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520" r:id="rId4"/>
    <p:sldId id="534" r:id="rId5"/>
    <p:sldId id="535" r:id="rId6"/>
    <p:sldId id="536" r:id="rId7"/>
    <p:sldId id="537" r:id="rId8"/>
    <p:sldId id="538" r:id="rId9"/>
    <p:sldId id="546" r:id="rId10"/>
    <p:sldId id="539" r:id="rId11"/>
    <p:sldId id="540" r:id="rId12"/>
    <p:sldId id="541" r:id="rId13"/>
    <p:sldId id="256" r:id="rId14"/>
    <p:sldId id="530" r:id="rId15"/>
    <p:sldId id="531" r:id="rId16"/>
    <p:sldId id="532" r:id="rId17"/>
    <p:sldId id="533" r:id="rId18"/>
    <p:sldId id="529" r:id="rId19"/>
    <p:sldId id="482" r:id="rId20"/>
    <p:sldId id="542" r:id="rId21"/>
    <p:sldId id="483" r:id="rId22"/>
    <p:sldId id="505" r:id="rId23"/>
    <p:sldId id="484" r:id="rId24"/>
    <p:sldId id="485" r:id="rId25"/>
    <p:sldId id="506" r:id="rId26"/>
    <p:sldId id="543" r:id="rId27"/>
    <p:sldId id="481" r:id="rId28"/>
    <p:sldId id="486" r:id="rId29"/>
    <p:sldId id="487" r:id="rId30"/>
    <p:sldId id="488" r:id="rId31"/>
    <p:sldId id="492" r:id="rId32"/>
    <p:sldId id="306" r:id="rId33"/>
    <p:sldId id="489" r:id="rId34"/>
    <p:sldId id="507" r:id="rId35"/>
    <p:sldId id="490" r:id="rId36"/>
    <p:sldId id="491" r:id="rId37"/>
    <p:sldId id="493" r:id="rId38"/>
    <p:sldId id="549" r:id="rId39"/>
    <p:sldId id="548" r:id="rId40"/>
    <p:sldId id="547" r:id="rId41"/>
    <p:sldId id="51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534"/>
            <p14:sldId id="535"/>
            <p14:sldId id="536"/>
            <p14:sldId id="537"/>
            <p14:sldId id="538"/>
            <p14:sldId id="546"/>
            <p14:sldId id="539"/>
            <p14:sldId id="540"/>
            <p14:sldId id="541"/>
            <p14:sldId id="256"/>
            <p14:sldId id="530"/>
            <p14:sldId id="531"/>
            <p14:sldId id="532"/>
            <p14:sldId id="533"/>
            <p14:sldId id="529"/>
            <p14:sldId id="482"/>
            <p14:sldId id="542"/>
            <p14:sldId id="483"/>
            <p14:sldId id="505"/>
            <p14:sldId id="484"/>
            <p14:sldId id="485"/>
            <p14:sldId id="506"/>
            <p14:sldId id="543"/>
            <p14:sldId id="481"/>
            <p14:sldId id="486"/>
            <p14:sldId id="487"/>
            <p14:sldId id="488"/>
            <p14:sldId id="492"/>
            <p14:sldId id="306"/>
            <p14:sldId id="489"/>
            <p14:sldId id="507"/>
            <p14:sldId id="490"/>
            <p14:sldId id="491"/>
            <p14:sldId id="493"/>
            <p14:sldId id="549"/>
            <p14:sldId id="548"/>
            <p14:sldId id="547"/>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48" autoAdjust="0"/>
    <p:restoredTop sz="94773" autoAdjust="0"/>
  </p:normalViewPr>
  <p:slideViewPr>
    <p:cSldViewPr snapToGrid="0">
      <p:cViewPr varScale="1">
        <p:scale>
          <a:sx n="78" d="100"/>
          <a:sy n="78" d="100"/>
        </p:scale>
        <p:origin x="71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2.jpeg"/><Relationship Id="rId5" Type="http://schemas.openxmlformats.org/officeDocument/2006/relationships/image" Target="../media/image9.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4.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Ninth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4821742"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التاسعة </a:t>
            </a:r>
          </a:p>
          <a:p>
            <a:pPr algn="ctr"/>
            <a:r>
              <a:rPr lang="ar-EG" sz="2800" b="1" dirty="0">
                <a:solidFill>
                  <a:srgbClr val="00B0F0"/>
                </a:solidFill>
                <a:latin typeface="Times New Roman" panose="02020603050405020304" pitchFamily="18" charset="0"/>
                <a:cs typeface="Times New Roman" panose="02020603050405020304" pitchFamily="18" charset="0"/>
              </a:rPr>
              <a:t>التوقيع الالكتروني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09</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282548"/>
          </a:xfrm>
          <a:prstGeom prst="rect">
            <a:avLst/>
          </a:prstGeom>
          <a:noFill/>
        </p:spPr>
        <p:txBody>
          <a:bodyPr wrap="square">
            <a:spAutoFit/>
          </a:bodyPr>
          <a:lstStyle/>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1-مفهوم التوقيع الالكتروني.</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 2- شروط حجية التوقيع الالكتروني</a:t>
            </a:r>
          </a:p>
          <a:p>
            <a:pPr algn="r">
              <a:lnSpc>
                <a:spcPct val="120000"/>
              </a:lnSpc>
            </a:pPr>
            <a:r>
              <a:rPr lang="ar-EG" sz="2000" b="1" dirty="0">
                <a:solidFill>
                  <a:srgbClr val="00B0F0"/>
                </a:solidFill>
                <a:latin typeface="Times New Roman" panose="02020603050405020304" pitchFamily="18" charset="0"/>
                <a:cs typeface="Times New Roman" panose="02020603050405020304" pitchFamily="18" charset="0"/>
              </a:rPr>
              <a:t>3- الحماية الجنائية للتوقيع الالكتروني .</a:t>
            </a:r>
          </a:p>
          <a:p>
            <a:pPr algn="r">
              <a:lnSpc>
                <a:spcPct val="120000"/>
              </a:lnSpc>
            </a:pPr>
            <a:endParaRPr lang="ar-EG" sz="2000" b="1" dirty="0">
              <a:solidFill>
                <a:srgbClr val="00B0F0"/>
              </a:solidFill>
              <a:latin typeface="Times New Roman" panose="02020603050405020304" pitchFamily="18" charset="0"/>
              <a:cs typeface="Times New Roman" panose="02020603050405020304" pitchFamily="18" charset="0"/>
            </a:endParaRPr>
          </a:p>
          <a:p>
            <a:pPr algn="r">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C1AFDA-4BCD-E952-8C20-4967AAFC117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A35383C8-1ADF-C3BD-21FB-434EE67AFB1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03FF32AD-6E9E-1626-1253-CB5F947AE2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7AE2E213-3CA4-89F9-4EED-579210C50812}"/>
              </a:ext>
            </a:extLst>
          </p:cNvPr>
          <p:cNvSpPr txBox="1"/>
          <p:nvPr/>
        </p:nvSpPr>
        <p:spPr>
          <a:xfrm>
            <a:off x="4596074" y="1727069"/>
            <a:ext cx="6397138" cy="3170099"/>
          </a:xfrm>
          <a:prstGeom prst="rect">
            <a:avLst/>
          </a:prstGeom>
          <a:noFill/>
        </p:spPr>
        <p:txBody>
          <a:bodyPr wrap="square" rtlCol="0">
            <a:spAutoFit/>
          </a:bodyPr>
          <a:lstStyle/>
          <a:p>
            <a:pPr algn="justLow" rtl="1"/>
            <a:r>
              <a:rPr lang="ar-EG" sz="2000" b="1" dirty="0">
                <a:solidFill>
                  <a:srgbClr val="FF0000"/>
                </a:solidFill>
              </a:rPr>
              <a:t>مفهوم التوقيع الإلكتروني</a:t>
            </a:r>
            <a:r>
              <a:rPr lang="en-US" sz="2000" b="1" dirty="0">
                <a:solidFill>
                  <a:srgbClr val="FF0000"/>
                </a:solidFill>
              </a:rPr>
              <a:t>:</a:t>
            </a:r>
          </a:p>
          <a:p>
            <a:pPr algn="justLow" rtl="1"/>
            <a:r>
              <a:rPr lang="ar-EG" sz="2000" b="1" dirty="0"/>
              <a:t>إن الانتشار الواسع والمذهل للتجارة الإلكترونية واللجوء المتنامي للعقود الإلكترونية، أدى</a:t>
            </a:r>
            <a:r>
              <a:rPr lang="en-US" sz="2000" b="1" dirty="0"/>
              <a:t> </a:t>
            </a:r>
            <a:r>
              <a:rPr lang="ar-EG" sz="2000" b="1" dirty="0"/>
              <a:t>إلى ضرورة البحث عن بديل للتوقيع التقليدي،حتى لا يكون عقبة أمام التعاملات الإلكترونية</a:t>
            </a:r>
            <a:r>
              <a:rPr lang="en-US" sz="2000" b="1" dirty="0"/>
              <a:t> </a:t>
            </a:r>
            <a:r>
              <a:rPr lang="ar-EG" sz="2000" b="1" dirty="0"/>
              <a:t>عبر الإنترنت، الأمر الذي أسفر عن إيجاد شكل جديد غير مألوف من التوقيعات وهو التوقيع</a:t>
            </a:r>
            <a:r>
              <a:rPr lang="en-US" sz="2000" b="1" dirty="0"/>
              <a:t> </a:t>
            </a:r>
            <a:r>
              <a:rPr lang="ar-EG" sz="2000" b="1" dirty="0"/>
              <a:t>الإلكتروني،الذي يختلف في شكله ومضمونه وتكنولوجيته عن التوقيع التقليدي، بإعتباره يوضع</a:t>
            </a:r>
            <a:r>
              <a:rPr lang="en-US" sz="2000" b="1" dirty="0"/>
              <a:t> </a:t>
            </a:r>
            <a:r>
              <a:rPr lang="ar-EG" sz="2000" b="1" dirty="0"/>
              <a:t>على محررات تختلف بدورها عن المحررات الورقية.</a:t>
            </a:r>
            <a:r>
              <a:rPr lang="en-US" sz="2000" b="1" dirty="0"/>
              <a:t> </a:t>
            </a:r>
            <a:endParaRPr lang="ar-EG" sz="2000" b="1" dirty="0"/>
          </a:p>
          <a:p>
            <a:pPr algn="justLow" rtl="1"/>
            <a:r>
              <a:rPr lang="ar-EG" sz="2000" b="1" dirty="0"/>
              <a:t>نتطرق للحديث عن تعريف التوقيع الإلكتروني، ثم نتناول صور وخصائص التوقيع الإلكتروني .سنعرض أولا التعريفات التي أدرجت للتوقيع الإلكتروني فقها وقضاء،" ثم نتطرق بعد ذلك لأهم تعريفاته القانونية .</a:t>
            </a:r>
            <a:endParaRPr lang="en-US"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97D56B6-7803-A19A-DFD7-9DFD36D8F9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7" name="Rectangle 6">
            <a:extLst>
              <a:ext uri="{FF2B5EF4-FFF2-40B4-BE49-F238E27FC236}">
                <a16:creationId xmlns:a16="http://schemas.microsoft.com/office/drawing/2014/main" id="{F5E55293-672E-FE83-A997-BD5624810219}"/>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06311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B455B-3262-A220-FAA8-A3747712B62C}"/>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E67D6AB9-3152-B8F1-B132-3C1D799198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E58A00C8-57DA-92D9-985E-440128C9AA8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28CFE39-BA3D-5AAB-EE37-BF0172739940}"/>
              </a:ext>
            </a:extLst>
          </p:cNvPr>
          <p:cNvSpPr txBox="1"/>
          <p:nvPr/>
        </p:nvSpPr>
        <p:spPr>
          <a:xfrm>
            <a:off x="4463845" y="1727068"/>
            <a:ext cx="6705841"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أولا : التعريف الفقهي والقضائي للتوقيع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قبل أن يتم تجسيد التوقيع الإلكتروني قانونا،اختلف الفقه والقضاء في تعريفه وايجاد معنى التعريف الفقهي للتوقيع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عرف بعض الفقهاء التوقيع الإلكتروني بأنه مجموعة من الإجراءات التقنية التي تمكن من تحديد شخصية من تصدر عنه هذه الإجراءات، وقبوله بمضمون التصرف الذي يصدر التوقيع بشأنه .</a:t>
            </a:r>
          </a:p>
          <a:p>
            <a:pPr algn="justLow" rtl="1"/>
            <a:r>
              <a:rPr lang="ar-EG" sz="2000" b="1" dirty="0">
                <a:solidFill>
                  <a:srgbClr val="2D3956"/>
                </a:solidFill>
                <a:latin typeface="Times New Roman" panose="02020603050405020304" pitchFamily="18" charset="0"/>
                <a:cs typeface="Times New Roman" panose="02020603050405020304" pitchFamily="18" charset="0"/>
              </a:rPr>
              <a:t>وعرفه البعض الآخر بأنه علامة أو رمز متمايز يعود على شخص بعينه،من خلاله يعبرالشخص عن إرادته، ويؤكد حقيقة البيانات المتضمنة في المستند الذي وقعه.</a:t>
            </a:r>
          </a:p>
          <a:p>
            <a:pPr algn="justLow" rtl="1"/>
            <a:r>
              <a:rPr lang="ar-EG" sz="2000" b="1" dirty="0">
                <a:solidFill>
                  <a:srgbClr val="2D3956"/>
                </a:solidFill>
                <a:latin typeface="Times New Roman" panose="02020603050405020304" pitchFamily="18" charset="0"/>
                <a:cs typeface="Times New Roman" panose="02020603050405020304" pitchFamily="18" charset="0"/>
              </a:rPr>
              <a:t>نستنتج من هذه التعريفات،بأن مسألة وضع تعريف فقهي دقيق للتوقيع الإلكتروني ارتكزت في الأساس على بعض المحاولات المستندة على تحديد الوظيفة المزدوجة المتمثلة في التحقق من الشخصية والرضا كتعبير عن الإرادة ، وبالتالي متى حقق التوقيع هاتين الوظيفتين اعتبرتوقيعا،سواء اتخذ الشكل اليدوي أو الإلكتروني.</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7664C8E-28CC-9F13-05AC-3DBC3EC8FF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3803" y="1727069"/>
            <a:ext cx="2619375" cy="2691479"/>
          </a:xfrm>
          <a:prstGeom prst="rect">
            <a:avLst/>
          </a:prstGeom>
        </p:spPr>
      </p:pic>
      <p:sp>
        <p:nvSpPr>
          <p:cNvPr id="7" name="Rectangle 6">
            <a:extLst>
              <a:ext uri="{FF2B5EF4-FFF2-40B4-BE49-F238E27FC236}">
                <a16:creationId xmlns:a16="http://schemas.microsoft.com/office/drawing/2014/main" id="{423F0047-52C0-91BD-7045-559562B60E0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459120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CC6F9A-CAC1-D5CD-C156-2BB9A408092B}"/>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4B4ACC75-2238-52E0-2AE9-AC4E880473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89FAAF63-54EB-FB53-A69F-1C0FE6DD6B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6E2423B3-D357-A048-4E33-B3FB5C635BD4}"/>
              </a:ext>
            </a:extLst>
          </p:cNvPr>
          <p:cNvSpPr txBox="1"/>
          <p:nvPr/>
        </p:nvSpPr>
        <p:spPr>
          <a:xfrm>
            <a:off x="3721004" y="1848465"/>
            <a:ext cx="7272208"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2- </a:t>
            </a:r>
            <a:r>
              <a:rPr lang="ar-EG" sz="2000" b="1" dirty="0">
                <a:solidFill>
                  <a:srgbClr val="FF0000"/>
                </a:solidFill>
                <a:latin typeface="Times New Roman" panose="02020603050405020304" pitchFamily="18" charset="0"/>
                <a:cs typeface="Times New Roman" panose="02020603050405020304" pitchFamily="18" charset="0"/>
              </a:rPr>
              <a:t>التعريف القضائي للتوقيع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سلكت محكمة النقض الفرنسية في تعريفها للتوقيع الإلكتروني مسلك تعريفه على ضوءالتوقيع التقليدي، فبعدما عرفت هذا الأخير بأنه:(( شهادة بخط اليد تكشف عن رضاء الموقع بهذا التصرف وتمكن من التحقق من إسناد التوقيع لصاحب الوثيقة))، قررت بأن هذه الطريقة الحديثة للتوقيع الإلكتروني تقدم نفس الضمانات للتوقيع اليدوي الذي يمكن أن يكون مقلدا،بينما الرمز السري لا يمكن أن يكون إلا لصاحب الكارت فقط.</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كرس القضاء ذلك أحكامه نحو الاعتداد بهذا النوع الجديد من التوقيعات،وبين بأنه يشكل توقيعا صحيحا معتد به قانونا،کل رمز خطي مميز وخاص يسمح بتحديد وتشخيص صاحبه دون لبس ولا غموض، وانصراف إرادته الصريحة الالتزام بمحتوى ما تم التوقيع عليه بعد . وقد أقر هذا الاتجاه للقضاء الفرنسي في حكم لمحكمة النقض المصرية في 1989/11/08بخصوص قبول التوقيع الرقمي في حالات الوفاء بالبطاقة البنكية تطبيقا لحكم محكمة النقض الفرنسية في حكمها السابق المشهور بقضية"كريكيداس"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6E6C19D-5831-7408-99E5-16C33C93C8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1629" y="1727069"/>
            <a:ext cx="2619375" cy="2691479"/>
          </a:xfrm>
          <a:prstGeom prst="rect">
            <a:avLst/>
          </a:prstGeom>
        </p:spPr>
      </p:pic>
      <p:sp>
        <p:nvSpPr>
          <p:cNvPr id="7" name="Rectangle 6">
            <a:extLst>
              <a:ext uri="{FF2B5EF4-FFF2-40B4-BE49-F238E27FC236}">
                <a16:creationId xmlns:a16="http://schemas.microsoft.com/office/drawing/2014/main" id="{729E902A-65FF-133F-D328-D0AA84C0D528}"/>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3309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62CED910-2CE0-316D-F1E3-75FB3306BA8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7698F50-A6E6-85B4-C1BC-A75D74491D83}"/>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99FF46C-F056-2A13-FB6B-1A6E405ECE2F}"/>
              </a:ext>
            </a:extLst>
          </p:cNvPr>
          <p:cNvSpPr txBox="1"/>
          <p:nvPr/>
        </p:nvSpPr>
        <p:spPr>
          <a:xfrm>
            <a:off x="3944202" y="1609639"/>
            <a:ext cx="6461039"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من مجمل هذه الأحكام يتضح بأن التوقيع الإلكتروني وسيلة حديثة لتحديد</a:t>
            </a:r>
          </a:p>
          <a:p>
            <a:pPr algn="justLow" rtl="1"/>
            <a:r>
              <a:rPr lang="ar-EG" sz="2000" b="1" dirty="0">
                <a:solidFill>
                  <a:srgbClr val="2D3956"/>
                </a:solidFill>
                <a:latin typeface="Times New Roman" panose="02020603050405020304" pitchFamily="18" charset="0"/>
                <a:cs typeface="Times New Roman" panose="02020603050405020304" pitchFamily="18" charset="0"/>
              </a:rPr>
              <a:t> هوية صاحب التوقيع ورضائه بالتصرف القانوني الموقع عليها، وبالتالي يقوم بذات وظائف التوقيع التقليدي المعهود،كل ما هنالك أنه ينشأ عبر وسيط إلكتروني،استجابة لنوعية المعاملات التي تعتبر بدورها إلكترونية ووجب توقيعها إلكترونيا، كونه لا مكان فيها للإجراءات اليدوية، وأيا كانت الألفاظ أو العبارات المستعملة في تعريفه فإنها تتحدد في المضمون وهو تحديد هوية الشخص الموقع وتمييزه عن غيره،حيث العبرة بالمساواة الوظيفية بين النوعين من التوقيعات.</a:t>
            </a:r>
          </a:p>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.ثانيا: التعريف التشريعي للتوقيع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اهتمت غالبية القوانين، وعلى جميع المستويات بالتوقيع الإلكتروني،فقد كان هذا الأخيرمحل اهتمام من قبل المنظمات سواء الدولية أو الإقليمية، لتتبعها بعد ذلك تشريعات مختلف الدول.</a:t>
            </a:r>
          </a:p>
        </p:txBody>
      </p:sp>
      <p:pic>
        <p:nvPicPr>
          <p:cNvPr id="5" name="Picture 4">
            <a:extLst>
              <a:ext uri="{FF2B5EF4-FFF2-40B4-BE49-F238E27FC236}">
                <a16:creationId xmlns:a16="http://schemas.microsoft.com/office/drawing/2014/main" id="{06A2F588-09EE-91BC-CE55-E6A3688D28F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5A12C8D-6EAE-8EAB-5B85-48D6B58915C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FF593BDA-5851-AE2B-3BD3-8CED2712C0B7}"/>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4682DE7-5370-44ED-CCAC-C94656178D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ECED5639-EDB2-A0BE-A25F-3CE8BC6AD700}"/>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77322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36489720-BE3E-9D28-07D9-E343AD84BDF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2D51430-BCAB-F024-1F10-3B81957EDE17}"/>
              </a:ext>
            </a:extLst>
          </p:cNvPr>
          <p:cNvSpPr/>
          <p:nvPr/>
        </p:nvSpPr>
        <p:spPr>
          <a:xfrm>
            <a:off x="1181062" y="1436604"/>
            <a:ext cx="9752692" cy="4396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8A41FAD-F74D-D8D4-AA4E-3E1D1D7E6C75}"/>
              </a:ext>
            </a:extLst>
          </p:cNvPr>
          <p:cNvSpPr txBox="1"/>
          <p:nvPr/>
        </p:nvSpPr>
        <p:spPr>
          <a:xfrm>
            <a:off x="3439781" y="1436605"/>
            <a:ext cx="7395367" cy="4401205"/>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 تعريف التوقيع الإلكتروني وفقا للمنظمات الدولية والتوجيهات الأوروبية: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كانت الخطوة الأولى الفعلية لميلاد التوقيع الإلكتروني تشريعيا،هي صدور القانون النموذجي للتجارة الإلكترونية الدولية لسنة1996 وقد عرف التوقيع الإلكتروني في المادة07 على أنه » عندما يشترط القانون وجود توقيع من شخص يستوي ذلك الشرط بالنسبة إلى رسالة البيانات إذا:</a:t>
            </a:r>
          </a:p>
          <a:p>
            <a:pPr algn="justLow" rtl="1"/>
            <a:r>
              <a:rPr lang="ar-EG" sz="2000" b="1" dirty="0">
                <a:solidFill>
                  <a:srgbClr val="2D3956"/>
                </a:solidFill>
                <a:latin typeface="Times New Roman" panose="02020603050405020304" pitchFamily="18" charset="0"/>
                <a:cs typeface="Times New Roman" panose="02020603050405020304" pitchFamily="18" charset="0"/>
              </a:rPr>
              <a:t>أ/ استخدمت طريقة لتعيين هوية ذلك الشخص والتدليل على موافقة ذلك الشخص على المعلومات الواردة في رسالة البيانات.</a:t>
            </a:r>
          </a:p>
          <a:p>
            <a:pPr algn="justLow" rtl="1"/>
            <a:r>
              <a:rPr lang="ar-EG" sz="2000" b="1" dirty="0">
                <a:solidFill>
                  <a:srgbClr val="2D3956"/>
                </a:solidFill>
                <a:latin typeface="Times New Roman" panose="02020603050405020304" pitchFamily="18" charset="0"/>
                <a:cs typeface="Times New Roman" panose="02020603050405020304" pitchFamily="18" charset="0"/>
              </a:rPr>
              <a:t>ب/ كانت تلك الطريقة جديرة بالتعويل عليها بالقدر المناسب للغرض الذي أنشئت أو أبلغت من أجله رسالة البيانات،في ضوء كل الظروف،بما في ذلك أي إتفاق متصل بالأمر»؟ .</a:t>
            </a:r>
          </a:p>
          <a:p>
            <a:pPr algn="justLow" rtl="1"/>
            <a:r>
              <a:rPr lang="ar-EG" sz="2000" b="1" dirty="0">
                <a:solidFill>
                  <a:srgbClr val="2D3956"/>
                </a:solidFill>
                <a:latin typeface="Times New Roman" panose="02020603050405020304" pitchFamily="18" charset="0"/>
                <a:cs typeface="Times New Roman" panose="02020603050405020304" pitchFamily="18" charset="0"/>
              </a:rPr>
              <a:t>هذا التعريف ركز على ضرورة قيام التوقيع الإلكتروني بالوظائف التقليدية للتوقيع وهي تمييز هوية الشخص،والتعبير عن رضائه الارتباط بالعمل القانوني، على نحو ما ورد في الفقرة،(أ) كما ركز أيضا على أنه يتعين أن تكون طريقة التوقيع الإلكتروني،والواردة في الفقرة (ب)طريقة موثوقا بها،ولم يحدد تلك الطرق أو الإجراءات التي يتعين إتباعها، وأنما تركها لكلدولة تحددها بطريقتها ووفقا لتشريعاتها.</a:t>
            </a:r>
          </a:p>
        </p:txBody>
      </p:sp>
      <p:pic>
        <p:nvPicPr>
          <p:cNvPr id="5" name="Picture 4">
            <a:extLst>
              <a:ext uri="{FF2B5EF4-FFF2-40B4-BE49-F238E27FC236}">
                <a16:creationId xmlns:a16="http://schemas.microsoft.com/office/drawing/2014/main" id="{61F1F679-83A6-77C9-5ED1-43040CC9914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4BAAD9A-C5CE-A018-3E6F-64374ACF479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43D707D-B708-C95D-982C-CA0FD8F42E3C}"/>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33D9822-41BD-1566-2E5D-62A6BB949E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406" y="1729447"/>
            <a:ext cx="2619375" cy="3691949"/>
          </a:xfrm>
          <a:prstGeom prst="rect">
            <a:avLst/>
          </a:prstGeom>
        </p:spPr>
      </p:pic>
      <p:sp>
        <p:nvSpPr>
          <p:cNvPr id="9" name="Rectangle 8">
            <a:extLst>
              <a:ext uri="{FF2B5EF4-FFF2-40B4-BE49-F238E27FC236}">
                <a16:creationId xmlns:a16="http://schemas.microsoft.com/office/drawing/2014/main" id="{2E4952ED-F392-BF6D-A4CE-B5D744854CF3}"/>
              </a:ext>
            </a:extLst>
          </p:cNvPr>
          <p:cNvSpPr/>
          <p:nvPr/>
        </p:nvSpPr>
        <p:spPr>
          <a:xfrm>
            <a:off x="2040228" y="94233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618579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orded Sound">
            <a:hlinkClick r:id="" action="ppaction://media"/>
            <a:extLst>
              <a:ext uri="{FF2B5EF4-FFF2-40B4-BE49-F238E27FC236}">
                <a16:creationId xmlns:a16="http://schemas.microsoft.com/office/drawing/2014/main" id="{7ADA5457-872C-BF0A-D005-551FA3997A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783861" y="2939179"/>
            <a:ext cx="487363" cy="487363"/>
          </a:xfrm>
          <a:prstGeom prst="rect">
            <a:avLst/>
          </a:prstGeom>
        </p:spPr>
      </p:pic>
      <p:sp>
        <p:nvSpPr>
          <p:cNvPr id="5" name="Rectangle: Rounded Corners 22">
            <a:extLst>
              <a:ext uri="{FF2B5EF4-FFF2-40B4-BE49-F238E27FC236}">
                <a16:creationId xmlns:a16="http://schemas.microsoft.com/office/drawing/2014/main" id="{63EC616C-2365-D84F-3561-F04A72C42AA6}"/>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55A9417-FD43-932D-AD1C-DCF8D04271AB}"/>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C4306114-CD80-422A-22AE-F3CD2E7D2611}"/>
              </a:ext>
            </a:extLst>
          </p:cNvPr>
          <p:cNvSpPr txBox="1"/>
          <p:nvPr/>
        </p:nvSpPr>
        <p:spPr>
          <a:xfrm>
            <a:off x="3944202" y="1545191"/>
            <a:ext cx="6582610"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وجاء بعد ذلك قانون اليونسترال للتوقيعات الإلكترونية لعام ،2001 وتحديدا في نص المادة2/أ التي عرفت التوقيع الإلكتروني بأنه (( بيانات في شكل إلكتروني مدرجة في رسالة بیانات، أو مضافة إليها أو مرتبطة بها منطقيا، يجوز أن تستخدم لتعيين هوية الموقع بالنسبة إلى رسالة البيانات، ولبيان موافقة الموقع على المعلومات الواردة في رسالة البيانات)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ويظهر من خلال التعريف السابق،أن القانون النموذجي قد اهتم بمسألتين هما هوية الشخص الموقع وبيان موافقته على المعلومات الواردة في المحرر،وهو بذلك انسجم مع الأصل العام للتوقيع في الدلالة على شخص الموقع، وللتأكيد على أن إرادته قد اتجهت للالتزام بما وقع عليه.</a:t>
            </a:r>
          </a:p>
          <a:p>
            <a:pPr algn="justLow" rtl="1"/>
            <a:r>
              <a:rPr lang="ar-EG" sz="2000" b="1" dirty="0">
                <a:solidFill>
                  <a:srgbClr val="2D3956"/>
                </a:solidFill>
                <a:latin typeface="Times New Roman" panose="02020603050405020304" pitchFamily="18" charset="0"/>
                <a:cs typeface="Times New Roman" panose="02020603050405020304" pitchFamily="18" charset="0"/>
              </a:rPr>
              <a:t>أما التوجيه الأوروبي رقم 1999/93، فقد عرف التوقيع الإلكتروني في الفقرة الأولى من المادة الثانية بأنه (( عبارة عن معطيات ذات شكل إلكتروني مرتبطة أو مدرجة بمعطيات إلكترونية أخرى التي يمكنها أن تقوم بوظيفة التعريف)) .</a:t>
            </a:r>
          </a:p>
        </p:txBody>
      </p:sp>
      <p:pic>
        <p:nvPicPr>
          <p:cNvPr id="8" name="Picture 7">
            <a:extLst>
              <a:ext uri="{FF2B5EF4-FFF2-40B4-BE49-F238E27FC236}">
                <a16:creationId xmlns:a16="http://schemas.microsoft.com/office/drawing/2014/main" id="{49725462-61CF-F3D2-8861-D0199F32122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9427970-756F-5CC9-937D-7355E34DB71A}"/>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8C3369F8-8452-FEDB-6807-BD919D2C20AC}"/>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428032C-DBFA-4095-2AD1-2C099D6990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2" name="Rectangle 11">
            <a:extLst>
              <a:ext uri="{FF2B5EF4-FFF2-40B4-BE49-F238E27FC236}">
                <a16:creationId xmlns:a16="http://schemas.microsoft.com/office/drawing/2014/main" id="{861D51CE-F45F-A85C-AB25-71F10B106AE3}"/>
              </a:ext>
            </a:extLst>
          </p:cNvPr>
          <p:cNvSpPr/>
          <p:nvPr/>
        </p:nvSpPr>
        <p:spPr>
          <a:xfrm>
            <a:off x="2469145" y="93809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08155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0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5228B24-E16C-61C1-0F61-5BABB0B988B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8E0ECF0C-E7E3-4693-6CA9-2165A39D4A3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901D2EE-1958-18D3-2370-397CBC153AA8}"/>
              </a:ext>
            </a:extLst>
          </p:cNvPr>
          <p:cNvSpPr txBox="1"/>
          <p:nvPr/>
        </p:nvSpPr>
        <p:spPr>
          <a:xfrm>
            <a:off x="3800438" y="1545191"/>
            <a:ext cx="6611924" cy="5632311"/>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وقد ميز التوجيه الأوروبي المذكور بين نوعين من التوقيع، التوقيع الإلكتروني المتقدم أو المؤمن والتوقيع الإلكتروني البسيط أو العادي ، فالتوقيع الإلكتروني المؤمن هو الذي يكون معتمدا من أحد مقدمي خدمات التصديق الإلكتروني،والذي يمنح شهادة تفيد صحة هذا التوقيع،بعد التحقق من نسبة التوقيع إلى صاحبه،ويتمتع هذا التوقيع بالحجية القانونية الكاملة في الإثبات إذا توفر على شروط معينة وفقا للفقرة الثانية من المادة الثانية من التوجيه المشارإليه وهي: </a:t>
            </a:r>
          </a:p>
          <a:p>
            <a:pPr algn="justLow" rtl="1"/>
            <a:r>
              <a:rPr lang="ar-EG" sz="2000" b="1" dirty="0">
                <a:solidFill>
                  <a:srgbClr val="2D3956"/>
                </a:solidFill>
                <a:latin typeface="Times New Roman" panose="02020603050405020304" pitchFamily="18" charset="0"/>
                <a:cs typeface="Times New Roman" panose="02020603050405020304" pitchFamily="18" charset="0"/>
              </a:rPr>
              <a:t>أ/ أن يرتبط التوقيع بشخص الموقع .</a:t>
            </a:r>
          </a:p>
          <a:p>
            <a:pPr algn="justLow" rtl="1"/>
            <a:r>
              <a:rPr lang="ar-EG" sz="2000" b="1" dirty="0">
                <a:solidFill>
                  <a:srgbClr val="2D3956"/>
                </a:solidFill>
                <a:latin typeface="Times New Roman" panose="02020603050405020304" pitchFamily="18" charset="0"/>
                <a:cs typeface="Times New Roman" panose="02020603050405020304" pitchFamily="18" charset="0"/>
              </a:rPr>
              <a:t>ب/ أن يسمح بتحديد هوية الشخص الموقع.</a:t>
            </a:r>
          </a:p>
          <a:p>
            <a:pPr algn="justLow" rtl="1"/>
            <a:r>
              <a:rPr lang="ar-EG" sz="2000" b="1" dirty="0">
                <a:solidFill>
                  <a:srgbClr val="2D3956"/>
                </a:solidFill>
                <a:latin typeface="Times New Roman" panose="02020603050405020304" pitchFamily="18" charset="0"/>
                <a:cs typeface="Times New Roman" panose="02020603050405020304" pitchFamily="18" charset="0"/>
              </a:rPr>
              <a:t>ج/ أن يكون قد أنشئ بوسائل تبقى تحت رقابة الموقع الحصرية.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د/ أن يرتبط التوقيع بالبيانات التي يحيل إليها على نحو يسمح بكشف كل تعديل لاحق عليها .أما التوقيع الإلكتروني البسيط، فيتمتع بالحجية القانونية في حالة عدم إنكاره، أما في حالة إنكاره فيقع على عاتق من أدلى به إقامة الدليل على أنه قد تم بطريقة تقنية موثوق بها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97460B2-0196-BE8C-E349-63573E099D9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DBD031A-6368-9837-69C0-1B400EA740FB}"/>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CB6C15B9-E8A0-2ED1-4704-FD4AC80D3C89}"/>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C27516F-B0CE-0DD2-E186-46B874D1FE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748579"/>
            <a:ext cx="2619375" cy="3691949"/>
          </a:xfrm>
          <a:prstGeom prst="rect">
            <a:avLst/>
          </a:prstGeom>
        </p:spPr>
      </p:pic>
      <p:sp>
        <p:nvSpPr>
          <p:cNvPr id="9" name="Rectangle 8">
            <a:extLst>
              <a:ext uri="{FF2B5EF4-FFF2-40B4-BE49-F238E27FC236}">
                <a16:creationId xmlns:a16="http://schemas.microsoft.com/office/drawing/2014/main" id="{4822AE90-AD13-B540-B9A5-6B479506A585}"/>
              </a:ext>
            </a:extLst>
          </p:cNvPr>
          <p:cNvSpPr/>
          <p:nvPr/>
        </p:nvSpPr>
        <p:spPr>
          <a:xfrm>
            <a:off x="2650411" y="8528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085057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1FCDFDFD-1149-2F85-18D7-DC34D09545FE}"/>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67B6B020-BABD-72F1-5AD1-4A67B67E0179}"/>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C3CDB99-0AC8-9799-3434-CEF3BE5D5177}"/>
              </a:ext>
            </a:extLst>
          </p:cNvPr>
          <p:cNvSpPr txBox="1"/>
          <p:nvPr/>
        </p:nvSpPr>
        <p:spPr>
          <a:xfrm>
            <a:off x="3944202" y="1609639"/>
            <a:ext cx="6461039"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وبالتالي على خلاف القانون النموذجي للجنة اليونسترال التي حاولت وضع قواعد عامة تسترشد بها الدول عند وضع قوانين وطنية متعلقة بالتوقيعات الإلكترونية وتفاديها وضع تعريفات دقيقة قد تعيق الدول في ذلك،فإن التوجيه الأوروبي وبالرغم من كونه يشكل بدوره إطارا عاما لقوانين الدول الأعضاء في الإتحاد الأوروبي،إلا أنه فصل في مسألة التوقيع الإلكتروني أكثر،تعريفا" وأنواعا وشروطا،وحتى بين القيمة القانونية فيما بين أنواع التوقيعات ذاتها،وبينها وبين التوقيعات اليدوية التقليدية.</a:t>
            </a:r>
          </a:p>
          <a:p>
            <a:pPr algn="justLow" rtl="1"/>
            <a:r>
              <a:rPr lang="ar-EG" sz="2000" b="1" dirty="0">
                <a:solidFill>
                  <a:srgbClr val="FF0000"/>
                </a:solidFill>
                <a:latin typeface="Times New Roman" panose="02020603050405020304" pitchFamily="18" charset="0"/>
                <a:cs typeface="Times New Roman" panose="02020603050405020304" pitchFamily="18" charset="0"/>
              </a:rPr>
              <a:t>2/ تعريف التوقيع الإلكتروني وفقا لتشريعات بعض الدول.</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التعريف الذي أورده التوجيه الأوروبي،أخذت به معظم التشريعات الأوروبية ففي القانون المدني الفرنسي ورد تعريف التوقيع بشكل عام والتوقيع الإلكتروني بشكل خاص في  نص المادة 1316 فقرة 4 المضافة بموجب القانون رقم 230/2000'، حيث تنص هذه المادةعلى أن:((التوقيع الإلكتروني ضروري لاكتمال التصرف القانوني وهو يحدد هوية من يحتج به </a:t>
            </a:r>
          </a:p>
        </p:txBody>
      </p:sp>
      <p:pic>
        <p:nvPicPr>
          <p:cNvPr id="5" name="Picture 4">
            <a:extLst>
              <a:ext uri="{FF2B5EF4-FFF2-40B4-BE49-F238E27FC236}">
                <a16:creationId xmlns:a16="http://schemas.microsoft.com/office/drawing/2014/main" id="{8C57D593-626A-999F-177C-16E04D34E75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38EC20D6-103B-2850-750F-DD593F5F08E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A4373BC-BE52-33A2-7F76-BDBBAE00FAC8}"/>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44B37E6-E915-4FF3-0C4B-2A22CB812B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A9BFC5D3-9C27-CFE2-C277-183CBAB1F9DA}"/>
              </a:ext>
            </a:extLst>
          </p:cNvPr>
          <p:cNvSpPr/>
          <p:nvPr/>
        </p:nvSpPr>
        <p:spPr>
          <a:xfrm>
            <a:off x="2755527" y="93946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3542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305A3888-70B7-EC02-63B1-8FB7B301AB5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196879A4-A56C-7C4A-584D-9EC916E72682}"/>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39957A4-3749-3173-E8C0-F7DEDC3DBE25}"/>
              </a:ext>
            </a:extLst>
          </p:cNvPr>
          <p:cNvSpPr txBox="1"/>
          <p:nvPr/>
        </p:nvSpPr>
        <p:spPr>
          <a:xfrm>
            <a:off x="3944202" y="1609639"/>
            <a:ext cx="6461039" cy="347787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عليه ويعبر عن رضا الأطراف بالالتزامات الناشئة عن هذا التصرف،</a:t>
            </a:r>
          </a:p>
          <a:p>
            <a:pPr algn="justLow" rtl="1"/>
            <a:r>
              <a:rPr lang="ar-EG" sz="2000" b="1" dirty="0">
                <a:solidFill>
                  <a:srgbClr val="2D3956"/>
                </a:solidFill>
                <a:latin typeface="Times New Roman" panose="02020603050405020304" pitchFamily="18" charset="0"/>
                <a:cs typeface="Times New Roman" panose="02020603050405020304" pitchFamily="18" charset="0"/>
              </a:rPr>
              <a:t>وعندما يتم بواسطة موظف عام يكتسب هذا التصرف صفة الرسمية.وعندما يكون التوقيع إلكترونيا يقتضي استخدام وسيلة آمنة لتحديد الشخص،بحيث تضمن صلته بالتصرف الذي وقع عليه،ويفترض أمان هذه الوسيلة ما لم يوجد دليل مخالف بمجرد وضع التوقيع الإلكتروني الذي يجري بموجبه تحديد شخص الموقع.</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ويضمن سلامة التصرف، وذلك بالشروط التي يتم تحديدها بمرسوم يصدر عن مجلس الدولة))2 .</a:t>
            </a:r>
          </a:p>
          <a:p>
            <a:pPr algn="justLow" rtl="1"/>
            <a:r>
              <a:rPr lang="ar-EG" sz="2000" b="1" dirty="0">
                <a:solidFill>
                  <a:srgbClr val="2D3956"/>
                </a:solidFill>
                <a:latin typeface="Times New Roman" panose="02020603050405020304" pitchFamily="18" charset="0"/>
                <a:cs typeface="Times New Roman" panose="02020603050405020304" pitchFamily="18" charset="0"/>
              </a:rPr>
              <a:t>وأضافت المادة الأولى من المرسوم الفرنسي رقم272/2001 الصادر في 2001/03/30الذي جاء كتطبيق للقانون 230/2000، الشروط التي يجب توافرها في التوقيع الإلكتروني وعموما هي:</a:t>
            </a:r>
          </a:p>
        </p:txBody>
      </p:sp>
      <p:pic>
        <p:nvPicPr>
          <p:cNvPr id="5" name="Picture 4">
            <a:extLst>
              <a:ext uri="{FF2B5EF4-FFF2-40B4-BE49-F238E27FC236}">
                <a16:creationId xmlns:a16="http://schemas.microsoft.com/office/drawing/2014/main" id="{AFC2B094-D892-FD63-EE1E-CB7AE76803D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BC8E683A-7B65-F524-0F07-46A70763022C}"/>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0E3A984-A04E-9575-E535-D35D636AA901}"/>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5630ADC-1A85-6E0B-40A8-D151080FD3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9" name="Rectangle 8">
            <a:extLst>
              <a:ext uri="{FF2B5EF4-FFF2-40B4-BE49-F238E27FC236}">
                <a16:creationId xmlns:a16="http://schemas.microsoft.com/office/drawing/2014/main" id="{C220E80B-8033-40A4-0289-64209A4B6212}"/>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925002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45191"/>
            <a:ext cx="9345750" cy="447816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1 - أن يكون للتوقيع طابع متفرد يسمح بتحديد شخص الموقع عن غيره</a:t>
            </a:r>
          </a:p>
          <a:p>
            <a:pPr algn="justLow" rtl="1"/>
            <a:r>
              <a:rPr lang="ar-EG" sz="2000" b="1" dirty="0">
                <a:solidFill>
                  <a:srgbClr val="2D3956"/>
                </a:solidFill>
                <a:latin typeface="Times New Roman" panose="02020603050405020304" pitchFamily="18" charset="0"/>
                <a:cs typeface="Times New Roman" panose="02020603050405020304" pitchFamily="18" charset="0"/>
              </a:rPr>
              <a:t> وذلك باستخدام وسيلة تقنية أمنة تسمح بذلك وتضمن صلة الموقع بالتصرف القانوني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 الذي وقع عليه.</a:t>
            </a:r>
          </a:p>
          <a:p>
            <a:pPr algn="justLow" rtl="1"/>
            <a:r>
              <a:rPr lang="ar-EG" sz="2000" b="1" dirty="0">
                <a:solidFill>
                  <a:srgbClr val="2D3956"/>
                </a:solidFill>
                <a:latin typeface="Times New Roman" panose="02020603050405020304" pitchFamily="18" charset="0"/>
                <a:cs typeface="Times New Roman" panose="02020603050405020304" pitchFamily="18" charset="0"/>
              </a:rPr>
              <a:t>2- ارتباط التوقيع الإلكتروني بالموقع وحده دون غيره.</a:t>
            </a:r>
          </a:p>
          <a:p>
            <a:pPr algn="justLow" rtl="1"/>
            <a:r>
              <a:rPr lang="ar-EG" sz="2000" b="1" dirty="0">
                <a:solidFill>
                  <a:srgbClr val="2D3956"/>
                </a:solidFill>
                <a:latin typeface="Times New Roman" panose="02020603050405020304" pitchFamily="18" charset="0"/>
                <a:cs typeface="Times New Roman" panose="02020603050405020304" pitchFamily="18" charset="0"/>
              </a:rPr>
              <a:t>3- سيطرة الموقع وحده دون غيره على الوسيط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4- إمكانية كشف أي تعديل أو تبديل في بيانات المحرر أو التوقيع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يتضح مما تقدم، أن المشرع الفرنسي وضع مفهوما موحدا للتوقيع،من دون أن يفرق بين توقيع تقليدي وتوقيع الكتروني فيما يتعلق بحجية كل منهما للإثبات، على أن يكون التوقيع مميزالشخص صاحبه،ويتم بإجراءات أمنة تضمن سرية بيانات هذا التوقيع .</a:t>
            </a:r>
          </a:p>
          <a:p>
            <a:pPr algn="justLow" rtl="1"/>
            <a:r>
              <a:rPr lang="ar-EG" sz="2000" b="1" dirty="0">
                <a:solidFill>
                  <a:srgbClr val="2D3956"/>
                </a:solidFill>
                <a:latin typeface="Times New Roman" panose="02020603050405020304" pitchFamily="18" charset="0"/>
                <a:cs typeface="Times New Roman" panose="02020603050405020304" pitchFamily="18" charset="0"/>
              </a:rPr>
              <a:t>ومن بين القوانين الغربية التي عرفت التوقيع الإلكتروني،نجد القانون الأمريكي الذي نظمه تنظيما محكما سواء على المستوى الفدرالي أو على مستوى الولايات،غير أننا نركز على القانون الفدرالي والذي عرف التوقيع الإلكتروني في قانون المعاملات الإلكترونية الصادر في2000/07/30 بانه:(( أصوات، أو إشارات، أو رموز، أو أي إجراء آخر يتصل منطقيا بنظام معالجة المعلومات الكترونيا، ويقترن بتعاقد أو مستند أو محرر، ويستخدمه الشخص قاصدا التوقيع على المحرر))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88625BA-8355-079F-4E3D-86C665659B51}"/>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369AD200-3B84-F188-76F3-767BFEC56D5B}"/>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51EA4BF-8CB3-3B11-CB04-519E27C35E24}"/>
              </a:ext>
            </a:extLst>
          </p:cNvPr>
          <p:cNvSpPr txBox="1"/>
          <p:nvPr/>
        </p:nvSpPr>
        <p:spPr>
          <a:xfrm>
            <a:off x="1496372" y="1622150"/>
            <a:ext cx="8912234" cy="378565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وتجدر الإشارة إلى أنه هناك تشريعات غربية أخرى تناولت مسألة تعريف التوقيع</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الإلكتروني،إلا أنها لا تخرج عن نطاق ما ورد بالقانون الفرنسي والأمريكي، التي ركزت</a:t>
            </a:r>
          </a:p>
          <a:p>
            <a:pPr algn="justLow" rtl="1"/>
            <a:r>
              <a:rPr lang="ar-EG" sz="2000" b="1" dirty="0">
                <a:solidFill>
                  <a:srgbClr val="2D3956"/>
                </a:solidFill>
                <a:latin typeface="Times New Roman" panose="02020603050405020304" pitchFamily="18" charset="0"/>
                <a:cs typeface="Times New Roman" panose="02020603050405020304" pitchFamily="18" charset="0"/>
              </a:rPr>
              <a:t> كلها على وظائف التوقيع الإلكتروني، بغض النظر عن الشكل الإلكتروني الذي يتخذه والوسيلة التكنولوجية التي يتم بها.</a:t>
            </a:r>
          </a:p>
          <a:p>
            <a:pPr algn="justLow" rtl="1"/>
            <a:r>
              <a:rPr lang="ar-EG" sz="2000" b="1" dirty="0">
                <a:solidFill>
                  <a:srgbClr val="2D3956"/>
                </a:solidFill>
                <a:latin typeface="Times New Roman" panose="02020603050405020304" pitchFamily="18" charset="0"/>
                <a:cs typeface="Times New Roman" panose="02020603050405020304" pitchFamily="18" charset="0"/>
              </a:rPr>
              <a:t>أما في الدول العربية، فنجد أن غالبية التشريعات المنظمة لمعاملات التجارة الإلكترونية قد عرفت التوقيع الإلكتروني، حيث عرفت المادة 2 من قانون المعاملات والتجارة الإلكترونية لدولة الإمارات العربية المتحدة التوقيع الإلكتروني بأنه:(( توقيع مكون من حروف أو أرقام أو رموز أو صوت أو نظام معالجة ذي شكل إلكتروني، ملحق أو مرتبط منطقيا برسالةإلكترونية وممهور بنية توثيق أو إعتماد تلك الرسالة )) .</a:t>
            </a:r>
          </a:p>
          <a:p>
            <a:pPr algn="justLow" rtl="1"/>
            <a:r>
              <a:rPr lang="ar-EG" sz="2000" b="1" dirty="0">
                <a:solidFill>
                  <a:srgbClr val="2D3956"/>
                </a:solidFill>
                <a:latin typeface="Times New Roman" panose="02020603050405020304" pitchFamily="18" charset="0"/>
                <a:cs typeface="Times New Roman" panose="02020603050405020304" pitchFamily="18" charset="0"/>
              </a:rPr>
              <a:t>بينما في مصر وبصدور القانون رقم15 لسنة 2004 الخاص بالتوقيع الإلكتروني وفي المادة 1/ج منه،عرف التوقيع الإلكتروني بأنه:(( ما يوضع على محرر إلكتروني ويتخذ شكل حروف أو أرقام أو رموز أو إشارات أو غيرها ويكون له طابع متفرد يسمح بتحديد شخص الموقع ويميزه عن غيره)) .</a:t>
            </a:r>
          </a:p>
        </p:txBody>
      </p:sp>
      <p:pic>
        <p:nvPicPr>
          <p:cNvPr id="5" name="Picture 4">
            <a:extLst>
              <a:ext uri="{FF2B5EF4-FFF2-40B4-BE49-F238E27FC236}">
                <a16:creationId xmlns:a16="http://schemas.microsoft.com/office/drawing/2014/main" id="{5890B85E-0A4A-8201-A3A7-43B523439F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179D448E-2CB6-1470-BC4F-99DFE32CB63F}"/>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2A2A9573-6864-FC2A-3E4C-B48253424005}"/>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E0C1D5A-27D2-F621-6DC3-3A9980B41A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D241FFB6-BF38-6BCA-6F02-7A3C00BBEBB1}"/>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082499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7E74FF5-E16C-E98F-1B00-28C5AB2F5D7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C5C3B22E-64D4-84B6-01DC-68E3AA6ACC6E}"/>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AA3AA2C-3B02-03B8-1266-3905874473E5}"/>
              </a:ext>
            </a:extLst>
          </p:cNvPr>
          <p:cNvSpPr txBox="1"/>
          <p:nvPr/>
        </p:nvSpPr>
        <p:spPr>
          <a:xfrm>
            <a:off x="1496372" y="1622150"/>
            <a:ext cx="8912234" cy="378565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نلاحظ من مجمل التعريفات السابقة، بأن التوقيع الإلكتروني في كافة القوانين المنظمة له والمنظمة للتجارة الإلكترونية واحدة تقريبا، مع اختلاف الألفاظ ولكن مع وحدة المضمون، فقد اختلفت الأساليب التي يتم خلعها على التعريف دونما تغيير في مضمون التعريف ذاته، والسبب في ذلك هو وحدة المصدر الذي استقت منه هذه التشريعات موضوع تنظيم التوقيع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ركزت هذه التعريفات على الصور والأشكال على سبيل المثال،حتى تتسع مستقبلا لأي صور أو أشكال قد تظهر للتوقيع الإلكتروني،وعلة ذلك هي توفير مرونة أكثر للمتعاملين في اختيار الوسيلة التي يرونها تكفل الأمن والثقة في هذا التوقيع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12990B5-5A89-345A-E8EA-4890F5067A2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E1214F19-9187-5D2E-3E60-79763D16C0E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7B59D4E7-74D1-0FF0-618A-71E3919488C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99B6923-9A01-09EA-7964-9C9BCA3F87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E9E2313F-0A20-CAA2-70EC-EF340E9FA92A}"/>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416735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A2CE7B0-020F-734A-A1F0-CEEB9CF10F9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2C7FBB76-DCFA-B4D6-7167-1E869B920C90}"/>
              </a:ext>
            </a:extLst>
          </p:cNvPr>
          <p:cNvSpPr/>
          <p:nvPr/>
        </p:nvSpPr>
        <p:spPr>
          <a:xfrm>
            <a:off x="1181062" y="1253265"/>
            <a:ext cx="9345750" cy="4579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DD78970-62DC-1738-F3B0-178FE0B99CD3}"/>
              </a:ext>
            </a:extLst>
          </p:cNvPr>
          <p:cNvSpPr txBox="1"/>
          <p:nvPr/>
        </p:nvSpPr>
        <p:spPr>
          <a:xfrm>
            <a:off x="1299268" y="1243704"/>
            <a:ext cx="9227544" cy="5324535"/>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صور وخصائص التوقيع الالكتروني: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أدى التطور الحاصل في نطاق نظام المعلومات والاتصالات إلى ظهورالعديد من الصور</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التي يتخذها التوقيع الإلكتروني، التي تختلف باختلاف الطريقة التي تتم بها، كما تختلف من حيث قدرتها على توفير الثقة والأمان ووسائل الحماية التي تعتمد على الوسيلة التقنية المستخدمة.</a:t>
            </a:r>
          </a:p>
          <a:p>
            <a:pPr algn="justLow" rtl="1"/>
            <a:r>
              <a:rPr lang="ar-EG"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FF0000"/>
                </a:solidFill>
                <a:latin typeface="Times New Roman" panose="02020603050405020304" pitchFamily="18" charset="0"/>
                <a:cs typeface="Times New Roman" panose="02020603050405020304" pitchFamily="18" charset="0"/>
              </a:rPr>
              <a:t>أولا: صور التوقيع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لم يعد التوقيع الإلكتروني مقتصرا على صورة واحدة نتيجة لتقدم الهائل في التكنولوجيا، بل ظهرت صور جديدة للتوقيع الإلكتروني، ومن هذه الصور مايلي:</a:t>
            </a:r>
          </a:p>
          <a:p>
            <a:pPr algn="justLow" rtl="1"/>
            <a:r>
              <a:rPr lang="ar-EG" sz="2000" b="1" dirty="0">
                <a:solidFill>
                  <a:srgbClr val="FF0000"/>
                </a:solidFill>
                <a:latin typeface="Times New Roman" panose="02020603050405020304" pitchFamily="18" charset="0"/>
                <a:cs typeface="Times New Roman" panose="02020603050405020304" pitchFamily="18" charset="0"/>
              </a:rPr>
              <a:t>1/ التوقيع الرقمي.</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يعتبر التوقع الرقمـي مـن أهـم صـور التوقيع الإلكتروني نظـرا لمـا يتمتـع بـه مـنقدرة فائقة على تحديد هوية أطراف العقد تحديدا دقيقا ومميزا ، إضافة لما يتمتع به أيضـا مـن درجة عاليـة مـن ثقـة و الأمان في استخدامه      و تطبيقه عند إبرام العقود التجارية،ويمثل التوقيع الرقمي في تلك الرموز السرية و المفاتيح المتماثلة وغير متماثلة، من حيث اعتماده على اللوغاريتمات و المعادلات الرياضية المعدة من الناحية الفنية، وذلك باستخدامه برنامجـا مـحـددا، بحيث لا يمكن لأحد الكشـف عـن الرسالة إلا الشخص الذي يحمل مفتـاحفك التشفير والتحقيـق مـن أي تحويل الرسالة قد تم باستخدام المفتاح الخاص إضافة إلى تحققه من أن الرسالة الواردة لم يلحقها أي تغيير أو تعديل.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84F10FA-DB8A-7A48-9850-0B5D8613387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B6EA379-D1F2-9C20-B908-00898C0D4C55}"/>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6FBEB2-143B-FB7A-C33A-4F9D7C7B8EC9}"/>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4F06DF4-CA61-9D25-0183-A42637987A5E}"/>
              </a:ext>
            </a:extLst>
          </p:cNvPr>
          <p:cNvSpPr/>
          <p:nvPr/>
        </p:nvSpPr>
        <p:spPr>
          <a:xfrm>
            <a:off x="1770270" y="7672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268644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256C9BE-7F27-00F7-7F1F-AD2003C3910F}"/>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E7D6F984-D7F8-A987-0F74-960423AE2863}"/>
              </a:ext>
            </a:extLst>
          </p:cNvPr>
          <p:cNvSpPr/>
          <p:nvPr/>
        </p:nvSpPr>
        <p:spPr>
          <a:xfrm>
            <a:off x="1181061" y="1458859"/>
            <a:ext cx="9852699" cy="4503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F9E00CC-2297-F2EC-2D2B-53A44F302D70}"/>
              </a:ext>
            </a:extLst>
          </p:cNvPr>
          <p:cNvSpPr txBox="1"/>
          <p:nvPr/>
        </p:nvSpPr>
        <p:spPr>
          <a:xfrm>
            <a:off x="1496372" y="1458859"/>
            <a:ext cx="9324028" cy="378565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2/ التوقيع بالقلم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هذه الطريقة تتمثل في استخدام قلـم إلكتروني حساس يمكنـه الكتابة على شـاشـة الكمبيوتر عن طريق برنامج هو المسيطر أو المحرك لكل العملية ويقـوم هـذا البرنامج بـوظفتين أساستين لهذا النوع من التوقيعات الأولى وهي خدمة التقاط التوقيع،والثانية خدمة التحقق من صحة التوقيع. و تقوم هذه الطريقة على آلية عمل معينة، تتمثل في نقل التوقيع المحرر بخط اليـد بواسطة التصوير بالماسح الضوئي ونقل الصورة إلى رسالة إلكترونية يراد بها إضافة هذا التوقيع إليها لإضفاء الحجية عليها.</a:t>
            </a:r>
          </a:p>
          <a:p>
            <a:pPr algn="justLow" rtl="1"/>
            <a:r>
              <a:rPr lang="ar-EG" sz="2000" b="1" dirty="0">
                <a:solidFill>
                  <a:srgbClr val="2D3956"/>
                </a:solidFill>
                <a:latin typeface="Times New Roman" panose="02020603050405020304" pitchFamily="18" charset="0"/>
                <a:cs typeface="Times New Roman" panose="02020603050405020304" pitchFamily="18" charset="0"/>
              </a:rPr>
              <a:t>وبالرغم من سهولة استخدام هذه الوسيلة إلا أنها محفوفة بالمخاطر، بحيث يكون من الصعوبة في بعض الأحيـان نسبة الرسالة إلى موقعهـا. ذلك لأنـه قـد يتسـني للمرسـل إليـه الاحتفاظ بنسخة عـن صـورة التوقيـع الـتي وصلته، وإعادة وضعها على أي وثيقة محررة عبر وسيط إلكتروني ويدعى أن واضعها هو صاحب التوقيع الفعلي .</a:t>
            </a: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C0FE6D5-1D24-36B9-4B7D-153B38E7A21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B7343D1-7027-D1D1-FB5A-4EBD2EFE223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503BE7D5-A320-C3CF-D59A-E16E855638A6}"/>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31E3F983-4D67-1F92-658B-195D7A3602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928" y="644685"/>
            <a:ext cx="2857500" cy="1600200"/>
          </a:xfrm>
          <a:prstGeom prst="rect">
            <a:avLst/>
          </a:prstGeom>
        </p:spPr>
      </p:pic>
      <p:sp>
        <p:nvSpPr>
          <p:cNvPr id="9" name="Rectangle 8">
            <a:extLst>
              <a:ext uri="{FF2B5EF4-FFF2-40B4-BE49-F238E27FC236}">
                <a16:creationId xmlns:a16="http://schemas.microsoft.com/office/drawing/2014/main" id="{73A7D1D9-2357-4B5B-CAA5-6C0B1281D83F}"/>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27891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23A5AE1-E874-64B6-3E5C-09D5A6477AD4}"/>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id="{739DB001-2593-F736-743F-C9B2C8EF7025}"/>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AD6F9FD-7C69-5DCE-1916-A8CCF4D683F2}"/>
              </a:ext>
            </a:extLst>
          </p:cNvPr>
          <p:cNvSpPr txBox="1"/>
          <p:nvPr/>
        </p:nvSpPr>
        <p:spPr>
          <a:xfrm>
            <a:off x="1496372" y="1622150"/>
            <a:ext cx="8912234" cy="3785652"/>
          </a:xfrm>
          <a:prstGeom prst="rect">
            <a:avLst/>
          </a:prstGeom>
          <a:noFill/>
        </p:spPr>
        <p:txBody>
          <a:bodyPr wrap="square" rtlCol="0">
            <a:spAutoFit/>
          </a:bodyPr>
          <a:lstStyle/>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FF0000"/>
                </a:solidFill>
                <a:latin typeface="Times New Roman" panose="02020603050405020304" pitchFamily="18" charset="0"/>
                <a:cs typeface="Times New Roman" panose="02020603050405020304" pitchFamily="18" charset="0"/>
              </a:rPr>
              <a:t>3/ التوقيع الكودي (البطاقات الممغنطة):</a:t>
            </a:r>
          </a:p>
          <a:p>
            <a:pPr algn="justLow" rtl="1"/>
            <a:r>
              <a:rPr lang="ar-EG" sz="2000" b="1" dirty="0">
                <a:solidFill>
                  <a:srgbClr val="2D3956"/>
                </a:solidFill>
                <a:latin typeface="Times New Roman" panose="02020603050405020304" pitchFamily="18" charset="0"/>
                <a:cs typeface="Times New Roman" panose="02020603050405020304" pitchFamily="18" charset="0"/>
              </a:rPr>
              <a:t>هذه الصورة من أكثر الصـور شيوعا في حياتنا العمليـة حيـث تقـوم البنوك بإصدار بطاقات الائتمـان ، والتي تستخدم في السحب النقدي من خلال بطاقات الصرف الآلي والـتـي تخـول حاملهـا إمكانيـة سـحب مبالغ نقدية من حسابه بحـد متفق عليه بينه وبين البنك مصـدر البطاقة ، إضافة إلى ما تقوم به أيضا من عمليات دفع عبر الانترنت ، حيث تحتوي هذه البطاقة على رقـم سـري لا يعرفه إلا صـاحبه. </a:t>
            </a:r>
            <a:r>
              <a:rPr lang="ar-EG" sz="2000" b="1">
                <a:solidFill>
                  <a:srgbClr val="2D3956"/>
                </a:solidFill>
                <a:latin typeface="Times New Roman" panose="02020603050405020304" pitchFamily="18" charset="0"/>
                <a:cs typeface="Times New Roman" panose="02020603050405020304" pitchFamily="18" charset="0"/>
              </a:rPr>
              <a:t>والـذي يـخـول لـه الدخول إلى حسابه وإجراء العمليات التي يريدها، في حالة إتمام العملية من خلال الصراف الآلي لصـورة صحيحة وحصـول العميل في عملية السحب مثلا على المبلغ الذي أراده فإنه يحصل على شريط ورقي يثبـت فيـه المبلغ الذي تم سحبه والتاريخ والساعة والمبلغ المحسوب ورصيد المتبقي ، حيث حلت هذه الإجراءات جميعها محل التوقيع التقليدي لمـا تميـز بـه مـن الأمان و الثقة وتميز صاحب البطاقة الذي يحمل الرقم .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8BF31F7-C072-D829-0FE3-5C5DFEC2237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0570C2B7-C6DB-4B6F-BCEE-E338F61041AE}"/>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0EB6A80D-D1C9-A666-241A-7646EF6A5A78}"/>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C5981C3-DEB1-CFAF-714A-0F14580DE9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544" y="832827"/>
            <a:ext cx="2857500" cy="1600200"/>
          </a:xfrm>
          <a:prstGeom prst="rect">
            <a:avLst/>
          </a:prstGeom>
        </p:spPr>
      </p:pic>
      <p:sp>
        <p:nvSpPr>
          <p:cNvPr id="9" name="Rectangle 8">
            <a:extLst>
              <a:ext uri="{FF2B5EF4-FFF2-40B4-BE49-F238E27FC236}">
                <a16:creationId xmlns:a16="http://schemas.microsoft.com/office/drawing/2014/main" id="{C087E91A-4D86-FD2E-A98D-596D1D742C96}"/>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86565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439235" y="1709316"/>
            <a:ext cx="6913805" cy="4401205"/>
          </a:xfrm>
          <a:prstGeom prst="rect">
            <a:avLst/>
          </a:prstGeom>
          <a:noFill/>
        </p:spPr>
        <p:txBody>
          <a:bodyPr wrap="square" rtlCol="0">
            <a:spAutoFit/>
          </a:bodyPr>
          <a:lstStyle/>
          <a:p>
            <a:pPr algn="justLow" rtl="1"/>
            <a:r>
              <a:rPr lang="ar-EG" sz="2000" b="1" dirty="0">
                <a:solidFill>
                  <a:srgbClr val="FF0000"/>
                </a:solidFill>
              </a:rPr>
              <a:t>4/ التوقيع البيوميتري: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الإقبال على إبرام المعاملات بشكل عـام وفي مجال المعاملات التجارية             و البنكية بشكل خاص يتوقف على مدى ما توفره الجهات من وسائل أمان تكفل السرية والخفة في التعامل وتحقيقا لهذا الهدف توصلت البنوك لعالمية الكبرى إلى الاعتماد على الخواص الذاتية للإنسان، ويقوم هذا على أساس التحقق من شخصية المتعامل بالاعتمـاد علـى الصفات الجسمانية للأفراد مثـل البصمة الشخصية ، مسح العين البشـرية، التعـرف علـى الوجه البشري، خواص اليد البشرية، التحقق من نبرة الصوت، والتوقيع الشخصي، ويتم التأكد من شخصية المتعامل عن طريق إدخال معلومات للحاسب أو الوسائل الحديثة مثل التقاط صورة دقيقة لعين المستخدم أو صـوته أو يده ويتم تخزينها بطريقة مشفرة في ذاكرة الحاسب ليقوم بعد ذلك بالمطابقة.</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6AFB04D5-9B43-9A7E-B425-76D52333D309}"/>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42BEF836-A45C-D5C0-9893-876C58798474}"/>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FEB99DA-5F79-C082-63DF-62D92BF7E1BE}"/>
              </a:ext>
            </a:extLst>
          </p:cNvPr>
          <p:cNvSpPr txBox="1"/>
          <p:nvPr/>
        </p:nvSpPr>
        <p:spPr>
          <a:xfrm>
            <a:off x="3439235" y="1709316"/>
            <a:ext cx="6913805"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ثانيا: خصائص التوقيع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يتميز التوقيع الإلكتروني بعدة خصائص أهمها ما يلي:</a:t>
            </a:r>
          </a:p>
          <a:p>
            <a:pPr algn="justLow" rtl="1"/>
            <a:r>
              <a:rPr lang="ar-EG" sz="2000" b="1" dirty="0">
                <a:solidFill>
                  <a:srgbClr val="2D3956"/>
                </a:solidFill>
                <a:latin typeface="Times New Roman" panose="02020603050405020304" pitchFamily="18" charset="0"/>
                <a:cs typeface="Times New Roman" panose="02020603050405020304" pitchFamily="18" charset="0"/>
              </a:rPr>
              <a:t>1- التوقيع الإلكتروني يتم عبر وسائل إلكترونية وعن طريق أجهزة الحاسب الآلي والانترنت أو على أسطوانة  حيث أصبح بإمكان أطراف العقد الاتصال ببعضهم البعض والإطلاع على وثائق العقد والتفاوض بشأن شروطه وكيفية إبرامه وإفراغه في محررات إلكترونية وأخيرا إجراء التوقيع الإلكتروني عليه.</a:t>
            </a:r>
          </a:p>
          <a:p>
            <a:pPr algn="justLow" rtl="1"/>
            <a:r>
              <a:rPr lang="ar-EG" sz="2000" b="1" dirty="0">
                <a:solidFill>
                  <a:srgbClr val="2D3956"/>
                </a:solidFill>
                <a:latin typeface="Times New Roman" panose="02020603050405020304" pitchFamily="18" charset="0"/>
                <a:cs typeface="Times New Roman" panose="02020603050405020304" pitchFamily="18" charset="0"/>
              </a:rPr>
              <a:t>2- لم يشترط في التوقيع الإلكتروني صورة معينة حيث إنه يمكن أن يأتي على شكل حرف أو رمز أو رقم أو إشارة أو حتى صوت، المهم فيه أن يكون ذو طابع منفرد يسمح بتمييز شخص صاحب التوقيع وتحديد هويته وإظهار رغبته في إقرار العمل القانوني والرضا بمضمونه.</a:t>
            </a:r>
          </a:p>
          <a:p>
            <a:pPr algn="justLow" rtl="1"/>
            <a:r>
              <a:rPr lang="ar-EG" sz="2000" b="1" dirty="0">
                <a:solidFill>
                  <a:srgbClr val="2D3956"/>
                </a:solidFill>
                <a:latin typeface="Times New Roman" panose="02020603050405020304" pitchFamily="18" charset="0"/>
                <a:cs typeface="Times New Roman" panose="02020603050405020304" pitchFamily="18" charset="0"/>
              </a:rPr>
              <a:t>3- الوظيفة الرئيسية للتوقيع الإلكتروني هي الحفاظ على مضمون المحرر الإلكتروني وتأمينه من التعديل بالإضافة أو الحذف، وذلك عن طريق ربط المحرر الإلكتروني بالتوقيع الإلكتروني .</a:t>
            </a:r>
          </a:p>
        </p:txBody>
      </p:sp>
      <p:pic>
        <p:nvPicPr>
          <p:cNvPr id="5" name="Picture 4">
            <a:extLst>
              <a:ext uri="{FF2B5EF4-FFF2-40B4-BE49-F238E27FC236}">
                <a16:creationId xmlns:a16="http://schemas.microsoft.com/office/drawing/2014/main" id="{DEA06711-B2FC-7878-1FF4-0450FE9AC65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AD941C9E-D284-78EB-8B92-0B9B3E454F1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77B504B-3B28-FF2D-7C9B-A8AF93C2E14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F30E62-81BA-73C3-2D93-4C42304B96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920" y="1675551"/>
            <a:ext cx="2619375" cy="4140485"/>
          </a:xfrm>
          <a:prstGeom prst="rect">
            <a:avLst/>
          </a:prstGeom>
        </p:spPr>
      </p:pic>
      <p:sp>
        <p:nvSpPr>
          <p:cNvPr id="9" name="Rectangle 8">
            <a:extLst>
              <a:ext uri="{FF2B5EF4-FFF2-40B4-BE49-F238E27FC236}">
                <a16:creationId xmlns:a16="http://schemas.microsoft.com/office/drawing/2014/main" id="{BBC0BAF2-052A-09F9-9A9C-7B1011A78892}"/>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322936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456458" cy="4709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36579" y="1545191"/>
            <a:ext cx="6890233" cy="5016758"/>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4-- التوقيع الإلكتروني يحقق الأمان والخصوصية والسرية في نسبته للموقع، وبالنسبة للمتعاملين،وخاصة مستخدمي شبكة الإنترنت، وعقود التجارة الدولية، وذلك عن طريق إمكانية تحديد هوية الموقع، ومن ثم حماية المؤسسات من عمليات تزوير التوقيعات.</a:t>
            </a:r>
          </a:p>
          <a:p>
            <a:pPr algn="justLow" rtl="1"/>
            <a:r>
              <a:rPr lang="ar-EG" sz="2000" b="1" dirty="0">
                <a:solidFill>
                  <a:srgbClr val="2D3956"/>
                </a:solidFill>
                <a:latin typeface="Times New Roman" panose="02020603050405020304" pitchFamily="18" charset="0"/>
                <a:cs typeface="Times New Roman" panose="02020603050405020304" pitchFamily="18" charset="0"/>
              </a:rPr>
              <a:t>5- التوقيع الإلكتروني يحدد شخصية الموقع ويميزه عن غيره .</a:t>
            </a:r>
          </a:p>
          <a:p>
            <a:pPr algn="justLow" rtl="1"/>
            <a:r>
              <a:rPr lang="ar-EG" sz="2000" b="1" dirty="0">
                <a:solidFill>
                  <a:srgbClr val="2D3956"/>
                </a:solidFill>
                <a:latin typeface="Times New Roman" panose="02020603050405020304" pitchFamily="18" charset="0"/>
                <a:cs typeface="Times New Roman" panose="02020603050405020304" pitchFamily="18" charset="0"/>
              </a:rPr>
              <a:t>واستناداً لهذه الخصائص توجد عدة فروق جوهرية بين التوقيع الإلكتروني والتوقيع التقليدي نوردها فيما يلي:</a:t>
            </a:r>
          </a:p>
          <a:p>
            <a:pPr algn="justLow" rtl="1"/>
            <a:r>
              <a:rPr lang="ar-EG" sz="2000" b="1" dirty="0">
                <a:solidFill>
                  <a:srgbClr val="2D3956"/>
                </a:solidFill>
                <a:latin typeface="Times New Roman" panose="02020603050405020304" pitchFamily="18" charset="0"/>
                <a:cs typeface="Times New Roman" panose="02020603050405020304" pitchFamily="18" charset="0"/>
              </a:rPr>
              <a:t>1- أن التوقيع العادي عبارة عن رسم يقوم به الشخص بمعنى أنه فن وليس علم ومن هنا يمكن تزويره، أما التوقيع الإلكتروني فهو علم وليس فن ويصعب تزويره،بحيث يتم التوقيع الإلكتروني بواسطة برنامج كمبيوتر خاص لهذه الغاية".</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877" y="1799177"/>
            <a:ext cx="2724150" cy="382364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50088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663473" y="1545191"/>
            <a:ext cx="6863339"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2- أن التوقيع التقليدي يتخذ شكلا معينا كالإمضاء أو الختم أو بصمة الأصبع وللموقع حرية اختيار إحدى هذه الصور، أما التوقيع الالكتروني فإنه لا يشترط شكل معين فالمهم أن يكون للتوقيع طابع منفرد يسمح بتمييز الشخص الموقع وتحديد هويته.</a:t>
            </a:r>
          </a:p>
          <a:p>
            <a:pPr algn="justLow" rtl="1"/>
            <a:r>
              <a:rPr lang="ar-EG" sz="2000" b="1" dirty="0">
                <a:solidFill>
                  <a:srgbClr val="2D3956"/>
                </a:solidFill>
                <a:latin typeface="Times New Roman" panose="02020603050405020304" pitchFamily="18" charset="0"/>
                <a:cs typeface="Times New Roman" panose="02020603050405020304" pitchFamily="18" charset="0"/>
              </a:rPr>
              <a:t>3- التوقيع التقليدي يوضع على دعامة مادية تكون في الغالب دعامة ورقية تحاكي الشكل الذي تم التصرف به من خلال الحضور المادي للأطراف في مجلس واحد، أما التوقيع الالكتروني فيتم عبر وسيط پير مادي أي الكتروني يتم عبرشبكة الانترنت بين أشخاص لا يجمعهم مجلس واحد.</a:t>
            </a:r>
          </a:p>
          <a:p>
            <a:pPr algn="justLow" rtl="1"/>
            <a:r>
              <a:rPr lang="ar-EG" sz="2000" b="1" dirty="0">
                <a:solidFill>
                  <a:srgbClr val="2D3956"/>
                </a:solidFill>
                <a:latin typeface="Times New Roman" panose="02020603050405020304" pitchFamily="18" charset="0"/>
                <a:cs typeface="Times New Roman" panose="02020603050405020304" pitchFamily="18" charset="0"/>
              </a:rPr>
              <a:t>4- التوقيع التقليدي يقوم بوظيفتين فهو يحدد هوية الشخص الموقع ويعد دليل على الحضور المادي أثناء التوقيع، أما التوقيع الالكتروني فوظائفه تنحصر في أنه يحدد هوية الشخص الموقع ويحقق الأمان والثقة في صحة التوقيع ونسبه لصاحبهويمنح كذلك صفة المحرر الأصلي للمستند مما يجعل من هذا الأخير دليلا للإثبات.</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673" y="1709743"/>
            <a:ext cx="2590800" cy="355080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340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392801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464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55041" y="1545191"/>
            <a:ext cx="7057319"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وظائف التوقيع الالكتروني.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من تعريف التوقيع الالكتروني في قانون الاونسترال النموذجي وقوانين الدول العربية التي أخذت به نجد أنه يحقق أكثر من وظيفة وهي تحديد هوية الشخص الملتزم بالإضافة التزامه بمضمون السند الموقع عليه وإقراره ويمكن إجمال وظائف التوقيع الإلكتروني في ثلاث وظائف أساسية وهي :</a:t>
            </a:r>
          </a:p>
          <a:p>
            <a:pPr algn="justLow" rtl="1"/>
            <a:r>
              <a:rPr lang="ar-EG" sz="2000" b="1" dirty="0">
                <a:solidFill>
                  <a:srgbClr val="FF0000"/>
                </a:solidFill>
                <a:latin typeface="Times New Roman" panose="02020603050405020304" pitchFamily="18" charset="0"/>
                <a:cs typeface="Times New Roman" panose="02020603050405020304" pitchFamily="18" charset="0"/>
              </a:rPr>
              <a:t>أولا: تحديد هوية الموقع.</a:t>
            </a:r>
          </a:p>
          <a:p>
            <a:pPr algn="justLow" rtl="1"/>
            <a:r>
              <a:rPr lang="ar-EG" sz="2000" b="1" dirty="0">
                <a:solidFill>
                  <a:srgbClr val="2D3956"/>
                </a:solidFill>
                <a:latin typeface="Times New Roman" panose="02020603050405020304" pitchFamily="18" charset="0"/>
                <a:cs typeface="Times New Roman" panose="02020603050405020304" pitchFamily="18" charset="0"/>
              </a:rPr>
              <a:t>نرى أن تعريف التوقيع الالكتروني يتجه إلى لزوم أن يدقق في الشخص الموقع، واعتبرت قوانين التجارة الالكترونية إن تحديد هوية الشخص الموقع هو إعطاء حجية التوقيع الالكتروني.</a:t>
            </a:r>
          </a:p>
          <a:p>
            <a:pPr algn="justLow" rtl="1"/>
            <a:r>
              <a:rPr lang="ar-EG" sz="2000" b="1" dirty="0">
                <a:solidFill>
                  <a:srgbClr val="FF0000"/>
                </a:solidFill>
                <a:latin typeface="Times New Roman" panose="02020603050405020304" pitchFamily="18" charset="0"/>
                <a:cs typeface="Times New Roman" panose="02020603050405020304" pitchFamily="18" charset="0"/>
              </a:rPr>
              <a:t>ثانيا: التعبير عن إرادة الموقع على السند.</a:t>
            </a:r>
          </a:p>
          <a:p>
            <a:pPr algn="justLow" rtl="1"/>
            <a:r>
              <a:rPr lang="ar-EG" sz="2000" b="1" dirty="0">
                <a:solidFill>
                  <a:srgbClr val="2D3956"/>
                </a:solidFill>
                <a:latin typeface="Times New Roman" panose="02020603050405020304" pitchFamily="18" charset="0"/>
                <a:cs typeface="Times New Roman" panose="02020603050405020304" pitchFamily="18" charset="0"/>
              </a:rPr>
              <a:t>إن الوظيفة الثانية للتوقيع الالكتروني والتي تظهر من خلال تعريف القوانين والفقه له هي إظهار التزام الموقع لمحتوى العقد الذي يذيل به، ذلك لكي يظهر رضا الموقع بمضمونه كاملا. ومن هنا نرى أنه وسيلة للتعبير عن الإرادة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134" y="1750567"/>
            <a:ext cx="2680908" cy="3671732"/>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233471" y="1545191"/>
            <a:ext cx="7171770" cy="2246769"/>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ثالثا: إثبات سلامة العقد:</a:t>
            </a:r>
          </a:p>
          <a:p>
            <a:pPr algn="justLow" rtl="1"/>
            <a:r>
              <a:rPr lang="ar-EG" sz="2000" b="1" dirty="0">
                <a:solidFill>
                  <a:srgbClr val="2D3956"/>
                </a:solidFill>
                <a:latin typeface="Times New Roman" panose="02020603050405020304" pitchFamily="18" charset="0"/>
                <a:cs typeface="Times New Roman" panose="02020603050405020304" pitchFamily="18" charset="0"/>
              </a:rPr>
              <a:t>تعتبر هذه الوضعية الأهم والحديثة للتوقيع الالكتروني حيث تؤدي إلى الحفاظ على مضمون محتوى العقد وتكامله لان هذه الوثيقة الالكترونية التي يتم تبادلها عبر شبكة الانترنت تكون أكثر عرضة للمخاطر لكن يتم التغلب على هذه المخاطر عن طريق التشفير وهذا ما رأيناه في التوقيع الرقمي .</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148" y="1690616"/>
            <a:ext cx="2258323" cy="3776841"/>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79317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89093" y="1545191"/>
            <a:ext cx="6528122" cy="501675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شروط حجية التوقيع الإلكتروني في الإثبات.</a:t>
            </a:r>
          </a:p>
          <a:p>
            <a:pPr algn="justLow" rtl="1"/>
            <a:r>
              <a:rPr lang="ar-EG" sz="2000" b="1" dirty="0">
                <a:solidFill>
                  <a:srgbClr val="2D3956"/>
                </a:solidFill>
                <a:latin typeface="Times New Roman" panose="02020603050405020304" pitchFamily="18" charset="0"/>
                <a:cs typeface="Times New Roman" panose="02020603050405020304" pitchFamily="18" charset="0"/>
              </a:rPr>
              <a:t>حتى يتمتع التوقيع الإلكتروني بحجية في الإثبات، لابد أن يستوفي الشروط التي تمنحه الحجية القانونية في الإثبات والتي يؤدي عدم توافرها إلى عدم تحقق وصف التوقيع الإلكتروني، ويشترط في التوقيع الإلكتروني عموما حتى يقوم بوظيفته من الشروط يمكن تصنيفها إلى نوعين من الشروط،شروط قانونية والتي تتطلب في كل توقيع،وشروط تكنولوجية تقنية خاصة بالتوقيع الإلكتروني.</a:t>
            </a:r>
          </a:p>
          <a:p>
            <a:pPr algn="just" rtl="1">
              <a:spcBef>
                <a:spcPts val="0"/>
              </a:spcBef>
              <a:spcAft>
                <a:spcPts val="0"/>
              </a:spcAft>
            </a:pPr>
            <a:br>
              <a:rPr lang="ar-EG" sz="2000" b="1" dirty="0">
                <a:solidFill>
                  <a:srgbClr val="FF0000"/>
                </a:solidFill>
                <a:latin typeface="Times New Roman" panose="02020603050405020304" pitchFamily="18" charset="0"/>
                <a:cs typeface="Times New Roman" panose="02020603050405020304" pitchFamily="18" charset="0"/>
              </a:rPr>
            </a:br>
            <a:r>
              <a:rPr lang="ar-EG" sz="2000" b="1" dirty="0">
                <a:solidFill>
                  <a:srgbClr val="FF0000"/>
                </a:solidFill>
                <a:latin typeface="Times New Roman" panose="02020603050405020304" pitchFamily="18" charset="0"/>
                <a:cs typeface="Times New Roman" panose="02020603050405020304" pitchFamily="18" charset="0"/>
              </a:rPr>
              <a:t>أولاً : الشروط القانونية للاعتداد بالتوقيع الإلكتروني في الإثبات :</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نص قانون التوقيع الإلكتروني المصري على أن التوقيع الإلكتروني يتمتع في إطار المعاملات المدنية والتجارية والإدارية بحجية في الإثبات كتلك التي يتمتع بها التوقيع التقليدي ، وقيد ذلك بوجوب توفر مجموعة من الشروط التي يلزم توفرها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FB8BE1F3-6C9E-D463-69F8-E13F47539AC8}"/>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529C4AD3-CB43-76E1-4C77-F9D3F050AB5C}"/>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1BD695D-7721-42D5-9DB9-5529FE30C4CF}"/>
              </a:ext>
            </a:extLst>
          </p:cNvPr>
          <p:cNvSpPr txBox="1"/>
          <p:nvPr/>
        </p:nvSpPr>
        <p:spPr>
          <a:xfrm>
            <a:off x="3889093" y="1545191"/>
            <a:ext cx="6528122" cy="5016758"/>
          </a:xfrm>
          <a:prstGeom prst="rect">
            <a:avLst/>
          </a:prstGeom>
          <a:noFill/>
        </p:spPr>
        <p:txBody>
          <a:bodyPr wrap="square" rtlCol="0">
            <a:spAutoFit/>
          </a:bodyPr>
          <a:lstStyle/>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 </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FF0000"/>
                </a:solidFill>
                <a:latin typeface="Times New Roman" panose="02020603050405020304" pitchFamily="18" charset="0"/>
                <a:cs typeface="Times New Roman" panose="02020603050405020304" pitchFamily="18" charset="0"/>
              </a:rPr>
              <a:t>1. ارتباط التوقيع الإلكتروني بالمُوقع:</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الكشف عن هوية طرفي العلاقة التعاقدية هو من أهم الوظائف التي يؤديها التوقيع، ولا يمكن أن يتمتع التوقيع الإلكتروني بالحجية في الإثبات إلا إن كان متصلً بالموقع، محددًا لهوية صاحبه ، مميزًا له عن الأغيار، معبرًا عن إرادته ، فإن لم يكن كذلك فإن التوقيع يتجرد من حجيته القانونية في الإثبات، وذلك كأن يستخدم الموقع توقيع وهمي ليس له أي وجود.</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ولقد انصرفت معظم القوانين المنظمة للتوقيع الإلكتروني نحو التأكيد على أهمية هذا الشرط، نظرًا لأنه يساهم في إرساء دعائم الاستقرار للمعاملات التجارية، ويغرس فسائل الأمان والثقة في وجدان وعقيدة الأشخاص وهم بصد إبرام العقود عن بُعد. فضلً عن أن توفر هذا الشرط يعد هو أحد الركائز التي ينبني عليها تمتع التوقيع الإلكتروني بالحجية القانونية ذاتها التي يتمتع بها التوقيع التقليدي في أحكام قانون الإثبات في المواد المدنية والتجارية.</a:t>
            </a:r>
          </a:p>
          <a:p>
            <a:br>
              <a:rPr lang="ar-EG" sz="2000" b="1" dirty="0">
                <a:solidFill>
                  <a:srgbClr val="2D3956"/>
                </a:solidFill>
                <a:latin typeface="Times New Roman" panose="02020603050405020304" pitchFamily="18" charset="0"/>
                <a:cs typeface="Times New Roman" panose="02020603050405020304" pitchFamily="18" charset="0"/>
              </a:rPr>
            </a:br>
            <a:br>
              <a:rPr lang="ar-EG" sz="2000" b="1" dirty="0">
                <a:solidFill>
                  <a:srgbClr val="2D3956"/>
                </a:solidFill>
                <a:latin typeface="Times New Roman" panose="02020603050405020304" pitchFamily="18" charset="0"/>
                <a:cs typeface="Times New Roman" panose="02020603050405020304" pitchFamily="18" charset="0"/>
              </a:rPr>
            </a:b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E3DA1011-78A1-BFD5-2BB7-D435B07BC82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C2D7B711-5D88-7558-8381-DFBFF0038FE0}"/>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91BCF141-17F5-C325-2E45-8FE2A26BFBB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D1457F-55FB-66C6-BADC-0E94581545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04222"/>
            <a:ext cx="2619375" cy="3617174"/>
          </a:xfrm>
          <a:prstGeom prst="rect">
            <a:avLst/>
          </a:prstGeom>
        </p:spPr>
      </p:pic>
      <p:sp>
        <p:nvSpPr>
          <p:cNvPr id="9" name="Rectangle 8">
            <a:extLst>
              <a:ext uri="{FF2B5EF4-FFF2-40B4-BE49-F238E27FC236}">
                <a16:creationId xmlns:a16="http://schemas.microsoft.com/office/drawing/2014/main" id="{0438EF05-2F8E-AEE3-F17E-BE20C1CB7702}"/>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688487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596074" y="1727069"/>
            <a:ext cx="6397138" cy="5570756"/>
          </a:xfrm>
          <a:prstGeom prst="rect">
            <a:avLst/>
          </a:prstGeom>
          <a:noFill/>
        </p:spPr>
        <p:txBody>
          <a:bodyPr wrap="square" rtlCol="0">
            <a:spAutoFit/>
          </a:bodyPr>
          <a:lstStyle/>
          <a:p>
            <a:pPr algn="r" rtl="1">
              <a:spcBef>
                <a:spcPts val="0"/>
              </a:spcBef>
              <a:spcAft>
                <a:spcPts val="0"/>
              </a:spcAft>
            </a:pPr>
            <a:r>
              <a:rPr lang="ar-EG" sz="2000" b="1" dirty="0">
                <a:solidFill>
                  <a:srgbClr val="FF0000"/>
                </a:solidFill>
                <a:latin typeface="Times New Roman" panose="02020603050405020304" pitchFamily="18" charset="0"/>
                <a:cs typeface="Times New Roman" panose="02020603050405020304" pitchFamily="18" charset="0"/>
              </a:rPr>
              <a:t>2.سيطرة الموقع على التوقيع:</a:t>
            </a:r>
            <a:br>
              <a:rPr lang="ar-EG" sz="2000" b="1" dirty="0">
                <a:solidFill>
                  <a:srgbClr val="2D3956"/>
                </a:solidFill>
                <a:latin typeface="Times New Roman" panose="02020603050405020304" pitchFamily="18" charset="0"/>
                <a:cs typeface="Times New Roman" panose="02020603050405020304" pitchFamily="18" charset="0"/>
              </a:rPr>
            </a:br>
            <a:r>
              <a:rPr lang="ar-EG" sz="2000" b="1" dirty="0">
                <a:solidFill>
                  <a:srgbClr val="2D3956"/>
                </a:solidFill>
                <a:latin typeface="Times New Roman" panose="02020603050405020304" pitchFamily="18" charset="0"/>
                <a:cs typeface="Times New Roman" panose="02020603050405020304" pitchFamily="18" charset="0"/>
              </a:rPr>
              <a:t>لن يحوز التوقيع الإلكتروني الحجية القانونية في الإثبات إلا إن كان المُوقع يسيطر سيطرة كاملة على الوسيط الإلكتروني، على النحو الذي لا يستطيع معه أي شخص آخر فك شفرة أو رموز هذا التوقيع، أو الولوج إليه، وهذا من شأنه الوقوف حجر عثرة أمام أي تلاعب قد يحدث به.</a:t>
            </a:r>
          </a:p>
          <a:p>
            <a:pPr algn="just" rtl="1">
              <a:spcBef>
                <a:spcPts val="0"/>
              </a:spcBef>
              <a:spcAft>
                <a:spcPts val="0"/>
              </a:spcAft>
            </a:pPr>
            <a:r>
              <a:rPr lang="ar-EG" sz="2000" b="1" dirty="0">
                <a:solidFill>
                  <a:srgbClr val="2D3956"/>
                </a:solidFill>
                <a:latin typeface="Times New Roman" panose="02020603050405020304" pitchFamily="18" charset="0"/>
                <a:cs typeface="Times New Roman" panose="02020603050405020304" pitchFamily="18" charset="0"/>
              </a:rPr>
              <a:t>ولقد نص قانون الأونيسترال النموذجي بشأن التوقيعات الإلكترونية على أن التوقيع الإلكتروني يصير قابلً للتعويل عليه إذا كانت بيانات إنشاء التوقيع خاضعة وقت التوقيع لسيطرة الموقع دون أي شخص آخر . وجاءت اللائحة التنفيذية لقانون التوقيع الإلكتروني المصري موضوحةً كيفية تحقق سيطرة الموقع وحده دون غيره على التوقيع من الناحيتين الفنية والتقنية، حيث أوضحت أن هذه السيطرة تتم على الوسيط الإلكتروني المستخدم في عملية تثبيت التوقيع الإلكتروني عن طريق حيازة الموقع لأداة حفظ المفتاح الشفري الخاص، متضمنة البطاقة الذكية المؤمنة والكود السري المقترن بها. </a:t>
            </a:r>
          </a:p>
          <a:p>
            <a:br>
              <a:rPr lang="ar-EG" sz="2000" dirty="0"/>
            </a:br>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699" y="1727069"/>
            <a:ext cx="2619375" cy="26914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066728" y="1818291"/>
            <a:ext cx="7021685" cy="5909310"/>
          </a:xfrm>
          <a:prstGeom prst="rect">
            <a:avLst/>
          </a:prstGeom>
          <a:noFill/>
        </p:spPr>
        <p:txBody>
          <a:bodyPr wrap="square" rtlCol="0">
            <a:spAutoFit/>
          </a:bodyPr>
          <a:lstStyle/>
          <a:p>
            <a:pPr algn="just" rtl="1">
              <a:spcBef>
                <a:spcPts val="0"/>
              </a:spcBef>
              <a:spcAft>
                <a:spcPts val="0"/>
              </a:spcAft>
            </a:pPr>
            <a:r>
              <a:rPr lang="ar-EG" sz="2000" b="1" i="0" u="sng" dirty="0">
                <a:solidFill>
                  <a:srgbClr val="C00000"/>
                </a:solidFill>
                <a:effectLst/>
                <a:latin typeface="Calibri" panose="020F0502020204030204" pitchFamily="34" charset="0"/>
              </a:rPr>
              <a:t>3. كشف أي تعديل أو تغيير في بيانات التوقيع الإلكتروني:</a:t>
            </a:r>
            <a:endParaRPr lang="ar-EG" sz="2000" b="1" dirty="0">
              <a:effectLst/>
            </a:endParaRPr>
          </a:p>
          <a:p>
            <a:pPr algn="just" rtl="1">
              <a:spcBef>
                <a:spcPts val="0"/>
              </a:spcBef>
              <a:spcAft>
                <a:spcPts val="0"/>
              </a:spcAft>
            </a:pPr>
            <a:r>
              <a:rPr lang="ar-EG" sz="2000" b="1" i="0" u="none" strike="noStrike" dirty="0">
                <a:solidFill>
                  <a:srgbClr val="000000"/>
                </a:solidFill>
                <a:effectLst/>
                <a:latin typeface="Calibri" panose="020F0502020204030204" pitchFamily="34" charset="0"/>
              </a:rPr>
              <a:t>يُشترط في التوقيع حتى يؤدي وظيفته في الإثبات؛ ويكون دليلً على إقرار الموقع بما ورد في المستند أو المحرر، أن يُقر الموقع على ما تضمنه المحرر، وأن يكون التوقيع متصلً بالمحرر – اتصالاً ماديًا ومباشرًا - بعرى وثيقة دائمة ومستمرة، غير قابلة للانفصال، على أن يسهل حفظه أو استرجاعه بطريقة تقنية آمنة في أي وقت يتطلب الرجوع إليه لاستخدامه كأداة إثبات. </a:t>
            </a:r>
            <a:endParaRPr lang="ar-EG" sz="2000" b="1" dirty="0">
              <a:effectLst/>
            </a:endParaRPr>
          </a:p>
          <a:p>
            <a:pPr algn="just" rtl="1">
              <a:spcBef>
                <a:spcPts val="0"/>
              </a:spcBef>
              <a:spcAft>
                <a:spcPts val="0"/>
              </a:spcAft>
            </a:pPr>
            <a:r>
              <a:rPr lang="ar-EG" sz="2000" b="1" i="0" u="none" strike="noStrike" dirty="0">
                <a:solidFill>
                  <a:srgbClr val="000000"/>
                </a:solidFill>
                <a:effectLst/>
                <a:latin typeface="Calibri" panose="020F0502020204030204" pitchFamily="34" charset="0"/>
              </a:rPr>
              <a:t>وهذا من شأنه ضمان سلامة المحرر من العبث والتلاعب به، أو تعديله وتغييره، خاصة بعد التطورات</a:t>
            </a:r>
            <a:r>
              <a:rPr lang="en-US" sz="2000" b="1" dirty="0"/>
              <a:t> </a:t>
            </a:r>
            <a:r>
              <a:rPr lang="ar-EG" sz="2000" b="1" i="0" u="none" strike="noStrike" dirty="0">
                <a:solidFill>
                  <a:srgbClr val="000000"/>
                </a:solidFill>
                <a:effectLst/>
                <a:latin typeface="Calibri" panose="020F0502020204030204" pitchFamily="34" charset="0"/>
              </a:rPr>
              <a:t>المعلوماتية والتقنية التي نجحت في تخزين البيانات على دعائم إلكترونية مشفرة وغير قابلة للتعديل، يمكن بمقتضاها استعادتها متى اقتضى الأمر ذلك، بحيث يتم الحفاظ على مضمون المحرر وسلامته عند إرساله عبر شبكة الانترنت إلى المرسل إليه عن طريق المفتاح العام الذي يمنحه القدرة على أن يطلع على مضمون المحرر، دون أن يمتلك القدرة على التدخل فيه أو التلاعب به، ومن ثم يعد المحرر حاملً توقيعًا رقميًا للطرف الآخر. مع عدم غض الطرف عن أن جهات</a:t>
            </a:r>
            <a:br>
              <a:rPr lang="ar-EG" sz="2000" dirty="0"/>
            </a:br>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5928" y="960497"/>
            <a:ext cx="2590800" cy="4444015"/>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09</a:t>
            </a:r>
          </a:p>
        </p:txBody>
      </p:sp>
    </p:spTree>
    <p:extLst>
      <p:ext uri="{BB962C8B-B14F-4D97-AF65-F5344CB8AC3E}">
        <p14:creationId xmlns:p14="http://schemas.microsoft.com/office/powerpoint/2010/main" val="21885877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629872" y="1691785"/>
            <a:ext cx="6481823" cy="4708981"/>
          </a:xfrm>
          <a:prstGeom prst="rect">
            <a:avLst/>
          </a:prstGeom>
          <a:noFill/>
        </p:spPr>
        <p:txBody>
          <a:bodyPr wrap="square" rtlCol="0">
            <a:spAutoFit/>
          </a:bodyPr>
          <a:lstStyle/>
          <a:p>
            <a:pPr algn="just" rtl="1">
              <a:spcBef>
                <a:spcPts val="0"/>
              </a:spcBef>
              <a:spcAft>
                <a:spcPts val="0"/>
              </a:spcAft>
            </a:pPr>
            <a:r>
              <a:rPr lang="ar-EG" sz="2000" b="1" i="0" u="none" strike="noStrike" dirty="0">
                <a:solidFill>
                  <a:srgbClr val="000000"/>
                </a:solidFill>
                <a:effectLst/>
                <a:latin typeface="Calibri" panose="020F0502020204030204" pitchFamily="34" charset="0"/>
              </a:rPr>
              <a:t>التصديق الإلكتروني صارت الآن تؤدي دورًا كبيرًا في حفظ التصرفات بأمان وسرية تامتين، يستمد منها المتعاقدين الثقة اللازمة. </a:t>
            </a:r>
            <a:endParaRPr lang="en-US" sz="2000" b="1" i="0" u="none" strike="noStrike" dirty="0">
              <a:solidFill>
                <a:srgbClr val="000000"/>
              </a:solidFill>
              <a:effectLst/>
              <a:latin typeface="Calibri" panose="020F0502020204030204" pitchFamily="34" charset="0"/>
            </a:endParaRPr>
          </a:p>
          <a:p>
            <a:pPr algn="just" rtl="1">
              <a:spcBef>
                <a:spcPts val="0"/>
              </a:spcBef>
              <a:spcAft>
                <a:spcPts val="0"/>
              </a:spcAft>
            </a:pPr>
            <a:r>
              <a:rPr lang="ar-EG" sz="2000" b="1" dirty="0">
                <a:solidFill>
                  <a:srgbClr val="000000"/>
                </a:solidFill>
                <a:latin typeface="Calibri" panose="020F0502020204030204" pitchFamily="34" charset="0"/>
              </a:rPr>
              <a:t>ورغم  صعوبة تعديل المحررات الموقعة إلكترونيًا بفضل التطور العلمي الهائل الذي استطاع وصد الأبواب في وجه أي محاولة لتعديل المستند الإلكتروني وتغييره بما يفقده حجته القانونية، إلا أن بعض التشريعات العربية قد احتاطت في ذلك، ونصت على كيفية اكتشاف أي تعديلات أو تغييرات من الناحيتين الفنية والتقنية يمكن أن تطرأ على المحرر الإلكتروني الموقع إلكترونيًا، وذلك باستخدام تقنية شفرة المفتاحين العام والخاص، وبمضاهاة شهادة التصديق الإلكتروني وبيانات إنشاء التوقيع الإلكتروني بأصل الشهادة وتلك البيانات، أو بأي وسيلة مشابهة ..</a:t>
            </a:r>
          </a:p>
          <a:p>
            <a:br>
              <a:rPr lang="ar-EG" sz="2000" dirty="0"/>
            </a:br>
            <a:endParaRPr lang="en-US" sz="2000" b="1" dirty="0">
              <a:solidFill>
                <a:srgbClr val="000000"/>
              </a:solidFill>
              <a:latin typeface="Calibri" panose="020F0502020204030204" pitchFamily="34" charset="0"/>
            </a:endParaRPr>
          </a:p>
          <a:p>
            <a:pPr algn="just" rtl="1">
              <a:spcBef>
                <a:spcPts val="0"/>
              </a:spcBef>
              <a:spcAft>
                <a:spcPts val="0"/>
              </a:spcAft>
            </a:pPr>
            <a:endParaRPr lang="en-US" sz="2000" b="1" dirty="0">
              <a:solidFill>
                <a:srgbClr val="000000"/>
              </a:solidFill>
              <a:effectLst/>
              <a:latin typeface="Calibri" panose="020F0502020204030204" pitchFamily="34" charset="0"/>
            </a:endParaRPr>
          </a:p>
          <a:p>
            <a:pPr algn="just" rtl="1">
              <a:spcBef>
                <a:spcPts val="0"/>
              </a:spcBef>
              <a:spcAft>
                <a:spcPts val="0"/>
              </a:spcAft>
            </a:pPr>
            <a:endParaRPr lang="ar-EG" sz="2000" b="1" dirty="0">
              <a:effectLst/>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001" y="1511063"/>
            <a:ext cx="2695575"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09</a:t>
            </a:r>
          </a:p>
        </p:txBody>
      </p:sp>
    </p:spTree>
    <p:extLst>
      <p:ext uri="{BB962C8B-B14F-4D97-AF65-F5344CB8AC3E}">
        <p14:creationId xmlns:p14="http://schemas.microsoft.com/office/powerpoint/2010/main" val="34909266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476465" y="1902312"/>
            <a:ext cx="6482025" cy="3785652"/>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الشروط التكنولوجية والتقنية للتوقيع الإلكتروني.</a:t>
            </a:r>
            <a:endParaRPr lang="en-US" sz="2000" b="1" dirty="0">
              <a:solidFill>
                <a:srgbClr val="FF0000"/>
              </a:solidFill>
              <a:latin typeface="Times New Roman" panose="02020603050405020304" pitchFamily="18" charset="0"/>
              <a:cs typeface="Times New Roman" panose="02020603050405020304" pitchFamily="18" charset="0"/>
            </a:endParaRPr>
          </a:p>
          <a:p>
            <a:pPr algn="just" rtl="1"/>
            <a:r>
              <a:rPr lang="ar-EG" sz="2000" b="1" dirty="0">
                <a:solidFill>
                  <a:srgbClr val="000000"/>
                </a:solidFill>
                <a:latin typeface="Calibri" panose="020F0502020204030204" pitchFamily="34" charset="0"/>
              </a:rPr>
              <a:t>نصت مجمل القوانين التي نظمت التوقيع الإلكتروني على جملة من الشروط يجب توافرها</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في التوقيع الإلكتروني حتى يمكن الإحتجاج به في الإثبات أهمها الموثوقية، ونعني بالموثوقية</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أن يكون التوقيع الإلكتروني توقيعا أمنا،وأن يتم التأكد من صحته بشهادة تصديق معتمدة</a:t>
            </a:r>
            <a:r>
              <a:rPr lang="en-US" sz="2000" b="1" dirty="0">
                <a:solidFill>
                  <a:srgbClr val="000000"/>
                </a:solidFill>
                <a:latin typeface="Calibri" panose="020F0502020204030204" pitchFamily="34" charset="0"/>
              </a:rPr>
              <a:t>.</a:t>
            </a:r>
          </a:p>
          <a:p>
            <a:pPr algn="justLow" rtl="1"/>
            <a:r>
              <a:rPr lang="ar-EG" sz="2000" b="1" dirty="0">
                <a:solidFill>
                  <a:srgbClr val="FF0000"/>
                </a:solidFill>
                <a:latin typeface="Times New Roman" panose="02020603050405020304" pitchFamily="18" charset="0"/>
                <a:cs typeface="Times New Roman" panose="02020603050405020304" pitchFamily="18" charset="0"/>
              </a:rPr>
              <a:t>أولا/ أن يكون التوقيع الإلكتروني توقيعا آمنا</a:t>
            </a:r>
            <a:r>
              <a:rPr lang="en-US" sz="2000" b="1" dirty="0">
                <a:solidFill>
                  <a:srgbClr val="FF0000"/>
                </a:solidFill>
                <a:latin typeface="Times New Roman" panose="02020603050405020304" pitchFamily="18" charset="0"/>
                <a:cs typeface="Times New Roman" panose="02020603050405020304" pitchFamily="18" charset="0"/>
              </a:rPr>
              <a:t>:</a:t>
            </a:r>
          </a:p>
          <a:p>
            <a:pPr algn="just" rtl="1"/>
            <a:r>
              <a:rPr lang="ar-EG" sz="2000" b="1" dirty="0">
                <a:solidFill>
                  <a:srgbClr val="000000"/>
                </a:solidFill>
                <a:latin typeface="Calibri" panose="020F0502020204030204" pitchFamily="34" charset="0"/>
              </a:rPr>
              <a:t>ولكي يكون التوقيع الإلكتروني توقيعا أمنا،يجب أن يكون التوقيع الإلكتروني الخاص</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بالموقع، والمقصود بذلك أن تكون بيانات إنشاء التوقيع أو ما يطلق عليها القانون الفرنسي</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معطيات إنشاء التوقيع، وهي مثل المفتاح الخاص في التوقيع الرقمي أو بصمة الإصبع وبصمة</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العين في التوقيع البيومتري أو الكود السري في التوقيع الكودي،فكل هذه المعطيات يجب أن</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تكون خاصة بالموقع وحده، بمعنى أن تكون حصرية على شخص واحد فقط</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 ,وهو الموقع، </a:t>
            </a:r>
            <a:endParaRPr lang="en-US" sz="2000" b="1" dirty="0">
              <a:solidFill>
                <a:srgbClr val="000000"/>
              </a:solidFill>
              <a:latin typeface="Calibri" panose="020F050202020403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4122" y="1209454"/>
            <a:ext cx="2772343" cy="3703740"/>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09</a:t>
            </a:r>
          </a:p>
        </p:txBody>
      </p:sp>
    </p:spTree>
    <p:extLst>
      <p:ext uri="{BB962C8B-B14F-4D97-AF65-F5344CB8AC3E}">
        <p14:creationId xmlns:p14="http://schemas.microsoft.com/office/powerpoint/2010/main" val="1146370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1" y="1308492"/>
            <a:ext cx="9581531"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559277" y="1340956"/>
            <a:ext cx="7087702" cy="4401205"/>
          </a:xfrm>
          <a:prstGeom prst="rect">
            <a:avLst/>
          </a:prstGeom>
          <a:noFill/>
        </p:spPr>
        <p:txBody>
          <a:bodyPr wrap="square" rtlCol="0">
            <a:spAutoFit/>
          </a:bodyPr>
          <a:lstStyle/>
          <a:p>
            <a:pPr algn="justLow" rtl="1"/>
            <a:r>
              <a:rPr lang="ar-EG" sz="2000" b="1" dirty="0">
                <a:solidFill>
                  <a:srgbClr val="000000"/>
                </a:solidFill>
                <a:latin typeface="Calibri" panose="020F0502020204030204" pitchFamily="34" charset="0"/>
              </a:rPr>
              <a:t>وقد</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نص على هذا الشرط معظم القوانين التي تبنت التوقيع الإلكتروني،فنجد التوجيه الأوروبي نص</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على هذا الشرط في الفقرة الثانية من المادة الثانية والتي تنص على جملة من الشروط التي</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يتعين أن تتوافر في التوقيع المؤمن من بينها ارتباط التوقيع الإلكتروني فقط بالموقع،وقد أورد</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قانون اليونسترال النموذجي للتوقيع الإلكتروني الصادر عام 2001، هذا الشرط أيضا في الفقرةالأولى من المادة السادسة بنصه» ... أن تكون بيانات إنشاء التوقيع مرتبطة بالموقع»؟.</a:t>
            </a:r>
            <a:endParaRPr lang="en-US" sz="2000" b="1" dirty="0">
              <a:solidFill>
                <a:srgbClr val="000000"/>
              </a:solidFill>
              <a:latin typeface="Calibri" panose="020F0502020204030204" pitchFamily="34" charset="0"/>
            </a:endParaRPr>
          </a:p>
          <a:p>
            <a:pPr algn="justLow" rtl="1"/>
            <a:r>
              <a:rPr lang="ar-EG" sz="2000" b="1" dirty="0">
                <a:solidFill>
                  <a:srgbClr val="000000"/>
                </a:solidFill>
                <a:latin typeface="Calibri" panose="020F0502020204030204" pitchFamily="34" charset="0"/>
              </a:rPr>
              <a:t>ولا يكفي أن يكون التوقيع الإلكتروني هو الخاص بالموقع وحده حتى يكون هذا التوقيع</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توقيعا أمنا،بل يجب أن يكون الموقع مسيطرا على وسائل إنشاء التوقيع الإلكتروني وعرف المرسوم</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الفرنسي في الفقرة الخامسة من المادة الأولى أداة إنشاء التوقيع الإلكتروني بأنها:«شيء مادي أو برنامج حاسب آلي لإنشاء معطيات التوقيع الإلكتروني »، وتجد أن قانون</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اليونسترال النموذجي الخاص بالتوقيعات الإلكترونية عند تناول هذا الشرط قد نص في3/6 على«...إذا كانت بيانات إنشاء التوقيع خاضعة وقت التوقيع لسيطرة الموقع دون أي</a:t>
            </a:r>
            <a:r>
              <a:rPr lang="en-US" sz="2000" b="1" dirty="0">
                <a:solidFill>
                  <a:srgbClr val="000000"/>
                </a:solidFill>
                <a:latin typeface="Calibri" panose="020F0502020204030204" pitchFamily="34" charset="0"/>
              </a:rPr>
              <a:t> </a:t>
            </a:r>
            <a:r>
              <a:rPr lang="ar-EG" sz="2000" b="1" dirty="0">
                <a:solidFill>
                  <a:srgbClr val="000000"/>
                </a:solidFill>
                <a:latin typeface="Calibri" panose="020F0502020204030204" pitchFamily="34" charset="0"/>
              </a:rPr>
              <a:t>شخص آخر» وهو بذلك قد خلط بين وسيلة إنشاء التوقيع وبين معطيات أو بيانات إنشاءالتوقيع، في حين نجد كل من القانون</a:t>
            </a:r>
            <a:endParaRPr lang="en-US" sz="2000" b="1" dirty="0">
              <a:solidFill>
                <a:srgbClr val="000000"/>
              </a:solidFill>
              <a:latin typeface="Calibri" panose="020F0502020204030204" pitchFamily="34"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844" y="1675750"/>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46830" y="78864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09</a:t>
            </a:r>
          </a:p>
        </p:txBody>
      </p:sp>
    </p:spTree>
    <p:extLst>
      <p:ext uri="{BB962C8B-B14F-4D97-AF65-F5344CB8AC3E}">
        <p14:creationId xmlns:p14="http://schemas.microsoft.com/office/powerpoint/2010/main" val="3381632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2" y="1056640"/>
            <a:ext cx="5485312" cy="5344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662020" y="1647184"/>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2" y="1212843"/>
            <a:ext cx="5449225" cy="4401205"/>
          </a:xfrm>
          <a:prstGeom prst="rect">
            <a:avLst/>
          </a:prstGeom>
        </p:spPr>
        <p:txBody>
          <a:bodyPr wrap="square">
            <a:spAutoFit/>
          </a:bodyPr>
          <a:lstStyle/>
          <a:p>
            <a:pPr algn="justLow" rtl="1"/>
            <a:r>
              <a:rPr lang="ar-EG" sz="2000" b="1" dirty="0">
                <a:solidFill>
                  <a:srgbClr val="000000"/>
                </a:solidFill>
                <a:latin typeface="Calibri" panose="020F0502020204030204" pitchFamily="34" charset="0"/>
              </a:rPr>
              <a:t>الفرنسي والتوجيه الأوروبي قد نص على نفس العبارة«أن تكون وسائل إنشاء التوقيع تحت سيطرة الموقع ، و عبر القانون المصري عن هذا الشرط  في المادة 18 بـ" سيطرة الموقع وحده دون غيره على الوسيط الإلكترولي" ويقصد بالوسيط الإلكتروني الوسيلة التي يتم بها إنشاء التوقيع الإلكترونيا.وبالتالي يجب أن تكون وسيلة إنشاء التوقيع الإلكتروني تحت سيطرة الموقع أو يتحكم فيها وحده،بحيث لا يستطيع أن يتحكم فيها شخص آخر غيره،بحيث تكون البيانات أو المعطيات الناتجة عن هذه الوسيلة خاصة بالموقع فقط ومرتبطة به.</a:t>
            </a: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09</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57047" y="981140"/>
            <a:ext cx="5692947" cy="5419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800593" y="981140"/>
            <a:ext cx="5672214" cy="5940088"/>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ثانية التصديق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التصديق الالكتروني هو وسيلة فنية أمنة للتحقق من صحة التوقيع أو السند، حيث يتم نسبه إلى شخص أو كيان معين عبر جهة موثوق بها او طرف محايد يطلق عليه مقدم خدمات التصديق.</a:t>
            </a:r>
          </a:p>
          <a:p>
            <a:pPr algn="justLow" rtl="1"/>
            <a:r>
              <a:rPr lang="ar-EG" sz="2000" b="1" dirty="0">
                <a:solidFill>
                  <a:srgbClr val="FF0000"/>
                </a:solidFill>
                <a:latin typeface="Times New Roman" panose="02020603050405020304" pitchFamily="18" charset="0"/>
                <a:cs typeface="Times New Roman" panose="02020603050405020304" pitchFamily="18" charset="0"/>
              </a:rPr>
              <a:t>1 / جهات التصديق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يعبر في قانون الأونسيترال النموذجي بشأن التوقيعات الالكترونية على جهة التصديق الالكتروني بمصطلح "مقدم خدمات التصديق،" حيث عرفته المادة الثانية على أنه: "شخص يصدر الشهادات ويجوز أن يقدم خدمات أخرى ذات صلة بالتوقيعات الالكترونية".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اما القانون الفرنسي فقد عرف مقدم خدمة التصديق في المرسوم 272 لسنة 2001 بأنه: "ای شخص يقدم شهادات التصديق أو خدمات أخرى في مجال التوقيع الالكتروني"؟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والملاحظ على هذه التعريفات انها وسعت من المجال الذي تقوم به جهات التصديق الالكتروني، فإضافة إلى دورها الأساسي والمتمثل في إصدار شهادات التصديق الالكتروني فهي تقوم كذلك بنشاطات أخرى لها صلة بتقنية التوقيع الالكتروني.</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a:p>
            <a:pPr algn="justLow" rtl="1"/>
            <a:endParaRPr lang="ar-EG" sz="20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09</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6226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182415" y="1322452"/>
            <a:ext cx="5021287" cy="3785652"/>
          </a:xfrm>
          <a:prstGeom prst="rect">
            <a:avLst/>
          </a:prstGeom>
        </p:spPr>
        <p:txBody>
          <a:bodyPr wrap="square">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2/ مهام جهة التصديق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يمكن ان تسأل فيما إذا كان لجوء الأطراف إلى جهات التوثيق الالكتروني إلزامي أم لا؟ إذا نظرت إلى التوجه الأوروبي السابق ذكره نرى أنه ترك حرية اللجوء إلى جهات التوثيق إلى الأطراف ولم يجعلها إلزامية، لكن بعض القوانين جعلتها إلزامية مثل قانون التجارة الالكترونية الإماراتي قضى أنه إذا اعتمد شخص التوقيع الالكتروني لابد أن يكون معزز بشهادة التصديق ومن هنا يمكن حصر مهام جهات التوثيق في النقاط الآتية:</a:t>
            </a:r>
          </a:p>
          <a:p>
            <a:pPr algn="justLow" rtl="1"/>
            <a:r>
              <a:rPr lang="ar-EG" sz="2000" b="1" dirty="0">
                <a:solidFill>
                  <a:srgbClr val="2D3956"/>
                </a:solidFill>
                <a:latin typeface="Times New Roman" panose="02020603050405020304" pitchFamily="18" charset="0"/>
                <a:cs typeface="Times New Roman" panose="02020603050405020304" pitchFamily="18" charset="0"/>
              </a:rPr>
              <a:t>التحقق من هوية الموقع.</a:t>
            </a:r>
          </a:p>
          <a:p>
            <a:pPr algn="justLow" rtl="1"/>
            <a:r>
              <a:rPr lang="ar-EG" sz="2000" b="1" dirty="0">
                <a:solidFill>
                  <a:srgbClr val="2D3956"/>
                </a:solidFill>
                <a:latin typeface="Times New Roman" panose="02020603050405020304" pitchFamily="18" charset="0"/>
                <a:cs typeface="Times New Roman" panose="02020603050405020304" pitchFamily="18" charset="0"/>
              </a:rPr>
              <a:t>إثبات مضمون التبادل الالكتروني.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تحديد لحظة إبرام العقد .</a:t>
            </a: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09</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44202" y="1609639"/>
            <a:ext cx="6461039" cy="6247864"/>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موقف التشريعات من التوقيع الإلكتروني:</a:t>
            </a:r>
          </a:p>
          <a:p>
            <a:pPr algn="justLow" rtl="1"/>
            <a:r>
              <a:rPr lang="ar-EG" sz="2000" b="1" dirty="0">
                <a:solidFill>
                  <a:srgbClr val="2D3956"/>
                </a:solidFill>
                <a:latin typeface="Times New Roman" panose="02020603050405020304" pitchFamily="18" charset="0"/>
                <a:cs typeface="Times New Roman" panose="02020603050405020304" pitchFamily="18" charset="0"/>
              </a:rPr>
              <a:t>.لقد ساهمت الكثير من الهيئات و البلدان المهتمة بسن قوانين وتشريعات تعالج قضية التوقيع الإلكتروني لتضفي عليه الصفة الالزامية عبر الوسائل التكنولوجية، وسنتعرض والذي هو زمـام تلك المعاملات التجارية.</a:t>
            </a:r>
          </a:p>
          <a:p>
            <a:pPr algn="justLow" rtl="1"/>
            <a:r>
              <a:rPr lang="ar-EG" sz="2000" b="1" dirty="0">
                <a:solidFill>
                  <a:srgbClr val="FF0000"/>
                </a:solidFill>
                <a:latin typeface="Times New Roman" panose="02020603050405020304" pitchFamily="18" charset="0"/>
                <a:cs typeface="Times New Roman" panose="02020603050405020304" pitchFamily="18" charset="0"/>
              </a:rPr>
              <a:t>اولا: موقف قانون التجارة الدولية الاونستيرال:</a:t>
            </a:r>
          </a:p>
          <a:p>
            <a:pPr algn="justLow" rtl="1"/>
            <a:r>
              <a:rPr lang="ar-EG" sz="2000" b="1" dirty="0">
                <a:solidFill>
                  <a:srgbClr val="2D3956"/>
                </a:solidFill>
                <a:latin typeface="Times New Roman" panose="02020603050405020304" pitchFamily="18" charset="0"/>
                <a:cs typeface="Times New Roman" panose="02020603050405020304" pitchFamily="18" charset="0"/>
              </a:rPr>
              <a:t>جاء قانون الأونسيترال كخطوة رائدة في الاعتراف بحجية التوقيع الإلكتروني والتعاملات التجارية التي تتم عبر الإنترنت، حيث يتضح من خلال ما ورد في المـادة3/6 من هذا المشروع (( يعتبر التوقيع الإلكتروني قابلا للتعويل عليه لغرض الوفاء بالاشتراط المشار إليه في الفقرة: إذا </a:t>
            </a:r>
          </a:p>
          <a:p>
            <a:pPr algn="justLow" rtl="1"/>
            <a:r>
              <a:rPr lang="ar-EG" sz="2000" b="1" dirty="0">
                <a:solidFill>
                  <a:srgbClr val="2D3956"/>
                </a:solidFill>
                <a:latin typeface="Times New Roman" panose="02020603050405020304" pitchFamily="18" charset="0"/>
                <a:cs typeface="Times New Roman" panose="02020603050405020304" pitchFamily="18" charset="0"/>
              </a:rPr>
              <a:t>أ/ كانت بيانات إنشاء التوقيع مرتبطة في السياق الذي تستخدم فيه بالموقع دون أي شخص آخر.</a:t>
            </a:r>
          </a:p>
          <a:p>
            <a:pPr algn="justLow" rtl="1"/>
            <a:r>
              <a:rPr lang="ar-EG" sz="2000" b="1" dirty="0">
                <a:solidFill>
                  <a:srgbClr val="2D3956"/>
                </a:solidFill>
                <a:latin typeface="Times New Roman" panose="02020603050405020304" pitchFamily="18" charset="0"/>
                <a:cs typeface="Times New Roman" panose="02020603050405020304" pitchFamily="18" charset="0"/>
              </a:rPr>
              <a:t>ب/ كانت بيانات إنشاء التوقيع خاضعة، وقت التوقيع لسيطرة الموقع دون أي شخص آخر.</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363618"/>
            <a:ext cx="9655104" cy="4469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384332" y="1363618"/>
            <a:ext cx="7451834" cy="4708981"/>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ج/ كان أي تغيير في التوقيع الإلكتروني، يجرى بعد حدوث التوقيع قابلا للاكتشاف.</a:t>
            </a:r>
          </a:p>
          <a:p>
            <a:pPr algn="justLow" rtl="1"/>
            <a:r>
              <a:rPr lang="ar-EG" sz="2000" b="1" dirty="0">
                <a:solidFill>
                  <a:srgbClr val="2D3956"/>
                </a:solidFill>
                <a:latin typeface="Times New Roman" panose="02020603050405020304" pitchFamily="18" charset="0"/>
                <a:cs typeface="Times New Roman" panose="02020603050405020304" pitchFamily="18" charset="0"/>
              </a:rPr>
              <a:t>د/ كان الغرض من اشتراط التوقيع قانونـا هـو تأكيـد سلامة المعلومات التي يتعلق بها التوقيع وكـان أي تغيير يجرى في تلك المعلومات بعد وقت التوقيع قابلا للاكتشاف )).</a:t>
            </a:r>
          </a:p>
          <a:p>
            <a:pPr algn="justLow" rtl="1"/>
            <a:r>
              <a:rPr lang="ar-EG" sz="2000" b="1" dirty="0">
                <a:solidFill>
                  <a:srgbClr val="2D3956"/>
                </a:solidFill>
                <a:latin typeface="Times New Roman" panose="02020603050405020304" pitchFamily="18" charset="0"/>
                <a:cs typeface="Times New Roman" panose="02020603050405020304" pitchFamily="18" charset="0"/>
              </a:rPr>
              <a:t>توضـح المـادة المذكورة أعـلاه أنـه لابـد مـن وجـوب تـوافر هذه الاشتراطات حتى يصبح التوقيع مقبـولا وله الحجية الكاملة في الإثبات، فقد وردت هذه الشروط بكلتفصيل حتى لا يدعى مجال لتوضيح أكثر.</a:t>
            </a:r>
          </a:p>
          <a:p>
            <a:pPr algn="justLow" rtl="1"/>
            <a:r>
              <a:rPr lang="ar-EG" sz="2000" b="1" dirty="0">
                <a:solidFill>
                  <a:srgbClr val="2D3956"/>
                </a:solidFill>
                <a:latin typeface="Times New Roman" panose="02020603050405020304" pitchFamily="18" charset="0"/>
                <a:cs typeface="Times New Roman" panose="02020603050405020304" pitchFamily="18" charset="0"/>
              </a:rPr>
              <a:t>كمـا بينـت المـادة 7 مـن نفـس المشروع السلوك التي لابد أن تتوفر في الموقع والـتي يجب أن يتصف بها في توقيعه. </a:t>
            </a:r>
          </a:p>
          <a:p>
            <a:pPr algn="justLow" rtl="1"/>
            <a:r>
              <a:rPr lang="ar-EG" sz="2000" b="1" dirty="0">
                <a:solidFill>
                  <a:srgbClr val="2D3956"/>
                </a:solidFill>
                <a:latin typeface="Times New Roman" panose="02020603050405020304" pitchFamily="18" charset="0"/>
                <a:cs typeface="Times New Roman" panose="02020603050405020304" pitchFamily="18" charset="0"/>
              </a:rPr>
              <a:t>وبينت أيضـا المـادة 9 مـن نفـس المشـروع الالتزامـات الواقعـة علـى عـاتق مقـدم خدمات التصديق أو هيئة إصدار الشهادات بحيـث تـوفر تلك الالتزامـات ضـمـان قيـام هـذه الجهة بالخدمة المطلوبة منهـا مـمـا يزيـد مـن الأمـان والثقة في التوقيع الإلكتروني . </a:t>
            </a:r>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chemeClr val="accent6">
                  <a:lumMod val="75000"/>
                </a:schemeClr>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077" y="2006837"/>
            <a:ext cx="2619375" cy="3227133"/>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1827333" y="10077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873023" y="1642284"/>
            <a:ext cx="6615121" cy="4093428"/>
          </a:xfrm>
          <a:prstGeom prst="rect">
            <a:avLst/>
          </a:prstGeom>
          <a:noFill/>
        </p:spPr>
        <p:txBody>
          <a:bodyPr wrap="square" rtlCol="0">
            <a:spAutoFit/>
          </a:bodyPr>
          <a:lstStyle/>
          <a:p>
            <a:pPr marL="342900" indent="-342900" algn="justLow" rtl="1">
              <a:buFont typeface="Arial" panose="020B0604020202020204" pitchFamily="34" charset="0"/>
              <a:buChar char="•"/>
            </a:pPr>
            <a:r>
              <a:rPr lang="ar-EG" sz="2000" b="1" dirty="0">
                <a:solidFill>
                  <a:srgbClr val="FF0000"/>
                </a:solidFill>
                <a:latin typeface="Times New Roman" panose="02020603050405020304" pitchFamily="18" charset="0"/>
                <a:cs typeface="Times New Roman" panose="02020603050405020304" pitchFamily="18" charset="0"/>
              </a:rPr>
              <a:t>ثانيا: موقف التوجيه الأوروبي:</a:t>
            </a:r>
          </a:p>
          <a:p>
            <a:pPr algn="justLow" rtl="1"/>
            <a:r>
              <a:rPr lang="ar-EG" sz="2000" b="1" dirty="0">
                <a:solidFill>
                  <a:srgbClr val="2D3956"/>
                </a:solidFill>
                <a:latin typeface="Times New Roman" panose="02020603050405020304" pitchFamily="18" charset="0"/>
                <a:cs typeface="Times New Roman" panose="02020603050405020304" pitchFamily="18" charset="0"/>
              </a:rPr>
              <a:t>ينص التوجيه الأوروبي على وجوب الاعتراف بالحجية القانونية للتوقيع الإلكتروني حيث نصت المادة 1/5 من التوجيه الأوروبي بشـأن التوقيعـات الإلكترونية على الدول الأعضـاء الـتي تكفـل أن التوقيـع الإلكتروني الذي يستند إلى شهادة مؤهل والذي يتم إنشائه بواسطة أداة إنشاء أمنة لها نفس الحجية القانونية بالنسبة للتوقيع بخط اليد وتكون مقبولة كدليل في الإجراءات القانونية.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وعلى الدول الأعضاء تكفل أن التوقيع الإلكتروني لا يمنع الفعالية القانونية كدليل في الإجراءات القانونيـة وحـدها بحجـة انـه في شكل إلكتروني، أولا يستند إلى شـهادة مؤهـل، أو لايستند إلى شهادة مؤهـل صـادر عـن المعتمدين مقدم خدمات التصديق،اولايتم إنشاؤها بواسطة إنشاء توقيع أمنة .</a:t>
            </a:r>
          </a:p>
          <a:p>
            <a:pPr algn="justLow" rtl="1"/>
            <a:r>
              <a:rPr lang="ar-EG" sz="2000" b="1" dirty="0">
                <a:solidFill>
                  <a:srgbClr val="2D3956"/>
                </a:solidFill>
                <a:latin typeface="Times New Roman" panose="02020603050405020304" pitchFamily="18" charset="0"/>
                <a:cs typeface="Times New Roman" panose="02020603050405020304" pitchFamily="18" charset="0"/>
              </a:rPr>
              <a:t>يبين مضمون المادة المذكور اعلاه أن التوجيه الأوروبي ساوى بين التوقيـع العـادي والتوقيع الإلكتروني، كما دعا إلى عدم رفض التوقيع الإلكتروني الذي لا يحوز على مصادقة عليه من قبل مقدمي خدمات التصديق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74501"/>
            <a:ext cx="2575284" cy="3628995"/>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9BCE24E0-B196-4A42-AC10-82B8F101D3CD}"/>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6D03E3D9-66C6-02E7-3639-85ED42E0D6D7}"/>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00A7D81-8459-45E3-8040-B0869B6E1880}"/>
              </a:ext>
            </a:extLst>
          </p:cNvPr>
          <p:cNvSpPr txBox="1"/>
          <p:nvPr/>
        </p:nvSpPr>
        <p:spPr>
          <a:xfrm>
            <a:off x="3873023" y="1642284"/>
            <a:ext cx="6615121" cy="4401205"/>
          </a:xfrm>
          <a:prstGeom prst="rect">
            <a:avLst/>
          </a:prstGeom>
          <a:noFill/>
        </p:spPr>
        <p:txBody>
          <a:bodyPr wrap="square" rtlCol="0">
            <a:spAutoFit/>
          </a:bodyPr>
          <a:lstStyle/>
          <a:p>
            <a:pPr marL="342900" indent="-342900" algn="justLow" rtl="1">
              <a:buFont typeface="Arial" panose="020B0604020202020204" pitchFamily="34" charset="0"/>
              <a:buChar char="•"/>
            </a:pPr>
            <a:r>
              <a:rPr lang="ar-EG" sz="2000" b="1" dirty="0">
                <a:solidFill>
                  <a:srgbClr val="FF0000"/>
                </a:solidFill>
                <a:latin typeface="Times New Roman" panose="02020603050405020304" pitchFamily="18" charset="0"/>
                <a:cs typeface="Times New Roman" panose="02020603050405020304" pitchFamily="18" charset="0"/>
              </a:rPr>
              <a:t>ثالثاً : الحماية الجنائية للتوقيع الالكتروني :</a:t>
            </a:r>
          </a:p>
          <a:p>
            <a:pPr algn="r" rtl="1"/>
            <a:r>
              <a:rPr lang="ar-EG" sz="2000" b="1" dirty="0">
                <a:solidFill>
                  <a:srgbClr val="FF0000"/>
                </a:solidFill>
                <a:latin typeface="Times New Roman" panose="02020603050405020304" pitchFamily="18" charset="0"/>
                <a:cs typeface="Times New Roman" panose="02020603050405020304" pitchFamily="18" charset="0"/>
              </a:rPr>
              <a:t>من ضمن القوانين التي أولت التوقيع الإلكتروني حماية جنائية شاملة هي التشريع السعودي في قانون التعاملات الالكترونية الصادر في 27/3/2007، حيث نص في المادة الثالثة و العشرين منه على الجرائم التي تقع بالمخالفة لهذا القانون : </a:t>
            </a:r>
            <a:br>
              <a:rPr lang="en-US" altLang="en-US" sz="2000" dirty="0"/>
            </a:br>
            <a:r>
              <a:rPr lang="en-US" altLang="en-US" sz="2000" dirty="0"/>
              <a:t>1 - </a:t>
            </a:r>
            <a:r>
              <a:rPr lang="ar-SA" altLang="en-US" sz="2000" b="1" dirty="0"/>
              <a:t>ممارسة نشاط</a:t>
            </a:r>
            <a:r>
              <a:rPr lang="en-US" altLang="en-US" sz="2000" b="1" dirty="0"/>
              <a:t> </a:t>
            </a:r>
            <a:r>
              <a:rPr lang="ar-SA" altLang="en-US" sz="2000" b="1" dirty="0"/>
              <a:t>مقدم خدمات التصديق</a:t>
            </a:r>
            <a:r>
              <a:rPr lang="en-US" altLang="en-US" sz="2000" b="1" dirty="0"/>
              <a:t> </a:t>
            </a:r>
            <a:r>
              <a:rPr lang="ar-SA" altLang="en-US" sz="2000" b="1" dirty="0"/>
              <a:t>دون الحصول على</a:t>
            </a:r>
            <a:r>
              <a:rPr lang="en-US" altLang="en-US" sz="2000" b="1" dirty="0"/>
              <a:t> </a:t>
            </a:r>
            <a:r>
              <a:rPr lang="ar-SA" altLang="en-US" sz="2000" b="1" dirty="0"/>
              <a:t>ترخيص</a:t>
            </a:r>
            <a:r>
              <a:rPr lang="en-US" altLang="en-US" sz="2000" b="1" dirty="0"/>
              <a:t> </a:t>
            </a:r>
            <a:r>
              <a:rPr lang="ar-SA" altLang="en-US" sz="2000" b="1" dirty="0"/>
              <a:t>من الهيئة</a:t>
            </a:r>
            <a:r>
              <a:rPr lang="en-US" altLang="en-US" sz="2000" b="1" dirty="0"/>
              <a:t>.</a:t>
            </a:r>
            <a:br>
              <a:rPr lang="en-US" altLang="en-US" sz="2000" b="1" dirty="0"/>
            </a:br>
            <a:r>
              <a:rPr lang="en-US" altLang="en-US" sz="2000" b="1" dirty="0"/>
              <a:t>2 - </a:t>
            </a:r>
            <a:r>
              <a:rPr lang="ar-SA" altLang="en-US" sz="2000" b="1" dirty="0"/>
              <a:t>استغلال</a:t>
            </a:r>
            <a:r>
              <a:rPr lang="en-US" altLang="en-US" sz="2000" b="1" dirty="0"/>
              <a:t> </a:t>
            </a:r>
            <a:r>
              <a:rPr lang="ar-SA" altLang="en-US" sz="2000" b="1" dirty="0"/>
              <a:t>مقدم خدمات التصديق</a:t>
            </a:r>
            <a:r>
              <a:rPr lang="en-US" altLang="en-US" sz="2000" b="1" dirty="0"/>
              <a:t> </a:t>
            </a:r>
            <a:r>
              <a:rPr lang="ar-SA" altLang="en-US" sz="2000" b="1" dirty="0"/>
              <a:t>المعلومات التي جمعها عن طالب الشهادة لأغراض أخرى خارج إطار أنشطة التصديق دون موافقة كتابية أو إلكترونية من صاحبها</a:t>
            </a:r>
            <a:r>
              <a:rPr lang="en-US" altLang="en-US" sz="2000" b="1" dirty="0"/>
              <a:t>.</a:t>
            </a:r>
            <a:br>
              <a:rPr lang="en-US" altLang="en-US" sz="2000" b="1" dirty="0"/>
            </a:br>
            <a:r>
              <a:rPr lang="en-US" altLang="en-US" sz="2000" b="1" dirty="0"/>
              <a:t>3 - </a:t>
            </a:r>
            <a:r>
              <a:rPr lang="ar-SA" altLang="en-US" sz="2000" b="1" dirty="0"/>
              <a:t>إفشاء</a:t>
            </a:r>
            <a:r>
              <a:rPr lang="en-US" altLang="en-US" sz="2000" b="1" dirty="0"/>
              <a:t> </a:t>
            </a:r>
            <a:r>
              <a:rPr lang="ar-SA" altLang="en-US" sz="2000" b="1" dirty="0"/>
              <a:t>مقدم خدمات التصديق</a:t>
            </a:r>
            <a:r>
              <a:rPr lang="en-US" altLang="en-US" sz="2000" b="1" dirty="0"/>
              <a:t> </a:t>
            </a:r>
            <a:r>
              <a:rPr lang="ar-SA" altLang="en-US" sz="2000" b="1" dirty="0"/>
              <a:t>المعلومات التي اطلع عليها بحكم عمله ما لم يأذن له صاحب الشهادة - كتابيا أو إلكترونيا - بإفشائها أو في الحالات التي يسمح له بذلك نظامًا</a:t>
            </a:r>
            <a:r>
              <a:rPr lang="en-US" altLang="en-US" sz="2000" b="1" dirty="0"/>
              <a:t>.</a:t>
            </a:r>
            <a:br>
              <a:rPr lang="en-US" altLang="en-US" sz="2000" b="1" dirty="0"/>
            </a:br>
            <a:r>
              <a:rPr lang="en-US" altLang="en-US" sz="2000" b="1" dirty="0"/>
              <a:t>4 - </a:t>
            </a:r>
            <a:r>
              <a:rPr lang="ar-SA" altLang="en-US" sz="2000" b="1" dirty="0"/>
              <a:t>قيام</a:t>
            </a:r>
            <a:r>
              <a:rPr lang="en-US" altLang="en-US" sz="2000" b="1" dirty="0"/>
              <a:t> </a:t>
            </a:r>
            <a:r>
              <a:rPr lang="ar-SA" altLang="en-US" sz="2000" b="1" dirty="0"/>
              <a:t>مقدم خدمات التصديق</a:t>
            </a:r>
            <a:r>
              <a:rPr lang="en-US" altLang="en-US" sz="2000" b="1" dirty="0"/>
              <a:t> </a:t>
            </a:r>
            <a:r>
              <a:rPr lang="ar-SA" altLang="en-US" sz="2000" b="1" dirty="0"/>
              <a:t>بتقديم بيانات كاذبة أو معلومات مضللة للهيئة أو أي سوء استخدام لخدمات التصديق</a:t>
            </a:r>
            <a:r>
              <a:rPr lang="en-US" altLang="en-US" sz="2000" b="1" dirty="0"/>
              <a:t>.</a:t>
            </a:r>
            <a:endParaRPr lang="ar-EG"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E283416-15EE-2628-E7EA-F791232C392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BDC0AB5D-FE43-0EC9-89E1-D4BE7E62D328}"/>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C07513A-03BF-EA6D-0707-8F153B21E12A}"/>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BA3EE0A-4D72-5297-37C2-07BF3F306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74501"/>
            <a:ext cx="2575284" cy="3628995"/>
          </a:xfrm>
          <a:prstGeom prst="rect">
            <a:avLst/>
          </a:prstGeom>
        </p:spPr>
      </p:pic>
      <p:sp>
        <p:nvSpPr>
          <p:cNvPr id="9" name="Rectangle 8">
            <a:extLst>
              <a:ext uri="{FF2B5EF4-FFF2-40B4-BE49-F238E27FC236}">
                <a16:creationId xmlns:a16="http://schemas.microsoft.com/office/drawing/2014/main" id="{B8EA350C-4DCB-12CD-654E-889D1BE54232}"/>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0202179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31587C4-6C6A-97A0-D244-8B6C03A48E6F}"/>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74D85303-1F85-C0B5-1E0B-7FF7322833F6}"/>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6CE8C4D-4E71-9D5C-B72D-BC29D175D10B}"/>
              </a:ext>
            </a:extLst>
          </p:cNvPr>
          <p:cNvSpPr txBox="1"/>
          <p:nvPr/>
        </p:nvSpPr>
        <p:spPr>
          <a:xfrm>
            <a:off x="3873023" y="1642284"/>
            <a:ext cx="6615121" cy="4093428"/>
          </a:xfrm>
          <a:prstGeom prst="rect">
            <a:avLst/>
          </a:prstGeom>
          <a:noFill/>
        </p:spPr>
        <p:txBody>
          <a:bodyPr wrap="square" rtlCol="0">
            <a:spAutoFit/>
          </a:bodyPr>
          <a:lstStyle/>
          <a:p>
            <a:pPr algn="justLow" rtl="1"/>
            <a:r>
              <a:rPr lang="en-US" altLang="en-US" sz="2000" b="1" dirty="0"/>
              <a:t>5 - </a:t>
            </a:r>
            <a:r>
              <a:rPr lang="ar-SA" altLang="en-US" sz="2000" b="1" dirty="0"/>
              <a:t>إنشاء</a:t>
            </a:r>
            <a:r>
              <a:rPr lang="en-US" altLang="en-US" sz="2000" b="1" dirty="0"/>
              <a:t> </a:t>
            </a:r>
            <a:r>
              <a:rPr lang="ar-SA" altLang="en-US" sz="2000" b="1" dirty="0"/>
              <a:t>شهادة رقمية</a:t>
            </a:r>
            <a:r>
              <a:rPr lang="en-US" altLang="en-US" sz="2000" b="1" dirty="0"/>
              <a:t> </a:t>
            </a:r>
            <a:r>
              <a:rPr lang="ar-SA" altLang="en-US" sz="2000" b="1" dirty="0"/>
              <a:t>أو</a:t>
            </a:r>
            <a:r>
              <a:rPr lang="en-US" altLang="en-US" sz="2000" b="1" dirty="0"/>
              <a:t> </a:t>
            </a:r>
            <a:r>
              <a:rPr lang="ar-SA" altLang="en-US" sz="2000" b="1" dirty="0"/>
              <a:t>توقيع إلكتروني</a:t>
            </a:r>
            <a:r>
              <a:rPr lang="en-US" altLang="en-US" sz="2000" b="1" dirty="0"/>
              <a:t> </a:t>
            </a:r>
            <a:r>
              <a:rPr lang="ar-SA" altLang="en-US" sz="2000" b="1" dirty="0"/>
              <a:t>أو نشرهما أو استعمالهما لغرض احتيالي أو لأي غرض غير مشروع</a:t>
            </a:r>
            <a:r>
              <a:rPr lang="en-US" altLang="en-US" sz="2000" b="1" dirty="0"/>
              <a:t>.</a:t>
            </a:r>
            <a:br>
              <a:rPr lang="en-US" altLang="en-US" sz="2000" b="1" dirty="0"/>
            </a:br>
            <a:r>
              <a:rPr lang="en-US" altLang="en-US" sz="2000" b="1" dirty="0"/>
              <a:t>6 - </a:t>
            </a:r>
            <a:r>
              <a:rPr lang="ar-SA" altLang="en-US" sz="2000" b="1" dirty="0"/>
              <a:t>تزوير</a:t>
            </a:r>
            <a:r>
              <a:rPr lang="en-US" altLang="en-US" sz="2000" b="1" dirty="0"/>
              <a:t> </a:t>
            </a:r>
            <a:r>
              <a:rPr lang="ar-SA" altLang="en-US" sz="2000" b="1" dirty="0"/>
              <a:t>سجل إلكتروني</a:t>
            </a:r>
            <a:r>
              <a:rPr lang="en-US" altLang="en-US" sz="2000" b="1" dirty="0"/>
              <a:t> </a:t>
            </a:r>
            <a:r>
              <a:rPr lang="ar-SA" altLang="en-US" sz="2000" b="1" dirty="0"/>
              <a:t>أو</a:t>
            </a:r>
            <a:r>
              <a:rPr lang="en-US" altLang="en-US" sz="2000" b="1" dirty="0"/>
              <a:t> </a:t>
            </a:r>
            <a:r>
              <a:rPr lang="ar-SA" altLang="en-US" sz="2000" b="1" dirty="0"/>
              <a:t>توقيع إلكتروني</a:t>
            </a:r>
            <a:r>
              <a:rPr lang="en-US" altLang="en-US" sz="2000" b="1" dirty="0"/>
              <a:t> </a:t>
            </a:r>
            <a:r>
              <a:rPr lang="ar-SA" altLang="en-US" sz="2000" b="1" dirty="0"/>
              <a:t>أو</a:t>
            </a:r>
            <a:r>
              <a:rPr lang="en-US" altLang="en-US" sz="2000" b="1" dirty="0"/>
              <a:t> </a:t>
            </a:r>
            <a:r>
              <a:rPr lang="ar-SA" altLang="en-US" sz="2000" b="1" dirty="0"/>
              <a:t>شهادة تصديق رقمي</a:t>
            </a:r>
            <a:r>
              <a:rPr lang="en-US" altLang="en-US" sz="2000" b="1" dirty="0"/>
              <a:t> </a:t>
            </a:r>
            <a:r>
              <a:rPr lang="ar-SA" altLang="en-US" sz="2000" b="1" dirty="0"/>
              <a:t>أو استعمال أي من ذلك مع العلم بتزويره</a:t>
            </a:r>
            <a:r>
              <a:rPr lang="en-US" altLang="en-US" sz="2000" b="1" dirty="0"/>
              <a:t>.</a:t>
            </a:r>
            <a:br>
              <a:rPr lang="en-US" altLang="en-US" sz="2000" b="1" dirty="0"/>
            </a:br>
            <a:r>
              <a:rPr lang="en-US" altLang="en-US" sz="2000" b="1" dirty="0"/>
              <a:t>7 - </a:t>
            </a:r>
            <a:r>
              <a:rPr lang="ar-SA" altLang="en-US" sz="2000" b="1" dirty="0"/>
              <a:t>تقديم معلومات خاطئة عمدا إلى</a:t>
            </a:r>
            <a:r>
              <a:rPr lang="en-US" altLang="en-US" sz="2000" b="1" dirty="0"/>
              <a:t> </a:t>
            </a:r>
            <a:r>
              <a:rPr lang="ar-SA" altLang="en-US" sz="2000" b="1" dirty="0"/>
              <a:t>مقدم خدمات التصديق</a:t>
            </a:r>
            <a:r>
              <a:rPr lang="en-US" altLang="en-US" sz="2000" b="1" dirty="0"/>
              <a:t> </a:t>
            </a:r>
            <a:r>
              <a:rPr lang="ar-SA" altLang="en-US" sz="2000" b="1" dirty="0"/>
              <a:t>أو تقديم معلومات خاطئة عمدا عن</a:t>
            </a:r>
            <a:r>
              <a:rPr lang="en-US" altLang="en-US" sz="2000" b="1" dirty="0"/>
              <a:t> </a:t>
            </a:r>
            <a:r>
              <a:rPr lang="ar-SA" altLang="en-US" sz="2000" b="1" dirty="0"/>
              <a:t>التوقيع الإلكتروني</a:t>
            </a:r>
            <a:r>
              <a:rPr lang="en-US" altLang="en-US" sz="2000" b="1" dirty="0"/>
              <a:t> </a:t>
            </a:r>
            <a:r>
              <a:rPr lang="ar-SA" altLang="en-US" sz="2000" b="1" dirty="0"/>
              <a:t>إلى أي من الأطراف الذين وثقوا بذلك التوقيع بموجب هذا النظام</a:t>
            </a:r>
            <a:r>
              <a:rPr lang="en-US" altLang="en-US" sz="2000" b="1" dirty="0"/>
              <a:t>.</a:t>
            </a:r>
            <a:br>
              <a:rPr lang="en-US" altLang="en-US" sz="2000" b="1" dirty="0"/>
            </a:br>
            <a:r>
              <a:rPr lang="en-US" altLang="en-US" sz="2000" b="1" dirty="0"/>
              <a:t>8 - </a:t>
            </a:r>
            <a:r>
              <a:rPr lang="ar-SA" altLang="en-US" sz="2000" b="1" dirty="0"/>
              <a:t>الدخول على منظومة</a:t>
            </a:r>
            <a:r>
              <a:rPr lang="en-US" altLang="en-US" sz="2000" b="1" dirty="0"/>
              <a:t> </a:t>
            </a:r>
            <a:r>
              <a:rPr lang="ar-SA" altLang="en-US" sz="2000" b="1" dirty="0"/>
              <a:t>توقيع إلكتروني</a:t>
            </a:r>
            <a:r>
              <a:rPr lang="en-US" altLang="en-US" sz="2000" b="1" dirty="0"/>
              <a:t> </a:t>
            </a:r>
            <a:r>
              <a:rPr lang="ar-SA" altLang="en-US" sz="2000" b="1" dirty="0"/>
              <a:t>لشخص آخر دون تفويض صحيح أو نسخها أو إعادة تكوينها أو الاستيلاء عليها</a:t>
            </a:r>
            <a:r>
              <a:rPr lang="en-US" altLang="en-US" sz="2000" b="1" dirty="0"/>
              <a:t>.</a:t>
            </a:r>
            <a:br>
              <a:rPr lang="en-US" altLang="en-US" sz="2000" b="1" dirty="0"/>
            </a:br>
            <a:r>
              <a:rPr lang="en-US" altLang="en-US" sz="2000" b="1" dirty="0"/>
              <a:t>9 - </a:t>
            </a:r>
            <a:r>
              <a:rPr lang="ar-SA" altLang="en-US" sz="2000" b="1" dirty="0"/>
              <a:t>انتحال شخص هوية شخصة آخر أو ادعاؤه زورًا بأنه مفوض عنه بطلب الحصول على</a:t>
            </a:r>
            <a:r>
              <a:rPr lang="en-US" altLang="en-US" sz="2000" b="1" dirty="0"/>
              <a:t> </a:t>
            </a:r>
            <a:r>
              <a:rPr lang="ar-SA" altLang="en-US" sz="2000" b="1" dirty="0"/>
              <a:t>شهادة التصديق الرقمي</a:t>
            </a:r>
            <a:r>
              <a:rPr lang="en-US" altLang="en-US" sz="2000" b="1" dirty="0"/>
              <a:t> </a:t>
            </a:r>
            <a:r>
              <a:rPr lang="ar-SA" altLang="en-US" sz="2000" b="1" dirty="0"/>
              <a:t>أو قبولها أو طلب تعليق العمل بها أو إلغائها</a:t>
            </a:r>
            <a:r>
              <a:rPr lang="en-US" altLang="en-US" sz="2000" b="1" dirty="0"/>
              <a:t>.</a:t>
            </a:r>
            <a:br>
              <a:rPr lang="en-US" altLang="en-US" sz="2000" b="1" dirty="0"/>
            </a:br>
            <a:endParaRPr lang="ar-EG" sz="2000" dirty="0"/>
          </a:p>
        </p:txBody>
      </p:sp>
      <p:pic>
        <p:nvPicPr>
          <p:cNvPr id="5" name="Picture 4">
            <a:extLst>
              <a:ext uri="{FF2B5EF4-FFF2-40B4-BE49-F238E27FC236}">
                <a16:creationId xmlns:a16="http://schemas.microsoft.com/office/drawing/2014/main" id="{4A0D063F-704F-48A4-AF31-46F67B80CF6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302FBD0D-7243-60A9-4E05-4BBC36350B74}"/>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6154A16-968C-36A8-5593-3E5F641C7D32}"/>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CAB96C6-A97A-1776-A48D-62B6328D10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74501"/>
            <a:ext cx="2575284" cy="3628995"/>
          </a:xfrm>
          <a:prstGeom prst="rect">
            <a:avLst/>
          </a:prstGeom>
        </p:spPr>
      </p:pic>
      <p:sp>
        <p:nvSpPr>
          <p:cNvPr id="9" name="Rectangle 8">
            <a:extLst>
              <a:ext uri="{FF2B5EF4-FFF2-40B4-BE49-F238E27FC236}">
                <a16:creationId xmlns:a16="http://schemas.microsoft.com/office/drawing/2014/main" id="{50D19293-BB19-4937-CB29-10EB4968716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754421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B1D828C6-82C8-2793-6D9D-BBD197780820}"/>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EEE86C57-3FD2-2C7B-0455-8F3D2FE9898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D550BD0-0243-D3F8-9D29-57616585F20A}"/>
              </a:ext>
            </a:extLst>
          </p:cNvPr>
          <p:cNvSpPr txBox="1"/>
          <p:nvPr/>
        </p:nvSpPr>
        <p:spPr>
          <a:xfrm>
            <a:off x="3873023" y="1642284"/>
            <a:ext cx="6615121" cy="3785652"/>
          </a:xfrm>
          <a:prstGeom prst="rect">
            <a:avLst/>
          </a:prstGeom>
          <a:noFill/>
        </p:spPr>
        <p:txBody>
          <a:bodyPr wrap="square" rtlCol="0">
            <a:spAutoFit/>
          </a:bodyPr>
          <a:lstStyle/>
          <a:p>
            <a:pPr algn="justLow" rtl="1"/>
            <a:br>
              <a:rPr lang="en-US" altLang="en-US" sz="2000" b="1" dirty="0"/>
            </a:br>
            <a:r>
              <a:rPr lang="en-US" altLang="en-US" sz="2000" b="1" dirty="0"/>
              <a:t>10 - </a:t>
            </a:r>
            <a:r>
              <a:rPr lang="ar-SA" altLang="en-US" sz="2000" b="1" dirty="0"/>
              <a:t>نشر شهادة مصادقة رقمية مزورة أو غير صحيحة أو ملغاة أو موقوف العمل بها أو وضعها في متناول شخص آخر مع العلم بحالها، ويستثنى من ذلك حق</a:t>
            </a:r>
            <a:r>
              <a:rPr lang="en-US" altLang="en-US" sz="2000" b="1" dirty="0"/>
              <a:t> </a:t>
            </a:r>
            <a:r>
              <a:rPr lang="ar-SA" altLang="en-US" sz="2000" b="1" dirty="0"/>
              <a:t>مقدم خدمات التصديق</a:t>
            </a:r>
            <a:r>
              <a:rPr lang="en-US" altLang="en-US" sz="2000" b="1" dirty="0"/>
              <a:t> </a:t>
            </a:r>
            <a:r>
              <a:rPr lang="ar-SA" altLang="en-US" sz="2000" b="1" dirty="0"/>
              <a:t>الوارد في الفقرة (4) من المادة (الثامنة عشرة</a:t>
            </a:r>
            <a:endParaRPr lang="ar-EG" sz="2000" b="1" dirty="0"/>
          </a:p>
          <a:p>
            <a:pPr algn="r" rtl="1"/>
            <a:endParaRPr lang="ar-EG" sz="2000" dirty="0"/>
          </a:p>
          <a:p>
            <a:pPr algn="r" rtl="1"/>
            <a:r>
              <a:rPr lang="ar-EG" sz="2000" b="1" dirty="0"/>
              <a:t>- و نصت المادة الرابعة و العشرين من ذات القانون على الجزاءات الجنائية المترتبة على أي من الجرائم السابقة :</a:t>
            </a:r>
          </a:p>
          <a:p>
            <a:pPr algn="r" rtl="1"/>
            <a:r>
              <a:rPr lang="ar-EG" sz="2000" b="1" dirty="0"/>
              <a:t>مع عدم الإخلال بأي عقوبة أشد ينص عليها في نظام آخر، يعاقب كل من يرتكب أيا من الأعمال المنصوص عليها في المادة (الثالثة والعشرين) من هذا النظام بغرامة لا تزيد على خمسة ملايين ريال أو بالسجن مدة لا تزيد على خمس سنوات أو بهما معا، ويجوز الحكم بمصادرة الأجهزة والمنظومات والبرامج المستخدمة في ارتكاب المخالفة</a:t>
            </a:r>
            <a:r>
              <a:rPr lang="ar-EG" sz="2000" b="0" i="0" dirty="0">
                <a:solidFill>
                  <a:srgbClr val="404040"/>
                </a:solidFill>
                <a:effectLst/>
                <a:latin typeface="GE SS Two"/>
              </a:rPr>
              <a:t>.</a:t>
            </a:r>
            <a:endParaRPr lang="ar-EG" sz="2000" dirty="0"/>
          </a:p>
        </p:txBody>
      </p:sp>
      <p:pic>
        <p:nvPicPr>
          <p:cNvPr id="5" name="Picture 4">
            <a:extLst>
              <a:ext uri="{FF2B5EF4-FFF2-40B4-BE49-F238E27FC236}">
                <a16:creationId xmlns:a16="http://schemas.microsoft.com/office/drawing/2014/main" id="{0A8D874A-ED2C-A9AB-BE92-C6468E86CE2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195229C2-3FB8-4078-F707-65EA0F375E81}"/>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333C7F3A-6E9C-EDEF-BBC9-68DDB7A43D44}"/>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CD60BAE-49D9-0FF2-81C3-CD95F08CC1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74501"/>
            <a:ext cx="2575284" cy="3628995"/>
          </a:xfrm>
          <a:prstGeom prst="rect">
            <a:avLst/>
          </a:prstGeom>
        </p:spPr>
      </p:pic>
      <p:sp>
        <p:nvSpPr>
          <p:cNvPr id="9" name="Rectangle 8">
            <a:extLst>
              <a:ext uri="{FF2B5EF4-FFF2-40B4-BE49-F238E27FC236}">
                <a16:creationId xmlns:a16="http://schemas.microsoft.com/office/drawing/2014/main" id="{FB7BC0CD-AE3A-C7F2-7B62-1125FCB94724}"/>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09</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7866489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19783" y="2430448"/>
            <a:ext cx="8548050" cy="3447098"/>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p>
          <a:p>
            <a:pPr algn="r" rtl="1"/>
            <a:r>
              <a:rPr lang="ar-EG" b="1" dirty="0">
                <a:latin typeface="Times New Roman" panose="02020603050405020304" pitchFamily="18" charset="0"/>
                <a:cs typeface="Times New Roman" panose="02020603050405020304" pitchFamily="18" charset="0"/>
              </a:rPr>
              <a:t>د.مصطفى البنداري ، الشركات التجارية في القانون التجاري ، دار النهضة العربية  . </a:t>
            </a:r>
          </a:p>
          <a:p>
            <a:pPr algn="r" rtl="1"/>
            <a:r>
              <a:rPr lang="ar-EG" b="1" dirty="0">
                <a:latin typeface="Times New Roman" panose="02020603050405020304" pitchFamily="18" charset="0"/>
                <a:cs typeface="Times New Roman" panose="02020603050405020304" pitchFamily="18" charset="0"/>
              </a:rPr>
              <a:t>د.حسين الماحي ، أطر قانونية في معاملات التجارة الالكترونية ، دار الأهرام للنشر و التوزيع ، 2024.</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6414</TotalTime>
  <Words>5426</Words>
  <Application>Microsoft Office PowerPoint</Application>
  <PresentationFormat>Widescreen</PresentationFormat>
  <Paragraphs>284</Paragraphs>
  <Slides>42</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GE SS Two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3043</cp:revision>
  <dcterms:created xsi:type="dcterms:W3CDTF">2023-04-29T09:08:23Z</dcterms:created>
  <dcterms:modified xsi:type="dcterms:W3CDTF">2023-12-02T06:12:32Z</dcterms:modified>
</cp:coreProperties>
</file>