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0" r:id="rId2"/>
    <p:sldId id="259" r:id="rId3"/>
    <p:sldId id="298" r:id="rId4"/>
    <p:sldId id="260" r:id="rId5"/>
    <p:sldId id="261" r:id="rId6"/>
    <p:sldId id="262" r:id="rId7"/>
    <p:sldId id="263" r:id="rId8"/>
    <p:sldId id="291" r:id="rId9"/>
    <p:sldId id="292" r:id="rId10"/>
    <p:sldId id="293" r:id="rId11"/>
    <p:sldId id="264" r:id="rId12"/>
    <p:sldId id="265" r:id="rId13"/>
    <p:sldId id="266" r:id="rId14"/>
    <p:sldId id="294" r:id="rId15"/>
    <p:sldId id="295" r:id="rId16"/>
    <p:sldId id="296" r:id="rId17"/>
    <p:sldId id="297" r:id="rId18"/>
    <p:sldId id="267" r:id="rId19"/>
    <p:sldId id="268" r:id="rId20"/>
    <p:sldId id="269" r:id="rId21"/>
    <p:sldId id="270" r:id="rId22"/>
    <p:sldId id="271" r:id="rId23"/>
    <p:sldId id="272" r:id="rId24"/>
    <p:sldId id="273" r:id="rId25"/>
    <p:sldId id="299" r:id="rId26"/>
    <p:sldId id="274" r:id="rId27"/>
    <p:sldId id="275" r:id="rId28"/>
    <p:sldId id="276" r:id="rId29"/>
    <p:sldId id="277" r:id="rId30"/>
    <p:sldId id="280" r:id="rId31"/>
    <p:sldId id="281" r:id="rId32"/>
    <p:sldId id="282" r:id="rId33"/>
    <p:sldId id="283" r:id="rId34"/>
    <p:sldId id="284" r:id="rId35"/>
    <p:sldId id="285" r:id="rId36"/>
    <p:sldId id="286" r:id="rId37"/>
    <p:sldId id="287" r:id="rId38"/>
    <p:sldId id="288" r:id="rId39"/>
    <p:sldId id="289" r:id="rId40"/>
    <p:sldId id="258"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7/21/2022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7/21/2022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28742"/>
            <a:ext cx="6714451" cy="1972334"/>
          </a:xfrm>
          <a:prstGeom prst="rect">
            <a:avLst/>
          </a:prstGeom>
        </p:spPr>
      </p:pic>
      <p:pic>
        <p:nvPicPr>
          <p:cNvPr id="13" name="Picture 12"/>
          <p:cNvPicPr>
            <a:picLocks noChangeAspect="1"/>
          </p:cNvPicPr>
          <p:nvPr/>
        </p:nvPicPr>
        <p:blipFill>
          <a:blip r:embed="rId6"/>
          <a:stretch>
            <a:fillRect/>
          </a:stretch>
        </p:blipFill>
        <p:spPr>
          <a:xfrm>
            <a:off x="5962296" y="3144143"/>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8</a:t>
            </a:r>
            <a:endParaRPr lang="en-US" sz="3200" b="1" dirty="0">
              <a:solidFill>
                <a:srgbClr val="FF9518"/>
              </a:solidFill>
              <a:cs typeface="Calibri Light" panose="020F0302020204030204" pitchFamily="34" charset="0"/>
            </a:endParaRPr>
          </a:p>
        </p:txBody>
      </p:sp>
      <p:sp>
        <p:nvSpPr>
          <p:cNvPr id="3" name="Rectangle 2"/>
          <p:cNvSpPr/>
          <p:nvPr/>
        </p:nvSpPr>
        <p:spPr>
          <a:xfrm>
            <a:off x="6294626" y="3144143"/>
            <a:ext cx="5963818" cy="954107"/>
          </a:xfrm>
          <a:prstGeom prst="rect">
            <a:avLst/>
          </a:prstGeom>
        </p:spPr>
        <p:txBody>
          <a:bodyPr wrap="square">
            <a:spAutoFit/>
          </a:bodyPr>
          <a:lstStyle/>
          <a:p>
            <a:r>
              <a:rPr lang="en-US" sz="2800" b="1" dirty="0"/>
              <a:t>PMG 660</a:t>
            </a:r>
          </a:p>
          <a:p>
            <a:r>
              <a:rPr lang="en-US" sz="2800" b="1" dirty="0"/>
              <a:t>Aggregate Planning in a Supply Chain </a:t>
            </a:r>
          </a:p>
        </p:txBody>
      </p:sp>
    </p:spTree>
    <p:extLst>
      <p:ext uri="{BB962C8B-B14F-4D97-AF65-F5344CB8AC3E}">
        <p14:creationId xmlns:p14="http://schemas.microsoft.com/office/powerpoint/2010/main" val="18867267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50" y="365125"/>
            <a:ext cx="97017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285750" y="1825625"/>
            <a:ext cx="11658600" cy="4351338"/>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Identify the decisions that are best solved by aggregate planning.</a:t>
            </a:r>
          </a:p>
          <a:p>
            <a:pPr marL="0" indent="0" algn="just">
              <a:buNone/>
            </a:pPr>
            <a:r>
              <a:rPr lang="en-US" sz="3200" b="1" dirty="0"/>
              <a:t>2. Understand the importance of aggregate planning as a supply chain activity.</a:t>
            </a:r>
          </a:p>
          <a:p>
            <a:pPr marL="0" indent="0" algn="just">
              <a:buNone/>
            </a:pPr>
            <a:r>
              <a:rPr lang="en-US" sz="3200" b="1" dirty="0"/>
              <a:t>3. Describe the information needed to produce an aggregate plan.</a:t>
            </a:r>
          </a:p>
          <a:p>
            <a:pPr marL="0" indent="0" algn="just">
              <a:buNone/>
            </a:pPr>
            <a:r>
              <a:rPr lang="en-US" sz="3200" b="1" dirty="0"/>
              <a:t>4. Explain the basic trade-offs to consider when creating an aggregate plan.</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39913" y="365125"/>
            <a:ext cx="1627773" cy="1463167"/>
          </a:xfrm>
          <a:prstGeom prst="rect">
            <a:avLst/>
          </a:prstGeom>
        </p:spPr>
      </p:pic>
    </p:spTree>
    <p:extLst>
      <p:ext uri="{BB962C8B-B14F-4D97-AF65-F5344CB8AC3E}">
        <p14:creationId xmlns:p14="http://schemas.microsoft.com/office/powerpoint/2010/main" val="864168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075" y="2336364"/>
            <a:ext cx="11001375" cy="3539430"/>
          </a:xfrm>
          <a:prstGeom prst="rect">
            <a:avLst/>
          </a:prstGeom>
        </p:spPr>
        <p:txBody>
          <a:bodyPr wrap="square">
            <a:spAutoFit/>
          </a:bodyPr>
          <a:lstStyle/>
          <a:p>
            <a:pPr algn="just"/>
            <a:r>
              <a:rPr lang="en-US" sz="3200" b="1" dirty="0" smtClean="0"/>
              <a:t>In </a:t>
            </a:r>
            <a:r>
              <a:rPr lang="en-US" sz="3200" b="1" dirty="0"/>
              <a:t>this chapter, we discuss how the aggregate planning methodology is used to make </a:t>
            </a:r>
            <a:r>
              <a:rPr lang="en-US" sz="3200" b="1" dirty="0" smtClean="0"/>
              <a:t>decisions </a:t>
            </a:r>
            <a:r>
              <a:rPr lang="en-US" sz="3200" b="1" dirty="0"/>
              <a:t>about production, outsourcing, inventory, and backlogs in a supply chain. </a:t>
            </a:r>
            <a:endParaRPr lang="en-US" sz="3200" b="1" dirty="0" smtClean="0"/>
          </a:p>
          <a:p>
            <a:pPr algn="just"/>
            <a:endParaRPr lang="en-US" sz="3200" b="1" dirty="0" smtClean="0"/>
          </a:p>
          <a:p>
            <a:pPr algn="just"/>
            <a:r>
              <a:rPr lang="en-US" sz="3200" b="1" dirty="0" smtClean="0"/>
              <a:t>We </a:t>
            </a:r>
            <a:r>
              <a:rPr lang="en-US" sz="3200" b="1" dirty="0"/>
              <a:t>identify the information required to produce an aggregate plan and outline the </a:t>
            </a:r>
            <a:r>
              <a:rPr lang="en-US" sz="3200" b="1" dirty="0" smtClean="0"/>
              <a:t>basic </a:t>
            </a:r>
            <a:r>
              <a:rPr lang="en-US" sz="3200" b="1" dirty="0"/>
              <a:t>trade-offs that must be made to create an optimal aggregate plan</a:t>
            </a:r>
            <a:r>
              <a:rPr lang="en-US" sz="3200" b="1" dirty="0" smtClean="0"/>
              <a:t>.</a:t>
            </a:r>
            <a:endParaRPr lang="en-US" sz="3200" b="1" dirty="0"/>
          </a:p>
        </p:txBody>
      </p:sp>
      <p:pic>
        <p:nvPicPr>
          <p:cNvPr id="3" name="Picture 2"/>
          <p:cNvPicPr>
            <a:picLocks noChangeAspect="1"/>
          </p:cNvPicPr>
          <p:nvPr/>
        </p:nvPicPr>
        <p:blipFill>
          <a:blip r:embed="rId2"/>
          <a:stretch>
            <a:fillRect/>
          </a:stretch>
        </p:blipFill>
        <p:spPr>
          <a:xfrm>
            <a:off x="10268451" y="411416"/>
            <a:ext cx="1627773" cy="1463167"/>
          </a:xfrm>
          <a:prstGeom prst="rect">
            <a:avLst/>
          </a:prstGeom>
        </p:spPr>
      </p:pic>
      <p:sp>
        <p:nvSpPr>
          <p:cNvPr id="4" name="Title 1"/>
          <p:cNvSpPr txBox="1">
            <a:spLocks/>
          </p:cNvSpPr>
          <p:nvPr/>
        </p:nvSpPr>
        <p:spPr>
          <a:xfrm>
            <a:off x="285750" y="365125"/>
            <a:ext cx="9701713"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a:solidFill>
                  <a:schemeClr val="tx1"/>
                </a:solidFill>
              </a:rPr>
              <a:t>The role of aggregate planning in a supply chain</a:t>
            </a:r>
          </a:p>
        </p:txBody>
      </p:sp>
    </p:spTree>
    <p:extLst>
      <p:ext uri="{BB962C8B-B14F-4D97-AF65-F5344CB8AC3E}">
        <p14:creationId xmlns:p14="http://schemas.microsoft.com/office/powerpoint/2010/main" val="30717727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2425" y="294989"/>
            <a:ext cx="1007441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23875" y="2097088"/>
            <a:ext cx="10515600" cy="4351338"/>
          </a:xfrm>
        </p:spPr>
        <p:txBody>
          <a:bodyPr>
            <a:normAutofit/>
          </a:bodyPr>
          <a:lstStyle/>
          <a:p>
            <a:pPr marL="0" indent="0" algn="just">
              <a:buNone/>
            </a:pPr>
            <a:r>
              <a:rPr lang="en-US" sz="3200" b="1" dirty="0" smtClean="0">
                <a:cs typeface="Times New Roman" panose="02020603050405020304" pitchFamily="18" charset="0"/>
              </a:rPr>
              <a:t>Imagine </a:t>
            </a:r>
            <a:r>
              <a:rPr lang="en-US" sz="3200" b="1" dirty="0">
                <a:cs typeface="Times New Roman" panose="02020603050405020304" pitchFamily="18" charset="0"/>
              </a:rPr>
              <a:t>a world in which manufacturing, transportation, warehousing, and even information capacity are all limitless and free. Imagine lead times of zero, allowing goods to be produced and delivered instantaneously. In this world, there would be no need to plan  anticipation of demand, because whenever a customer demands a product, the demand would be instantly satisfied. In this world, aggregate planning plays no role.</a:t>
            </a:r>
          </a:p>
        </p:txBody>
      </p:sp>
      <p:pic>
        <p:nvPicPr>
          <p:cNvPr id="4" name="Picture 3"/>
          <p:cNvPicPr>
            <a:picLocks noChangeAspect="1"/>
          </p:cNvPicPr>
          <p:nvPr/>
        </p:nvPicPr>
        <p:blipFill>
          <a:blip r:embed="rId2"/>
          <a:stretch>
            <a:fillRect/>
          </a:stretch>
        </p:blipFill>
        <p:spPr>
          <a:xfrm>
            <a:off x="10426837" y="294989"/>
            <a:ext cx="1627773" cy="1463167"/>
          </a:xfrm>
          <a:prstGeom prst="rect">
            <a:avLst/>
          </a:prstGeom>
        </p:spPr>
      </p:pic>
    </p:spTree>
    <p:extLst>
      <p:ext uri="{BB962C8B-B14F-4D97-AF65-F5344CB8AC3E}">
        <p14:creationId xmlns:p14="http://schemas.microsoft.com/office/powerpoint/2010/main" val="275105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312" y="432593"/>
            <a:ext cx="90058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595312" y="2239963"/>
            <a:ext cx="10515600" cy="4351338"/>
          </a:xfrm>
        </p:spPr>
        <p:txBody>
          <a:bodyPr>
            <a:normAutofit/>
          </a:bodyPr>
          <a:lstStyle/>
          <a:p>
            <a:pPr marL="0" indent="0" algn="just">
              <a:buNone/>
            </a:pPr>
            <a:r>
              <a:rPr lang="en-US" sz="3200" b="1" dirty="0"/>
              <a:t>In the real world, however, capacity has a cost, and lead times are often long. Therefore, companies must make decisions regarding capacity levels, production levels, outsourcing, and promotions well before demand is known. </a:t>
            </a:r>
            <a:endParaRPr lang="en-US" sz="3200" b="1" dirty="0" smtClean="0"/>
          </a:p>
          <a:p>
            <a:pPr marL="0" indent="0" algn="just">
              <a:buNone/>
            </a:pPr>
            <a:r>
              <a:rPr lang="en-US" sz="3200" b="1" dirty="0" smtClean="0"/>
              <a:t>A </a:t>
            </a:r>
            <a:r>
              <a:rPr lang="en-US" sz="3200" b="1" dirty="0"/>
              <a:t>company must anticipate demand and determine, in advance of that demand, how to meet it. </a:t>
            </a:r>
          </a:p>
        </p:txBody>
      </p:sp>
      <p:pic>
        <p:nvPicPr>
          <p:cNvPr id="4" name="Picture 3"/>
          <p:cNvPicPr>
            <a:picLocks noChangeAspect="1"/>
          </p:cNvPicPr>
          <p:nvPr/>
        </p:nvPicPr>
        <p:blipFill>
          <a:blip r:embed="rId2"/>
          <a:stretch>
            <a:fillRect/>
          </a:stretch>
        </p:blipFill>
        <p:spPr>
          <a:xfrm>
            <a:off x="10371909" y="483326"/>
            <a:ext cx="1201417" cy="1274830"/>
          </a:xfrm>
          <a:prstGeom prst="rect">
            <a:avLst/>
          </a:prstGeom>
        </p:spPr>
      </p:pic>
    </p:spTree>
    <p:extLst>
      <p:ext uri="{BB962C8B-B14F-4D97-AF65-F5344CB8AC3E}">
        <p14:creationId xmlns:p14="http://schemas.microsoft.com/office/powerpoint/2010/main" val="4285218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3900" y="2097087"/>
            <a:ext cx="10515600" cy="4351338"/>
          </a:xfrm>
        </p:spPr>
        <p:txBody>
          <a:bodyPr>
            <a:normAutofit/>
          </a:bodyPr>
          <a:lstStyle/>
          <a:p>
            <a:pPr marL="0" indent="0" algn="just">
              <a:buNone/>
            </a:pPr>
            <a:r>
              <a:rPr lang="en-US" sz="3200" b="1" dirty="0"/>
              <a:t>Should a company invest in a plant with large capacity that is able to produce enough to satisfy demand even in the busiest months? </a:t>
            </a:r>
            <a:endParaRPr lang="en-US" sz="3200" b="1" dirty="0" smtClean="0"/>
          </a:p>
          <a:p>
            <a:pPr marL="0" indent="0" algn="just">
              <a:buNone/>
            </a:pPr>
            <a:r>
              <a:rPr lang="en-US" sz="3200" b="1" dirty="0" smtClean="0"/>
              <a:t>Or </a:t>
            </a:r>
            <a:r>
              <a:rPr lang="en-US" sz="3200" b="1" dirty="0"/>
              <a:t>should a company build a smaller plant but incur the costs of holding inventory built during slow periods in anticipation of demand in later months? </a:t>
            </a:r>
            <a:endParaRPr lang="en-US" sz="3200" b="1" dirty="0" smtClean="0"/>
          </a:p>
          <a:p>
            <a:pPr marL="0" indent="0" algn="just">
              <a:buNone/>
            </a:pPr>
            <a:r>
              <a:rPr lang="en-US" sz="3200" b="1" dirty="0" smtClean="0"/>
              <a:t>These </a:t>
            </a:r>
            <a:r>
              <a:rPr lang="en-US" sz="3200" b="1" dirty="0"/>
              <a:t>are the types of questions that aggregate planning helps companies answer.</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345783" y="496389"/>
            <a:ext cx="1318983" cy="1261767"/>
          </a:xfrm>
          <a:prstGeom prst="rect">
            <a:avLst/>
          </a:prstGeom>
        </p:spPr>
      </p:pic>
      <p:sp>
        <p:nvSpPr>
          <p:cNvPr id="6" name="Title 1"/>
          <p:cNvSpPr>
            <a:spLocks noGrp="1"/>
          </p:cNvSpPr>
          <p:nvPr>
            <p:ph type="title"/>
          </p:nvPr>
        </p:nvSpPr>
        <p:spPr>
          <a:xfrm>
            <a:off x="723900" y="365125"/>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4131886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59429"/>
            <a:ext cx="10515600" cy="4217534"/>
          </a:xfrm>
        </p:spPr>
        <p:txBody>
          <a:bodyPr>
            <a:normAutofit/>
          </a:bodyPr>
          <a:lstStyle/>
          <a:p>
            <a:pPr marL="0" indent="0" algn="just">
              <a:buNone/>
            </a:pPr>
            <a:r>
              <a:rPr lang="en-US" sz="3200" b="1" dirty="0">
                <a:solidFill>
                  <a:srgbClr val="FF0000"/>
                </a:solidFill>
              </a:rPr>
              <a:t>Aggregate planning </a:t>
            </a:r>
            <a:r>
              <a:rPr lang="en-US" sz="3200" b="1" dirty="0"/>
              <a:t>is a process by which a company determines ideal levels of capacity, production, subcontracting, inventory, </a:t>
            </a:r>
            <a:r>
              <a:rPr lang="en-US" sz="3200" b="1" dirty="0" smtClean="0"/>
              <a:t>stockouts, </a:t>
            </a:r>
            <a:r>
              <a:rPr lang="en-US" sz="3200" b="1" dirty="0"/>
              <a:t>and even pricing over a specified time horizon. The goal of aggregate planning is to satisfy demand while maximizing profit. Aggregate planning, as the name suggests, solves problems involving aggregate decisions rather than stock-keeping unit (SKU)-level decisions.</a:t>
            </a:r>
          </a:p>
        </p:txBody>
      </p:sp>
      <p:pic>
        <p:nvPicPr>
          <p:cNvPr id="4" name="Picture 3"/>
          <p:cNvPicPr>
            <a:picLocks noChangeAspect="1"/>
          </p:cNvPicPr>
          <p:nvPr/>
        </p:nvPicPr>
        <p:blipFill>
          <a:blip r:embed="rId2"/>
          <a:stretch>
            <a:fillRect/>
          </a:stretch>
        </p:blipFill>
        <p:spPr>
          <a:xfrm>
            <a:off x="10384971" y="365125"/>
            <a:ext cx="1318983" cy="1463167"/>
          </a:xfrm>
          <a:prstGeom prst="rect">
            <a:avLst/>
          </a:prstGeom>
        </p:spPr>
      </p:pic>
      <p:sp>
        <p:nvSpPr>
          <p:cNvPr id="6" name="Title 1"/>
          <p:cNvSpPr>
            <a:spLocks noGrp="1"/>
          </p:cNvSpPr>
          <p:nvPr>
            <p:ph type="title"/>
          </p:nvPr>
        </p:nvSpPr>
        <p:spPr>
          <a:xfrm>
            <a:off x="723900" y="365125"/>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5921727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53231" y="1690554"/>
            <a:ext cx="11092721" cy="5016758"/>
          </a:xfrm>
          <a:prstGeom prst="rect">
            <a:avLst/>
          </a:prstGeom>
        </p:spPr>
        <p:txBody>
          <a:bodyPr wrap="square">
            <a:spAutoFit/>
          </a:bodyPr>
          <a:lstStyle/>
          <a:p>
            <a:pPr algn="just"/>
            <a:r>
              <a:rPr lang="en-US" sz="3200" b="1" dirty="0">
                <a:solidFill>
                  <a:srgbClr val="FF0000"/>
                </a:solidFill>
              </a:rPr>
              <a:t>For example</a:t>
            </a:r>
            <a:r>
              <a:rPr lang="en-US" sz="3200" b="1" dirty="0"/>
              <a:t>, aggregate </a:t>
            </a:r>
            <a:r>
              <a:rPr lang="en-US" sz="3200" b="1" dirty="0" smtClean="0"/>
              <a:t>planning </a:t>
            </a:r>
            <a:r>
              <a:rPr lang="en-US" sz="3200" b="1" dirty="0"/>
              <a:t>determines the total production level in a plant for a given month, but it does so without determining the quantity of each individual SKU that will be produced. This level of detail makes aggregate planning a useful tool for thinking about decisions with an intermediate time frame of between roughly 3 and 18 months. In this time frame, it is too early to determine production levels by SKU, but it is also generally too late to arrange for additional capacity. Therefore, aggregate planning answers the question, "How should a firm best utilize the facilities that it currently has?" </a:t>
            </a:r>
          </a:p>
        </p:txBody>
      </p:sp>
      <p:sp>
        <p:nvSpPr>
          <p:cNvPr id="3"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528746" y="98139"/>
            <a:ext cx="1316850" cy="1463167"/>
          </a:xfrm>
          <a:prstGeom prst="rect">
            <a:avLst/>
          </a:prstGeom>
        </p:spPr>
      </p:pic>
    </p:spTree>
    <p:extLst>
      <p:ext uri="{BB962C8B-B14F-4D97-AF65-F5344CB8AC3E}">
        <p14:creationId xmlns:p14="http://schemas.microsoft.com/office/powerpoint/2010/main" val="3886405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286" y="1577467"/>
            <a:ext cx="11692328" cy="5016758"/>
          </a:xfrm>
          <a:prstGeom prst="rect">
            <a:avLst/>
          </a:prstGeom>
        </p:spPr>
        <p:txBody>
          <a:bodyPr wrap="square">
            <a:spAutoFit/>
          </a:bodyPr>
          <a:lstStyle/>
          <a:p>
            <a:r>
              <a:rPr lang="en-US" sz="3200" b="1" dirty="0"/>
              <a:t>The aggregate planner's main objective is to identify the following operational </a:t>
            </a:r>
            <a:r>
              <a:rPr lang="en-US" sz="3200" b="1" dirty="0" smtClean="0"/>
              <a:t>parameters </a:t>
            </a:r>
            <a:r>
              <a:rPr lang="en-US" sz="3200" b="1" dirty="0"/>
              <a:t>over the specified time horizon: </a:t>
            </a:r>
            <a:endParaRPr lang="en-US" sz="3200" b="1" dirty="0" smtClean="0"/>
          </a:p>
          <a:p>
            <a:endParaRPr lang="en-US" sz="3200" b="1" dirty="0"/>
          </a:p>
          <a:p>
            <a:r>
              <a:rPr lang="en-US" sz="3200" b="1" dirty="0">
                <a:solidFill>
                  <a:srgbClr val="FF0000"/>
                </a:solidFill>
              </a:rPr>
              <a:t>Production Rate: </a:t>
            </a:r>
            <a:r>
              <a:rPr lang="en-US" sz="3200" b="1" dirty="0"/>
              <a:t>the number of units to be completed per unit time (such </a:t>
            </a:r>
            <a:r>
              <a:rPr lang="en-US" sz="3200" b="1" dirty="0" smtClean="0"/>
              <a:t>as </a:t>
            </a:r>
            <a:r>
              <a:rPr lang="en-US" sz="3200" b="1" dirty="0"/>
              <a:t>per week or per month) </a:t>
            </a:r>
          </a:p>
          <a:p>
            <a:r>
              <a:rPr lang="en-US" sz="3200" b="1" dirty="0">
                <a:solidFill>
                  <a:srgbClr val="FF0000"/>
                </a:solidFill>
              </a:rPr>
              <a:t>Workforce: </a:t>
            </a:r>
            <a:r>
              <a:rPr lang="en-US" sz="3200" b="1" dirty="0"/>
              <a:t>the number of workers/units of capacity needed for production </a:t>
            </a:r>
          </a:p>
          <a:p>
            <a:r>
              <a:rPr lang="en-US" sz="3200" b="1" dirty="0">
                <a:solidFill>
                  <a:srgbClr val="FF0000"/>
                </a:solidFill>
              </a:rPr>
              <a:t>Overtime</a:t>
            </a:r>
            <a:r>
              <a:rPr lang="en-US" sz="3200" b="1" dirty="0"/>
              <a:t>: the amount of overtime production planned </a:t>
            </a:r>
          </a:p>
          <a:p>
            <a:r>
              <a:rPr lang="en-US" sz="3200" b="1" dirty="0">
                <a:solidFill>
                  <a:srgbClr val="FF0000"/>
                </a:solidFill>
              </a:rPr>
              <a:t>Machine Capacity Level: </a:t>
            </a:r>
            <a:r>
              <a:rPr lang="en-US" sz="3200" b="1" dirty="0"/>
              <a:t>the number of units of machine capacity needed </a:t>
            </a:r>
            <a:r>
              <a:rPr lang="en-US" sz="3200" b="1" dirty="0" smtClean="0"/>
              <a:t>for production</a:t>
            </a:r>
            <a:endParaRPr lang="en-US" sz="3200" b="1" dirty="0"/>
          </a:p>
        </p:txBody>
      </p:sp>
      <p:pic>
        <p:nvPicPr>
          <p:cNvPr id="3" name="Picture 2"/>
          <p:cNvPicPr>
            <a:picLocks noChangeAspect="1"/>
          </p:cNvPicPr>
          <p:nvPr/>
        </p:nvPicPr>
        <p:blipFill>
          <a:blip r:embed="rId2"/>
          <a:stretch>
            <a:fillRect/>
          </a:stretch>
        </p:blipFill>
        <p:spPr>
          <a:xfrm>
            <a:off x="10723950" y="0"/>
            <a:ext cx="1316850" cy="1463167"/>
          </a:xfrm>
          <a:prstGeom prst="rect">
            <a:avLst/>
          </a:prstGeom>
        </p:spPr>
      </p:pic>
      <p:pic>
        <p:nvPicPr>
          <p:cNvPr id="4" name="Picture 3"/>
          <p:cNvPicPr>
            <a:picLocks noChangeAspect="1"/>
          </p:cNvPicPr>
          <p:nvPr/>
        </p:nvPicPr>
        <p:blipFill>
          <a:blip r:embed="rId3"/>
          <a:stretch>
            <a:fillRect/>
          </a:stretch>
        </p:blipFill>
        <p:spPr>
          <a:xfrm>
            <a:off x="181286" y="100013"/>
            <a:ext cx="9772735" cy="1614487"/>
          </a:xfrm>
          <a:prstGeom prst="rect">
            <a:avLst/>
          </a:prstGeom>
        </p:spPr>
      </p:pic>
    </p:spTree>
    <p:extLst>
      <p:ext uri="{BB962C8B-B14F-4D97-AF65-F5344CB8AC3E}">
        <p14:creationId xmlns:p14="http://schemas.microsoft.com/office/powerpoint/2010/main" val="3263309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9861" y="1356851"/>
            <a:ext cx="11982139" cy="5016758"/>
          </a:xfrm>
          <a:prstGeom prst="rect">
            <a:avLst/>
          </a:prstGeom>
        </p:spPr>
        <p:txBody>
          <a:bodyPr wrap="square">
            <a:spAutoFit/>
          </a:bodyPr>
          <a:lstStyle/>
          <a:p>
            <a:pPr algn="just"/>
            <a:r>
              <a:rPr lang="en-US" sz="3200" b="1" dirty="0" smtClean="0">
                <a:solidFill>
                  <a:srgbClr val="FF0000"/>
                </a:solidFill>
              </a:rPr>
              <a:t>Subcontracting</a:t>
            </a:r>
            <a:r>
              <a:rPr lang="en-US" sz="3200" b="1" dirty="0"/>
              <a:t>: the subcontracted capacity required over the planning horizon </a:t>
            </a:r>
          </a:p>
          <a:p>
            <a:pPr algn="just"/>
            <a:r>
              <a:rPr lang="en-US" sz="3200" b="1" dirty="0">
                <a:solidFill>
                  <a:srgbClr val="FF0000"/>
                </a:solidFill>
              </a:rPr>
              <a:t>Backlog: </a:t>
            </a:r>
            <a:r>
              <a:rPr lang="en-US" sz="3200" b="1" dirty="0"/>
              <a:t>demand not satisfied in the period in which it arises but carried </a:t>
            </a:r>
            <a:r>
              <a:rPr lang="en-US" sz="3200" b="1" dirty="0" smtClean="0"/>
              <a:t>over </a:t>
            </a:r>
            <a:r>
              <a:rPr lang="en-US" sz="3200" b="1" dirty="0"/>
              <a:t>to future periods </a:t>
            </a:r>
          </a:p>
          <a:p>
            <a:pPr algn="just"/>
            <a:r>
              <a:rPr lang="en-US" sz="3200" b="1" dirty="0">
                <a:solidFill>
                  <a:srgbClr val="FF0000"/>
                </a:solidFill>
              </a:rPr>
              <a:t>Inventory on Hand: </a:t>
            </a:r>
            <a:r>
              <a:rPr lang="en-US" sz="3200" b="1" dirty="0"/>
              <a:t>the planned inventory carried over the various periods in </a:t>
            </a:r>
            <a:r>
              <a:rPr lang="en-US" sz="3200" b="1" dirty="0" smtClean="0"/>
              <a:t>the </a:t>
            </a:r>
            <a:r>
              <a:rPr lang="en-US" sz="3200" b="1" dirty="0"/>
              <a:t>planning horizon </a:t>
            </a:r>
            <a:r>
              <a:rPr lang="en-US" sz="3200" b="1" dirty="0" smtClean="0"/>
              <a:t>.</a:t>
            </a:r>
          </a:p>
          <a:p>
            <a:pPr algn="just"/>
            <a:r>
              <a:rPr lang="en-US" sz="3200" b="1" dirty="0"/>
              <a:t>The aggregate plan serves as a broad blueprint for operations and establishes the </a:t>
            </a:r>
            <a:r>
              <a:rPr lang="en-US" sz="3200" b="1" dirty="0" smtClean="0"/>
              <a:t>parameters </a:t>
            </a:r>
            <a:r>
              <a:rPr lang="en-US" sz="3200" b="1" dirty="0"/>
              <a:t>within which short-term production and distribution decisions are made. The aggregate plan allows the supply chain to alter capacity allocations and change supply contracts</a:t>
            </a:r>
          </a:p>
        </p:txBody>
      </p:sp>
      <p:pic>
        <p:nvPicPr>
          <p:cNvPr id="3" name="Picture 2"/>
          <p:cNvPicPr>
            <a:picLocks noChangeAspect="1"/>
          </p:cNvPicPr>
          <p:nvPr/>
        </p:nvPicPr>
        <p:blipFill>
          <a:blip r:embed="rId2"/>
          <a:stretch>
            <a:fillRect/>
          </a:stretch>
        </p:blipFill>
        <p:spPr>
          <a:xfrm>
            <a:off x="10638225" y="154242"/>
            <a:ext cx="1316850" cy="1417384"/>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4121954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038" y="363790"/>
            <a:ext cx="92487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aggregate planning problem</a:t>
            </a:r>
            <a:endParaRPr lang="en-US" dirty="0">
              <a:solidFill>
                <a:schemeClr val="tx1"/>
              </a:solidFill>
            </a:endParaRPr>
          </a:p>
        </p:txBody>
      </p:sp>
      <p:sp>
        <p:nvSpPr>
          <p:cNvPr id="3" name="Content Placeholder 2"/>
          <p:cNvSpPr>
            <a:spLocks noGrp="1"/>
          </p:cNvSpPr>
          <p:nvPr>
            <p:ph idx="1"/>
          </p:nvPr>
        </p:nvSpPr>
        <p:spPr>
          <a:xfrm>
            <a:off x="838200" y="2050869"/>
            <a:ext cx="10515600" cy="4126094"/>
          </a:xfrm>
        </p:spPr>
        <p:txBody>
          <a:bodyPr>
            <a:normAutofit/>
          </a:bodyPr>
          <a:lstStyle/>
          <a:p>
            <a:pPr marL="0" indent="0" algn="just">
              <a:buNone/>
            </a:pPr>
            <a:r>
              <a:rPr lang="en-US" sz="3200" b="1" dirty="0" smtClean="0"/>
              <a:t>The </a:t>
            </a:r>
            <a:r>
              <a:rPr lang="en-US" sz="3200" b="1" dirty="0"/>
              <a:t>objective of the aggregate plan is to satisfy demand in a way that maximizes profit for the firm. We can state the aggregate planning problem formally as follows</a:t>
            </a:r>
            <a:r>
              <a:rPr lang="en-US" sz="3200" b="1" dirty="0" smtClean="0"/>
              <a:t>:</a:t>
            </a:r>
          </a:p>
          <a:p>
            <a:pPr marL="0" indent="0" algn="just">
              <a:buNone/>
            </a:pPr>
            <a:endParaRPr lang="en-US" sz="3200" b="1" dirty="0"/>
          </a:p>
          <a:p>
            <a:pPr marL="0" indent="0" algn="just">
              <a:buNone/>
            </a:pPr>
            <a:r>
              <a:rPr lang="en-US" sz="3200" b="1" dirty="0">
                <a:solidFill>
                  <a:srgbClr val="FF0000"/>
                </a:solidFill>
              </a:rPr>
              <a:t>Given the demand forecast for each period in the planning horizon, determine the production level, inventory level, and capacity level (</a:t>
            </a:r>
            <a:r>
              <a:rPr lang="en-US" sz="3200" b="1" dirty="0" smtClean="0">
                <a:solidFill>
                  <a:srgbClr val="FF0000"/>
                </a:solidFill>
              </a:rPr>
              <a:t>internal and outsourced</a:t>
            </a:r>
            <a:r>
              <a:rPr lang="en-US" sz="3200" b="1" dirty="0">
                <a:solidFill>
                  <a:srgbClr val="FF0000"/>
                </a:solidFill>
              </a:rPr>
              <a:t>) for each period that maximizes the firm's profit over the planning horizon.</a:t>
            </a:r>
          </a:p>
        </p:txBody>
      </p:sp>
      <p:pic>
        <p:nvPicPr>
          <p:cNvPr id="4" name="Picture 3"/>
          <p:cNvPicPr>
            <a:picLocks noChangeAspect="1"/>
          </p:cNvPicPr>
          <p:nvPr/>
        </p:nvPicPr>
        <p:blipFill>
          <a:blip r:embed="rId2"/>
          <a:stretch>
            <a:fillRect/>
          </a:stretch>
        </p:blipFill>
        <p:spPr>
          <a:xfrm>
            <a:off x="10232936" y="294989"/>
            <a:ext cx="1627773" cy="1463167"/>
          </a:xfrm>
          <a:prstGeom prst="rect">
            <a:avLst/>
          </a:prstGeom>
        </p:spPr>
      </p:pic>
    </p:spTree>
    <p:extLst>
      <p:ext uri="{BB962C8B-B14F-4D97-AF65-F5344CB8AC3E}">
        <p14:creationId xmlns:p14="http://schemas.microsoft.com/office/powerpoint/2010/main" val="40518310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To create an aggregate plan, a company must specify the planning horizon for the plan</a:t>
            </a:r>
            <a:r>
              <a:rPr lang="en-US" sz="3200" b="1" dirty="0" smtClean="0"/>
              <a:t>.</a:t>
            </a:r>
          </a:p>
          <a:p>
            <a:pPr marL="0" indent="0" algn="just">
              <a:buNone/>
            </a:pPr>
            <a:r>
              <a:rPr lang="en-US" sz="3200" b="1" dirty="0" smtClean="0"/>
              <a:t> </a:t>
            </a:r>
            <a:r>
              <a:rPr lang="en-US" sz="3200" b="1" dirty="0">
                <a:solidFill>
                  <a:srgbClr val="FF0000"/>
                </a:solidFill>
              </a:rPr>
              <a:t>A planning horizon is the time period over which the aggregate plan is to produce a solution-usually between 3 and 18 months</a:t>
            </a:r>
            <a:r>
              <a:rPr lang="en-US" sz="3200" b="1" dirty="0" smtClean="0"/>
              <a:t>.</a:t>
            </a:r>
          </a:p>
          <a:p>
            <a:pPr marL="0" indent="0" algn="just">
              <a:buNone/>
            </a:pPr>
            <a:r>
              <a:rPr lang="en-US" sz="3200" b="1" dirty="0" smtClean="0"/>
              <a:t> </a:t>
            </a:r>
            <a:r>
              <a:rPr lang="en-US" sz="3200" b="1" dirty="0"/>
              <a:t>A company must also specify the duration of each period within the planning horizon (e.g., weeks, months, or quarters). In general, aggregate planning takes place over months or quarters. </a:t>
            </a:r>
          </a:p>
        </p:txBody>
      </p:sp>
      <p:pic>
        <p:nvPicPr>
          <p:cNvPr id="4" name="Picture 3"/>
          <p:cNvPicPr>
            <a:picLocks noChangeAspect="1"/>
          </p:cNvPicPr>
          <p:nvPr/>
        </p:nvPicPr>
        <p:blipFill>
          <a:blip r:embed="rId2"/>
          <a:stretch>
            <a:fillRect/>
          </a:stretch>
        </p:blipFill>
        <p:spPr>
          <a:xfrm>
            <a:off x="10337439" y="294989"/>
            <a:ext cx="1627773" cy="1463167"/>
          </a:xfrm>
          <a:prstGeom prst="rect">
            <a:avLst/>
          </a:prstGeom>
        </p:spPr>
      </p:pic>
      <p:sp>
        <p:nvSpPr>
          <p:cNvPr id="6" name="Title 1"/>
          <p:cNvSpPr txBox="1">
            <a:spLocks/>
          </p:cNvSpPr>
          <p:nvPr/>
        </p:nvSpPr>
        <p:spPr>
          <a:xfrm>
            <a:off x="553231"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736120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endParaRPr lang="en-US" sz="3200" b="1" dirty="0" smtClean="0"/>
          </a:p>
          <a:p>
            <a:pPr marL="0" indent="0" algn="just">
              <a:buNone/>
            </a:pPr>
            <a:r>
              <a:rPr lang="en-US" sz="3200" b="1" dirty="0" smtClean="0"/>
              <a:t>Next</a:t>
            </a:r>
            <a:r>
              <a:rPr lang="en-US" sz="3200" b="1" dirty="0"/>
              <a:t>, a company specifies key information required to produce an aggregate plan and to make the decisions for which the aggregate plan will develop recommendations. This information and the recommendations are specified for a generic aggregate planning problem in this section. </a:t>
            </a:r>
            <a:endParaRPr lang="en-US" sz="3200" b="1" dirty="0" smtClean="0"/>
          </a:p>
          <a:p>
            <a:pPr marL="0" indent="0" algn="just">
              <a:buNone/>
            </a:pPr>
            <a:r>
              <a:rPr lang="en-US" sz="3200" b="1" dirty="0" smtClean="0"/>
              <a:t>The </a:t>
            </a:r>
            <a:r>
              <a:rPr lang="en-US" sz="3200" b="1" dirty="0"/>
              <a:t>model we propose in the next section is flexible enough to accommodate situation-specific requirements.</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219873" y="294989"/>
            <a:ext cx="1627773" cy="1463167"/>
          </a:xfrm>
          <a:prstGeom prst="rect">
            <a:avLst/>
          </a:prstGeom>
        </p:spPr>
      </p:pic>
      <p:sp>
        <p:nvSpPr>
          <p:cNvPr id="6" name="Title 1"/>
          <p:cNvSpPr txBox="1">
            <a:spLocks/>
          </p:cNvSpPr>
          <p:nvPr/>
        </p:nvSpPr>
        <p:spPr>
          <a:xfrm>
            <a:off x="624668"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692317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1621427"/>
            <a:ext cx="12058650" cy="4524315"/>
          </a:xfrm>
          <a:prstGeom prst="rect">
            <a:avLst/>
          </a:prstGeom>
        </p:spPr>
        <p:txBody>
          <a:bodyPr wrap="square">
            <a:spAutoFit/>
          </a:bodyPr>
          <a:lstStyle/>
          <a:p>
            <a:pPr algn="just"/>
            <a:r>
              <a:rPr lang="en-US" sz="3200" b="1" dirty="0" smtClean="0">
                <a:solidFill>
                  <a:srgbClr val="FF0000"/>
                </a:solidFill>
              </a:rPr>
              <a:t>An </a:t>
            </a:r>
            <a:r>
              <a:rPr lang="en-US" sz="3200" b="1" dirty="0">
                <a:solidFill>
                  <a:srgbClr val="FF0000"/>
                </a:solidFill>
              </a:rPr>
              <a:t>aggregate planner requires the following information: </a:t>
            </a:r>
            <a:endParaRPr lang="en-US" sz="3200" b="1" dirty="0"/>
          </a:p>
          <a:p>
            <a:pPr algn="just"/>
            <a:r>
              <a:rPr lang="en-US" sz="3200" b="1" dirty="0"/>
              <a:t>• Demand forecast Fr for each Period tin a planning horizon that extends over </a:t>
            </a:r>
            <a:r>
              <a:rPr lang="en-US" sz="3200" b="1" dirty="0" smtClean="0"/>
              <a:t>T periods </a:t>
            </a:r>
            <a:endParaRPr lang="en-US" sz="3200" b="1" dirty="0"/>
          </a:p>
          <a:p>
            <a:pPr algn="just"/>
            <a:r>
              <a:rPr lang="en-US" sz="3200" b="1" dirty="0"/>
              <a:t>• Production costs </a:t>
            </a:r>
          </a:p>
          <a:p>
            <a:pPr algn="just"/>
            <a:r>
              <a:rPr lang="en-US" sz="3200" b="1" dirty="0"/>
              <a:t>• Labor costs, regular time ($/hour), and overtime costs ($/hour) </a:t>
            </a:r>
          </a:p>
          <a:p>
            <a:pPr algn="just"/>
            <a:r>
              <a:rPr lang="en-US" sz="3200" b="1" dirty="0"/>
              <a:t>• Cost of subcontracting production ($/unit or $/hour) </a:t>
            </a:r>
          </a:p>
          <a:p>
            <a:pPr algn="just"/>
            <a:r>
              <a:rPr lang="en-US" sz="3200" b="1" dirty="0"/>
              <a:t>• Cost of changing capacity; specifically, cost of hiring/laying off workforce </a:t>
            </a:r>
            <a:r>
              <a:rPr lang="en-US" sz="3200" b="1" dirty="0" smtClean="0"/>
              <a:t>($/</a:t>
            </a:r>
            <a:r>
              <a:rPr lang="en-US" sz="3200" b="1" dirty="0"/>
              <a:t>worker) and cost of adding or reducing machine capacity ($/machine) </a:t>
            </a:r>
          </a:p>
        </p:txBody>
      </p:sp>
      <p:pic>
        <p:nvPicPr>
          <p:cNvPr id="3" name="Picture 2"/>
          <p:cNvPicPr>
            <a:picLocks noChangeAspect="1"/>
          </p:cNvPicPr>
          <p:nvPr/>
        </p:nvPicPr>
        <p:blipFill>
          <a:blip r:embed="rId2"/>
          <a:stretch>
            <a:fillRect/>
          </a:stretch>
        </p:blipFill>
        <p:spPr>
          <a:xfrm>
            <a:off x="10322553" y="158260"/>
            <a:ext cx="1633870" cy="1463167"/>
          </a:xfrm>
          <a:prstGeom prst="rect">
            <a:avLst/>
          </a:prstGeom>
        </p:spPr>
      </p:pic>
      <p:sp>
        <p:nvSpPr>
          <p:cNvPr id="4" name="Title 1"/>
          <p:cNvSpPr txBox="1">
            <a:spLocks/>
          </p:cNvSpPr>
          <p:nvPr/>
        </p:nvSpPr>
        <p:spPr>
          <a:xfrm>
            <a:off x="114300" y="227062"/>
            <a:ext cx="9522453"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404765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9448" y="1471906"/>
            <a:ext cx="10747949" cy="4524315"/>
          </a:xfrm>
          <a:prstGeom prst="rect">
            <a:avLst/>
          </a:prstGeom>
        </p:spPr>
        <p:txBody>
          <a:bodyPr wrap="square">
            <a:spAutoFit/>
          </a:bodyPr>
          <a:lstStyle/>
          <a:p>
            <a:pPr algn="just"/>
            <a:r>
              <a:rPr lang="en-US" sz="3200" b="1" dirty="0"/>
              <a:t>• Labor/machine hours required per unit </a:t>
            </a:r>
          </a:p>
          <a:p>
            <a:pPr algn="just"/>
            <a:r>
              <a:rPr lang="en-US" sz="3200" b="1" dirty="0"/>
              <a:t>• Inventory holding cost ($/unit/period) </a:t>
            </a:r>
          </a:p>
          <a:p>
            <a:pPr algn="just"/>
            <a:r>
              <a:rPr lang="en-US" sz="3200" b="1" dirty="0"/>
              <a:t>• Stockout or backlog cost ($/unit/period) </a:t>
            </a:r>
          </a:p>
          <a:p>
            <a:pPr algn="just"/>
            <a:r>
              <a:rPr lang="en-US" sz="3200" b="1" u="sng" dirty="0">
                <a:solidFill>
                  <a:srgbClr val="FF0000"/>
                </a:solidFill>
              </a:rPr>
              <a:t>• Constraints </a:t>
            </a:r>
          </a:p>
          <a:p>
            <a:pPr algn="just"/>
            <a:r>
              <a:rPr lang="en-US" sz="3200" b="1" dirty="0"/>
              <a:t>• Limits on overtime </a:t>
            </a:r>
          </a:p>
          <a:p>
            <a:pPr algn="just"/>
            <a:r>
              <a:rPr lang="en-US" sz="3200" b="1" dirty="0"/>
              <a:t>• Limits on layoffs </a:t>
            </a:r>
            <a:endParaRPr lang="en-US" sz="3200" b="1" dirty="0" smtClean="0"/>
          </a:p>
          <a:p>
            <a:pPr marL="457200" indent="-457200" algn="just">
              <a:buFont typeface="Arial" panose="020B0604020202020204" pitchFamily="34" charset="0"/>
              <a:buChar char="•"/>
            </a:pPr>
            <a:r>
              <a:rPr lang="en-US" sz="3200" b="1" dirty="0" smtClean="0"/>
              <a:t>Limits </a:t>
            </a:r>
            <a:r>
              <a:rPr lang="en-US" sz="3200" b="1" dirty="0"/>
              <a:t>on capital available </a:t>
            </a:r>
            <a:endParaRPr lang="en-US" sz="3200" b="1" dirty="0" smtClean="0"/>
          </a:p>
          <a:p>
            <a:pPr algn="just"/>
            <a:r>
              <a:rPr lang="en-US" sz="3200" b="1" dirty="0" smtClean="0"/>
              <a:t>• </a:t>
            </a:r>
            <a:r>
              <a:rPr lang="en-US" sz="3200" b="1" dirty="0"/>
              <a:t>Limits on stockouts and backlogs </a:t>
            </a:r>
            <a:endParaRPr lang="en-US" sz="3200" b="1" dirty="0" smtClean="0"/>
          </a:p>
          <a:p>
            <a:pPr algn="just"/>
            <a:r>
              <a:rPr lang="en-US" sz="3200" b="1" dirty="0" smtClean="0"/>
              <a:t>• </a:t>
            </a:r>
            <a:r>
              <a:rPr lang="en-US" sz="3200" b="1" dirty="0"/>
              <a:t>Constraints from suppliers to the enterprise</a:t>
            </a:r>
          </a:p>
        </p:txBody>
      </p:sp>
      <p:pic>
        <p:nvPicPr>
          <p:cNvPr id="3" name="Picture 2"/>
          <p:cNvPicPr>
            <a:picLocks noChangeAspect="1"/>
          </p:cNvPicPr>
          <p:nvPr/>
        </p:nvPicPr>
        <p:blipFill>
          <a:blip r:embed="rId2"/>
          <a:stretch>
            <a:fillRect/>
          </a:stretch>
        </p:blipFill>
        <p:spPr>
          <a:xfrm>
            <a:off x="10422565" y="139954"/>
            <a:ext cx="1633870" cy="1463167"/>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0560220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7536" y="1495307"/>
            <a:ext cx="11527436" cy="4832092"/>
          </a:xfrm>
          <a:prstGeom prst="rect">
            <a:avLst/>
          </a:prstGeom>
        </p:spPr>
        <p:txBody>
          <a:bodyPr wrap="square">
            <a:spAutoFit/>
          </a:bodyPr>
          <a:lstStyle/>
          <a:p>
            <a:pPr algn="just"/>
            <a:r>
              <a:rPr lang="en-US" sz="2800" b="1" dirty="0"/>
              <a:t>Using this information, a company makes the following determinations through aggregate planning: </a:t>
            </a:r>
            <a:endParaRPr lang="en-US" sz="2800" b="1" dirty="0" smtClean="0"/>
          </a:p>
          <a:p>
            <a:pPr algn="just"/>
            <a:r>
              <a:rPr lang="en-US" sz="2800" b="1" dirty="0" smtClean="0">
                <a:solidFill>
                  <a:srgbClr val="FF0000"/>
                </a:solidFill>
              </a:rPr>
              <a:t>Production </a:t>
            </a:r>
            <a:r>
              <a:rPr lang="en-US" sz="2800" b="1" dirty="0">
                <a:solidFill>
                  <a:srgbClr val="FF0000"/>
                </a:solidFill>
              </a:rPr>
              <a:t>Quantity from Regular time, Overtime, and Subcontracted Time</a:t>
            </a:r>
            <a:r>
              <a:rPr lang="en-US" sz="2800" b="1" dirty="0"/>
              <a:t>: used to determine number of workers and supplier purchase levels </a:t>
            </a:r>
            <a:endParaRPr lang="en-US" sz="2800" b="1" dirty="0" smtClean="0"/>
          </a:p>
          <a:p>
            <a:pPr algn="just"/>
            <a:r>
              <a:rPr lang="en-US" sz="2800" b="1" dirty="0" smtClean="0">
                <a:solidFill>
                  <a:srgbClr val="FF0000"/>
                </a:solidFill>
              </a:rPr>
              <a:t>Inventory </a:t>
            </a:r>
            <a:r>
              <a:rPr lang="en-US" sz="2800" b="1" dirty="0">
                <a:solidFill>
                  <a:srgbClr val="FF0000"/>
                </a:solidFill>
              </a:rPr>
              <a:t>Held</a:t>
            </a:r>
            <a:r>
              <a:rPr lang="en-US" sz="2800" b="1" dirty="0"/>
              <a:t>: used to determine the warehouse space and working capital </a:t>
            </a:r>
            <a:r>
              <a:rPr lang="en-US" sz="2800" b="1" dirty="0" smtClean="0"/>
              <a:t>required</a:t>
            </a:r>
          </a:p>
          <a:p>
            <a:pPr algn="just"/>
            <a:r>
              <a:rPr lang="en-US" sz="2800" b="1" dirty="0" smtClean="0"/>
              <a:t> </a:t>
            </a:r>
            <a:r>
              <a:rPr lang="en-US" sz="2800" b="1" dirty="0">
                <a:solidFill>
                  <a:srgbClr val="FF0000"/>
                </a:solidFill>
              </a:rPr>
              <a:t>Backlog/Stockout Quantity</a:t>
            </a:r>
            <a:r>
              <a:rPr lang="en-US" sz="2800" b="1" dirty="0"/>
              <a:t>: used to determine customer service levels </a:t>
            </a:r>
          </a:p>
          <a:p>
            <a:pPr algn="just"/>
            <a:r>
              <a:rPr lang="en-US" sz="2800" b="1" dirty="0" smtClean="0">
                <a:solidFill>
                  <a:srgbClr val="FF0000"/>
                </a:solidFill>
              </a:rPr>
              <a:t>Workforce Hired/Laid Off </a:t>
            </a:r>
            <a:r>
              <a:rPr lang="en-US" sz="2800" b="1" dirty="0" smtClean="0"/>
              <a:t>used to determine any labor issues likely to be encountered</a:t>
            </a:r>
          </a:p>
          <a:p>
            <a:pPr algn="just"/>
            <a:r>
              <a:rPr lang="en-US" sz="2800" b="1" dirty="0" smtClean="0"/>
              <a:t> </a:t>
            </a:r>
            <a:r>
              <a:rPr lang="en-US" sz="2800" b="1" dirty="0" smtClean="0">
                <a:solidFill>
                  <a:srgbClr val="FF0000"/>
                </a:solidFill>
              </a:rPr>
              <a:t>Machine Capacity Increase/Decrease</a:t>
            </a:r>
            <a:r>
              <a:rPr lang="en-US" sz="2800" b="1" dirty="0" smtClean="0"/>
              <a:t>: used to determine if new production equipment should be purchased or idled</a:t>
            </a:r>
            <a:endParaRPr lang="en-US" sz="2800" b="1" dirty="0"/>
          </a:p>
        </p:txBody>
      </p:sp>
      <p:pic>
        <p:nvPicPr>
          <p:cNvPr id="3" name="Picture 2"/>
          <p:cNvPicPr>
            <a:picLocks noChangeAspect="1"/>
          </p:cNvPicPr>
          <p:nvPr/>
        </p:nvPicPr>
        <p:blipFill>
          <a:blip r:embed="rId2"/>
          <a:stretch>
            <a:fillRect/>
          </a:stretch>
        </p:blipFill>
        <p:spPr>
          <a:xfrm>
            <a:off x="10151102" y="254254"/>
            <a:ext cx="1633870" cy="1463167"/>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4218950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9607" y="1750182"/>
            <a:ext cx="11152682" cy="4524315"/>
          </a:xfrm>
          <a:prstGeom prst="rect">
            <a:avLst/>
          </a:prstGeom>
        </p:spPr>
        <p:txBody>
          <a:bodyPr wrap="square">
            <a:spAutoFit/>
          </a:bodyPr>
          <a:lstStyle/>
          <a:p>
            <a:pPr algn="just"/>
            <a:r>
              <a:rPr lang="en-US" sz="3200" b="1" dirty="0"/>
              <a:t>The quality of an aggregate plan has a significant impact on the profitability of a firm</a:t>
            </a:r>
            <a:r>
              <a:rPr lang="en-US" sz="3200" b="1" dirty="0" smtClean="0"/>
              <a:t>.</a:t>
            </a:r>
          </a:p>
          <a:p>
            <a:pPr algn="just"/>
            <a:endParaRPr lang="en-US" sz="3200" b="1" dirty="0"/>
          </a:p>
          <a:p>
            <a:pPr algn="just"/>
            <a:r>
              <a:rPr lang="en-US" sz="3200" b="1" dirty="0" smtClean="0"/>
              <a:t> </a:t>
            </a:r>
            <a:r>
              <a:rPr lang="en-US" sz="3200" b="1" dirty="0"/>
              <a:t>A poor aggregate plan can result in lost sales and lost profits if the available inventory and capacity are unable to meet demand. A poor aggregate plan may also result in a large amount of excess inventory and capacity, thereby raising costs. Therefore, aggregate planning is a very important tool in helping a supply chain maximize profitability. </a:t>
            </a:r>
            <a:endParaRPr lang="en-US" sz="3200" dirty="0"/>
          </a:p>
        </p:txBody>
      </p:sp>
      <p:pic>
        <p:nvPicPr>
          <p:cNvPr id="3" name="Picture 2"/>
          <p:cNvPicPr>
            <a:picLocks noChangeAspect="1"/>
          </p:cNvPicPr>
          <p:nvPr/>
        </p:nvPicPr>
        <p:blipFill>
          <a:blip r:embed="rId2"/>
          <a:stretch>
            <a:fillRect/>
          </a:stretch>
        </p:blipFill>
        <p:spPr>
          <a:xfrm>
            <a:off x="10251115" y="154241"/>
            <a:ext cx="1633870" cy="1463167"/>
          </a:xfrm>
          <a:prstGeom prst="rect">
            <a:avLst/>
          </a:prstGeom>
        </p:spPr>
      </p:pic>
      <p:sp>
        <p:nvSpPr>
          <p:cNvPr id="4"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7171154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65125"/>
            <a:ext cx="956455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Aggregate planning strategies</a:t>
            </a:r>
            <a:endParaRPr lang="en-US" dirty="0">
              <a:solidFill>
                <a:schemeClr val="tx1"/>
              </a:solidFill>
            </a:endParaRPr>
          </a:p>
        </p:txBody>
      </p:sp>
      <p:sp>
        <p:nvSpPr>
          <p:cNvPr id="3" name="Content Placeholder 2"/>
          <p:cNvSpPr>
            <a:spLocks noGrp="1"/>
          </p:cNvSpPr>
          <p:nvPr>
            <p:ph idx="1"/>
          </p:nvPr>
        </p:nvSpPr>
        <p:spPr>
          <a:xfrm>
            <a:off x="342900" y="1825625"/>
            <a:ext cx="11487150" cy="4351338"/>
          </a:xfrm>
        </p:spPr>
        <p:txBody>
          <a:bodyPr>
            <a:normAutofit/>
          </a:bodyPr>
          <a:lstStyle/>
          <a:p>
            <a:pPr marL="0" indent="0" algn="just">
              <a:buNone/>
            </a:pPr>
            <a:r>
              <a:rPr lang="en-US" sz="3200" b="1" dirty="0" smtClean="0"/>
              <a:t>The </a:t>
            </a:r>
            <a:r>
              <a:rPr lang="en-US" sz="3200" b="1" dirty="0"/>
              <a:t>aggregate planner must make trade-offs among </a:t>
            </a:r>
            <a:r>
              <a:rPr lang="en-US" sz="3200" b="1" dirty="0">
                <a:solidFill>
                  <a:srgbClr val="FF0000"/>
                </a:solidFill>
              </a:rPr>
              <a:t>capacity, inventory</a:t>
            </a:r>
            <a:r>
              <a:rPr lang="en-US" sz="3200" b="1" dirty="0"/>
              <a:t>, and </a:t>
            </a:r>
            <a:r>
              <a:rPr lang="en-US" sz="3200" b="1" dirty="0">
                <a:solidFill>
                  <a:srgbClr val="FF0000"/>
                </a:solidFill>
              </a:rPr>
              <a:t>backlog costs</a:t>
            </a:r>
            <a:r>
              <a:rPr lang="en-US" sz="3200" b="1" dirty="0"/>
              <a:t>. An aggregate plan that increases one of these costs typically results in reduction of the other two</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In this sense, the costs represent a trade-off-to lower inventory cost, a planner must increase capacity cost or delay delivery to the customer. Thus the planner trades inventory cost for capacity or backlog cost. Arriving at the most profitable combination of trade-offs is the goal of aggregate planning. </a:t>
            </a:r>
          </a:p>
        </p:txBody>
      </p:sp>
      <p:pic>
        <p:nvPicPr>
          <p:cNvPr id="4" name="Picture 3"/>
          <p:cNvPicPr>
            <a:picLocks noChangeAspect="1"/>
          </p:cNvPicPr>
          <p:nvPr/>
        </p:nvPicPr>
        <p:blipFill>
          <a:blip r:embed="rId2"/>
          <a:stretch>
            <a:fillRect/>
          </a:stretch>
        </p:blipFill>
        <p:spPr>
          <a:xfrm>
            <a:off x="10402753" y="365125"/>
            <a:ext cx="1627773" cy="1463167"/>
          </a:xfrm>
          <a:prstGeom prst="rect">
            <a:avLst/>
          </a:prstGeom>
        </p:spPr>
      </p:pic>
    </p:spTree>
    <p:extLst>
      <p:ext uri="{BB962C8B-B14F-4D97-AF65-F5344CB8AC3E}">
        <p14:creationId xmlns:p14="http://schemas.microsoft.com/office/powerpoint/2010/main" val="3317378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6763" y="2025650"/>
            <a:ext cx="10515600" cy="4351338"/>
          </a:xfrm>
        </p:spPr>
        <p:txBody>
          <a:bodyPr>
            <a:normAutofit/>
          </a:bodyPr>
          <a:lstStyle/>
          <a:p>
            <a:pPr marL="0" indent="0" algn="just">
              <a:buNone/>
            </a:pPr>
            <a:r>
              <a:rPr lang="en-US" sz="3200" b="1" dirty="0"/>
              <a:t>Given that demand varies over time, the relative level of the three costs leads to one of them being the key lever the planner uses to maximize profits</a:t>
            </a:r>
            <a:r>
              <a:rPr lang="en-US" sz="3200" b="1" dirty="0" smtClean="0"/>
              <a:t>.</a:t>
            </a:r>
          </a:p>
          <a:p>
            <a:pPr algn="just">
              <a:buFont typeface="Wingdings" panose="05000000000000000000" pitchFamily="2" charset="2"/>
              <a:buChar char="Ø"/>
            </a:pPr>
            <a:r>
              <a:rPr lang="en-US" sz="3200" b="1" dirty="0" smtClean="0"/>
              <a:t> </a:t>
            </a:r>
            <a:r>
              <a:rPr lang="en-US" sz="3200" b="1" dirty="0"/>
              <a:t>If the cost of varying capacity is low, a company may not need to build inventory or carry backlogs</a:t>
            </a:r>
            <a:r>
              <a:rPr lang="en-US" sz="3200" b="1" dirty="0" smtClean="0"/>
              <a:t>.</a:t>
            </a:r>
          </a:p>
          <a:p>
            <a:pPr algn="just">
              <a:buFont typeface="Wingdings" panose="05000000000000000000" pitchFamily="2" charset="2"/>
              <a:buChar char="Ø"/>
            </a:pPr>
            <a:r>
              <a:rPr lang="en-US" sz="3200" b="1" dirty="0" smtClean="0"/>
              <a:t> </a:t>
            </a:r>
            <a:r>
              <a:rPr lang="en-US" sz="3200" b="1" dirty="0"/>
              <a:t>If the cost of varying capacity is high, a company may compensate by building some inventory and carrying some backlogs from peak demand periods to off-peak </a:t>
            </a:r>
            <a:r>
              <a:rPr lang="en-US" sz="3200" b="1" dirty="0" smtClean="0"/>
              <a:t>demand </a:t>
            </a:r>
            <a:r>
              <a:rPr lang="en-US" sz="3200" b="1" dirty="0"/>
              <a:t>periods.</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063119" y="362458"/>
            <a:ext cx="1627773" cy="1463167"/>
          </a:xfrm>
          <a:prstGeom prst="rect">
            <a:avLst/>
          </a:prstGeom>
        </p:spPr>
      </p:pic>
      <p:sp>
        <p:nvSpPr>
          <p:cNvPr id="6" name="Title 1"/>
          <p:cNvSpPr txBox="1">
            <a:spLocks/>
          </p:cNvSpPr>
          <p:nvPr/>
        </p:nvSpPr>
        <p:spPr>
          <a:xfrm>
            <a:off x="596094" y="362458"/>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8390929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225"/>
            <a:ext cx="10515600" cy="4351338"/>
          </a:xfrm>
        </p:spPr>
        <p:txBody>
          <a:bodyPr>
            <a:normAutofit/>
          </a:bodyPr>
          <a:lstStyle/>
          <a:p>
            <a:pPr marL="0" indent="0" algn="just">
              <a:buNone/>
            </a:pPr>
            <a:r>
              <a:rPr lang="en-US" sz="3200" b="1" dirty="0"/>
              <a:t>In general, a company attempts to use a combination of the three costs to best meet demand. Therefore, the fundamental trade-offs available to a planner are </a:t>
            </a:r>
            <a:r>
              <a:rPr lang="en-US" sz="3200" b="1" dirty="0" smtClean="0"/>
              <a:t>among</a:t>
            </a:r>
          </a:p>
          <a:p>
            <a:pPr marL="0" indent="0" algn="just">
              <a:buNone/>
            </a:pPr>
            <a:endParaRPr lang="en-US" sz="3200" b="1" dirty="0"/>
          </a:p>
          <a:p>
            <a:pPr marL="0" indent="0" algn="just">
              <a:buNone/>
            </a:pPr>
            <a:r>
              <a:rPr lang="en-US" sz="3200" b="1" dirty="0"/>
              <a:t>• </a:t>
            </a:r>
            <a:r>
              <a:rPr lang="en-US" sz="3200" b="1" dirty="0">
                <a:solidFill>
                  <a:srgbClr val="FF0000"/>
                </a:solidFill>
              </a:rPr>
              <a:t>Capacity (regular time, overtime, subcontracted)</a:t>
            </a:r>
          </a:p>
          <a:p>
            <a:pPr marL="0" indent="0" algn="just">
              <a:buNone/>
            </a:pPr>
            <a:r>
              <a:rPr lang="en-US" sz="3200" b="1" dirty="0">
                <a:solidFill>
                  <a:srgbClr val="FF0000"/>
                </a:solidFill>
              </a:rPr>
              <a:t>• Inventory</a:t>
            </a:r>
          </a:p>
          <a:p>
            <a:pPr marL="0" indent="0" algn="just">
              <a:buNone/>
            </a:pPr>
            <a:r>
              <a:rPr lang="en-US" sz="3200" b="1" dirty="0">
                <a:solidFill>
                  <a:srgbClr val="FF0000"/>
                </a:solidFill>
              </a:rPr>
              <a:t>• Backlog/lost sales because of </a:t>
            </a:r>
            <a:r>
              <a:rPr lang="en-US" sz="3200" b="1" dirty="0" smtClean="0">
                <a:solidFill>
                  <a:srgbClr val="FF0000"/>
                </a:solidFill>
              </a:rPr>
              <a:t>delay</a:t>
            </a:r>
            <a:endParaRPr lang="en-US" sz="3200" b="1" dirty="0">
              <a:solidFill>
                <a:srgbClr val="FF0000"/>
              </a:solidFill>
            </a:endParaRPr>
          </a:p>
        </p:txBody>
      </p:sp>
      <p:pic>
        <p:nvPicPr>
          <p:cNvPr id="4" name="Picture 3"/>
          <p:cNvPicPr>
            <a:picLocks noChangeAspect="1"/>
          </p:cNvPicPr>
          <p:nvPr/>
        </p:nvPicPr>
        <p:blipFill>
          <a:blip r:embed="rId2"/>
          <a:stretch>
            <a:fillRect/>
          </a:stretch>
        </p:blipFill>
        <p:spPr>
          <a:xfrm>
            <a:off x="10010867" y="365125"/>
            <a:ext cx="1627773" cy="1463167"/>
          </a:xfrm>
          <a:prstGeom prst="rect">
            <a:avLst/>
          </a:prstGeom>
        </p:spPr>
      </p:pic>
      <p:sp>
        <p:nvSpPr>
          <p:cNvPr id="6"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550949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03119"/>
            <a:ext cx="10515600" cy="4073843"/>
          </a:xfrm>
        </p:spPr>
        <p:txBody>
          <a:bodyPr>
            <a:normAutofit/>
          </a:bodyPr>
          <a:lstStyle/>
          <a:p>
            <a:pPr marL="0" indent="0" algn="just">
              <a:buNone/>
            </a:pPr>
            <a:r>
              <a:rPr lang="en-US" sz="3200" b="1" dirty="0"/>
              <a:t>There are essentially three distinct aggregate planning strategies for achieving balance between these costs. These strategies involve trade-offs among capital investment, workforce size, work hours, inventory, and backlogs/lost sales. </a:t>
            </a:r>
            <a:endParaRPr lang="en-US" sz="3200" b="1" dirty="0" smtClean="0"/>
          </a:p>
          <a:p>
            <a:pPr marL="0" indent="0" algn="just">
              <a:buNone/>
            </a:pPr>
            <a:r>
              <a:rPr lang="en-US" sz="3200" b="1" dirty="0" smtClean="0"/>
              <a:t>Most </a:t>
            </a:r>
            <a:r>
              <a:rPr lang="en-US" sz="3200" b="1" dirty="0"/>
              <a:t>strategies that a planner actually uses are a combination of these three and are referred to as tailored strategies. The three strategies are as follows.</a:t>
            </a:r>
          </a:p>
        </p:txBody>
      </p:sp>
      <p:pic>
        <p:nvPicPr>
          <p:cNvPr id="4" name="Picture 3"/>
          <p:cNvPicPr>
            <a:picLocks noChangeAspect="1"/>
          </p:cNvPicPr>
          <p:nvPr/>
        </p:nvPicPr>
        <p:blipFill>
          <a:blip r:embed="rId2"/>
          <a:stretch>
            <a:fillRect/>
          </a:stretch>
        </p:blipFill>
        <p:spPr>
          <a:xfrm>
            <a:off x="9984742" y="365125"/>
            <a:ext cx="1627773" cy="1463167"/>
          </a:xfrm>
          <a:prstGeom prst="rect">
            <a:avLst/>
          </a:prstGeom>
        </p:spPr>
      </p:pic>
      <p:sp>
        <p:nvSpPr>
          <p:cNvPr id="6" name="Title 1"/>
          <p:cNvSpPr txBox="1">
            <a:spLocks/>
          </p:cNvSpPr>
          <p:nvPr/>
        </p:nvSpPr>
        <p:spPr>
          <a:xfrm>
            <a:off x="553231" y="365125"/>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4303005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8138" y="207962"/>
            <a:ext cx="937736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Aggregate planning </a:t>
            </a:r>
            <a:r>
              <a:rPr lang="en-US" dirty="0" smtClean="0">
                <a:solidFill>
                  <a:schemeClr val="tx1"/>
                </a:solidFill>
              </a:rPr>
              <a:t>strategies types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1. </a:t>
            </a:r>
            <a:r>
              <a:rPr lang="en-US" sz="3200" b="1" dirty="0">
                <a:solidFill>
                  <a:srgbClr val="FF0000"/>
                </a:solidFill>
              </a:rPr>
              <a:t>Chase strategy-using capacity as the lever</a:t>
            </a:r>
            <a:r>
              <a:rPr lang="en-US" sz="3200" b="1" dirty="0"/>
              <a:t>: With this strategy, the production rate is synchronized with the demand rate by varying machine capacity or hiring and laying off employees as the demand rate varies. In practice, achieving this synchronization can be very problematic because of the difficulty of varying capacity and workforce on short notice. This strategy can be expensive to implement if the cost of varying machine or labor capacity over time is high. </a:t>
            </a:r>
          </a:p>
        </p:txBody>
      </p:sp>
      <p:pic>
        <p:nvPicPr>
          <p:cNvPr id="4" name="Picture 3"/>
          <p:cNvPicPr>
            <a:picLocks noChangeAspect="1"/>
          </p:cNvPicPr>
          <p:nvPr/>
        </p:nvPicPr>
        <p:blipFill>
          <a:blip r:embed="rId2"/>
          <a:stretch>
            <a:fillRect/>
          </a:stretch>
        </p:blipFill>
        <p:spPr>
          <a:xfrm>
            <a:off x="9867176" y="362458"/>
            <a:ext cx="1627773" cy="1463167"/>
          </a:xfrm>
          <a:prstGeom prst="rect">
            <a:avLst/>
          </a:prstGeom>
        </p:spPr>
      </p:pic>
    </p:spTree>
    <p:extLst>
      <p:ext uri="{BB962C8B-B14F-4D97-AF65-F5344CB8AC3E}">
        <p14:creationId xmlns:p14="http://schemas.microsoft.com/office/powerpoint/2010/main" val="32895158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5337" y="2154238"/>
            <a:ext cx="10515600" cy="4351338"/>
          </a:xfrm>
        </p:spPr>
        <p:txBody>
          <a:bodyPr>
            <a:normAutofit/>
          </a:bodyPr>
          <a:lstStyle/>
          <a:p>
            <a:pPr marL="0" indent="0" algn="just">
              <a:buNone/>
            </a:pPr>
            <a:r>
              <a:rPr lang="en-US" sz="3200" b="1" dirty="0"/>
              <a:t>It can also have a significant negative impact on the morale of the workforce. </a:t>
            </a:r>
            <a:endParaRPr lang="en-US" sz="3200" b="1" dirty="0" smtClean="0"/>
          </a:p>
          <a:p>
            <a:pPr marL="0" indent="0" algn="just">
              <a:buNone/>
            </a:pPr>
            <a:r>
              <a:rPr lang="en-US" sz="3200" b="1" dirty="0" smtClean="0"/>
              <a:t>The </a:t>
            </a:r>
            <a:r>
              <a:rPr lang="en-US" sz="3200" b="1" dirty="0"/>
              <a:t>chase strategy results in low levels of inventory in the supply chain and high levels of change in capacity and workforce. It should be used when the cost of carrying inventory is very high and costs to change levels of machine and labor capacity are low.</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9958616" y="365125"/>
            <a:ext cx="1627773" cy="1463167"/>
          </a:xfrm>
          <a:prstGeom prst="rect">
            <a:avLst/>
          </a:prstGeom>
        </p:spPr>
      </p:pic>
      <p:sp>
        <p:nvSpPr>
          <p:cNvPr id="6" name="Title 1"/>
          <p:cNvSpPr txBox="1">
            <a:spLocks/>
          </p:cNvSpPr>
          <p:nvPr/>
        </p:nvSpPr>
        <p:spPr>
          <a:xfrm>
            <a:off x="624669" y="365125"/>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830074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2. </a:t>
            </a:r>
            <a:r>
              <a:rPr lang="en-US" sz="3200" b="1" dirty="0">
                <a:solidFill>
                  <a:srgbClr val="FF0000"/>
                </a:solidFill>
              </a:rPr>
              <a:t>Time flexibility from workforce or capacity strategy-using utilization as the lever</a:t>
            </a:r>
            <a:r>
              <a:rPr lang="en-US" sz="3200" b="1" dirty="0"/>
              <a:t>: </a:t>
            </a:r>
            <a:endParaRPr lang="en-US" sz="3200" b="1" dirty="0" smtClean="0"/>
          </a:p>
          <a:p>
            <a:pPr marL="0" indent="0" algn="just">
              <a:buNone/>
            </a:pPr>
            <a:r>
              <a:rPr lang="en-US" sz="3200" b="1" dirty="0" smtClean="0"/>
              <a:t>This </a:t>
            </a:r>
            <a:r>
              <a:rPr lang="en-US" sz="3200" b="1" dirty="0"/>
              <a:t>strategy may be used if there is excess machine capacity (i.e., if machines are not used 24 hours a day, seven days a week). In this case the workforce (capacity) is </a:t>
            </a:r>
            <a:r>
              <a:rPr lang="en-US" sz="3200" b="1" dirty="0" smtClean="0"/>
              <a:t>kept stable </a:t>
            </a:r>
            <a:r>
              <a:rPr lang="en-US" sz="3200" b="1" dirty="0"/>
              <a:t>but the number of hours worked is varied over time in an effort to synchronize production with demand. </a:t>
            </a:r>
            <a:endParaRPr lang="en-US" sz="3200" b="1" dirty="0" smtClean="0"/>
          </a:p>
          <a:p>
            <a:pPr marL="0" indent="0" algn="just">
              <a:buNone/>
            </a:pPr>
            <a:r>
              <a:rPr lang="en-US" sz="3200" b="1" dirty="0" smtClean="0"/>
              <a:t>A </a:t>
            </a:r>
            <a:r>
              <a:rPr lang="en-US" sz="3200" b="1" dirty="0"/>
              <a:t>planner can use variable amounts of overtime or a flexible schedule to achieve this synchronization.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6" name="Title 1"/>
          <p:cNvSpPr txBox="1">
            <a:spLocks/>
          </p:cNvSpPr>
          <p:nvPr/>
        </p:nvSpPr>
        <p:spPr>
          <a:xfrm>
            <a:off x="467506" y="227521"/>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518547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626" y="1650564"/>
            <a:ext cx="11358562" cy="4031873"/>
          </a:xfrm>
          <a:prstGeom prst="rect">
            <a:avLst/>
          </a:prstGeom>
        </p:spPr>
        <p:txBody>
          <a:bodyPr wrap="square">
            <a:spAutoFit/>
          </a:bodyPr>
          <a:lstStyle/>
          <a:p>
            <a:pPr algn="just"/>
            <a:r>
              <a:rPr lang="en-US" sz="3200" b="1" dirty="0"/>
              <a:t> Although this strategy does </a:t>
            </a:r>
            <a:r>
              <a:rPr lang="en-US" sz="3200" b="1" dirty="0" smtClean="0"/>
              <a:t>require </a:t>
            </a:r>
            <a:r>
              <a:rPr lang="en-US" sz="3200" b="1" dirty="0"/>
              <a:t>that the workforce be flexible, it avoids some of the problems associated </a:t>
            </a:r>
            <a:r>
              <a:rPr lang="en-US" sz="3200" b="1" dirty="0" smtClean="0"/>
              <a:t>with </a:t>
            </a:r>
            <a:r>
              <a:rPr lang="en-US" sz="3200" b="1" dirty="0"/>
              <a:t>the chase strategy, most notably, changing the size of the workforce</a:t>
            </a:r>
            <a:r>
              <a:rPr lang="en-US" sz="3200" b="1" dirty="0" smtClean="0"/>
              <a:t>.</a:t>
            </a:r>
          </a:p>
          <a:p>
            <a:pPr algn="just"/>
            <a:endParaRPr lang="en-US" sz="3200" b="1" dirty="0"/>
          </a:p>
          <a:p>
            <a:pPr algn="just"/>
            <a:r>
              <a:rPr lang="en-US" sz="3200" b="1" dirty="0" smtClean="0"/>
              <a:t> </a:t>
            </a:r>
            <a:r>
              <a:rPr lang="en-US" sz="3200" b="1" dirty="0"/>
              <a:t>This </a:t>
            </a:r>
            <a:r>
              <a:rPr lang="en-US" sz="3200" b="1" dirty="0" smtClean="0"/>
              <a:t>strategy </a:t>
            </a:r>
            <a:r>
              <a:rPr lang="en-US" sz="3200" b="1" dirty="0"/>
              <a:t>results in low levels of inventory but with lower average machine utilization. It </a:t>
            </a:r>
            <a:r>
              <a:rPr lang="en-US" sz="3200" b="1" dirty="0" smtClean="0"/>
              <a:t>should </a:t>
            </a:r>
            <a:r>
              <a:rPr lang="en-US" sz="3200" b="1" dirty="0"/>
              <a:t>be used when inventory carrying costs are relatively high and machine </a:t>
            </a:r>
            <a:r>
              <a:rPr lang="en-US" sz="3200" b="1" dirty="0" smtClean="0"/>
              <a:t>capacity </a:t>
            </a:r>
            <a:r>
              <a:rPr lang="en-US" sz="3200" b="1" dirty="0"/>
              <a:t>is relatively inexpensive.</a:t>
            </a:r>
          </a:p>
        </p:txBody>
      </p:sp>
      <p:pic>
        <p:nvPicPr>
          <p:cNvPr id="3" name="Picture 2"/>
          <p:cNvPicPr>
            <a:picLocks noChangeAspect="1"/>
          </p:cNvPicPr>
          <p:nvPr/>
        </p:nvPicPr>
        <p:blipFill>
          <a:blip r:embed="rId2"/>
          <a:stretch>
            <a:fillRect/>
          </a:stretch>
        </p:blipFill>
        <p:spPr>
          <a:xfrm>
            <a:off x="10153318" y="228963"/>
            <a:ext cx="1633870" cy="1463167"/>
          </a:xfrm>
          <a:prstGeom prst="rect">
            <a:avLst/>
          </a:prstGeom>
        </p:spPr>
      </p:pic>
      <p:sp>
        <p:nvSpPr>
          <p:cNvPr id="4" name="Title 1"/>
          <p:cNvSpPr txBox="1">
            <a:spLocks/>
          </p:cNvSpPr>
          <p:nvPr/>
        </p:nvSpPr>
        <p:spPr>
          <a:xfrm>
            <a:off x="467506" y="227521"/>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5564311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3. </a:t>
            </a:r>
            <a:r>
              <a:rPr lang="en-US" sz="3200" b="1" dirty="0">
                <a:solidFill>
                  <a:srgbClr val="FF0000"/>
                </a:solidFill>
              </a:rPr>
              <a:t>Level strategy-using inventory as the lever</a:t>
            </a:r>
            <a:r>
              <a:rPr lang="en-US" sz="3200" b="1" dirty="0" smtClean="0"/>
              <a:t>:</a:t>
            </a:r>
          </a:p>
          <a:p>
            <a:pPr marL="0" indent="0" algn="just">
              <a:buNone/>
            </a:pPr>
            <a:r>
              <a:rPr lang="en-US" sz="3200" b="1" dirty="0" smtClean="0"/>
              <a:t> </a:t>
            </a:r>
            <a:r>
              <a:rPr lang="en-US" sz="3200" b="1" dirty="0"/>
              <a:t>With this strategy, a stable machine capacity and workforce are maintained with a constant output rate. Shortages and surpluses result in inventory levels fluctuating over time. In this case, production is </a:t>
            </a:r>
            <a:r>
              <a:rPr lang="en-US" sz="3200" b="1" dirty="0" smtClean="0"/>
              <a:t>not synchronized </a:t>
            </a:r>
            <a:r>
              <a:rPr lang="en-US" sz="3200" b="1" dirty="0"/>
              <a:t>with demand. Either inventories are built up in anticipation of future demand or backlogs are carried over from high- to low-demand periods. </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6" name="Title 1"/>
          <p:cNvSpPr txBox="1">
            <a:spLocks/>
          </p:cNvSpPr>
          <p:nvPr/>
        </p:nvSpPr>
        <p:spPr>
          <a:xfrm>
            <a:off x="410356"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5587311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8930" y="2068513"/>
            <a:ext cx="11276819" cy="4351338"/>
          </a:xfrm>
        </p:spPr>
        <p:txBody>
          <a:bodyPr>
            <a:normAutofit/>
          </a:bodyPr>
          <a:lstStyle/>
          <a:p>
            <a:pPr marL="0" indent="0" algn="just">
              <a:buNone/>
            </a:pPr>
            <a:r>
              <a:rPr lang="en-US" sz="3200" b="1" dirty="0"/>
              <a:t>Employees benefit from stable working </a:t>
            </a:r>
            <a:r>
              <a:rPr lang="en-US" sz="3200" b="1" dirty="0" smtClean="0"/>
              <a:t>conditions. A </a:t>
            </a:r>
            <a:r>
              <a:rPr lang="en-US" sz="3200" b="1" dirty="0"/>
              <a:t>drawback associated with this strategy is that large inventories may accumulate and customer orders may be delayed. </a:t>
            </a:r>
            <a:endParaRPr lang="en-US" sz="3200" b="1" dirty="0" smtClean="0"/>
          </a:p>
          <a:p>
            <a:pPr marL="0" indent="0" algn="just">
              <a:buNone/>
            </a:pPr>
            <a:endParaRPr lang="en-US" sz="3200" b="1" dirty="0" smtClean="0"/>
          </a:p>
          <a:p>
            <a:pPr marL="0" indent="0" algn="just">
              <a:buNone/>
            </a:pPr>
            <a:r>
              <a:rPr lang="en-US" sz="3200" b="1" dirty="0" smtClean="0"/>
              <a:t>This </a:t>
            </a:r>
            <a:r>
              <a:rPr lang="en-US" sz="3200" b="1" dirty="0"/>
              <a:t>strategy keeps capacity and costs of changing capacity relatively low. It should be used when inventory carrying and backlog costs are relatively low. </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6" name="Title 1"/>
          <p:cNvSpPr txBox="1">
            <a:spLocks/>
          </p:cNvSpPr>
          <p:nvPr/>
        </p:nvSpPr>
        <p:spPr>
          <a:xfrm>
            <a:off x="438931"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685464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651" y="296322"/>
            <a:ext cx="970171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000" dirty="0" smtClean="0">
                <a:solidFill>
                  <a:schemeClr val="tx1"/>
                </a:solidFill>
              </a:rPr>
              <a:t>Aggregate planning using linear programming</a:t>
            </a:r>
            <a:endParaRPr lang="en-US" sz="4000" dirty="0">
              <a:solidFill>
                <a:schemeClr val="tx1"/>
              </a:solidFill>
            </a:endParaRPr>
          </a:p>
        </p:txBody>
      </p:sp>
      <p:sp>
        <p:nvSpPr>
          <p:cNvPr id="3" name="Content Placeholder 2"/>
          <p:cNvSpPr>
            <a:spLocks noGrp="1"/>
          </p:cNvSpPr>
          <p:nvPr>
            <p:ph idx="1"/>
          </p:nvPr>
        </p:nvSpPr>
        <p:spPr>
          <a:xfrm>
            <a:off x="204650" y="1871663"/>
            <a:ext cx="11329487" cy="4657725"/>
          </a:xfrm>
        </p:spPr>
        <p:txBody>
          <a:bodyPr>
            <a:noAutofit/>
          </a:bodyPr>
          <a:lstStyle/>
          <a:p>
            <a:pPr marL="0" indent="0" algn="just">
              <a:buNone/>
            </a:pPr>
            <a:r>
              <a:rPr lang="en-US" sz="3200" b="1" dirty="0" smtClean="0"/>
              <a:t>As </a:t>
            </a:r>
            <a:r>
              <a:rPr lang="en-US" sz="3200" b="1" dirty="0"/>
              <a:t>we discussed earlier, the goal of aggregate planning is to maximize profit while meeting demand. Every company, in its effort to meet customer demand, faces certain constraints, such as the capacity of its facilities or a supplier's ability to deliver a component.</a:t>
            </a:r>
          </a:p>
          <a:p>
            <a:pPr marL="0" indent="0" algn="just">
              <a:buNone/>
            </a:pPr>
            <a:r>
              <a:rPr lang="en-US" sz="3200" b="1" dirty="0" smtClean="0"/>
              <a:t> A </a:t>
            </a:r>
            <a:r>
              <a:rPr lang="en-US" sz="3200" b="1" dirty="0"/>
              <a:t>highly effective tool for a company to use when it tries to maximize profits while being subjected to a series of constraints is linear programming. Linear programming finds the solution that creates the highest profit while satisfying the </a:t>
            </a:r>
            <a:r>
              <a:rPr lang="en-US" sz="3200" b="1" dirty="0" smtClean="0"/>
              <a:t>constraints that </a:t>
            </a:r>
            <a:r>
              <a:rPr lang="en-US" sz="3200" b="1" dirty="0"/>
              <a:t>the company faces.</a:t>
            </a:r>
          </a:p>
        </p:txBody>
      </p:sp>
      <p:pic>
        <p:nvPicPr>
          <p:cNvPr id="4" name="Picture 3"/>
          <p:cNvPicPr>
            <a:picLocks noChangeAspect="1"/>
          </p:cNvPicPr>
          <p:nvPr/>
        </p:nvPicPr>
        <p:blipFill>
          <a:blip r:embed="rId2"/>
          <a:stretch>
            <a:fillRect/>
          </a:stretch>
        </p:blipFill>
        <p:spPr>
          <a:xfrm>
            <a:off x="9906365" y="227521"/>
            <a:ext cx="1627773" cy="1463167"/>
          </a:xfrm>
          <a:prstGeom prst="rect">
            <a:avLst/>
          </a:prstGeom>
        </p:spPr>
      </p:pic>
    </p:spTree>
    <p:extLst>
      <p:ext uri="{BB962C8B-B14F-4D97-AF65-F5344CB8AC3E}">
        <p14:creationId xmlns:p14="http://schemas.microsoft.com/office/powerpoint/2010/main" val="33316239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8163" y="294989"/>
            <a:ext cx="90028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IT in aggregate planning</a:t>
            </a:r>
            <a:endParaRPr lang="en-US" dirty="0">
              <a:solidFill>
                <a:schemeClr val="tx1"/>
              </a:solidFill>
            </a:endParaRPr>
          </a:p>
        </p:txBody>
      </p:sp>
      <p:sp>
        <p:nvSpPr>
          <p:cNvPr id="3" name="Content Placeholder 2"/>
          <p:cNvSpPr>
            <a:spLocks noGrp="1"/>
          </p:cNvSpPr>
          <p:nvPr>
            <p:ph idx="1"/>
          </p:nvPr>
        </p:nvSpPr>
        <p:spPr>
          <a:xfrm>
            <a:off x="538163" y="2082800"/>
            <a:ext cx="10515600" cy="4351338"/>
          </a:xfrm>
        </p:spPr>
        <p:txBody>
          <a:bodyPr>
            <a:normAutofit/>
          </a:bodyPr>
          <a:lstStyle/>
          <a:p>
            <a:pPr marL="0" indent="0" algn="just">
              <a:buNone/>
            </a:pPr>
            <a:r>
              <a:rPr lang="en-US" sz="3200" b="1" dirty="0" smtClean="0"/>
              <a:t>Aggregate </a:t>
            </a:r>
            <a:r>
              <a:rPr lang="en-US" sz="3200" b="1" dirty="0"/>
              <a:t>planning is arguably the supply chain area in which information technology has been used the most</a:t>
            </a:r>
            <a:r>
              <a:rPr lang="en-US" sz="3200" b="1" dirty="0" smtClean="0"/>
              <a:t>.</a:t>
            </a:r>
          </a:p>
          <a:p>
            <a:pPr marL="0" indent="0" algn="just">
              <a:buNone/>
            </a:pPr>
            <a:r>
              <a:rPr lang="en-US" sz="3200" b="1" dirty="0" smtClean="0"/>
              <a:t> </a:t>
            </a:r>
            <a:r>
              <a:rPr lang="en-US" sz="3200" b="1" dirty="0"/>
              <a:t>The earliest IT supply chain products were aggregate planning modules, often called factory, production, or manufacturing planning. Some of </a:t>
            </a:r>
            <a:r>
              <a:rPr lang="en-US" sz="3200" b="1" dirty="0" smtClean="0"/>
              <a:t>the early </a:t>
            </a:r>
            <a:r>
              <a:rPr lang="en-US" sz="3200" b="1" dirty="0"/>
              <a:t>modules focused only on obtaining a feasible production plan subject to constraints arising from demand and available capacity. </a:t>
            </a:r>
          </a:p>
        </p:txBody>
      </p:sp>
      <p:pic>
        <p:nvPicPr>
          <p:cNvPr id="4" name="Picture 3"/>
          <p:cNvPicPr>
            <a:picLocks noChangeAspect="1"/>
          </p:cNvPicPr>
          <p:nvPr/>
        </p:nvPicPr>
        <p:blipFill>
          <a:blip r:embed="rId2"/>
          <a:stretch>
            <a:fillRect/>
          </a:stretch>
        </p:blipFill>
        <p:spPr>
          <a:xfrm>
            <a:off x="9841050" y="294989"/>
            <a:ext cx="1627773" cy="1463167"/>
          </a:xfrm>
          <a:prstGeom prst="rect">
            <a:avLst/>
          </a:prstGeom>
        </p:spPr>
      </p:pic>
    </p:spTree>
    <p:extLst>
      <p:ext uri="{BB962C8B-B14F-4D97-AF65-F5344CB8AC3E}">
        <p14:creationId xmlns:p14="http://schemas.microsoft.com/office/powerpoint/2010/main" val="16107398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550" y="227521"/>
            <a:ext cx="96916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it in aggregate planning</a:t>
            </a:r>
          </a:p>
        </p:txBody>
      </p:sp>
      <p:sp>
        <p:nvSpPr>
          <p:cNvPr id="3" name="Content Placeholder 2"/>
          <p:cNvSpPr>
            <a:spLocks noGrp="1"/>
          </p:cNvSpPr>
          <p:nvPr>
            <p:ph idx="1"/>
          </p:nvPr>
        </p:nvSpPr>
        <p:spPr>
          <a:xfrm>
            <a:off x="838200" y="2197100"/>
            <a:ext cx="10515600" cy="4351338"/>
          </a:xfrm>
        </p:spPr>
        <p:txBody>
          <a:bodyPr>
            <a:normAutofit/>
          </a:bodyPr>
          <a:lstStyle/>
          <a:p>
            <a:pPr marL="0" indent="0" algn="just">
              <a:buNone/>
            </a:pPr>
            <a:r>
              <a:rPr lang="en-US" sz="3200" b="1" dirty="0"/>
              <a:t>These classic solutions generally formulated the aggregate planning problem as a linear program (LP) to get a production schedule of products to be made in each period of time. </a:t>
            </a:r>
            <a:endParaRPr lang="en-US" sz="3200" b="1" dirty="0" smtClean="0"/>
          </a:p>
          <a:p>
            <a:pPr marL="0" indent="0" algn="just">
              <a:buNone/>
            </a:pPr>
            <a:r>
              <a:rPr lang="en-US" sz="3200" b="1" dirty="0" smtClean="0"/>
              <a:t>Today, some </a:t>
            </a:r>
            <a:r>
              <a:rPr lang="en-US" sz="3200" b="1" dirty="0"/>
              <a:t>planning modules incorporate nonlinear optimization to account for the fact that not all constraints or reasonable objective functions are linear functions. </a:t>
            </a:r>
          </a:p>
        </p:txBody>
      </p:sp>
      <p:pic>
        <p:nvPicPr>
          <p:cNvPr id="4" name="Picture 3"/>
          <p:cNvPicPr>
            <a:picLocks noChangeAspect="1"/>
          </p:cNvPicPr>
          <p:nvPr/>
        </p:nvPicPr>
        <p:blipFill>
          <a:blip r:embed="rId2"/>
          <a:stretch>
            <a:fillRect/>
          </a:stretch>
        </p:blipFill>
        <p:spPr>
          <a:xfrm>
            <a:off x="10063119" y="227521"/>
            <a:ext cx="1627773" cy="1463167"/>
          </a:xfrm>
          <a:prstGeom prst="rect">
            <a:avLst/>
          </a:prstGeom>
        </p:spPr>
      </p:pic>
    </p:spTree>
    <p:extLst>
      <p:ext uri="{BB962C8B-B14F-4D97-AF65-F5344CB8AC3E}">
        <p14:creationId xmlns:p14="http://schemas.microsoft.com/office/powerpoint/2010/main" val="200837226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4669" y="2125663"/>
            <a:ext cx="10515600" cy="4351338"/>
          </a:xfrm>
        </p:spPr>
        <p:txBody>
          <a:bodyPr>
            <a:normAutofit/>
          </a:bodyPr>
          <a:lstStyle/>
          <a:p>
            <a:pPr marL="0" indent="0" algn="just">
              <a:buNone/>
            </a:pPr>
            <a:r>
              <a:rPr lang="en-US" sz="3200" b="1" dirty="0"/>
              <a:t>However, given the large amount of data considered in producing aggregate plans, which can render nonlinear problems computationally prohibitive, and the ability to create linear approximations of nonlinear functions, linear programming is often the best way to solve these problems.</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39913" y="227521"/>
            <a:ext cx="1627773" cy="1463167"/>
          </a:xfrm>
          <a:prstGeom prst="rect">
            <a:avLst/>
          </a:prstGeom>
        </p:spPr>
      </p:pic>
      <p:sp>
        <p:nvSpPr>
          <p:cNvPr id="6" name="Title 1"/>
          <p:cNvSpPr txBox="1">
            <a:spLocks/>
          </p:cNvSpPr>
          <p:nvPr/>
        </p:nvSpPr>
        <p:spPr>
          <a:xfrm>
            <a:off x="624669" y="227521"/>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0936038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1520" y="1998617"/>
            <a:ext cx="10622280" cy="4178346"/>
          </a:xfrm>
        </p:spPr>
        <p:txBody>
          <a:bodyPr>
            <a:noAutofit/>
          </a:bodyPr>
          <a:lstStyle/>
          <a:p>
            <a:pPr marL="0" indent="0" algn="just">
              <a:buNone/>
            </a:pPr>
            <a:r>
              <a:rPr lang="en-US" sz="3200" b="1" dirty="0"/>
              <a:t>Supply chain planning modules today often combine both production planning and inventory planning. The supply chain planning module uses the output of the forecasting module as a constraint in setting up the production schedule and inventory levels. These production schedules and inventory levels are used by the execution system for the actual production of the goods and the setting of inventory levels throughout the supply chain. Given the complexity of the problem, aggregate planning modules can add significant value even for small companies</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363564" y="294989"/>
            <a:ext cx="1627773" cy="1463167"/>
          </a:xfrm>
          <a:prstGeom prst="rect">
            <a:avLst/>
          </a:prstGeom>
        </p:spPr>
      </p:pic>
      <p:sp>
        <p:nvSpPr>
          <p:cNvPr id="6"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4476886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There are a number of dimensions along which IT can add value in the aggregate planning realm</a:t>
            </a:r>
            <a:r>
              <a:rPr lang="en-US" sz="3200" b="1" dirty="0" smtClean="0"/>
              <a:t>:</a:t>
            </a:r>
          </a:p>
          <a:p>
            <a:pPr marL="0" indent="0" algn="just">
              <a:buNone/>
            </a:pPr>
            <a:endParaRPr lang="en-US" sz="3200" b="1" dirty="0"/>
          </a:p>
          <a:p>
            <a:pPr marL="0" indent="0" algn="just">
              <a:buNone/>
            </a:pPr>
            <a:r>
              <a:rPr lang="en-US" sz="3200" b="1" dirty="0"/>
              <a:t>• The ability to handle large problems</a:t>
            </a:r>
          </a:p>
          <a:p>
            <a:pPr marL="0" indent="0" algn="just">
              <a:buNone/>
            </a:pPr>
            <a:r>
              <a:rPr lang="en-US" sz="3200" b="1" dirty="0"/>
              <a:t>• The ability to handle complex problems (through either nonlinear optimization or linear approximations)</a:t>
            </a:r>
          </a:p>
          <a:p>
            <a:pPr marL="0" indent="0" algn="just">
              <a:buNone/>
            </a:pPr>
            <a:r>
              <a:rPr lang="en-US" sz="3200" b="1" dirty="0"/>
              <a:t>• The ability to interact with other core IT systems such as inventory management and sourcing</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476411" y="613955"/>
            <a:ext cx="1240607" cy="1076734"/>
          </a:xfrm>
          <a:prstGeom prst="rect">
            <a:avLst/>
          </a:prstGeom>
        </p:spPr>
      </p:pic>
      <p:sp>
        <p:nvSpPr>
          <p:cNvPr id="6" name="Title 1"/>
          <p:cNvSpPr txBox="1">
            <a:spLocks/>
          </p:cNvSpPr>
          <p:nvPr/>
        </p:nvSpPr>
        <p:spPr>
          <a:xfrm>
            <a:off x="638956" y="1552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8207513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365125"/>
            <a:ext cx="100917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Implementing aggregate planning in practice</a:t>
            </a:r>
            <a:endParaRPr lang="en-US" dirty="0">
              <a:solidFill>
                <a:schemeClr val="tx1"/>
              </a:solidFill>
            </a:endParaRPr>
          </a:p>
        </p:txBody>
      </p:sp>
      <p:sp>
        <p:nvSpPr>
          <p:cNvPr id="3" name="Content Placeholder 2"/>
          <p:cNvSpPr>
            <a:spLocks noGrp="1"/>
          </p:cNvSpPr>
          <p:nvPr>
            <p:ph idx="1"/>
          </p:nvPr>
        </p:nvSpPr>
        <p:spPr/>
        <p:txBody>
          <a:bodyPr>
            <a:noAutofit/>
          </a:bodyPr>
          <a:lstStyle/>
          <a:p>
            <a:pPr marL="0" indent="0" algn="just">
              <a:buNone/>
            </a:pPr>
            <a:r>
              <a:rPr lang="en-US" sz="3200" b="1" dirty="0" smtClean="0"/>
              <a:t>1</a:t>
            </a:r>
            <a:r>
              <a:rPr lang="en-US" sz="3200" b="1" dirty="0"/>
              <a:t>. </a:t>
            </a:r>
            <a:r>
              <a:rPr lang="en-US" sz="3200" b="1" dirty="0">
                <a:solidFill>
                  <a:srgbClr val="FF0000"/>
                </a:solidFill>
              </a:rPr>
              <a:t>Think beyond the enterprise </a:t>
            </a:r>
            <a:r>
              <a:rPr lang="en-US" sz="3200" b="1" dirty="0"/>
              <a:t>to the entire supply chain. Most aggregate planning today takes only the enterprise as its breadth of scope. However, many factors outside the enterprise throughout the supply chain can affect the optimal aggregate plan </a:t>
            </a:r>
            <a:r>
              <a:rPr lang="en-US" sz="3200" b="1" dirty="0" smtClean="0"/>
              <a:t>dramatically. Therefore</a:t>
            </a:r>
            <a:r>
              <a:rPr lang="en-US" sz="3200" b="1" dirty="0"/>
              <a:t>, avoid the trap of thinking only about your enterprise when planning. Work with downstream partners to produce forecasts, with upstream partners to determine constraints, and with any other supply chain entities that can improve the quality of the inputs into the aggregate plan. </a:t>
            </a:r>
          </a:p>
        </p:txBody>
      </p:sp>
      <p:pic>
        <p:nvPicPr>
          <p:cNvPr id="4" name="Picture 3"/>
          <p:cNvPicPr>
            <a:picLocks noChangeAspect="1"/>
          </p:cNvPicPr>
          <p:nvPr/>
        </p:nvPicPr>
        <p:blipFill>
          <a:blip r:embed="rId2"/>
          <a:stretch>
            <a:fillRect/>
          </a:stretch>
        </p:blipFill>
        <p:spPr>
          <a:xfrm>
            <a:off x="10802983" y="731520"/>
            <a:ext cx="1227543" cy="959168"/>
          </a:xfrm>
          <a:prstGeom prst="rect">
            <a:avLst/>
          </a:prstGeom>
        </p:spPr>
      </p:pic>
    </p:spTree>
    <p:extLst>
      <p:ext uri="{BB962C8B-B14F-4D97-AF65-F5344CB8AC3E}">
        <p14:creationId xmlns:p14="http://schemas.microsoft.com/office/powerpoint/2010/main" val="41708493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Implementing aggregate planning in practice</a:t>
            </a:r>
          </a:p>
        </p:txBody>
      </p:sp>
      <p:sp>
        <p:nvSpPr>
          <p:cNvPr id="3" name="Content Placeholder 2"/>
          <p:cNvSpPr>
            <a:spLocks noGrp="1"/>
          </p:cNvSpPr>
          <p:nvPr>
            <p:ph idx="1"/>
          </p:nvPr>
        </p:nvSpPr>
        <p:spPr>
          <a:xfrm>
            <a:off x="838200" y="2197100"/>
            <a:ext cx="10515600" cy="4351338"/>
          </a:xfrm>
        </p:spPr>
        <p:txBody>
          <a:bodyPr>
            <a:normAutofit/>
          </a:bodyPr>
          <a:lstStyle/>
          <a:p>
            <a:pPr marL="0" indent="0" algn="just">
              <a:buNone/>
            </a:pPr>
            <a:r>
              <a:rPr lang="en-US" sz="3200" b="1" dirty="0"/>
              <a:t>The plan is only as good as the quality of the inputs. So using the supply chain to increase the quality of the inputs will greatly improve the quality of the aggregate plan</a:t>
            </a:r>
            <a:r>
              <a:rPr lang="en-US" sz="3200" b="1" dirty="0" smtClean="0"/>
              <a:t>.</a:t>
            </a:r>
          </a:p>
          <a:p>
            <a:pPr marL="0" indent="0" algn="just">
              <a:buNone/>
            </a:pPr>
            <a:endParaRPr lang="en-US" sz="3200" b="1" dirty="0"/>
          </a:p>
          <a:p>
            <a:pPr marL="0" indent="0" algn="just">
              <a:buNone/>
            </a:pPr>
            <a:r>
              <a:rPr lang="en-US" sz="3200" b="1" dirty="0" smtClean="0"/>
              <a:t> </a:t>
            </a:r>
            <a:r>
              <a:rPr lang="en-US" sz="3200" b="1" dirty="0"/>
              <a:t>Also make sure to communicate the aggregate plan to all supply chain partners who will be affected by it.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998926" y="548641"/>
            <a:ext cx="979349" cy="1031966"/>
          </a:xfrm>
          <a:prstGeom prst="rect">
            <a:avLst/>
          </a:prstGeom>
        </p:spPr>
      </p:pic>
    </p:spTree>
    <p:extLst>
      <p:ext uri="{BB962C8B-B14F-4D97-AF65-F5344CB8AC3E}">
        <p14:creationId xmlns:p14="http://schemas.microsoft.com/office/powerpoint/2010/main" val="26574916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2. </a:t>
            </a:r>
            <a:r>
              <a:rPr lang="en-US" sz="3200" b="1" dirty="0">
                <a:solidFill>
                  <a:srgbClr val="FF0000"/>
                </a:solidFill>
              </a:rPr>
              <a:t>Make plans flexible</a:t>
            </a:r>
            <a:r>
              <a:rPr lang="en-US" sz="3200" b="1" dirty="0"/>
              <a:t>, because forecasts are always wrong. Aggregate plans are based on forecasts of future demand</a:t>
            </a:r>
            <a:r>
              <a:rPr lang="en-US" sz="3200" b="1" dirty="0" smtClean="0"/>
              <a:t>.</a:t>
            </a:r>
          </a:p>
          <a:p>
            <a:pPr marL="0" indent="0" algn="just">
              <a:buNone/>
            </a:pPr>
            <a:r>
              <a:rPr lang="en-US" sz="3200" b="1" dirty="0" smtClean="0"/>
              <a:t> </a:t>
            </a:r>
            <a:r>
              <a:rPr lang="en-US" sz="3200" b="1" dirty="0"/>
              <a:t>Given that these forecasts are always wrong to some degree, the aggregate plan needs to have some flexibility built into it if it is to be useful. By building flexibility into the plan, when future demand changes, or other changes occur such as increases in costs, the plan can adjust appropriately to handle the new situation.·</a:t>
            </a:r>
          </a:p>
        </p:txBody>
      </p:sp>
      <p:pic>
        <p:nvPicPr>
          <p:cNvPr id="4" name="Picture 3"/>
          <p:cNvPicPr>
            <a:picLocks noChangeAspect="1"/>
          </p:cNvPicPr>
          <p:nvPr/>
        </p:nvPicPr>
        <p:blipFill>
          <a:blip r:embed="rId2"/>
          <a:stretch>
            <a:fillRect/>
          </a:stretch>
        </p:blipFill>
        <p:spPr>
          <a:xfrm>
            <a:off x="10115370" y="365125"/>
            <a:ext cx="1627773" cy="1463167"/>
          </a:xfrm>
          <a:prstGeom prst="rect">
            <a:avLst/>
          </a:prstGeom>
        </p:spPr>
      </p:pic>
      <p:sp>
        <p:nvSpPr>
          <p:cNvPr id="6" name="Title 1"/>
          <p:cNvSpPr txBox="1">
            <a:spLocks/>
          </p:cNvSpPr>
          <p:nvPr/>
        </p:nvSpPr>
        <p:spPr>
          <a:xfrm>
            <a:off x="596093" y="226727"/>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1528182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33828" y="496389"/>
            <a:ext cx="1039944" cy="1194299"/>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3. </a:t>
            </a:r>
            <a:r>
              <a:rPr lang="en-US" sz="3200" b="1" dirty="0">
                <a:solidFill>
                  <a:srgbClr val="FF0000"/>
                </a:solidFill>
              </a:rPr>
              <a:t>Rerun the aggregate plan as new data emerge</a:t>
            </a:r>
            <a:r>
              <a:rPr lang="en-US" sz="3200" b="1" dirty="0"/>
              <a:t>. </a:t>
            </a:r>
            <a:endParaRPr lang="en-US" sz="3200" b="1" dirty="0" smtClean="0"/>
          </a:p>
          <a:p>
            <a:pPr marL="0" indent="0" algn="just">
              <a:buNone/>
            </a:pPr>
            <a:r>
              <a:rPr lang="en-US" sz="3200" b="1" dirty="0" smtClean="0"/>
              <a:t>As </a:t>
            </a:r>
            <a:r>
              <a:rPr lang="en-US" sz="3200" b="1" dirty="0"/>
              <a:t>we have mentioned, aggregate plans provide a map for the next 3 to 18 months. This does not mean that a firm should run aggregate plans only once every 3 to 18 months. As inputs such as demand forecasts change, managers should use the latest values of these inputs and rerun the aggregate plan. By using the latest inputs, the plan will avoid </a:t>
            </a:r>
            <a:r>
              <a:rPr lang="en-US" sz="3200" b="1" dirty="0" smtClean="0"/>
              <a:t>sub optimization </a:t>
            </a:r>
            <a:r>
              <a:rPr lang="en-US" sz="3200" b="1" dirty="0"/>
              <a:t>based on old data and will produce a better solution.</a:t>
            </a:r>
          </a:p>
        </p:txBody>
      </p:sp>
      <p:sp>
        <p:nvSpPr>
          <p:cNvPr id="6" name="Title 1"/>
          <p:cNvSpPr txBox="1">
            <a:spLocks/>
          </p:cNvSpPr>
          <p:nvPr/>
        </p:nvSpPr>
        <p:spPr>
          <a:xfrm>
            <a:off x="553231" y="9813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854671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4. </a:t>
            </a:r>
            <a:r>
              <a:rPr lang="en-US" sz="3200" b="1" dirty="0">
                <a:solidFill>
                  <a:srgbClr val="FF0000"/>
                </a:solidFill>
              </a:rPr>
              <a:t>Use aggregate planning as capacity utilization increases</a:t>
            </a:r>
            <a:r>
              <a:rPr lang="en-US" sz="3200" b="1" dirty="0"/>
              <a:t>. Surprisingly, many companies do not create aggregate plans and instead rely solely on orders from their distributors or warehouses to determine their production schedules. These orders are driven either by actual demand or through inventory management algorithms</a:t>
            </a:r>
            <a:r>
              <a:rPr lang="en-US" sz="3200" b="1" dirty="0" smtClean="0"/>
              <a:t>.</a:t>
            </a:r>
          </a:p>
          <a:p>
            <a:pPr marL="0" indent="0" algn="just">
              <a:buNone/>
            </a:pPr>
            <a:r>
              <a:rPr lang="en-US" sz="3200" b="1" dirty="0" smtClean="0"/>
              <a:t> </a:t>
            </a:r>
            <a:r>
              <a:rPr lang="en-US" sz="3200" b="1" dirty="0"/>
              <a:t>If a company has no trouble meeting demand efficiently this way, then the lack of aggregate planning may not harm the company significantly. </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6" name="Title 1"/>
          <p:cNvSpPr txBox="1">
            <a:spLocks/>
          </p:cNvSpPr>
          <p:nvPr/>
        </p:nvSpPr>
        <p:spPr>
          <a:xfrm>
            <a:off x="410356" y="294989"/>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894221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6351" y="1997075"/>
            <a:ext cx="10515600" cy="4351338"/>
          </a:xfrm>
        </p:spPr>
        <p:txBody>
          <a:bodyPr>
            <a:normAutofit/>
          </a:bodyPr>
          <a:lstStyle/>
          <a:p>
            <a:pPr marL="0" indent="0" algn="just">
              <a:buNone/>
            </a:pPr>
            <a:r>
              <a:rPr lang="en-US" sz="3200" b="1" dirty="0"/>
              <a:t>However, when utilization becomes high </a:t>
            </a:r>
            <a:r>
              <a:rPr lang="en-US" sz="3200" b="1" dirty="0" smtClean="0"/>
              <a:t>and capacity </a:t>
            </a:r>
            <a:r>
              <a:rPr lang="en-US" sz="3200" b="1" dirty="0"/>
              <a:t>is an issue, relying on orders to set the production schedule can lead to capacity problems. When utilization is high, the likelihood of producing for all the orders as they arrive is very low. Planning needs to be done to best utilize the capacity to meet the forecasted demand. </a:t>
            </a:r>
            <a:endParaRPr lang="en-US" sz="3200" b="1" dirty="0" smtClean="0"/>
          </a:p>
          <a:p>
            <a:pPr marL="0" indent="0" algn="just">
              <a:buNone/>
            </a:pPr>
            <a:r>
              <a:rPr lang="en-US" sz="3200" b="1" dirty="0" smtClean="0"/>
              <a:t>Therefore</a:t>
            </a:r>
            <a:r>
              <a:rPr lang="en-US" sz="3200" b="1" dirty="0"/>
              <a:t>, as capacity utilization increases, it becomes more important to perform aggregate planning.</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sp>
        <p:nvSpPr>
          <p:cNvPr id="6" name="Title 1"/>
          <p:cNvSpPr txBox="1">
            <a:spLocks/>
          </p:cNvSpPr>
          <p:nvPr/>
        </p:nvSpPr>
        <p:spPr>
          <a:xfrm>
            <a:off x="838200" y="226727"/>
            <a:ext cx="91201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3227235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sz="3200" b="1" dirty="0"/>
              <a:t>Reference </a:t>
            </a:r>
          </a:p>
          <a:p>
            <a:pPr marL="0" indent="0">
              <a:buNone/>
            </a:pPr>
            <a:r>
              <a:rPr lang="en-US" sz="3200" b="1" dirty="0"/>
              <a:t>Supply chain management</a:t>
            </a:r>
          </a:p>
          <a:p>
            <a:pPr marL="0" indent="0">
              <a:buNone/>
            </a:pPr>
            <a:r>
              <a:rPr lang="en-US" sz="3200" b="1" dirty="0"/>
              <a:t>Strategy, Planning, and Operation</a:t>
            </a:r>
          </a:p>
          <a:p>
            <a:pPr marL="0" indent="0">
              <a:buNone/>
            </a:pPr>
            <a:r>
              <a:rPr lang="en-US" sz="3200" b="1" dirty="0"/>
              <a:t>By: Sunil Chopra</a:t>
            </a:r>
            <a:r>
              <a:rPr lang="en-US" sz="3200" b="1" dirty="0" smtClean="0"/>
              <a:t>,.-</a:t>
            </a:r>
            <a:r>
              <a:rPr lang="en-US" sz="3200" b="1" dirty="0"/>
              <a:t>3rd ed.</a:t>
            </a:r>
          </a:p>
          <a:p>
            <a:pPr marL="0" indent="0">
              <a:buNone/>
            </a:pPr>
            <a:endParaRPr lang="en-US" sz="3200" b="1" dirty="0"/>
          </a:p>
          <a:p>
            <a:pPr marL="0" indent="0">
              <a:buNone/>
            </a:pPr>
            <a:r>
              <a:rPr lang="en-US" sz="3200" b="1" dirty="0"/>
              <a:t>Chapter </a:t>
            </a:r>
            <a:r>
              <a:rPr lang="en-US" sz="3200" b="1" dirty="0" smtClean="0"/>
              <a:t>8</a:t>
            </a:r>
            <a:endParaRPr lang="en-US" sz="3200" b="1" dirty="0"/>
          </a:p>
          <a:p>
            <a:pPr marL="0" indent="0">
              <a:buNone/>
            </a:pPr>
            <a:endParaRPr lang="en-US" sz="3200" b="1" dirty="0"/>
          </a:p>
        </p:txBody>
      </p:sp>
      <p:pic>
        <p:nvPicPr>
          <p:cNvPr id="2" name="Picture 1"/>
          <p:cNvPicPr>
            <a:picLocks noChangeAspect="1"/>
          </p:cNvPicPr>
          <p:nvPr/>
        </p:nvPicPr>
        <p:blipFill>
          <a:blip r:embed="rId2"/>
          <a:stretch>
            <a:fillRect/>
          </a:stretch>
        </p:blipFill>
        <p:spPr>
          <a:xfrm>
            <a:off x="10363565" y="362458"/>
            <a:ext cx="1627773" cy="1463167"/>
          </a:xfrm>
          <a:prstGeom prst="rect">
            <a:avLst/>
          </a:prstGeom>
        </p:spPr>
      </p:pic>
    </p:spTree>
    <p:extLst>
      <p:ext uri="{BB962C8B-B14F-4D97-AF65-F5344CB8AC3E}">
        <p14:creationId xmlns:p14="http://schemas.microsoft.com/office/powerpoint/2010/main" val="2269040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4322</TotalTime>
  <Words>2908</Words>
  <Application>Microsoft Office PowerPoint</Application>
  <PresentationFormat>Widescreen</PresentationFormat>
  <Paragraphs>159</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PowerPoint Presentation</vt:lpstr>
      <vt:lpstr>Learning Objectives</vt:lpstr>
      <vt:lpstr>PowerPoint Presentation</vt:lpstr>
      <vt:lpstr>Cont. </vt:lpstr>
      <vt:lpstr>Cont. </vt:lpstr>
      <vt:lpstr>Cont. </vt:lpstr>
      <vt:lpstr>Cont. </vt:lpstr>
      <vt:lpstr>PowerPoint Presentation</vt:lpstr>
      <vt:lpstr>PowerPoint Presentation</vt:lpstr>
      <vt:lpstr>PowerPoint Presentation</vt:lpstr>
      <vt:lpstr>The aggregate planning problem</vt:lpstr>
      <vt:lpstr>PowerPoint Presentation</vt:lpstr>
      <vt:lpstr>PowerPoint Presentation</vt:lpstr>
      <vt:lpstr>PowerPoint Presentation</vt:lpstr>
      <vt:lpstr>PowerPoint Presentation</vt:lpstr>
      <vt:lpstr>PowerPoint Presentation</vt:lpstr>
      <vt:lpstr>PowerPoint Presentation</vt:lpstr>
      <vt:lpstr>Aggregate planning strategies</vt:lpstr>
      <vt:lpstr>PowerPoint Presentation</vt:lpstr>
      <vt:lpstr>PowerPoint Presentation</vt:lpstr>
      <vt:lpstr>PowerPoint Presentation</vt:lpstr>
      <vt:lpstr>Aggregate planning strategies types</vt:lpstr>
      <vt:lpstr>PowerPoint Presentation</vt:lpstr>
      <vt:lpstr>PowerPoint Presentation</vt:lpstr>
      <vt:lpstr>PowerPoint Presentation</vt:lpstr>
      <vt:lpstr>PowerPoint Presentation</vt:lpstr>
      <vt:lpstr>PowerPoint Presentation</vt:lpstr>
      <vt:lpstr>Aggregate planning using linear programming</vt:lpstr>
      <vt:lpstr>The role of IT in aggregate planning</vt:lpstr>
      <vt:lpstr>The role of it in aggregate planning</vt:lpstr>
      <vt:lpstr>PowerPoint Presentation</vt:lpstr>
      <vt:lpstr>PowerPoint Presentation</vt:lpstr>
      <vt:lpstr>PowerPoint Presentation</vt:lpstr>
      <vt:lpstr>Implementing aggregate planning in practice</vt:lpstr>
      <vt:lpstr>Implementing aggregate planning in practice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shaimaa</cp:lastModifiedBy>
  <cp:revision>125</cp:revision>
  <dcterms:created xsi:type="dcterms:W3CDTF">2020-10-15T07:04:09Z</dcterms:created>
  <dcterms:modified xsi:type="dcterms:W3CDTF">2022-07-21T20:48:26Z</dcterms:modified>
</cp:coreProperties>
</file>