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0" autoAdjust="0"/>
    <p:restoredTop sz="94660"/>
  </p:normalViewPr>
  <p:slideViewPr>
    <p:cSldViewPr snapToGrid="0">
      <p:cViewPr varScale="1">
        <p:scale>
          <a:sx n="68" d="100"/>
          <a:sy n="68" d="100"/>
        </p:scale>
        <p:origin x="8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5689D45-EC86-B473-A594-7AA24CB10F7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1A2E720A-3B09-A382-806A-3F2A982CB4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BE1DEDAE-C28A-6A83-FAA7-FBDA4F5D3191}"/>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6F114F50-9F09-B881-E78F-BADA1510D92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9C5B8FB-9890-889E-25E6-B733936BFBE2}"/>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1988159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090393A-C518-FDF7-6467-7C1083037C6F}"/>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848516A-5048-AA19-FFFF-D4FDFC566CB1}"/>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CADD8EF-C700-5FBC-6C39-A05382A1517D}"/>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B7F6C5F2-A168-1371-C415-747C6AB7717F}"/>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46ECF9C-1DB1-77B5-3F85-202471BD9581}"/>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664361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F8B1408-26A1-E325-A4EB-34C29AAB51D8}"/>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3C7B55A-FB47-DA61-7AF1-041982EA458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AA2F3644-C142-FB22-58FE-37678C90838A}"/>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70C353FF-6A5F-ED4F-ADA9-22FF6C0E94A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D3782C0-E9F0-55D4-EB0C-FD117C6E48BA}"/>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190682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DB1211-F53A-B55C-655A-BE688A1D64EC}"/>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B806D45-49AD-97A7-36DA-C6EB7593A979}"/>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FA0B75D-0553-68E0-5537-2811BDA89D06}"/>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3FD75E01-9B5D-DDBD-B3B2-C654EA8F1541}"/>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6" name="عنصر نائب للتذييل 5">
            <a:extLst>
              <a:ext uri="{FF2B5EF4-FFF2-40B4-BE49-F238E27FC236}">
                <a16:creationId xmlns:a16="http://schemas.microsoft.com/office/drawing/2014/main" id="{7A707227-7FAB-446B-1684-85F2C13B9D3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3DE3273-F6FD-587E-8881-8E6A119F6592}"/>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356994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8BDEE52-0B04-BBCD-0F3A-4E11E95BF6C9}"/>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20F15721-5861-B2DE-87BC-9579B88E82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EC9554D3-6B69-0DE9-CF40-0D60CED05E98}"/>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23630A32-5C6A-4F36-1F12-17A8CEA8A7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4EF3DE74-D6D0-BA99-1631-210859224937}"/>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54A41EF1-8612-0634-86D2-A2E5CB2A5B7F}"/>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8" name="عنصر نائب للتذييل 7">
            <a:extLst>
              <a:ext uri="{FF2B5EF4-FFF2-40B4-BE49-F238E27FC236}">
                <a16:creationId xmlns:a16="http://schemas.microsoft.com/office/drawing/2014/main" id="{FCB8FA83-E0B2-BD33-4989-495A00A8745E}"/>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C83F4155-6489-DC2F-7B29-91A40A84BE59}"/>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313016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7BB5C45-C97F-0CFB-7890-9C6D380FAED6}"/>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394802A-2DAA-7899-E073-36CD97179893}"/>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4" name="عنصر نائب للتذييل 3">
            <a:extLst>
              <a:ext uri="{FF2B5EF4-FFF2-40B4-BE49-F238E27FC236}">
                <a16:creationId xmlns:a16="http://schemas.microsoft.com/office/drawing/2014/main" id="{EFD5B263-C0EE-8B73-19FD-45B23651D4BC}"/>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5BE607DB-00E6-1ED3-BF5D-C1EA4082748E}"/>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26730259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0FC10991-856A-6B65-DB06-B4B7655D7A4F}"/>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3" name="عنصر نائب للتذييل 2">
            <a:extLst>
              <a:ext uri="{FF2B5EF4-FFF2-40B4-BE49-F238E27FC236}">
                <a16:creationId xmlns:a16="http://schemas.microsoft.com/office/drawing/2014/main" id="{8B1508BE-750B-94F4-797A-070E793BCA83}"/>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83FA99D9-5FA9-D324-CB81-DD216B6C82A9}"/>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2521648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6BA8C67-01E1-894F-343E-91FD2D471A2A}"/>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A0A6D9C-0E5C-1577-C0EF-0B46D5470F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D0051E70-3FA2-12E1-F611-EB183C47CA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66962C6-3E31-2FE6-19F1-6713C70082C7}"/>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6" name="عنصر نائب للتذييل 5">
            <a:extLst>
              <a:ext uri="{FF2B5EF4-FFF2-40B4-BE49-F238E27FC236}">
                <a16:creationId xmlns:a16="http://schemas.microsoft.com/office/drawing/2014/main" id="{8ACE318D-88C4-C65D-B90C-51F297DA62D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E6475CD5-C123-F87E-4637-815FA9CD0EF6}"/>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2749543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EC67326-F48D-1BEE-C465-D5CAF915F3BE}"/>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4EE651A3-5908-9328-D5F4-432623AC58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10E73E5C-B0C0-86FA-2CE8-97087279BD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A5DE60B0-05ED-5014-5370-90D139762614}"/>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6" name="عنصر نائب للتذييل 5">
            <a:extLst>
              <a:ext uri="{FF2B5EF4-FFF2-40B4-BE49-F238E27FC236}">
                <a16:creationId xmlns:a16="http://schemas.microsoft.com/office/drawing/2014/main" id="{825585F2-D112-7690-CF64-1264ED05CBB3}"/>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14D3F20-F091-8003-B581-B6172A9FF680}"/>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3641286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D41C9F1-BC68-A476-9A03-B778A5CFE24C}"/>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B2D207E4-C6A4-D4A6-A98C-C7F911D90400}"/>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76B675C-A9B0-593A-EB37-ECE4F4B25AC0}"/>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67446FBD-BE85-1E6F-EEC1-4847E896402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A0E4E462-BD09-AA6D-D02A-3DE6CB973099}"/>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1970693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3F482C05-5041-7514-C6C9-BDEA27A3949A}"/>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FBFDF723-8207-951D-DDF8-3BAAFF0A28EF}"/>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D13FB902-6F80-C4C5-1861-DA6047D6A0C6}"/>
              </a:ext>
            </a:extLst>
          </p:cNvPr>
          <p:cNvSpPr>
            <a:spLocks noGrp="1"/>
          </p:cNvSpPr>
          <p:nvPr>
            <p:ph type="dt" sz="half" idx="10"/>
          </p:nvPr>
        </p:nvSpPr>
        <p:spPr/>
        <p:txBody>
          <a:body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3B0C1C18-D3C4-5569-863B-9E1F6E84FA2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1BB7F88-4A8E-0973-7C7F-0F9ABEB96B97}"/>
              </a:ext>
            </a:extLst>
          </p:cNvPr>
          <p:cNvSpPr>
            <a:spLocks noGrp="1"/>
          </p:cNvSpPr>
          <p:nvPr>
            <p:ph type="sldNum" sz="quarter" idx="12"/>
          </p:nvPr>
        </p:nvSpPr>
        <p:spPr/>
        <p:txBody>
          <a:bodyPr/>
          <a:lstStyle/>
          <a:p>
            <a:fld id="{278CD2B7-54BF-4E80-B8A6-56CDDA0F6EC9}" type="slidenum">
              <a:rPr lang="ar-SA" smtClean="0"/>
              <a:t>‹#›</a:t>
            </a:fld>
            <a:endParaRPr lang="ar-SA"/>
          </a:p>
        </p:txBody>
      </p:sp>
    </p:spTree>
    <p:extLst>
      <p:ext uri="{BB962C8B-B14F-4D97-AF65-F5344CB8AC3E}">
        <p14:creationId xmlns:p14="http://schemas.microsoft.com/office/powerpoint/2010/main" val="1416567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25DC5103-276C-E539-5089-DF14451DB0D2}"/>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74B39C6-44BF-F86A-C7B6-0C56EF77C572}"/>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E894BEB-B872-BF12-CC83-30D00F61B233}"/>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6E61CB73-2685-453F-A514-6A23BDA35CA1}" type="datetimeFigureOut">
              <a:rPr lang="ar-SA" smtClean="0"/>
              <a:t>23 صفر، 1448</a:t>
            </a:fld>
            <a:endParaRPr lang="ar-SA"/>
          </a:p>
        </p:txBody>
      </p:sp>
      <p:sp>
        <p:nvSpPr>
          <p:cNvPr id="5" name="عنصر نائب للتذييل 4">
            <a:extLst>
              <a:ext uri="{FF2B5EF4-FFF2-40B4-BE49-F238E27FC236}">
                <a16:creationId xmlns:a16="http://schemas.microsoft.com/office/drawing/2014/main" id="{DDC5BA65-BBC9-00A2-C28A-08292287A6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366DC9B6-B6B7-6449-350B-4BA92CC70729}"/>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278CD2B7-54BF-4E80-B8A6-56CDDA0F6EC9}" type="slidenum">
              <a:rPr lang="ar-SA" smtClean="0"/>
              <a:t>‹#›</a:t>
            </a:fld>
            <a:endParaRPr lang="ar-SA"/>
          </a:p>
        </p:txBody>
      </p:sp>
    </p:spTree>
    <p:extLst>
      <p:ext uri="{BB962C8B-B14F-4D97-AF65-F5344CB8AC3E}">
        <p14:creationId xmlns:p14="http://schemas.microsoft.com/office/powerpoint/2010/main" val="42800617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DBF912F6-3619-6591-A831-372B82C2B326}"/>
              </a:ext>
            </a:extLst>
          </p:cNvPr>
          <p:cNvSpPr txBox="1"/>
          <p:nvPr/>
        </p:nvSpPr>
        <p:spPr>
          <a:xfrm>
            <a:off x="0" y="0"/>
            <a:ext cx="12178552" cy="6370975"/>
          </a:xfrm>
          <a:prstGeom prst="rect">
            <a:avLst/>
          </a:prstGeom>
          <a:noFill/>
        </p:spPr>
        <p:txBody>
          <a:bodyPr wrap="square">
            <a:spAutoFit/>
          </a:bodyPr>
          <a:lstStyle/>
          <a:p>
            <a:r>
              <a:rPr lang="ar-SA" sz="2400" dirty="0"/>
              <a:t>بحث : نورة هادي ال رشيد       رقم الجامعة: 241000942</a:t>
            </a:r>
          </a:p>
          <a:p>
            <a:r>
              <a:rPr lang="ar-SA" sz="2400" dirty="0"/>
              <a:t> </a:t>
            </a:r>
          </a:p>
          <a:p>
            <a:r>
              <a:rPr lang="ar-SA" sz="3200" dirty="0"/>
              <a:t>عنوان البحث</a:t>
            </a:r>
          </a:p>
          <a:p>
            <a:r>
              <a:rPr lang="ar-SA" sz="3200" dirty="0"/>
              <a:t>أخلاقيات الطب التجميلي بين الدوافع النفسية والمسؤولية المهنية:</a:t>
            </a:r>
          </a:p>
          <a:p>
            <a:endParaRPr lang="ar-SA" sz="2400" dirty="0"/>
          </a:p>
          <a:p>
            <a:r>
              <a:rPr lang="ar-SA" sz="2800" dirty="0"/>
              <a:t>أولاً: المقدمة</a:t>
            </a:r>
          </a:p>
          <a:p>
            <a:r>
              <a:rPr lang="ar-SA" sz="2400" dirty="0"/>
              <a:t>شهد العالم خلال العقود الأخيرة تطوراً كبيراً في مجال الطب التجميلي نتيجة التقدم الطبي والتكنولوجي، وانتشار وسائل التواصل الاجتماعي التي أسهمت في ترسيخ معايير جمالية مثالية يصعب الوصول إليها. ولم يعد الإقبال على العمليات التجميلية مقتصراً على تصحيح التشوهات أو علاج المشكلات الطبية، بل أصبح في كثير من الحالات مدفوعاً برغبة في تحقيق صورة جمالية متأثرة بالمشاهير والفلاتر </a:t>
            </a:r>
            <a:r>
              <a:rPr lang="ar-SA" sz="2400" dirty="0" err="1"/>
              <a:t>الرقمية.وفي</a:t>
            </a:r>
            <a:r>
              <a:rPr lang="ar-SA" sz="2400" dirty="0"/>
              <a:t> المقابل، أدى هذا التوسع إلى بروز تحديات أخلاقية ومهنية، خاصة مع ازدياد الحالات التي تخضع لإجراءات تجميلية دون وجود مبرر طبي واضح، إضافة إلى انتشار اضطراب تشوه صورة الجسد ، الذي يجعل المريض غير راضٍ عن مظهره مهما تكررت العمليات التجميلية. كما أصبح الطبيب التجميلي أمام مسؤولية أخلاقية تتمثل في تحقيق التوازن بين رغبة المريض وحمايته من التدخلات غير </a:t>
            </a:r>
            <a:r>
              <a:rPr lang="ar-SA" sz="2400" dirty="0" err="1"/>
              <a:t>الضرورية.ومن</a:t>
            </a:r>
            <a:r>
              <a:rPr lang="ar-SA" sz="2400" dirty="0"/>
              <a:t> هنا تنبع أهمية دراسة العلاقة بين الدوافع النفسية للمرضى وأخلاقيات الممارسة الطبية في مجال التجميل، ومدى التزام الأطباء بالمعايير المهنية عند اتخاذ القرار العلاجي.</a:t>
            </a:r>
          </a:p>
          <a:p>
            <a:endParaRPr lang="ar-SA" sz="2800" dirty="0"/>
          </a:p>
        </p:txBody>
      </p:sp>
    </p:spTree>
    <p:extLst>
      <p:ext uri="{BB962C8B-B14F-4D97-AF65-F5344CB8AC3E}">
        <p14:creationId xmlns:p14="http://schemas.microsoft.com/office/powerpoint/2010/main" val="4038279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E5286A9A-EB9B-7036-2D80-2DA20F8722BE}"/>
              </a:ext>
            </a:extLst>
          </p:cNvPr>
          <p:cNvSpPr txBox="1"/>
          <p:nvPr/>
        </p:nvSpPr>
        <p:spPr>
          <a:xfrm>
            <a:off x="1062318" y="334629"/>
            <a:ext cx="10878670" cy="5816977"/>
          </a:xfrm>
          <a:prstGeom prst="rect">
            <a:avLst/>
          </a:prstGeom>
          <a:noFill/>
        </p:spPr>
        <p:txBody>
          <a:bodyPr wrap="square">
            <a:spAutoFit/>
          </a:bodyPr>
          <a:lstStyle/>
          <a:p>
            <a:r>
              <a:rPr lang="ar-SA" sz="3600" dirty="0"/>
              <a:t>ثانياً: مشكلة البحث </a:t>
            </a:r>
          </a:p>
          <a:p>
            <a:r>
              <a:rPr lang="ar-SA" sz="2800" dirty="0"/>
              <a:t>على الرغم من التطور الكبير في الطب التجميلي، إلا أن ازدياد الطلب على الإجراءات التجميلية لأسباب نفسية أو اجتماعية يثير العديد من التساؤلات حول مدى التزام الأطباء بالضوابط الأخلاقية، ومدى تأثير اضطراب تشوه صورة الجسد ووسائل التواصل الاجتماعي في اتخاذ قرار الخضوع </a:t>
            </a:r>
            <a:r>
              <a:rPr lang="ar-SA" sz="2800" dirty="0" err="1"/>
              <a:t>للجراحة.وتتمثل</a:t>
            </a:r>
            <a:r>
              <a:rPr lang="ar-SA" sz="2800" dirty="0"/>
              <a:t> مشكلة البحث في الإجابة عن السؤال الرئيسي:</a:t>
            </a:r>
          </a:p>
          <a:p>
            <a:endParaRPr lang="ar-SA" sz="2800" dirty="0"/>
          </a:p>
          <a:p>
            <a:r>
              <a:rPr lang="ar-SA" sz="2800" dirty="0"/>
              <a:t>إلى أي مدى تسهم الدوافع النفسية في زيادة الطلب على العمليات التجميلية، وكيف تؤثر المسؤولية المهنية وأخلاقيات الطبيب التجميلي في ضبط هذا الطلب والحد من التدخلات غير المبررة طبياً؟ </a:t>
            </a:r>
          </a:p>
          <a:p>
            <a:endParaRPr lang="ar-SA" sz="2800" dirty="0"/>
          </a:p>
          <a:p>
            <a:endParaRPr lang="ar-SA" sz="2800" dirty="0"/>
          </a:p>
          <a:p>
            <a:r>
              <a:rPr lang="ar-SA" sz="2800" dirty="0"/>
              <a:t> </a:t>
            </a:r>
          </a:p>
          <a:p>
            <a:endParaRPr lang="ar-SA" sz="2800" dirty="0"/>
          </a:p>
        </p:txBody>
      </p:sp>
    </p:spTree>
    <p:extLst>
      <p:ext uri="{BB962C8B-B14F-4D97-AF65-F5344CB8AC3E}">
        <p14:creationId xmlns:p14="http://schemas.microsoft.com/office/powerpoint/2010/main" val="3208474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a:extLst>
              <a:ext uri="{FF2B5EF4-FFF2-40B4-BE49-F238E27FC236}">
                <a16:creationId xmlns:a16="http://schemas.microsoft.com/office/drawing/2014/main" id="{F37A6B4F-077E-8D1A-5922-1C8848926009}"/>
              </a:ext>
            </a:extLst>
          </p:cNvPr>
          <p:cNvSpPr txBox="1"/>
          <p:nvPr/>
        </p:nvSpPr>
        <p:spPr>
          <a:xfrm>
            <a:off x="1909482" y="217002"/>
            <a:ext cx="10098742" cy="4524315"/>
          </a:xfrm>
          <a:prstGeom prst="rect">
            <a:avLst/>
          </a:prstGeom>
          <a:noFill/>
        </p:spPr>
        <p:txBody>
          <a:bodyPr wrap="square">
            <a:spAutoFit/>
          </a:bodyPr>
          <a:lstStyle/>
          <a:p>
            <a:endParaRPr lang="ar-SA" sz="2800" dirty="0"/>
          </a:p>
          <a:p>
            <a:r>
              <a:rPr lang="ar-SA" sz="3600" dirty="0"/>
              <a:t>ثالثاً: أهداف البحث </a:t>
            </a:r>
          </a:p>
          <a:p>
            <a:r>
              <a:rPr lang="ar-SA" sz="2800" dirty="0"/>
              <a:t>يسعى البحث إلى تحقيق الأهداف الآتية:	</a:t>
            </a:r>
          </a:p>
          <a:p>
            <a:r>
              <a:rPr lang="ar-SA" sz="2800" dirty="0"/>
              <a:t>1التعرف على أسباب انتشار العمليات التجميلية في السنوات الأخيرة.	</a:t>
            </a:r>
          </a:p>
          <a:p>
            <a:r>
              <a:rPr lang="ar-SA" sz="2800" dirty="0"/>
              <a:t>2توضيح العلاقة بين اضطراب تشوه صورة الجسد واللجوء إلى الجراحات التجميلية.	</a:t>
            </a:r>
          </a:p>
          <a:p>
            <a:r>
              <a:rPr lang="ar-SA" sz="2800" dirty="0"/>
              <a:t>3بيان تأثير وسائل التواصل الاجتماعي في تشكيل معايير الجمال.	</a:t>
            </a:r>
          </a:p>
          <a:p>
            <a:r>
              <a:rPr lang="ar-SA" sz="2800" dirty="0"/>
              <a:t>4توضيح المسؤولية الأخلاقية للطبيب التجميلي عند اتخاذ القرار العلاجي.	</a:t>
            </a:r>
          </a:p>
          <a:p>
            <a:r>
              <a:rPr lang="ar-SA" sz="2800" dirty="0"/>
              <a:t>5تقديم توصيات تسهم في تعزيز الممارسة الأخلاقية في الطب التجميلي. </a:t>
            </a:r>
          </a:p>
          <a:p>
            <a:endParaRPr lang="ar-SA" sz="2800" dirty="0"/>
          </a:p>
        </p:txBody>
      </p:sp>
    </p:spTree>
    <p:extLst>
      <p:ext uri="{BB962C8B-B14F-4D97-AF65-F5344CB8AC3E}">
        <p14:creationId xmlns:p14="http://schemas.microsoft.com/office/powerpoint/2010/main" val="54439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582FC673-A79C-C7F5-CE7C-F5492882EDB9}"/>
              </a:ext>
            </a:extLst>
          </p:cNvPr>
          <p:cNvSpPr txBox="1"/>
          <p:nvPr/>
        </p:nvSpPr>
        <p:spPr>
          <a:xfrm>
            <a:off x="64994" y="181957"/>
            <a:ext cx="12062012" cy="6494085"/>
          </a:xfrm>
          <a:prstGeom prst="rect">
            <a:avLst/>
          </a:prstGeom>
          <a:noFill/>
        </p:spPr>
        <p:txBody>
          <a:bodyPr wrap="square">
            <a:spAutoFit/>
          </a:bodyPr>
          <a:lstStyle/>
          <a:p>
            <a:r>
              <a:rPr lang="ar-SA" sz="2400" dirty="0"/>
              <a:t> </a:t>
            </a:r>
            <a:r>
              <a:rPr lang="ar-SA" sz="3200" dirty="0"/>
              <a:t>رابعاً: مراجعة الأدبيات (الإطار النظري)</a:t>
            </a:r>
          </a:p>
          <a:p>
            <a:r>
              <a:rPr lang="ar-SA" sz="2400" dirty="0"/>
              <a:t>تركز الأدبيات الحديثة على أن الطب التجميلي أصبح يرتبط بصورة متزايدة بالعوامل النفسية والاجتماعية أكثر من ارتباطه بالحاجة الطبية الفعلية. وتشير دراسة منشورة في مجلة جراحة التجميل(</a:t>
            </a:r>
            <a:r>
              <a:rPr lang="en-US" sz="2400" dirty="0"/>
              <a:t>Aesthetic Surgery Journal) </a:t>
            </a:r>
            <a:r>
              <a:rPr lang="ar-SA" sz="2400" dirty="0"/>
              <a:t>إلى أن نسبة تتراوح بين 13–15٪ من مراجعي عيادات التجميل يعانون من أعراض اضطراب تشوه صورة الجسد، مقارنة بنسبة تقارب 2٪ فقط بين عامة السكان، وهو ما يدل على وجود ارتباط واضح بين هذا الاضطراب والطلب المتكرر على العمليات </a:t>
            </a:r>
            <a:r>
              <a:rPr lang="ar-SA" sz="2400" dirty="0" err="1"/>
              <a:t>التجميلية.كما</a:t>
            </a:r>
            <a:r>
              <a:rPr lang="ar-SA" sz="2400" dirty="0"/>
              <a:t> أوضحت الجمعية الأمريكية لجراحي التجميل (</a:t>
            </a:r>
            <a:r>
              <a:rPr lang="en-US" sz="2400" dirty="0"/>
              <a:t>ASPS) </a:t>
            </a:r>
            <a:r>
              <a:rPr lang="ar-SA" sz="2400" dirty="0"/>
              <a:t>استمرار ارتفاع معدلات بعض الإجراءات مثل شفط الدهون وتجميل الأنف واستئصال دهون الخد رغم أن كثيراً منها لا يستند إلى ضرورة طبية، وإنما يرتبط بالضغوط الاجتماعية والرغبة في تقليد </a:t>
            </a:r>
            <a:r>
              <a:rPr lang="ar-SA" sz="2400" dirty="0" err="1"/>
              <a:t>المشاهير.وأكدت</a:t>
            </a:r>
            <a:r>
              <a:rPr lang="ar-SA" sz="2400" dirty="0"/>
              <a:t> دراسات عديدة أن الاستخدام المكثف للفلاتر الرقمية ومنصات التواصل الاجتماعي يسهم في زيادة عدم الرضا عن المظهر الحقيقي، ويرفع معدلات القلق والاكتئاب المرتبطين بصورة الجسد، خاصة لدى فئة </a:t>
            </a:r>
            <a:r>
              <a:rPr lang="ar-SA" sz="2400" dirty="0" err="1"/>
              <a:t>الشباب.كما</a:t>
            </a:r>
            <a:r>
              <a:rPr lang="ar-SA" sz="2400" dirty="0"/>
              <a:t> تؤكد الأدبيات الأخلاقية أن الطبيب التجميلي لا يقتصر دوره على تنفيذ رغبة المريض، وإنما يتحمل مسؤولية مهنية وأخلاقية في تقييم الحالة النفسية، ورفض التدخل الجراحي عندما يغيب المبرر الطبي أو تظهر مؤشرات اضطراب نفسي.</a:t>
            </a:r>
          </a:p>
          <a:p>
            <a:r>
              <a:rPr lang="ar-SA" sz="2800" dirty="0"/>
              <a:t>الفجوة البحثية</a:t>
            </a:r>
            <a:r>
              <a:rPr lang="ar-SA" sz="2400" dirty="0"/>
              <a:t>:</a:t>
            </a:r>
          </a:p>
          <a:p>
            <a:r>
              <a:rPr lang="ar-SA" sz="2400" dirty="0"/>
              <a:t>على الرغم من وجود دراسات تناولت الجوانب الطبية والنفسية للتجميل، إلا أن الدراسات العربية التي تناولت تأثير التوجه التسويقي للعيادات التجميلية على المسؤولية الصحية وثقة المراجعين ما زالت محدودة، خصوصاً في دول الخليج العربي.</a:t>
            </a:r>
          </a:p>
          <a:p>
            <a:endParaRPr lang="ar-SA" sz="2400" dirty="0"/>
          </a:p>
          <a:p>
            <a:endParaRPr lang="ar-SA" sz="2400" dirty="0"/>
          </a:p>
        </p:txBody>
      </p:sp>
    </p:spTree>
    <p:extLst>
      <p:ext uri="{BB962C8B-B14F-4D97-AF65-F5344CB8AC3E}">
        <p14:creationId xmlns:p14="http://schemas.microsoft.com/office/powerpoint/2010/main" val="648893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AB2570B8-5081-454A-0833-AB389BDDC4EA}"/>
              </a:ext>
            </a:extLst>
          </p:cNvPr>
          <p:cNvSpPr txBox="1"/>
          <p:nvPr/>
        </p:nvSpPr>
        <p:spPr>
          <a:xfrm>
            <a:off x="457200" y="401864"/>
            <a:ext cx="11734800" cy="4308872"/>
          </a:xfrm>
          <a:prstGeom prst="rect">
            <a:avLst/>
          </a:prstGeom>
          <a:noFill/>
        </p:spPr>
        <p:txBody>
          <a:bodyPr wrap="square">
            <a:spAutoFit/>
          </a:bodyPr>
          <a:lstStyle/>
          <a:p>
            <a:r>
              <a:rPr lang="ar-SA" sz="3200" dirty="0"/>
              <a:t>خامساً: منهجية البحث </a:t>
            </a:r>
          </a:p>
          <a:p>
            <a:r>
              <a:rPr lang="ar-SA" sz="2800" dirty="0"/>
              <a:t>يعتمد هذا البحث على المنهج الوصفي التحليلي، لملاءمته في دراسة الظواهر الصحية والأخلاقية وتحليل الدراسات </a:t>
            </a:r>
            <a:r>
              <a:rPr lang="ar-SA" sz="2800" dirty="0" err="1"/>
              <a:t>السابقة.طريقة</a:t>
            </a:r>
            <a:r>
              <a:rPr lang="ar-SA" sz="2800" dirty="0"/>
              <a:t> البحث دراسة تحليلية للمراجع العلمية </a:t>
            </a:r>
            <a:r>
              <a:rPr lang="ar-SA" sz="2800" dirty="0" err="1"/>
              <a:t>الحديثة.أدوات</a:t>
            </a:r>
            <a:r>
              <a:rPr lang="ar-SA" sz="2800" dirty="0"/>
              <a:t> جمع البيانات	</a:t>
            </a:r>
          </a:p>
          <a:p>
            <a:r>
              <a:rPr lang="ar-SA" sz="2800" dirty="0"/>
              <a:t>•الكتب العلمية.	</a:t>
            </a:r>
          </a:p>
          <a:p>
            <a:r>
              <a:rPr lang="ar-SA" sz="2800" dirty="0"/>
              <a:t>•الأبحاث المحكمة.</a:t>
            </a:r>
          </a:p>
          <a:p>
            <a:r>
              <a:rPr lang="ar-SA" sz="2800" dirty="0"/>
              <a:t>•تقارير منظمة الصحة العالمية.	</a:t>
            </a:r>
          </a:p>
          <a:p>
            <a:r>
              <a:rPr lang="ar-SA" sz="2800" dirty="0"/>
              <a:t>•تقارير الجمعية الأمريكية لجراحي التجميل (</a:t>
            </a:r>
            <a:r>
              <a:rPr lang="en-US" sz="2800" dirty="0"/>
              <a:t>ASPS).	</a:t>
            </a:r>
          </a:p>
          <a:p>
            <a:r>
              <a:rPr lang="en-US" sz="2800" dirty="0"/>
              <a:t>•</a:t>
            </a:r>
            <a:r>
              <a:rPr lang="ar-SA" sz="2800" dirty="0"/>
              <a:t>الجمعية الأمريكية لجراحة السمنة والتمثيل الغذائي (</a:t>
            </a:r>
            <a:r>
              <a:rPr lang="en-US" sz="2800" dirty="0"/>
              <a:t>ASMBS).</a:t>
            </a:r>
            <a:r>
              <a:rPr lang="ar-SA" sz="2800" dirty="0"/>
              <a:t>أسلوب التحليل تحليل مضمون الدراسات ومقارنة نتائجها للوصول إلى استنتاجات تدعم أهداف البحث. </a:t>
            </a:r>
          </a:p>
          <a:p>
            <a:endParaRPr lang="ar-SA" dirty="0"/>
          </a:p>
        </p:txBody>
      </p:sp>
    </p:spTree>
    <p:extLst>
      <p:ext uri="{BB962C8B-B14F-4D97-AF65-F5344CB8AC3E}">
        <p14:creationId xmlns:p14="http://schemas.microsoft.com/office/powerpoint/2010/main" val="3522043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AB4F2F97-498C-D98F-B86D-08699D485E3C}"/>
              </a:ext>
            </a:extLst>
          </p:cNvPr>
          <p:cNvSpPr txBox="1"/>
          <p:nvPr/>
        </p:nvSpPr>
        <p:spPr>
          <a:xfrm>
            <a:off x="503145" y="361523"/>
            <a:ext cx="11635067" cy="3600986"/>
          </a:xfrm>
          <a:prstGeom prst="rect">
            <a:avLst/>
          </a:prstGeom>
          <a:noFill/>
        </p:spPr>
        <p:txBody>
          <a:bodyPr wrap="square">
            <a:spAutoFit/>
          </a:bodyPr>
          <a:lstStyle/>
          <a:p>
            <a:r>
              <a:rPr lang="ar-SA" sz="3200" dirty="0"/>
              <a:t>سادساً: العينة وحدود البحث </a:t>
            </a:r>
          </a:p>
          <a:p>
            <a:r>
              <a:rPr lang="ar-SA" sz="2800" dirty="0"/>
              <a:t>مجتمع </a:t>
            </a:r>
            <a:r>
              <a:rPr lang="ar-SA" sz="2800" dirty="0" err="1"/>
              <a:t>الدراسةالأدبيات</a:t>
            </a:r>
            <a:r>
              <a:rPr lang="ar-SA" sz="2800" dirty="0"/>
              <a:t> والدراسات العلمية المنشورة المتعلقة بالطب التجميلي وأخلاقيات المهنة واضطراب تشوه صورة الجسد</a:t>
            </a:r>
          </a:p>
          <a:p>
            <a:r>
              <a:rPr lang="ar-SA" sz="2800" dirty="0"/>
              <a:t>.عينة الدراسة مجموعة من الدراسات المحكمة والتقارير العلمية المنشورة خلال السنوات الأخيرة</a:t>
            </a:r>
          </a:p>
          <a:p>
            <a:r>
              <a:rPr lang="ar-SA" sz="2800" dirty="0"/>
              <a:t>.الحدود الموضوعية دراسة العلاقة بين الدوافع النفسية وأخلاقيات الطب التجميلي</a:t>
            </a:r>
          </a:p>
          <a:p>
            <a:r>
              <a:rPr lang="ar-SA" sz="2800" dirty="0"/>
              <a:t>.الحدود الزمنية الدراسات المنشورة خلال الفترة 2016–2025</a:t>
            </a:r>
          </a:p>
          <a:p>
            <a:r>
              <a:rPr lang="ar-SA" sz="2800" dirty="0"/>
              <a:t>.الحدود المكانية دراسات وتقارير دولية مع التركيز على التوصيات العالمية. </a:t>
            </a:r>
          </a:p>
          <a:p>
            <a:endParaRPr lang="ar-SA" sz="2800" dirty="0"/>
          </a:p>
        </p:txBody>
      </p:sp>
    </p:spTree>
    <p:extLst>
      <p:ext uri="{BB962C8B-B14F-4D97-AF65-F5344CB8AC3E}">
        <p14:creationId xmlns:p14="http://schemas.microsoft.com/office/powerpoint/2010/main" val="3429205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97A544C-100D-80FE-5D6D-A231345EC8AF}"/>
              </a:ext>
            </a:extLst>
          </p:cNvPr>
          <p:cNvSpPr txBox="1"/>
          <p:nvPr/>
        </p:nvSpPr>
        <p:spPr>
          <a:xfrm>
            <a:off x="1909482" y="566678"/>
            <a:ext cx="10152530" cy="4462760"/>
          </a:xfrm>
          <a:prstGeom prst="rect">
            <a:avLst/>
          </a:prstGeom>
          <a:noFill/>
        </p:spPr>
        <p:txBody>
          <a:bodyPr wrap="square">
            <a:spAutoFit/>
          </a:bodyPr>
          <a:lstStyle/>
          <a:p>
            <a:r>
              <a:rPr lang="ar-SA" sz="2800" dirty="0"/>
              <a:t> </a:t>
            </a:r>
            <a:r>
              <a:rPr lang="ar-SA" sz="3200" dirty="0"/>
              <a:t>سابعاً: الاعتبارات الأخلاقية	</a:t>
            </a:r>
          </a:p>
          <a:p>
            <a:r>
              <a:rPr lang="ar-SA" sz="2800" dirty="0"/>
              <a:t>•الالتزام بالأمانة العلمية.	</a:t>
            </a:r>
          </a:p>
          <a:p>
            <a:r>
              <a:rPr lang="ar-SA" sz="2800" dirty="0"/>
              <a:t>•توثيق جميع المصادر وفق نظام </a:t>
            </a:r>
            <a:r>
              <a:rPr lang="en-US" sz="2800" dirty="0"/>
              <a:t>APA.</a:t>
            </a:r>
          </a:p>
          <a:p>
            <a:r>
              <a:rPr lang="en-US" sz="2800" dirty="0"/>
              <a:t>•</a:t>
            </a:r>
            <a:r>
              <a:rPr lang="ar-SA" sz="2800" dirty="0"/>
              <a:t>عدم تحريف نتائج الدراسات.	</a:t>
            </a:r>
          </a:p>
          <a:p>
            <a:r>
              <a:rPr lang="ar-SA" sz="2800" dirty="0"/>
              <a:t>•احترام حقوق الملكية الفكرية.	</a:t>
            </a:r>
          </a:p>
          <a:p>
            <a:r>
              <a:rPr lang="ar-SA" sz="2800" dirty="0"/>
              <a:t>•الاعتماد على مصادر علمية موثوقة ومحكمة. </a:t>
            </a:r>
          </a:p>
          <a:p>
            <a:endParaRPr lang="ar-SA" sz="2800" dirty="0"/>
          </a:p>
          <a:p>
            <a:endParaRPr lang="ar-SA" sz="2800" dirty="0"/>
          </a:p>
          <a:p>
            <a:endParaRPr lang="ar-SA" sz="2800" dirty="0"/>
          </a:p>
          <a:p>
            <a:endParaRPr lang="ar-SA" sz="2800" dirty="0"/>
          </a:p>
        </p:txBody>
      </p:sp>
    </p:spTree>
    <p:extLst>
      <p:ext uri="{BB962C8B-B14F-4D97-AF65-F5344CB8AC3E}">
        <p14:creationId xmlns:p14="http://schemas.microsoft.com/office/powerpoint/2010/main" val="1781175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3A291D29-B3B6-8ECA-D124-D0384693202D}"/>
              </a:ext>
            </a:extLst>
          </p:cNvPr>
          <p:cNvSpPr txBox="1"/>
          <p:nvPr/>
        </p:nvSpPr>
        <p:spPr>
          <a:xfrm>
            <a:off x="0" y="287342"/>
            <a:ext cx="11967883" cy="5755422"/>
          </a:xfrm>
          <a:prstGeom prst="rect">
            <a:avLst/>
          </a:prstGeom>
          <a:noFill/>
        </p:spPr>
        <p:txBody>
          <a:bodyPr wrap="square" numCol="1">
            <a:spAutoFit/>
          </a:bodyPr>
          <a:lstStyle/>
          <a:p>
            <a:r>
              <a:rPr lang="ar-SA" sz="3200" dirty="0"/>
              <a:t>ثامناً: الجدول الزمني</a:t>
            </a:r>
          </a:p>
          <a:p>
            <a:r>
              <a:rPr lang="ar-SA" sz="2800" dirty="0"/>
              <a:t>النشاط                                                            المدة</a:t>
            </a:r>
          </a:p>
          <a:p>
            <a:endParaRPr lang="ar-SA" sz="2800" b="1" i="1" u="sng" strike="sngStrike" dirty="0"/>
          </a:p>
          <a:p>
            <a:r>
              <a:rPr lang="ar-SA" sz="2800" dirty="0"/>
              <a:t>جمع الدراسات والمراجع	                                شهر </a:t>
            </a:r>
          </a:p>
          <a:p>
            <a:r>
              <a:rPr lang="ar-SA" sz="2800" dirty="0"/>
              <a:t>إعداد الإطار النظري	                                       شهر</a:t>
            </a:r>
          </a:p>
          <a:p>
            <a:r>
              <a:rPr lang="ar-SA" sz="2800" dirty="0"/>
              <a:t>تصميم الاستبانة                   	                              شهر</a:t>
            </a:r>
          </a:p>
          <a:p>
            <a:r>
              <a:rPr lang="ar-SA" sz="2800" dirty="0"/>
              <a:t>جمع البيانات	                                                  شهر</a:t>
            </a:r>
          </a:p>
          <a:p>
            <a:r>
              <a:rPr lang="ar-SA" sz="2800" dirty="0"/>
              <a:t>تحليل النتائج	                                                شهر </a:t>
            </a:r>
          </a:p>
          <a:p>
            <a:r>
              <a:rPr lang="ar-SA" sz="2800" dirty="0"/>
              <a:t>كتابة التقرير النهائي	                                        شهر </a:t>
            </a:r>
          </a:p>
          <a:p>
            <a:endParaRPr lang="ar-SA" sz="2800" dirty="0"/>
          </a:p>
          <a:p>
            <a:r>
              <a:rPr lang="ar-SA" sz="2800" dirty="0"/>
              <a:t>                                 إجمالي المدة: 4–6 أشهر</a:t>
            </a:r>
          </a:p>
          <a:p>
            <a:endParaRPr lang="ar-SA" sz="2800" dirty="0"/>
          </a:p>
          <a:p>
            <a:r>
              <a:rPr lang="ar-SA" sz="2800" dirty="0"/>
              <a:t>     </a:t>
            </a:r>
          </a:p>
        </p:txBody>
      </p:sp>
    </p:spTree>
    <p:extLst>
      <p:ext uri="{BB962C8B-B14F-4D97-AF65-F5344CB8AC3E}">
        <p14:creationId xmlns:p14="http://schemas.microsoft.com/office/powerpoint/2010/main" val="2682259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B994449-F01A-A033-C919-DD6776050E5C}"/>
              </a:ext>
            </a:extLst>
          </p:cNvPr>
          <p:cNvSpPr txBox="1"/>
          <p:nvPr/>
        </p:nvSpPr>
        <p:spPr>
          <a:xfrm>
            <a:off x="484094" y="289679"/>
            <a:ext cx="11433361" cy="4031873"/>
          </a:xfrm>
          <a:prstGeom prst="rect">
            <a:avLst/>
          </a:prstGeom>
          <a:noFill/>
        </p:spPr>
        <p:txBody>
          <a:bodyPr wrap="square">
            <a:spAutoFit/>
          </a:bodyPr>
          <a:lstStyle/>
          <a:p>
            <a:r>
              <a:rPr lang="ar-SA" sz="3200" dirty="0"/>
              <a:t>تاسعاً: النتائج المتوقعة</a:t>
            </a:r>
          </a:p>
          <a:p>
            <a:r>
              <a:rPr lang="ar-SA" sz="2800" dirty="0"/>
              <a:t>يتوقع البحث أن يبين:	</a:t>
            </a:r>
          </a:p>
          <a:p>
            <a:r>
              <a:rPr lang="ar-SA" sz="2800" dirty="0"/>
              <a:t>•وجود ارتباط واضح بين اضطراب تشوه صورة الجسد والإقبال على العمليات التجميلية.	</a:t>
            </a:r>
          </a:p>
          <a:p>
            <a:r>
              <a:rPr lang="ar-SA" sz="2800" dirty="0"/>
              <a:t>•تأثير وسائل التواصل الاجتماعي في زيادة الطلب على التدخلات غير الضرورية.	</a:t>
            </a:r>
          </a:p>
          <a:p>
            <a:r>
              <a:rPr lang="ar-SA" sz="2800" dirty="0"/>
              <a:t>•أهمية التقييم النفسي قبل أي إجراء تجميلي.	</a:t>
            </a:r>
          </a:p>
          <a:p>
            <a:r>
              <a:rPr lang="ar-SA" sz="2800" dirty="0"/>
              <a:t>•ضرورة التزام الطبيب بالأخلاقيات المهنية ورفض التدخلات غير المبررة.</a:t>
            </a:r>
          </a:p>
          <a:p>
            <a:r>
              <a:rPr lang="ar-SA" sz="2800" dirty="0"/>
              <a:t>•الحاجة إلى تعزيز الوعي المجتمعي بمخاطر هوس الجمال.</a:t>
            </a:r>
          </a:p>
          <a:p>
            <a:endParaRPr lang="ar-SA" sz="2800" dirty="0"/>
          </a:p>
          <a:p>
            <a:endParaRPr lang="ar-SA" sz="2800" dirty="0"/>
          </a:p>
        </p:txBody>
      </p:sp>
    </p:spTree>
    <p:extLst>
      <p:ext uri="{BB962C8B-B14F-4D97-AF65-F5344CB8AC3E}">
        <p14:creationId xmlns:p14="http://schemas.microsoft.com/office/powerpoint/2010/main" val="3232547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08E006B1-5BD0-116F-39DE-484C5F162749}"/>
              </a:ext>
            </a:extLst>
          </p:cNvPr>
          <p:cNvSpPr txBox="1"/>
          <p:nvPr/>
        </p:nvSpPr>
        <p:spPr>
          <a:xfrm>
            <a:off x="290732" y="759655"/>
            <a:ext cx="11901268" cy="5539978"/>
          </a:xfrm>
          <a:prstGeom prst="rect">
            <a:avLst/>
          </a:prstGeom>
          <a:noFill/>
        </p:spPr>
        <p:txBody>
          <a:bodyPr wrap="square">
            <a:spAutoFit/>
          </a:bodyPr>
          <a:lstStyle/>
          <a:p>
            <a:r>
              <a:rPr lang="ar-SA" sz="3200" dirty="0"/>
              <a:t>عاشراً: المراجع </a:t>
            </a:r>
            <a:r>
              <a:rPr lang="en-US" sz="3200" dirty="0"/>
              <a:t>(APA)</a:t>
            </a:r>
            <a:endParaRPr lang="ar-SA" sz="3200" dirty="0"/>
          </a:p>
          <a:p>
            <a:endParaRPr lang="ar-SA" sz="3200" dirty="0"/>
          </a:p>
          <a:p>
            <a:endParaRPr lang="en-US" sz="3200" dirty="0"/>
          </a:p>
          <a:p>
            <a:r>
              <a:rPr lang="ar-SA" dirty="0"/>
              <a:t> </a:t>
            </a:r>
            <a:r>
              <a:rPr lang="en-US" dirty="0"/>
              <a:t>•American Society of Plastic Surgeons. (2022). Plastic Surgery Statistics Report.                                                                                   </a:t>
            </a:r>
          </a:p>
          <a:p>
            <a:r>
              <a:rPr lang="en-US" dirty="0"/>
              <a:t>•American Society for Metabolic and Bariatric Surgery. (2022). Updated Clinical Practice Guidelines.                                         </a:t>
            </a:r>
            <a:endParaRPr lang="ar-SA" dirty="0"/>
          </a:p>
          <a:p>
            <a:r>
              <a:rPr lang="en-US" dirty="0"/>
              <a:t>•Veale, D., et al. (2016). Body Dysmorphic Disorder and Cosmetic Procedures. Aesthetic Surgery  Journal.                              </a:t>
            </a:r>
          </a:p>
          <a:p>
            <a:r>
              <a:rPr lang="en-US" dirty="0"/>
              <a:t>  	•World Health Organization (WHO). Clinical Governance Guidelines.                                                                                        </a:t>
            </a:r>
          </a:p>
          <a:p>
            <a:r>
              <a:rPr lang="en-US" dirty="0"/>
              <a:t>	  •JAMA Facial Plastic Surgery.                                                                                                                                                                           </a:t>
            </a:r>
          </a:p>
          <a:p>
            <a:r>
              <a:rPr lang="en-US" dirty="0"/>
              <a:t>•Aesthetic Surgery Journal.                                                                                                                                                                                                   </a:t>
            </a:r>
          </a:p>
          <a:p>
            <a:r>
              <a:rPr lang="en-US" dirty="0"/>
              <a:t>	•Journal of Cosmetic Dermatology.                                                                                                                                                             </a:t>
            </a:r>
          </a:p>
          <a:p>
            <a:r>
              <a:rPr lang="en-US" dirty="0"/>
              <a:t>  	•BMJ Open.                                                                                                                                                                                                               </a:t>
            </a:r>
            <a:endParaRPr lang="ar-SA" dirty="0"/>
          </a:p>
          <a:p>
            <a:endParaRPr lang="ar-SA" dirty="0"/>
          </a:p>
          <a:p>
            <a:endParaRPr lang="ar-SA" dirty="0"/>
          </a:p>
          <a:p>
            <a:endParaRPr lang="ar-SA" dirty="0"/>
          </a:p>
          <a:p>
            <a:endParaRPr lang="ar-SA" sz="2400" dirty="0"/>
          </a:p>
          <a:p>
            <a:r>
              <a:rPr lang="ar-SA" dirty="0"/>
              <a:t>   </a:t>
            </a:r>
          </a:p>
          <a:p>
            <a:endParaRPr lang="ar-SA" dirty="0"/>
          </a:p>
        </p:txBody>
      </p:sp>
    </p:spTree>
    <p:extLst>
      <p:ext uri="{BB962C8B-B14F-4D97-AF65-F5344CB8AC3E}">
        <p14:creationId xmlns:p14="http://schemas.microsoft.com/office/powerpoint/2010/main" val="83400559"/>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189</TotalTime>
  <Words>986</Words>
  <Application>Microsoft Office PowerPoint</Application>
  <PresentationFormat>شاشة عريضة</PresentationFormat>
  <Paragraphs>83</Paragraphs>
  <Slides>10</Slides>
  <Notes>0</Notes>
  <HiddenSlides>0</HiddenSlides>
  <MMClips>0</MMClips>
  <ScaleCrop>false</ScaleCrop>
  <HeadingPairs>
    <vt:vector size="4" baseType="variant">
      <vt:variant>
        <vt:lpstr>نسق</vt:lpstr>
      </vt:variant>
      <vt:variant>
        <vt:i4>1</vt:i4>
      </vt:variant>
      <vt:variant>
        <vt:lpstr>عناوين الشرائح</vt:lpstr>
      </vt:variant>
      <vt:variant>
        <vt:i4>10</vt:i4>
      </vt:variant>
    </vt:vector>
  </HeadingPairs>
  <TitlesOfParts>
    <vt:vector size="11"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نورة ال رشيد</dc:creator>
  <cp:lastModifiedBy>نورة ال رشيد</cp:lastModifiedBy>
  <cp:revision>3</cp:revision>
  <dcterms:created xsi:type="dcterms:W3CDTF">2026-08-01T03:07:02Z</dcterms:created>
  <dcterms:modified xsi:type="dcterms:W3CDTF">2026-08-06T21:57:15Z</dcterms:modified>
</cp:coreProperties>
</file>