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notesSlides/notesSlide3.xml" ContentType="application/vnd.openxmlformats-officedocument.presentationml.notesSlide+xml"/>
  <Override PartName="/ppt/tags/tag14.xml" ContentType="application/vnd.openxmlformats-officedocument.presentationml.tags+xml"/>
  <Override PartName="/ppt/notesSlides/notesSlide4.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5.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498" r:id="rId6"/>
    <p:sldId id="499" r:id="rId7"/>
    <p:sldId id="500" r:id="rId8"/>
    <p:sldId id="501" r:id="rId9"/>
    <p:sldId id="510" r:id="rId10"/>
    <p:sldId id="511" r:id="rId11"/>
    <p:sldId id="512" r:id="rId12"/>
    <p:sldId id="513" r:id="rId13"/>
    <p:sldId id="514" r:id="rId14"/>
    <p:sldId id="515" r:id="rId15"/>
    <p:sldId id="516" r:id="rId16"/>
    <p:sldId id="517" r:id="rId17"/>
    <p:sldId id="518" r:id="rId18"/>
    <p:sldId id="530" r:id="rId19"/>
    <p:sldId id="531" r:id="rId20"/>
    <p:sldId id="532" r:id="rId21"/>
    <p:sldId id="534" r:id="rId22"/>
    <p:sldId id="535" r:id="rId23"/>
    <p:sldId id="536" r:id="rId24"/>
    <p:sldId id="537" r:id="rId25"/>
    <p:sldId id="538" r:id="rId26"/>
    <p:sldId id="539" r:id="rId27"/>
    <p:sldId id="540" r:id="rId28"/>
    <p:sldId id="541" r:id="rId29"/>
    <p:sldId id="542" r:id="rId30"/>
    <p:sldId id="543" r:id="rId31"/>
    <p:sldId id="544" r:id="rId32"/>
    <p:sldId id="545" r:id="rId33"/>
    <p:sldId id="546" r:id="rId34"/>
    <p:sldId id="547" r:id="rId35"/>
    <p:sldId id="548" r:id="rId36"/>
    <p:sldId id="549" r:id="rId37"/>
    <p:sldId id="550" r:id="rId38"/>
    <p:sldId id="551" r:id="rId39"/>
    <p:sldId id="552" r:id="rId40"/>
    <p:sldId id="553" r:id="rId41"/>
    <p:sldId id="554" r:id="rId42"/>
    <p:sldId id="555" r:id="rId43"/>
    <p:sldId id="556" r:id="rId44"/>
    <p:sldId id="557" r:id="rId45"/>
    <p:sldId id="558" r:id="rId46"/>
    <p:sldId id="313"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8"/>
            <p14:sldId id="499"/>
            <p14:sldId id="500"/>
            <p14:sldId id="501"/>
            <p14:sldId id="510"/>
            <p14:sldId id="511"/>
            <p14:sldId id="512"/>
            <p14:sldId id="513"/>
            <p14:sldId id="514"/>
            <p14:sldId id="515"/>
            <p14:sldId id="516"/>
            <p14:sldId id="517"/>
            <p14:sldId id="518"/>
            <p14:sldId id="530"/>
            <p14:sldId id="531"/>
            <p14:sldId id="532"/>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740000"/>
    <a:srgbClr val="FFD200"/>
    <a:srgbClr val="FFFFFF"/>
    <a:srgbClr val="000000"/>
    <a:srgbClr val="852F4A"/>
    <a:srgbClr val="203E5F"/>
    <a:srgbClr val="00AEEF"/>
    <a:srgbClr val="F58221"/>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4" d="100"/>
          <a:sy n="74" d="100"/>
        </p:scale>
        <p:origin x="936"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33755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2496506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1545884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3781015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1.xml"/><Relationship Id="rId5" Type="http://schemas.openxmlformats.org/officeDocument/2006/relationships/image" Target="../media/image10.jpe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13.xml"/><Relationship Id="rId5" Type="http://schemas.openxmlformats.org/officeDocument/2006/relationships/image" Target="../media/image11.jpe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14.xml"/><Relationship Id="rId5" Type="http://schemas.openxmlformats.org/officeDocument/2006/relationships/image" Target="../media/image12.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6.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7.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9.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0.xm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3.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4.xm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5.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6.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7.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8.xml"/><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9.xml"/><Relationship Id="rId4" Type="http://schemas.openxmlformats.org/officeDocument/2006/relationships/image" Target="../media/image17.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30.xml"/><Relationship Id="rId5" Type="http://schemas.openxmlformats.org/officeDocument/2006/relationships/image" Target="../media/image18.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1.xml"/><Relationship Id="rId4" Type="http://schemas.openxmlformats.org/officeDocument/2006/relationships/image" Target="../media/image19.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3.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4.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5.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6.xml"/><Relationship Id="rId4" Type="http://schemas.openxmlformats.org/officeDocument/2006/relationships/image" Target="../media/image20.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7.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8.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9.xml"/><Relationship Id="rId4" Type="http://schemas.openxmlformats.org/officeDocument/2006/relationships/image" Target="../media/image21.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40.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41.xml"/><Relationship Id="rId6" Type="http://schemas.openxmlformats.org/officeDocument/2006/relationships/hyperlink" Target="https://legal.thomsonreuters.com/blog/what-is-operational-risk-management/#head-1" TargetMode="External"/><Relationship Id="rId5" Type="http://schemas.openxmlformats.org/officeDocument/2006/relationships/hyperlink" Target="https://legal.thomsonreuters.com/blog/what-is-operational-risk-management/" TargetMode="External"/><Relationship Id="rId4" Type="http://schemas.openxmlformats.org/officeDocument/2006/relationships/hyperlink" Target="https://www.auditboard.com/" TargetMode="Externa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3.xml"/><Relationship Id="rId1" Type="http://schemas.openxmlformats.org/officeDocument/2006/relationships/tags" Target="../tags/tag42.xml"/><Relationship Id="rId5" Type="http://schemas.openxmlformats.org/officeDocument/2006/relationships/image" Target="../media/image22.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30" y="384464"/>
            <a:ext cx="6133544" cy="594324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97422" y="1767578"/>
            <a:ext cx="5964381" cy="1077218"/>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sz="3200" dirty="0">
                <a:solidFill>
                  <a:srgbClr val="2D3956"/>
                </a:solidFill>
                <a:latin typeface="Times New Roman" panose="02020603050405020304" pitchFamily="18" charset="0"/>
                <a:cs typeface="Times New Roman" panose="02020603050405020304" pitchFamily="18" charset="0"/>
              </a:rPr>
              <a:t>Strategic And Operational Risk Management</a:t>
            </a:r>
          </a:p>
        </p:txBody>
      </p:sp>
      <p:sp>
        <p:nvSpPr>
          <p:cNvPr id="46" name="TextBox 45"/>
          <p:cNvSpPr txBox="1"/>
          <p:nvPr/>
        </p:nvSpPr>
        <p:spPr>
          <a:xfrm>
            <a:off x="2565618" y="3451763"/>
            <a:ext cx="1231427" cy="400110"/>
          </a:xfrm>
          <a:prstGeom prst="rect">
            <a:avLst/>
          </a:prstGeom>
          <a:noFill/>
        </p:spPr>
        <p:txBody>
          <a:bodyPr wrap="none" rtlCol="0">
            <a:spAutoFit/>
          </a:bodyPr>
          <a:lstStyle/>
          <a:p>
            <a:r>
              <a:rPr lang="en-US" sz="2000" b="1" u="sng" dirty="0">
                <a:solidFill>
                  <a:srgbClr val="002060"/>
                </a:solidFill>
                <a:latin typeface="Times New Roman" panose="02020603050405020304" pitchFamily="18" charset="0"/>
                <a:cs typeface="Times New Roman" panose="02020603050405020304" pitchFamily="18" charset="0"/>
              </a:rPr>
              <a:t>PMG 630</a:t>
            </a:r>
            <a:endParaRPr lang="en-US" sz="20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B064ED9D-F779-462F-3C99-D88E66A2D776}"/>
              </a:ext>
            </a:extLst>
          </p:cNvPr>
          <p:cNvSpPr txBox="1"/>
          <p:nvPr/>
        </p:nvSpPr>
        <p:spPr>
          <a:xfrm>
            <a:off x="1194218" y="4504213"/>
            <a:ext cx="3910107" cy="461665"/>
          </a:xfrm>
          <a:prstGeom prst="rect">
            <a:avLst/>
          </a:prstGeom>
          <a:noFill/>
        </p:spPr>
        <p:txBody>
          <a:bodyPr wrap="square" rtlCol="0">
            <a:spAutoFit/>
          </a:bodyPr>
          <a:lstStyle/>
          <a:p>
            <a:pPr algn="ctr"/>
            <a:r>
              <a:rPr lang="en-US" sz="2400" b="1" dirty="0">
                <a:solidFill>
                  <a:srgbClr val="002060"/>
                </a:solidFill>
                <a:latin typeface="Times New Roman" panose="02020603050405020304" pitchFamily="18" charset="0"/>
                <a:cs typeface="Times New Roman" panose="02020603050405020304" pitchFamily="18" charset="0"/>
              </a:rPr>
              <a:t>Dr. Ayman Hassan </a:t>
            </a:r>
          </a:p>
        </p:txBody>
      </p:sp>
      <p:pic>
        <p:nvPicPr>
          <p:cNvPr id="3" name="Picture 2">
            <a:extLst>
              <a:ext uri="{FF2B5EF4-FFF2-40B4-BE49-F238E27FC236}">
                <a16:creationId xmlns:a16="http://schemas.microsoft.com/office/drawing/2014/main" id="{3EF5EBD3-EFAC-9CAD-F85C-8AA1711C43E5}"/>
              </a:ext>
            </a:extLst>
          </p:cNvPr>
          <p:cNvPicPr>
            <a:picLocks noChangeAspect="1"/>
          </p:cNvPicPr>
          <p:nvPr/>
        </p:nvPicPr>
        <p:blipFill>
          <a:blip r:embed="rId4"/>
          <a:stretch>
            <a:fillRect/>
          </a:stretch>
        </p:blipFill>
        <p:spPr>
          <a:xfrm>
            <a:off x="7213031" y="1405948"/>
            <a:ext cx="3753578" cy="4024043"/>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4026" y="5798538"/>
            <a:ext cx="916075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600" b="1" dirty="0">
                <a:solidFill>
                  <a:srgbClr val="002060"/>
                </a:solidFill>
                <a:latin typeface="Times New Roman" panose="02020603050405020304" pitchFamily="18" charset="0"/>
                <a:cs typeface="Times New Roman" panose="02020603050405020304" pitchFamily="18" charset="0"/>
              </a:rPr>
              <a:t>Lecture </a:t>
            </a:r>
            <a:r>
              <a:rPr lang="en-US" sz="2600" b="1" dirty="0">
                <a:solidFill>
                  <a:srgbClr val="002060"/>
                </a:solidFill>
                <a:latin typeface="Sitka Text" pitchFamily="2" charset="0"/>
                <a:cs typeface="Times New Roman" panose="02020603050405020304" pitchFamily="18" charset="0"/>
              </a:rPr>
              <a:t>①</a:t>
            </a:r>
            <a:r>
              <a:rPr lang="en-US" sz="2600" b="1" dirty="0">
                <a:solidFill>
                  <a:srgbClr val="002060"/>
                </a:solidFill>
                <a:latin typeface="Times New Roman" panose="02020603050405020304" pitchFamily="18" charset="0"/>
                <a:cs typeface="Times New Roman" panose="02020603050405020304" pitchFamily="18" charset="0"/>
              </a:rPr>
              <a:t> : Introduction To Operational Risks</a:t>
            </a:r>
          </a:p>
        </p:txBody>
      </p:sp>
    </p:spTree>
  </p:cSld>
  <p:clrMapOvr>
    <a:masterClrMapping/>
  </p:clrMapOvr>
  <mc:AlternateContent xmlns:mc="http://schemas.openxmlformats.org/markup-compatibility/2006" xmlns:p14="http://schemas.microsoft.com/office/powerpoint/2010/main">
    <mc:Choice Requires="p14">
      <p:transition spd="slow" p14:dur="2000" advTm="83501"/>
    </mc:Choice>
    <mc:Fallback xmlns="">
      <p:transition spd="slow" advTm="8350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9944" y="952845"/>
            <a:ext cx="1215205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400" b="1" dirty="0">
                <a:latin typeface="Times New Roman" panose="02020603050405020304" pitchFamily="18" charset="0"/>
                <a:cs typeface="Times New Roman" panose="02020603050405020304" pitchFamily="18" charset="0"/>
              </a:rPr>
              <a:t>Content</a:t>
            </a:r>
          </a:p>
        </p:txBody>
      </p:sp>
      <p:sp>
        <p:nvSpPr>
          <p:cNvPr id="12" name="Rectangle 11">
            <a:extLst>
              <a:ext uri="{FF2B5EF4-FFF2-40B4-BE49-F238E27FC236}">
                <a16:creationId xmlns:a16="http://schemas.microsoft.com/office/drawing/2014/main" id="{5D251107-2F70-4E7E-991D-D70C28C9D9FA}"/>
              </a:ext>
            </a:extLst>
          </p:cNvPr>
          <p:cNvSpPr/>
          <p:nvPr/>
        </p:nvSpPr>
        <p:spPr>
          <a:xfrm>
            <a:off x="470646" y="1412620"/>
            <a:ext cx="11011913" cy="4807535"/>
          </a:xfrm>
          <a:prstGeom prst="rect">
            <a:avLst/>
          </a:prstGeom>
        </p:spPr>
        <p:txBody>
          <a:bodyPr wrap="square">
            <a:spAutoFit/>
          </a:bodyPr>
          <a:lstStyle/>
          <a:p>
            <a:pPr marL="504000" lvl="0" indent="-514350" algn="just" rtl="0">
              <a:lnSpc>
                <a:spcPct val="150000"/>
              </a:lnSpc>
              <a:spcBef>
                <a:spcPts val="600"/>
              </a:spcBef>
              <a:buClr>
                <a:srgbClr val="002060"/>
              </a:buClr>
              <a:buFont typeface="+mj-lt"/>
              <a:buAutoNum type="arabicPeriod"/>
              <a:tabLst>
                <a:tab pos="457200" algn="l"/>
              </a:tabLst>
            </a:pPr>
            <a:r>
              <a:rPr lang="en-US" sz="2000" b="1" kern="1200" dirty="0">
                <a:latin typeface="Times New Roman" panose="02020603050405020304" pitchFamily="18" charset="0"/>
                <a:ea typeface="Times New Roman" panose="02020603050405020304" pitchFamily="18" charset="0"/>
                <a:cs typeface="Times New Roman" panose="02020603050405020304" pitchFamily="18" charset="0"/>
              </a:rPr>
              <a:t>The concept of risk ( </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Hazards, Risks, and Accidents )</a:t>
            </a:r>
          </a:p>
          <a:p>
            <a:pPr marL="504000" lvl="0" indent="-514350" algn="just" rtl="0">
              <a:lnSpc>
                <a:spcPct val="150000"/>
              </a:lnSpc>
              <a:spcBef>
                <a:spcPts val="600"/>
              </a:spcBef>
              <a:buClr>
                <a:srgbClr val="002060"/>
              </a:buClr>
              <a:buFont typeface="+mj-lt"/>
              <a:buAutoNum type="arabicPeriod"/>
              <a:tabLst>
                <a:tab pos="457200" algn="l"/>
              </a:tabLst>
            </a:pPr>
            <a:r>
              <a:rPr lang="en-US" sz="2000" b="1" dirty="0">
                <a:latin typeface="Times New Roman" panose="02020603050405020304" pitchFamily="18" charset="0"/>
                <a:cs typeface="Times New Roman" panose="02020603050405020304" pitchFamily="18" charset="0"/>
              </a:rPr>
              <a:t>Types of corporate risks</a:t>
            </a:r>
          </a:p>
          <a:p>
            <a:pPr marL="504000" indent="-514350" algn="just">
              <a:lnSpc>
                <a:spcPct val="150000"/>
              </a:lnSpc>
              <a:spcBef>
                <a:spcPts val="600"/>
              </a:spcBef>
              <a:buClr>
                <a:srgbClr val="002060"/>
              </a:buClr>
              <a:buFont typeface="+mj-lt"/>
              <a:buAutoNum type="arabicPeriod"/>
              <a:tabLst>
                <a:tab pos="457200" algn="l"/>
              </a:tabLst>
            </a:pPr>
            <a:r>
              <a:rPr lang="en-US" sz="2000" b="1" dirty="0">
                <a:latin typeface="Times New Roman" panose="02020603050405020304" pitchFamily="18" charset="0"/>
                <a:cs typeface="Times New Roman" panose="02020603050405020304" pitchFamily="18" charset="0"/>
              </a:rPr>
              <a:t>Brief history of Operational risk </a:t>
            </a:r>
          </a:p>
          <a:p>
            <a:pPr marL="504000" lvl="0" indent="-514350">
              <a:lnSpc>
                <a:spcPct val="150000"/>
              </a:lnSpc>
              <a:spcBef>
                <a:spcPts val="600"/>
              </a:spcBef>
              <a:buClr>
                <a:srgbClr val="002060"/>
              </a:buClr>
              <a:buFont typeface="+mj-lt"/>
              <a:buAutoNum type="arabicPeriod"/>
              <a:tabLst>
                <a:tab pos="457200" algn="l"/>
              </a:tabLst>
            </a:pP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Operational Risk and Operational Risk Management</a:t>
            </a:r>
          </a:p>
          <a:p>
            <a:pPr marL="504000" lvl="0" indent="-514350">
              <a:lnSpc>
                <a:spcPct val="150000"/>
              </a:lnSpc>
              <a:spcBef>
                <a:spcPts val="600"/>
              </a:spcBef>
              <a:buClr>
                <a:srgbClr val="002060"/>
              </a:buClr>
              <a:buFont typeface="+mj-lt"/>
              <a:buAutoNum type="arabicPeriod"/>
              <a:tabLst>
                <a:tab pos="457200" algn="l"/>
              </a:tabLst>
            </a:pP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Objectives of operations management</a:t>
            </a:r>
          </a:p>
          <a:p>
            <a:pPr marL="504000" lvl="0" indent="-514350">
              <a:lnSpc>
                <a:spcPct val="150000"/>
              </a:lnSpc>
              <a:spcBef>
                <a:spcPts val="600"/>
              </a:spcBef>
              <a:buClr>
                <a:srgbClr val="002060"/>
              </a:buClr>
              <a:buFont typeface="+mj-lt"/>
              <a:buAutoNum type="arabicPeriod"/>
              <a:tabLst>
                <a:tab pos="457200" algn="l"/>
              </a:tabLst>
            </a:pP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Operational risk management</a:t>
            </a:r>
          </a:p>
          <a:p>
            <a:pPr marL="504000" lvl="0" indent="-514350">
              <a:lnSpc>
                <a:spcPct val="150000"/>
              </a:lnSpc>
              <a:spcBef>
                <a:spcPts val="600"/>
              </a:spcBef>
              <a:buClr>
                <a:srgbClr val="002060"/>
              </a:buClr>
              <a:buFont typeface="+mj-lt"/>
              <a:buAutoNum type="arabicPeriod"/>
              <a:tabLst>
                <a:tab pos="457200" algn="l"/>
              </a:tabLst>
            </a:pP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Classification Of Operational Risk events</a:t>
            </a:r>
          </a:p>
          <a:p>
            <a:pPr marL="504000" lvl="0" indent="-514350">
              <a:lnSpc>
                <a:spcPct val="150000"/>
              </a:lnSpc>
              <a:spcBef>
                <a:spcPts val="600"/>
              </a:spcBef>
              <a:buClr>
                <a:srgbClr val="002060"/>
              </a:buClr>
              <a:buFont typeface="+mj-lt"/>
              <a:buAutoNum type="arabicPeriod"/>
              <a:tabLst>
                <a:tab pos="457200" algn="l"/>
              </a:tabLst>
            </a:pP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The importance of a systems approach</a:t>
            </a:r>
          </a:p>
          <a:p>
            <a:pPr marL="504000" lvl="0" indent="-514350">
              <a:lnSpc>
                <a:spcPct val="150000"/>
              </a:lnSpc>
              <a:spcBef>
                <a:spcPts val="600"/>
              </a:spcBef>
              <a:buClr>
                <a:srgbClr val="002060"/>
              </a:buClr>
              <a:buFont typeface="+mj-lt"/>
              <a:buAutoNum type="arabicPeriod"/>
              <a:tabLst>
                <a:tab pos="457200" algn="l"/>
              </a:tabLst>
            </a:pPr>
            <a:r>
              <a:rPr lang="en-US" sz="2000" b="1" dirty="0">
                <a:latin typeface="Times New Roman" panose="02020603050405020304" pitchFamily="18" charset="0"/>
                <a:cs typeface="Times New Roman" panose="02020603050405020304" pitchFamily="18" charset="0"/>
              </a:rPr>
              <a:t>Conclusion</a:t>
            </a: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293737"/>
    </mc:Choice>
    <mc:Fallback xmlns="">
      <p:transition spd="slow" advTm="2937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anim calcmode="lin" valueType="num">
                                      <p:cBhvr>
                                        <p:cTn id="8" dur="1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2">
                                            <p:txEl>
                                              <p:pRg st="1" end="1"/>
                                            </p:txEl>
                                          </p:spTgt>
                                        </p:tgtEl>
                                        <p:attrNameLst>
                                          <p:attrName>style.visibility</p:attrName>
                                        </p:attrNameLst>
                                      </p:cBhvr>
                                      <p:to>
                                        <p:strVal val="visible"/>
                                      </p:to>
                                    </p:set>
                                    <p:animEffect transition="in" filter="fade">
                                      <p:cBhvr>
                                        <p:cTn id="14" dur="1000"/>
                                        <p:tgtEl>
                                          <p:spTgt spid="12">
                                            <p:txEl>
                                              <p:pRg st="1" end="1"/>
                                            </p:txEl>
                                          </p:spTgt>
                                        </p:tgtEl>
                                      </p:cBhvr>
                                    </p:animEffect>
                                    <p:anim calcmode="lin" valueType="num">
                                      <p:cBhvr>
                                        <p:cTn id="15" dur="1000" fill="hold"/>
                                        <p:tgtEl>
                                          <p:spTgt spid="1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2">
                                            <p:txEl>
                                              <p:pRg st="2" end="2"/>
                                            </p:txEl>
                                          </p:spTgt>
                                        </p:tgtEl>
                                        <p:attrNameLst>
                                          <p:attrName>style.visibility</p:attrName>
                                        </p:attrNameLst>
                                      </p:cBhvr>
                                      <p:to>
                                        <p:strVal val="visible"/>
                                      </p:to>
                                    </p:set>
                                    <p:animEffect transition="in" filter="fade">
                                      <p:cBhvr>
                                        <p:cTn id="21" dur="1000"/>
                                        <p:tgtEl>
                                          <p:spTgt spid="12">
                                            <p:txEl>
                                              <p:pRg st="2" end="2"/>
                                            </p:txEl>
                                          </p:spTgt>
                                        </p:tgtEl>
                                      </p:cBhvr>
                                    </p:animEffect>
                                    <p:anim calcmode="lin" valueType="num">
                                      <p:cBhvr>
                                        <p:cTn id="22" dur="1000" fill="hold"/>
                                        <p:tgtEl>
                                          <p:spTgt spid="1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2">
                                            <p:txEl>
                                              <p:pRg st="3" end="3"/>
                                            </p:txEl>
                                          </p:spTgt>
                                        </p:tgtEl>
                                        <p:attrNameLst>
                                          <p:attrName>style.visibility</p:attrName>
                                        </p:attrNameLst>
                                      </p:cBhvr>
                                      <p:to>
                                        <p:strVal val="visible"/>
                                      </p:to>
                                    </p:set>
                                    <p:animEffect transition="in" filter="fade">
                                      <p:cBhvr>
                                        <p:cTn id="28" dur="1000"/>
                                        <p:tgtEl>
                                          <p:spTgt spid="12">
                                            <p:txEl>
                                              <p:pRg st="3" end="3"/>
                                            </p:txEl>
                                          </p:spTgt>
                                        </p:tgtEl>
                                      </p:cBhvr>
                                    </p:animEffect>
                                    <p:anim calcmode="lin" valueType="num">
                                      <p:cBhvr>
                                        <p:cTn id="29" dur="1000" fill="hold"/>
                                        <p:tgtEl>
                                          <p:spTgt spid="1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2">
                                            <p:txEl>
                                              <p:pRg st="4" end="4"/>
                                            </p:txEl>
                                          </p:spTgt>
                                        </p:tgtEl>
                                        <p:attrNameLst>
                                          <p:attrName>style.visibility</p:attrName>
                                        </p:attrNameLst>
                                      </p:cBhvr>
                                      <p:to>
                                        <p:strVal val="visible"/>
                                      </p:to>
                                    </p:set>
                                    <p:animEffect transition="in" filter="fade">
                                      <p:cBhvr>
                                        <p:cTn id="35" dur="1000"/>
                                        <p:tgtEl>
                                          <p:spTgt spid="12">
                                            <p:txEl>
                                              <p:pRg st="4" end="4"/>
                                            </p:txEl>
                                          </p:spTgt>
                                        </p:tgtEl>
                                      </p:cBhvr>
                                    </p:animEffect>
                                    <p:anim calcmode="lin" valueType="num">
                                      <p:cBhvr>
                                        <p:cTn id="36" dur="1000" fill="hold"/>
                                        <p:tgtEl>
                                          <p:spTgt spid="1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1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2">
                                            <p:txEl>
                                              <p:pRg st="5" end="5"/>
                                            </p:txEl>
                                          </p:spTgt>
                                        </p:tgtEl>
                                        <p:attrNameLst>
                                          <p:attrName>style.visibility</p:attrName>
                                        </p:attrNameLst>
                                      </p:cBhvr>
                                      <p:to>
                                        <p:strVal val="visible"/>
                                      </p:to>
                                    </p:set>
                                    <p:animEffect transition="in" filter="fade">
                                      <p:cBhvr>
                                        <p:cTn id="42" dur="1000"/>
                                        <p:tgtEl>
                                          <p:spTgt spid="12">
                                            <p:txEl>
                                              <p:pRg st="5" end="5"/>
                                            </p:txEl>
                                          </p:spTgt>
                                        </p:tgtEl>
                                      </p:cBhvr>
                                    </p:animEffect>
                                    <p:anim calcmode="lin" valueType="num">
                                      <p:cBhvr>
                                        <p:cTn id="43" dur="1000" fill="hold"/>
                                        <p:tgtEl>
                                          <p:spTgt spid="1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1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2">
                                            <p:txEl>
                                              <p:pRg st="6" end="6"/>
                                            </p:txEl>
                                          </p:spTgt>
                                        </p:tgtEl>
                                        <p:attrNameLst>
                                          <p:attrName>style.visibility</p:attrName>
                                        </p:attrNameLst>
                                      </p:cBhvr>
                                      <p:to>
                                        <p:strVal val="visible"/>
                                      </p:to>
                                    </p:set>
                                    <p:animEffect transition="in" filter="fade">
                                      <p:cBhvr>
                                        <p:cTn id="49" dur="1000"/>
                                        <p:tgtEl>
                                          <p:spTgt spid="12">
                                            <p:txEl>
                                              <p:pRg st="6" end="6"/>
                                            </p:txEl>
                                          </p:spTgt>
                                        </p:tgtEl>
                                      </p:cBhvr>
                                    </p:animEffect>
                                    <p:anim calcmode="lin" valueType="num">
                                      <p:cBhvr>
                                        <p:cTn id="50" dur="1000" fill="hold"/>
                                        <p:tgtEl>
                                          <p:spTgt spid="12">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1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2">
                                            <p:txEl>
                                              <p:pRg st="7" end="7"/>
                                            </p:txEl>
                                          </p:spTgt>
                                        </p:tgtEl>
                                        <p:attrNameLst>
                                          <p:attrName>style.visibility</p:attrName>
                                        </p:attrNameLst>
                                      </p:cBhvr>
                                      <p:to>
                                        <p:strVal val="visible"/>
                                      </p:to>
                                    </p:set>
                                    <p:animEffect transition="in" filter="fade">
                                      <p:cBhvr>
                                        <p:cTn id="56" dur="1000"/>
                                        <p:tgtEl>
                                          <p:spTgt spid="12">
                                            <p:txEl>
                                              <p:pRg st="7" end="7"/>
                                            </p:txEl>
                                          </p:spTgt>
                                        </p:tgtEl>
                                      </p:cBhvr>
                                    </p:animEffect>
                                    <p:anim calcmode="lin" valueType="num">
                                      <p:cBhvr>
                                        <p:cTn id="57" dur="1000" fill="hold"/>
                                        <p:tgtEl>
                                          <p:spTgt spid="12">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1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2">
                                            <p:txEl>
                                              <p:pRg st="8" end="8"/>
                                            </p:txEl>
                                          </p:spTgt>
                                        </p:tgtEl>
                                        <p:attrNameLst>
                                          <p:attrName>style.visibility</p:attrName>
                                        </p:attrNameLst>
                                      </p:cBhvr>
                                      <p:to>
                                        <p:strVal val="visible"/>
                                      </p:to>
                                    </p:set>
                                    <p:animEffect transition="in" filter="fade">
                                      <p:cBhvr>
                                        <p:cTn id="63" dur="1000"/>
                                        <p:tgtEl>
                                          <p:spTgt spid="12">
                                            <p:txEl>
                                              <p:pRg st="8" end="8"/>
                                            </p:txEl>
                                          </p:spTgt>
                                        </p:tgtEl>
                                      </p:cBhvr>
                                    </p:animEffect>
                                    <p:anim calcmode="lin" valueType="num">
                                      <p:cBhvr>
                                        <p:cTn id="64" dur="1000" fill="hold"/>
                                        <p:tgtEl>
                                          <p:spTgt spid="12">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12">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15634" y="8904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3955" y="952845"/>
            <a:ext cx="1198511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0E708E28-E70D-4CA1-8661-7DC254ABBD2F}"/>
              </a:ext>
            </a:extLst>
          </p:cNvPr>
          <p:cNvSpPr txBox="1">
            <a:spLocks/>
          </p:cNvSpPr>
          <p:nvPr/>
        </p:nvSpPr>
        <p:spPr>
          <a:xfrm>
            <a:off x="2385212" y="174400"/>
            <a:ext cx="7351070"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tabLst>
                <a:tab pos="457200" algn="l"/>
              </a:tabLst>
            </a:pPr>
            <a:r>
              <a:rPr lang="en-US" sz="2400" b="1" dirty="0">
                <a:latin typeface="Times New Roman" panose="02020603050405020304" pitchFamily="18" charset="0"/>
                <a:cs typeface="Times New Roman" panose="02020603050405020304" pitchFamily="18" charset="0"/>
              </a:rPr>
              <a:t>The concept of risk</a:t>
            </a:r>
          </a:p>
        </p:txBody>
      </p:sp>
      <p:sp>
        <p:nvSpPr>
          <p:cNvPr id="8" name="Rectangle 7">
            <a:extLst>
              <a:ext uri="{FF2B5EF4-FFF2-40B4-BE49-F238E27FC236}">
                <a16:creationId xmlns:a16="http://schemas.microsoft.com/office/drawing/2014/main" id="{AB9641FE-8309-44D5-A2AB-3016CE831272}"/>
              </a:ext>
            </a:extLst>
          </p:cNvPr>
          <p:cNvSpPr/>
          <p:nvPr/>
        </p:nvSpPr>
        <p:spPr>
          <a:xfrm>
            <a:off x="280556" y="1987716"/>
            <a:ext cx="11695544" cy="1938992"/>
          </a:xfrm>
          <a:prstGeom prst="rect">
            <a:avLst/>
          </a:prstGeom>
        </p:spPr>
        <p:txBody>
          <a:bodyPr wrap="square">
            <a:spAutoFit/>
          </a:bodyPr>
          <a:lstStyle/>
          <a:p>
            <a:pPr marL="457200" indent="-457200">
              <a:buFont typeface="Wingdings" panose="05000000000000000000" pitchFamily="2" charset="2"/>
              <a:buChar char="q"/>
            </a:pPr>
            <a:r>
              <a:rPr lang="en-US" sz="2400" dirty="0">
                <a:solidFill>
                  <a:prstClr val="black"/>
                </a:solidFill>
                <a:latin typeface="Times New Roman" panose="02020603050405020304" pitchFamily="18" charset="0"/>
                <a:cs typeface="Times New Roman" panose="02020603050405020304" pitchFamily="18" charset="0"/>
              </a:rPr>
              <a:t>Definition: Risk means future uncertainty about deviation from the expected outcome, and various risks arise due to uncertainty arising from various factors affecting the situation.</a:t>
            </a:r>
          </a:p>
          <a:p>
            <a:pPr algn="just"/>
            <a:endParaRPr lang="en-US" sz="2400" dirty="0">
              <a:solidFill>
                <a:prstClr val="black"/>
              </a:solidFill>
            </a:endParaRPr>
          </a:p>
          <a:p>
            <a:pPr marL="457200" indent="-457200" algn="just">
              <a:buFont typeface="Wingdings" panose="05000000000000000000" pitchFamily="2" charset="2"/>
              <a:buChar char="q"/>
            </a:pPr>
            <a:r>
              <a:rPr lang="en-US" sz="2400" u="sng"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 we note that...risk is related to uncertainty, and therefore it is a probability rate that is less than 100% and greater than 0%</a:t>
            </a:r>
            <a:endParaRPr lang="en-US" sz="2400"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9431121-E8A1-4359-B57D-BD3EDF0ACFBE}"/>
              </a:ext>
            </a:extLst>
          </p:cNvPr>
          <p:cNvSpPr txBox="1"/>
          <p:nvPr/>
        </p:nvSpPr>
        <p:spPr>
          <a:xfrm>
            <a:off x="3182890" y="1193265"/>
            <a:ext cx="6094140" cy="523220"/>
          </a:xfrm>
          <a:prstGeom prst="rect">
            <a:avLst/>
          </a:prstGeom>
          <a:noFill/>
        </p:spPr>
        <p:txBody>
          <a:bodyPr wrap="square">
            <a:spAutoFit/>
          </a:bodyPr>
          <a:lstStyle/>
          <a:p>
            <a:pPr algn="ctr"/>
            <a:r>
              <a:rPr lang="en-US" sz="2800" b="1" u="sng" dirty="0">
                <a:solidFill>
                  <a:schemeClr val="accent6">
                    <a:lumMod val="50000"/>
                  </a:schemeClr>
                </a:solidFill>
                <a:latin typeface="Times New Roman" panose="02020603050405020304" pitchFamily="18" charset="0"/>
                <a:cs typeface="Times New Roman" panose="02020603050405020304" pitchFamily="18" charset="0"/>
              </a:rPr>
              <a:t>What is a risk ?</a:t>
            </a:r>
          </a:p>
        </p:txBody>
      </p:sp>
      <p:sp>
        <p:nvSpPr>
          <p:cNvPr id="10" name="TextBox 9">
            <a:extLst>
              <a:ext uri="{FF2B5EF4-FFF2-40B4-BE49-F238E27FC236}">
                <a16:creationId xmlns:a16="http://schemas.microsoft.com/office/drawing/2014/main" id="{531DE3C0-DFD5-40D1-9427-4D636333731A}"/>
              </a:ext>
            </a:extLst>
          </p:cNvPr>
          <p:cNvSpPr txBox="1"/>
          <p:nvPr/>
        </p:nvSpPr>
        <p:spPr>
          <a:xfrm>
            <a:off x="858643" y="4974923"/>
            <a:ext cx="10728748" cy="1140697"/>
          </a:xfrm>
          <a:prstGeom prst="rect">
            <a:avLst/>
          </a:prstGeom>
          <a:noFill/>
        </p:spPr>
        <p:txBody>
          <a:bodyPr wrap="square">
            <a:spAutoFit/>
          </a:bodyPr>
          <a:lstStyle/>
          <a:p>
            <a:pPr marL="342900" indent="-342900">
              <a:lnSpc>
                <a:spcPct val="150000"/>
              </a:lnSpc>
              <a:buFont typeface="Wingdings" panose="05000000000000000000" pitchFamily="2" charset="2"/>
              <a:buChar char="ü"/>
            </a:pPr>
            <a:r>
              <a:rPr lang="en-US" sz="2400" dirty="0">
                <a:solidFill>
                  <a:srgbClr val="002060"/>
                </a:solidFill>
                <a:latin typeface="Times New Roman" panose="02020603050405020304" pitchFamily="18" charset="0"/>
                <a:cs typeface="Times New Roman" panose="02020603050405020304" pitchFamily="18" charset="0"/>
              </a:rPr>
              <a:t>There is a positive relationship between risk and profit. “More risk, more profit, and so on. Less risk, less profit.” There is no action without relative risk</a:t>
            </a:r>
            <a:endParaRPr lang="ar-EG" sz="2400" dirty="0">
              <a:solidFill>
                <a:srgbClr val="00206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14768106-D025-4C20-A0B7-D73FDC831C09}"/>
              </a:ext>
            </a:extLst>
          </p:cNvPr>
          <p:cNvSpPr txBox="1"/>
          <p:nvPr/>
        </p:nvSpPr>
        <p:spPr>
          <a:xfrm>
            <a:off x="3182890" y="4409894"/>
            <a:ext cx="6094140" cy="523220"/>
          </a:xfrm>
          <a:prstGeom prst="rect">
            <a:avLst/>
          </a:prstGeom>
          <a:noFill/>
        </p:spPr>
        <p:txBody>
          <a:bodyPr wrap="square">
            <a:spAutoFit/>
          </a:bodyPr>
          <a:lstStyle/>
          <a:p>
            <a:pPr algn="ctr"/>
            <a:r>
              <a:rPr lang="en-US" sz="2800" b="1" dirty="0"/>
              <a:t>Why take </a:t>
            </a:r>
            <a:r>
              <a:rPr lang="en-US" sz="2800" b="1" u="sng" dirty="0">
                <a:solidFill>
                  <a:prstClr val="black"/>
                </a:solidFill>
              </a:rPr>
              <a:t>the</a:t>
            </a:r>
            <a:r>
              <a:rPr lang="en-US" sz="2800" b="1" dirty="0"/>
              <a:t> risk?</a:t>
            </a:r>
            <a:endParaRPr lang="ar-EG" sz="2800" b="1" dirty="0"/>
          </a:p>
        </p:txBody>
      </p:sp>
    </p:spTree>
    <p:custDataLst>
      <p:tags r:id="rId1"/>
    </p:custDataLst>
    <p:extLst>
      <p:ext uri="{BB962C8B-B14F-4D97-AF65-F5344CB8AC3E}">
        <p14:creationId xmlns:p14="http://schemas.microsoft.com/office/powerpoint/2010/main" val="95014885"/>
      </p:ext>
    </p:extLst>
  </p:cSld>
  <p:clrMapOvr>
    <a:masterClrMapping/>
  </p:clrMapOvr>
  <mc:AlternateContent xmlns:mc="http://schemas.openxmlformats.org/markup-compatibility/2006" xmlns:p14="http://schemas.microsoft.com/office/powerpoint/2010/main">
    <mc:Choice Requires="p14">
      <p:transition spd="slow" p14:dur="2000" advTm="260291"/>
    </mc:Choice>
    <mc:Fallback xmlns="">
      <p:transition spd="slow" advTm="2602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fade">
                                      <p:cBhvr>
                                        <p:cTn id="14" dur="1000"/>
                                        <p:tgtEl>
                                          <p:spTgt spid="8">
                                            <p:txEl>
                                              <p:pRg st="0" end="0"/>
                                            </p:txEl>
                                          </p:spTgt>
                                        </p:tgtEl>
                                      </p:cBhvr>
                                    </p:animEffect>
                                    <p:anim calcmode="lin" valueType="num">
                                      <p:cBhvr>
                                        <p:cTn id="15"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Effect transition="in" filter="fade">
                                      <p:cBhvr>
                                        <p:cTn id="21" dur="1000"/>
                                        <p:tgtEl>
                                          <p:spTgt spid="8">
                                            <p:txEl>
                                              <p:pRg st="2" end="2"/>
                                            </p:txEl>
                                          </p:spTgt>
                                        </p:tgtEl>
                                      </p:cBhvr>
                                    </p:animEffect>
                                    <p:anim calcmode="lin" valueType="num">
                                      <p:cBhvr>
                                        <p:cTn id="22"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xEl>
                                              <p:pRg st="0" end="0"/>
                                            </p:txEl>
                                          </p:spTgt>
                                        </p:tgtEl>
                                        <p:attrNameLst>
                                          <p:attrName>style.visibility</p:attrName>
                                        </p:attrNameLst>
                                      </p:cBhvr>
                                      <p:to>
                                        <p:strVal val="visible"/>
                                      </p:to>
                                    </p:set>
                                    <p:animEffect transition="in" filter="fade">
                                      <p:cBhvr>
                                        <p:cTn id="28" dur="1000"/>
                                        <p:tgtEl>
                                          <p:spTgt spid="11">
                                            <p:txEl>
                                              <p:pRg st="0" end="0"/>
                                            </p:txEl>
                                          </p:spTgt>
                                        </p:tgtEl>
                                      </p:cBhvr>
                                    </p:animEffect>
                                    <p:anim calcmode="lin" valueType="num">
                                      <p:cBhvr>
                                        <p:cTn id="29"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4609" y="952845"/>
            <a:ext cx="1140696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58652E4D-45D5-41BC-9FC4-FC30AC8DF4F6}"/>
              </a:ext>
            </a:extLst>
          </p:cNvPr>
          <p:cNvSpPr txBox="1">
            <a:spLocks/>
          </p:cNvSpPr>
          <p:nvPr/>
        </p:nvSpPr>
        <p:spPr>
          <a:xfrm>
            <a:off x="3529733" y="247597"/>
            <a:ext cx="6301589" cy="56688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pPr>
            <a:r>
              <a:rPr lang="en-US" sz="2600" b="1" dirty="0">
                <a:latin typeface="Times New Roman" panose="02020603050405020304" pitchFamily="18" charset="0"/>
                <a:cs typeface="Times New Roman" panose="02020603050405020304" pitchFamily="18" charset="0"/>
              </a:rPr>
              <a:t>2-Hazards, Risks, and Accidents</a:t>
            </a:r>
          </a:p>
        </p:txBody>
      </p:sp>
      <p:sp>
        <p:nvSpPr>
          <p:cNvPr id="8" name="Rectangle 7">
            <a:extLst>
              <a:ext uri="{FF2B5EF4-FFF2-40B4-BE49-F238E27FC236}">
                <a16:creationId xmlns:a16="http://schemas.microsoft.com/office/drawing/2014/main" id="{85FCD4C8-4243-4622-BBA1-56497DCC77C4}"/>
              </a:ext>
            </a:extLst>
          </p:cNvPr>
          <p:cNvSpPr/>
          <p:nvPr/>
        </p:nvSpPr>
        <p:spPr>
          <a:xfrm>
            <a:off x="867127" y="2582722"/>
            <a:ext cx="10908559" cy="2057294"/>
          </a:xfrm>
          <a:prstGeom prst="rect">
            <a:avLst/>
          </a:prstGeom>
        </p:spPr>
        <p:txBody>
          <a:bodyPr wrap="square">
            <a:spAutoFit/>
          </a:bodyPr>
          <a:lstStyle/>
          <a:p>
            <a:pPr marL="457200" indent="-457200">
              <a:lnSpc>
                <a:spcPct val="200000"/>
              </a:lnSpc>
              <a:buFont typeface="Wingdings" panose="05000000000000000000" pitchFamily="2" charset="2"/>
              <a:buChar char="v"/>
              <a:defRPr/>
            </a:pPr>
            <a:r>
              <a:rPr lang="en-US" sz="2400" dirty="0">
                <a:latin typeface="Times New Roman" panose="02020603050405020304" pitchFamily="18" charset="0"/>
                <a:cs typeface="Times New Roman" panose="02020603050405020304" pitchFamily="18" charset="0"/>
              </a:rPr>
              <a:t>These three terms—accidents, hazards, and risks—are very important, related, but distinct concepts that form the foundation of operational risk management.</a:t>
            </a:r>
          </a:p>
          <a:p>
            <a:pPr>
              <a:lnSpc>
                <a:spcPct val="150000"/>
              </a:lnSpc>
              <a:defRPr/>
            </a:pPr>
            <a:r>
              <a:rPr lang="en-US" sz="2400" dirty="0">
                <a:latin typeface="Times New Roman" panose="02020603050405020304" pitchFamily="18" charset="0"/>
                <a:cs typeface="Times New Roman" panose="02020603050405020304" pitchFamily="18" charset="0"/>
              </a:rPr>
              <a:t> </a:t>
            </a:r>
          </a:p>
        </p:txBody>
      </p:sp>
      <p:sp>
        <p:nvSpPr>
          <p:cNvPr id="9" name="TextBox 8">
            <a:extLst>
              <a:ext uri="{FF2B5EF4-FFF2-40B4-BE49-F238E27FC236}">
                <a16:creationId xmlns:a16="http://schemas.microsoft.com/office/drawing/2014/main" id="{9B44DF38-23E2-451F-BE12-CC9E7C61ACA0}"/>
              </a:ext>
            </a:extLst>
          </p:cNvPr>
          <p:cNvSpPr txBox="1"/>
          <p:nvPr/>
        </p:nvSpPr>
        <p:spPr>
          <a:xfrm>
            <a:off x="2913255" y="1229567"/>
            <a:ext cx="6094140" cy="589072"/>
          </a:xfrm>
          <a:prstGeom prst="rect">
            <a:avLst/>
          </a:prstGeom>
          <a:solidFill>
            <a:schemeClr val="accent6">
              <a:lumMod val="20000"/>
              <a:lumOff val="80000"/>
            </a:schemeClr>
          </a:solidFill>
        </p:spPr>
        <p:txBody>
          <a:bodyPr wrap="square">
            <a:spAutoFit/>
          </a:bodyPr>
          <a:lstStyle/>
          <a:p>
            <a:pPr algn="ctr">
              <a:lnSpc>
                <a:spcPct val="150000"/>
              </a:lnSpc>
              <a:defRPr/>
            </a:pPr>
            <a:r>
              <a:rPr lang="en-US" sz="2400" b="1" u="sng" dirty="0">
                <a:solidFill>
                  <a:srgbClr val="002060"/>
                </a:solidFill>
                <a:latin typeface="Times New Roman" panose="02020603050405020304" pitchFamily="18" charset="0"/>
                <a:cs typeface="Times New Roman" panose="02020603050405020304" pitchFamily="18" charset="0"/>
              </a:rPr>
              <a:t>Hazards, Risks, and Accidents</a:t>
            </a:r>
          </a:p>
        </p:txBody>
      </p:sp>
    </p:spTree>
    <p:custDataLst>
      <p:tags r:id="rId1"/>
    </p:custDataLst>
    <p:extLst>
      <p:ext uri="{BB962C8B-B14F-4D97-AF65-F5344CB8AC3E}">
        <p14:creationId xmlns:p14="http://schemas.microsoft.com/office/powerpoint/2010/main" val="1334494992"/>
      </p:ext>
    </p:extLst>
  </p:cSld>
  <p:clrMapOvr>
    <a:masterClrMapping/>
  </p:clrMapOvr>
  <mc:AlternateContent xmlns:mc="http://schemas.openxmlformats.org/markup-compatibility/2006" xmlns:p14="http://schemas.microsoft.com/office/powerpoint/2010/main">
    <mc:Choice Requires="p14">
      <p:transition spd="slow" p14:dur="2000" advTm="61812"/>
    </mc:Choice>
    <mc:Fallback xmlns="">
      <p:transition spd="slow" advTm="618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984461"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0783" y="1004800"/>
            <a:ext cx="1201156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ED5E7738-42E9-4CA8-A8FF-F859F76D157F}"/>
              </a:ext>
            </a:extLst>
          </p:cNvPr>
          <p:cNvSpPr txBox="1">
            <a:spLocks/>
          </p:cNvSpPr>
          <p:nvPr/>
        </p:nvSpPr>
        <p:spPr>
          <a:xfrm>
            <a:off x="4318834" y="123423"/>
            <a:ext cx="3253860"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600" b="1" dirty="0">
                <a:latin typeface="Times New Roman" panose="02020603050405020304" pitchFamily="18" charset="0"/>
                <a:cs typeface="Times New Roman" panose="02020603050405020304" pitchFamily="18" charset="0"/>
              </a:rPr>
              <a:t>2-1. Hazards</a:t>
            </a:r>
          </a:p>
        </p:txBody>
      </p:sp>
      <p:sp>
        <p:nvSpPr>
          <p:cNvPr id="8" name="Rectangle 7">
            <a:extLst>
              <a:ext uri="{FF2B5EF4-FFF2-40B4-BE49-F238E27FC236}">
                <a16:creationId xmlns:a16="http://schemas.microsoft.com/office/drawing/2014/main" id="{3FCB1F51-E499-4B38-85D6-BAD29A107E4A}"/>
              </a:ext>
            </a:extLst>
          </p:cNvPr>
          <p:cNvSpPr/>
          <p:nvPr/>
        </p:nvSpPr>
        <p:spPr>
          <a:xfrm>
            <a:off x="1035604" y="1259793"/>
            <a:ext cx="10120792" cy="492443"/>
          </a:xfrm>
          <a:prstGeom prst="rect">
            <a:avLst/>
          </a:prstGeom>
          <a:solidFill>
            <a:schemeClr val="accent6">
              <a:lumMod val="20000"/>
              <a:lumOff val="80000"/>
            </a:schemeClr>
          </a:solidFill>
        </p:spPr>
        <p:txBody>
          <a:bodyPr wrap="square">
            <a:spAutoFit/>
          </a:bodyPr>
          <a:lstStyle/>
          <a:p>
            <a:pPr algn="ctr">
              <a:defRPr/>
            </a:pPr>
            <a:r>
              <a:rPr lang="en-US" sz="2600" u="sng"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Hazard ? </a:t>
            </a:r>
          </a:p>
        </p:txBody>
      </p:sp>
      <p:sp>
        <p:nvSpPr>
          <p:cNvPr id="9" name="TextBox 8">
            <a:extLst>
              <a:ext uri="{FF2B5EF4-FFF2-40B4-BE49-F238E27FC236}">
                <a16:creationId xmlns:a16="http://schemas.microsoft.com/office/drawing/2014/main" id="{8A341EDD-E285-470E-8186-880BBFBA8C90}"/>
              </a:ext>
            </a:extLst>
          </p:cNvPr>
          <p:cNvSpPr txBox="1"/>
          <p:nvPr/>
        </p:nvSpPr>
        <p:spPr>
          <a:xfrm>
            <a:off x="362414" y="1883247"/>
            <a:ext cx="11355279" cy="1133965"/>
          </a:xfrm>
          <a:prstGeom prst="rect">
            <a:avLst/>
          </a:prstGeom>
          <a:noFill/>
        </p:spPr>
        <p:txBody>
          <a:bodyPr wrap="square">
            <a:spAutoFit/>
          </a:bodyPr>
          <a:lstStyle/>
          <a:p>
            <a:pPr marL="457200" indent="-457200">
              <a:lnSpc>
                <a:spcPct val="150000"/>
              </a:lnSpc>
              <a:spcAft>
                <a:spcPts val="750"/>
              </a:spcAft>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To put it simply, a hazard is something that does not directly cause harm but has the potential to cause harm or loss</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10" name="TextBox 9">
            <a:extLst>
              <a:ext uri="{FF2B5EF4-FFF2-40B4-BE49-F238E27FC236}">
                <a16:creationId xmlns:a16="http://schemas.microsoft.com/office/drawing/2014/main" id="{3F608F99-D4BC-4165-BA64-2084C97F9F82}"/>
              </a:ext>
            </a:extLst>
          </p:cNvPr>
          <p:cNvSpPr txBox="1"/>
          <p:nvPr/>
        </p:nvSpPr>
        <p:spPr>
          <a:xfrm>
            <a:off x="-17991" y="5504534"/>
            <a:ext cx="11735684" cy="579967"/>
          </a:xfrm>
          <a:prstGeom prst="rect">
            <a:avLst/>
          </a:prstGeom>
          <a:noFill/>
        </p:spPr>
        <p:txBody>
          <a:bodyPr wrap="square">
            <a:spAutoFit/>
          </a:bodyPr>
          <a:lstStyle/>
          <a:p>
            <a:pPr marL="457200" indent="-457200" algn="ctr">
              <a:lnSpc>
                <a:spcPct val="150000"/>
              </a:lnSpc>
              <a:spcAft>
                <a:spcPts val="750"/>
              </a:spcAft>
              <a:buFont typeface="Wingdings" panose="05000000000000000000" pitchFamily="2" charset="2"/>
              <a:buChar char="Ø"/>
            </a:pPr>
            <a:r>
              <a:rPr lang="en-US" sz="2400" b="1" dirty="0">
                <a:solidFill>
                  <a:srgbClr val="002060"/>
                </a:solidFill>
                <a:latin typeface="Times New Roman" panose="02020603050405020304" pitchFamily="18" charset="0"/>
                <a:cs typeface="Times New Roman" panose="02020603050405020304" pitchFamily="18" charset="0"/>
              </a:rPr>
              <a:t>For example,</a:t>
            </a:r>
            <a:endParaRPr lang="ar-EG" sz="2400" b="1" dirty="0">
              <a:solidFill>
                <a:srgbClr val="00206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CE696F80-1AD9-455D-87C1-13A2C396EEAE}"/>
              </a:ext>
            </a:extLst>
          </p:cNvPr>
          <p:cNvSpPr txBox="1"/>
          <p:nvPr/>
        </p:nvSpPr>
        <p:spPr>
          <a:xfrm>
            <a:off x="425817" y="3585935"/>
            <a:ext cx="11455007" cy="1143070"/>
          </a:xfrm>
          <a:prstGeom prst="rect">
            <a:avLst/>
          </a:prstGeom>
          <a:noFill/>
        </p:spPr>
        <p:txBody>
          <a:bodyPr wrap="square">
            <a:spAutoFit/>
          </a:bodyPr>
          <a:lstStyle/>
          <a:p>
            <a:pPr marL="457200" indent="-457200">
              <a:lnSpc>
                <a:spcPct val="150000"/>
              </a:lnSpc>
              <a:spcAft>
                <a:spcPts val="750"/>
              </a:spcAft>
              <a:buFont typeface="Wingdings" panose="05000000000000000000" pitchFamily="2" charset="2"/>
              <a:buChar char="v"/>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To put it simply More, a hazard is something that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can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cause harm, so hazard is source of danger</a:t>
            </a:r>
          </a:p>
        </p:txBody>
      </p:sp>
    </p:spTree>
    <p:custDataLst>
      <p:tags r:id="rId1"/>
    </p:custDataLst>
    <p:extLst>
      <p:ext uri="{BB962C8B-B14F-4D97-AF65-F5344CB8AC3E}">
        <p14:creationId xmlns:p14="http://schemas.microsoft.com/office/powerpoint/2010/main" val="2095629256"/>
      </p:ext>
    </p:extLst>
  </p:cSld>
  <p:clrMapOvr>
    <a:masterClrMapping/>
  </p:clrMapOvr>
  <mc:AlternateContent xmlns:mc="http://schemas.openxmlformats.org/markup-compatibility/2006" xmlns:p14="http://schemas.microsoft.com/office/powerpoint/2010/main">
    <mc:Choice Requires="p14">
      <p:transition spd="slow" p14:dur="2000" advTm="150520"/>
    </mc:Choice>
    <mc:Fallback xmlns="">
      <p:transition spd="slow" advTm="1505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994852"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8726" y="1025582"/>
            <a:ext cx="1196362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888C3B9E-4450-4AD2-AD35-CF336C3BC7F4}"/>
              </a:ext>
            </a:extLst>
          </p:cNvPr>
          <p:cNvSpPr txBox="1">
            <a:spLocks/>
          </p:cNvSpPr>
          <p:nvPr/>
        </p:nvSpPr>
        <p:spPr>
          <a:xfrm>
            <a:off x="2877588" y="215137"/>
            <a:ext cx="6614855" cy="55479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br>
              <a:rPr lang="en-US" sz="2800" b="1" dirty="0"/>
            </a:br>
            <a:endParaRPr lang="en-US" sz="2800" b="1" dirty="0"/>
          </a:p>
          <a:p>
            <a:pPr>
              <a:lnSpc>
                <a:spcPct val="100000"/>
              </a:lnSpc>
            </a:pPr>
            <a:endParaRPr lang="en-US" sz="2800" b="1" dirty="0"/>
          </a:p>
          <a:p>
            <a:pPr>
              <a:lnSpc>
                <a:spcPct val="100000"/>
              </a:lnSpc>
            </a:pPr>
            <a:endParaRPr lang="en-US" sz="2800" b="1" dirty="0"/>
          </a:p>
          <a:p>
            <a:pPr>
              <a:lnSpc>
                <a:spcPct val="100000"/>
              </a:lnSpc>
            </a:pPr>
            <a:endParaRPr lang="en-US" sz="2800" b="1" dirty="0"/>
          </a:p>
          <a:p>
            <a:pPr>
              <a:lnSpc>
                <a:spcPct val="100000"/>
              </a:lnSpc>
            </a:pPr>
            <a:endParaRPr lang="en-US" sz="2800" b="1" dirty="0"/>
          </a:p>
          <a:p>
            <a:pPr>
              <a:lnSpc>
                <a:spcPct val="100000"/>
              </a:lnSpc>
            </a:pPr>
            <a:endParaRPr lang="en-US" sz="2800" b="1" dirty="0"/>
          </a:p>
          <a:p>
            <a:pPr>
              <a:lnSpc>
                <a:spcPct val="100000"/>
              </a:lnSpc>
            </a:pPr>
            <a:endParaRPr lang="en-US" sz="2800" b="1" dirty="0"/>
          </a:p>
          <a:p>
            <a:pPr>
              <a:lnSpc>
                <a:spcPct val="100000"/>
              </a:lnSpc>
            </a:pPr>
            <a:endParaRPr lang="ar-EG" sz="2800" b="1" dirty="0"/>
          </a:p>
          <a:p>
            <a:pPr>
              <a:lnSpc>
                <a:spcPct val="100000"/>
              </a:lnSpc>
            </a:pPr>
            <a:endParaRPr lang="en-US" sz="2800" b="1" dirty="0">
              <a:latin typeface="+mn-lt"/>
            </a:endParaRPr>
          </a:p>
          <a:p>
            <a:pPr>
              <a:lnSpc>
                <a:spcPct val="100000"/>
              </a:lnSpc>
            </a:pPr>
            <a:endParaRPr lang="en-US" sz="2800" b="1" dirty="0">
              <a:latin typeface="+mn-lt"/>
            </a:endParaRPr>
          </a:p>
          <a:p>
            <a:pPr>
              <a:lnSpc>
                <a:spcPct val="100000"/>
              </a:lnSpc>
            </a:pPr>
            <a:r>
              <a:rPr lang="en-US" sz="2600" b="1" dirty="0">
                <a:latin typeface="Times New Roman" panose="02020603050405020304" pitchFamily="18" charset="0"/>
                <a:cs typeface="Times New Roman" panose="02020603050405020304" pitchFamily="18" charset="0"/>
              </a:rPr>
              <a:t>2-1-1. Hazard Examples, Around the House</a:t>
            </a:r>
          </a:p>
        </p:txBody>
      </p:sp>
      <p:pic>
        <p:nvPicPr>
          <p:cNvPr id="7" name="Picture 6">
            <a:extLst>
              <a:ext uri="{FF2B5EF4-FFF2-40B4-BE49-F238E27FC236}">
                <a16:creationId xmlns:a16="http://schemas.microsoft.com/office/drawing/2014/main" id="{EA4B83F4-A072-46BA-85FD-50C4FCEAD75C}"/>
              </a:ext>
            </a:extLst>
          </p:cNvPr>
          <p:cNvPicPr>
            <a:picLocks noChangeAspect="1"/>
          </p:cNvPicPr>
          <p:nvPr/>
        </p:nvPicPr>
        <p:blipFill>
          <a:blip r:embed="rId4"/>
          <a:stretch>
            <a:fillRect/>
          </a:stretch>
        </p:blipFill>
        <p:spPr>
          <a:xfrm>
            <a:off x="8077981" y="1388559"/>
            <a:ext cx="3748098" cy="2581275"/>
          </a:xfrm>
          <a:prstGeom prst="rect">
            <a:avLst/>
          </a:prstGeom>
        </p:spPr>
      </p:pic>
      <p:pic>
        <p:nvPicPr>
          <p:cNvPr id="8" name="Picture 7">
            <a:extLst>
              <a:ext uri="{FF2B5EF4-FFF2-40B4-BE49-F238E27FC236}">
                <a16:creationId xmlns:a16="http://schemas.microsoft.com/office/drawing/2014/main" id="{CDBDAF06-1A58-43E9-AFDC-F63B0C5E645D}"/>
              </a:ext>
            </a:extLst>
          </p:cNvPr>
          <p:cNvPicPr>
            <a:picLocks noChangeAspect="1"/>
          </p:cNvPicPr>
          <p:nvPr/>
        </p:nvPicPr>
        <p:blipFill>
          <a:blip r:embed="rId5"/>
          <a:stretch>
            <a:fillRect/>
          </a:stretch>
        </p:blipFill>
        <p:spPr>
          <a:xfrm>
            <a:off x="3795369" y="1388559"/>
            <a:ext cx="4128422" cy="2581275"/>
          </a:xfrm>
          <a:prstGeom prst="rect">
            <a:avLst/>
          </a:prstGeom>
        </p:spPr>
      </p:pic>
      <p:pic>
        <p:nvPicPr>
          <p:cNvPr id="9" name="Picture 8">
            <a:extLst>
              <a:ext uri="{FF2B5EF4-FFF2-40B4-BE49-F238E27FC236}">
                <a16:creationId xmlns:a16="http://schemas.microsoft.com/office/drawing/2014/main" id="{1BAAB02C-2FDA-49CB-B1F0-8A6F880F64C0}"/>
              </a:ext>
            </a:extLst>
          </p:cNvPr>
          <p:cNvPicPr>
            <a:picLocks noChangeAspect="1"/>
          </p:cNvPicPr>
          <p:nvPr/>
        </p:nvPicPr>
        <p:blipFill>
          <a:blip r:embed="rId6"/>
          <a:stretch>
            <a:fillRect/>
          </a:stretch>
        </p:blipFill>
        <p:spPr>
          <a:xfrm>
            <a:off x="397909" y="1438880"/>
            <a:ext cx="3284705" cy="2553017"/>
          </a:xfrm>
          <a:prstGeom prst="rect">
            <a:avLst/>
          </a:prstGeom>
        </p:spPr>
      </p:pic>
      <p:sp>
        <p:nvSpPr>
          <p:cNvPr id="10" name="TextBox 9">
            <a:extLst>
              <a:ext uri="{FF2B5EF4-FFF2-40B4-BE49-F238E27FC236}">
                <a16:creationId xmlns:a16="http://schemas.microsoft.com/office/drawing/2014/main" id="{51A8077C-0FA0-42C5-A288-6B2AC377A4CD}"/>
              </a:ext>
            </a:extLst>
          </p:cNvPr>
          <p:cNvSpPr txBox="1"/>
          <p:nvPr/>
        </p:nvSpPr>
        <p:spPr>
          <a:xfrm>
            <a:off x="649559" y="4039517"/>
            <a:ext cx="2228029" cy="369332"/>
          </a:xfrm>
          <a:prstGeom prst="rect">
            <a:avLst/>
          </a:prstGeom>
          <a:noFill/>
        </p:spPr>
        <p:txBody>
          <a:bodyPr wrap="square">
            <a:spAutoFit/>
          </a:bodyPr>
          <a:lstStyle/>
          <a:p>
            <a:pPr algn="ctr"/>
            <a:r>
              <a:rPr lang="en-US" b="1" i="0" dirty="0">
                <a:solidFill>
                  <a:srgbClr val="740400"/>
                </a:solidFill>
                <a:effectLst/>
                <a:latin typeface="Montserrat" panose="00000500000000000000" pitchFamily="2" charset="0"/>
              </a:rPr>
              <a:t>Sharp Objects</a:t>
            </a:r>
          </a:p>
        </p:txBody>
      </p:sp>
      <p:sp>
        <p:nvSpPr>
          <p:cNvPr id="11" name="TextBox 10">
            <a:extLst>
              <a:ext uri="{FF2B5EF4-FFF2-40B4-BE49-F238E27FC236}">
                <a16:creationId xmlns:a16="http://schemas.microsoft.com/office/drawing/2014/main" id="{4EC9FFE0-8F10-47EA-8F0F-59B41167B3EF}"/>
              </a:ext>
            </a:extLst>
          </p:cNvPr>
          <p:cNvSpPr txBox="1"/>
          <p:nvPr/>
        </p:nvSpPr>
        <p:spPr>
          <a:xfrm>
            <a:off x="4987383" y="4057633"/>
            <a:ext cx="1982129" cy="373517"/>
          </a:xfrm>
          <a:prstGeom prst="rect">
            <a:avLst/>
          </a:prstGeom>
          <a:noFill/>
        </p:spPr>
        <p:txBody>
          <a:bodyPr wrap="square">
            <a:spAutoFit/>
          </a:bodyPr>
          <a:lstStyle/>
          <a:p>
            <a:pPr algn="ctr"/>
            <a:r>
              <a:rPr lang="en-US" b="1" i="0" dirty="0">
                <a:solidFill>
                  <a:srgbClr val="740400"/>
                </a:solidFill>
                <a:effectLst/>
                <a:latin typeface="Montserrat" panose="00000500000000000000" pitchFamily="2" charset="0"/>
              </a:rPr>
              <a:t>Poisoning</a:t>
            </a:r>
          </a:p>
        </p:txBody>
      </p:sp>
      <p:sp>
        <p:nvSpPr>
          <p:cNvPr id="12" name="TextBox 11">
            <a:extLst>
              <a:ext uri="{FF2B5EF4-FFF2-40B4-BE49-F238E27FC236}">
                <a16:creationId xmlns:a16="http://schemas.microsoft.com/office/drawing/2014/main" id="{EC843938-3915-4C5F-8242-192801048A49}"/>
              </a:ext>
            </a:extLst>
          </p:cNvPr>
          <p:cNvSpPr txBox="1"/>
          <p:nvPr/>
        </p:nvSpPr>
        <p:spPr>
          <a:xfrm>
            <a:off x="9435557" y="4048604"/>
            <a:ext cx="1279602" cy="369332"/>
          </a:xfrm>
          <a:prstGeom prst="rect">
            <a:avLst/>
          </a:prstGeom>
          <a:noFill/>
        </p:spPr>
        <p:txBody>
          <a:bodyPr wrap="square">
            <a:spAutoFit/>
          </a:bodyPr>
          <a:lstStyle/>
          <a:p>
            <a:pPr algn="ctr"/>
            <a:r>
              <a:rPr lang="en-US" b="1" i="0" dirty="0">
                <a:solidFill>
                  <a:srgbClr val="740400"/>
                </a:solidFill>
                <a:effectLst/>
                <a:latin typeface="Montserrat" panose="00000500000000000000" pitchFamily="2" charset="0"/>
              </a:rPr>
              <a:t>Falls</a:t>
            </a:r>
          </a:p>
        </p:txBody>
      </p:sp>
      <p:sp>
        <p:nvSpPr>
          <p:cNvPr id="13" name="TextBox 12">
            <a:extLst>
              <a:ext uri="{FF2B5EF4-FFF2-40B4-BE49-F238E27FC236}">
                <a16:creationId xmlns:a16="http://schemas.microsoft.com/office/drawing/2014/main" id="{F981F9E1-6E60-48FA-AB95-149169797BF2}"/>
              </a:ext>
            </a:extLst>
          </p:cNvPr>
          <p:cNvSpPr txBox="1"/>
          <p:nvPr/>
        </p:nvSpPr>
        <p:spPr>
          <a:xfrm>
            <a:off x="367991" y="4423450"/>
            <a:ext cx="11409730" cy="830997"/>
          </a:xfrm>
          <a:prstGeom prst="rect">
            <a:avLst/>
          </a:prstGeom>
          <a:noFill/>
        </p:spPr>
        <p:txBody>
          <a:bodyPr wrap="square">
            <a:spAutoFit/>
          </a:bodyPr>
          <a:lstStyle/>
          <a:p>
            <a:pPr marL="457200" indent="-457200">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Many of these accidents are preventable and dealing with a serious accident that could have been avoided can lead to a lifetime of guilt.</a:t>
            </a:r>
            <a:endParaRPr lang="ar-EG" sz="2400" b="1" dirty="0">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E502DC39-CFF6-46C6-A0CD-4BBD8153EDC4}"/>
              </a:ext>
            </a:extLst>
          </p:cNvPr>
          <p:cNvSpPr txBox="1"/>
          <p:nvPr/>
        </p:nvSpPr>
        <p:spPr>
          <a:xfrm>
            <a:off x="470647" y="5402865"/>
            <a:ext cx="11428168" cy="1015663"/>
          </a:xfrm>
          <a:prstGeom prst="rect">
            <a:avLst/>
          </a:prstGeom>
          <a:noFill/>
          <a:ln>
            <a:noFill/>
          </a:ln>
        </p:spPr>
        <p:txBody>
          <a:bodyPr wrap="square">
            <a:spAutoFit/>
          </a:bodyPr>
          <a:lstStyle/>
          <a:p>
            <a:pPr marL="342900" indent="-342900">
              <a:buFont typeface="Courier New" panose="02070309020205020404" pitchFamily="49" charset="0"/>
              <a:buChar char="o"/>
            </a:pPr>
            <a:r>
              <a:rPr lang="en-US" sz="2000" b="1" dirty="0">
                <a:solidFill>
                  <a:srgbClr val="852F4A"/>
                </a:solidFill>
                <a:latin typeface="Times New Roman" panose="02020603050405020304" pitchFamily="18" charset="0"/>
                <a:cs typeface="Times New Roman" panose="02020603050405020304" pitchFamily="18" charset="0"/>
              </a:rPr>
              <a:t>Accidents in the home claim 18,000 lives each year in America alone. </a:t>
            </a:r>
          </a:p>
          <a:p>
            <a:pPr marL="342900" indent="-342900">
              <a:buFont typeface="Courier New" panose="02070309020205020404" pitchFamily="49" charset="0"/>
              <a:buChar char="o"/>
            </a:pPr>
            <a:r>
              <a:rPr lang="en-US" sz="2000" b="1" dirty="0">
                <a:solidFill>
                  <a:srgbClr val="852F4A"/>
                </a:solidFill>
                <a:latin typeface="Times New Roman" panose="02020603050405020304" pitchFamily="18" charset="0"/>
                <a:cs typeface="Times New Roman" panose="02020603050405020304" pitchFamily="18" charset="0"/>
              </a:rPr>
              <a:t>It is the common household hazards that account for 21 million medical visits annually. </a:t>
            </a:r>
          </a:p>
          <a:p>
            <a:pPr marL="342900" indent="-342900">
              <a:buFont typeface="Courier New" panose="02070309020205020404" pitchFamily="49" charset="0"/>
              <a:buChar char="o"/>
            </a:pPr>
            <a:r>
              <a:rPr lang="en-US" sz="2000" b="1" dirty="0">
                <a:solidFill>
                  <a:srgbClr val="852F4A"/>
                </a:solidFill>
                <a:latin typeface="Times New Roman" panose="02020603050405020304" pitchFamily="18" charset="0"/>
                <a:cs typeface="Times New Roman" panose="02020603050405020304" pitchFamily="18" charset="0"/>
              </a:rPr>
              <a:t>it costs around $220 billion a year.</a:t>
            </a:r>
            <a:endParaRPr lang="ar-EG" sz="2000" b="1" dirty="0">
              <a:solidFill>
                <a:srgbClr val="852F4A"/>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897036909"/>
      </p:ext>
    </p:extLst>
  </p:cSld>
  <p:clrMapOvr>
    <a:masterClrMapping/>
  </p:clrMapOvr>
  <mc:AlternateContent xmlns:mc="http://schemas.openxmlformats.org/markup-compatibility/2006" xmlns:p14="http://schemas.microsoft.com/office/powerpoint/2010/main">
    <mc:Choice Requires="p14">
      <p:transition spd="slow" p14:dur="2000" advTm="309951"/>
    </mc:Choice>
    <mc:Fallback xmlns="">
      <p:transition spd="slow" advTm="3099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
                                          </p:val>
                                        </p:tav>
                                        <p:tav tm="100000">
                                          <p:val>
                                            <p:strVal val="#ppt_x"/>
                                          </p:val>
                                        </p:tav>
                                      </p:tavLst>
                                    </p:anim>
                                    <p:anim calcmode="lin" valueType="num">
                                      <p:cBhvr>
                                        <p:cTn id="4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1000"/>
                                        <p:tgtEl>
                                          <p:spTgt spid="14"/>
                                        </p:tgtEl>
                                      </p:cBhvr>
                                    </p:animEffect>
                                    <p:anim calcmode="lin" valueType="num">
                                      <p:cBhvr>
                                        <p:cTn id="51" dur="1000" fill="hold"/>
                                        <p:tgtEl>
                                          <p:spTgt spid="14"/>
                                        </p:tgtEl>
                                        <p:attrNameLst>
                                          <p:attrName>ppt_x</p:attrName>
                                        </p:attrNameLst>
                                      </p:cBhvr>
                                      <p:tavLst>
                                        <p:tav tm="0">
                                          <p:val>
                                            <p:strVal val="#ppt_x"/>
                                          </p:val>
                                        </p:tav>
                                        <p:tav tm="100000">
                                          <p:val>
                                            <p:strVal val="#ppt_x"/>
                                          </p:val>
                                        </p:tav>
                                      </p:tavLst>
                                    </p:anim>
                                    <p:anim calcmode="lin" valueType="num">
                                      <p:cBhvr>
                                        <p:cTn id="5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05243"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8335" y="1035973"/>
            <a:ext cx="11974016"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D3F0817C-268C-49D3-88EE-4288C6C1D027}"/>
              </a:ext>
            </a:extLst>
          </p:cNvPr>
          <p:cNvSpPr txBox="1">
            <a:spLocks/>
          </p:cNvSpPr>
          <p:nvPr/>
        </p:nvSpPr>
        <p:spPr>
          <a:xfrm>
            <a:off x="3574472" y="185288"/>
            <a:ext cx="501551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600" b="1" dirty="0">
                <a:latin typeface="Times New Roman" panose="02020603050405020304" pitchFamily="18" charset="0"/>
                <a:cs typeface="Times New Roman" panose="02020603050405020304" pitchFamily="18" charset="0"/>
              </a:rPr>
              <a:t>2-2. Risks</a:t>
            </a:r>
          </a:p>
        </p:txBody>
      </p:sp>
      <p:sp>
        <p:nvSpPr>
          <p:cNvPr id="7" name="TextBox 6">
            <a:extLst>
              <a:ext uri="{FF2B5EF4-FFF2-40B4-BE49-F238E27FC236}">
                <a16:creationId xmlns:a16="http://schemas.microsoft.com/office/drawing/2014/main" id="{A1C40B32-4C09-4708-8B18-BDDD4B10EB4D}"/>
              </a:ext>
            </a:extLst>
          </p:cNvPr>
          <p:cNvSpPr txBox="1"/>
          <p:nvPr/>
        </p:nvSpPr>
        <p:spPr>
          <a:xfrm>
            <a:off x="536760" y="1187828"/>
            <a:ext cx="11431418" cy="1141146"/>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risk, is a combination of two things – the chance that the hazard will cause harm and how serious that harm could be.</a:t>
            </a:r>
            <a:endParaRPr lang="ar-EG" sz="24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CC8B19F-50C2-4B38-9FE4-5B884C8E4580}"/>
              </a:ext>
            </a:extLst>
          </p:cNvPr>
          <p:cNvSpPr txBox="1"/>
          <p:nvPr/>
        </p:nvSpPr>
        <p:spPr>
          <a:xfrm>
            <a:off x="536587" y="2553914"/>
            <a:ext cx="11344239" cy="1141146"/>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400" b="1" dirty="0">
                <a:solidFill>
                  <a:srgbClr val="002060"/>
                </a:solidFill>
                <a:latin typeface="Times New Roman" panose="02020603050405020304" pitchFamily="18" charset="0"/>
                <a:cs typeface="Times New Roman" panose="02020603050405020304" pitchFamily="18" charset="0"/>
              </a:rPr>
              <a:t>We previously said that risk is the chance or probability of harm occurring, and if harm occurs, how serious is it?</a:t>
            </a:r>
            <a:endParaRPr lang="ar-EG" sz="2400" b="1" dirty="0">
              <a:solidFill>
                <a:srgbClr val="002060"/>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91F0488A-F147-48D4-A754-0559A5A9E898}"/>
              </a:ext>
            </a:extLst>
          </p:cNvPr>
          <p:cNvSpPr txBox="1"/>
          <p:nvPr/>
        </p:nvSpPr>
        <p:spPr>
          <a:xfrm>
            <a:off x="536587" y="3734348"/>
            <a:ext cx="11183346" cy="2803140"/>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400" b="1" dirty="0">
                <a:solidFill>
                  <a:srgbClr val="740000"/>
                </a:solidFill>
                <a:latin typeface="Times New Roman" panose="02020603050405020304" pitchFamily="18" charset="0"/>
                <a:cs typeface="Times New Roman" panose="02020603050405020304" pitchFamily="18" charset="0"/>
              </a:rPr>
              <a:t>For example, crossing a road - the cars and other traffic are the main hazards; and your mental calculation of the risk is a combination of how likely it is that you’ll be hit by a vehicle, along with how seriously you might be injured. And, there are things that could affect the likelihood and there are things that could affect the severity.</a:t>
            </a:r>
            <a:endParaRPr lang="ar-EG" sz="2400" b="1" dirty="0">
              <a:solidFill>
                <a:srgbClr val="740000"/>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873575315"/>
      </p:ext>
    </p:extLst>
  </p:cSld>
  <p:clrMapOvr>
    <a:masterClrMapping/>
  </p:clrMapOvr>
  <mc:AlternateContent xmlns:mc="http://schemas.openxmlformats.org/markup-compatibility/2006" xmlns:p14="http://schemas.microsoft.com/office/powerpoint/2010/main">
    <mc:Choice Requires="p14">
      <p:transition spd="slow" p14:dur="2000" advTm="256362"/>
    </mc:Choice>
    <mc:Fallback xmlns="">
      <p:transition spd="slow" advTm="25636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05243" y="8904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675AE959-CB1A-4349-A182-ADE4D061FDD1}"/>
              </a:ext>
            </a:extLst>
          </p:cNvPr>
          <p:cNvSpPr txBox="1">
            <a:spLocks/>
          </p:cNvSpPr>
          <p:nvPr/>
        </p:nvSpPr>
        <p:spPr>
          <a:xfrm>
            <a:off x="3947032" y="181327"/>
            <a:ext cx="4289502"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600" b="1" dirty="0">
                <a:latin typeface="Times New Roman" panose="02020603050405020304" pitchFamily="18" charset="0"/>
                <a:cs typeface="Times New Roman" panose="02020603050405020304" pitchFamily="18" charset="0"/>
              </a:rPr>
              <a:t>2-3. Accidents</a:t>
            </a:r>
          </a:p>
        </p:txBody>
      </p:sp>
      <p:sp>
        <p:nvSpPr>
          <p:cNvPr id="7" name="TextBox 6">
            <a:extLst>
              <a:ext uri="{FF2B5EF4-FFF2-40B4-BE49-F238E27FC236}">
                <a16:creationId xmlns:a16="http://schemas.microsoft.com/office/drawing/2014/main" id="{6CCD22EF-ED67-406F-9B32-9A672327EA71}"/>
              </a:ext>
            </a:extLst>
          </p:cNvPr>
          <p:cNvSpPr txBox="1"/>
          <p:nvPr/>
        </p:nvSpPr>
        <p:spPr>
          <a:xfrm>
            <a:off x="639239" y="1305806"/>
            <a:ext cx="11024938" cy="1872629"/>
          </a:xfrm>
          <a:prstGeom prst="rect">
            <a:avLst/>
          </a:prstGeom>
          <a:noFill/>
        </p:spPr>
        <p:txBody>
          <a:bodyPr wrap="square">
            <a:spAutoFit/>
          </a:bodyPr>
          <a:lstStyle/>
          <a:p>
            <a:pPr algn="ctr"/>
            <a:r>
              <a:rPr lang="en-US" sz="2400" b="1" u="sng" dirty="0">
                <a:solidFill>
                  <a:srgbClr val="852F4A"/>
                </a:solidFill>
                <a:latin typeface="Times New Roman" panose="02020603050405020304" pitchFamily="18" charset="0"/>
                <a:cs typeface="Times New Roman" panose="02020603050405020304" pitchFamily="18" charset="0"/>
              </a:rPr>
              <a:t>Accident </a:t>
            </a:r>
          </a:p>
          <a:p>
            <a:pPr algn="ctr"/>
            <a:endParaRPr lang="en-US" sz="2400" b="1" u="sng" dirty="0">
              <a:solidFill>
                <a:srgbClr val="852F4A"/>
              </a:solidFill>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An event or series of events that results in death, injury, loss of system or service, or environmental damage.</a:t>
            </a:r>
            <a:endParaRPr lang="ar-EG" sz="24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5020590-68C1-46DE-B8A8-A366FF654DCC}"/>
              </a:ext>
            </a:extLst>
          </p:cNvPr>
          <p:cNvSpPr txBox="1"/>
          <p:nvPr/>
        </p:nvSpPr>
        <p:spPr>
          <a:xfrm>
            <a:off x="436418" y="3442898"/>
            <a:ext cx="11444407" cy="2803140"/>
          </a:xfrm>
          <a:prstGeom prst="rect">
            <a:avLst/>
          </a:prstGeom>
          <a:noFill/>
        </p:spPr>
        <p:txBody>
          <a:bodyPr wrap="square">
            <a:spAutoFit/>
          </a:bodyPr>
          <a:lstStyle/>
          <a:p>
            <a:pPr marL="457200" indent="-457200">
              <a:lnSpc>
                <a:spcPct val="150000"/>
              </a:lnSpc>
              <a:buFont typeface="Wingdings" panose="05000000000000000000" pitchFamily="2" charset="2"/>
              <a:buChar char="§"/>
            </a:pPr>
            <a:r>
              <a:rPr lang="en-US" sz="2400" i="0" dirty="0">
                <a:solidFill>
                  <a:schemeClr val="accent1">
                    <a:lumMod val="50000"/>
                  </a:schemeClr>
                </a:solidFill>
                <a:effectLst/>
                <a:latin typeface="Times New Roman" panose="02020603050405020304" pitchFamily="18" charset="0"/>
                <a:cs typeface="Times New Roman" panose="02020603050405020304" pitchFamily="18" charset="0"/>
              </a:rPr>
              <a:t>Accidents: So, accidents are a term that makes us anxious about “an annoying word,” especially if they are characterized as unexpected and unplanned. </a:t>
            </a:r>
          </a:p>
          <a:p>
            <a:pPr marL="342900" indent="-342900">
              <a:lnSpc>
                <a:spcPct val="150000"/>
              </a:lnSpc>
              <a:buFont typeface="Wingdings" panose="05000000000000000000" pitchFamily="2" charset="2"/>
              <a:buChar char="ü"/>
            </a:pPr>
            <a:r>
              <a:rPr lang="en-US" sz="2400" i="0" dirty="0">
                <a:solidFill>
                  <a:schemeClr val="accent1">
                    <a:lumMod val="50000"/>
                  </a:schemeClr>
                </a:solidFill>
                <a:effectLst/>
                <a:latin typeface="Times New Roman" panose="02020603050405020304" pitchFamily="18" charset="0"/>
                <a:cs typeface="Times New Roman" panose="02020603050405020304" pitchFamily="18" charset="0"/>
              </a:rPr>
              <a:t>Or say an unfortunate event resulting in particular from negligence or ignorance, a traffic accident, for example, or a fall from an escalator </a:t>
            </a:r>
          </a:p>
          <a:p>
            <a:pPr marL="342900" indent="-342900">
              <a:lnSpc>
                <a:spcPct val="150000"/>
              </a:lnSpc>
              <a:buFont typeface="Wingdings" panose="05000000000000000000" pitchFamily="2" charset="2"/>
              <a:buChar char="ü"/>
            </a:pPr>
            <a:r>
              <a:rPr lang="en-US" sz="2400" i="0" dirty="0">
                <a:solidFill>
                  <a:schemeClr val="accent1">
                    <a:lumMod val="50000"/>
                  </a:schemeClr>
                </a:solidFill>
                <a:effectLst/>
                <a:latin typeface="Times New Roman" panose="02020603050405020304" pitchFamily="18" charset="0"/>
                <a:cs typeface="Times New Roman" panose="02020603050405020304" pitchFamily="18" charset="0"/>
              </a:rPr>
              <a:t>There are incidents that are happy for some and painful for others</a:t>
            </a:r>
            <a:endParaRPr lang="ar-EG" sz="2400" dirty="0">
              <a:solidFill>
                <a:schemeClr val="accent1">
                  <a:lumMod val="50000"/>
                </a:schemeClr>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2756392067"/>
      </p:ext>
    </p:extLst>
  </p:cSld>
  <p:clrMapOvr>
    <a:masterClrMapping/>
  </p:clrMapOvr>
  <mc:AlternateContent xmlns:mc="http://schemas.openxmlformats.org/markup-compatibility/2006" xmlns:p14="http://schemas.microsoft.com/office/powerpoint/2010/main">
    <mc:Choice Requires="p14">
      <p:transition spd="slow" p14:dur="2000" advTm="193516"/>
    </mc:Choice>
    <mc:Fallback xmlns="">
      <p:transition spd="slow" advTm="1935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fade">
                                      <p:cBhvr>
                                        <p:cTn id="14" dur="1000"/>
                                        <p:tgtEl>
                                          <p:spTgt spid="7">
                                            <p:txEl>
                                              <p:pRg st="2" end="2"/>
                                            </p:txEl>
                                          </p:spTgt>
                                        </p:tgtEl>
                                      </p:cBhvr>
                                    </p:animEffect>
                                    <p:anim calcmode="lin" valueType="num">
                                      <p:cBhvr>
                                        <p:cTn id="15"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15634" y="8904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4609" y="952845"/>
            <a:ext cx="1140696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4">
            <a:extLst>
              <a:ext uri="{FF2B5EF4-FFF2-40B4-BE49-F238E27FC236}">
                <a16:creationId xmlns:a16="http://schemas.microsoft.com/office/drawing/2014/main" id="{0AD9A2AE-A259-41F9-8171-6221B2F3766C}"/>
              </a:ext>
            </a:extLst>
          </p:cNvPr>
          <p:cNvSpPr>
            <a:spLocks noGrp="1"/>
          </p:cNvSpPr>
          <p:nvPr>
            <p:ph type="ctrTitle"/>
          </p:nvPr>
        </p:nvSpPr>
        <p:spPr>
          <a:xfrm>
            <a:off x="2755141" y="158299"/>
            <a:ext cx="6657277" cy="620099"/>
          </a:xfrm>
        </p:spPr>
        <p:txBody>
          <a:bodyPr>
            <a:normAutofit/>
          </a:bodyPr>
          <a:lstStyle/>
          <a:p>
            <a:pPr>
              <a:lnSpc>
                <a:spcPct val="100000"/>
              </a:lnSpc>
            </a:pPr>
            <a:r>
              <a:rPr lang="en-US" sz="2600" b="1" dirty="0">
                <a:latin typeface="Times New Roman" panose="02020603050405020304" pitchFamily="18" charset="0"/>
                <a:cs typeface="Times New Roman" panose="02020603050405020304" pitchFamily="18" charset="0"/>
              </a:rPr>
              <a:t>2-4. Accident, Hazard, Risk</a:t>
            </a:r>
            <a:r>
              <a:rPr lang="ar-EG" sz="2600" b="1" dirty="0">
                <a:latin typeface="Times New Roman" panose="02020603050405020304" pitchFamily="18" charset="0"/>
                <a:cs typeface="Times New Roman" panose="02020603050405020304" pitchFamily="18" charset="0"/>
              </a:rPr>
              <a:t> </a:t>
            </a:r>
            <a:r>
              <a:rPr lang="en-US" sz="2600" b="1" dirty="0">
                <a:latin typeface="Times New Roman" panose="02020603050405020304" pitchFamily="18" charset="0"/>
                <a:cs typeface="Times New Roman" panose="02020603050405020304" pitchFamily="18" charset="0"/>
              </a:rPr>
              <a:t> “ the meaning “</a:t>
            </a:r>
            <a:endParaRPr lang="ar-EG" sz="2600" b="1" dirty="0">
              <a:latin typeface="Times New Roman" panose="02020603050405020304" pitchFamily="18" charset="0"/>
              <a:cs typeface="Times New Roman" panose="02020603050405020304" pitchFamily="18" charset="0"/>
            </a:endParaRPr>
          </a:p>
        </p:txBody>
      </p:sp>
      <p:pic>
        <p:nvPicPr>
          <p:cNvPr id="7" name="Content Placeholder 3">
            <a:extLst>
              <a:ext uri="{FF2B5EF4-FFF2-40B4-BE49-F238E27FC236}">
                <a16:creationId xmlns:a16="http://schemas.microsoft.com/office/drawing/2014/main" id="{271B4921-9E83-4A16-A674-FCBF87F9A48C}"/>
              </a:ext>
            </a:extLst>
          </p:cNvPr>
          <p:cNvPicPr>
            <a:picLocks noChangeAspect="1"/>
          </p:cNvPicPr>
          <p:nvPr/>
        </p:nvPicPr>
        <p:blipFill>
          <a:blip r:embed="rId4"/>
          <a:stretch>
            <a:fillRect/>
          </a:stretch>
        </p:blipFill>
        <p:spPr>
          <a:xfrm>
            <a:off x="2755141" y="1155869"/>
            <a:ext cx="6260142" cy="5233782"/>
          </a:xfrm>
          <a:prstGeom prst="rect">
            <a:avLst/>
          </a:prstGeom>
        </p:spPr>
      </p:pic>
    </p:spTree>
    <p:custDataLst>
      <p:tags r:id="rId1"/>
    </p:custDataLst>
    <p:extLst>
      <p:ext uri="{BB962C8B-B14F-4D97-AF65-F5344CB8AC3E}">
        <p14:creationId xmlns:p14="http://schemas.microsoft.com/office/powerpoint/2010/main" val="1358074382"/>
      </p:ext>
    </p:extLst>
  </p:cSld>
  <p:clrMapOvr>
    <a:masterClrMapping/>
  </p:clrMapOvr>
  <mc:AlternateContent xmlns:mc="http://schemas.openxmlformats.org/markup-compatibility/2006" xmlns:p14="http://schemas.microsoft.com/office/powerpoint/2010/main">
    <mc:Choice Requires="p14">
      <p:transition spd="slow" p14:dur="2000" advTm="63518"/>
    </mc:Choice>
    <mc:Fallback xmlns="">
      <p:transition spd="slow" advTm="635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15634" y="88010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7944" y="952845"/>
            <a:ext cx="1196362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4">
            <a:extLst>
              <a:ext uri="{FF2B5EF4-FFF2-40B4-BE49-F238E27FC236}">
                <a16:creationId xmlns:a16="http://schemas.microsoft.com/office/drawing/2014/main" id="{3C59508C-C4A1-47C3-882B-B491E48E45DA}"/>
              </a:ext>
            </a:extLst>
          </p:cNvPr>
          <p:cNvSpPr>
            <a:spLocks noGrp="1"/>
          </p:cNvSpPr>
          <p:nvPr>
            <p:ph type="ctrTitle"/>
          </p:nvPr>
        </p:nvSpPr>
        <p:spPr>
          <a:xfrm>
            <a:off x="2784759" y="216129"/>
            <a:ext cx="6654194" cy="620099"/>
          </a:xfrm>
        </p:spPr>
        <p:txBody>
          <a:bodyPr>
            <a:normAutofit/>
          </a:bodyPr>
          <a:lstStyle/>
          <a:p>
            <a:pPr>
              <a:lnSpc>
                <a:spcPct val="100000"/>
              </a:lnSpc>
            </a:pPr>
            <a:r>
              <a:rPr lang="en-US" sz="2800" b="1" dirty="0">
                <a:latin typeface="+mn-lt"/>
              </a:rPr>
              <a:t>2-5. Comparison between, Hazard and  Risk</a:t>
            </a:r>
            <a:endParaRPr lang="ar-EG" sz="2800" b="1" dirty="0">
              <a:latin typeface="+mn-lt"/>
            </a:endParaRPr>
          </a:p>
        </p:txBody>
      </p:sp>
      <p:sp>
        <p:nvSpPr>
          <p:cNvPr id="7" name="TextBox 6">
            <a:extLst>
              <a:ext uri="{FF2B5EF4-FFF2-40B4-BE49-F238E27FC236}">
                <a16:creationId xmlns:a16="http://schemas.microsoft.com/office/drawing/2014/main" id="{5F4CEA62-3B64-447A-9130-5E978285CF51}"/>
              </a:ext>
            </a:extLst>
          </p:cNvPr>
          <p:cNvSpPr txBox="1"/>
          <p:nvPr/>
        </p:nvSpPr>
        <p:spPr>
          <a:xfrm>
            <a:off x="180431" y="4760617"/>
            <a:ext cx="11561973" cy="1200329"/>
          </a:xfrm>
          <a:prstGeom prst="rect">
            <a:avLst/>
          </a:prstGeom>
          <a:noFill/>
        </p:spPr>
        <p:txBody>
          <a:bodyPr wrap="square">
            <a:spAutoFit/>
          </a:bodyPr>
          <a:lstStyle/>
          <a:p>
            <a:pPr marL="457200" indent="-457200">
              <a:buFont typeface="Arial" panose="020B0604020202020204" pitchFamily="34" charset="0"/>
              <a:buChar char="•"/>
            </a:pPr>
            <a:r>
              <a:rPr lang="en-US" sz="2400" dirty="0"/>
              <a:t>Another example could be working at heights. Standing on top of a tall building is a hazard. The risk is how probable will you slip or step off the building and cause harm to yourself.</a:t>
            </a:r>
            <a:endParaRPr lang="ar-EG" sz="2400" dirty="0"/>
          </a:p>
        </p:txBody>
      </p:sp>
      <p:sp>
        <p:nvSpPr>
          <p:cNvPr id="8" name="TextBox 7">
            <a:extLst>
              <a:ext uri="{FF2B5EF4-FFF2-40B4-BE49-F238E27FC236}">
                <a16:creationId xmlns:a16="http://schemas.microsoft.com/office/drawing/2014/main" id="{DE6D1EB7-805E-4464-8571-F3519EC32E34}"/>
              </a:ext>
            </a:extLst>
          </p:cNvPr>
          <p:cNvSpPr txBox="1"/>
          <p:nvPr/>
        </p:nvSpPr>
        <p:spPr>
          <a:xfrm>
            <a:off x="180432" y="3259998"/>
            <a:ext cx="11700394" cy="1200329"/>
          </a:xfrm>
          <a:prstGeom prst="rect">
            <a:avLst/>
          </a:prstGeom>
          <a:noFill/>
        </p:spPr>
        <p:txBody>
          <a:bodyPr wrap="square">
            <a:spAutoFit/>
          </a:bodyPr>
          <a:lstStyle>
            <a:defPPr>
              <a:defRPr lang="en-US"/>
            </a:defPPr>
            <a:lvl1pPr>
              <a:defRPr sz="2800"/>
            </a:lvl1pPr>
          </a:lstStyle>
          <a:p>
            <a:pPr marL="457200" indent="-457200">
              <a:buFont typeface="Wingdings" panose="05000000000000000000" pitchFamily="2" charset="2"/>
              <a:buChar char="§"/>
            </a:pPr>
            <a:r>
              <a:rPr lang="en-US" sz="2400" dirty="0"/>
              <a:t>For example, it’s possible that a bottle of bleach could be used incorrectly, causing harm. But you need to ask, how probable is it that this is going to happen? Until an action has actually occurred, it is only a hazard, not a risk.</a:t>
            </a:r>
          </a:p>
        </p:txBody>
      </p:sp>
      <p:pic>
        <p:nvPicPr>
          <p:cNvPr id="9" name="Picture 8">
            <a:extLst>
              <a:ext uri="{FF2B5EF4-FFF2-40B4-BE49-F238E27FC236}">
                <a16:creationId xmlns:a16="http://schemas.microsoft.com/office/drawing/2014/main" id="{16079806-FA08-485F-9101-E83AF82549F0}"/>
              </a:ext>
            </a:extLst>
          </p:cNvPr>
          <p:cNvPicPr>
            <a:picLocks noChangeAspect="1"/>
          </p:cNvPicPr>
          <p:nvPr/>
        </p:nvPicPr>
        <p:blipFill>
          <a:blip r:embed="rId4"/>
          <a:stretch>
            <a:fillRect/>
          </a:stretch>
        </p:blipFill>
        <p:spPr>
          <a:xfrm>
            <a:off x="2919842" y="1144785"/>
            <a:ext cx="6354875" cy="1938566"/>
          </a:xfrm>
          <a:prstGeom prst="rect">
            <a:avLst/>
          </a:prstGeom>
        </p:spPr>
      </p:pic>
    </p:spTree>
    <p:custDataLst>
      <p:tags r:id="rId1"/>
    </p:custDataLst>
    <p:extLst>
      <p:ext uri="{BB962C8B-B14F-4D97-AF65-F5344CB8AC3E}">
        <p14:creationId xmlns:p14="http://schemas.microsoft.com/office/powerpoint/2010/main" val="3465659879"/>
      </p:ext>
    </p:extLst>
  </p:cSld>
  <p:clrMapOvr>
    <a:masterClrMapping/>
  </p:clrMapOvr>
  <mc:AlternateContent xmlns:mc="http://schemas.openxmlformats.org/markup-compatibility/2006" xmlns:p14="http://schemas.microsoft.com/office/powerpoint/2010/main">
    <mc:Choice Requires="p14">
      <p:transition spd="slow" p14:dur="2000" advTm="184895"/>
    </mc:Choice>
    <mc:Fallback xmlns="">
      <p:transition spd="slow" advTm="18489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05243" y="8904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8335" y="1004800"/>
            <a:ext cx="1199479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FBBEC29D-5CFC-4BF3-9AB7-F015491FFA1E}"/>
              </a:ext>
            </a:extLst>
          </p:cNvPr>
          <p:cNvSpPr txBox="1">
            <a:spLocks/>
          </p:cNvSpPr>
          <p:nvPr/>
        </p:nvSpPr>
        <p:spPr>
          <a:xfrm>
            <a:off x="3360740" y="181981"/>
            <a:ext cx="546363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tabLst>
                <a:tab pos="457200" algn="l"/>
              </a:tabLst>
            </a:pPr>
            <a:r>
              <a:rPr lang="en-US" sz="2800" b="1" dirty="0">
                <a:latin typeface="+mn-lt"/>
              </a:rPr>
              <a:t>3. Types of corporate risks</a:t>
            </a:r>
          </a:p>
        </p:txBody>
      </p:sp>
      <p:sp>
        <p:nvSpPr>
          <p:cNvPr id="7" name="Rectangle 6">
            <a:extLst>
              <a:ext uri="{FF2B5EF4-FFF2-40B4-BE49-F238E27FC236}">
                <a16:creationId xmlns:a16="http://schemas.microsoft.com/office/drawing/2014/main" id="{41026F30-87D4-4F31-811A-31C13ED1026F}"/>
              </a:ext>
            </a:extLst>
          </p:cNvPr>
          <p:cNvSpPr/>
          <p:nvPr/>
        </p:nvSpPr>
        <p:spPr>
          <a:xfrm>
            <a:off x="635620" y="3693441"/>
            <a:ext cx="11241988" cy="1938992"/>
          </a:xfrm>
          <a:prstGeom prst="rect">
            <a:avLst/>
          </a:prstGeom>
        </p:spPr>
        <p:txBody>
          <a:bodyPr wrap="square">
            <a:spAutoFit/>
          </a:bodyPr>
          <a:lstStyle/>
          <a:p>
            <a:pPr marL="457200" indent="-457200">
              <a:buFont typeface="Wingdings" panose="05000000000000000000" pitchFamily="2" charset="2"/>
              <a:buChar char="§"/>
            </a:pPr>
            <a:r>
              <a:rPr lang="en-US" sz="2400" b="1" u="sng" dirty="0"/>
              <a:t>The systematic risk </a:t>
            </a:r>
            <a:r>
              <a:rPr lang="en-US" sz="2400" b="1" i="0" dirty="0">
                <a:effectLst/>
              </a:rPr>
              <a:t>Is the result of external variables that cannot be controlled, are not specific to the industry or security, and affect the entire market.</a:t>
            </a:r>
          </a:p>
          <a:p>
            <a:endParaRPr lang="en-US" sz="2400" b="1" dirty="0"/>
          </a:p>
          <a:p>
            <a:pPr marL="457200" indent="-457200">
              <a:buFont typeface="Wingdings" panose="05000000000000000000" pitchFamily="2" charset="2"/>
              <a:buChar char="§"/>
            </a:pPr>
            <a:r>
              <a:rPr lang="en-US" sz="2400" b="1" u="sng" dirty="0"/>
              <a:t>Unsystematic risk </a:t>
            </a:r>
            <a:r>
              <a:rPr lang="en-US" sz="2400" b="1" i="0" dirty="0">
                <a:effectLst/>
              </a:rPr>
              <a:t>refers to risks that arise from controlled variables that are known, are industry or security specific, and can be controlled.</a:t>
            </a:r>
            <a:endParaRPr lang="en-US" sz="2400" b="1" dirty="0"/>
          </a:p>
        </p:txBody>
      </p:sp>
      <p:sp>
        <p:nvSpPr>
          <p:cNvPr id="8" name="Rectangle 7">
            <a:extLst>
              <a:ext uri="{FF2B5EF4-FFF2-40B4-BE49-F238E27FC236}">
                <a16:creationId xmlns:a16="http://schemas.microsoft.com/office/drawing/2014/main" id="{46448E52-0F0C-4C84-8561-482DD0A2536B}"/>
              </a:ext>
            </a:extLst>
          </p:cNvPr>
          <p:cNvSpPr/>
          <p:nvPr/>
        </p:nvSpPr>
        <p:spPr>
          <a:xfrm>
            <a:off x="1853579" y="1063543"/>
            <a:ext cx="8712968" cy="523220"/>
          </a:xfrm>
          <a:prstGeom prst="rect">
            <a:avLst/>
          </a:prstGeom>
          <a:noFill/>
          <a:ln>
            <a:noFill/>
          </a:ln>
        </p:spPr>
        <p:style>
          <a:lnRef idx="2">
            <a:schemeClr val="dk1">
              <a:shade val="50000"/>
            </a:schemeClr>
          </a:lnRef>
          <a:fillRef idx="1">
            <a:schemeClr val="dk1"/>
          </a:fillRef>
          <a:effectRef idx="0">
            <a:schemeClr val="dk1"/>
          </a:effectRef>
          <a:fontRef idx="minor">
            <a:schemeClr val="lt1"/>
          </a:fontRef>
        </p:style>
        <p:txBody>
          <a:bodyPr wrap="square">
            <a:spAutoFit/>
          </a:bodyPr>
          <a:lstStyle/>
          <a:p>
            <a:pPr algn="ctr"/>
            <a:r>
              <a:rPr lang="en-US" sz="2800" b="1" dirty="0">
                <a:solidFill>
                  <a:schemeClr val="tx1"/>
                </a:solidFill>
                <a:latin typeface="Times New Roman" pitchFamily="18" charset="0"/>
                <a:cs typeface="Times New Roman" pitchFamily="18" charset="0"/>
              </a:rPr>
              <a:t>Risk </a:t>
            </a:r>
          </a:p>
        </p:txBody>
      </p:sp>
      <p:sp>
        <p:nvSpPr>
          <p:cNvPr id="9" name="Right Brace 8">
            <a:extLst>
              <a:ext uri="{FF2B5EF4-FFF2-40B4-BE49-F238E27FC236}">
                <a16:creationId xmlns:a16="http://schemas.microsoft.com/office/drawing/2014/main" id="{08343A44-325E-49FC-9758-658C8D285CF3}"/>
              </a:ext>
            </a:extLst>
          </p:cNvPr>
          <p:cNvSpPr/>
          <p:nvPr/>
        </p:nvSpPr>
        <p:spPr>
          <a:xfrm rot="16200000">
            <a:off x="5678317" y="-823863"/>
            <a:ext cx="1017107" cy="6023049"/>
          </a:xfrm>
          <a:prstGeom prst="rightBrace">
            <a:avLst/>
          </a:prstGeom>
          <a:ln w="444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800" dirty="0"/>
          </a:p>
        </p:txBody>
      </p:sp>
      <p:sp>
        <p:nvSpPr>
          <p:cNvPr id="10" name="Rectangle 9">
            <a:extLst>
              <a:ext uri="{FF2B5EF4-FFF2-40B4-BE49-F238E27FC236}">
                <a16:creationId xmlns:a16="http://schemas.microsoft.com/office/drawing/2014/main" id="{8AAC93F1-11CC-4E28-B2DF-8949E71D8086}"/>
              </a:ext>
            </a:extLst>
          </p:cNvPr>
          <p:cNvSpPr/>
          <p:nvPr/>
        </p:nvSpPr>
        <p:spPr>
          <a:xfrm>
            <a:off x="1972944" y="2668127"/>
            <a:ext cx="2467343" cy="523220"/>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a:spAutoFit/>
          </a:bodyPr>
          <a:lstStyle/>
          <a:p>
            <a:pPr algn="ctr"/>
            <a:r>
              <a:rPr lang="en-US" sz="2800" b="1" dirty="0"/>
              <a:t>systematic risk</a:t>
            </a:r>
          </a:p>
        </p:txBody>
      </p:sp>
      <p:sp>
        <p:nvSpPr>
          <p:cNvPr id="11" name="Rectangle 10">
            <a:extLst>
              <a:ext uri="{FF2B5EF4-FFF2-40B4-BE49-F238E27FC236}">
                <a16:creationId xmlns:a16="http://schemas.microsoft.com/office/drawing/2014/main" id="{5E112A1B-7365-46A7-AEA3-967A03D8A5A4}"/>
              </a:ext>
            </a:extLst>
          </p:cNvPr>
          <p:cNvSpPr/>
          <p:nvPr/>
        </p:nvSpPr>
        <p:spPr>
          <a:xfrm>
            <a:off x="7735863" y="2695805"/>
            <a:ext cx="2868093" cy="523220"/>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a:spAutoFit/>
          </a:bodyPr>
          <a:lstStyle/>
          <a:p>
            <a:pPr algn="ctr"/>
            <a:r>
              <a:rPr lang="en-US" sz="2800" b="1" dirty="0"/>
              <a:t>unsystematic risk</a:t>
            </a:r>
          </a:p>
        </p:txBody>
      </p:sp>
    </p:spTree>
    <p:custDataLst>
      <p:tags r:id="rId1"/>
    </p:custDataLst>
    <p:extLst>
      <p:ext uri="{BB962C8B-B14F-4D97-AF65-F5344CB8AC3E}">
        <p14:creationId xmlns:p14="http://schemas.microsoft.com/office/powerpoint/2010/main" val="1096392372"/>
      </p:ext>
    </p:extLst>
  </p:cSld>
  <p:clrMapOvr>
    <a:masterClrMapping/>
  </p:clrMapOvr>
  <mc:AlternateContent xmlns:mc="http://schemas.openxmlformats.org/markup-compatibility/2006" xmlns:p14="http://schemas.microsoft.com/office/powerpoint/2010/main">
    <mc:Choice Requires="p14">
      <p:transition spd="slow" p14:dur="2000" advTm="239010"/>
    </mc:Choice>
    <mc:Fallback xmlns="">
      <p:transition spd="slow" advTm="2390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15634" y="8904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ectangle 5">
            <a:extLst>
              <a:ext uri="{FF2B5EF4-FFF2-40B4-BE49-F238E27FC236}">
                <a16:creationId xmlns:a16="http://schemas.microsoft.com/office/drawing/2014/main" id="{E368C26C-33CA-4F29-88E3-CBA0132F3D11}"/>
              </a:ext>
            </a:extLst>
          </p:cNvPr>
          <p:cNvSpPr/>
          <p:nvPr/>
        </p:nvSpPr>
        <p:spPr>
          <a:xfrm>
            <a:off x="2317168" y="243448"/>
            <a:ext cx="7560272" cy="492443"/>
          </a:xfrm>
          <a:prstGeom prst="rect">
            <a:avLst/>
          </a:prstGeom>
          <a:noFill/>
          <a:ln>
            <a:noFill/>
          </a:ln>
        </p:spPr>
        <p:style>
          <a:lnRef idx="2">
            <a:schemeClr val="dk1">
              <a:shade val="50000"/>
            </a:schemeClr>
          </a:lnRef>
          <a:fillRef idx="1">
            <a:schemeClr val="dk1"/>
          </a:fillRef>
          <a:effectRef idx="0">
            <a:schemeClr val="dk1"/>
          </a:effectRef>
          <a:fontRef idx="minor">
            <a:schemeClr val="lt1"/>
          </a:fontRef>
        </p:style>
        <p:txBody>
          <a:bodyPr wrap="square">
            <a:spAutoFit/>
          </a:bodyPr>
          <a:lstStyle/>
          <a:p>
            <a:pPr algn="ctr">
              <a:spcBef>
                <a:spcPct val="0"/>
              </a:spcBef>
            </a:pPr>
            <a:r>
              <a:rPr lang="en-US" sz="2600" b="1" dirty="0">
                <a:solidFill>
                  <a:schemeClr val="tx1"/>
                </a:solidFill>
                <a:latin typeface="Times New Roman" panose="02020603050405020304" pitchFamily="18" charset="0"/>
                <a:ea typeface="+mj-ea"/>
                <a:cs typeface="Times New Roman" panose="02020603050405020304" pitchFamily="18" charset="0"/>
              </a:rPr>
              <a:t>3-1. Systematic Risk Vs Unsystematic Risk</a:t>
            </a:r>
          </a:p>
        </p:txBody>
      </p:sp>
      <p:pic>
        <p:nvPicPr>
          <p:cNvPr id="7" name="Picture 2" descr="C:\Users\ACE\Desktop\risk material\22.jpg">
            <a:extLst>
              <a:ext uri="{FF2B5EF4-FFF2-40B4-BE49-F238E27FC236}">
                <a16:creationId xmlns:a16="http://schemas.microsoft.com/office/drawing/2014/main" id="{D4E20199-B7E3-40CF-969C-CCCFE47A8F5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29746" y="1103915"/>
            <a:ext cx="9155444" cy="545868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84673649"/>
      </p:ext>
    </p:extLst>
  </p:cSld>
  <p:clrMapOvr>
    <a:masterClrMapping/>
  </p:clrMapOvr>
  <mc:AlternateContent xmlns:mc="http://schemas.openxmlformats.org/markup-compatibility/2006" xmlns:p14="http://schemas.microsoft.com/office/powerpoint/2010/main">
    <mc:Choice Requires="p14">
      <p:transition spd="slow" p14:dur="2000" advTm="392718"/>
    </mc:Choice>
    <mc:Fallback xmlns="">
      <p:transition spd="slow" advTm="3927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26025" y="82815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9117" y="952844"/>
            <a:ext cx="11974016" cy="58256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16520B58-C15D-4E47-80C8-3202E09501EA}"/>
              </a:ext>
            </a:extLst>
          </p:cNvPr>
          <p:cNvSpPr txBox="1">
            <a:spLocks/>
          </p:cNvSpPr>
          <p:nvPr/>
        </p:nvSpPr>
        <p:spPr>
          <a:xfrm>
            <a:off x="1488987" y="111480"/>
            <a:ext cx="9224963" cy="65563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tabLst>
                <a:tab pos="457200" algn="l"/>
              </a:tabLst>
            </a:pP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3-2. Types of corporate risks</a:t>
            </a:r>
          </a:p>
        </p:txBody>
      </p:sp>
      <p:sp>
        <p:nvSpPr>
          <p:cNvPr id="7" name="Right Brace 6">
            <a:extLst>
              <a:ext uri="{FF2B5EF4-FFF2-40B4-BE49-F238E27FC236}">
                <a16:creationId xmlns:a16="http://schemas.microsoft.com/office/drawing/2014/main" id="{DA571AAC-019A-4BCF-9F00-D9C5BBFDAAB9}"/>
              </a:ext>
            </a:extLst>
          </p:cNvPr>
          <p:cNvSpPr/>
          <p:nvPr/>
        </p:nvSpPr>
        <p:spPr>
          <a:xfrm rot="16200000">
            <a:off x="5951882" y="-1640794"/>
            <a:ext cx="342246" cy="6023049"/>
          </a:xfrm>
          <a:prstGeom prst="rightBrace">
            <a:avLst/>
          </a:prstGeom>
          <a:ln w="444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8" name="Rectangle 7">
            <a:extLst>
              <a:ext uri="{FF2B5EF4-FFF2-40B4-BE49-F238E27FC236}">
                <a16:creationId xmlns:a16="http://schemas.microsoft.com/office/drawing/2014/main" id="{B561D8B6-440F-484B-AA0E-DD149A39A88E}"/>
              </a:ext>
            </a:extLst>
          </p:cNvPr>
          <p:cNvSpPr/>
          <p:nvPr/>
        </p:nvSpPr>
        <p:spPr>
          <a:xfrm>
            <a:off x="2110962" y="1597610"/>
            <a:ext cx="2004075" cy="461665"/>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a:spAutoFit/>
          </a:bodyPr>
          <a:lstStyle/>
          <a:p>
            <a:pPr algn="ctr"/>
            <a:r>
              <a:rPr lang="en-US" sz="2400" b="1" dirty="0"/>
              <a:t>Financial risk</a:t>
            </a:r>
          </a:p>
        </p:txBody>
      </p:sp>
      <p:sp>
        <p:nvSpPr>
          <p:cNvPr id="9" name="Rectangle 8">
            <a:extLst>
              <a:ext uri="{FF2B5EF4-FFF2-40B4-BE49-F238E27FC236}">
                <a16:creationId xmlns:a16="http://schemas.microsoft.com/office/drawing/2014/main" id="{007D58E4-D8D2-489C-BED2-6DAFE106F1E6}"/>
              </a:ext>
            </a:extLst>
          </p:cNvPr>
          <p:cNvSpPr/>
          <p:nvPr/>
        </p:nvSpPr>
        <p:spPr>
          <a:xfrm>
            <a:off x="7774342" y="1575308"/>
            <a:ext cx="2731838" cy="461665"/>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a:spAutoFit/>
          </a:bodyPr>
          <a:lstStyle/>
          <a:p>
            <a:pPr algn="ctr"/>
            <a:r>
              <a:rPr lang="en-US" sz="2400" b="1" dirty="0"/>
              <a:t>Non- Financial risk</a:t>
            </a:r>
          </a:p>
        </p:txBody>
      </p:sp>
      <p:sp>
        <p:nvSpPr>
          <p:cNvPr id="10" name="Rectangle 9">
            <a:extLst>
              <a:ext uri="{FF2B5EF4-FFF2-40B4-BE49-F238E27FC236}">
                <a16:creationId xmlns:a16="http://schemas.microsoft.com/office/drawing/2014/main" id="{5D8E0AFA-671E-4BAD-BDE3-C71E254DF166}"/>
              </a:ext>
            </a:extLst>
          </p:cNvPr>
          <p:cNvSpPr/>
          <p:nvPr/>
        </p:nvSpPr>
        <p:spPr>
          <a:xfrm>
            <a:off x="7482469" y="2137332"/>
            <a:ext cx="3479180" cy="4408941"/>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571500" indent="-342900">
              <a:buFont typeface="Wingdings" panose="05000000000000000000" pitchFamily="2" charset="2"/>
              <a:buChar char="§"/>
            </a:pPr>
            <a:endParaRPr lang="en-AU" sz="2400" dirty="0">
              <a:solidFill>
                <a:schemeClr val="tx1"/>
              </a:solidFill>
              <a:effectLst>
                <a:outerShdw blurRad="38100" dist="38100" dir="2700000" algn="tl">
                  <a:srgbClr val="000000">
                    <a:alpha val="43137"/>
                  </a:srgbClr>
                </a:outerShdw>
              </a:effectLst>
              <a:latin typeface="+mj-lt"/>
              <a:ea typeface="Times New Roman" panose="02020603050405020304" pitchFamily="18" charset="0"/>
            </a:endParaRPr>
          </a:p>
          <a:p>
            <a:pPr marL="571500" indent="-342900">
              <a:buFont typeface="Wingdings" panose="05000000000000000000" pitchFamily="2" charset="2"/>
              <a:buChar char="§"/>
            </a:pPr>
            <a:r>
              <a:rPr lang="en-AU" sz="2400" dirty="0">
                <a:solidFill>
                  <a:schemeClr val="tx1"/>
                </a:solidFill>
                <a:effectLst>
                  <a:outerShdw blurRad="38100" dist="38100" dir="2700000" algn="tl">
                    <a:srgbClr val="000000">
                      <a:alpha val="43137"/>
                    </a:srgbClr>
                  </a:outerShdw>
                </a:effectLst>
                <a:latin typeface="+mj-lt"/>
                <a:ea typeface="Times New Roman" panose="02020603050405020304" pitchFamily="18" charset="0"/>
              </a:rPr>
              <a:t>Operational Risk</a:t>
            </a:r>
          </a:p>
          <a:p>
            <a:pPr marL="571500" indent="-342900">
              <a:buFont typeface="Wingdings" panose="05000000000000000000" pitchFamily="2" charset="2"/>
              <a:buChar char="§"/>
            </a:pPr>
            <a:r>
              <a:rPr lang="en-AU" sz="2400" dirty="0">
                <a:solidFill>
                  <a:schemeClr val="tx1"/>
                </a:solidFill>
                <a:effectLst>
                  <a:outerShdw blurRad="38100" dist="38100" dir="2700000" algn="tl">
                    <a:srgbClr val="000000">
                      <a:alpha val="43137"/>
                    </a:srgbClr>
                  </a:outerShdw>
                </a:effectLst>
                <a:latin typeface="+mj-lt"/>
                <a:ea typeface="Times New Roman" panose="02020603050405020304" pitchFamily="18" charset="0"/>
              </a:rPr>
              <a:t>Strategic Risk</a:t>
            </a:r>
          </a:p>
          <a:p>
            <a:pPr marL="571500" indent="-342900">
              <a:buFont typeface="Wingdings" panose="05000000000000000000" pitchFamily="2" charset="2"/>
              <a:buChar char="§"/>
            </a:pPr>
            <a:r>
              <a:rPr lang="en-AU" sz="2400" dirty="0">
                <a:solidFill>
                  <a:schemeClr val="tx1"/>
                </a:solidFill>
                <a:effectLst>
                  <a:outerShdw blurRad="38100" dist="38100" dir="2700000" algn="tl">
                    <a:srgbClr val="000000">
                      <a:alpha val="43137"/>
                    </a:srgbClr>
                  </a:outerShdw>
                </a:effectLst>
                <a:latin typeface="+mj-lt"/>
                <a:ea typeface="Times New Roman" panose="02020603050405020304" pitchFamily="18" charset="0"/>
              </a:rPr>
              <a:t>Solvency Risk</a:t>
            </a:r>
            <a:endParaRPr lang="en-US" sz="2400" dirty="0">
              <a:solidFill>
                <a:schemeClr val="tx1"/>
              </a:solidFill>
              <a:effectLst>
                <a:outerShdw blurRad="38100" dist="38100" dir="2700000" algn="tl">
                  <a:srgbClr val="000000">
                    <a:alpha val="43137"/>
                  </a:srgbClr>
                </a:outerShdw>
              </a:effectLst>
              <a:latin typeface="+mj-lt"/>
              <a:ea typeface="Times New Roman" panose="02020603050405020304" pitchFamily="18" charset="0"/>
            </a:endParaRPr>
          </a:p>
          <a:p>
            <a:pPr marL="571500" indent="-342900">
              <a:buFont typeface="Wingdings" panose="05000000000000000000" pitchFamily="2" charset="2"/>
              <a:buChar char="§"/>
            </a:pPr>
            <a:r>
              <a:rPr lang="en-AU" sz="2400" dirty="0">
                <a:solidFill>
                  <a:schemeClr val="tx1"/>
                </a:solidFill>
                <a:effectLst>
                  <a:outerShdw blurRad="38100" dist="38100" dir="2700000" algn="tl">
                    <a:srgbClr val="000000">
                      <a:alpha val="43137"/>
                    </a:srgbClr>
                  </a:outerShdw>
                </a:effectLst>
                <a:latin typeface="+mj-lt"/>
                <a:ea typeface="Times New Roman" panose="02020603050405020304" pitchFamily="18" charset="0"/>
              </a:rPr>
              <a:t>Tail Risk</a:t>
            </a:r>
            <a:endParaRPr lang="en-US" sz="2400" dirty="0">
              <a:solidFill>
                <a:schemeClr val="tx1"/>
              </a:solidFill>
              <a:effectLst>
                <a:outerShdw blurRad="38100" dist="38100" dir="2700000" algn="tl">
                  <a:srgbClr val="000000">
                    <a:alpha val="43137"/>
                  </a:srgbClr>
                </a:outerShdw>
              </a:effectLst>
              <a:latin typeface="+mj-lt"/>
              <a:ea typeface="Times New Roman" panose="02020603050405020304" pitchFamily="18" charset="0"/>
            </a:endParaRPr>
          </a:p>
          <a:p>
            <a:pPr marL="571500" indent="-342900">
              <a:buFont typeface="Wingdings" panose="05000000000000000000" pitchFamily="2" charset="2"/>
              <a:buChar char="§"/>
            </a:pPr>
            <a:r>
              <a:rPr lang="en-AU" sz="2400" dirty="0">
                <a:solidFill>
                  <a:schemeClr val="tx1"/>
                </a:solidFill>
                <a:effectLst>
                  <a:outerShdw blurRad="38100" dist="38100" dir="2700000" algn="tl">
                    <a:srgbClr val="000000">
                      <a:alpha val="43137"/>
                    </a:srgbClr>
                  </a:outerShdw>
                </a:effectLst>
                <a:latin typeface="+mj-lt"/>
                <a:ea typeface="Times New Roman" panose="02020603050405020304" pitchFamily="18" charset="0"/>
              </a:rPr>
              <a:t>Model Risk</a:t>
            </a:r>
            <a:endParaRPr lang="en-US" sz="2400" dirty="0">
              <a:solidFill>
                <a:schemeClr val="tx1"/>
              </a:solidFill>
              <a:effectLst>
                <a:outerShdw blurRad="38100" dist="38100" dir="2700000" algn="tl">
                  <a:srgbClr val="000000">
                    <a:alpha val="43137"/>
                  </a:srgbClr>
                </a:outerShdw>
              </a:effectLst>
              <a:latin typeface="+mj-lt"/>
              <a:ea typeface="Times New Roman" panose="02020603050405020304" pitchFamily="18" charset="0"/>
            </a:endParaRPr>
          </a:p>
          <a:p>
            <a:pPr marL="571500" indent="-342900">
              <a:buFont typeface="Wingdings" panose="05000000000000000000" pitchFamily="2" charset="2"/>
              <a:buChar char="§"/>
            </a:pPr>
            <a:r>
              <a:rPr lang="en-AU" sz="2400" dirty="0">
                <a:solidFill>
                  <a:schemeClr val="tx1"/>
                </a:solidFill>
                <a:effectLst>
                  <a:outerShdw blurRad="38100" dist="38100" dir="2700000" algn="tl">
                    <a:srgbClr val="000000">
                      <a:alpha val="43137"/>
                    </a:srgbClr>
                  </a:outerShdw>
                </a:effectLst>
                <a:latin typeface="+mj-lt"/>
                <a:ea typeface="Times New Roman" panose="02020603050405020304" pitchFamily="18" charset="0"/>
              </a:rPr>
              <a:t>Compliance Risk</a:t>
            </a:r>
            <a:endParaRPr lang="en-US" sz="2400" dirty="0">
              <a:solidFill>
                <a:schemeClr val="tx1"/>
              </a:solidFill>
              <a:effectLst>
                <a:outerShdw blurRad="38100" dist="38100" dir="2700000" algn="tl">
                  <a:srgbClr val="000000">
                    <a:alpha val="43137"/>
                  </a:srgbClr>
                </a:outerShdw>
              </a:effectLst>
              <a:latin typeface="+mj-lt"/>
              <a:ea typeface="Times New Roman" panose="02020603050405020304" pitchFamily="18" charset="0"/>
            </a:endParaRPr>
          </a:p>
          <a:p>
            <a:pPr marL="571500" indent="-342900">
              <a:buFont typeface="Wingdings" panose="05000000000000000000" pitchFamily="2" charset="2"/>
              <a:buChar char="§"/>
            </a:pPr>
            <a:r>
              <a:rPr lang="en-AU" sz="2400" dirty="0">
                <a:solidFill>
                  <a:schemeClr val="tx1"/>
                </a:solidFill>
                <a:effectLst>
                  <a:outerShdw blurRad="38100" dist="38100" dir="2700000" algn="tl">
                    <a:srgbClr val="000000">
                      <a:alpha val="43137"/>
                    </a:srgbClr>
                  </a:outerShdw>
                </a:effectLst>
                <a:latin typeface="+mj-lt"/>
                <a:ea typeface="Times New Roman" panose="02020603050405020304" pitchFamily="18" charset="0"/>
              </a:rPr>
              <a:t>Legal Risk</a:t>
            </a:r>
            <a:endParaRPr lang="en-US" sz="2400" dirty="0">
              <a:solidFill>
                <a:schemeClr val="tx1"/>
              </a:solidFill>
              <a:effectLst>
                <a:outerShdw blurRad="38100" dist="38100" dir="2700000" algn="tl">
                  <a:srgbClr val="000000">
                    <a:alpha val="43137"/>
                  </a:srgbClr>
                </a:outerShdw>
              </a:effectLst>
              <a:latin typeface="+mj-lt"/>
              <a:ea typeface="Times New Roman" panose="02020603050405020304" pitchFamily="18" charset="0"/>
            </a:endParaRPr>
          </a:p>
          <a:p>
            <a:pPr marL="571500" indent="-342900">
              <a:buFont typeface="Wingdings" panose="05000000000000000000" pitchFamily="2" charset="2"/>
              <a:buChar char="§"/>
            </a:pPr>
            <a:r>
              <a:rPr lang="en-AU" sz="2400" dirty="0">
                <a:solidFill>
                  <a:schemeClr val="tx1"/>
                </a:solidFill>
                <a:effectLst>
                  <a:outerShdw blurRad="38100" dist="38100" dir="2700000" algn="tl">
                    <a:srgbClr val="000000">
                      <a:alpha val="43137"/>
                    </a:srgbClr>
                  </a:outerShdw>
                </a:effectLst>
                <a:latin typeface="+mj-lt"/>
                <a:ea typeface="Times New Roman" panose="02020603050405020304" pitchFamily="18" charset="0"/>
              </a:rPr>
              <a:t>Settlement Risk</a:t>
            </a:r>
          </a:p>
          <a:p>
            <a:pPr marL="571500" indent="-342900">
              <a:buFont typeface="Wingdings" panose="05000000000000000000" pitchFamily="2" charset="2"/>
              <a:buChar char="§"/>
            </a:pPr>
            <a:r>
              <a:rPr lang="en-AU" sz="2400" dirty="0">
                <a:solidFill>
                  <a:schemeClr val="tx1"/>
                </a:solidFill>
                <a:effectLst>
                  <a:outerShdw blurRad="38100" dist="38100" dir="2700000" algn="tl">
                    <a:srgbClr val="000000">
                      <a:alpha val="43137"/>
                    </a:srgbClr>
                  </a:outerShdw>
                </a:effectLst>
                <a:latin typeface="+mj-lt"/>
                <a:ea typeface="Times New Roman" panose="02020603050405020304" pitchFamily="18" charset="0"/>
              </a:rPr>
              <a:t>It risk</a:t>
            </a:r>
          </a:p>
          <a:p>
            <a:pPr marL="571500" indent="-342900">
              <a:buFont typeface="Wingdings" panose="05000000000000000000" pitchFamily="2" charset="2"/>
              <a:buChar char="§"/>
            </a:pPr>
            <a:r>
              <a:rPr lang="en-AU" sz="2400" dirty="0">
                <a:solidFill>
                  <a:schemeClr val="tx1"/>
                </a:solidFill>
                <a:effectLst>
                  <a:outerShdw blurRad="38100" dist="38100" dir="2700000" algn="tl">
                    <a:srgbClr val="000000">
                      <a:alpha val="43137"/>
                    </a:srgbClr>
                  </a:outerShdw>
                </a:effectLst>
                <a:latin typeface="+mj-lt"/>
                <a:ea typeface="Times New Roman" panose="02020603050405020304" pitchFamily="18" charset="0"/>
              </a:rPr>
              <a:t>Climate risk</a:t>
            </a:r>
          </a:p>
          <a:p>
            <a:pPr marL="571500" indent="-342900">
              <a:buFont typeface="Wingdings" panose="05000000000000000000" pitchFamily="2" charset="2"/>
              <a:buChar char="§"/>
            </a:pPr>
            <a:r>
              <a:rPr lang="en-US" sz="2400" dirty="0">
                <a:solidFill>
                  <a:schemeClr val="tx1"/>
                </a:solidFill>
                <a:effectLst>
                  <a:outerShdw blurRad="38100" dist="38100" dir="2700000" algn="tl">
                    <a:srgbClr val="000000">
                      <a:alpha val="43137"/>
                    </a:srgbClr>
                  </a:outerShdw>
                </a:effectLst>
                <a:latin typeface="+mj-lt"/>
                <a:ea typeface="Times New Roman" panose="02020603050405020304" pitchFamily="18" charset="0"/>
              </a:rPr>
              <a:t>Reputation risk</a:t>
            </a:r>
          </a:p>
          <a:p>
            <a:pPr marL="228600"/>
            <a:endParaRPr lang="en-US" sz="2400" dirty="0">
              <a:solidFill>
                <a:schemeClr val="tx1"/>
              </a:solidFill>
              <a:effectLst>
                <a:outerShdw blurRad="38100" dist="38100" dir="2700000" algn="tl">
                  <a:srgbClr val="000000">
                    <a:alpha val="43137"/>
                  </a:srgbClr>
                </a:outerShdw>
              </a:effectLst>
              <a:latin typeface="+mj-lt"/>
              <a:ea typeface="Times New Roman" panose="02020603050405020304" pitchFamily="18" charset="0"/>
            </a:endParaRPr>
          </a:p>
        </p:txBody>
      </p:sp>
      <p:sp>
        <p:nvSpPr>
          <p:cNvPr id="11" name="Rectangle 10">
            <a:extLst>
              <a:ext uri="{FF2B5EF4-FFF2-40B4-BE49-F238E27FC236}">
                <a16:creationId xmlns:a16="http://schemas.microsoft.com/office/drawing/2014/main" id="{E61C2AA6-CDD4-42BA-9580-B99A6292AE48}"/>
              </a:ext>
            </a:extLst>
          </p:cNvPr>
          <p:cNvSpPr/>
          <p:nvPr/>
        </p:nvSpPr>
        <p:spPr>
          <a:xfrm>
            <a:off x="1435755" y="2148483"/>
            <a:ext cx="3479180" cy="4015375"/>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571500" indent="-342900">
              <a:lnSpc>
                <a:spcPct val="150000"/>
              </a:lnSpc>
              <a:buFont typeface="Wingdings" panose="05000000000000000000" pitchFamily="2" charset="2"/>
              <a:buChar char="§"/>
            </a:pPr>
            <a:r>
              <a:rPr lang="en-AU" sz="2400" dirty="0">
                <a:solidFill>
                  <a:schemeClr val="tx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Credit Risk</a:t>
            </a:r>
            <a:endParaRPr lang="ar-EG" sz="2400" dirty="0">
              <a:solidFill>
                <a:schemeClr val="tx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marL="571500" indent="-342900">
              <a:lnSpc>
                <a:spcPct val="150000"/>
              </a:lnSpc>
              <a:buFont typeface="Wingdings" panose="05000000000000000000" pitchFamily="2" charset="2"/>
              <a:buChar char="§"/>
            </a:pPr>
            <a:r>
              <a:rPr lang="en-US" sz="2400" i="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Market risk </a:t>
            </a:r>
          </a:p>
          <a:p>
            <a:pPr marL="571500" indent="-342900">
              <a:lnSpc>
                <a:spcPct val="150000"/>
              </a:lnSpc>
              <a:buFont typeface="Wingdings" panose="05000000000000000000" pitchFamily="2" charset="2"/>
              <a:buChar char="§"/>
            </a:pPr>
            <a:r>
              <a:rPr lang="en-US" sz="2400" i="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Liquidity risk</a:t>
            </a:r>
            <a:endParaRPr lang="en-AU" sz="2400" dirty="0">
              <a:solidFill>
                <a:schemeClr val="tx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691500623"/>
      </p:ext>
    </p:extLst>
  </p:cSld>
  <p:clrMapOvr>
    <a:masterClrMapping/>
  </p:clrMapOvr>
  <mc:AlternateContent xmlns:mc="http://schemas.openxmlformats.org/markup-compatibility/2006" xmlns:p14="http://schemas.microsoft.com/office/powerpoint/2010/main">
    <mc:Choice Requires="p14">
      <p:transition spd="slow" p14:dur="2000" advTm="6517"/>
    </mc:Choice>
    <mc:Fallback xmlns="">
      <p:transition spd="slow" advTm="65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05243" y="86971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8335" y="952845"/>
            <a:ext cx="11953234" cy="57344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3993"/>
            <a:ext cx="2562769" cy="1076343"/>
          </a:xfrm>
          <a:prstGeom prst="rect">
            <a:avLst/>
          </a:prstGeom>
        </p:spPr>
      </p:pic>
      <p:sp>
        <p:nvSpPr>
          <p:cNvPr id="6" name="Title 1">
            <a:extLst>
              <a:ext uri="{FF2B5EF4-FFF2-40B4-BE49-F238E27FC236}">
                <a16:creationId xmlns:a16="http://schemas.microsoft.com/office/drawing/2014/main" id="{D0F549C7-D122-4186-A74B-4639B28B00AE}"/>
              </a:ext>
            </a:extLst>
          </p:cNvPr>
          <p:cNvSpPr txBox="1">
            <a:spLocks/>
          </p:cNvSpPr>
          <p:nvPr/>
        </p:nvSpPr>
        <p:spPr>
          <a:xfrm>
            <a:off x="2597724" y="97929"/>
            <a:ext cx="6997497" cy="65563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tabLst>
                <a:tab pos="457200" algn="l"/>
              </a:tabLst>
            </a:pPr>
            <a:r>
              <a:rPr lang="en-US" sz="2600" b="1" dirty="0">
                <a:latin typeface="Times New Roman" panose="02020603050405020304" pitchFamily="18" charset="0"/>
                <a:cs typeface="Times New Roman" panose="02020603050405020304" pitchFamily="18" charset="0"/>
              </a:rPr>
              <a:t>3-3. Financial &amp; Non- Financial Risks</a:t>
            </a:r>
          </a:p>
        </p:txBody>
      </p:sp>
      <p:sp>
        <p:nvSpPr>
          <p:cNvPr id="7" name="TextBox 6">
            <a:extLst>
              <a:ext uri="{FF2B5EF4-FFF2-40B4-BE49-F238E27FC236}">
                <a16:creationId xmlns:a16="http://schemas.microsoft.com/office/drawing/2014/main" id="{F07E75DD-3A35-4C2C-915B-2F3EE72AC84F}"/>
              </a:ext>
            </a:extLst>
          </p:cNvPr>
          <p:cNvSpPr txBox="1"/>
          <p:nvPr/>
        </p:nvSpPr>
        <p:spPr>
          <a:xfrm>
            <a:off x="1362988" y="1197724"/>
            <a:ext cx="6094140" cy="1133965"/>
          </a:xfrm>
          <a:prstGeom prst="rect">
            <a:avLst/>
          </a:prstGeom>
          <a:noFill/>
        </p:spPr>
        <p:txBody>
          <a:bodyPr wrap="square">
            <a:spAutoFit/>
          </a:bodyPr>
          <a:lstStyle/>
          <a:p>
            <a:pPr algn="ctr">
              <a:lnSpc>
                <a:spcPct val="150000"/>
              </a:lnSpc>
            </a:pPr>
            <a:r>
              <a:rPr lang="en-AU" sz="2400" b="1" dirty="0">
                <a:solidFill>
                  <a:srgbClr val="00206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What Is Financial Risk?</a:t>
            </a:r>
          </a:p>
          <a:p>
            <a:pPr algn="ctr">
              <a:lnSpc>
                <a:spcPct val="150000"/>
              </a:lnSpc>
            </a:pPr>
            <a:endParaRPr lang="en-US" sz="2400" b="1" dirty="0">
              <a:solidFill>
                <a:srgbClr val="00206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AF4DE52-1F98-4894-968B-A3E55FA3849B}"/>
              </a:ext>
            </a:extLst>
          </p:cNvPr>
          <p:cNvSpPr txBox="1"/>
          <p:nvPr/>
        </p:nvSpPr>
        <p:spPr>
          <a:xfrm>
            <a:off x="180430" y="2087533"/>
            <a:ext cx="8755751" cy="3052887"/>
          </a:xfrm>
          <a:prstGeom prst="rect">
            <a:avLst/>
          </a:prstGeom>
          <a:noFill/>
        </p:spPr>
        <p:txBody>
          <a:bodyPr wrap="square">
            <a:spAutoFit/>
          </a:bodyPr>
          <a:lstStyle/>
          <a:p>
            <a:pPr marL="342900" indent="-342900">
              <a:lnSpc>
                <a:spcPct val="200000"/>
              </a:lnSpc>
              <a:buFont typeface="Wingdings" panose="05000000000000000000" pitchFamily="2" charset="2"/>
              <a:buChar char="ü"/>
            </a:pPr>
            <a:r>
              <a:rPr lang="en-AU" sz="25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Financial risk is the possibility of losing money on an investment or business venture. Some more common and distinct financial risks include credit risk, liquidity risk, and operational risk.</a:t>
            </a:r>
            <a:endParaRPr lang="en-US" sz="25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9" name="Picture 2" descr="أسواق المال العالمية">
            <a:extLst>
              <a:ext uri="{FF2B5EF4-FFF2-40B4-BE49-F238E27FC236}">
                <a16:creationId xmlns:a16="http://schemas.microsoft.com/office/drawing/2014/main" id="{ECAD3F6D-EC52-4BDF-B6C6-31801A0C139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70770" y="1584393"/>
            <a:ext cx="3404179" cy="44038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158321327"/>
      </p:ext>
    </p:extLst>
  </p:cSld>
  <p:clrMapOvr>
    <a:masterClrMapping/>
  </p:clrMapOvr>
  <mc:AlternateContent xmlns:mc="http://schemas.openxmlformats.org/markup-compatibility/2006" xmlns:p14="http://schemas.microsoft.com/office/powerpoint/2010/main">
    <mc:Choice Requires="p14">
      <p:transition spd="slow" p14:dur="2000" advTm="14422"/>
    </mc:Choice>
    <mc:Fallback xmlns="">
      <p:transition spd="slow" advTm="1442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26025" y="8904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7553" y="952845"/>
            <a:ext cx="11974016"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4384"/>
            <a:ext cx="2305141" cy="1076343"/>
          </a:xfrm>
          <a:prstGeom prst="rect">
            <a:avLst/>
          </a:prstGeom>
        </p:spPr>
      </p:pic>
      <p:sp>
        <p:nvSpPr>
          <p:cNvPr id="6" name="TextBox 5">
            <a:extLst>
              <a:ext uri="{FF2B5EF4-FFF2-40B4-BE49-F238E27FC236}">
                <a16:creationId xmlns:a16="http://schemas.microsoft.com/office/drawing/2014/main" id="{5F9F8EF3-40CD-4AC2-9E2C-2E5B0D6B2443}"/>
              </a:ext>
            </a:extLst>
          </p:cNvPr>
          <p:cNvSpPr txBox="1"/>
          <p:nvPr/>
        </p:nvSpPr>
        <p:spPr>
          <a:xfrm>
            <a:off x="508645" y="4029880"/>
            <a:ext cx="8298934" cy="1457130"/>
          </a:xfrm>
          <a:prstGeom prst="rect">
            <a:avLst/>
          </a:prstGeom>
          <a:noFill/>
        </p:spPr>
        <p:txBody>
          <a:bodyPr wrap="square">
            <a:spAutoFit/>
          </a:bodyPr>
          <a:lstStyle/>
          <a:p>
            <a:pPr marL="342900" indent="-342900">
              <a:lnSpc>
                <a:spcPct val="200000"/>
              </a:lnSpc>
              <a:buFont typeface="Wingdings" panose="05000000000000000000" pitchFamily="2" charset="2"/>
              <a:buChar char="ü"/>
            </a:pPr>
            <a:r>
              <a:rPr lang="en-US" sz="2400" i="0" dirty="0">
                <a:solidFill>
                  <a:srgbClr val="1E213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When we are talking about non-financial risk, be clear that we are talking about operational and strategic risk.</a:t>
            </a:r>
            <a:endParaRPr lang="ar-EG"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973DC701-BA06-4C3D-A4DE-0B8D981A8810}"/>
              </a:ext>
            </a:extLst>
          </p:cNvPr>
          <p:cNvSpPr txBox="1"/>
          <p:nvPr/>
        </p:nvSpPr>
        <p:spPr>
          <a:xfrm>
            <a:off x="532316" y="1924357"/>
            <a:ext cx="8054123" cy="1687963"/>
          </a:xfrm>
          <a:prstGeom prst="rect">
            <a:avLst/>
          </a:prstGeom>
          <a:noFill/>
        </p:spPr>
        <p:txBody>
          <a:bodyPr wrap="square">
            <a:spAutoFit/>
          </a:bodyPr>
          <a:lstStyle/>
          <a:p>
            <a:pPr marL="342900" indent="-342900">
              <a:lnSpc>
                <a:spcPct val="150000"/>
              </a:lnSpc>
              <a:buFont typeface="Wingdings" panose="05000000000000000000" pitchFamily="2" charset="2"/>
              <a:buChar char="ü"/>
            </a:pPr>
            <a:r>
              <a:rPr lang="en-US" sz="2400" u="sng"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NFR</a:t>
            </a:r>
            <a:r>
              <a:rPr lang="en-US" sz="2400" dirty="0">
                <a:solidFill>
                  <a:srgbClr val="1E213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is a broad term that is usually defined by exclusion, that is, any risks other than the traditional financial risks of market, credit, and liquidity</a:t>
            </a:r>
            <a:endParaRPr lang="ar-EG"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BF0F588-F175-4DED-B547-B8A0D5510965}"/>
              </a:ext>
            </a:extLst>
          </p:cNvPr>
          <p:cNvSpPr txBox="1"/>
          <p:nvPr/>
        </p:nvSpPr>
        <p:spPr>
          <a:xfrm>
            <a:off x="3034669" y="1009235"/>
            <a:ext cx="6094140" cy="620619"/>
          </a:xfrm>
          <a:prstGeom prst="rect">
            <a:avLst/>
          </a:prstGeom>
          <a:noFill/>
        </p:spPr>
        <p:txBody>
          <a:bodyPr wrap="square">
            <a:spAutoFit/>
          </a:bodyPr>
          <a:lstStyle/>
          <a:p>
            <a:pPr algn="ctr">
              <a:lnSpc>
                <a:spcPct val="150000"/>
              </a:lnSpc>
            </a:pPr>
            <a:r>
              <a:rPr lang="en-AU" sz="2600" b="1" u="sng"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What is </a:t>
            </a:r>
            <a:r>
              <a:rPr lang="en-AU" sz="2600" b="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a:t>
            </a:r>
            <a:r>
              <a:rPr lang="en-AU" sz="2600" b="1" u="sng"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on-Financial risk?</a:t>
            </a:r>
            <a:endParaRPr lang="en-US" sz="2600" b="1" u="sng"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9BC1F0CC-3173-40C9-BC88-AC6CF2E8FB2C}"/>
              </a:ext>
            </a:extLst>
          </p:cNvPr>
          <p:cNvSpPr txBox="1">
            <a:spLocks/>
          </p:cNvSpPr>
          <p:nvPr/>
        </p:nvSpPr>
        <p:spPr>
          <a:xfrm>
            <a:off x="2627986" y="144320"/>
            <a:ext cx="6924813" cy="65563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tabLst>
                <a:tab pos="457200" algn="l"/>
              </a:tabLst>
            </a:pPr>
            <a:r>
              <a:rPr lang="en-US" sz="2700" b="1" dirty="0">
                <a:solidFill>
                  <a:srgbClr val="000000"/>
                </a:solidFill>
                <a:latin typeface="Times New Roman" panose="02020603050405020304" pitchFamily="18" charset="0"/>
                <a:cs typeface="Times New Roman" panose="02020603050405020304" pitchFamily="18" charset="0"/>
              </a:rPr>
              <a:t>3-4. Financial &amp; Non- Financial Risks</a:t>
            </a:r>
          </a:p>
        </p:txBody>
      </p:sp>
      <p:pic>
        <p:nvPicPr>
          <p:cNvPr id="10" name="Picture 2" descr="289 التنقيب عن النفط الصور والصور وصور الخلفية للتنزيل المجاني">
            <a:extLst>
              <a:ext uri="{FF2B5EF4-FFF2-40B4-BE49-F238E27FC236}">
                <a16:creationId xmlns:a16="http://schemas.microsoft.com/office/drawing/2014/main" id="{C6914999-EAFB-4C21-9958-2BEC2F7219D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07580" y="2063333"/>
            <a:ext cx="2591248" cy="35165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32408326"/>
      </p:ext>
    </p:extLst>
  </p:cSld>
  <p:clrMapOvr>
    <a:masterClrMapping/>
  </p:clrMapOvr>
  <mc:AlternateContent xmlns:mc="http://schemas.openxmlformats.org/markup-compatibility/2006" xmlns:p14="http://schemas.microsoft.com/office/powerpoint/2010/main">
    <mc:Choice Requires="p14">
      <p:transition spd="slow" p14:dur="2000" advTm="181845"/>
    </mc:Choice>
    <mc:Fallback xmlns="">
      <p:transition spd="slow" advTm="1818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46807" y="8904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2736" y="952845"/>
            <a:ext cx="1204306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0B5CB3F4-B078-423C-B0BE-D62EBABF5419}"/>
              </a:ext>
            </a:extLst>
          </p:cNvPr>
          <p:cNvSpPr txBox="1">
            <a:spLocks/>
          </p:cNvSpPr>
          <p:nvPr/>
        </p:nvSpPr>
        <p:spPr>
          <a:xfrm>
            <a:off x="2723258" y="114095"/>
            <a:ext cx="6744192"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600" b="1" dirty="0">
                <a:latin typeface="Times New Roman" panose="02020603050405020304" pitchFamily="18" charset="0"/>
                <a:cs typeface="Times New Roman" panose="02020603050405020304" pitchFamily="18" charset="0"/>
              </a:rPr>
              <a:t>4-Brief History Of Operational Risk</a:t>
            </a:r>
          </a:p>
        </p:txBody>
      </p:sp>
      <p:sp>
        <p:nvSpPr>
          <p:cNvPr id="7" name="Rectangle 6">
            <a:extLst>
              <a:ext uri="{FF2B5EF4-FFF2-40B4-BE49-F238E27FC236}">
                <a16:creationId xmlns:a16="http://schemas.microsoft.com/office/drawing/2014/main" id="{1DC8775D-B7DC-4FFD-B063-274F0985A3AC}"/>
              </a:ext>
            </a:extLst>
          </p:cNvPr>
          <p:cNvSpPr/>
          <p:nvPr/>
        </p:nvSpPr>
        <p:spPr>
          <a:xfrm>
            <a:off x="180430" y="989390"/>
            <a:ext cx="10421956" cy="3903954"/>
          </a:xfrm>
          <a:prstGeom prst="rect">
            <a:avLst/>
          </a:prstGeom>
        </p:spPr>
        <p:txBody>
          <a:bodyPr wrap="square">
            <a:spAutoFit/>
          </a:bodyPr>
          <a:lstStyle/>
          <a:p>
            <a:pPr marL="342900" indent="-342900">
              <a:lnSpc>
                <a:spcPct val="150000"/>
              </a:lnSpc>
              <a:buFont typeface="Wingdings" panose="05000000000000000000" pitchFamily="2" charset="2"/>
              <a:buChar char="Ø"/>
            </a:pPr>
            <a:r>
              <a:rPr lang="en-US" sz="2400" dirty="0">
                <a:solidFill>
                  <a:prstClr val="black"/>
                </a:solidFill>
                <a:latin typeface="Times New Roman" panose="02020603050405020304" pitchFamily="18" charset="0"/>
                <a:cs typeface="Times New Roman" panose="02020603050405020304" pitchFamily="18" charset="0"/>
              </a:rPr>
              <a:t>(Basel Committee), which was established in 1974, Since then, risk management has spread beyond the financial and banking industries. The Integrated Internal Control Framework was issued in 1992.</a:t>
            </a:r>
          </a:p>
          <a:p>
            <a:pPr marL="342900" indent="-342900">
              <a:lnSpc>
                <a:spcPct val="150000"/>
              </a:lnSpc>
              <a:buFont typeface="Wingdings" panose="05000000000000000000" pitchFamily="2" charset="2"/>
              <a:buChar char="§"/>
            </a:pPr>
            <a:r>
              <a:rPr lang="en-US" sz="2400" dirty="0">
                <a:solidFill>
                  <a:prstClr val="black"/>
                </a:solidFill>
                <a:latin typeface="Times New Roman" panose="02020603050405020304" pitchFamily="18" charset="0"/>
                <a:cs typeface="Times New Roman" panose="02020603050405020304" pitchFamily="18" charset="0"/>
              </a:rPr>
              <a:t>Therefore, in the early 1990s, the term operational risk was first formally used in the finance industry for the purpose of identifying fraudulent financial reporting. By the early 2010s, operational risk and its management had gained broader description and acceptance.</a:t>
            </a:r>
          </a:p>
        </p:txBody>
      </p:sp>
      <p:sp>
        <p:nvSpPr>
          <p:cNvPr id="8" name="TextBox 7">
            <a:extLst>
              <a:ext uri="{FF2B5EF4-FFF2-40B4-BE49-F238E27FC236}">
                <a16:creationId xmlns:a16="http://schemas.microsoft.com/office/drawing/2014/main" id="{17EAF72C-11C4-437D-A776-EFA5962172B9}"/>
              </a:ext>
            </a:extLst>
          </p:cNvPr>
          <p:cNvSpPr txBox="1"/>
          <p:nvPr/>
        </p:nvSpPr>
        <p:spPr>
          <a:xfrm>
            <a:off x="1402771" y="4973393"/>
            <a:ext cx="9382989" cy="155504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2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Nowadays, it can be broadly described as having the goal to reduce or mitigate the possibility of something going wrong in any type of operation including, but not limited to, financial operations.</a:t>
            </a:r>
          </a:p>
        </p:txBody>
      </p:sp>
      <p:pic>
        <p:nvPicPr>
          <p:cNvPr id="3" name="Picture 2">
            <a:extLst>
              <a:ext uri="{FF2B5EF4-FFF2-40B4-BE49-F238E27FC236}">
                <a16:creationId xmlns:a16="http://schemas.microsoft.com/office/drawing/2014/main" id="{3255796B-03DE-44B9-9830-C51849442FE6}"/>
              </a:ext>
            </a:extLst>
          </p:cNvPr>
          <p:cNvPicPr>
            <a:picLocks noChangeAspect="1"/>
          </p:cNvPicPr>
          <p:nvPr/>
        </p:nvPicPr>
        <p:blipFill>
          <a:blip r:embed="rId4"/>
          <a:stretch>
            <a:fillRect/>
          </a:stretch>
        </p:blipFill>
        <p:spPr>
          <a:xfrm>
            <a:off x="10742085" y="1155869"/>
            <a:ext cx="1234015" cy="1785969"/>
          </a:xfrm>
          <a:prstGeom prst="rect">
            <a:avLst/>
          </a:prstGeom>
        </p:spPr>
      </p:pic>
    </p:spTree>
    <p:custDataLst>
      <p:tags r:id="rId1"/>
    </p:custDataLst>
    <p:extLst>
      <p:ext uri="{BB962C8B-B14F-4D97-AF65-F5344CB8AC3E}">
        <p14:creationId xmlns:p14="http://schemas.microsoft.com/office/powerpoint/2010/main" val="482374443"/>
      </p:ext>
    </p:extLst>
  </p:cSld>
  <p:clrMapOvr>
    <a:masterClrMapping/>
  </p:clrMapOvr>
  <mc:AlternateContent xmlns:mc="http://schemas.openxmlformats.org/markup-compatibility/2006" xmlns:p14="http://schemas.microsoft.com/office/powerpoint/2010/main">
    <mc:Choice Requires="p14">
      <p:transition spd="slow" p14:dur="2000" advTm="392226"/>
    </mc:Choice>
    <mc:Fallback xmlns="">
      <p:transition spd="slow" advTm="3922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974070" y="9944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8335" y="1046364"/>
            <a:ext cx="1195323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3FB104B6-715C-4910-9B30-06A514CC8755}"/>
              </a:ext>
            </a:extLst>
          </p:cNvPr>
          <p:cNvSpPr txBox="1">
            <a:spLocks/>
          </p:cNvSpPr>
          <p:nvPr/>
        </p:nvSpPr>
        <p:spPr>
          <a:xfrm>
            <a:off x="2483424" y="202259"/>
            <a:ext cx="8437922"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600" b="1" dirty="0">
                <a:latin typeface="Times New Roman" panose="02020603050405020304" pitchFamily="18" charset="0"/>
                <a:cs typeface="Times New Roman" panose="02020603050405020304" pitchFamily="18" charset="0"/>
              </a:rPr>
              <a:t>5- Operational Risk and Operational risk Management</a:t>
            </a:r>
          </a:p>
        </p:txBody>
      </p:sp>
      <p:sp>
        <p:nvSpPr>
          <p:cNvPr id="7" name="Rectangle 6">
            <a:extLst>
              <a:ext uri="{FF2B5EF4-FFF2-40B4-BE49-F238E27FC236}">
                <a16:creationId xmlns:a16="http://schemas.microsoft.com/office/drawing/2014/main" id="{F13370A9-D146-459A-A5CB-BA30116E0FEE}"/>
              </a:ext>
            </a:extLst>
          </p:cNvPr>
          <p:cNvSpPr/>
          <p:nvPr/>
        </p:nvSpPr>
        <p:spPr>
          <a:xfrm>
            <a:off x="242777" y="1846375"/>
            <a:ext cx="11656585" cy="1697068"/>
          </a:xfrm>
          <a:prstGeom prst="rect">
            <a:avLst/>
          </a:prstGeom>
        </p:spPr>
        <p:txBody>
          <a:bodyPr wrap="square">
            <a:spAutoFit/>
          </a:bodyPr>
          <a:lstStyle/>
          <a:p>
            <a:pPr marL="342900" indent="-342900">
              <a:lnSpc>
                <a:spcPct val="150000"/>
              </a:lnSpc>
              <a:buFont typeface="Wingdings" panose="05000000000000000000" pitchFamily="2" charset="2"/>
              <a:buChar char="§"/>
              <a:defRPr/>
            </a:pPr>
            <a:r>
              <a:rPr lang="en-US" sz="2400" dirty="0">
                <a:latin typeface="Times New Roman" panose="02020603050405020304" pitchFamily="18" charset="0"/>
                <a:cs typeface="Times New Roman" panose="02020603050405020304" pitchFamily="18" charset="0"/>
              </a:rPr>
              <a:t>In the context of a systems approach, operation can be described as a sequence of processes designed to attain the objectives of the elements or the system as a whole. The operation of an automobile may be described as processes in the following sequence:</a:t>
            </a:r>
          </a:p>
        </p:txBody>
      </p:sp>
      <p:sp>
        <p:nvSpPr>
          <p:cNvPr id="8" name="TextBox 7">
            <a:extLst>
              <a:ext uri="{FF2B5EF4-FFF2-40B4-BE49-F238E27FC236}">
                <a16:creationId xmlns:a16="http://schemas.microsoft.com/office/drawing/2014/main" id="{290241AB-6A70-4595-BE23-A4B2FDC9FA85}"/>
              </a:ext>
            </a:extLst>
          </p:cNvPr>
          <p:cNvSpPr txBox="1"/>
          <p:nvPr/>
        </p:nvSpPr>
        <p:spPr>
          <a:xfrm>
            <a:off x="3423424" y="1138690"/>
            <a:ext cx="4629211" cy="492443"/>
          </a:xfrm>
          <a:prstGeom prst="rect">
            <a:avLst/>
          </a:prstGeom>
          <a:solidFill>
            <a:schemeClr val="accent5">
              <a:lumMod val="20000"/>
              <a:lumOff val="80000"/>
            </a:schemeClr>
          </a:solidFill>
        </p:spPr>
        <p:txBody>
          <a:bodyPr wrap="square">
            <a:spAutoFit/>
          </a:bodyPr>
          <a:lstStyle/>
          <a:p>
            <a:pPr algn="ctr">
              <a:defRPr/>
            </a:pPr>
            <a:r>
              <a:rPr lang="en-US" sz="2600" b="1" dirty="0">
                <a:solidFill>
                  <a:srgbClr val="740000"/>
                </a:solidFill>
                <a:latin typeface="Times New Roman" panose="02020603050405020304" pitchFamily="18" charset="0"/>
                <a:cs typeface="Times New Roman" panose="02020603050405020304" pitchFamily="18" charset="0"/>
              </a:rPr>
              <a:t>What Is Operation?</a:t>
            </a:r>
          </a:p>
        </p:txBody>
      </p:sp>
      <p:sp>
        <p:nvSpPr>
          <p:cNvPr id="9" name="TextBox 8">
            <a:extLst>
              <a:ext uri="{FF2B5EF4-FFF2-40B4-BE49-F238E27FC236}">
                <a16:creationId xmlns:a16="http://schemas.microsoft.com/office/drawing/2014/main" id="{BF56077D-26F1-4BE7-9071-DE259CEC3664}"/>
              </a:ext>
            </a:extLst>
          </p:cNvPr>
          <p:cNvSpPr txBox="1"/>
          <p:nvPr/>
        </p:nvSpPr>
        <p:spPr>
          <a:xfrm>
            <a:off x="1405091" y="3709155"/>
            <a:ext cx="9400477" cy="2570704"/>
          </a:xfrm>
          <a:prstGeom prst="rect">
            <a:avLst/>
          </a:prstGeom>
          <a:noFill/>
        </p:spPr>
        <p:txBody>
          <a:bodyPr wrap="square">
            <a:spAutoFit/>
          </a:bodyPr>
          <a:lstStyle/>
          <a:p>
            <a:pPr>
              <a:lnSpc>
                <a:spcPct val="150000"/>
              </a:lnSpc>
            </a:pPr>
            <a:r>
              <a:rPr lang="en-US" sz="220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Fastening the seatbelt </a:t>
            </a:r>
          </a:p>
          <a:p>
            <a:pPr>
              <a:lnSpc>
                <a:spcPct val="150000"/>
              </a:lnSpc>
            </a:pPr>
            <a:r>
              <a:rPr lang="en-US" sz="220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Engaging the brake pedal </a:t>
            </a:r>
          </a:p>
          <a:p>
            <a:pPr>
              <a:lnSpc>
                <a:spcPct val="150000"/>
              </a:lnSpc>
            </a:pPr>
            <a:r>
              <a:rPr lang="en-US" sz="220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Turning on the ignition </a:t>
            </a:r>
          </a:p>
          <a:p>
            <a:pPr>
              <a:lnSpc>
                <a:spcPct val="150000"/>
              </a:lnSpc>
            </a:pPr>
            <a:r>
              <a:rPr lang="en-US" sz="220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 Placing the gear in the right setting </a:t>
            </a:r>
          </a:p>
          <a:p>
            <a:pPr>
              <a:lnSpc>
                <a:spcPct val="150000"/>
              </a:lnSpc>
            </a:pPr>
            <a:r>
              <a:rPr lang="en-US" sz="220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 Disengaging the brake pedal 6. Engaging the gas pedal …     and so on.</a:t>
            </a:r>
            <a:endParaRPr lang="ar-EG" sz="220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813751061"/>
      </p:ext>
    </p:extLst>
  </p:cSld>
  <p:clrMapOvr>
    <a:masterClrMapping/>
  </p:clrMapOvr>
  <mc:AlternateContent xmlns:mc="http://schemas.openxmlformats.org/markup-compatibility/2006" xmlns:p14="http://schemas.microsoft.com/office/powerpoint/2010/main">
    <mc:Choice Requires="p14">
      <p:transition spd="slow" p14:dur="2000" advTm="136681"/>
    </mc:Choice>
    <mc:Fallback xmlns="">
      <p:transition spd="slow" advTm="13668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05243" y="92167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8335" y="952845"/>
            <a:ext cx="1195323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B98DCA94-CD3A-4323-839C-45328DBBCBEF}"/>
              </a:ext>
            </a:extLst>
          </p:cNvPr>
          <p:cNvSpPr txBox="1">
            <a:spLocks/>
          </p:cNvSpPr>
          <p:nvPr/>
        </p:nvSpPr>
        <p:spPr>
          <a:xfrm>
            <a:off x="2524987" y="130929"/>
            <a:ext cx="8575964"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600" b="1" dirty="0">
                <a:latin typeface="Times New Roman" panose="02020603050405020304" pitchFamily="18" charset="0"/>
                <a:cs typeface="Times New Roman" panose="02020603050405020304" pitchFamily="18" charset="0"/>
              </a:rPr>
              <a:t>5-1. Operational Risk and Operational risk Management</a:t>
            </a:r>
          </a:p>
        </p:txBody>
      </p:sp>
      <p:sp>
        <p:nvSpPr>
          <p:cNvPr id="7" name="TextBox 6">
            <a:extLst>
              <a:ext uri="{FF2B5EF4-FFF2-40B4-BE49-F238E27FC236}">
                <a16:creationId xmlns:a16="http://schemas.microsoft.com/office/drawing/2014/main" id="{952C8B26-C380-414E-97F6-4139FD6B8148}"/>
              </a:ext>
            </a:extLst>
          </p:cNvPr>
          <p:cNvSpPr txBox="1"/>
          <p:nvPr/>
        </p:nvSpPr>
        <p:spPr>
          <a:xfrm>
            <a:off x="1987451" y="1113709"/>
            <a:ext cx="8184994" cy="461665"/>
          </a:xfrm>
          <a:prstGeom prst="rect">
            <a:avLst/>
          </a:prstGeom>
          <a:solidFill>
            <a:schemeClr val="accent5">
              <a:lumMod val="20000"/>
              <a:lumOff val="80000"/>
            </a:schemeClr>
          </a:solidFill>
        </p:spPr>
        <p:txBody>
          <a:bodyPr wrap="square">
            <a:spAutoFit/>
          </a:bodyPr>
          <a:lstStyle/>
          <a:p>
            <a:pPr algn="ctr">
              <a:defRPr/>
            </a:pPr>
            <a:r>
              <a:rPr lang="en-US" sz="2400" b="1" u="sng" dirty="0">
                <a:solidFill>
                  <a:srgbClr val="740000"/>
                </a:solidFill>
                <a:latin typeface="Times New Roman" panose="02020603050405020304" pitchFamily="18" charset="0"/>
                <a:cs typeface="Times New Roman" panose="02020603050405020304" pitchFamily="18" charset="0"/>
              </a:rPr>
              <a:t>What is Operations Management ?</a:t>
            </a:r>
          </a:p>
        </p:txBody>
      </p:sp>
      <p:sp>
        <p:nvSpPr>
          <p:cNvPr id="8" name="TextBox 7">
            <a:extLst>
              <a:ext uri="{FF2B5EF4-FFF2-40B4-BE49-F238E27FC236}">
                <a16:creationId xmlns:a16="http://schemas.microsoft.com/office/drawing/2014/main" id="{336704AB-3541-4DB4-8320-91B33CD10409}"/>
              </a:ext>
            </a:extLst>
          </p:cNvPr>
          <p:cNvSpPr txBox="1"/>
          <p:nvPr/>
        </p:nvSpPr>
        <p:spPr>
          <a:xfrm>
            <a:off x="315514" y="1609194"/>
            <a:ext cx="11533671" cy="4786695"/>
          </a:xfrm>
          <a:prstGeom prst="rect">
            <a:avLst/>
          </a:prstGeom>
          <a:noFill/>
        </p:spPr>
        <p:txBody>
          <a:bodyPr wrap="square">
            <a:spAutoFit/>
          </a:bodyPr>
          <a:lstStyle/>
          <a:p>
            <a:pPr marL="342900" indent="-342900">
              <a:lnSpc>
                <a:spcPct val="150000"/>
              </a:lnSpc>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Operations management is the administration of business structure, practices, and processes to enhance efficiency and maximize profit. It refers to the management of functions that a business needs to run effectively day-to-day, including:</a:t>
            </a:r>
          </a:p>
          <a:p>
            <a:pPr>
              <a:lnSpc>
                <a:spcPct val="150000"/>
              </a:lnSpc>
            </a:pPr>
            <a:endParaRPr lang="en-US" sz="2400" dirty="0">
              <a:latin typeface="Times New Roman" panose="02020603050405020304" pitchFamily="18" charset="0"/>
              <a:cs typeface="Times New Roman" panose="02020603050405020304" pitchFamily="18" charset="0"/>
            </a:endParaRPr>
          </a:p>
          <a:p>
            <a:pPr marL="457200" indent="-457200">
              <a:lnSpc>
                <a:spcPct val="150000"/>
              </a:lnSpc>
              <a:buFont typeface="Arial" panose="020B0604020202020204" pitchFamily="34" charset="0"/>
              <a:buChar char="•"/>
            </a:pPr>
            <a:r>
              <a:rPr lang="en-US" sz="2200" u="sng" dirty="0">
                <a:solidFill>
                  <a:srgbClr val="740000"/>
                </a:solidFill>
                <a:latin typeface="Times New Roman" panose="02020603050405020304" pitchFamily="18" charset="0"/>
                <a:cs typeface="Times New Roman" panose="02020603050405020304" pitchFamily="18" charset="0"/>
              </a:rPr>
              <a:t>Overseeing multiple departments and providing goals</a:t>
            </a:r>
          </a:p>
          <a:p>
            <a:pPr marL="457200" indent="-457200">
              <a:lnSpc>
                <a:spcPct val="150000"/>
              </a:lnSpc>
              <a:buFont typeface="Arial" panose="020B0604020202020204" pitchFamily="34" charset="0"/>
              <a:buChar char="•"/>
            </a:pPr>
            <a:r>
              <a:rPr lang="en-US" sz="2200" u="sng" dirty="0">
                <a:solidFill>
                  <a:srgbClr val="740000"/>
                </a:solidFill>
                <a:latin typeface="Times New Roman" panose="02020603050405020304" pitchFamily="18" charset="0"/>
                <a:cs typeface="Times New Roman" panose="02020603050405020304" pitchFamily="18" charset="0"/>
              </a:rPr>
              <a:t>Overseeing and streamlining processes</a:t>
            </a:r>
          </a:p>
          <a:p>
            <a:pPr marL="457200" indent="-457200">
              <a:lnSpc>
                <a:spcPct val="150000"/>
              </a:lnSpc>
              <a:buFont typeface="Arial" panose="020B0604020202020204" pitchFamily="34" charset="0"/>
              <a:buChar char="•"/>
            </a:pPr>
            <a:r>
              <a:rPr lang="en-US" sz="2200" u="sng" dirty="0">
                <a:solidFill>
                  <a:srgbClr val="740000"/>
                </a:solidFill>
                <a:latin typeface="Times New Roman" panose="02020603050405020304" pitchFamily="18" charset="0"/>
                <a:cs typeface="Times New Roman" panose="02020603050405020304" pitchFamily="18" charset="0"/>
              </a:rPr>
              <a:t>Balancing revenue and costs</a:t>
            </a:r>
          </a:p>
          <a:p>
            <a:pPr marL="457200" indent="-457200">
              <a:lnSpc>
                <a:spcPct val="150000"/>
              </a:lnSpc>
              <a:buFont typeface="Arial" panose="020B0604020202020204" pitchFamily="34" charset="0"/>
              <a:buChar char="•"/>
            </a:pPr>
            <a:r>
              <a:rPr lang="en-US" sz="2200" u="sng" dirty="0">
                <a:solidFill>
                  <a:srgbClr val="740000"/>
                </a:solidFill>
                <a:latin typeface="Times New Roman" panose="02020603050405020304" pitchFamily="18" charset="0"/>
                <a:cs typeface="Times New Roman" panose="02020603050405020304" pitchFamily="18" charset="0"/>
              </a:rPr>
              <a:t>Developing strategic plans</a:t>
            </a:r>
          </a:p>
          <a:p>
            <a:pPr marL="457200" indent="-457200">
              <a:lnSpc>
                <a:spcPct val="150000"/>
              </a:lnSpc>
              <a:buFont typeface="Arial" panose="020B0604020202020204" pitchFamily="34" charset="0"/>
              <a:buChar char="•"/>
            </a:pPr>
            <a:r>
              <a:rPr lang="en-US" sz="2200" u="sng" dirty="0">
                <a:solidFill>
                  <a:srgbClr val="740000"/>
                </a:solidFill>
                <a:latin typeface="Times New Roman" panose="02020603050405020304" pitchFamily="18" charset="0"/>
                <a:cs typeface="Times New Roman" panose="02020603050405020304" pitchFamily="18" charset="0"/>
              </a:rPr>
              <a:t>Production, logistics, and supply chain</a:t>
            </a:r>
            <a:endParaRPr lang="ar-EG" sz="2200" u="sng" dirty="0">
              <a:solidFill>
                <a:srgbClr val="740000"/>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519651949"/>
      </p:ext>
    </p:extLst>
  </p:cSld>
  <p:clrMapOvr>
    <a:masterClrMapping/>
  </p:clrMapOvr>
  <mc:AlternateContent xmlns:mc="http://schemas.openxmlformats.org/markup-compatibility/2006" xmlns:p14="http://schemas.microsoft.com/office/powerpoint/2010/main">
    <mc:Choice Requires="p14">
      <p:transition spd="slow" p14:dur="2000" advTm="105615"/>
    </mc:Choice>
    <mc:Fallback xmlns="">
      <p:transition spd="slow" advTm="1056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05243" y="90089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2736" y="952845"/>
            <a:ext cx="1193883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B94ED8EF-EBE3-44A0-ADE8-C0A6CC407882}"/>
              </a:ext>
            </a:extLst>
          </p:cNvPr>
          <p:cNvSpPr txBox="1">
            <a:spLocks/>
          </p:cNvSpPr>
          <p:nvPr/>
        </p:nvSpPr>
        <p:spPr>
          <a:xfrm>
            <a:off x="3067855" y="202473"/>
            <a:ext cx="6055113" cy="559755"/>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600" b="1" dirty="0">
                <a:latin typeface="Times New Roman" panose="02020603050405020304" pitchFamily="18" charset="0"/>
                <a:cs typeface="Times New Roman" panose="02020603050405020304" pitchFamily="18" charset="0"/>
              </a:rPr>
              <a:t>5-2.Operations Management</a:t>
            </a:r>
          </a:p>
        </p:txBody>
      </p:sp>
      <p:sp>
        <p:nvSpPr>
          <p:cNvPr id="7" name="Rectangle 6">
            <a:extLst>
              <a:ext uri="{FF2B5EF4-FFF2-40B4-BE49-F238E27FC236}">
                <a16:creationId xmlns:a16="http://schemas.microsoft.com/office/drawing/2014/main" id="{F9BA47A2-3BFF-4D69-8A20-BE9D0715C962}"/>
              </a:ext>
            </a:extLst>
          </p:cNvPr>
          <p:cNvSpPr/>
          <p:nvPr/>
        </p:nvSpPr>
        <p:spPr>
          <a:xfrm>
            <a:off x="236682" y="1262727"/>
            <a:ext cx="11681691" cy="5007012"/>
          </a:xfrm>
          <a:prstGeom prst="rect">
            <a:avLst/>
          </a:prstGeom>
        </p:spPr>
        <p:txBody>
          <a:bodyPr wrap="square">
            <a:spAutoFit/>
          </a:bodyPr>
          <a:lstStyle/>
          <a:p>
            <a:pPr marL="342900" indent="-342900">
              <a:buFont typeface="Wingdings" panose="05000000000000000000" pitchFamily="2" charset="2"/>
              <a:buChar char="ü"/>
              <a:defRPr/>
            </a:pPr>
            <a:r>
              <a:rPr lang="en-US" sz="2400" b="1" u="sng" dirty="0">
                <a:solidFill>
                  <a:srgbClr val="002060"/>
                </a:solidFill>
                <a:latin typeface="Times New Roman" panose="02020603050405020304" pitchFamily="18" charset="0"/>
                <a:cs typeface="Times New Roman" panose="02020603050405020304" pitchFamily="18" charset="0"/>
              </a:rPr>
              <a:t>We can say : </a:t>
            </a:r>
          </a:p>
          <a:p>
            <a:pPr marL="176213" lvl="1">
              <a:lnSpc>
                <a:spcPct val="150000"/>
              </a:lnSpc>
              <a:spcAft>
                <a:spcPts val="1200"/>
              </a:spcAft>
              <a:buFont typeface="Arial" panose="020B0604020202020204" pitchFamily="34" charset="0"/>
              <a:buChar char="•"/>
              <a:defRPr/>
            </a:pPr>
            <a:r>
              <a:rPr lang="en-US" sz="2400" dirty="0">
                <a:solidFill>
                  <a:srgbClr val="000000"/>
                </a:solidFill>
                <a:latin typeface="Times New Roman" panose="02020603050405020304" pitchFamily="18" charset="0"/>
                <a:cs typeface="Times New Roman" panose="02020603050405020304" pitchFamily="18" charset="0"/>
              </a:rPr>
              <a:t> </a:t>
            </a:r>
            <a:r>
              <a:rPr lang="en-US" sz="2300" dirty="0">
                <a:solidFill>
                  <a:srgbClr val="000000"/>
                </a:solidFill>
                <a:latin typeface="Times New Roman" panose="02020603050405020304" pitchFamily="18" charset="0"/>
                <a:cs typeface="Times New Roman" panose="02020603050405020304" pitchFamily="18" charset="0"/>
              </a:rPr>
              <a:t>Operations management is generally described as the planning, arranging, and controlling activities that change an organization's raw materials or inputs into finished products and services. </a:t>
            </a:r>
          </a:p>
          <a:p>
            <a:pPr marL="176213" lvl="1">
              <a:lnSpc>
                <a:spcPct val="150000"/>
              </a:lnSpc>
              <a:spcAft>
                <a:spcPts val="1200"/>
              </a:spcAft>
              <a:buFont typeface="Arial" panose="020B0604020202020204" pitchFamily="34" charset="0"/>
              <a:buChar char="•"/>
              <a:defRPr/>
            </a:pPr>
            <a:r>
              <a:rPr lang="en-US" sz="2300" dirty="0">
                <a:solidFill>
                  <a:srgbClr val="000000"/>
                </a:solidFill>
                <a:latin typeface="Times New Roman" panose="02020603050405020304" pitchFamily="18" charset="0"/>
                <a:cs typeface="Times New Roman" panose="02020603050405020304" pitchFamily="18" charset="0"/>
              </a:rPr>
              <a:t>The overall activities covered by operations management include product creation, development, manufacturing and distribution. The concept also relates to various activities such as inventory control, purchasing control, quality control, logistics, warehousing, and evaluation.</a:t>
            </a:r>
          </a:p>
          <a:p>
            <a:pPr marL="519113" lvl="1" indent="-342900">
              <a:lnSpc>
                <a:spcPct val="150000"/>
              </a:lnSpc>
              <a:spcAft>
                <a:spcPts val="1200"/>
              </a:spcAft>
              <a:buFont typeface="Wingdings" panose="05000000000000000000" pitchFamily="2" charset="2"/>
              <a:buChar char="ü"/>
              <a:defRPr/>
            </a:pPr>
            <a:r>
              <a:rPr lang="en-US" sz="2300" u="sng" dirty="0">
                <a:solidFill>
                  <a:srgbClr val="002060"/>
                </a:solidFill>
                <a:latin typeface="Times New Roman" panose="02020603050405020304" pitchFamily="18" charset="0"/>
                <a:cs typeface="Times New Roman" panose="02020603050405020304" pitchFamily="18" charset="0"/>
              </a:rPr>
              <a:t>Since operations management covers the entire operations of an organization, it mainly focuses on the efficiency and effectiveness of a company's operations.</a:t>
            </a:r>
          </a:p>
        </p:txBody>
      </p:sp>
    </p:spTree>
    <p:custDataLst>
      <p:tags r:id="rId1"/>
    </p:custDataLst>
    <p:extLst>
      <p:ext uri="{BB962C8B-B14F-4D97-AF65-F5344CB8AC3E}">
        <p14:creationId xmlns:p14="http://schemas.microsoft.com/office/powerpoint/2010/main" val="667940432"/>
      </p:ext>
    </p:extLst>
  </p:cSld>
  <p:clrMapOvr>
    <a:masterClrMapping/>
  </p:clrMapOvr>
  <mc:AlternateContent xmlns:mc="http://schemas.openxmlformats.org/markup-compatibility/2006" xmlns:p14="http://schemas.microsoft.com/office/powerpoint/2010/main">
    <mc:Choice Requires="p14">
      <p:transition spd="slow" p14:dur="2000" advTm="280579"/>
    </mc:Choice>
    <mc:Fallback xmlns="">
      <p:transition spd="slow" advTm="2805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xEl>
                                              <p:pRg st="3" end="3"/>
                                            </p:txEl>
                                          </p:spTgt>
                                        </p:tgtEl>
                                        <p:attrNameLst>
                                          <p:attrName>style.visibility</p:attrName>
                                        </p:attrNameLst>
                                      </p:cBhvr>
                                      <p:to>
                                        <p:strVal val="visible"/>
                                      </p:to>
                                    </p:set>
                                    <p:animEffect transition="in" filter="fade">
                                      <p:cBhvr>
                                        <p:cTn id="28" dur="1000"/>
                                        <p:tgtEl>
                                          <p:spTgt spid="7">
                                            <p:txEl>
                                              <p:pRg st="3" end="3"/>
                                            </p:txEl>
                                          </p:spTgt>
                                        </p:tgtEl>
                                      </p:cBhvr>
                                    </p:animEffect>
                                    <p:anim calcmode="lin" valueType="num">
                                      <p:cBhvr>
                                        <p:cTn id="29"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05243" y="9112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8335" y="984018"/>
            <a:ext cx="1200518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BD31DC42-6D31-4049-8F2B-37C3C0541CFB}"/>
              </a:ext>
            </a:extLst>
          </p:cNvPr>
          <p:cNvSpPr txBox="1">
            <a:spLocks/>
          </p:cNvSpPr>
          <p:nvPr/>
        </p:nvSpPr>
        <p:spPr>
          <a:xfrm>
            <a:off x="2263697" y="180384"/>
            <a:ext cx="8527142"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5-3. Operational Risk and Operational risk Management</a:t>
            </a:r>
          </a:p>
        </p:txBody>
      </p:sp>
      <p:sp>
        <p:nvSpPr>
          <p:cNvPr id="7" name="TextBox 6">
            <a:extLst>
              <a:ext uri="{FF2B5EF4-FFF2-40B4-BE49-F238E27FC236}">
                <a16:creationId xmlns:a16="http://schemas.microsoft.com/office/drawing/2014/main" id="{180891B3-0C2A-473D-889B-72E8921E7CBD}"/>
              </a:ext>
            </a:extLst>
          </p:cNvPr>
          <p:cNvSpPr txBox="1"/>
          <p:nvPr/>
        </p:nvSpPr>
        <p:spPr>
          <a:xfrm>
            <a:off x="2484697" y="1118271"/>
            <a:ext cx="7220414" cy="461665"/>
          </a:xfrm>
          <a:prstGeom prst="rect">
            <a:avLst/>
          </a:prstGeom>
          <a:solidFill>
            <a:schemeClr val="accent5">
              <a:lumMod val="20000"/>
              <a:lumOff val="80000"/>
            </a:schemeClr>
          </a:solidFill>
        </p:spPr>
        <p:txBody>
          <a:bodyPr wrap="square">
            <a:spAutoFit/>
          </a:bodyPr>
          <a:lstStyle/>
          <a:p>
            <a:pPr algn="ctr">
              <a:defRPr/>
            </a:pPr>
            <a:r>
              <a:rPr lang="en-US" sz="2400" b="1" u="sng" dirty="0">
                <a:solidFill>
                  <a:srgbClr val="740000"/>
                </a:solidFill>
                <a:latin typeface="Times New Roman" panose="02020603050405020304" pitchFamily="18" charset="0"/>
                <a:cs typeface="Times New Roman" panose="02020603050405020304" pitchFamily="18" charset="0"/>
              </a:rPr>
              <a:t>What are the Objectives of Operations Management ?</a:t>
            </a:r>
          </a:p>
        </p:txBody>
      </p:sp>
      <p:sp>
        <p:nvSpPr>
          <p:cNvPr id="8" name="TextBox 7">
            <a:extLst>
              <a:ext uri="{FF2B5EF4-FFF2-40B4-BE49-F238E27FC236}">
                <a16:creationId xmlns:a16="http://schemas.microsoft.com/office/drawing/2014/main" id="{FB6BC321-8418-4E8C-A1AD-2A8C723F9658}"/>
              </a:ext>
            </a:extLst>
          </p:cNvPr>
          <p:cNvSpPr txBox="1"/>
          <p:nvPr/>
        </p:nvSpPr>
        <p:spPr>
          <a:xfrm>
            <a:off x="128476" y="1759107"/>
            <a:ext cx="11847624" cy="4535472"/>
          </a:xfrm>
          <a:prstGeom prst="rect">
            <a:avLst/>
          </a:prstGeom>
          <a:solidFill>
            <a:schemeClr val="accent6">
              <a:lumMod val="20000"/>
              <a:lumOff val="80000"/>
              <a:alpha val="32000"/>
            </a:schemeClr>
          </a:solidFill>
        </p:spPr>
        <p:txBody>
          <a:bodyPr wrap="square">
            <a:spAutoFit/>
          </a:bodyPr>
          <a:lstStyle/>
          <a:p>
            <a:pPr marL="342900" indent="-342900">
              <a:lnSpc>
                <a:spcPct val="150000"/>
              </a:lnSpc>
              <a:buFont typeface="Wingdings" panose="05000000000000000000" pitchFamily="2" charset="2"/>
              <a:buChar char="v"/>
            </a:pPr>
            <a:r>
              <a:rPr lang="en-US" sz="2300" b="1" u="sng" dirty="0">
                <a:latin typeface="Times New Roman" panose="02020603050405020304" pitchFamily="18" charset="0"/>
                <a:cs typeface="Times New Roman" panose="02020603050405020304" pitchFamily="18" charset="0"/>
              </a:rPr>
              <a:t>The overall objective of operations management on a particular system </a:t>
            </a:r>
            <a:r>
              <a:rPr lang="en-US" sz="2300" dirty="0">
                <a:latin typeface="Times New Roman" panose="02020603050405020304" pitchFamily="18" charset="0"/>
                <a:cs typeface="Times New Roman" panose="02020603050405020304" pitchFamily="18" charset="0"/>
              </a:rPr>
              <a:t>is to design and control operations to attain the system goals, For a production system, some of these goals are possibly the following:</a:t>
            </a:r>
          </a:p>
          <a:p>
            <a:pPr>
              <a:lnSpc>
                <a:spcPct val="150000"/>
              </a:lnSpc>
            </a:pPr>
            <a:r>
              <a:rPr lang="en-US" sz="2100" dirty="0">
                <a:solidFill>
                  <a:srgbClr val="002060"/>
                </a:solidFill>
                <a:latin typeface="Times New Roman" panose="02020603050405020304" pitchFamily="18" charset="0"/>
                <a:cs typeface="Times New Roman" panose="02020603050405020304" pitchFamily="18" charset="0"/>
              </a:rPr>
              <a:t>• </a:t>
            </a:r>
            <a:r>
              <a:rPr lang="en-US" sz="21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Produce the right quantity and quality products.</a:t>
            </a:r>
          </a:p>
          <a:p>
            <a:pPr>
              <a:lnSpc>
                <a:spcPct val="150000"/>
              </a:lnSpc>
            </a:pPr>
            <a:r>
              <a:rPr lang="en-US" sz="21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Minimize shortages in raw materials, machine resources, and needed personnel.</a:t>
            </a:r>
          </a:p>
          <a:p>
            <a:pPr>
              <a:lnSpc>
                <a:spcPct val="150000"/>
              </a:lnSpc>
            </a:pPr>
            <a:r>
              <a:rPr lang="en-US" sz="21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Minimize total cost of production.</a:t>
            </a:r>
          </a:p>
          <a:p>
            <a:pPr>
              <a:lnSpc>
                <a:spcPct val="150000"/>
              </a:lnSpc>
            </a:pPr>
            <a:r>
              <a:rPr lang="en-US" sz="21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Minimize disruption in delivery of finished products.</a:t>
            </a:r>
          </a:p>
          <a:p>
            <a:pPr>
              <a:lnSpc>
                <a:spcPct val="150000"/>
              </a:lnSpc>
            </a:pPr>
            <a:r>
              <a:rPr lang="en-US" sz="21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Minimize the number of defective products.</a:t>
            </a:r>
          </a:p>
          <a:p>
            <a:pPr>
              <a:lnSpc>
                <a:spcPct val="150000"/>
              </a:lnSpc>
            </a:pPr>
            <a:r>
              <a:rPr lang="en-US" sz="21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Maximize return (e.g., profit).</a:t>
            </a:r>
            <a:endParaRPr lang="ar-EG" sz="21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579237033"/>
      </p:ext>
    </p:extLst>
  </p:cSld>
  <p:clrMapOvr>
    <a:masterClrMapping/>
  </p:clrMapOvr>
  <mc:AlternateContent xmlns:mc="http://schemas.openxmlformats.org/markup-compatibility/2006" xmlns:p14="http://schemas.microsoft.com/office/powerpoint/2010/main">
    <mc:Choice Requires="p14">
      <p:transition spd="slow" p14:dur="2000" advTm="217142"/>
    </mc:Choice>
    <mc:Fallback xmlns="">
      <p:transition spd="slow" advTm="21714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fade">
                                      <p:cBhvr>
                                        <p:cTn id="14" dur="1000"/>
                                        <p:tgtEl>
                                          <p:spTgt spid="8">
                                            <p:txEl>
                                              <p:pRg st="0" end="0"/>
                                            </p:txEl>
                                          </p:spTgt>
                                        </p:tgtEl>
                                      </p:cBhvr>
                                    </p:animEffect>
                                    <p:anim calcmode="lin" valueType="num">
                                      <p:cBhvr>
                                        <p:cTn id="15"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xEl>
                                              <p:pRg st="1" end="1"/>
                                            </p:txEl>
                                          </p:spTgt>
                                        </p:tgtEl>
                                        <p:attrNameLst>
                                          <p:attrName>style.visibility</p:attrName>
                                        </p:attrNameLst>
                                      </p:cBhvr>
                                      <p:to>
                                        <p:strVal val="visible"/>
                                      </p:to>
                                    </p:set>
                                    <p:animEffect transition="in" filter="fade">
                                      <p:cBhvr>
                                        <p:cTn id="21" dur="1000"/>
                                        <p:tgtEl>
                                          <p:spTgt spid="8">
                                            <p:txEl>
                                              <p:pRg st="1" end="1"/>
                                            </p:txEl>
                                          </p:spTgt>
                                        </p:tgtEl>
                                      </p:cBhvr>
                                    </p:animEffect>
                                    <p:anim calcmode="lin" valueType="num">
                                      <p:cBhvr>
                                        <p:cTn id="22"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1" end="1"/>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8">
                                            <p:txEl>
                                              <p:pRg st="2" end="2"/>
                                            </p:txEl>
                                          </p:spTgt>
                                        </p:tgtEl>
                                        <p:attrNameLst>
                                          <p:attrName>style.visibility</p:attrName>
                                        </p:attrNameLst>
                                      </p:cBhvr>
                                      <p:to>
                                        <p:strVal val="visible"/>
                                      </p:to>
                                    </p:set>
                                    <p:animEffect transition="in" filter="fade">
                                      <p:cBhvr>
                                        <p:cTn id="26" dur="1000"/>
                                        <p:tgtEl>
                                          <p:spTgt spid="8">
                                            <p:txEl>
                                              <p:pRg st="2" end="2"/>
                                            </p:txEl>
                                          </p:spTgt>
                                        </p:tgtEl>
                                      </p:cBhvr>
                                    </p:animEffect>
                                    <p:anim calcmode="lin" valueType="num">
                                      <p:cBhvr>
                                        <p:cTn id="27"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8">
                                            <p:txEl>
                                              <p:pRg st="2" end="2"/>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8">
                                            <p:txEl>
                                              <p:pRg st="3" end="3"/>
                                            </p:txEl>
                                          </p:spTgt>
                                        </p:tgtEl>
                                        <p:attrNameLst>
                                          <p:attrName>style.visibility</p:attrName>
                                        </p:attrNameLst>
                                      </p:cBhvr>
                                      <p:to>
                                        <p:strVal val="visible"/>
                                      </p:to>
                                    </p:set>
                                    <p:animEffect transition="in" filter="fade">
                                      <p:cBhvr>
                                        <p:cTn id="31" dur="1000"/>
                                        <p:tgtEl>
                                          <p:spTgt spid="8">
                                            <p:txEl>
                                              <p:pRg st="3" end="3"/>
                                            </p:txEl>
                                          </p:spTgt>
                                        </p:tgtEl>
                                      </p:cBhvr>
                                    </p:animEffect>
                                    <p:anim calcmode="lin" valueType="num">
                                      <p:cBhvr>
                                        <p:cTn id="32"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8">
                                            <p:txEl>
                                              <p:pRg st="3" end="3"/>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8">
                                            <p:txEl>
                                              <p:pRg st="4" end="4"/>
                                            </p:txEl>
                                          </p:spTgt>
                                        </p:tgtEl>
                                        <p:attrNameLst>
                                          <p:attrName>style.visibility</p:attrName>
                                        </p:attrNameLst>
                                      </p:cBhvr>
                                      <p:to>
                                        <p:strVal val="visible"/>
                                      </p:to>
                                    </p:set>
                                    <p:animEffect transition="in" filter="fade">
                                      <p:cBhvr>
                                        <p:cTn id="36" dur="1000"/>
                                        <p:tgtEl>
                                          <p:spTgt spid="8">
                                            <p:txEl>
                                              <p:pRg st="4" end="4"/>
                                            </p:txEl>
                                          </p:spTgt>
                                        </p:tgtEl>
                                      </p:cBhvr>
                                    </p:animEffect>
                                    <p:anim calcmode="lin" valueType="num">
                                      <p:cBhvr>
                                        <p:cTn id="37"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8">
                                            <p:txEl>
                                              <p:pRg st="4" end="4"/>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8">
                                            <p:txEl>
                                              <p:pRg st="5" end="5"/>
                                            </p:txEl>
                                          </p:spTgt>
                                        </p:tgtEl>
                                        <p:attrNameLst>
                                          <p:attrName>style.visibility</p:attrName>
                                        </p:attrNameLst>
                                      </p:cBhvr>
                                      <p:to>
                                        <p:strVal val="visible"/>
                                      </p:to>
                                    </p:set>
                                    <p:animEffect transition="in" filter="fade">
                                      <p:cBhvr>
                                        <p:cTn id="41" dur="1000"/>
                                        <p:tgtEl>
                                          <p:spTgt spid="8">
                                            <p:txEl>
                                              <p:pRg st="5" end="5"/>
                                            </p:txEl>
                                          </p:spTgt>
                                        </p:tgtEl>
                                      </p:cBhvr>
                                    </p:animEffect>
                                    <p:anim calcmode="lin" valueType="num">
                                      <p:cBhvr>
                                        <p:cTn id="42"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8">
                                            <p:txEl>
                                              <p:pRg st="5" end="5"/>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8">
                                            <p:txEl>
                                              <p:pRg st="6" end="6"/>
                                            </p:txEl>
                                          </p:spTgt>
                                        </p:tgtEl>
                                        <p:attrNameLst>
                                          <p:attrName>style.visibility</p:attrName>
                                        </p:attrNameLst>
                                      </p:cBhvr>
                                      <p:to>
                                        <p:strVal val="visible"/>
                                      </p:to>
                                    </p:set>
                                    <p:animEffect transition="in" filter="fade">
                                      <p:cBhvr>
                                        <p:cTn id="46" dur="1000"/>
                                        <p:tgtEl>
                                          <p:spTgt spid="8">
                                            <p:txEl>
                                              <p:pRg st="6" end="6"/>
                                            </p:txEl>
                                          </p:spTgt>
                                        </p:tgtEl>
                                      </p:cBhvr>
                                    </p:animEffect>
                                    <p:anim calcmode="lin" valueType="num">
                                      <p:cBhvr>
                                        <p:cTn id="47"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48" dur="1000" fill="hold"/>
                                        <p:tgtEl>
                                          <p:spTgt spid="8">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05243" y="100480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8335" y="1035973"/>
            <a:ext cx="1195323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24C0CB12-8DCB-4DB9-AD33-12AF8B8820C6}"/>
              </a:ext>
            </a:extLst>
          </p:cNvPr>
          <p:cNvSpPr txBox="1">
            <a:spLocks/>
          </p:cNvSpPr>
          <p:nvPr/>
        </p:nvSpPr>
        <p:spPr>
          <a:xfrm>
            <a:off x="2566554" y="130565"/>
            <a:ext cx="8469351"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600" b="1" dirty="0">
                <a:latin typeface="Times New Roman" panose="02020603050405020304" pitchFamily="18" charset="0"/>
                <a:cs typeface="Times New Roman" panose="02020603050405020304" pitchFamily="18" charset="0"/>
              </a:rPr>
              <a:t>5-4. Operational Risk and Operational risk Management</a:t>
            </a:r>
          </a:p>
        </p:txBody>
      </p:sp>
      <p:sp>
        <p:nvSpPr>
          <p:cNvPr id="7" name="TextBox 6">
            <a:extLst>
              <a:ext uri="{FF2B5EF4-FFF2-40B4-BE49-F238E27FC236}">
                <a16:creationId xmlns:a16="http://schemas.microsoft.com/office/drawing/2014/main" id="{F2832BEF-83D7-4BB6-A379-345B4853A3BE}"/>
              </a:ext>
            </a:extLst>
          </p:cNvPr>
          <p:cNvSpPr txBox="1"/>
          <p:nvPr/>
        </p:nvSpPr>
        <p:spPr>
          <a:xfrm>
            <a:off x="3048928" y="1054135"/>
            <a:ext cx="6094140" cy="461665"/>
          </a:xfrm>
          <a:prstGeom prst="rect">
            <a:avLst/>
          </a:prstGeom>
          <a:solidFill>
            <a:schemeClr val="accent6">
              <a:lumMod val="20000"/>
              <a:lumOff val="80000"/>
            </a:schemeClr>
          </a:solidFill>
        </p:spPr>
        <p:txBody>
          <a:bodyPr wrap="square">
            <a:spAutoFit/>
          </a:bodyPr>
          <a:lstStyle/>
          <a:p>
            <a:pPr algn="ctr">
              <a:defRPr/>
            </a:pPr>
            <a:r>
              <a:rPr lang="en-US" sz="2400" b="1" u="sng" dirty="0">
                <a:solidFill>
                  <a:srgbClr val="740000"/>
                </a:solidFill>
              </a:rPr>
              <a:t>What is operational risk management?</a:t>
            </a:r>
            <a:endParaRPr lang="ar-EG" sz="2400" b="1" u="sng" dirty="0">
              <a:solidFill>
                <a:srgbClr val="740000"/>
              </a:solidFill>
            </a:endParaRPr>
          </a:p>
        </p:txBody>
      </p:sp>
      <p:sp>
        <p:nvSpPr>
          <p:cNvPr id="8" name="TextBox 7">
            <a:extLst>
              <a:ext uri="{FF2B5EF4-FFF2-40B4-BE49-F238E27FC236}">
                <a16:creationId xmlns:a16="http://schemas.microsoft.com/office/drawing/2014/main" id="{0650F64B-1D1C-4515-8022-B6248177F96E}"/>
              </a:ext>
            </a:extLst>
          </p:cNvPr>
          <p:cNvSpPr txBox="1"/>
          <p:nvPr/>
        </p:nvSpPr>
        <p:spPr>
          <a:xfrm>
            <a:off x="120681" y="1516083"/>
            <a:ext cx="11917765" cy="2683299"/>
          </a:xfrm>
          <a:prstGeom prst="rect">
            <a:avLst/>
          </a:prstGeom>
          <a:noFill/>
        </p:spPr>
        <p:txBody>
          <a:bodyPr wrap="square">
            <a:spAutoFit/>
          </a:bodyPr>
          <a:lstStyle/>
          <a:p>
            <a:pPr marL="457200" indent="-457200">
              <a:lnSpc>
                <a:spcPct val="150000"/>
              </a:lnSpc>
              <a:buFont typeface="Wingdings" panose="05000000000000000000" pitchFamily="2" charset="2"/>
              <a:buChar char="q"/>
            </a:pPr>
            <a:r>
              <a:rPr lang="en-US" sz="23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Operational risk management (ORM) is a process focused on identifying, assessing, prioritizing, and mitigating risks that arise from an organization’s day-to-day operations and business workflows. </a:t>
            </a:r>
          </a:p>
          <a:p>
            <a:pPr marL="457200" indent="-457200">
              <a:lnSpc>
                <a:spcPct val="150000"/>
              </a:lnSpc>
              <a:buFont typeface="Wingdings" panose="05000000000000000000" pitchFamily="2" charset="2"/>
              <a:buChar char="q"/>
            </a:pPr>
            <a:r>
              <a:rPr lang="en-US" sz="23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It involves the systematic process of understanding, managing, and monitoring risks to minimize the potential negative impact on an organization’s objectives and outcomes.</a:t>
            </a:r>
            <a:endParaRPr lang="ar-EG" sz="23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F7CAE5CB-522D-C8F8-24E8-14D1A00D1A55}"/>
              </a:ext>
            </a:extLst>
          </p:cNvPr>
          <p:cNvPicPr>
            <a:picLocks noChangeAspect="1"/>
          </p:cNvPicPr>
          <p:nvPr/>
        </p:nvPicPr>
        <p:blipFill>
          <a:blip r:embed="rId4"/>
          <a:stretch>
            <a:fillRect/>
          </a:stretch>
        </p:blipFill>
        <p:spPr>
          <a:xfrm>
            <a:off x="3657599" y="4336880"/>
            <a:ext cx="4894118" cy="2133193"/>
          </a:xfrm>
          <a:prstGeom prst="rect">
            <a:avLst/>
          </a:prstGeom>
        </p:spPr>
      </p:pic>
    </p:spTree>
    <p:custDataLst>
      <p:tags r:id="rId1"/>
    </p:custDataLst>
    <p:extLst>
      <p:ext uri="{BB962C8B-B14F-4D97-AF65-F5344CB8AC3E}">
        <p14:creationId xmlns:p14="http://schemas.microsoft.com/office/powerpoint/2010/main" val="1820297246"/>
      </p:ext>
    </p:extLst>
  </p:cSld>
  <p:clrMapOvr>
    <a:masterClrMapping/>
  </p:clrMapOvr>
  <mc:AlternateContent xmlns:mc="http://schemas.openxmlformats.org/markup-compatibility/2006" xmlns:p14="http://schemas.microsoft.com/office/powerpoint/2010/main">
    <mc:Choice Requires="p14">
      <p:transition spd="slow" p14:dur="2000" advTm="211376"/>
    </mc:Choice>
    <mc:Fallback xmlns="">
      <p:transition spd="slow" advTm="2113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05243" y="9944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2737" y="1035973"/>
            <a:ext cx="1201156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8833F568-F2FD-4FEB-930D-473F61D0AB1D}"/>
              </a:ext>
            </a:extLst>
          </p:cNvPr>
          <p:cNvSpPr txBox="1">
            <a:spLocks/>
          </p:cNvSpPr>
          <p:nvPr/>
        </p:nvSpPr>
        <p:spPr>
          <a:xfrm>
            <a:off x="1476506" y="63862"/>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600" b="1" dirty="0">
                <a:latin typeface="Times New Roman" panose="02020603050405020304" pitchFamily="18" charset="0"/>
                <a:cs typeface="Times New Roman" panose="02020603050405020304" pitchFamily="18" charset="0"/>
              </a:rPr>
              <a:t>5-5.operational risk management</a:t>
            </a:r>
          </a:p>
        </p:txBody>
      </p:sp>
      <p:sp>
        <p:nvSpPr>
          <p:cNvPr id="7" name="Rectangle 6">
            <a:extLst>
              <a:ext uri="{FF2B5EF4-FFF2-40B4-BE49-F238E27FC236}">
                <a16:creationId xmlns:a16="http://schemas.microsoft.com/office/drawing/2014/main" id="{A53BBAF7-5D06-428E-B752-E794CDC67BD4}"/>
              </a:ext>
            </a:extLst>
          </p:cNvPr>
          <p:cNvSpPr/>
          <p:nvPr/>
        </p:nvSpPr>
        <p:spPr>
          <a:xfrm>
            <a:off x="107694" y="1273454"/>
            <a:ext cx="11773131" cy="4625112"/>
          </a:xfrm>
          <a:prstGeom prst="rect">
            <a:avLst/>
          </a:prstGeom>
        </p:spPr>
        <p:txBody>
          <a:bodyPr wrap="square">
            <a:spAutoFit/>
          </a:bodyPr>
          <a:lstStyle/>
          <a:p>
            <a:pPr algn="ctr">
              <a:defRPr/>
            </a:pPr>
            <a:r>
              <a:rPr lang="en-US" sz="2300" b="1" u="sng" dirty="0">
                <a:solidFill>
                  <a:srgbClr val="740000"/>
                </a:solidFill>
                <a:latin typeface="Times New Roman" panose="02020603050405020304" pitchFamily="18" charset="0"/>
                <a:cs typeface="Times New Roman" panose="02020603050405020304" pitchFamily="18" charset="0"/>
              </a:rPr>
              <a:t>We can say …</a:t>
            </a:r>
          </a:p>
          <a:p>
            <a:pPr lvl="1" indent="-280988">
              <a:lnSpc>
                <a:spcPct val="150000"/>
              </a:lnSpc>
              <a:spcAft>
                <a:spcPts val="1200"/>
              </a:spcAft>
              <a:buFont typeface="Wingdings" panose="05000000000000000000" pitchFamily="2" charset="2"/>
              <a:buChar char="§"/>
              <a:defRPr/>
            </a:pPr>
            <a:r>
              <a:rPr lang="en-US" sz="2300" b="1" dirty="0">
                <a:solidFill>
                  <a:srgbClr val="002060"/>
                </a:solidFill>
                <a:latin typeface="Times New Roman" panose="02020603050405020304" pitchFamily="18" charset="0"/>
                <a:cs typeface="Times New Roman" panose="02020603050405020304" pitchFamily="18" charset="0"/>
              </a:rPr>
              <a:t>The concept of risk has been described earlier, simply as potential events with undesirable consequences (noun). </a:t>
            </a:r>
          </a:p>
          <a:p>
            <a:pPr marL="176212" lvl="1">
              <a:lnSpc>
                <a:spcPct val="150000"/>
              </a:lnSpc>
              <a:spcAft>
                <a:spcPts val="1200"/>
              </a:spcAft>
              <a:defRPr/>
            </a:pPr>
            <a:r>
              <a:rPr lang="en-US" sz="2300" b="1" u="sng" dirty="0">
                <a:solidFill>
                  <a:srgbClr val="000000"/>
                </a:solidFill>
                <a:latin typeface="Times New Roman" panose="02020603050405020304" pitchFamily="18" charset="0"/>
                <a:cs typeface="Times New Roman" panose="02020603050405020304" pitchFamily="18" charset="0"/>
              </a:rPr>
              <a:t>The following are some of the ways of describing operational risks:</a:t>
            </a:r>
          </a:p>
          <a:p>
            <a:pPr lvl="1" indent="-280988">
              <a:lnSpc>
                <a:spcPct val="150000"/>
              </a:lnSpc>
              <a:spcAft>
                <a:spcPts val="1200"/>
              </a:spcAft>
              <a:buFont typeface="Wingdings" panose="05000000000000000000" pitchFamily="2" charset="2"/>
              <a:buChar char="§"/>
              <a:defRPr/>
            </a:pPr>
            <a:r>
              <a:rPr lang="en-US" sz="2200" b="1" dirty="0">
                <a:solidFill>
                  <a:srgbClr val="740000"/>
                </a:solidFill>
                <a:latin typeface="Times New Roman" panose="02020603050405020304" pitchFamily="18" charset="0"/>
                <a:cs typeface="Times New Roman" panose="02020603050405020304" pitchFamily="18" charset="0"/>
              </a:rPr>
              <a:t>The risk of loss resulting from inadequate or failed internal .</a:t>
            </a:r>
          </a:p>
          <a:p>
            <a:pPr lvl="1" indent="-280988">
              <a:lnSpc>
                <a:spcPct val="150000"/>
              </a:lnSpc>
              <a:spcAft>
                <a:spcPts val="1200"/>
              </a:spcAft>
              <a:buFont typeface="Wingdings" panose="05000000000000000000" pitchFamily="2" charset="2"/>
              <a:buChar char="§"/>
              <a:defRPr/>
            </a:pPr>
            <a:r>
              <a:rPr lang="en-US" sz="2200" b="1" dirty="0">
                <a:solidFill>
                  <a:srgbClr val="740000"/>
                </a:solidFill>
                <a:latin typeface="Times New Roman" panose="02020603050405020304" pitchFamily="18" charset="0"/>
                <a:cs typeface="Times New Roman" panose="02020603050405020304" pitchFamily="18" charset="0"/>
              </a:rPr>
              <a:t>processes, people, and systems or from external events.</a:t>
            </a:r>
          </a:p>
          <a:p>
            <a:pPr lvl="1" indent="-280988">
              <a:lnSpc>
                <a:spcPct val="150000"/>
              </a:lnSpc>
              <a:spcAft>
                <a:spcPts val="1200"/>
              </a:spcAft>
              <a:buFont typeface="Wingdings" panose="05000000000000000000" pitchFamily="2" charset="2"/>
              <a:buChar char="§"/>
              <a:defRPr/>
            </a:pPr>
            <a:r>
              <a:rPr lang="en-US" sz="2200" b="1" dirty="0">
                <a:solidFill>
                  <a:srgbClr val="740000"/>
                </a:solidFill>
                <a:latin typeface="Times New Roman" panose="02020603050405020304" pitchFamily="18" charset="0"/>
                <a:cs typeface="Times New Roman" panose="02020603050405020304" pitchFamily="18" charset="0"/>
              </a:rPr>
              <a:t>A measure of the link between a firm’s business activities and the variation in its business results.</a:t>
            </a:r>
          </a:p>
        </p:txBody>
      </p:sp>
    </p:spTree>
    <p:custDataLst>
      <p:tags r:id="rId1"/>
    </p:custDataLst>
    <p:extLst>
      <p:ext uri="{BB962C8B-B14F-4D97-AF65-F5344CB8AC3E}">
        <p14:creationId xmlns:p14="http://schemas.microsoft.com/office/powerpoint/2010/main" val="4089451326"/>
      </p:ext>
    </p:extLst>
  </p:cSld>
  <p:clrMapOvr>
    <a:masterClrMapping/>
  </p:clrMapOvr>
  <mc:AlternateContent xmlns:mc="http://schemas.openxmlformats.org/markup-compatibility/2006" xmlns:p14="http://schemas.microsoft.com/office/powerpoint/2010/main">
    <mc:Choice Requires="p14">
      <p:transition spd="slow" p14:dur="2000" advTm="206525"/>
    </mc:Choice>
    <mc:Fallback xmlns="">
      <p:transition spd="slow" advTm="20652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xEl>
                                              <p:pRg st="3" end="3"/>
                                            </p:txEl>
                                          </p:spTgt>
                                        </p:tgtEl>
                                        <p:attrNameLst>
                                          <p:attrName>style.visibility</p:attrName>
                                        </p:attrNameLst>
                                      </p:cBhvr>
                                      <p:to>
                                        <p:strVal val="visible"/>
                                      </p:to>
                                    </p:set>
                                    <p:animEffect transition="in" filter="fade">
                                      <p:cBhvr>
                                        <p:cTn id="28" dur="1000"/>
                                        <p:tgtEl>
                                          <p:spTgt spid="7">
                                            <p:txEl>
                                              <p:pRg st="3" end="3"/>
                                            </p:txEl>
                                          </p:spTgt>
                                        </p:tgtEl>
                                      </p:cBhvr>
                                    </p:animEffect>
                                    <p:anim calcmode="lin" valueType="num">
                                      <p:cBhvr>
                                        <p:cTn id="29"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3" end="3"/>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7">
                                            <p:txEl>
                                              <p:pRg st="4" end="4"/>
                                            </p:txEl>
                                          </p:spTgt>
                                        </p:tgtEl>
                                        <p:attrNameLst>
                                          <p:attrName>style.visibility</p:attrName>
                                        </p:attrNameLst>
                                      </p:cBhvr>
                                      <p:to>
                                        <p:strVal val="visible"/>
                                      </p:to>
                                    </p:set>
                                    <p:animEffect transition="in" filter="fade">
                                      <p:cBhvr>
                                        <p:cTn id="33" dur="1000"/>
                                        <p:tgtEl>
                                          <p:spTgt spid="7">
                                            <p:txEl>
                                              <p:pRg st="4" end="4"/>
                                            </p:txEl>
                                          </p:spTgt>
                                        </p:tgtEl>
                                      </p:cBhvr>
                                    </p:animEffect>
                                    <p:anim calcmode="lin" valueType="num">
                                      <p:cBhvr>
                                        <p:cTn id="34"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7">
                                            <p:txEl>
                                              <p:pRg st="4" end="4"/>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7">
                                            <p:txEl>
                                              <p:pRg st="5" end="5"/>
                                            </p:txEl>
                                          </p:spTgt>
                                        </p:tgtEl>
                                        <p:attrNameLst>
                                          <p:attrName>style.visibility</p:attrName>
                                        </p:attrNameLst>
                                      </p:cBhvr>
                                      <p:to>
                                        <p:strVal val="visible"/>
                                      </p:to>
                                    </p:set>
                                    <p:animEffect transition="in" filter="fade">
                                      <p:cBhvr>
                                        <p:cTn id="38" dur="1000"/>
                                        <p:tgtEl>
                                          <p:spTgt spid="7">
                                            <p:txEl>
                                              <p:pRg st="5" end="5"/>
                                            </p:txEl>
                                          </p:spTgt>
                                        </p:tgtEl>
                                      </p:cBhvr>
                                    </p:animEffect>
                                    <p:anim calcmode="lin" valueType="num">
                                      <p:cBhvr>
                                        <p:cTn id="39"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984461" y="9944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7944" y="1056755"/>
            <a:ext cx="1196362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B3A5D784-F031-4F77-A1BC-A0335B8C8004}"/>
              </a:ext>
            </a:extLst>
          </p:cNvPr>
          <p:cNvSpPr txBox="1">
            <a:spLocks/>
          </p:cNvSpPr>
          <p:nvPr/>
        </p:nvSpPr>
        <p:spPr>
          <a:xfrm>
            <a:off x="4546152" y="105426"/>
            <a:ext cx="3088887" cy="655264"/>
          </a:xfrm>
          <a:prstGeom prst="rect">
            <a:avLst/>
          </a:prstGeom>
        </p:spPr>
        <p:txBody>
          <a:bodyPr vert="horz" lIns="91440" tIns="45720" rIns="91440" bIns="45720" rtlCol="0" anchor="b">
            <a:normAutofit fontScale="850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Times New Roman" panose="02020603050405020304" pitchFamily="18" charset="0"/>
                <a:cs typeface="Times New Roman" panose="02020603050405020304" pitchFamily="18" charset="0"/>
              </a:rPr>
              <a:t>5-6.Operational Risk</a:t>
            </a:r>
          </a:p>
        </p:txBody>
      </p:sp>
      <p:sp>
        <p:nvSpPr>
          <p:cNvPr id="7" name="Rectangle 6">
            <a:extLst>
              <a:ext uri="{FF2B5EF4-FFF2-40B4-BE49-F238E27FC236}">
                <a16:creationId xmlns:a16="http://schemas.microsoft.com/office/drawing/2014/main" id="{FEB15B8F-AAA5-47CB-BF52-6189FF8FE3EB}"/>
              </a:ext>
            </a:extLst>
          </p:cNvPr>
          <p:cNvSpPr/>
          <p:nvPr/>
        </p:nvSpPr>
        <p:spPr>
          <a:xfrm>
            <a:off x="617035" y="1256395"/>
            <a:ext cx="10746058" cy="461665"/>
          </a:xfrm>
          <a:prstGeom prst="rect">
            <a:avLst/>
          </a:prstGeom>
        </p:spPr>
        <p:txBody>
          <a:bodyPr wrap="square">
            <a:spAutoFit/>
          </a:bodyPr>
          <a:lstStyle/>
          <a:p>
            <a:pPr algn="ctr">
              <a:defRPr/>
            </a:pPr>
            <a:r>
              <a:rPr lang="en-US" sz="2400" i="0" u="sng" dirty="0">
                <a:solidFill>
                  <a:srgbClr val="74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operational risks according to the Basel Committee concept?</a:t>
            </a:r>
            <a:endParaRPr lang="en-US" sz="2400" u="sng" dirty="0">
              <a:solidFill>
                <a:srgbClr val="74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F02B270-A891-4109-A358-04D4B98CDFAA}"/>
              </a:ext>
            </a:extLst>
          </p:cNvPr>
          <p:cNvSpPr txBox="1"/>
          <p:nvPr/>
        </p:nvSpPr>
        <p:spPr>
          <a:xfrm>
            <a:off x="221995" y="1978807"/>
            <a:ext cx="11717160" cy="3349956"/>
          </a:xfrm>
          <a:prstGeom prst="rect">
            <a:avLst/>
          </a:prstGeom>
          <a:noFill/>
        </p:spPr>
        <p:txBody>
          <a:bodyPr wrap="square">
            <a:spAutoFit/>
          </a:bodyPr>
          <a:lstStyle/>
          <a:p>
            <a:pPr marL="457200" indent="-457200">
              <a:lnSpc>
                <a:spcPct val="150000"/>
              </a:lnSpc>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Operational Risk is described by the Basel Committee on Banking Supervision as "the risk of loss resulting from inadequate or failed internal processes, people and systems, or from external events. </a:t>
            </a:r>
          </a:p>
          <a:p>
            <a:pPr>
              <a:lnSpc>
                <a:spcPct val="150000"/>
              </a:lnSpc>
            </a:pPr>
            <a:r>
              <a:rPr lang="en-US" sz="2400" dirty="0">
                <a:latin typeface="Times New Roman" panose="02020603050405020304" pitchFamily="18" charset="0"/>
                <a:cs typeface="Times New Roman" panose="02020603050405020304" pitchFamily="18" charset="0"/>
              </a:rPr>
              <a:t>As such, operational risk captures business continuity plans, environmental risk, crisis management, process systems and operations risk, people related risks and health and safety, and information technology risks."</a:t>
            </a:r>
            <a:endParaRPr lang="ar-EG"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7295F04-DF48-44DB-9374-EFEDA57A6050}"/>
              </a:ext>
            </a:extLst>
          </p:cNvPr>
          <p:cNvSpPr txBox="1"/>
          <p:nvPr/>
        </p:nvSpPr>
        <p:spPr>
          <a:xfrm>
            <a:off x="3069712" y="5639144"/>
            <a:ext cx="6094140" cy="400110"/>
          </a:xfrm>
          <a:prstGeom prst="rect">
            <a:avLst/>
          </a:prstGeom>
          <a:solidFill>
            <a:schemeClr val="accent6">
              <a:lumMod val="20000"/>
              <a:lumOff val="80000"/>
            </a:schemeClr>
          </a:solidFill>
        </p:spPr>
        <p:txBody>
          <a:bodyPr wrap="square">
            <a:spAutoFit/>
          </a:bodyPr>
          <a:lstStyle/>
          <a:p>
            <a:pPr algn="ctr"/>
            <a:r>
              <a:rPr lang="en-US" sz="2000" b="1" i="0" dirty="0">
                <a:solidFill>
                  <a:srgbClr val="002060"/>
                </a:solidFill>
                <a:effectLst/>
                <a:latin typeface="Times New Roman" panose="02020603050405020304" pitchFamily="18" charset="0"/>
                <a:cs typeface="Times New Roman" panose="02020603050405020304" pitchFamily="18" charset="0"/>
              </a:rPr>
              <a:t>Example of the concept</a:t>
            </a:r>
            <a:endParaRPr lang="ar-EG" sz="2000" b="1" dirty="0">
              <a:solidFill>
                <a:srgbClr val="002060"/>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203830445"/>
      </p:ext>
    </p:extLst>
  </p:cSld>
  <p:clrMapOvr>
    <a:masterClrMapping/>
  </p:clrMapOvr>
  <mc:AlternateContent xmlns:mc="http://schemas.openxmlformats.org/markup-compatibility/2006" xmlns:p14="http://schemas.microsoft.com/office/powerpoint/2010/main">
    <mc:Choice Requires="p14">
      <p:transition spd="slow" p14:dur="2000" advTm="97120"/>
    </mc:Choice>
    <mc:Fallback xmlns="">
      <p:transition spd="slow" advTm="971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15634" y="984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7944" y="1046364"/>
            <a:ext cx="1201558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8521611-A81A-41A6-B2BF-4A16A9BEF5E6}"/>
              </a:ext>
            </a:extLst>
          </p:cNvPr>
          <p:cNvSpPr txBox="1"/>
          <p:nvPr/>
        </p:nvSpPr>
        <p:spPr>
          <a:xfrm>
            <a:off x="7242469" y="2317015"/>
            <a:ext cx="4748720" cy="3078535"/>
          </a:xfrm>
          <a:prstGeom prst="rect">
            <a:avLst/>
          </a:prstGeom>
          <a:solidFill>
            <a:schemeClr val="accent6">
              <a:lumMod val="20000"/>
              <a:lumOff val="80000"/>
            </a:schemeClr>
          </a:solidFill>
        </p:spPr>
        <p:txBody>
          <a:bodyPr wrap="square">
            <a:spAutoFit/>
          </a:bodyPr>
          <a:lstStyle/>
          <a:p>
            <a:pPr marL="342900" indent="-342900">
              <a:lnSpc>
                <a:spcPct val="150000"/>
              </a:lnSpc>
              <a:buFont typeface="Wingdings" panose="05000000000000000000" pitchFamily="2" charset="2"/>
              <a:buChar char="v"/>
            </a:pPr>
            <a:r>
              <a:rPr lang="en-US" sz="2200" b="1" u="sng" dirty="0">
                <a:latin typeface="Times New Roman" panose="02020603050405020304" pitchFamily="18" charset="0"/>
                <a:cs typeface="Times New Roman" panose="02020603050405020304" pitchFamily="18" charset="0"/>
              </a:rPr>
              <a:t>We</a:t>
            </a:r>
            <a:r>
              <a:rPr lang="en-US" sz="2200" u="sng" dirty="0">
                <a:latin typeface="Times New Roman" panose="02020603050405020304" pitchFamily="18" charset="0"/>
                <a:cs typeface="Times New Roman" panose="02020603050405020304" pitchFamily="18" charset="0"/>
              </a:rPr>
              <a:t> can say </a:t>
            </a:r>
            <a:r>
              <a:rPr lang="en-US" sz="2200" dirty="0">
                <a:latin typeface="Times New Roman" panose="02020603050405020304" pitchFamily="18" charset="0"/>
                <a:cs typeface="Times New Roman" panose="02020603050405020304" pitchFamily="18" charset="0"/>
              </a:rPr>
              <a:t>: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A poorly trained employee may directly lose the company a sales opportunity, or the company's reputation can suffer indirectly from poor customer service.</a:t>
            </a:r>
            <a:endParaRPr lang="ar-EG" sz="22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C8B9B41-6EB4-4593-9FF5-07D7F5D177D1}"/>
              </a:ext>
            </a:extLst>
          </p:cNvPr>
          <p:cNvSpPr txBox="1"/>
          <p:nvPr/>
        </p:nvSpPr>
        <p:spPr>
          <a:xfrm>
            <a:off x="234429" y="1457397"/>
            <a:ext cx="6769047" cy="4806957"/>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300" u="sng" dirty="0">
                <a:solidFill>
                  <a:schemeClr val="tx1">
                    <a:lumMod val="85000"/>
                    <a:lumOff val="15000"/>
                  </a:schemeClr>
                </a:solidFill>
                <a:latin typeface="Times New Roman" panose="02020603050405020304" pitchFamily="18" charset="0"/>
                <a:cs typeface="Times New Roman" panose="02020603050405020304" pitchFamily="18" charset="0"/>
              </a:rPr>
              <a:t>Employee conduct and employee error</a:t>
            </a:r>
          </a:p>
          <a:p>
            <a:pPr marL="457200" indent="-457200">
              <a:lnSpc>
                <a:spcPct val="150000"/>
              </a:lnSpc>
              <a:buFont typeface="Arial" panose="020B0604020202020204" pitchFamily="34" charset="0"/>
              <a:buChar char="•"/>
            </a:pPr>
            <a:r>
              <a:rPr lang="en-US" sz="2300" u="sng" dirty="0">
                <a:solidFill>
                  <a:schemeClr val="tx1">
                    <a:lumMod val="85000"/>
                    <a:lumOff val="15000"/>
                  </a:schemeClr>
                </a:solidFill>
                <a:latin typeface="Times New Roman" panose="02020603050405020304" pitchFamily="18" charset="0"/>
                <a:cs typeface="Times New Roman" panose="02020603050405020304" pitchFamily="18" charset="0"/>
              </a:rPr>
              <a:t>Breach of private data resulting from cyber attacks</a:t>
            </a:r>
          </a:p>
          <a:p>
            <a:pPr marL="457200" indent="-457200">
              <a:lnSpc>
                <a:spcPct val="150000"/>
              </a:lnSpc>
              <a:buFont typeface="Arial" panose="020B0604020202020204" pitchFamily="34" charset="0"/>
              <a:buChar char="•"/>
            </a:pPr>
            <a:r>
              <a:rPr lang="en-US" sz="2300" u="sng" dirty="0">
                <a:solidFill>
                  <a:schemeClr val="tx1">
                    <a:lumMod val="85000"/>
                    <a:lumOff val="15000"/>
                  </a:schemeClr>
                </a:solidFill>
                <a:latin typeface="Times New Roman" panose="02020603050405020304" pitchFamily="18" charset="0"/>
                <a:cs typeface="Times New Roman" panose="02020603050405020304" pitchFamily="18" charset="0"/>
              </a:rPr>
              <a:t>Technology risks tied to automation, robotics, and artificial intelligence</a:t>
            </a:r>
          </a:p>
          <a:p>
            <a:pPr marL="457200" indent="-457200">
              <a:lnSpc>
                <a:spcPct val="150000"/>
              </a:lnSpc>
              <a:buFont typeface="Arial" panose="020B0604020202020204" pitchFamily="34" charset="0"/>
              <a:buChar char="•"/>
            </a:pPr>
            <a:r>
              <a:rPr lang="en-US" sz="2300" u="sng" dirty="0">
                <a:solidFill>
                  <a:schemeClr val="tx1">
                    <a:lumMod val="85000"/>
                    <a:lumOff val="15000"/>
                  </a:schemeClr>
                </a:solidFill>
                <a:latin typeface="Times New Roman" panose="02020603050405020304" pitchFamily="18" charset="0"/>
                <a:cs typeface="Times New Roman" panose="02020603050405020304" pitchFamily="18" charset="0"/>
              </a:rPr>
              <a:t>Business processes and controls</a:t>
            </a:r>
          </a:p>
          <a:p>
            <a:pPr marL="457200" indent="-457200">
              <a:lnSpc>
                <a:spcPct val="150000"/>
              </a:lnSpc>
              <a:buFont typeface="Arial" panose="020B0604020202020204" pitchFamily="34" charset="0"/>
              <a:buChar char="•"/>
            </a:pPr>
            <a:r>
              <a:rPr lang="en-US" sz="2300" u="sng" dirty="0">
                <a:solidFill>
                  <a:schemeClr val="tx1">
                    <a:lumMod val="85000"/>
                    <a:lumOff val="15000"/>
                  </a:schemeClr>
                </a:solidFill>
                <a:latin typeface="Times New Roman" panose="02020603050405020304" pitchFamily="18" charset="0"/>
                <a:cs typeface="Times New Roman" panose="02020603050405020304" pitchFamily="18" charset="0"/>
              </a:rPr>
              <a:t>Development and introduction of new products</a:t>
            </a:r>
          </a:p>
          <a:p>
            <a:pPr marL="457200" indent="-457200">
              <a:lnSpc>
                <a:spcPct val="150000"/>
              </a:lnSpc>
              <a:buFont typeface="Arial" panose="020B0604020202020204" pitchFamily="34" charset="0"/>
              <a:buChar char="•"/>
            </a:pPr>
            <a:r>
              <a:rPr lang="en-US" sz="2300" u="sng" dirty="0">
                <a:solidFill>
                  <a:schemeClr val="tx1">
                    <a:lumMod val="85000"/>
                    <a:lumOff val="15000"/>
                  </a:schemeClr>
                </a:solidFill>
                <a:latin typeface="Times New Roman" panose="02020603050405020304" pitchFamily="18" charset="0"/>
                <a:cs typeface="Times New Roman" panose="02020603050405020304" pitchFamily="18" charset="0"/>
              </a:rPr>
              <a:t>Physical events, such as natural disasters</a:t>
            </a:r>
          </a:p>
          <a:p>
            <a:pPr marL="457200" indent="-457200">
              <a:lnSpc>
                <a:spcPct val="150000"/>
              </a:lnSpc>
              <a:buFont typeface="Arial" panose="020B0604020202020204" pitchFamily="34" charset="0"/>
              <a:buChar char="•"/>
            </a:pPr>
            <a:r>
              <a:rPr lang="en-US" sz="2300" u="sng" dirty="0">
                <a:solidFill>
                  <a:schemeClr val="tx1">
                    <a:lumMod val="85000"/>
                    <a:lumOff val="15000"/>
                  </a:schemeClr>
                </a:solidFill>
                <a:latin typeface="Times New Roman" panose="02020603050405020304" pitchFamily="18" charset="0"/>
                <a:cs typeface="Times New Roman" panose="02020603050405020304" pitchFamily="18" charset="0"/>
              </a:rPr>
              <a:t>Internal and external fraud</a:t>
            </a:r>
          </a:p>
          <a:p>
            <a:pPr marL="457200" indent="-457200">
              <a:lnSpc>
                <a:spcPct val="150000"/>
              </a:lnSpc>
              <a:buFont typeface="Arial" panose="020B0604020202020204" pitchFamily="34" charset="0"/>
              <a:buChar char="•"/>
            </a:pPr>
            <a:r>
              <a:rPr lang="en-US" sz="2300" u="sng" dirty="0">
                <a:solidFill>
                  <a:schemeClr val="tx1">
                    <a:lumMod val="85000"/>
                    <a:lumOff val="15000"/>
                  </a:schemeClr>
                </a:solidFill>
                <a:latin typeface="Times New Roman" panose="02020603050405020304" pitchFamily="18" charset="0"/>
                <a:cs typeface="Times New Roman" panose="02020603050405020304" pitchFamily="18" charset="0"/>
              </a:rPr>
              <a:t>Workplace safety risks</a:t>
            </a:r>
            <a:endParaRPr lang="ar-EG" sz="2300" u="sng"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EAD58AA-225F-4307-8441-4CD5885CA89E}"/>
              </a:ext>
            </a:extLst>
          </p:cNvPr>
          <p:cNvSpPr txBox="1"/>
          <p:nvPr/>
        </p:nvSpPr>
        <p:spPr>
          <a:xfrm>
            <a:off x="2955076" y="218978"/>
            <a:ext cx="6283712" cy="461665"/>
          </a:xfrm>
          <a:prstGeom prst="rect">
            <a:avLst/>
          </a:prstGeom>
          <a:noFill/>
        </p:spPr>
        <p:txBody>
          <a:bodyPr wrap="square">
            <a:spAutoFit/>
          </a:bodyPr>
          <a:lstStyle/>
          <a:p>
            <a:pPr algn="ctr">
              <a:spcBef>
                <a:spcPct val="0"/>
              </a:spcBef>
            </a:pPr>
            <a:r>
              <a:rPr lang="en-US" sz="2400" b="1" dirty="0">
                <a:latin typeface="Times New Roman" panose="02020603050405020304" pitchFamily="18" charset="0"/>
                <a:ea typeface="+mj-ea"/>
                <a:cs typeface="Times New Roman" panose="02020603050405020304" pitchFamily="18" charset="0"/>
              </a:rPr>
              <a:t>5-7. Examples of operational risk</a:t>
            </a:r>
            <a:endParaRPr lang="ar-EG" sz="2400" b="1" dirty="0">
              <a:latin typeface="Times New Roman" panose="02020603050405020304" pitchFamily="18" charset="0"/>
              <a:ea typeface="+mj-ea"/>
              <a:cs typeface="Times New Roman" panose="02020603050405020304" pitchFamily="18" charset="0"/>
            </a:endParaRPr>
          </a:p>
        </p:txBody>
      </p:sp>
    </p:spTree>
    <p:custDataLst>
      <p:tags r:id="rId1"/>
    </p:custDataLst>
    <p:extLst>
      <p:ext uri="{BB962C8B-B14F-4D97-AF65-F5344CB8AC3E}">
        <p14:creationId xmlns:p14="http://schemas.microsoft.com/office/powerpoint/2010/main" val="1036304234"/>
      </p:ext>
    </p:extLst>
  </p:cSld>
  <p:clrMapOvr>
    <a:masterClrMapping/>
  </p:clrMapOvr>
  <mc:AlternateContent xmlns:mc="http://schemas.openxmlformats.org/markup-compatibility/2006" xmlns:p14="http://schemas.microsoft.com/office/powerpoint/2010/main">
    <mc:Choice Requires="p14">
      <p:transition spd="slow" p14:dur="2000" advTm="217251"/>
    </mc:Choice>
    <mc:Fallback xmlns="">
      <p:transition spd="slow" advTm="217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1000"/>
                                        <p:tgtEl>
                                          <p:spTgt spid="8">
                                            <p:txEl>
                                              <p:pRg st="1" end="1"/>
                                            </p:txEl>
                                          </p:spTgt>
                                        </p:tgtEl>
                                      </p:cBhvr>
                                    </p:animEffect>
                                    <p:anim calcmode="lin" valueType="num">
                                      <p:cBhvr>
                                        <p:cTn id="13"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8">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1000"/>
                                        <p:tgtEl>
                                          <p:spTgt spid="8">
                                            <p:txEl>
                                              <p:pRg st="2" end="2"/>
                                            </p:txEl>
                                          </p:spTgt>
                                        </p:tgtEl>
                                      </p:cBhvr>
                                    </p:animEffect>
                                    <p:anim calcmode="lin" valueType="num">
                                      <p:cBhvr>
                                        <p:cTn id="18"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8">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1000"/>
                                        <p:tgtEl>
                                          <p:spTgt spid="8">
                                            <p:txEl>
                                              <p:pRg st="3" end="3"/>
                                            </p:txEl>
                                          </p:spTgt>
                                        </p:tgtEl>
                                      </p:cBhvr>
                                    </p:animEffect>
                                    <p:anim calcmode="lin" valueType="num">
                                      <p:cBhvr>
                                        <p:cTn id="23"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8">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1000"/>
                                        <p:tgtEl>
                                          <p:spTgt spid="8">
                                            <p:txEl>
                                              <p:pRg st="4" end="4"/>
                                            </p:txEl>
                                          </p:spTgt>
                                        </p:tgtEl>
                                      </p:cBhvr>
                                    </p:animEffect>
                                    <p:anim calcmode="lin" valueType="num">
                                      <p:cBhvr>
                                        <p:cTn id="28"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8">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fade">
                                      <p:cBhvr>
                                        <p:cTn id="32" dur="1000"/>
                                        <p:tgtEl>
                                          <p:spTgt spid="8">
                                            <p:txEl>
                                              <p:pRg st="5" end="5"/>
                                            </p:txEl>
                                          </p:spTgt>
                                        </p:tgtEl>
                                      </p:cBhvr>
                                    </p:animEffect>
                                    <p:anim calcmode="lin" valueType="num">
                                      <p:cBhvr>
                                        <p:cTn id="33"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8">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8">
                                            <p:txEl>
                                              <p:pRg st="6" end="6"/>
                                            </p:txEl>
                                          </p:spTgt>
                                        </p:tgtEl>
                                        <p:attrNameLst>
                                          <p:attrName>style.visibility</p:attrName>
                                        </p:attrNameLst>
                                      </p:cBhvr>
                                      <p:to>
                                        <p:strVal val="visible"/>
                                      </p:to>
                                    </p:set>
                                    <p:animEffect transition="in" filter="fade">
                                      <p:cBhvr>
                                        <p:cTn id="37" dur="1000"/>
                                        <p:tgtEl>
                                          <p:spTgt spid="8">
                                            <p:txEl>
                                              <p:pRg st="6" end="6"/>
                                            </p:txEl>
                                          </p:spTgt>
                                        </p:tgtEl>
                                      </p:cBhvr>
                                    </p:animEffect>
                                    <p:anim calcmode="lin" valueType="num">
                                      <p:cBhvr>
                                        <p:cTn id="38"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8">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8">
                                            <p:txEl>
                                              <p:pRg st="7" end="7"/>
                                            </p:txEl>
                                          </p:spTgt>
                                        </p:tgtEl>
                                        <p:attrNameLst>
                                          <p:attrName>style.visibility</p:attrName>
                                        </p:attrNameLst>
                                      </p:cBhvr>
                                      <p:to>
                                        <p:strVal val="visible"/>
                                      </p:to>
                                    </p:set>
                                    <p:animEffect transition="in" filter="fade">
                                      <p:cBhvr>
                                        <p:cTn id="42" dur="1000"/>
                                        <p:tgtEl>
                                          <p:spTgt spid="8">
                                            <p:txEl>
                                              <p:pRg st="7" end="7"/>
                                            </p:txEl>
                                          </p:spTgt>
                                        </p:tgtEl>
                                      </p:cBhvr>
                                    </p:animEffect>
                                    <p:anim calcmode="lin" valueType="num">
                                      <p:cBhvr>
                                        <p:cTn id="43" dur="1000" fill="hold"/>
                                        <p:tgtEl>
                                          <p:spTgt spid="8">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8">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
                                          </p:val>
                                        </p:tav>
                                        <p:tav tm="100000">
                                          <p:val>
                                            <p:strVal val="#ppt_x"/>
                                          </p:val>
                                        </p:tav>
                                      </p:tavLst>
                                    </p:anim>
                                    <p:anim calcmode="lin" valueType="num">
                                      <p:cBhvr>
                                        <p:cTn id="5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19544" y="952845"/>
            <a:ext cx="40023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116" y="1067146"/>
            <a:ext cx="11972626"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9F2CB068-8BE1-47A7-95A3-006D498507BC}"/>
              </a:ext>
            </a:extLst>
          </p:cNvPr>
          <p:cNvSpPr txBox="1">
            <a:spLocks/>
          </p:cNvSpPr>
          <p:nvPr/>
        </p:nvSpPr>
        <p:spPr>
          <a:xfrm>
            <a:off x="3022999" y="67350"/>
            <a:ext cx="6133171"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400" b="1" dirty="0">
                <a:latin typeface="Times New Roman" panose="02020603050405020304" pitchFamily="18" charset="0"/>
                <a:cs typeface="Times New Roman" panose="02020603050405020304" pitchFamily="18" charset="0"/>
              </a:rPr>
              <a:t>6.Operational Risk Management Goals</a:t>
            </a:r>
          </a:p>
        </p:txBody>
      </p:sp>
      <p:sp>
        <p:nvSpPr>
          <p:cNvPr id="7" name="Rectangle 6">
            <a:extLst>
              <a:ext uri="{FF2B5EF4-FFF2-40B4-BE49-F238E27FC236}">
                <a16:creationId xmlns:a16="http://schemas.microsoft.com/office/drawing/2014/main" id="{9611C20B-CE4D-4BEA-ACB6-C54AA61E1647}"/>
              </a:ext>
            </a:extLst>
          </p:cNvPr>
          <p:cNvSpPr/>
          <p:nvPr/>
        </p:nvSpPr>
        <p:spPr>
          <a:xfrm>
            <a:off x="180431" y="1509361"/>
            <a:ext cx="9643315" cy="1754455"/>
          </a:xfrm>
          <a:prstGeom prst="rect">
            <a:avLst/>
          </a:prstGeom>
        </p:spPr>
        <p:txBody>
          <a:bodyPr wrap="square">
            <a:spAutoFit/>
          </a:bodyPr>
          <a:lstStyle/>
          <a:p>
            <a:pPr marL="457200" indent="-457200">
              <a:lnSpc>
                <a:spcPct val="150000"/>
              </a:lnSpc>
              <a:buFont typeface="Wingdings" panose="05000000000000000000" pitchFamily="2" charset="2"/>
              <a:buChar char="§"/>
              <a:defRPr/>
            </a:pPr>
            <a:r>
              <a:rPr lang="en-US" sz="2400" dirty="0">
                <a:solidFill>
                  <a:prstClr val="black"/>
                </a:solidFill>
                <a:latin typeface="Times New Roman" panose="02020603050405020304" pitchFamily="18" charset="0"/>
                <a:cs typeface="Times New Roman" panose="02020603050405020304" pitchFamily="18" charset="0"/>
              </a:rPr>
              <a:t>The goal in the operational risk management function is to focus on the risks that have the most impact on the organization and to hold accountable employees who manage operational risk.</a:t>
            </a:r>
            <a:endParaRPr lang="en-US" sz="2400" b="1" dirty="0">
              <a:solidFill>
                <a:prstClr val="black"/>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7BB05834-6F1B-470E-B5A8-5D8CBBD052CF}"/>
              </a:ext>
            </a:extLst>
          </p:cNvPr>
          <p:cNvPicPr>
            <a:picLocks noChangeAspect="1"/>
          </p:cNvPicPr>
          <p:nvPr/>
        </p:nvPicPr>
        <p:blipFill>
          <a:blip r:embed="rId4"/>
          <a:stretch>
            <a:fillRect/>
          </a:stretch>
        </p:blipFill>
        <p:spPr>
          <a:xfrm>
            <a:off x="9829800" y="1093724"/>
            <a:ext cx="2206889" cy="3260066"/>
          </a:xfrm>
          <a:prstGeom prst="rect">
            <a:avLst/>
          </a:prstGeom>
        </p:spPr>
      </p:pic>
      <p:sp>
        <p:nvSpPr>
          <p:cNvPr id="9" name="TextBox 8">
            <a:extLst>
              <a:ext uri="{FF2B5EF4-FFF2-40B4-BE49-F238E27FC236}">
                <a16:creationId xmlns:a16="http://schemas.microsoft.com/office/drawing/2014/main" id="{A095367C-C098-445B-8699-F8F9CABC910D}"/>
              </a:ext>
            </a:extLst>
          </p:cNvPr>
          <p:cNvSpPr txBox="1"/>
          <p:nvPr/>
        </p:nvSpPr>
        <p:spPr>
          <a:xfrm>
            <a:off x="180431" y="4308412"/>
            <a:ext cx="11717160" cy="1687963"/>
          </a:xfrm>
          <a:prstGeom prst="rect">
            <a:avLst/>
          </a:prstGeom>
        </p:spPr>
        <p:txBody>
          <a:bodyPr wrap="square">
            <a:spAutoFit/>
          </a:bodyPr>
          <a:lstStyle>
            <a:defPPr>
              <a:defRPr lang="en-US"/>
            </a:defPPr>
            <a:lvl1pPr>
              <a:defRPr sz="2800">
                <a:solidFill>
                  <a:prstClr val="black"/>
                </a:solidFill>
                <a:latin typeface="+mj-lt"/>
              </a:defRPr>
            </a:lvl1pPr>
          </a:lstStyle>
          <a:p>
            <a:pPr marL="342900" indent="-342900">
              <a:lnSpc>
                <a:spcPct val="150000"/>
              </a:lnSpc>
              <a:buFont typeface="Wingdings" panose="05000000000000000000" pitchFamily="2" charset="2"/>
              <a:buChar char="ü"/>
            </a:pPr>
            <a:r>
              <a:rPr lang="en-US" sz="2400" dirty="0">
                <a:solidFill>
                  <a:schemeClr val="tx1">
                    <a:lumMod val="85000"/>
                    <a:lumOff val="15000"/>
                  </a:schemeClr>
                </a:solidFill>
                <a:latin typeface="Times New Roman" panose="02020603050405020304" pitchFamily="18" charset="0"/>
                <a:cs typeface="Times New Roman" panose="02020603050405020304" pitchFamily="18" charset="0"/>
              </a:rPr>
              <a:t>As the name suggests, the primary objective of operational risk management is to mitigate risks related to the daily operations of an organization. The practice of Operational Risk Management focuses on operations and excludes other risk areas such as financial risks.</a:t>
            </a:r>
            <a:endParaRPr lang="ar-EG" sz="240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459853859"/>
      </p:ext>
    </p:extLst>
  </p:cSld>
  <p:clrMapOvr>
    <a:masterClrMapping/>
  </p:clrMapOvr>
  <mc:AlternateContent xmlns:mc="http://schemas.openxmlformats.org/markup-compatibility/2006" xmlns:p14="http://schemas.microsoft.com/office/powerpoint/2010/main">
    <mc:Choice Requires="p14">
      <p:transition spd="slow" p14:dur="2000" advTm="113351"/>
    </mc:Choice>
    <mc:Fallback xmlns="">
      <p:transition spd="slow" advTm="1133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05243" y="93206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8335" y="1004800"/>
            <a:ext cx="1200518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A36B814F-C15D-4134-9BBE-D6F6E56136AB}"/>
              </a:ext>
            </a:extLst>
          </p:cNvPr>
          <p:cNvSpPr txBox="1">
            <a:spLocks/>
          </p:cNvSpPr>
          <p:nvPr/>
        </p:nvSpPr>
        <p:spPr>
          <a:xfrm>
            <a:off x="2961407" y="113303"/>
            <a:ext cx="627465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400" b="1" dirty="0">
                <a:latin typeface="+mn-lt"/>
              </a:rPr>
              <a:t>6-1. Operational Risk Management Goals</a:t>
            </a:r>
          </a:p>
        </p:txBody>
      </p:sp>
      <p:sp>
        <p:nvSpPr>
          <p:cNvPr id="7" name="TextBox 6">
            <a:extLst>
              <a:ext uri="{FF2B5EF4-FFF2-40B4-BE49-F238E27FC236}">
                <a16:creationId xmlns:a16="http://schemas.microsoft.com/office/drawing/2014/main" id="{868EEFCF-2AF1-451F-A2A1-55A0CC3C680A}"/>
              </a:ext>
            </a:extLst>
          </p:cNvPr>
          <p:cNvSpPr txBox="1"/>
          <p:nvPr/>
        </p:nvSpPr>
        <p:spPr>
          <a:xfrm>
            <a:off x="595339" y="1929381"/>
            <a:ext cx="10995103" cy="3583032"/>
          </a:xfrm>
          <a:prstGeom prst="rect">
            <a:avLst/>
          </a:prstGeom>
          <a:solidFill>
            <a:schemeClr val="accent6">
              <a:lumMod val="20000"/>
              <a:lumOff val="80000"/>
            </a:schemeClr>
          </a:solidFill>
        </p:spPr>
        <p:txBody>
          <a:bodyPr wrap="square">
            <a:spAutoFit/>
          </a:bodyPr>
          <a:lstStyle/>
          <a:p>
            <a:pPr algn="ctr">
              <a:lnSpc>
                <a:spcPct val="250000"/>
              </a:lnSpc>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Operational Risk Management proactively seeks to protect the organization by eliminating or minimizing risk. </a:t>
            </a:r>
          </a:p>
          <a:p>
            <a:pPr algn="ctr">
              <a:lnSpc>
                <a:spcPct val="250000"/>
              </a:lnSpc>
            </a:pPr>
            <a:r>
              <a:rPr lang="en-US" sz="3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This is The main goal….</a:t>
            </a:r>
            <a:endParaRPr lang="ar-EG" sz="3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61633002"/>
      </p:ext>
    </p:extLst>
  </p:cSld>
  <p:clrMapOvr>
    <a:masterClrMapping/>
  </p:clrMapOvr>
  <mc:AlternateContent xmlns:mc="http://schemas.openxmlformats.org/markup-compatibility/2006" xmlns:p14="http://schemas.microsoft.com/office/powerpoint/2010/main">
    <mc:Choice Requires="p14">
      <p:transition spd="slow" p14:dur="2000" advTm="45578"/>
    </mc:Choice>
    <mc:Fallback xmlns="">
      <p:transition spd="slow" advTm="455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05243" y="96323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8335" y="1035973"/>
            <a:ext cx="1196362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A33606C5-1B3A-43AB-A161-07327065AEEF}"/>
              </a:ext>
            </a:extLst>
          </p:cNvPr>
          <p:cNvSpPr txBox="1">
            <a:spLocks/>
          </p:cNvSpPr>
          <p:nvPr/>
        </p:nvSpPr>
        <p:spPr>
          <a:xfrm>
            <a:off x="2708231" y="115703"/>
            <a:ext cx="6791092"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400" b="1" dirty="0">
                <a:latin typeface="Times New Roman" panose="02020603050405020304" pitchFamily="18" charset="0"/>
                <a:cs typeface="Times New Roman" panose="02020603050405020304" pitchFamily="18" charset="0"/>
              </a:rPr>
              <a:t>7. Classification Of Operational Risk events</a:t>
            </a:r>
          </a:p>
        </p:txBody>
      </p:sp>
      <p:sp>
        <p:nvSpPr>
          <p:cNvPr id="7" name="Rectangle 6">
            <a:extLst>
              <a:ext uri="{FF2B5EF4-FFF2-40B4-BE49-F238E27FC236}">
                <a16:creationId xmlns:a16="http://schemas.microsoft.com/office/drawing/2014/main" id="{039D6DC8-14CB-4A45-B168-C61C55F0B29B}"/>
              </a:ext>
            </a:extLst>
          </p:cNvPr>
          <p:cNvSpPr/>
          <p:nvPr/>
        </p:nvSpPr>
        <p:spPr>
          <a:xfrm>
            <a:off x="180431" y="1654856"/>
            <a:ext cx="11795669" cy="3657733"/>
          </a:xfrm>
          <a:prstGeom prst="rect">
            <a:avLst/>
          </a:prstGeom>
        </p:spPr>
        <p:txBody>
          <a:bodyPr wrap="square">
            <a:spAutoFit/>
          </a:bodyPr>
          <a:lstStyle/>
          <a:p>
            <a:pPr marL="404813" lvl="1" indent="-228600">
              <a:lnSpc>
                <a:spcPct val="150000"/>
              </a:lnSpc>
              <a:spcAft>
                <a:spcPts val="1200"/>
              </a:spcAft>
              <a:buFont typeface="Arial" panose="020B0604020202020204" pitchFamily="34" charset="0"/>
              <a:buChar char="•"/>
              <a:defRP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Operational</a:t>
            </a: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risk events are often classified in some manner to help analysts and managers to better address the risks. The manner of categorization depends on the field of application and industry. </a:t>
            </a:r>
          </a:p>
          <a:p>
            <a:pPr marL="176213" lvl="1">
              <a:lnSpc>
                <a:spcPct val="150000"/>
              </a:lnSpc>
              <a:spcAft>
                <a:spcPts val="1200"/>
              </a:spcAft>
              <a:defRPr/>
            </a:pPr>
            <a:endPar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lvl="1" indent="-228600">
              <a:lnSpc>
                <a:spcPct val="150000"/>
              </a:lnSpc>
              <a:spcAft>
                <a:spcPts val="1200"/>
              </a:spcAft>
              <a:buFont typeface="Arial" panose="020B0604020202020204" pitchFamily="34" charset="0"/>
              <a:buChar char="•"/>
              <a:defRP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One way</a:t>
            </a: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to categorize operational risks is by identifying distinct elements of the system that can be construed as the primary cause of the risk event. </a:t>
            </a:r>
          </a:p>
        </p:txBody>
      </p:sp>
    </p:spTree>
    <p:custDataLst>
      <p:tags r:id="rId1"/>
    </p:custDataLst>
    <p:extLst>
      <p:ext uri="{BB962C8B-B14F-4D97-AF65-F5344CB8AC3E}">
        <p14:creationId xmlns:p14="http://schemas.microsoft.com/office/powerpoint/2010/main" val="4255887696"/>
      </p:ext>
    </p:extLst>
  </p:cSld>
  <p:clrMapOvr>
    <a:masterClrMapping/>
  </p:clrMapOvr>
  <mc:AlternateContent xmlns:mc="http://schemas.openxmlformats.org/markup-compatibility/2006" xmlns:p14="http://schemas.microsoft.com/office/powerpoint/2010/main">
    <mc:Choice Requires="p14">
      <p:transition spd="slow" p14:dur="2000" advTm="64118"/>
    </mc:Choice>
    <mc:Fallback xmlns="">
      <p:transition spd="slow" advTm="641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fade">
                                      <p:cBhvr>
                                        <p:cTn id="14" dur="1000"/>
                                        <p:tgtEl>
                                          <p:spTgt spid="7">
                                            <p:txEl>
                                              <p:pRg st="2" end="2"/>
                                            </p:txEl>
                                          </p:spTgt>
                                        </p:tgtEl>
                                      </p:cBhvr>
                                    </p:animEffect>
                                    <p:anim calcmode="lin" valueType="num">
                                      <p:cBhvr>
                                        <p:cTn id="15"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994852" y="97362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2736" y="1035973"/>
            <a:ext cx="1199665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5A2EE88-6329-48A3-A48D-1E7412119DFD}"/>
              </a:ext>
            </a:extLst>
          </p:cNvPr>
          <p:cNvSpPr txBox="1"/>
          <p:nvPr/>
        </p:nvSpPr>
        <p:spPr>
          <a:xfrm>
            <a:off x="3392003" y="196491"/>
            <a:ext cx="5386040" cy="461665"/>
          </a:xfrm>
          <a:prstGeom prst="rect">
            <a:avLst/>
          </a:prstGeom>
          <a:noFill/>
        </p:spPr>
        <p:txBody>
          <a:bodyPr wrap="square">
            <a:spAutoFit/>
          </a:bodyPr>
          <a:lstStyle/>
          <a:p>
            <a:pPr algn="ctr">
              <a:spcBef>
                <a:spcPct val="0"/>
              </a:spcBef>
            </a:pPr>
            <a:r>
              <a:rPr lang="en-US" sz="2400" b="1" dirty="0">
                <a:latin typeface="Times New Roman" panose="02020603050405020304" pitchFamily="18" charset="0"/>
                <a:ea typeface="+mj-ea"/>
                <a:cs typeface="Times New Roman" panose="02020603050405020304" pitchFamily="18" charset="0"/>
              </a:rPr>
              <a:t>7-1. The 7 types of operational risk</a:t>
            </a:r>
          </a:p>
        </p:txBody>
      </p:sp>
      <p:sp>
        <p:nvSpPr>
          <p:cNvPr id="9" name="TextBox 8">
            <a:extLst>
              <a:ext uri="{FF2B5EF4-FFF2-40B4-BE49-F238E27FC236}">
                <a16:creationId xmlns:a16="http://schemas.microsoft.com/office/drawing/2014/main" id="{8E1DB193-DFBC-4E0B-82C7-2F0135AA95BF}"/>
              </a:ext>
            </a:extLst>
          </p:cNvPr>
          <p:cNvSpPr txBox="1"/>
          <p:nvPr/>
        </p:nvSpPr>
        <p:spPr>
          <a:xfrm>
            <a:off x="180431" y="1141111"/>
            <a:ext cx="11700394" cy="1621470"/>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300" i="0" dirty="0">
                <a:solidFill>
                  <a:srgbClr val="2D2D2D"/>
                </a:solidFill>
                <a:effectLst/>
                <a:latin typeface="Times New Roman" panose="02020603050405020304" pitchFamily="18" charset="0"/>
                <a:cs typeface="Times New Roman" panose="02020603050405020304" pitchFamily="18" charset="0"/>
              </a:rPr>
              <a:t>Classifying risks according to the category to which they belong makes it easier to identify them</a:t>
            </a:r>
            <a:r>
              <a:rPr lang="en-US" sz="2300" dirty="0">
                <a:solidFill>
                  <a:srgbClr val="2D2D2D"/>
                </a:solidFill>
                <a:latin typeface="Times New Roman" panose="02020603050405020304" pitchFamily="18" charset="0"/>
                <a:cs typeface="Times New Roman" panose="02020603050405020304" pitchFamily="18" charset="0"/>
              </a:rPr>
              <a:t>, </a:t>
            </a:r>
            <a:r>
              <a:rPr lang="en-US" sz="2300" i="0" dirty="0">
                <a:solidFill>
                  <a:srgbClr val="2D2D2D"/>
                </a:solidFill>
                <a:effectLst/>
                <a:latin typeface="Times New Roman" panose="02020603050405020304" pitchFamily="18" charset="0"/>
                <a:cs typeface="Times New Roman" panose="02020603050405020304" pitchFamily="18" charset="0"/>
              </a:rPr>
              <a:t>Here are the 7 types of operational risk that exist so that you can recognize them within your company.</a:t>
            </a:r>
            <a:endParaRPr lang="ar-EG" sz="2300"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DAF868-3BC8-4B16-9EB4-D7601650BB55}"/>
              </a:ext>
            </a:extLst>
          </p:cNvPr>
          <p:cNvSpPr txBox="1"/>
          <p:nvPr/>
        </p:nvSpPr>
        <p:spPr>
          <a:xfrm>
            <a:off x="1569028" y="2871781"/>
            <a:ext cx="9071263" cy="3745128"/>
          </a:xfrm>
          <a:prstGeom prst="rect">
            <a:avLst/>
          </a:prstGeom>
          <a:noFill/>
        </p:spPr>
        <p:txBody>
          <a:bodyPr wrap="square">
            <a:spAutoFit/>
          </a:bodyPr>
          <a:lstStyle/>
          <a:p>
            <a:pPr algn="l">
              <a:lnSpc>
                <a:spcPct val="150000"/>
              </a:lnSpc>
            </a:pPr>
            <a:r>
              <a:rPr lang="en-US" sz="2300" i="0" dirty="0">
                <a:solidFill>
                  <a:srgbClr val="C00000"/>
                </a:solidFill>
                <a:effectLst/>
                <a:latin typeface="Times New Roman" panose="02020603050405020304" pitchFamily="18" charset="0"/>
                <a:cs typeface="Times New Roman" panose="02020603050405020304" pitchFamily="18" charset="0"/>
              </a:rPr>
              <a:t>1. Internal fraud</a:t>
            </a:r>
          </a:p>
          <a:p>
            <a:pPr algn="l">
              <a:lnSpc>
                <a:spcPct val="150000"/>
              </a:lnSpc>
            </a:pPr>
            <a:r>
              <a:rPr lang="en-US" sz="2300" i="0" dirty="0">
                <a:solidFill>
                  <a:srgbClr val="C00000"/>
                </a:solidFill>
                <a:effectLst/>
                <a:latin typeface="Times New Roman" panose="02020603050405020304" pitchFamily="18" charset="0"/>
                <a:cs typeface="Times New Roman" panose="02020603050405020304" pitchFamily="18" charset="0"/>
              </a:rPr>
              <a:t>2. External fraud</a:t>
            </a:r>
          </a:p>
          <a:p>
            <a:pPr algn="l">
              <a:lnSpc>
                <a:spcPct val="150000"/>
              </a:lnSpc>
            </a:pPr>
            <a:r>
              <a:rPr lang="en-US" sz="2300" i="0" dirty="0">
                <a:solidFill>
                  <a:srgbClr val="C00000"/>
                </a:solidFill>
                <a:effectLst/>
                <a:latin typeface="Times New Roman" panose="02020603050405020304" pitchFamily="18" charset="0"/>
                <a:cs typeface="Times New Roman" panose="02020603050405020304" pitchFamily="18" charset="0"/>
              </a:rPr>
              <a:t>3. Technological failures</a:t>
            </a:r>
          </a:p>
          <a:p>
            <a:pPr algn="l">
              <a:lnSpc>
                <a:spcPct val="150000"/>
              </a:lnSpc>
            </a:pPr>
            <a:r>
              <a:rPr lang="en-US" sz="2300" i="0" dirty="0">
                <a:solidFill>
                  <a:srgbClr val="C00000"/>
                </a:solidFill>
                <a:effectLst/>
                <a:latin typeface="Times New Roman" panose="02020603050405020304" pitchFamily="18" charset="0"/>
                <a:cs typeface="Times New Roman" panose="02020603050405020304" pitchFamily="18" charset="0"/>
              </a:rPr>
              <a:t>4. Process execution and management</a:t>
            </a:r>
            <a:br>
              <a:rPr lang="en-US" sz="2300" i="0" dirty="0">
                <a:solidFill>
                  <a:srgbClr val="C00000"/>
                </a:solidFill>
                <a:effectLst/>
                <a:latin typeface="Times New Roman" panose="02020603050405020304" pitchFamily="18" charset="0"/>
                <a:cs typeface="Times New Roman" panose="02020603050405020304" pitchFamily="18" charset="0"/>
              </a:rPr>
            </a:br>
            <a:r>
              <a:rPr lang="en-US" sz="2300" i="0" dirty="0">
                <a:solidFill>
                  <a:srgbClr val="C00000"/>
                </a:solidFill>
                <a:effectLst/>
                <a:latin typeface="Times New Roman" panose="02020603050405020304" pitchFamily="18" charset="0"/>
                <a:cs typeface="Times New Roman" panose="02020603050405020304" pitchFamily="18" charset="0"/>
              </a:rPr>
              <a:t>5. Labor Relations and Workplace Safety</a:t>
            </a:r>
          </a:p>
          <a:p>
            <a:pPr algn="l">
              <a:lnSpc>
                <a:spcPct val="150000"/>
              </a:lnSpc>
            </a:pPr>
            <a:r>
              <a:rPr lang="en-US" sz="2300" i="0" dirty="0">
                <a:solidFill>
                  <a:srgbClr val="C00000"/>
                </a:solidFill>
                <a:effectLst/>
                <a:latin typeface="Times New Roman" panose="02020603050405020304" pitchFamily="18" charset="0"/>
                <a:cs typeface="Times New Roman" panose="02020603050405020304" pitchFamily="18" charset="0"/>
              </a:rPr>
              <a:t>6. Damage to tangible assets</a:t>
            </a:r>
          </a:p>
          <a:p>
            <a:pPr algn="l">
              <a:lnSpc>
                <a:spcPct val="150000"/>
              </a:lnSpc>
            </a:pPr>
            <a:r>
              <a:rPr lang="en-US" sz="2300" i="0" dirty="0">
                <a:solidFill>
                  <a:srgbClr val="C00000"/>
                </a:solidFill>
                <a:effectLst/>
                <a:latin typeface="Times New Roman" panose="02020603050405020304" pitchFamily="18" charset="0"/>
                <a:cs typeface="Times New Roman" panose="02020603050405020304" pitchFamily="18" charset="0"/>
              </a:rPr>
              <a:t>7. Customers, products and business practices</a:t>
            </a:r>
            <a:endParaRPr lang="ar-EG" sz="2300" dirty="0">
              <a:solidFill>
                <a:srgbClr val="C00000"/>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032550632"/>
      </p:ext>
    </p:extLst>
  </p:cSld>
  <p:clrMapOvr>
    <a:masterClrMapping/>
  </p:clrMapOvr>
  <mc:AlternateContent xmlns:mc="http://schemas.openxmlformats.org/markup-compatibility/2006" xmlns:p14="http://schemas.microsoft.com/office/powerpoint/2010/main">
    <mc:Choice Requires="p14">
      <p:transition spd="slow" p14:dur="2000" advTm="87675"/>
    </mc:Choice>
    <mc:Fallback xmlns="">
      <p:transition spd="slow" advTm="876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36416" y="100480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2736" y="1035973"/>
            <a:ext cx="1202196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Content Placeholder 3">
            <a:extLst>
              <a:ext uri="{FF2B5EF4-FFF2-40B4-BE49-F238E27FC236}">
                <a16:creationId xmlns:a16="http://schemas.microsoft.com/office/drawing/2014/main" id="{B112A2B1-B9EC-4E9F-BDD4-882850EB1E42}"/>
              </a:ext>
            </a:extLst>
          </p:cNvPr>
          <p:cNvPicPr>
            <a:picLocks noChangeAspect="1"/>
          </p:cNvPicPr>
          <p:nvPr/>
        </p:nvPicPr>
        <p:blipFill>
          <a:blip r:embed="rId4"/>
          <a:stretch>
            <a:fillRect/>
          </a:stretch>
        </p:blipFill>
        <p:spPr>
          <a:xfrm>
            <a:off x="2184233" y="1293790"/>
            <a:ext cx="7839542" cy="5252483"/>
          </a:xfrm>
          <a:prstGeom prst="rect">
            <a:avLst/>
          </a:prstGeom>
          <a:effectLst>
            <a:outerShdw blurRad="228600" dist="50800" dir="5400000" algn="ctr" rotWithShape="0">
              <a:srgbClr val="000000">
                <a:alpha val="43137"/>
              </a:srgbClr>
            </a:outerShdw>
          </a:effectLst>
        </p:spPr>
      </p:pic>
      <p:sp>
        <p:nvSpPr>
          <p:cNvPr id="7" name="Title 1">
            <a:extLst>
              <a:ext uri="{FF2B5EF4-FFF2-40B4-BE49-F238E27FC236}">
                <a16:creationId xmlns:a16="http://schemas.microsoft.com/office/drawing/2014/main" id="{B3222C14-4014-4B87-BFB8-AD7B097856CE}"/>
              </a:ext>
            </a:extLst>
          </p:cNvPr>
          <p:cNvSpPr txBox="1">
            <a:spLocks/>
          </p:cNvSpPr>
          <p:nvPr/>
        </p:nvSpPr>
        <p:spPr>
          <a:xfrm>
            <a:off x="2660069" y="82364"/>
            <a:ext cx="8537524"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400" b="1" dirty="0">
                <a:latin typeface="Times New Roman" panose="02020603050405020304" pitchFamily="18" charset="0"/>
                <a:cs typeface="Times New Roman" panose="02020603050405020304" pitchFamily="18" charset="0"/>
              </a:rPr>
              <a:t>7-2. Classification Of Operational Risk Based on primary cause.</a:t>
            </a:r>
          </a:p>
        </p:txBody>
      </p:sp>
    </p:spTree>
    <p:custDataLst>
      <p:tags r:id="rId1"/>
    </p:custDataLst>
    <p:extLst>
      <p:ext uri="{BB962C8B-B14F-4D97-AF65-F5344CB8AC3E}">
        <p14:creationId xmlns:p14="http://schemas.microsoft.com/office/powerpoint/2010/main" val="1692236624"/>
      </p:ext>
    </p:extLst>
  </p:cSld>
  <p:clrMapOvr>
    <a:masterClrMapping/>
  </p:clrMapOvr>
  <mc:AlternateContent xmlns:mc="http://schemas.openxmlformats.org/markup-compatibility/2006" xmlns:p14="http://schemas.microsoft.com/office/powerpoint/2010/main">
    <mc:Choice Requires="p14">
      <p:transition spd="slow" p14:dur="2000" advTm="141861"/>
    </mc:Choice>
    <mc:Fallback xmlns="">
      <p:transition spd="slow" advTm="1418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6"/>
                                        </p:tgtEl>
                                        <p:attrNameLst>
                                          <p:attrName>r</p:attrName>
                                        </p:attrNameLst>
                                      </p:cBhvr>
                                    </p:animRot>
                                    <p:animRot by="-240000">
                                      <p:cBhvr>
                                        <p:cTn id="7" dur="200" fill="hold">
                                          <p:stCondLst>
                                            <p:cond delay="200"/>
                                          </p:stCondLst>
                                        </p:cTn>
                                        <p:tgtEl>
                                          <p:spTgt spid="6"/>
                                        </p:tgtEl>
                                        <p:attrNameLst>
                                          <p:attrName>r</p:attrName>
                                        </p:attrNameLst>
                                      </p:cBhvr>
                                    </p:animRot>
                                    <p:animRot by="240000">
                                      <p:cBhvr>
                                        <p:cTn id="8" dur="200" fill="hold">
                                          <p:stCondLst>
                                            <p:cond delay="400"/>
                                          </p:stCondLst>
                                        </p:cTn>
                                        <p:tgtEl>
                                          <p:spTgt spid="6"/>
                                        </p:tgtEl>
                                        <p:attrNameLst>
                                          <p:attrName>r</p:attrName>
                                        </p:attrNameLst>
                                      </p:cBhvr>
                                    </p:animRot>
                                    <p:animRot by="-240000">
                                      <p:cBhvr>
                                        <p:cTn id="9" dur="200" fill="hold">
                                          <p:stCondLst>
                                            <p:cond delay="600"/>
                                          </p:stCondLst>
                                        </p:cTn>
                                        <p:tgtEl>
                                          <p:spTgt spid="6"/>
                                        </p:tgtEl>
                                        <p:attrNameLst>
                                          <p:attrName>r</p:attrName>
                                        </p:attrNameLst>
                                      </p:cBhvr>
                                    </p:animRot>
                                    <p:animRot by="120000">
                                      <p:cBhvr>
                                        <p:cTn id="10" dur="200" fill="hold">
                                          <p:stCondLst>
                                            <p:cond delay="80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36416"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3518" y="1035973"/>
            <a:ext cx="1202196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Content Placeholder 3">
            <a:extLst>
              <a:ext uri="{FF2B5EF4-FFF2-40B4-BE49-F238E27FC236}">
                <a16:creationId xmlns:a16="http://schemas.microsoft.com/office/drawing/2014/main" id="{CD4E16FE-B42F-45E5-ADFD-C7E21EC1A717}"/>
              </a:ext>
            </a:extLst>
          </p:cNvPr>
          <p:cNvPicPr>
            <a:picLocks noChangeAspect="1"/>
          </p:cNvPicPr>
          <p:nvPr/>
        </p:nvPicPr>
        <p:blipFill>
          <a:blip r:embed="rId4"/>
          <a:stretch>
            <a:fillRect/>
          </a:stretch>
        </p:blipFill>
        <p:spPr>
          <a:xfrm>
            <a:off x="1942593" y="1269161"/>
            <a:ext cx="8318883" cy="4363981"/>
          </a:xfrm>
          <a:prstGeom prst="rect">
            <a:avLst/>
          </a:prstGeom>
          <a:effectLst>
            <a:outerShdw blurRad="228600" dist="50800" dir="5400000" algn="ctr" rotWithShape="0">
              <a:srgbClr val="000000">
                <a:alpha val="43137"/>
              </a:srgbClr>
            </a:outerShdw>
          </a:effectLst>
        </p:spPr>
      </p:pic>
      <p:sp>
        <p:nvSpPr>
          <p:cNvPr id="8" name="Title 1">
            <a:extLst>
              <a:ext uri="{FF2B5EF4-FFF2-40B4-BE49-F238E27FC236}">
                <a16:creationId xmlns:a16="http://schemas.microsoft.com/office/drawing/2014/main" id="{D1F2AC15-4553-48A4-8F4F-7051D63176C5}"/>
              </a:ext>
            </a:extLst>
          </p:cNvPr>
          <p:cNvSpPr txBox="1">
            <a:spLocks/>
          </p:cNvSpPr>
          <p:nvPr/>
        </p:nvSpPr>
        <p:spPr>
          <a:xfrm>
            <a:off x="2743193" y="92755"/>
            <a:ext cx="8551725"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2400" b="1" dirty="0">
                <a:latin typeface="Times New Roman" panose="02020603050405020304" pitchFamily="18" charset="0"/>
                <a:cs typeface="Times New Roman" panose="02020603050405020304" pitchFamily="18" charset="0"/>
              </a:rPr>
              <a:t>7-3. Classification Of Operational Risk Based on primary cause.</a:t>
            </a:r>
          </a:p>
        </p:txBody>
      </p:sp>
    </p:spTree>
    <p:custDataLst>
      <p:tags r:id="rId1"/>
    </p:custDataLst>
    <p:extLst>
      <p:ext uri="{BB962C8B-B14F-4D97-AF65-F5344CB8AC3E}">
        <p14:creationId xmlns:p14="http://schemas.microsoft.com/office/powerpoint/2010/main" val="174752701"/>
      </p:ext>
    </p:extLst>
  </p:cSld>
  <p:clrMapOvr>
    <a:masterClrMapping/>
  </p:clrMapOvr>
  <mc:AlternateContent xmlns:mc="http://schemas.openxmlformats.org/markup-compatibility/2006" xmlns:p14="http://schemas.microsoft.com/office/powerpoint/2010/main">
    <mc:Choice Requires="p14">
      <p:transition spd="slow" p14:dur="2000" advTm="53337"/>
    </mc:Choice>
    <mc:Fallback xmlns="">
      <p:transition spd="slow" advTm="533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6"/>
                                        </p:tgtEl>
                                        <p:attrNameLst>
                                          <p:attrName>r</p:attrName>
                                        </p:attrNameLst>
                                      </p:cBhvr>
                                    </p:animRot>
                                    <p:animRot by="-240000">
                                      <p:cBhvr>
                                        <p:cTn id="7" dur="200" fill="hold">
                                          <p:stCondLst>
                                            <p:cond delay="200"/>
                                          </p:stCondLst>
                                        </p:cTn>
                                        <p:tgtEl>
                                          <p:spTgt spid="6"/>
                                        </p:tgtEl>
                                        <p:attrNameLst>
                                          <p:attrName>r</p:attrName>
                                        </p:attrNameLst>
                                      </p:cBhvr>
                                    </p:animRot>
                                    <p:animRot by="240000">
                                      <p:cBhvr>
                                        <p:cTn id="8" dur="200" fill="hold">
                                          <p:stCondLst>
                                            <p:cond delay="400"/>
                                          </p:stCondLst>
                                        </p:cTn>
                                        <p:tgtEl>
                                          <p:spTgt spid="6"/>
                                        </p:tgtEl>
                                        <p:attrNameLst>
                                          <p:attrName>r</p:attrName>
                                        </p:attrNameLst>
                                      </p:cBhvr>
                                    </p:animRot>
                                    <p:animRot by="-240000">
                                      <p:cBhvr>
                                        <p:cTn id="9" dur="200" fill="hold">
                                          <p:stCondLst>
                                            <p:cond delay="600"/>
                                          </p:stCondLst>
                                        </p:cTn>
                                        <p:tgtEl>
                                          <p:spTgt spid="6"/>
                                        </p:tgtEl>
                                        <p:attrNameLst>
                                          <p:attrName>r</p:attrName>
                                        </p:attrNameLst>
                                      </p:cBhvr>
                                    </p:animRot>
                                    <p:animRot by="120000">
                                      <p:cBhvr>
                                        <p:cTn id="10" dur="200" fill="hold">
                                          <p:stCondLst>
                                            <p:cond delay="80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1563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7944" y="1035973"/>
            <a:ext cx="1199479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372E7952-D671-4629-BD83-84BF5F61A681}"/>
              </a:ext>
            </a:extLst>
          </p:cNvPr>
          <p:cNvSpPr txBox="1">
            <a:spLocks/>
          </p:cNvSpPr>
          <p:nvPr/>
        </p:nvSpPr>
        <p:spPr>
          <a:xfrm>
            <a:off x="1797637" y="181981"/>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400" b="1" dirty="0">
                <a:latin typeface="Times New Roman" panose="02020603050405020304" pitchFamily="18" charset="0"/>
                <a:cs typeface="Times New Roman" panose="02020603050405020304" pitchFamily="18" charset="0"/>
              </a:rPr>
              <a:t>7-4.Classification Of Operational Risk Based on Origin </a:t>
            </a:r>
          </a:p>
        </p:txBody>
      </p:sp>
      <p:pic>
        <p:nvPicPr>
          <p:cNvPr id="7" name="Content Placeholder 3">
            <a:extLst>
              <a:ext uri="{FF2B5EF4-FFF2-40B4-BE49-F238E27FC236}">
                <a16:creationId xmlns:a16="http://schemas.microsoft.com/office/drawing/2014/main" id="{282D9EC1-9A04-4518-BF76-AE6B326D31F9}"/>
              </a:ext>
            </a:extLst>
          </p:cNvPr>
          <p:cNvPicPr>
            <a:picLocks noChangeAspect="1"/>
          </p:cNvPicPr>
          <p:nvPr/>
        </p:nvPicPr>
        <p:blipFill>
          <a:blip r:embed="rId5"/>
          <a:stretch>
            <a:fillRect/>
          </a:stretch>
        </p:blipFill>
        <p:spPr>
          <a:xfrm>
            <a:off x="1823231" y="1126508"/>
            <a:ext cx="8546903" cy="5255568"/>
          </a:xfrm>
          <a:prstGeom prst="rect">
            <a:avLst/>
          </a:prstGeom>
          <a:effectLst>
            <a:outerShdw blurRad="228600" dist="50800" dir="5400000" algn="ctr" rotWithShape="0">
              <a:srgbClr val="000000">
                <a:alpha val="43137"/>
              </a:srgbClr>
            </a:outerShdw>
          </a:effectLst>
        </p:spPr>
      </p:pic>
    </p:spTree>
    <p:custDataLst>
      <p:tags r:id="rId1"/>
    </p:custDataLst>
    <p:extLst>
      <p:ext uri="{BB962C8B-B14F-4D97-AF65-F5344CB8AC3E}">
        <p14:creationId xmlns:p14="http://schemas.microsoft.com/office/powerpoint/2010/main" val="2434003570"/>
      </p:ext>
    </p:extLst>
  </p:cSld>
  <p:clrMapOvr>
    <a:masterClrMapping/>
  </p:clrMapOvr>
  <mc:AlternateContent xmlns:mc="http://schemas.openxmlformats.org/markup-compatibility/2006" xmlns:p14="http://schemas.microsoft.com/office/powerpoint/2010/main">
    <mc:Choice Requires="p14">
      <p:transition spd="slow" p14:dur="2000" advTm="105249"/>
    </mc:Choice>
    <mc:Fallback xmlns="">
      <p:transition spd="slow" advTm="10524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7"/>
                                        </p:tgtEl>
                                        <p:attrNameLst>
                                          <p:attrName>r</p:attrName>
                                        </p:attrNameLst>
                                      </p:cBhvr>
                                    </p:animRot>
                                    <p:animRot by="-240000">
                                      <p:cBhvr>
                                        <p:cTn id="7" dur="200" fill="hold">
                                          <p:stCondLst>
                                            <p:cond delay="200"/>
                                          </p:stCondLst>
                                        </p:cTn>
                                        <p:tgtEl>
                                          <p:spTgt spid="7"/>
                                        </p:tgtEl>
                                        <p:attrNameLst>
                                          <p:attrName>r</p:attrName>
                                        </p:attrNameLst>
                                      </p:cBhvr>
                                    </p:animRot>
                                    <p:animRot by="240000">
                                      <p:cBhvr>
                                        <p:cTn id="8" dur="200" fill="hold">
                                          <p:stCondLst>
                                            <p:cond delay="400"/>
                                          </p:stCondLst>
                                        </p:cTn>
                                        <p:tgtEl>
                                          <p:spTgt spid="7"/>
                                        </p:tgtEl>
                                        <p:attrNameLst>
                                          <p:attrName>r</p:attrName>
                                        </p:attrNameLst>
                                      </p:cBhvr>
                                    </p:animRot>
                                    <p:animRot by="-240000">
                                      <p:cBhvr>
                                        <p:cTn id="9" dur="200" fill="hold">
                                          <p:stCondLst>
                                            <p:cond delay="600"/>
                                          </p:stCondLst>
                                        </p:cTn>
                                        <p:tgtEl>
                                          <p:spTgt spid="7"/>
                                        </p:tgtEl>
                                        <p:attrNameLst>
                                          <p:attrName>r</p:attrName>
                                        </p:attrNameLst>
                                      </p:cBhvr>
                                    </p:animRot>
                                    <p:animRot by="120000">
                                      <p:cBhvr>
                                        <p:cTn id="10" dur="200" fill="hold">
                                          <p:stCondLst>
                                            <p:cond delay="80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994852" y="101519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8726" y="1077537"/>
            <a:ext cx="11974016"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Content Placeholder 3">
            <a:extLst>
              <a:ext uri="{FF2B5EF4-FFF2-40B4-BE49-F238E27FC236}">
                <a16:creationId xmlns:a16="http://schemas.microsoft.com/office/drawing/2014/main" id="{5C0DB53D-A89C-4170-BCFB-A051513035F4}"/>
              </a:ext>
            </a:extLst>
          </p:cNvPr>
          <p:cNvPicPr>
            <a:picLocks noChangeAspect="1"/>
          </p:cNvPicPr>
          <p:nvPr/>
        </p:nvPicPr>
        <p:blipFill>
          <a:blip r:embed="rId4"/>
          <a:stretch>
            <a:fillRect/>
          </a:stretch>
        </p:blipFill>
        <p:spPr>
          <a:xfrm>
            <a:off x="1094088" y="1155869"/>
            <a:ext cx="10036098" cy="4966151"/>
          </a:xfrm>
          <a:prstGeom prst="rect">
            <a:avLst/>
          </a:prstGeom>
          <a:effectLst>
            <a:outerShdw blurRad="228600" dist="50800" dir="5400000" algn="ctr" rotWithShape="0">
              <a:srgbClr val="000000">
                <a:alpha val="43137"/>
              </a:srgbClr>
            </a:outerShdw>
          </a:effectLst>
        </p:spPr>
      </p:pic>
      <p:sp>
        <p:nvSpPr>
          <p:cNvPr id="7" name="Title 1">
            <a:extLst>
              <a:ext uri="{FF2B5EF4-FFF2-40B4-BE49-F238E27FC236}">
                <a16:creationId xmlns:a16="http://schemas.microsoft.com/office/drawing/2014/main" id="{D20DC506-3EB1-4E31-A9BD-AABB373EF4FA}"/>
              </a:ext>
            </a:extLst>
          </p:cNvPr>
          <p:cNvSpPr txBox="1">
            <a:spLocks/>
          </p:cNvSpPr>
          <p:nvPr/>
        </p:nvSpPr>
        <p:spPr>
          <a:xfrm>
            <a:off x="2535375" y="202763"/>
            <a:ext cx="8296348"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400" b="1" dirty="0">
                <a:latin typeface="Times New Roman" panose="02020603050405020304" pitchFamily="18" charset="0"/>
                <a:cs typeface="Times New Roman" panose="02020603050405020304" pitchFamily="18" charset="0"/>
              </a:rPr>
              <a:t>7-5.Classification Of Operational Risk Based on Consequence </a:t>
            </a:r>
          </a:p>
        </p:txBody>
      </p:sp>
    </p:spTree>
    <p:custDataLst>
      <p:tags r:id="rId1"/>
    </p:custDataLst>
    <p:extLst>
      <p:ext uri="{BB962C8B-B14F-4D97-AF65-F5344CB8AC3E}">
        <p14:creationId xmlns:p14="http://schemas.microsoft.com/office/powerpoint/2010/main" val="1841492153"/>
      </p:ext>
    </p:extLst>
  </p:cSld>
  <p:clrMapOvr>
    <a:masterClrMapping/>
  </p:clrMapOvr>
  <mc:AlternateContent xmlns:mc="http://schemas.openxmlformats.org/markup-compatibility/2006" xmlns:p14="http://schemas.microsoft.com/office/powerpoint/2010/main">
    <mc:Choice Requires="p14">
      <p:transition spd="slow" p14:dur="2000" advTm="108870"/>
    </mc:Choice>
    <mc:Fallback xmlns="">
      <p:transition spd="slow" advTm="1088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6"/>
                                        </p:tgtEl>
                                        <p:attrNameLst>
                                          <p:attrName>r</p:attrName>
                                        </p:attrNameLst>
                                      </p:cBhvr>
                                    </p:animRot>
                                    <p:animRot by="-240000">
                                      <p:cBhvr>
                                        <p:cTn id="7" dur="200" fill="hold">
                                          <p:stCondLst>
                                            <p:cond delay="200"/>
                                          </p:stCondLst>
                                        </p:cTn>
                                        <p:tgtEl>
                                          <p:spTgt spid="6"/>
                                        </p:tgtEl>
                                        <p:attrNameLst>
                                          <p:attrName>r</p:attrName>
                                        </p:attrNameLst>
                                      </p:cBhvr>
                                    </p:animRot>
                                    <p:animRot by="240000">
                                      <p:cBhvr>
                                        <p:cTn id="8" dur="200" fill="hold">
                                          <p:stCondLst>
                                            <p:cond delay="400"/>
                                          </p:stCondLst>
                                        </p:cTn>
                                        <p:tgtEl>
                                          <p:spTgt spid="6"/>
                                        </p:tgtEl>
                                        <p:attrNameLst>
                                          <p:attrName>r</p:attrName>
                                        </p:attrNameLst>
                                      </p:cBhvr>
                                    </p:animRot>
                                    <p:animRot by="-240000">
                                      <p:cBhvr>
                                        <p:cTn id="9" dur="200" fill="hold">
                                          <p:stCondLst>
                                            <p:cond delay="600"/>
                                          </p:stCondLst>
                                        </p:cTn>
                                        <p:tgtEl>
                                          <p:spTgt spid="6"/>
                                        </p:tgtEl>
                                        <p:attrNameLst>
                                          <p:attrName>r</p:attrName>
                                        </p:attrNameLst>
                                      </p:cBhvr>
                                    </p:animRot>
                                    <p:animRot by="120000">
                                      <p:cBhvr>
                                        <p:cTn id="10" dur="200" fill="hold">
                                          <p:stCondLst>
                                            <p:cond delay="80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15634" y="93206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7944" y="1024062"/>
            <a:ext cx="1201558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974FF284-B97C-4839-9617-CA725C59CCA4}"/>
              </a:ext>
            </a:extLst>
          </p:cNvPr>
          <p:cNvSpPr txBox="1">
            <a:spLocks/>
          </p:cNvSpPr>
          <p:nvPr/>
        </p:nvSpPr>
        <p:spPr>
          <a:xfrm>
            <a:off x="3273134" y="92755"/>
            <a:ext cx="563723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400" b="1" dirty="0">
                <a:latin typeface="Times New Roman" panose="02020603050405020304" pitchFamily="18" charset="0"/>
                <a:cs typeface="Times New Roman" panose="02020603050405020304" pitchFamily="18" charset="0"/>
              </a:rPr>
              <a:t>8. Importance Of systems approach</a:t>
            </a:r>
          </a:p>
        </p:txBody>
      </p:sp>
      <p:sp>
        <p:nvSpPr>
          <p:cNvPr id="7" name="Rectangle 6">
            <a:extLst>
              <a:ext uri="{FF2B5EF4-FFF2-40B4-BE49-F238E27FC236}">
                <a16:creationId xmlns:a16="http://schemas.microsoft.com/office/drawing/2014/main" id="{5B9C34FD-AE35-4C61-A027-7292ECD8B43A}"/>
              </a:ext>
            </a:extLst>
          </p:cNvPr>
          <p:cNvSpPr/>
          <p:nvPr/>
        </p:nvSpPr>
        <p:spPr>
          <a:xfrm>
            <a:off x="128477" y="1303713"/>
            <a:ext cx="11644554" cy="4066947"/>
          </a:xfrm>
          <a:prstGeom prst="rect">
            <a:avLst/>
          </a:prstGeom>
        </p:spPr>
        <p:txBody>
          <a:bodyPr wrap="square">
            <a:spAutoFit/>
          </a:bodyPr>
          <a:lstStyle/>
          <a:p>
            <a:pPr algn="ctr">
              <a:lnSpc>
                <a:spcPct val="150000"/>
              </a:lnSpc>
              <a:defRPr/>
            </a:pPr>
            <a:r>
              <a:rPr lang="en-US" sz="2400" b="1" u="sng" dirty="0">
                <a:solidFill>
                  <a:srgbClr val="852F4A"/>
                </a:solidFill>
                <a:latin typeface="Times New Roman" panose="02020603050405020304" pitchFamily="18" charset="0"/>
                <a:ea typeface="+mj-ea"/>
                <a:cs typeface="Times New Roman" panose="02020603050405020304" pitchFamily="18" charset="0"/>
              </a:rPr>
              <a:t>What is a system?</a:t>
            </a:r>
          </a:p>
          <a:p>
            <a:pPr algn="ctr">
              <a:lnSpc>
                <a:spcPct val="150000"/>
              </a:lnSpc>
              <a:defRPr/>
            </a:pPr>
            <a:endParaRPr lang="en-US" sz="2400" b="1" u="sng" dirty="0">
              <a:solidFill>
                <a:srgbClr val="852F4A"/>
              </a:solidFill>
              <a:latin typeface="Times New Roman" panose="02020603050405020304" pitchFamily="18" charset="0"/>
              <a:ea typeface="+mj-ea"/>
              <a:cs typeface="Times New Roman" panose="02020603050405020304" pitchFamily="18" charset="0"/>
            </a:endParaRPr>
          </a:p>
          <a:p>
            <a:pPr marL="519113" lvl="1" indent="-404813">
              <a:lnSpc>
                <a:spcPct val="150000"/>
              </a:lnSpc>
              <a:spcAft>
                <a:spcPts val="1200"/>
              </a:spcAft>
              <a:buFont typeface="Wingdings" panose="05000000000000000000" pitchFamily="2" charset="2"/>
              <a:buChar char="§"/>
              <a:defRPr/>
            </a:pPr>
            <a:r>
              <a:rPr lang="en-US" sz="2400" dirty="0">
                <a:latin typeface="Times New Roman" panose="02020603050405020304" pitchFamily="18" charset="0"/>
                <a:ea typeface="+mj-ea"/>
                <a:cs typeface="Times New Roman" panose="02020603050405020304" pitchFamily="18" charset="0"/>
              </a:rPr>
              <a:t>A system can be described as a collection of interrelated elements contributing toward a common goal. </a:t>
            </a:r>
          </a:p>
          <a:p>
            <a:pPr marL="519113" lvl="1" indent="-404813">
              <a:lnSpc>
                <a:spcPct val="150000"/>
              </a:lnSpc>
              <a:spcAft>
                <a:spcPts val="1200"/>
              </a:spcAft>
              <a:buFont typeface="Wingdings" panose="05000000000000000000" pitchFamily="2" charset="2"/>
              <a:buChar char="§"/>
              <a:defRPr/>
            </a:pPr>
            <a:r>
              <a:rPr lang="en-US" sz="2400" dirty="0">
                <a:latin typeface="Times New Roman" panose="02020603050405020304" pitchFamily="18" charset="0"/>
                <a:ea typeface="+mj-ea"/>
                <a:cs typeface="Times New Roman" panose="02020603050405020304" pitchFamily="18" charset="0"/>
              </a:rPr>
              <a:t>As an example, an automobile can be described as a system made up of a collection of elements (transmission, power, electronics, and other elements) all contributing toward the common goal of transporting passengers and cargo. </a:t>
            </a:r>
          </a:p>
        </p:txBody>
      </p:sp>
    </p:spTree>
    <p:custDataLst>
      <p:tags r:id="rId1"/>
    </p:custDataLst>
    <p:extLst>
      <p:ext uri="{BB962C8B-B14F-4D97-AF65-F5344CB8AC3E}">
        <p14:creationId xmlns:p14="http://schemas.microsoft.com/office/powerpoint/2010/main" val="3419910945"/>
      </p:ext>
    </p:extLst>
  </p:cSld>
  <p:clrMapOvr>
    <a:masterClrMapping/>
  </p:clrMapOvr>
  <mc:AlternateContent xmlns:mc="http://schemas.openxmlformats.org/markup-compatibility/2006" xmlns:p14="http://schemas.microsoft.com/office/powerpoint/2010/main">
    <mc:Choice Requires="p14">
      <p:transition spd="slow" p14:dur="2000" advTm="27247"/>
    </mc:Choice>
    <mc:Fallback xmlns="">
      <p:transition spd="slow" advTm="272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fade">
                                      <p:cBhvr>
                                        <p:cTn id="14" dur="1000"/>
                                        <p:tgtEl>
                                          <p:spTgt spid="7">
                                            <p:txEl>
                                              <p:pRg st="2" end="2"/>
                                            </p:txEl>
                                          </p:spTgt>
                                        </p:tgtEl>
                                      </p:cBhvr>
                                    </p:animEffect>
                                    <p:anim calcmode="lin" valueType="num">
                                      <p:cBhvr>
                                        <p:cTn id="15"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fade">
                                      <p:cBhvr>
                                        <p:cTn id="19" dur="1000"/>
                                        <p:tgtEl>
                                          <p:spTgt spid="7">
                                            <p:txEl>
                                              <p:pRg st="3" end="3"/>
                                            </p:txEl>
                                          </p:spTgt>
                                        </p:tgtEl>
                                      </p:cBhvr>
                                    </p:animEffect>
                                    <p:anim calcmode="lin" valueType="num">
                                      <p:cBhvr>
                                        <p:cTn id="20"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05243" y="100480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8335" y="1067146"/>
            <a:ext cx="1200518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E4C7E653-EE28-4C6B-A2D9-9E376BFF4633}"/>
              </a:ext>
            </a:extLst>
          </p:cNvPr>
          <p:cNvSpPr txBox="1">
            <a:spLocks/>
          </p:cNvSpPr>
          <p:nvPr/>
        </p:nvSpPr>
        <p:spPr>
          <a:xfrm>
            <a:off x="3176150" y="101136"/>
            <a:ext cx="582850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400" b="1" dirty="0">
                <a:latin typeface="Times New Roman" panose="02020603050405020304" pitchFamily="18" charset="0"/>
                <a:cs typeface="Times New Roman" panose="02020603050405020304" pitchFamily="18" charset="0"/>
              </a:rPr>
              <a:t>8-1. ways to characterize a system</a:t>
            </a:r>
          </a:p>
        </p:txBody>
      </p:sp>
      <p:sp>
        <p:nvSpPr>
          <p:cNvPr id="7" name="Rectangle 6">
            <a:extLst>
              <a:ext uri="{FF2B5EF4-FFF2-40B4-BE49-F238E27FC236}">
                <a16:creationId xmlns:a16="http://schemas.microsoft.com/office/drawing/2014/main" id="{AB3986F3-06F0-4FB7-901F-1E12663917E8}"/>
              </a:ext>
            </a:extLst>
          </p:cNvPr>
          <p:cNvSpPr/>
          <p:nvPr/>
        </p:nvSpPr>
        <p:spPr>
          <a:xfrm>
            <a:off x="138867" y="1252832"/>
            <a:ext cx="11847624" cy="4774833"/>
          </a:xfrm>
          <a:prstGeom prst="rect">
            <a:avLst/>
          </a:prstGeom>
        </p:spPr>
        <p:txBody>
          <a:bodyPr wrap="square">
            <a:spAutoFit/>
          </a:bodyPr>
          <a:lstStyle/>
          <a:p>
            <a:pPr marL="342900" indent="-342900">
              <a:lnSpc>
                <a:spcPct val="150000"/>
              </a:lnSpc>
              <a:buFont typeface="Wingdings" panose="05000000000000000000" pitchFamily="2" charset="2"/>
              <a:buChar char="§"/>
              <a:defRPr/>
            </a:pPr>
            <a:r>
              <a:rPr lang="en-US" sz="2400" b="1" u="sng" dirty="0">
                <a:solidFill>
                  <a:srgbClr val="740000"/>
                </a:solidFill>
                <a:latin typeface="Times New Roman" panose="02020603050405020304" pitchFamily="18" charset="0"/>
                <a:cs typeface="Times New Roman" panose="02020603050405020304" pitchFamily="18" charset="0"/>
              </a:rPr>
              <a:t>2. What are the ways to characterize a system?</a:t>
            </a:r>
          </a:p>
          <a:p>
            <a:pPr>
              <a:lnSpc>
                <a:spcPct val="150000"/>
              </a:lnSpc>
              <a:defRPr/>
            </a:pPr>
            <a:endParaRPr lang="en-US" sz="2400" b="1" u="sng" dirty="0">
              <a:solidFill>
                <a:srgbClr val="FF0000"/>
              </a:solidFill>
              <a:cs typeface="+mj-cs"/>
            </a:endParaRPr>
          </a:p>
          <a:p>
            <a:pPr marL="519113" lvl="1" indent="-290513">
              <a:lnSpc>
                <a:spcPct val="150000"/>
              </a:lnSpc>
              <a:spcAft>
                <a:spcPts val="1200"/>
              </a:spcAft>
              <a:buFont typeface="Wingdings" panose="05000000000000000000" pitchFamily="2" charset="2"/>
              <a:buChar char="§"/>
              <a:defRPr/>
            </a:pPr>
            <a:r>
              <a:rPr lang="en-US" sz="2400" dirty="0">
                <a:solidFill>
                  <a:srgbClr val="000000"/>
                </a:solidFill>
                <a:latin typeface="Times New Roman" panose="02020603050405020304" pitchFamily="18" charset="0"/>
                <a:cs typeface="Times New Roman" panose="02020603050405020304" pitchFamily="18" charset="0"/>
              </a:rPr>
              <a:t>A system can be characterized by the means of the elements that make them up, their objectives, or the nature of their interrelationships. </a:t>
            </a:r>
          </a:p>
          <a:p>
            <a:pPr marL="519113" lvl="1" indent="-290513">
              <a:lnSpc>
                <a:spcPct val="150000"/>
              </a:lnSpc>
              <a:spcAft>
                <a:spcPts val="1200"/>
              </a:spcAft>
              <a:buFont typeface="Wingdings" panose="05000000000000000000" pitchFamily="2" charset="2"/>
              <a:buChar char="§"/>
              <a:defRPr/>
            </a:pPr>
            <a:r>
              <a:rPr lang="en-US" sz="2400" dirty="0">
                <a:solidFill>
                  <a:srgbClr val="000000"/>
                </a:solidFill>
                <a:latin typeface="Times New Roman" panose="02020603050405020304" pitchFamily="18" charset="0"/>
                <a:cs typeface="Times New Roman" panose="02020603050405020304" pitchFamily="18" charset="0"/>
              </a:rPr>
              <a:t>For example, a modern automobile can be characterized by its automatic transmission, four-wheel drivetrain, electronic ignition, six cylinder engines, antilock brakes, and other elements that make up the particular automobile.</a:t>
            </a:r>
          </a:p>
          <a:p>
            <a:pPr marL="519113" lvl="1" indent="-290513">
              <a:lnSpc>
                <a:spcPct val="150000"/>
              </a:lnSpc>
              <a:spcAft>
                <a:spcPts val="1200"/>
              </a:spcAft>
              <a:buFont typeface="Wingdings" panose="05000000000000000000" pitchFamily="2" charset="2"/>
              <a:buChar char="§"/>
              <a:defRPr/>
            </a:pPr>
            <a:r>
              <a:rPr lang="en-US" sz="2400" dirty="0">
                <a:solidFill>
                  <a:srgbClr val="000000"/>
                </a:solidFill>
                <a:latin typeface="Times New Roman" panose="02020603050405020304" pitchFamily="18" charset="0"/>
                <a:cs typeface="Times New Roman" panose="02020603050405020304" pitchFamily="18" charset="0"/>
              </a:rPr>
              <a:t> This same system can also be characterized by how its elements work together.</a:t>
            </a:r>
          </a:p>
        </p:txBody>
      </p:sp>
    </p:spTree>
    <p:custDataLst>
      <p:tags r:id="rId1"/>
    </p:custDataLst>
    <p:extLst>
      <p:ext uri="{BB962C8B-B14F-4D97-AF65-F5344CB8AC3E}">
        <p14:creationId xmlns:p14="http://schemas.microsoft.com/office/powerpoint/2010/main" val="2818835577"/>
      </p:ext>
    </p:extLst>
  </p:cSld>
  <p:clrMapOvr>
    <a:masterClrMapping/>
  </p:clrMapOvr>
  <mc:AlternateContent xmlns:mc="http://schemas.openxmlformats.org/markup-compatibility/2006" xmlns:p14="http://schemas.microsoft.com/office/powerpoint/2010/main">
    <mc:Choice Requires="p14">
      <p:transition spd="slow" p14:dur="2000" advTm="77915"/>
    </mc:Choice>
    <mc:Fallback xmlns="">
      <p:transition spd="slow" advTm="779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fade">
                                      <p:cBhvr>
                                        <p:cTn id="14" dur="1000"/>
                                        <p:tgtEl>
                                          <p:spTgt spid="7">
                                            <p:txEl>
                                              <p:pRg st="2" end="2"/>
                                            </p:txEl>
                                          </p:spTgt>
                                        </p:tgtEl>
                                      </p:cBhvr>
                                    </p:animEffect>
                                    <p:anim calcmode="lin" valueType="num">
                                      <p:cBhvr>
                                        <p:cTn id="15"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fade">
                                      <p:cBhvr>
                                        <p:cTn id="19" dur="1000"/>
                                        <p:tgtEl>
                                          <p:spTgt spid="7">
                                            <p:txEl>
                                              <p:pRg st="3" end="3"/>
                                            </p:txEl>
                                          </p:spTgt>
                                        </p:tgtEl>
                                      </p:cBhvr>
                                    </p:animEffect>
                                    <p:anim calcmode="lin" valueType="num">
                                      <p:cBhvr>
                                        <p:cTn id="20"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7">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7">
                                            <p:txEl>
                                              <p:pRg st="4" end="4"/>
                                            </p:txEl>
                                          </p:spTgt>
                                        </p:tgtEl>
                                        <p:attrNameLst>
                                          <p:attrName>style.visibility</p:attrName>
                                        </p:attrNameLst>
                                      </p:cBhvr>
                                      <p:to>
                                        <p:strVal val="visible"/>
                                      </p:to>
                                    </p:set>
                                    <p:animEffect transition="in" filter="fade">
                                      <p:cBhvr>
                                        <p:cTn id="24" dur="1000"/>
                                        <p:tgtEl>
                                          <p:spTgt spid="7">
                                            <p:txEl>
                                              <p:pRg st="4" end="4"/>
                                            </p:txEl>
                                          </p:spTgt>
                                        </p:tgtEl>
                                      </p:cBhvr>
                                    </p:animEffect>
                                    <p:anim calcmode="lin" valueType="num">
                                      <p:cBhvr>
                                        <p:cTn id="25"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15634" y="100480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7944" y="1067146"/>
            <a:ext cx="1203636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906BA1AB-2211-49A3-A970-ADE86E891344}"/>
              </a:ext>
            </a:extLst>
          </p:cNvPr>
          <p:cNvSpPr txBox="1">
            <a:spLocks/>
          </p:cNvSpPr>
          <p:nvPr/>
        </p:nvSpPr>
        <p:spPr>
          <a:xfrm>
            <a:off x="3778827" y="136599"/>
            <a:ext cx="4631829"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600" b="1" dirty="0">
                <a:latin typeface="Times New Roman" panose="02020603050405020304" pitchFamily="18" charset="0"/>
                <a:cs typeface="Times New Roman" panose="02020603050405020304" pitchFamily="18" charset="0"/>
              </a:rPr>
              <a:t>8-2. systems approach</a:t>
            </a:r>
          </a:p>
        </p:txBody>
      </p:sp>
      <p:sp>
        <p:nvSpPr>
          <p:cNvPr id="7" name="Rectangle 6">
            <a:extLst>
              <a:ext uri="{FF2B5EF4-FFF2-40B4-BE49-F238E27FC236}">
                <a16:creationId xmlns:a16="http://schemas.microsoft.com/office/drawing/2014/main" id="{EEEA27EA-A024-4153-AC79-EBB8FEBE2FF2}"/>
              </a:ext>
            </a:extLst>
          </p:cNvPr>
          <p:cNvSpPr/>
          <p:nvPr/>
        </p:nvSpPr>
        <p:spPr>
          <a:xfrm>
            <a:off x="305123" y="1504431"/>
            <a:ext cx="11592599" cy="3488455"/>
          </a:xfrm>
          <a:prstGeom prst="rect">
            <a:avLst/>
          </a:prstGeom>
        </p:spPr>
        <p:txBody>
          <a:bodyPr wrap="square">
            <a:spAutoFit/>
          </a:bodyPr>
          <a:lstStyle/>
          <a:p>
            <a:pPr lvl="1" algn="ctr">
              <a:lnSpc>
                <a:spcPct val="150000"/>
              </a:lnSpc>
              <a:defRPr/>
            </a:pPr>
            <a:r>
              <a:rPr lang="en-US" sz="2400" b="1" u="sng" dirty="0">
                <a:solidFill>
                  <a:srgbClr val="740000"/>
                </a:solidFill>
                <a:latin typeface="Times New Roman" panose="02020603050405020304" pitchFamily="18" charset="0"/>
                <a:cs typeface="Times New Roman" panose="02020603050405020304" pitchFamily="18" charset="0"/>
              </a:rPr>
              <a:t>3.What is a systems approach?</a:t>
            </a:r>
          </a:p>
          <a:p>
            <a:pPr marL="800100" lvl="1" indent="-342900">
              <a:lnSpc>
                <a:spcPct val="200000"/>
              </a:lnSpc>
              <a:spcAft>
                <a:spcPts val="1200"/>
              </a:spcAft>
              <a:buFont typeface="Wingdings" panose="05000000000000000000" pitchFamily="2" charset="2"/>
              <a:buChar char="§"/>
              <a:defRPr/>
            </a:pPr>
            <a:r>
              <a:rPr lang="en-US" sz="2400" dirty="0">
                <a:solidFill>
                  <a:srgbClr val="000000"/>
                </a:solidFill>
                <a:latin typeface="Times New Roman" panose="02020603050405020304" pitchFamily="18" charset="0"/>
                <a:cs typeface="Times New Roman" panose="02020603050405020304" pitchFamily="18" charset="0"/>
              </a:rPr>
              <a:t>A systems approach pertains to the approach of analyzing an entity by recognizing the elements that make it up, their objectives and their interrelationships. </a:t>
            </a:r>
            <a:br>
              <a:rPr lang="en-US" sz="2400" dirty="0">
                <a:solidFill>
                  <a:srgbClr val="000000"/>
                </a:solidFill>
                <a:latin typeface="Times New Roman" panose="02020603050405020304" pitchFamily="18" charset="0"/>
                <a:cs typeface="Times New Roman" panose="02020603050405020304" pitchFamily="18" charset="0"/>
              </a:rPr>
            </a:br>
            <a:r>
              <a:rPr lang="en-US" sz="2400" dirty="0">
                <a:solidFill>
                  <a:srgbClr val="000000"/>
                </a:solidFill>
                <a:latin typeface="Times New Roman" panose="02020603050405020304" pitchFamily="18" charset="0"/>
                <a:cs typeface="Times New Roman" panose="02020603050405020304" pitchFamily="18" charset="0"/>
              </a:rPr>
              <a:t>This approach is often employed by analysts in various fields or disciplines of applied sciences, for example, engineering, pure sciences, and social sciences.</a:t>
            </a:r>
          </a:p>
        </p:txBody>
      </p:sp>
    </p:spTree>
    <p:custDataLst>
      <p:tags r:id="rId1"/>
    </p:custDataLst>
    <p:extLst>
      <p:ext uri="{BB962C8B-B14F-4D97-AF65-F5344CB8AC3E}">
        <p14:creationId xmlns:p14="http://schemas.microsoft.com/office/powerpoint/2010/main" val="4004491426"/>
      </p:ext>
    </p:extLst>
  </p:cSld>
  <p:clrMapOvr>
    <a:masterClrMapping/>
  </p:clrMapOvr>
  <mc:AlternateContent xmlns:mc="http://schemas.openxmlformats.org/markup-compatibility/2006" xmlns:p14="http://schemas.microsoft.com/office/powerpoint/2010/main">
    <mc:Choice Requires="p14">
      <p:transition spd="slow" p14:dur="2000" advTm="63396"/>
    </mc:Choice>
    <mc:Fallback xmlns="">
      <p:transition spd="slow" advTm="633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15634" y="984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3518" y="1046364"/>
            <a:ext cx="1200117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64AA4E21-141C-4BA4-B791-14F8838885E2}"/>
              </a:ext>
            </a:extLst>
          </p:cNvPr>
          <p:cNvSpPr txBox="1">
            <a:spLocks/>
          </p:cNvSpPr>
          <p:nvPr/>
        </p:nvSpPr>
        <p:spPr>
          <a:xfrm>
            <a:off x="3241959" y="123560"/>
            <a:ext cx="571054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400" b="1" dirty="0">
                <a:latin typeface="Times New Roman" panose="02020603050405020304" pitchFamily="18" charset="0"/>
                <a:cs typeface="Times New Roman" panose="02020603050405020304" pitchFamily="18" charset="0"/>
              </a:rPr>
              <a:t>8-3. Recognizing goals And objectives</a:t>
            </a:r>
          </a:p>
        </p:txBody>
      </p:sp>
      <p:sp>
        <p:nvSpPr>
          <p:cNvPr id="7" name="Rectangle 6">
            <a:extLst>
              <a:ext uri="{FF2B5EF4-FFF2-40B4-BE49-F238E27FC236}">
                <a16:creationId xmlns:a16="http://schemas.microsoft.com/office/drawing/2014/main" id="{86EF1103-78E3-4D2F-8BC2-8E1C99A3B930}"/>
              </a:ext>
            </a:extLst>
          </p:cNvPr>
          <p:cNvSpPr/>
          <p:nvPr/>
        </p:nvSpPr>
        <p:spPr>
          <a:xfrm>
            <a:off x="367292" y="1270569"/>
            <a:ext cx="11354061" cy="4678076"/>
          </a:xfrm>
          <a:prstGeom prst="rect">
            <a:avLst/>
          </a:prstGeom>
        </p:spPr>
        <p:txBody>
          <a:bodyPr wrap="square">
            <a:spAutoFit/>
          </a:bodyPr>
          <a:lstStyle/>
          <a:p>
            <a:pPr algn="ctr">
              <a:spcBef>
                <a:spcPts val="600"/>
              </a:spcBef>
              <a:defRPr/>
            </a:pPr>
            <a:r>
              <a:rPr lang="en-US" sz="2400" b="1" u="sng" dirty="0">
                <a:solidFill>
                  <a:srgbClr val="740000"/>
                </a:solidFill>
                <a:latin typeface="Times New Roman" panose="02020603050405020304" pitchFamily="18" charset="0"/>
                <a:cs typeface="Times New Roman" panose="02020603050405020304" pitchFamily="18" charset="0"/>
              </a:rPr>
              <a:t>4.What is the importance of recognizing goals And objectives?</a:t>
            </a:r>
          </a:p>
          <a:p>
            <a:pPr marL="519113" lvl="1" indent="-290513">
              <a:lnSpc>
                <a:spcPct val="200000"/>
              </a:lnSpc>
              <a:spcBef>
                <a:spcPts val="600"/>
              </a:spcBef>
              <a:spcAft>
                <a:spcPts val="1200"/>
              </a:spcAft>
              <a:buFont typeface="Wingdings" panose="05000000000000000000" pitchFamily="2" charset="2"/>
              <a:buChar char="§"/>
              <a:defRPr/>
            </a:pPr>
            <a:r>
              <a:rPr lang="en-US" sz="2300" dirty="0">
                <a:solidFill>
                  <a:srgbClr val="000000"/>
                </a:solidFill>
                <a:latin typeface="Times New Roman" panose="02020603050405020304" pitchFamily="18" charset="0"/>
                <a:cs typeface="Times New Roman" panose="02020603050405020304" pitchFamily="18" charset="0"/>
              </a:rPr>
              <a:t>For the purpose of operational risk management, recognizing goals and objectives of elements as individuals and the system that they form as a whole would lend credibility to an analyst’s statement of whether the events are intentional or not and if the consequences are desirable or undesirable. As the previous section emphasized, intent and consequences are important in describing accidents, hazards, and risks, which can be separately viewed as obstacles or impediments to the achievement of goals and objectives.</a:t>
            </a:r>
          </a:p>
        </p:txBody>
      </p:sp>
    </p:spTree>
    <p:custDataLst>
      <p:tags r:id="rId1"/>
    </p:custDataLst>
    <p:extLst>
      <p:ext uri="{BB962C8B-B14F-4D97-AF65-F5344CB8AC3E}">
        <p14:creationId xmlns:p14="http://schemas.microsoft.com/office/powerpoint/2010/main" val="221968531"/>
      </p:ext>
    </p:extLst>
  </p:cSld>
  <p:clrMapOvr>
    <a:masterClrMapping/>
  </p:clrMapOvr>
  <mc:AlternateContent xmlns:mc="http://schemas.openxmlformats.org/markup-compatibility/2006" xmlns:p14="http://schemas.microsoft.com/office/powerpoint/2010/main">
    <mc:Choice Requires="p14">
      <p:transition spd="slow" p14:dur="2000" advTm="23921"/>
    </mc:Choice>
    <mc:Fallback xmlns="">
      <p:transition spd="slow" advTm="2392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36416" y="103597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3127" y="1067146"/>
            <a:ext cx="1205313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DBA6F7BE-B3B1-4124-AD22-BF0E7489B207}"/>
              </a:ext>
            </a:extLst>
          </p:cNvPr>
          <p:cNvSpPr txBox="1">
            <a:spLocks/>
          </p:cNvSpPr>
          <p:nvPr/>
        </p:nvSpPr>
        <p:spPr>
          <a:xfrm>
            <a:off x="2853196" y="13552"/>
            <a:ext cx="8431336" cy="65501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400" b="1" dirty="0">
                <a:latin typeface="Times New Roman" panose="02020603050405020304" pitchFamily="18" charset="0"/>
                <a:cs typeface="Times New Roman" panose="02020603050405020304" pitchFamily="18" charset="0"/>
              </a:rPr>
              <a:t>8-4. Recognizing interrelationships among elements of a system</a:t>
            </a:r>
          </a:p>
        </p:txBody>
      </p:sp>
      <p:sp>
        <p:nvSpPr>
          <p:cNvPr id="7" name="Rectangle 6">
            <a:extLst>
              <a:ext uri="{FF2B5EF4-FFF2-40B4-BE49-F238E27FC236}">
                <a16:creationId xmlns:a16="http://schemas.microsoft.com/office/drawing/2014/main" id="{1295BC11-DE07-4FEA-82E9-7329195EB97D}"/>
              </a:ext>
            </a:extLst>
          </p:cNvPr>
          <p:cNvSpPr/>
          <p:nvPr/>
        </p:nvSpPr>
        <p:spPr>
          <a:xfrm>
            <a:off x="294333" y="1469969"/>
            <a:ext cx="8776931" cy="4965783"/>
          </a:xfrm>
          <a:prstGeom prst="rect">
            <a:avLst/>
          </a:prstGeom>
        </p:spPr>
        <p:txBody>
          <a:bodyPr wrap="square">
            <a:spAutoFit/>
          </a:bodyPr>
          <a:lstStyle/>
          <a:p>
            <a:pPr algn="ctr">
              <a:lnSpc>
                <a:spcPct val="150000"/>
              </a:lnSpc>
              <a:defRPr/>
            </a:pPr>
            <a:r>
              <a:rPr lang="en-US" sz="2300" b="1" u="sng" dirty="0">
                <a:solidFill>
                  <a:srgbClr val="740000"/>
                </a:solidFill>
                <a:latin typeface="Times New Roman" panose="02020603050405020304" pitchFamily="18" charset="0"/>
                <a:cs typeface="Times New Roman" panose="02020603050405020304" pitchFamily="18" charset="0"/>
              </a:rPr>
              <a:t>5.What is the importance of recognizing interrelationships among elements of a system?</a:t>
            </a:r>
          </a:p>
          <a:p>
            <a:pPr marL="800100" lvl="1" indent="-342900">
              <a:lnSpc>
                <a:spcPct val="150000"/>
              </a:lnSpc>
              <a:spcAft>
                <a:spcPts val="1200"/>
              </a:spcAft>
              <a:buFont typeface="Wingdings" panose="05000000000000000000" pitchFamily="2" charset="2"/>
              <a:buChar char="§"/>
              <a:defRPr/>
            </a:pPr>
            <a:r>
              <a:rPr lang="en-US" sz="2400" dirty="0">
                <a:solidFill>
                  <a:srgbClr val="000000"/>
                </a:solidFill>
                <a:latin typeface="Times New Roman" panose="02020603050405020304" pitchFamily="18" charset="0"/>
                <a:cs typeface="Times New Roman" panose="02020603050405020304" pitchFamily="18" charset="0"/>
              </a:rPr>
              <a:t>Part of effective operational risk management is understanding the sequence of events that eventually lead to accidents. This sequence of events, in many ways, is within the realm of how various elements of the system are interrelated. This recognition of sequence of events is import-ant in any attempt to prevent the occurrence of a risk event or reduce the consequence if it does occur.</a:t>
            </a:r>
          </a:p>
        </p:txBody>
      </p:sp>
      <p:pic>
        <p:nvPicPr>
          <p:cNvPr id="4" name="Picture 3">
            <a:extLst>
              <a:ext uri="{FF2B5EF4-FFF2-40B4-BE49-F238E27FC236}">
                <a16:creationId xmlns:a16="http://schemas.microsoft.com/office/drawing/2014/main" id="{7DE0F8C3-F94D-FA86-1870-69C10ADEAD06}"/>
              </a:ext>
            </a:extLst>
          </p:cNvPr>
          <p:cNvPicPr>
            <a:picLocks noChangeAspect="1"/>
          </p:cNvPicPr>
          <p:nvPr/>
        </p:nvPicPr>
        <p:blipFill>
          <a:blip r:embed="rId4"/>
          <a:stretch>
            <a:fillRect/>
          </a:stretch>
        </p:blipFill>
        <p:spPr>
          <a:xfrm>
            <a:off x="8975749" y="2637208"/>
            <a:ext cx="3128674" cy="2289030"/>
          </a:xfrm>
          <a:prstGeom prst="rect">
            <a:avLst/>
          </a:prstGeom>
        </p:spPr>
      </p:pic>
    </p:spTree>
    <p:custDataLst>
      <p:tags r:id="rId1"/>
    </p:custDataLst>
    <p:extLst>
      <p:ext uri="{BB962C8B-B14F-4D97-AF65-F5344CB8AC3E}">
        <p14:creationId xmlns:p14="http://schemas.microsoft.com/office/powerpoint/2010/main" val="193932327"/>
      </p:ext>
    </p:extLst>
  </p:cSld>
  <p:clrMapOvr>
    <a:masterClrMapping/>
  </p:clrMapOvr>
  <mc:AlternateContent xmlns:mc="http://schemas.openxmlformats.org/markup-compatibility/2006" xmlns:p14="http://schemas.microsoft.com/office/powerpoint/2010/main">
    <mc:Choice Requires="p14">
      <p:transition spd="slow" p14:dur="2000" advTm="41517"/>
    </mc:Choice>
    <mc:Fallback xmlns="">
      <p:transition spd="slow" advTm="415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26025"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7553" y="1035973"/>
            <a:ext cx="1202597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0A9A3EED-835B-4802-9360-E691F0F3F9F4}"/>
              </a:ext>
            </a:extLst>
          </p:cNvPr>
          <p:cNvSpPr txBox="1">
            <a:spLocks/>
          </p:cNvSpPr>
          <p:nvPr/>
        </p:nvSpPr>
        <p:spPr>
          <a:xfrm>
            <a:off x="3293917" y="185781"/>
            <a:ext cx="5624374"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600" b="1" dirty="0">
                <a:latin typeface="Times New Roman" panose="02020603050405020304" pitchFamily="18" charset="0"/>
                <a:cs typeface="Times New Roman" panose="02020603050405020304" pitchFamily="18" charset="0"/>
              </a:rPr>
              <a:t>8-5. Recognizing system boundaries</a:t>
            </a:r>
          </a:p>
        </p:txBody>
      </p:sp>
      <p:sp>
        <p:nvSpPr>
          <p:cNvPr id="7" name="Rectangle 6">
            <a:extLst>
              <a:ext uri="{FF2B5EF4-FFF2-40B4-BE49-F238E27FC236}">
                <a16:creationId xmlns:a16="http://schemas.microsoft.com/office/drawing/2014/main" id="{94BBF034-E093-4DC0-8A0B-41BC67EE4668}"/>
              </a:ext>
            </a:extLst>
          </p:cNvPr>
          <p:cNvSpPr/>
          <p:nvPr/>
        </p:nvSpPr>
        <p:spPr>
          <a:xfrm>
            <a:off x="180431" y="1582320"/>
            <a:ext cx="11759512" cy="3903954"/>
          </a:xfrm>
          <a:prstGeom prst="rect">
            <a:avLst/>
          </a:prstGeom>
        </p:spPr>
        <p:txBody>
          <a:bodyPr wrap="square">
            <a:spAutoFit/>
          </a:bodyPr>
          <a:lstStyle/>
          <a:p>
            <a:pPr algn="ctr">
              <a:lnSpc>
                <a:spcPct val="150000"/>
              </a:lnSpc>
              <a:defRPr/>
            </a:pPr>
            <a:r>
              <a:rPr lang="en-US" sz="2400" b="1" dirty="0">
                <a:solidFill>
                  <a:srgbClr val="740000"/>
                </a:solidFill>
                <a:latin typeface="Times New Roman" panose="02020603050405020304" pitchFamily="18" charset="0"/>
                <a:cs typeface="Times New Roman" panose="02020603050405020304" pitchFamily="18" charset="0"/>
              </a:rPr>
              <a:t>6.What is the importance of recognizing system boundaries?</a:t>
            </a:r>
          </a:p>
          <a:p>
            <a:pPr algn="ctr">
              <a:lnSpc>
                <a:spcPct val="150000"/>
              </a:lnSpc>
              <a:defRPr/>
            </a:pPr>
            <a:endParaRPr lang="en-US" sz="2400" b="1" dirty="0">
              <a:solidFill>
                <a:srgbClr val="740000"/>
              </a:solidFill>
              <a:latin typeface="Times New Roman" panose="02020603050405020304" pitchFamily="18" charset="0"/>
              <a:cs typeface="Times New Roman" panose="02020603050405020304" pitchFamily="18" charset="0"/>
            </a:endParaRPr>
          </a:p>
          <a:p>
            <a:pPr marL="800100" lvl="1" indent="-342900">
              <a:lnSpc>
                <a:spcPct val="150000"/>
              </a:lnSpc>
              <a:spcAft>
                <a:spcPts val="1200"/>
              </a:spcAft>
              <a:buFont typeface="Wingdings" panose="05000000000000000000" pitchFamily="2" charset="2"/>
              <a:buChar char="§"/>
              <a:defRPr/>
            </a:pPr>
            <a:r>
              <a:rPr lang="en-US" sz="2400" dirty="0">
                <a:solidFill>
                  <a:srgbClr val="000000"/>
                </a:solidFill>
                <a:latin typeface="Times New Roman" panose="02020603050405020304" pitchFamily="18" charset="0"/>
                <a:cs typeface="Times New Roman" panose="02020603050405020304" pitchFamily="18" charset="0"/>
              </a:rPr>
              <a:t>Part of operational risk management, particularly the management aspect, implies some degree of control on how elements of a system will behave or relate to each other. Recognizing system boundaries is an acknowledgement of the degree of control one may have over these elements. Elements that, for some reason or another, do not lend themselves to control and are often designated as outside the system boundary. </a:t>
            </a:r>
          </a:p>
        </p:txBody>
      </p:sp>
    </p:spTree>
    <p:custDataLst>
      <p:tags r:id="rId1"/>
    </p:custDataLst>
    <p:extLst>
      <p:ext uri="{BB962C8B-B14F-4D97-AF65-F5344CB8AC3E}">
        <p14:creationId xmlns:p14="http://schemas.microsoft.com/office/powerpoint/2010/main" val="3690012816"/>
      </p:ext>
    </p:extLst>
  </p:cSld>
  <p:clrMapOvr>
    <a:masterClrMapping/>
  </p:clrMapOvr>
  <mc:AlternateContent xmlns:mc="http://schemas.openxmlformats.org/markup-compatibility/2006" xmlns:p14="http://schemas.microsoft.com/office/powerpoint/2010/main">
    <mc:Choice Requires="p14">
      <p:transition spd="slow" p14:dur="2000" advTm="115301"/>
    </mc:Choice>
    <mc:Fallback xmlns="">
      <p:transition spd="slow" advTm="1153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fade">
                                      <p:cBhvr>
                                        <p:cTn id="14" dur="1000"/>
                                        <p:tgtEl>
                                          <p:spTgt spid="7">
                                            <p:txEl>
                                              <p:pRg st="2" end="2"/>
                                            </p:txEl>
                                          </p:spTgt>
                                        </p:tgtEl>
                                      </p:cBhvr>
                                    </p:animEffect>
                                    <p:anim calcmode="lin" valueType="num">
                                      <p:cBhvr>
                                        <p:cTn id="15"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1563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7944" y="1025582"/>
            <a:ext cx="1200518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1E6699F3-335B-4918-B2C5-1972109A5042}"/>
              </a:ext>
            </a:extLst>
          </p:cNvPr>
          <p:cNvSpPr txBox="1">
            <a:spLocks/>
          </p:cNvSpPr>
          <p:nvPr/>
        </p:nvSpPr>
        <p:spPr>
          <a:xfrm>
            <a:off x="3221179" y="136599"/>
            <a:ext cx="575187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600" b="1" dirty="0">
                <a:latin typeface="Times New Roman" panose="02020603050405020304" pitchFamily="18" charset="0"/>
                <a:cs typeface="Times New Roman" panose="02020603050405020304" pitchFamily="18" charset="0"/>
              </a:rPr>
              <a:t>8-6. Recognizing system boundaries</a:t>
            </a:r>
          </a:p>
        </p:txBody>
      </p:sp>
      <p:sp>
        <p:nvSpPr>
          <p:cNvPr id="7" name="Rectangle 6">
            <a:extLst>
              <a:ext uri="{FF2B5EF4-FFF2-40B4-BE49-F238E27FC236}">
                <a16:creationId xmlns:a16="http://schemas.microsoft.com/office/drawing/2014/main" id="{9A215952-3973-434F-BF5E-99C2FFDA99DD}"/>
              </a:ext>
            </a:extLst>
          </p:cNvPr>
          <p:cNvSpPr/>
          <p:nvPr/>
        </p:nvSpPr>
        <p:spPr>
          <a:xfrm>
            <a:off x="311728" y="1525470"/>
            <a:ext cx="11540032" cy="4211730"/>
          </a:xfrm>
          <a:prstGeom prst="rect">
            <a:avLst/>
          </a:prstGeom>
        </p:spPr>
        <p:txBody>
          <a:bodyPr wrap="square">
            <a:spAutoFit/>
          </a:bodyPr>
          <a:lstStyle/>
          <a:p>
            <a:pPr marL="404813" lvl="1" indent="-290513">
              <a:lnSpc>
                <a:spcPct val="150000"/>
              </a:lnSpc>
              <a:spcAft>
                <a:spcPts val="1200"/>
              </a:spcAft>
              <a:buFont typeface="Wingdings" panose="05000000000000000000" pitchFamily="2" charset="2"/>
              <a:buChar char="§"/>
              <a:defRPr/>
            </a:pPr>
            <a:r>
              <a:rPr lang="en-US" sz="2400" dirty="0">
                <a:solidFill>
                  <a:srgbClr val="000000"/>
                </a:solidFill>
                <a:latin typeface="Times New Roman" panose="02020603050405020304" pitchFamily="18" charset="0"/>
                <a:cs typeface="Times New Roman" panose="02020603050405020304" pitchFamily="18" charset="0"/>
              </a:rPr>
              <a:t>System boundaries are the limits or borders that separate a system from its surroundings. </a:t>
            </a:r>
          </a:p>
          <a:p>
            <a:pPr marL="404813" lvl="1" indent="-290513">
              <a:lnSpc>
                <a:spcPct val="150000"/>
              </a:lnSpc>
              <a:spcAft>
                <a:spcPts val="1200"/>
              </a:spcAft>
              <a:buFont typeface="Wingdings" panose="05000000000000000000" pitchFamily="2" charset="2"/>
              <a:buChar char="§"/>
              <a:defRPr/>
            </a:pPr>
            <a:r>
              <a:rPr lang="en-US" sz="2400" dirty="0">
                <a:solidFill>
                  <a:srgbClr val="000000"/>
                </a:solidFill>
                <a:latin typeface="Times New Roman" panose="02020603050405020304" pitchFamily="18" charset="0"/>
                <a:cs typeface="Times New Roman" panose="02020603050405020304" pitchFamily="18" charset="0"/>
              </a:rPr>
              <a:t>They can be physical, logical, temporal, spatial, functional, or conceptual, depending on the purpose and perspective of the analysis. </a:t>
            </a:r>
          </a:p>
          <a:p>
            <a:pPr marL="404813" lvl="1" indent="-290513">
              <a:lnSpc>
                <a:spcPct val="150000"/>
              </a:lnSpc>
              <a:spcAft>
                <a:spcPts val="1200"/>
              </a:spcAft>
              <a:buFont typeface="Wingdings" panose="05000000000000000000" pitchFamily="2" charset="2"/>
              <a:buChar char="§"/>
              <a:defRPr/>
            </a:pPr>
            <a:r>
              <a:rPr lang="en-US" sz="2400" dirty="0">
                <a:solidFill>
                  <a:srgbClr val="000000"/>
                </a:solidFill>
                <a:latin typeface="Times New Roman" panose="02020603050405020304" pitchFamily="18" charset="0"/>
                <a:cs typeface="Times New Roman" panose="02020603050405020304" pitchFamily="18" charset="0"/>
              </a:rPr>
              <a:t>System boundaries help to define the scope, context, and interfaces of a system, as well as its inputs, outputs, and feedback loops. System boundaries are not fixed or absolute, but rather flexible and relative, depending on the level of abstraction, the stakeholder needs, and the system goals.</a:t>
            </a:r>
          </a:p>
        </p:txBody>
      </p:sp>
    </p:spTree>
    <p:custDataLst>
      <p:tags r:id="rId1"/>
    </p:custDataLst>
    <p:extLst>
      <p:ext uri="{BB962C8B-B14F-4D97-AF65-F5344CB8AC3E}">
        <p14:creationId xmlns:p14="http://schemas.microsoft.com/office/powerpoint/2010/main" val="3575626441"/>
      </p:ext>
    </p:extLst>
  </p:cSld>
  <p:clrMapOvr>
    <a:masterClrMapping/>
  </p:clrMapOvr>
  <mc:AlternateContent xmlns:mc="http://schemas.openxmlformats.org/markup-compatibility/2006" xmlns:p14="http://schemas.microsoft.com/office/powerpoint/2010/main">
    <mc:Choice Requires="p14">
      <p:transition spd="slow" p14:dur="2000" advTm="37613"/>
    </mc:Choice>
    <mc:Fallback xmlns="">
      <p:transition spd="slow" advTm="376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994852" y="101519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0" y="1046364"/>
            <a:ext cx="1204274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8465B698-8596-43B3-AB53-B6150057C538}"/>
              </a:ext>
            </a:extLst>
          </p:cNvPr>
          <p:cNvSpPr txBox="1">
            <a:spLocks/>
          </p:cNvSpPr>
          <p:nvPr/>
        </p:nvSpPr>
        <p:spPr>
          <a:xfrm>
            <a:off x="2837732" y="115817"/>
            <a:ext cx="6535387" cy="655264"/>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600" b="1" dirty="0">
                <a:latin typeface="Times New Roman" panose="02020603050405020304" pitchFamily="18" charset="0"/>
                <a:cs typeface="Times New Roman" panose="02020603050405020304" pitchFamily="18" charset="0"/>
              </a:rPr>
              <a:t>8-7. Recognizing system boundaries, </a:t>
            </a:r>
            <a:r>
              <a:rPr lang="en-US" sz="2200" b="1" dirty="0">
                <a:solidFill>
                  <a:srgbClr val="740000"/>
                </a:solidFill>
                <a:latin typeface="Times New Roman" panose="02020603050405020304" pitchFamily="18" charset="0"/>
                <a:cs typeface="Times New Roman" panose="02020603050405020304" pitchFamily="18" charset="0"/>
              </a:rPr>
              <a:t>EXAMPLE</a:t>
            </a:r>
            <a:endParaRPr lang="en-US" sz="2600" b="1" dirty="0">
              <a:solidFill>
                <a:srgbClr val="740000"/>
              </a:solidFill>
              <a:latin typeface="Times New Roman" panose="02020603050405020304" pitchFamily="18" charset="0"/>
              <a:cs typeface="Times New Roman" panose="02020603050405020304" pitchFamily="18" charset="0"/>
            </a:endParaRPr>
          </a:p>
        </p:txBody>
      </p:sp>
      <p:pic>
        <p:nvPicPr>
          <p:cNvPr id="7" name="Picture 2" descr="Physical, social, economic and political system boundaries define the (provisional) scope for action for an intervention in Sustainable Sanitation and Water Management. Source: SEECON (n.y.)">
            <a:extLst>
              <a:ext uri="{FF2B5EF4-FFF2-40B4-BE49-F238E27FC236}">
                <a16:creationId xmlns:a16="http://schemas.microsoft.com/office/drawing/2014/main" id="{60449ADA-BC52-4231-AA68-F08D7EFF13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22295" y="1449230"/>
            <a:ext cx="4128422" cy="288058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AC2B3B4-BC11-461F-91A7-F121E795D89F}"/>
              </a:ext>
            </a:extLst>
          </p:cNvPr>
          <p:cNvSpPr txBox="1"/>
          <p:nvPr/>
        </p:nvSpPr>
        <p:spPr>
          <a:xfrm>
            <a:off x="407214" y="4444356"/>
            <a:ext cx="11394250" cy="1694695"/>
          </a:xfrm>
          <a:prstGeom prst="rect">
            <a:avLst/>
          </a:prstGeom>
          <a:noFill/>
        </p:spPr>
        <p:txBody>
          <a:bodyPr wrap="square">
            <a:spAutoFit/>
          </a:bodyPr>
          <a:lstStyle/>
          <a:p>
            <a:pPr marL="800100" lvl="1" indent="-342900">
              <a:lnSpc>
                <a:spcPct val="150000"/>
              </a:lnSpc>
              <a:spcAft>
                <a:spcPts val="1200"/>
              </a:spcAft>
              <a:buFont typeface="Wingdings" panose="05000000000000000000" pitchFamily="2" charset="2"/>
              <a:buChar char="§"/>
              <a:defRPr/>
            </a:pPr>
            <a:r>
              <a:rPr lang="en-US" sz="2400" dirty="0">
                <a:solidFill>
                  <a:srgbClr val="000000"/>
                </a:solidFill>
                <a:latin typeface="Times New Roman" panose="02020603050405020304" pitchFamily="18" charset="0"/>
                <a:cs typeface="Times New Roman" panose="02020603050405020304" pitchFamily="18" charset="0"/>
              </a:rPr>
              <a:t>Physical, social, economic and political system boundaries define the (provisional) scope for action for an intervention in Sustainable Sanitation and Water Management. Source: SEECON (</a:t>
            </a:r>
            <a:r>
              <a:rPr lang="en-US" sz="2400" dirty="0" err="1">
                <a:solidFill>
                  <a:srgbClr val="000000"/>
                </a:solidFill>
                <a:latin typeface="Times New Roman" panose="02020603050405020304" pitchFamily="18" charset="0"/>
                <a:cs typeface="Times New Roman" panose="02020603050405020304" pitchFamily="18" charset="0"/>
              </a:rPr>
              <a:t>n.y.</a:t>
            </a:r>
            <a:r>
              <a:rPr lang="en-US" sz="2400" dirty="0">
                <a:solidFill>
                  <a:srgbClr val="000000"/>
                </a:solidFill>
                <a:latin typeface="Times New Roman" panose="02020603050405020304" pitchFamily="18" charset="0"/>
                <a:cs typeface="Times New Roman" panose="02020603050405020304" pitchFamily="18" charset="0"/>
              </a:rPr>
              <a:t>)</a:t>
            </a:r>
            <a:endParaRPr lang="ar-EG" sz="2400" dirty="0">
              <a:solidFill>
                <a:srgbClr val="000000"/>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552344232"/>
      </p:ext>
    </p:extLst>
  </p:cSld>
  <p:clrMapOvr>
    <a:masterClrMapping/>
  </p:clrMapOvr>
  <mc:AlternateContent xmlns:mc="http://schemas.openxmlformats.org/markup-compatibility/2006" xmlns:p14="http://schemas.microsoft.com/office/powerpoint/2010/main">
    <mc:Choice Requires="p14">
      <p:transition spd="slow" p14:dur="2000" advTm="2955"/>
    </mc:Choice>
    <mc:Fallback xmlns="">
      <p:transition spd="slow" advTm="29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fade">
                                      <p:cBhvr>
                                        <p:cTn id="14" dur="1000"/>
                                        <p:tgtEl>
                                          <p:spTgt spid="8">
                                            <p:txEl>
                                              <p:pRg st="0" end="0"/>
                                            </p:txEl>
                                          </p:spTgt>
                                        </p:tgtEl>
                                      </p:cBhvr>
                                    </p:animEffect>
                                    <p:anim calcmode="lin" valueType="num">
                                      <p:cBhvr>
                                        <p:cTn id="15"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05243"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8335" y="1035973"/>
            <a:ext cx="1198440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D19835E0-5BBB-44F2-99B8-D4EEAAC0DD94}"/>
              </a:ext>
            </a:extLst>
          </p:cNvPr>
          <p:cNvSpPr txBox="1">
            <a:spLocks/>
          </p:cNvSpPr>
          <p:nvPr/>
        </p:nvSpPr>
        <p:spPr>
          <a:xfrm>
            <a:off x="1487440" y="188554"/>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b="1" dirty="0">
                <a:solidFill>
                  <a:srgbClr val="740000"/>
                </a:solidFill>
                <a:latin typeface="Times New Roman" panose="02020603050405020304" pitchFamily="18" charset="0"/>
                <a:cs typeface="Times New Roman" panose="02020603050405020304" pitchFamily="18" charset="0"/>
              </a:rPr>
              <a:t>9. </a:t>
            </a:r>
            <a:r>
              <a:rPr lang="en-US" sz="2800" b="1" dirty="0">
                <a:solidFill>
                  <a:srgbClr val="740000"/>
                </a:solidFill>
                <a:latin typeface="Times New Roman" panose="02020603050405020304" pitchFamily="18" charset="0"/>
                <a:cs typeface="Times New Roman" panose="02020603050405020304" pitchFamily="18" charset="0"/>
              </a:rPr>
              <a:t>Conclusion</a:t>
            </a:r>
            <a:endParaRPr lang="en-US" sz="3200" b="1" dirty="0">
              <a:solidFill>
                <a:srgbClr val="74000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2AACAE2-7007-4DE3-A413-41BD7EF6075C}"/>
              </a:ext>
            </a:extLst>
          </p:cNvPr>
          <p:cNvSpPr txBox="1"/>
          <p:nvPr/>
        </p:nvSpPr>
        <p:spPr>
          <a:xfrm>
            <a:off x="397910" y="1055314"/>
            <a:ext cx="11427704" cy="5565947"/>
          </a:xfrm>
          <a:prstGeom prst="rect">
            <a:avLst/>
          </a:prstGeom>
          <a:noFill/>
        </p:spPr>
        <p:txBody>
          <a:bodyPr wrap="square">
            <a:spAutoFit/>
          </a:bodyPr>
          <a:lstStyle/>
          <a:p>
            <a:pPr marL="457200" indent="-457200">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Through the lecture...we certainly learned the following:</a:t>
            </a:r>
          </a:p>
          <a:p>
            <a:pPr marL="457200" indent="-457200">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concept of risk in general</a:t>
            </a:r>
          </a:p>
          <a:p>
            <a:pPr marL="457200" indent="-457200">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We knew the difference between risk, hazards and accidents</a:t>
            </a:r>
          </a:p>
          <a:p>
            <a:pPr marL="457200" indent="-457200">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We know the types of institutional risks</a:t>
            </a:r>
          </a:p>
          <a:p>
            <a:pPr marL="457200" indent="-457200">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We reviewed a brief history of operational risk</a:t>
            </a:r>
          </a:p>
          <a:p>
            <a:pPr marL="457200" indent="-457200">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We learned what operational risk and operational risk management are</a:t>
            </a:r>
          </a:p>
          <a:p>
            <a:pPr marL="457200" indent="-457200">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We know the objectives of operations management</a:t>
            </a:r>
          </a:p>
          <a:p>
            <a:pPr marL="457200" indent="-457200">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What is operational risk management?</a:t>
            </a:r>
          </a:p>
          <a:p>
            <a:pPr marL="457200" indent="-457200">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We have presented examples of operational risks</a:t>
            </a:r>
          </a:p>
          <a:p>
            <a:pPr marL="457200" indent="-457200">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We know the classification of operational risk events</a:t>
            </a:r>
            <a:endParaRPr lang="ar-EG" sz="2400"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881644884"/>
      </p:ext>
    </p:extLst>
  </p:cSld>
  <p:clrMapOvr>
    <a:masterClrMapping/>
  </p:clrMapOvr>
  <mc:AlternateContent xmlns:mc="http://schemas.openxmlformats.org/markup-compatibility/2006" xmlns:p14="http://schemas.microsoft.com/office/powerpoint/2010/main">
    <mc:Choice Requires="p14">
      <p:transition spd="slow" p14:dur="2000" advTm="9308"/>
    </mc:Choice>
    <mc:Fallback xmlns="">
      <p:transition spd="slow" advTm="93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xEl>
                                              <p:pRg st="3" end="3"/>
                                            </p:txEl>
                                          </p:spTgt>
                                        </p:tgtEl>
                                        <p:attrNameLst>
                                          <p:attrName>style.visibility</p:attrName>
                                        </p:attrNameLst>
                                      </p:cBhvr>
                                      <p:to>
                                        <p:strVal val="visible"/>
                                      </p:to>
                                    </p:set>
                                    <p:animEffect transition="in" filter="fade">
                                      <p:cBhvr>
                                        <p:cTn id="28" dur="1000"/>
                                        <p:tgtEl>
                                          <p:spTgt spid="7">
                                            <p:txEl>
                                              <p:pRg st="3" end="3"/>
                                            </p:txEl>
                                          </p:spTgt>
                                        </p:tgtEl>
                                      </p:cBhvr>
                                    </p:animEffect>
                                    <p:anim calcmode="lin" valueType="num">
                                      <p:cBhvr>
                                        <p:cTn id="29"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
                                            <p:txEl>
                                              <p:pRg st="4" end="4"/>
                                            </p:txEl>
                                          </p:spTgt>
                                        </p:tgtEl>
                                        <p:attrNameLst>
                                          <p:attrName>style.visibility</p:attrName>
                                        </p:attrNameLst>
                                      </p:cBhvr>
                                      <p:to>
                                        <p:strVal val="visible"/>
                                      </p:to>
                                    </p:set>
                                    <p:animEffect transition="in" filter="fade">
                                      <p:cBhvr>
                                        <p:cTn id="35" dur="1000"/>
                                        <p:tgtEl>
                                          <p:spTgt spid="7">
                                            <p:txEl>
                                              <p:pRg st="4" end="4"/>
                                            </p:txEl>
                                          </p:spTgt>
                                        </p:tgtEl>
                                      </p:cBhvr>
                                    </p:animEffect>
                                    <p:anim calcmode="lin" valueType="num">
                                      <p:cBhvr>
                                        <p:cTn id="36"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7">
                                            <p:txEl>
                                              <p:pRg st="5" end="5"/>
                                            </p:txEl>
                                          </p:spTgt>
                                        </p:tgtEl>
                                        <p:attrNameLst>
                                          <p:attrName>style.visibility</p:attrName>
                                        </p:attrNameLst>
                                      </p:cBhvr>
                                      <p:to>
                                        <p:strVal val="visible"/>
                                      </p:to>
                                    </p:set>
                                    <p:animEffect transition="in" filter="fade">
                                      <p:cBhvr>
                                        <p:cTn id="42" dur="1000"/>
                                        <p:tgtEl>
                                          <p:spTgt spid="7">
                                            <p:txEl>
                                              <p:pRg st="5" end="5"/>
                                            </p:txEl>
                                          </p:spTgt>
                                        </p:tgtEl>
                                      </p:cBhvr>
                                    </p:animEffect>
                                    <p:anim calcmode="lin" valueType="num">
                                      <p:cBhvr>
                                        <p:cTn id="43"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7">
                                            <p:txEl>
                                              <p:pRg st="6" end="6"/>
                                            </p:txEl>
                                          </p:spTgt>
                                        </p:tgtEl>
                                        <p:attrNameLst>
                                          <p:attrName>style.visibility</p:attrName>
                                        </p:attrNameLst>
                                      </p:cBhvr>
                                      <p:to>
                                        <p:strVal val="visible"/>
                                      </p:to>
                                    </p:set>
                                    <p:animEffect transition="in" filter="fade">
                                      <p:cBhvr>
                                        <p:cTn id="49" dur="1000"/>
                                        <p:tgtEl>
                                          <p:spTgt spid="7">
                                            <p:txEl>
                                              <p:pRg st="6" end="6"/>
                                            </p:txEl>
                                          </p:spTgt>
                                        </p:tgtEl>
                                      </p:cBhvr>
                                    </p:animEffect>
                                    <p:anim calcmode="lin" valueType="num">
                                      <p:cBhvr>
                                        <p:cTn id="50"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7">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7">
                                            <p:txEl>
                                              <p:pRg st="7" end="7"/>
                                            </p:txEl>
                                          </p:spTgt>
                                        </p:tgtEl>
                                        <p:attrNameLst>
                                          <p:attrName>style.visibility</p:attrName>
                                        </p:attrNameLst>
                                      </p:cBhvr>
                                      <p:to>
                                        <p:strVal val="visible"/>
                                      </p:to>
                                    </p:set>
                                    <p:animEffect transition="in" filter="fade">
                                      <p:cBhvr>
                                        <p:cTn id="56" dur="1000"/>
                                        <p:tgtEl>
                                          <p:spTgt spid="7">
                                            <p:txEl>
                                              <p:pRg st="7" end="7"/>
                                            </p:txEl>
                                          </p:spTgt>
                                        </p:tgtEl>
                                      </p:cBhvr>
                                    </p:animEffect>
                                    <p:anim calcmode="lin" valueType="num">
                                      <p:cBhvr>
                                        <p:cTn id="57" dur="1000" fill="hold"/>
                                        <p:tgtEl>
                                          <p:spTgt spid="7">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7">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7">
                                            <p:txEl>
                                              <p:pRg st="8" end="8"/>
                                            </p:txEl>
                                          </p:spTgt>
                                        </p:tgtEl>
                                        <p:attrNameLst>
                                          <p:attrName>style.visibility</p:attrName>
                                        </p:attrNameLst>
                                      </p:cBhvr>
                                      <p:to>
                                        <p:strVal val="visible"/>
                                      </p:to>
                                    </p:set>
                                    <p:animEffect transition="in" filter="fade">
                                      <p:cBhvr>
                                        <p:cTn id="63" dur="1000"/>
                                        <p:tgtEl>
                                          <p:spTgt spid="7">
                                            <p:txEl>
                                              <p:pRg st="8" end="8"/>
                                            </p:txEl>
                                          </p:spTgt>
                                        </p:tgtEl>
                                      </p:cBhvr>
                                    </p:animEffect>
                                    <p:anim calcmode="lin" valueType="num">
                                      <p:cBhvr>
                                        <p:cTn id="64" dur="1000" fill="hold"/>
                                        <p:tgtEl>
                                          <p:spTgt spid="7">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7">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7">
                                            <p:txEl>
                                              <p:pRg st="9" end="9"/>
                                            </p:txEl>
                                          </p:spTgt>
                                        </p:tgtEl>
                                        <p:attrNameLst>
                                          <p:attrName>style.visibility</p:attrName>
                                        </p:attrNameLst>
                                      </p:cBhvr>
                                      <p:to>
                                        <p:strVal val="visible"/>
                                      </p:to>
                                    </p:set>
                                    <p:animEffect transition="in" filter="fade">
                                      <p:cBhvr>
                                        <p:cTn id="70" dur="1000"/>
                                        <p:tgtEl>
                                          <p:spTgt spid="7">
                                            <p:txEl>
                                              <p:pRg st="9" end="9"/>
                                            </p:txEl>
                                          </p:spTgt>
                                        </p:tgtEl>
                                      </p:cBhvr>
                                    </p:animEffect>
                                    <p:anim calcmode="lin" valueType="num">
                                      <p:cBhvr>
                                        <p:cTn id="71" dur="1000" fill="hold"/>
                                        <p:tgtEl>
                                          <p:spTgt spid="7">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7">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994852"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0" y="1035973"/>
            <a:ext cx="1205313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Content Placeholder 2">
            <a:extLst>
              <a:ext uri="{FF2B5EF4-FFF2-40B4-BE49-F238E27FC236}">
                <a16:creationId xmlns:a16="http://schemas.microsoft.com/office/drawing/2014/main" id="{6116C42A-FDB5-4BAD-8ECD-D45746643243}"/>
              </a:ext>
            </a:extLst>
          </p:cNvPr>
          <p:cNvSpPr txBox="1">
            <a:spLocks/>
          </p:cNvSpPr>
          <p:nvPr/>
        </p:nvSpPr>
        <p:spPr>
          <a:xfrm>
            <a:off x="149258" y="1337249"/>
            <a:ext cx="11837233" cy="11730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50000"/>
              </a:lnSpc>
              <a:spcBef>
                <a:spcPts val="1000"/>
              </a:spcBef>
              <a:spcAft>
                <a:spcPts val="0"/>
              </a:spcAft>
              <a:buClrTx/>
              <a:buSzTx/>
              <a:buFont typeface="Wingdings" panose="05000000000000000000" pitchFamily="2" charset="2"/>
              <a:buChar char="ü"/>
              <a:tabLst/>
              <a:defRPr/>
            </a:pPr>
            <a:r>
              <a:rPr kumimoji="0" lang="en-US" sz="2400" i="0" u="none" strike="noStrike" kern="1200" cap="none" spc="0" normalizeH="0" baseline="0" noProof="0" dirty="0">
                <a:ln>
                  <a:noFill/>
                </a:ln>
                <a:solidFill>
                  <a:srgbClr val="740000"/>
                </a:solidFill>
                <a:uLnTx/>
                <a:uFillTx/>
                <a:latin typeface="Times New Roman" panose="02020603050405020304" pitchFamily="18" charset="0"/>
                <a:cs typeface="Times New Roman" panose="02020603050405020304" pitchFamily="18" charset="0"/>
              </a:rPr>
              <a:t>Operational Risk Management, C. Ariel Pinto, Luna Mylene Magpili, Raed M. Jaradat, Chapter 1.</a:t>
            </a:r>
          </a:p>
        </p:txBody>
      </p:sp>
      <p:sp>
        <p:nvSpPr>
          <p:cNvPr id="7" name="Title 1">
            <a:extLst>
              <a:ext uri="{FF2B5EF4-FFF2-40B4-BE49-F238E27FC236}">
                <a16:creationId xmlns:a16="http://schemas.microsoft.com/office/drawing/2014/main" id="{B32758B3-891C-4551-8966-FBF2903F557B}"/>
              </a:ext>
            </a:extLst>
          </p:cNvPr>
          <p:cNvSpPr txBox="1">
            <a:spLocks/>
          </p:cNvSpPr>
          <p:nvPr/>
        </p:nvSpPr>
        <p:spPr>
          <a:xfrm>
            <a:off x="2499767" y="164999"/>
            <a:ext cx="718253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2800" b="1" dirty="0">
                <a:solidFill>
                  <a:srgbClr val="002060"/>
                </a:solidFill>
                <a:latin typeface="Times New Roman" panose="02020603050405020304" pitchFamily="18" charset="0"/>
                <a:cs typeface="Times New Roman" panose="02020603050405020304" pitchFamily="18" charset="0"/>
              </a:rPr>
              <a:t>10. References &amp; Resources</a:t>
            </a:r>
          </a:p>
        </p:txBody>
      </p:sp>
      <p:sp>
        <p:nvSpPr>
          <p:cNvPr id="8" name="TextBox 7">
            <a:extLst>
              <a:ext uri="{FF2B5EF4-FFF2-40B4-BE49-F238E27FC236}">
                <a16:creationId xmlns:a16="http://schemas.microsoft.com/office/drawing/2014/main" id="{DD9C60E1-45F7-424E-BD1A-958282AFC276}"/>
              </a:ext>
            </a:extLst>
          </p:cNvPr>
          <p:cNvSpPr txBox="1"/>
          <p:nvPr/>
        </p:nvSpPr>
        <p:spPr>
          <a:xfrm>
            <a:off x="180432" y="2784666"/>
            <a:ext cx="11795668" cy="2934458"/>
          </a:xfrm>
          <a:prstGeom prst="rect">
            <a:avLst/>
          </a:prstGeom>
          <a:noFill/>
        </p:spPr>
        <p:txBody>
          <a:bodyPr wrap="square">
            <a:spAutoFit/>
          </a:bodyPr>
          <a:lstStyle/>
          <a:p>
            <a:pPr marL="342900" indent="-342900" algn="l">
              <a:lnSpc>
                <a:spcPct val="200000"/>
              </a:lnSpc>
              <a:buFont typeface="Wingdings" panose="05000000000000000000" pitchFamily="2" charset="2"/>
              <a:buChar char="ü"/>
            </a:pPr>
            <a:r>
              <a:rPr lang="en-US" sz="2400" dirty="0">
                <a:solidFill>
                  <a:srgbClr val="740000"/>
                </a:solidFill>
                <a:effectLst/>
                <a:latin typeface="Times New Roman" panose="02020603050405020304" pitchFamily="18" charset="0"/>
                <a:cs typeface="Times New Roman" panose="02020603050405020304" pitchFamily="18" charset="0"/>
              </a:rPr>
              <a:t>Operational Risk Management: Overview and Guide, </a:t>
            </a:r>
            <a:r>
              <a:rPr lang="en-US" sz="2400" i="0" dirty="0">
                <a:solidFill>
                  <a:srgbClr val="740000"/>
                </a:solidFill>
                <a:effectLst/>
                <a:latin typeface="Times New Roman" panose="02020603050405020304" pitchFamily="18" charset="0"/>
                <a:cs typeface="Times New Roman" panose="02020603050405020304" pitchFamily="18" charset="0"/>
              </a:rPr>
              <a:t>Vice Vicente, </a:t>
            </a:r>
            <a:r>
              <a:rPr lang="en-US" sz="2400" i="0" dirty="0">
                <a:solidFill>
                  <a:srgbClr val="740000"/>
                </a:solidFill>
                <a:effectLst/>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https://www.auditboard.com/</a:t>
            </a:r>
            <a:endParaRPr lang="en-US" sz="2400" i="0" dirty="0">
              <a:solidFill>
                <a:srgbClr val="740000"/>
              </a:solidFill>
              <a:effectLst/>
              <a:latin typeface="Times New Roman" panose="02020603050405020304" pitchFamily="18" charset="0"/>
              <a:cs typeface="Times New Roman" panose="02020603050405020304" pitchFamily="18" charset="0"/>
            </a:endParaRPr>
          </a:p>
          <a:p>
            <a:pPr marL="342900" indent="-342900" algn="l">
              <a:lnSpc>
                <a:spcPct val="200000"/>
              </a:lnSpc>
              <a:buFont typeface="Wingdings" panose="05000000000000000000" pitchFamily="2" charset="2"/>
              <a:buChar char="ü"/>
            </a:pPr>
            <a:r>
              <a:rPr lang="en-US" sz="2400" dirty="0">
                <a:solidFill>
                  <a:srgbClr val="740000"/>
                </a:solidFill>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Operational risk management (ORM): An overview (thomsonreuters.com)</a:t>
            </a:r>
            <a:endParaRPr lang="en-US" sz="2400" dirty="0">
              <a:solidFill>
                <a:srgbClr val="740000"/>
              </a:solidFill>
              <a:latin typeface="Times New Roman" panose="02020603050405020304" pitchFamily="18" charset="0"/>
              <a:cs typeface="Times New Roman" panose="02020603050405020304" pitchFamily="18" charset="0"/>
            </a:endParaRPr>
          </a:p>
          <a:p>
            <a:pPr marL="342900" indent="-342900" algn="l">
              <a:lnSpc>
                <a:spcPct val="200000"/>
              </a:lnSpc>
              <a:buFont typeface="Wingdings" panose="05000000000000000000" pitchFamily="2" charset="2"/>
              <a:buChar char="ü"/>
            </a:pPr>
            <a:r>
              <a:rPr lang="en-US" sz="2400" dirty="0">
                <a:solidFill>
                  <a:srgbClr val="740000"/>
                </a:solidFill>
                <a:latin typeface="Times New Roman" panose="02020603050405020304" pitchFamily="18" charset="0"/>
                <a:cs typeface="Times New Roman" panose="02020603050405020304" pitchFamily="18" charset="0"/>
                <a:hlinkClick r:id="rId6">
                  <a:extLst>
                    <a:ext uri="{A12FA001-AC4F-418D-AE19-62706E023703}">
                      <ahyp:hlinkClr xmlns:ahyp="http://schemas.microsoft.com/office/drawing/2018/hyperlinkcolor" val="tx"/>
                    </a:ext>
                  </a:extLst>
                </a:hlinkClick>
              </a:rPr>
              <a:t>Operational risk management (ORM): An overview (thomsonreuters.com)</a:t>
            </a:r>
            <a:endParaRPr lang="en-US" sz="2400" dirty="0">
              <a:solidFill>
                <a:srgbClr val="740000"/>
              </a:solidFill>
              <a:effectLst/>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5149610"/>
      </p:ext>
    </p:extLst>
  </p:cSld>
  <p:clrMapOvr>
    <a:masterClrMapping/>
  </p:clrMapOvr>
  <mc:AlternateContent xmlns:mc="http://schemas.openxmlformats.org/markup-compatibility/2006" xmlns:p14="http://schemas.microsoft.com/office/powerpoint/2010/main">
    <mc:Choice Requires="p14">
      <p:transition spd="slow" p14:dur="2000" advTm="10602"/>
    </mc:Choice>
    <mc:Fallback xmlns="">
      <p:transition spd="slow" advTm="1060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088524" cy="954107"/>
          </a:xfrm>
          <a:prstGeom prst="rect">
            <a:avLst/>
          </a:prstGeom>
          <a:noFill/>
        </p:spPr>
        <p:txBody>
          <a:bodyPr wrap="square" rtlCol="1">
            <a:spAutoFit/>
          </a:bodyPr>
          <a:lstStyle/>
          <a:p>
            <a:pPr algn="ctr"/>
            <a:r>
              <a:rPr lang="en-US" sz="2800" b="1" dirty="0">
                <a:latin typeface="Bradley Hand ITC" panose="03070402050302030203" pitchFamily="66" charset="0"/>
              </a:rPr>
              <a:t>My Best Wishes …</a:t>
            </a:r>
          </a:p>
          <a:p>
            <a:pPr algn="ctr"/>
            <a:r>
              <a:rPr lang="en-US" sz="2800" b="1" dirty="0">
                <a:latin typeface="Bradley Hand ITC" panose="03070402050302030203" pitchFamily="66" charset="0"/>
              </a:rPr>
              <a:t>Dr. Ayman Hassan </a:t>
            </a:r>
            <a:endParaRPr lang="ar-EG" sz="2800" b="1" dirty="0">
              <a:latin typeface="Bradley Hand ITC" panose="03070402050302030203"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3708"/>
    </mc:Choice>
    <mc:Fallback xmlns="">
      <p:transition spd="slow" advTm="137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3.5|18.2|38.1|13|71|13|43.7|11.1|43.8|25.1"/>
</p:tagLst>
</file>

<file path=ppt/tags/tag2.xml><?xml version="1.0" encoding="utf-8"?>
<p:tagLst xmlns:a="http://schemas.openxmlformats.org/drawingml/2006/main" xmlns:r="http://schemas.openxmlformats.org/officeDocument/2006/relationships" xmlns:p="http://schemas.openxmlformats.org/presentationml/2006/main">
  <p:tag name="TIMING" val="|4|2.9|123.9|13.4|18.2"/>
</p:tagLst>
</file>

<file path=ppt/tags/tag3.xml><?xml version="1.0" encoding="utf-8"?>
<p:tagLst xmlns:a="http://schemas.openxmlformats.org/drawingml/2006/main" xmlns:r="http://schemas.openxmlformats.org/officeDocument/2006/relationships" xmlns:p="http://schemas.openxmlformats.org/presentationml/2006/main">
  <p:tag name="TIMING" val="|7.8|6.1"/>
</p:tagLst>
</file>

<file path=ppt/tags/tag4.xml><?xml version="1.0" encoding="utf-8"?>
<p:tagLst xmlns:a="http://schemas.openxmlformats.org/drawingml/2006/main" xmlns:r="http://schemas.openxmlformats.org/officeDocument/2006/relationships" xmlns:p="http://schemas.openxmlformats.org/presentationml/2006/main">
  <p:tag name="TIMING" val="|0.9|3.1|141.1"/>
</p:tagLst>
</file>

<file path=ppt/tags/tag5.xml><?xml version="1.0" encoding="utf-8"?>
<p:tagLst xmlns:a="http://schemas.openxmlformats.org/drawingml/2006/main" xmlns:r="http://schemas.openxmlformats.org/officeDocument/2006/relationships" xmlns:p="http://schemas.openxmlformats.org/presentationml/2006/main">
  <p:tag name="TIMING" val="|0.7|25.1|13.6|54.3|91.3"/>
</p:tagLst>
</file>

<file path=ppt/tags/tag6.xml><?xml version="1.0" encoding="utf-8"?>
<p:tagLst xmlns:a="http://schemas.openxmlformats.org/drawingml/2006/main" xmlns:r="http://schemas.openxmlformats.org/officeDocument/2006/relationships" xmlns:p="http://schemas.openxmlformats.org/presentationml/2006/main">
  <p:tag name="TIMING" val="|3.4|75.6|18.8"/>
</p:tagLst>
</file>

<file path=ppt/tags/tag7.xml><?xml version="1.0" encoding="utf-8"?>
<p:tagLst xmlns:a="http://schemas.openxmlformats.org/drawingml/2006/main" xmlns:r="http://schemas.openxmlformats.org/officeDocument/2006/relationships" xmlns:p="http://schemas.openxmlformats.org/presentationml/2006/main">
  <p:tag name="TIMING" val="|2.3|1.6|53.2"/>
</p:tagLst>
</file>

<file path=ppt/tags/tag8.xml><?xml version="1.0" encoding="utf-8"?>
<p:tagLst xmlns:a="http://schemas.openxmlformats.org/drawingml/2006/main" xmlns:r="http://schemas.openxmlformats.org/officeDocument/2006/relationships" xmlns:p="http://schemas.openxmlformats.org/presentationml/2006/main">
  <p:tag name="TIMING" val="|3"/>
</p:tagLst>
</file>

<file path=ppt/tags/tag9.xml><?xml version="1.0" encoding="utf-8"?>
<p:tagLst xmlns:a="http://schemas.openxmlformats.org/drawingml/2006/main" xmlns:r="http://schemas.openxmlformats.org/officeDocument/2006/relationships" xmlns:p="http://schemas.openxmlformats.org/presentationml/2006/main">
  <p:tag name="TIMING" val="|0.9|44.5|54"/>
</p:tagLst>
</file>

<file path=ppt/tags/tag10.xml><?xml version="1.0" encoding="utf-8"?>
<p:tagLst xmlns:a="http://schemas.openxmlformats.org/drawingml/2006/main" xmlns:r="http://schemas.openxmlformats.org/officeDocument/2006/relationships" xmlns:p="http://schemas.openxmlformats.org/presentationml/2006/main">
  <p:tag name="TIMING" val="|0.8|7.4|5|14.3"/>
</p:tagLst>
</file>

<file path=ppt/tags/tag11.xml><?xml version="1.0" encoding="utf-8"?>
<p:tagLst xmlns:a="http://schemas.openxmlformats.org/drawingml/2006/main" xmlns:r="http://schemas.openxmlformats.org/officeDocument/2006/relationships" xmlns:p="http://schemas.openxmlformats.org/presentationml/2006/main">
  <p:tag name="TIMING" val="|8.2"/>
</p:tagLst>
</file>

<file path=ppt/tags/tag12.xml><?xml version="1.0" encoding="utf-8"?>
<p:tagLst xmlns:a="http://schemas.openxmlformats.org/drawingml/2006/main" xmlns:r="http://schemas.openxmlformats.org/officeDocument/2006/relationships" xmlns:p="http://schemas.openxmlformats.org/presentationml/2006/main">
  <p:tag name="TIMING" val="|1.4|1.6|0.8|0.8|0.6"/>
</p:tagLst>
</file>

<file path=ppt/tags/tag13.xml><?xml version="1.0" encoding="utf-8"?>
<p:tagLst xmlns:a="http://schemas.openxmlformats.org/drawingml/2006/main" xmlns:r="http://schemas.openxmlformats.org/officeDocument/2006/relationships" xmlns:p="http://schemas.openxmlformats.org/presentationml/2006/main">
  <p:tag name="TIMING" val="|0.8|0.8|1.2"/>
</p:tagLst>
</file>

<file path=ppt/tags/tag14.xml><?xml version="1.0" encoding="utf-8"?>
<p:tagLst xmlns:a="http://schemas.openxmlformats.org/drawingml/2006/main" xmlns:r="http://schemas.openxmlformats.org/officeDocument/2006/relationships" xmlns:p="http://schemas.openxmlformats.org/presentationml/2006/main">
  <p:tag name="TIMING" val="|1.3|1.5|4.7|126.9"/>
</p:tagLst>
</file>

<file path=ppt/tags/tag15.xml><?xml version="1.0" encoding="utf-8"?>
<p:tagLst xmlns:a="http://schemas.openxmlformats.org/drawingml/2006/main" xmlns:r="http://schemas.openxmlformats.org/officeDocument/2006/relationships" xmlns:p="http://schemas.openxmlformats.org/presentationml/2006/main">
  <p:tag name="TIMING" val="|7|64.1|102.8"/>
</p:tagLst>
</file>

<file path=ppt/tags/tag16.xml><?xml version="1.0" encoding="utf-8"?>
<p:tagLst xmlns:a="http://schemas.openxmlformats.org/drawingml/2006/main" xmlns:r="http://schemas.openxmlformats.org/officeDocument/2006/relationships" xmlns:p="http://schemas.openxmlformats.org/presentationml/2006/main">
  <p:tag name="TIMING" val="|5.6|34.1|50.7"/>
</p:tagLst>
</file>

<file path=ppt/tags/tag17.xml><?xml version="1.0" encoding="utf-8"?>
<p:tagLst xmlns:a="http://schemas.openxmlformats.org/drawingml/2006/main" xmlns:r="http://schemas.openxmlformats.org/officeDocument/2006/relationships" xmlns:p="http://schemas.openxmlformats.org/presentationml/2006/main">
  <p:tag name="TIMING" val="|1.9|2.6"/>
</p:tagLst>
</file>

<file path=ppt/tags/tag18.xml><?xml version="1.0" encoding="utf-8"?>
<p:tagLst xmlns:a="http://schemas.openxmlformats.org/drawingml/2006/main" xmlns:r="http://schemas.openxmlformats.org/officeDocument/2006/relationships" xmlns:p="http://schemas.openxmlformats.org/presentationml/2006/main">
  <p:tag name="TIMING" val="|1.5|1.7|204.4"/>
</p:tagLst>
</file>

<file path=ppt/tags/tag19.xml><?xml version="1.0" encoding="utf-8"?>
<p:tagLst xmlns:a="http://schemas.openxmlformats.org/drawingml/2006/main" xmlns:r="http://schemas.openxmlformats.org/officeDocument/2006/relationships" xmlns:p="http://schemas.openxmlformats.org/presentationml/2006/main">
  <p:tag name="TIMING" val="|6.3|14.8|106.2|10.4"/>
</p:tagLst>
</file>

<file path=ppt/tags/tag20.xml><?xml version="1.0" encoding="utf-8"?>
<p:tagLst xmlns:a="http://schemas.openxmlformats.org/drawingml/2006/main" xmlns:r="http://schemas.openxmlformats.org/officeDocument/2006/relationships" xmlns:p="http://schemas.openxmlformats.org/presentationml/2006/main">
  <p:tag name="TIMING" val="|2|46.6"/>
</p:tagLst>
</file>

<file path=ppt/tags/tag21.xml><?xml version="1.0" encoding="utf-8"?>
<p:tagLst xmlns:a="http://schemas.openxmlformats.org/drawingml/2006/main" xmlns:r="http://schemas.openxmlformats.org/officeDocument/2006/relationships" xmlns:p="http://schemas.openxmlformats.org/presentationml/2006/main">
  <p:tag name="TIMING" val="|1.1|1.4|40.3"/>
</p:tagLst>
</file>

<file path=ppt/tags/tag22.xml><?xml version="1.0" encoding="utf-8"?>
<p:tagLst xmlns:a="http://schemas.openxmlformats.org/drawingml/2006/main" xmlns:r="http://schemas.openxmlformats.org/officeDocument/2006/relationships" xmlns:p="http://schemas.openxmlformats.org/presentationml/2006/main">
  <p:tag name="TIMING" val="|1.4|5.1|88.8"/>
</p:tagLst>
</file>

<file path=ppt/tags/tag23.xml><?xml version="1.0" encoding="utf-8"?>
<p:tagLst xmlns:a="http://schemas.openxmlformats.org/drawingml/2006/main" xmlns:r="http://schemas.openxmlformats.org/officeDocument/2006/relationships" xmlns:p="http://schemas.openxmlformats.org/presentationml/2006/main">
  <p:tag name="TIMING" val="|0.7|133.2"/>
</p:tagLst>
</file>

<file path=ppt/tags/tag24.xml><?xml version="1.0" encoding="utf-8"?>
<p:tagLst xmlns:a="http://schemas.openxmlformats.org/drawingml/2006/main" xmlns:r="http://schemas.openxmlformats.org/officeDocument/2006/relationships" xmlns:p="http://schemas.openxmlformats.org/presentationml/2006/main">
  <p:tag name="TIMING" val="|7.4|60.4|12.4"/>
</p:tagLst>
</file>

<file path=ppt/tags/tag25.xml><?xml version="1.0" encoding="utf-8"?>
<p:tagLst xmlns:a="http://schemas.openxmlformats.org/drawingml/2006/main" xmlns:r="http://schemas.openxmlformats.org/officeDocument/2006/relationships" xmlns:p="http://schemas.openxmlformats.org/presentationml/2006/main">
  <p:tag name="TIMING" val="|1.7|23.7"/>
</p:tagLst>
</file>

<file path=ppt/tags/tag26.xml><?xml version="1.0" encoding="utf-8"?>
<p:tagLst xmlns:a="http://schemas.openxmlformats.org/drawingml/2006/main" xmlns:r="http://schemas.openxmlformats.org/officeDocument/2006/relationships" xmlns:p="http://schemas.openxmlformats.org/presentationml/2006/main">
  <p:tag name="TIMING" val="|1.1|21.9"/>
</p:tagLst>
</file>

<file path=ppt/tags/tag27.xml><?xml version="1.0" encoding="utf-8"?>
<p:tagLst xmlns:a="http://schemas.openxmlformats.org/drawingml/2006/main" xmlns:r="http://schemas.openxmlformats.org/officeDocument/2006/relationships" xmlns:p="http://schemas.openxmlformats.org/presentationml/2006/main">
  <p:tag name="TIMING" val="|0.8|10"/>
</p:tagLst>
</file>

<file path=ppt/tags/tag28.xml><?xml version="1.0" encoding="utf-8"?>
<p:tagLst xmlns:a="http://schemas.openxmlformats.org/drawingml/2006/main" xmlns:r="http://schemas.openxmlformats.org/officeDocument/2006/relationships" xmlns:p="http://schemas.openxmlformats.org/presentationml/2006/main">
  <p:tag name="TIMING" val="|139.9"/>
</p:tagLst>
</file>

<file path=ppt/tags/tag29.xml><?xml version="1.0" encoding="utf-8"?>
<p:tagLst xmlns:a="http://schemas.openxmlformats.org/drawingml/2006/main" xmlns:r="http://schemas.openxmlformats.org/officeDocument/2006/relationships" xmlns:p="http://schemas.openxmlformats.org/presentationml/2006/main">
  <p:tag name="TIMING" val="|51.5"/>
</p:tagLst>
</file>

<file path=ppt/tags/tag30.xml><?xml version="1.0" encoding="utf-8"?>
<p:tagLst xmlns:a="http://schemas.openxmlformats.org/drawingml/2006/main" xmlns:r="http://schemas.openxmlformats.org/officeDocument/2006/relationships" xmlns:p="http://schemas.openxmlformats.org/presentationml/2006/main">
  <p:tag name="TIMING" val="|103.6"/>
</p:tagLst>
</file>

<file path=ppt/tags/tag31.xml><?xml version="1.0" encoding="utf-8"?>
<p:tagLst xmlns:a="http://schemas.openxmlformats.org/drawingml/2006/main" xmlns:r="http://schemas.openxmlformats.org/officeDocument/2006/relationships" xmlns:p="http://schemas.openxmlformats.org/presentationml/2006/main">
  <p:tag name="TIMING" val="|107.8"/>
</p:tagLst>
</file>

<file path=ppt/tags/tag32.xml><?xml version="1.0" encoding="utf-8"?>
<p:tagLst xmlns:a="http://schemas.openxmlformats.org/drawingml/2006/main" xmlns:r="http://schemas.openxmlformats.org/officeDocument/2006/relationships" xmlns:p="http://schemas.openxmlformats.org/presentationml/2006/main">
  <p:tag name="TIMING" val="|4.1|1.4"/>
</p:tagLst>
</file>

<file path=ppt/tags/tag33.xml><?xml version="1.0" encoding="utf-8"?>
<p:tagLst xmlns:a="http://schemas.openxmlformats.org/drawingml/2006/main" xmlns:r="http://schemas.openxmlformats.org/officeDocument/2006/relationships" xmlns:p="http://schemas.openxmlformats.org/presentationml/2006/main">
  <p:tag name="TIMING" val="|0.9|25"/>
</p:tagLst>
</file>

<file path=ppt/tags/tag34.xml><?xml version="1.0" encoding="utf-8"?>
<p:tagLst xmlns:a="http://schemas.openxmlformats.org/drawingml/2006/main" xmlns:r="http://schemas.openxmlformats.org/officeDocument/2006/relationships" xmlns:p="http://schemas.openxmlformats.org/presentationml/2006/main">
  <p:tag name="TIMING" val="|2.5|2.8"/>
</p:tagLst>
</file>

<file path=ppt/tags/tag35.xml><?xml version="1.0" encoding="utf-8"?>
<p:tagLst xmlns:a="http://schemas.openxmlformats.org/drawingml/2006/main" xmlns:r="http://schemas.openxmlformats.org/officeDocument/2006/relationships" xmlns:p="http://schemas.openxmlformats.org/presentationml/2006/main">
  <p:tag name="TIMING" val="|2.2|7.9"/>
</p:tagLst>
</file>

<file path=ppt/tags/tag36.xml><?xml version="1.0" encoding="utf-8"?>
<p:tagLst xmlns:a="http://schemas.openxmlformats.org/drawingml/2006/main" xmlns:r="http://schemas.openxmlformats.org/officeDocument/2006/relationships" xmlns:p="http://schemas.openxmlformats.org/presentationml/2006/main">
  <p:tag name="TIMING" val="|1.3|2.3"/>
</p:tagLst>
</file>

<file path=ppt/tags/tag37.xml><?xml version="1.0" encoding="utf-8"?>
<p:tagLst xmlns:a="http://schemas.openxmlformats.org/drawingml/2006/main" xmlns:r="http://schemas.openxmlformats.org/officeDocument/2006/relationships" xmlns:p="http://schemas.openxmlformats.org/presentationml/2006/main">
  <p:tag name="TIMING" val="|6.2|1.7"/>
</p:tagLst>
</file>

<file path=ppt/tags/tag38.xml><?xml version="1.0" encoding="utf-8"?>
<p:tagLst xmlns:a="http://schemas.openxmlformats.org/drawingml/2006/main" xmlns:r="http://schemas.openxmlformats.org/officeDocument/2006/relationships" xmlns:p="http://schemas.openxmlformats.org/presentationml/2006/main">
  <p:tag name="TIMING" val="|1.7|1.5|18"/>
</p:tagLst>
</file>

<file path=ppt/tags/tag39.xml><?xml version="1.0" encoding="utf-8"?>
<p:tagLst xmlns:a="http://schemas.openxmlformats.org/drawingml/2006/main" xmlns:r="http://schemas.openxmlformats.org/officeDocument/2006/relationships" xmlns:p="http://schemas.openxmlformats.org/presentationml/2006/main">
  <p:tag name="TIMING" val="|0.9|0.6"/>
</p:tagLst>
</file>

<file path=ppt/tags/tag40.xml><?xml version="1.0" encoding="utf-8"?>
<p:tagLst xmlns:a="http://schemas.openxmlformats.org/drawingml/2006/main" xmlns:r="http://schemas.openxmlformats.org/officeDocument/2006/relationships" xmlns:p="http://schemas.openxmlformats.org/presentationml/2006/main">
  <p:tag name="TIMING" val="|0.7|1.7|0.4|0.4|0.5|0.5|0.6|0.7|0.7|0.8"/>
</p:tagLst>
</file>

<file path=ppt/tags/tag41.xml><?xml version="1.0" encoding="utf-8"?>
<p:tagLst xmlns:a="http://schemas.openxmlformats.org/drawingml/2006/main" xmlns:r="http://schemas.openxmlformats.org/officeDocument/2006/relationships" xmlns:p="http://schemas.openxmlformats.org/presentationml/2006/main">
  <p:tag name="TIMING" val="|1.8|4"/>
</p:tagLst>
</file>

<file path=ppt/tags/tag42.xml><?xml version="1.0" encoding="utf-8"?>
<p:tagLst xmlns:a="http://schemas.openxmlformats.org/drawingml/2006/main" xmlns:r="http://schemas.openxmlformats.org/officeDocument/2006/relationships" xmlns:p="http://schemas.openxmlformats.org/presentationml/2006/main">
  <p:tag name="TIMING" val="|5.8|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3BD842C6-B4B6-44A2-9F46-74A833BDD784}"/>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purl.org/dc/dcmitype/"/>
    <ds:schemaRef ds:uri="http://schemas.microsoft.com/office/2006/metadata/properties"/>
    <ds:schemaRef ds:uri="http://purl.org/dc/elements/1.1/"/>
    <ds:schemaRef ds:uri="688354b5-287c-4cda-825e-1d7935aea40e"/>
    <ds:schemaRef ds:uri="http://schemas.microsoft.com/office/2006/documentManagement/types"/>
    <ds:schemaRef ds:uri="http://schemas.openxmlformats.org/package/2006/metadata/core-properties"/>
    <ds:schemaRef ds:uri="http://purl.org/dc/terms/"/>
    <ds:schemaRef ds:uri="aca13214-df29-4e3c-a050-857c0bf7bd8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723</TotalTime>
  <Words>2851</Words>
  <Application>Microsoft Office PowerPoint</Application>
  <PresentationFormat>Widescreen</PresentationFormat>
  <Paragraphs>234</Paragraphs>
  <Slides>43</Slides>
  <Notes>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43</vt:i4>
      </vt:variant>
    </vt:vector>
  </HeadingPairs>
  <TitlesOfParts>
    <vt:vector size="54" baseType="lpstr">
      <vt:lpstr>Alexandria</vt:lpstr>
      <vt:lpstr>Arial</vt:lpstr>
      <vt:lpstr>Bradley Hand ITC</vt:lpstr>
      <vt:lpstr>Calibri</vt:lpstr>
      <vt:lpstr>Calibri Light</vt:lpstr>
      <vt:lpstr>Courier New</vt:lpstr>
      <vt:lpstr>Montserrat</vt:lpstr>
      <vt:lpstr>Sitka Text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2-4. Accident, Hazard, Risk  “ the meaning “</vt:lpstr>
      <vt:lpstr>2-5. Comparison between, Hazard and  Risk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cp:lastModifiedBy>
  <cp:revision>193</cp:revision>
  <dcterms:created xsi:type="dcterms:W3CDTF">2023-04-29T09:08:00Z</dcterms:created>
  <dcterms:modified xsi:type="dcterms:W3CDTF">2026-05-16T17:38:38Z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