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0.xml" ContentType="application/vnd.openxmlformats-officedocument.presentationml.tags+xml"/>
  <Override PartName="/ppt/tags/tag22.xml" ContentType="application/vnd.openxmlformats-officedocument.presentationml.tags+xml"/>
  <Override PartName="/ppt/tags/tag15.xml" ContentType="application/vnd.openxmlformats-officedocument.presentationml.tags+xml"/>
  <Override PartName="/ppt/tags/tag14.xml" ContentType="application/vnd.openxmlformats-officedocument.presentationml.tags+xml"/>
  <Override PartName="/ppt/tags/tag23.xml" ContentType="application/vnd.openxmlformats-officedocument.presentationml.tags+xml"/>
  <Override PartName="/ppt/tags/tag13.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6.xml" ContentType="application/vnd.openxmlformats-officedocument.presentationml.tags+xml"/>
  <Override PartName="/ppt/tags/tag1.xml" ContentType="application/vnd.openxmlformats-officedocument.presentationml.tags+xml"/>
  <Override PartName="/ppt/tags/tag12.xml" ContentType="application/vnd.openxmlformats-officedocument.presentationml.tags+xml"/>
  <Override PartName="/ppt/tags/tag19.xml" ContentType="application/vnd.openxmlformats-officedocument.presentationml.tags+xml"/>
  <Override PartName="/ppt/tags/tag17.xml" ContentType="application/vnd.openxmlformats-officedocument.presentationml.tags+xml"/>
  <Override PartName="/ppt/tags/tag20.xml" ContentType="application/vnd.openxmlformats-officedocument.presentationml.tags+xml"/>
  <Override PartName="/ppt/tags/tag16.xml" ContentType="application/vnd.openxmlformats-officedocument.presentationml.tags+xml"/>
  <Override PartName="/ppt/tags/tag2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8.xml" ContentType="application/vnd.openxmlformats-officedocument.presentationml.tags+xml"/>
  <Override PartName="/ppt/tags/tag1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13" r:id="rId8"/>
    <p:sldId id="557" r:id="rId9"/>
    <p:sldId id="559" r:id="rId10"/>
    <p:sldId id="635" r:id="rId11"/>
    <p:sldId id="271" r:id="rId12"/>
    <p:sldId id="554" r:id="rId13"/>
    <p:sldId id="602" r:id="rId14"/>
    <p:sldId id="586" r:id="rId15"/>
    <p:sldId id="587" r:id="rId16"/>
    <p:sldId id="624" r:id="rId17"/>
    <p:sldId id="588" r:id="rId18"/>
    <p:sldId id="507" r:id="rId19"/>
    <p:sldId id="509" r:id="rId20"/>
    <p:sldId id="508" r:id="rId21"/>
    <p:sldId id="590" r:id="rId22"/>
    <p:sldId id="622" r:id="rId23"/>
    <p:sldId id="636" r:id="rId24"/>
    <p:sldId id="637" r:id="rId25"/>
    <p:sldId id="568" r:id="rId26"/>
    <p:sldId id="569" r:id="rId27"/>
    <p:sldId id="614" r:id="rId28"/>
    <p:sldId id="615" r:id="rId29"/>
    <p:sldId id="616" r:id="rId30"/>
    <p:sldId id="638" r:id="rId31"/>
    <p:sldId id="639" r:id="rId32"/>
    <p:sldId id="625" r:id="rId33"/>
    <p:sldId id="626" r:id="rId34"/>
    <p:sldId id="627" r:id="rId35"/>
    <p:sldId id="628" r:id="rId36"/>
    <p:sldId id="629" r:id="rId37"/>
    <p:sldId id="640"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13"/>
            <p14:sldId id="557"/>
            <p14:sldId id="559"/>
            <p14:sldId id="635"/>
            <p14:sldId id="271"/>
            <p14:sldId id="554"/>
            <p14:sldId id="602"/>
            <p14:sldId id="586"/>
            <p14:sldId id="587"/>
            <p14:sldId id="624"/>
            <p14:sldId id="588"/>
            <p14:sldId id="507"/>
            <p14:sldId id="509"/>
            <p14:sldId id="508"/>
            <p14:sldId id="590"/>
            <p14:sldId id="622"/>
            <p14:sldId id="636"/>
            <p14:sldId id="637"/>
            <p14:sldId id="568"/>
            <p14:sldId id="569"/>
            <p14:sldId id="614"/>
            <p14:sldId id="615"/>
            <p14:sldId id="616"/>
            <p14:sldId id="638"/>
            <p14:sldId id="639"/>
            <p14:sldId id="625"/>
            <p14:sldId id="626"/>
            <p14:sldId id="627"/>
            <p14:sldId id="628"/>
            <p14:sldId id="629"/>
            <p14:sldId id="640"/>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82" d="100"/>
          <a:sy n="82" d="100"/>
        </p:scale>
        <p:origin x="6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23/09/2025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23/09/2025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23/09/2025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5" Type="http://schemas.openxmlformats.org/officeDocument/2006/relationships/image" Target="../media/image10.png"/><Relationship Id="rId4" Type="http://schemas.openxmlformats.org/officeDocument/2006/relationships/hyperlink" Target="https://www.youtube.com/watch?v=BHNCki9HRJ0"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9.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0.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hyperlink" Target="https://www.nike.sa/ar" TargetMode="External"/><Relationship Id="rId2" Type="http://schemas.openxmlformats.org/officeDocument/2006/relationships/slideLayout" Target="../slideLayouts/slideLayout16.xml"/><Relationship Id="rId1" Type="http://schemas.openxmlformats.org/officeDocument/2006/relationships/tags" Target="../tags/tag12.xml"/><Relationship Id="rId5" Type="http://schemas.openxmlformats.org/officeDocument/2006/relationships/image" Target="../media/image15.jpe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C_BZQkU5Cds" TargetMode="External"/><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hyperlink" Target="https://www.pepsi.ps/" TargetMode="External"/><Relationship Id="rId2" Type="http://schemas.openxmlformats.org/officeDocument/2006/relationships/slideLayout" Target="../slideLayouts/slideLayout16.xml"/><Relationship Id="rId1" Type="http://schemas.openxmlformats.org/officeDocument/2006/relationships/tags" Target="../tags/tag17.xml"/><Relationship Id="rId5" Type="http://schemas.openxmlformats.org/officeDocument/2006/relationships/image" Target="../media/image26.jpe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0.xml"/><Relationship Id="rId4" Type="http://schemas.openxmlformats.org/officeDocument/2006/relationships/image" Target="../media/image29.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1.xml"/><Relationship Id="rId4" Type="http://schemas.openxmlformats.org/officeDocument/2006/relationships/image" Target="../media/image30.jpe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2.xml"/><Relationship Id="rId4" Type="http://schemas.openxmlformats.org/officeDocument/2006/relationships/image" Target="../media/image31.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3.xml"/><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196376" y="3575302"/>
            <a:ext cx="782389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مدخل إلى الاتصالات التسويقية المتكاملة</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الثانية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MKT325</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380"/>
    </mc:Choice>
    <mc:Fallback xmlns="">
      <p:transition spd="slow" advTm="203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98187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26895" y="1403972"/>
            <a:ext cx="8417320" cy="5344476"/>
          </a:xfrm>
          <a:prstGeom prst="rect">
            <a:avLst/>
          </a:prstGeom>
          <a:noFill/>
        </p:spPr>
        <p:txBody>
          <a:bodyPr wrap="square" rtlCol="0">
            <a:spAutoFit/>
          </a:bodyPr>
          <a:lstStyle/>
          <a:p>
            <a:pPr algn="just" rtl="1">
              <a:lnSpc>
                <a:spcPct val="250000"/>
              </a:lnSpc>
            </a:pPr>
            <a:r>
              <a:rPr lang="ar-SY" sz="2000" dirty="0"/>
              <a:t>يشهد العالم اليوم تحولات جوهرية في طرق التواصل بين الشركات وجماهيرها، بفعل التطور التكنولوجي وتسارع العولمة. في هذا السياق برز مفهوم الاتصالات التسويقية المتكاملة كأحد أهم الأدوات الاستراتيجية التي تمكّن المؤسسات من توحيد رسائلها وتعزيز حضورها في أذهان المستهلكين. لا يقتصر هذا النهج على استخدام الإعلان فقط، بل يقوم على دمج منظومة شاملة من الأدوات تشمل العلاقات العامة، التسويق الرقمي، الترويج، والتواصل المباشر، ضمن إطار منسق ومتناسق. إن فهم الاتصالات التسويقية يساعد الطلاب على إدراك كيفية تحول الرسائل التسويقية من مجرد نشاط متفرق إلى عملية استراتيجية متكاملة تسعى لتحقيق أهداف مؤسسية طويلة الأمد.</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10655"/>
    </mc:Choice>
    <mc:Fallback xmlns="">
      <p:transition spd="slow" advTm="1106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09235" y="79206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286" y="1168763"/>
            <a:ext cx="8495854" cy="5536837"/>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200000"/>
              </a:lnSpc>
              <a:buFont typeface="Arial" panose="020B0604020202020204" pitchFamily="34" charset="0"/>
              <a:buChar char="•"/>
            </a:pPr>
            <a:r>
              <a:rPr lang="ar-SY" sz="2000" dirty="0"/>
              <a:t>تفسير مفهوم الاتصالات التسويقية المتكاملة وبيان جذورها التاريخية وكيف تطورت كاستراتيجية تسويقية حديثة.</a:t>
            </a:r>
          </a:p>
          <a:p>
            <a:pPr marL="342900" indent="-342900" algn="just" rtl="1">
              <a:lnSpc>
                <a:spcPct val="200000"/>
              </a:lnSpc>
              <a:buFont typeface="Arial" panose="020B0604020202020204" pitchFamily="34" charset="0"/>
              <a:buChar char="•"/>
            </a:pPr>
            <a:r>
              <a:rPr lang="ar-SY" sz="2000" dirty="0"/>
              <a:t>تحليل الخصائص المميزة للاتصال المتكامل مثل الاتساق، التركيز على المستهلك، والتكامل بين الأدوات الإعلامية مع تطبيق أمثلة عملية.</a:t>
            </a:r>
          </a:p>
          <a:p>
            <a:pPr marL="342900" indent="-342900" algn="just" rtl="1">
              <a:lnSpc>
                <a:spcPct val="200000"/>
              </a:lnSpc>
              <a:buFont typeface="Arial" panose="020B0604020202020204" pitchFamily="34" charset="0"/>
              <a:buChar char="•"/>
            </a:pPr>
            <a:r>
              <a:rPr lang="ar-SY" sz="2000" dirty="0"/>
              <a:t>تقييم أهمية الاتصالات التسويقية</a:t>
            </a:r>
            <a:r>
              <a:rPr lang="en-US" sz="2000" dirty="0"/>
              <a:t> </a:t>
            </a:r>
            <a:r>
              <a:rPr lang="ar-SY" sz="2000" dirty="0"/>
              <a:t>في البيئة الرقمية من حيث تعزيز الوصول، التخصيص، وبناء العلاقات طويلة الأمد مع المستهلكين.</a:t>
            </a:r>
          </a:p>
          <a:p>
            <a:pPr marL="342900" indent="-342900" algn="just" rtl="1">
              <a:lnSpc>
                <a:spcPct val="200000"/>
              </a:lnSpc>
              <a:buFont typeface="Arial" panose="020B0604020202020204" pitchFamily="34" charset="0"/>
              <a:buChar char="•"/>
            </a:pPr>
            <a:r>
              <a:rPr lang="ar-SY" sz="2000" dirty="0"/>
              <a:t>مناقشة الأهداف والتحديات العالمية للاتصالات التسويقية المتكاملة وربطها بحالات واقعية توضح كيفية تعامل الشركات مع هذه التحديات.</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11314"/>
    </mc:Choice>
    <mc:Fallback xmlns="">
      <p:transition spd="slow" advTm="1113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493178" y="990932"/>
            <a:ext cx="4195380"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مفهوم الاتصالات التسويقية المتكاملة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9641"/>
    </mc:Choice>
    <mc:Fallback xmlns="">
      <p:transition spd="slow" advTm="96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18941" y="1305794"/>
            <a:ext cx="4955590" cy="4659289"/>
          </a:xfrm>
          <a:prstGeom prst="rect">
            <a:avLst/>
          </a:prstGeom>
        </p:spPr>
        <p:txBody>
          <a:bodyPr wrap="square">
            <a:spAutoFit/>
          </a:bodyPr>
          <a:lstStyle/>
          <a:p>
            <a:pPr algn="just" rtl="1">
              <a:lnSpc>
                <a:spcPct val="150000"/>
              </a:lnSpc>
            </a:pPr>
            <a:r>
              <a:rPr lang="ar-SY" sz="2000" dirty="0"/>
              <a:t>في ظل التحولات الرقمية والتنافس الشديد في الأسواق، أصبح التواصل الفعّال مع المستهلك ضرورة استراتيجية للشركات. تمثل الاتصالات التسويقية المتكاملة نهجاً يهدف إلى توحيد الرسائل والهوية البصرية واللفظية للعلامة التجارية عبر جميع الوسائط. وتتيح الاتصالات التسويقية المتكاملة</a:t>
            </a:r>
            <a:r>
              <a:rPr lang="en-US" sz="2000" dirty="0"/>
              <a:t> </a:t>
            </a:r>
            <a:r>
              <a:rPr lang="ar-SY" sz="2000" dirty="0"/>
              <a:t>بناء علاقة ثنائية الاتجاه مع المستهلك، تعزز الولاء وتضع احتياجاته في صلب الاستراتيجية التسويقية. تاريخياً، نشأت الفكرة كرد فعل على ضعف ولاء المستهلك مع تشابه المنتجات، لتعيد صياغة العلاقة بين البائع والمستهلك بطريقة شخصية وتفاعلية. </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custDataLst>
      <p:tags r:id="rId1"/>
    </p:custDataLst>
  </p:cSld>
  <p:clrMapOvr>
    <a:masterClrMapping/>
  </p:clrMapOvr>
  <p:transition spd="slow" advTm="117325">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90437" y="904819"/>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الاتصالات التسويقية المتكاملة</a:t>
            </a:r>
          </a:p>
        </p:txBody>
      </p:sp>
      <p:sp>
        <p:nvSpPr>
          <p:cNvPr id="48" name="TextBox 47"/>
          <p:cNvSpPr txBox="1"/>
          <p:nvPr/>
        </p:nvSpPr>
        <p:spPr>
          <a:xfrm>
            <a:off x="825500" y="1511226"/>
            <a:ext cx="10541000" cy="4575035"/>
          </a:xfrm>
          <a:prstGeom prst="rect">
            <a:avLst/>
          </a:prstGeom>
          <a:noFill/>
        </p:spPr>
        <p:txBody>
          <a:bodyPr wrap="square" rtlCol="0">
            <a:spAutoFit/>
          </a:bodyPr>
          <a:lstStyle/>
          <a:p>
            <a:pPr algn="just" rtl="1">
              <a:lnSpc>
                <a:spcPct val="250000"/>
              </a:lnSpc>
            </a:pPr>
            <a:r>
              <a:rPr lang="ar-SY" sz="2000" dirty="0"/>
              <a:t>الاتصالات التسويقية المتكاملة (</a:t>
            </a:r>
            <a:r>
              <a:rPr lang="en-US" sz="2000" dirty="0"/>
              <a:t>Integrated Marketing Communication – IMC</a:t>
            </a:r>
            <a:r>
              <a:rPr lang="ar-SY" sz="2000" dirty="0"/>
              <a:t>) هي نهج استراتيجي يهدف إلى توحيد الرسائل الاتصالية التي توجهها الشركة إلى جمهورها المستهدف عبر مختلف الوسائط. يقوم هذا المفهوم على تنسيق الأدوات الاتصالية مثل الإعلان، والعلاقات العامة، والتسويق الرقمي، والترويج، بحيث تحمل رسالة واحدة متناسقة بصرياً ولفظياً. الهدف الأساسي هو خلق علاقة طويلة الأمد بين العلامة التجارية والمستهلك عبر تواصل واضح وفعّال. </a:t>
            </a:r>
          </a:p>
          <a:p>
            <a:pPr algn="just" rtl="1">
              <a:lnSpc>
                <a:spcPct val="250000"/>
              </a:lnSpc>
            </a:pPr>
            <a:r>
              <a:rPr lang="ar-SY" sz="2000" dirty="0"/>
              <a:t>وفقاً لـ </a:t>
            </a:r>
            <a:r>
              <a:rPr lang="en-US" sz="2000" dirty="0"/>
              <a:t>(Blakeman)، </a:t>
            </a:r>
            <a:r>
              <a:rPr lang="ar-SY" sz="2000" dirty="0"/>
              <a:t>فإن الإبداع في الاتصالات التسويقية المتكاملة ليس مجرد فن، بل هو وظيفة </a:t>
            </a:r>
          </a:p>
          <a:p>
            <a:pPr algn="just" rtl="1">
              <a:lnSpc>
                <a:spcPct val="250000"/>
              </a:lnSpc>
            </a:pPr>
            <a:r>
              <a:rPr lang="ar-SY" sz="2000" dirty="0"/>
              <a:t>تسويقية تسعى لتحقيق الأهداف التجارية.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4" name="Picture 2" descr="Integrated Marketing Communication (IMC ...">
            <a:extLst>
              <a:ext uri="{FF2B5EF4-FFF2-40B4-BE49-F238E27FC236}">
                <a16:creationId xmlns:a16="http://schemas.microsoft.com/office/drawing/2014/main" id="{001BABED-ECBB-4E34-A3E9-581E4F85B8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780" y="4040155"/>
            <a:ext cx="2775371" cy="17075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24959"/>
    </mc:Choice>
    <mc:Fallback xmlns="">
      <p:transition advTm="2249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79507" y="918755"/>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أسباب نمو الاتصالات التسويقية المتكاملة</a:t>
            </a:r>
          </a:p>
        </p:txBody>
      </p:sp>
      <p:sp>
        <p:nvSpPr>
          <p:cNvPr id="48" name="TextBox 47"/>
          <p:cNvSpPr txBox="1"/>
          <p:nvPr/>
        </p:nvSpPr>
        <p:spPr>
          <a:xfrm>
            <a:off x="825500" y="1860575"/>
            <a:ext cx="10541000" cy="4613507"/>
          </a:xfrm>
          <a:prstGeom prst="rect">
            <a:avLst/>
          </a:prstGeom>
          <a:noFill/>
        </p:spPr>
        <p:txBody>
          <a:bodyPr wrap="square" rtlCol="0">
            <a:spAutoFit/>
          </a:bodyPr>
          <a:lstStyle/>
          <a:p>
            <a:pPr algn="just" rtl="1">
              <a:lnSpc>
                <a:spcPct val="150000"/>
              </a:lnSpc>
            </a:pPr>
            <a:r>
              <a:rPr lang="ar-SY" sz="2000" dirty="0"/>
              <a:t>• </a:t>
            </a:r>
            <a:r>
              <a:rPr lang="ar-SY" sz="2000" b="1" dirty="0"/>
              <a:t>التحولات التكنولوجية: </a:t>
            </a:r>
            <a:r>
              <a:rPr lang="ar-SY" sz="2000" dirty="0"/>
              <a:t>أدت التطورات الرقمية إلى تغيير جذري في طرق الاتصال، مما جعل أدوات التسويق أكثر تفاعلية ومرونة.</a:t>
            </a:r>
          </a:p>
          <a:p>
            <a:pPr algn="just" rtl="1">
              <a:lnSpc>
                <a:spcPct val="150000"/>
              </a:lnSpc>
            </a:pPr>
            <a:r>
              <a:rPr lang="ar-SY" sz="2000" dirty="0"/>
              <a:t>• </a:t>
            </a:r>
            <a:r>
              <a:rPr lang="ar-SY" sz="2000" b="1" dirty="0"/>
              <a:t>قواعد البيانات المخصصة: </a:t>
            </a:r>
            <a:r>
              <a:rPr lang="ar-SY" sz="2000" dirty="0"/>
              <a:t>منحت الشركات القدرة على استهداف العملاء بشكل فردي بدلاً من الاكتفاء بالرسائل العامة الموجهة للجماهير.</a:t>
            </a:r>
          </a:p>
          <a:p>
            <a:pPr algn="just" rtl="1">
              <a:lnSpc>
                <a:spcPct val="150000"/>
              </a:lnSpc>
            </a:pPr>
            <a:r>
              <a:rPr lang="ar-SY" sz="2000" dirty="0"/>
              <a:t>• </a:t>
            </a:r>
            <a:r>
              <a:rPr lang="ar-SY" sz="2000" b="1" dirty="0"/>
              <a:t>دور الإنترنت: </a:t>
            </a:r>
            <a:r>
              <a:rPr lang="ar-SY" sz="2000" dirty="0"/>
              <a:t>أتاح التواصل المباشر والتفاعلي مع الجمهور، بدلاً من الاتصال أحادي الاتجاه التقليدي.</a:t>
            </a:r>
          </a:p>
          <a:p>
            <a:pPr algn="just" rtl="1">
              <a:lnSpc>
                <a:spcPct val="200000"/>
              </a:lnSpc>
            </a:pPr>
            <a:r>
              <a:rPr lang="ar-SY" sz="2000" dirty="0"/>
              <a:t>• </a:t>
            </a:r>
            <a:r>
              <a:rPr lang="ar-SY" sz="2000" b="1" dirty="0"/>
              <a:t>وفرة الخيارات أمام المستهلك: </a:t>
            </a:r>
            <a:r>
              <a:rPr lang="ar-SY" sz="2000" dirty="0"/>
              <a:t>جعلت الحاجة أكبر إلى رسائل متسقة تعكس هوية العلامة التجارية </a:t>
            </a:r>
            <a:endParaRPr lang="en-US" sz="2000" dirty="0"/>
          </a:p>
          <a:p>
            <a:pPr algn="just" rtl="1">
              <a:lnSpc>
                <a:spcPct val="200000"/>
              </a:lnSpc>
            </a:pPr>
            <a:r>
              <a:rPr lang="ar-SY" sz="2000" dirty="0"/>
              <a:t>بوضوح وتمنع ارتباك العملاء.</a:t>
            </a:r>
          </a:p>
          <a:p>
            <a:pPr algn="just" rtl="1">
              <a:lnSpc>
                <a:spcPct val="150000"/>
              </a:lnSpc>
            </a:pPr>
            <a:r>
              <a:rPr lang="ar-SY" sz="2000" b="1" dirty="0"/>
              <a:t>• التحول من التركيز على رؤية الشركة إلى الانطلاق من حاجات المستهلكين.</a:t>
            </a:r>
          </a:p>
          <a:p>
            <a:pPr algn="just" rtl="1">
              <a:lnSpc>
                <a:spcPct val="200000"/>
              </a:lnSpc>
            </a:pP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CEACCFD2-1625-42C9-BEDD-F1C014B07AD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2052" name="Picture 4" descr="Examine Reasons Stock Illustrations – 3 ...">
            <a:extLst>
              <a:ext uri="{FF2B5EF4-FFF2-40B4-BE49-F238E27FC236}">
                <a16:creationId xmlns:a16="http://schemas.microsoft.com/office/drawing/2014/main" id="{E1DA6B54-DD8F-43E6-807D-8C192CCDD1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979" y="4124131"/>
            <a:ext cx="2619544" cy="19621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267250"/>
    </mc:Choice>
    <mc:Fallback xmlns="">
      <p:transition advTm="2672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90964" y="906886"/>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جذور نشأة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IMC</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وتطورها التاريخي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772155" y="1579714"/>
            <a:ext cx="10730205" cy="4959756"/>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تعود جذور الاتصالات التسويقية إلى الممارسات التقليدية في المجتمعات الصغيرة حيث كان البائع يعرف المستهلك شخصياً. لكن مع الثورة الصناعية برزت الإعلانات الجماهيرية، ما أدى إلى فقدان الطابع الشخصي في الاتصال. ومع تعدد العلامات وتضخم المنافسة في القرن العشرين، ظهرت الحاجة إلى إعادة بناء العلاقة بين المستهلك والعلامة التجارية. من هنا تطورت فلسفة </a:t>
            </a:r>
            <a:r>
              <a:rPr lang="en-US" sz="2000" dirty="0">
                <a:latin typeface="Times New Roman" panose="02020603050405020304" pitchFamily="18" charset="0"/>
              </a:rPr>
              <a:t>IMC </a:t>
            </a:r>
            <a:r>
              <a:rPr lang="ar-SY" sz="2000" dirty="0">
                <a:latin typeface="Times New Roman" panose="02020603050405020304" pitchFamily="18" charset="0"/>
              </a:rPr>
              <a:t>بوصفها رد فعل على ضعف ولاء المستهلك للعلامة نتيجة تشابه المنتجات</a:t>
            </a:r>
          </a:p>
          <a:p>
            <a:pPr marL="231775" algn="just" rtl="1">
              <a:lnSpc>
                <a:spcPct val="1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حملات (</a:t>
            </a:r>
            <a:r>
              <a:rPr lang="en-US" sz="2000" dirty="0">
                <a:latin typeface="Times New Roman" panose="02020603050405020304" pitchFamily="18" charset="0"/>
              </a:rPr>
              <a:t>Coca Cola</a:t>
            </a:r>
            <a:r>
              <a:rPr lang="ar-SY" sz="2000" dirty="0">
                <a:latin typeface="Times New Roman" panose="02020603050405020304" pitchFamily="18" charset="0"/>
              </a:rPr>
              <a:t>) التي ربطت العلامة بمشاعر "السعادة" جسدت هذا </a:t>
            </a:r>
            <a:endParaRPr lang="en-US" sz="2000" dirty="0">
              <a:latin typeface="Times New Roman" panose="02020603050405020304" pitchFamily="18" charset="0"/>
            </a:endParaRPr>
          </a:p>
          <a:p>
            <a:pPr marL="231775" algn="just" rtl="1">
              <a:lnSpc>
                <a:spcPct val="150000"/>
              </a:lnSpc>
            </a:pPr>
            <a:r>
              <a:rPr lang="ar-SY" sz="2000" dirty="0">
                <a:latin typeface="Times New Roman" panose="02020603050405020304" pitchFamily="18" charset="0"/>
              </a:rPr>
              <a:t>التطور.</a:t>
            </a:r>
          </a:p>
          <a:p>
            <a:pPr marL="231775" algn="just" rtl="1">
              <a:lnSpc>
                <a:spcPct val="150000"/>
              </a:lnSpc>
            </a:pPr>
            <a:r>
              <a:rPr lang="ar-SY" sz="2000" b="1" dirty="0">
                <a:latin typeface="Times New Roman" panose="02020603050405020304" pitchFamily="18" charset="0"/>
              </a:rPr>
              <a:t>رابط الإعلان المتصل بالحملة: </a:t>
            </a:r>
            <a:r>
              <a:rPr lang="en-US" sz="2000" dirty="0">
                <a:latin typeface="Times New Roman" panose="02020603050405020304" pitchFamily="18" charset="0"/>
                <a:hlinkClick r:id="rId4"/>
              </a:rPr>
              <a:t>https://www.youtube.com/watch?v=BHNCki9HRJ0</a:t>
            </a:r>
            <a:endParaRPr lang="en-US" sz="2000" dirty="0">
              <a:latin typeface="Times New Roman" panose="02020603050405020304" pitchFamily="18" charset="0"/>
            </a:endParaRPr>
          </a:p>
          <a:p>
            <a:pPr marL="231775" algn="just" rtl="1">
              <a:lnSpc>
                <a:spcPct val="150000"/>
              </a:lnSpc>
            </a:pPr>
            <a:endParaRPr lang="ar-SY" sz="2000"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3074" name="Picture 2" descr="Coca-Cola: The brand that deserves a ...">
            <a:extLst>
              <a:ext uri="{FF2B5EF4-FFF2-40B4-BE49-F238E27FC236}">
                <a16:creationId xmlns:a16="http://schemas.microsoft.com/office/drawing/2014/main" id="{900772CE-E190-41B1-8EEA-42629AB363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9192" y="3794707"/>
            <a:ext cx="3507535" cy="180997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84264"/>
    </mc:Choice>
    <mc:Fallback xmlns="">
      <p:transition advTm="28426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98376" y="982465"/>
            <a:ext cx="742535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كيف يعيد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IMC</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العلاقة بين البائع والمستهلك</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06951" y="1681773"/>
            <a:ext cx="10541000" cy="4313040"/>
          </a:xfrm>
          <a:prstGeom prst="rect">
            <a:avLst/>
          </a:prstGeom>
          <a:noFill/>
        </p:spPr>
        <p:txBody>
          <a:bodyPr wrap="square" rtlCol="0">
            <a:spAutoFit/>
          </a:bodyPr>
          <a:lstStyle/>
          <a:p>
            <a:pPr algn="just" rtl="1">
              <a:lnSpc>
                <a:spcPct val="250000"/>
              </a:lnSpc>
            </a:pPr>
            <a:r>
              <a:rPr lang="ar-SY" sz="2000" dirty="0">
                <a:effectLst/>
                <a:ea typeface="Times New Roman" panose="02020603050405020304" pitchFamily="18" charset="0"/>
              </a:rPr>
              <a:t>تقوم الاتصالات التسويقية المتكاملة (</a:t>
            </a:r>
            <a:r>
              <a:rPr lang="en-US" sz="2000" dirty="0">
                <a:effectLst/>
                <a:ea typeface="Times New Roman" panose="02020603050405020304" pitchFamily="18" charset="0"/>
              </a:rPr>
              <a:t>IMC</a:t>
            </a:r>
            <a:r>
              <a:rPr lang="ar-SY" sz="2000" dirty="0">
                <a:effectLst/>
                <a:ea typeface="Times New Roman" panose="02020603050405020304" pitchFamily="18" charset="0"/>
              </a:rPr>
              <a:t>) </a:t>
            </a:r>
            <a:r>
              <a:rPr lang="ar-SA" sz="2000" dirty="0">
                <a:effectLst/>
                <a:ea typeface="Times New Roman" panose="02020603050405020304" pitchFamily="18" charset="0"/>
              </a:rPr>
              <a:t>على فكرة إعادة بناء العلاقة بين الطرفين من خلال تواصل ثنائي الاتجاه يسمح بتبادل الآراء والمعلومات. بخلاف الإعلان التقليدي الذي يخاطب الجمهور ككتلة واحدة، يتيح </a:t>
            </a:r>
            <a:r>
              <a:rPr lang="ar-SY" sz="2000" dirty="0">
                <a:ea typeface="Times New Roman" panose="02020603050405020304" pitchFamily="18" charset="0"/>
              </a:rPr>
              <a:t>(</a:t>
            </a:r>
            <a:r>
              <a:rPr lang="en-US" sz="2000" dirty="0">
                <a:effectLst/>
                <a:ea typeface="Times New Roman" panose="02020603050405020304" pitchFamily="18" charset="0"/>
              </a:rPr>
              <a:t>IMC</a:t>
            </a:r>
            <a:r>
              <a:rPr lang="ar-SY" sz="2000" dirty="0">
                <a:ea typeface="Times New Roman" panose="02020603050405020304" pitchFamily="18" charset="0"/>
              </a:rPr>
              <a:t>)</a:t>
            </a:r>
            <a:r>
              <a:rPr lang="en-US" sz="2000" dirty="0">
                <a:effectLst/>
                <a:ea typeface="Times New Roman" panose="02020603050405020304" pitchFamily="18" charset="0"/>
              </a:rPr>
              <a:t> </a:t>
            </a:r>
            <a:r>
              <a:rPr lang="ar-SA" sz="2000" dirty="0">
                <a:effectLst/>
                <a:ea typeface="Times New Roman" panose="02020603050405020304" pitchFamily="18" charset="0"/>
              </a:rPr>
              <a:t>التخصيص والمواءمة مع أنماط حياة المستهلك. هذا يعزز الولاء للعلامة التجارية، حيث يشعر المستهلك أن الرسالة موجهة له شخصياً.</a:t>
            </a:r>
            <a:r>
              <a:rPr lang="ar-SY" sz="2000" dirty="0">
                <a:effectLst/>
                <a:ea typeface="Times New Roman" panose="02020603050405020304" pitchFamily="18" charset="0"/>
              </a:rPr>
              <a:t> إن نجاح الاتصالات التسويقية </a:t>
            </a:r>
            <a:r>
              <a:rPr lang="ar-SA" sz="2000" dirty="0">
                <a:effectLst/>
                <a:ea typeface="Times New Roman" panose="02020603050405020304" pitchFamily="18" charset="0"/>
              </a:rPr>
              <a:t>يعتمد على القدرة على الإجابة عن سؤال المستهلك: "ما الفائدة لي؟". </a:t>
            </a:r>
            <a:endParaRPr lang="ar-SY" sz="2000" dirty="0">
              <a:effectLst/>
              <a:ea typeface="Times New Roman" panose="02020603050405020304" pitchFamily="18" charset="0"/>
            </a:endParaRP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شركة (</a:t>
            </a:r>
            <a:r>
              <a:rPr lang="en-US" sz="2000" dirty="0">
                <a:effectLst/>
                <a:latin typeface="Times New Roman" panose="02020603050405020304" pitchFamily="18" charset="0"/>
                <a:ea typeface="Times New Roman" panose="02020603050405020304" pitchFamily="18" charset="0"/>
              </a:rPr>
              <a:t>NIVEA</a:t>
            </a:r>
            <a:r>
              <a:rPr lang="ar-SY" sz="20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NIVEA Men</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في المملكة المتحدة ركزت على الرجال والهواة الرياضيين </a:t>
            </a:r>
            <a:endParaRPr lang="ar-SY" sz="2000" dirty="0">
              <a:effectLst/>
              <a:latin typeface="Times New Roman" panose="02020603050405020304" pitchFamily="18" charset="0"/>
              <a:ea typeface="Times New Roman" panose="02020603050405020304" pitchFamily="18" charset="0"/>
            </a:endParaRPr>
          </a:p>
          <a:p>
            <a:pPr algn="just" rtl="1">
              <a:lnSpc>
                <a:spcPct val="200000"/>
              </a:lnSpc>
            </a:pPr>
            <a:r>
              <a:rPr lang="ar-SA" sz="2000" dirty="0">
                <a:effectLst/>
                <a:latin typeface="Times New Roman" panose="02020603050405020304" pitchFamily="18" charset="0"/>
                <a:ea typeface="Times New Roman" panose="02020603050405020304" pitchFamily="18" charset="0"/>
              </a:rPr>
              <a:t>من خلال حملات مرتبطة بكرة القدم، مما أعاد صياغة العلاقة بينهم وبين العلامة.</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4" name="Picture 2" descr="Nivea Men Football Keyring Gift Pack ...">
            <a:extLst>
              <a:ext uri="{FF2B5EF4-FFF2-40B4-BE49-F238E27FC236}">
                <a16:creationId xmlns:a16="http://schemas.microsoft.com/office/drawing/2014/main" id="{B10FCABE-30AC-487B-AC17-D8CFAD530C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3880166"/>
            <a:ext cx="2240172" cy="22401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49689"/>
    </mc:Choice>
    <mc:Fallback xmlns="">
      <p:transition advTm="24968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46062" y="775134"/>
            <a:ext cx="869961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التناسق البصري/اللفظي في </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استراتيجية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IMC</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851477"/>
            <a:ext cx="10541000" cy="3697487"/>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rPr>
              <a:t>أحد أبرز عناصر نجاح </a:t>
            </a:r>
            <a:r>
              <a:rPr lang="ar-SY" sz="2000" dirty="0">
                <a:effectLst/>
                <a:ea typeface="Times New Roman" panose="02020603050405020304" pitchFamily="18" charset="0"/>
              </a:rPr>
              <a:t>(</a:t>
            </a:r>
            <a:r>
              <a:rPr lang="en-US" sz="2000" dirty="0">
                <a:effectLst/>
                <a:ea typeface="Times New Roman" panose="02020603050405020304" pitchFamily="18" charset="0"/>
              </a:rPr>
              <a:t>IMC</a:t>
            </a:r>
            <a:r>
              <a:rPr lang="ar-SY" sz="2000" dirty="0">
                <a:effectLst/>
                <a:ea typeface="Times New Roman" panose="02020603050405020304" pitchFamily="18" charset="0"/>
              </a:rPr>
              <a:t>) </a:t>
            </a:r>
            <a:r>
              <a:rPr lang="ar-SA" sz="2000" dirty="0">
                <a:effectLst/>
                <a:ea typeface="Times New Roman" panose="02020603050405020304" pitchFamily="18" charset="0"/>
              </a:rPr>
              <a:t>هو الحفاظ على الاتساق في الرسائل، سواء على المستوى البصري (الألوان، الشعارات، الشخصيات) أو اللفظي (اللغة، النبرة، العبارات). هذا الاتساق يعزز القدرة على التعرف على العلامة بسرعة وسط زخم الإعلانات. </a:t>
            </a:r>
            <a:r>
              <a:rPr lang="ar-SY" sz="2000" dirty="0">
                <a:effectLst/>
                <a:ea typeface="Times New Roman" panose="02020603050405020304" pitchFamily="18" charset="0"/>
              </a:rPr>
              <a:t>إن </a:t>
            </a:r>
            <a:r>
              <a:rPr lang="ar-SA" sz="2000" dirty="0">
                <a:effectLst/>
                <a:ea typeface="Times New Roman" panose="02020603050405020304" pitchFamily="18" charset="0"/>
              </a:rPr>
              <a:t>المستهلك يحتاج لرؤية صورة موحدة للعلامة عبر كل وسائط الاتصال كي تتجذر في ذاكرته. الاتصالات غير المتناسقة تؤدي إلى تشوش وفقدان الثقة. </a:t>
            </a:r>
            <a:endParaRPr lang="ar-SY" sz="2000" dirty="0">
              <a:effectLst/>
              <a:ea typeface="Times New Roman" panose="02020603050405020304" pitchFamily="18" charset="0"/>
            </a:endParaRP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ea typeface="Times New Roman" panose="02020603050405020304" pitchFamily="18" charset="0"/>
              </a:rPr>
              <a:t>استخدام شركة </a:t>
            </a:r>
            <a:r>
              <a:rPr lang="ar-SY" sz="2000" dirty="0">
                <a:effectLst/>
                <a:ea typeface="Times New Roman" panose="02020603050405020304" pitchFamily="18" charset="0"/>
              </a:rPr>
              <a:t>(</a:t>
            </a:r>
            <a:r>
              <a:rPr lang="en-US" sz="2000" dirty="0">
                <a:effectLst/>
                <a:ea typeface="Times New Roman" panose="02020603050405020304" pitchFamily="18" charset="0"/>
              </a:rPr>
              <a:t>Adidas</a:t>
            </a:r>
            <a:r>
              <a:rPr lang="ar-SY" sz="2000" dirty="0">
                <a:effectLst/>
                <a:ea typeface="Times New Roman" panose="02020603050405020304" pitchFamily="18" charset="0"/>
              </a:rPr>
              <a:t>) </a:t>
            </a:r>
            <a:r>
              <a:rPr lang="ar-SA" sz="2000" dirty="0">
                <a:effectLst/>
                <a:ea typeface="Times New Roman" panose="02020603050405020304" pitchFamily="18" charset="0"/>
              </a:rPr>
              <a:t>شعارها الشهير (الثلاثة خطوط) مع لغة واحدة في </a:t>
            </a:r>
            <a:endParaRPr lang="ar-SY" sz="2000" dirty="0">
              <a:effectLst/>
              <a:ea typeface="Times New Roman" panose="02020603050405020304" pitchFamily="18" charset="0"/>
            </a:endParaRPr>
          </a:p>
          <a:p>
            <a:pPr algn="just" rtl="1">
              <a:lnSpc>
                <a:spcPct val="200000"/>
              </a:lnSpc>
            </a:pPr>
            <a:r>
              <a:rPr lang="ar-SA" sz="2000" dirty="0">
                <a:effectLst/>
                <a:ea typeface="Times New Roman" panose="02020603050405020304" pitchFamily="18" charset="0"/>
              </a:rPr>
              <a:t>حملاتها التقليدية والرقمية ساهم في تعزيز هويتها عالمياً.</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41567" y="639506"/>
            <a:ext cx="133728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5" name="Picture 4">
            <a:extLst>
              <a:ext uri="{FF2B5EF4-FFF2-40B4-BE49-F238E27FC236}">
                <a16:creationId xmlns:a16="http://schemas.microsoft.com/office/drawing/2014/main" id="{15514F5F-8F6C-4734-BDA3-15D8F1C745B8}"/>
              </a:ext>
            </a:extLst>
          </p:cNvPr>
          <p:cNvPicPr>
            <a:picLocks noChangeAspect="1"/>
          </p:cNvPicPr>
          <p:nvPr/>
        </p:nvPicPr>
        <p:blipFill>
          <a:blip r:embed="rId4"/>
          <a:stretch>
            <a:fillRect/>
          </a:stretch>
        </p:blipFill>
        <p:spPr>
          <a:xfrm>
            <a:off x="1202968" y="3820646"/>
            <a:ext cx="2221367" cy="2262220"/>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4276495178"/>
      </p:ext>
    </p:extLst>
  </p:cSld>
  <p:clrMapOvr>
    <a:masterClrMapping/>
  </p:clrMapOvr>
  <mc:AlternateContent xmlns:mc="http://schemas.openxmlformats.org/markup-compatibility/2006" xmlns:p14="http://schemas.microsoft.com/office/powerpoint/2010/main">
    <mc:Choice Requires="p14">
      <p:transition p14:dur="10" advTm="249689"/>
    </mc:Choice>
    <mc:Fallback xmlns="">
      <p:transition advTm="24968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329714" y="904321"/>
            <a:ext cx="4472699"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خصائص الاتصالات التسويقية المتكاملة</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3747"/>
    </mc:Choice>
    <mc:Fallback xmlns="">
      <p:transition spd="slow" advTm="137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1305794"/>
            <a:ext cx="5205083" cy="4659289"/>
          </a:xfrm>
          <a:prstGeom prst="rect">
            <a:avLst/>
          </a:prstGeom>
        </p:spPr>
        <p:txBody>
          <a:bodyPr wrap="square">
            <a:spAutoFit/>
          </a:bodyPr>
          <a:lstStyle/>
          <a:p>
            <a:pPr algn="just" rtl="1">
              <a:lnSpc>
                <a:spcPct val="150000"/>
              </a:lnSpc>
            </a:pPr>
            <a:r>
              <a:rPr lang="ar-SY" sz="2000" dirty="0"/>
              <a:t>تركز خصائص الاتصالات التسويقية المتكاملة (</a:t>
            </a:r>
            <a:r>
              <a:rPr lang="en-US" sz="2000" dirty="0"/>
              <a:t>IMC</a:t>
            </a:r>
            <a:r>
              <a:rPr lang="ar-SY" sz="2000" dirty="0"/>
              <a:t>)</a:t>
            </a:r>
            <a:r>
              <a:rPr lang="en-US" sz="2000" dirty="0"/>
              <a:t> </a:t>
            </a:r>
            <a:r>
              <a:rPr lang="ar-SY" sz="2000" dirty="0"/>
              <a:t>على بناء استراتيجية متماسكة تعزز التواصل الفعّال مع المستهلك. من أهم هذه الخصائص الاتساق الذي يضمن وحدة الرسائل والهوية عبر جميع الوسائط، والتركيز على المستهلك الذي يضع احتياجاته في صلب الاستراتيجية. كما تعتمد </a:t>
            </a:r>
            <a:r>
              <a:rPr lang="en-US" sz="2000" dirty="0"/>
              <a:t>IMC </a:t>
            </a:r>
            <a:r>
              <a:rPr lang="ar-SY" sz="2000" dirty="0"/>
              <a:t>على التفاعل ثنائي الاتجاه لخلق حوار مستمر مع الجمهور، والبحث وقواعد البيانات لفهم السلوك وتحسين الاستهداف. إضافة إلى ذلك، يوفر التكامل بين الأدوات الإعلامية تناغماً في الرسائل، مما يعزز وضوح العلامة التجارية ويقوي الولاء والثقة لدى المستهلكين.</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3696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5598"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الاتساق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Consistency</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663746"/>
            <a:ext cx="10541000" cy="4305730"/>
          </a:xfrm>
          <a:prstGeom prst="rect">
            <a:avLst/>
          </a:prstGeom>
          <a:noFill/>
        </p:spPr>
        <p:txBody>
          <a:bodyPr wrap="square" rtlCol="0">
            <a:spAutoFit/>
          </a:bodyPr>
          <a:lstStyle/>
          <a:p>
            <a:pPr algn="just" rtl="1">
              <a:lnSpc>
                <a:spcPct val="200000"/>
              </a:lnSpc>
            </a:pPr>
            <a:r>
              <a:rPr lang="ar-SY" sz="2000" dirty="0"/>
              <a:t>يعد الاتساق حجر الأساس في الاتصالات التسويقية المتكاملة، إذ يضمن أن جميع الرسائل الموجهة للجمهور تحمل النغمة والصورة نفسها. هذا الاتساق يساعد المستهلك على تكوين تصور ثابت عن العلامة التجارية، ويقلل من فرص الارتباك الناتج عن تباين الرسائل. </a:t>
            </a:r>
            <a:r>
              <a:rPr lang="ar-SY" sz="2000"/>
              <a:t>وإن عدم </a:t>
            </a:r>
            <a:r>
              <a:rPr lang="ar-SY" sz="2000" dirty="0"/>
              <a:t>الانسجام في الرسائل قد يضعف الثقة ويؤثر سلباً على ولاء العملاء. لذلك، يجب أن تكون جميع المكونات البصرية واللفظية مترابطة في جميع الوسائط. </a:t>
            </a:r>
          </a:p>
          <a:p>
            <a:pPr algn="just" rtl="1">
              <a:lnSpc>
                <a:spcPct val="200000"/>
              </a:lnSpc>
            </a:pPr>
            <a:r>
              <a:rPr lang="ar-SY" sz="2000" b="1" u="sng" dirty="0"/>
              <a:t>مثال</a:t>
            </a:r>
            <a:r>
              <a:rPr lang="ar-SY" sz="2000" u="sng" dirty="0"/>
              <a:t>:</a:t>
            </a:r>
            <a:r>
              <a:rPr lang="ar-SY" sz="2000" dirty="0"/>
              <a:t>  حملة شركة (</a:t>
            </a:r>
            <a:r>
              <a:rPr lang="en-US" sz="2000" dirty="0"/>
              <a:t>Apple</a:t>
            </a:r>
            <a:r>
              <a:rPr lang="ar-SY" sz="2000" dirty="0"/>
              <a:t>)</a:t>
            </a:r>
            <a:r>
              <a:rPr lang="en-US" sz="2000" dirty="0"/>
              <a:t> </a:t>
            </a:r>
            <a:r>
              <a:rPr lang="ar-SY" sz="2000" dirty="0"/>
              <a:t> </a:t>
            </a:r>
            <a:r>
              <a:rPr lang="en-US" sz="2000" dirty="0"/>
              <a:t>“Think Different”، </a:t>
            </a:r>
            <a:r>
              <a:rPr lang="ar-SY" sz="2000" dirty="0"/>
              <a:t>حيث حافظت الشركة على وحدة رسائلها </a:t>
            </a:r>
          </a:p>
          <a:p>
            <a:pPr algn="just" rtl="1">
              <a:lnSpc>
                <a:spcPct val="200000"/>
              </a:lnSpc>
            </a:pPr>
            <a:r>
              <a:rPr lang="ar-SY" sz="2000" dirty="0"/>
              <a:t>البصرية واللفظية عبر جميع الوسائط الإعلامية، من الإعلانات التلفزيونية والمطبوعات </a:t>
            </a:r>
          </a:p>
          <a:p>
            <a:pPr algn="just" rtl="1">
              <a:lnSpc>
                <a:spcPct val="200000"/>
              </a:lnSpc>
            </a:pPr>
            <a:r>
              <a:rPr lang="ar-SY" sz="2000" dirty="0"/>
              <a:t>إلى موقعها الإلكتروني ووسائل التواصل الاجتماعي.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2" name="Picture 1">
            <a:extLst>
              <a:ext uri="{FF2B5EF4-FFF2-40B4-BE49-F238E27FC236}">
                <a16:creationId xmlns:a16="http://schemas.microsoft.com/office/drawing/2014/main" id="{897A1F35-9909-4AB0-8A9B-51AB61671AE6}"/>
              </a:ext>
            </a:extLst>
          </p:cNvPr>
          <p:cNvPicPr>
            <a:picLocks noChangeAspect="1"/>
          </p:cNvPicPr>
          <p:nvPr/>
        </p:nvPicPr>
        <p:blipFill>
          <a:blip r:embed="rId4"/>
          <a:stretch>
            <a:fillRect/>
          </a:stretch>
        </p:blipFill>
        <p:spPr>
          <a:xfrm>
            <a:off x="825500" y="4180114"/>
            <a:ext cx="2841431" cy="1569098"/>
          </a:xfrm>
          <a:prstGeom prst="rect">
            <a:avLst/>
          </a:prstGeom>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26528"/>
    </mc:Choice>
    <mc:Fallback xmlns="">
      <p:transition advTm="2265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3796" y="932689"/>
            <a:ext cx="900164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التركيز على المستهلك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Consumer-Centric</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621613"/>
            <a:ext cx="10541000" cy="4305730"/>
          </a:xfrm>
          <a:prstGeom prst="rect">
            <a:avLst/>
          </a:prstGeom>
          <a:noFill/>
        </p:spPr>
        <p:txBody>
          <a:bodyPr wrap="square" rtlCol="0">
            <a:spAutoFit/>
          </a:bodyPr>
          <a:lstStyle/>
          <a:p>
            <a:pPr algn="just" rtl="1">
              <a:lnSpc>
                <a:spcPct val="200000"/>
              </a:lnSpc>
            </a:pPr>
            <a:r>
              <a:rPr lang="ar-SY" sz="2000" dirty="0"/>
              <a:t>من أبرز خصائص الاتصالات التسويقية أنها تبدأ من المستهلك لا من المنتج، فهي تعتمد على فلسفة "من الخارج إلى الداخل". هذا يعني أن الشركات تصمم رسائلها بناءً على حاجات ورغبات المستهلكين بدلاً من التركيز على مزايا المنتج وحدها. إن هذا التوجه يعزز بناء علاقات طويلة الأمد قائمة على الثقة والرضا. عندما يشعر العميل أن الرسالة تخاطبه شخصياً، يكون أكثر استعداداً للتفاعل مع العلامة</a:t>
            </a:r>
          </a:p>
          <a:p>
            <a:pPr algn="just" rtl="1">
              <a:lnSpc>
                <a:spcPct val="200000"/>
              </a:lnSpc>
            </a:pPr>
            <a:r>
              <a:rPr lang="ar-SY" sz="2000" b="1" u="sng" dirty="0"/>
              <a:t>مثال</a:t>
            </a:r>
            <a:r>
              <a:rPr lang="ar-SY" sz="2000" dirty="0"/>
              <a:t>: حملة (</a:t>
            </a:r>
            <a:r>
              <a:rPr lang="en-US" sz="2000" dirty="0"/>
              <a:t>McDonald’s</a:t>
            </a:r>
            <a:r>
              <a:rPr lang="ar-SY" sz="2000" dirty="0"/>
              <a:t>) </a:t>
            </a:r>
            <a:r>
              <a:rPr lang="en-US" sz="2000" dirty="0"/>
              <a:t>“I’m Lovin’ It”، </a:t>
            </a:r>
            <a:r>
              <a:rPr lang="ar-SY" sz="2000" dirty="0"/>
              <a:t>حيث استخدمت ماكدونالدز نفس الشعار والنغمة المرحة </a:t>
            </a:r>
          </a:p>
          <a:p>
            <a:pPr algn="just" rtl="1">
              <a:lnSpc>
                <a:spcPct val="200000"/>
              </a:lnSpc>
            </a:pPr>
            <a:r>
              <a:rPr lang="ar-SY" sz="2000" dirty="0"/>
              <a:t>والمرئية عبر جميع الوسائط، من الإعلانات التلفزيونية والإذاعية إلى تطبيقات الهواتف ووسائل التواصل </a:t>
            </a:r>
          </a:p>
          <a:p>
            <a:pPr algn="just" rtl="1">
              <a:lnSpc>
                <a:spcPct val="200000"/>
              </a:lnSpc>
            </a:pPr>
            <a:r>
              <a:rPr lang="ar-SY" sz="2000" dirty="0"/>
              <a:t>الاجتماعي.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5122" name="Picture 2" descr="Five Things You Never Knew About 'I'm Lovin' It' – Chicago Magazine">
            <a:extLst>
              <a:ext uri="{FF2B5EF4-FFF2-40B4-BE49-F238E27FC236}">
                <a16:creationId xmlns:a16="http://schemas.microsoft.com/office/drawing/2014/main" id="{4E0A95D7-7805-420A-AE60-597B974CC3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663652"/>
            <a:ext cx="1952625" cy="23431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42139"/>
    </mc:Choice>
    <mc:Fallback xmlns="">
      <p:transition advTm="14213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4645" y="1015565"/>
            <a:ext cx="945295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التفاعل ثنائي الاتجاه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Two-Way Interaction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58386" y="1607054"/>
            <a:ext cx="10812720" cy="503836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الاتصالات التسويقية المتكاملة لا تقتصر على إرسال الرسائل بشكل أحادي، بل تركز على التفاعل المتبادل بين الشركة والمستهلك. إن هذا التبادل يجعل المستهلك شريكاً في العملية الاتصالية، ويزيد من فعالية الحملة. يمكن أن يتحقق التفاعل عبر وسائل التواصل الاجتماعي، الاستبيانات الرقمية، أو حتى التطبيقات المخصصة. </a:t>
            </a:r>
          </a:p>
          <a:p>
            <a:pPr marL="231775" algn="just" rtl="1">
              <a:lnSpc>
                <a:spcPct val="200000"/>
              </a:lnSpc>
            </a:pPr>
            <a:r>
              <a:rPr lang="ar-SY" sz="2000" dirty="0">
                <a:latin typeface="Times New Roman" panose="02020603050405020304" pitchFamily="18" charset="0"/>
              </a:rPr>
              <a:t>هذا النوع من الحوار يسمح بجمع بيانات مباشرة وتحسين الاستراتيجيات باستمرار. </a:t>
            </a:r>
          </a:p>
          <a:p>
            <a:pPr marL="231775" algn="just" rtl="1">
              <a:lnSpc>
                <a:spcPct val="20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استخدمت (</a:t>
            </a:r>
            <a:r>
              <a:rPr lang="en-US" sz="2000" dirty="0">
                <a:latin typeface="Times New Roman" panose="02020603050405020304" pitchFamily="18" charset="0"/>
              </a:rPr>
              <a:t>Nike</a:t>
            </a:r>
            <a:r>
              <a:rPr lang="ar-SY" sz="2000" dirty="0">
                <a:latin typeface="Times New Roman" panose="02020603050405020304" pitchFamily="18" charset="0"/>
              </a:rPr>
              <a:t>) تطبيقها التفاعلي لتمكين العملاء من تصميم أحذيتهم الخاصة، </a:t>
            </a:r>
          </a:p>
          <a:p>
            <a:pPr marL="231775" algn="just" rtl="1">
              <a:lnSpc>
                <a:spcPct val="200000"/>
              </a:lnSpc>
            </a:pPr>
            <a:r>
              <a:rPr lang="ar-SY" sz="2000" dirty="0">
                <a:latin typeface="Times New Roman" panose="02020603050405020304" pitchFamily="18" charset="0"/>
              </a:rPr>
              <a:t>ما جعلهم جزءاً من التجربة وساهم في تعزيز انتمائهم للعلامة التجارية بشكل أكبر</a:t>
            </a:r>
          </a:p>
          <a:p>
            <a:pPr marL="231775" algn="just" rtl="1">
              <a:lnSpc>
                <a:spcPct val="200000"/>
              </a:lnSpc>
            </a:pPr>
            <a:r>
              <a:rPr lang="ar-SY" sz="2000" b="1" dirty="0">
                <a:latin typeface="Times New Roman" panose="02020603050405020304" pitchFamily="18" charset="0"/>
              </a:rPr>
              <a:t>للتعرف على التطبيق يمكن زيارة الموقع:</a:t>
            </a:r>
            <a:r>
              <a:rPr lang="ar-SY" sz="2000" dirty="0">
                <a:latin typeface="Times New Roman" panose="02020603050405020304" pitchFamily="18" charset="0"/>
              </a:rPr>
              <a:t> </a:t>
            </a:r>
            <a:r>
              <a:rPr lang="en-US" sz="2000" dirty="0">
                <a:latin typeface="Times New Roman" panose="02020603050405020304" pitchFamily="18" charset="0"/>
                <a:hlinkClick r:id="rId3"/>
              </a:rPr>
              <a:t>https://www.nike.sa/ar</a:t>
            </a:r>
            <a:endParaRPr lang="ar-SY" sz="2000" dirty="0">
              <a:latin typeface="Times New Roman" panose="02020603050405020304" pitchFamily="18" charset="0"/>
            </a:endParaRPr>
          </a:p>
          <a:p>
            <a:pPr marL="231775" algn="just" rtl="1">
              <a:lnSpc>
                <a:spcPct val="25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6347C67-38AE-4F67-A0CA-66FA8690712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6148" name="Picture 4" descr="App Clone - Nike App (FULL VERSION) | Figma">
            <a:extLst>
              <a:ext uri="{FF2B5EF4-FFF2-40B4-BE49-F238E27FC236}">
                <a16:creationId xmlns:a16="http://schemas.microsoft.com/office/drawing/2014/main" id="{FC178FA3-8087-4402-81D0-1892DBE7EF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5080" y="3374622"/>
            <a:ext cx="3706111" cy="21682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192419"/>
    </mc:Choice>
    <mc:Fallback xmlns="">
      <p:transition advTm="19241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30225" y="771739"/>
            <a:ext cx="9846801"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الاعتماد على البحث وقواعد البيانات</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Research &amp; Databases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49055" y="1665430"/>
            <a:ext cx="10812720" cy="4307077"/>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من الخصائص المهمة للاتصالات التسويقية أنها تعتمد على البحث المنهجي واستخدام قواعد بيانات متطورة لفهم سلوك المستهلكين. إن هذه الخاصية تقلل من الهدر في الإنفاق التسويقي وتزيد من دقة الاستهداف. بفضل البيانات، يمكن صياغة رسائل شخصية تتناسب مع اهتمامات العميل الفعلية. كما أن جمع وتحليل المعلومات المستمر يساعد الشركات على تطوير منتجاتها وخدماتها بما يلائم تطلعات السوق.</a:t>
            </a:r>
          </a:p>
          <a:p>
            <a:pPr marL="231775" algn="just" rtl="1">
              <a:lnSpc>
                <a:spcPct val="200000"/>
              </a:lnSpc>
            </a:pPr>
            <a:r>
              <a:rPr lang="ar-SY" sz="2000" b="1" u="sng" dirty="0">
                <a:latin typeface="Times New Roman" panose="02020603050405020304" pitchFamily="18" charset="0"/>
              </a:rPr>
              <a:t>مثال: </a:t>
            </a:r>
            <a:r>
              <a:rPr lang="ar-SY" sz="2000" dirty="0">
                <a:latin typeface="Times New Roman" panose="02020603050405020304" pitchFamily="18" charset="0"/>
              </a:rPr>
              <a:t>شركة (</a:t>
            </a:r>
            <a:r>
              <a:rPr lang="en-US" sz="2000" dirty="0">
                <a:latin typeface="Times New Roman" panose="02020603050405020304" pitchFamily="18" charset="0"/>
              </a:rPr>
              <a:t>Amazon</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التي تبني توصياتها للعملاء استناداً إلى تاريخ المشتريات، </a:t>
            </a:r>
          </a:p>
          <a:p>
            <a:pPr marL="231775" algn="just" rtl="1">
              <a:lnSpc>
                <a:spcPct val="200000"/>
              </a:lnSpc>
            </a:pPr>
            <a:r>
              <a:rPr lang="ar-SY" sz="2000" dirty="0">
                <a:latin typeface="Times New Roman" panose="02020603050405020304" pitchFamily="18" charset="0"/>
              </a:rPr>
              <a:t>مما يجعل الرسالة أكثر ارتباطاً وفعالية في تحفيز قرار الشراء.</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6E80E7D-F502-4BF8-B29E-2C5FDF8E39C9}"/>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2" name="Picture 1">
            <a:extLst>
              <a:ext uri="{FF2B5EF4-FFF2-40B4-BE49-F238E27FC236}">
                <a16:creationId xmlns:a16="http://schemas.microsoft.com/office/drawing/2014/main" id="{962C4DAA-36A8-4459-A2FE-E616D9B3CDEA}"/>
              </a:ext>
            </a:extLst>
          </p:cNvPr>
          <p:cNvPicPr>
            <a:picLocks noChangeAspect="1"/>
          </p:cNvPicPr>
          <p:nvPr/>
        </p:nvPicPr>
        <p:blipFill>
          <a:blip r:embed="rId4"/>
          <a:stretch>
            <a:fillRect/>
          </a:stretch>
        </p:blipFill>
        <p:spPr>
          <a:xfrm>
            <a:off x="849055" y="4180114"/>
            <a:ext cx="3584786" cy="1792393"/>
          </a:xfrm>
          <a:prstGeom prst="rect">
            <a:avLst/>
          </a:prstGeom>
        </p:spPr>
      </p:pic>
    </p:spTree>
    <p:custDataLst>
      <p:tags r:id="rId1"/>
    </p:custDataLst>
    <p:extLst>
      <p:ext uri="{BB962C8B-B14F-4D97-AF65-F5344CB8AC3E}">
        <p14:creationId xmlns:p14="http://schemas.microsoft.com/office/powerpoint/2010/main" val="3717587562"/>
      </p:ext>
    </p:extLst>
  </p:cSld>
  <p:clrMapOvr>
    <a:masterClrMapping/>
  </p:clrMapOvr>
  <mc:AlternateContent xmlns:mc="http://schemas.openxmlformats.org/markup-compatibility/2006" xmlns:p14="http://schemas.microsoft.com/office/powerpoint/2010/main">
    <mc:Choice Requires="p14">
      <p:transition p14:dur="10" advTm="192419"/>
    </mc:Choice>
    <mc:Fallback xmlns="">
      <p:transition advTm="19241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07502" y="779735"/>
            <a:ext cx="7557123"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التكامل بين الأدوات الإعلامية </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Media Integration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39518" y="1812516"/>
            <a:ext cx="10812720" cy="4859728"/>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تتميز الاتصالات التسويقية</a:t>
            </a:r>
            <a:r>
              <a:rPr lang="en-US" sz="2000" dirty="0">
                <a:latin typeface="Times New Roman" panose="02020603050405020304" pitchFamily="18" charset="0"/>
              </a:rPr>
              <a:t> </a:t>
            </a:r>
            <a:r>
              <a:rPr lang="ar-SY" sz="2000" dirty="0">
                <a:latin typeface="Times New Roman" panose="02020603050405020304" pitchFamily="18" charset="0"/>
              </a:rPr>
              <a:t>بقدرتها على دمج أدوات إعلامية متعددة ضمن استراتيجية واحدة متماسكة، مثل الإعلان، العلاقات العامة، البيع الشخصي، وترويج المبيعات. إن القيمة الحقيقية للاتصال المتكامل تكمن في التناغم بين هذه الأدوات لإيصال رسالة موحدة. التكامل لا يعني التكرار، بل إيجاد رابط بصري ولفظي يربط بين الحملات في مختلف الوسائط. هذا يعزز وضوح الرسالة ويجعلها أكثر ثباتاً في ذهن الجمهور</a:t>
            </a:r>
          </a:p>
          <a:p>
            <a:pPr marL="231775" algn="just" rtl="1">
              <a:lnSpc>
                <a:spcPct val="20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جمعت</a:t>
            </a:r>
            <a:r>
              <a:rPr lang="ar-SY" sz="2000" b="1" dirty="0">
                <a:latin typeface="Times New Roman" panose="02020603050405020304" pitchFamily="18" charset="0"/>
              </a:rPr>
              <a:t> </a:t>
            </a:r>
            <a:r>
              <a:rPr lang="ar-SY" sz="2000" dirty="0">
                <a:latin typeface="Times New Roman" panose="02020603050405020304" pitchFamily="18" charset="0"/>
              </a:rPr>
              <a:t>شركة (</a:t>
            </a:r>
            <a:r>
              <a:rPr lang="en-US" sz="2000" dirty="0">
                <a:latin typeface="Times New Roman" panose="02020603050405020304" pitchFamily="18" charset="0"/>
              </a:rPr>
              <a:t>Old Spice</a:t>
            </a:r>
            <a:r>
              <a:rPr lang="ar-SY" sz="2000" dirty="0">
                <a:latin typeface="Times New Roman" panose="02020603050405020304" pitchFamily="18" charset="0"/>
              </a:rPr>
              <a:t>) - وهي علامة تجارية متخصصة في منتجات العناية الشخصية </a:t>
            </a:r>
          </a:p>
          <a:p>
            <a:pPr marL="231775" algn="just" rtl="1">
              <a:lnSpc>
                <a:spcPct val="200000"/>
              </a:lnSpc>
            </a:pPr>
            <a:r>
              <a:rPr lang="ar-SY" sz="2000" dirty="0">
                <a:latin typeface="Times New Roman" panose="02020603050405020304" pitchFamily="18" charset="0"/>
              </a:rPr>
              <a:t>للرجال- </a:t>
            </a:r>
            <a:r>
              <a:rPr lang="ar-SA" sz="1800" dirty="0">
                <a:effectLst/>
                <a:latin typeface="Times New Roman" panose="02020603050405020304" pitchFamily="18" charset="0"/>
                <a:ea typeface="Times New Roman" panose="02020603050405020304" pitchFamily="18" charset="0"/>
              </a:rPr>
              <a:t>بين إعلانات التلفزيون، </a:t>
            </a:r>
            <a:r>
              <a:rPr lang="ar-SY" sz="1800" dirty="0">
                <a:effectLst/>
                <a:latin typeface="Times New Roman" panose="02020603050405020304" pitchFamily="18" charset="0"/>
                <a:ea typeface="Times New Roman" panose="02020603050405020304" pitchFamily="18" charset="0"/>
              </a:rPr>
              <a:t>و</a:t>
            </a:r>
            <a:r>
              <a:rPr lang="ar-SA" sz="1800" dirty="0">
                <a:effectLst/>
                <a:latin typeface="Times New Roman" panose="02020603050405020304" pitchFamily="18" charset="0"/>
                <a:ea typeface="Times New Roman" panose="02020603050405020304" pitchFamily="18" charset="0"/>
              </a:rPr>
              <a:t>مقاطع</a:t>
            </a:r>
            <a:r>
              <a:rPr lang="ar-SY" sz="18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YouTube</a:t>
            </a:r>
            <a:r>
              <a:rPr lang="ar-SY" sz="1800" dirty="0">
                <a:effectLst/>
                <a:latin typeface="Times New Roman" panose="02020603050405020304" pitchFamily="18" charset="0"/>
                <a:ea typeface="Times New Roman" panose="02020603050405020304" pitchFamily="18" charset="0"/>
              </a:rPr>
              <a:t>)</a:t>
            </a:r>
            <a:r>
              <a:rPr lang="ar-SA" sz="1800" dirty="0">
                <a:effectLst/>
                <a:latin typeface="Times New Roman" panose="02020603050405020304" pitchFamily="18" charset="0"/>
                <a:ea typeface="Times New Roman" panose="02020603050405020304" pitchFamily="18" charset="0"/>
              </a:rPr>
              <a:t>، والتفاعل عبر وسائل التواصل، </a:t>
            </a:r>
            <a:endParaRPr lang="ar-SY" sz="1800" dirty="0">
              <a:effectLst/>
              <a:latin typeface="Times New Roman" panose="02020603050405020304" pitchFamily="18" charset="0"/>
              <a:ea typeface="Times New Roman" panose="02020603050405020304" pitchFamily="18" charset="0"/>
            </a:endParaRPr>
          </a:p>
          <a:p>
            <a:pPr marL="231775" algn="just" rtl="1">
              <a:lnSpc>
                <a:spcPct val="200000"/>
              </a:lnSpc>
            </a:pPr>
            <a:r>
              <a:rPr lang="ar-SA" sz="1800" dirty="0">
                <a:effectLst/>
                <a:latin typeface="Times New Roman" panose="02020603050405020304" pitchFamily="18" charset="0"/>
                <a:ea typeface="Times New Roman" panose="02020603050405020304" pitchFamily="18" charset="0"/>
              </a:rPr>
              <a:t>فخلقت هوية موحدة عززت حضور العلامة عالمياً</a:t>
            </a:r>
            <a:r>
              <a:rPr lang="en-US" sz="1800" dirty="0">
                <a:effectLst/>
                <a:latin typeface="Times New Roman" panose="02020603050405020304" pitchFamily="18" charset="0"/>
                <a:ea typeface="Times New Roman" panose="02020603050405020304" pitchFamily="18" charset="0"/>
              </a:rPr>
              <a:t>.</a:t>
            </a:r>
          </a:p>
          <a:p>
            <a:pPr marL="231775" algn="just" rtl="1">
              <a:lnSpc>
                <a:spcPct val="200000"/>
              </a:lnSpc>
            </a:pPr>
            <a:endParaRPr lang="ar-SY"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BBAB33B-C055-4381-A887-2532E9045211}"/>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4" name="Picture 3">
            <a:extLst>
              <a:ext uri="{FF2B5EF4-FFF2-40B4-BE49-F238E27FC236}">
                <a16:creationId xmlns:a16="http://schemas.microsoft.com/office/drawing/2014/main" id="{BDDEFEDE-78FB-4384-BE63-70B5831D6EF0}"/>
              </a:ext>
            </a:extLst>
          </p:cNvPr>
          <p:cNvPicPr>
            <a:picLocks noChangeAspect="1"/>
          </p:cNvPicPr>
          <p:nvPr/>
        </p:nvPicPr>
        <p:blipFill>
          <a:blip r:embed="rId4"/>
          <a:stretch>
            <a:fillRect/>
          </a:stretch>
        </p:blipFill>
        <p:spPr>
          <a:xfrm>
            <a:off x="2626372" y="4661854"/>
            <a:ext cx="699590" cy="1264797"/>
          </a:xfrm>
          <a:prstGeom prst="rect">
            <a:avLst/>
          </a:prstGeom>
        </p:spPr>
      </p:pic>
      <p:pic>
        <p:nvPicPr>
          <p:cNvPr id="6" name="Picture 5">
            <a:extLst>
              <a:ext uri="{FF2B5EF4-FFF2-40B4-BE49-F238E27FC236}">
                <a16:creationId xmlns:a16="http://schemas.microsoft.com/office/drawing/2014/main" id="{80ABEF9E-8545-4E1C-BFB5-1C116E448AA4}"/>
              </a:ext>
            </a:extLst>
          </p:cNvPr>
          <p:cNvPicPr>
            <a:picLocks noChangeAspect="1"/>
          </p:cNvPicPr>
          <p:nvPr/>
        </p:nvPicPr>
        <p:blipFill>
          <a:blip r:embed="rId5"/>
          <a:stretch>
            <a:fillRect/>
          </a:stretch>
        </p:blipFill>
        <p:spPr>
          <a:xfrm>
            <a:off x="831637" y="4791727"/>
            <a:ext cx="1794735" cy="1005052"/>
          </a:xfrm>
          <a:prstGeom prst="rect">
            <a:avLst/>
          </a:prstGeom>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129927"/>
    </mc:Choice>
    <mc:Fallback xmlns="">
      <p:transition advTm="12992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327310" y="990932"/>
            <a:ext cx="447750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أهمية الاتصال المتكامل في البيئة الرقمية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18105"/>
    </mc:Choice>
    <mc:Fallback xmlns="">
      <p:transition spd="slow" advTm="181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94051" y="977803"/>
            <a:ext cx="4650962" cy="5582619"/>
          </a:xfrm>
          <a:prstGeom prst="rect">
            <a:avLst/>
          </a:prstGeom>
        </p:spPr>
        <p:txBody>
          <a:bodyPr wrap="square">
            <a:spAutoFit/>
          </a:bodyPr>
          <a:lstStyle/>
          <a:p>
            <a:pPr algn="just" rtl="1">
              <a:lnSpc>
                <a:spcPct val="150000"/>
              </a:lnSpc>
            </a:pPr>
            <a:r>
              <a:rPr lang="ar-SY" sz="2000" dirty="0"/>
              <a:t>في البيئة الرقمية الحديثة، أصبح الاتصال المتكامل أداة استراتيجية أساسية للوصول إلى جمهور أوسع وأكثر تنوعاً. تتيح الاتصالات التسويقية</a:t>
            </a:r>
            <a:r>
              <a:rPr lang="en-US" sz="2000" dirty="0"/>
              <a:t> </a:t>
            </a:r>
            <a:r>
              <a:rPr lang="ar-SY" sz="2000" dirty="0"/>
              <a:t>المتكاملة تخصيص الرسائل وزيادة التفاعل من خلال فهم احتياجات المستهلك واهتماماته، مما يعزز الولاء للعلامة. كما توفر الأدوات الرقمية قياساً دقيقاً للنتائج وتكلفة أقل مقارنة بالقنوات التقليدية، ما يزيد من فاعلية الحملات. الاتصال المتكامل يدعم بناء علاقات طويلة الأمد مع العملاء عبر تواجد مستمر وحوار دائم. إضافة إلى ذلك، وتمنح الاتصالات التسويقية العلامات التجارية المرونة للتكيف بسرعة مع التغيرات والاتجاهات الجديدة في السوق الرقمي.</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109050">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51705"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تعزيز الوصول إلى الجمهور</a:t>
            </a:r>
          </a:p>
        </p:txBody>
      </p:sp>
      <p:sp>
        <p:nvSpPr>
          <p:cNvPr id="48" name="TextBox 47"/>
          <p:cNvSpPr txBox="1"/>
          <p:nvPr/>
        </p:nvSpPr>
        <p:spPr>
          <a:xfrm>
            <a:off x="753140" y="1531363"/>
            <a:ext cx="10541000" cy="5225533"/>
          </a:xfrm>
          <a:prstGeom prst="rect">
            <a:avLst/>
          </a:prstGeom>
          <a:noFill/>
        </p:spPr>
        <p:txBody>
          <a:bodyPr wrap="square" rtlCol="0">
            <a:spAutoFit/>
          </a:bodyPr>
          <a:lstStyle/>
          <a:p>
            <a:pPr algn="r" defTabSz="344488" rtl="1">
              <a:lnSpc>
                <a:spcPct val="200000"/>
              </a:lnSpc>
              <a:spcAft>
                <a:spcPts val="800"/>
              </a:spcAft>
              <a:tabLst>
                <a:tab pos="285750" algn="l"/>
              </a:tabLst>
            </a:pPr>
            <a:r>
              <a:rPr lang="ar-SY" sz="2000" dirty="0"/>
              <a:t>في البيئة الرقمية أصبح من الممكن الوصول إلى جمهور أوسع وأكثر تنوعاً بفضل الأدوات الرقمية الحديثة. إن التكامل في الرسائل يضمن أن العلامة التجارية تصل إلى المستهلك عبر القنوات التي يستخدمها بشكل يومي. هذا يعزز فرص التفاعل ويزيد من احتمالية تذكر الرسالة. </a:t>
            </a:r>
          </a:p>
          <a:p>
            <a:pPr algn="r" defTabSz="344488" rtl="1">
              <a:lnSpc>
                <a:spcPct val="200000"/>
              </a:lnSpc>
              <a:spcAft>
                <a:spcPts val="800"/>
              </a:spcAft>
              <a:tabLst>
                <a:tab pos="285750" algn="l"/>
              </a:tabLst>
            </a:pPr>
            <a:r>
              <a:rPr lang="ar-SY" sz="2000" dirty="0"/>
              <a:t>وتتيح البيئة الرقمية للشركات استهداف جماهير جديدة تتخطى الحدود الجغرافية.</a:t>
            </a:r>
          </a:p>
          <a:p>
            <a:pPr algn="r" defTabSz="344488" rtl="1">
              <a:lnSpc>
                <a:spcPct val="200000"/>
              </a:lnSpc>
              <a:spcAft>
                <a:spcPts val="800"/>
              </a:spcAft>
              <a:tabLst>
                <a:tab pos="285750" algn="l"/>
              </a:tabLst>
            </a:pPr>
            <a:r>
              <a:rPr lang="ar-SY" sz="2000" b="1" u="sng" dirty="0"/>
              <a:t>مثال:</a:t>
            </a:r>
            <a:r>
              <a:rPr lang="ar-SY" sz="2000" b="1" dirty="0"/>
              <a:t> </a:t>
            </a:r>
            <a:r>
              <a:rPr lang="ar-SA" sz="2000" dirty="0"/>
              <a:t>استخدمت</a:t>
            </a:r>
            <a:r>
              <a:rPr lang="ar-SY" sz="2000" dirty="0"/>
              <a:t> (</a:t>
            </a:r>
            <a:r>
              <a:rPr lang="en-US" sz="2000" dirty="0"/>
              <a:t>Spotify</a:t>
            </a:r>
            <a:r>
              <a:rPr lang="ar-SY" sz="2000" dirty="0"/>
              <a:t>)- </a:t>
            </a:r>
            <a:r>
              <a:rPr lang="ar-SA" sz="2000" dirty="0"/>
              <a:t>منصة البث الموسيقي الرقمي التي تتيح الاستماع إلى الأغاني عبر الإنترنت</a:t>
            </a:r>
            <a:r>
              <a:rPr lang="ar-SY" sz="2000" dirty="0"/>
              <a:t> -</a:t>
            </a:r>
            <a:r>
              <a:rPr lang="ar-SA" sz="2000" dirty="0"/>
              <a:t> الحملات الرقمية المتكاملة لعرض قوائم موسيقية مخصصة بناءً على بيانات المستخدم، ما سمح لها </a:t>
            </a:r>
            <a:endParaRPr lang="ar-SY" sz="2000" dirty="0"/>
          </a:p>
          <a:p>
            <a:pPr algn="r" defTabSz="344488" rtl="1">
              <a:lnSpc>
                <a:spcPct val="200000"/>
              </a:lnSpc>
              <a:spcAft>
                <a:spcPts val="800"/>
              </a:spcAft>
              <a:tabLst>
                <a:tab pos="285750" algn="l"/>
              </a:tabLst>
            </a:pPr>
            <a:r>
              <a:rPr lang="ar-SA" sz="2000" dirty="0"/>
              <a:t>بالوصول إلى ملايين المستمعين عالمياً وتعزيز التفاعل الشخصي مع جمهورها.</a:t>
            </a:r>
            <a:endParaRPr lang="ar-SY" sz="2000" dirty="0"/>
          </a:p>
          <a:p>
            <a:pPr marL="0" marR="0" algn="r" rtl="1">
              <a:lnSpc>
                <a:spcPct val="150000"/>
              </a:lnSpc>
            </a:pP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2" name="Picture 1">
            <a:extLst>
              <a:ext uri="{FF2B5EF4-FFF2-40B4-BE49-F238E27FC236}">
                <a16:creationId xmlns:a16="http://schemas.microsoft.com/office/drawing/2014/main" id="{A28F21B9-89F9-4C60-B5B2-40F7D4885616}"/>
              </a:ext>
            </a:extLst>
          </p:cNvPr>
          <p:cNvPicPr>
            <a:picLocks noChangeAspect="1"/>
          </p:cNvPicPr>
          <p:nvPr/>
        </p:nvPicPr>
        <p:blipFill>
          <a:blip r:embed="rId3"/>
          <a:stretch>
            <a:fillRect/>
          </a:stretch>
        </p:blipFill>
        <p:spPr>
          <a:xfrm>
            <a:off x="785012" y="4676761"/>
            <a:ext cx="2499363" cy="1449410"/>
          </a:xfrm>
          <a:prstGeom prst="rect">
            <a:avLst/>
          </a:prstGeom>
          <a:ln>
            <a:noFill/>
          </a:ln>
          <a:effectLst>
            <a:softEdge rad="112500"/>
          </a:effec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134689"/>
    </mc:Choice>
    <mc:Fallback xmlns="">
      <p:transition advTm="13468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52262" y="93420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التخصيص وزيادة التفاعل </a:t>
            </a:r>
          </a:p>
        </p:txBody>
      </p:sp>
      <p:sp>
        <p:nvSpPr>
          <p:cNvPr id="48" name="TextBox 47"/>
          <p:cNvSpPr txBox="1"/>
          <p:nvPr/>
        </p:nvSpPr>
        <p:spPr>
          <a:xfrm>
            <a:off x="825500" y="1715847"/>
            <a:ext cx="10541000" cy="4010778"/>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أحد أهم أبعاد الاتصال المتكامل في البيئة الرقمية هو القدرة على تخصيص الرسائل بما يتناسب مع احتياجات الأفراد. وإن الرسائل الرقمية المخصصة تحقق معدلات استجابة أعلى لأنها تعكس فهماً لاهتمامات المستهلك. التكامل هنا لا يعني فقط الاتساق في الشكل، بل أيضاً التكيف مع تفضيلات المستخدمين. هذا يجعل العلاقة أكثر عمقاً ويعزز الولاء للعلامة.</a:t>
            </a:r>
          </a:p>
          <a:p>
            <a:pPr algn="just" defTabSz="344488" rtl="1">
              <a:lnSpc>
                <a:spcPct val="250000"/>
              </a:lnSpc>
              <a:spcAft>
                <a:spcPts val="800"/>
              </a:spcAft>
              <a:tabLst>
                <a:tab pos="285750" algn="l"/>
              </a:tabLst>
            </a:pPr>
            <a:r>
              <a:rPr lang="ar-SY" sz="2000" b="1" u="sng" dirty="0"/>
              <a:t>مثال</a:t>
            </a:r>
            <a:r>
              <a:rPr lang="ar-SY" sz="2000" dirty="0"/>
              <a:t>: تطبق منصة (</a:t>
            </a:r>
            <a:r>
              <a:rPr lang="en-US" sz="1800" b="1" dirty="0">
                <a:effectLst/>
                <a:ea typeface="Times New Roman" panose="02020603050405020304" pitchFamily="18" charset="0"/>
              </a:rPr>
              <a:t>Netflix</a:t>
            </a:r>
            <a:r>
              <a:rPr lang="en-US" sz="1800" dirty="0">
                <a:effectLst/>
                <a:latin typeface="Times New Roman" panose="02020603050405020304" pitchFamily="18" charset="0"/>
                <a:ea typeface="Times New Roman" panose="02020603050405020304" pitchFamily="18" charset="0"/>
              </a:rPr>
              <a:t> </a:t>
            </a:r>
            <a:r>
              <a:rPr lang="ar-SY" sz="2000" dirty="0"/>
              <a:t>)</a:t>
            </a:r>
            <a:r>
              <a:rPr lang="en-US" sz="2000" dirty="0"/>
              <a:t> </a:t>
            </a:r>
            <a:r>
              <a:rPr lang="ar-SY" sz="2000" dirty="0"/>
              <a:t>هذا المبدأ من خلال توصيات الأفلام والمسلسلات المصممة </a:t>
            </a:r>
          </a:p>
          <a:p>
            <a:pPr algn="just" defTabSz="344488" rtl="1">
              <a:lnSpc>
                <a:spcPct val="250000"/>
              </a:lnSpc>
              <a:spcAft>
                <a:spcPts val="800"/>
              </a:spcAft>
              <a:tabLst>
                <a:tab pos="285750" algn="l"/>
              </a:tabLst>
            </a:pPr>
            <a:r>
              <a:rPr lang="ar-SY" sz="2000" dirty="0"/>
              <a:t>خصيصاً لكل مستخدم، ما يحفز التفاعل المستمر مع المنصة.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8194" name="Picture 2" descr="Netflix - Free download and install on Windows | Microsoft Store">
            <a:extLst>
              <a:ext uri="{FF2B5EF4-FFF2-40B4-BE49-F238E27FC236}">
                <a16:creationId xmlns:a16="http://schemas.microsoft.com/office/drawing/2014/main" id="{6ED59992-ECA4-4919-BA0C-A65DBBC9D9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114799"/>
            <a:ext cx="3270110" cy="18089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38654"/>
    </mc:Choice>
    <mc:Fallback xmlns="">
      <p:transition advTm="13865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04884"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التكلفة والفاعلية  </a:t>
            </a:r>
          </a:p>
        </p:txBody>
      </p:sp>
      <p:sp>
        <p:nvSpPr>
          <p:cNvPr id="48" name="TextBox 47"/>
          <p:cNvSpPr txBox="1"/>
          <p:nvPr/>
        </p:nvSpPr>
        <p:spPr>
          <a:xfrm>
            <a:off x="762000" y="1890869"/>
            <a:ext cx="10541000" cy="3781805"/>
          </a:xfrm>
          <a:prstGeom prst="rect">
            <a:avLst/>
          </a:prstGeom>
          <a:noFill/>
        </p:spPr>
        <p:txBody>
          <a:bodyPr wrap="square" rtlCol="0">
            <a:spAutoFit/>
          </a:bodyPr>
          <a:lstStyle/>
          <a:p>
            <a:pPr algn="r" defTabSz="344488" rtl="1">
              <a:lnSpc>
                <a:spcPct val="200000"/>
              </a:lnSpc>
              <a:spcAft>
                <a:spcPts val="800"/>
              </a:spcAft>
            </a:pPr>
            <a:r>
              <a:rPr lang="ar-SY" sz="2000" dirty="0"/>
              <a:t>البيئة الرقمية توفر إمكانيات اتصال متكاملة بميزانيات أقل مقارنة بالقنوات التقليدية. إن الإعلانات الرقمية تمنح الشركات فرصة اختبار الرسائل بسرعة، وقياس النتائج بدقة، وتعديلها عند الحاجة. هذا يجعل الاتصال أكثر فاعلية ويقلل من الهدر. كما أن الأدوات التحليلية الرقمية تتيح تتبع العائد على الاستثمار بشكل لحظي. </a:t>
            </a:r>
          </a:p>
          <a:p>
            <a:pPr algn="r" defTabSz="344488" rtl="1">
              <a:lnSpc>
                <a:spcPct val="200000"/>
              </a:lnSpc>
              <a:spcAft>
                <a:spcPts val="800"/>
              </a:spcAft>
            </a:pPr>
            <a:r>
              <a:rPr lang="ar-SY" sz="2000" b="1" u="sng" dirty="0"/>
              <a:t>مثال</a:t>
            </a:r>
            <a:r>
              <a:rPr lang="ar-SY" sz="2000" dirty="0"/>
              <a:t>: </a:t>
            </a:r>
            <a:r>
              <a:rPr lang="ar-SY" sz="1800" dirty="0">
                <a:effectLst/>
                <a:latin typeface="Times New Roman" panose="02020603050405020304" pitchFamily="18" charset="0"/>
                <a:ea typeface="Times New Roman" panose="02020603050405020304" pitchFamily="18" charset="0"/>
              </a:rPr>
              <a:t>تمكنت (</a:t>
            </a:r>
            <a:r>
              <a:rPr lang="en-US" sz="1800" dirty="0">
                <a:effectLst/>
                <a:latin typeface="Times New Roman" panose="02020603050405020304" pitchFamily="18" charset="0"/>
                <a:ea typeface="Times New Roman" panose="02020603050405020304" pitchFamily="18" charset="0"/>
              </a:rPr>
              <a:t>Airbnb</a:t>
            </a:r>
            <a:r>
              <a:rPr lang="ar-SY"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 </a:t>
            </a:r>
            <a:r>
              <a:rPr lang="ar-SY" sz="1800" dirty="0">
                <a:effectLst/>
                <a:latin typeface="Times New Roman" panose="02020603050405020304" pitchFamily="18" charset="0"/>
                <a:ea typeface="Times New Roman" panose="02020603050405020304" pitchFamily="18" charset="0"/>
              </a:rPr>
              <a:t>وهي منصة رقمية عالمية متخصصة في تأجير أماكن الإقامة بين الأفراد- من إطلاق حملات رقمية موجهة عبر شبكات التواصل بتكلفة منخفضة مقارنة بالتلفزيون. وقد أسهمت هذه الحملات في جذب مسافرين جدد بشكل فعّال، </a:t>
            </a:r>
          </a:p>
          <a:p>
            <a:pPr algn="r" defTabSz="344488" rtl="1">
              <a:lnSpc>
                <a:spcPct val="200000"/>
              </a:lnSpc>
              <a:spcAft>
                <a:spcPts val="800"/>
              </a:spcAft>
            </a:pPr>
            <a:r>
              <a:rPr lang="ar-SY" sz="1800" dirty="0">
                <a:effectLst/>
                <a:latin typeface="Times New Roman" panose="02020603050405020304" pitchFamily="18" charset="0"/>
                <a:ea typeface="Times New Roman" panose="02020603050405020304" pitchFamily="18" charset="0"/>
              </a:rPr>
              <a:t>مع تعزيز حضور العلامة في سوق السياحة العالمي.</a:t>
            </a: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1026" name="Picture 2">
            <a:extLst>
              <a:ext uri="{FF2B5EF4-FFF2-40B4-BE49-F238E27FC236}">
                <a16:creationId xmlns:a16="http://schemas.microsoft.com/office/drawing/2014/main" id="{B7C193E6-365C-46CE-AA49-115F2E9188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916431"/>
            <a:ext cx="3370991" cy="1048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132302"/>
    </mc:Choice>
    <mc:Fallback xmlns="">
      <p:transition advTm="13230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863"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علاقات طويلة الأمد  </a:t>
            </a:r>
          </a:p>
        </p:txBody>
      </p:sp>
      <p:sp>
        <p:nvSpPr>
          <p:cNvPr id="48" name="TextBox 47"/>
          <p:cNvSpPr txBox="1"/>
          <p:nvPr/>
        </p:nvSpPr>
        <p:spPr>
          <a:xfrm>
            <a:off x="753140" y="1715847"/>
            <a:ext cx="10541000" cy="4201150"/>
          </a:xfrm>
          <a:prstGeom prst="rect">
            <a:avLst/>
          </a:prstGeom>
          <a:noFill/>
        </p:spPr>
        <p:txBody>
          <a:bodyPr wrap="square" rtlCol="0">
            <a:spAutoFit/>
          </a:bodyPr>
          <a:lstStyle/>
          <a:p>
            <a:pPr algn="r" defTabSz="344488" rtl="1">
              <a:lnSpc>
                <a:spcPct val="250000"/>
              </a:lnSpc>
              <a:spcAft>
                <a:spcPts val="800"/>
              </a:spcAft>
            </a:pPr>
            <a:r>
              <a:rPr lang="ar-SY" sz="2000" dirty="0"/>
              <a:t>من خلال البيئة الرقمية أصبح الاتصال المتكامل قادراً على خلق حوار مستمر مع المستهلك. إن هذه القدرة على التفاعل الدائم تجعل العلاقة بين العلامة والجمهور أكثر استقراراً. التواجد المتكرر عبر قنوات مختلفة مثل البريد الإلكتروني، وسائل التواصل، والتطبيقات يرسخ الثقة والانتماء. هذا الاندماج يحول الاتصال من مجرد حملة إعلانية قصيرة الأجل إلى علاقة استراتيجية طويلة الأمد.</a:t>
            </a:r>
            <a:endParaRPr lang="en-US" sz="2000" dirty="0"/>
          </a:p>
          <a:p>
            <a:pPr algn="r" defTabSz="344488" rtl="1">
              <a:lnSpc>
                <a:spcPct val="150000"/>
              </a:lnSpc>
              <a:spcAft>
                <a:spcPts val="800"/>
              </a:spcAft>
            </a:pPr>
            <a:r>
              <a:rPr lang="ar-SY" sz="2000" b="1" u="sng" dirty="0"/>
              <a:t>مثال</a:t>
            </a:r>
            <a:r>
              <a:rPr lang="ar-SY" sz="2000" dirty="0"/>
              <a:t>: </a:t>
            </a:r>
            <a:r>
              <a:rPr lang="ar-SA" sz="1800" dirty="0">
                <a:effectLst/>
                <a:latin typeface="Times New Roman" panose="02020603050405020304" pitchFamily="18" charset="0"/>
                <a:ea typeface="Times New Roman" panose="02020603050405020304" pitchFamily="18" charset="0"/>
              </a:rPr>
              <a:t>تبني </a:t>
            </a:r>
            <a:r>
              <a:rPr lang="ar-SY" sz="1800" dirty="0">
                <a:effectLst/>
                <a:latin typeface="Times New Roman" panose="02020603050405020304" pitchFamily="18" charset="0"/>
                <a:ea typeface="Times New Roman" panose="02020603050405020304" pitchFamily="18" charset="0"/>
              </a:rPr>
              <a:t>شركة (</a:t>
            </a:r>
            <a:r>
              <a:rPr lang="en-US" sz="1800" dirty="0">
                <a:effectLst/>
                <a:latin typeface="Times New Roman" panose="02020603050405020304" pitchFamily="18" charset="0"/>
                <a:ea typeface="Times New Roman" panose="02020603050405020304" pitchFamily="18" charset="0"/>
              </a:rPr>
              <a:t>Starbucks</a:t>
            </a:r>
            <a:r>
              <a:rPr lang="ar-SY"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 </a:t>
            </a:r>
            <a:r>
              <a:rPr lang="ar-SA" sz="1800" dirty="0">
                <a:effectLst/>
                <a:latin typeface="Times New Roman" panose="02020603050405020304" pitchFamily="18" charset="0"/>
                <a:ea typeface="Times New Roman" panose="02020603050405020304" pitchFamily="18" charset="0"/>
              </a:rPr>
              <a:t>علاقة مع عملائها عبر تطبيقها الرقمي الذي يجمع بين الطلب، </a:t>
            </a:r>
            <a:endParaRPr lang="ar-SY" sz="1800" dirty="0">
              <a:effectLst/>
              <a:latin typeface="Times New Roman" panose="02020603050405020304" pitchFamily="18" charset="0"/>
              <a:ea typeface="Times New Roman" panose="02020603050405020304" pitchFamily="18" charset="0"/>
            </a:endParaRPr>
          </a:p>
          <a:p>
            <a:pPr algn="r" defTabSz="344488" rtl="1">
              <a:lnSpc>
                <a:spcPct val="150000"/>
              </a:lnSpc>
              <a:spcAft>
                <a:spcPts val="800"/>
              </a:spcAft>
            </a:pPr>
            <a:r>
              <a:rPr lang="ar-SA" sz="1800" dirty="0">
                <a:effectLst/>
                <a:latin typeface="Times New Roman" panose="02020603050405020304" pitchFamily="18" charset="0"/>
                <a:ea typeface="Times New Roman" panose="02020603050405020304" pitchFamily="18" charset="0"/>
              </a:rPr>
              <a:t>الولاء، والعروض المخصصة.</a:t>
            </a: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2050" name="Picture 2" descr="Buy Starbucks Coffee Latte 220ml Online ...">
            <a:extLst>
              <a:ext uri="{FF2B5EF4-FFF2-40B4-BE49-F238E27FC236}">
                <a16:creationId xmlns:a16="http://schemas.microsoft.com/office/drawing/2014/main" id="{25C717F9-AE87-4B3F-B2BB-0EFED7E432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3196" y="3946193"/>
            <a:ext cx="2055435" cy="2055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0365795"/>
      </p:ext>
    </p:extLst>
  </p:cSld>
  <p:clrMapOvr>
    <a:masterClrMapping/>
  </p:clrMapOvr>
  <mc:AlternateContent xmlns:mc="http://schemas.openxmlformats.org/markup-compatibility/2006" xmlns:p14="http://schemas.microsoft.com/office/powerpoint/2010/main">
    <mc:Choice Requires="p14">
      <p:transition p14:dur="10" advTm="132302"/>
    </mc:Choice>
    <mc:Fallback xmlns="">
      <p:transition advTm="13230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863" y="951355"/>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المرونة في مواجهة التغيرات  </a:t>
            </a:r>
          </a:p>
        </p:txBody>
      </p:sp>
      <p:sp>
        <p:nvSpPr>
          <p:cNvPr id="48" name="TextBox 47"/>
          <p:cNvSpPr txBox="1"/>
          <p:nvPr/>
        </p:nvSpPr>
        <p:spPr>
          <a:xfrm>
            <a:off x="753140" y="1715847"/>
            <a:ext cx="10541000" cy="4823821"/>
          </a:xfrm>
          <a:prstGeom prst="rect">
            <a:avLst/>
          </a:prstGeom>
          <a:noFill/>
        </p:spPr>
        <p:txBody>
          <a:bodyPr wrap="square" rtlCol="0">
            <a:spAutoFit/>
          </a:bodyPr>
          <a:lstStyle/>
          <a:p>
            <a:pPr algn="r" defTabSz="344488" rtl="1">
              <a:lnSpc>
                <a:spcPct val="200000"/>
              </a:lnSpc>
              <a:spcAft>
                <a:spcPts val="800"/>
              </a:spcAft>
            </a:pPr>
            <a:r>
              <a:rPr lang="ar-SY" sz="2000" dirty="0"/>
              <a:t>تتميز البيئة الرقمية بسرعة التغير وظهور اتجاهات جديدة بشكل متواصل، والاتصال المتكامل يساعد الشركات على التكيف مع هذه التغيرات. إن المرونة في استخدام الأدوات الرقمية تمكن العلامات من تعديل استراتيجياتها بما يتناسب مع الأحداث أو الأزمات. هذه السمة تعطي الشركات قدرة أكبر على الاستجابة الفورية للمستهلكين. وبذلك يصبح الاتصال المتكامل أداة استراتيجية تضمن للشركات الحفاظ على حضور فعّال وتنافسي في سوق سريع التحوّل.</a:t>
            </a:r>
          </a:p>
          <a:p>
            <a:pPr algn="r" defTabSz="344488" rtl="1">
              <a:lnSpc>
                <a:spcPct val="150000"/>
              </a:lnSpc>
              <a:spcAft>
                <a:spcPts val="800"/>
              </a:spcAft>
            </a:pPr>
            <a:r>
              <a:rPr lang="ar-SY" sz="2000" b="1" u="sng" dirty="0"/>
              <a:t>مثال</a:t>
            </a:r>
            <a:r>
              <a:rPr lang="ar-SY" sz="2000" dirty="0"/>
              <a:t>: </a:t>
            </a:r>
            <a:r>
              <a:rPr lang="ar-SY" sz="1800" dirty="0">
                <a:effectLst/>
                <a:latin typeface="Times New Roman" panose="02020603050405020304" pitchFamily="18" charset="0"/>
                <a:ea typeface="Times New Roman" panose="02020603050405020304" pitchFamily="18" charset="0"/>
              </a:rPr>
              <a:t>أطلقت شركة (</a:t>
            </a:r>
            <a:r>
              <a:rPr lang="en-US" sz="1800" dirty="0">
                <a:effectLst/>
                <a:latin typeface="Times New Roman" panose="02020603050405020304" pitchFamily="18" charset="0"/>
                <a:ea typeface="Times New Roman" panose="02020603050405020304" pitchFamily="18" charset="0"/>
              </a:rPr>
              <a:t>Nike</a:t>
            </a:r>
            <a:r>
              <a:rPr lang="ar-SY" sz="1800" dirty="0">
                <a:effectLst/>
                <a:latin typeface="Times New Roman" panose="02020603050405020304" pitchFamily="18" charset="0"/>
                <a:ea typeface="Times New Roman" panose="02020603050405020304" pitchFamily="18" charset="0"/>
              </a:rPr>
              <a:t>) حملات رقمية تشجع على ممارسة الرياضة في المنزل عبر تطبيقها، </a:t>
            </a:r>
          </a:p>
          <a:p>
            <a:pPr algn="r" defTabSz="344488" rtl="1">
              <a:lnSpc>
                <a:spcPct val="150000"/>
              </a:lnSpc>
              <a:spcAft>
                <a:spcPts val="800"/>
              </a:spcAft>
            </a:pPr>
            <a:r>
              <a:rPr lang="ar-SY" sz="1800" dirty="0">
                <a:effectLst/>
                <a:latin typeface="Times New Roman" panose="02020603050405020304" pitchFamily="18" charset="0"/>
                <a:ea typeface="Times New Roman" panose="02020603050405020304" pitchFamily="18" charset="0"/>
              </a:rPr>
              <a:t>وهو ما عكس سرعة التكيف مع الواقع الجديد وضمان استمرار العلاقة مع العملاء.</a:t>
            </a:r>
            <a:endParaRPr lang="en-US" sz="1800" dirty="0">
              <a:effectLst/>
              <a:latin typeface="Times New Roman" panose="02020603050405020304" pitchFamily="18" charset="0"/>
              <a:ea typeface="Times New Roman" panose="02020603050405020304" pitchFamily="18" charset="0"/>
            </a:endParaRPr>
          </a:p>
          <a:p>
            <a:pPr algn="r" defTabSz="344488" rtl="1">
              <a:lnSpc>
                <a:spcPct val="150000"/>
              </a:lnSpc>
              <a:spcAft>
                <a:spcPts val="800"/>
              </a:spcAft>
            </a:pPr>
            <a:r>
              <a:rPr lang="ar-SY" sz="2000" dirty="0">
                <a:latin typeface="Times New Roman" panose="02020603050405020304" pitchFamily="18" charset="0"/>
              </a:rPr>
              <a:t>رابط فيديو يوضح المثال: </a:t>
            </a:r>
            <a:r>
              <a:rPr lang="en-US" sz="2000" dirty="0">
                <a:latin typeface="Times New Roman" panose="02020603050405020304" pitchFamily="18" charset="0"/>
                <a:hlinkClick r:id="rId2"/>
              </a:rPr>
              <a:t>https://www.youtube.com/watch?v=C_BZQkU5Cds</a:t>
            </a:r>
            <a:endParaRPr lang="ar-SY" sz="2000" dirty="0">
              <a:latin typeface="Times New Roman" panose="02020603050405020304" pitchFamily="18" charset="0"/>
            </a:endParaRPr>
          </a:p>
          <a:p>
            <a:pPr algn="r" defTabSz="344488" rtl="1">
              <a:lnSpc>
                <a:spcPct val="200000"/>
              </a:lnSpc>
              <a:spcAft>
                <a:spcPts val="800"/>
              </a:spcAf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3074" name="Picture 2" descr="Nike Sports Camps Canada ...">
            <a:extLst>
              <a:ext uri="{FF2B5EF4-FFF2-40B4-BE49-F238E27FC236}">
                <a16:creationId xmlns:a16="http://schemas.microsoft.com/office/drawing/2014/main" id="{A5CBCBEE-F81A-4AA4-AC7E-A9E473F796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3196" y="376352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104710"/>
      </p:ext>
    </p:extLst>
  </p:cSld>
  <p:clrMapOvr>
    <a:masterClrMapping/>
  </p:clrMapOvr>
  <mc:AlternateContent xmlns:mc="http://schemas.openxmlformats.org/markup-compatibility/2006" xmlns:p14="http://schemas.microsoft.com/office/powerpoint/2010/main">
    <mc:Choice Requires="p14">
      <p:transition p14:dur="10" advTm="132302"/>
    </mc:Choice>
    <mc:Fallback xmlns="">
      <p:transition advTm="13230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327455" y="966945"/>
            <a:ext cx="4245073"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أهداف الاتصالات التسويقية المتكاملة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27010"/>
    </mc:Choice>
    <mc:Fallback xmlns="">
      <p:transition spd="slow" advTm="270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700984" y="1232751"/>
            <a:ext cx="4865639" cy="4659289"/>
          </a:xfrm>
          <a:prstGeom prst="rect">
            <a:avLst/>
          </a:prstGeom>
        </p:spPr>
        <p:txBody>
          <a:bodyPr wrap="square">
            <a:spAutoFit/>
          </a:bodyPr>
          <a:lstStyle/>
          <a:p>
            <a:pPr algn="just" rtl="1">
              <a:lnSpc>
                <a:spcPct val="150000"/>
              </a:lnSpc>
            </a:pPr>
            <a:r>
              <a:rPr lang="ar-SY" sz="2000" dirty="0"/>
              <a:t>يسلط هذا المحور الضوء على الأهداف الاستراتيجية للاتصالات التسويقية المتكاملة</a:t>
            </a:r>
            <a:r>
              <a:rPr lang="en-US" sz="2000" dirty="0"/>
              <a:t>، </a:t>
            </a:r>
            <a:r>
              <a:rPr lang="ar-SY" sz="2000" dirty="0"/>
              <a:t>والتي لا تقتصر على مجرد إيصال الرسائل إلى الجمهور، بل تتجاوز ذلك نحو بناء قيمة حقيقية للعلامة التجارية. فالعلامات اليوم لا تسعى فقط إلى لفت الانتباه، وإنما إلى ترسيخ حضورها في أذهان المستهلكين وصياغة صورة ذهنية متماسكة تعكس شخصيتها وقيمها. كما أن هذه الاتصالات تهدف إلى تحفيز المستهلكين لاتخاذ قرارات شرائية مدروسة، ثم تحويل هذه القرارات إلى ولاء طويل الأمد يعزز استمرارية العلاقة مع الجمهور.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112766">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62916" y="939988"/>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الوعي بالعلامة </a:t>
            </a:r>
          </a:p>
        </p:txBody>
      </p:sp>
      <p:sp>
        <p:nvSpPr>
          <p:cNvPr id="48" name="TextBox 47"/>
          <p:cNvSpPr txBox="1"/>
          <p:nvPr/>
        </p:nvSpPr>
        <p:spPr>
          <a:xfrm>
            <a:off x="825500" y="1715849"/>
            <a:ext cx="10541000" cy="3691523"/>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cs typeface="Times New Roman" panose="02020603050405020304" pitchFamily="18" charset="0"/>
              </a:rPr>
              <a:t>أحد الأهداف الرئيسية للاتصالات التسويقية المتكاملة هو زيادة الوعي بالعلامة التجارية، بحيث يصبح المستهلك قادراً على التعرف إليها وسط زحام المنافسة. </a:t>
            </a:r>
            <a:r>
              <a:rPr lang="ar-SY" sz="2000" dirty="0">
                <a:effectLst/>
                <a:ea typeface="Times New Roman" panose="02020603050405020304" pitchFamily="18" charset="0"/>
                <a:cs typeface="Times New Roman" panose="02020603050405020304" pitchFamily="18" charset="0"/>
              </a:rPr>
              <a:t>إ</a:t>
            </a:r>
            <a:r>
              <a:rPr lang="ar-SA" sz="2000" dirty="0">
                <a:effectLst/>
                <a:ea typeface="Times New Roman" panose="02020603050405020304" pitchFamily="18" charset="0"/>
                <a:cs typeface="Times New Roman" panose="02020603050405020304" pitchFamily="18" charset="0"/>
              </a:rPr>
              <a:t>ن الاتساق في الرسائل يسهل ترسيخ العلامة في ذهن الجمهور. عندما يسمع المستهلك الرسالة نفسها في أكثر من وسيلة، فإنه يربطها بالعلامة بشكل تلقائي. هذا الوعي يمثل الخطوة الأولى قبل الانتقال إلى مراحل أخرى مثل التفضيل أو الشراء</a:t>
            </a:r>
            <a:r>
              <a:rPr lang="ar-SY" sz="2000" dirty="0">
                <a:effectLst/>
                <a:ea typeface="Times New Roman" panose="02020603050405020304" pitchFamily="18" charset="0"/>
                <a:cs typeface="Times New Roman" panose="02020603050405020304" pitchFamily="18" charset="0"/>
              </a:rPr>
              <a:t>.</a:t>
            </a:r>
          </a:p>
          <a:p>
            <a:pPr algn="just" rtl="1">
              <a:lnSpc>
                <a:spcPct val="200000"/>
              </a:lnSpc>
            </a:pP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 حملة (</a:t>
            </a:r>
            <a:r>
              <a:rPr lang="en-US" sz="2000" dirty="0">
                <a:effectLst/>
                <a:latin typeface="Times New Roman" panose="02020603050405020304" pitchFamily="18" charset="0"/>
                <a:ea typeface="Times New Roman" panose="02020603050405020304" pitchFamily="18" charset="0"/>
              </a:rPr>
              <a:t>Apple</a:t>
            </a:r>
            <a:r>
              <a:rPr lang="ar-SY" sz="2000" dirty="0">
                <a:effectLst/>
                <a:latin typeface="Times New Roman" panose="02020603050405020304" pitchFamily="18" charset="0"/>
                <a:ea typeface="Times New Roman" panose="02020603050405020304" pitchFamily="18" charset="0"/>
              </a:rPr>
              <a:t>) لإطلاق هواتف (</a:t>
            </a:r>
            <a:r>
              <a:rPr lang="en-US" sz="2000" dirty="0">
                <a:effectLst/>
                <a:latin typeface="Times New Roman" panose="02020603050405020304" pitchFamily="18" charset="0"/>
                <a:ea typeface="Times New Roman" panose="02020603050405020304" pitchFamily="18" charset="0"/>
              </a:rPr>
              <a:t>iPhone</a:t>
            </a:r>
            <a:r>
              <a:rPr lang="ar-SY" sz="2000" dirty="0">
                <a:effectLst/>
                <a:latin typeface="Times New Roman" panose="02020603050405020304" pitchFamily="18" charset="0"/>
                <a:ea typeface="Times New Roman" panose="02020603050405020304" pitchFamily="18" charset="0"/>
              </a:rPr>
              <a:t>) الجديدة، حيث استخدمت التلفزيون، اللوحات الإعلانية </a:t>
            </a:r>
          </a:p>
          <a:p>
            <a:pPr algn="just" rtl="1">
              <a:lnSpc>
                <a:spcPct val="200000"/>
              </a:lnSpc>
            </a:pPr>
            <a:r>
              <a:rPr lang="ar-SY" sz="2000" dirty="0">
                <a:effectLst/>
                <a:latin typeface="Times New Roman" panose="02020603050405020304" pitchFamily="18" charset="0"/>
                <a:ea typeface="Times New Roman" panose="02020603050405020304" pitchFamily="18" charset="0"/>
              </a:rPr>
              <a:t>ووسائل التواصل بشكل موحد لتعزيز وعي المستهلكين بالمنتج الجديد.</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FC02945-E360-41BE-8164-DC9F7F25313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4098" name="Picture 2" descr="Apple iPhone 16 Pro Max (1 TB) - Desert ...">
            <a:extLst>
              <a:ext uri="{FF2B5EF4-FFF2-40B4-BE49-F238E27FC236}">
                <a16:creationId xmlns:a16="http://schemas.microsoft.com/office/drawing/2014/main" id="{122DA1E9-3063-47EE-9F78-4B2E46254A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323" y="3618055"/>
            <a:ext cx="2468206" cy="24682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154356"/>
    </mc:Choice>
    <mc:Fallback xmlns="">
      <p:transition advTm="15435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28890" y="925027"/>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خلق صورة ذهنية إيجابية </a:t>
            </a:r>
          </a:p>
        </p:txBody>
      </p:sp>
      <p:sp>
        <p:nvSpPr>
          <p:cNvPr id="48" name="TextBox 47"/>
          <p:cNvSpPr txBox="1"/>
          <p:nvPr/>
        </p:nvSpPr>
        <p:spPr>
          <a:xfrm>
            <a:off x="825500" y="1702990"/>
            <a:ext cx="10541000" cy="4305730"/>
          </a:xfrm>
          <a:prstGeom prst="rect">
            <a:avLst/>
          </a:prstGeom>
          <a:noFill/>
        </p:spPr>
        <p:txBody>
          <a:bodyPr wrap="square" rtlCol="0">
            <a:spAutoFit/>
          </a:bodyPr>
          <a:lstStyle/>
          <a:p>
            <a:pPr algn="just" rtl="1">
              <a:lnSpc>
                <a:spcPct val="200000"/>
              </a:lnSpc>
            </a:pPr>
            <a:r>
              <a:rPr lang="ar-SY" sz="2000" dirty="0"/>
              <a:t>من بين الأهداف المهمة للاتصال المتكامل تشكيل صورة ذهنية قوية ومميزة للعلامة التجارية، والتي تعني الانطباع الذي يتشكل في ذهن العميل اتجاه العلامة التجارية. إن الصورة الذهنية تتأثر بكل نقاط الاتصال بين الشركة والجمهور، سواء كانت إعلانات، خدمة عملاء، أو محتوى عبر الإنترنت. الاتصالات المتكاملة تسعى إلى تقديم صورة متماسكة تعكس قيم العلامة وجودتها. هذا الانطباع الذهني يساهم في بناء الثقة ويميز الشركة عن منافسيها</a:t>
            </a:r>
          </a:p>
          <a:p>
            <a:pPr algn="just" rtl="1">
              <a:lnSpc>
                <a:spcPct val="200000"/>
              </a:lnSpc>
            </a:pPr>
            <a:r>
              <a:rPr lang="ar-SY" sz="2000" b="1" u="sng" dirty="0"/>
              <a:t>مثال</a:t>
            </a:r>
            <a:r>
              <a:rPr lang="ar-SY" sz="2000" u="sng" dirty="0"/>
              <a:t>:</a:t>
            </a:r>
            <a:r>
              <a:rPr lang="ar-SY" sz="2000" dirty="0"/>
              <a:t> حملة شركة (</a:t>
            </a:r>
            <a:r>
              <a:rPr lang="en-US" sz="2000" dirty="0"/>
              <a:t>Dove</a:t>
            </a:r>
            <a:r>
              <a:rPr lang="ar-SY" sz="2000" dirty="0"/>
              <a:t>)</a:t>
            </a:r>
            <a:r>
              <a:rPr lang="en-US" sz="2000" dirty="0"/>
              <a:t> </a:t>
            </a:r>
            <a:r>
              <a:rPr lang="ar-SY" sz="2000" dirty="0"/>
              <a:t>(</a:t>
            </a:r>
            <a:r>
              <a:rPr lang="en-US" sz="2000" dirty="0"/>
              <a:t>Dove Real Beauty </a:t>
            </a:r>
            <a:r>
              <a:rPr lang="ar-SY" sz="2000" dirty="0"/>
              <a:t>) التي عملت على تعزيز صورة </a:t>
            </a:r>
          </a:p>
          <a:p>
            <a:pPr algn="just" rtl="1">
              <a:lnSpc>
                <a:spcPct val="200000"/>
              </a:lnSpc>
            </a:pPr>
            <a:r>
              <a:rPr lang="ar-SY" sz="2000" dirty="0"/>
              <a:t>إيجابية عن الجمال الطبيعي، ما جعل العلامة ترتبط بقيم الثقة والواقعية لدى جمهورها</a:t>
            </a:r>
          </a:p>
          <a:p>
            <a:pPr algn="just" rtl="1">
              <a:lnSpc>
                <a:spcPct val="200000"/>
              </a:lnSpc>
            </a:pPr>
            <a:r>
              <a:rPr lang="ar-SY" sz="2000" dirty="0"/>
              <a:t> المستهدف.</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5122" name="Picture 2" descr="DOVE MARKS 20 YEARS OF REAL BEAUTY WITH ...">
            <a:extLst>
              <a:ext uri="{FF2B5EF4-FFF2-40B4-BE49-F238E27FC236}">
                <a16:creationId xmlns:a16="http://schemas.microsoft.com/office/drawing/2014/main" id="{F9571DFB-9018-427B-8985-83CE1410F3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0686" y="4150373"/>
            <a:ext cx="2952750" cy="15430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16282007"/>
      </p:ext>
    </p:extLst>
  </p:cSld>
  <p:clrMapOvr>
    <a:masterClrMapping/>
  </p:clrMapOvr>
  <mc:AlternateContent xmlns:mc="http://schemas.openxmlformats.org/markup-compatibility/2006" xmlns:p14="http://schemas.microsoft.com/office/powerpoint/2010/main">
    <mc:Choice Requires="p14">
      <p:transition p14:dur="10" advTm="159937"/>
    </mc:Choice>
    <mc:Fallback xmlns="">
      <p:transition advTm="15993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0008" y="93145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تحفيز السلوك الشرائي</a:t>
            </a:r>
          </a:p>
        </p:txBody>
      </p:sp>
      <p:sp>
        <p:nvSpPr>
          <p:cNvPr id="48" name="TextBox 47"/>
          <p:cNvSpPr txBox="1"/>
          <p:nvPr/>
        </p:nvSpPr>
        <p:spPr>
          <a:xfrm>
            <a:off x="825500" y="1747516"/>
            <a:ext cx="10541000" cy="4922951"/>
          </a:xfrm>
          <a:prstGeom prst="rect">
            <a:avLst/>
          </a:prstGeom>
          <a:noFill/>
        </p:spPr>
        <p:txBody>
          <a:bodyPr wrap="square" rtlCol="0">
            <a:spAutoFit/>
          </a:bodyPr>
          <a:lstStyle/>
          <a:p>
            <a:pPr algn="just" rtl="1">
              <a:lnSpc>
                <a:spcPct val="200000"/>
              </a:lnSpc>
            </a:pPr>
            <a:r>
              <a:rPr lang="ar-SY" sz="2000" dirty="0"/>
              <a:t>لا تتوقف الاتصالات التسويقية المتكاملة عند مستوى الوعي أو الصورة، بل تهدف إلى دفع المستهلك لاتخاذ قرار الشراء. </a:t>
            </a:r>
          </a:p>
          <a:p>
            <a:pPr algn="just" rtl="1">
              <a:lnSpc>
                <a:spcPct val="200000"/>
              </a:lnSpc>
            </a:pPr>
            <a:r>
              <a:rPr lang="ar-SY" sz="2000" dirty="0"/>
              <a:t>وإن الرسائل المنسقة عبر قنوات متعددة تعزز من قناعة المستهلك بجدوى المنتج. كلما زاد تكرار الرسالة ضمن سياقات مختلفة، زادت احتمالية اتخاذ قرار الشراء. كما أن استخدام العروض الترويجية أو الحوافز يعزز هذا الهدف.</a:t>
            </a:r>
          </a:p>
          <a:p>
            <a:pPr algn="just" rtl="1">
              <a:lnSpc>
                <a:spcPct val="200000"/>
              </a:lnSpc>
            </a:pPr>
            <a:r>
              <a:rPr lang="ar-SY" sz="2000" b="1" u="sng" dirty="0"/>
              <a:t>مثال</a:t>
            </a:r>
            <a:r>
              <a:rPr lang="ar-SY" sz="2000" dirty="0"/>
              <a:t>: عروض شركة (</a:t>
            </a:r>
            <a:r>
              <a:rPr lang="en-US" sz="2000" dirty="0"/>
              <a:t>Pepsi</a:t>
            </a:r>
            <a:r>
              <a:rPr lang="ar-SY" sz="2000" dirty="0"/>
              <a:t>)</a:t>
            </a:r>
            <a:r>
              <a:rPr lang="en-US" sz="2000" dirty="0"/>
              <a:t> </a:t>
            </a:r>
            <a:r>
              <a:rPr lang="ar-SY" sz="2000" dirty="0"/>
              <a:t>الموسمية التي تدمج بين الإعلانات التلفزيونية والمسابقات عبر </a:t>
            </a:r>
          </a:p>
          <a:p>
            <a:pPr algn="just" rtl="1">
              <a:lnSpc>
                <a:spcPct val="200000"/>
              </a:lnSpc>
            </a:pPr>
            <a:r>
              <a:rPr lang="ar-SY" sz="2000" dirty="0"/>
              <a:t>الإنترنت والقسائم الشرائية، مما حفز المستهلكين على تجربة المنتج فعلياً.</a:t>
            </a:r>
          </a:p>
          <a:p>
            <a:pPr algn="just" rtl="1">
              <a:lnSpc>
                <a:spcPct val="200000"/>
              </a:lnSpc>
            </a:pPr>
            <a:r>
              <a:rPr lang="ar-SY" sz="2000" dirty="0">
                <a:latin typeface="Times New Roman" panose="02020603050405020304" pitchFamily="18" charset="0"/>
              </a:rPr>
              <a:t>للاطلاع على عروض بيبسي وكيف تتم، يمكنكم زيارة الرابط الذي يوضح المثال السابق:</a:t>
            </a:r>
          </a:p>
          <a:p>
            <a:pPr algn="just" rtl="1">
              <a:lnSpc>
                <a:spcPct val="200000"/>
              </a:lnSpc>
            </a:pPr>
            <a:r>
              <a:rPr lang="en-US" sz="2000" dirty="0">
                <a:latin typeface="Times New Roman" panose="02020603050405020304" pitchFamily="18" charset="0"/>
                <a:hlinkClick r:id="rId3"/>
              </a:rPr>
              <a:t>https://www.pepsi.ps/</a:t>
            </a:r>
            <a:r>
              <a:rPr lang="ar-SY" sz="2000" dirty="0">
                <a:latin typeface="Times New Roman" panose="02020603050405020304" pitchFamily="18" charset="0"/>
              </a:rPr>
              <a:t> </a:t>
            </a:r>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6148" name="Picture 4" descr="affordable RM 0.99 Revive, Pepsi - Mini ...">
            <a:extLst>
              <a:ext uri="{FF2B5EF4-FFF2-40B4-BE49-F238E27FC236}">
                <a16:creationId xmlns:a16="http://schemas.microsoft.com/office/drawing/2014/main" id="{2A74C5F7-4ECE-40CF-B530-3F7330535E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2878" y="4093663"/>
            <a:ext cx="2543175" cy="18002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37748" y="939988"/>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تعزيز الولاء للعلامة </a:t>
            </a:r>
          </a:p>
        </p:txBody>
      </p:sp>
      <p:sp>
        <p:nvSpPr>
          <p:cNvPr id="48" name="TextBox 47"/>
          <p:cNvSpPr txBox="1"/>
          <p:nvPr/>
        </p:nvSpPr>
        <p:spPr>
          <a:xfrm>
            <a:off x="825500" y="1747516"/>
            <a:ext cx="10541000" cy="4307077"/>
          </a:xfrm>
          <a:prstGeom prst="rect">
            <a:avLst/>
          </a:prstGeom>
          <a:noFill/>
        </p:spPr>
        <p:txBody>
          <a:bodyPr wrap="square" rtlCol="0">
            <a:spAutoFit/>
          </a:bodyPr>
          <a:lstStyle/>
          <a:p>
            <a:pPr algn="just" rtl="1">
              <a:lnSpc>
                <a:spcPct val="200000"/>
              </a:lnSpc>
            </a:pPr>
            <a:r>
              <a:rPr lang="ar-SY" sz="2000" dirty="0"/>
              <a:t>أحد الأهداف الاستراتيجية للاتصال المتكامل هو بناء علاقات طويلة الأمد تُترجم إلى ولاء مستمر من جانب العملاء. ويُعرَّف الولاء للعلامة بأنه ارتباط عاطفي وسلوكي يدفع المستهلك إلى تكرار الشراء وتفضيل العلامة على المنافسين باستمرار. ويتحقق هذا الولاء من خلال حوار دائم واتساق في الرسائل يجعل المستهلك يشعر بقيمة العلامة في حياته اليومية. وعندما يثق المستهلك بالعلامة ويجدها حاضرة بشكل مستمر بجانبه، فإن احتمالية تحوله إلى عميل مخلص تصبح أكبر.</a:t>
            </a:r>
          </a:p>
          <a:p>
            <a:pPr algn="just" rtl="1">
              <a:lnSpc>
                <a:spcPct val="200000"/>
              </a:lnSpc>
            </a:pPr>
            <a:r>
              <a:rPr lang="ar-SY" sz="2000" b="1" u="sng" dirty="0"/>
              <a:t>مثال</a:t>
            </a:r>
            <a:r>
              <a:rPr lang="ar-SY" sz="2000" dirty="0"/>
              <a:t>: يقدم برنامج (</a:t>
            </a:r>
            <a:r>
              <a:rPr lang="en-US" sz="2000" dirty="0"/>
              <a:t>Amazon Prime</a:t>
            </a:r>
            <a:r>
              <a:rPr lang="ar-SY" sz="2000" dirty="0"/>
              <a:t>) مزايا متعددة مثل الشحن المجاني السريع، </a:t>
            </a:r>
          </a:p>
          <a:p>
            <a:pPr algn="just" rtl="1">
              <a:lnSpc>
                <a:spcPct val="200000"/>
              </a:lnSpc>
            </a:pPr>
            <a:r>
              <a:rPr lang="ar-SY" sz="2000" dirty="0"/>
              <a:t>وخدمات البث الرقمي، والعروض الحصرية، وهو ما عزز من ولاء العملاء ودفعهم</a:t>
            </a:r>
          </a:p>
          <a:p>
            <a:pPr algn="just" rtl="1">
              <a:lnSpc>
                <a:spcPct val="200000"/>
              </a:lnSpc>
            </a:pPr>
            <a:r>
              <a:rPr lang="ar-SY" sz="2000" dirty="0"/>
              <a:t> إلى الاعتماد على المنصة بشكل يومي.</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7172" name="Picture 4" descr="Amazon Prime Membership to Cost More in ...">
            <a:extLst>
              <a:ext uri="{FF2B5EF4-FFF2-40B4-BE49-F238E27FC236}">
                <a16:creationId xmlns:a16="http://schemas.microsoft.com/office/drawing/2014/main" id="{6610888B-B294-4B7B-BE06-1FEB169C0A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2631" y="4260662"/>
            <a:ext cx="2762250" cy="165735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ustDataLst>
      <p:tags r:id="rId1"/>
    </p:custDataLst>
    <p:extLst>
      <p:ext uri="{BB962C8B-B14F-4D97-AF65-F5344CB8AC3E}">
        <p14:creationId xmlns:p14="http://schemas.microsoft.com/office/powerpoint/2010/main" val="2554037532"/>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32475" y="93145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تحقيق ميزة تنافسية </a:t>
            </a:r>
          </a:p>
        </p:txBody>
      </p:sp>
      <p:sp>
        <p:nvSpPr>
          <p:cNvPr id="48" name="TextBox 47"/>
          <p:cNvSpPr txBox="1"/>
          <p:nvPr/>
        </p:nvSpPr>
        <p:spPr>
          <a:xfrm>
            <a:off x="825500" y="1747516"/>
            <a:ext cx="10541000" cy="4307077"/>
          </a:xfrm>
          <a:prstGeom prst="rect">
            <a:avLst/>
          </a:prstGeom>
          <a:noFill/>
        </p:spPr>
        <p:txBody>
          <a:bodyPr wrap="square" rtlCol="0">
            <a:spAutoFit/>
          </a:bodyPr>
          <a:lstStyle/>
          <a:p>
            <a:pPr algn="just" rtl="1">
              <a:lnSpc>
                <a:spcPct val="200000"/>
              </a:lnSpc>
            </a:pPr>
            <a:r>
              <a:rPr lang="ar-SY" sz="2000" dirty="0"/>
              <a:t>تهدف الاتصالات التسويقية المتكاملة أيضاً إلى منح الشركات ميزة تنافسية، والتي تُعرَّف بأنها قدرة المنظمة على تحقيق أداء متفوق ومستدام مقارنة بمنافسيها، من خلال تقديم قيمة إضافية يصعب تقليدها. فالتكامل بين القنوات المختلفة يجعل العلامة أكثر وضوحاً ومرونة مقارنة بالمنافسين الذين يعتمدون على أساليب متقطعة أو تقليدية. هذا التكامل يمكّن الشركة من إبراز نقاط قوتها بطريقة لا يمكن تجاهلها، وفي سوق مزدحم بالخيارات يمثل ذلك أداة استراتيجية لتحقيق التفوق.</a:t>
            </a:r>
          </a:p>
          <a:p>
            <a:pPr algn="just" rtl="1">
              <a:lnSpc>
                <a:spcPct val="200000"/>
              </a:lnSpc>
            </a:pPr>
            <a:r>
              <a:rPr lang="ar-SY" sz="2000" b="1" u="sng" dirty="0"/>
              <a:t>مثال</a:t>
            </a:r>
            <a:r>
              <a:rPr lang="ar-SY" sz="2000" dirty="0"/>
              <a:t>: استطاعت شركة (</a:t>
            </a:r>
            <a:r>
              <a:rPr lang="en-US" sz="2000" dirty="0"/>
              <a:t>Samsung</a:t>
            </a:r>
            <a:r>
              <a:rPr lang="ar-SY" sz="2000" dirty="0"/>
              <a:t>) من خلال حملاتها التسويقية المتكاملة دمج الإعلانات التلفزيونية، </a:t>
            </a:r>
          </a:p>
          <a:p>
            <a:pPr algn="just" rtl="1">
              <a:lnSpc>
                <a:spcPct val="200000"/>
              </a:lnSpc>
            </a:pPr>
            <a:r>
              <a:rPr lang="ar-SY" sz="2000" dirty="0"/>
              <a:t>الحملات الرقمية، والعروض الترويجية في المتاجر، ما عزز وعي المستهلكين بالعلامة وميزها</a:t>
            </a:r>
          </a:p>
          <a:p>
            <a:pPr algn="just" rtl="1">
              <a:lnSpc>
                <a:spcPct val="200000"/>
              </a:lnSpc>
            </a:pPr>
            <a:r>
              <a:rPr lang="ar-SY" sz="2000" dirty="0"/>
              <a:t> بوضوح عن منافسيها في سوق الأجهزة الإلكترونية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94915" y="639506"/>
            <a:ext cx="138393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pic>
        <p:nvPicPr>
          <p:cNvPr id="8194" name="Picture 2">
            <a:extLst>
              <a:ext uri="{FF2B5EF4-FFF2-40B4-BE49-F238E27FC236}">
                <a16:creationId xmlns:a16="http://schemas.microsoft.com/office/drawing/2014/main" id="{5CAC379A-DC99-49DA-9061-7A747FC47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826696"/>
            <a:ext cx="2812131" cy="93016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6249648"/>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344921" y="901193"/>
            <a:ext cx="4116833"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تحديات الاتصال في الأسواق العالمية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2BFC2CB8-6F20-4966-AA78-9E16471FF14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1278360502"/>
      </p:ext>
    </p:extLst>
  </p:cSld>
  <p:clrMapOvr>
    <a:masterClrMapping/>
  </p:clrMapOvr>
  <mc:AlternateContent xmlns:mc="http://schemas.openxmlformats.org/markup-compatibility/2006" xmlns:p14="http://schemas.microsoft.com/office/powerpoint/2010/main">
    <mc:Choice Requires="p14">
      <p:transition spd="slow" p14:dur="2000" advTm="12289"/>
    </mc:Choice>
    <mc:Fallback xmlns="">
      <p:transition spd="slow" advTm="122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738306" y="1332753"/>
            <a:ext cx="4865639" cy="4659289"/>
          </a:xfrm>
          <a:prstGeom prst="rect">
            <a:avLst/>
          </a:prstGeom>
        </p:spPr>
        <p:txBody>
          <a:bodyPr wrap="square">
            <a:spAutoFit/>
          </a:bodyPr>
          <a:lstStyle/>
          <a:p>
            <a:pPr algn="just" rtl="1">
              <a:lnSpc>
                <a:spcPct val="150000"/>
              </a:lnSpc>
            </a:pPr>
            <a:r>
              <a:rPr lang="ar-SY" sz="2000" dirty="0"/>
              <a:t>يتناول هذا المحور تحديات الاتصال التسويقي المتكامل في الأسواق العالمية، حيث تواجه الشركات عقبات متعددة تتعلق بالثقافة، اللغة، القوانين، والبنية التحتية التكنولوجية. هذه التحديات تتطلب من العلامات التجارية مرونة وقدرة على التكيف لضمان وصول الرسائل بشكل صحيح وفعّال. كما أن إدارة التوازن بين الحفاظ على هوية عالمية موحدة وتكييف الرسائل محلياً يمثل عنصراً حاسماً لنجاح الاستراتيجيات التسويقية. لذا فإن الفهم العميق لهذه التحديات يقلل من مخاطر سوء الفهم أو التأثير السلبي على صورة العلامة.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9D585F6C-E57A-49D7-807E-AF19E01AAB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311705119"/>
      </p:ext>
    </p:extLst>
  </p:cSld>
  <p:clrMapOvr>
    <a:masterClrMapping/>
  </p:clrMapOvr>
  <p:transition spd="slow" advTm="125676">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62916" y="939988"/>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التباين الثقافي </a:t>
            </a:r>
          </a:p>
        </p:txBody>
      </p:sp>
      <p:sp>
        <p:nvSpPr>
          <p:cNvPr id="48" name="TextBox 47"/>
          <p:cNvSpPr txBox="1"/>
          <p:nvPr/>
        </p:nvSpPr>
        <p:spPr>
          <a:xfrm>
            <a:off x="825500" y="1488717"/>
            <a:ext cx="10541000" cy="4576381"/>
          </a:xfrm>
          <a:prstGeom prst="rect">
            <a:avLst/>
          </a:prstGeom>
          <a:noFill/>
        </p:spPr>
        <p:txBody>
          <a:bodyPr wrap="square" rtlCol="0">
            <a:spAutoFit/>
          </a:bodyPr>
          <a:lstStyle/>
          <a:p>
            <a:pPr algn="r" rtl="1">
              <a:lnSpc>
                <a:spcPct val="250000"/>
              </a:lnSpc>
            </a:pPr>
            <a:r>
              <a:rPr lang="ar-SY" sz="2000" dirty="0">
                <a:effectLst/>
                <a:ea typeface="Times New Roman" panose="02020603050405020304" pitchFamily="18" charset="0"/>
                <a:cs typeface="Times New Roman" panose="02020603050405020304" pitchFamily="18" charset="0"/>
              </a:rPr>
              <a:t>أحد أكبر التحديات التي تواجه الاتصال التسويقي المتكامل عالمياً هو التباين الثقافي بين الأسواق. إن ما يصلح في سوق محلي قد لا يكون مناسباً في سوق دولي بسبب اختلاف القيم، العادات، والرموز الثقافية. </a:t>
            </a:r>
            <a:r>
              <a:rPr lang="ar-SY" sz="2000" dirty="0">
                <a:ea typeface="Times New Roman" panose="02020603050405020304" pitchFamily="18" charset="0"/>
                <a:cs typeface="Times New Roman" panose="02020603050405020304" pitchFamily="18" charset="0"/>
              </a:rPr>
              <a:t>لذلك</a:t>
            </a:r>
            <a:r>
              <a:rPr lang="ar-SY" sz="2000" dirty="0">
                <a:effectLst/>
                <a:ea typeface="Times New Roman" panose="02020603050405020304" pitchFamily="18" charset="0"/>
                <a:cs typeface="Times New Roman" panose="02020603050405020304" pitchFamily="18" charset="0"/>
              </a:rPr>
              <a:t> يجب أن تراعي العلامات التجارية هذه الفروقات عند صياغة رسائلها لتجنب سوء الفهم أو الرفض. </a:t>
            </a:r>
          </a:p>
          <a:p>
            <a:pPr algn="r" rtl="1">
              <a:lnSpc>
                <a:spcPct val="250000"/>
              </a:lnSpc>
            </a:pPr>
            <a:r>
              <a:rPr lang="ar-SY" sz="2000" dirty="0">
                <a:effectLst/>
                <a:ea typeface="Times New Roman" panose="02020603050405020304" pitchFamily="18" charset="0"/>
                <a:cs typeface="Times New Roman" panose="02020603050405020304" pitchFamily="18" charset="0"/>
              </a:rPr>
              <a:t>وإن تجاهل البعد الثقافي قد يؤدي إلى نتائج عكسية تؤثر على صورة العلامة.</a:t>
            </a:r>
          </a:p>
          <a:p>
            <a:pPr algn="r" rtl="1">
              <a:lnSpc>
                <a:spcPct val="250000"/>
              </a:lnSpc>
            </a:pPr>
            <a:r>
              <a:rPr lang="ar-SY" sz="2000" b="1" dirty="0">
                <a:latin typeface="Times New Roman" panose="02020603050405020304" pitchFamily="18" charset="0"/>
                <a:ea typeface="Times New Roman" panose="02020603050405020304" pitchFamily="18" charset="0"/>
              </a:rPr>
              <a:t>مثال</a:t>
            </a:r>
            <a:r>
              <a:rPr lang="ar-SY"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إن</a:t>
            </a:r>
            <a:r>
              <a:rPr lang="ar-SY"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حملة شركة (</a:t>
            </a:r>
            <a:r>
              <a:rPr lang="en-US" sz="2000" dirty="0">
                <a:effectLst/>
                <a:latin typeface="Times New Roman" panose="02020603050405020304" pitchFamily="18" charset="0"/>
                <a:ea typeface="Times New Roman" panose="02020603050405020304" pitchFamily="18" charset="0"/>
              </a:rPr>
              <a:t>Pepsi</a:t>
            </a:r>
            <a:r>
              <a:rPr lang="ar-SY" sz="2000" dirty="0">
                <a:effectLst/>
                <a:latin typeface="Times New Roman" panose="02020603050405020304" pitchFamily="18" charset="0"/>
                <a:ea typeface="Times New Roman" panose="02020603050405020304" pitchFamily="18" charset="0"/>
              </a:rPr>
              <a:t>) فشلت في الصين بسبب ترجمة غير دقيقة لشعارها، </a:t>
            </a:r>
          </a:p>
          <a:p>
            <a:pPr algn="r" rtl="1">
              <a:lnSpc>
                <a:spcPct val="250000"/>
              </a:lnSpc>
            </a:pPr>
            <a:r>
              <a:rPr lang="ar-SY" sz="2000" dirty="0">
                <a:effectLst/>
                <a:latin typeface="Times New Roman" panose="02020603050405020304" pitchFamily="18" charset="0"/>
                <a:ea typeface="Times New Roman" panose="02020603050405020304" pitchFamily="18" charset="0"/>
              </a:rPr>
              <a:t>حيث فُسّر بشكل مسيء، مما أثر على استقبال المستهلكين للحملة.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B9AEF2BA-28D4-45F6-9376-14308F762F9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9218" name="Picture 2" descr="Small funny translation mistakes that ...">
            <a:extLst>
              <a:ext uri="{FF2B5EF4-FFF2-40B4-BE49-F238E27FC236}">
                <a16:creationId xmlns:a16="http://schemas.microsoft.com/office/drawing/2014/main" id="{06C37517-9457-4045-82D3-F42EC0646C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3439" y="3041780"/>
            <a:ext cx="2030257" cy="302331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84186425"/>
      </p:ext>
    </p:extLst>
  </p:cSld>
  <p:clrMapOvr>
    <a:masterClrMapping/>
  </p:clrMapOvr>
  <mc:AlternateContent xmlns:mc="http://schemas.openxmlformats.org/markup-compatibility/2006" xmlns:p14="http://schemas.microsoft.com/office/powerpoint/2010/main">
    <mc:Choice Requires="p14">
      <p:transition p14:dur="10" advTm="154356"/>
    </mc:Choice>
    <mc:Fallback xmlns="">
      <p:transition advTm="15435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18049" y="868748"/>
            <a:ext cx="883657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الفروقات اللغوية </a:t>
            </a:r>
          </a:p>
        </p:txBody>
      </p:sp>
      <p:sp>
        <p:nvSpPr>
          <p:cNvPr id="48" name="TextBox 47"/>
          <p:cNvSpPr txBox="1"/>
          <p:nvPr/>
        </p:nvSpPr>
        <p:spPr>
          <a:xfrm>
            <a:off x="825500" y="1731734"/>
            <a:ext cx="10541000" cy="3805594"/>
          </a:xfrm>
          <a:prstGeom prst="rect">
            <a:avLst/>
          </a:prstGeom>
          <a:noFill/>
        </p:spPr>
        <p:txBody>
          <a:bodyPr wrap="square" rtlCol="0">
            <a:spAutoFit/>
          </a:bodyPr>
          <a:lstStyle/>
          <a:p>
            <a:pPr algn="just" rtl="1">
              <a:lnSpc>
                <a:spcPct val="250000"/>
              </a:lnSpc>
            </a:pPr>
            <a:r>
              <a:rPr lang="ar-SY" sz="2000" dirty="0"/>
              <a:t>تعد اللغة من أبرز التحديات في الاتصال التسويقي عبر الأسواق العالمية، حيث يمكن أن يؤدي سوء الترجمة أو استخدام مصطلحات غير مألوفة إلى تشويه الرسالة. إن الرسائل يجب أن تُصاغ بدقة لتتناسب مع لغة وثقافة الجمهور المستهدف، وأحياناً يتطلب الأمر إعادة صياغة كاملة بدلاً من الترجمة الحرفية. هذه الفروقات قد تضعف التأثير إذا لم يتم التعامل معها بشكل صحيح.</a:t>
            </a:r>
          </a:p>
          <a:p>
            <a:pPr algn="just" rtl="1">
              <a:lnSpc>
                <a:spcPct val="250000"/>
              </a:lnSpc>
            </a:pPr>
            <a:r>
              <a:rPr lang="ar-SY" sz="2000" b="1" u="sng" dirty="0"/>
              <a:t>مثال</a:t>
            </a:r>
            <a:r>
              <a:rPr lang="ar-SY" sz="2000" dirty="0"/>
              <a:t>: هو شركة (</a:t>
            </a:r>
            <a:r>
              <a:rPr lang="en-US" sz="2000" dirty="0"/>
              <a:t>KFC</a:t>
            </a:r>
            <a:r>
              <a:rPr lang="ar-SY" sz="2000" dirty="0"/>
              <a:t>) عندما دخلت السوق الصينية بشعارها (</a:t>
            </a:r>
            <a:r>
              <a:rPr lang="en-US" sz="2000" dirty="0"/>
              <a:t>Finger </a:t>
            </a:r>
            <a:r>
              <a:rPr lang="en-US" sz="2000" dirty="0" err="1"/>
              <a:t>Lickin</a:t>
            </a:r>
            <a:r>
              <a:rPr lang="en-US" sz="2000" dirty="0"/>
              <a:t>’ Good</a:t>
            </a:r>
            <a:r>
              <a:rPr lang="ar-SY" sz="2000" dirty="0"/>
              <a:t>)</a:t>
            </a:r>
            <a:r>
              <a:rPr lang="en-US" sz="2000" dirty="0"/>
              <a:t>، </a:t>
            </a:r>
            <a:endParaRPr lang="ar-SY" sz="2000" dirty="0"/>
          </a:p>
          <a:p>
            <a:pPr algn="just" rtl="1">
              <a:lnSpc>
                <a:spcPct val="250000"/>
              </a:lnSpc>
            </a:pPr>
            <a:r>
              <a:rPr lang="ar-SY" sz="2000" dirty="0"/>
              <a:t>لكنه تُرجم بشكل غير لائق إلى "كل أصابعك"، ما أثار جدلاً وأثر على صورة العلامة.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D06406A-C92F-4A3C-A07C-E4862D23BF2D}"/>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10242" name="Picture 2" descr="KFC Canada | Grosse partie ce soir ...">
            <a:extLst>
              <a:ext uri="{FF2B5EF4-FFF2-40B4-BE49-F238E27FC236}">
                <a16:creationId xmlns:a16="http://schemas.microsoft.com/office/drawing/2014/main" id="{F7CFD51E-372A-4C7F-B527-8EC5D67F24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5076" y="3966619"/>
            <a:ext cx="1991307" cy="21196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10353581"/>
      </p:ext>
    </p:extLst>
  </p:cSld>
  <p:clrMapOvr>
    <a:masterClrMapping/>
  </p:clrMapOvr>
  <mc:AlternateContent xmlns:mc="http://schemas.openxmlformats.org/markup-compatibility/2006" xmlns:p14="http://schemas.microsoft.com/office/powerpoint/2010/main">
    <mc:Choice Requires="p14">
      <p:transition p14:dur="10" advTm="159937"/>
    </mc:Choice>
    <mc:Fallback xmlns="">
      <p:transition advTm="15993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81764" y="939988"/>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اختلاف الأطر القانونية </a:t>
            </a:r>
          </a:p>
        </p:txBody>
      </p:sp>
      <p:sp>
        <p:nvSpPr>
          <p:cNvPr id="48" name="TextBox 47"/>
          <p:cNvSpPr txBox="1"/>
          <p:nvPr/>
        </p:nvSpPr>
        <p:spPr>
          <a:xfrm>
            <a:off x="825500" y="1516081"/>
            <a:ext cx="10541000" cy="4576381"/>
          </a:xfrm>
          <a:prstGeom prst="rect">
            <a:avLst/>
          </a:prstGeom>
          <a:noFill/>
        </p:spPr>
        <p:txBody>
          <a:bodyPr wrap="square" rtlCol="0">
            <a:spAutoFit/>
          </a:bodyPr>
          <a:lstStyle/>
          <a:p>
            <a:pPr algn="just" rtl="1">
              <a:lnSpc>
                <a:spcPct val="250000"/>
              </a:lnSpc>
            </a:pPr>
            <a:r>
              <a:rPr lang="ar-SY" sz="2000" dirty="0"/>
              <a:t>تختلف القوانين والتشريعات من سوق إلى آخر، مما يشكل تحدياً أمام الحملات العالمية. وإن ما هو مسموح في بلد قد يكون محظوراً في آخر، سواء فيما يتعلق بالمحتوى، الترويج للأطفال، أو استخدام بيانات المستهلكين. وعدم الامتثال لهذه القوانين قد يؤدي إلى غرامات أو حظر الحملات. </a:t>
            </a:r>
          </a:p>
          <a:p>
            <a:pPr algn="just" rtl="1">
              <a:lnSpc>
                <a:spcPct val="250000"/>
              </a:lnSpc>
            </a:pPr>
            <a:r>
              <a:rPr lang="ar-SY" sz="2000" dirty="0"/>
              <a:t>لذلك تحتاج الشركات إلى فهم الإطار القانوني لكل سوق تعمل فيه</a:t>
            </a:r>
          </a:p>
          <a:p>
            <a:pPr algn="just" rtl="1">
              <a:lnSpc>
                <a:spcPct val="250000"/>
              </a:lnSpc>
            </a:pPr>
            <a:r>
              <a:rPr lang="ar-SY" sz="2000" b="1" u="sng" dirty="0"/>
              <a:t>مثال</a:t>
            </a:r>
            <a:r>
              <a:rPr lang="ar-SY" sz="2000" dirty="0"/>
              <a:t>: إعلانات التبغ التي تُمنع في أوروبا وأستراليا لكنها ما زالت تظهر بشكل محدود في بعض </a:t>
            </a:r>
            <a:endParaRPr lang="en-US" sz="2000" dirty="0"/>
          </a:p>
          <a:p>
            <a:pPr algn="just" rtl="1">
              <a:lnSpc>
                <a:spcPct val="250000"/>
              </a:lnSpc>
            </a:pPr>
            <a:r>
              <a:rPr lang="ar-SY" sz="2000" dirty="0"/>
              <a:t>الأسواق الأخرى، ما يفرض على الشركات تعديل استراتيجياتها عالمياً.</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2" name="Picture 2" descr="8 Marketing Ideas for Law Firms to ...">
            <a:extLst>
              <a:ext uri="{FF2B5EF4-FFF2-40B4-BE49-F238E27FC236}">
                <a16:creationId xmlns:a16="http://schemas.microsoft.com/office/drawing/2014/main" id="{37426B60-25EB-444F-A117-9FEB0D719A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235590"/>
            <a:ext cx="3307961" cy="17231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62196348"/>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32450" y="93145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تحديات التكنولوجيا والبنية التحتية </a:t>
            </a:r>
          </a:p>
        </p:txBody>
      </p:sp>
      <p:sp>
        <p:nvSpPr>
          <p:cNvPr id="48" name="TextBox 47"/>
          <p:cNvSpPr txBox="1"/>
          <p:nvPr/>
        </p:nvSpPr>
        <p:spPr>
          <a:xfrm>
            <a:off x="825500" y="1509880"/>
            <a:ext cx="10541000" cy="4576381"/>
          </a:xfrm>
          <a:prstGeom prst="rect">
            <a:avLst/>
          </a:prstGeom>
          <a:noFill/>
        </p:spPr>
        <p:txBody>
          <a:bodyPr wrap="square" rtlCol="0">
            <a:spAutoFit/>
          </a:bodyPr>
          <a:lstStyle/>
          <a:p>
            <a:pPr algn="just" rtl="1">
              <a:lnSpc>
                <a:spcPct val="250000"/>
              </a:lnSpc>
            </a:pPr>
            <a:r>
              <a:rPr lang="ar-SY" sz="2000" dirty="0"/>
              <a:t>من التحديات الأخرى اختلاف مستوى البنية التحتية الرقمية والتكنولوجية بين الدول. إن </a:t>
            </a:r>
            <a:r>
              <a:rPr lang="en-US" sz="2000" dirty="0"/>
              <a:t> </a:t>
            </a:r>
            <a:r>
              <a:rPr lang="ar-SY" sz="2000" dirty="0"/>
              <a:t>بعض الأسواق المتقدمة توفر وصولاً عالياً للإنترنت ووسائل التواصل، بينما تفتقر أسواق أخرى لهذه الإمكانات. هذا التباين يفرض على الشركات تعديل أدواتها الاتصالية بما يتناسب مع قدرات السوق. على سبيل المثال، قد تعتمد الحملة في أوروبا على الإعلانات عبر الهواتف الذكية، بينما في بعض مناطق إفريقيا تركز على الراديو أو الرسائل النصية. </a:t>
            </a:r>
            <a:endParaRPr lang="en-US" sz="2000" dirty="0"/>
          </a:p>
          <a:p>
            <a:pPr algn="just" rtl="1">
              <a:lnSpc>
                <a:spcPct val="250000"/>
              </a:lnSpc>
            </a:pPr>
            <a:r>
              <a:rPr lang="ar-SY" sz="2000" b="1" u="sng" dirty="0"/>
              <a:t>مثال</a:t>
            </a:r>
            <a:r>
              <a:rPr lang="ar-SY" sz="2000" dirty="0"/>
              <a:t>: شركة (</a:t>
            </a:r>
            <a:r>
              <a:rPr lang="en-US" sz="2000" dirty="0"/>
              <a:t>Unilever</a:t>
            </a:r>
            <a:r>
              <a:rPr lang="ar-SY" sz="2000" dirty="0"/>
              <a:t>)</a:t>
            </a:r>
            <a:r>
              <a:rPr lang="en-US" sz="2000" dirty="0"/>
              <a:t>، </a:t>
            </a:r>
            <a:r>
              <a:rPr lang="ar-SY" sz="2000" dirty="0"/>
              <a:t>وهي إحدى أكبر شركات السلع الاستهلاكية العالمية، اعتمدت على رسائل </a:t>
            </a:r>
          </a:p>
          <a:p>
            <a:pPr algn="just" rtl="1">
              <a:lnSpc>
                <a:spcPct val="250000"/>
              </a:lnSpc>
            </a:pPr>
            <a:r>
              <a:rPr lang="ar-SY" sz="2000" dirty="0"/>
              <a:t>نصية قصيرة في حملاتها بدول نامية لتعويض محدودية انتشار الإنترنت، ما مكّنها من الوصول بفعالية إلى المستهلكين المحليين.</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12290" name="Picture 2" descr="Unilever - Wikipedia">
            <a:extLst>
              <a:ext uri="{FF2B5EF4-FFF2-40B4-BE49-F238E27FC236}">
                <a16:creationId xmlns:a16="http://schemas.microsoft.com/office/drawing/2014/main" id="{06777AE5-4C01-4E63-8B65-AA584F3D42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2690" y="3956179"/>
            <a:ext cx="1406001" cy="155782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94136981"/>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31088" y="84187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08112" y="1374902"/>
            <a:ext cx="8130073" cy="4921284"/>
          </a:xfrm>
          <a:prstGeom prst="rect">
            <a:avLst/>
          </a:prstGeom>
          <a:noFill/>
        </p:spPr>
        <p:txBody>
          <a:bodyPr wrap="square" rtlCol="0">
            <a:spAutoFit/>
          </a:bodyPr>
          <a:lstStyle/>
          <a:p>
            <a:pPr algn="just" rtl="1">
              <a:lnSpc>
                <a:spcPct val="200000"/>
              </a:lnSpc>
            </a:pPr>
            <a:r>
              <a:rPr lang="ar-SY" sz="2000" dirty="0"/>
              <a:t>من خلال ما سبق عرضه، يتضح أن الاتصالات التسويقية المتكاملة لم تعد خياراً تكميلياً، بل أصبحت ضرورة استراتيجية لنجاح المؤسسات في بيئة تتسم بالتغير والتنافسية العالية. فقد أظهرت خصائصها أهميتها في تعزيز الاتساق، التركيز على المستهلك، وتحقيق التفاعل ثنائي الاتجاه، بينما بيّنت البيئة الرقمية كيف يمكن أن تعزز هذه الاتصالات من حيث الكفاءة، التخصيص، والمرونة. كما وتبرز الأهداف الاستراتيجية في بناء الوعي، خلق صورة ذهنية قوية، وتحفيز السلوك الشرائي وصولاً إلى الولاء والميزة التنافسية. وبذلك، يمكن القول إن نجاح أي علامة تجارية في الحاضر والمستقبل يعتمد على مدى قدرتها على تطبيق فلسفة الاتصال المتكامل بشكل واعٍ ومرن يضع المستهلك في مركز العملية الاتصالية.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110244"/>
    </mc:Choice>
    <mc:Fallback xmlns="">
      <p:transition spd="slow" advTm="11024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152400" y="5141020"/>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عناصر الاتصالات التسويقية المتكاملة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a:t>
            </a:r>
            <a:r>
              <a:rPr lang="ar-SY" sz="2400" b="1" dirty="0"/>
              <a:t>2</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3917"/>
    </mc:Choice>
    <mc:Fallback xmlns="">
      <p:transition spd="slow" advTm="139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77"/>
    </mc:Choice>
    <mc:Fallback xmlns="">
      <p:transition spd="slow" advTm="477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ags/tag3.xml><?xml version="1.0" encoding="utf-8"?>
<p:tagLst xmlns:a="http://schemas.openxmlformats.org/drawingml/2006/main" xmlns:r="http://schemas.openxmlformats.org/officeDocument/2006/relationships" xmlns:p="http://schemas.openxmlformats.org/presentationml/2006/main">
  <p:tag name="TIMING" val="|0.2"/>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C06772F-F295-4D45-8E6B-6E161029CD45}"/>
</file>

<file path=customXml/itemProps2.xml><?xml version="1.0" encoding="utf-8"?>
<ds:datastoreItem xmlns:ds="http://schemas.openxmlformats.org/officeDocument/2006/customXml" ds:itemID="{34AFDE03-5C1C-4711-A612-6C44DFD68CF6}"/>
</file>

<file path=customXml/itemProps3.xml><?xml version="1.0" encoding="utf-8"?>
<ds:datastoreItem xmlns:ds="http://schemas.openxmlformats.org/officeDocument/2006/customXml" ds:itemID="{109FF160-E5C5-404C-97B9-AE26577E0D83}"/>
</file>

<file path=docProps/app.xml><?xml version="1.0" encoding="utf-8"?>
<Properties xmlns="http://schemas.openxmlformats.org/officeDocument/2006/extended-properties" xmlns:vt="http://schemas.openxmlformats.org/officeDocument/2006/docPropsVTypes">
  <TotalTime>2937</TotalTime>
  <Words>3483</Words>
  <Application>Microsoft Office PowerPoint</Application>
  <PresentationFormat>Widescreen</PresentationFormat>
  <Paragraphs>237</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772</cp:revision>
  <dcterms:created xsi:type="dcterms:W3CDTF">2025-07-01T03:58:26Z</dcterms:created>
  <dcterms:modified xsi:type="dcterms:W3CDTF">2025-09-23T06:48:45Z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