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17"/>
  </p:notesMasterIdLst>
  <p:sldIdLst>
    <p:sldId id="274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5" r:id="rId11"/>
    <p:sldId id="267" r:id="rId12"/>
    <p:sldId id="269" r:id="rId13"/>
    <p:sldId id="271" r:id="rId14"/>
    <p:sldId id="272" r:id="rId15"/>
    <p:sldId id="273" r:id="rId16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>
        <p:scale>
          <a:sx n="120" d="100"/>
          <a:sy n="120" d="100"/>
        </p:scale>
        <p:origin x="-198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1"/>
  <c:style val="2"/>
  <c:chart>
    <c:title>
      <c:tx>
        <c:rich>
          <a:bodyPr/>
          <a:lstStyle/>
          <a:p>
            <a:pPr>
              <a:defRPr sz="1250" b="0" i="0" u="none" strike="noStrike">
                <a:solidFill>
                  <a:srgbClr val="0D2B55"/>
                </a:solidFill>
                <a:latin typeface="Calibri"/>
              </a:defRPr>
            </a:pPr>
            <a:r>
              <a:rPr lang="en-US" sz="1250" b="0" i="0" u="none" strike="noStrike" dirty="0">
                <a:solidFill>
                  <a:srgbClr val="0D2B55"/>
                </a:solidFill>
                <a:latin typeface="Calibri"/>
              </a:rPr>
              <a:t>Test-set metrics by model (%)</a:t>
            </a:r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ResNet50</c:v>
                </c:pt>
              </c:strCache>
            </c:strRef>
          </c:tx>
          <c:spPr>
            <a:solidFill>
              <a:srgbClr val="0D2B55"/>
            </a:solidFill>
            <a:effectLst/>
          </c:spPr>
          <c:invertIfNegative val="0"/>
          <c:dLbls>
            <c:numFmt formatCode="0.0" sourceLinked="0"/>
            <c:txPr>
              <a:bodyPr/>
              <a:lstStyle/>
              <a:p>
                <a:pPr>
                  <a:defRPr sz="850" b="0" i="0" u="none" strike="noStrike">
                    <a:solidFill>
                      <a:srgbClr val="16283D"/>
                    </a:solidFill>
                    <a:latin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Accuracy</c:v>
                </c:pt>
                <c:pt idx="1">
                  <c:v>Precision</c:v>
                </c:pt>
                <c:pt idx="2">
                  <c:v>Recall</c:v>
                </c:pt>
                <c:pt idx="3">
                  <c:v>F1-score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96.47</c:v>
                </c:pt>
                <c:pt idx="1">
                  <c:v>96.55</c:v>
                </c:pt>
                <c:pt idx="2">
                  <c:v>96.2</c:v>
                </c:pt>
                <c:pt idx="3">
                  <c:v>96.33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EfficientNetB0</c:v>
                </c:pt>
              </c:strCache>
            </c:strRef>
          </c:tx>
          <c:spPr>
            <a:solidFill>
              <a:srgbClr val="00ACC1"/>
            </a:solidFill>
            <a:effectLst/>
          </c:spPr>
          <c:invertIfNegative val="0"/>
          <c:dLbls>
            <c:numFmt formatCode="0.0" sourceLinked="0"/>
            <c:txPr>
              <a:bodyPr/>
              <a:lstStyle/>
              <a:p>
                <a:pPr>
                  <a:defRPr sz="850" b="0" i="0" u="none" strike="noStrike">
                    <a:solidFill>
                      <a:srgbClr val="16283D"/>
                    </a:solidFill>
                    <a:latin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Accuracy</c:v>
                </c:pt>
                <c:pt idx="1">
                  <c:v>Precision</c:v>
                </c:pt>
                <c:pt idx="2">
                  <c:v>Recall</c:v>
                </c:pt>
                <c:pt idx="3">
                  <c:v>F1-score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95.97</c:v>
                </c:pt>
                <c:pt idx="1">
                  <c:v>95.8</c:v>
                </c:pt>
                <c:pt idx="2">
                  <c:v>95.74</c:v>
                </c:pt>
                <c:pt idx="3">
                  <c:v>95.67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MobileNetV2</c:v>
                </c:pt>
              </c:strCache>
            </c:strRef>
          </c:tx>
          <c:spPr>
            <a:solidFill>
              <a:srgbClr val="90A4AE"/>
            </a:solidFill>
            <a:effectLst/>
          </c:spPr>
          <c:invertIfNegative val="0"/>
          <c:dLbls>
            <c:numFmt formatCode="0.0" sourceLinked="0"/>
            <c:txPr>
              <a:bodyPr/>
              <a:lstStyle/>
              <a:p>
                <a:pPr>
                  <a:defRPr sz="850" b="0" i="0" u="none" strike="noStrike">
                    <a:solidFill>
                      <a:srgbClr val="16283D"/>
                    </a:solidFill>
                    <a:latin typeface="Arial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Accuracy</c:v>
                </c:pt>
                <c:pt idx="1">
                  <c:v>Precision</c:v>
                </c:pt>
                <c:pt idx="2">
                  <c:v>Recall</c:v>
                </c:pt>
                <c:pt idx="3">
                  <c:v>F1-score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92.13</c:v>
                </c:pt>
                <c:pt idx="1">
                  <c:v>92.08</c:v>
                </c:pt>
                <c:pt idx="2">
                  <c:v>91.75</c:v>
                </c:pt>
                <c:pt idx="3">
                  <c:v>91.69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35"/>
        <c:axId val="194310144"/>
        <c:axId val="194524288"/>
      </c:barChart>
      <c:catAx>
        <c:axId val="1943101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low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1050" b="0" i="0" u="none" strike="noStrike">
                <a:solidFill>
                  <a:srgbClr val="16283D"/>
                </a:solidFill>
                <a:latin typeface="Arial"/>
              </a:defRPr>
            </a:pPr>
            <a:endParaRPr lang="en-US"/>
          </a:p>
        </c:txPr>
        <c:crossAx val="194524288"/>
        <c:crosses val="autoZero"/>
        <c:auto val="1"/>
        <c:lblAlgn val="ctr"/>
        <c:lblOffset val="100"/>
        <c:noMultiLvlLbl val="1"/>
      </c:catAx>
      <c:valAx>
        <c:axId val="194524288"/>
        <c:scaling>
          <c:orientation val="minMax"/>
          <c:max val="100"/>
          <c:min val="85"/>
        </c:scaling>
        <c:delete val="0"/>
        <c:axPos val="l"/>
        <c:majorGridlines>
          <c:spPr>
            <a:ln w="9525" cap="flat">
              <a:solidFill>
                <a:srgbClr val="E3E8ED"/>
              </a:solidFill>
              <a:prstDash val="solid"/>
              <a:round/>
            </a:ln>
          </c:spPr>
        </c:majorGridlines>
        <c:numFmt formatCode="General" sourceLinked="0"/>
        <c:majorTickMark val="out"/>
        <c:minorTickMark val="none"/>
        <c:tickLblPos val="nextTo"/>
        <c:spPr>
          <a:ln w="12700" cap="flat">
            <a:solidFill>
              <a:srgbClr val="888888"/>
            </a:solidFill>
            <a:prstDash val="solid"/>
            <a:round/>
          </a:ln>
        </c:spPr>
        <c:txPr>
          <a:bodyPr/>
          <a:lstStyle/>
          <a:p>
            <a:pPr>
              <a:defRPr sz="950" b="0" i="0" u="none" strike="noStrike">
                <a:solidFill>
                  <a:srgbClr val="5B6B7A"/>
                </a:solidFill>
                <a:latin typeface="Arial"/>
              </a:defRPr>
            </a:pPr>
            <a:endParaRPr lang="en-US"/>
          </a:p>
        </c:txPr>
        <c:crossAx val="1943101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3108482823944529"/>
          <c:y val="0.92498850303968416"/>
          <c:w val="0.53783034352110948"/>
          <c:h val="6.0766482715301613E-2"/>
        </c:manualLayout>
      </c:layout>
      <c:overlay val="0"/>
      <c:txPr>
        <a:bodyPr/>
        <a:lstStyle/>
        <a:p>
          <a:pPr>
            <a:defRPr sz="1000">
              <a:solidFill>
                <a:srgbClr val="5B6B7A"/>
              </a:solidFill>
            </a:defRPr>
          </a:pPr>
          <a:endParaRPr lang="en-US"/>
        </a:p>
      </c:txPr>
    </c:legend>
    <c:plotVisOnly val="1"/>
    <c:dispBlanksAs val="span"/>
    <c:showDLblsOverMax val="1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58C190-22BD-4C86-8F98-6B6FB2B69B36}" type="datetimeFigureOut">
              <a:rPr lang="en-US" smtClean="0"/>
              <a:t>8/12/2026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-635000" y="914400"/>
            <a:ext cx="8128000" cy="4572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1580813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11580813"/>
            <a:ext cx="2971800" cy="6096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90C6D9-675E-4E3A-B7B8-FAC1E2425E7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17182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635000" y="914400"/>
            <a:ext cx="8128000" cy="4572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635000" y="914400"/>
            <a:ext cx="8128000" cy="4572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635000" y="914400"/>
            <a:ext cx="8128000" cy="4572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635000" y="914400"/>
            <a:ext cx="8128000" cy="4572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635000" y="914400"/>
            <a:ext cx="8128000" cy="4572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635000" y="914400"/>
            <a:ext cx="8128000" cy="4572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635000" y="914400"/>
            <a:ext cx="8128000" cy="4572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635000" y="914400"/>
            <a:ext cx="8128000" cy="4572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635000" y="914400"/>
            <a:ext cx="8128000" cy="4572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635000" y="914400"/>
            <a:ext cx="8128000" cy="4572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635000" y="914400"/>
            <a:ext cx="8128000" cy="4572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635000" y="914400"/>
            <a:ext cx="8128000" cy="4572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635000" y="914400"/>
            <a:ext cx="8128000" cy="4572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228600"/>
            <a:ext cx="103632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4800600"/>
            <a:ext cx="9144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DEABC-D766-4322-8E78-B830FAE35C72}" type="datetime4">
              <a:rPr lang="en-US" smtClean="0"/>
              <a:pPr/>
              <a:t>August 12, 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12001500" y="4846320"/>
            <a:ext cx="190501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12001500" y="0"/>
            <a:ext cx="190501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33F43-3E86-47E4-BFBB-2476D384E1C6}" type="datetime4">
              <a:rPr lang="en-US" smtClean="0"/>
              <a:pPr/>
              <a:t>August 12,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447805"/>
            <a:ext cx="103632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228601"/>
            <a:ext cx="103632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663BA-01FC-4367-B6F3-ABB2645D55F1}" type="datetime4">
              <a:rPr lang="en-US" smtClean="0"/>
              <a:pPr/>
              <a:t>August 12, 2026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74240" y="1574800"/>
            <a:ext cx="438912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86880" y="1574800"/>
            <a:ext cx="438912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19C71-EC74-44AF-B27E-FC7DC3C3A61D}" type="datetime4">
              <a:rPr lang="en-US" smtClean="0"/>
              <a:pPr/>
              <a:t>August 12,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70176" y="1572768"/>
            <a:ext cx="438912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70176" y="2259366"/>
            <a:ext cx="438912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790944" y="1572768"/>
            <a:ext cx="438912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790944" y="2259366"/>
            <a:ext cx="438912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CDA29-3CBE-48EA-92AE-A996835462BA}" type="datetime4">
              <a:rPr lang="en-US" smtClean="0"/>
              <a:pPr/>
              <a:t>August 12, 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9EC054-3869-4501-B163-1BBFDE8DCE04}" type="datetime4">
              <a:rPr lang="en-US" smtClean="0"/>
              <a:pPr/>
              <a:t>August 12, 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63D831-56C1-49CF-8EF7-8B9A98402BCD}" type="datetime4">
              <a:rPr lang="en-US" smtClean="0"/>
              <a:pPr/>
              <a:t>August 12, 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1600200"/>
            <a:ext cx="6815667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3" y="1600200"/>
            <a:ext cx="4011084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D5615-7F4F-4584-84D5-CC95918C321F}" type="datetime4">
              <a:rPr lang="en-US" smtClean="0"/>
              <a:pPr/>
              <a:t>August 12,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2001500" y="4846320"/>
            <a:ext cx="190501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" y="0"/>
            <a:ext cx="12001169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5715000"/>
            <a:ext cx="108712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EA923-9BEE-48CE-9F28-5B525F399BAD}" type="datetime4">
              <a:rPr lang="en-US" smtClean="0"/>
              <a:pPr/>
              <a:t>August 12, 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609600" y="4953000"/>
            <a:ext cx="108712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12001500" y="0"/>
            <a:ext cx="190501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31F9E-604E-4343-9F29-EF72E8231CAD}" type="datetime4">
              <a:rPr lang="en-US" smtClean="0"/>
              <a:pPr/>
              <a:t>August 12,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8E1CE-37F8-4102-8DF9-852A0A51F293}" type="datetime4">
              <a:rPr lang="en-US" smtClean="0"/>
              <a:pPr/>
              <a:t>August 12, 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8DF745-7D3F-47F4-83A3-874385CFAA6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152718"/>
            <a:ext cx="77216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752601"/>
            <a:ext cx="1016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172201"/>
            <a:ext cx="4572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fld id="{17D0EFEE-2756-4A20-BF2A-63F0A94F99AC}" type="datetime4">
              <a:rPr lang="en-US" smtClean="0"/>
              <a:pPr/>
              <a:t>August 12, 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600" y="6492880"/>
            <a:ext cx="4572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11189126" y="5824648"/>
            <a:ext cx="1315721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fld id="{F38DF745-7D3F-47F4-83A3-874385CFAA69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12001500" y="0"/>
            <a:ext cx="190501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2001500" y="1371600"/>
            <a:ext cx="190501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  <p:sldLayoutId id="2147483662" r:id="rId12"/>
  </p:sldLayoutIdLst>
  <p:hf sldNum="0"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anel_gradient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8120" y="0"/>
            <a:ext cx="4370832" cy="6858000"/>
          </a:xfrm>
          <a:prstGeom prst="rect">
            <a:avLst/>
          </a:prstGeom>
        </p:spPr>
      </p:pic>
      <p:pic>
        <p:nvPicPr>
          <p:cNvPr id="3" name="Image 1" descr="leaf_white.png"/>
          <p:cNvPicPr>
            <a:picLocks noChangeAspect="1"/>
          </p:cNvPicPr>
          <p:nvPr/>
        </p:nvPicPr>
        <p:blipFill>
          <a:blip r:embed="rId3">
            <a:alphaModFix amt="18000"/>
          </a:blip>
          <a:stretch>
            <a:fillRect/>
          </a:stretch>
        </p:blipFill>
        <p:spPr>
          <a:xfrm rot="20520000">
            <a:off x="8321040" y="4160520"/>
            <a:ext cx="3291840" cy="3291840"/>
          </a:xfrm>
          <a:prstGeom prst="rect">
            <a:avLst/>
          </a:prstGeom>
        </p:spPr>
      </p:pic>
      <p:sp>
        <p:nvSpPr>
          <p:cNvPr id="8" name="Shape 2"/>
          <p:cNvSpPr/>
          <p:nvPr/>
        </p:nvSpPr>
        <p:spPr>
          <a:xfrm>
            <a:off x="8769096" y="2331720"/>
            <a:ext cx="2468880" cy="2468880"/>
          </a:xfrm>
          <a:prstGeom prst="ellipse">
            <a:avLst/>
          </a:prstGeom>
          <a:solidFill>
            <a:srgbClr val="FFFFFF">
              <a:alpha val="12000"/>
            </a:srgbClr>
          </a:solidFill>
          <a:ln w="19050">
            <a:solidFill>
              <a:srgbClr val="FFFFFF">
                <a:alpha val="45000"/>
              </a:srgbClr>
            </a:solidFill>
            <a:prstDash val="solid"/>
          </a:ln>
        </p:spPr>
      </p:sp>
      <p:sp>
        <p:nvSpPr>
          <p:cNvPr id="9" name="Shape 3"/>
          <p:cNvSpPr/>
          <p:nvPr/>
        </p:nvSpPr>
        <p:spPr>
          <a:xfrm>
            <a:off x="9025128" y="2587752"/>
            <a:ext cx="1956816" cy="1956816"/>
          </a:xfrm>
          <a:prstGeom prst="ellipse">
            <a:avLst/>
          </a:prstGeom>
          <a:solidFill>
            <a:srgbClr val="FFFFFF">
              <a:alpha val="8000"/>
            </a:srgbClr>
          </a:solidFill>
          <a:ln/>
        </p:spPr>
      </p:sp>
      <p:sp>
        <p:nvSpPr>
          <p:cNvPr id="10" name="Text 4"/>
          <p:cNvSpPr/>
          <p:nvPr/>
        </p:nvSpPr>
        <p:spPr>
          <a:xfrm>
            <a:off x="8769096" y="2898648"/>
            <a:ext cx="2468880" cy="1005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60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15</a:t>
            </a:r>
            <a:endParaRPr lang="en-US" sz="6000" dirty="0"/>
          </a:p>
        </p:txBody>
      </p:sp>
      <p:sp>
        <p:nvSpPr>
          <p:cNvPr id="11" name="Text 5"/>
          <p:cNvSpPr/>
          <p:nvPr/>
        </p:nvSpPr>
        <p:spPr>
          <a:xfrm>
            <a:off x="8769096" y="3813048"/>
            <a:ext cx="24688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200" b="1" kern="0" spc="2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DISEASE CLASSES</a:t>
            </a:r>
            <a:endParaRPr lang="en-US" sz="1200" dirty="0"/>
          </a:p>
        </p:txBody>
      </p:sp>
      <p:sp>
        <p:nvSpPr>
          <p:cNvPr id="12" name="Text 6"/>
          <p:cNvSpPr/>
          <p:nvPr/>
        </p:nvSpPr>
        <p:spPr>
          <a:xfrm>
            <a:off x="8092440" y="6172200"/>
            <a:ext cx="3822192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kern="0" spc="1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 CNN ARCHITECTURES   ·   20,638 IMAGES</a:t>
            </a:r>
            <a:endParaRPr lang="en-US" sz="1050" dirty="0"/>
          </a:p>
        </p:txBody>
      </p:sp>
      <p:sp>
        <p:nvSpPr>
          <p:cNvPr id="16" name="Text 9"/>
          <p:cNvSpPr/>
          <p:nvPr/>
        </p:nvSpPr>
        <p:spPr>
          <a:xfrm>
            <a:off x="594360" y="1417320"/>
            <a:ext cx="6903720" cy="1600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05000"/>
              </a:lnSpc>
              <a:buNone/>
            </a:pPr>
            <a:r>
              <a:rPr lang="en-US" sz="3400" b="1" dirty="0">
                <a:solidFill>
                  <a:srgbClr val="11182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Plant Leaf Disease Classification </a:t>
            </a:r>
            <a:r>
              <a:rPr lang="en-US" sz="3400" b="1" dirty="0">
                <a:solidFill>
                  <a:srgbClr val="0D9488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Using Deep Learning Models</a:t>
            </a:r>
            <a:endParaRPr lang="en-US" sz="3400" dirty="0"/>
          </a:p>
        </p:txBody>
      </p:sp>
      <p:sp>
        <p:nvSpPr>
          <p:cNvPr id="18" name="Shape 11"/>
          <p:cNvSpPr/>
          <p:nvPr/>
        </p:nvSpPr>
        <p:spPr>
          <a:xfrm>
            <a:off x="594360" y="3977640"/>
            <a:ext cx="6903720" cy="1051560"/>
          </a:xfrm>
          <a:prstGeom prst="roundRect">
            <a:avLst>
              <a:gd name="adj" fmla="val 8696"/>
            </a:avLst>
          </a:prstGeom>
          <a:solidFill>
            <a:srgbClr val="F1F5F9"/>
          </a:solidFill>
          <a:ln/>
          <a:effectLst>
            <a:outerShdw blurRad="101600" dist="25400" dir="5400000" algn="bl" rotWithShape="0">
              <a:srgbClr val="94A3B8">
                <a:alpha val="35000"/>
              </a:srgbClr>
            </a:outerShdw>
          </a:effectLst>
        </p:spPr>
      </p:sp>
      <p:sp>
        <p:nvSpPr>
          <p:cNvPr id="19" name="Text 12"/>
          <p:cNvSpPr/>
          <p:nvPr/>
        </p:nvSpPr>
        <p:spPr>
          <a:xfrm>
            <a:off x="868680" y="4087368"/>
            <a:ext cx="2743200" cy="8321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40000"/>
              </a:lnSpc>
              <a:buNone/>
            </a:pPr>
            <a:r>
              <a:rPr lang="en-US" sz="1400" b="1" dirty="0">
                <a:solidFill>
                  <a:srgbClr val="1118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Mahmoud Al Ra'e</a:t>
            </a:r>
            <a:endParaRPr lang="en-US" sz="1400" dirty="0"/>
          </a:p>
          <a:p>
            <a:pPr marL="0" indent="0">
              <a:lnSpc>
                <a:spcPct val="140000"/>
              </a:lnSpc>
              <a:buNone/>
            </a:pPr>
            <a:r>
              <a:rPr lang="en-US" sz="1400" b="1" dirty="0">
                <a:solidFill>
                  <a:srgbClr val="1118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Hussein Mudeheg</a:t>
            </a:r>
            <a:endParaRPr lang="en-US" sz="1400" dirty="0"/>
          </a:p>
        </p:txBody>
      </p:sp>
      <p:sp>
        <p:nvSpPr>
          <p:cNvPr id="20" name="Text 13"/>
          <p:cNvSpPr/>
          <p:nvPr/>
        </p:nvSpPr>
        <p:spPr>
          <a:xfrm>
            <a:off x="3429000" y="4087368"/>
            <a:ext cx="1828800" cy="83210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40000"/>
              </a:lnSpc>
              <a:buNone/>
            </a:pPr>
            <a:r>
              <a:rPr lang="en-US" sz="1200" dirty="0">
                <a:solidFill>
                  <a:srgbClr val="47556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ID: 253001641</a:t>
            </a:r>
            <a:endParaRPr lang="en-US" sz="1200" dirty="0"/>
          </a:p>
          <a:p>
            <a:pPr marL="0" indent="0">
              <a:lnSpc>
                <a:spcPct val="140000"/>
              </a:lnSpc>
              <a:buNone/>
            </a:pPr>
            <a:r>
              <a:rPr lang="en-US" sz="1200" dirty="0">
                <a:solidFill>
                  <a:srgbClr val="47556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ID: 253001186</a:t>
            </a:r>
            <a:endParaRPr lang="en-US" sz="1200" dirty="0"/>
          </a:p>
        </p:txBody>
      </p:sp>
      <p:sp>
        <p:nvSpPr>
          <p:cNvPr id="21" name="Text 14"/>
          <p:cNvSpPr/>
          <p:nvPr/>
        </p:nvSpPr>
        <p:spPr>
          <a:xfrm>
            <a:off x="594360" y="5212080"/>
            <a:ext cx="69037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50" dirty="0">
                <a:solidFill>
                  <a:srgbClr val="47556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Supervisor:  </a:t>
            </a:r>
            <a:r>
              <a:rPr lang="en-US" sz="1250" b="1" dirty="0">
                <a:solidFill>
                  <a:srgbClr val="11182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Dr. Hager Saleh</a:t>
            </a:r>
            <a:endParaRPr lang="en-US" sz="1250" dirty="0"/>
          </a:p>
        </p:txBody>
      </p:sp>
      <p:sp>
        <p:nvSpPr>
          <p:cNvPr id="22" name="Text 15"/>
          <p:cNvSpPr/>
          <p:nvPr/>
        </p:nvSpPr>
        <p:spPr>
          <a:xfrm>
            <a:off x="594360" y="5532120"/>
            <a:ext cx="690372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150" dirty="0">
                <a:solidFill>
                  <a:srgbClr val="47556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College of Informatics  |  Midocean University</a:t>
            </a:r>
            <a:endParaRPr lang="en-US" sz="1150" dirty="0"/>
          </a:p>
        </p:txBody>
      </p:sp>
      <p:sp>
        <p:nvSpPr>
          <p:cNvPr id="23" name="Shape 16"/>
          <p:cNvSpPr/>
          <p:nvPr/>
        </p:nvSpPr>
        <p:spPr>
          <a:xfrm>
            <a:off x="594360" y="5943600"/>
            <a:ext cx="2788920" cy="457200"/>
          </a:xfrm>
          <a:prstGeom prst="roundRect">
            <a:avLst>
              <a:gd name="adj" fmla="val 50000"/>
            </a:avLst>
          </a:prstGeom>
          <a:solidFill>
            <a:srgbClr val="10B981"/>
          </a:solidFill>
          <a:ln/>
        </p:spPr>
      </p:sp>
      <p:sp>
        <p:nvSpPr>
          <p:cNvPr id="24" name="Text 17"/>
          <p:cNvSpPr/>
          <p:nvPr/>
        </p:nvSpPr>
        <p:spPr>
          <a:xfrm>
            <a:off x="594360" y="5943600"/>
            <a:ext cx="27889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 algn="ctr">
              <a:buNone/>
            </a:pPr>
            <a:r>
              <a:rPr lang="en-US" sz="1050" b="1" kern="0" spc="5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M.SC. IN ARTIFICIAL INTELLIGENCE</a:t>
            </a:r>
            <a:endParaRPr lang="en-US" sz="1050" dirty="0"/>
          </a:p>
        </p:txBody>
      </p:sp>
      <p:sp>
        <p:nvSpPr>
          <p:cNvPr id="25" name="Shape 2"/>
          <p:cNvSpPr/>
          <p:nvPr/>
        </p:nvSpPr>
        <p:spPr>
          <a:xfrm>
            <a:off x="731520" y="502920"/>
            <a:ext cx="2286000" cy="777240"/>
          </a:xfrm>
          <a:prstGeom prst="roundRect">
            <a:avLst>
              <a:gd name="adj" fmla="val 14118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pic>
        <p:nvPicPr>
          <p:cNvPr id="26" name="Image 0" descr="/home/claude/build/media/logo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6112" y="329692"/>
            <a:ext cx="1956816" cy="54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585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02920" y="502920"/>
            <a:ext cx="731520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0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Presentation Agenda</a:t>
            </a:r>
            <a:endParaRPr lang="en-US" sz="3000" dirty="0"/>
          </a:p>
        </p:txBody>
      </p:sp>
      <p:sp>
        <p:nvSpPr>
          <p:cNvPr id="3" name="Text 1"/>
          <p:cNvSpPr/>
          <p:nvPr/>
        </p:nvSpPr>
        <p:spPr>
          <a:xfrm>
            <a:off x="502920" y="1078992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endParaRPr lang="en-US" sz="1350" dirty="0"/>
          </a:p>
        </p:txBody>
      </p:sp>
      <p:sp>
        <p:nvSpPr>
          <p:cNvPr id="4" name="Shape 2"/>
          <p:cNvSpPr/>
          <p:nvPr/>
        </p:nvSpPr>
        <p:spPr>
          <a:xfrm>
            <a:off x="502920" y="1323340"/>
            <a:ext cx="5212080" cy="1170432"/>
          </a:xfrm>
          <a:prstGeom prst="roundRect">
            <a:avLst>
              <a:gd name="adj" fmla="val 7031"/>
            </a:avLst>
          </a:prstGeom>
          <a:solidFill>
            <a:srgbClr val="EEF2F6"/>
          </a:solidFill>
          <a:ln w="9525">
            <a:solidFill>
              <a:srgbClr val="DCE3EA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667512" y="1615948"/>
            <a:ext cx="585216" cy="585216"/>
          </a:xfrm>
          <a:prstGeom prst="roundRect">
            <a:avLst>
              <a:gd name="adj" fmla="val 50000"/>
            </a:avLst>
          </a:prstGeom>
          <a:solidFill>
            <a:srgbClr val="0D2B55"/>
          </a:solidFill>
          <a:ln w="12700">
            <a:solidFill>
              <a:srgbClr val="0D2B55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667512" y="1615948"/>
            <a:ext cx="585216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417320" y="1469644"/>
            <a:ext cx="4160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Introduction</a:t>
            </a:r>
            <a:endParaRPr lang="en-US" sz="1500" dirty="0"/>
          </a:p>
        </p:txBody>
      </p:sp>
      <p:sp>
        <p:nvSpPr>
          <p:cNvPr id="8" name="Text 6"/>
          <p:cNvSpPr/>
          <p:nvPr/>
        </p:nvSpPr>
        <p:spPr>
          <a:xfrm>
            <a:off x="1417320" y="1871980"/>
            <a:ext cx="41605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15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Motivation &amp; technical background</a:t>
            </a:r>
            <a:endParaRPr lang="en-US" sz="1150" dirty="0"/>
          </a:p>
        </p:txBody>
      </p:sp>
      <p:sp>
        <p:nvSpPr>
          <p:cNvPr id="9" name="Shape 7"/>
          <p:cNvSpPr/>
          <p:nvPr/>
        </p:nvSpPr>
        <p:spPr>
          <a:xfrm>
            <a:off x="502920" y="2603500"/>
            <a:ext cx="5212080" cy="1170432"/>
          </a:xfrm>
          <a:prstGeom prst="roundRect">
            <a:avLst>
              <a:gd name="adj" fmla="val 7031"/>
            </a:avLst>
          </a:prstGeom>
          <a:solidFill>
            <a:srgbClr val="F7F9FB"/>
          </a:solidFill>
          <a:ln w="9525">
            <a:solidFill>
              <a:srgbClr val="DCE3EA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667512" y="2896108"/>
            <a:ext cx="585216" cy="585216"/>
          </a:xfrm>
          <a:prstGeom prst="roundRect">
            <a:avLst>
              <a:gd name="adj" fmla="val 50000"/>
            </a:avLst>
          </a:prstGeom>
          <a:solidFill>
            <a:srgbClr val="0D2B55"/>
          </a:solidFill>
          <a:ln w="12700">
            <a:solidFill>
              <a:srgbClr val="0D2B55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67512" y="2896108"/>
            <a:ext cx="585216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1417320" y="2749804"/>
            <a:ext cx="4160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 Statement</a:t>
            </a:r>
            <a:endParaRPr lang="en-US" sz="1500" dirty="0"/>
          </a:p>
        </p:txBody>
      </p:sp>
      <p:sp>
        <p:nvSpPr>
          <p:cNvPr id="13" name="Text 11"/>
          <p:cNvSpPr/>
          <p:nvPr/>
        </p:nvSpPr>
        <p:spPr>
          <a:xfrm>
            <a:off x="1417320" y="3152140"/>
            <a:ext cx="41605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15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 automated detection matters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502920" y="3883660"/>
            <a:ext cx="5212080" cy="1170432"/>
          </a:xfrm>
          <a:prstGeom prst="roundRect">
            <a:avLst>
              <a:gd name="adj" fmla="val 7031"/>
            </a:avLst>
          </a:prstGeom>
          <a:solidFill>
            <a:srgbClr val="EEF2F6"/>
          </a:solidFill>
          <a:ln w="9525">
            <a:solidFill>
              <a:srgbClr val="DCE3EA"/>
            </a:solidFill>
            <a:prstDash val="solid"/>
          </a:ln>
        </p:spPr>
      </p:sp>
      <p:sp>
        <p:nvSpPr>
          <p:cNvPr id="15" name="Shape 13"/>
          <p:cNvSpPr/>
          <p:nvPr/>
        </p:nvSpPr>
        <p:spPr>
          <a:xfrm>
            <a:off x="667512" y="4176268"/>
            <a:ext cx="585216" cy="585216"/>
          </a:xfrm>
          <a:prstGeom prst="roundRect">
            <a:avLst>
              <a:gd name="adj" fmla="val 50000"/>
            </a:avLst>
          </a:prstGeom>
          <a:solidFill>
            <a:srgbClr val="0D2B55"/>
          </a:solidFill>
          <a:ln w="12700">
            <a:solidFill>
              <a:srgbClr val="0D2B55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667512" y="4176268"/>
            <a:ext cx="585216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1417320" y="4029964"/>
            <a:ext cx="4160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Related Work</a:t>
            </a:r>
            <a:endParaRPr lang="en-US" sz="1500" dirty="0"/>
          </a:p>
        </p:txBody>
      </p:sp>
      <p:sp>
        <p:nvSpPr>
          <p:cNvPr id="18" name="Text 16"/>
          <p:cNvSpPr/>
          <p:nvPr/>
        </p:nvSpPr>
        <p:spPr>
          <a:xfrm>
            <a:off x="1417320" y="4432300"/>
            <a:ext cx="41605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15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CNN, ViT &amp; IoT literature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502920" y="5163820"/>
            <a:ext cx="5212080" cy="1170432"/>
          </a:xfrm>
          <a:prstGeom prst="roundRect">
            <a:avLst>
              <a:gd name="adj" fmla="val 7031"/>
            </a:avLst>
          </a:prstGeom>
          <a:solidFill>
            <a:srgbClr val="F7F9FB"/>
          </a:solidFill>
          <a:ln w="9525">
            <a:solidFill>
              <a:srgbClr val="DCE3EA"/>
            </a:solidFill>
            <a:prstDash val="solid"/>
          </a:ln>
        </p:spPr>
      </p:sp>
      <p:sp>
        <p:nvSpPr>
          <p:cNvPr id="20" name="Shape 18"/>
          <p:cNvSpPr/>
          <p:nvPr/>
        </p:nvSpPr>
        <p:spPr>
          <a:xfrm>
            <a:off x="667512" y="5456428"/>
            <a:ext cx="585216" cy="585216"/>
          </a:xfrm>
          <a:prstGeom prst="roundRect">
            <a:avLst>
              <a:gd name="adj" fmla="val 50000"/>
            </a:avLst>
          </a:prstGeom>
          <a:solidFill>
            <a:srgbClr val="0D2B55"/>
          </a:solidFill>
          <a:ln w="12700">
            <a:solidFill>
              <a:srgbClr val="0D2B55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667512" y="5456428"/>
            <a:ext cx="585216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1417320" y="5310124"/>
            <a:ext cx="4160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Objectives &amp; Contribution</a:t>
            </a:r>
            <a:endParaRPr lang="en-US" sz="1500" dirty="0"/>
          </a:p>
        </p:txBody>
      </p:sp>
      <p:sp>
        <p:nvSpPr>
          <p:cNvPr id="23" name="Text 21"/>
          <p:cNvSpPr/>
          <p:nvPr/>
        </p:nvSpPr>
        <p:spPr>
          <a:xfrm>
            <a:off x="1417320" y="5712460"/>
            <a:ext cx="41605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15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Scope of this study</a:t>
            </a:r>
            <a:endParaRPr lang="en-US" sz="1150" dirty="0"/>
          </a:p>
        </p:txBody>
      </p:sp>
      <p:sp>
        <p:nvSpPr>
          <p:cNvPr id="24" name="Shape 22"/>
          <p:cNvSpPr/>
          <p:nvPr/>
        </p:nvSpPr>
        <p:spPr>
          <a:xfrm>
            <a:off x="6172200" y="1323340"/>
            <a:ext cx="5212080" cy="1170432"/>
          </a:xfrm>
          <a:prstGeom prst="roundRect">
            <a:avLst>
              <a:gd name="adj" fmla="val 7031"/>
            </a:avLst>
          </a:prstGeom>
          <a:solidFill>
            <a:srgbClr val="EEF2F6"/>
          </a:solidFill>
          <a:ln w="9525">
            <a:solidFill>
              <a:srgbClr val="DCE3EA"/>
            </a:solidFill>
            <a:prstDash val="solid"/>
          </a:ln>
        </p:spPr>
      </p:sp>
      <p:sp>
        <p:nvSpPr>
          <p:cNvPr id="25" name="Shape 23"/>
          <p:cNvSpPr/>
          <p:nvPr/>
        </p:nvSpPr>
        <p:spPr>
          <a:xfrm>
            <a:off x="6336792" y="1615948"/>
            <a:ext cx="585216" cy="585216"/>
          </a:xfrm>
          <a:prstGeom prst="roundRect">
            <a:avLst>
              <a:gd name="adj" fmla="val 50000"/>
            </a:avLst>
          </a:prstGeom>
          <a:solidFill>
            <a:srgbClr val="0D2B55"/>
          </a:solidFill>
          <a:ln w="12700">
            <a:solidFill>
              <a:srgbClr val="0D2B55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6336792" y="1615948"/>
            <a:ext cx="585216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1600" dirty="0"/>
          </a:p>
        </p:txBody>
      </p:sp>
      <p:sp>
        <p:nvSpPr>
          <p:cNvPr id="27" name="Text 25"/>
          <p:cNvSpPr/>
          <p:nvPr/>
        </p:nvSpPr>
        <p:spPr>
          <a:xfrm>
            <a:off x="7086600" y="1469644"/>
            <a:ext cx="4160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Proposed Framework</a:t>
            </a:r>
            <a:endParaRPr lang="en-US" sz="1500" dirty="0"/>
          </a:p>
        </p:txBody>
      </p:sp>
      <p:sp>
        <p:nvSpPr>
          <p:cNvPr id="28" name="Text 26"/>
          <p:cNvSpPr/>
          <p:nvPr/>
        </p:nvSpPr>
        <p:spPr>
          <a:xfrm>
            <a:off x="7086600" y="1871980"/>
            <a:ext cx="41605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15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End-to-end pipeline</a:t>
            </a:r>
            <a:endParaRPr lang="en-US" sz="1150" dirty="0"/>
          </a:p>
        </p:txBody>
      </p:sp>
      <p:sp>
        <p:nvSpPr>
          <p:cNvPr id="29" name="Shape 27"/>
          <p:cNvSpPr/>
          <p:nvPr/>
        </p:nvSpPr>
        <p:spPr>
          <a:xfrm>
            <a:off x="6172200" y="2603500"/>
            <a:ext cx="5212080" cy="1170432"/>
          </a:xfrm>
          <a:prstGeom prst="roundRect">
            <a:avLst>
              <a:gd name="adj" fmla="val 7031"/>
            </a:avLst>
          </a:prstGeom>
          <a:solidFill>
            <a:srgbClr val="F7F9FB"/>
          </a:solidFill>
          <a:ln w="9525">
            <a:solidFill>
              <a:srgbClr val="DCE3EA"/>
            </a:solidFill>
            <a:prstDash val="solid"/>
          </a:ln>
        </p:spPr>
      </p:sp>
      <p:sp>
        <p:nvSpPr>
          <p:cNvPr id="30" name="Shape 28"/>
          <p:cNvSpPr/>
          <p:nvPr/>
        </p:nvSpPr>
        <p:spPr>
          <a:xfrm>
            <a:off x="6336792" y="2896108"/>
            <a:ext cx="585216" cy="585216"/>
          </a:xfrm>
          <a:prstGeom prst="roundRect">
            <a:avLst>
              <a:gd name="adj" fmla="val 50000"/>
            </a:avLst>
          </a:prstGeom>
          <a:solidFill>
            <a:srgbClr val="0D2B55"/>
          </a:solidFill>
          <a:ln w="12700">
            <a:solidFill>
              <a:srgbClr val="0D2B55"/>
            </a:solidFill>
            <a:prstDash val="solid"/>
          </a:ln>
        </p:spPr>
      </p:sp>
      <p:sp>
        <p:nvSpPr>
          <p:cNvPr id="31" name="Text 29"/>
          <p:cNvSpPr/>
          <p:nvPr/>
        </p:nvSpPr>
        <p:spPr>
          <a:xfrm>
            <a:off x="6336792" y="2896108"/>
            <a:ext cx="585216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  <a:endParaRPr lang="en-US" sz="1600" dirty="0"/>
          </a:p>
        </p:txBody>
      </p:sp>
      <p:sp>
        <p:nvSpPr>
          <p:cNvPr id="32" name="Text 30"/>
          <p:cNvSpPr/>
          <p:nvPr/>
        </p:nvSpPr>
        <p:spPr>
          <a:xfrm>
            <a:off x="7086600" y="2749804"/>
            <a:ext cx="4160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Methodology</a:t>
            </a:r>
            <a:endParaRPr lang="en-US" sz="1500" dirty="0"/>
          </a:p>
        </p:txBody>
      </p:sp>
      <p:sp>
        <p:nvSpPr>
          <p:cNvPr id="33" name="Text 31"/>
          <p:cNvSpPr/>
          <p:nvPr/>
        </p:nvSpPr>
        <p:spPr>
          <a:xfrm>
            <a:off x="7086600" y="3152140"/>
            <a:ext cx="41605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15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Data, augmentation &amp; training</a:t>
            </a:r>
            <a:endParaRPr lang="en-US" sz="1150" dirty="0"/>
          </a:p>
        </p:txBody>
      </p:sp>
      <p:sp>
        <p:nvSpPr>
          <p:cNvPr id="34" name="Shape 32"/>
          <p:cNvSpPr/>
          <p:nvPr/>
        </p:nvSpPr>
        <p:spPr>
          <a:xfrm>
            <a:off x="6172200" y="3883660"/>
            <a:ext cx="5212080" cy="1170432"/>
          </a:xfrm>
          <a:prstGeom prst="roundRect">
            <a:avLst>
              <a:gd name="adj" fmla="val 7031"/>
            </a:avLst>
          </a:prstGeom>
          <a:solidFill>
            <a:srgbClr val="EEF2F6"/>
          </a:solidFill>
          <a:ln w="9525">
            <a:solidFill>
              <a:srgbClr val="DCE3EA"/>
            </a:solidFill>
            <a:prstDash val="solid"/>
          </a:ln>
        </p:spPr>
      </p:sp>
      <p:sp>
        <p:nvSpPr>
          <p:cNvPr id="35" name="Shape 33"/>
          <p:cNvSpPr/>
          <p:nvPr/>
        </p:nvSpPr>
        <p:spPr>
          <a:xfrm>
            <a:off x="6336792" y="4176268"/>
            <a:ext cx="585216" cy="585216"/>
          </a:xfrm>
          <a:prstGeom prst="roundRect">
            <a:avLst>
              <a:gd name="adj" fmla="val 50000"/>
            </a:avLst>
          </a:prstGeom>
          <a:solidFill>
            <a:srgbClr val="0D2B55"/>
          </a:solidFill>
          <a:ln w="12700">
            <a:solidFill>
              <a:srgbClr val="0D2B55"/>
            </a:solidFill>
            <a:prstDash val="solid"/>
          </a:ln>
        </p:spPr>
      </p:sp>
      <p:sp>
        <p:nvSpPr>
          <p:cNvPr id="36" name="Text 34"/>
          <p:cNvSpPr/>
          <p:nvPr/>
        </p:nvSpPr>
        <p:spPr>
          <a:xfrm>
            <a:off x="6336792" y="4176268"/>
            <a:ext cx="585216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</a:t>
            </a:r>
            <a:endParaRPr lang="en-US" sz="1600" dirty="0"/>
          </a:p>
        </p:txBody>
      </p:sp>
      <p:sp>
        <p:nvSpPr>
          <p:cNvPr id="37" name="Text 35"/>
          <p:cNvSpPr/>
          <p:nvPr/>
        </p:nvSpPr>
        <p:spPr>
          <a:xfrm>
            <a:off x="7086600" y="4029964"/>
            <a:ext cx="4160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Experimental Results</a:t>
            </a:r>
            <a:endParaRPr lang="en-US" sz="1500" dirty="0"/>
          </a:p>
        </p:txBody>
      </p:sp>
      <p:sp>
        <p:nvSpPr>
          <p:cNvPr id="38" name="Text 36"/>
          <p:cNvSpPr/>
          <p:nvPr/>
        </p:nvSpPr>
        <p:spPr>
          <a:xfrm>
            <a:off x="7086600" y="4432300"/>
            <a:ext cx="41605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15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Comparative evaluation</a:t>
            </a:r>
            <a:endParaRPr lang="en-US" sz="1150" dirty="0"/>
          </a:p>
        </p:txBody>
      </p:sp>
      <p:sp>
        <p:nvSpPr>
          <p:cNvPr id="39" name="Shape 37"/>
          <p:cNvSpPr/>
          <p:nvPr/>
        </p:nvSpPr>
        <p:spPr>
          <a:xfrm>
            <a:off x="6172200" y="5163820"/>
            <a:ext cx="5212080" cy="1170432"/>
          </a:xfrm>
          <a:prstGeom prst="roundRect">
            <a:avLst>
              <a:gd name="adj" fmla="val 7031"/>
            </a:avLst>
          </a:prstGeom>
          <a:solidFill>
            <a:srgbClr val="F7F9FB"/>
          </a:solidFill>
          <a:ln w="9525">
            <a:solidFill>
              <a:srgbClr val="DCE3EA"/>
            </a:solidFill>
            <a:prstDash val="solid"/>
          </a:ln>
        </p:spPr>
      </p:sp>
      <p:sp>
        <p:nvSpPr>
          <p:cNvPr id="40" name="Shape 38"/>
          <p:cNvSpPr/>
          <p:nvPr/>
        </p:nvSpPr>
        <p:spPr>
          <a:xfrm>
            <a:off x="6336792" y="5456428"/>
            <a:ext cx="585216" cy="585216"/>
          </a:xfrm>
          <a:prstGeom prst="roundRect">
            <a:avLst>
              <a:gd name="adj" fmla="val 50000"/>
            </a:avLst>
          </a:prstGeom>
          <a:solidFill>
            <a:srgbClr val="0D2B55"/>
          </a:solidFill>
          <a:ln w="12700">
            <a:solidFill>
              <a:srgbClr val="0D2B55"/>
            </a:solidFill>
            <a:prstDash val="solid"/>
          </a:ln>
        </p:spPr>
      </p:sp>
      <p:sp>
        <p:nvSpPr>
          <p:cNvPr id="41" name="Text 39"/>
          <p:cNvSpPr/>
          <p:nvPr/>
        </p:nvSpPr>
        <p:spPr>
          <a:xfrm>
            <a:off x="6336792" y="5456428"/>
            <a:ext cx="585216" cy="5852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</a:t>
            </a:r>
            <a:endParaRPr lang="en-US" sz="1600" dirty="0"/>
          </a:p>
        </p:txBody>
      </p:sp>
      <p:sp>
        <p:nvSpPr>
          <p:cNvPr id="42" name="Text 40"/>
          <p:cNvSpPr/>
          <p:nvPr/>
        </p:nvSpPr>
        <p:spPr>
          <a:xfrm>
            <a:off x="7086600" y="5310124"/>
            <a:ext cx="41605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Discussion &amp; Conclusion</a:t>
            </a:r>
            <a:endParaRPr lang="en-US" sz="1500" dirty="0"/>
          </a:p>
        </p:txBody>
      </p:sp>
      <p:sp>
        <p:nvSpPr>
          <p:cNvPr id="43" name="Text 41"/>
          <p:cNvSpPr/>
          <p:nvPr/>
        </p:nvSpPr>
        <p:spPr>
          <a:xfrm>
            <a:off x="7086600" y="5712460"/>
            <a:ext cx="41605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15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Findings &amp; recommendation</a:t>
            </a:r>
            <a:endParaRPr lang="en-US" sz="11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502920" y="384048"/>
            <a:ext cx="94183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9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Introduction</a:t>
            </a:r>
            <a:endParaRPr lang="en-US" sz="2900" dirty="0"/>
          </a:p>
        </p:txBody>
      </p:sp>
      <p:sp>
        <p:nvSpPr>
          <p:cNvPr id="5" name="Text 3"/>
          <p:cNvSpPr/>
          <p:nvPr/>
        </p:nvSpPr>
        <p:spPr>
          <a:xfrm>
            <a:off x="502920" y="914400"/>
            <a:ext cx="9692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i="1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 deep learning, and why transfer learning, for leaf disease diagnosis</a:t>
            </a:r>
            <a:endParaRPr lang="en-US" sz="1350" dirty="0"/>
          </a:p>
        </p:txBody>
      </p:sp>
      <p:sp>
        <p:nvSpPr>
          <p:cNvPr id="6" name="Shape 4"/>
          <p:cNvSpPr/>
          <p:nvPr/>
        </p:nvSpPr>
        <p:spPr>
          <a:xfrm>
            <a:off x="502920" y="1874520"/>
            <a:ext cx="3429000" cy="3246120"/>
          </a:xfrm>
          <a:prstGeom prst="roundRect">
            <a:avLst>
              <a:gd name="adj" fmla="val 2535"/>
            </a:avLst>
          </a:prstGeom>
          <a:solidFill>
            <a:srgbClr val="EEF2F6"/>
          </a:solidFill>
          <a:ln w="9525">
            <a:solidFill>
              <a:srgbClr val="DCE3EA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777240" y="2167128"/>
            <a:ext cx="566928" cy="566928"/>
          </a:xfrm>
          <a:prstGeom prst="ellipse">
            <a:avLst/>
          </a:prstGeom>
          <a:solidFill>
            <a:srgbClr val="1A4A8A"/>
          </a:solidFill>
          <a:ln w="12700">
            <a:solidFill>
              <a:srgbClr val="1A4A8A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77240" y="2167128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2000" dirty="0"/>
          </a:p>
        </p:txBody>
      </p:sp>
      <p:sp>
        <p:nvSpPr>
          <p:cNvPr id="9" name="Text 7"/>
          <p:cNvSpPr/>
          <p:nvPr/>
        </p:nvSpPr>
        <p:spPr>
          <a:xfrm>
            <a:off x="731520" y="2926080"/>
            <a:ext cx="2971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diagnostic gap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31520" y="3429000"/>
            <a:ext cx="2971800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800"/>
              </a:lnSpc>
              <a:buNone/>
            </a:pPr>
            <a:r>
              <a:rPr lang="en-US" sz="125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Plant diseases are usually diagnosed by visual inspection. This is slow, subjective, and unreliable when symptoms of different diseases look alike or field conditions vary.</a:t>
            </a:r>
            <a:endParaRPr lang="en-US" sz="1250" dirty="0"/>
          </a:p>
        </p:txBody>
      </p:sp>
      <p:sp>
        <p:nvSpPr>
          <p:cNvPr id="11" name="Shape 9"/>
          <p:cNvSpPr/>
          <p:nvPr/>
        </p:nvSpPr>
        <p:spPr>
          <a:xfrm>
            <a:off x="4251960" y="1874520"/>
            <a:ext cx="3429000" cy="3246120"/>
          </a:xfrm>
          <a:prstGeom prst="roundRect">
            <a:avLst>
              <a:gd name="adj" fmla="val 2535"/>
            </a:avLst>
          </a:prstGeom>
          <a:solidFill>
            <a:srgbClr val="EEF2F6"/>
          </a:solidFill>
          <a:ln w="9525">
            <a:solidFill>
              <a:srgbClr val="DCE3EA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4526280" y="2167128"/>
            <a:ext cx="566928" cy="566928"/>
          </a:xfrm>
          <a:prstGeom prst="ellipse">
            <a:avLst/>
          </a:prstGeom>
          <a:solidFill>
            <a:srgbClr val="0D2B55"/>
          </a:solidFill>
          <a:ln w="12700">
            <a:solidFill>
              <a:srgbClr val="0D2B55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4526280" y="2167128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2000" dirty="0"/>
          </a:p>
        </p:txBody>
      </p:sp>
      <p:sp>
        <p:nvSpPr>
          <p:cNvPr id="14" name="Text 12"/>
          <p:cNvSpPr/>
          <p:nvPr/>
        </p:nvSpPr>
        <p:spPr>
          <a:xfrm>
            <a:off x="4480560" y="2926080"/>
            <a:ext cx="2971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Deep learning &amp; CNNs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4480560" y="3429000"/>
            <a:ext cx="2971800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ts val="1800"/>
              </a:lnSpc>
            </a:pPr>
            <a:r>
              <a:rPr lang="en-US" sz="125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CNNs automatically learn visual features from </a:t>
            </a:r>
            <a:r>
              <a:rPr lang="en-US" sz="1250" dirty="0" smtClean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images,  </a:t>
            </a:r>
            <a:r>
              <a:rPr lang="en-US" sz="125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starting with simple edges and colors, then </a:t>
            </a:r>
            <a:r>
              <a:rPr lang="en-US" sz="1250" dirty="0" smtClean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disease specific </a:t>
            </a:r>
            <a:r>
              <a:rPr lang="en-US" sz="125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patterns in deeper layers </a:t>
            </a:r>
            <a:r>
              <a:rPr lang="en-US" sz="1250" dirty="0" smtClean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with </a:t>
            </a:r>
            <a:r>
              <a:rPr lang="en-US" sz="125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manual feature engineering needed.</a:t>
            </a:r>
            <a:endParaRPr lang="en-US" sz="1250" dirty="0"/>
          </a:p>
        </p:txBody>
      </p:sp>
      <p:sp>
        <p:nvSpPr>
          <p:cNvPr id="16" name="Shape 14"/>
          <p:cNvSpPr/>
          <p:nvPr/>
        </p:nvSpPr>
        <p:spPr>
          <a:xfrm>
            <a:off x="8001000" y="1874520"/>
            <a:ext cx="3429000" cy="3246120"/>
          </a:xfrm>
          <a:prstGeom prst="roundRect">
            <a:avLst>
              <a:gd name="adj" fmla="val 2535"/>
            </a:avLst>
          </a:prstGeom>
          <a:solidFill>
            <a:srgbClr val="EEF2F6"/>
          </a:solidFill>
          <a:ln w="9525">
            <a:solidFill>
              <a:srgbClr val="DCE3EA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8275320" y="2167128"/>
            <a:ext cx="566928" cy="566928"/>
          </a:xfrm>
          <a:prstGeom prst="ellipse">
            <a:avLst/>
          </a:prstGeom>
          <a:solidFill>
            <a:srgbClr val="00ACC1"/>
          </a:solidFill>
          <a:ln w="12700">
            <a:solidFill>
              <a:srgbClr val="00ACC1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8275320" y="2167128"/>
            <a:ext cx="566928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2000" dirty="0"/>
          </a:p>
        </p:txBody>
      </p:sp>
      <p:sp>
        <p:nvSpPr>
          <p:cNvPr id="19" name="Text 17"/>
          <p:cNvSpPr/>
          <p:nvPr/>
        </p:nvSpPr>
        <p:spPr>
          <a:xfrm>
            <a:off x="8229600" y="2926080"/>
            <a:ext cx="2971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Transfer learning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8229600" y="3429000"/>
            <a:ext cx="2971800" cy="1508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800"/>
              </a:lnSpc>
              <a:buNone/>
            </a:pPr>
            <a:r>
              <a:rPr lang="en-US" sz="125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Reusing </a:t>
            </a:r>
            <a:r>
              <a:rPr lang="en-US" sz="1250" dirty="0" smtClean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ImageNet pre trained </a:t>
            </a:r>
            <a:r>
              <a:rPr lang="en-US" sz="125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weights </a:t>
            </a:r>
            <a:r>
              <a:rPr lang="en-US" sz="1250" dirty="0" smtClean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let </a:t>
            </a:r>
            <a:r>
              <a:rPr lang="en-US" sz="125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model reach high accuracy on </a:t>
            </a:r>
            <a:r>
              <a:rPr lang="en-US" sz="1250" dirty="0" smtClean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with </a:t>
            </a:r>
            <a:r>
              <a:rPr lang="en-US" sz="125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far less training data and time than learning from scratch.</a:t>
            </a:r>
            <a:endParaRPr lang="en-US" sz="1250" dirty="0"/>
          </a:p>
        </p:txBody>
      </p:sp>
      <p:sp>
        <p:nvSpPr>
          <p:cNvPr id="23" name="Text 21"/>
          <p:cNvSpPr/>
          <p:nvPr/>
        </p:nvSpPr>
        <p:spPr>
          <a:xfrm>
            <a:off x="11414455" y="6446520"/>
            <a:ext cx="457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900" dirty="0"/>
          </a:p>
        </p:txBody>
      </p:sp>
      <p:sp>
        <p:nvSpPr>
          <p:cNvPr id="24" name="Text 22"/>
          <p:cNvSpPr/>
          <p:nvPr/>
        </p:nvSpPr>
        <p:spPr>
          <a:xfrm>
            <a:off x="502920" y="6446520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kern="0" spc="10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PLANT DISEASE CLASSIFICATION </a:t>
            </a:r>
            <a:r>
              <a:rPr lang="en-US" sz="850" kern="0" spc="100" dirty="0" smtClean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 </a:t>
            </a:r>
            <a:r>
              <a:rPr lang="en-US" sz="850" kern="0" spc="10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MIDOCEAN UNIVERSITY</a:t>
            </a:r>
            <a:endParaRPr lang="en-US" sz="8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502920" y="384048"/>
            <a:ext cx="94183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9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Problem Statement</a:t>
            </a:r>
            <a:endParaRPr lang="en-US" sz="2900" dirty="0"/>
          </a:p>
        </p:txBody>
      </p:sp>
      <p:sp>
        <p:nvSpPr>
          <p:cNvPr id="5" name="Text 3"/>
          <p:cNvSpPr/>
          <p:nvPr/>
        </p:nvSpPr>
        <p:spPr>
          <a:xfrm>
            <a:off x="502920" y="962152"/>
            <a:ext cx="9692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000" b="1" dirty="0"/>
              <a:t>UN's </a:t>
            </a:r>
            <a:r>
              <a:rPr lang="en-US" sz="2000" b="1" dirty="0" smtClean="0"/>
              <a:t>- Food </a:t>
            </a:r>
            <a:r>
              <a:rPr lang="en-US" sz="2000" b="1" dirty="0"/>
              <a:t>and Agriculture Organization (</a:t>
            </a:r>
            <a:r>
              <a:rPr lang="en-US" sz="2000" b="1" dirty="0" smtClean="0"/>
              <a:t>FAO)</a:t>
            </a:r>
            <a:endParaRPr lang="en-US" sz="2000" b="1" dirty="0"/>
          </a:p>
        </p:txBody>
      </p:sp>
      <p:sp>
        <p:nvSpPr>
          <p:cNvPr id="6" name="Shape 4"/>
          <p:cNvSpPr/>
          <p:nvPr/>
        </p:nvSpPr>
        <p:spPr>
          <a:xfrm>
            <a:off x="502920" y="1828800"/>
            <a:ext cx="3520440" cy="1371600"/>
          </a:xfrm>
          <a:prstGeom prst="roundRect">
            <a:avLst>
              <a:gd name="adj" fmla="val 6667"/>
            </a:avLst>
          </a:prstGeom>
          <a:solidFill>
            <a:srgbClr val="0D2B55"/>
          </a:solidFill>
          <a:ln w="12700">
            <a:solidFill>
              <a:srgbClr val="0D2B55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731520" y="1965960"/>
            <a:ext cx="15544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80%</a:t>
            </a:r>
            <a:endParaRPr lang="en-US" sz="3400" dirty="0"/>
          </a:p>
        </p:txBody>
      </p:sp>
      <p:sp>
        <p:nvSpPr>
          <p:cNvPr id="8" name="Text 6"/>
          <p:cNvSpPr/>
          <p:nvPr/>
        </p:nvSpPr>
        <p:spPr>
          <a:xfrm>
            <a:off x="2286000" y="1965960"/>
            <a:ext cx="15544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250" dirty="0">
                <a:solidFill>
                  <a:srgbClr val="E4EC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 human food</a:t>
            </a:r>
            <a:endParaRPr lang="en-US" sz="1250" dirty="0"/>
          </a:p>
          <a:p>
            <a:pPr marL="0" indent="0">
              <a:lnSpc>
                <a:spcPts val="1500"/>
              </a:lnSpc>
              <a:buNone/>
            </a:pPr>
            <a:r>
              <a:rPr lang="en-US" sz="1250" dirty="0">
                <a:solidFill>
                  <a:srgbClr val="E4EC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comes from plants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4343400" y="1828800"/>
            <a:ext cx="3520440" cy="1371600"/>
          </a:xfrm>
          <a:prstGeom prst="roundRect">
            <a:avLst>
              <a:gd name="adj" fmla="val 6667"/>
            </a:avLst>
          </a:prstGeom>
          <a:solidFill>
            <a:srgbClr val="B71C1C"/>
          </a:solidFill>
          <a:ln w="12700">
            <a:solidFill>
              <a:srgbClr val="B71C1C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572000" y="1965960"/>
            <a:ext cx="15544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30–40%</a:t>
            </a:r>
            <a:endParaRPr lang="en-US" sz="3400" dirty="0"/>
          </a:p>
        </p:txBody>
      </p:sp>
      <p:sp>
        <p:nvSpPr>
          <p:cNvPr id="11" name="Text 9"/>
          <p:cNvSpPr/>
          <p:nvPr/>
        </p:nvSpPr>
        <p:spPr>
          <a:xfrm>
            <a:off x="6126480" y="1965960"/>
            <a:ext cx="15544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250" dirty="0">
                <a:solidFill>
                  <a:srgbClr val="E4EC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global crop loss</a:t>
            </a:r>
            <a:endParaRPr lang="en-US" sz="1250" dirty="0"/>
          </a:p>
          <a:p>
            <a:pPr marL="0" indent="0">
              <a:lnSpc>
                <a:spcPts val="1500"/>
              </a:lnSpc>
              <a:buNone/>
            </a:pPr>
            <a:r>
              <a:rPr lang="en-US" sz="1250" dirty="0">
                <a:solidFill>
                  <a:srgbClr val="E4EC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from diseases</a:t>
            </a:r>
            <a:endParaRPr lang="en-US" sz="1250" dirty="0"/>
          </a:p>
        </p:txBody>
      </p:sp>
      <p:sp>
        <p:nvSpPr>
          <p:cNvPr id="12" name="Shape 10"/>
          <p:cNvSpPr/>
          <p:nvPr/>
        </p:nvSpPr>
        <p:spPr>
          <a:xfrm>
            <a:off x="8183880" y="1828800"/>
            <a:ext cx="3520440" cy="1371600"/>
          </a:xfrm>
          <a:prstGeom prst="roundRect">
            <a:avLst>
              <a:gd name="adj" fmla="val 6667"/>
            </a:avLst>
          </a:prstGeom>
          <a:solidFill>
            <a:srgbClr val="0D2B55"/>
          </a:solidFill>
          <a:ln w="12700">
            <a:solidFill>
              <a:srgbClr val="0D2B55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8412480" y="1965960"/>
            <a:ext cx="15544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4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$220B</a:t>
            </a:r>
            <a:endParaRPr lang="en-US" sz="3400" dirty="0"/>
          </a:p>
        </p:txBody>
      </p:sp>
      <p:sp>
        <p:nvSpPr>
          <p:cNvPr id="14" name="Text 12"/>
          <p:cNvSpPr/>
          <p:nvPr/>
        </p:nvSpPr>
        <p:spPr>
          <a:xfrm>
            <a:off x="9966960" y="1965960"/>
            <a:ext cx="155448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250" dirty="0">
                <a:solidFill>
                  <a:srgbClr val="E4EC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annual economic</a:t>
            </a:r>
            <a:endParaRPr lang="en-US" sz="1250" dirty="0"/>
          </a:p>
          <a:p>
            <a:pPr marL="0" indent="0">
              <a:lnSpc>
                <a:spcPts val="1500"/>
              </a:lnSpc>
              <a:buNone/>
            </a:pPr>
            <a:r>
              <a:rPr lang="en-US" sz="1250" dirty="0">
                <a:solidFill>
                  <a:srgbClr val="E4EC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loss worldwide</a:t>
            </a:r>
            <a:endParaRPr lang="en-US" sz="1250" dirty="0"/>
          </a:p>
        </p:txBody>
      </p:sp>
      <p:sp>
        <p:nvSpPr>
          <p:cNvPr id="15" name="Shape 13"/>
          <p:cNvSpPr/>
          <p:nvPr/>
        </p:nvSpPr>
        <p:spPr>
          <a:xfrm>
            <a:off x="502920" y="3520440"/>
            <a:ext cx="11183112" cy="2697480"/>
          </a:xfrm>
          <a:prstGeom prst="roundRect">
            <a:avLst>
              <a:gd name="adj" fmla="val 3051"/>
            </a:avLst>
          </a:prstGeom>
          <a:solidFill>
            <a:srgbClr val="EEF2F6"/>
          </a:solidFill>
          <a:ln w="9525">
            <a:solidFill>
              <a:srgbClr val="DCE3EA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777240" y="3703320"/>
            <a:ext cx="73152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 this is difficult in practice</a:t>
            </a:r>
            <a:endParaRPr lang="en-US" sz="1500" dirty="0"/>
          </a:p>
        </p:txBody>
      </p:sp>
      <p:sp>
        <p:nvSpPr>
          <p:cNvPr id="17" name="Shape 15"/>
          <p:cNvSpPr/>
          <p:nvPr/>
        </p:nvSpPr>
        <p:spPr>
          <a:xfrm>
            <a:off x="795528" y="4224528"/>
            <a:ext cx="118872" cy="118872"/>
          </a:xfrm>
          <a:prstGeom prst="ellipse">
            <a:avLst/>
          </a:prstGeom>
          <a:solidFill>
            <a:srgbClr val="00ACC1"/>
          </a:solidFill>
          <a:ln/>
        </p:spPr>
      </p:sp>
      <p:sp>
        <p:nvSpPr>
          <p:cNvPr id="18" name="Text 16"/>
          <p:cNvSpPr/>
          <p:nvPr/>
        </p:nvSpPr>
        <p:spPr>
          <a:xfrm>
            <a:off x="1051560" y="4160520"/>
            <a:ext cx="103327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Farmers rely on personal experience, which can be inaccurate and subjective</a:t>
            </a:r>
            <a:endParaRPr lang="en-US" sz="1300" dirty="0"/>
          </a:p>
        </p:txBody>
      </p:sp>
      <p:sp>
        <p:nvSpPr>
          <p:cNvPr id="19" name="Shape 17"/>
          <p:cNvSpPr/>
          <p:nvPr/>
        </p:nvSpPr>
        <p:spPr>
          <a:xfrm>
            <a:off x="795528" y="4626864"/>
            <a:ext cx="118872" cy="118872"/>
          </a:xfrm>
          <a:prstGeom prst="ellipse">
            <a:avLst/>
          </a:prstGeom>
          <a:solidFill>
            <a:srgbClr val="00ACC1"/>
          </a:solidFill>
          <a:ln/>
        </p:spPr>
      </p:sp>
      <p:sp>
        <p:nvSpPr>
          <p:cNvPr id="20" name="Text 18"/>
          <p:cNvSpPr/>
          <p:nvPr/>
        </p:nvSpPr>
        <p:spPr>
          <a:xfrm>
            <a:off x="1051560" y="4562856"/>
            <a:ext cx="103327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 smtClean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Early disease </a:t>
            </a:r>
            <a:r>
              <a:rPr lang="en-US" sz="130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symptoms are hard to detect visually</a:t>
            </a:r>
            <a:endParaRPr lang="en-US" sz="1300" dirty="0"/>
          </a:p>
        </p:txBody>
      </p:sp>
      <p:sp>
        <p:nvSpPr>
          <p:cNvPr id="21" name="Shape 19"/>
          <p:cNvSpPr/>
          <p:nvPr/>
        </p:nvSpPr>
        <p:spPr>
          <a:xfrm>
            <a:off x="795528" y="5029200"/>
            <a:ext cx="118872" cy="118872"/>
          </a:xfrm>
          <a:prstGeom prst="ellipse">
            <a:avLst/>
          </a:prstGeom>
          <a:solidFill>
            <a:srgbClr val="00ACC1"/>
          </a:solidFill>
          <a:ln/>
        </p:spPr>
      </p:sp>
      <p:sp>
        <p:nvSpPr>
          <p:cNvPr id="22" name="Text 20"/>
          <p:cNvSpPr/>
          <p:nvPr/>
        </p:nvSpPr>
        <p:spPr>
          <a:xfrm>
            <a:off x="1051560" y="4965192"/>
            <a:ext cx="103327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Many diseases look alike, leading to frequent misdiagnosis</a:t>
            </a:r>
            <a:endParaRPr lang="en-US" sz="1300" dirty="0"/>
          </a:p>
        </p:txBody>
      </p:sp>
      <p:sp>
        <p:nvSpPr>
          <p:cNvPr id="23" name="Shape 21"/>
          <p:cNvSpPr/>
          <p:nvPr/>
        </p:nvSpPr>
        <p:spPr>
          <a:xfrm>
            <a:off x="795528" y="5431536"/>
            <a:ext cx="118872" cy="118872"/>
          </a:xfrm>
          <a:prstGeom prst="ellipse">
            <a:avLst/>
          </a:prstGeom>
          <a:solidFill>
            <a:srgbClr val="00ACC1"/>
          </a:solidFill>
          <a:ln/>
        </p:spPr>
      </p:sp>
      <p:sp>
        <p:nvSpPr>
          <p:cNvPr id="24" name="Text 22"/>
          <p:cNvSpPr/>
          <p:nvPr/>
        </p:nvSpPr>
        <p:spPr>
          <a:xfrm>
            <a:off x="1051560" y="5367528"/>
            <a:ext cx="103327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Field conditions </a:t>
            </a:r>
            <a:r>
              <a:rPr lang="en-US" sz="1300" dirty="0" smtClean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 </a:t>
            </a:r>
            <a:r>
              <a:rPr lang="en-US" sz="130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lighting, background, camera angle </a:t>
            </a:r>
            <a:r>
              <a:rPr lang="en-US" sz="1300" dirty="0" smtClean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 </a:t>
            </a:r>
            <a:r>
              <a:rPr lang="en-US" sz="130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complicate detection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795528" y="5833872"/>
            <a:ext cx="118872" cy="118872"/>
          </a:xfrm>
          <a:prstGeom prst="ellipse">
            <a:avLst/>
          </a:prstGeom>
          <a:solidFill>
            <a:srgbClr val="00ACC1"/>
          </a:solidFill>
          <a:ln/>
        </p:spPr>
      </p:sp>
      <p:sp>
        <p:nvSpPr>
          <p:cNvPr id="26" name="Text 24"/>
          <p:cNvSpPr/>
          <p:nvPr/>
        </p:nvSpPr>
        <p:spPr>
          <a:xfrm>
            <a:off x="1051560" y="5769864"/>
            <a:ext cx="1033272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Manual inspection does not scale to large farms</a:t>
            </a:r>
            <a:endParaRPr lang="en-US" sz="1300" dirty="0"/>
          </a:p>
        </p:txBody>
      </p:sp>
      <p:sp>
        <p:nvSpPr>
          <p:cNvPr id="29" name="Text 27"/>
          <p:cNvSpPr/>
          <p:nvPr/>
        </p:nvSpPr>
        <p:spPr>
          <a:xfrm>
            <a:off x="11414455" y="6446520"/>
            <a:ext cx="457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900" dirty="0"/>
          </a:p>
        </p:txBody>
      </p:sp>
      <p:sp>
        <p:nvSpPr>
          <p:cNvPr id="30" name="Text 28"/>
          <p:cNvSpPr/>
          <p:nvPr/>
        </p:nvSpPr>
        <p:spPr>
          <a:xfrm>
            <a:off x="502920" y="6446520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kern="0" spc="10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PLANT DISEASE CLASSIFICATION </a:t>
            </a:r>
            <a:r>
              <a:rPr lang="en-US" sz="850" kern="0" spc="100" dirty="0" smtClean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 </a:t>
            </a:r>
            <a:r>
              <a:rPr lang="en-US" sz="850" kern="0" spc="10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MIDOCEAN UNIVERSITY</a:t>
            </a:r>
            <a:endParaRPr lang="en-US" sz="8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502920" y="384048"/>
            <a:ext cx="94183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9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Related Work </a:t>
            </a:r>
            <a:r>
              <a:rPr lang="en-US" sz="2900" b="1" dirty="0" smtClean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 </a:t>
            </a:r>
            <a:r>
              <a:rPr lang="en-US" sz="29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Studies</a:t>
            </a:r>
            <a:endParaRPr lang="en-US" sz="2900" dirty="0"/>
          </a:p>
        </p:txBody>
      </p:sp>
      <p:sp>
        <p:nvSpPr>
          <p:cNvPr id="5" name="Text 3"/>
          <p:cNvSpPr/>
          <p:nvPr/>
        </p:nvSpPr>
        <p:spPr>
          <a:xfrm>
            <a:off x="502920" y="914400"/>
            <a:ext cx="9692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i="1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CNN, Vision Transformer, and IoT approaches to plant disease detection (1 of 2)</a:t>
            </a:r>
            <a:endParaRPr lang="en-US" sz="1350" dirty="0"/>
          </a:p>
        </p:txBody>
      </p:sp>
      <p:graphicFrame>
        <p:nvGraphicFramePr>
          <p:cNvPr id="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02920" y="1691640"/>
          <a:ext cx="11183112" cy="4114800"/>
        </p:xfrm>
        <a:graphic>
          <a:graphicData uri="http://schemas.openxmlformats.org/drawingml/2006/table">
            <a:tbl>
              <a:tblPr/>
              <a:tblGrid>
                <a:gridCol w="1737360"/>
                <a:gridCol w="2331720"/>
                <a:gridCol w="1965960"/>
                <a:gridCol w="1188720"/>
                <a:gridCol w="3959352"/>
              </a:tblGrid>
              <a:tr h="4572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Authors / Year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B5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Model Used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B5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Dataset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B5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Accuracy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B5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Key Focus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B55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Too et al., 2019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DenseNet121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PlantVillage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b="1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~99.7%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Fine-tuning transfer learning across 38 disease classes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Chen et al., 2022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ViT-B/16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PlantDoc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b="1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~99%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ViT outperforms CNNs under real-world (wild) conditions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Xie et al., 2023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Dise-Efficient (EfficientNetV2)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PlantVillage + IP102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b="1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98–99%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Lightweight model for disease &amp; pest identification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Talaat &amp; Ibrahim, 2023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CNN + IoT system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PlantVillage + Field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b="1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~97–99%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Real-time IoT-integrated disease monitoring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Rahman et al., 2024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YOLOv4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PlantVillage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b="1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mAP ≈ 95%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Simultaneous detection &amp; localization of disease regions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Duhan et al., 2025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RTR_Lite + MobileNetV2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Multi-dataset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b="1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~98%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Accurate, fast inference for mobile / edge deployment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Bhola &amp; Kumar, 2025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CNN (VGG / ResNet / Inception)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Vegetable field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b="1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~92–93%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Early-stage vegetable disease detection from leaf images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Kheir et al., 2025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MobilePlantViT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Multi-crop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b="1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80–99%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Hybrid CNN + ViT balanced for mobile deployment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</a:tr>
            </a:tbl>
          </a:graphicData>
        </a:graphic>
      </p:graphicFrame>
      <p:sp>
        <p:nvSpPr>
          <p:cNvPr id="7" name="Text 4"/>
          <p:cNvSpPr/>
          <p:nvPr/>
        </p:nvSpPr>
        <p:spPr>
          <a:xfrm>
            <a:off x="11414455" y="6446520"/>
            <a:ext cx="457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900" dirty="0"/>
          </a:p>
        </p:txBody>
      </p:sp>
      <p:sp>
        <p:nvSpPr>
          <p:cNvPr id="8" name="Text 5"/>
          <p:cNvSpPr/>
          <p:nvPr/>
        </p:nvSpPr>
        <p:spPr>
          <a:xfrm>
            <a:off x="502920" y="6446520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kern="0" spc="10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PLANT DISEASE CLASSIFICATION </a:t>
            </a:r>
            <a:r>
              <a:rPr lang="en-US" sz="850" kern="0" spc="100" dirty="0" smtClean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 </a:t>
            </a:r>
            <a:r>
              <a:rPr lang="en-US" sz="850" kern="0" spc="10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MIDOCEAN UNIVERSITY</a:t>
            </a:r>
            <a:endParaRPr lang="en-US" sz="8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502920" y="384048"/>
            <a:ext cx="94183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9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Related Work </a:t>
            </a:r>
            <a:r>
              <a:rPr lang="en-US" sz="2900" b="1" dirty="0" smtClean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 </a:t>
            </a:r>
            <a:r>
              <a:rPr lang="en-US" sz="29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Studies</a:t>
            </a:r>
            <a:endParaRPr lang="en-US" sz="2900" dirty="0"/>
          </a:p>
        </p:txBody>
      </p:sp>
      <p:sp>
        <p:nvSpPr>
          <p:cNvPr id="5" name="Text 3"/>
          <p:cNvSpPr/>
          <p:nvPr/>
        </p:nvSpPr>
        <p:spPr>
          <a:xfrm>
            <a:off x="502920" y="914400"/>
            <a:ext cx="9692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i="1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CNN, Vision Transformer, and IoT approaches to plant disease detection (2 of 2)</a:t>
            </a:r>
            <a:endParaRPr lang="en-US" sz="135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02920" y="1691640"/>
          <a:ext cx="11183112" cy="3657600"/>
        </p:xfrm>
        <a:graphic>
          <a:graphicData uri="http://schemas.openxmlformats.org/drawingml/2006/table">
            <a:tbl>
              <a:tblPr/>
              <a:tblGrid>
                <a:gridCol w="1737360"/>
                <a:gridCol w="2331720"/>
                <a:gridCol w="1965960"/>
                <a:gridCol w="1188720"/>
                <a:gridCol w="3959352"/>
              </a:tblGrid>
              <a:tr h="45720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Authors / Year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B5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Model Used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B5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Dataset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B5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Accuracy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B5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5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Key Focus</a:t>
                      </a:r>
                      <a:endParaRPr lang="en-US" sz="11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B55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Thanjaivadivel, 2025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EnConv (Enhanced CNN)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39-disease multi-crop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b="1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99.87%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Global-pooling CNN with improved feature retention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Real-Time Monitoring, 2024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CNN + VGG/DenseNet/MobileNet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PlantVillage + Camera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b="1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~95–97%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IoT-integrated real-time leaf disease detection system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CMI Constrained DL, 2023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CropLeafNet (ResNet+MobileNetV2)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PlantVillage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b="1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+2–4% gain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Conditional mutual information for multi-disease detection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Rajput &amp; Doddamani, 2024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BoVW + DSIFT + SVM/LightGBM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Pigeon Pea (custom)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b="1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~92–95%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Traditional feature extraction </a:t>
                      </a:r>
                      <a:r>
                        <a:rPr lang="en-US" sz="1050" dirty="0" smtClean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- </a:t>
                      </a: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no deep network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Singh et al., 2020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Faster R-CNN / SSD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PlantDoc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b="1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Moderate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Real-world dataset </a:t>
                      </a:r>
                      <a:r>
                        <a:rPr lang="en-US" sz="1050" dirty="0" smtClean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- </a:t>
                      </a: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complex backgrounds &amp; lighting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Tan &amp; Le, 2019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EfficientNet (B0–B7)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PlantVillage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b="1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&gt;99%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Balanced depth / width / resolution scaling for efficiency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</a:tr>
              <a:tr h="457200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He et al., 2016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ResNet (50 / 101 / 152)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ImageNet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b="1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High baseline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Residual learning with skip connections for deep networks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6" name="Shape 4"/>
          <p:cNvSpPr/>
          <p:nvPr/>
        </p:nvSpPr>
        <p:spPr>
          <a:xfrm>
            <a:off x="502920" y="5577840"/>
            <a:ext cx="11183112" cy="685800"/>
          </a:xfrm>
          <a:prstGeom prst="roundRect">
            <a:avLst>
              <a:gd name="adj" fmla="val 10667"/>
            </a:avLst>
          </a:prstGeom>
          <a:solidFill>
            <a:srgbClr val="EEF2F6"/>
          </a:solidFill>
          <a:ln w="9525">
            <a:solidFill>
              <a:srgbClr val="DCE3EA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731520" y="5577840"/>
            <a:ext cx="1072591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2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Gap addressed in this study:  </a:t>
            </a:r>
            <a:r>
              <a:rPr lang="en-US" sz="120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reported accuracies above are rarely comparable </a:t>
            </a:r>
            <a:r>
              <a:rPr lang="en-US" sz="1200" dirty="0" smtClean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 </a:t>
            </a:r>
            <a:r>
              <a:rPr lang="en-US" sz="120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different datasets, splits, and preprocessing make architecture effects hard to isolate. We hold every one of those factors fixed and vary only the backbone.</a:t>
            </a:r>
            <a:endParaRPr lang="en-US" sz="1200" dirty="0"/>
          </a:p>
        </p:txBody>
      </p:sp>
      <p:sp>
        <p:nvSpPr>
          <p:cNvPr id="9" name="Text 6"/>
          <p:cNvSpPr/>
          <p:nvPr/>
        </p:nvSpPr>
        <p:spPr>
          <a:xfrm>
            <a:off x="11414455" y="6446520"/>
            <a:ext cx="457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  <a:endParaRPr lang="en-US" sz="900" dirty="0"/>
          </a:p>
        </p:txBody>
      </p:sp>
      <p:sp>
        <p:nvSpPr>
          <p:cNvPr id="10" name="Text 7"/>
          <p:cNvSpPr/>
          <p:nvPr/>
        </p:nvSpPr>
        <p:spPr>
          <a:xfrm>
            <a:off x="502920" y="6446520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kern="0" spc="10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PLANT DISEASE CLASSIFICATION </a:t>
            </a:r>
            <a:r>
              <a:rPr lang="en-US" sz="850" kern="0" spc="100" dirty="0" smtClean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 </a:t>
            </a:r>
            <a:r>
              <a:rPr lang="en-US" sz="850" kern="0" spc="10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MIDOCEAN UNIVERSITY</a:t>
            </a:r>
            <a:endParaRPr lang="en-US" sz="8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502920" y="384048"/>
            <a:ext cx="94183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9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Objectives &amp; Contribution</a:t>
            </a:r>
            <a:endParaRPr lang="en-US" sz="2900" dirty="0"/>
          </a:p>
        </p:txBody>
      </p:sp>
      <p:sp>
        <p:nvSpPr>
          <p:cNvPr id="5" name="Text 3"/>
          <p:cNvSpPr/>
          <p:nvPr/>
        </p:nvSpPr>
        <p:spPr>
          <a:xfrm>
            <a:off x="502920" y="914400"/>
            <a:ext cx="9692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i="1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Scoped to the transfer-learning CNN comparison actually carried out</a:t>
            </a:r>
            <a:endParaRPr lang="en-US" sz="1350" dirty="0"/>
          </a:p>
        </p:txBody>
      </p:sp>
      <p:sp>
        <p:nvSpPr>
          <p:cNvPr id="6" name="Shape 4"/>
          <p:cNvSpPr/>
          <p:nvPr/>
        </p:nvSpPr>
        <p:spPr>
          <a:xfrm>
            <a:off x="502920" y="1783080"/>
            <a:ext cx="11183112" cy="868680"/>
          </a:xfrm>
          <a:prstGeom prst="roundRect">
            <a:avLst>
              <a:gd name="adj" fmla="val 9474"/>
            </a:avLst>
          </a:prstGeom>
          <a:solidFill>
            <a:srgbClr val="0D2B55"/>
          </a:solidFill>
          <a:ln w="12700">
            <a:solidFill>
              <a:srgbClr val="0D2B55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777240" y="1874520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00" dirty="0">
                <a:solidFill>
                  <a:srgbClr val="00ACC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GENERAL OBJECTIVE</a:t>
            </a:r>
            <a:endParaRPr lang="en-US" sz="1050" dirty="0"/>
          </a:p>
        </p:txBody>
      </p:sp>
      <p:sp>
        <p:nvSpPr>
          <p:cNvPr id="8" name="Text 6"/>
          <p:cNvSpPr/>
          <p:nvPr/>
        </p:nvSpPr>
        <p:spPr>
          <a:xfrm>
            <a:off x="777240" y="2148840"/>
            <a:ext cx="106070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6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Develop and rigorously compare transfer-learning CNN models for plant leaf disease classification to support faster, more reliable early diagnosis.</a:t>
            </a:r>
            <a:endParaRPr lang="en-US" sz="1300" dirty="0"/>
          </a:p>
        </p:txBody>
      </p:sp>
      <p:sp>
        <p:nvSpPr>
          <p:cNvPr id="9" name="Shape 7"/>
          <p:cNvSpPr/>
          <p:nvPr/>
        </p:nvSpPr>
        <p:spPr>
          <a:xfrm>
            <a:off x="502920" y="2880360"/>
            <a:ext cx="5394960" cy="914400"/>
          </a:xfrm>
          <a:prstGeom prst="roundRect">
            <a:avLst>
              <a:gd name="adj" fmla="val 9000"/>
            </a:avLst>
          </a:prstGeom>
          <a:solidFill>
            <a:srgbClr val="EEF2F6"/>
          </a:solidFill>
          <a:ln w="9525">
            <a:solidFill>
              <a:srgbClr val="DCE3EA"/>
            </a:solidFill>
            <a:prstDash val="solid"/>
          </a:ln>
        </p:spPr>
      </p:sp>
      <p:sp>
        <p:nvSpPr>
          <p:cNvPr id="10" name="Shape 8"/>
          <p:cNvSpPr/>
          <p:nvPr/>
        </p:nvSpPr>
        <p:spPr>
          <a:xfrm>
            <a:off x="685800" y="3099816"/>
            <a:ext cx="475488" cy="475488"/>
          </a:xfrm>
          <a:prstGeom prst="roundRect">
            <a:avLst>
              <a:gd name="adj" fmla="val 50000"/>
            </a:avLst>
          </a:prstGeom>
          <a:solidFill>
            <a:srgbClr val="1A4A8A"/>
          </a:solidFill>
          <a:ln w="12700">
            <a:solidFill>
              <a:srgbClr val="1A4A8A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685800" y="3099816"/>
            <a:ext cx="47548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O1</a:t>
            </a:r>
            <a:endParaRPr lang="en-US" sz="1300" dirty="0"/>
          </a:p>
        </p:txBody>
      </p:sp>
      <p:sp>
        <p:nvSpPr>
          <p:cNvPr id="12" name="Text 10"/>
          <p:cNvSpPr/>
          <p:nvPr/>
        </p:nvSpPr>
        <p:spPr>
          <a:xfrm>
            <a:off x="1289304" y="2971800"/>
            <a:ext cx="44348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20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Apply transfer learning using three CNN backbones </a:t>
            </a:r>
            <a:r>
              <a:rPr lang="en-US" sz="1200" dirty="0" smtClean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 </a:t>
            </a:r>
            <a:r>
              <a:rPr lang="en-US" sz="120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ResNet50, </a:t>
            </a:r>
            <a:r>
              <a:rPr lang="en-US" sz="1200" dirty="0" smtClean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EfficientNetB0 and </a:t>
            </a:r>
            <a:r>
              <a:rPr lang="en-US" sz="120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MobileNetV2  </a:t>
            </a:r>
            <a:r>
              <a:rPr lang="en-US" sz="1200" dirty="0" smtClean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 </a:t>
            </a:r>
            <a:r>
              <a:rPr lang="en-US" sz="120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PlantVillage dataset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6291072" y="2880360"/>
            <a:ext cx="5394960" cy="914400"/>
          </a:xfrm>
          <a:prstGeom prst="roundRect">
            <a:avLst>
              <a:gd name="adj" fmla="val 9000"/>
            </a:avLst>
          </a:prstGeom>
          <a:solidFill>
            <a:srgbClr val="EEF2F6"/>
          </a:solidFill>
          <a:ln w="9525">
            <a:solidFill>
              <a:srgbClr val="DCE3EA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6473952" y="3099816"/>
            <a:ext cx="475488" cy="475488"/>
          </a:xfrm>
          <a:prstGeom prst="roundRect">
            <a:avLst>
              <a:gd name="adj" fmla="val 50000"/>
            </a:avLst>
          </a:prstGeom>
          <a:solidFill>
            <a:srgbClr val="1A4A8A"/>
          </a:solidFill>
          <a:ln w="12700">
            <a:solidFill>
              <a:srgbClr val="1A4A8A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6473952" y="3099816"/>
            <a:ext cx="47548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O2</a:t>
            </a:r>
            <a:endParaRPr lang="en-US" sz="1300" dirty="0"/>
          </a:p>
        </p:txBody>
      </p:sp>
      <p:sp>
        <p:nvSpPr>
          <p:cNvPr id="16" name="Text 14"/>
          <p:cNvSpPr/>
          <p:nvPr/>
        </p:nvSpPr>
        <p:spPr>
          <a:xfrm>
            <a:off x="7077456" y="2971800"/>
            <a:ext cx="44348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20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Evaluate and compare the models on accuracy, precision, recall, and </a:t>
            </a:r>
            <a:r>
              <a:rPr lang="en-US" sz="1200" dirty="0" smtClean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F1-score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502920" y="3977640"/>
            <a:ext cx="5394960" cy="914400"/>
          </a:xfrm>
          <a:prstGeom prst="roundRect">
            <a:avLst>
              <a:gd name="adj" fmla="val 9000"/>
            </a:avLst>
          </a:prstGeom>
          <a:solidFill>
            <a:srgbClr val="EEF2F6"/>
          </a:solidFill>
          <a:ln w="9525">
            <a:solidFill>
              <a:srgbClr val="DCE3EA"/>
            </a:solidFill>
            <a:prstDash val="solid"/>
          </a:ln>
        </p:spPr>
      </p:sp>
      <p:sp>
        <p:nvSpPr>
          <p:cNvPr id="18" name="Shape 16"/>
          <p:cNvSpPr/>
          <p:nvPr/>
        </p:nvSpPr>
        <p:spPr>
          <a:xfrm>
            <a:off x="685800" y="4197096"/>
            <a:ext cx="475488" cy="475488"/>
          </a:xfrm>
          <a:prstGeom prst="roundRect">
            <a:avLst>
              <a:gd name="adj" fmla="val 50000"/>
            </a:avLst>
          </a:prstGeom>
          <a:solidFill>
            <a:srgbClr val="1A4A8A"/>
          </a:solidFill>
          <a:ln w="12700">
            <a:solidFill>
              <a:srgbClr val="1A4A8A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685800" y="4197096"/>
            <a:ext cx="47548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O3</a:t>
            </a:r>
            <a:endParaRPr lang="en-US" sz="1300" dirty="0"/>
          </a:p>
        </p:txBody>
      </p:sp>
      <p:sp>
        <p:nvSpPr>
          <p:cNvPr id="20" name="Text 18"/>
          <p:cNvSpPr/>
          <p:nvPr/>
        </p:nvSpPr>
        <p:spPr>
          <a:xfrm>
            <a:off x="1289304" y="4069080"/>
            <a:ext cx="44348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20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Assess computational efficiency </a:t>
            </a:r>
            <a:r>
              <a:rPr lang="en-US" sz="1200" dirty="0" smtClean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parameter count and training time </a:t>
            </a:r>
            <a:r>
              <a:rPr lang="en-US" sz="1200" dirty="0" smtClean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20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 judge suitability for real-world deployment</a:t>
            </a:r>
            <a:endParaRPr lang="en-US" sz="1200" dirty="0"/>
          </a:p>
        </p:txBody>
      </p:sp>
      <p:sp>
        <p:nvSpPr>
          <p:cNvPr id="21" name="Shape 19"/>
          <p:cNvSpPr/>
          <p:nvPr/>
        </p:nvSpPr>
        <p:spPr>
          <a:xfrm>
            <a:off x="6291072" y="3977640"/>
            <a:ext cx="5394960" cy="914400"/>
          </a:xfrm>
          <a:prstGeom prst="roundRect">
            <a:avLst>
              <a:gd name="adj" fmla="val 9000"/>
            </a:avLst>
          </a:prstGeom>
          <a:solidFill>
            <a:srgbClr val="EEF2F6"/>
          </a:solidFill>
          <a:ln w="9525">
            <a:solidFill>
              <a:srgbClr val="DCE3EA"/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6473952" y="4197096"/>
            <a:ext cx="475488" cy="475488"/>
          </a:xfrm>
          <a:prstGeom prst="roundRect">
            <a:avLst>
              <a:gd name="adj" fmla="val 50000"/>
            </a:avLst>
          </a:prstGeom>
          <a:solidFill>
            <a:srgbClr val="1A4A8A"/>
          </a:solidFill>
          <a:ln w="12700">
            <a:solidFill>
              <a:srgbClr val="1A4A8A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6473952" y="4197096"/>
            <a:ext cx="475488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O4</a:t>
            </a:r>
            <a:endParaRPr lang="en-US" sz="1300" dirty="0"/>
          </a:p>
        </p:txBody>
      </p:sp>
      <p:sp>
        <p:nvSpPr>
          <p:cNvPr id="24" name="Text 22"/>
          <p:cNvSpPr/>
          <p:nvPr/>
        </p:nvSpPr>
        <p:spPr>
          <a:xfrm>
            <a:off x="7077456" y="4069080"/>
            <a:ext cx="443484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20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Analyze per-class and confusion-matrix errors to identify which disease pairs remain visually difficult to separate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502920" y="5349240"/>
            <a:ext cx="11183112" cy="960120"/>
          </a:xfrm>
          <a:prstGeom prst="roundRect">
            <a:avLst>
              <a:gd name="adj" fmla="val 8571"/>
            </a:avLst>
          </a:prstGeom>
          <a:solidFill>
            <a:srgbClr val="E6F2E8"/>
          </a:solidFill>
          <a:ln w="9525">
            <a:solidFill>
              <a:srgbClr val="A9D3AC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77240" y="5440680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00" dirty="0">
                <a:solidFill>
                  <a:srgbClr val="2E7D3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CONTRIBUTION</a:t>
            </a:r>
            <a:endParaRPr lang="en-US" sz="1050" dirty="0"/>
          </a:p>
        </p:txBody>
      </p:sp>
      <p:sp>
        <p:nvSpPr>
          <p:cNvPr id="27" name="Text 25"/>
          <p:cNvSpPr/>
          <p:nvPr/>
        </p:nvSpPr>
        <p:spPr>
          <a:xfrm>
            <a:off x="777240" y="5705856"/>
            <a:ext cx="106070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20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controlled, apples-to-apples comparison of three widely used CNN backbones under one identical preprocessing, training, and evaluation </a:t>
            </a:r>
            <a:r>
              <a:rPr lang="en-US" sz="1200" dirty="0" smtClean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protocol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11414455" y="6446520"/>
            <a:ext cx="457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</a:t>
            </a:r>
            <a:endParaRPr lang="en-US" sz="900" dirty="0"/>
          </a:p>
        </p:txBody>
      </p:sp>
      <p:sp>
        <p:nvSpPr>
          <p:cNvPr id="29" name="Text 27"/>
          <p:cNvSpPr/>
          <p:nvPr/>
        </p:nvSpPr>
        <p:spPr>
          <a:xfrm>
            <a:off x="502920" y="6446520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kern="0" spc="10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PLANT DISEASE CLASSIFICATION </a:t>
            </a:r>
            <a:r>
              <a:rPr lang="en-US" sz="850" kern="0" spc="100" dirty="0" smtClean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 MIDOCEAN </a:t>
            </a:r>
            <a:r>
              <a:rPr lang="en-US" sz="850" kern="0" spc="10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UNIVERSITY</a:t>
            </a:r>
            <a:endParaRPr lang="en-US" sz="8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502920" y="384048"/>
            <a:ext cx="94183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9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Proposed Framework</a:t>
            </a:r>
            <a:endParaRPr lang="en-US" sz="2900" dirty="0"/>
          </a:p>
        </p:txBody>
      </p:sp>
      <p:sp>
        <p:nvSpPr>
          <p:cNvPr id="7" name="Shape 4"/>
          <p:cNvSpPr/>
          <p:nvPr/>
        </p:nvSpPr>
        <p:spPr>
          <a:xfrm>
            <a:off x="502920" y="5205996"/>
            <a:ext cx="11183112" cy="691469"/>
          </a:xfrm>
          <a:prstGeom prst="roundRect">
            <a:avLst>
              <a:gd name="adj" fmla="val 6923"/>
            </a:avLst>
          </a:prstGeom>
          <a:solidFill>
            <a:srgbClr val="EEF2F6"/>
          </a:solidFill>
          <a:ln w="9525">
            <a:solidFill>
              <a:srgbClr val="DCE3EA"/>
            </a:solidFill>
            <a:prstDash val="solid"/>
          </a:ln>
        </p:spPr>
      </p:sp>
      <p:sp>
        <p:nvSpPr>
          <p:cNvPr id="8" name="Shape 5"/>
          <p:cNvSpPr/>
          <p:nvPr/>
        </p:nvSpPr>
        <p:spPr>
          <a:xfrm>
            <a:off x="777240" y="5462024"/>
            <a:ext cx="118872" cy="118872"/>
          </a:xfrm>
          <a:prstGeom prst="ellipse">
            <a:avLst/>
          </a:prstGeom>
          <a:solidFill>
            <a:srgbClr val="00ACC1"/>
          </a:solidFill>
          <a:ln/>
        </p:spPr>
      </p:sp>
      <p:sp>
        <p:nvSpPr>
          <p:cNvPr id="9" name="Text 6"/>
          <p:cNvSpPr/>
          <p:nvPr/>
        </p:nvSpPr>
        <p:spPr>
          <a:xfrm>
            <a:off x="1033272" y="5388872"/>
            <a:ext cx="104241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25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notebook (ResNet50, EfficientNetB0, MobileNetV2) follows this identical </a:t>
            </a:r>
            <a:r>
              <a:rPr lang="en-US" sz="1250" dirty="0" smtClean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Steps</a:t>
            </a:r>
            <a:endParaRPr lang="en-US" sz="1250" dirty="0"/>
          </a:p>
        </p:txBody>
      </p:sp>
      <p:sp>
        <p:nvSpPr>
          <p:cNvPr id="12" name="Text 9"/>
          <p:cNvSpPr/>
          <p:nvPr/>
        </p:nvSpPr>
        <p:spPr>
          <a:xfrm>
            <a:off x="11414455" y="6446520"/>
            <a:ext cx="457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</a:t>
            </a:r>
            <a:endParaRPr lang="en-US" sz="900" dirty="0"/>
          </a:p>
        </p:txBody>
      </p:sp>
      <p:sp>
        <p:nvSpPr>
          <p:cNvPr id="13" name="Text 10"/>
          <p:cNvSpPr/>
          <p:nvPr/>
        </p:nvSpPr>
        <p:spPr>
          <a:xfrm>
            <a:off x="460556" y="6309360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kern="0" spc="10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PLANT DISEASE CLASSIFICATION </a:t>
            </a:r>
            <a:r>
              <a:rPr lang="en-US" sz="850" kern="0" spc="100" dirty="0" smtClean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  </a:t>
            </a:r>
            <a:r>
              <a:rPr lang="en-US" sz="850" kern="0" spc="10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MIDOCEAN UNIVERSITY</a:t>
            </a:r>
            <a:endParaRPr lang="en-US" sz="850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114" y="1384309"/>
            <a:ext cx="10114788" cy="3581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502920" y="384048"/>
            <a:ext cx="94183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29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Methodology </a:t>
            </a:r>
            <a:r>
              <a:rPr lang="en-US" sz="2900" b="1" dirty="0" smtClean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 </a:t>
            </a:r>
            <a:r>
              <a:rPr lang="en-US" sz="29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Architecture &amp; </a:t>
            </a:r>
            <a:r>
              <a:rPr lang="en-US" sz="2900" b="1" dirty="0" smtClean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Training</a:t>
            </a:r>
            <a:endParaRPr lang="en-US" sz="2900" dirty="0"/>
          </a:p>
        </p:txBody>
      </p:sp>
      <p:sp>
        <p:nvSpPr>
          <p:cNvPr id="5" name="Text 3"/>
          <p:cNvSpPr/>
          <p:nvPr/>
        </p:nvSpPr>
        <p:spPr>
          <a:xfrm>
            <a:off x="502920" y="914400"/>
            <a:ext cx="9692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i="1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PlantVillage: 20,638 leaf images across 15 classes, three crops</a:t>
            </a:r>
            <a:endParaRPr lang="en-US" sz="1350" dirty="0"/>
          </a:p>
        </p:txBody>
      </p:sp>
      <p:sp>
        <p:nvSpPr>
          <p:cNvPr id="6" name="Shape 4"/>
          <p:cNvSpPr/>
          <p:nvPr/>
        </p:nvSpPr>
        <p:spPr>
          <a:xfrm>
            <a:off x="502920" y="1783080"/>
            <a:ext cx="2606040" cy="960120"/>
          </a:xfrm>
          <a:prstGeom prst="roundRect">
            <a:avLst>
              <a:gd name="adj" fmla="val 8571"/>
            </a:avLst>
          </a:prstGeom>
          <a:solidFill>
            <a:srgbClr val="0D2B55"/>
          </a:solidFill>
          <a:ln w="12700">
            <a:solidFill>
              <a:srgbClr val="0D2B55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502920" y="1856232"/>
            <a:ext cx="26060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20,638</a:t>
            </a:r>
            <a:endParaRPr lang="en-US" sz="2600" dirty="0"/>
          </a:p>
        </p:txBody>
      </p:sp>
      <p:sp>
        <p:nvSpPr>
          <p:cNvPr id="8" name="Text 6"/>
          <p:cNvSpPr/>
          <p:nvPr/>
        </p:nvSpPr>
        <p:spPr>
          <a:xfrm>
            <a:off x="502920" y="2404872"/>
            <a:ext cx="2606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kern="0" spc="50" dirty="0">
                <a:solidFill>
                  <a:srgbClr val="BFD3E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images</a:t>
            </a:r>
            <a:endParaRPr lang="en-US" sz="1100" dirty="0"/>
          </a:p>
        </p:txBody>
      </p:sp>
      <p:sp>
        <p:nvSpPr>
          <p:cNvPr id="9" name="Shape 7"/>
          <p:cNvSpPr/>
          <p:nvPr/>
        </p:nvSpPr>
        <p:spPr>
          <a:xfrm>
            <a:off x="4382516" y="1783080"/>
            <a:ext cx="2606040" cy="960120"/>
          </a:xfrm>
          <a:prstGeom prst="roundRect">
            <a:avLst>
              <a:gd name="adj" fmla="val 8571"/>
            </a:avLst>
          </a:prstGeom>
          <a:solidFill>
            <a:srgbClr val="0D2B55"/>
          </a:solidFill>
          <a:ln w="12700">
            <a:solidFill>
              <a:srgbClr val="0D2B55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382516" y="1856232"/>
            <a:ext cx="26060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</a:t>
            </a:r>
            <a:endParaRPr lang="en-US" sz="2600" dirty="0"/>
          </a:p>
        </p:txBody>
      </p:sp>
      <p:sp>
        <p:nvSpPr>
          <p:cNvPr id="11" name="Text 9"/>
          <p:cNvSpPr/>
          <p:nvPr/>
        </p:nvSpPr>
        <p:spPr>
          <a:xfrm>
            <a:off x="4382516" y="2404872"/>
            <a:ext cx="2606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kern="0" spc="50" dirty="0">
                <a:solidFill>
                  <a:srgbClr val="BFD3E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classes</a:t>
            </a:r>
            <a:endParaRPr lang="en-US" sz="1100" dirty="0"/>
          </a:p>
        </p:txBody>
      </p:sp>
      <p:sp>
        <p:nvSpPr>
          <p:cNvPr id="12" name="Shape 10"/>
          <p:cNvSpPr/>
          <p:nvPr/>
        </p:nvSpPr>
        <p:spPr>
          <a:xfrm>
            <a:off x="8185912" y="1783080"/>
            <a:ext cx="2606040" cy="960120"/>
          </a:xfrm>
          <a:prstGeom prst="roundRect">
            <a:avLst>
              <a:gd name="adj" fmla="val 8571"/>
            </a:avLst>
          </a:prstGeom>
          <a:solidFill>
            <a:srgbClr val="0D2B55"/>
          </a:solidFill>
          <a:ln w="12700">
            <a:solidFill>
              <a:srgbClr val="0D2B55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8185912" y="1856232"/>
            <a:ext cx="260604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2600" dirty="0"/>
          </a:p>
        </p:txBody>
      </p:sp>
      <p:sp>
        <p:nvSpPr>
          <p:cNvPr id="14" name="Text 12"/>
          <p:cNvSpPr/>
          <p:nvPr/>
        </p:nvSpPr>
        <p:spPr>
          <a:xfrm>
            <a:off x="8185912" y="2404872"/>
            <a:ext cx="26060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kern="0" spc="50" dirty="0">
                <a:solidFill>
                  <a:srgbClr val="BFD3E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crops</a:t>
            </a:r>
            <a:endParaRPr lang="en-US" sz="1100" dirty="0"/>
          </a:p>
        </p:txBody>
      </p:sp>
      <p:sp>
        <p:nvSpPr>
          <p:cNvPr id="18" name="Text 16"/>
          <p:cNvSpPr/>
          <p:nvPr/>
        </p:nvSpPr>
        <p:spPr>
          <a:xfrm>
            <a:off x="515620" y="3200400"/>
            <a:ext cx="54864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 breakdown by crop</a:t>
            </a:r>
            <a:endParaRPr lang="en-US" sz="1450" dirty="0"/>
          </a:p>
        </p:txBody>
      </p:sp>
      <p:graphicFrame>
        <p:nvGraphicFramePr>
          <p:cNvPr id="1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6210876"/>
              </p:ext>
            </p:extLst>
          </p:nvPr>
        </p:nvGraphicFramePr>
        <p:xfrm>
          <a:off x="502920" y="3566160"/>
          <a:ext cx="5577840" cy="1865376"/>
        </p:xfrm>
        <a:graphic>
          <a:graphicData uri="http://schemas.openxmlformats.org/drawingml/2006/table">
            <a:tbl>
              <a:tblPr/>
              <a:tblGrid>
                <a:gridCol w="1051560"/>
                <a:gridCol w="777240"/>
                <a:gridCol w="3749040"/>
              </a:tblGrid>
              <a:tr h="365760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Crop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B5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Classes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B5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Includes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B55"/>
                    </a:solidFill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Pepper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Bacterial spot, healthy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20624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Potato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3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Early blight, Late blight, healthy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5F8FA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Tomato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10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5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Bacterial spot, Early/Late blight, Leaf Mold, Septoria, Spider mites, Target Spot, Yellow Leaf Curl &amp; Mosaic virus, healthy</a:t>
                      </a:r>
                      <a:endParaRPr lang="en-US" sz="105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0" name="Text 17"/>
          <p:cNvSpPr/>
          <p:nvPr/>
        </p:nvSpPr>
        <p:spPr>
          <a:xfrm>
            <a:off x="6355080" y="3200400"/>
            <a:ext cx="53035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Train / validation / test split</a:t>
            </a:r>
            <a:endParaRPr lang="en-US" sz="1450" dirty="0"/>
          </a:p>
        </p:txBody>
      </p:sp>
      <p:sp>
        <p:nvSpPr>
          <p:cNvPr id="21" name="Shape 18"/>
          <p:cNvSpPr/>
          <p:nvPr/>
        </p:nvSpPr>
        <p:spPr>
          <a:xfrm>
            <a:off x="6355080" y="3566160"/>
            <a:ext cx="5349240" cy="1664208"/>
          </a:xfrm>
          <a:prstGeom prst="roundRect">
            <a:avLst>
              <a:gd name="adj" fmla="val 5806"/>
            </a:avLst>
          </a:prstGeom>
          <a:solidFill>
            <a:srgbClr val="EEF2F6"/>
          </a:solidFill>
          <a:ln w="9525">
            <a:solidFill>
              <a:srgbClr val="DCE3EA"/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>
            <a:off x="6537960" y="3685032"/>
            <a:ext cx="15544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Train</a:t>
            </a:r>
            <a:endParaRPr lang="en-US" sz="1200" dirty="0"/>
          </a:p>
        </p:txBody>
      </p:sp>
      <p:sp>
        <p:nvSpPr>
          <p:cNvPr id="23" name="Text 20"/>
          <p:cNvSpPr/>
          <p:nvPr/>
        </p:nvSpPr>
        <p:spPr>
          <a:xfrm>
            <a:off x="6537960" y="3959352"/>
            <a:ext cx="15544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1A4A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14,440</a:t>
            </a:r>
            <a:endParaRPr lang="en-US" sz="2200" dirty="0"/>
          </a:p>
        </p:txBody>
      </p:sp>
      <p:sp>
        <p:nvSpPr>
          <p:cNvPr id="24" name="Text 21"/>
          <p:cNvSpPr/>
          <p:nvPr/>
        </p:nvSpPr>
        <p:spPr>
          <a:xfrm>
            <a:off x="6537960" y="4416552"/>
            <a:ext cx="15544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70%</a:t>
            </a:r>
            <a:endParaRPr lang="en-US" sz="1100" dirty="0"/>
          </a:p>
        </p:txBody>
      </p:sp>
      <p:sp>
        <p:nvSpPr>
          <p:cNvPr id="25" name="Text 22"/>
          <p:cNvSpPr/>
          <p:nvPr/>
        </p:nvSpPr>
        <p:spPr>
          <a:xfrm>
            <a:off x="8275320" y="3685032"/>
            <a:ext cx="15544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Val</a:t>
            </a:r>
            <a:endParaRPr lang="en-US" sz="1200" dirty="0"/>
          </a:p>
        </p:txBody>
      </p:sp>
      <p:sp>
        <p:nvSpPr>
          <p:cNvPr id="26" name="Text 23"/>
          <p:cNvSpPr/>
          <p:nvPr/>
        </p:nvSpPr>
        <p:spPr>
          <a:xfrm>
            <a:off x="8275320" y="3959352"/>
            <a:ext cx="15544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00ACC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2,058</a:t>
            </a:r>
            <a:endParaRPr lang="en-US" sz="2200" dirty="0"/>
          </a:p>
        </p:txBody>
      </p:sp>
      <p:sp>
        <p:nvSpPr>
          <p:cNvPr id="27" name="Text 24"/>
          <p:cNvSpPr/>
          <p:nvPr/>
        </p:nvSpPr>
        <p:spPr>
          <a:xfrm>
            <a:off x="8275320" y="4416552"/>
            <a:ext cx="15544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10%</a:t>
            </a:r>
            <a:endParaRPr lang="en-US" sz="1100" dirty="0"/>
          </a:p>
        </p:txBody>
      </p:sp>
      <p:sp>
        <p:nvSpPr>
          <p:cNvPr id="28" name="Text 25"/>
          <p:cNvSpPr/>
          <p:nvPr/>
        </p:nvSpPr>
        <p:spPr>
          <a:xfrm>
            <a:off x="10012680" y="3685032"/>
            <a:ext cx="15544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Test</a:t>
            </a:r>
            <a:endParaRPr lang="en-US" sz="1200" dirty="0"/>
          </a:p>
        </p:txBody>
      </p:sp>
      <p:sp>
        <p:nvSpPr>
          <p:cNvPr id="29" name="Text 26"/>
          <p:cNvSpPr/>
          <p:nvPr/>
        </p:nvSpPr>
        <p:spPr>
          <a:xfrm>
            <a:off x="10012680" y="3959352"/>
            <a:ext cx="15544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4,140</a:t>
            </a:r>
            <a:endParaRPr lang="en-US" sz="2200" dirty="0"/>
          </a:p>
        </p:txBody>
      </p:sp>
      <p:sp>
        <p:nvSpPr>
          <p:cNvPr id="30" name="Text 27"/>
          <p:cNvSpPr/>
          <p:nvPr/>
        </p:nvSpPr>
        <p:spPr>
          <a:xfrm>
            <a:off x="10012680" y="4416552"/>
            <a:ext cx="15544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20%</a:t>
            </a:r>
            <a:endParaRPr lang="en-US" sz="1100" dirty="0"/>
          </a:p>
        </p:txBody>
      </p:sp>
      <p:sp>
        <p:nvSpPr>
          <p:cNvPr id="31" name="Text 28"/>
          <p:cNvSpPr/>
          <p:nvPr/>
        </p:nvSpPr>
        <p:spPr>
          <a:xfrm>
            <a:off x="6537960" y="4727448"/>
            <a:ext cx="49834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300"/>
              </a:lnSpc>
              <a:buNone/>
            </a:pPr>
            <a:r>
              <a:rPr lang="en-US" sz="1050" i="1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Fixed seed = 42, applied identically within each of the 15 classes </a:t>
            </a:r>
            <a:r>
              <a:rPr lang="en-US" sz="1050" i="1" dirty="0" smtClean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and  </a:t>
            </a:r>
            <a:r>
              <a:rPr lang="en-US" sz="1050" i="1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all three models train and test on exactly the same images.</a:t>
            </a:r>
            <a:endParaRPr lang="en-US" sz="1050" dirty="0"/>
          </a:p>
        </p:txBody>
      </p:sp>
      <p:sp>
        <p:nvSpPr>
          <p:cNvPr id="35" name="Text 32"/>
          <p:cNvSpPr/>
          <p:nvPr/>
        </p:nvSpPr>
        <p:spPr>
          <a:xfrm>
            <a:off x="11414455" y="6446520"/>
            <a:ext cx="457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09</a:t>
            </a:r>
            <a:endParaRPr lang="en-US" sz="900" dirty="0"/>
          </a:p>
        </p:txBody>
      </p:sp>
      <p:sp>
        <p:nvSpPr>
          <p:cNvPr id="36" name="Text 33"/>
          <p:cNvSpPr/>
          <p:nvPr/>
        </p:nvSpPr>
        <p:spPr>
          <a:xfrm>
            <a:off x="502920" y="6446520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kern="0" spc="10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PLANT DISEASE CLASSIFICATION </a:t>
            </a:r>
            <a:r>
              <a:rPr lang="en-US" sz="850" kern="0" spc="100" dirty="0" smtClean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- </a:t>
            </a:r>
            <a:r>
              <a:rPr lang="en-US" sz="850" kern="0" spc="10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MIDOCEAN UNIVERSITY</a:t>
            </a:r>
            <a:endParaRPr lang="en-US" sz="8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3"/>
          <p:cNvSpPr/>
          <p:nvPr/>
        </p:nvSpPr>
        <p:spPr>
          <a:xfrm>
            <a:off x="502920" y="914400"/>
            <a:ext cx="96926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i="1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Training-only augmentation, plus the preprocessing choice that made the comparison fair</a:t>
            </a:r>
            <a:endParaRPr lang="en-US" sz="1350" dirty="0"/>
          </a:p>
        </p:txBody>
      </p:sp>
      <p:sp>
        <p:nvSpPr>
          <p:cNvPr id="3" name="Shape 4"/>
          <p:cNvSpPr/>
          <p:nvPr/>
        </p:nvSpPr>
        <p:spPr>
          <a:xfrm>
            <a:off x="502920" y="1783080"/>
            <a:ext cx="5440680" cy="1417320"/>
          </a:xfrm>
          <a:prstGeom prst="roundRect">
            <a:avLst>
              <a:gd name="adj" fmla="val 5806"/>
            </a:avLst>
          </a:prstGeom>
          <a:solidFill>
            <a:srgbClr val="EEF2F6"/>
          </a:solidFill>
          <a:ln w="9525">
            <a:solidFill>
              <a:srgbClr val="DCE3EA"/>
            </a:solidFill>
            <a:prstDash val="solid"/>
          </a:ln>
        </p:spPr>
      </p:sp>
      <p:sp>
        <p:nvSpPr>
          <p:cNvPr id="4" name="Text 5"/>
          <p:cNvSpPr/>
          <p:nvPr/>
        </p:nvSpPr>
        <p:spPr>
          <a:xfrm>
            <a:off x="731520" y="1920240"/>
            <a:ext cx="4937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1. Quality control</a:t>
            </a:r>
            <a:endParaRPr lang="en-US" sz="1400" dirty="0"/>
          </a:p>
        </p:txBody>
      </p:sp>
      <p:sp>
        <p:nvSpPr>
          <p:cNvPr id="5" name="Text 6"/>
          <p:cNvSpPr/>
          <p:nvPr/>
        </p:nvSpPr>
        <p:spPr>
          <a:xfrm>
            <a:off x="731520" y="2267712"/>
            <a:ext cx="498348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20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image verified with PIL's verify() — 1 corrupted file found and removed. Remaining images denoised with a light 3×3 Gaussian kernel (local copy only; Drive archive untouched).</a:t>
            </a:r>
            <a:endParaRPr lang="en-US" sz="1200" dirty="0"/>
          </a:p>
        </p:txBody>
      </p:sp>
      <p:sp>
        <p:nvSpPr>
          <p:cNvPr id="6" name="Shape 7"/>
          <p:cNvSpPr/>
          <p:nvPr/>
        </p:nvSpPr>
        <p:spPr>
          <a:xfrm>
            <a:off x="502920" y="3337560"/>
            <a:ext cx="5440680" cy="2121408"/>
          </a:xfrm>
          <a:prstGeom prst="roundRect">
            <a:avLst>
              <a:gd name="adj" fmla="val 4390"/>
            </a:avLst>
          </a:prstGeom>
          <a:solidFill>
            <a:srgbClr val="EEF2F6"/>
          </a:solidFill>
          <a:ln w="9525">
            <a:solidFill>
              <a:srgbClr val="DCE3EA"/>
            </a:solidFill>
            <a:prstDash val="solid"/>
          </a:ln>
        </p:spPr>
      </p:sp>
      <p:sp>
        <p:nvSpPr>
          <p:cNvPr id="7" name="Text 8"/>
          <p:cNvSpPr/>
          <p:nvPr/>
        </p:nvSpPr>
        <p:spPr>
          <a:xfrm>
            <a:off x="731520" y="3474720"/>
            <a:ext cx="4983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2. Training-set augmentation (only)</a:t>
            </a:r>
            <a:endParaRPr lang="en-US" sz="1400" dirty="0"/>
          </a:p>
        </p:txBody>
      </p:sp>
      <p:sp>
        <p:nvSpPr>
          <p:cNvPr id="8" name="Shape 9"/>
          <p:cNvSpPr/>
          <p:nvPr/>
        </p:nvSpPr>
        <p:spPr>
          <a:xfrm>
            <a:off x="777240" y="3895344"/>
            <a:ext cx="91440" cy="91440"/>
          </a:xfrm>
          <a:prstGeom prst="ellipse">
            <a:avLst/>
          </a:prstGeom>
          <a:solidFill>
            <a:srgbClr val="00ACC1"/>
          </a:solidFill>
          <a:ln/>
        </p:spPr>
      </p:sp>
      <p:sp>
        <p:nvSpPr>
          <p:cNvPr id="9" name="Text 10"/>
          <p:cNvSpPr/>
          <p:nvPr/>
        </p:nvSpPr>
        <p:spPr>
          <a:xfrm>
            <a:off x="987552" y="3794760"/>
            <a:ext cx="4754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Rotation up to ±20°</a:t>
            </a:r>
            <a:endParaRPr lang="en-US" sz="1200" dirty="0"/>
          </a:p>
        </p:txBody>
      </p:sp>
      <p:sp>
        <p:nvSpPr>
          <p:cNvPr id="10" name="Shape 11"/>
          <p:cNvSpPr/>
          <p:nvPr/>
        </p:nvSpPr>
        <p:spPr>
          <a:xfrm>
            <a:off x="777240" y="4169664"/>
            <a:ext cx="91440" cy="91440"/>
          </a:xfrm>
          <a:prstGeom prst="ellipse">
            <a:avLst/>
          </a:prstGeom>
          <a:solidFill>
            <a:srgbClr val="00ACC1"/>
          </a:solidFill>
          <a:ln/>
        </p:spPr>
      </p:sp>
      <p:sp>
        <p:nvSpPr>
          <p:cNvPr id="11" name="Text 12"/>
          <p:cNvSpPr/>
          <p:nvPr/>
        </p:nvSpPr>
        <p:spPr>
          <a:xfrm>
            <a:off x="987552" y="4069080"/>
            <a:ext cx="4754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Width / height shift up to 20%</a:t>
            </a:r>
            <a:endParaRPr lang="en-US" sz="1200" dirty="0"/>
          </a:p>
        </p:txBody>
      </p:sp>
      <p:sp>
        <p:nvSpPr>
          <p:cNvPr id="12" name="Shape 13"/>
          <p:cNvSpPr/>
          <p:nvPr/>
        </p:nvSpPr>
        <p:spPr>
          <a:xfrm>
            <a:off x="777240" y="4443984"/>
            <a:ext cx="91440" cy="91440"/>
          </a:xfrm>
          <a:prstGeom prst="ellipse">
            <a:avLst/>
          </a:prstGeom>
          <a:solidFill>
            <a:srgbClr val="00ACC1"/>
          </a:solidFill>
          <a:ln/>
        </p:spPr>
      </p:sp>
      <p:sp>
        <p:nvSpPr>
          <p:cNvPr id="13" name="Text 14"/>
          <p:cNvSpPr/>
          <p:nvPr/>
        </p:nvSpPr>
        <p:spPr>
          <a:xfrm>
            <a:off x="987552" y="4343400"/>
            <a:ext cx="4754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Zoom up to 20%</a:t>
            </a:r>
            <a:endParaRPr lang="en-US" sz="1200" dirty="0"/>
          </a:p>
        </p:txBody>
      </p:sp>
      <p:sp>
        <p:nvSpPr>
          <p:cNvPr id="14" name="Shape 15"/>
          <p:cNvSpPr/>
          <p:nvPr/>
        </p:nvSpPr>
        <p:spPr>
          <a:xfrm>
            <a:off x="777240" y="4718304"/>
            <a:ext cx="91440" cy="91440"/>
          </a:xfrm>
          <a:prstGeom prst="ellipse">
            <a:avLst/>
          </a:prstGeom>
          <a:solidFill>
            <a:srgbClr val="00ACC1"/>
          </a:solidFill>
          <a:ln/>
        </p:spPr>
      </p:sp>
      <p:sp>
        <p:nvSpPr>
          <p:cNvPr id="15" name="Text 16"/>
          <p:cNvSpPr/>
          <p:nvPr/>
        </p:nvSpPr>
        <p:spPr>
          <a:xfrm>
            <a:off x="987552" y="4617720"/>
            <a:ext cx="4754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Random horizontal flip</a:t>
            </a:r>
            <a:endParaRPr lang="en-US" sz="1200" dirty="0"/>
          </a:p>
        </p:txBody>
      </p:sp>
      <p:sp>
        <p:nvSpPr>
          <p:cNvPr id="16" name="Shape 17"/>
          <p:cNvSpPr/>
          <p:nvPr/>
        </p:nvSpPr>
        <p:spPr>
          <a:xfrm>
            <a:off x="777240" y="4992624"/>
            <a:ext cx="91440" cy="91440"/>
          </a:xfrm>
          <a:prstGeom prst="ellipse">
            <a:avLst/>
          </a:prstGeom>
          <a:solidFill>
            <a:srgbClr val="00ACC1"/>
          </a:solidFill>
          <a:ln/>
        </p:spPr>
      </p:sp>
      <p:sp>
        <p:nvSpPr>
          <p:cNvPr id="17" name="Text 18"/>
          <p:cNvSpPr/>
          <p:nvPr/>
        </p:nvSpPr>
        <p:spPr>
          <a:xfrm>
            <a:off x="987552" y="4892040"/>
            <a:ext cx="4754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Fill mode: 'nearest'</a:t>
            </a:r>
            <a:endParaRPr lang="en-US" sz="1200" dirty="0"/>
          </a:p>
        </p:txBody>
      </p:sp>
      <p:sp>
        <p:nvSpPr>
          <p:cNvPr id="21" name="Text 22"/>
          <p:cNvSpPr/>
          <p:nvPr/>
        </p:nvSpPr>
        <p:spPr>
          <a:xfrm>
            <a:off x="6400800" y="2267712"/>
            <a:ext cx="507492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2000"/>
              </a:lnSpc>
              <a:buNone/>
            </a:pPr>
            <a:r>
              <a:rPr lang="en-US" sz="17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Each backbone uses its own preprocess_input</a:t>
            </a:r>
            <a:endParaRPr lang="en-US" sz="1700" dirty="0"/>
          </a:p>
        </p:txBody>
      </p:sp>
      <p:sp>
        <p:nvSpPr>
          <p:cNvPr id="24" name="Text 25"/>
          <p:cNvSpPr/>
          <p:nvPr/>
        </p:nvSpPr>
        <p:spPr>
          <a:xfrm>
            <a:off x="6400800" y="3611880"/>
            <a:ext cx="5029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Why it matters</a:t>
            </a:r>
            <a:endParaRPr lang="en-US" sz="1250" dirty="0"/>
          </a:p>
        </p:txBody>
      </p:sp>
      <p:sp>
        <p:nvSpPr>
          <p:cNvPr id="28" name="Text 2"/>
          <p:cNvSpPr/>
          <p:nvPr/>
        </p:nvSpPr>
        <p:spPr>
          <a:xfrm>
            <a:off x="502920" y="384048"/>
            <a:ext cx="94183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9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Methodology — Augmentation &amp; Preprocessing</a:t>
            </a:r>
            <a:endParaRPr lang="en-US" sz="2900" dirty="0"/>
          </a:p>
        </p:txBody>
      </p:sp>
    </p:spTree>
    <p:extLst>
      <p:ext uri="{BB962C8B-B14F-4D97-AF65-F5344CB8AC3E}">
        <p14:creationId xmlns:p14="http://schemas.microsoft.com/office/powerpoint/2010/main" val="3860179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8"/>
          <p:cNvSpPr/>
          <p:nvPr/>
        </p:nvSpPr>
        <p:spPr>
          <a:xfrm>
            <a:off x="502920" y="5532120"/>
            <a:ext cx="11183112" cy="777240"/>
          </a:xfrm>
          <a:prstGeom prst="roundRect">
            <a:avLst>
              <a:gd name="adj" fmla="val 9412"/>
            </a:avLst>
          </a:prstGeom>
          <a:solidFill>
            <a:srgbClr val="FFF7E6"/>
          </a:solidFill>
          <a:ln w="9525">
            <a:solidFill>
              <a:srgbClr val="F0D999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02920" y="384048"/>
            <a:ext cx="94183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9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Results </a:t>
            </a:r>
            <a:r>
              <a:rPr lang="en-US" sz="2900" b="1" dirty="0" smtClean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 </a:t>
            </a:r>
            <a:r>
              <a:rPr lang="en-US" sz="29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Overall Performance</a:t>
            </a:r>
            <a:endParaRPr lang="en-US" sz="2900" dirty="0"/>
          </a:p>
        </p:txBody>
      </p:sp>
      <p:graphicFrame>
        <p:nvGraphicFramePr>
          <p:cNvPr id="6" name="Chart 0"/>
          <p:cNvGraphicFramePr/>
          <p:nvPr>
            <p:extLst>
              <p:ext uri="{D42A27DB-BD31-4B8C-83A1-F6EECF244321}">
                <p14:modId xmlns:p14="http://schemas.microsoft.com/office/powerpoint/2010/main" val="3120278116"/>
              </p:ext>
            </p:extLst>
          </p:nvPr>
        </p:nvGraphicFramePr>
        <p:xfrm>
          <a:off x="351845" y="1528608"/>
          <a:ext cx="5532120" cy="3566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Text 4"/>
          <p:cNvSpPr/>
          <p:nvPr/>
        </p:nvSpPr>
        <p:spPr>
          <a:xfrm>
            <a:off x="6446520" y="2326137"/>
            <a:ext cx="52578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 smtClean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Overall </a:t>
            </a:r>
            <a:r>
              <a:rPr lang="en-US" sz="135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test-set performance</a:t>
            </a:r>
            <a:endParaRPr lang="en-US" sz="1350" dirty="0"/>
          </a:p>
        </p:txBody>
      </p:sp>
      <p:graphicFrame>
        <p:nvGraphicFramePr>
          <p:cNvPr id="1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5007431"/>
              </p:ext>
            </p:extLst>
          </p:nvPr>
        </p:nvGraphicFramePr>
        <p:xfrm>
          <a:off x="6416706" y="2691897"/>
          <a:ext cx="5160398" cy="1536192"/>
        </p:xfrm>
        <a:graphic>
          <a:graphicData uri="http://schemas.openxmlformats.org/drawingml/2006/table">
            <a:tbl>
              <a:tblPr/>
              <a:tblGrid>
                <a:gridCol w="969106"/>
                <a:gridCol w="701968"/>
                <a:gridCol w="701968"/>
                <a:gridCol w="600573"/>
                <a:gridCol w="678569"/>
                <a:gridCol w="824402"/>
                <a:gridCol w="683812"/>
              </a:tblGrid>
              <a:tr h="384048"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Model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B5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 smtClean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Accuracy</a:t>
                      </a:r>
                      <a:r>
                        <a:rPr lang="en-US" sz="1000" b="1" baseline="0" dirty="0" smtClean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 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B5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kern="1200" dirty="0" smtClean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Precision</a:t>
                      </a:r>
                      <a:r>
                        <a:rPr lang="en-US" sz="1000" dirty="0" smtClean="0"/>
                        <a:t> 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B5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 smtClean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Recall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B5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 smtClean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F1-Score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B5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 smtClean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Parameter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B55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None/>
                      </a:pPr>
                      <a:r>
                        <a:rPr lang="en-US" sz="10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Time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D2B55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b="1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ResNet50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0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96.47%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0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96.55%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0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96.20%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0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96.33%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0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24.1M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1F8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0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63.5 min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8F1F8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b="1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EfficientNetB0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0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95.97%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0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95.80%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0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95.74%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0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95.67%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0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4.38M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0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66.0 min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4048">
                <a:tc>
                  <a:txBody>
                    <a:bodyPr/>
                    <a:lstStyle/>
                    <a:p>
                      <a:pPr marL="0" indent="0" algn="l">
                        <a:buNone/>
                      </a:pPr>
                      <a:r>
                        <a:rPr lang="en-US" sz="1000" b="1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MobileNetV2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0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92.13%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0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92.08%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0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91.75%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0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91.69%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0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2.59M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000" dirty="0">
                          <a:solidFill>
                            <a:srgbClr val="16283D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63.2 min</a:t>
                      </a:r>
                      <a:endParaRPr lang="en-US" sz="10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DCE3EA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Text 9"/>
          <p:cNvSpPr/>
          <p:nvPr/>
        </p:nvSpPr>
        <p:spPr>
          <a:xfrm>
            <a:off x="11414455" y="6446520"/>
            <a:ext cx="457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</a:t>
            </a:r>
            <a:endParaRPr lang="en-US" sz="900" dirty="0"/>
          </a:p>
        </p:txBody>
      </p:sp>
      <p:sp>
        <p:nvSpPr>
          <p:cNvPr id="14" name="Text 10"/>
          <p:cNvSpPr/>
          <p:nvPr/>
        </p:nvSpPr>
        <p:spPr>
          <a:xfrm>
            <a:off x="502920" y="6446520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kern="0" spc="10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PLANT DISEASE CLASSIFICATION </a:t>
            </a:r>
            <a:r>
              <a:rPr lang="en-US" sz="850" kern="0" spc="100" dirty="0" smtClean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 </a:t>
            </a:r>
            <a:r>
              <a:rPr lang="en-US" sz="850" kern="0" spc="10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MIDOCEAN UNIVERSITY</a:t>
            </a:r>
            <a:endParaRPr lang="en-US" sz="850" dirty="0"/>
          </a:p>
        </p:txBody>
      </p:sp>
      <p:sp>
        <p:nvSpPr>
          <p:cNvPr id="2" name="Rectangle 1"/>
          <p:cNvSpPr/>
          <p:nvPr/>
        </p:nvSpPr>
        <p:spPr>
          <a:xfrm>
            <a:off x="644057" y="5615741"/>
            <a:ext cx="1077039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Training Strategy</a:t>
            </a:r>
            <a:r>
              <a:rPr lang="en-US" i="1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: Maximum 20 epochs with Early Stopping (patience = 5, monitoring validation loss) </a:t>
            </a:r>
          </a:p>
          <a:p>
            <a:r>
              <a:rPr lang="en-US" i="1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and </a:t>
            </a:r>
            <a:r>
              <a:rPr lang="en-US" i="1" dirty="0" smtClean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restore </a:t>
            </a:r>
            <a:r>
              <a:rPr lang="en-US" i="1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best model weights to reduce overfitting</a:t>
            </a:r>
            <a:r>
              <a:rPr lang="en-US" i="1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.</a:t>
            </a:r>
          </a:p>
          <a:p>
            <a:endParaRPr lang="en-US" i="1" dirty="0">
              <a:solidFill>
                <a:srgbClr val="16283D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8"/>
          <p:cNvSpPr/>
          <p:nvPr/>
        </p:nvSpPr>
        <p:spPr>
          <a:xfrm>
            <a:off x="502920" y="5532120"/>
            <a:ext cx="11183112" cy="777240"/>
          </a:xfrm>
          <a:prstGeom prst="roundRect">
            <a:avLst>
              <a:gd name="adj" fmla="val 9412"/>
            </a:avLst>
          </a:prstGeom>
          <a:solidFill>
            <a:srgbClr val="FFF7E6"/>
          </a:solidFill>
          <a:ln w="9525">
            <a:solidFill>
              <a:srgbClr val="F0D999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502920" y="384048"/>
            <a:ext cx="94183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9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Results </a:t>
            </a:r>
            <a:r>
              <a:rPr lang="en-US" sz="2900" b="1" dirty="0" smtClean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 </a:t>
            </a:r>
            <a:r>
              <a:rPr lang="en-US" sz="29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Confusion Matrix Analysis</a:t>
            </a:r>
            <a:endParaRPr lang="en-US" sz="2900" dirty="0"/>
          </a:p>
        </p:txBody>
      </p:sp>
      <p:pic>
        <p:nvPicPr>
          <p:cNvPr id="6" name="Image 0" descr="/home/claude/build/media/confusi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5759" y="1661825"/>
            <a:ext cx="11048695" cy="3757883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11414455" y="6446520"/>
            <a:ext cx="457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90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</a:t>
            </a:r>
            <a:endParaRPr lang="en-US" sz="900" dirty="0"/>
          </a:p>
        </p:txBody>
      </p:sp>
      <p:sp>
        <p:nvSpPr>
          <p:cNvPr id="13" name="Text 9"/>
          <p:cNvSpPr/>
          <p:nvPr/>
        </p:nvSpPr>
        <p:spPr>
          <a:xfrm>
            <a:off x="502920" y="6446520"/>
            <a:ext cx="6400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50" kern="0" spc="10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PLANT DISEASE CLASSIFICATION </a:t>
            </a:r>
            <a:r>
              <a:rPr lang="en-US" sz="850" kern="0" spc="100" dirty="0" smtClean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 </a:t>
            </a:r>
            <a:r>
              <a:rPr lang="en-US" sz="850" kern="0" spc="100" dirty="0">
                <a:solidFill>
                  <a:srgbClr val="5B6B7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MIDOCEAN UNIVERSITY</a:t>
            </a:r>
            <a:endParaRPr lang="en-US" sz="850" dirty="0"/>
          </a:p>
        </p:txBody>
      </p:sp>
      <p:sp>
        <p:nvSpPr>
          <p:cNvPr id="2" name="Rectangle 1"/>
          <p:cNvSpPr/>
          <p:nvPr/>
        </p:nvSpPr>
        <p:spPr>
          <a:xfrm>
            <a:off x="502920" y="5648108"/>
            <a:ext cx="111831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Diagonal values represent correct predictions; off-diagonal values represent errors. ResNet50 achieved the cleanest matrix, while MobileNetV2 showed the most confusion among similar tomato diseases</a:t>
            </a:r>
            <a:r>
              <a:rPr lang="en-US" sz="1600" dirty="0"/>
              <a:t>.</a:t>
            </a:r>
            <a:endParaRPr lang="en-US" sz="1600" b="1" i="1" dirty="0">
              <a:solidFill>
                <a:srgbClr val="16283D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502920" y="384048"/>
            <a:ext cx="94183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9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Discussion</a:t>
            </a:r>
            <a:endParaRPr lang="en-US" sz="2900" dirty="0"/>
          </a:p>
        </p:txBody>
      </p:sp>
      <p:sp>
        <p:nvSpPr>
          <p:cNvPr id="3" name="Text 2"/>
          <p:cNvSpPr/>
          <p:nvPr/>
        </p:nvSpPr>
        <p:spPr>
          <a:xfrm>
            <a:off x="502920" y="384048"/>
            <a:ext cx="94183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9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Discussion</a:t>
            </a:r>
            <a:endParaRPr lang="en-US" sz="2900" dirty="0"/>
          </a:p>
        </p:txBody>
      </p:sp>
      <p:sp>
        <p:nvSpPr>
          <p:cNvPr id="10" name="Text 8"/>
          <p:cNvSpPr/>
          <p:nvPr/>
        </p:nvSpPr>
        <p:spPr>
          <a:xfrm>
            <a:off x="502920" y="2041561"/>
            <a:ext cx="7315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Which model, for which use case</a:t>
            </a:r>
            <a:endParaRPr lang="en-US" sz="1500" dirty="0"/>
          </a:p>
        </p:txBody>
      </p:sp>
      <p:sp>
        <p:nvSpPr>
          <p:cNvPr id="11" name="Shape 9"/>
          <p:cNvSpPr/>
          <p:nvPr/>
        </p:nvSpPr>
        <p:spPr>
          <a:xfrm>
            <a:off x="502920" y="2453041"/>
            <a:ext cx="3611880" cy="1965960"/>
          </a:xfrm>
          <a:prstGeom prst="roundRect">
            <a:avLst>
              <a:gd name="adj" fmla="val 4186"/>
            </a:avLst>
          </a:prstGeom>
          <a:solidFill>
            <a:srgbClr val="0D2B55"/>
          </a:solidFill>
          <a:ln w="12700">
            <a:solidFill>
              <a:srgbClr val="0D2B55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731520" y="2635921"/>
            <a:ext cx="31546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ResNet50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731520" y="3001681"/>
            <a:ext cx="31546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i="1" dirty="0">
                <a:solidFill>
                  <a:srgbClr val="D9E7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Maximum accuracy</a:t>
            </a:r>
            <a:endParaRPr lang="en-US" sz="1200" dirty="0"/>
          </a:p>
        </p:txBody>
      </p:sp>
      <p:sp>
        <p:nvSpPr>
          <p:cNvPr id="14" name="Text 12"/>
          <p:cNvSpPr/>
          <p:nvPr/>
        </p:nvSpPr>
        <p:spPr>
          <a:xfrm>
            <a:off x="731520" y="3367441"/>
            <a:ext cx="31546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150" dirty="0">
                <a:solidFill>
                  <a:srgbClr val="F0F5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Choose when predictive accuracy is the priority and compute is not constrained.</a:t>
            </a:r>
            <a:endParaRPr lang="en-US" sz="1150" dirty="0"/>
          </a:p>
        </p:txBody>
      </p:sp>
      <p:sp>
        <p:nvSpPr>
          <p:cNvPr id="15" name="Shape 13"/>
          <p:cNvSpPr/>
          <p:nvPr/>
        </p:nvSpPr>
        <p:spPr>
          <a:xfrm>
            <a:off x="4288536" y="2453041"/>
            <a:ext cx="3611880" cy="1965960"/>
          </a:xfrm>
          <a:prstGeom prst="roundRect">
            <a:avLst>
              <a:gd name="adj" fmla="val 4186"/>
            </a:avLst>
          </a:prstGeom>
          <a:solidFill>
            <a:srgbClr val="1A4A8A"/>
          </a:solidFill>
          <a:ln w="12700">
            <a:solidFill>
              <a:srgbClr val="1A4A8A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4517136" y="2635921"/>
            <a:ext cx="31546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EfficientNetB0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4517136" y="3001681"/>
            <a:ext cx="31546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i="1" dirty="0">
                <a:solidFill>
                  <a:srgbClr val="D9E7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Best trade-off</a:t>
            </a:r>
            <a:endParaRPr lang="en-US" sz="1200" dirty="0"/>
          </a:p>
        </p:txBody>
      </p:sp>
      <p:sp>
        <p:nvSpPr>
          <p:cNvPr id="18" name="Text 16"/>
          <p:cNvSpPr/>
          <p:nvPr/>
        </p:nvSpPr>
        <p:spPr>
          <a:xfrm>
            <a:off x="4517136" y="3367441"/>
            <a:ext cx="31546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150" dirty="0">
                <a:solidFill>
                  <a:srgbClr val="F0F5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Near-ResNet50 accuracy at under 1/5 of the parameters — practical for constrained environments.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8074152" y="2453041"/>
            <a:ext cx="3611880" cy="1965960"/>
          </a:xfrm>
          <a:prstGeom prst="roundRect">
            <a:avLst>
              <a:gd name="adj" fmla="val 4186"/>
            </a:avLst>
          </a:prstGeom>
          <a:solidFill>
            <a:srgbClr val="00ACC1"/>
          </a:solidFill>
          <a:ln w="12700">
            <a:solidFill>
              <a:srgbClr val="00ACC1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8302752" y="2635921"/>
            <a:ext cx="31546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MobileNetV2</a:t>
            </a:r>
            <a:endParaRPr lang="en-US" sz="1600" dirty="0"/>
          </a:p>
        </p:txBody>
      </p:sp>
      <p:sp>
        <p:nvSpPr>
          <p:cNvPr id="21" name="Text 19"/>
          <p:cNvSpPr/>
          <p:nvPr/>
        </p:nvSpPr>
        <p:spPr>
          <a:xfrm>
            <a:off x="8302752" y="3001681"/>
            <a:ext cx="31546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i="1" dirty="0">
                <a:solidFill>
                  <a:srgbClr val="D9E7F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Edge / mobile deployment</a:t>
            </a:r>
            <a:endParaRPr lang="en-US" sz="1200" dirty="0"/>
          </a:p>
        </p:txBody>
      </p:sp>
      <p:sp>
        <p:nvSpPr>
          <p:cNvPr id="22" name="Text 20"/>
          <p:cNvSpPr/>
          <p:nvPr/>
        </p:nvSpPr>
        <p:spPr>
          <a:xfrm>
            <a:off x="8302752" y="3367441"/>
            <a:ext cx="315468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150" dirty="0">
                <a:solidFill>
                  <a:srgbClr val="F0F5F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Smallest footprint and fastest inference — fits mobile and embedded devices.</a:t>
            </a:r>
            <a:endParaRPr lang="en-US" sz="11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2"/>
          <p:cNvSpPr/>
          <p:nvPr/>
        </p:nvSpPr>
        <p:spPr>
          <a:xfrm>
            <a:off x="502920" y="384048"/>
            <a:ext cx="94183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9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Conclusion</a:t>
            </a:r>
            <a:endParaRPr lang="en-US" sz="2900" dirty="0"/>
          </a:p>
        </p:txBody>
      </p:sp>
      <p:sp>
        <p:nvSpPr>
          <p:cNvPr id="3" name="Text 2"/>
          <p:cNvSpPr/>
          <p:nvPr/>
        </p:nvSpPr>
        <p:spPr>
          <a:xfrm>
            <a:off x="502920" y="384048"/>
            <a:ext cx="941832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9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Conclusion</a:t>
            </a:r>
            <a:endParaRPr lang="en-US" sz="2900" dirty="0"/>
          </a:p>
        </p:txBody>
      </p:sp>
      <p:sp>
        <p:nvSpPr>
          <p:cNvPr id="6" name="Shape 4"/>
          <p:cNvSpPr/>
          <p:nvPr/>
        </p:nvSpPr>
        <p:spPr>
          <a:xfrm>
            <a:off x="502920" y="1828800"/>
            <a:ext cx="3611880" cy="1965960"/>
          </a:xfrm>
          <a:prstGeom prst="roundRect">
            <a:avLst>
              <a:gd name="adj" fmla="val 4186"/>
            </a:avLst>
          </a:prstGeom>
          <a:solidFill>
            <a:srgbClr val="EEF2F6"/>
          </a:solidFill>
          <a:ln w="9525">
            <a:solidFill>
              <a:srgbClr val="DCE3EA"/>
            </a:solidFill>
            <a:prstDash val="solid"/>
          </a:ln>
        </p:spPr>
      </p:sp>
      <p:sp>
        <p:nvSpPr>
          <p:cNvPr id="7" name="Shape 5"/>
          <p:cNvSpPr/>
          <p:nvPr/>
        </p:nvSpPr>
        <p:spPr>
          <a:xfrm>
            <a:off x="704088" y="2029968"/>
            <a:ext cx="502920" cy="502920"/>
          </a:xfrm>
          <a:prstGeom prst="roundRect">
            <a:avLst>
              <a:gd name="adj" fmla="val 18182"/>
            </a:avLst>
          </a:prstGeom>
          <a:solidFill>
            <a:srgbClr val="0D2B55"/>
          </a:solidFill>
          <a:ln w="12700">
            <a:solidFill>
              <a:srgbClr val="0D2B55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704088" y="202996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</a:t>
            </a:r>
            <a:endParaRPr lang="en-US" sz="1800" dirty="0"/>
          </a:p>
        </p:txBody>
      </p:sp>
      <p:sp>
        <p:nvSpPr>
          <p:cNvPr id="9" name="Text 7"/>
          <p:cNvSpPr/>
          <p:nvPr/>
        </p:nvSpPr>
        <p:spPr>
          <a:xfrm>
            <a:off x="704088" y="2651760"/>
            <a:ext cx="320954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Controlled comparison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704088" y="3035808"/>
            <a:ext cx="3209544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10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ResNet50, EfficientNetB0, and MobileNetV2 evaluated under one identical experimental protocol.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4288536" y="1828800"/>
            <a:ext cx="3611880" cy="1965960"/>
          </a:xfrm>
          <a:prstGeom prst="roundRect">
            <a:avLst>
              <a:gd name="adj" fmla="val 4186"/>
            </a:avLst>
          </a:prstGeom>
          <a:solidFill>
            <a:srgbClr val="EEF2F6"/>
          </a:solidFill>
          <a:ln w="9525">
            <a:solidFill>
              <a:srgbClr val="DCE3EA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4489704" y="2029968"/>
            <a:ext cx="502920" cy="502920"/>
          </a:xfrm>
          <a:prstGeom prst="roundRect">
            <a:avLst>
              <a:gd name="adj" fmla="val 18182"/>
            </a:avLst>
          </a:prstGeom>
          <a:solidFill>
            <a:srgbClr val="0D2B55"/>
          </a:solidFill>
          <a:ln w="12700">
            <a:solidFill>
              <a:srgbClr val="0D2B55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4489704" y="202996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endParaRPr lang="en-US" sz="1800" dirty="0"/>
          </a:p>
        </p:txBody>
      </p:sp>
      <p:sp>
        <p:nvSpPr>
          <p:cNvPr id="14" name="Text 12"/>
          <p:cNvSpPr/>
          <p:nvPr/>
        </p:nvSpPr>
        <p:spPr>
          <a:xfrm>
            <a:off x="4489704" y="2651760"/>
            <a:ext cx="320954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Beyond accuracy</a:t>
            </a:r>
            <a:endParaRPr lang="en-US" sz="1400" dirty="0"/>
          </a:p>
        </p:txBody>
      </p:sp>
      <p:sp>
        <p:nvSpPr>
          <p:cNvPr id="15" name="Text 13"/>
          <p:cNvSpPr/>
          <p:nvPr/>
        </p:nvSpPr>
        <p:spPr>
          <a:xfrm>
            <a:off x="4489704" y="3035808"/>
            <a:ext cx="3209544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10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Predictive performance assessed together with model size and training time — not accuracy in isolation.</a:t>
            </a:r>
            <a:endParaRPr lang="en-US" sz="1100" dirty="0"/>
          </a:p>
        </p:txBody>
      </p:sp>
      <p:sp>
        <p:nvSpPr>
          <p:cNvPr id="16" name="Shape 14"/>
          <p:cNvSpPr/>
          <p:nvPr/>
        </p:nvSpPr>
        <p:spPr>
          <a:xfrm>
            <a:off x="8074152" y="1828800"/>
            <a:ext cx="3611880" cy="1965960"/>
          </a:xfrm>
          <a:prstGeom prst="roundRect">
            <a:avLst>
              <a:gd name="adj" fmla="val 4186"/>
            </a:avLst>
          </a:prstGeom>
          <a:solidFill>
            <a:srgbClr val="EEF2F6"/>
          </a:solidFill>
          <a:ln w="9525">
            <a:solidFill>
              <a:srgbClr val="DCE3EA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8275320" y="2029968"/>
            <a:ext cx="502920" cy="502920"/>
          </a:xfrm>
          <a:prstGeom prst="roundRect">
            <a:avLst>
              <a:gd name="adj" fmla="val 18182"/>
            </a:avLst>
          </a:prstGeom>
          <a:solidFill>
            <a:srgbClr val="0D2B55"/>
          </a:solidFill>
          <a:ln w="12700">
            <a:solidFill>
              <a:srgbClr val="0D2B55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8275320" y="2029968"/>
            <a:ext cx="5029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8275320" y="2651760"/>
            <a:ext cx="3209544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D2B5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Class-level error analysis</a:t>
            </a:r>
            <a:endParaRPr lang="en-US" sz="1400" dirty="0"/>
          </a:p>
        </p:txBody>
      </p:sp>
      <p:sp>
        <p:nvSpPr>
          <p:cNvPr id="20" name="Text 18"/>
          <p:cNvSpPr/>
          <p:nvPr/>
        </p:nvSpPr>
        <p:spPr>
          <a:xfrm>
            <a:off x="8275320" y="3035808"/>
            <a:ext cx="3209544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400"/>
              </a:lnSpc>
              <a:buNone/>
            </a:pPr>
            <a:r>
              <a:rPr lang="en-US" sz="1100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Confusion patterns traced to specific, visually similar disease pairs — grounded in plant pathology.</a:t>
            </a:r>
            <a:endParaRPr lang="en-US" sz="1100" dirty="0"/>
          </a:p>
        </p:txBody>
      </p:sp>
      <p:sp>
        <p:nvSpPr>
          <p:cNvPr id="21" name="Shape 19"/>
          <p:cNvSpPr/>
          <p:nvPr/>
        </p:nvSpPr>
        <p:spPr>
          <a:xfrm>
            <a:off x="502920" y="4023360"/>
            <a:ext cx="11183112" cy="1417320"/>
          </a:xfrm>
          <a:prstGeom prst="roundRect">
            <a:avLst>
              <a:gd name="adj" fmla="val 5806"/>
            </a:avLst>
          </a:prstGeom>
          <a:solidFill>
            <a:srgbClr val="0D2B55"/>
          </a:solidFill>
          <a:ln w="12700">
            <a:solidFill>
              <a:srgbClr val="0D2B55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777240" y="4160520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b="1" kern="0" spc="100" dirty="0">
                <a:solidFill>
                  <a:srgbClr val="00ACC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Bottom line</a:t>
            </a:r>
            <a:endParaRPr lang="en-US" sz="1050" dirty="0"/>
          </a:p>
        </p:txBody>
      </p:sp>
      <p:sp>
        <p:nvSpPr>
          <p:cNvPr id="23" name="Text 21"/>
          <p:cNvSpPr/>
          <p:nvPr/>
        </p:nvSpPr>
        <p:spPr>
          <a:xfrm>
            <a:off x="777240" y="4462272"/>
            <a:ext cx="1060704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90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ResNet50 wins on raw </a:t>
            </a:r>
            <a:r>
              <a:rPr lang="en-US" sz="1400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accuracy </a:t>
            </a:r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EfficientNetB0 offers the best </a:t>
            </a:r>
            <a:r>
              <a:rPr lang="en-US" sz="1400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accuracy</a:t>
            </a:r>
            <a:r>
              <a:rPr lang="ar-SA" sz="1400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</a:t>
            </a:r>
            <a:r>
              <a:rPr lang="ar-SA" sz="1400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size trade</a:t>
            </a:r>
            <a:r>
              <a:rPr lang="ar-SA" sz="1400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-</a:t>
            </a:r>
            <a:r>
              <a:rPr lang="en-US" sz="1400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off.</a:t>
            </a:r>
          </a:p>
          <a:p>
            <a:pPr marL="0" indent="0">
              <a:lnSpc>
                <a:spcPts val="1900"/>
              </a:lnSpc>
              <a:buNone/>
            </a:pPr>
            <a:r>
              <a:rPr lang="en-US" sz="1400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MobileNetV2 </a:t>
            </a:r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is the lightest and fastest to deploy. </a:t>
            </a:r>
            <a:endParaRPr lang="en-US" sz="1400" dirty="0" smtClean="0">
              <a:solidFill>
                <a:srgbClr val="FFFFFF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>
              <a:lnSpc>
                <a:spcPts val="1900"/>
              </a:lnSpc>
              <a:buNone/>
            </a:pPr>
            <a:r>
              <a:rPr lang="en-US" sz="1400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</a:t>
            </a:r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right choice depends on the target platform </a:t>
            </a:r>
            <a:r>
              <a:rPr lang="en-US" sz="1400" dirty="0" smtClean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US" sz="1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not on accuracy alone.</a:t>
            </a:r>
            <a:endParaRPr lang="en-US" sz="1400" dirty="0"/>
          </a:p>
        </p:txBody>
      </p:sp>
      <p:sp>
        <p:nvSpPr>
          <p:cNvPr id="25" name="Text 23"/>
          <p:cNvSpPr/>
          <p:nvPr/>
        </p:nvSpPr>
        <p:spPr>
          <a:xfrm>
            <a:off x="731520" y="5623560"/>
            <a:ext cx="10725912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ts val="1500"/>
              </a:lnSpc>
              <a:buNone/>
            </a:pPr>
            <a:r>
              <a:rPr lang="en-US" sz="1200" i="1" dirty="0">
                <a:solidFill>
                  <a:srgbClr val="16283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This comparative framework can support the development of intelligent agricultural monitoring systems, matched to the hardware they will actually run on.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0A16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" y="0"/>
            <a:ext cx="12191695" cy="6858000"/>
          </a:xfrm>
          <a:prstGeom prst="rect">
            <a:avLst/>
          </a:prstGeom>
          <a:solidFill>
            <a:srgbClr val="0A1628"/>
          </a:solidFill>
          <a:ln/>
        </p:spPr>
      </p:sp>
      <p:sp>
        <p:nvSpPr>
          <p:cNvPr id="3" name="Shape 1"/>
          <p:cNvSpPr/>
          <p:nvPr/>
        </p:nvSpPr>
        <p:spPr>
          <a:xfrm>
            <a:off x="4632808" y="1005840"/>
            <a:ext cx="2926080" cy="2926080"/>
          </a:xfrm>
          <a:prstGeom prst="ellipse">
            <a:avLst/>
          </a:prstGeom>
          <a:solidFill>
            <a:srgbClr val="00ACC1">
              <a:alpha val="12000"/>
            </a:srgbClr>
          </a:solidFill>
          <a:ln/>
        </p:spPr>
      </p:sp>
      <p:sp>
        <p:nvSpPr>
          <p:cNvPr id="4" name="Shape 2"/>
          <p:cNvSpPr/>
          <p:nvPr/>
        </p:nvSpPr>
        <p:spPr>
          <a:xfrm>
            <a:off x="5090008" y="1463040"/>
            <a:ext cx="2011680" cy="2011680"/>
          </a:xfrm>
          <a:prstGeom prst="ellipse">
            <a:avLst/>
          </a:prstGeom>
          <a:solidFill>
            <a:srgbClr val="2196F3">
              <a:alpha val="16000"/>
            </a:srgbClr>
          </a:solidFill>
          <a:ln/>
        </p:spPr>
      </p:sp>
      <p:sp>
        <p:nvSpPr>
          <p:cNvPr id="5" name="Text 3"/>
          <p:cNvSpPr/>
          <p:nvPr/>
        </p:nvSpPr>
        <p:spPr>
          <a:xfrm>
            <a:off x="3" y="3794760"/>
            <a:ext cx="12191695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4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Thank You</a:t>
            </a:r>
            <a:endParaRPr lang="en-US" sz="4200" dirty="0"/>
          </a:p>
        </p:txBody>
      </p:sp>
      <p:sp>
        <p:nvSpPr>
          <p:cNvPr id="6" name="Text 4"/>
          <p:cNvSpPr/>
          <p:nvPr/>
        </p:nvSpPr>
        <p:spPr>
          <a:xfrm>
            <a:off x="3" y="4526280"/>
            <a:ext cx="1219169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i="1" dirty="0">
                <a:solidFill>
                  <a:srgbClr val="9FB4C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Questions &amp; Discussion</a:t>
            </a:r>
            <a:endParaRPr lang="en-US" sz="1600" dirty="0"/>
          </a:p>
        </p:txBody>
      </p:sp>
      <p:sp>
        <p:nvSpPr>
          <p:cNvPr id="7" name="Shape 5"/>
          <p:cNvSpPr/>
          <p:nvPr/>
        </p:nvSpPr>
        <p:spPr>
          <a:xfrm>
            <a:off x="4632808" y="5212080"/>
            <a:ext cx="2926080" cy="0"/>
          </a:xfrm>
          <a:prstGeom prst="line">
            <a:avLst/>
          </a:prstGeom>
          <a:noFill/>
          <a:ln w="12700">
            <a:solidFill>
              <a:srgbClr val="24466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3" y="5394960"/>
            <a:ext cx="12191695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Mahmoud Al Ra'e   ·   Hussein Mudeheg</a:t>
            </a:r>
            <a:endParaRPr lang="en-US" sz="1300" dirty="0"/>
          </a:p>
        </p:txBody>
      </p:sp>
      <p:sp>
        <p:nvSpPr>
          <p:cNvPr id="9" name="Text 7"/>
          <p:cNvSpPr/>
          <p:nvPr/>
        </p:nvSpPr>
        <p:spPr>
          <a:xfrm>
            <a:off x="3" y="5715000"/>
            <a:ext cx="12191695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8C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Supervisor: Dr. Hager Saleh   ·   College of Informatics, Midocean University, UAE</a:t>
            </a:r>
            <a:endParaRPr lang="en-US" sz="11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ssential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Essential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sential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2490</TotalTime>
  <Words>1448</Words>
  <Application>Microsoft Office PowerPoint</Application>
  <PresentationFormat>Custom</PresentationFormat>
  <Paragraphs>312</Paragraphs>
  <Slides>15</Slides>
  <Notes>13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Essential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MAHMOOD ALRAE</cp:lastModifiedBy>
  <cp:revision>30</cp:revision>
  <dcterms:created xsi:type="dcterms:W3CDTF">2026-08-05T07:59:15Z</dcterms:created>
  <dcterms:modified xsi:type="dcterms:W3CDTF">2026-08-12T15:28:09Z</dcterms:modified>
</cp:coreProperties>
</file>