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75" r:id="rId4"/>
    <p:sldId id="276" r:id="rId5"/>
    <p:sldId id="277" r:id="rId6"/>
    <p:sldId id="278" r:id="rId7"/>
    <p:sldId id="259" r:id="rId8"/>
    <p:sldId id="260" r:id="rId9"/>
    <p:sldId id="261" r:id="rId10"/>
    <p:sldId id="271" r:id="rId11"/>
    <p:sldId id="272" r:id="rId12"/>
    <p:sldId id="279" r:id="rId13"/>
    <p:sldId id="263" r:id="rId14"/>
    <p:sldId id="264" r:id="rId15"/>
    <p:sldId id="273" r:id="rId16"/>
    <p:sldId id="265" r:id="rId17"/>
    <p:sldId id="27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C07C59-A37C-4BFF-B0E8-873C8EC8A1E2}" type="doc">
      <dgm:prSet loTypeId="urn:microsoft.com/office/officeart/2011/layout/HexagonRadial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A721C86-C6DC-412E-8C3C-4A1C85178DDB}">
      <dgm:prSet phldrT="[Text]"/>
      <dgm:spPr/>
      <dgm:t>
        <a:bodyPr/>
        <a:lstStyle/>
        <a:p>
          <a:r>
            <a:rPr lang="en-US" dirty="0"/>
            <a:t>Product</a:t>
          </a:r>
        </a:p>
      </dgm:t>
    </dgm:pt>
    <dgm:pt modelId="{953BD72C-2608-4E38-A299-0D3E01C4CE85}" type="parTrans" cxnId="{3B2C5A1A-63DC-4A49-99CC-7E288CE02801}">
      <dgm:prSet/>
      <dgm:spPr/>
      <dgm:t>
        <a:bodyPr/>
        <a:lstStyle/>
        <a:p>
          <a:endParaRPr lang="en-US"/>
        </a:p>
      </dgm:t>
    </dgm:pt>
    <dgm:pt modelId="{DE865E5D-351E-4002-B799-D9F2135DB1D1}" type="sibTrans" cxnId="{3B2C5A1A-63DC-4A49-99CC-7E288CE02801}">
      <dgm:prSet/>
      <dgm:spPr/>
      <dgm:t>
        <a:bodyPr/>
        <a:lstStyle/>
        <a:p>
          <a:endParaRPr lang="en-US"/>
        </a:p>
      </dgm:t>
    </dgm:pt>
    <dgm:pt modelId="{9E68EB1D-365B-49CB-980F-46D8A16830B8}">
      <dgm:prSet phldrT="[Text]"/>
      <dgm:spPr/>
      <dgm:t>
        <a:bodyPr/>
        <a:lstStyle/>
        <a:p>
          <a:r>
            <a:rPr lang="en-US" dirty="0"/>
            <a:t>Service</a:t>
          </a:r>
        </a:p>
      </dgm:t>
    </dgm:pt>
    <dgm:pt modelId="{D85521EA-1F69-429E-AAAB-BA3E20870772}" type="parTrans" cxnId="{613CC0CF-4BBC-4C75-AC01-2C7B1CE739DB}">
      <dgm:prSet/>
      <dgm:spPr/>
      <dgm:t>
        <a:bodyPr/>
        <a:lstStyle/>
        <a:p>
          <a:endParaRPr lang="en-US"/>
        </a:p>
      </dgm:t>
    </dgm:pt>
    <dgm:pt modelId="{89D2A72A-3390-429F-8B74-4F0272FCB772}" type="sibTrans" cxnId="{613CC0CF-4BBC-4C75-AC01-2C7B1CE739DB}">
      <dgm:prSet/>
      <dgm:spPr/>
      <dgm:t>
        <a:bodyPr/>
        <a:lstStyle/>
        <a:p>
          <a:endParaRPr lang="en-US"/>
        </a:p>
      </dgm:t>
    </dgm:pt>
    <dgm:pt modelId="{0B7997C0-425C-447A-B7C4-CCA62153AB94}">
      <dgm:prSet phldrT="[Text]"/>
      <dgm:spPr/>
      <dgm:t>
        <a:bodyPr/>
        <a:lstStyle/>
        <a:p>
          <a:r>
            <a:rPr lang="en-US" dirty="0"/>
            <a:t>Person</a:t>
          </a:r>
        </a:p>
      </dgm:t>
    </dgm:pt>
    <dgm:pt modelId="{4D5B813C-2963-41FF-B31D-A2265C5A8519}" type="parTrans" cxnId="{2F41BD5B-AF27-4EB8-A96B-ABD3AD63994E}">
      <dgm:prSet/>
      <dgm:spPr/>
      <dgm:t>
        <a:bodyPr/>
        <a:lstStyle/>
        <a:p>
          <a:endParaRPr lang="en-US"/>
        </a:p>
      </dgm:t>
    </dgm:pt>
    <dgm:pt modelId="{F8ADC2B4-A6B9-466A-8C87-A716B3F44D28}" type="sibTrans" cxnId="{2F41BD5B-AF27-4EB8-A96B-ABD3AD63994E}">
      <dgm:prSet/>
      <dgm:spPr/>
      <dgm:t>
        <a:bodyPr/>
        <a:lstStyle/>
        <a:p>
          <a:endParaRPr lang="en-US"/>
        </a:p>
      </dgm:t>
    </dgm:pt>
    <dgm:pt modelId="{AC9E02FC-07D3-44BB-9D5F-B6D5C6A1F4A7}">
      <dgm:prSet phldrT="[Text]"/>
      <dgm:spPr/>
      <dgm:t>
        <a:bodyPr/>
        <a:lstStyle/>
        <a:p>
          <a:r>
            <a:rPr lang="en-US" dirty="0"/>
            <a:t>Place</a:t>
          </a:r>
        </a:p>
      </dgm:t>
    </dgm:pt>
    <dgm:pt modelId="{12413568-7CDB-4E18-A8BC-7A6B37232ACF}" type="parTrans" cxnId="{9C3D3FE6-D574-4D5E-8CC5-96B970B239FE}">
      <dgm:prSet/>
      <dgm:spPr/>
      <dgm:t>
        <a:bodyPr/>
        <a:lstStyle/>
        <a:p>
          <a:endParaRPr lang="en-US"/>
        </a:p>
      </dgm:t>
    </dgm:pt>
    <dgm:pt modelId="{1A0A2613-64B1-4F28-BE41-AA3706A03B6F}" type="sibTrans" cxnId="{9C3D3FE6-D574-4D5E-8CC5-96B970B239FE}">
      <dgm:prSet/>
      <dgm:spPr/>
      <dgm:t>
        <a:bodyPr/>
        <a:lstStyle/>
        <a:p>
          <a:endParaRPr lang="en-US"/>
        </a:p>
      </dgm:t>
    </dgm:pt>
    <dgm:pt modelId="{D1BAD2A9-8D6D-4F8A-B598-07F73630E60D}">
      <dgm:prSet phldrT="[Text]"/>
      <dgm:spPr/>
      <dgm:t>
        <a:bodyPr/>
        <a:lstStyle/>
        <a:p>
          <a:r>
            <a:rPr lang="en-US" dirty="0"/>
            <a:t>Organization</a:t>
          </a:r>
        </a:p>
      </dgm:t>
    </dgm:pt>
    <dgm:pt modelId="{A750F19C-D1FD-44CF-B7E3-E00F373D9425}" type="parTrans" cxnId="{380A4A70-7083-4F64-B0DD-8AA41EE3DB99}">
      <dgm:prSet/>
      <dgm:spPr/>
      <dgm:t>
        <a:bodyPr/>
        <a:lstStyle/>
        <a:p>
          <a:endParaRPr lang="en-US"/>
        </a:p>
      </dgm:t>
    </dgm:pt>
    <dgm:pt modelId="{5F21FD66-5C5E-4DFF-BA8A-EE5EDD392FDB}" type="sibTrans" cxnId="{380A4A70-7083-4F64-B0DD-8AA41EE3DB99}">
      <dgm:prSet/>
      <dgm:spPr/>
      <dgm:t>
        <a:bodyPr/>
        <a:lstStyle/>
        <a:p>
          <a:endParaRPr lang="en-US"/>
        </a:p>
      </dgm:t>
    </dgm:pt>
    <dgm:pt modelId="{EF97C9CB-5D7D-4121-B041-B9593DC265D4}">
      <dgm:prSet phldrT="[Text]"/>
      <dgm:spPr/>
      <dgm:t>
        <a:bodyPr/>
        <a:lstStyle/>
        <a:p>
          <a:r>
            <a:rPr lang="en-US" dirty="0"/>
            <a:t>Experience</a:t>
          </a:r>
        </a:p>
      </dgm:t>
    </dgm:pt>
    <dgm:pt modelId="{7C5E8D8F-2863-43FC-B632-0D04ED90F177}" type="parTrans" cxnId="{633DF994-E65A-4267-91F5-44885082AD64}">
      <dgm:prSet/>
      <dgm:spPr/>
      <dgm:t>
        <a:bodyPr/>
        <a:lstStyle/>
        <a:p>
          <a:endParaRPr lang="en-US"/>
        </a:p>
      </dgm:t>
    </dgm:pt>
    <dgm:pt modelId="{AA017584-D3F8-44DD-A7A3-BC958857C7BF}" type="sibTrans" cxnId="{633DF994-E65A-4267-91F5-44885082AD64}">
      <dgm:prSet/>
      <dgm:spPr/>
      <dgm:t>
        <a:bodyPr/>
        <a:lstStyle/>
        <a:p>
          <a:endParaRPr lang="en-US"/>
        </a:p>
      </dgm:t>
    </dgm:pt>
    <dgm:pt modelId="{D93D10E2-54AA-4FDE-94AE-E9E4D3922760}">
      <dgm:prSet phldrT="[Text]"/>
      <dgm:spPr/>
      <dgm:t>
        <a:bodyPr/>
        <a:lstStyle/>
        <a:p>
          <a:r>
            <a:rPr lang="en-US" dirty="0"/>
            <a:t>Physical Product</a:t>
          </a:r>
        </a:p>
      </dgm:t>
    </dgm:pt>
    <dgm:pt modelId="{A2F7B6DE-7F13-4EA6-9602-8390F361B4F8}" type="parTrans" cxnId="{59F91D17-E108-432A-BAD7-E6A64347EEEA}">
      <dgm:prSet/>
      <dgm:spPr/>
      <dgm:t>
        <a:bodyPr/>
        <a:lstStyle/>
        <a:p>
          <a:endParaRPr lang="en-US"/>
        </a:p>
      </dgm:t>
    </dgm:pt>
    <dgm:pt modelId="{3EC44B5D-E285-49BB-B6EF-DF6A1023B236}" type="sibTrans" cxnId="{59F91D17-E108-432A-BAD7-E6A64347EEEA}">
      <dgm:prSet/>
      <dgm:spPr/>
      <dgm:t>
        <a:bodyPr/>
        <a:lstStyle/>
        <a:p>
          <a:endParaRPr lang="en-US"/>
        </a:p>
      </dgm:t>
    </dgm:pt>
    <dgm:pt modelId="{81B43F0C-64CA-4E20-B4C2-DEEC424FC494}" type="pres">
      <dgm:prSet presAssocID="{A3C07C59-A37C-4BFF-B0E8-873C8EC8A1E2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C28C3328-CE29-4A82-8A0A-B5C741AAB142}" type="pres">
      <dgm:prSet presAssocID="{0A721C86-C6DC-412E-8C3C-4A1C85178DDB}" presName="Parent" presStyleLbl="node0" presStyleIdx="0" presStyleCnt="1">
        <dgm:presLayoutVars>
          <dgm:chMax val="6"/>
          <dgm:chPref val="6"/>
        </dgm:presLayoutVars>
      </dgm:prSet>
      <dgm:spPr/>
    </dgm:pt>
    <dgm:pt modelId="{DAE75402-49F3-4D0D-B3DF-BF8664369F67}" type="pres">
      <dgm:prSet presAssocID="{9E68EB1D-365B-49CB-980F-46D8A16830B8}" presName="Accent1" presStyleCnt="0"/>
      <dgm:spPr/>
    </dgm:pt>
    <dgm:pt modelId="{1E197017-EC40-4E1C-8395-142A3B98F6E0}" type="pres">
      <dgm:prSet presAssocID="{9E68EB1D-365B-49CB-980F-46D8A16830B8}" presName="Accent" presStyleLbl="bgShp" presStyleIdx="0" presStyleCnt="6"/>
      <dgm:spPr/>
    </dgm:pt>
    <dgm:pt modelId="{F1EEDFAD-8BF3-4743-B0C0-7E039118ACAF}" type="pres">
      <dgm:prSet presAssocID="{9E68EB1D-365B-49CB-980F-46D8A16830B8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3AA48C23-0842-4FAE-A01B-9BBCB8D7E74C}" type="pres">
      <dgm:prSet presAssocID="{0B7997C0-425C-447A-B7C4-CCA62153AB94}" presName="Accent2" presStyleCnt="0"/>
      <dgm:spPr/>
    </dgm:pt>
    <dgm:pt modelId="{A36A77BE-4FA6-439A-910D-191CAF9937F1}" type="pres">
      <dgm:prSet presAssocID="{0B7997C0-425C-447A-B7C4-CCA62153AB94}" presName="Accent" presStyleLbl="bgShp" presStyleIdx="1" presStyleCnt="6"/>
      <dgm:spPr/>
    </dgm:pt>
    <dgm:pt modelId="{123619F6-0D27-4B98-90BB-F1273AD4AAC9}" type="pres">
      <dgm:prSet presAssocID="{0B7997C0-425C-447A-B7C4-CCA62153AB94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FC0A3BFB-5A26-4CC3-8A85-EF742E886082}" type="pres">
      <dgm:prSet presAssocID="{AC9E02FC-07D3-44BB-9D5F-B6D5C6A1F4A7}" presName="Accent3" presStyleCnt="0"/>
      <dgm:spPr/>
    </dgm:pt>
    <dgm:pt modelId="{5B915966-1EF2-4A26-9A7C-F0204D4589AC}" type="pres">
      <dgm:prSet presAssocID="{AC9E02FC-07D3-44BB-9D5F-B6D5C6A1F4A7}" presName="Accent" presStyleLbl="bgShp" presStyleIdx="2" presStyleCnt="6"/>
      <dgm:spPr/>
    </dgm:pt>
    <dgm:pt modelId="{15FDC256-E3AD-48CE-8402-67C41640B9D9}" type="pres">
      <dgm:prSet presAssocID="{AC9E02FC-07D3-44BB-9D5F-B6D5C6A1F4A7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0743E72B-614E-482D-A85A-50153394B77E}" type="pres">
      <dgm:prSet presAssocID="{D1BAD2A9-8D6D-4F8A-B598-07F73630E60D}" presName="Accent4" presStyleCnt="0"/>
      <dgm:spPr/>
    </dgm:pt>
    <dgm:pt modelId="{F12AC642-FFFE-49EF-A23F-B1ED30102406}" type="pres">
      <dgm:prSet presAssocID="{D1BAD2A9-8D6D-4F8A-B598-07F73630E60D}" presName="Accent" presStyleLbl="bgShp" presStyleIdx="3" presStyleCnt="6"/>
      <dgm:spPr/>
    </dgm:pt>
    <dgm:pt modelId="{92DEB050-2DE6-4D56-8F15-EB10B25AC787}" type="pres">
      <dgm:prSet presAssocID="{D1BAD2A9-8D6D-4F8A-B598-07F73630E60D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A4C3BB23-75B8-48C4-8304-B19FC36AB6CE}" type="pres">
      <dgm:prSet presAssocID="{EF97C9CB-5D7D-4121-B041-B9593DC265D4}" presName="Accent5" presStyleCnt="0"/>
      <dgm:spPr/>
    </dgm:pt>
    <dgm:pt modelId="{58F538F1-D669-4339-86B6-AC812129E670}" type="pres">
      <dgm:prSet presAssocID="{EF97C9CB-5D7D-4121-B041-B9593DC265D4}" presName="Accent" presStyleLbl="bgShp" presStyleIdx="4" presStyleCnt="6"/>
      <dgm:spPr/>
    </dgm:pt>
    <dgm:pt modelId="{65F3C90D-2FF9-47BB-A7DE-F5171C83534D}" type="pres">
      <dgm:prSet presAssocID="{EF97C9CB-5D7D-4121-B041-B9593DC265D4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565E44B3-6B8E-4F68-823D-94239298ED87}" type="pres">
      <dgm:prSet presAssocID="{D93D10E2-54AA-4FDE-94AE-E9E4D3922760}" presName="Accent6" presStyleCnt="0"/>
      <dgm:spPr/>
    </dgm:pt>
    <dgm:pt modelId="{3D6B877E-AC12-4CB7-9341-15F6F9C9A64D}" type="pres">
      <dgm:prSet presAssocID="{D93D10E2-54AA-4FDE-94AE-E9E4D3922760}" presName="Accent" presStyleLbl="bgShp" presStyleIdx="5" presStyleCnt="6"/>
      <dgm:spPr/>
    </dgm:pt>
    <dgm:pt modelId="{B494B2AE-BEB9-4C43-A306-77D7525F65BB}" type="pres">
      <dgm:prSet presAssocID="{D93D10E2-54AA-4FDE-94AE-E9E4D3922760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59F91D17-E108-432A-BAD7-E6A64347EEEA}" srcId="{0A721C86-C6DC-412E-8C3C-4A1C85178DDB}" destId="{D93D10E2-54AA-4FDE-94AE-E9E4D3922760}" srcOrd="5" destOrd="0" parTransId="{A2F7B6DE-7F13-4EA6-9602-8390F361B4F8}" sibTransId="{3EC44B5D-E285-49BB-B6EF-DF6A1023B236}"/>
    <dgm:cxn modelId="{3B2C5A1A-63DC-4A49-99CC-7E288CE02801}" srcId="{A3C07C59-A37C-4BFF-B0E8-873C8EC8A1E2}" destId="{0A721C86-C6DC-412E-8C3C-4A1C85178DDB}" srcOrd="0" destOrd="0" parTransId="{953BD72C-2608-4E38-A299-0D3E01C4CE85}" sibTransId="{DE865E5D-351E-4002-B799-D9F2135DB1D1}"/>
    <dgm:cxn modelId="{A504DF1B-13A1-4686-8D48-4685B14C4E2A}" type="presOf" srcId="{AC9E02FC-07D3-44BB-9D5F-B6D5C6A1F4A7}" destId="{15FDC256-E3AD-48CE-8402-67C41640B9D9}" srcOrd="0" destOrd="0" presId="urn:microsoft.com/office/officeart/2011/layout/HexagonRadial"/>
    <dgm:cxn modelId="{9FC4C124-C6DD-4DD5-9A4C-E85A9891B4BC}" type="presOf" srcId="{0A721C86-C6DC-412E-8C3C-4A1C85178DDB}" destId="{C28C3328-CE29-4A82-8A0A-B5C741AAB142}" srcOrd="0" destOrd="0" presId="urn:microsoft.com/office/officeart/2011/layout/HexagonRadial"/>
    <dgm:cxn modelId="{15A84438-7DFF-4E95-8EB1-9257BEAAFCD6}" type="presOf" srcId="{EF97C9CB-5D7D-4121-B041-B9593DC265D4}" destId="{65F3C90D-2FF9-47BB-A7DE-F5171C83534D}" srcOrd="0" destOrd="0" presId="urn:microsoft.com/office/officeart/2011/layout/HexagonRadial"/>
    <dgm:cxn modelId="{2F41BD5B-AF27-4EB8-A96B-ABD3AD63994E}" srcId="{0A721C86-C6DC-412E-8C3C-4A1C85178DDB}" destId="{0B7997C0-425C-447A-B7C4-CCA62153AB94}" srcOrd="1" destOrd="0" parTransId="{4D5B813C-2963-41FF-B31D-A2265C5A8519}" sibTransId="{F8ADC2B4-A6B9-466A-8C87-A716B3F44D28}"/>
    <dgm:cxn modelId="{9EE8EC64-0163-4EC6-B85C-C9911AA2BCCC}" type="presOf" srcId="{D93D10E2-54AA-4FDE-94AE-E9E4D3922760}" destId="{B494B2AE-BEB9-4C43-A306-77D7525F65BB}" srcOrd="0" destOrd="0" presId="urn:microsoft.com/office/officeart/2011/layout/HexagonRadial"/>
    <dgm:cxn modelId="{0FC8BA46-28C3-4E1F-BDF9-0D0832577DAD}" type="presOf" srcId="{A3C07C59-A37C-4BFF-B0E8-873C8EC8A1E2}" destId="{81B43F0C-64CA-4E20-B4C2-DEEC424FC494}" srcOrd="0" destOrd="0" presId="urn:microsoft.com/office/officeart/2011/layout/HexagonRadial"/>
    <dgm:cxn modelId="{380A4A70-7083-4F64-B0DD-8AA41EE3DB99}" srcId="{0A721C86-C6DC-412E-8C3C-4A1C85178DDB}" destId="{D1BAD2A9-8D6D-4F8A-B598-07F73630E60D}" srcOrd="3" destOrd="0" parTransId="{A750F19C-D1FD-44CF-B7E3-E00F373D9425}" sibTransId="{5F21FD66-5C5E-4DFF-BA8A-EE5EDD392FDB}"/>
    <dgm:cxn modelId="{CDCFF154-25A1-4B8C-8B6F-8CD13F9A6AEF}" type="presOf" srcId="{D1BAD2A9-8D6D-4F8A-B598-07F73630E60D}" destId="{92DEB050-2DE6-4D56-8F15-EB10B25AC787}" srcOrd="0" destOrd="0" presId="urn:microsoft.com/office/officeart/2011/layout/HexagonRadial"/>
    <dgm:cxn modelId="{93DED489-15C3-4AC1-AC09-44A5CE039091}" type="presOf" srcId="{0B7997C0-425C-447A-B7C4-CCA62153AB94}" destId="{123619F6-0D27-4B98-90BB-F1273AD4AAC9}" srcOrd="0" destOrd="0" presId="urn:microsoft.com/office/officeart/2011/layout/HexagonRadial"/>
    <dgm:cxn modelId="{633DF994-E65A-4267-91F5-44885082AD64}" srcId="{0A721C86-C6DC-412E-8C3C-4A1C85178DDB}" destId="{EF97C9CB-5D7D-4121-B041-B9593DC265D4}" srcOrd="4" destOrd="0" parTransId="{7C5E8D8F-2863-43FC-B632-0D04ED90F177}" sibTransId="{AA017584-D3F8-44DD-A7A3-BC958857C7BF}"/>
    <dgm:cxn modelId="{810E24A7-EBD3-4CC4-A793-A50C81001CDB}" type="presOf" srcId="{9E68EB1D-365B-49CB-980F-46D8A16830B8}" destId="{F1EEDFAD-8BF3-4743-B0C0-7E039118ACAF}" srcOrd="0" destOrd="0" presId="urn:microsoft.com/office/officeart/2011/layout/HexagonRadial"/>
    <dgm:cxn modelId="{613CC0CF-4BBC-4C75-AC01-2C7B1CE739DB}" srcId="{0A721C86-C6DC-412E-8C3C-4A1C85178DDB}" destId="{9E68EB1D-365B-49CB-980F-46D8A16830B8}" srcOrd="0" destOrd="0" parTransId="{D85521EA-1F69-429E-AAAB-BA3E20870772}" sibTransId="{89D2A72A-3390-429F-8B74-4F0272FCB772}"/>
    <dgm:cxn modelId="{9C3D3FE6-D574-4D5E-8CC5-96B970B239FE}" srcId="{0A721C86-C6DC-412E-8C3C-4A1C85178DDB}" destId="{AC9E02FC-07D3-44BB-9D5F-B6D5C6A1F4A7}" srcOrd="2" destOrd="0" parTransId="{12413568-7CDB-4E18-A8BC-7A6B37232ACF}" sibTransId="{1A0A2613-64B1-4F28-BE41-AA3706A03B6F}"/>
    <dgm:cxn modelId="{54AF9AD3-CF32-4F52-AC06-A7463293F507}" type="presParOf" srcId="{81B43F0C-64CA-4E20-B4C2-DEEC424FC494}" destId="{C28C3328-CE29-4A82-8A0A-B5C741AAB142}" srcOrd="0" destOrd="0" presId="urn:microsoft.com/office/officeart/2011/layout/HexagonRadial"/>
    <dgm:cxn modelId="{4A571943-541C-4042-A40B-0D76C65EA04D}" type="presParOf" srcId="{81B43F0C-64CA-4E20-B4C2-DEEC424FC494}" destId="{DAE75402-49F3-4D0D-B3DF-BF8664369F67}" srcOrd="1" destOrd="0" presId="urn:microsoft.com/office/officeart/2011/layout/HexagonRadial"/>
    <dgm:cxn modelId="{A30E7618-0433-4E63-BF09-F905225ED606}" type="presParOf" srcId="{DAE75402-49F3-4D0D-B3DF-BF8664369F67}" destId="{1E197017-EC40-4E1C-8395-142A3B98F6E0}" srcOrd="0" destOrd="0" presId="urn:microsoft.com/office/officeart/2011/layout/HexagonRadial"/>
    <dgm:cxn modelId="{C9CB7ADD-1EDF-4F3A-9D62-52CC63B0273F}" type="presParOf" srcId="{81B43F0C-64CA-4E20-B4C2-DEEC424FC494}" destId="{F1EEDFAD-8BF3-4743-B0C0-7E039118ACAF}" srcOrd="2" destOrd="0" presId="urn:microsoft.com/office/officeart/2011/layout/HexagonRadial"/>
    <dgm:cxn modelId="{477F8F47-D3C2-40C4-99BE-AF4C7820BB40}" type="presParOf" srcId="{81B43F0C-64CA-4E20-B4C2-DEEC424FC494}" destId="{3AA48C23-0842-4FAE-A01B-9BBCB8D7E74C}" srcOrd="3" destOrd="0" presId="urn:microsoft.com/office/officeart/2011/layout/HexagonRadial"/>
    <dgm:cxn modelId="{9B28B325-DC74-4D32-9C19-96E2D973B31A}" type="presParOf" srcId="{3AA48C23-0842-4FAE-A01B-9BBCB8D7E74C}" destId="{A36A77BE-4FA6-439A-910D-191CAF9937F1}" srcOrd="0" destOrd="0" presId="urn:microsoft.com/office/officeart/2011/layout/HexagonRadial"/>
    <dgm:cxn modelId="{774F2C85-DB3F-4356-B810-7F3311DE6F91}" type="presParOf" srcId="{81B43F0C-64CA-4E20-B4C2-DEEC424FC494}" destId="{123619F6-0D27-4B98-90BB-F1273AD4AAC9}" srcOrd="4" destOrd="0" presId="urn:microsoft.com/office/officeart/2011/layout/HexagonRadial"/>
    <dgm:cxn modelId="{05756D22-FA86-41E3-9D62-9266F0B976B3}" type="presParOf" srcId="{81B43F0C-64CA-4E20-B4C2-DEEC424FC494}" destId="{FC0A3BFB-5A26-4CC3-8A85-EF742E886082}" srcOrd="5" destOrd="0" presId="urn:microsoft.com/office/officeart/2011/layout/HexagonRadial"/>
    <dgm:cxn modelId="{EDDBCF3E-944B-411F-B7D5-060A0B208DB8}" type="presParOf" srcId="{FC0A3BFB-5A26-4CC3-8A85-EF742E886082}" destId="{5B915966-1EF2-4A26-9A7C-F0204D4589AC}" srcOrd="0" destOrd="0" presId="urn:microsoft.com/office/officeart/2011/layout/HexagonRadial"/>
    <dgm:cxn modelId="{D4D9CD26-DABC-4C37-BF3F-C27E30FEFB71}" type="presParOf" srcId="{81B43F0C-64CA-4E20-B4C2-DEEC424FC494}" destId="{15FDC256-E3AD-48CE-8402-67C41640B9D9}" srcOrd="6" destOrd="0" presId="urn:microsoft.com/office/officeart/2011/layout/HexagonRadial"/>
    <dgm:cxn modelId="{EDED56F9-DE5B-4C1D-AD34-5D56AA8526E4}" type="presParOf" srcId="{81B43F0C-64CA-4E20-B4C2-DEEC424FC494}" destId="{0743E72B-614E-482D-A85A-50153394B77E}" srcOrd="7" destOrd="0" presId="urn:microsoft.com/office/officeart/2011/layout/HexagonRadial"/>
    <dgm:cxn modelId="{F4F4D742-6E67-4BA3-B5A0-2DCD372C4F28}" type="presParOf" srcId="{0743E72B-614E-482D-A85A-50153394B77E}" destId="{F12AC642-FFFE-49EF-A23F-B1ED30102406}" srcOrd="0" destOrd="0" presId="urn:microsoft.com/office/officeart/2011/layout/HexagonRadial"/>
    <dgm:cxn modelId="{62DE1CAF-74D6-4F1C-BDF0-DD9A299B421D}" type="presParOf" srcId="{81B43F0C-64CA-4E20-B4C2-DEEC424FC494}" destId="{92DEB050-2DE6-4D56-8F15-EB10B25AC787}" srcOrd="8" destOrd="0" presId="urn:microsoft.com/office/officeart/2011/layout/HexagonRadial"/>
    <dgm:cxn modelId="{AD05E831-4C3F-45C8-A65D-AF6B9CBE7F55}" type="presParOf" srcId="{81B43F0C-64CA-4E20-B4C2-DEEC424FC494}" destId="{A4C3BB23-75B8-48C4-8304-B19FC36AB6CE}" srcOrd="9" destOrd="0" presId="urn:microsoft.com/office/officeart/2011/layout/HexagonRadial"/>
    <dgm:cxn modelId="{9A95F42D-6594-4C5A-B377-069946695042}" type="presParOf" srcId="{A4C3BB23-75B8-48C4-8304-B19FC36AB6CE}" destId="{58F538F1-D669-4339-86B6-AC812129E670}" srcOrd="0" destOrd="0" presId="urn:microsoft.com/office/officeart/2011/layout/HexagonRadial"/>
    <dgm:cxn modelId="{60CF1BE2-2AA1-4AC0-A1FD-D3B698B2CC4B}" type="presParOf" srcId="{81B43F0C-64CA-4E20-B4C2-DEEC424FC494}" destId="{65F3C90D-2FF9-47BB-A7DE-F5171C83534D}" srcOrd="10" destOrd="0" presId="urn:microsoft.com/office/officeart/2011/layout/HexagonRadial"/>
    <dgm:cxn modelId="{02629A4C-B5E1-442D-9EB0-DC49D50FE4D2}" type="presParOf" srcId="{81B43F0C-64CA-4E20-B4C2-DEEC424FC494}" destId="{565E44B3-6B8E-4F68-823D-94239298ED87}" srcOrd="11" destOrd="0" presId="urn:microsoft.com/office/officeart/2011/layout/HexagonRadial"/>
    <dgm:cxn modelId="{BC4F4B41-954C-400F-87E1-A6E9D4022351}" type="presParOf" srcId="{565E44B3-6B8E-4F68-823D-94239298ED87}" destId="{3D6B877E-AC12-4CB7-9341-15F6F9C9A64D}" srcOrd="0" destOrd="0" presId="urn:microsoft.com/office/officeart/2011/layout/HexagonRadial"/>
    <dgm:cxn modelId="{CEDAB65F-4B13-49D0-A064-EA1E2B654025}" type="presParOf" srcId="{81B43F0C-64CA-4E20-B4C2-DEEC424FC494}" destId="{B494B2AE-BEB9-4C43-A306-77D7525F65BB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8C3328-CE29-4A82-8A0A-B5C741AAB142}">
      <dsp:nvSpPr>
        <dsp:cNvPr id="0" name=""/>
        <dsp:cNvSpPr/>
      </dsp:nvSpPr>
      <dsp:spPr>
        <a:xfrm>
          <a:off x="2952810" y="1748061"/>
          <a:ext cx="2221862" cy="1922001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Product</a:t>
          </a:r>
        </a:p>
      </dsp:txBody>
      <dsp:txXfrm>
        <a:off x="3321004" y="2066564"/>
        <a:ext cx="1485474" cy="1284995"/>
      </dsp:txXfrm>
    </dsp:sp>
    <dsp:sp modelId="{A36A77BE-4FA6-439A-910D-191CAF9937F1}">
      <dsp:nvSpPr>
        <dsp:cNvPr id="0" name=""/>
        <dsp:cNvSpPr/>
      </dsp:nvSpPr>
      <dsp:spPr>
        <a:xfrm>
          <a:off x="4344123" y="828514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EEDFAD-8BF3-4743-B0C0-7E039118ACAF}">
      <dsp:nvSpPr>
        <dsp:cNvPr id="0" name=""/>
        <dsp:cNvSpPr/>
      </dsp:nvSpPr>
      <dsp:spPr>
        <a:xfrm>
          <a:off x="3157475" y="0"/>
          <a:ext cx="1820800" cy="1575206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Service</a:t>
          </a:r>
        </a:p>
      </dsp:txBody>
      <dsp:txXfrm>
        <a:off x="3459220" y="261045"/>
        <a:ext cx="1217310" cy="1053116"/>
      </dsp:txXfrm>
    </dsp:sp>
    <dsp:sp modelId="{5B915966-1EF2-4A26-9A7C-F0204D4589AC}">
      <dsp:nvSpPr>
        <dsp:cNvPr id="0" name=""/>
        <dsp:cNvSpPr/>
      </dsp:nvSpPr>
      <dsp:spPr>
        <a:xfrm>
          <a:off x="5322487" y="2178846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3619F6-0D27-4B98-90BB-F1273AD4AAC9}">
      <dsp:nvSpPr>
        <dsp:cNvPr id="0" name=""/>
        <dsp:cNvSpPr/>
      </dsp:nvSpPr>
      <dsp:spPr>
        <a:xfrm>
          <a:off x="4827361" y="968857"/>
          <a:ext cx="1820800" cy="1575206"/>
        </a:xfrm>
        <a:prstGeom prst="hexagon">
          <a:avLst>
            <a:gd name="adj" fmla="val 2857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Person</a:t>
          </a:r>
        </a:p>
      </dsp:txBody>
      <dsp:txXfrm>
        <a:off x="5129106" y="1229902"/>
        <a:ext cx="1217310" cy="1053116"/>
      </dsp:txXfrm>
    </dsp:sp>
    <dsp:sp modelId="{F12AC642-FFFE-49EF-A23F-B1ED30102406}">
      <dsp:nvSpPr>
        <dsp:cNvPr id="0" name=""/>
        <dsp:cNvSpPr/>
      </dsp:nvSpPr>
      <dsp:spPr>
        <a:xfrm>
          <a:off x="4642852" y="3703117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FDC256-E3AD-48CE-8402-67C41640B9D9}">
      <dsp:nvSpPr>
        <dsp:cNvPr id="0" name=""/>
        <dsp:cNvSpPr/>
      </dsp:nvSpPr>
      <dsp:spPr>
        <a:xfrm>
          <a:off x="4827361" y="2873519"/>
          <a:ext cx="1820800" cy="1575206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Place</a:t>
          </a:r>
        </a:p>
      </dsp:txBody>
      <dsp:txXfrm>
        <a:off x="5129106" y="3134564"/>
        <a:ext cx="1217310" cy="1053116"/>
      </dsp:txXfrm>
    </dsp:sp>
    <dsp:sp modelId="{58F538F1-D669-4339-86B6-AC812129E670}">
      <dsp:nvSpPr>
        <dsp:cNvPr id="0" name=""/>
        <dsp:cNvSpPr/>
      </dsp:nvSpPr>
      <dsp:spPr>
        <a:xfrm>
          <a:off x="2956944" y="3861342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DEB050-2DE6-4D56-8F15-EB10B25AC787}">
      <dsp:nvSpPr>
        <dsp:cNvPr id="0" name=""/>
        <dsp:cNvSpPr/>
      </dsp:nvSpPr>
      <dsp:spPr>
        <a:xfrm>
          <a:off x="3157475" y="3843460"/>
          <a:ext cx="1820800" cy="1575206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Organization</a:t>
          </a:r>
        </a:p>
      </dsp:txBody>
      <dsp:txXfrm>
        <a:off x="3459220" y="4104505"/>
        <a:ext cx="1217310" cy="1053116"/>
      </dsp:txXfrm>
    </dsp:sp>
    <dsp:sp modelId="{3D6B877E-AC12-4CB7-9341-15F6F9C9A64D}">
      <dsp:nvSpPr>
        <dsp:cNvPr id="0" name=""/>
        <dsp:cNvSpPr/>
      </dsp:nvSpPr>
      <dsp:spPr>
        <a:xfrm>
          <a:off x="1962559" y="2511552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F3C90D-2FF9-47BB-A7DE-F5171C83534D}">
      <dsp:nvSpPr>
        <dsp:cNvPr id="0" name=""/>
        <dsp:cNvSpPr/>
      </dsp:nvSpPr>
      <dsp:spPr>
        <a:xfrm>
          <a:off x="1479837" y="2874602"/>
          <a:ext cx="1820800" cy="1575206"/>
        </a:xfrm>
        <a:prstGeom prst="hexagon">
          <a:avLst>
            <a:gd name="adj" fmla="val 2857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Experience</a:t>
          </a:r>
        </a:p>
      </dsp:txBody>
      <dsp:txXfrm>
        <a:off x="1781582" y="3135647"/>
        <a:ext cx="1217310" cy="1053116"/>
      </dsp:txXfrm>
    </dsp:sp>
    <dsp:sp modelId="{B494B2AE-BEB9-4C43-A306-77D7525F65BB}">
      <dsp:nvSpPr>
        <dsp:cNvPr id="0" name=""/>
        <dsp:cNvSpPr/>
      </dsp:nvSpPr>
      <dsp:spPr>
        <a:xfrm>
          <a:off x="1479837" y="966690"/>
          <a:ext cx="1820800" cy="1575206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Physical Product</a:t>
          </a:r>
        </a:p>
      </dsp:txBody>
      <dsp:txXfrm>
        <a:off x="1781582" y="1227735"/>
        <a:ext cx="1217310" cy="10531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6.png"/><Relationship Id="rId7" Type="http://schemas.openxmlformats.org/officeDocument/2006/relationships/diagramData" Target="../diagrams/data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11" Type="http://schemas.microsoft.com/office/2007/relationships/diagramDrawing" Target="../diagrams/drawing1.xml"/><Relationship Id="rId5" Type="http://schemas.openxmlformats.org/officeDocument/2006/relationships/image" Target="../media/image8.emf"/><Relationship Id="rId10" Type="http://schemas.openxmlformats.org/officeDocument/2006/relationships/diagramColors" Target="../diagrams/colors1.xml"/><Relationship Id="rId4" Type="http://schemas.openxmlformats.org/officeDocument/2006/relationships/image" Target="../media/image7.emf"/><Relationship Id="rId9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6.emf"/><Relationship Id="rId7" Type="http://schemas.openxmlformats.org/officeDocument/2006/relationships/image" Target="../media/image17.em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19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6.png"/><Relationship Id="rId7" Type="http://schemas.openxmlformats.org/officeDocument/2006/relationships/image" Target="../media/image18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8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6.png"/><Relationship Id="rId7" Type="http://schemas.openxmlformats.org/officeDocument/2006/relationships/image" Target="../media/image18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6.emf"/><Relationship Id="rId7" Type="http://schemas.openxmlformats.org/officeDocument/2006/relationships/image" Target="../media/image17.e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6.png"/><Relationship Id="rId7" Type="http://schemas.openxmlformats.org/officeDocument/2006/relationships/image" Target="../media/image18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8.emf"/><Relationship Id="rId10" Type="http://schemas.openxmlformats.org/officeDocument/2006/relationships/image" Target="../media/image24.jpg"/><Relationship Id="rId4" Type="http://schemas.openxmlformats.org/officeDocument/2006/relationships/image" Target="../media/image7.emf"/><Relationship Id="rId9" Type="http://schemas.openxmlformats.org/officeDocument/2006/relationships/hyperlink" Target="https://www.webfx.com/internet-real-time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6.emf"/><Relationship Id="rId7" Type="http://schemas.openxmlformats.org/officeDocument/2006/relationships/image" Target="../media/image17.em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19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6.png"/><Relationship Id="rId7" Type="http://schemas.openxmlformats.org/officeDocument/2006/relationships/image" Target="../media/image18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18.emf"/><Relationship Id="rId7" Type="http://schemas.openxmlformats.org/officeDocument/2006/relationships/image" Target="../media/image7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6.emf"/><Relationship Id="rId4" Type="http://schemas.openxmlformats.org/officeDocument/2006/relationships/image" Target="../media/image15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18.emf"/><Relationship Id="rId7" Type="http://schemas.openxmlformats.org/officeDocument/2006/relationships/image" Target="../media/image7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6.emf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9022" y="422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7035" y="5880154"/>
            <a:ext cx="6620759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2" y="715791"/>
            <a:ext cx="49651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Marketing Strategy</a:t>
            </a:r>
          </a:p>
          <a:p>
            <a:r>
              <a:rPr lang="en-US" sz="2800" b="1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  <a:p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0" y="6070943"/>
            <a:ext cx="4866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Introducing Digital Marketing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8" y="12476"/>
            <a:ext cx="84257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6277" y="593251"/>
            <a:ext cx="6710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Main Topics to be covered in this lecture:</a:t>
            </a:r>
            <a:br>
              <a:rPr lang="en-GB" sz="2000" dirty="0">
                <a:solidFill>
                  <a:schemeClr val="bg1"/>
                </a:solidFill>
              </a:rPr>
            </a:b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331641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0B19E65-DD2C-4055-A6BC-3A78B06ED16E}"/>
              </a:ext>
            </a:extLst>
          </p:cNvPr>
          <p:cNvSpPr txBox="1">
            <a:spLocks/>
          </p:cNvSpPr>
          <p:nvPr/>
        </p:nvSpPr>
        <p:spPr>
          <a:xfrm>
            <a:off x="1436779" y="1867759"/>
            <a:ext cx="6742434" cy="30465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7BA4"/>
              </a:buClr>
            </a:pPr>
            <a:r>
              <a:rPr lang="en-GB" sz="2400" dirty="0">
                <a:solidFill>
                  <a:srgbClr val="18293A"/>
                </a:solidFill>
                <a:latin typeface="+mj-lt"/>
              </a:rPr>
              <a:t>Refreshing our minds (What is marketing, product types and marketing goals)</a:t>
            </a:r>
          </a:p>
          <a:p>
            <a:pPr marL="311150" indent="-311150">
              <a:buClr>
                <a:srgbClr val="007BA4"/>
              </a:buClr>
            </a:pPr>
            <a:r>
              <a:rPr lang="en-GB" sz="2400" dirty="0">
                <a:solidFill>
                  <a:srgbClr val="18293A"/>
                </a:solidFill>
                <a:latin typeface="+mj-lt"/>
              </a:rPr>
              <a:t>What is digital marketing and reasons for it.</a:t>
            </a:r>
          </a:p>
          <a:p>
            <a:pPr marL="311150" indent="-311150">
              <a:buClr>
                <a:srgbClr val="007BA4"/>
              </a:buClr>
            </a:pPr>
            <a:r>
              <a:rPr lang="en-GB" sz="2400" dirty="0">
                <a:solidFill>
                  <a:srgbClr val="18293A"/>
                </a:solidFill>
                <a:latin typeface="+mj-lt"/>
              </a:rPr>
              <a:t>Importance of Digital </a:t>
            </a:r>
            <a:r>
              <a:rPr lang="en-US" sz="2400" dirty="0">
                <a:solidFill>
                  <a:srgbClr val="18293A"/>
                </a:solidFill>
                <a:latin typeface="+mj-lt"/>
              </a:rPr>
              <a:t>Marketing</a:t>
            </a:r>
          </a:p>
          <a:p>
            <a:pPr marL="311150" indent="-311150">
              <a:buClr>
                <a:srgbClr val="007BA4"/>
              </a:buClr>
            </a:pPr>
            <a:r>
              <a:rPr lang="en-GB" sz="2400" dirty="0">
                <a:solidFill>
                  <a:srgbClr val="18293A"/>
                </a:solidFill>
                <a:latin typeface="+mj-lt"/>
              </a:rPr>
              <a:t>Challenges of Digital Marketing and the </a:t>
            </a:r>
            <a:r>
              <a:rPr lang="en-US" sz="2400" dirty="0">
                <a:solidFill>
                  <a:srgbClr val="18293A"/>
                </a:solidFill>
                <a:latin typeface="+mj-lt"/>
              </a:rPr>
              <a:t>consequences</a:t>
            </a:r>
          </a:p>
          <a:p>
            <a:pPr marL="311150" indent="-311150">
              <a:buClr>
                <a:srgbClr val="007BA4"/>
              </a:buClr>
            </a:pPr>
            <a:r>
              <a:rPr lang="en-US" sz="2400" dirty="0">
                <a:solidFill>
                  <a:srgbClr val="18293A"/>
                </a:solidFill>
                <a:latin typeface="+mj-lt"/>
              </a:rPr>
              <a:t>Our Study Plan</a:t>
            </a:r>
          </a:p>
          <a:p>
            <a:pPr marL="311150" indent="-311150">
              <a:buClr>
                <a:srgbClr val="007BA4"/>
              </a:buClr>
            </a:pPr>
            <a:endParaRPr lang="en-GB" sz="2400" dirty="0">
              <a:solidFill>
                <a:srgbClr val="18293A"/>
              </a:solidFill>
              <a:latin typeface="+mj-lt"/>
            </a:endParaRPr>
          </a:p>
          <a:p>
            <a:pPr marL="311150" indent="-311150">
              <a:buClr>
                <a:srgbClr val="007BA4"/>
              </a:buClr>
            </a:pPr>
            <a:endParaRPr lang="en-GB" sz="2400" dirty="0">
              <a:solidFill>
                <a:srgbClr val="18293A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93006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744209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0464" y="593251"/>
            <a:ext cx="3773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Refreshing Our Minds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331641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0A8893-644D-42EF-9014-B70BD5FC9D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4087" y="1127203"/>
            <a:ext cx="7776865" cy="4832773"/>
          </a:xfrm>
          <a:prstGeom prst="rect">
            <a:avLst/>
          </a:prstGeom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C4D33F28-B97B-41F4-8BB4-CA4EBE1F6F8F}"/>
              </a:ext>
            </a:extLst>
          </p:cNvPr>
          <p:cNvSpPr>
            <a:spLocks/>
          </p:cNvSpPr>
          <p:nvPr/>
        </p:nvSpPr>
        <p:spPr bwMode="auto">
          <a:xfrm>
            <a:off x="5459788" y="2295842"/>
            <a:ext cx="4438356" cy="1040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4" bIns="0"/>
          <a:lstStyle>
            <a:lvl1pPr marL="39688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en-US" altLang="en-US" sz="4900" dirty="0">
                <a:solidFill>
                  <a:srgbClr val="4D4D4D"/>
                </a:solidFill>
                <a:latin typeface="Arial" charset="0"/>
                <a:cs typeface="Arial" charset="0"/>
                <a:sym typeface="Arial" charset="0"/>
              </a:rPr>
              <a:t>What is</a:t>
            </a:r>
            <a:r>
              <a:rPr lang="en-US" altLang="en-US" sz="5200" dirty="0">
                <a:solidFill>
                  <a:srgbClr val="4D4D4D"/>
                </a:solidFill>
                <a:latin typeface="Arial Black" charset="0"/>
                <a:sym typeface="Arial Black" charset="0"/>
              </a:rPr>
              <a:t> </a:t>
            </a: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9AAF6EFF-7E89-42EF-AB69-4AF675ED2DC1}"/>
              </a:ext>
            </a:extLst>
          </p:cNvPr>
          <p:cNvSpPr>
            <a:spLocks/>
          </p:cNvSpPr>
          <p:nvPr/>
        </p:nvSpPr>
        <p:spPr bwMode="auto">
          <a:xfrm>
            <a:off x="5442222" y="4504982"/>
            <a:ext cx="4438356" cy="1366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4" bIns="0"/>
          <a:lstStyle>
            <a:lvl1pPr marL="39688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en-US" altLang="en-US" sz="5200" dirty="0">
                <a:solidFill>
                  <a:srgbClr val="4D4D4D"/>
                </a:solidFill>
                <a:latin typeface="Arial Black" charset="0"/>
                <a:sym typeface="Arial Black" charset="0"/>
              </a:rPr>
              <a:t> </a:t>
            </a:r>
            <a:r>
              <a:rPr lang="en-US" altLang="en-US" sz="5200" dirty="0">
                <a:solidFill>
                  <a:srgbClr val="E8393A"/>
                </a:solidFill>
                <a:latin typeface="Arial Black" charset="0"/>
                <a:sym typeface="Arial Black" charset="0"/>
              </a:rPr>
              <a:t>Marketing</a:t>
            </a:r>
            <a:r>
              <a:rPr lang="en-US" altLang="en-US" sz="5200" dirty="0">
                <a:solidFill>
                  <a:srgbClr val="FF3923"/>
                </a:solidFill>
                <a:latin typeface="Arial Black" charset="0"/>
                <a:sym typeface="Arial Black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3339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2500437-54F6-4C26-960A-55985F1241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9220" y="740934"/>
            <a:ext cx="6933455" cy="520831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2820"/>
            <a:ext cx="744209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0464" y="593251"/>
            <a:ext cx="3773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Refreshing Our Minds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023811-1BA1-4FCE-9BA8-0A0ED4879599}"/>
              </a:ext>
            </a:extLst>
          </p:cNvPr>
          <p:cNvSpPr txBox="1"/>
          <p:nvPr/>
        </p:nvSpPr>
        <p:spPr>
          <a:xfrm>
            <a:off x="485369" y="1844585"/>
            <a:ext cx="4953897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en-US" b="1" dirty="0">
                <a:latin typeface="Arial" charset="0"/>
                <a:cs typeface="Arial" charset="0"/>
                <a:sym typeface="Arial" charset="0"/>
              </a:rPr>
              <a:t>Marketing</a:t>
            </a:r>
            <a:r>
              <a:rPr lang="en-US" altLang="en-US" dirty="0">
                <a:latin typeface="Arial" charset="0"/>
                <a:cs typeface="Arial" charset="0"/>
                <a:sym typeface="Arial" charset="0"/>
              </a:rPr>
              <a:t>: the process by which companies </a:t>
            </a:r>
          </a:p>
          <a:p>
            <a:r>
              <a:rPr lang="en-US" altLang="en-US" dirty="0">
                <a:latin typeface="Arial" charset="0"/>
                <a:cs typeface="Arial" charset="0"/>
                <a:sym typeface="Arial" charset="0"/>
              </a:rPr>
              <a:t>create value for customers and build strong </a:t>
            </a:r>
          </a:p>
          <a:p>
            <a:r>
              <a:rPr lang="en-US" altLang="en-US" dirty="0">
                <a:latin typeface="Arial" charset="0"/>
                <a:cs typeface="Arial" charset="0"/>
                <a:sym typeface="Arial" charset="0"/>
              </a:rPr>
              <a:t>customer relationships in order to capture </a:t>
            </a:r>
          </a:p>
          <a:p>
            <a:r>
              <a:rPr lang="en-US" altLang="en-US" dirty="0">
                <a:latin typeface="Arial" charset="0"/>
                <a:cs typeface="Arial" charset="0"/>
                <a:sym typeface="Arial" charset="0"/>
              </a:rPr>
              <a:t>value from customers in return.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942201A-8052-47DF-9C30-7D6899343870}"/>
              </a:ext>
            </a:extLst>
          </p:cNvPr>
          <p:cNvSpPr txBox="1"/>
          <p:nvPr/>
        </p:nvSpPr>
        <p:spPr>
          <a:xfrm>
            <a:off x="-108036" y="331641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4396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8883F6D-3244-4E1E-A114-1859C0337F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1291" y="1779224"/>
            <a:ext cx="4270739" cy="356072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-24887"/>
            <a:ext cx="76828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0464" y="593251"/>
            <a:ext cx="3773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Refreshing Our Minds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EE9B7CE3-9437-42F4-9238-B3F9AB6B54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0100630"/>
              </p:ext>
            </p:extLst>
          </p:nvPr>
        </p:nvGraphicFramePr>
        <p:xfrm>
          <a:off x="5039151" y="63299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2" name="Rectangle 2">
            <a:extLst>
              <a:ext uri="{FF2B5EF4-FFF2-40B4-BE49-F238E27FC236}">
                <a16:creationId xmlns:a16="http://schemas.microsoft.com/office/drawing/2014/main" id="{40B09C00-11AD-4DB7-8C28-2441AF4B2631}"/>
              </a:ext>
            </a:extLst>
          </p:cNvPr>
          <p:cNvSpPr>
            <a:spLocks/>
          </p:cNvSpPr>
          <p:nvPr/>
        </p:nvSpPr>
        <p:spPr bwMode="auto">
          <a:xfrm>
            <a:off x="-345013" y="3011684"/>
            <a:ext cx="4438356" cy="1366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4" bIns="0"/>
          <a:lstStyle>
            <a:lvl1pPr marL="39688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en-US" altLang="en-US" sz="5200" dirty="0">
                <a:solidFill>
                  <a:srgbClr val="4D4D4D"/>
                </a:solidFill>
                <a:latin typeface="Arial Black" charset="0"/>
                <a:sym typeface="Arial Black" charset="0"/>
              </a:rPr>
              <a:t> </a:t>
            </a:r>
            <a:r>
              <a:rPr lang="en-US" altLang="en-US" sz="5200" dirty="0">
                <a:solidFill>
                  <a:srgbClr val="E8393A"/>
                </a:solidFill>
                <a:latin typeface="Arial Black" charset="0"/>
                <a:sym typeface="Arial Black" charset="0"/>
              </a:rPr>
              <a:t>Product Types</a:t>
            </a:r>
            <a:endParaRPr lang="en-US" altLang="en-US" sz="5200" dirty="0">
              <a:solidFill>
                <a:srgbClr val="FF3923"/>
              </a:solidFill>
              <a:latin typeface="Arial Black" charset="0"/>
              <a:sym typeface="Arial Black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A8AA2AC-5264-421C-9E8C-2351089F87E9}"/>
              </a:ext>
            </a:extLst>
          </p:cNvPr>
          <p:cNvSpPr txBox="1"/>
          <p:nvPr/>
        </p:nvSpPr>
        <p:spPr>
          <a:xfrm>
            <a:off x="-108036" y="518603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95725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-24887"/>
            <a:ext cx="793736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0464" y="593251"/>
            <a:ext cx="3773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Refreshing Our Minds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01751BC-E9DC-4839-A0F7-965D6FCB39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8117" y="1546966"/>
            <a:ext cx="6425644" cy="385538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1E70882-DD3B-43CC-8686-9315699C0F4F}"/>
              </a:ext>
            </a:extLst>
          </p:cNvPr>
          <p:cNvSpPr/>
          <p:nvPr/>
        </p:nvSpPr>
        <p:spPr>
          <a:xfrm>
            <a:off x="439331" y="2203451"/>
            <a:ext cx="557497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33CC"/>
                </a:solidFill>
              </a:rPr>
              <a:t>Is to attract </a:t>
            </a:r>
            <a:r>
              <a:rPr lang="en-US" altLang="en-US" sz="2800" u="sng" dirty="0">
                <a:solidFill>
                  <a:srgbClr val="0033CC"/>
                </a:solidFill>
              </a:rPr>
              <a:t>new</a:t>
            </a:r>
            <a:r>
              <a:rPr lang="en-US" altLang="en-US" sz="2800" dirty="0">
                <a:solidFill>
                  <a:srgbClr val="0033CC"/>
                </a:solidFill>
              </a:rPr>
              <a:t> customers by promising   superior </a:t>
            </a:r>
            <a:r>
              <a:rPr lang="en-US" altLang="en-US" sz="2800" i="1" dirty="0">
                <a:solidFill>
                  <a:sysClr val="windowText" lastClr="000000"/>
                </a:solidFill>
              </a:rPr>
              <a:t>value</a:t>
            </a:r>
            <a:r>
              <a:rPr lang="en-US" altLang="en-US" sz="2800" dirty="0">
                <a:solidFill>
                  <a:srgbClr val="0033CC"/>
                </a:solidFill>
              </a:rPr>
              <a:t>, and to </a:t>
            </a:r>
            <a:r>
              <a:rPr lang="en-US" altLang="en-US" sz="2800" u="sng" dirty="0">
                <a:solidFill>
                  <a:srgbClr val="0033CC"/>
                </a:solidFill>
              </a:rPr>
              <a:t>keep</a:t>
            </a:r>
            <a:r>
              <a:rPr lang="en-US" altLang="en-US" sz="2800" dirty="0">
                <a:solidFill>
                  <a:srgbClr val="0033CC"/>
                </a:solidFill>
              </a:rPr>
              <a:t> current customers by delivering </a:t>
            </a:r>
            <a:r>
              <a:rPr lang="en-US" altLang="en-US" sz="2800" i="1" dirty="0">
                <a:solidFill>
                  <a:sysClr val="windowText" lastClr="000000"/>
                </a:solidFill>
              </a:rPr>
              <a:t>satisfaction</a:t>
            </a:r>
            <a:r>
              <a:rPr lang="en-US" altLang="en-US" sz="2800" dirty="0">
                <a:solidFill>
                  <a:srgbClr val="0033CC"/>
                </a:solidFill>
              </a:rPr>
              <a:t>.</a:t>
            </a:r>
          </a:p>
          <a:p>
            <a:pPr>
              <a:lnSpc>
                <a:spcPct val="90000"/>
              </a:lnSpc>
            </a:pPr>
            <a:endParaRPr lang="en-US" altLang="en-US" sz="2800" dirty="0">
              <a:solidFill>
                <a:srgbClr val="0033CC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CBFC1A-EB04-4BF4-B057-EF9C824BDDDC}"/>
              </a:ext>
            </a:extLst>
          </p:cNvPr>
          <p:cNvSpPr txBox="1"/>
          <p:nvPr/>
        </p:nvSpPr>
        <p:spPr>
          <a:xfrm>
            <a:off x="-1" y="417158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6993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2">
            <a:extLst>
              <a:ext uri="{FF2B5EF4-FFF2-40B4-BE49-F238E27FC236}">
                <a16:creationId xmlns:a16="http://schemas.microsoft.com/office/drawing/2014/main" id="{2CCBA97D-251C-4694-B7E0-502CA1A4453E}"/>
              </a:ext>
            </a:extLst>
          </p:cNvPr>
          <p:cNvSpPr/>
          <p:nvPr/>
        </p:nvSpPr>
        <p:spPr>
          <a:xfrm>
            <a:off x="142333" y="1256490"/>
            <a:ext cx="11918623" cy="47951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9" y="-1271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19194" y="649153"/>
            <a:ext cx="7693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-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DIGITAL  </a:t>
            </a:r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AFD4BB-78B1-4BC7-9490-C4E1174237D9}"/>
              </a:ext>
            </a:extLst>
          </p:cNvPr>
          <p:cNvSpPr txBox="1"/>
          <p:nvPr/>
        </p:nvSpPr>
        <p:spPr>
          <a:xfrm>
            <a:off x="651740" y="1898381"/>
            <a:ext cx="77768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marketing can be defined as:</a:t>
            </a:r>
          </a:p>
          <a:p>
            <a:endParaRPr lang="en-GB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Achieving marketing objectives through applying digital media data and technology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E6A42D-1AF4-4012-9444-A8F43B4B7D37}"/>
              </a:ext>
            </a:extLst>
          </p:cNvPr>
          <p:cNvSpPr txBox="1"/>
          <p:nvPr/>
        </p:nvSpPr>
        <p:spPr>
          <a:xfrm>
            <a:off x="130614" y="530775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2">
            <a:extLst>
              <a:ext uri="{FF2B5EF4-FFF2-40B4-BE49-F238E27FC236}">
                <a16:creationId xmlns:a16="http://schemas.microsoft.com/office/drawing/2014/main" id="{1D6A6166-F9AB-4260-A9DF-7ED0CCE539F0}"/>
              </a:ext>
            </a:extLst>
          </p:cNvPr>
          <p:cNvSpPr/>
          <p:nvPr/>
        </p:nvSpPr>
        <p:spPr>
          <a:xfrm>
            <a:off x="134879" y="931462"/>
            <a:ext cx="8520064" cy="45676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7165" y="580769"/>
            <a:ext cx="2446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5" dirty="0">
                <a:solidFill>
                  <a:schemeClr val="bg1"/>
                </a:solidFill>
              </a:rPr>
              <a:t>Why</a:t>
            </a:r>
            <a:r>
              <a:rPr lang="en-US" sz="2800" b="1" spc="-75" dirty="0">
                <a:solidFill>
                  <a:schemeClr val="bg1"/>
                </a:solidFill>
              </a:rPr>
              <a:t> </a:t>
            </a:r>
            <a:r>
              <a:rPr lang="en-US" sz="2800" b="1" spc="5" dirty="0">
                <a:solidFill>
                  <a:schemeClr val="bg1"/>
                </a:solidFill>
              </a:rPr>
              <a:t>Digital?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757752" y="1653412"/>
            <a:ext cx="5207384" cy="3237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965" indent="-342900">
              <a:lnSpc>
                <a:spcPct val="300000"/>
              </a:lnSpc>
              <a:spcBef>
                <a:spcPts val="105"/>
              </a:spcBef>
              <a:buFont typeface="+mj-lt"/>
              <a:buAutoNum type="arabicPeriod"/>
              <a:tabLst>
                <a:tab pos="599440" algn="l"/>
              </a:tabLst>
            </a:pP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it makes</a:t>
            </a:r>
            <a:r>
              <a:rPr lang="en-US" sz="2400" b="1" i="1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sense!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965" indent="-342900">
              <a:lnSpc>
                <a:spcPct val="300000"/>
              </a:lnSpc>
              <a:spcBef>
                <a:spcPts val="105"/>
              </a:spcBef>
              <a:buFont typeface="+mj-lt"/>
              <a:buAutoNum type="arabicPeriod"/>
              <a:tabLst>
                <a:tab pos="599440" algn="l"/>
              </a:tabLst>
            </a:pP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2400" b="1" i="1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en-US" sz="2400" b="1" i="1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booming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965" indent="-342900">
              <a:lnSpc>
                <a:spcPct val="300000"/>
              </a:lnSpc>
              <a:spcBef>
                <a:spcPts val="105"/>
              </a:spcBef>
              <a:buFont typeface="+mj-lt"/>
              <a:buAutoNum type="arabicPeriod"/>
              <a:tabLst>
                <a:tab pos="599440" algn="l"/>
              </a:tabLst>
            </a:pP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everybody else is  there!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24576" y="554566"/>
            <a:ext cx="3267424" cy="590719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8E286D6-B32E-4930-AD75-ACF4FC3FF7E0}"/>
              </a:ext>
            </a:extLst>
          </p:cNvPr>
          <p:cNvSpPr txBox="1"/>
          <p:nvPr/>
        </p:nvSpPr>
        <p:spPr>
          <a:xfrm>
            <a:off x="-89182" y="482473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2952" y="404821"/>
            <a:ext cx="5852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pc="-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</a:t>
            </a:r>
            <a:r>
              <a:rPr lang="en-US" sz="28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spc="-4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</a:t>
            </a:r>
            <a:r>
              <a:rPr lang="en-US" sz="2800" spc="-1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1740" y="2528194"/>
            <a:ext cx="6565266" cy="2427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endParaRPr lang="en-US" sz="2400" dirty="0">
              <a:latin typeface="Trebuchet MS"/>
              <a:cs typeface="Trebuchet MS"/>
            </a:endParaRPr>
          </a:p>
          <a:p>
            <a:pPr marL="355600" marR="5080" indent="-342900">
              <a:lnSpc>
                <a:spcPct val="101600"/>
              </a:lnSpc>
              <a:spcBef>
                <a:spcPts val="65"/>
              </a:spcBef>
              <a:buFont typeface="Arial" panose="020B0604020202020204" pitchFamily="34" charset="0"/>
              <a:buChar char="•"/>
            </a:pPr>
            <a:r>
              <a:rPr lang="en-US" sz="2400" spc="-15" dirty="0">
                <a:latin typeface="Arial"/>
                <a:cs typeface="Arial"/>
              </a:rPr>
              <a:t>It’s </a:t>
            </a:r>
            <a:r>
              <a:rPr lang="en-US" sz="2400" dirty="0">
                <a:latin typeface="Arial"/>
                <a:cs typeface="Arial"/>
              </a:rPr>
              <a:t>the only channel that </a:t>
            </a:r>
            <a:r>
              <a:rPr lang="en-US" sz="2400" spc="5" dirty="0">
                <a:latin typeface="Arial"/>
                <a:cs typeface="Arial"/>
              </a:rPr>
              <a:t>we </a:t>
            </a:r>
            <a:r>
              <a:rPr lang="en-US" sz="2400" dirty="0">
                <a:latin typeface="Arial"/>
                <a:cs typeface="Arial"/>
              </a:rPr>
              <a:t>can run an instant campaign in the next 10 minutes and start exposing customers to  our message</a:t>
            </a:r>
            <a:r>
              <a:rPr lang="en-US" sz="2400" spc="-5" dirty="0">
                <a:latin typeface="Arial"/>
                <a:cs typeface="Arial"/>
              </a:rPr>
              <a:t> </a:t>
            </a:r>
            <a:r>
              <a:rPr lang="en-US" sz="2400" spc="-15" dirty="0">
                <a:latin typeface="Arial"/>
                <a:cs typeface="Arial"/>
              </a:rPr>
              <a:t>immediately.</a:t>
            </a:r>
            <a:endParaRPr lang="en-US"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1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Crucial for real time and urgent situations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E20F16-30D6-4932-9CE7-928C69047165}"/>
              </a:ext>
            </a:extLst>
          </p:cNvPr>
          <p:cNvSpPr/>
          <p:nvPr/>
        </p:nvSpPr>
        <p:spPr>
          <a:xfrm>
            <a:off x="3630624" y="1953596"/>
            <a:ext cx="39955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US" sz="2400" b="1" spc="-210" dirty="0">
                <a:latin typeface="MS UI Gothic"/>
                <a:cs typeface="MS UI Gothic"/>
              </a:rPr>
              <a:t>➢  </a:t>
            </a:r>
            <a:r>
              <a:rPr lang="en-US" sz="2400" b="1" spc="10" dirty="0">
                <a:latin typeface="Trebuchet MS"/>
                <a:cs typeface="Trebuchet MS"/>
              </a:rPr>
              <a:t>Digital is</a:t>
            </a:r>
            <a:r>
              <a:rPr lang="en-US" sz="2400" b="1" spc="-30" dirty="0">
                <a:latin typeface="Trebuchet MS"/>
                <a:cs typeface="Trebuchet MS"/>
              </a:rPr>
              <a:t> </a:t>
            </a:r>
            <a:r>
              <a:rPr lang="en-US" sz="2400" b="1" spc="10" dirty="0">
                <a:latin typeface="Trebuchet MS"/>
                <a:cs typeface="Trebuchet MS"/>
              </a:rPr>
              <a:t>Instant</a:t>
            </a:r>
          </a:p>
        </p:txBody>
      </p:sp>
      <p:sp>
        <p:nvSpPr>
          <p:cNvPr id="18" name="object 8">
            <a:extLst>
              <a:ext uri="{FF2B5EF4-FFF2-40B4-BE49-F238E27FC236}">
                <a16:creationId xmlns:a16="http://schemas.microsoft.com/office/drawing/2014/main" id="{3EA0C666-8CCB-4305-9A48-087DFB0B38E6}"/>
              </a:ext>
            </a:extLst>
          </p:cNvPr>
          <p:cNvSpPr/>
          <p:nvPr/>
        </p:nvSpPr>
        <p:spPr>
          <a:xfrm>
            <a:off x="7214613" y="1872979"/>
            <a:ext cx="4673503" cy="352112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F4EE85A-6015-44A9-BB7C-270FE4DDAA9C}"/>
              </a:ext>
            </a:extLst>
          </p:cNvPr>
          <p:cNvSpPr txBox="1"/>
          <p:nvPr/>
        </p:nvSpPr>
        <p:spPr>
          <a:xfrm>
            <a:off x="174768" y="482471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7617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2952" y="404821"/>
            <a:ext cx="5852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pc="-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</a:t>
            </a:r>
            <a:r>
              <a:rPr lang="en-US" sz="28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spc="-4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</a:t>
            </a:r>
            <a:r>
              <a:rPr lang="en-US" sz="2800" spc="-1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3015" y="2737011"/>
            <a:ext cx="6565266" cy="2405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marR="5080" indent="-342900">
              <a:lnSpc>
                <a:spcPct val="101600"/>
              </a:lnSpc>
              <a:spcBef>
                <a:spcPts val="65"/>
              </a:spcBef>
              <a:buFont typeface="Arial" panose="020B0604020202020204" pitchFamily="34" charset="0"/>
              <a:buChar char="•"/>
            </a:pPr>
            <a:r>
              <a:rPr lang="en-US" sz="2400" spc="-70" dirty="0">
                <a:latin typeface="Arial"/>
                <a:cs typeface="Arial"/>
              </a:rPr>
              <a:t>You </a:t>
            </a:r>
            <a:r>
              <a:rPr lang="en-US" sz="2400" dirty="0">
                <a:latin typeface="Arial"/>
                <a:cs typeface="Arial"/>
              </a:rPr>
              <a:t>can </a:t>
            </a:r>
            <a:r>
              <a:rPr lang="en-US" sz="2400" spc="5" dirty="0">
                <a:latin typeface="Arial"/>
                <a:cs typeface="Arial"/>
              </a:rPr>
              <a:t>Run </a:t>
            </a:r>
            <a:r>
              <a:rPr lang="en-US" sz="2400" dirty="0">
                <a:latin typeface="Arial"/>
                <a:cs typeface="Arial"/>
              </a:rPr>
              <a:t>a Campaign online for $10 and then  expand it to</a:t>
            </a:r>
            <a:r>
              <a:rPr lang="en-US" sz="2400" spc="-5" dirty="0">
                <a:latin typeface="Arial"/>
                <a:cs typeface="Arial"/>
              </a:rPr>
              <a:t> </a:t>
            </a:r>
            <a:r>
              <a:rPr lang="en-US" sz="2400" dirty="0">
                <a:latin typeface="Arial"/>
                <a:cs typeface="Arial"/>
              </a:rPr>
              <a:t>$100,000.</a:t>
            </a:r>
          </a:p>
          <a:p>
            <a:pPr marL="355600" marR="189865" indent="-342900">
              <a:lnSpc>
                <a:spcPct val="101600"/>
              </a:lnSpc>
              <a:spcBef>
                <a:spcPts val="565"/>
              </a:spcBef>
              <a:buFont typeface="Arial" panose="020B0604020202020204" pitchFamily="34" charset="0"/>
              <a:buChar char="•"/>
            </a:pPr>
            <a:r>
              <a:rPr lang="en-US" sz="2400" spc="-20" dirty="0">
                <a:latin typeface="Arial"/>
                <a:cs typeface="Arial"/>
              </a:rPr>
              <a:t>We </a:t>
            </a:r>
            <a:r>
              <a:rPr lang="en-US" sz="2400" dirty="0">
                <a:latin typeface="Arial"/>
                <a:cs typeface="Arial"/>
              </a:rPr>
              <a:t>will be using the </a:t>
            </a:r>
            <a:r>
              <a:rPr lang="en-US" sz="2400" spc="5" dirty="0">
                <a:latin typeface="Arial"/>
                <a:cs typeface="Arial"/>
              </a:rPr>
              <a:t>same </a:t>
            </a:r>
            <a:r>
              <a:rPr lang="en-US" sz="2400" dirty="0">
                <a:latin typeface="Arial"/>
                <a:cs typeface="Arial"/>
              </a:rPr>
              <a:t>platforms and tools  used by Booking.com, </a:t>
            </a:r>
            <a:r>
              <a:rPr lang="en-US" sz="2400" spc="5" dirty="0">
                <a:latin typeface="Arial"/>
                <a:cs typeface="Arial"/>
              </a:rPr>
              <a:t>Amazon </a:t>
            </a:r>
            <a:r>
              <a:rPr lang="en-US" sz="2400" dirty="0">
                <a:latin typeface="Arial"/>
                <a:cs typeface="Arial"/>
              </a:rPr>
              <a:t>and eBay use</a:t>
            </a:r>
            <a:r>
              <a:rPr lang="en-US" sz="2400" spc="-110" dirty="0">
                <a:latin typeface="Arial"/>
                <a:cs typeface="Arial"/>
              </a:rPr>
              <a:t> </a:t>
            </a:r>
            <a:r>
              <a:rPr lang="en-US" sz="2400" dirty="0">
                <a:latin typeface="Arial"/>
                <a:cs typeface="Arial"/>
              </a:rPr>
              <a:t>to  market their products and services.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E20F16-30D6-4932-9CE7-928C69047165}"/>
              </a:ext>
            </a:extLst>
          </p:cNvPr>
          <p:cNvSpPr/>
          <p:nvPr/>
        </p:nvSpPr>
        <p:spPr>
          <a:xfrm>
            <a:off x="811019" y="1656813"/>
            <a:ext cx="6315143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US" sz="2400" b="1" spc="-210" dirty="0">
                <a:latin typeface="MS UI Gothic"/>
                <a:cs typeface="MS UI Gothic"/>
              </a:rPr>
              <a:t>➢  </a:t>
            </a:r>
            <a:r>
              <a:rPr lang="en-US" sz="2400" b="1" spc="10" dirty="0">
                <a:latin typeface="Trebuchet MS"/>
                <a:cs typeface="Trebuchet MS"/>
              </a:rPr>
              <a:t>Digital </a:t>
            </a:r>
            <a:r>
              <a:rPr lang="en-US" sz="2400" b="1" spc="5" dirty="0">
                <a:latin typeface="Trebuchet MS"/>
                <a:cs typeface="Trebuchet MS"/>
              </a:rPr>
              <a:t>Is </a:t>
            </a:r>
            <a:r>
              <a:rPr lang="en-US" sz="2400" b="1" spc="10" dirty="0">
                <a:latin typeface="Trebuchet MS"/>
                <a:cs typeface="Trebuchet MS"/>
              </a:rPr>
              <a:t>Cost effective </a:t>
            </a:r>
            <a:r>
              <a:rPr lang="en-US" sz="2400" b="1" spc="15" dirty="0">
                <a:latin typeface="Trebuchet MS"/>
                <a:cs typeface="Trebuchet MS"/>
              </a:rPr>
              <a:t>and</a:t>
            </a:r>
            <a:r>
              <a:rPr lang="en-US" sz="2400" b="1" spc="20" dirty="0">
                <a:latin typeface="Trebuchet MS"/>
                <a:cs typeface="Trebuchet MS"/>
              </a:rPr>
              <a:t> </a:t>
            </a:r>
            <a:r>
              <a:rPr lang="en-US" sz="2400" b="1" spc="10" dirty="0">
                <a:latin typeface="Trebuchet MS"/>
                <a:cs typeface="Trebuchet MS"/>
              </a:rPr>
              <a:t>Scalable</a:t>
            </a:r>
            <a:endParaRPr lang="en-US" sz="2400" b="1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endParaRPr lang="en-US" sz="2400" b="1" spc="10" dirty="0">
              <a:latin typeface="Trebuchet MS"/>
              <a:cs typeface="Trebuchet MS"/>
            </a:endParaRPr>
          </a:p>
        </p:txBody>
      </p:sp>
      <p:sp>
        <p:nvSpPr>
          <p:cNvPr id="20" name="object 8">
            <a:extLst>
              <a:ext uri="{FF2B5EF4-FFF2-40B4-BE49-F238E27FC236}">
                <a16:creationId xmlns:a16="http://schemas.microsoft.com/office/drawing/2014/main" id="{C241E0F2-03E5-4F87-93AD-F39E690EACA3}"/>
              </a:ext>
            </a:extLst>
          </p:cNvPr>
          <p:cNvSpPr/>
          <p:nvPr/>
        </p:nvSpPr>
        <p:spPr>
          <a:xfrm>
            <a:off x="6338598" y="1366520"/>
            <a:ext cx="5415611" cy="387860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C6D3B4A-C22F-4792-9396-E03170AA6425}"/>
              </a:ext>
            </a:extLst>
          </p:cNvPr>
          <p:cNvSpPr txBox="1"/>
          <p:nvPr/>
        </p:nvSpPr>
        <p:spPr>
          <a:xfrm>
            <a:off x="-22225" y="434405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352851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2952" y="404821"/>
            <a:ext cx="5852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pc="-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</a:t>
            </a:r>
            <a:r>
              <a:rPr lang="en-US" sz="28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spc="-4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</a:t>
            </a:r>
            <a:r>
              <a:rPr lang="en-US" sz="2800" spc="-1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01102" y="2453973"/>
            <a:ext cx="6565266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1860" marR="184785" lvl="1" indent="-522605">
              <a:lnSpc>
                <a:spcPct val="100000"/>
              </a:lnSpc>
              <a:spcBef>
                <a:spcPts val="5"/>
              </a:spcBef>
              <a:buChar char="-"/>
              <a:tabLst>
                <a:tab pos="911860" algn="l"/>
                <a:tab pos="912494" algn="l"/>
              </a:tabLst>
            </a:pPr>
            <a:r>
              <a:rPr lang="en-US" sz="2550" dirty="0">
                <a:latin typeface="Arial"/>
                <a:cs typeface="Arial"/>
              </a:rPr>
              <a:t>It took </a:t>
            </a:r>
            <a:r>
              <a:rPr lang="en-US" sz="2550" spc="5" dirty="0">
                <a:latin typeface="Arial"/>
                <a:cs typeface="Arial"/>
              </a:rPr>
              <a:t>83 </a:t>
            </a:r>
            <a:r>
              <a:rPr lang="en-US" sz="2550" dirty="0">
                <a:latin typeface="Arial"/>
                <a:cs typeface="Arial"/>
              </a:rPr>
              <a:t>years before </a:t>
            </a:r>
            <a:r>
              <a:rPr lang="en-US" sz="2550" u="heavy" spc="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50 </a:t>
            </a:r>
            <a:r>
              <a:rPr lang="en-US" sz="2550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million  people</a:t>
            </a:r>
            <a:r>
              <a:rPr lang="en-US" sz="2550" dirty="0">
                <a:latin typeface="Arial"/>
                <a:cs typeface="Arial"/>
              </a:rPr>
              <a:t> gained access to radios. It  took television </a:t>
            </a:r>
            <a:r>
              <a:rPr lang="en-US" sz="2550" spc="5" dirty="0">
                <a:latin typeface="Arial"/>
                <a:cs typeface="Arial"/>
              </a:rPr>
              <a:t>13 </a:t>
            </a:r>
            <a:r>
              <a:rPr lang="en-US" sz="2550" dirty="0">
                <a:latin typeface="Arial"/>
                <a:cs typeface="Arial"/>
              </a:rPr>
              <a:t>years to earn </a:t>
            </a:r>
            <a:r>
              <a:rPr lang="en-US" sz="2550" spc="5" dirty="0">
                <a:latin typeface="Arial"/>
                <a:cs typeface="Arial"/>
              </a:rPr>
              <a:t>an  </a:t>
            </a:r>
            <a:r>
              <a:rPr lang="en-US" sz="2550" dirty="0">
                <a:latin typeface="Arial"/>
                <a:cs typeface="Arial"/>
              </a:rPr>
              <a:t>audience that</a:t>
            </a:r>
            <a:r>
              <a:rPr lang="en-US" sz="2550" spc="-5" dirty="0">
                <a:latin typeface="Arial"/>
                <a:cs typeface="Arial"/>
              </a:rPr>
              <a:t> </a:t>
            </a:r>
            <a:r>
              <a:rPr lang="en-US" sz="2550" dirty="0">
                <a:latin typeface="Arial"/>
                <a:cs typeface="Arial"/>
              </a:rPr>
              <a:t>size.</a:t>
            </a:r>
            <a:endParaRPr lang="en-US" sz="2500" dirty="0">
              <a:latin typeface="Arial"/>
              <a:cs typeface="Arial"/>
            </a:endParaRPr>
          </a:p>
          <a:p>
            <a:pPr marL="911860" lvl="1" indent="-523240">
              <a:lnSpc>
                <a:spcPct val="100000"/>
              </a:lnSpc>
              <a:spcBef>
                <a:spcPts val="2070"/>
              </a:spcBef>
              <a:buChar char="-"/>
              <a:tabLst>
                <a:tab pos="911860" algn="l"/>
                <a:tab pos="912494" algn="l"/>
              </a:tabLst>
            </a:pPr>
            <a:r>
              <a:rPr lang="en-US" sz="2550" dirty="0">
                <a:latin typeface="Arial"/>
                <a:cs typeface="Arial"/>
              </a:rPr>
              <a:t>It took </a:t>
            </a:r>
            <a:r>
              <a:rPr lang="en-US" sz="2550" b="1" dirty="0">
                <a:latin typeface="Arial"/>
                <a:cs typeface="Arial"/>
              </a:rPr>
              <a:t>Instagram </a:t>
            </a:r>
            <a:r>
              <a:rPr lang="en-US" sz="2550" spc="5" dirty="0">
                <a:latin typeface="Arial"/>
                <a:cs typeface="Arial"/>
              </a:rPr>
              <a:t>a </a:t>
            </a:r>
            <a:r>
              <a:rPr lang="en-US" sz="2550" dirty="0">
                <a:latin typeface="Arial"/>
                <a:cs typeface="Arial"/>
              </a:rPr>
              <a:t>year </a:t>
            </a:r>
            <a:r>
              <a:rPr lang="en-US" sz="2550" spc="5" dirty="0">
                <a:latin typeface="Arial"/>
                <a:cs typeface="Arial"/>
              </a:rPr>
              <a:t>and a</a:t>
            </a:r>
            <a:r>
              <a:rPr lang="en-US" sz="2550" spc="-40" dirty="0">
                <a:latin typeface="Arial"/>
                <a:cs typeface="Arial"/>
              </a:rPr>
              <a:t> </a:t>
            </a:r>
            <a:r>
              <a:rPr lang="en-US" sz="2550" dirty="0">
                <a:latin typeface="Arial"/>
                <a:cs typeface="Arial"/>
              </a:rPr>
              <a:t>half</a:t>
            </a:r>
            <a:endParaRPr lang="en-US" sz="2400" dirty="0">
              <a:latin typeface="Arial"/>
              <a:cs typeface="Aria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E20F16-30D6-4932-9CE7-928C69047165}"/>
              </a:ext>
            </a:extLst>
          </p:cNvPr>
          <p:cNvSpPr/>
          <p:nvPr/>
        </p:nvSpPr>
        <p:spPr>
          <a:xfrm>
            <a:off x="779577" y="1806121"/>
            <a:ext cx="6315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52145" indent="-640080">
              <a:lnSpc>
                <a:spcPct val="100000"/>
              </a:lnSpc>
              <a:spcBef>
                <a:spcPts val="105"/>
              </a:spcBef>
              <a:buFont typeface="MS UI Gothic"/>
              <a:buChar char="➢"/>
              <a:tabLst>
                <a:tab pos="652145" algn="l"/>
                <a:tab pos="652780" algn="l"/>
              </a:tabLst>
            </a:pPr>
            <a:r>
              <a:rPr lang="en-US" sz="2400" b="1" spc="-60" dirty="0">
                <a:latin typeface="Trebuchet MS"/>
                <a:cs typeface="Trebuchet MS"/>
              </a:rPr>
              <a:t>It’s </a:t>
            </a:r>
            <a:r>
              <a:rPr lang="en-US" sz="2400" b="1" dirty="0">
                <a:latin typeface="Trebuchet MS"/>
                <a:cs typeface="Trebuchet MS"/>
              </a:rPr>
              <a:t>growing like</a:t>
            </a:r>
            <a:r>
              <a:rPr lang="en-US" sz="2400" b="1" spc="45" dirty="0">
                <a:latin typeface="Trebuchet MS"/>
                <a:cs typeface="Trebuchet MS"/>
              </a:rPr>
              <a:t> </a:t>
            </a:r>
            <a:r>
              <a:rPr lang="en-US" sz="2400" b="1" dirty="0">
                <a:latin typeface="Trebuchet MS"/>
                <a:cs typeface="Trebuchet MS"/>
              </a:rPr>
              <a:t>crazy!</a:t>
            </a:r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400FF192-F155-4266-9FBE-DC618EA7996A}"/>
              </a:ext>
            </a:extLst>
          </p:cNvPr>
          <p:cNvSpPr/>
          <p:nvPr/>
        </p:nvSpPr>
        <p:spPr>
          <a:xfrm>
            <a:off x="6470352" y="2036953"/>
            <a:ext cx="5520546" cy="325276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3301AA9-6002-4C3E-ACB6-06F18ACA6FD3}"/>
              </a:ext>
            </a:extLst>
          </p:cNvPr>
          <p:cNvSpPr txBox="1"/>
          <p:nvPr/>
        </p:nvSpPr>
        <p:spPr>
          <a:xfrm>
            <a:off x="29703" y="440446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533422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pgemini's Content eXplosion - YouTube">
            <a:extLst>
              <a:ext uri="{FF2B5EF4-FFF2-40B4-BE49-F238E27FC236}">
                <a16:creationId xmlns:a16="http://schemas.microsoft.com/office/drawing/2014/main" id="{0F3A9DAB-E5C5-41CC-B241-CA2E49817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40" y="1468686"/>
            <a:ext cx="7899109" cy="4275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706" y="270958"/>
            <a:ext cx="8047567" cy="109145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195395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8845" y="206961"/>
            <a:ext cx="607420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pc="5" dirty="0">
                <a:solidFill>
                  <a:srgbClr val="C0504D"/>
                </a:solidFill>
              </a:rPr>
              <a:t>The challenge</a:t>
            </a:r>
          </a:p>
          <a:p>
            <a:r>
              <a:rPr lang="en-US" sz="2800" spc="10" dirty="0">
                <a:solidFill>
                  <a:schemeClr val="bg1"/>
                </a:solidFill>
              </a:rPr>
              <a:t>                           Explosion of</a:t>
            </a:r>
            <a:r>
              <a:rPr lang="en-US" sz="2800" spc="-20" dirty="0">
                <a:solidFill>
                  <a:schemeClr val="bg1"/>
                </a:solidFill>
              </a:rPr>
              <a:t> </a:t>
            </a:r>
            <a:r>
              <a:rPr lang="en-US" sz="2800" spc="10" dirty="0">
                <a:solidFill>
                  <a:schemeClr val="bg1"/>
                </a:solidFill>
              </a:rPr>
              <a:t>content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35712"/>
            <a:ext cx="3179850" cy="574886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6F659AE-71E1-4F78-B54C-4628E67CD3A4}"/>
              </a:ext>
            </a:extLst>
          </p:cNvPr>
          <p:cNvSpPr/>
          <p:nvPr/>
        </p:nvSpPr>
        <p:spPr>
          <a:xfrm>
            <a:off x="804579" y="3664837"/>
            <a:ext cx="64217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Social Media and the information explosion: </a:t>
            </a:r>
          </a:p>
          <a:p>
            <a:r>
              <a:rPr lang="en-US" sz="2000" b="1" dirty="0">
                <a:solidFill>
                  <a:schemeClr val="bg1"/>
                </a:solidFill>
              </a:rPr>
              <a:t>Terms such as the “information explosion” are often used to describe the impact social and digital media has on society and culture.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5AB263F-9ED0-4526-8BB2-C4EE3B859205}"/>
              </a:ext>
            </a:extLst>
          </p:cNvPr>
          <p:cNvSpPr/>
          <p:nvPr/>
        </p:nvSpPr>
        <p:spPr>
          <a:xfrm>
            <a:off x="8682468" y="2457648"/>
            <a:ext cx="31798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</a:rPr>
              <a:t>Social Media and </a:t>
            </a:r>
          </a:p>
          <a:p>
            <a:pPr algn="ctr"/>
            <a:r>
              <a:rPr lang="en-US" sz="3200" b="1" dirty="0">
                <a:solidFill>
                  <a:srgbClr val="0070C0"/>
                </a:solidFill>
              </a:rPr>
              <a:t>information explosion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EC2594A-0C22-49B6-81B8-6629AE6AC954}"/>
              </a:ext>
            </a:extLst>
          </p:cNvPr>
          <p:cNvSpPr txBox="1"/>
          <p:nvPr/>
        </p:nvSpPr>
        <p:spPr>
          <a:xfrm>
            <a:off x="59927" y="402928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01067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706" y="270958"/>
            <a:ext cx="8047567" cy="109145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8845" y="206961"/>
            <a:ext cx="607420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pc="5" dirty="0">
                <a:solidFill>
                  <a:srgbClr val="C0504D"/>
                </a:solidFill>
              </a:rPr>
              <a:t>The challenge</a:t>
            </a:r>
          </a:p>
          <a:p>
            <a:r>
              <a:rPr lang="en-US" sz="2800" spc="10" dirty="0">
                <a:solidFill>
                  <a:schemeClr val="bg1"/>
                </a:solidFill>
              </a:rPr>
              <a:t>                           Explosion of</a:t>
            </a:r>
            <a:r>
              <a:rPr lang="en-US" sz="2800" spc="-20" dirty="0">
                <a:solidFill>
                  <a:schemeClr val="bg1"/>
                </a:solidFill>
              </a:rPr>
              <a:t> </a:t>
            </a:r>
            <a:r>
              <a:rPr lang="en-US" sz="2800" spc="10" dirty="0">
                <a:solidFill>
                  <a:schemeClr val="bg1"/>
                </a:solidFill>
              </a:rPr>
              <a:t>content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4576" y="554566"/>
            <a:ext cx="3267424" cy="590719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00D2543-2130-491B-AB5A-1A14E3F9F320}"/>
              </a:ext>
            </a:extLst>
          </p:cNvPr>
          <p:cNvSpPr/>
          <p:nvPr/>
        </p:nvSpPr>
        <p:spPr>
          <a:xfrm>
            <a:off x="1822186" y="1396646"/>
            <a:ext cx="4410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spcBef>
                <a:spcPts val="114"/>
              </a:spcBef>
            </a:pPr>
            <a:r>
              <a:rPr lang="en-US" kern="0" spc="5" dirty="0">
                <a:solidFill>
                  <a:srgbClr val="C0504D"/>
                </a:solidFill>
                <a:hlinkClick r:id="rId9"/>
              </a:rPr>
              <a:t>https://www.webfx.com/internet-real-time</a:t>
            </a:r>
            <a:r>
              <a:rPr lang="en-US" kern="0" spc="5" dirty="0">
                <a:solidFill>
                  <a:srgbClr val="C0504D"/>
                </a:solidFill>
              </a:rPr>
              <a:t>/</a:t>
            </a:r>
            <a:endParaRPr lang="en-US" sz="1200" kern="0" dirty="0"/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27A2E0B2-0124-48EE-84D0-69E362859853}"/>
              </a:ext>
            </a:extLst>
          </p:cNvPr>
          <p:cNvSpPr/>
          <p:nvPr/>
        </p:nvSpPr>
        <p:spPr>
          <a:xfrm>
            <a:off x="346924" y="2002641"/>
            <a:ext cx="8300382" cy="344506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C26B43D-3A75-4649-A335-50B31E3C54DA}"/>
              </a:ext>
            </a:extLst>
          </p:cNvPr>
          <p:cNvSpPr txBox="1"/>
          <p:nvPr/>
        </p:nvSpPr>
        <p:spPr>
          <a:xfrm>
            <a:off x="0" y="493485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21503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4">
            <a:extLst>
              <a:ext uri="{FF2B5EF4-FFF2-40B4-BE49-F238E27FC236}">
                <a16:creationId xmlns:a16="http://schemas.microsoft.com/office/drawing/2014/main" id="{34825341-AB21-419C-B688-0425DDA7850B}"/>
              </a:ext>
            </a:extLst>
          </p:cNvPr>
          <p:cNvSpPr/>
          <p:nvPr/>
        </p:nvSpPr>
        <p:spPr>
          <a:xfrm>
            <a:off x="5262412" y="1313376"/>
            <a:ext cx="3337904" cy="42767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2404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7165" y="561915"/>
            <a:ext cx="2446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10" dirty="0">
                <a:solidFill>
                  <a:schemeClr val="bg1"/>
                </a:solidFill>
              </a:rPr>
              <a:t>As </a:t>
            </a:r>
            <a:r>
              <a:rPr lang="en-US" sz="2800" b="1" spc="5" dirty="0">
                <a:solidFill>
                  <a:schemeClr val="bg1"/>
                </a:solidFill>
              </a:rPr>
              <a:t>a</a:t>
            </a:r>
            <a:r>
              <a:rPr lang="en-US" sz="2800" b="1" spc="-85" dirty="0">
                <a:solidFill>
                  <a:schemeClr val="bg1"/>
                </a:solidFill>
              </a:rPr>
              <a:t> </a:t>
            </a:r>
            <a:r>
              <a:rPr lang="en-US" sz="2800" b="1" spc="5" dirty="0">
                <a:solidFill>
                  <a:schemeClr val="bg1"/>
                </a:solidFill>
              </a:rPr>
              <a:t>result…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41837" y="2063416"/>
            <a:ext cx="58114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9570" marR="836930" indent="-357505">
              <a:lnSpc>
                <a:spcPct val="100000"/>
              </a:lnSpc>
              <a:spcBef>
                <a:spcPts val="114"/>
              </a:spcBef>
              <a:buChar char="•"/>
              <a:tabLst>
                <a:tab pos="369570" algn="l"/>
                <a:tab pos="370205" algn="l"/>
              </a:tabLst>
            </a:pPr>
            <a:r>
              <a:rPr lang="en-US" sz="2400" spc="5" dirty="0">
                <a:latin typeface="Arial"/>
                <a:cs typeface="Arial"/>
              </a:rPr>
              <a:t>Customers’ attention span is</a:t>
            </a:r>
            <a:r>
              <a:rPr lang="en-US" sz="2400" spc="-130" dirty="0">
                <a:latin typeface="Arial"/>
                <a:cs typeface="Arial"/>
              </a:rPr>
              <a:t> </a:t>
            </a:r>
            <a:r>
              <a:rPr lang="en-US" sz="2400" spc="5" dirty="0">
                <a:latin typeface="Arial"/>
                <a:cs typeface="Arial"/>
              </a:rPr>
              <a:t>very  short… They forget very</a:t>
            </a:r>
            <a:r>
              <a:rPr lang="en-US" sz="2400" spc="-70" dirty="0">
                <a:latin typeface="Arial"/>
                <a:cs typeface="Arial"/>
              </a:rPr>
              <a:t> </a:t>
            </a:r>
            <a:r>
              <a:rPr lang="en-US" sz="2400" dirty="0">
                <a:latin typeface="Arial"/>
                <a:cs typeface="Arial"/>
              </a:rPr>
              <a:t>fast!</a:t>
            </a:r>
            <a:endParaRPr lang="en-US" sz="2800" dirty="0">
              <a:latin typeface="Arial"/>
              <a:cs typeface="Arial"/>
            </a:endParaRPr>
          </a:p>
          <a:p>
            <a:pPr marL="369570" marR="5080" indent="-357505">
              <a:lnSpc>
                <a:spcPct val="100000"/>
              </a:lnSpc>
              <a:buChar char="•"/>
              <a:tabLst>
                <a:tab pos="369570" algn="l"/>
                <a:tab pos="370205" algn="l"/>
              </a:tabLst>
            </a:pPr>
            <a:r>
              <a:rPr lang="en-US" sz="2400" spc="5" dirty="0">
                <a:latin typeface="Arial"/>
                <a:cs typeface="Arial"/>
              </a:rPr>
              <a:t>They have </a:t>
            </a:r>
            <a:r>
              <a:rPr lang="en-US" sz="2400" spc="10" dirty="0">
                <a:latin typeface="Arial"/>
                <a:cs typeface="Arial"/>
              </a:rPr>
              <a:t>many </a:t>
            </a:r>
            <a:r>
              <a:rPr lang="en-US" sz="2400" spc="5" dirty="0">
                <a:latin typeface="Arial"/>
                <a:cs typeface="Arial"/>
              </a:rPr>
              <a:t>options to  </a:t>
            </a:r>
            <a:r>
              <a:rPr lang="en-US" sz="2400" spc="10" dirty="0">
                <a:latin typeface="Arial"/>
                <a:cs typeface="Arial"/>
              </a:rPr>
              <a:t>compare </a:t>
            </a:r>
            <a:r>
              <a:rPr lang="en-US" sz="2400" spc="5" dirty="0">
                <a:latin typeface="Arial"/>
                <a:cs typeface="Arial"/>
              </a:rPr>
              <a:t>between, so they take</a:t>
            </a:r>
            <a:r>
              <a:rPr lang="en-US" sz="2400" spc="-35" dirty="0">
                <a:latin typeface="Arial"/>
                <a:cs typeface="Arial"/>
              </a:rPr>
              <a:t> </a:t>
            </a:r>
            <a:r>
              <a:rPr lang="en-US" sz="2400" spc="5" dirty="0">
                <a:latin typeface="Arial"/>
                <a:cs typeface="Arial"/>
              </a:rPr>
              <a:t>longer  time to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spc="5" dirty="0">
                <a:latin typeface="Arial"/>
                <a:cs typeface="Arial"/>
              </a:rPr>
              <a:t>buy</a:t>
            </a:r>
            <a:endParaRPr lang="en-US" sz="2800" dirty="0">
              <a:latin typeface="Arial"/>
              <a:cs typeface="Arial"/>
            </a:endParaRPr>
          </a:p>
          <a:p>
            <a:pPr marL="369570" marR="255904" indent="-357505">
              <a:lnSpc>
                <a:spcPct val="100000"/>
              </a:lnSpc>
              <a:buChar char="•"/>
              <a:tabLst>
                <a:tab pos="369570" algn="l"/>
                <a:tab pos="370205" algn="l"/>
              </a:tabLst>
            </a:pPr>
            <a:r>
              <a:rPr lang="en-US" sz="2400" spc="5" dirty="0">
                <a:latin typeface="Arial"/>
                <a:cs typeface="Arial"/>
              </a:rPr>
              <a:t>They got fed </a:t>
            </a:r>
            <a:r>
              <a:rPr lang="en-US" sz="2400" spc="10" dirty="0">
                <a:latin typeface="Arial"/>
                <a:cs typeface="Arial"/>
              </a:rPr>
              <a:t>up </a:t>
            </a:r>
            <a:r>
              <a:rPr lang="en-US" sz="2400" spc="5" dirty="0">
                <a:latin typeface="Arial"/>
                <a:cs typeface="Arial"/>
              </a:rPr>
              <a:t>of selling ads</a:t>
            </a:r>
            <a:r>
              <a:rPr lang="en-US" sz="2400" spc="-40" dirty="0">
                <a:latin typeface="Arial"/>
                <a:cs typeface="Arial"/>
              </a:rPr>
              <a:t> </a:t>
            </a:r>
            <a:r>
              <a:rPr lang="en-US" sz="2400" spc="5" dirty="0">
                <a:latin typeface="Arial"/>
                <a:cs typeface="Arial"/>
              </a:rPr>
              <a:t>online,  they don’t see the value</a:t>
            </a:r>
            <a:r>
              <a:rPr lang="en-US" sz="2400" spc="-10" dirty="0">
                <a:latin typeface="Arial"/>
                <a:cs typeface="Arial"/>
              </a:rPr>
              <a:t> </a:t>
            </a:r>
            <a:r>
              <a:rPr lang="en-US" sz="2400" spc="5" dirty="0">
                <a:latin typeface="Arial"/>
                <a:cs typeface="Arial"/>
              </a:rPr>
              <a:t>anymore</a:t>
            </a:r>
            <a:endParaRPr lang="en-US" sz="2400" dirty="0"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37718" y="605992"/>
            <a:ext cx="2907979" cy="590719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3FE3947-DB75-41CD-80F7-8D116C7E9C63}"/>
              </a:ext>
            </a:extLst>
          </p:cNvPr>
          <p:cNvSpPr txBox="1"/>
          <p:nvPr/>
        </p:nvSpPr>
        <p:spPr>
          <a:xfrm>
            <a:off x="212096" y="490806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801264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706" y="270958"/>
            <a:ext cx="8047567" cy="109145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113" y="528479"/>
            <a:ext cx="6074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pc="5" dirty="0">
                <a:solidFill>
                  <a:schemeClr val="bg1"/>
                </a:solidFill>
              </a:rPr>
              <a:t>That is </a:t>
            </a:r>
            <a:r>
              <a:rPr lang="en-US" sz="3600" spc="10" dirty="0">
                <a:solidFill>
                  <a:schemeClr val="bg1"/>
                </a:solidFill>
              </a:rPr>
              <a:t>why </a:t>
            </a:r>
            <a:r>
              <a:rPr lang="en-US" sz="3600" spc="5" dirty="0">
                <a:solidFill>
                  <a:schemeClr val="bg1"/>
                </a:solidFill>
              </a:rPr>
              <a:t>everything is</a:t>
            </a:r>
            <a:r>
              <a:rPr lang="en-US" sz="3600" spc="-80" dirty="0">
                <a:solidFill>
                  <a:schemeClr val="bg1"/>
                </a:solidFill>
              </a:rPr>
              <a:t> </a:t>
            </a:r>
            <a:r>
              <a:rPr lang="en-US" sz="3600" spc="5" dirty="0">
                <a:solidFill>
                  <a:schemeClr val="bg1"/>
                </a:solidFill>
              </a:rPr>
              <a:t>tested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object 4">
            <a:extLst>
              <a:ext uri="{FF2B5EF4-FFF2-40B4-BE49-F238E27FC236}">
                <a16:creationId xmlns:a16="http://schemas.microsoft.com/office/drawing/2014/main" id="{68A9EC23-E7FC-4534-A47D-D1BA4599DC9D}"/>
              </a:ext>
            </a:extLst>
          </p:cNvPr>
          <p:cNvSpPr/>
          <p:nvPr/>
        </p:nvSpPr>
        <p:spPr>
          <a:xfrm>
            <a:off x="1546732" y="1595944"/>
            <a:ext cx="6543686" cy="392729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E6165497-77B2-4179-B79F-0649BA23C531}"/>
              </a:ext>
            </a:extLst>
          </p:cNvPr>
          <p:cNvSpPr txBox="1"/>
          <p:nvPr/>
        </p:nvSpPr>
        <p:spPr>
          <a:xfrm rot="10800000" flipV="1">
            <a:off x="8902699" y="2003851"/>
            <a:ext cx="2790984" cy="2816605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3232785" marR="5080" indent="-3220720">
              <a:lnSpc>
                <a:spcPts val="3779"/>
              </a:lnSpc>
              <a:spcBef>
                <a:spcPts val="700"/>
              </a:spcBef>
            </a:pPr>
            <a:r>
              <a:rPr spc="10" dirty="0">
                <a:latin typeface="Trebuchet MS"/>
                <a:cs typeface="Trebuchet MS"/>
              </a:rPr>
              <a:t>Facebook did testing </a:t>
            </a:r>
            <a:endParaRPr lang="en-US" spc="10" dirty="0">
              <a:latin typeface="Trebuchet MS"/>
              <a:cs typeface="Trebuchet MS"/>
            </a:endParaRPr>
          </a:p>
          <a:p>
            <a:pPr marL="3232785" marR="5080" indent="-3220720">
              <a:lnSpc>
                <a:spcPts val="3779"/>
              </a:lnSpc>
              <a:spcBef>
                <a:spcPts val="700"/>
              </a:spcBef>
            </a:pPr>
            <a:r>
              <a:rPr spc="10" dirty="0">
                <a:latin typeface="Trebuchet MS"/>
                <a:cs typeface="Trebuchet MS"/>
              </a:rPr>
              <a:t>to determine that users </a:t>
            </a:r>
            <a:endParaRPr lang="en-US" spc="10" dirty="0">
              <a:latin typeface="Trebuchet MS"/>
              <a:cs typeface="Trebuchet MS"/>
            </a:endParaRPr>
          </a:p>
          <a:p>
            <a:pPr marL="3232785" marR="5080" indent="-3220720">
              <a:lnSpc>
                <a:spcPts val="3779"/>
              </a:lnSpc>
              <a:spcBef>
                <a:spcPts val="700"/>
              </a:spcBef>
            </a:pPr>
            <a:r>
              <a:rPr spc="10" dirty="0">
                <a:latin typeface="Trebuchet MS"/>
                <a:cs typeface="Trebuchet MS"/>
              </a:rPr>
              <a:t>blamed </a:t>
            </a:r>
            <a:r>
              <a:rPr spc="15" dirty="0">
                <a:latin typeface="Trebuchet MS"/>
                <a:cs typeface="Trebuchet MS"/>
              </a:rPr>
              <a:t>FB </a:t>
            </a:r>
            <a:r>
              <a:rPr spc="10" dirty="0">
                <a:latin typeface="Trebuchet MS"/>
                <a:cs typeface="Trebuchet MS"/>
              </a:rPr>
              <a:t>on </a:t>
            </a:r>
            <a:r>
              <a:rPr spc="5" dirty="0">
                <a:latin typeface="Trebuchet MS"/>
                <a:cs typeface="Trebuchet MS"/>
              </a:rPr>
              <a:t>left,  </a:t>
            </a:r>
            <a:endParaRPr lang="en-US" spc="5" dirty="0">
              <a:latin typeface="Trebuchet MS"/>
              <a:cs typeface="Trebuchet MS"/>
            </a:endParaRPr>
          </a:p>
          <a:p>
            <a:pPr marL="3232785" marR="5080" indent="-3220720">
              <a:lnSpc>
                <a:spcPts val="3779"/>
              </a:lnSpc>
              <a:spcBef>
                <a:spcPts val="700"/>
              </a:spcBef>
            </a:pPr>
            <a:r>
              <a:rPr spc="10" dirty="0">
                <a:latin typeface="Trebuchet MS"/>
                <a:cs typeface="Trebuchet MS"/>
              </a:rPr>
              <a:t>iOS on right, </a:t>
            </a:r>
            <a:endParaRPr lang="en-US" spc="10" dirty="0">
              <a:latin typeface="Trebuchet MS"/>
              <a:cs typeface="Trebuchet MS"/>
            </a:endParaRPr>
          </a:p>
          <a:p>
            <a:pPr marL="3232785" marR="5080" indent="-3220720">
              <a:lnSpc>
                <a:spcPts val="3779"/>
              </a:lnSpc>
              <a:spcBef>
                <a:spcPts val="700"/>
              </a:spcBef>
            </a:pPr>
            <a:r>
              <a:rPr spc="5" dirty="0">
                <a:latin typeface="Trebuchet MS"/>
                <a:cs typeface="Trebuchet MS"/>
              </a:rPr>
              <a:t>for </a:t>
            </a:r>
            <a:r>
              <a:rPr spc="10" dirty="0">
                <a:latin typeface="Trebuchet MS"/>
                <a:cs typeface="Trebuchet MS"/>
              </a:rPr>
              <a:t>slowness of</a:t>
            </a:r>
            <a:r>
              <a:rPr spc="-30" dirty="0">
                <a:latin typeface="Trebuchet MS"/>
                <a:cs typeface="Trebuchet MS"/>
              </a:rPr>
              <a:t> </a:t>
            </a:r>
            <a:r>
              <a:rPr spc="10" dirty="0">
                <a:latin typeface="Trebuchet MS"/>
                <a:cs typeface="Trebuchet MS"/>
              </a:rPr>
              <a:t>loading</a:t>
            </a:r>
            <a:endParaRPr dirty="0">
              <a:latin typeface="Trebuchet MS"/>
              <a:cs typeface="Trebuchet M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76A162-3271-44CE-B6E3-5D7C1B5EC805}"/>
              </a:ext>
            </a:extLst>
          </p:cNvPr>
          <p:cNvSpPr txBox="1"/>
          <p:nvPr/>
        </p:nvSpPr>
        <p:spPr>
          <a:xfrm>
            <a:off x="59927" y="501440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40059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5" name="object 2">
            <a:extLst>
              <a:ext uri="{FF2B5EF4-FFF2-40B4-BE49-F238E27FC236}">
                <a16:creationId xmlns:a16="http://schemas.microsoft.com/office/drawing/2014/main" id="{1D6A6166-F9AB-4260-A9DF-7ED0CCE539F0}"/>
              </a:ext>
            </a:extLst>
          </p:cNvPr>
          <p:cNvSpPr/>
          <p:nvPr/>
        </p:nvSpPr>
        <p:spPr>
          <a:xfrm flipH="1">
            <a:off x="4536552" y="941369"/>
            <a:ext cx="7569723" cy="456761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16" y="501221"/>
            <a:ext cx="81588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8546" y="427464"/>
            <a:ext cx="61422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Plan and the Main Topics to be covered: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F7BFD9-FC96-4EEC-BD0F-0FD8FDFEC781}"/>
              </a:ext>
            </a:extLst>
          </p:cNvPr>
          <p:cNvSpPr txBox="1"/>
          <p:nvPr/>
        </p:nvSpPr>
        <p:spPr>
          <a:xfrm>
            <a:off x="521274" y="1768374"/>
            <a:ext cx="8749844" cy="3373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Topic 1: Introduction to digital marketing, </a:t>
            </a:r>
          </a:p>
          <a:p>
            <a:pPr>
              <a:lnSpc>
                <a:spcPct val="150000"/>
              </a:lnSpc>
            </a:pPr>
            <a:r>
              <a:rPr lang="en-US" dirty="0"/>
              <a:t>Topic 2: Evolution of the web and how social media platforms work</a:t>
            </a:r>
            <a:br>
              <a:rPr lang="en-US" dirty="0"/>
            </a:br>
            <a:r>
              <a:rPr lang="en-US" dirty="0"/>
              <a:t>Topic 3: HOW DIGITAL  PLATFORMS  WORK and UNDERSTANDING THE CONCEPTS</a:t>
            </a:r>
          </a:p>
          <a:p>
            <a:pPr>
              <a:lnSpc>
                <a:spcPct val="150000"/>
              </a:lnSpc>
            </a:pPr>
            <a:r>
              <a:rPr lang="en-US" dirty="0"/>
              <a:t>Topic 4: HOW SEARCH  ENGINS WORK and UNDERSTANDING THE  CONCEPTS</a:t>
            </a:r>
            <a:br>
              <a:rPr lang="en-US" dirty="0"/>
            </a:br>
            <a:r>
              <a:rPr lang="en-US" dirty="0"/>
              <a:t>Topic 5: Building a Digital  Strategy! Know Your Target Audience</a:t>
            </a:r>
          </a:p>
          <a:p>
            <a:pPr>
              <a:lnSpc>
                <a:spcPct val="150000"/>
              </a:lnSpc>
            </a:pPr>
            <a:r>
              <a:rPr lang="en-US" dirty="0"/>
              <a:t>Topic 6: Search Engine Optimization</a:t>
            </a:r>
          </a:p>
          <a:p>
            <a:pPr>
              <a:lnSpc>
                <a:spcPct val="150000"/>
              </a:lnSpc>
            </a:pPr>
            <a:r>
              <a:rPr lang="en-US" dirty="0"/>
              <a:t>Topic 7: Creating social media pages, introduction to Meta business accounts and publishing tools and insights - Social media management tools and content planning for social media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21D0312-CDA3-4C6F-9FAC-FDC0B225B4C2}"/>
              </a:ext>
            </a:extLst>
          </p:cNvPr>
          <p:cNvSpPr txBox="1"/>
          <p:nvPr/>
        </p:nvSpPr>
        <p:spPr>
          <a:xfrm>
            <a:off x="12770" y="501221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199535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5" name="object 2">
            <a:extLst>
              <a:ext uri="{FF2B5EF4-FFF2-40B4-BE49-F238E27FC236}">
                <a16:creationId xmlns:a16="http://schemas.microsoft.com/office/drawing/2014/main" id="{1D6A6166-F9AB-4260-A9DF-7ED0CCE539F0}"/>
              </a:ext>
            </a:extLst>
          </p:cNvPr>
          <p:cNvSpPr/>
          <p:nvPr/>
        </p:nvSpPr>
        <p:spPr>
          <a:xfrm flipH="1">
            <a:off x="4536552" y="941369"/>
            <a:ext cx="7569723" cy="456761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16" y="501221"/>
            <a:ext cx="81588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8546" y="427464"/>
            <a:ext cx="61422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Plan and the Main Topics to be covered: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F7BFD9-FC96-4EEC-BD0F-0FD8FDFEC781}"/>
              </a:ext>
            </a:extLst>
          </p:cNvPr>
          <p:cNvSpPr txBox="1"/>
          <p:nvPr/>
        </p:nvSpPr>
        <p:spPr>
          <a:xfrm>
            <a:off x="521274" y="2147443"/>
            <a:ext cx="8749844" cy="2957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Topic 8: Social Media Advertising - Intro to ads manager, digital marketing funnel and campaign setup - Audience targeting and ad creation - Ad reporting and optimization</a:t>
            </a:r>
          </a:p>
          <a:p>
            <a:pPr>
              <a:lnSpc>
                <a:spcPct val="150000"/>
              </a:lnSpc>
            </a:pPr>
            <a:r>
              <a:rPr lang="en-US" dirty="0"/>
              <a:t>Topic 9: Introduction to google ads and campaign types and setup - Google search ads</a:t>
            </a:r>
          </a:p>
          <a:p>
            <a:pPr>
              <a:lnSpc>
                <a:spcPct val="150000"/>
              </a:lnSpc>
            </a:pPr>
            <a:r>
              <a:rPr lang="en-US" dirty="0"/>
              <a:t>Topic 10: Email Marketing fundamentals and email workflows - Using emails to re-target existing customers</a:t>
            </a:r>
          </a:p>
          <a:p>
            <a:pPr>
              <a:lnSpc>
                <a:spcPct val="150000"/>
              </a:lnSpc>
            </a:pPr>
            <a:r>
              <a:rPr lang="en-US" dirty="0"/>
              <a:t>Topic 11: Google Analytic:  Google Analytics setup and reporting Analyzing Website Performance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1A64764-EE46-4CE5-9707-C5A502C9CC2D}"/>
              </a:ext>
            </a:extLst>
          </p:cNvPr>
          <p:cNvSpPr txBox="1"/>
          <p:nvPr/>
        </p:nvSpPr>
        <p:spPr>
          <a:xfrm>
            <a:off x="59927" y="461538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37363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2351</TotalTime>
  <Words>639</Words>
  <Application>Microsoft Office PowerPoint</Application>
  <PresentationFormat>Widescreen</PresentationFormat>
  <Paragraphs>96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MS UI Gothic</vt:lpstr>
      <vt:lpstr>Arial</vt:lpstr>
      <vt:lpstr>Arial Black</vt:lpstr>
      <vt:lpstr>Calibri</vt:lpstr>
      <vt:lpstr>Calibri Light</vt:lpstr>
      <vt:lpstr>Tajawal Medium</vt:lpstr>
      <vt:lpstr>Times New Roman</vt:lpstr>
      <vt:lpstr>Trebuchet MS</vt:lpstr>
      <vt:lpstr>ヒラギノ角ゴ ProN W3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Perihan Salah</cp:lastModifiedBy>
  <cp:revision>91</cp:revision>
  <dcterms:created xsi:type="dcterms:W3CDTF">2021-08-03T13:03:26Z</dcterms:created>
  <dcterms:modified xsi:type="dcterms:W3CDTF">2023-01-24T10:07:38Z</dcterms:modified>
</cp:coreProperties>
</file>