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313" r:id="rId7"/>
    <p:sldId id="498" r:id="rId8"/>
    <p:sldId id="276" r:id="rId9"/>
    <p:sldId id="510" r:id="rId10"/>
    <p:sldId id="532" r:id="rId11"/>
    <p:sldId id="533" r:id="rId12"/>
    <p:sldId id="534" r:id="rId13"/>
    <p:sldId id="535" r:id="rId14"/>
    <p:sldId id="536" r:id="rId15"/>
    <p:sldId id="537" r:id="rId16"/>
    <p:sldId id="511" r:id="rId17"/>
    <p:sldId id="538" r:id="rId18"/>
    <p:sldId id="539" r:id="rId19"/>
    <p:sldId id="540" r:id="rId20"/>
    <p:sldId id="541" r:id="rId21"/>
    <p:sldId id="542" r:id="rId22"/>
    <p:sldId id="543" r:id="rId23"/>
    <p:sldId id="545" r:id="rId24"/>
    <p:sldId id="512" r:id="rId25"/>
    <p:sldId id="546" r:id="rId26"/>
    <p:sldId id="547" r:id="rId27"/>
    <p:sldId id="548" r:id="rId28"/>
    <p:sldId id="549" r:id="rId29"/>
    <p:sldId id="550" r:id="rId30"/>
    <p:sldId id="551" r:id="rId31"/>
    <p:sldId id="552" r:id="rId32"/>
    <p:sldId id="513" r:id="rId33"/>
    <p:sldId id="554" r:id="rId34"/>
    <p:sldId id="555" r:id="rId35"/>
    <p:sldId id="556" r:id="rId36"/>
    <p:sldId id="557" r:id="rId37"/>
    <p:sldId id="558" r:id="rId38"/>
    <p:sldId id="559" r:id="rId39"/>
    <p:sldId id="561" r:id="rId40"/>
    <p:sldId id="514" r:id="rId41"/>
    <p:sldId id="563" r:id="rId42"/>
    <p:sldId id="564" r:id="rId43"/>
    <p:sldId id="565" r:id="rId44"/>
    <p:sldId id="566" r:id="rId45"/>
    <p:sldId id="567" r:id="rId46"/>
    <p:sldId id="568" r:id="rId47"/>
    <p:sldId id="562" r:id="rId48"/>
    <p:sldId id="515" r:id="rId49"/>
    <p:sldId id="569" r:id="rId50"/>
    <p:sldId id="570" r:id="rId51"/>
    <p:sldId id="571" r:id="rId52"/>
    <p:sldId id="57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8"/>
            <p14:sldId id="276"/>
            <p14:sldId id="510"/>
            <p14:sldId id="532"/>
            <p14:sldId id="533"/>
            <p14:sldId id="534"/>
            <p14:sldId id="535"/>
            <p14:sldId id="536"/>
            <p14:sldId id="537"/>
            <p14:sldId id="511"/>
            <p14:sldId id="538"/>
            <p14:sldId id="539"/>
            <p14:sldId id="540"/>
            <p14:sldId id="541"/>
            <p14:sldId id="542"/>
            <p14:sldId id="543"/>
            <p14:sldId id="545"/>
            <p14:sldId id="512"/>
            <p14:sldId id="546"/>
            <p14:sldId id="547"/>
            <p14:sldId id="548"/>
            <p14:sldId id="549"/>
            <p14:sldId id="550"/>
            <p14:sldId id="551"/>
            <p14:sldId id="552"/>
            <p14:sldId id="513"/>
            <p14:sldId id="554"/>
            <p14:sldId id="555"/>
            <p14:sldId id="556"/>
            <p14:sldId id="557"/>
            <p14:sldId id="558"/>
            <p14:sldId id="559"/>
            <p14:sldId id="561"/>
            <p14:sldId id="514"/>
            <p14:sldId id="563"/>
            <p14:sldId id="564"/>
            <p14:sldId id="565"/>
            <p14:sldId id="566"/>
            <p14:sldId id="567"/>
            <p14:sldId id="568"/>
            <p14:sldId id="562"/>
            <p14:sldId id="515"/>
            <p14:sldId id="569"/>
            <p14:sldId id="570"/>
            <p14:sldId id="571"/>
            <p14:sldId id="57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41" autoAdjust="0"/>
  </p:normalViewPr>
  <p:slideViewPr>
    <p:cSldViewPr snapToGrid="0">
      <p:cViewPr varScale="1">
        <p:scale>
          <a:sx n="111" d="100"/>
          <a:sy n="111" d="100"/>
        </p:scale>
        <p:origin x="656" y="2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974551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19098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5110980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76873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0269920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120238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6321151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592102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302123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090534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162738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751789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159945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5705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455139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1264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6247760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71723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773063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021952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33935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070000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955443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310903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8379682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7878233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258447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521788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099937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396033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1193806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7543823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821649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60517626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599064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417367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9404924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89480269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7017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1/17/26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1/17/26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1/17/26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1/17/26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1/17/26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1/17/26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21.jpeg"/><Relationship Id="rId4" Type="http://schemas.openxmlformats.org/officeDocument/2006/relationships/image" Target="../media/image20.jpe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23.png"/><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4.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26.jpe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7.jpe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28.jpe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30.jpe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32.jpe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33.jpe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34.jpe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35.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36.jpe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37.jpeg"/></Relationships>
</file>

<file path=ppt/slides/_rels/slide5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6.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78894" y="2341724"/>
            <a:ext cx="590257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العلاقات العامة</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الأولى</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621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78247" y="2810134"/>
            <a:ext cx="590257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العلاقات العامة</a:t>
            </a:r>
          </a:p>
        </p:txBody>
      </p:sp>
      <p:sp>
        <p:nvSpPr>
          <p:cNvPr id="10" name="Rectangle: Rounded Corners 9"/>
          <p:cNvSpPr/>
          <p:nvPr/>
        </p:nvSpPr>
        <p:spPr>
          <a:xfrm>
            <a:off x="5978247" y="4147074"/>
            <a:ext cx="473769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الأولى</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621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err="1">
                <a:solidFill>
                  <a:schemeClr val="bg1"/>
                </a:solidFill>
              </a:rPr>
              <a:t>www.midocean.km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788920" y="1381163"/>
            <a:ext cx="9091905" cy="472341"/>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مقدمة في إدارة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88010"/>
            <a:ext cx="9509327" cy="3189976"/>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الأولى من مقرر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التعريفية السابقة أهمية العلاقات العامة بشكلٍ عام، وتوصيف المادة العلمية، وأهداف المقرّر، ومحتواه، والمعارف الرئيسية والمهارات الأساسية التي يتم اكتسابها من خلال المقرّر.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ونبدأ المحاضرة الأولى بفهم الأساسيات والمفاهيم الرئيسية للعلاقات العامة، بدءًا من تعريفها، وتطورها، مرورًا بدورها ووظائفها في المؤسسات المختلفة، وصولًا إلى أهمية إدارة العلاقات العامة الفعّالة.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Placeholder 4">
            <a:extLst>
              <a:ext uri="{FF2B5EF4-FFF2-40B4-BE49-F238E27FC236}">
                <a16:creationId xmlns:a16="http://schemas.microsoft.com/office/drawing/2014/main" id="{E149E8B5-F635-22B8-6B9F-1C381B1FD6A7}"/>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791" r="16791"/>
          <a:stretch>
            <a:fillRect/>
          </a:stretch>
        </p:blipFill>
        <p:spPr>
          <a:xfrm>
            <a:off x="1" y="0"/>
            <a:ext cx="5184882" cy="5208998"/>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err="1"/>
              <a:t>www.midocean.km</a:t>
            </a:r>
            <a:endParaRPr lang="en-US" sz="16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مقدمة في إدارة العلاقات العامة</a:t>
            </a:r>
            <a:endParaRPr lang="en-US" sz="28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5634C1C3-39A9-3EE6-9533-2C522BFDE83F}"/>
              </a:ext>
            </a:extLst>
          </p:cNvPr>
          <p:cNvSpPr txBox="1"/>
          <p:nvPr/>
        </p:nvSpPr>
        <p:spPr>
          <a:xfrm>
            <a:off x="1133108" y="2611785"/>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تعريف وتطوّر العلاقات العامة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33108" y="3324319"/>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دور ووظائف العلاقات العامة في المؤسسات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133108" y="4155549"/>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أهمية إدارة العلاقات العامة الفعّالة</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184664" y="5057045"/>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تطبيقات وأمثلة عمليّة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3352037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أولًا: </a:t>
            </a:r>
            <a:r>
              <a:rPr lang="ar-EG" sz="2800" b="1" dirty="0">
                <a:latin typeface="Alexandria" charset="0"/>
                <a:cs typeface="Alexandria" charset="0"/>
              </a:rPr>
              <a:t>تعريف وتطوّر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تعريف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191856" y="1905800"/>
            <a:ext cx="7730269" cy="3236142"/>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"العلاقات العامة هي مجموعة من الأنشطة والجهود الاتصالية التي تقوم بها المؤسسات بهدف بناء والحفاظ على صورة إيجابية لها في عيون الجمهور وأصحاب المصلحة. تشمل هذه الأنشطة إدارة المعلومات، والتواصل مع وسائل الإعلام، وتنظيم الأحداث، والتعامل مع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العلاقات العامة هي عملية اتصالية استراتيجية تهدف إلى بناء والحفاظ على صورة إيجابية للمؤسسة في عيون الجمهور وأصحاب المصلحة. تُعنى العلاقات العامة بإدارة الاتصال بين المؤسسة وجماهيرها المستهدفة، وتسعى إلى تعزيز الفهم المتبادل وبناء الثقة.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5" name="Picture Placeholder 14">
            <a:extLst>
              <a:ext uri="{FF2B5EF4-FFF2-40B4-BE49-F238E27FC236}">
                <a16:creationId xmlns:a16="http://schemas.microsoft.com/office/drawing/2014/main" id="{13F0477E-CA5F-19DF-3542-D48131EC8FCC}"/>
              </a:ext>
            </a:extLst>
          </p:cNvPr>
          <p:cNvPicPr>
            <a:picLocks noGrp="1" noChangeAspect="1"/>
          </p:cNvPicPr>
          <p:nvPr>
            <p:ph type="pic" sz="quarter" idx="10"/>
          </p:nvPr>
        </p:nvPicPr>
        <p:blipFill>
          <a:blip r:embed="rId4"/>
          <a:srcRect l="16866" r="16866"/>
          <a:stretch>
            <a:fillRect/>
          </a:stretch>
        </p:blipFill>
        <p:spPr>
          <a:xfrm>
            <a:off x="0" y="629166"/>
            <a:ext cx="4076594" cy="5895953"/>
          </a:xfrm>
          <a:prstGeom prst="rect">
            <a:avLst/>
          </a:prstGeom>
          <a:effectLst>
            <a:softEdge rad="127000"/>
          </a:effectLst>
        </p:spPr>
      </p:pic>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المفاهيم الرئيسية في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3005310"/>
          </a:xfrm>
          <a:prstGeom prst="rect">
            <a:avLst/>
          </a:prstGeom>
          <a:noFill/>
        </p:spPr>
        <p:txBody>
          <a:bodyPr wrap="square" rtlCol="0">
            <a:spAutoFit/>
          </a:bodyPr>
          <a:lstStyle/>
          <a:p>
            <a:pPr marL="342900" indent="-342900" algn="just" rtl="1">
              <a:lnSpc>
                <a:spcPct val="150000"/>
              </a:lnSpc>
              <a:spcBef>
                <a:spcPts val="600"/>
              </a:spcBef>
              <a:spcAft>
                <a:spcPts val="1200"/>
              </a:spcAft>
              <a:buAutoNum type="arabicPeriod"/>
            </a:pPr>
            <a:r>
              <a:rPr lang="ar-EG" b="1" dirty="0">
                <a:latin typeface="Alexandria" charset="0"/>
                <a:cs typeface="Alexandria" charset="0"/>
              </a:rPr>
              <a:t>الجمهور </a:t>
            </a:r>
            <a:r>
              <a:rPr lang="en-GB" b="1" dirty="0">
                <a:latin typeface="Alexandria" charset="0"/>
                <a:cs typeface="Alexandria" charset="0"/>
              </a:rPr>
              <a:t>Audience</a:t>
            </a:r>
            <a:endParaRPr lang="ar-EG" b="1" dirty="0">
              <a:latin typeface="Alexandria" charset="0"/>
              <a:cs typeface="Alexandria" charset="0"/>
            </a:endParaRPr>
          </a:p>
          <a:p>
            <a:pPr algn="just" rtl="1">
              <a:lnSpc>
                <a:spcPct val="150000"/>
              </a:lnSpc>
              <a:spcBef>
                <a:spcPts val="600"/>
              </a:spcBef>
              <a:spcAft>
                <a:spcPts val="1200"/>
              </a:spcAft>
            </a:pPr>
            <a:r>
              <a:rPr lang="ar-EG" sz="1600" dirty="0">
                <a:latin typeface="Alexandria" charset="0"/>
                <a:cs typeface="Alexandria" charset="0"/>
              </a:rPr>
              <a:t>الجمهور في العلاقات العامة يشير إلى مجموعات الأفراد أو الكيانات التي تتفاعل معها المؤسسة أو تتأثر بنشاطاتها. يمكن تقسيم الجمهور إلى فئات مختلفة بناءً على الأهداف الاستراتيجية للمؤسسة. من الأمثلة على الفئات المختلفة للجمهور:</a:t>
            </a:r>
          </a:p>
          <a:p>
            <a:pPr algn="just" rtl="1">
              <a:lnSpc>
                <a:spcPct val="150000"/>
              </a:lnSpc>
              <a:spcBef>
                <a:spcPts val="600"/>
              </a:spcBef>
              <a:spcAft>
                <a:spcPts val="1200"/>
              </a:spcAft>
            </a:pPr>
            <a:r>
              <a:rPr lang="ar-EG" sz="1600" b="1" dirty="0">
                <a:latin typeface="Alexandria" charset="0"/>
                <a:cs typeface="Alexandria" charset="0"/>
              </a:rPr>
              <a:t>الجمهور الداخلي: </a:t>
            </a:r>
            <a:r>
              <a:rPr lang="ar-EG" sz="1600" dirty="0">
                <a:latin typeface="Alexandria" charset="0"/>
                <a:cs typeface="Alexandria" charset="0"/>
              </a:rPr>
              <a:t>يشمل الموظفين، والإدارة، والمساهمين.</a:t>
            </a:r>
          </a:p>
          <a:p>
            <a:pPr algn="just" rtl="1">
              <a:lnSpc>
                <a:spcPct val="150000"/>
              </a:lnSpc>
              <a:spcBef>
                <a:spcPts val="600"/>
              </a:spcBef>
              <a:spcAft>
                <a:spcPts val="1200"/>
              </a:spcAft>
            </a:pPr>
            <a:r>
              <a:rPr lang="ar-EG" sz="1600" b="1" dirty="0">
                <a:latin typeface="Alexandria" charset="0"/>
                <a:cs typeface="Alexandria" charset="0"/>
              </a:rPr>
              <a:t>الجمهور الخارجي: </a:t>
            </a:r>
            <a:r>
              <a:rPr lang="ar-EG" sz="1600" dirty="0">
                <a:latin typeface="Alexandria" charset="0"/>
                <a:cs typeface="Alexandria" charset="0"/>
              </a:rPr>
              <a:t>يتضمن العملاء، ووسائل الإعلام، والمجتمع المحلي، والمستثمرين، والحكومة.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05641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المفاهيم الرئيسية في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3836307"/>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2. الرسائل الاتصالية </a:t>
            </a:r>
            <a:r>
              <a:rPr lang="en-GB" b="1" dirty="0">
                <a:latin typeface="Alexandria" charset="0"/>
                <a:cs typeface="Alexandria" charset="0"/>
              </a:rPr>
              <a:t>Communication Messages</a:t>
            </a:r>
            <a:endParaRPr lang="ar-EG" b="1" dirty="0">
              <a:latin typeface="Alexandria" charset="0"/>
              <a:cs typeface="Alexandria" charset="0"/>
            </a:endParaRPr>
          </a:p>
          <a:p>
            <a:pPr algn="just" rtl="1">
              <a:lnSpc>
                <a:spcPct val="150000"/>
              </a:lnSpc>
              <a:spcBef>
                <a:spcPts val="600"/>
              </a:spcBef>
              <a:spcAft>
                <a:spcPts val="1200"/>
              </a:spcAft>
            </a:pPr>
            <a:r>
              <a:rPr lang="ar-EG" sz="1600" dirty="0">
                <a:latin typeface="Alexandria" charset="0"/>
                <a:cs typeface="Alexandria" charset="0"/>
              </a:rPr>
              <a:t>الرسائل الاتصالية هي المعلومات التي تنقلها المؤسسة إلى جمهورها المستهدف. تعتبر الرسائل الاتصالية مكونًا أساسيًا في استراتيجيات العلاقات العامة وتشمل العناصر التالية:</a:t>
            </a:r>
          </a:p>
          <a:p>
            <a:pPr algn="just" rtl="1">
              <a:lnSpc>
                <a:spcPct val="150000"/>
              </a:lnSpc>
              <a:spcBef>
                <a:spcPts val="600"/>
              </a:spcBef>
              <a:spcAft>
                <a:spcPts val="1200"/>
              </a:spcAft>
            </a:pPr>
            <a:r>
              <a:rPr lang="ar-EG" sz="1600" b="1" dirty="0">
                <a:latin typeface="Alexandria" charset="0"/>
                <a:cs typeface="Alexandria" charset="0"/>
              </a:rPr>
              <a:t>المحتوى</a:t>
            </a:r>
            <a:r>
              <a:rPr lang="ar-EG" sz="1600" dirty="0">
                <a:latin typeface="Alexandria" charset="0"/>
                <a:cs typeface="Alexandria" charset="0"/>
              </a:rPr>
              <a:t>: المعلومات أو الأفكار التي ترغب المؤسسة في إيصالها.</a:t>
            </a:r>
          </a:p>
          <a:p>
            <a:pPr algn="just" rtl="1">
              <a:lnSpc>
                <a:spcPct val="150000"/>
              </a:lnSpc>
              <a:spcBef>
                <a:spcPts val="600"/>
              </a:spcBef>
              <a:spcAft>
                <a:spcPts val="1200"/>
              </a:spcAft>
            </a:pPr>
            <a:r>
              <a:rPr lang="ar-EG" sz="1600" b="1" dirty="0">
                <a:latin typeface="Alexandria" charset="0"/>
                <a:cs typeface="Alexandria" charset="0"/>
              </a:rPr>
              <a:t>الأسلوب</a:t>
            </a:r>
            <a:r>
              <a:rPr lang="ar-EG" sz="1600" dirty="0">
                <a:latin typeface="Alexandria" charset="0"/>
                <a:cs typeface="Alexandria" charset="0"/>
              </a:rPr>
              <a:t>: الطريقة التي تُقدم بها الرسالة (رسمية، غير رسمية، تحفيزية، إلخ).</a:t>
            </a:r>
          </a:p>
          <a:p>
            <a:pPr algn="just" rtl="1">
              <a:lnSpc>
                <a:spcPct val="150000"/>
              </a:lnSpc>
              <a:spcBef>
                <a:spcPts val="600"/>
              </a:spcBef>
              <a:spcAft>
                <a:spcPts val="1200"/>
              </a:spcAft>
            </a:pPr>
            <a:r>
              <a:rPr lang="ar-EG" sz="1600" b="1" dirty="0">
                <a:latin typeface="Alexandria" charset="0"/>
                <a:cs typeface="Alexandria" charset="0"/>
              </a:rPr>
              <a:t>الوضوح</a:t>
            </a:r>
            <a:r>
              <a:rPr lang="ar-EG" sz="1600" dirty="0">
                <a:latin typeface="Alexandria" charset="0"/>
                <a:cs typeface="Alexandria" charset="0"/>
              </a:rPr>
              <a:t>: يجب أن تكون الرسالة واضحة وسهلة الفهم للجمهور المستهدف.</a:t>
            </a:r>
          </a:p>
          <a:p>
            <a:pPr algn="just" rtl="1">
              <a:lnSpc>
                <a:spcPct val="150000"/>
              </a:lnSpc>
              <a:spcBef>
                <a:spcPts val="600"/>
              </a:spcBef>
              <a:spcAft>
                <a:spcPts val="1200"/>
              </a:spcAft>
            </a:pPr>
            <a:r>
              <a:rPr lang="ar-EG" sz="1600" b="1" dirty="0">
                <a:latin typeface="Alexandria" charset="0"/>
                <a:cs typeface="Alexandria" charset="0"/>
              </a:rPr>
              <a:t>الاتساق</a:t>
            </a:r>
            <a:r>
              <a:rPr lang="ar-EG" sz="1600" dirty="0">
                <a:latin typeface="Alexandria" charset="0"/>
                <a:cs typeface="Alexandria" charset="0"/>
              </a:rPr>
              <a:t>: يجب أن تتسق الرسالة مع أهداف المؤسسة وصورتها العامة.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9218" name="Picture 2">
            <a:extLst>
              <a:ext uri="{FF2B5EF4-FFF2-40B4-BE49-F238E27FC236}">
                <a16:creationId xmlns:a16="http://schemas.microsoft.com/office/drawing/2014/main" id="{F64632A6-A841-5C83-23AF-FB648BEA87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387" y="3267182"/>
            <a:ext cx="4960904" cy="342555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729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5" name="TextBox 24"/>
          <p:cNvSpPr txBox="1"/>
          <p:nvPr/>
        </p:nvSpPr>
        <p:spPr>
          <a:xfrm>
            <a:off x="5140534" y="127240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المفاهيم الرئيسية في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7530" y="1928655"/>
            <a:ext cx="11089918" cy="3974806"/>
          </a:xfrm>
          <a:prstGeom prst="rect">
            <a:avLst/>
          </a:prstGeom>
          <a:noFill/>
        </p:spPr>
        <p:txBody>
          <a:bodyPr wrap="square" rtlCol="0">
            <a:spAutoFit/>
          </a:bodyPr>
          <a:lstStyle/>
          <a:p>
            <a:pPr algn="just" rtl="1">
              <a:lnSpc>
                <a:spcPct val="150000"/>
              </a:lnSpc>
              <a:spcBef>
                <a:spcPts val="600"/>
              </a:spcBef>
              <a:spcAft>
                <a:spcPts val="1200"/>
              </a:spcAft>
            </a:pPr>
            <a:r>
              <a:rPr lang="ar-EG" b="1" dirty="0">
                <a:latin typeface="Alexandria" charset="0"/>
                <a:cs typeface="Alexandria" charset="0"/>
              </a:rPr>
              <a:t>3. القنوات الاتصالية </a:t>
            </a:r>
            <a:r>
              <a:rPr lang="en-GB" b="1" dirty="0">
                <a:latin typeface="Alexandria" charset="0"/>
                <a:cs typeface="Alexandria" charset="0"/>
              </a:rPr>
              <a:t>Communication Channels</a:t>
            </a:r>
            <a:endParaRPr lang="ar-EG" b="1" dirty="0">
              <a:latin typeface="Alexandria" charset="0"/>
              <a:cs typeface="Alexandria" charset="0"/>
            </a:endParaRPr>
          </a:p>
          <a:p>
            <a:pPr algn="just" rtl="1">
              <a:lnSpc>
                <a:spcPct val="150000"/>
              </a:lnSpc>
              <a:spcBef>
                <a:spcPts val="600"/>
              </a:spcBef>
              <a:spcAft>
                <a:spcPts val="1200"/>
              </a:spcAft>
            </a:pPr>
            <a:r>
              <a:rPr lang="ar-EG" sz="1600" dirty="0">
                <a:latin typeface="Alexandria" charset="0"/>
                <a:cs typeface="Alexandria" charset="0"/>
              </a:rPr>
              <a:t>القنوات الاتصالية هي الوسائط أو الأدوات التي تُستخدم لنقل الرسائل الاتصالية إلى الجمهور. يمكن أن تكون هذه القنوات تقليدية أو رقمية، وتشمل:</a:t>
            </a:r>
          </a:p>
          <a:p>
            <a:pPr algn="just" rtl="1">
              <a:lnSpc>
                <a:spcPct val="150000"/>
              </a:lnSpc>
              <a:spcBef>
                <a:spcPts val="600"/>
              </a:spcBef>
              <a:spcAft>
                <a:spcPts val="1200"/>
              </a:spcAft>
            </a:pPr>
            <a:r>
              <a:rPr lang="ar-EG" sz="1600" b="1" dirty="0">
                <a:latin typeface="Alexandria" charset="0"/>
                <a:cs typeface="Alexandria" charset="0"/>
              </a:rPr>
              <a:t>القنوات التقليدية: </a:t>
            </a:r>
            <a:r>
              <a:rPr lang="ar-EG" sz="1600" dirty="0">
                <a:latin typeface="Alexandria" charset="0"/>
                <a:cs typeface="Alexandria" charset="0"/>
              </a:rPr>
              <a:t>مثل الصحف، والمجلات، والتلفزيون، والراديو. تُستخدم هذه القنوات للوصول إلى جمهور واسع.</a:t>
            </a:r>
          </a:p>
          <a:p>
            <a:pPr algn="just" rtl="1">
              <a:lnSpc>
                <a:spcPct val="150000"/>
              </a:lnSpc>
              <a:spcBef>
                <a:spcPts val="600"/>
              </a:spcBef>
              <a:spcAft>
                <a:spcPts val="1200"/>
              </a:spcAft>
            </a:pPr>
            <a:r>
              <a:rPr lang="ar-EG" sz="1600" b="1" dirty="0">
                <a:latin typeface="Alexandria" charset="0"/>
                <a:cs typeface="Alexandria" charset="0"/>
              </a:rPr>
              <a:t>القنوات الرقمية: </a:t>
            </a:r>
            <a:r>
              <a:rPr lang="ar-EG" sz="1600" dirty="0">
                <a:latin typeface="Alexandria" charset="0"/>
                <a:cs typeface="Alexandria" charset="0"/>
              </a:rPr>
              <a:t>مثل مواقع التواصل الاجتماعي، والمواقع الإلكترونية، والبريد الإلكتروني. تتميز هذه القنوات بسرعة الوصول والتفاعل المباشر مع الجمهور.</a:t>
            </a:r>
          </a:p>
          <a:p>
            <a:pPr algn="just" rtl="1">
              <a:lnSpc>
                <a:spcPct val="150000"/>
              </a:lnSpc>
              <a:spcBef>
                <a:spcPts val="600"/>
              </a:spcBef>
              <a:spcAft>
                <a:spcPts val="1200"/>
              </a:spcAft>
            </a:pPr>
            <a:r>
              <a:rPr lang="ar-EG" sz="1600" b="1" dirty="0">
                <a:latin typeface="Alexandria" charset="0"/>
                <a:cs typeface="Alexandria" charset="0"/>
              </a:rPr>
              <a:t>القنوات المباشرة: </a:t>
            </a:r>
            <a:r>
              <a:rPr lang="ar-EG" sz="1600" dirty="0">
                <a:latin typeface="Alexandria" charset="0"/>
                <a:cs typeface="Alexandria" charset="0"/>
              </a:rPr>
              <a:t>مثل الاجتماعات، والندوات، والمؤتمرات. توفر هذه القنوات فرصة للتفاعل الشخصي وتبادل الآراء بشكل مباشر.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79306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5" name="TextBox 24"/>
          <p:cNvSpPr txBox="1"/>
          <p:nvPr/>
        </p:nvSpPr>
        <p:spPr>
          <a:xfrm>
            <a:off x="2849880" y="1125120"/>
            <a:ext cx="903094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 المفاهيم في استراتيجية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1643694"/>
            <a:ext cx="9509327" cy="1620315"/>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تحديد الجمهور المستهدف</a:t>
            </a:r>
          </a:p>
          <a:p>
            <a:pPr algn="just" rtl="1">
              <a:lnSpc>
                <a:spcPct val="150000"/>
              </a:lnSpc>
              <a:spcBef>
                <a:spcPts val="600"/>
              </a:spcBef>
              <a:spcAft>
                <a:spcPts val="1200"/>
              </a:spcAft>
            </a:pPr>
            <a:r>
              <a:rPr lang="ar-EG" sz="1600" dirty="0">
                <a:latin typeface="Alexandria" charset="0"/>
                <a:cs typeface="Alexandria" charset="0"/>
              </a:rPr>
              <a:t>تحليل خصائص الجمهور وتحديد الفئات المستهدفة بناءً على الأهداف الاستراتيجية.</a:t>
            </a:r>
          </a:p>
          <a:p>
            <a:pPr algn="just" rtl="1">
              <a:lnSpc>
                <a:spcPct val="150000"/>
              </a:lnSpc>
              <a:spcBef>
                <a:spcPts val="600"/>
              </a:spcBef>
              <a:spcAft>
                <a:spcPts val="1200"/>
              </a:spcAft>
            </a:pPr>
            <a:r>
              <a:rPr lang="ar-EG" sz="1600" dirty="0">
                <a:latin typeface="Alexandria" charset="0"/>
                <a:cs typeface="Alexandria" charset="0"/>
              </a:rPr>
              <a:t>دراسة اهتمامات واحتياجات كل فئة من الجمهور لضمان توجيه الرسائل بشكل فعّال.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7" name="AutoShape 2" descr="كيف تصل إلى الجمهور المستهدف بشكل صحيح؟">
            <a:extLst>
              <a:ext uri="{FF2B5EF4-FFF2-40B4-BE49-F238E27FC236}">
                <a16:creationId xmlns:a16="http://schemas.microsoft.com/office/drawing/2014/main" id="{A1E822E9-8A43-5BF9-E0A2-2F9A8882C237}"/>
              </a:ext>
            </a:extLst>
          </p:cNvPr>
          <p:cNvSpPr>
            <a:spLocks noChangeAspect="1" noChangeArrowheads="1"/>
          </p:cNvSpPr>
          <p:nvPr/>
        </p:nvSpPr>
        <p:spPr bwMode="auto">
          <a:xfrm>
            <a:off x="4628085" y="3276599"/>
            <a:ext cx="1620315" cy="162031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a:extLst>
              <a:ext uri="{FF2B5EF4-FFF2-40B4-BE49-F238E27FC236}">
                <a16:creationId xmlns:a16="http://schemas.microsoft.com/office/drawing/2014/main" id="{7459800A-7E59-D222-9C59-9861831E1718}"/>
              </a:ext>
            </a:extLst>
          </p:cNvPr>
          <p:cNvPicPr>
            <a:picLocks noChangeAspect="1"/>
          </p:cNvPicPr>
          <p:nvPr/>
        </p:nvPicPr>
        <p:blipFill>
          <a:blip r:embed="rId4"/>
          <a:stretch>
            <a:fillRect/>
          </a:stretch>
        </p:blipFill>
        <p:spPr>
          <a:xfrm>
            <a:off x="499772" y="3326536"/>
            <a:ext cx="11192456" cy="2948017"/>
          </a:xfrm>
          <a:prstGeom prst="rect">
            <a:avLst/>
          </a:prstGeom>
          <a:effectLst>
            <a:softEdge rad="127000"/>
          </a:effectLst>
        </p:spPr>
      </p:pic>
    </p:spTree>
    <p:extLst>
      <p:ext uri="{BB962C8B-B14F-4D97-AF65-F5344CB8AC3E}">
        <p14:creationId xmlns:p14="http://schemas.microsoft.com/office/powerpoint/2010/main" val="2485872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849880" y="1514118"/>
            <a:ext cx="903094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 المفاهيم في استراتيجية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942704" y="2445832"/>
            <a:ext cx="5794963" cy="2220480"/>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تطوير الرسائل الاتصالية</a:t>
            </a:r>
          </a:p>
          <a:p>
            <a:pPr algn="just" rtl="1">
              <a:lnSpc>
                <a:spcPct val="150000"/>
              </a:lnSpc>
              <a:spcBef>
                <a:spcPts val="600"/>
              </a:spcBef>
              <a:spcAft>
                <a:spcPts val="1200"/>
              </a:spcAft>
            </a:pPr>
            <a:r>
              <a:rPr lang="ar-EG" sz="1600" dirty="0">
                <a:latin typeface="Alexandria" charset="0"/>
                <a:cs typeface="Alexandria" charset="0"/>
              </a:rPr>
              <a:t>تصميم رسائل تتوافق مع قيم وأهداف المؤسسة.</a:t>
            </a:r>
          </a:p>
          <a:p>
            <a:pPr algn="just" rtl="1">
              <a:lnSpc>
                <a:spcPct val="150000"/>
              </a:lnSpc>
              <a:spcBef>
                <a:spcPts val="600"/>
              </a:spcBef>
              <a:spcAft>
                <a:spcPts val="1200"/>
              </a:spcAft>
            </a:pPr>
            <a:r>
              <a:rPr lang="ar-EG" sz="1600" dirty="0">
                <a:latin typeface="Alexandria" charset="0"/>
                <a:cs typeface="Alexandria" charset="0"/>
              </a:rPr>
              <a:t>استخدام لغة وأسلوب يتناسبان مع الجمهور المستهدف.</a:t>
            </a:r>
          </a:p>
          <a:p>
            <a:pPr algn="just" rtl="1">
              <a:lnSpc>
                <a:spcPct val="150000"/>
              </a:lnSpc>
              <a:spcBef>
                <a:spcPts val="600"/>
              </a:spcBef>
              <a:spcAft>
                <a:spcPts val="1200"/>
              </a:spcAft>
            </a:pPr>
            <a:r>
              <a:rPr lang="ar-EG" sz="1600" dirty="0">
                <a:latin typeface="Alexandria" charset="0"/>
                <a:cs typeface="Alexandria" charset="0"/>
              </a:rPr>
              <a:t>التأكد من وضوح الرسالة واتساقها مع باقي رسائل المؤسسة.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266" name="Picture 2" descr="صورة مقال شرح وسائل الاتصال قديمًا وحديثًا للأطفال">
            <a:extLst>
              <a:ext uri="{FF2B5EF4-FFF2-40B4-BE49-F238E27FC236}">
                <a16:creationId xmlns:a16="http://schemas.microsoft.com/office/drawing/2014/main" id="{D40DD52A-4DAA-C59D-B2DC-7E917F6D9F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662" y="1514118"/>
            <a:ext cx="4304872" cy="5026254"/>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4652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849880" y="1268201"/>
            <a:ext cx="9030945"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تطبيق المفاهيم في استراتيجية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801438" y="1905800"/>
            <a:ext cx="8120687" cy="3189976"/>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اختيار القنوات الاتصالية المناسبة</a:t>
            </a:r>
          </a:p>
          <a:p>
            <a:pPr algn="just" rtl="1">
              <a:lnSpc>
                <a:spcPct val="150000"/>
              </a:lnSpc>
              <a:spcBef>
                <a:spcPts val="600"/>
              </a:spcBef>
              <a:spcAft>
                <a:spcPts val="1200"/>
              </a:spcAft>
            </a:pPr>
            <a:r>
              <a:rPr lang="ar-EG" sz="1600" dirty="0">
                <a:latin typeface="Alexandria" charset="0"/>
                <a:cs typeface="Alexandria" charset="0"/>
              </a:rPr>
              <a:t>تحديد القنوات الأكثر فعالية للوصول إلى الجمهور المستهدف.</a:t>
            </a:r>
          </a:p>
          <a:p>
            <a:pPr algn="just" rtl="1">
              <a:lnSpc>
                <a:spcPct val="150000"/>
              </a:lnSpc>
              <a:spcBef>
                <a:spcPts val="600"/>
              </a:spcBef>
              <a:spcAft>
                <a:spcPts val="1200"/>
              </a:spcAft>
            </a:pPr>
            <a:r>
              <a:rPr lang="ar-EG" sz="1600" dirty="0">
                <a:latin typeface="Alexandria" charset="0"/>
                <a:cs typeface="Alexandria" charset="0"/>
              </a:rPr>
              <a:t>تنويع القنوات المستخدمة لضمان الوصول إلى أكبر عدد ممكن من الجمهور.</a:t>
            </a:r>
          </a:p>
          <a:p>
            <a:pPr algn="just" rtl="1">
              <a:lnSpc>
                <a:spcPct val="150000"/>
              </a:lnSpc>
              <a:spcBef>
                <a:spcPts val="600"/>
              </a:spcBef>
              <a:spcAft>
                <a:spcPts val="1200"/>
              </a:spcAft>
            </a:pPr>
            <a:r>
              <a:rPr lang="ar-EG" sz="1600" dirty="0">
                <a:latin typeface="Alexandria" charset="0"/>
                <a:cs typeface="Alexandria" charset="0"/>
              </a:rPr>
              <a:t>قياس تأثير كل قناة وتعديل الاستراتيجية حسب الحاجة.</a:t>
            </a:r>
          </a:p>
          <a:p>
            <a:pPr algn="just" rtl="1">
              <a:lnSpc>
                <a:spcPct val="150000"/>
              </a:lnSpc>
              <a:spcBef>
                <a:spcPts val="600"/>
              </a:spcBef>
              <a:spcAft>
                <a:spcPts val="1200"/>
              </a:spcAft>
            </a:pPr>
            <a:r>
              <a:rPr lang="ar-EG" sz="1600" dirty="0">
                <a:latin typeface="Alexandria" charset="0"/>
                <a:cs typeface="Alexandria" charset="0"/>
              </a:rPr>
              <a:t>باتباع هذه المبادئ، يمكن للمؤسسات تعزيز صورتها الإيجابية وبناء علاقات قوية ومستدامة مع جمهورها.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 name="Picture 2" descr="52,612 Public Relations Images, Stock Photos, 3D objects ...">
            <a:extLst>
              <a:ext uri="{FF2B5EF4-FFF2-40B4-BE49-F238E27FC236}">
                <a16:creationId xmlns:a16="http://schemas.microsoft.com/office/drawing/2014/main" id="{5D3954B7-5CCE-BBE1-5B87-DB824E39F3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024" y="1837321"/>
            <a:ext cx="3488850" cy="4655365"/>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3317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96594" y="1905800"/>
            <a:ext cx="10925532" cy="115865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"بدأت العلاقات العامة كمفهوم بسيط يتعلق بالترويج للمؤسسات والمنتجات، لكنها تطورت بمرور الوقت لتصبح جزءًا أساسيًا من الاستراتيجية الشاملة للمؤسسات. من الحملات الدعائية التقليدية إلى استخدام التكنولوجيا الحديثة ووسائل التواصل الاجتماعي، شهدت العلاقات العامة تطورات كبيرة."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2" name="Picture 11">
            <a:extLst>
              <a:ext uri="{FF2B5EF4-FFF2-40B4-BE49-F238E27FC236}">
                <a16:creationId xmlns:a16="http://schemas.microsoft.com/office/drawing/2014/main" id="{FA15F66A-7EDC-4F17-F962-78715BB401CC}"/>
              </a:ext>
            </a:extLst>
          </p:cNvPr>
          <p:cNvPicPr>
            <a:picLocks noChangeAspect="1"/>
          </p:cNvPicPr>
          <p:nvPr/>
        </p:nvPicPr>
        <p:blipFill>
          <a:blip r:embed="rId4"/>
          <a:stretch>
            <a:fillRect/>
          </a:stretch>
        </p:blipFill>
        <p:spPr>
          <a:xfrm>
            <a:off x="908367" y="3160139"/>
            <a:ext cx="10661683" cy="3036803"/>
          </a:xfrm>
          <a:prstGeom prst="rect">
            <a:avLst/>
          </a:prstGeom>
          <a:effectLst>
            <a:softEdge rad="635000"/>
          </a:effectLst>
        </p:spPr>
      </p:pic>
    </p:spTree>
    <p:extLst>
      <p:ext uri="{BB962C8B-B14F-4D97-AF65-F5344CB8AC3E}">
        <p14:creationId xmlns:p14="http://schemas.microsoft.com/office/powerpoint/2010/main" val="8166708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145993" y="-1"/>
            <a:ext cx="2003461" cy="6858000"/>
          </a:xfrm>
          <a:prstGeom prst="rect">
            <a:avLst/>
          </a:prstGeom>
          <a:effectLst>
            <a:softEdge rad="127000"/>
          </a:effectLst>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3610732"/>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تاريخ العلاقات العامة</a:t>
            </a:r>
          </a:p>
          <a:p>
            <a:pPr algn="just" rtl="1">
              <a:lnSpc>
                <a:spcPct val="150000"/>
              </a:lnSpc>
              <a:spcBef>
                <a:spcPts val="600"/>
              </a:spcBef>
              <a:spcAft>
                <a:spcPts val="1200"/>
              </a:spcAft>
            </a:pPr>
            <a:r>
              <a:rPr lang="ar-EG" sz="1400" b="1" dirty="0">
                <a:latin typeface="Alexandria" charset="0"/>
                <a:cs typeface="Alexandria" charset="0"/>
              </a:rPr>
              <a:t>أوائل القرن العشرين:</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ظهور العلاقات العامة: </a:t>
            </a:r>
            <a:r>
              <a:rPr lang="ar-EG" sz="1400" dirty="0">
                <a:latin typeface="Alexandria" charset="0"/>
                <a:cs typeface="Alexandria" charset="0"/>
              </a:rPr>
              <a:t>يعتبر </a:t>
            </a:r>
            <a:r>
              <a:rPr lang="ar-EG" sz="1400" dirty="0" err="1">
                <a:latin typeface="Alexandria" charset="0"/>
                <a:cs typeface="Alexandria" charset="0"/>
              </a:rPr>
              <a:t>إيفي</a:t>
            </a:r>
            <a:r>
              <a:rPr lang="ar-EG" sz="1400" dirty="0">
                <a:latin typeface="Alexandria" charset="0"/>
                <a:cs typeface="Alexandria" charset="0"/>
              </a:rPr>
              <a:t> لي وإدوارد بيرنيز من الرواد المؤسسين لمجال العلاقات العامة في بدايات القرن العشرين.</a:t>
            </a:r>
          </a:p>
          <a:p>
            <a:pPr marL="285750" indent="-285750" algn="just" rtl="1">
              <a:lnSpc>
                <a:spcPct val="150000"/>
              </a:lnSpc>
              <a:spcBef>
                <a:spcPts val="600"/>
              </a:spcBef>
              <a:spcAft>
                <a:spcPts val="1200"/>
              </a:spcAft>
              <a:buFont typeface="Arial" panose="020B0604020202020204" pitchFamily="34" charset="0"/>
              <a:buChar char="•"/>
            </a:pPr>
            <a:r>
              <a:rPr lang="ar-EG" sz="1400" b="1" dirty="0" err="1">
                <a:latin typeface="Alexandria" charset="0"/>
                <a:cs typeface="Alexandria" charset="0"/>
              </a:rPr>
              <a:t>إيفي</a:t>
            </a:r>
            <a:r>
              <a:rPr lang="ar-EG" sz="1400" b="1" dirty="0">
                <a:latin typeface="Alexandria" charset="0"/>
                <a:cs typeface="Alexandria" charset="0"/>
              </a:rPr>
              <a:t> لي: </a:t>
            </a:r>
            <a:r>
              <a:rPr lang="ar-EG" sz="1400" dirty="0">
                <a:latin typeface="Alexandria" charset="0"/>
                <a:cs typeface="Alexandria" charset="0"/>
              </a:rPr>
              <a:t>يُعرف بأنه "أبو العلاقات العامة"، وقد قدم مفهوم الشفافية والانفتاح في التعامل مع الجمهور. عمل مع شركات كبرى مثل شركة السكك الحديدية الأمريكية.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إدوارد بيرنيز: </a:t>
            </a:r>
            <a:r>
              <a:rPr lang="ar-EG" sz="1400" dirty="0">
                <a:latin typeface="Alexandria" charset="0"/>
                <a:cs typeface="Alexandria" charset="0"/>
              </a:rPr>
              <a:t>استخدم مبادئ علم النفس الاجتماعي والتواصل الجماهيري للتأثير على الجمهور، واعتبر العلاقات العامة وسيلة لإدارة الرأي العام.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17340" y="160797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682468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6869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12461" y="2438586"/>
            <a:ext cx="9509327" cy="2410403"/>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تاريخ العلاقات العامة</a:t>
            </a:r>
          </a:p>
          <a:p>
            <a:pPr algn="just" rtl="1">
              <a:lnSpc>
                <a:spcPct val="150000"/>
              </a:lnSpc>
              <a:spcBef>
                <a:spcPts val="600"/>
              </a:spcBef>
              <a:spcAft>
                <a:spcPts val="1200"/>
              </a:spcAft>
            </a:pPr>
            <a:r>
              <a:rPr lang="ar-EG" sz="1400" b="1" dirty="0">
                <a:latin typeface="Alexandria" charset="0"/>
                <a:cs typeface="Alexandria" charset="0"/>
              </a:rPr>
              <a:t>النصف الأول من القرن العشرين:</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الحرب العالمية الأولى: </a:t>
            </a:r>
            <a:r>
              <a:rPr lang="ar-EG" sz="1400" dirty="0">
                <a:latin typeface="Alexandria" charset="0"/>
                <a:cs typeface="Alexandria" charset="0"/>
              </a:rPr>
              <a:t>تم استخدام العلاقات العامة لتعزيز دعم الحرب بين الجمهور. لعبت لجنة </a:t>
            </a:r>
            <a:r>
              <a:rPr lang="ar-EG" sz="1400" dirty="0" err="1">
                <a:latin typeface="Alexandria" charset="0"/>
                <a:cs typeface="Alexandria" charset="0"/>
              </a:rPr>
              <a:t>كريل</a:t>
            </a:r>
            <a:r>
              <a:rPr lang="ar-EG" sz="1400" dirty="0">
                <a:latin typeface="Alexandria" charset="0"/>
                <a:cs typeface="Alexandria" charset="0"/>
              </a:rPr>
              <a:t> في الولايات المتحدة دورًا هامًا في هذا السياق.</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التوسع الصناعي: </a:t>
            </a:r>
            <a:r>
              <a:rPr lang="ar-EG" sz="1400" dirty="0">
                <a:latin typeface="Alexandria" charset="0"/>
                <a:cs typeface="Alexandria" charset="0"/>
              </a:rPr>
              <a:t>مع توسع الصناعات، ازدادت الحاجة إلى بناء صورة إيجابية للشركات وإدارة العلاقات مع الجمهور.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6589127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614193"/>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359333"/>
            <a:ext cx="9509327" cy="2410403"/>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تاريخ العلاقات العامة</a:t>
            </a:r>
          </a:p>
          <a:p>
            <a:pPr algn="just" rtl="1">
              <a:lnSpc>
                <a:spcPct val="150000"/>
              </a:lnSpc>
              <a:spcBef>
                <a:spcPts val="600"/>
              </a:spcBef>
              <a:spcAft>
                <a:spcPts val="1200"/>
              </a:spcAft>
            </a:pPr>
            <a:r>
              <a:rPr lang="ar-EG" sz="1400" b="1" dirty="0">
                <a:latin typeface="Alexandria" charset="0"/>
                <a:cs typeface="Alexandria" charset="0"/>
              </a:rPr>
              <a:t>النصف الثاني من القرن العشرين:</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بعد الحرب العالمية الثانية: </a:t>
            </a:r>
            <a:r>
              <a:rPr lang="ar-EG" sz="1400" dirty="0">
                <a:latin typeface="Alexandria" charset="0"/>
                <a:cs typeface="Alexandria" charset="0"/>
              </a:rPr>
              <a:t>شهدت العلاقات العامة تطورًا كبيرًا كأداة أساسية في إدارة الشركات. ازداد الاهتمام بإدارة الأزمات وبناء الصورة المؤسسية.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ظهور وسائل الإعلام الجماهيرية: </a:t>
            </a:r>
            <a:r>
              <a:rPr lang="ar-EG" sz="1400" dirty="0">
                <a:latin typeface="Alexandria" charset="0"/>
                <a:cs typeface="Alexandria" charset="0"/>
              </a:rPr>
              <a:t>تطور التلفزيون والراديو والصحف كوسائط أساسية لنقل الرسائل إلى الجمهور.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351238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328756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التحولات الرئيسية في مجال العلاقات العامة</a:t>
            </a:r>
          </a:p>
          <a:p>
            <a:pPr algn="just" rtl="1">
              <a:lnSpc>
                <a:spcPct val="150000"/>
              </a:lnSpc>
              <a:spcBef>
                <a:spcPts val="600"/>
              </a:spcBef>
              <a:spcAft>
                <a:spcPts val="1200"/>
              </a:spcAft>
            </a:pPr>
            <a:r>
              <a:rPr lang="ar-EG" sz="1400" b="1" dirty="0">
                <a:latin typeface="Alexandria" charset="0"/>
                <a:cs typeface="Alexandria" charset="0"/>
              </a:rPr>
              <a:t>التكنولوجيا:</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الإنترنت: </a:t>
            </a:r>
            <a:r>
              <a:rPr lang="ar-EG" sz="1400" dirty="0">
                <a:latin typeface="Alexandria" charset="0"/>
                <a:cs typeface="Alexandria" charset="0"/>
              </a:rPr>
              <a:t>أحدث الإنترنت ثورة في مجال العلاقات العامة، حيث أتاح للشركات والمؤسسات الوصول إلى جمهور أوسع وبسرعة أكبر.</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البريد الإلكتروني: </a:t>
            </a:r>
            <a:r>
              <a:rPr lang="ar-EG" sz="1400" dirty="0">
                <a:latin typeface="Alexandria" charset="0"/>
                <a:cs typeface="Alexandria" charset="0"/>
              </a:rPr>
              <a:t>أصبح البريد الإلكتروني أداة أساسية في التواصل الداخلي والخارجي للمؤسسات.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المواقع الإلكترونية: </a:t>
            </a:r>
            <a:r>
              <a:rPr lang="ar-EG" sz="1400" dirty="0">
                <a:latin typeface="Alexandria" charset="0"/>
                <a:cs typeface="Alexandria" charset="0"/>
              </a:rPr>
              <a:t>أصبحت المواقع الإلكترونية الواجهة الرقمية للمؤسسات، وتُستخدم لنشر الأخبار والمعلومات والتواصل مع الجمهور.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82207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328756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التحولات الرئيسية في مجال العلاقات العامة</a:t>
            </a:r>
          </a:p>
          <a:p>
            <a:pPr algn="just" rtl="1">
              <a:lnSpc>
                <a:spcPct val="150000"/>
              </a:lnSpc>
              <a:spcBef>
                <a:spcPts val="600"/>
              </a:spcBef>
              <a:spcAft>
                <a:spcPts val="1200"/>
              </a:spcAft>
            </a:pPr>
            <a:r>
              <a:rPr lang="ar-EG" sz="1400" b="1" dirty="0">
                <a:latin typeface="Alexandria" charset="0"/>
                <a:cs typeface="Alexandria" charset="0"/>
              </a:rPr>
              <a:t>العولمة: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توسع الشركات عالميًا:</a:t>
            </a:r>
            <a:r>
              <a:rPr lang="ar-EG" sz="1400" dirty="0">
                <a:latin typeface="Alexandria" charset="0"/>
                <a:cs typeface="Alexandria" charset="0"/>
              </a:rPr>
              <a:t> أدى توسع الشركات على الصعيد العالمي إلى ضرورة التعامل مع جمهور دولي متنوع.</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التواصل عبر الثقافات: </a:t>
            </a:r>
            <a:r>
              <a:rPr lang="ar-EG" sz="1400" dirty="0">
                <a:latin typeface="Alexandria" charset="0"/>
                <a:cs typeface="Alexandria" charset="0"/>
              </a:rPr>
              <a:t>يتطلب النجاح في العلاقات العامة فهم الفروقات الثقافية والتكيف مع مختلف الثقافات والأعراف الاجتماعية.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التحديات العالمية: </a:t>
            </a:r>
            <a:r>
              <a:rPr lang="ar-EG" sz="1400" dirty="0">
                <a:latin typeface="Alexandria" charset="0"/>
                <a:cs typeface="Alexandria" charset="0"/>
              </a:rPr>
              <a:t>يشمل ذلك إدارة الأزمات على نطاق عالمي والاستجابة للتحديات البيئية والاجتماعية التي تتجاوز الحدود الوطنية.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881838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تطور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85474" y="1905800"/>
            <a:ext cx="8536651" cy="3610732"/>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التحولات الرئيسية في مجال العلاقات العامة</a:t>
            </a:r>
          </a:p>
          <a:p>
            <a:pPr algn="just" rtl="1">
              <a:lnSpc>
                <a:spcPct val="150000"/>
              </a:lnSpc>
              <a:spcBef>
                <a:spcPts val="600"/>
              </a:spcBef>
              <a:spcAft>
                <a:spcPts val="1200"/>
              </a:spcAft>
            </a:pPr>
            <a:r>
              <a:rPr lang="ar-EG" sz="1400" b="1" dirty="0">
                <a:latin typeface="Alexandria" charset="0"/>
                <a:cs typeface="Alexandria" charset="0"/>
              </a:rPr>
              <a:t>وسائل الإعلام الاجتماعية: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منصات التواصل الاجتماعي: </a:t>
            </a:r>
            <a:r>
              <a:rPr lang="ar-EG" sz="1400" dirty="0">
                <a:latin typeface="Alexandria" charset="0"/>
                <a:cs typeface="Alexandria" charset="0"/>
              </a:rPr>
              <a:t>مثل فيسبوك، تويتر، إنستغرام، </a:t>
            </a:r>
            <a:r>
              <a:rPr lang="ar-EG" sz="1400" dirty="0" err="1">
                <a:latin typeface="Alexandria" charset="0"/>
                <a:cs typeface="Alexandria" charset="0"/>
              </a:rPr>
              <a:t>ولينكدإن</a:t>
            </a:r>
            <a:r>
              <a:rPr lang="ar-EG" sz="1400" dirty="0">
                <a:latin typeface="Alexandria" charset="0"/>
                <a:cs typeface="Alexandria" charset="0"/>
              </a:rPr>
              <a:t>، أصبحت أدوات حيوية في إدارة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التفاعل الفوري: </a:t>
            </a:r>
            <a:r>
              <a:rPr lang="ar-EG" sz="1400" dirty="0">
                <a:latin typeface="Alexandria" charset="0"/>
                <a:cs typeface="Alexandria" charset="0"/>
              </a:rPr>
              <a:t>تتيح وسائل التواصل الاجتماعي التفاعل المباشر والفوري مع الجمهور، مما يساهم في بناء علاقات أقوى وأكثر تفاعلًا.</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إدارة السمعة: </a:t>
            </a:r>
            <a:r>
              <a:rPr lang="ar-EG" sz="1400" dirty="0">
                <a:latin typeface="Alexandria" charset="0"/>
                <a:cs typeface="Alexandria" charset="0"/>
              </a:rPr>
              <a:t>أصبحت إدارة السمعة عبر وسائل التواصل الاجتماعي جزءًا أساسيًا من استراتيجية العلاقات العامة.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 name="Picture 6">
            <a:extLst>
              <a:ext uri="{FF2B5EF4-FFF2-40B4-BE49-F238E27FC236}">
                <a16:creationId xmlns:a16="http://schemas.microsoft.com/office/drawing/2014/main" id="{16B3D438-5E6E-2840-8EEE-BA86D699C05B}"/>
              </a:ext>
            </a:extLst>
          </p:cNvPr>
          <p:cNvPicPr>
            <a:picLocks noChangeAspect="1"/>
          </p:cNvPicPr>
          <p:nvPr/>
        </p:nvPicPr>
        <p:blipFill>
          <a:blip r:embed="rId4"/>
          <a:stretch>
            <a:fillRect/>
          </a:stretch>
        </p:blipFill>
        <p:spPr>
          <a:xfrm>
            <a:off x="113016" y="1136132"/>
            <a:ext cx="3123344" cy="5377684"/>
          </a:xfrm>
          <a:prstGeom prst="rect">
            <a:avLst/>
          </a:prstGeom>
          <a:effectLst>
            <a:softEdge rad="127000"/>
          </a:effectLst>
        </p:spPr>
      </p:pic>
    </p:spTree>
    <p:extLst>
      <p:ext uri="{BB962C8B-B14F-4D97-AF65-F5344CB8AC3E}">
        <p14:creationId xmlns:p14="http://schemas.microsoft.com/office/powerpoint/2010/main" val="32717826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ثانيًا: </a:t>
            </a:r>
            <a:r>
              <a:rPr lang="ar-EG" sz="2800" b="1" dirty="0">
                <a:latin typeface="Alexandria" charset="0"/>
                <a:cs typeface="Alexandria" charset="0"/>
              </a:rPr>
              <a:t>دور ووظائف العلاقات العامة في المؤسسات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990142" y="169413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469521" y="2355971"/>
            <a:ext cx="6037535" cy="1897314"/>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"تلعب العلاقات العامة دورًا حيويًا في المؤسسات من خلال بناء علاقات قوية مع الجمهور وأصحاب المصلحة، وتحسين صورة المؤسسة، وزيادة الوعي بالعلامة التجارية، وتعزيز الولاء بين العملاء. كما تساعد العلاقات العامة في إدارة الأزمات والحفاظ على سمعة المؤسسة."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2050" name="Picture 2" descr="No alternative text description for this image">
            <a:extLst>
              <a:ext uri="{FF2B5EF4-FFF2-40B4-BE49-F238E27FC236}">
                <a16:creationId xmlns:a16="http://schemas.microsoft.com/office/drawing/2014/main" id="{34AAAF58-FDD4-B710-9B14-18E3740839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719192"/>
            <a:ext cx="4909929" cy="6006424"/>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27921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41855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45916" y="2156356"/>
            <a:ext cx="10534910" cy="273356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أهمية العلاقات العامة في تحسين صورة المؤسسة</a:t>
            </a:r>
            <a:endParaRPr lang="en-GB" sz="1600" b="1" dirty="0">
              <a:latin typeface="Alexandria" charset="0"/>
              <a:cs typeface="Alexandria" charset="0"/>
            </a:endParaRPr>
          </a:p>
          <a:p>
            <a:pPr algn="just" rtl="1">
              <a:lnSpc>
                <a:spcPct val="150000"/>
              </a:lnSpc>
              <a:spcBef>
                <a:spcPts val="600"/>
              </a:spcBef>
              <a:spcAft>
                <a:spcPts val="1200"/>
              </a:spcAft>
            </a:pPr>
            <a:r>
              <a:rPr lang="ar-EG" sz="1400" b="1" dirty="0">
                <a:latin typeface="Alexandria" charset="0"/>
                <a:cs typeface="Alexandria" charset="0"/>
              </a:rPr>
              <a:t>تحسين الصورة العامة: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بناء هوية مؤسسية قوية: </a:t>
            </a:r>
            <a:r>
              <a:rPr lang="ar-EG" sz="1400" dirty="0">
                <a:latin typeface="Alexandria" charset="0"/>
                <a:cs typeface="Alexandria" charset="0"/>
              </a:rPr>
              <a:t>تعمل العلاقات العامة على خلق صورة إيجابية للمؤسسة من خلال التواصل الفعّال مع الجمهور. يتضمن ذلك تحديد القيم الأساسية والرسائل الرئيسية التي تعكس هوية المؤسسة.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إدارة السمعة: </a:t>
            </a:r>
            <a:r>
              <a:rPr lang="ar-EG" sz="1400" dirty="0">
                <a:latin typeface="Alexandria" charset="0"/>
                <a:cs typeface="Alexandria" charset="0"/>
              </a:rPr>
              <a:t>تساهم العلاقات العامة في حماية وتعزيز سمعة المؤسسة من خلال الاستجابة السريعة والفعالة للأزمات والأحداث السلبية.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909027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07613" y="2156356"/>
            <a:ext cx="7473212" cy="273356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أهمية العلاقات العامة في تحسين صورة المؤسسة</a:t>
            </a:r>
            <a:endParaRPr lang="en-GB" sz="1600" b="1" dirty="0">
              <a:latin typeface="Alexandria" charset="0"/>
              <a:cs typeface="Alexandria" charset="0"/>
            </a:endParaRPr>
          </a:p>
          <a:p>
            <a:pPr algn="just" rtl="1">
              <a:lnSpc>
                <a:spcPct val="150000"/>
              </a:lnSpc>
              <a:spcBef>
                <a:spcPts val="600"/>
              </a:spcBef>
              <a:spcAft>
                <a:spcPts val="1200"/>
              </a:spcAft>
            </a:pPr>
            <a:r>
              <a:rPr lang="ar-EG" sz="1400" b="1" dirty="0">
                <a:latin typeface="Alexandria" charset="0"/>
                <a:cs typeface="Alexandria" charset="0"/>
              </a:rPr>
              <a:t>تعزيز التواجد الإعلامي:</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التغطية الإعلامية: </a:t>
            </a:r>
            <a:r>
              <a:rPr lang="ar-EG" sz="1400" dirty="0">
                <a:latin typeface="Alexandria" charset="0"/>
                <a:cs typeface="Alexandria" charset="0"/>
              </a:rPr>
              <a:t>تساهم العلاقات العامة في الحصول على تغطية إعلامية إيجابية من خلال نشر البيانات الصحفية وتنظيم المؤتمرات الصحفية.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الظهور العام: </a:t>
            </a:r>
            <a:r>
              <a:rPr lang="ar-EG" sz="1400" dirty="0">
                <a:latin typeface="Alexandria" charset="0"/>
                <a:cs typeface="Alexandria" charset="0"/>
              </a:rPr>
              <a:t>تنظم العلاقات العامة الفعاليات والمناسبات التي تعزز تواجد المؤسسة في المجتمع وتجعلها مرئية بشكل أكبر للجمهور.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2" name="Picture 11">
            <a:extLst>
              <a:ext uri="{FF2B5EF4-FFF2-40B4-BE49-F238E27FC236}">
                <a16:creationId xmlns:a16="http://schemas.microsoft.com/office/drawing/2014/main" id="{DABF220D-05BD-DD22-EE80-AEADA3FE133C}"/>
              </a:ext>
            </a:extLst>
          </p:cNvPr>
          <p:cNvPicPr>
            <a:picLocks noChangeAspect="1"/>
          </p:cNvPicPr>
          <p:nvPr/>
        </p:nvPicPr>
        <p:blipFill>
          <a:blip r:embed="rId4"/>
          <a:stretch>
            <a:fillRect/>
          </a:stretch>
        </p:blipFill>
        <p:spPr>
          <a:xfrm>
            <a:off x="93365" y="1136132"/>
            <a:ext cx="3749170" cy="5156499"/>
          </a:xfrm>
          <a:prstGeom prst="rect">
            <a:avLst/>
          </a:prstGeom>
          <a:effectLst>
            <a:softEdge rad="127000"/>
          </a:effectLst>
        </p:spPr>
      </p:pic>
    </p:spTree>
    <p:extLst>
      <p:ext uri="{BB962C8B-B14F-4D97-AF65-F5344CB8AC3E}">
        <p14:creationId xmlns:p14="http://schemas.microsoft.com/office/powerpoint/2010/main" val="41192234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630677"/>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2385381"/>
            <a:ext cx="10894506" cy="2087238"/>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دور العلاقات العامة في بناء الثقة مع الجمهور وأصحاب المصلحة</a:t>
            </a:r>
          </a:p>
          <a:p>
            <a:pPr algn="just" rtl="1">
              <a:lnSpc>
                <a:spcPct val="150000"/>
              </a:lnSpc>
              <a:spcBef>
                <a:spcPts val="600"/>
              </a:spcBef>
              <a:spcAft>
                <a:spcPts val="1200"/>
              </a:spcAft>
            </a:pPr>
            <a:r>
              <a:rPr lang="ar-EG" sz="1400" b="1" dirty="0">
                <a:latin typeface="Alexandria" charset="0"/>
                <a:cs typeface="Alexandria" charset="0"/>
              </a:rPr>
              <a:t>تعزيز الشفافية والمصداقية: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الاتصال المفتوح: </a:t>
            </a:r>
            <a:r>
              <a:rPr lang="ar-EG" sz="1400" dirty="0">
                <a:latin typeface="Alexandria" charset="0"/>
                <a:cs typeface="Alexandria" charset="0"/>
              </a:rPr>
              <a:t>تلتزم العلاقات العامة بتقديم معلومات دقيقة وشفافة للجمهور، مما يعزز الثقة بين المؤسسة وأصحاب المصلحة.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الاستجابة الفورية: </a:t>
            </a:r>
            <a:r>
              <a:rPr lang="ar-EG" sz="1400" dirty="0">
                <a:latin typeface="Alexandria" charset="0"/>
                <a:cs typeface="Alexandria" charset="0"/>
              </a:rPr>
              <a:t>القدرة على الاستجابة السريعة والفعالة للاستفسارات والمخاوف يعزز الثقة والمصداقية.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985004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39086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43866" y="2156356"/>
            <a:ext cx="10236960" cy="2410403"/>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دور العلاقات العامة في بناء الثقة مع الجمهور وأصحاب المصلحة</a:t>
            </a:r>
          </a:p>
          <a:p>
            <a:pPr algn="just" rtl="1">
              <a:lnSpc>
                <a:spcPct val="150000"/>
              </a:lnSpc>
              <a:spcBef>
                <a:spcPts val="600"/>
              </a:spcBef>
              <a:spcAft>
                <a:spcPts val="1200"/>
              </a:spcAft>
            </a:pPr>
            <a:r>
              <a:rPr lang="ar-EG" sz="1400" b="1" dirty="0">
                <a:latin typeface="Alexandria" charset="0"/>
                <a:cs typeface="Alexandria" charset="0"/>
              </a:rPr>
              <a:t>التواصل المستمر:</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إقامة الحوارات: </a:t>
            </a:r>
            <a:r>
              <a:rPr lang="ar-EG" sz="1400" dirty="0">
                <a:latin typeface="Alexandria" charset="0"/>
                <a:cs typeface="Alexandria" charset="0"/>
              </a:rPr>
              <a:t>تسعى العلاقات العامة إلى إقامة حوارات مستمرة مع الجمهور وأصحاب المصلحة من خلال قنوات التواصل المختلفة.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التفاعل الإيجابي: </a:t>
            </a:r>
            <a:r>
              <a:rPr lang="ar-EG" sz="1400" dirty="0">
                <a:latin typeface="Alexandria" charset="0"/>
                <a:cs typeface="Alexandria" charset="0"/>
              </a:rPr>
              <a:t>تشجع العلاقات العامة على التفاعل الإيجابي مع الجمهور من خلال الاستماع لملاحظاتهم والاستجابة لها.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38150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1793599"/>
            <a:ext cx="9509327" cy="4395562"/>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أمثلة على دور العلاقات العامة في مؤسسات مختلفة</a:t>
            </a:r>
          </a:p>
          <a:p>
            <a:pPr algn="just" rtl="1">
              <a:lnSpc>
                <a:spcPct val="150000"/>
              </a:lnSpc>
              <a:spcBef>
                <a:spcPts val="600"/>
              </a:spcBef>
              <a:spcAft>
                <a:spcPts val="1200"/>
              </a:spcAft>
            </a:pPr>
            <a:r>
              <a:rPr lang="ar-EG" sz="1400" b="1" dirty="0">
                <a:latin typeface="Alexandria" charset="0"/>
                <a:cs typeface="Alexandria" charset="0"/>
              </a:rPr>
              <a:t>الشركات: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شركة آبل</a:t>
            </a:r>
            <a:r>
              <a:rPr lang="en-GB" sz="1400" b="1" dirty="0">
                <a:latin typeface="Alexandria" charset="0"/>
                <a:cs typeface="Alexandria" charset="0"/>
              </a:rPr>
              <a:t>Apple: </a:t>
            </a:r>
            <a:r>
              <a:rPr lang="ar-EG" sz="1400" b="1" dirty="0">
                <a:latin typeface="Alexandria" charset="0"/>
                <a:cs typeface="Alexandria" charset="0"/>
              </a:rPr>
              <a:t> </a:t>
            </a:r>
            <a:r>
              <a:rPr lang="ar-EG" sz="1400" dirty="0">
                <a:latin typeface="Alexandria" charset="0"/>
                <a:cs typeface="Alexandria" charset="0"/>
              </a:rPr>
              <a:t>تستخدم آبل العلاقات العامة لتعزيز صورة علامتها التجارية كرمز للإبداع والابتكار من خلال إطلاق منتجات جديدة بشكل منتظم وتنظيم أحداث إعلامية كبيرة.</a:t>
            </a:r>
          </a:p>
          <a:p>
            <a:pPr marL="285750" indent="-285750" algn="just" rtl="1">
              <a:lnSpc>
                <a:spcPct val="150000"/>
              </a:lnSpc>
              <a:spcBef>
                <a:spcPts val="600"/>
              </a:spcBef>
              <a:spcAft>
                <a:spcPts val="1200"/>
              </a:spcAft>
              <a:buFont typeface="Arial" panose="020B0604020202020204" pitchFamily="34" charset="0"/>
              <a:buChar char="•"/>
            </a:pPr>
            <a:endParaRPr lang="ar-EG" sz="1400" dirty="0">
              <a:latin typeface="Alexandria" charset="0"/>
              <a:cs typeface="Alexandria" charset="0"/>
            </a:endParaRPr>
          </a:p>
          <a:p>
            <a:pPr algn="just" rtl="1">
              <a:lnSpc>
                <a:spcPct val="150000"/>
              </a:lnSpc>
              <a:spcBef>
                <a:spcPts val="600"/>
              </a:spcBef>
              <a:spcAft>
                <a:spcPts val="1200"/>
              </a:spcAft>
            </a:pPr>
            <a:endParaRPr lang="ar-EG" sz="1400" dirty="0">
              <a:latin typeface="Alexandria" charset="0"/>
              <a:cs typeface="Alexandria" charset="0"/>
            </a:endParaRPr>
          </a:p>
          <a:p>
            <a:pPr algn="just" rtl="1">
              <a:lnSpc>
                <a:spcPct val="150000"/>
              </a:lnSpc>
              <a:spcBef>
                <a:spcPts val="600"/>
              </a:spcBef>
              <a:spcAft>
                <a:spcPts val="1200"/>
              </a:spcAft>
            </a:pPr>
            <a:endParaRPr lang="ar-EG" sz="14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شركة ستاربكس</a:t>
            </a:r>
            <a:r>
              <a:rPr lang="en-GB" sz="1400" b="1" dirty="0">
                <a:latin typeface="Alexandria" charset="0"/>
                <a:cs typeface="Alexandria" charset="0"/>
              </a:rPr>
              <a:t>Starbucks: </a:t>
            </a:r>
            <a:r>
              <a:rPr lang="ar-EG" sz="1400" b="1" dirty="0">
                <a:latin typeface="Alexandria" charset="0"/>
                <a:cs typeface="Alexandria" charset="0"/>
              </a:rPr>
              <a:t> </a:t>
            </a:r>
            <a:r>
              <a:rPr lang="ar-EG" sz="1400" dirty="0">
                <a:latin typeface="Alexandria" charset="0"/>
                <a:cs typeface="Alexandria" charset="0"/>
              </a:rPr>
              <a:t>تعتمد ستاربكس على العلاقات العامة لتحسين صورتها كمؤسسة مسؤولة اجتماعيًا، من خلال مبادرات الاستدامة والمشاركة المجتمعية.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2183459" y="2230265"/>
            <a:ext cx="5573486" cy="12768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2290" name="Picture 2">
            <a:extLst>
              <a:ext uri="{FF2B5EF4-FFF2-40B4-BE49-F238E27FC236}">
                <a16:creationId xmlns:a16="http://schemas.microsoft.com/office/drawing/2014/main" id="{5A7C7173-2597-5ECA-7754-4328D4C6CE9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8606" b="30483"/>
          <a:stretch/>
        </p:blipFill>
        <p:spPr bwMode="auto">
          <a:xfrm>
            <a:off x="6875887" y="3698696"/>
            <a:ext cx="5027488" cy="146706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2292" name="Picture 4" descr="Starbucks-Logo-Evolution-timeline">
            <a:extLst>
              <a:ext uri="{FF2B5EF4-FFF2-40B4-BE49-F238E27FC236}">
                <a16:creationId xmlns:a16="http://schemas.microsoft.com/office/drawing/2014/main" id="{6A274D3D-C34D-A1CE-5E66-BBABC97FF7D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6424"/>
          <a:stretch/>
        </p:blipFill>
        <p:spPr bwMode="auto">
          <a:xfrm>
            <a:off x="984842" y="3768133"/>
            <a:ext cx="5715000" cy="146706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797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85016" y="2156356"/>
            <a:ext cx="7195809" cy="273356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أمثلة على دور العلاقات العامة في مؤسسات مختلفة</a:t>
            </a:r>
          </a:p>
          <a:p>
            <a:pPr algn="just" rtl="1">
              <a:lnSpc>
                <a:spcPct val="150000"/>
              </a:lnSpc>
              <a:spcBef>
                <a:spcPts val="600"/>
              </a:spcBef>
              <a:spcAft>
                <a:spcPts val="1200"/>
              </a:spcAft>
            </a:pPr>
            <a:r>
              <a:rPr lang="ar-EG" sz="1400" b="1" dirty="0">
                <a:latin typeface="Alexandria" charset="0"/>
                <a:cs typeface="Alexandria" charset="0"/>
              </a:rPr>
              <a:t>المنظمات غير الحكومية: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منظمة الصليب الأحمر: </a:t>
            </a:r>
            <a:r>
              <a:rPr lang="ar-EG" sz="1400" dirty="0">
                <a:latin typeface="Alexandria" charset="0"/>
                <a:cs typeface="Alexandria" charset="0"/>
              </a:rPr>
              <a:t>تستخدم العلاقات العامة لتوعية الجمهور بأهمية التبرعات والعمل التطوعي، وللتواصل مع المانحين والمتطوعين في أوقات الأزمات.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منظمة أطباء بلا حدود: </a:t>
            </a:r>
            <a:r>
              <a:rPr lang="ar-EG" sz="1400" dirty="0">
                <a:latin typeface="Alexandria" charset="0"/>
                <a:cs typeface="Alexandria" charset="0"/>
              </a:rPr>
              <a:t>تعتمد على العلاقات العامة لنشر قصص نجاحها في تقديم الرعاية الصحية في المناطق المتضررة، ولجمع التبرعات من خلال حملات إعلامية.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3314" name="Picture 2" descr=" الصليب الأحمر يطلق نداء مساعدة دولية عاجلة لغزة ">
            <a:extLst>
              <a:ext uri="{FF2B5EF4-FFF2-40B4-BE49-F238E27FC236}">
                <a16:creationId xmlns:a16="http://schemas.microsoft.com/office/drawing/2014/main" id="{C501882D-09BC-E9C4-A4A3-3D27FFD4DF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722" y="1562682"/>
            <a:ext cx="3619500" cy="234667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3316" name="Picture 4" descr="لا يتوفر وصف للصورة.">
            <a:extLst>
              <a:ext uri="{FF2B5EF4-FFF2-40B4-BE49-F238E27FC236}">
                <a16:creationId xmlns:a16="http://schemas.microsoft.com/office/drawing/2014/main" id="{D1A26FC1-3D25-70FF-37A4-77D6C8FE30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4722" y="4000117"/>
            <a:ext cx="3333750" cy="227443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11842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دور العلاقات العامة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156356"/>
            <a:ext cx="9509327" cy="273356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3. أمثلة على دور العلاقات العامة في مؤسسات مختلفة</a:t>
            </a:r>
          </a:p>
          <a:p>
            <a:pPr algn="just" rtl="1">
              <a:lnSpc>
                <a:spcPct val="150000"/>
              </a:lnSpc>
              <a:spcBef>
                <a:spcPts val="600"/>
              </a:spcBef>
              <a:spcAft>
                <a:spcPts val="1200"/>
              </a:spcAft>
            </a:pPr>
            <a:r>
              <a:rPr lang="ar-EG" sz="1400" b="1" dirty="0">
                <a:latin typeface="Alexandria" charset="0"/>
                <a:cs typeface="Alexandria" charset="0"/>
              </a:rPr>
              <a:t>الحكومات: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الحكومة الكندية: </a:t>
            </a:r>
            <a:r>
              <a:rPr lang="ar-EG" sz="1400" dirty="0">
                <a:latin typeface="Alexandria" charset="0"/>
                <a:cs typeface="Alexandria" charset="0"/>
              </a:rPr>
              <a:t>تستخدم العلاقات العامة لتعزيز السياسات الحكومية وتوعية الجمهور بالبرامج والخدمات الحكومية من خلال حملات إعلامية وبرامج توعية.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الحكومة الإماراتية: </a:t>
            </a:r>
            <a:r>
              <a:rPr lang="ar-EG" sz="1400" dirty="0">
                <a:latin typeface="Alexandria" charset="0"/>
                <a:cs typeface="Alexandria" charset="0"/>
              </a:rPr>
              <a:t>تعتمد على العلاقات العامة في تعزيز صورة الدولة عالميًا من خلال تنظيم الفعاليات الكبرى مثل إكسبو 2020 دبي، والترويج للسياحة والاستثمار.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732357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6820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12798" y="1905800"/>
            <a:ext cx="9509327" cy="115865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"تشمل وظائف العلاقات العامة العديد من المهام مثل كتابة البيانات الصحفية، وتنظيم الأحداث، والتواصل مع وسائل الإعلام، وإدارة وسائل التواصل الاجتماعي، ومراقبة الرأي العام، وتطوير استراتيجيات الاتصال."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4338" name="Picture 2">
            <a:extLst>
              <a:ext uri="{FF2B5EF4-FFF2-40B4-BE49-F238E27FC236}">
                <a16:creationId xmlns:a16="http://schemas.microsoft.com/office/drawing/2014/main" id="{F9DD8F41-BB5C-07DE-6A84-2D8AC95EF9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8121" y="3240385"/>
            <a:ext cx="9277564" cy="2913835"/>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39207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27314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03425" y="1936311"/>
            <a:ext cx="10697859" cy="3801041"/>
          </a:xfrm>
          <a:prstGeom prst="rect">
            <a:avLst/>
          </a:prstGeom>
          <a:noFill/>
        </p:spPr>
        <p:txBody>
          <a:bodyPr wrap="square" rtlCol="0">
            <a:spAutoFit/>
          </a:bodyPr>
          <a:lstStyle/>
          <a:p>
            <a:pPr marL="342900" indent="-342900" algn="just" rtl="1">
              <a:lnSpc>
                <a:spcPct val="150000"/>
              </a:lnSpc>
              <a:spcBef>
                <a:spcPts val="600"/>
              </a:spcBef>
              <a:spcAft>
                <a:spcPts val="1200"/>
              </a:spcAft>
              <a:buAutoNum type="arabicPeriod"/>
            </a:pPr>
            <a:r>
              <a:rPr lang="ar-EG" sz="1600" b="1" dirty="0">
                <a:latin typeface="Alexandria" charset="0"/>
                <a:cs typeface="Alexandria" charset="0"/>
              </a:rPr>
              <a:t>كتابة البيانات الصحفية </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تعريف البيانات الصحفية: </a:t>
            </a:r>
            <a:r>
              <a:rPr lang="ar-EG" sz="1400" dirty="0">
                <a:latin typeface="Alexandria" charset="0"/>
                <a:cs typeface="Alexandria" charset="0"/>
              </a:rPr>
              <a:t>هي مستندات رسمية تستخدمها المؤسسات للإعلان عن أخبار أو أحداث هامة للجمهور ووسائل الإعلام.</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أهمية البيانات الصحفية: </a:t>
            </a:r>
            <a:r>
              <a:rPr lang="ar-EG" sz="1400" dirty="0">
                <a:latin typeface="Alexandria" charset="0"/>
                <a:cs typeface="Alexandria" charset="0"/>
              </a:rPr>
              <a:t>تساعد في نقل معلومات دقيقة ومهمة عن المؤسسة إلى الجمهور وتعزز الشفافية والمصداقية.</a:t>
            </a:r>
          </a:p>
          <a:p>
            <a:pPr marL="285750" indent="-285750" algn="just" rtl="1">
              <a:spcBef>
                <a:spcPts val="600"/>
              </a:spcBef>
              <a:spcAft>
                <a:spcPts val="1200"/>
              </a:spcAft>
              <a:buFont typeface="Arial" panose="020B0604020202020204" pitchFamily="34" charset="0"/>
              <a:buChar char="•"/>
            </a:pPr>
            <a:r>
              <a:rPr lang="ar-EG" sz="1400" b="1" dirty="0">
                <a:latin typeface="Alexandria" charset="0"/>
                <a:cs typeface="Alexandria" charset="0"/>
              </a:rPr>
              <a:t>مكونات البيانات الصحفية:</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العنوان</a:t>
            </a:r>
            <a:r>
              <a:rPr lang="ar-EG" sz="1400" dirty="0">
                <a:latin typeface="Alexandria" charset="0"/>
                <a:cs typeface="Alexandria" charset="0"/>
              </a:rPr>
              <a:t>: يجب أن يكون جذابًا وملفتًا.</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المقدمة</a:t>
            </a:r>
            <a:r>
              <a:rPr lang="ar-EG" sz="1400" dirty="0">
                <a:latin typeface="Alexandria" charset="0"/>
                <a:cs typeface="Alexandria" charset="0"/>
              </a:rPr>
              <a:t>: تتضمن النقاط الرئيسية للخبر.</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الجسم</a:t>
            </a:r>
            <a:r>
              <a:rPr lang="ar-EG" sz="1400" dirty="0">
                <a:latin typeface="Alexandria" charset="0"/>
                <a:cs typeface="Alexandria" charset="0"/>
              </a:rPr>
              <a:t>: تفاصيل الحدث أو الخبر مع الاقتباسات والإحصاءات.</a:t>
            </a:r>
          </a:p>
          <a:p>
            <a:pPr marL="285750" indent="-285750" algn="just" rtl="1">
              <a:spcBef>
                <a:spcPts val="600"/>
              </a:spcBef>
              <a:spcAft>
                <a:spcPts val="1200"/>
              </a:spcAft>
              <a:buFont typeface="Courier New" panose="02070309020205020404" pitchFamily="49" charset="0"/>
              <a:buChar char="o"/>
            </a:pPr>
            <a:r>
              <a:rPr lang="ar-EG" sz="1400" b="1" dirty="0">
                <a:latin typeface="Alexandria" charset="0"/>
                <a:cs typeface="Alexandria" charset="0"/>
              </a:rPr>
              <a:t>الخاتمة</a:t>
            </a:r>
            <a:r>
              <a:rPr lang="ar-EG" sz="1400" dirty="0">
                <a:latin typeface="Alexandria" charset="0"/>
                <a:cs typeface="Alexandria" charset="0"/>
              </a:rPr>
              <a:t>: معلومات الاتصال والشكر.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693319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0" descr="preencoded.png">
            <a:extLst>
              <a:ext uri="{FF2B5EF4-FFF2-40B4-BE49-F238E27FC236}">
                <a16:creationId xmlns:a16="http://schemas.microsoft.com/office/drawing/2014/main" id="{6D326952-A355-C734-8056-8ACCE823C5A5}"/>
              </a:ext>
            </a:extLst>
          </p:cNvPr>
          <p:cNvPicPr>
            <a:picLocks noGrp="1" noChangeAspect="1"/>
          </p:cNvPicPr>
          <p:nvPr>
            <p:ph type="pic" sz="quarter" idx="10"/>
          </p:nvPr>
        </p:nvPicPr>
        <p:blipFill>
          <a:blip r:embed="rId3"/>
          <a:srcRect t="16512" b="16512"/>
          <a:stretch>
            <a:fillRect/>
          </a:stretch>
        </p:blipFill>
        <p:spPr>
          <a:xfrm>
            <a:off x="0" y="-1"/>
            <a:ext cx="2229492" cy="68580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394869"/>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71498" y="2100861"/>
            <a:ext cx="9509327" cy="3195234"/>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2"/>
            </a:pPr>
            <a:r>
              <a:rPr lang="ar-EG" sz="1600" b="1" dirty="0">
                <a:latin typeface="Alexandria" charset="0"/>
                <a:cs typeface="Alexandria" charset="0"/>
              </a:rPr>
              <a:t>تنظيم الأحداث</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أنواع الأحداث: </a:t>
            </a:r>
            <a:r>
              <a:rPr lang="ar-EG" sz="1400" dirty="0">
                <a:latin typeface="Alexandria" charset="0"/>
                <a:cs typeface="Alexandria" charset="0"/>
              </a:rPr>
              <a:t>مؤتمرات صحفية، ندوات، ورش عمل، فعاليات ترويجية، وأحداث خيرية.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أهمية تنظيم الأحداث: </a:t>
            </a:r>
          </a:p>
          <a:p>
            <a:pPr marL="285750" indent="-285750" algn="just" rtl="1">
              <a:lnSpc>
                <a:spcPct val="150000"/>
              </a:lnSpc>
              <a:spcBef>
                <a:spcPts val="600"/>
              </a:spcBef>
              <a:spcAft>
                <a:spcPts val="1200"/>
              </a:spcAft>
              <a:buFont typeface="Courier New" panose="02070309020205020404" pitchFamily="49" charset="0"/>
              <a:buChar char="o"/>
            </a:pPr>
            <a:r>
              <a:rPr lang="ar-EG" sz="1400" dirty="0">
                <a:latin typeface="Alexandria" charset="0"/>
                <a:cs typeface="Alexandria" charset="0"/>
              </a:rPr>
              <a:t>تعزيز التواصل المباشر مع الجمهور ووسائل الإعلام.</a:t>
            </a:r>
          </a:p>
          <a:p>
            <a:pPr marL="285750" indent="-285750" algn="just" rtl="1">
              <a:lnSpc>
                <a:spcPct val="150000"/>
              </a:lnSpc>
              <a:spcBef>
                <a:spcPts val="600"/>
              </a:spcBef>
              <a:spcAft>
                <a:spcPts val="1200"/>
              </a:spcAft>
              <a:buFont typeface="Courier New" panose="02070309020205020404" pitchFamily="49" charset="0"/>
              <a:buChar char="o"/>
            </a:pPr>
            <a:r>
              <a:rPr lang="ar-EG" sz="1400" dirty="0">
                <a:latin typeface="Alexandria" charset="0"/>
                <a:cs typeface="Alexandria" charset="0"/>
              </a:rPr>
              <a:t>إبراز إنجازات المؤسسة وتقوية العلاقات مع الشركاء.</a:t>
            </a:r>
          </a:p>
          <a:p>
            <a:pPr marL="285750" indent="-285750" algn="just" rtl="1">
              <a:lnSpc>
                <a:spcPct val="150000"/>
              </a:lnSpc>
              <a:spcBef>
                <a:spcPts val="600"/>
              </a:spcBef>
              <a:spcAft>
                <a:spcPts val="1200"/>
              </a:spcAft>
              <a:buFont typeface="Courier New" panose="02070309020205020404" pitchFamily="49" charset="0"/>
              <a:buChar char="o"/>
            </a:pPr>
            <a:r>
              <a:rPr lang="ar-EG" sz="1400" dirty="0">
                <a:latin typeface="Alexandria" charset="0"/>
                <a:cs typeface="Alexandria" charset="0"/>
              </a:rPr>
              <a:t>بناء صورة إيجابية وتعزيز هوية المؤسسة.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00306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503682"/>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91829" y="2223797"/>
            <a:ext cx="9188996" cy="2641236"/>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3"/>
            </a:pPr>
            <a:r>
              <a:rPr lang="ar-EG" sz="1600" b="1" dirty="0">
                <a:latin typeface="Alexandria" charset="0"/>
                <a:cs typeface="Alexandria" charset="0"/>
              </a:rPr>
              <a:t>التواصل مع وسائل الإعلام </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بناء علاقات مع الصحفيين ووسائل الإعلام:</a:t>
            </a:r>
          </a:p>
          <a:p>
            <a:pPr algn="just" rtl="1">
              <a:lnSpc>
                <a:spcPct val="150000"/>
              </a:lnSpc>
              <a:spcBef>
                <a:spcPts val="600"/>
              </a:spcBef>
              <a:spcAft>
                <a:spcPts val="1200"/>
              </a:spcAft>
            </a:pPr>
            <a:r>
              <a:rPr lang="ar-EG" sz="1400" dirty="0">
                <a:latin typeface="Alexandria" charset="0"/>
                <a:cs typeface="Alexandria" charset="0"/>
              </a:rPr>
              <a:t>من خلال توفير أخبار حصرية، الدعوة إلى الفعاليات، والاستجابة لاستفساراتهم بسرعة.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صياغة رسائل إعلامية فعّالة: </a:t>
            </a:r>
          </a:p>
          <a:p>
            <a:pPr algn="just" rtl="1">
              <a:lnSpc>
                <a:spcPct val="150000"/>
              </a:lnSpc>
              <a:spcBef>
                <a:spcPts val="600"/>
              </a:spcBef>
              <a:spcAft>
                <a:spcPts val="1200"/>
              </a:spcAft>
            </a:pPr>
            <a:r>
              <a:rPr lang="ar-EG" sz="1400" dirty="0">
                <a:latin typeface="Alexandria" charset="0"/>
                <a:cs typeface="Alexandria" charset="0"/>
              </a:rPr>
              <a:t>يجب أن تكون الرسائل واضحة، وموجزة، وذات صلة بالجمهور المستهدف.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 name="Picture 6">
            <a:extLst>
              <a:ext uri="{FF2B5EF4-FFF2-40B4-BE49-F238E27FC236}">
                <a16:creationId xmlns:a16="http://schemas.microsoft.com/office/drawing/2014/main" id="{25D4E71C-C1CD-BC43-2ABB-BBFB86E00384}"/>
              </a:ext>
            </a:extLst>
          </p:cNvPr>
          <p:cNvPicPr>
            <a:picLocks noChangeAspect="1"/>
          </p:cNvPicPr>
          <p:nvPr/>
        </p:nvPicPr>
        <p:blipFill>
          <a:blip r:embed="rId4"/>
          <a:stretch>
            <a:fillRect/>
          </a:stretch>
        </p:blipFill>
        <p:spPr>
          <a:xfrm>
            <a:off x="192294" y="1503681"/>
            <a:ext cx="4934510" cy="4558071"/>
          </a:xfrm>
          <a:prstGeom prst="rect">
            <a:avLst/>
          </a:prstGeom>
          <a:effectLst>
            <a:softEdge rad="127000"/>
          </a:effectLst>
        </p:spPr>
      </p:pic>
    </p:spTree>
    <p:extLst>
      <p:ext uri="{BB962C8B-B14F-4D97-AF65-F5344CB8AC3E}">
        <p14:creationId xmlns:p14="http://schemas.microsoft.com/office/powerpoint/2010/main" val="1979171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08381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91829" y="1699491"/>
            <a:ext cx="9188996" cy="3801041"/>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4"/>
            </a:pPr>
            <a:r>
              <a:rPr lang="ar-EG" sz="1600" b="1" dirty="0">
                <a:latin typeface="Alexandria" charset="0"/>
                <a:cs typeface="Alexandria" charset="0"/>
              </a:rPr>
              <a:t>التفاعل مع الجمهور </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استراتيجيات التفاعل:</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وسائل التواصل الاجتماعي: نشر محتوى تفاعلي، الرد على التعليقات، وإجراء استطلاعات الرأي.</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المواقع الإلكترونية: توفير معلومات محدثة، ونماذج اتصال سهلة الاستخدام.</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أهمية التفاعل مع الجمهور:</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بناء علاقات قوية ومستدامة مع الجمهور.</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تعزيز الثقة والمصداقية.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الاستفادة من التغذية الراجعة لتحسين الأداء.</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5362" name="Picture 2">
            <a:extLst>
              <a:ext uri="{FF2B5EF4-FFF2-40B4-BE49-F238E27FC236}">
                <a16:creationId xmlns:a16="http://schemas.microsoft.com/office/drawing/2014/main" id="{E6976EAB-2488-E59F-5EE4-695269D0F3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175" y="1381163"/>
            <a:ext cx="3757391" cy="489339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3615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083814"/>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91829" y="1699491"/>
            <a:ext cx="9188996" cy="3908762"/>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5"/>
            </a:pPr>
            <a:r>
              <a:rPr lang="ar-EG" sz="1600" b="1" dirty="0">
                <a:latin typeface="Alexandria" charset="0"/>
                <a:cs typeface="Alexandria" charset="0"/>
              </a:rPr>
              <a:t>إدارة الأزمات </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تعريف إدارة الأزمات:</a:t>
            </a:r>
          </a:p>
          <a:p>
            <a:pPr algn="just" rtl="1">
              <a:lnSpc>
                <a:spcPct val="150000"/>
              </a:lnSpc>
              <a:spcBef>
                <a:spcPts val="600"/>
              </a:spcBef>
              <a:spcAft>
                <a:spcPts val="1200"/>
              </a:spcAft>
            </a:pPr>
            <a:r>
              <a:rPr lang="ar-EG" sz="1400" dirty="0">
                <a:latin typeface="Alexandria" charset="0"/>
                <a:cs typeface="Alexandria" charset="0"/>
              </a:rPr>
              <a:t>هي عملية التعامل مع الأحداث غير المتوقعة التي قد تؤثر سلبًا على صورة المؤسسة وسمعتها.</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خطوات إدارة الأزمات:</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التخطيط المسبق: وضع خطط استجابة للأزمات المحتملة.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التواصل السريع والشفاف: تقديم معلومات دقيقة ومحدثة للجمهور ووسائل الإعلام.</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مراقبة الوضع: رصد تطورات الأزمة وتعديل الاستراتيجية حسب الحاجة.</a:t>
            </a:r>
          </a:p>
          <a:p>
            <a:pPr marL="285750" indent="-285750" algn="just" rtl="1">
              <a:spcBef>
                <a:spcPts val="600"/>
              </a:spcBef>
              <a:spcAft>
                <a:spcPts val="1200"/>
              </a:spcAft>
              <a:buFont typeface="Courier New" panose="02070309020205020404" pitchFamily="49" charset="0"/>
              <a:buChar char="o"/>
            </a:pPr>
            <a:r>
              <a:rPr lang="ar-EG" sz="1400" dirty="0">
                <a:latin typeface="Alexandria" charset="0"/>
                <a:cs typeface="Alexandria" charset="0"/>
              </a:rPr>
              <a:t>التقييم والتحسين: مراجعة الأداء بعد الأزمة وتحديد الدروس المستفادة.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7410" name="Picture 2" descr="صورة مقال مفهوم إدارة الأزمات">
            <a:extLst>
              <a:ext uri="{FF2B5EF4-FFF2-40B4-BE49-F238E27FC236}">
                <a16:creationId xmlns:a16="http://schemas.microsoft.com/office/drawing/2014/main" id="{928A8A88-42CB-0C91-02C9-286FEA756E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60" y="883578"/>
            <a:ext cx="4201012" cy="5809163"/>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19979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63911" y="134528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وظائف العلاقات العامة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691829" y="2160157"/>
            <a:ext cx="9188996" cy="2964401"/>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6"/>
            </a:pPr>
            <a:r>
              <a:rPr lang="ar-EG" sz="1600" b="1" dirty="0">
                <a:latin typeface="Alexandria" charset="0"/>
                <a:cs typeface="Alexandria" charset="0"/>
              </a:rPr>
              <a:t>تطوير استراتيجيات الاتصال:</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تحديد الأهداف: </a:t>
            </a:r>
            <a:r>
              <a:rPr lang="ar-EG" sz="1400" dirty="0">
                <a:latin typeface="Alexandria" charset="0"/>
                <a:cs typeface="Alexandria" charset="0"/>
              </a:rPr>
              <a:t>وضع أهداف واضحة وقابلة للقياس للاتصال المؤسسي.</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تحليل الجمهور المستهدف: </a:t>
            </a:r>
            <a:r>
              <a:rPr lang="ar-EG" sz="1400" dirty="0">
                <a:latin typeface="Alexandria" charset="0"/>
                <a:cs typeface="Alexandria" charset="0"/>
              </a:rPr>
              <a:t>فهم احتياجات واهتمامات الجمهور لضمان توجيه الرسائل بشكل فعال.</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اختيار القنوات المناسبة: </a:t>
            </a:r>
            <a:r>
              <a:rPr lang="ar-EG" sz="1400" dirty="0">
                <a:latin typeface="Alexandria" charset="0"/>
                <a:cs typeface="Alexandria" charset="0"/>
              </a:rPr>
              <a:t>استخدام القنوات التي تصل إلى الجمهور المستهدف بفعالية، مثل وسائل التواصل الاجتماعي، البريد الإلكتروني، والإعلانات.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قياس الأداء: </a:t>
            </a:r>
            <a:r>
              <a:rPr lang="ar-EG" sz="1400" dirty="0">
                <a:latin typeface="Alexandria" charset="0"/>
                <a:cs typeface="Alexandria" charset="0"/>
              </a:rPr>
              <a:t>استخدام أدوات القياس لتحليل تأثير استراتيجيات الاتصال وتحديد المجالات التي تحتاج إلى تحسين.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225836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ثالثًا: </a:t>
            </a:r>
            <a:r>
              <a:rPr lang="ar-EG" sz="2800" b="1" dirty="0">
                <a:latin typeface="Alexandria" charset="0"/>
                <a:cs typeface="Alexandria" charset="0"/>
              </a:rPr>
              <a:t>أهمية إدارة العلاقات العامة الفعّالة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23963" y="1347165"/>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أهمية 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77682" y="1899002"/>
            <a:ext cx="10463195" cy="1158651"/>
          </a:xfrm>
          <a:prstGeom prst="rect">
            <a:avLst/>
          </a:prstGeom>
          <a:noFill/>
        </p:spPr>
        <p:txBody>
          <a:bodyPr wrap="square" rtlCol="0">
            <a:spAutoFit/>
          </a:bodyPr>
          <a:lstStyle/>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"إدارة العلاقات العامة الفعّالة تعتبر أمرًا حاسمًا لنجاح المؤسسات. فهي تساعد في بناء سمعة قوية، وتعزيز المصداقية، وتحقيق التفاعل الإيجابي مع الجمهور. كما تسهم في تحسين الأداء العام للمؤسسة من خلال تعزيز العلاقات الجيدة مع جميع أصحاب المصلحة."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170" name="Picture 2">
            <a:extLst>
              <a:ext uri="{FF2B5EF4-FFF2-40B4-BE49-F238E27FC236}">
                <a16:creationId xmlns:a16="http://schemas.microsoft.com/office/drawing/2014/main" id="{B20C71F1-3E4B-C148-9A71-E8D2B151AF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8368" y="3328827"/>
            <a:ext cx="10732510" cy="3044592"/>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813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311787" y="1148006"/>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36387" y="1768759"/>
            <a:ext cx="7092314" cy="4534062"/>
          </a:xfrm>
          <a:prstGeom prst="rect">
            <a:avLst/>
          </a:prstGeom>
          <a:noFill/>
        </p:spPr>
        <p:txBody>
          <a:bodyPr wrap="square" rtlCol="0">
            <a:spAutoFit/>
          </a:bodyPr>
          <a:lstStyle/>
          <a:p>
            <a:pPr marL="342900" indent="-342900" algn="just" rtl="1">
              <a:lnSpc>
                <a:spcPct val="150000"/>
              </a:lnSpc>
              <a:spcBef>
                <a:spcPts val="600"/>
              </a:spcBef>
              <a:spcAft>
                <a:spcPts val="1200"/>
              </a:spcAft>
              <a:buAutoNum type="arabicPeriod"/>
            </a:pPr>
            <a:r>
              <a:rPr lang="ar-EG" b="1" dirty="0">
                <a:latin typeface="Alexandria" charset="0"/>
                <a:cs typeface="Alexandria" charset="0"/>
              </a:rPr>
              <a:t>عناصر إدارة العلاقات العامة الفعّالة </a:t>
            </a:r>
          </a:p>
          <a:p>
            <a:pPr algn="just" rtl="1">
              <a:lnSpc>
                <a:spcPct val="150000"/>
              </a:lnSpc>
              <a:spcBef>
                <a:spcPts val="600"/>
              </a:spcBef>
              <a:spcAft>
                <a:spcPts val="1200"/>
              </a:spcAft>
            </a:pPr>
            <a:r>
              <a:rPr lang="ar-EG" sz="1600" b="1" dirty="0">
                <a:latin typeface="Alexandria" charset="0"/>
                <a:cs typeface="Alexandria" charset="0"/>
              </a:rPr>
              <a:t>1- التخطيط الاستراتيجي:</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تحديد الأهداف: </a:t>
            </a:r>
            <a:r>
              <a:rPr lang="ar-EG" sz="1400" dirty="0">
                <a:latin typeface="Alexandria" charset="0"/>
                <a:cs typeface="Alexandria" charset="0"/>
              </a:rPr>
              <a:t>تحديد أهداف واضحة وقابلة للقياس تتماشى مع رؤية المؤسسة.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تحليل الجمهور: </a:t>
            </a:r>
            <a:r>
              <a:rPr lang="ar-EG" sz="1400" dirty="0">
                <a:latin typeface="Alexandria" charset="0"/>
                <a:cs typeface="Alexandria" charset="0"/>
              </a:rPr>
              <a:t>فهم احتياجات واهتمامات الجمهور المستهدف لضمان توجيه الرسائل بشكل فعال.</a:t>
            </a:r>
          </a:p>
          <a:p>
            <a:pPr algn="just" rtl="1">
              <a:lnSpc>
                <a:spcPct val="150000"/>
              </a:lnSpc>
              <a:spcBef>
                <a:spcPts val="600"/>
              </a:spcBef>
              <a:spcAft>
                <a:spcPts val="1200"/>
              </a:spcAft>
            </a:pPr>
            <a:r>
              <a:rPr lang="ar-EG" sz="1600" b="1" dirty="0">
                <a:latin typeface="Alexandria" charset="0"/>
                <a:cs typeface="Alexandria" charset="0"/>
              </a:rPr>
              <a:t>2- التواصل المستمر:</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الشفافية والمصداقية: </a:t>
            </a:r>
            <a:r>
              <a:rPr lang="ar-EG" sz="1400" dirty="0">
                <a:latin typeface="Alexandria" charset="0"/>
                <a:cs typeface="Alexandria" charset="0"/>
              </a:rPr>
              <a:t>تقديم معلومات دقيقة وواضحة للجمهور.</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التفاعل الإيجابي: </a:t>
            </a:r>
            <a:r>
              <a:rPr lang="ar-EG" sz="1400" dirty="0">
                <a:latin typeface="Alexandria" charset="0"/>
                <a:cs typeface="Alexandria" charset="0"/>
              </a:rPr>
              <a:t>الرد على استفسارات الجمهور وتعليقاتهم بشكل سريع وبأسلوب إيجابي.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1" name="Picture 10">
            <a:extLst>
              <a:ext uri="{FF2B5EF4-FFF2-40B4-BE49-F238E27FC236}">
                <a16:creationId xmlns:a16="http://schemas.microsoft.com/office/drawing/2014/main" id="{DB22761F-E7DB-877C-0B91-7627E85BACF0}"/>
              </a:ext>
            </a:extLst>
          </p:cNvPr>
          <p:cNvPicPr>
            <a:picLocks noChangeAspect="1"/>
          </p:cNvPicPr>
          <p:nvPr/>
        </p:nvPicPr>
        <p:blipFill>
          <a:blip r:embed="rId4"/>
          <a:stretch>
            <a:fillRect/>
          </a:stretch>
        </p:blipFill>
        <p:spPr>
          <a:xfrm>
            <a:off x="138678" y="1006867"/>
            <a:ext cx="4346358" cy="5400550"/>
          </a:xfrm>
          <a:prstGeom prst="rect">
            <a:avLst/>
          </a:prstGeom>
          <a:effectLst>
            <a:softEdge rad="317500"/>
          </a:effectLst>
        </p:spPr>
      </p:pic>
    </p:spTree>
    <p:extLst>
      <p:ext uri="{BB962C8B-B14F-4D97-AF65-F5344CB8AC3E}">
        <p14:creationId xmlns:p14="http://schemas.microsoft.com/office/powerpoint/2010/main" val="25029704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11890" y="1187731"/>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24616" y="1799303"/>
            <a:ext cx="7404188" cy="4210896"/>
          </a:xfrm>
          <a:prstGeom prst="rect">
            <a:avLst/>
          </a:prstGeom>
          <a:noFill/>
        </p:spPr>
        <p:txBody>
          <a:bodyPr wrap="square" rtlCol="0">
            <a:spAutoFit/>
          </a:bodyPr>
          <a:lstStyle/>
          <a:p>
            <a:pPr marL="342900" indent="-342900" algn="just" rtl="1">
              <a:lnSpc>
                <a:spcPct val="150000"/>
              </a:lnSpc>
              <a:spcBef>
                <a:spcPts val="600"/>
              </a:spcBef>
              <a:spcAft>
                <a:spcPts val="1200"/>
              </a:spcAft>
              <a:buAutoNum type="arabicPeriod"/>
            </a:pPr>
            <a:r>
              <a:rPr lang="ar-EG" b="1" dirty="0">
                <a:latin typeface="Alexandria" charset="0"/>
                <a:cs typeface="Alexandria" charset="0"/>
              </a:rPr>
              <a:t>عناصر إدارة العلاقات العامة الفعّالة </a:t>
            </a:r>
          </a:p>
          <a:p>
            <a:pPr algn="just" rtl="1">
              <a:lnSpc>
                <a:spcPct val="150000"/>
              </a:lnSpc>
              <a:spcBef>
                <a:spcPts val="600"/>
              </a:spcBef>
              <a:spcAft>
                <a:spcPts val="1200"/>
              </a:spcAft>
            </a:pPr>
            <a:r>
              <a:rPr lang="ar-EG" sz="1600" b="1" dirty="0">
                <a:latin typeface="Alexandria" charset="0"/>
                <a:cs typeface="Alexandria" charset="0"/>
              </a:rPr>
              <a:t>3- التكيف والمرونة: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الاستجابة السريعة: </a:t>
            </a:r>
            <a:r>
              <a:rPr lang="ar-EG" sz="1400" dirty="0">
                <a:latin typeface="Alexandria" charset="0"/>
                <a:cs typeface="Alexandria" charset="0"/>
              </a:rPr>
              <a:t>القدرة على التكيف مع التغيرات السريعة والأزمات.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التطوير المستمر: </a:t>
            </a:r>
            <a:r>
              <a:rPr lang="ar-EG" sz="1400" dirty="0">
                <a:latin typeface="Alexandria" charset="0"/>
                <a:cs typeface="Alexandria" charset="0"/>
              </a:rPr>
              <a:t>تحسين استراتيجيات وأساليب العلاقات العامة بناءً على التحليل المستمر للأداء.</a:t>
            </a:r>
          </a:p>
          <a:p>
            <a:pPr algn="just" rtl="1">
              <a:lnSpc>
                <a:spcPct val="150000"/>
              </a:lnSpc>
              <a:spcBef>
                <a:spcPts val="600"/>
              </a:spcBef>
              <a:spcAft>
                <a:spcPts val="1200"/>
              </a:spcAft>
            </a:pPr>
            <a:r>
              <a:rPr lang="ar-EG" sz="1600" b="1" dirty="0">
                <a:latin typeface="Alexandria" charset="0"/>
                <a:cs typeface="Alexandria" charset="0"/>
              </a:rPr>
              <a:t>4- القيادة والإدارة: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فريق عمل محترف: </a:t>
            </a:r>
            <a:r>
              <a:rPr lang="ar-EG" sz="1400" dirty="0">
                <a:latin typeface="Alexandria" charset="0"/>
                <a:cs typeface="Alexandria" charset="0"/>
              </a:rPr>
              <a:t>توفير فريق متخصص ومؤهل لإدارة جهود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تنظيم الموارد: </a:t>
            </a:r>
            <a:r>
              <a:rPr lang="ar-EG" sz="1400" dirty="0">
                <a:latin typeface="Alexandria" charset="0"/>
                <a:cs typeface="Alexandria" charset="0"/>
              </a:rPr>
              <a:t>إدارة الموارد المتاحة بشكل فعّال لتحقيق الأهداف المحددة.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8194" name="Picture 2" descr="فن القيادة ومهارات القائد الناجح">
            <a:extLst>
              <a:ext uri="{FF2B5EF4-FFF2-40B4-BE49-F238E27FC236}">
                <a16:creationId xmlns:a16="http://schemas.microsoft.com/office/drawing/2014/main" id="{0FB73575-C304-AE8F-C92C-F5F0E5D47DA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7763" r="3005"/>
          <a:stretch/>
        </p:blipFill>
        <p:spPr bwMode="auto">
          <a:xfrm>
            <a:off x="125226" y="1144032"/>
            <a:ext cx="3974164" cy="5148599"/>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0591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39333" y="12965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79480" y="1919995"/>
            <a:ext cx="10176768" cy="3887731"/>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2"/>
            </a:pPr>
            <a:r>
              <a:rPr lang="ar-EG" b="1" dirty="0">
                <a:latin typeface="Alexandria" charset="0"/>
                <a:cs typeface="Alexandria" charset="0"/>
              </a:rPr>
              <a:t>تخطيط وتنفيذ حملات العلاقات العامة </a:t>
            </a:r>
          </a:p>
          <a:p>
            <a:pPr algn="just" rtl="1">
              <a:lnSpc>
                <a:spcPct val="150000"/>
              </a:lnSpc>
              <a:spcBef>
                <a:spcPts val="600"/>
              </a:spcBef>
              <a:spcAft>
                <a:spcPts val="1200"/>
              </a:spcAft>
            </a:pPr>
            <a:r>
              <a:rPr lang="ar-EG" sz="1600" b="1" dirty="0">
                <a:latin typeface="Alexandria" charset="0"/>
                <a:cs typeface="Alexandria" charset="0"/>
              </a:rPr>
              <a:t>1- البحث والتحليل:</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تحليل البيئة: </a:t>
            </a:r>
            <a:r>
              <a:rPr lang="ar-EG" sz="1400" dirty="0">
                <a:latin typeface="Alexandria" charset="0"/>
                <a:cs typeface="Alexandria" charset="0"/>
              </a:rPr>
              <a:t>دراسة البيئة الخارجية والداخلية للمؤسسة، بما في ذلك الجمهور المستهدف والمنافسين والعوامل الاقتصادية.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تحديد الرسائل الرئيسية: </a:t>
            </a:r>
            <a:r>
              <a:rPr lang="ar-EG" sz="1400" dirty="0">
                <a:latin typeface="Alexandria" charset="0"/>
                <a:cs typeface="Alexandria" charset="0"/>
              </a:rPr>
              <a:t>وضع رسائل رئيسية تتماشى مع أهداف الحملة وتستجيب لاحتياجات الجمهور.</a:t>
            </a:r>
          </a:p>
          <a:p>
            <a:pPr algn="just" rtl="1">
              <a:lnSpc>
                <a:spcPct val="150000"/>
              </a:lnSpc>
              <a:spcBef>
                <a:spcPts val="600"/>
              </a:spcBef>
              <a:spcAft>
                <a:spcPts val="1200"/>
              </a:spcAft>
            </a:pPr>
            <a:r>
              <a:rPr lang="ar-EG" sz="1600" b="1" dirty="0">
                <a:latin typeface="Alexandria" charset="0"/>
                <a:cs typeface="Alexandria" charset="0"/>
              </a:rPr>
              <a:t>2- تحديد الأهداف:</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أهداف محددة وقابلة للقياس: </a:t>
            </a:r>
            <a:r>
              <a:rPr lang="ar-EG" sz="1400" dirty="0">
                <a:latin typeface="Alexandria" charset="0"/>
                <a:cs typeface="Alexandria" charset="0"/>
              </a:rPr>
              <a:t>تحديد أهداف واقعية يمكن قياسها بشكل موضوعي.</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أهداف زمنية: </a:t>
            </a:r>
            <a:r>
              <a:rPr lang="ar-EG" sz="1400" dirty="0">
                <a:latin typeface="Alexandria" charset="0"/>
                <a:cs typeface="Alexandria" charset="0"/>
              </a:rPr>
              <a:t>تحديد إطار زمني واضح لتحقيق الأهداف.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155843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55889" y="133763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063476" y="2036434"/>
            <a:ext cx="9509327" cy="3887731"/>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2"/>
            </a:pPr>
            <a:r>
              <a:rPr lang="ar-EG" b="1" dirty="0">
                <a:latin typeface="Alexandria" charset="0"/>
                <a:cs typeface="Alexandria" charset="0"/>
              </a:rPr>
              <a:t>تخطيط وتنفيذ حملات العلاقات العامة </a:t>
            </a:r>
          </a:p>
          <a:p>
            <a:pPr algn="just" rtl="1">
              <a:lnSpc>
                <a:spcPct val="150000"/>
              </a:lnSpc>
              <a:spcBef>
                <a:spcPts val="600"/>
              </a:spcBef>
              <a:spcAft>
                <a:spcPts val="1200"/>
              </a:spcAft>
            </a:pPr>
            <a:r>
              <a:rPr lang="ar-EG" sz="1600" b="1" dirty="0">
                <a:latin typeface="Alexandria" charset="0"/>
                <a:cs typeface="Alexandria" charset="0"/>
              </a:rPr>
              <a:t>3- اختيار القنوات المناسبة: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القنوات التقليدية: </a:t>
            </a:r>
            <a:r>
              <a:rPr lang="ar-EG" sz="1400" dirty="0">
                <a:latin typeface="Alexandria" charset="0"/>
                <a:cs typeface="Alexandria" charset="0"/>
              </a:rPr>
              <a:t>مثل الصحف، والتلفزيون، والإذاعة.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القنوات الرقمية: </a:t>
            </a:r>
            <a:r>
              <a:rPr lang="ar-EG" sz="1400" dirty="0">
                <a:latin typeface="Alexandria" charset="0"/>
                <a:cs typeface="Alexandria" charset="0"/>
              </a:rPr>
              <a:t>مثل وسائل التواصل الاجتماعي، والمواقع الإلكترونية، والبريد الإلكتروني.</a:t>
            </a:r>
          </a:p>
          <a:p>
            <a:pPr algn="just" rtl="1">
              <a:lnSpc>
                <a:spcPct val="150000"/>
              </a:lnSpc>
              <a:spcBef>
                <a:spcPts val="600"/>
              </a:spcBef>
              <a:spcAft>
                <a:spcPts val="1200"/>
              </a:spcAft>
            </a:pPr>
            <a:r>
              <a:rPr lang="ar-EG" sz="1600" b="1" dirty="0">
                <a:latin typeface="Alexandria" charset="0"/>
                <a:cs typeface="Alexandria" charset="0"/>
              </a:rPr>
              <a:t>4- تطوير المواد الاتصالية: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الرسائل النصية والبصرية: </a:t>
            </a:r>
            <a:r>
              <a:rPr lang="ar-EG" sz="1400" dirty="0">
                <a:latin typeface="Alexandria" charset="0"/>
                <a:cs typeface="Alexandria" charset="0"/>
              </a:rPr>
              <a:t>تصميم رسائل نصية وبصرية جذابة تتماشى مع أهداف الحملة.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الوسائط المتعددة: </a:t>
            </a:r>
            <a:r>
              <a:rPr lang="ar-EG" sz="1400" dirty="0">
                <a:latin typeface="Alexandria" charset="0"/>
                <a:cs typeface="Alexandria" charset="0"/>
              </a:rPr>
              <a:t>استخدام الفيديوهات، </a:t>
            </a:r>
            <a:r>
              <a:rPr lang="ar-EG" sz="1400" dirty="0" err="1">
                <a:latin typeface="Alexandria" charset="0"/>
                <a:cs typeface="Alexandria" charset="0"/>
              </a:rPr>
              <a:t>والإنفوجرافيكس</a:t>
            </a:r>
            <a:r>
              <a:rPr lang="ar-EG" sz="1400" dirty="0">
                <a:latin typeface="Alexandria" charset="0"/>
                <a:cs typeface="Alexandria" charset="0"/>
              </a:rPr>
              <a:t>، والمدونات لتعزيز التفاعل.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7" name="Picture 6">
            <a:extLst>
              <a:ext uri="{FF2B5EF4-FFF2-40B4-BE49-F238E27FC236}">
                <a16:creationId xmlns:a16="http://schemas.microsoft.com/office/drawing/2014/main" id="{F7ED92F1-9432-4451-43FD-077B2D9ADD2C}"/>
              </a:ext>
            </a:extLst>
          </p:cNvPr>
          <p:cNvPicPr>
            <a:picLocks noChangeAspect="1"/>
          </p:cNvPicPr>
          <p:nvPr/>
        </p:nvPicPr>
        <p:blipFill>
          <a:blip r:embed="rId4"/>
          <a:stretch>
            <a:fillRect/>
          </a:stretch>
        </p:blipFill>
        <p:spPr>
          <a:xfrm>
            <a:off x="160081" y="1337638"/>
            <a:ext cx="3729476" cy="4832647"/>
          </a:xfrm>
          <a:prstGeom prst="rect">
            <a:avLst/>
          </a:prstGeom>
          <a:effectLst>
            <a:softEdge rad="127000"/>
          </a:effectLst>
        </p:spPr>
      </p:pic>
    </p:spTree>
    <p:extLst>
      <p:ext uri="{BB962C8B-B14F-4D97-AF65-F5344CB8AC3E}">
        <p14:creationId xmlns:p14="http://schemas.microsoft.com/office/powerpoint/2010/main" val="39646009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39333" y="1296590"/>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517169" y="1919995"/>
            <a:ext cx="9139078" cy="4210896"/>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3"/>
            </a:pPr>
            <a:r>
              <a:rPr lang="ar-EG" b="1" dirty="0">
                <a:latin typeface="Alexandria" charset="0"/>
                <a:cs typeface="Alexandria" charset="0"/>
              </a:rPr>
              <a:t>قياس وتحليل تأثير جهود العلاقات العامة </a:t>
            </a:r>
          </a:p>
          <a:p>
            <a:pPr algn="just" rtl="1">
              <a:lnSpc>
                <a:spcPct val="150000"/>
              </a:lnSpc>
              <a:spcBef>
                <a:spcPts val="600"/>
              </a:spcBef>
              <a:spcAft>
                <a:spcPts val="1200"/>
              </a:spcAft>
            </a:pPr>
            <a:r>
              <a:rPr lang="ar-EG" sz="1600" b="1" dirty="0">
                <a:latin typeface="Alexandria" charset="0"/>
                <a:cs typeface="Alexandria" charset="0"/>
              </a:rPr>
              <a:t>1- المؤشرات الرئيسية للأداء </a:t>
            </a:r>
            <a:r>
              <a:rPr lang="en-GB" sz="1600" b="1" dirty="0">
                <a:latin typeface="Alexandria" charset="0"/>
                <a:cs typeface="Alexandria" charset="0"/>
              </a:rPr>
              <a:t>KPIs</a:t>
            </a:r>
            <a:r>
              <a:rPr lang="ar-EG" sz="1600" b="1" dirty="0">
                <a:latin typeface="Alexandria" charset="0"/>
                <a:cs typeface="Alexandria" charset="0"/>
              </a:rPr>
              <a:t>:</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المشاركة والتفاعل: </a:t>
            </a:r>
            <a:r>
              <a:rPr lang="ar-EG" sz="1400" dirty="0">
                <a:latin typeface="Alexandria" charset="0"/>
                <a:cs typeface="Alexandria" charset="0"/>
              </a:rPr>
              <a:t>قياس عدد التفاعلات، التعليقات، المشاركات، </a:t>
            </a:r>
            <a:r>
              <a:rPr lang="ar-EG" sz="1400" dirty="0" err="1">
                <a:latin typeface="Alexandria" charset="0"/>
                <a:cs typeface="Alexandria" charset="0"/>
              </a:rPr>
              <a:t>والإعجابات</a:t>
            </a:r>
            <a:r>
              <a:rPr lang="ar-EG" sz="1400" dirty="0">
                <a:latin typeface="Alexandria" charset="0"/>
                <a:cs typeface="Alexandria" charset="0"/>
              </a:rPr>
              <a:t> على وسائل التواصل الاجتماعي.</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الوصول والانطباع: </a:t>
            </a:r>
            <a:r>
              <a:rPr lang="ar-EG" sz="1400" dirty="0">
                <a:latin typeface="Alexandria" charset="0"/>
                <a:cs typeface="Alexandria" charset="0"/>
              </a:rPr>
              <a:t>قياس مدى وصول الرسائل للجمهور المستهدف وعدد الأشخاص الذين تأثروا بها.</a:t>
            </a:r>
          </a:p>
          <a:p>
            <a:pPr algn="just" rtl="1">
              <a:lnSpc>
                <a:spcPct val="150000"/>
              </a:lnSpc>
              <a:spcBef>
                <a:spcPts val="600"/>
              </a:spcBef>
              <a:spcAft>
                <a:spcPts val="1200"/>
              </a:spcAft>
            </a:pPr>
            <a:r>
              <a:rPr lang="ar-EG" sz="1600" b="1" dirty="0">
                <a:latin typeface="Alexandria" charset="0"/>
                <a:cs typeface="Alexandria" charset="0"/>
              </a:rPr>
              <a:t>2- تحليل البيانات: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الأدوات التحليلية: </a:t>
            </a:r>
            <a:r>
              <a:rPr lang="ar-EG" sz="1400" dirty="0">
                <a:latin typeface="Alexandria" charset="0"/>
                <a:cs typeface="Alexandria" charset="0"/>
              </a:rPr>
              <a:t>استخدام أدوات تحليل البيانات مثل </a:t>
            </a:r>
            <a:r>
              <a:rPr lang="en-GB" sz="1400" dirty="0">
                <a:latin typeface="Alexandria" charset="0"/>
                <a:cs typeface="Alexandria" charset="0"/>
              </a:rPr>
              <a:t>Google Analytics، </a:t>
            </a:r>
            <a:r>
              <a:rPr lang="ar-EG" sz="1400" dirty="0">
                <a:latin typeface="Alexandria" charset="0"/>
                <a:cs typeface="Alexandria" charset="0"/>
              </a:rPr>
              <a:t>وتحليلات وسائل التواصل الاجتماعي لتتبع الأداء.</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التقارير الدورية: </a:t>
            </a:r>
            <a:r>
              <a:rPr lang="ar-EG" sz="1400" dirty="0">
                <a:latin typeface="Alexandria" charset="0"/>
                <a:cs typeface="Alexandria" charset="0"/>
              </a:rPr>
              <a:t>إعداد تقارير دورية لعرض النتائج وتقديم توصيات للتحسين.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6146" name="Picture 2" descr="أهم-وسائل-الإعلام/">
            <a:extLst>
              <a:ext uri="{FF2B5EF4-FFF2-40B4-BE49-F238E27FC236}">
                <a16:creationId xmlns:a16="http://schemas.microsoft.com/office/drawing/2014/main" id="{55852C70-EF3C-ADDA-D7BA-5620A9DD41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380" y="1136132"/>
            <a:ext cx="2370728" cy="555660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70692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55889" y="1337638"/>
            <a:ext cx="6516914"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إدارة العلاقات العامة الفعّالة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88370" y="2036434"/>
            <a:ext cx="10884434" cy="3887731"/>
          </a:xfrm>
          <a:prstGeom prst="rect">
            <a:avLst/>
          </a:prstGeom>
          <a:noFill/>
        </p:spPr>
        <p:txBody>
          <a:bodyPr wrap="square" rtlCol="0">
            <a:spAutoFit/>
          </a:bodyPr>
          <a:lstStyle/>
          <a:p>
            <a:pPr marL="342900" indent="-342900" algn="just" rtl="1">
              <a:lnSpc>
                <a:spcPct val="150000"/>
              </a:lnSpc>
              <a:spcBef>
                <a:spcPts val="600"/>
              </a:spcBef>
              <a:spcAft>
                <a:spcPts val="1200"/>
              </a:spcAft>
              <a:buFont typeface="+mj-lt"/>
              <a:buAutoNum type="arabicPeriod" startAt="3"/>
            </a:pPr>
            <a:r>
              <a:rPr lang="ar-EG" b="1" dirty="0">
                <a:latin typeface="Alexandria" charset="0"/>
                <a:cs typeface="Alexandria" charset="0"/>
              </a:rPr>
              <a:t>قياس وتحليل تأثير جهود العلاقات العامة </a:t>
            </a:r>
          </a:p>
          <a:p>
            <a:pPr algn="just" rtl="1">
              <a:lnSpc>
                <a:spcPct val="150000"/>
              </a:lnSpc>
              <a:spcBef>
                <a:spcPts val="600"/>
              </a:spcBef>
              <a:spcAft>
                <a:spcPts val="1200"/>
              </a:spcAft>
            </a:pPr>
            <a:r>
              <a:rPr lang="ar-EG" sz="1600" b="1" dirty="0">
                <a:latin typeface="Alexandria" charset="0"/>
                <a:cs typeface="Alexandria" charset="0"/>
              </a:rPr>
              <a:t>3- التغذية الراجعة: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استطلاعات الرأي: </a:t>
            </a:r>
            <a:r>
              <a:rPr lang="ar-EG" sz="1400" dirty="0">
                <a:latin typeface="Alexandria" charset="0"/>
                <a:cs typeface="Alexandria" charset="0"/>
              </a:rPr>
              <a:t>جمع آراء الجمهور من خلال الاستطلاعات والاستبيانات لفهم مدى تأثير جهود العلاقات العامة.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مراجعة الأداء: </a:t>
            </a:r>
            <a:r>
              <a:rPr lang="ar-EG" sz="1400" dirty="0">
                <a:latin typeface="Alexandria" charset="0"/>
                <a:cs typeface="Alexandria" charset="0"/>
              </a:rPr>
              <a:t>تحليل الأداء الفعلي مقارنة بالأهداف المحددة وتحديد الفجوات والتحسينات المطلوبة.</a:t>
            </a:r>
          </a:p>
          <a:p>
            <a:pPr algn="just" rtl="1">
              <a:lnSpc>
                <a:spcPct val="150000"/>
              </a:lnSpc>
              <a:spcBef>
                <a:spcPts val="600"/>
              </a:spcBef>
              <a:spcAft>
                <a:spcPts val="1200"/>
              </a:spcAft>
            </a:pPr>
            <a:r>
              <a:rPr lang="ar-EG" sz="1600" b="1" dirty="0">
                <a:latin typeface="Alexandria" charset="0"/>
                <a:cs typeface="Alexandria" charset="0"/>
              </a:rPr>
              <a:t>4- تحسين الاستراتيجيات: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تحليل الأخطاء: </a:t>
            </a:r>
            <a:r>
              <a:rPr lang="ar-EG" sz="1400" dirty="0">
                <a:latin typeface="Alexandria" charset="0"/>
                <a:cs typeface="Alexandria" charset="0"/>
              </a:rPr>
              <a:t>التعلم من الأخطاء وتحسين الاستراتيجيات والأساليب المتبعة.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تعزيز النجاحات: </a:t>
            </a:r>
            <a:r>
              <a:rPr lang="ar-EG" sz="1400" dirty="0">
                <a:latin typeface="Alexandria" charset="0"/>
                <a:cs typeface="Alexandria" charset="0"/>
              </a:rPr>
              <a:t>التركيز على الجوانب الناجحة وتطويرها بشكل أكبر لتحقيق نتائج أفضل في المستقبل.</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463047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648407"/>
            <a:ext cx="10100258" cy="523220"/>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a:t>
            </a:r>
            <a:r>
              <a:rPr lang="ar-EG" sz="2800" b="1" dirty="0">
                <a:latin typeface="Alexandria" charset="0"/>
                <a:cs typeface="Alexandria" charset="0"/>
              </a:rPr>
              <a:t>تطبيقات وأمثلة عمليّة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www.midocean.km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886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3" y="1359400"/>
            <a:ext cx="8495351"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لحملات علاقات عامة ناجحة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078085" y="2050730"/>
            <a:ext cx="7568089" cy="3056734"/>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حملة</a:t>
            </a:r>
            <a:r>
              <a:rPr lang="en-GB" sz="1600" b="1" dirty="0">
                <a:latin typeface="Alexandria" charset="0"/>
                <a:cs typeface="Alexandria" charset="0"/>
              </a:rPr>
              <a:t>Share a Coke </a:t>
            </a:r>
            <a:r>
              <a:rPr lang="ar-EG" sz="1600" b="1" dirty="0">
                <a:latin typeface="Alexandria" charset="0"/>
                <a:cs typeface="Alexandria" charset="0"/>
              </a:rPr>
              <a:t> لشركة كوكاكولا</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أطلقت كوكاكولا حملة</a:t>
            </a:r>
            <a:r>
              <a:rPr lang="en-GB" sz="1400" dirty="0">
                <a:latin typeface="Alexandria" charset="0"/>
                <a:cs typeface="Alexandria" charset="0"/>
              </a:rPr>
              <a:t>Share a Coke </a:t>
            </a:r>
            <a:r>
              <a:rPr lang="ar-EG" sz="1400" dirty="0">
                <a:latin typeface="Alexandria" charset="0"/>
                <a:cs typeface="Alexandria" charset="0"/>
              </a:rPr>
              <a:t> حيث استبدلت شعاراتها على الزجاجات بأسماء شخصية. </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هدفت الحملة إلى تعزيز التفاعل الشخصي مع العلامة التجارية وزيادة انتشارها من خلال تشجيع المستهلكين على شراء زجاجات بأسمائهم أو أسماء أحبائهم.</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وقد نجحت الحملة في تحقيق زيادة كبيرة في الانتشار والتفاعل على وسائل التواصل الاجتماعي، حيث شارك المستهلكون صورًا لزجاجات الكوكاكولا مع أسمائهم.</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417148" y="154793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6" name="Picture 2">
            <a:extLst>
              <a:ext uri="{FF2B5EF4-FFF2-40B4-BE49-F238E27FC236}">
                <a16:creationId xmlns:a16="http://schemas.microsoft.com/office/drawing/2014/main" id="{FEF80A1D-3B33-B25A-13CA-118536BC4C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755" y="1359400"/>
            <a:ext cx="3739795" cy="505167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0903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3" y="1359400"/>
            <a:ext cx="8495351"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لحملات علاقات عامة ناجحة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99984" y="2050730"/>
            <a:ext cx="7946190" cy="365689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1. حملة</a:t>
            </a:r>
            <a:r>
              <a:rPr lang="en-GB" sz="1600" b="1" dirty="0">
                <a:latin typeface="Alexandria" charset="0"/>
                <a:cs typeface="Alexandria" charset="0"/>
              </a:rPr>
              <a:t>Share a Coke </a:t>
            </a:r>
            <a:r>
              <a:rPr lang="ar-EG" sz="1600" b="1" dirty="0">
                <a:latin typeface="Alexandria" charset="0"/>
                <a:cs typeface="Alexandria" charset="0"/>
              </a:rPr>
              <a:t> لشركة كوكاكولا</a:t>
            </a:r>
          </a:p>
          <a:p>
            <a:pPr algn="just" rtl="1">
              <a:lnSpc>
                <a:spcPct val="150000"/>
              </a:lnSpc>
              <a:spcBef>
                <a:spcPts val="600"/>
              </a:spcBef>
              <a:spcAft>
                <a:spcPts val="1200"/>
              </a:spcAft>
            </a:pPr>
            <a:r>
              <a:rPr lang="ar-EG" sz="1400" b="1" dirty="0">
                <a:latin typeface="Alexandria" charset="0"/>
                <a:cs typeface="Alexandria" charset="0"/>
              </a:rPr>
              <a:t>تحليل أسباب نجاح الحملة: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الشخصية والحميمية: </a:t>
            </a:r>
            <a:r>
              <a:rPr lang="ar-EG" sz="1400" dirty="0">
                <a:latin typeface="Alexandria" charset="0"/>
                <a:cs typeface="Alexandria" charset="0"/>
              </a:rPr>
              <a:t>ساهمت الحملة في جعل المنتج أكثر شخصية من خلال تضمين أسماء الأفراد على الزجاجات.</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التفاعل الاجتماعي: </a:t>
            </a:r>
            <a:r>
              <a:rPr lang="ar-EG" sz="1400" dirty="0">
                <a:latin typeface="Alexandria" charset="0"/>
                <a:cs typeface="Alexandria" charset="0"/>
              </a:rPr>
              <a:t>شجعت الحملة على المشاركة والتفاعل عبر وسائل التواصل الاجتماعي، مما زاد من انتشارها وتأثيرها.</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البساطة والابتكار: </a:t>
            </a:r>
            <a:r>
              <a:rPr lang="ar-EG" sz="1400" dirty="0">
                <a:latin typeface="Alexandria" charset="0"/>
                <a:cs typeface="Alexandria" charset="0"/>
              </a:rPr>
              <a:t>كانت الفكرة بسيطة ولكنها مبتكرة، مما جعلها سهلة الفهم والتنفيذ من قبل الجمهور.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417148" y="154793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028" name="Picture 4" descr="Aussies can ‘taste the feeling’ of TV fame with return of ‘Share a Coke’ campaign via Ogilvy">
            <a:extLst>
              <a:ext uri="{FF2B5EF4-FFF2-40B4-BE49-F238E27FC236}">
                <a16:creationId xmlns:a16="http://schemas.microsoft.com/office/drawing/2014/main" id="{F8A6996F-A18F-5ABD-E1BD-87057FDE543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484" y="919024"/>
            <a:ext cx="3349374" cy="560506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94781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3" y="1500320"/>
            <a:ext cx="8495351"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لحملات علاقات عامة ناجحة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537771" y="2337984"/>
            <a:ext cx="6108403" cy="2733569"/>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حملة</a:t>
            </a:r>
            <a:r>
              <a:rPr lang="en-GB" sz="1600" b="1" dirty="0">
                <a:latin typeface="Alexandria" charset="0"/>
                <a:cs typeface="Alexandria" charset="0"/>
              </a:rPr>
              <a:t>Thank You, Mom </a:t>
            </a:r>
            <a:r>
              <a:rPr lang="ar-EG" sz="1600" b="1" dirty="0">
                <a:latin typeface="Alexandria" charset="0"/>
                <a:cs typeface="Alexandria" charset="0"/>
              </a:rPr>
              <a:t> لشركة </a:t>
            </a:r>
            <a:r>
              <a:rPr lang="ar-EG" sz="1600" b="1" dirty="0" err="1">
                <a:latin typeface="Alexandria" charset="0"/>
                <a:cs typeface="Alexandria" charset="0"/>
              </a:rPr>
              <a:t>بروكتر</a:t>
            </a:r>
            <a:r>
              <a:rPr lang="ar-EG" sz="1600" b="1" dirty="0">
                <a:latin typeface="Alexandria" charset="0"/>
                <a:cs typeface="Alexandria" charset="0"/>
              </a:rPr>
              <a:t> </a:t>
            </a:r>
            <a:r>
              <a:rPr lang="ar-EG" sz="1600" b="1" dirty="0" err="1">
                <a:latin typeface="Alexandria" charset="0"/>
                <a:cs typeface="Alexandria" charset="0"/>
              </a:rPr>
              <a:t>وجامبل</a:t>
            </a:r>
            <a:endParaRPr lang="ar-EG" sz="1600" b="1"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أطلقت </a:t>
            </a:r>
            <a:r>
              <a:rPr lang="ar-EG" sz="1400" dirty="0" err="1">
                <a:latin typeface="Alexandria" charset="0"/>
                <a:cs typeface="Alexandria" charset="0"/>
              </a:rPr>
              <a:t>بروكتر</a:t>
            </a:r>
            <a:r>
              <a:rPr lang="ar-EG" sz="1400" dirty="0">
                <a:latin typeface="Alexandria" charset="0"/>
                <a:cs typeface="Alexandria" charset="0"/>
              </a:rPr>
              <a:t> </a:t>
            </a:r>
            <a:r>
              <a:rPr lang="ar-EG" sz="1400" dirty="0" err="1">
                <a:latin typeface="Alexandria" charset="0"/>
                <a:cs typeface="Alexandria" charset="0"/>
              </a:rPr>
              <a:t>وجامبل</a:t>
            </a:r>
            <a:r>
              <a:rPr lang="ar-EG" sz="1400" dirty="0">
                <a:latin typeface="Alexandria" charset="0"/>
                <a:cs typeface="Alexandria" charset="0"/>
              </a:rPr>
              <a:t> حملة</a:t>
            </a:r>
            <a:r>
              <a:rPr lang="en-GB" sz="1400" dirty="0">
                <a:latin typeface="Alexandria" charset="0"/>
                <a:cs typeface="Alexandria" charset="0"/>
              </a:rPr>
              <a:t>Thank You, Mom </a:t>
            </a:r>
            <a:r>
              <a:rPr lang="ar-EG" sz="1400" dirty="0">
                <a:latin typeface="Alexandria" charset="0"/>
                <a:cs typeface="Alexandria" charset="0"/>
              </a:rPr>
              <a:t> خلال دورة الألعاب الأولمبية لتكريم الأمهات ودورهن في دعم الرياضيين.</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هدفت الحملة إلى ربط العلامة التجارية بقيم العائلة والدعم.</a:t>
            </a:r>
          </a:p>
          <a:p>
            <a:pPr marL="285750" indent="-285750" algn="just" rtl="1">
              <a:lnSpc>
                <a:spcPct val="150000"/>
              </a:lnSpc>
              <a:spcBef>
                <a:spcPts val="600"/>
              </a:spcBef>
              <a:spcAft>
                <a:spcPts val="1200"/>
              </a:spcAft>
              <a:buFont typeface="Arial" panose="020B0604020202020204" pitchFamily="34" charset="0"/>
              <a:buChar char="•"/>
            </a:pPr>
            <a:r>
              <a:rPr lang="ar-EG" sz="1400" dirty="0">
                <a:latin typeface="Alexandria" charset="0"/>
                <a:cs typeface="Alexandria" charset="0"/>
              </a:rPr>
              <a:t>وقد نالت الحملة استحسانًا كبيرًا وحققت تفاعلًا واسعًا على وسائل التواصل الاجتماعي، مما عزّز صورة الشركة كمؤسسة داعمة للعائلات.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417148" y="154793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5122" name="Picture 2">
            <a:extLst>
              <a:ext uri="{FF2B5EF4-FFF2-40B4-BE49-F238E27FC236}">
                <a16:creationId xmlns:a16="http://schemas.microsoft.com/office/drawing/2014/main" id="{F85C3944-8AE8-A971-DEE5-C4C11CF536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42481"/>
            <a:ext cx="5280917" cy="56954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244659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150823" y="1359400"/>
            <a:ext cx="8495351" cy="461665"/>
          </a:xfrm>
          <a:prstGeom prst="rect">
            <a:avLst/>
          </a:prstGeom>
          <a:noFill/>
        </p:spPr>
        <p:txBody>
          <a:bodyPr wrap="square" rtlCol="0">
            <a:spAutoFit/>
          </a:bodyPr>
          <a:lstStyle/>
          <a:p>
            <a:pPr algn="just" rtl="1"/>
            <a:r>
              <a:rPr lang="ar-EG" sz="2400" b="1" dirty="0">
                <a:solidFill>
                  <a:srgbClr val="00B0F0"/>
                </a:solidFill>
                <a:latin typeface="Alexandria" charset="0"/>
                <a:cs typeface="Alexandria" charset="0"/>
              </a:rPr>
              <a:t>أمثلة لحملات علاقات عامة ناجحة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15838" y="2050730"/>
            <a:ext cx="6930336" cy="3287567"/>
          </a:xfrm>
          <a:prstGeom prst="rect">
            <a:avLst/>
          </a:prstGeom>
          <a:noFill/>
        </p:spPr>
        <p:txBody>
          <a:bodyPr wrap="square" rtlCol="0">
            <a:spAutoFit/>
          </a:bodyPr>
          <a:lstStyle/>
          <a:p>
            <a:pPr algn="just" rtl="1">
              <a:lnSpc>
                <a:spcPct val="150000"/>
              </a:lnSpc>
              <a:spcBef>
                <a:spcPts val="600"/>
              </a:spcBef>
              <a:spcAft>
                <a:spcPts val="1200"/>
              </a:spcAft>
            </a:pPr>
            <a:r>
              <a:rPr lang="ar-EG" sz="1600" b="1" dirty="0">
                <a:latin typeface="Alexandria" charset="0"/>
                <a:cs typeface="Alexandria" charset="0"/>
              </a:rPr>
              <a:t>2. حملة</a:t>
            </a:r>
            <a:r>
              <a:rPr lang="en-GB" sz="1600" b="1" dirty="0">
                <a:latin typeface="Alexandria" charset="0"/>
                <a:cs typeface="Alexandria" charset="0"/>
              </a:rPr>
              <a:t>Thank You, Mom </a:t>
            </a:r>
            <a:r>
              <a:rPr lang="ar-EG" sz="1600" b="1" dirty="0">
                <a:latin typeface="Alexandria" charset="0"/>
                <a:cs typeface="Alexandria" charset="0"/>
              </a:rPr>
              <a:t> لشركة </a:t>
            </a:r>
            <a:r>
              <a:rPr lang="ar-EG" sz="1600" b="1" dirty="0" err="1">
                <a:latin typeface="Alexandria" charset="0"/>
                <a:cs typeface="Alexandria" charset="0"/>
              </a:rPr>
              <a:t>بروكتر</a:t>
            </a:r>
            <a:r>
              <a:rPr lang="ar-EG" sz="1600" b="1" dirty="0">
                <a:latin typeface="Alexandria" charset="0"/>
                <a:cs typeface="Alexandria" charset="0"/>
              </a:rPr>
              <a:t> </a:t>
            </a:r>
            <a:r>
              <a:rPr lang="ar-EG" sz="1600" b="1" dirty="0" err="1">
                <a:latin typeface="Alexandria" charset="0"/>
                <a:cs typeface="Alexandria" charset="0"/>
              </a:rPr>
              <a:t>وجامبل</a:t>
            </a:r>
            <a:endParaRPr lang="ar-EG" sz="1600" b="1" dirty="0">
              <a:latin typeface="Alexandria" charset="0"/>
              <a:cs typeface="Alexandria" charset="0"/>
            </a:endParaRPr>
          </a:p>
          <a:p>
            <a:pPr algn="just" rtl="1">
              <a:lnSpc>
                <a:spcPct val="150000"/>
              </a:lnSpc>
              <a:spcBef>
                <a:spcPts val="600"/>
              </a:spcBef>
              <a:spcAft>
                <a:spcPts val="1200"/>
              </a:spcAft>
            </a:pPr>
            <a:r>
              <a:rPr lang="ar-EG" sz="1400" b="1" dirty="0">
                <a:latin typeface="Alexandria" charset="0"/>
                <a:cs typeface="Alexandria" charset="0"/>
              </a:rPr>
              <a:t>تحليل أسباب نجاح الحملة: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الارتباط بالأحداث الكبرى:</a:t>
            </a:r>
            <a:r>
              <a:rPr lang="ar-EG" sz="1400" dirty="0">
                <a:latin typeface="Alexandria" charset="0"/>
                <a:cs typeface="Alexandria" charset="0"/>
              </a:rPr>
              <a:t> استفادت الحملة من الزخم الإعلامي لدورة الألعاب الأولمبية لزيادة انتشارها.</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القيم الإنسانية: </a:t>
            </a:r>
            <a:r>
              <a:rPr lang="ar-EG" sz="1400" dirty="0">
                <a:latin typeface="Alexandria" charset="0"/>
                <a:cs typeface="Alexandria" charset="0"/>
              </a:rPr>
              <a:t>ركزت الحملة على قيم الدعم والعائلة، مما جعلها مؤثرة وعاطفية.</a:t>
            </a:r>
          </a:p>
          <a:p>
            <a:pPr marL="285750" indent="-285750" algn="just" rtl="1">
              <a:lnSpc>
                <a:spcPct val="150000"/>
              </a:lnSpc>
              <a:spcBef>
                <a:spcPts val="600"/>
              </a:spcBef>
              <a:spcAft>
                <a:spcPts val="1200"/>
              </a:spcAft>
              <a:buFont typeface="Arial" panose="020B0604020202020204" pitchFamily="34" charset="0"/>
              <a:buChar char="•"/>
            </a:pPr>
            <a:r>
              <a:rPr lang="ar-EG" sz="1400" b="1" dirty="0">
                <a:latin typeface="Alexandria" charset="0"/>
                <a:cs typeface="Alexandria" charset="0"/>
              </a:rPr>
              <a:t>التواصل متعدد القنوات: </a:t>
            </a:r>
            <a:r>
              <a:rPr lang="ar-EG" sz="1400" dirty="0">
                <a:latin typeface="Alexandria" charset="0"/>
                <a:cs typeface="Alexandria" charset="0"/>
              </a:rPr>
              <a:t>استخدمت الحملة وسائل التواصل الاجتماعي، الإعلانات التلفزيونية، والفعاليات لتعزيز انتشار الرسالة والوصول إلى جمهور واسع.</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14281" y="1514020"/>
            <a:ext cx="5573486" cy="254492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4098" name="Picture 2">
            <a:extLst>
              <a:ext uri="{FF2B5EF4-FFF2-40B4-BE49-F238E27FC236}">
                <a16:creationId xmlns:a16="http://schemas.microsoft.com/office/drawing/2014/main" id="{E7C71E26-CAE2-E49E-11FB-CEA2E69DF8F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250"/>
          <a:stretch/>
        </p:blipFill>
        <p:spPr bwMode="auto">
          <a:xfrm>
            <a:off x="0" y="801384"/>
            <a:ext cx="4602821" cy="589135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144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err="1"/>
              <a:t>www.midocean.km</a:t>
            </a:r>
            <a:endParaRPr lang="en-US" sz="2000" b="1"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14281" y="1514020"/>
            <a:ext cx="5573486" cy="254492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pic>
        <p:nvPicPr>
          <p:cNvPr id="16386" name="Picture 2">
            <a:extLst>
              <a:ext uri="{FF2B5EF4-FFF2-40B4-BE49-F238E27FC236}">
                <a16:creationId xmlns:a16="http://schemas.microsoft.com/office/drawing/2014/main" id="{30BEEC2A-8F2E-2AC3-8210-429D4B867DF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6567"/>
          <a:stretch/>
        </p:blipFill>
        <p:spPr bwMode="auto">
          <a:xfrm>
            <a:off x="2544926" y="1695236"/>
            <a:ext cx="7238073" cy="436189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43870C0-DFB4-6B7A-06A0-A80BCDE0E470}"/>
              </a:ext>
            </a:extLst>
          </p:cNvPr>
          <p:cNvSpPr txBox="1"/>
          <p:nvPr/>
        </p:nvSpPr>
        <p:spPr>
          <a:xfrm>
            <a:off x="2965980" y="828236"/>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مقدمة في إدارة العلاقات العامة</a:t>
            </a:r>
            <a:endParaRPr lang="en-US" sz="2800" b="1" dirty="0">
              <a:solidFill>
                <a:srgbClr val="00B0F0"/>
              </a:solidFill>
              <a:latin typeface="Alexandria" charset="0"/>
              <a:cs typeface="Alexandria" charset="0"/>
            </a:endParaRPr>
          </a:p>
        </p:txBody>
      </p:sp>
      <p:sp>
        <p:nvSpPr>
          <p:cNvPr id="5" name="TextBox 4">
            <a:extLst>
              <a:ext uri="{FF2B5EF4-FFF2-40B4-BE49-F238E27FC236}">
                <a16:creationId xmlns:a16="http://schemas.microsoft.com/office/drawing/2014/main" id="{9D612130-072B-A3FB-6BEB-710F22A1B0AB}"/>
              </a:ext>
            </a:extLst>
          </p:cNvPr>
          <p:cNvSpPr txBox="1"/>
          <p:nvPr/>
        </p:nvSpPr>
        <p:spPr>
          <a:xfrm>
            <a:off x="9704704" y="2396641"/>
            <a:ext cx="2206943" cy="707886"/>
          </a:xfrm>
          <a:prstGeom prst="rect">
            <a:avLst/>
          </a:prstGeom>
          <a:noFill/>
        </p:spPr>
        <p:txBody>
          <a:bodyPr wrap="square" rtlCol="0">
            <a:spAutoFit/>
          </a:bodyPr>
          <a:lstStyle/>
          <a:p>
            <a:pPr algn="ctr" rtl="1"/>
            <a:r>
              <a:rPr lang="ar-EG" sz="2000" b="1" dirty="0">
                <a:latin typeface="Alexandria" charset="0"/>
                <a:cs typeface="Alexandria" charset="0"/>
              </a:rPr>
              <a:t>تعريف وتطوّر </a:t>
            </a:r>
          </a:p>
          <a:p>
            <a:pPr algn="ctr" rtl="1"/>
            <a:r>
              <a:rPr lang="ar-EG" sz="2000" b="1" dirty="0">
                <a:latin typeface="Alexandria" charset="0"/>
                <a:cs typeface="Alexandria" charset="0"/>
              </a:rPr>
              <a:t>العلاقات العامة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647074" y="4365037"/>
            <a:ext cx="2322204" cy="707886"/>
          </a:xfrm>
          <a:prstGeom prst="rect">
            <a:avLst/>
          </a:prstGeom>
          <a:noFill/>
        </p:spPr>
        <p:txBody>
          <a:bodyPr wrap="square" rtlCol="0">
            <a:spAutoFit/>
          </a:bodyPr>
          <a:lstStyle/>
          <a:p>
            <a:pPr algn="ctr" rtl="1"/>
            <a:r>
              <a:rPr lang="ar-EG" sz="2000" b="1" dirty="0">
                <a:latin typeface="Alexandria" charset="0"/>
                <a:cs typeface="Alexandria" charset="0"/>
              </a:rPr>
              <a:t>دور ووظائف </a:t>
            </a:r>
          </a:p>
          <a:p>
            <a:pPr algn="ctr" rtl="1"/>
            <a:r>
              <a:rPr lang="ar-EG" sz="2000" b="1" dirty="0">
                <a:latin typeface="Alexandria" charset="0"/>
                <a:cs typeface="Alexandria" charset="0"/>
              </a:rPr>
              <a:t>العلاقات العامة </a:t>
            </a:r>
          </a:p>
        </p:txBody>
      </p:sp>
      <p:sp>
        <p:nvSpPr>
          <p:cNvPr id="9" name="TextBox 8">
            <a:extLst>
              <a:ext uri="{FF2B5EF4-FFF2-40B4-BE49-F238E27FC236}">
                <a16:creationId xmlns:a16="http://schemas.microsoft.com/office/drawing/2014/main" id="{FB5A5CD0-6028-692E-720E-6C3DD9ECDDA0}"/>
              </a:ext>
            </a:extLst>
          </p:cNvPr>
          <p:cNvSpPr txBox="1"/>
          <p:nvPr/>
        </p:nvSpPr>
        <p:spPr>
          <a:xfrm>
            <a:off x="280353" y="2396641"/>
            <a:ext cx="2147299" cy="1015663"/>
          </a:xfrm>
          <a:prstGeom prst="rect">
            <a:avLst/>
          </a:prstGeom>
          <a:noFill/>
        </p:spPr>
        <p:txBody>
          <a:bodyPr wrap="square" rtlCol="0">
            <a:spAutoFit/>
          </a:bodyPr>
          <a:lstStyle/>
          <a:p>
            <a:pPr algn="ctr" rtl="1"/>
            <a:r>
              <a:rPr lang="ar-EG" sz="2000" b="1" dirty="0">
                <a:latin typeface="Alexandria" charset="0"/>
                <a:cs typeface="Alexandria" charset="0"/>
              </a:rPr>
              <a:t>أهمية إدارة </a:t>
            </a:r>
          </a:p>
          <a:p>
            <a:pPr algn="ctr" rtl="1"/>
            <a:r>
              <a:rPr lang="ar-EG" sz="2000" b="1" dirty="0">
                <a:latin typeface="Alexandria" charset="0"/>
                <a:cs typeface="Alexandria" charset="0"/>
              </a:rPr>
              <a:t>العلاقات العامة </a:t>
            </a:r>
          </a:p>
          <a:p>
            <a:pPr algn="ctr" rtl="1"/>
            <a:r>
              <a:rPr lang="ar-EG" sz="2000" b="1" dirty="0">
                <a:latin typeface="Alexandria" charset="0"/>
                <a:cs typeface="Alexandria" charset="0"/>
              </a:rPr>
              <a:t>الفعّالة</a:t>
            </a:r>
          </a:p>
        </p:txBody>
      </p:sp>
      <p:sp>
        <p:nvSpPr>
          <p:cNvPr id="11" name="TextBox 10">
            <a:extLst>
              <a:ext uri="{FF2B5EF4-FFF2-40B4-BE49-F238E27FC236}">
                <a16:creationId xmlns:a16="http://schemas.microsoft.com/office/drawing/2014/main" id="{91D5719E-12A7-7E7F-9AD2-3C59ED1F5A33}"/>
              </a:ext>
            </a:extLst>
          </p:cNvPr>
          <p:cNvSpPr txBox="1"/>
          <p:nvPr/>
        </p:nvSpPr>
        <p:spPr>
          <a:xfrm>
            <a:off x="416278" y="4365037"/>
            <a:ext cx="1887309" cy="707886"/>
          </a:xfrm>
          <a:prstGeom prst="rect">
            <a:avLst/>
          </a:prstGeom>
          <a:noFill/>
        </p:spPr>
        <p:txBody>
          <a:bodyPr wrap="square" rtlCol="0">
            <a:spAutoFit/>
          </a:bodyPr>
          <a:lstStyle/>
          <a:p>
            <a:pPr algn="ctr" rtl="1"/>
            <a:r>
              <a:rPr lang="ar-EG" sz="2000" b="1" dirty="0">
                <a:latin typeface="Alexandria" charset="0"/>
                <a:cs typeface="Alexandria" charset="0"/>
              </a:rPr>
              <a:t>تطبيقات وأمثلة عمليّة </a:t>
            </a:r>
          </a:p>
        </p:txBody>
      </p:sp>
    </p:spTree>
    <p:extLst>
      <p:ext uri="{BB962C8B-B14F-4D97-AF65-F5344CB8AC3E}">
        <p14:creationId xmlns:p14="http://schemas.microsoft.com/office/powerpoint/2010/main" val="15052776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4" name="Parallelogram 13"/>
          <p:cNvSpPr/>
          <p:nvPr/>
        </p:nvSpPr>
        <p:spPr>
          <a:xfrm rot="16200000" flipV="1">
            <a:off x="298937" y="4745672"/>
            <a:ext cx="1806277" cy="240415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0" name="TextBox 9"/>
          <p:cNvSpPr txBox="1"/>
          <p:nvPr/>
        </p:nvSpPr>
        <p:spPr>
          <a:xfrm>
            <a:off x="2404152" y="5753767"/>
            <a:ext cx="4664468" cy="829945"/>
          </a:xfrm>
          <a:prstGeom prst="rect">
            <a:avLst/>
          </a:prstGeom>
          <a:noFill/>
        </p:spPr>
        <p:txBody>
          <a:bodyPr wrap="square" rtlCol="0">
            <a:spAutoFit/>
          </a:bodyPr>
          <a:lstStyle/>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1203</TotalTime>
  <Words>3050</Words>
  <Application>Microsoft Macintosh PowerPoint</Application>
  <PresentationFormat>Widescreen</PresentationFormat>
  <Paragraphs>362</Paragraphs>
  <Slides>50</Slides>
  <Notes>44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Alexandria</vt:lpstr>
      <vt:lpstr>Arial</vt:lpstr>
      <vt:lpstr>Calibri</vt:lpstr>
      <vt:lpstr>Calibri Light</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 (Galala University)</cp:lastModifiedBy>
  <cp:revision>156</cp:revision>
  <dcterms:created xsi:type="dcterms:W3CDTF">2023-04-29T09:08:00Z</dcterms:created>
  <dcterms:modified xsi:type="dcterms:W3CDTF">2026-01-17T09:05:59Z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