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6"/>
  </p:notesMasterIdLst>
  <p:sldIdLst>
    <p:sldId id="480" r:id="rId5"/>
    <p:sldId id="303" r:id="rId6"/>
    <p:sldId id="500" r:id="rId7"/>
    <p:sldId id="589" r:id="rId8"/>
    <p:sldId id="590" r:id="rId9"/>
    <p:sldId id="591" r:id="rId10"/>
    <p:sldId id="592" r:id="rId11"/>
    <p:sldId id="593" r:id="rId12"/>
    <p:sldId id="594" r:id="rId13"/>
    <p:sldId id="595" r:id="rId14"/>
    <p:sldId id="596" r:id="rId15"/>
    <p:sldId id="597" r:id="rId16"/>
    <p:sldId id="598" r:id="rId17"/>
    <p:sldId id="599" r:id="rId18"/>
    <p:sldId id="600" r:id="rId19"/>
    <p:sldId id="601" r:id="rId20"/>
    <p:sldId id="602" r:id="rId21"/>
    <p:sldId id="603" r:id="rId22"/>
    <p:sldId id="604" r:id="rId23"/>
    <p:sldId id="607" r:id="rId24"/>
    <p:sldId id="34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00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5" autoAdjust="0"/>
    <p:restoredTop sz="93713" autoAdjust="0"/>
  </p:normalViewPr>
  <p:slideViewPr>
    <p:cSldViewPr snapToGrid="0">
      <p:cViewPr varScale="1">
        <p:scale>
          <a:sx n="62" d="100"/>
          <a:sy n="62" d="100"/>
        </p:scale>
        <p:origin x="828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743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896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7197C7-449D-C946-9CEC-1D59ADE52AA7}"/>
              </a:ext>
            </a:extLst>
          </p:cNvPr>
          <p:cNvSpPr txBox="1"/>
          <p:nvPr userDrawn="1"/>
        </p:nvSpPr>
        <p:spPr>
          <a:xfrm>
            <a:off x="8578824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eb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eb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29269" y="4586874"/>
            <a:ext cx="5216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/>
                <a:cs typeface="Times New Roman" panose="02020603050405020304" pitchFamily="18" charset="0"/>
              </a:rPr>
              <a:t>Prepared by Dr. Omar Al-kasasbeh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JO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82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FNT628 </a:t>
            </a:r>
          </a:p>
          <a:p>
            <a:r>
              <a:rPr lang="en-US" sz="2000" dirty="0">
                <a:latin typeface="Alexandria"/>
              </a:rPr>
              <a:t>Blockchain and Cryptocurrencies</a:t>
            </a:r>
            <a:endParaRPr lang="en-US" sz="2000" dirty="0">
              <a:latin typeface="Alexandria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10401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55"/>
    </mc:Choice>
    <mc:Fallback xmlns="">
      <p:transition spd="slow" advTm="3315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48433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03860" y="1451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593822" y="2682654"/>
            <a:ext cx="5598178" cy="89452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Alexandria"/>
                <a:cs typeface="Times New Roman" panose="02020603050405020304" pitchFamily="18" charset="0"/>
              </a:rPr>
              <a:t>Blockchain and Cryptocurrencies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Alexandria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Dr. Omar Al-</a:t>
            </a:r>
            <a:r>
              <a:rPr lang="en-US" sz="2800" b="1" dirty="0" err="1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kasasbeh</a:t>
            </a:r>
            <a:endParaRPr lang="en-US" sz="2800" b="1" dirty="0">
              <a:solidFill>
                <a:srgbClr val="00B0F0"/>
              </a:solidFill>
              <a:latin typeface="Alexandria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7230291" y="3808008"/>
            <a:ext cx="3770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FNT 6</a:t>
            </a:r>
            <a:r>
              <a:rPr lang="en-US" sz="2000" dirty="0">
                <a:effectLst/>
                <a:ea typeface="Times New Roman" panose="02020603050405020304" pitchFamily="18" charset="0"/>
              </a:rPr>
              <a:t>28</a:t>
            </a:r>
            <a:endParaRPr lang="en-US" sz="2000" dirty="0">
              <a:cs typeface="Times New Roman" panose="02020603050405020304" pitchFamily="18" charset="0"/>
            </a:endParaRPr>
          </a:p>
          <a:p>
            <a:r>
              <a:rPr lang="en-US" sz="2000" dirty="0"/>
              <a:t>Blockchain and Cryptocurrencies</a:t>
            </a:r>
            <a:endParaRPr lang="en-US" sz="2000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68"/>
    </mc:Choice>
    <mc:Fallback xmlns="">
      <p:transition spd="slow" advTm="536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910324" cy="4345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61364" y="2141974"/>
            <a:ext cx="1002215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200" dirty="0">
              <a:latin typeface="Alexandria"/>
            </a:endParaRPr>
          </a:p>
          <a:p>
            <a:pPr algn="just"/>
            <a:r>
              <a:rPr lang="en-US" sz="2200" dirty="0">
                <a:latin typeface="Alexandria"/>
              </a:rPr>
              <a:t>1. Understand the origin, definition, and evolution of blockchain technology.</a:t>
            </a:r>
          </a:p>
          <a:p>
            <a:pPr algn="just"/>
            <a:endParaRPr lang="en-US" sz="2200" dirty="0">
              <a:latin typeface="Alexandria"/>
            </a:endParaRPr>
          </a:p>
          <a:p>
            <a:pPr algn="just"/>
            <a:r>
              <a:rPr lang="en-US" sz="2200" dirty="0">
                <a:latin typeface="Alexandria"/>
              </a:rPr>
              <a:t>2. Explain key blockchain concepts and how blockchain works.</a:t>
            </a:r>
          </a:p>
          <a:p>
            <a:pPr algn="just"/>
            <a:endParaRPr lang="en-US" sz="2200" dirty="0">
              <a:latin typeface="Alexandria"/>
            </a:endParaRPr>
          </a:p>
          <a:p>
            <a:pPr algn="just"/>
            <a:r>
              <a:rPr lang="en-US" sz="2200" dirty="0">
                <a:latin typeface="Alexandria"/>
              </a:rPr>
              <a:t>3. Identify the main components of a blockchain system.</a:t>
            </a:r>
          </a:p>
          <a:p>
            <a:pPr algn="just"/>
            <a:endParaRPr lang="en-US" sz="2200" dirty="0">
              <a:latin typeface="Alexandria"/>
            </a:endParaRPr>
          </a:p>
          <a:p>
            <a:pPr algn="just"/>
            <a:endParaRPr lang="en-US" sz="2200" dirty="0">
              <a:latin typeface="Alexandria"/>
            </a:endParaRP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C53E9F-6700-3322-FB32-F5A55FBB5CD5}"/>
              </a:ext>
            </a:extLst>
          </p:cNvPr>
          <p:cNvSpPr txBox="1"/>
          <p:nvPr/>
        </p:nvSpPr>
        <p:spPr>
          <a:xfrm>
            <a:off x="2618636" y="1018058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Fundamentals of Blockchain</a:t>
            </a:r>
          </a:p>
        </p:txBody>
      </p:sp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104"/>
    </mc:Choice>
    <mc:Fallback xmlns="">
      <p:transition spd="slow" advTm="20910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30758-5A5A-52CE-8F9E-C7F4D94D6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75B18-8532-A454-E9FA-DBE32FEAF9C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B522E7-0E1C-D635-4F46-3475951026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FBF88A-1CE7-F5E5-BC96-ACC4B051216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794CF0-A319-36DD-07D4-64EC2E05BCC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CFFA54-CF55-441D-B05E-B2EE148570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DE722E-3F43-6DBB-71D8-1B45A657F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636" y="1787703"/>
            <a:ext cx="6936330" cy="416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3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07"/>
    </mc:Choice>
    <mc:Fallback xmlns="">
      <p:transition spd="slow" advTm="13680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EDAA24-7B8E-6FF8-279C-48DA65B1E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78C06C-D989-D763-C9C0-DC72BFBC3FD8}"/>
              </a:ext>
            </a:extLst>
          </p:cNvPr>
          <p:cNvSpPr/>
          <p:nvPr/>
        </p:nvSpPr>
        <p:spPr>
          <a:xfrm>
            <a:off x="617280" y="1685495"/>
            <a:ext cx="10812720" cy="46433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18F453-4CE9-3825-18D7-73C1FF5B706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8AEC39-E9B1-C369-0246-99AA3C3EC71D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A79D78-4FBA-FC18-52D9-C8715DE52D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43AEB33-CE44-922F-4ED5-6605DDEF4705}"/>
              </a:ext>
            </a:extLst>
          </p:cNvPr>
          <p:cNvSpPr txBox="1"/>
          <p:nvPr/>
        </p:nvSpPr>
        <p:spPr>
          <a:xfrm>
            <a:off x="809265" y="2095405"/>
            <a:ext cx="1044042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 Explain the key use cases of blockchain technology.</a:t>
            </a:r>
          </a:p>
          <a:p>
            <a:pPr>
              <a:buFont typeface="+mj-lt"/>
              <a:buAutoNum type="arabicPeriod"/>
            </a:pPr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Describe how Blockchain Technology works and its main components.</a:t>
            </a:r>
          </a:p>
          <a:p>
            <a:pPr>
              <a:buFont typeface="+mj-lt"/>
              <a:buAutoNum type="arabicPeriod"/>
            </a:pPr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Analyze the role of Blockchain Technology in financial and digital applications.</a:t>
            </a: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33FF9F-D0D1-1E7B-9039-993AAAB923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8CB2B1-9B89-5C75-E259-A818057E2BEB}"/>
              </a:ext>
            </a:extLst>
          </p:cNvPr>
          <p:cNvSpPr txBox="1"/>
          <p:nvPr/>
        </p:nvSpPr>
        <p:spPr>
          <a:xfrm>
            <a:off x="2671793" y="1100720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Blockchain Technology</a:t>
            </a:r>
          </a:p>
        </p:txBody>
      </p:sp>
    </p:spTree>
    <p:extLst>
      <p:ext uri="{BB962C8B-B14F-4D97-AF65-F5344CB8AC3E}">
        <p14:creationId xmlns:p14="http://schemas.microsoft.com/office/powerpoint/2010/main" val="182432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144"/>
    </mc:Choice>
    <mc:Fallback xmlns="">
      <p:transition spd="slow" advTm="22714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806B98-1796-0796-9DBD-46980178F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70F873-4F4D-FA82-5CFC-DEEB4947AE47}"/>
              </a:ext>
            </a:extLst>
          </p:cNvPr>
          <p:cNvSpPr/>
          <p:nvPr/>
        </p:nvSpPr>
        <p:spPr>
          <a:xfrm>
            <a:off x="617280" y="169576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9E9345-F1A2-6AEF-E380-539EE5F3A2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327E40-D439-3092-C4ED-E1DDAEC1B351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3CA1ED-FDAB-913E-F166-CC8038A28C0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7ADD40-B395-96D9-526F-F034D72346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0142295-B81D-8015-B02E-8B301B2B3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685" y="1777428"/>
            <a:ext cx="6350023" cy="421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34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325"/>
    </mc:Choice>
    <mc:Fallback xmlns="">
      <p:transition spd="slow" advTm="22732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04C38-7EAC-97CD-2342-754861B3C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A46241-7597-80F0-87EB-DBE5A0E558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9926EB-AEDA-511C-1496-20A6C178C4F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E86ADE-C6ED-FAB2-3B05-F2989CFA8D7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7BDDE8-EB38-DBAF-CEF5-3A1E214D1C9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D8BDC18-BBF9-8862-4DAD-A34F79A11785}"/>
              </a:ext>
            </a:extLst>
          </p:cNvPr>
          <p:cNvSpPr txBox="1"/>
          <p:nvPr/>
        </p:nvSpPr>
        <p:spPr>
          <a:xfrm>
            <a:off x="942308" y="2367171"/>
            <a:ext cx="100221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Understand the key features of Decentralized Finance (DeFi).</a:t>
            </a:r>
          </a:p>
          <a:p>
            <a:pPr>
              <a:buFont typeface="+mj-lt"/>
              <a:buAutoNum type="arabicPeriod"/>
            </a:pPr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 Describe the main DeFi applications and services.</a:t>
            </a:r>
          </a:p>
          <a:p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3. Analyze the benefits and risks of DeFi in the financial ecosystem.</a:t>
            </a: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2F27CB-5E7A-AD68-770D-EF20347797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E5BB87-2453-1328-9519-049B433C5074}"/>
              </a:ext>
            </a:extLst>
          </p:cNvPr>
          <p:cNvSpPr txBox="1"/>
          <p:nvPr/>
        </p:nvSpPr>
        <p:spPr>
          <a:xfrm>
            <a:off x="2671793" y="1077355"/>
            <a:ext cx="609771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Decentralized Finance - DEFI</a:t>
            </a:r>
          </a:p>
          <a:p>
            <a:endParaRPr lang="en-US" sz="3200" b="1" dirty="0">
              <a:solidFill>
                <a:srgbClr val="00B0F0"/>
              </a:solidFill>
              <a:latin typeface="Alexandr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71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51"/>
    </mc:Choice>
    <mc:Fallback xmlns="">
      <p:transition spd="slow" advTm="13735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98A7F-891B-A61F-805E-A490D6840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DAD5B6-6942-629F-B740-5FC6C4729C0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B8A7BE-E98E-AF33-5E3B-16364FC22F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B1ACA1-83E1-4673-CB88-AFC454E37166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CDB383-3862-2575-6489-06C531D4E26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3A539C-A484-AE19-9BDB-C5AA174413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0EE2D86-9BF3-AD50-9E11-58AC32B10D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687" y="1767154"/>
            <a:ext cx="6796828" cy="4173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4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805"/>
    </mc:Choice>
    <mc:Fallback xmlns="">
      <p:transition spd="slow" advTm="15480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3CDA9-0B9B-1AE6-654C-6EB6EECA8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3B86EC-4103-7985-9125-A158675B5B58}"/>
              </a:ext>
            </a:extLst>
          </p:cNvPr>
          <p:cNvSpPr/>
          <p:nvPr/>
        </p:nvSpPr>
        <p:spPr>
          <a:xfrm>
            <a:off x="617280" y="1685495"/>
            <a:ext cx="10489084" cy="39407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E445CB-BAC6-ACD0-7178-2D8CB71761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0FD8B4-4D9A-2E42-0770-F6E3F2FF844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878E12-4899-83AA-3DF3-8125A159C56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E763E59-539A-7004-538B-A07F7FE39269}"/>
              </a:ext>
            </a:extLst>
          </p:cNvPr>
          <p:cNvSpPr txBox="1"/>
          <p:nvPr/>
        </p:nvSpPr>
        <p:spPr>
          <a:xfrm>
            <a:off x="942308" y="2340328"/>
            <a:ext cx="100221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Define digital currencies and their main types.</a:t>
            </a:r>
          </a:p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Explain how digital currencies operate within financial systems.</a:t>
            </a:r>
          </a:p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Analyze the opportunities and risks associated with digital currencies.</a:t>
            </a: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577CA1-22B3-52B8-FC70-02FB8AA5EB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FC920B-A777-545F-6480-F1246C40CC9D}"/>
              </a:ext>
            </a:extLst>
          </p:cNvPr>
          <p:cNvSpPr txBox="1"/>
          <p:nvPr/>
        </p:nvSpPr>
        <p:spPr>
          <a:xfrm>
            <a:off x="2618636" y="1092062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latin typeface="Alexandria"/>
              </a:rPr>
              <a:t> </a:t>
            </a:r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Digital Currencies</a:t>
            </a:r>
            <a:endParaRPr lang="en-US" sz="32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92438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71"/>
    </mc:Choice>
    <mc:Fallback xmlns="">
      <p:transition spd="slow" advTm="14937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3D376-8C25-95D6-F359-DA8E4A25B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CB3B5F-032C-DA7B-01B9-0D9CAE67A7C2}"/>
              </a:ext>
            </a:extLst>
          </p:cNvPr>
          <p:cNvSpPr/>
          <p:nvPr/>
        </p:nvSpPr>
        <p:spPr>
          <a:xfrm>
            <a:off x="617280" y="1685494"/>
            <a:ext cx="10812720" cy="45920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0897B1-8428-6165-9C39-08BDD96941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E4AB7A-C0F7-F98A-3B75-50A0145B6A8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00E729-5DBB-6CBB-FD8B-FC61D0DA938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746F1E-24C7-7705-8B83-EA4A2F111B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1F23DF9-AF1C-EE2A-0119-62BF377B61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93" y="1808252"/>
            <a:ext cx="7487128" cy="435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92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20"/>
    </mc:Choice>
    <mc:Fallback xmlns="">
      <p:transition spd="slow" advTm="22002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B8E2AF-430F-7792-A969-028552AA5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CE198A-ED1B-6C37-1B01-367DF941A8E6}"/>
              </a:ext>
            </a:extLst>
          </p:cNvPr>
          <p:cNvSpPr/>
          <p:nvPr/>
        </p:nvSpPr>
        <p:spPr>
          <a:xfrm>
            <a:off x="617280" y="1685495"/>
            <a:ext cx="10812720" cy="46331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965EBF-7264-8B32-A63E-7FAB644F214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4CFFA3-182F-EAC7-DB45-C20A1FBFFC95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7E3B9F-AA97-34B5-AF33-0AA853C6620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F7CC89-E7A1-3138-8665-A79A620066F7}"/>
              </a:ext>
            </a:extLst>
          </p:cNvPr>
          <p:cNvSpPr txBox="1"/>
          <p:nvPr/>
        </p:nvSpPr>
        <p:spPr>
          <a:xfrm>
            <a:off x="1153149" y="2441585"/>
            <a:ext cx="10224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/>
                <a:cs typeface="Times New Roman" panose="02020603050405020304" pitchFamily="18" charset="0"/>
              </a:rPr>
              <a:t>1. Understand the structure and main characteristics of crypto markets.</a:t>
            </a:r>
          </a:p>
          <a:p>
            <a:endParaRPr lang="en-US" sz="20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Alexandria"/>
                <a:cs typeface="Times New Roman" panose="02020603050405020304" pitchFamily="18" charset="0"/>
              </a:rPr>
              <a:t>2. Identify the key participants and  instruments in crypto markets.</a:t>
            </a:r>
          </a:p>
          <a:p>
            <a:endParaRPr lang="en-US" sz="20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Alexandria"/>
                <a:cs typeface="Times New Roman" panose="02020603050405020304" pitchFamily="18" charset="0"/>
              </a:rPr>
              <a:t>3. Analyze market dynamics and risks in   crypto market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E361C6-6174-7D90-609F-B9A320496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4B4E1C-44CD-C871-A7C9-685DA241A22A}"/>
              </a:ext>
            </a:extLst>
          </p:cNvPr>
          <p:cNvSpPr txBox="1"/>
          <p:nvPr/>
        </p:nvSpPr>
        <p:spPr>
          <a:xfrm>
            <a:off x="2874196" y="1160640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An Overview of Crypto Markets</a:t>
            </a:r>
          </a:p>
        </p:txBody>
      </p:sp>
    </p:spTree>
    <p:extLst>
      <p:ext uri="{BB962C8B-B14F-4D97-AF65-F5344CB8AC3E}">
        <p14:creationId xmlns:p14="http://schemas.microsoft.com/office/powerpoint/2010/main" val="271125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611"/>
    </mc:Choice>
    <mc:Fallback xmlns="">
      <p:transition spd="slow" advTm="17961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AF722-8FFD-567D-2AE6-064D4AE9D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58A90A-B1FA-2A30-298D-1F3A4AA7C350}"/>
              </a:ext>
            </a:extLst>
          </p:cNvPr>
          <p:cNvSpPr/>
          <p:nvPr/>
        </p:nvSpPr>
        <p:spPr>
          <a:xfrm>
            <a:off x="617280" y="1685495"/>
            <a:ext cx="10812720" cy="45406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B23037-11F8-612F-D7D1-EDDA0170F78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FC519F-1A3F-49E0-D08B-84CEF38CEFC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472AE1-50AD-4757-6DDA-01A1373FA08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E949AB-E1BE-C296-7CD7-D86C6D0D52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2F82D6-60B3-C3DE-B0C0-D78A809C41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043" y="1777429"/>
            <a:ext cx="7395741" cy="438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44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48"/>
    </mc:Choice>
    <mc:Fallback xmlns="">
      <p:transition spd="slow" advTm="13734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6D9BE-5241-CC86-E493-3B1DA1EB2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8711CE9-027D-F4C6-FF6F-C802E47775E8}"/>
              </a:ext>
            </a:extLst>
          </p:cNvPr>
          <p:cNvSpPr/>
          <p:nvPr/>
        </p:nvSpPr>
        <p:spPr>
          <a:xfrm>
            <a:off x="617280" y="172452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059BCA-C18C-58F7-A510-6AD41A5620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B5A499-6101-09E5-BB68-ADDEAE581FE1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921553-598A-5936-3F3F-0FFF06C9DBA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9BFB867-C380-5757-EF35-2EB853872517}"/>
              </a:ext>
            </a:extLst>
          </p:cNvPr>
          <p:cNvSpPr txBox="1"/>
          <p:nvPr/>
        </p:nvSpPr>
        <p:spPr>
          <a:xfrm>
            <a:off x="942308" y="2618802"/>
            <a:ext cx="100221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1. Understand cryptocurrency and its key characteristics.</a:t>
            </a:r>
          </a:p>
          <a:p>
            <a:pPr marL="742950" indent="-742950">
              <a:buFont typeface="+mj-lt"/>
              <a:buAutoNum type="arabicPeriod"/>
            </a:pPr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2. Explain how cryptocurrencies function within blockchain networks.</a:t>
            </a: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E55EB0-02DE-F9BA-2FAE-D911A581D6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36EFAD-3786-4A6A-EDD1-4604BE91845D}"/>
              </a:ext>
            </a:extLst>
          </p:cNvPr>
          <p:cNvSpPr txBox="1"/>
          <p:nvPr/>
        </p:nvSpPr>
        <p:spPr>
          <a:xfrm>
            <a:off x="2671793" y="1139752"/>
            <a:ext cx="60977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 Cryptocurrency</a:t>
            </a:r>
          </a:p>
        </p:txBody>
      </p:sp>
    </p:spTree>
    <p:extLst>
      <p:ext uri="{BB962C8B-B14F-4D97-AF65-F5344CB8AC3E}">
        <p14:creationId xmlns:p14="http://schemas.microsoft.com/office/powerpoint/2010/main" val="130343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212"/>
    </mc:Choice>
    <mc:Fallback xmlns="">
      <p:transition spd="slow" advTm="1852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5C61A6-3E35-C3BB-3DB7-A04BDE3B1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3C5E16-74D9-CC1C-43C7-E296349946A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64D25A-3A09-FFD1-A64D-DEEDE62DA79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3D0DAC-94A2-6FCC-5030-6EB9F092B07C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A6169F-3B56-5022-BD67-7E2992455F5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F292F0-2F30-8D12-5458-F5A062DAB6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8BE75EF-DA9B-BF29-5C3B-6851817EA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93" y="1777429"/>
            <a:ext cx="7252792" cy="416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37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280"/>
    </mc:Choice>
    <mc:Fallback xmlns="">
      <p:transition spd="slow" advTm="16528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D0506-7FD1-F4A9-3247-280ECDAFA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CC59A8-5B95-BAFB-DF91-38F724D5CFE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EC1E0D-EC19-A747-8582-051096C6CE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0E87E7-2B38-EBDA-7713-38A157570EA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CC63C9-0341-818E-2620-9C251FED1E6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DCAE27D-FEAA-7910-18D6-E75C78AF56A9}"/>
              </a:ext>
            </a:extLst>
          </p:cNvPr>
          <p:cNvSpPr txBox="1"/>
          <p:nvPr/>
        </p:nvSpPr>
        <p:spPr>
          <a:xfrm>
            <a:off x="942308" y="2367171"/>
            <a:ext cx="100221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1. the role and impact of cryptocurrency in the banking industry.</a:t>
            </a:r>
          </a:p>
          <a:p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2. Explore the regulatory, security, and operational challenges of cryptocurrencies.</a:t>
            </a:r>
          </a:p>
          <a:p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3. Analyze the benefits and risks of integrating cryptocurrencies into banking practices.</a:t>
            </a: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9BC228-8F5C-5BCF-9351-5843356C51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07A5BAE-C700-9AE9-5554-D2B5D41F3E92}"/>
              </a:ext>
            </a:extLst>
          </p:cNvPr>
          <p:cNvSpPr txBox="1"/>
          <p:nvPr/>
        </p:nvSpPr>
        <p:spPr>
          <a:xfrm>
            <a:off x="2452278" y="1100720"/>
            <a:ext cx="74893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Cryptocurrency and Banking Industry</a:t>
            </a:r>
          </a:p>
        </p:txBody>
      </p:sp>
    </p:spTree>
    <p:extLst>
      <p:ext uri="{BB962C8B-B14F-4D97-AF65-F5344CB8AC3E}">
        <p14:creationId xmlns:p14="http://schemas.microsoft.com/office/powerpoint/2010/main" val="7711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340"/>
    </mc:Choice>
    <mc:Fallback xmlns="">
      <p:transition spd="slow" advTm="14634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F0ACB-D190-4412-391A-36D554EB3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5C0B87-D681-F62C-F9EF-1783DD71ACB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B97D8C-E3E1-49CC-7D92-310EDE0374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DBD406-621E-ABAB-CAA8-D10FD6B32E4C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87F97F-2783-47A6-E3D3-29B3BAD679C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CCAF68-88AB-B3FF-7C3F-9D4E6B9AE8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BEA6E9F-FAA6-CB3C-73F2-E01BBCC74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93" y="1808252"/>
            <a:ext cx="7326312" cy="413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53"/>
    </mc:Choice>
    <mc:Fallback xmlns="">
      <p:transition spd="slow" advTm="13735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0F18A-98B3-D7E6-3F4E-1104BB20B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089615-90B4-A36B-30B8-6CEBF0E6100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CA1758-4719-C5E4-E1EE-7A37900E151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086065-4EEE-C761-769C-37965913C58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4C3709-3089-E138-90CF-50335EBC482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E984772-BF28-909C-2D44-910825D0DB0E}"/>
              </a:ext>
            </a:extLst>
          </p:cNvPr>
          <p:cNvSpPr txBox="1"/>
          <p:nvPr/>
        </p:nvSpPr>
        <p:spPr>
          <a:xfrm>
            <a:off x="942308" y="2613392"/>
            <a:ext cx="1028928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 Explore the challenges cryptocurrencies pose to central banks and financial regulation.</a:t>
            </a:r>
          </a:p>
          <a:p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2. Analyze the potential effects of cryptocurrency adoption on money supply and economic stability.</a:t>
            </a: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5CD55A-A290-AAC7-61AC-BBF5643C27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1809A6-FBDD-5E06-9921-672FBAF45FD7}"/>
              </a:ext>
            </a:extLst>
          </p:cNvPr>
          <p:cNvSpPr txBox="1"/>
          <p:nvPr/>
        </p:nvSpPr>
        <p:spPr>
          <a:xfrm>
            <a:off x="2548775" y="1100720"/>
            <a:ext cx="70944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Cryptocurrency and Monetary Policy</a:t>
            </a:r>
          </a:p>
        </p:txBody>
      </p:sp>
    </p:spTree>
    <p:extLst>
      <p:ext uri="{BB962C8B-B14F-4D97-AF65-F5344CB8AC3E}">
        <p14:creationId xmlns:p14="http://schemas.microsoft.com/office/powerpoint/2010/main" val="370203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02"/>
    </mc:Choice>
    <mc:Fallback xmlns="">
      <p:transition spd="slow" advTm="15630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B5304-B2D7-EB6E-4CED-813ED2183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F32565-AC2B-F5E1-7506-174C301EE52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A00320-9711-BBAB-1B4D-06CD038756F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47CA28-36B1-A1B6-EF71-2B0AF62475EF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860DFC-E3E1-19A8-0AEE-0AF4E2B98E5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E3D8239-D194-F92B-010B-DECE51C06C61}"/>
              </a:ext>
            </a:extLst>
          </p:cNvPr>
          <p:cNvSpPr txBox="1"/>
          <p:nvPr/>
        </p:nvSpPr>
        <p:spPr>
          <a:xfrm>
            <a:off x="942308" y="2509914"/>
            <a:ext cx="1002215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200" dirty="0">
                <a:latin typeface="Alexandria"/>
                <a:cs typeface="Times New Roman" panose="02020603050405020304" pitchFamily="18" charset="0"/>
              </a:rPr>
              <a:t>Understand different investment strategies in the cryptocurrency market.</a:t>
            </a:r>
          </a:p>
          <a:p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2. Explore risk management and portfolio diversification techniques for crypto assets.</a:t>
            </a:r>
          </a:p>
          <a:p>
            <a:endParaRPr lang="en-US" sz="2200" dirty="0">
              <a:latin typeface="Alexandria"/>
              <a:cs typeface="Times New Roman" panose="02020603050405020304" pitchFamily="18" charset="0"/>
            </a:endParaRPr>
          </a:p>
          <a:p>
            <a:r>
              <a:rPr lang="en-US" sz="2200" dirty="0">
                <a:latin typeface="Alexandria"/>
                <a:cs typeface="Times New Roman" panose="02020603050405020304" pitchFamily="18" charset="0"/>
              </a:rPr>
              <a:t>3. Analyze market trends and tools to make informed cryptocurrency investment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F5E72C-AFA3-F127-6ED9-DDA57AA490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A9A172-ED88-C4D2-93C0-383127C544B7}"/>
              </a:ext>
            </a:extLst>
          </p:cNvPr>
          <p:cNvSpPr txBox="1"/>
          <p:nvPr/>
        </p:nvSpPr>
        <p:spPr>
          <a:xfrm>
            <a:off x="2452278" y="1160640"/>
            <a:ext cx="78424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Crypto Investment Strategies</a:t>
            </a:r>
          </a:p>
          <a:p>
            <a:endParaRPr lang="en-US" sz="3200" b="1" dirty="0">
              <a:solidFill>
                <a:srgbClr val="00B0F0"/>
              </a:solidFill>
              <a:latin typeface="Alexandr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7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034"/>
    </mc:Choice>
    <mc:Fallback xmlns="">
      <p:transition spd="slow" advTm="16303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B3ED9-C7F0-F666-CF58-CE56609E55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943852-F8DD-5BDC-27BD-319DAE2CDB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50B63D-2430-79DC-C9AC-803A2DA015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876BB8-DBB8-BF49-8A12-EB3F5BB15939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AE7C0C-7DB3-EE00-DAB0-59B1D7B9938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0EE438-75AF-4FE9-1229-7838662267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ADCF20E-C377-334A-BC06-3EAFCEBAC1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750" y="1797978"/>
            <a:ext cx="6615926" cy="415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4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160"/>
    </mc:Choice>
    <mc:Fallback xmlns="">
      <p:transition spd="slow" advTm="10216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8D995-4A1F-320F-893B-9E23DADCF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37AC5F-D6FB-1945-BEB4-8E004CB556F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533DD7-8218-C574-599F-8467FB0CEAF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20F2BC-D035-F41B-0C4B-65E494CBA18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5B9C82-FF3E-130E-9E60-1D9077C9F0C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B679AF3-DEA4-E7BE-2EE0-4F189F10B27E}"/>
              </a:ext>
            </a:extLst>
          </p:cNvPr>
          <p:cNvSpPr txBox="1"/>
          <p:nvPr/>
        </p:nvSpPr>
        <p:spPr>
          <a:xfrm>
            <a:off x="966281" y="2177452"/>
            <a:ext cx="100221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200" dirty="0">
              <a:latin typeface="Alexandria"/>
            </a:endParaRPr>
          </a:p>
          <a:p>
            <a:pPr algn="just"/>
            <a:r>
              <a:rPr lang="en-US" sz="2200" dirty="0">
                <a:latin typeface="Alexandria"/>
              </a:rPr>
              <a:t>1. Understand Cryptocurrency Market Dynamics</a:t>
            </a:r>
          </a:p>
          <a:p>
            <a:pPr algn="just"/>
            <a:endParaRPr lang="en-US" sz="2200" dirty="0">
              <a:latin typeface="Alexandria"/>
            </a:endParaRPr>
          </a:p>
          <a:p>
            <a:pPr algn="just"/>
            <a:r>
              <a:rPr lang="en-US" sz="2200" dirty="0">
                <a:latin typeface="Alexandria"/>
              </a:rPr>
              <a:t>2- Explain how Algorithmic &amp; AI-Based Trading in Crypto Markets</a:t>
            </a:r>
          </a:p>
          <a:p>
            <a:pPr algn="just"/>
            <a:endParaRPr lang="en-US" sz="2200" dirty="0">
              <a:latin typeface="Alexandria"/>
            </a:endParaRPr>
          </a:p>
          <a:p>
            <a:pPr algn="just"/>
            <a:endParaRPr lang="en-US" sz="22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739A57-8FAE-8B19-14E1-5D07DFE6BC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1F2FE8-626B-BF60-19CA-DD219B12CB10}"/>
              </a:ext>
            </a:extLst>
          </p:cNvPr>
          <p:cNvSpPr txBox="1"/>
          <p:nvPr/>
        </p:nvSpPr>
        <p:spPr>
          <a:xfrm>
            <a:off x="2459842" y="1031189"/>
            <a:ext cx="81755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/>
                <a:cs typeface="Times New Roman" panose="02020603050405020304" pitchFamily="18" charset="0"/>
              </a:rPr>
              <a:t>Technical Trading and Cryptocurrency Markets</a:t>
            </a:r>
          </a:p>
        </p:txBody>
      </p:sp>
    </p:spTree>
    <p:extLst>
      <p:ext uri="{BB962C8B-B14F-4D97-AF65-F5344CB8AC3E}">
        <p14:creationId xmlns:p14="http://schemas.microsoft.com/office/powerpoint/2010/main" val="145971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231"/>
    </mc:Choice>
    <mc:Fallback xmlns="">
      <p:transition spd="slow" advTm="15023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Alexandri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3"/>
    </mc:Choice>
    <mc:Fallback xmlns="">
      <p:transition spd="slow" advTm="291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schemas.microsoft.com/office/2006/documentManagement/types"/>
    <ds:schemaRef ds:uri="d13aca44-ef33-4cf4-9980-7f0b00e6eeb9"/>
    <ds:schemaRef ds:uri="http://schemas.microsoft.com/office/2006/metadata/properti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404D14-56D0-4341-A9B5-331A801923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19956</TotalTime>
  <Words>403</Words>
  <Application>Microsoft Office PowerPoint</Application>
  <PresentationFormat>Widescreen</PresentationFormat>
  <Paragraphs>104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Reviewer</cp:lastModifiedBy>
  <cp:revision>339</cp:revision>
  <cp:lastPrinted>2025-11-01T07:47:24Z</cp:lastPrinted>
  <dcterms:created xsi:type="dcterms:W3CDTF">2023-04-29T09:08:00Z</dcterms:created>
  <dcterms:modified xsi:type="dcterms:W3CDTF">2026-05-22T19:58:39Z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