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313" r:id="rId7"/>
    <p:sldId id="564" r:id="rId8"/>
    <p:sldId id="306" r:id="rId9"/>
    <p:sldId id="539" r:id="rId10"/>
    <p:sldId id="496" r:id="rId11"/>
    <p:sldId id="597" r:id="rId12"/>
    <p:sldId id="598" r:id="rId13"/>
    <p:sldId id="599" r:id="rId14"/>
    <p:sldId id="600" r:id="rId15"/>
    <p:sldId id="577" r:id="rId16"/>
    <p:sldId id="601" r:id="rId17"/>
    <p:sldId id="602" r:id="rId18"/>
    <p:sldId id="603" r:id="rId19"/>
    <p:sldId id="604" r:id="rId20"/>
    <p:sldId id="605" r:id="rId21"/>
    <p:sldId id="606" r:id="rId22"/>
    <p:sldId id="607" r:id="rId23"/>
    <p:sldId id="608" r:id="rId24"/>
    <p:sldId id="567" r:id="rId25"/>
    <p:sldId id="591" r:id="rId26"/>
    <p:sldId id="592" r:id="rId27"/>
    <p:sldId id="593" r:id="rId28"/>
    <p:sldId id="532" r:id="rId29"/>
    <p:sldId id="622" r:id="rId30"/>
    <p:sldId id="609" r:id="rId31"/>
    <p:sldId id="610" r:id="rId32"/>
    <p:sldId id="594" r:id="rId33"/>
    <p:sldId id="611" r:id="rId34"/>
    <p:sldId id="612" r:id="rId35"/>
    <p:sldId id="613" r:id="rId36"/>
    <p:sldId id="614" r:id="rId37"/>
    <p:sldId id="615" r:id="rId38"/>
    <p:sldId id="595" r:id="rId39"/>
    <p:sldId id="596" r:id="rId40"/>
    <p:sldId id="617" r:id="rId41"/>
    <p:sldId id="621" r:id="rId42"/>
    <p:sldId id="618" r:id="rId43"/>
    <p:sldId id="619" r:id="rId44"/>
    <p:sldId id="620" r:id="rId45"/>
    <p:sldId id="623" r:id="rId46"/>
    <p:sldId id="624" r:id="rId47"/>
    <p:sldId id="626" r:id="rId48"/>
    <p:sldId id="625" r:id="rId49"/>
    <p:sldId id="627" r:id="rId50"/>
    <p:sldId id="628" r:id="rId51"/>
    <p:sldId id="629" r:id="rId52"/>
    <p:sldId id="551" r:id="rId53"/>
    <p:sldId id="529"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64"/>
            <p14:sldId id="306"/>
            <p14:sldId id="539"/>
            <p14:sldId id="496"/>
            <p14:sldId id="597"/>
            <p14:sldId id="598"/>
            <p14:sldId id="599"/>
            <p14:sldId id="600"/>
            <p14:sldId id="577"/>
            <p14:sldId id="601"/>
            <p14:sldId id="602"/>
            <p14:sldId id="603"/>
            <p14:sldId id="604"/>
            <p14:sldId id="605"/>
            <p14:sldId id="606"/>
            <p14:sldId id="607"/>
            <p14:sldId id="608"/>
            <p14:sldId id="567"/>
            <p14:sldId id="591"/>
            <p14:sldId id="592"/>
            <p14:sldId id="593"/>
            <p14:sldId id="532"/>
            <p14:sldId id="622"/>
            <p14:sldId id="609"/>
            <p14:sldId id="610"/>
            <p14:sldId id="594"/>
            <p14:sldId id="611"/>
            <p14:sldId id="612"/>
            <p14:sldId id="613"/>
            <p14:sldId id="614"/>
            <p14:sldId id="615"/>
            <p14:sldId id="595"/>
            <p14:sldId id="596"/>
            <p14:sldId id="617"/>
            <p14:sldId id="621"/>
            <p14:sldId id="618"/>
            <p14:sldId id="619"/>
            <p14:sldId id="620"/>
            <p14:sldId id="623"/>
            <p14:sldId id="624"/>
            <p14:sldId id="626"/>
            <p14:sldId id="625"/>
            <p14:sldId id="627"/>
            <p14:sldId id="628"/>
            <p14:sldId id="629"/>
            <p14:sldId id="551"/>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A20000"/>
    <a:srgbClr val="480000"/>
    <a:srgbClr val="FFFFFF"/>
    <a:srgbClr val="00AEEF"/>
    <a:srgbClr val="FFD200"/>
    <a:srgbClr val="203E5F"/>
    <a:srgbClr val="F58221"/>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94660"/>
  </p:normalViewPr>
  <p:slideViewPr>
    <p:cSldViewPr snapToGrid="0">
      <p:cViewPr varScale="1">
        <p:scale>
          <a:sx n="60" d="100"/>
          <a:sy n="60" d="100"/>
        </p:scale>
        <p:origin x="5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36B9D-51B4-3203-AFDA-991124C62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CEA59-7435-F557-9E1A-EDD0393F1DB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BEE642-897F-7162-0925-5B315F4E6E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0CB3FD-8585-9FAE-9EB4-3D6B8C15C60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82428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192027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4941D-FD31-15E7-8EE3-193FA11F4F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65335-9CA1-91C6-15EE-11DA6DEE7A6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F99320-6F30-3853-CC13-CAD687F2F0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9A5ED3-0CDB-BDF0-492B-5D5201254C8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43629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8969A-D0F1-12AC-7DF0-420977D344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AB1C33-8216-F077-40CD-429667FDD9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21BDD6C-C064-E38B-49B6-9DE30B188E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9C83EF-91B1-5DF7-A82D-DCAABF3BFA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3332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27C0B-0114-8465-E8B9-7FCF8AF650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F37506-BF9C-34FA-EAB5-509DDD5AE70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B2967D-650F-D18A-266C-8513AEC565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8E3D8F-B15B-00B5-AA87-A7ADB29E90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7994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5DD1F-18C3-5A11-2676-5B071B072D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B66B5-AE96-90EC-EDDE-5E5FB0E7874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0649C11-9F74-3988-6D1D-7DC96D08B1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D77172-AFBD-8F8F-A250-022596CCEE3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13732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B71D-2F40-1D7C-C76B-88614986A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E4A46C-9E51-8FC6-3367-B6D7139BFE5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D430672-9BFE-E5FA-CB05-B89D293C316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7597D72-4234-81F5-F5F3-B38A877EDF89}"/>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53800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EF4AF-948D-4876-0FD1-276EC3831F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487D74-2C16-B3D8-2595-CB93A655EC3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42CB87B-41F6-9FE4-CF7A-B9AFBE9971D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7B11FC6-1325-C43C-67F3-FFF2F16B0BD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70572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BE46F-8C56-EF48-D5C8-C825C24B0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D0BBD7-E3FF-1700-295E-85E39AEAFFE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99D36E-2AB0-F25D-BCC9-DF520F5D25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F3447A-DFA3-A69C-629D-A773383145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9380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01801-6436-F978-A8D5-CCAFAC9E2F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B3851-1A03-1C4C-9EA7-9D4EA3BAB0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7980459-F761-B39A-A048-61CC7AA329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FE17A5-6699-E64D-C379-30B62F5ABD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1794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5B003-5A49-3E41-1C2C-EB7E3474BB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A2D20-067A-AFD6-E0FA-55AC8FDBAE6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A6FE07-118B-02E3-C114-D52765942B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299330-5396-46E6-A097-3246A39623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6302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5" Type="http://schemas.microsoft.com/office/2007/relationships/hdphoto" Target="../media/hdphoto2.wdp"/><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3.png"/><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 Id="rId5" Type="http://schemas.microsoft.com/office/2007/relationships/hdphoto" Target="../media/hdphoto3.wdp"/><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 Id="rId6" Type="http://schemas.microsoft.com/office/2007/relationships/hdphoto" Target="../media/hdphoto5.wdp"/><Relationship Id="rId5" Type="http://schemas.openxmlformats.org/officeDocument/2006/relationships/image" Target="../media/image24.png"/><Relationship Id="rId4" Type="http://schemas.microsoft.com/office/2007/relationships/hdphoto" Target="../media/hdphoto4.wdp"/></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6.wdp"/></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7.wdp"/></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8.wdp"/></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microsoft.com/office/2007/relationships/hdphoto" Target="../media/hdphoto9.wdp"/><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6.xml"/><Relationship Id="rId6" Type="http://schemas.microsoft.com/office/2007/relationships/hdphoto" Target="../media/hdphoto10.wdp"/><Relationship Id="rId5" Type="http://schemas.openxmlformats.org/officeDocument/2006/relationships/image" Target="../media/image32.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35.png"/><Relationship Id="rId5" Type="http://schemas.openxmlformats.org/officeDocument/2006/relationships/image" Target="../media/image34.jpeg"/><Relationship Id="rId4" Type="http://schemas.microsoft.com/office/2007/relationships/hdphoto" Target="../media/hdphoto11.wdp"/></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12.wdp"/></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 Id="rId6" Type="http://schemas.microsoft.com/office/2007/relationships/hdphoto" Target="../media/hdphoto14.wdp"/><Relationship Id="rId5" Type="http://schemas.openxmlformats.org/officeDocument/2006/relationships/image" Target="../media/image40.png"/><Relationship Id="rId4" Type="http://schemas.microsoft.com/office/2007/relationships/hdphoto" Target="../media/hdphoto13.wdp"/></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15.wdp"/></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16.wdp"/></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6.xml"/><Relationship Id="rId4" Type="http://schemas.microsoft.com/office/2007/relationships/hdphoto" Target="../media/hdphoto17.wdp"/></Relationships>
</file>

<file path=ppt/slides/_rels/slide41.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48.emf"/></Relationships>
</file>

<file path=ppt/slides/_rels/slide42.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50.emf"/></Relationships>
</file>

<file path=ppt/slides/_rels/slide43.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52.emf"/></Relationships>
</file>

<file path=ppt/slides/_rels/slide44.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57.png"/></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jpeg"/><Relationship Id="rId1" Type="http://schemas.openxmlformats.org/officeDocument/2006/relationships/slideLayout" Target="../slideLayouts/slideLayout15.xml"/><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9820" y="3068637"/>
            <a:ext cx="6700163" cy="1323439"/>
          </a:xfrm>
          <a:prstGeom prst="rect">
            <a:avLst/>
          </a:prstGeom>
          <a:noFill/>
        </p:spPr>
        <p:txBody>
          <a:bodyPr wrap="square" rtlCol="0">
            <a:spAutoFit/>
          </a:bodyPr>
          <a:lstStyle/>
          <a:p>
            <a:pPr algn="ctr">
              <a:lnSpc>
                <a:spcPct val="150000"/>
              </a:lnSpc>
            </a:pPr>
            <a:r>
              <a:rPr lang="ar-EG" sz="2000" b="1" dirty="0">
                <a:solidFill>
                  <a:srgbClr val="002060"/>
                </a:solidFill>
                <a:latin typeface="Alexandria" charset="0"/>
                <a:cs typeface="Alexandria" charset="0"/>
              </a:rPr>
              <a:t>أ.م.د</a:t>
            </a:r>
            <a:r>
              <a:rPr lang="ar-EG" sz="2000" b="1" dirty="0">
                <a:solidFill>
                  <a:srgbClr val="002060"/>
                </a:solidFill>
                <a:latin typeface="Alexandria" charset="0"/>
                <a:cs typeface="+mj-cs"/>
              </a:rPr>
              <a:t>/ شيرين فاروق ربيع</a:t>
            </a:r>
          </a:p>
          <a:p>
            <a:pPr marL="0" marR="0" lvl="0" indent="0" algn="ctr" defTabSz="914400" rtl="1" eaLnBrk="1" fontAlgn="base" latinLnBrk="0" hangingPunct="1">
              <a:lnSpc>
                <a:spcPct val="150000"/>
              </a:lnSpc>
              <a:spcBef>
                <a:spcPts val="0"/>
              </a:spcBef>
              <a:spcAft>
                <a:spcPts val="0"/>
              </a:spcAft>
              <a:buClrTx/>
              <a:buSzTx/>
              <a:buFontTx/>
              <a:buNone/>
              <a:tabLst/>
              <a:defRPr/>
            </a:pPr>
            <a:r>
              <a:rPr lang="ar-EG" sz="2000" b="1" dirty="0">
                <a:solidFill>
                  <a:srgbClr val="002060"/>
                </a:solidFill>
                <a:latin typeface="Alexandria" charset="0"/>
                <a:cs typeface="+mj-cs"/>
              </a:rPr>
              <a:t>أستاذ مشارك بكلية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الإعلام والتسويق –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University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Midocean</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ar-EG" sz="2000" b="1" i="0" u="none" strike="noStrike" kern="1200" cap="none" spc="0" normalizeH="0" baseline="0" noProof="0" dirty="0">
                <a:ln>
                  <a:noFill/>
                </a:ln>
                <a:solidFill>
                  <a:srgbClr val="002060"/>
                </a:solidFill>
                <a:effectLst/>
                <a:uLnTx/>
                <a:uFillTx/>
                <a:latin typeface="Alexandria" charset="0"/>
                <a:ea typeface="+mn-ea"/>
                <a:cs typeface="+mj-cs"/>
              </a:rPr>
              <a:t>      </a:t>
            </a:r>
            <a:r>
              <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 </a:t>
            </a:r>
            <a:endPar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endParaRPr>
          </a:p>
          <a:p>
            <a:r>
              <a:rPr lang="ar-EG" sz="2000" b="1" dirty="0">
                <a:solidFill>
                  <a:srgbClr val="002060"/>
                </a:solidFill>
                <a:latin typeface="Alexandria" charset="0"/>
                <a:cs typeface="+mj-cs"/>
              </a:rPr>
              <a:t>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019001" y="4839434"/>
            <a:ext cx="3074534" cy="10156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000" b="1" dirty="0">
                <a:solidFill>
                  <a:schemeClr val="bg1"/>
                </a:solidFill>
                <a:latin typeface="Alexandria" charset="0"/>
                <a:cs typeface="+mj-cs"/>
              </a:rPr>
              <a:t>المحاضرة الثانية </a:t>
            </a:r>
          </a:p>
          <a:p>
            <a:pPr algn="ctr" rtl="1">
              <a:lnSpc>
                <a:spcPct val="150000"/>
              </a:lnSpc>
            </a:pPr>
            <a:r>
              <a:rPr lang="ar-EG"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DGM 212 </a:t>
            </a:r>
            <a:endParaRPr lang="en-US" sz="3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351" y="-154183"/>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325352" y="1478409"/>
            <a:ext cx="5503084" cy="1706621"/>
          </a:xfrm>
          <a:prstGeom prst="rect">
            <a:avLst/>
          </a:prstGeom>
          <a:noFill/>
        </p:spPr>
        <p:txBody>
          <a:bodyPr wrap="square" rtlCol="0">
            <a:spAutoFit/>
          </a:bodyPr>
          <a:lstStyle/>
          <a:p>
            <a:pPr algn="ctr">
              <a:lnSpc>
                <a:spcPct val="150000"/>
              </a:lnSpc>
            </a:pPr>
            <a:r>
              <a:rPr lang="ar-EG" sz="2800" b="1" dirty="0">
                <a:solidFill>
                  <a:srgbClr val="0070C0"/>
                </a:solidFill>
                <a:latin typeface="Alexandria" charset="0"/>
                <a:cs typeface="+mj-cs"/>
              </a:rPr>
              <a:t>مقرر كتابة الأخبار والتقرير الصحفي</a:t>
            </a:r>
            <a:endParaRPr lang="en-US" sz="2800" b="1" dirty="0">
              <a:solidFill>
                <a:srgbClr val="0070C0"/>
              </a:solidFill>
              <a:latin typeface="Alexandria" charset="0"/>
              <a:cs typeface="+mj-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News Writing and Journalistic Report </a:t>
            </a:r>
          </a:p>
          <a:p>
            <a:pPr algn="ctr" rtl="1">
              <a:lnSpc>
                <a:spcPct val="150000"/>
              </a:lnSpc>
            </a:pPr>
            <a:endParaRPr lang="en-US" sz="2000" b="1" dirty="0">
              <a:solidFill>
                <a:srgbClr val="0070C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1176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6853" y="3549649"/>
            <a:ext cx="2773655" cy="523220"/>
          </a:xfrm>
          <a:prstGeom prst="rect">
            <a:avLst/>
          </a:prstGeom>
          <a:noFill/>
        </p:spPr>
        <p:txBody>
          <a:bodyPr wrap="square" rtlCol="0">
            <a:spAutoFit/>
          </a:bodyPr>
          <a:lstStyle/>
          <a:p>
            <a:r>
              <a:rPr lang="ar-EG" sz="2800" b="1" dirty="0">
                <a:solidFill>
                  <a:srgbClr val="00B0F0"/>
                </a:solidFill>
                <a:latin typeface="Alexandria" charset="0"/>
                <a:cs typeface="+mj-cs"/>
              </a:rPr>
              <a:t> </a:t>
            </a:r>
            <a:r>
              <a:rPr lang="ar-EG" sz="2800" b="1" dirty="0">
                <a:solidFill>
                  <a:srgbClr val="0070C0"/>
                </a:solidFill>
                <a:latin typeface="Alexandria" charset="0"/>
                <a:cs typeface="+mj-cs"/>
              </a:rPr>
              <a:t> المحاضرة الثانية </a:t>
            </a:r>
          </a:p>
        </p:txBody>
      </p:sp>
      <p:sp>
        <p:nvSpPr>
          <p:cNvPr id="13" name="TextBox 12"/>
          <p:cNvSpPr txBox="1"/>
          <p:nvPr/>
        </p:nvSpPr>
        <p:spPr>
          <a:xfrm>
            <a:off x="-59992" y="6049137"/>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Times New Roman" panose="02020603050405020304" pitchFamily="18" charset="0"/>
                <a:cs typeface="Times New Roman" panose="02020603050405020304" pitchFamily="18" charset="0"/>
              </a:rPr>
              <a:t>Prepared by</a:t>
            </a:r>
            <a:r>
              <a:rPr lang="ar-EG" sz="2400" b="1" dirty="0">
                <a:solidFill>
                  <a:srgbClr val="00B0F0"/>
                </a:solidFill>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101601"/>
            <a:ext cx="2305141" cy="1076343"/>
          </a:xfrm>
          <a:prstGeom prst="rect">
            <a:avLst/>
          </a:prstGeom>
        </p:spPr>
      </p:pic>
      <p:sp>
        <p:nvSpPr>
          <p:cNvPr id="3" name="Rectangle: Rounded Corners 2">
            <a:extLst>
              <a:ext uri="{FF2B5EF4-FFF2-40B4-BE49-F238E27FC236}">
                <a16:creationId xmlns:a16="http://schemas.microsoft.com/office/drawing/2014/main" id="{D835C72E-8A2B-1A4B-FB7A-18D141972387}"/>
              </a:ext>
            </a:extLst>
          </p:cNvPr>
          <p:cNvSpPr/>
          <p:nvPr/>
        </p:nvSpPr>
        <p:spPr>
          <a:xfrm>
            <a:off x="5786648" y="3468914"/>
            <a:ext cx="3516608" cy="871869"/>
          </a:xfrm>
          <a:prstGeom prst="round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endParaRPr>
          </a:p>
        </p:txBody>
      </p:sp>
      <p:sp>
        <p:nvSpPr>
          <p:cNvPr id="8" name="Rectangle 7">
            <a:extLst>
              <a:ext uri="{FF2B5EF4-FFF2-40B4-BE49-F238E27FC236}">
                <a16:creationId xmlns:a16="http://schemas.microsoft.com/office/drawing/2014/main" id="{6DF34E87-4967-2FE8-BF3C-DA3A5C04566C}"/>
              </a:ext>
            </a:extLst>
          </p:cNvPr>
          <p:cNvSpPr/>
          <p:nvPr/>
        </p:nvSpPr>
        <p:spPr>
          <a:xfrm>
            <a:off x="4826471" y="3971828"/>
            <a:ext cx="6220757" cy="142244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SA" sz="2800" b="1" kern="0" dirty="0">
                <a:solidFill>
                  <a:srgbClr val="002060"/>
                </a:solidFill>
                <a:effectLst/>
                <a:latin typeface="Calibri" panose="020F0502020204030204" pitchFamily="34" charset="0"/>
                <a:ea typeface="Times New Roman" panose="02020603050405020304" pitchFamily="18" charset="0"/>
              </a:rPr>
              <a:t>تدقيق المعلومات والتحقق من المصادر الرقمية</a:t>
            </a:r>
            <a:endParaRPr lang="ar-EG" sz="2800" b="1" kern="0" dirty="0">
              <a:solidFill>
                <a:srgbClr val="002060"/>
              </a:solidFill>
              <a:effectLst/>
              <a:latin typeface="Calibri" panose="020F0502020204030204" pitchFamily="34" charset="0"/>
              <a:ea typeface="Times New Roman" panose="02020603050405020304" pitchFamily="18" charset="0"/>
            </a:endParaRPr>
          </a:p>
          <a:p>
            <a:pPr marL="0" marR="0" algn="ctr" rtl="1">
              <a:lnSpc>
                <a:spcPct val="115000"/>
              </a:lnSpc>
              <a:spcAft>
                <a:spcPts val="800"/>
              </a:spcAft>
              <a:buNone/>
            </a:pPr>
            <a:r>
              <a:rPr lang="ar-EG" sz="2800" b="1" kern="0" dirty="0">
                <a:solidFill>
                  <a:srgbClr val="FF0000"/>
                </a:solidFill>
                <a:effectLst/>
                <a:latin typeface="Calibri" panose="020F0502020204030204" pitchFamily="34" charset="0"/>
                <a:ea typeface="Calibri" panose="020F0502020204030204" pitchFamily="34" charset="0"/>
              </a:rPr>
              <a:t>الجزء الأول </a:t>
            </a:r>
            <a:endParaRPr lang="en-US" sz="2800" kern="100" dirty="0">
              <a:solidFill>
                <a:srgbClr val="FF0000"/>
              </a:solidFill>
              <a:effectLst/>
              <a:latin typeface="Calibri" panose="020F0502020204030204" pitchFamily="34" charset="0"/>
              <a:ea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400" b="1" dirty="0">
                <a:solidFill>
                  <a:schemeClr val="bg1"/>
                </a:solidFill>
                <a:latin typeface="Alexandria" charset="0"/>
                <a:cs typeface="+mj-cs"/>
              </a:rPr>
              <a:t>تذكير ب</a:t>
            </a:r>
            <a:r>
              <a:rPr lang="ar-SA" sz="2400" b="1" dirty="0">
                <a:solidFill>
                  <a:schemeClr val="bg1"/>
                </a:solidFill>
                <a:latin typeface="Alexandria" charset="0"/>
                <a:cs typeface="+mj-cs"/>
              </a:rPr>
              <a:t>محتوى المحاضرة التعريفية</a:t>
            </a:r>
          </a:p>
        </p:txBody>
      </p:sp>
      <p:pic>
        <p:nvPicPr>
          <p:cNvPr id="11" name="Picture 10">
            <a:extLst>
              <a:ext uri="{FF2B5EF4-FFF2-40B4-BE49-F238E27FC236}">
                <a16:creationId xmlns:a16="http://schemas.microsoft.com/office/drawing/2014/main" id="{15161A53-1370-4B75-3EF8-F3C9E0287E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3" name="Rectangle: Rounded Corners 12">
            <a:extLst>
              <a:ext uri="{FF2B5EF4-FFF2-40B4-BE49-F238E27FC236}">
                <a16:creationId xmlns:a16="http://schemas.microsoft.com/office/drawing/2014/main" id="{AE566D4B-19EE-D513-9687-C8F35E4F60BA}"/>
              </a:ext>
            </a:extLst>
          </p:cNvPr>
          <p:cNvSpPr/>
          <p:nvPr/>
        </p:nvSpPr>
        <p:spPr>
          <a:xfrm>
            <a:off x="547836" y="1437823"/>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cap="flat" cmpd="sng" algn="ctr">
            <a:no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ysClr val="window" lastClr="FFFFFF"/>
                </a:solidFill>
                <a:latin typeface="Calibri"/>
              </a:defRPr>
            </a:lvl1pPr>
            <a:lvl2pPr marL="457200" algn="l" defTabSz="914400" rtl="0" eaLnBrk="1" latinLnBrk="0" hangingPunct="1">
              <a:defRPr sz="1800" kern="1200">
                <a:solidFill>
                  <a:sysClr val="window" lastClr="FFFFFF"/>
                </a:solidFill>
                <a:latin typeface="Calibri"/>
              </a:defRPr>
            </a:lvl2pPr>
            <a:lvl3pPr marL="914400" algn="l" defTabSz="914400" rtl="0" eaLnBrk="1" latinLnBrk="0" hangingPunct="1">
              <a:defRPr sz="1800" kern="1200">
                <a:solidFill>
                  <a:sysClr val="window" lastClr="FFFFFF"/>
                </a:solidFill>
                <a:latin typeface="Calibri"/>
              </a:defRPr>
            </a:lvl3pPr>
            <a:lvl4pPr marL="1371600" algn="l" defTabSz="914400" rtl="0" eaLnBrk="1" latinLnBrk="0" hangingPunct="1">
              <a:defRPr sz="1800" kern="1200">
                <a:solidFill>
                  <a:sysClr val="window" lastClr="FFFFFF"/>
                </a:solidFill>
                <a:latin typeface="Calibri"/>
              </a:defRPr>
            </a:lvl4pPr>
            <a:lvl5pPr marL="1828800" algn="l" defTabSz="914400" rtl="0" eaLnBrk="1" latinLnBrk="0" hangingPunct="1">
              <a:defRPr sz="1800" kern="1200">
                <a:solidFill>
                  <a:sysClr val="window" lastClr="FFFFFF"/>
                </a:solidFill>
                <a:latin typeface="Calibri"/>
              </a:defRPr>
            </a:lvl5pPr>
            <a:lvl6pPr marL="2286000" algn="l" defTabSz="914400" rtl="0" eaLnBrk="1" latinLnBrk="0" hangingPunct="1">
              <a:defRPr sz="1800" kern="1200">
                <a:solidFill>
                  <a:sysClr val="window" lastClr="FFFFFF"/>
                </a:solidFill>
                <a:latin typeface="Calibri"/>
              </a:defRPr>
            </a:lvl6pPr>
            <a:lvl7pPr marL="2743200" algn="l" defTabSz="914400" rtl="0" eaLnBrk="1" latinLnBrk="0" hangingPunct="1">
              <a:defRPr sz="1800" kern="1200">
                <a:solidFill>
                  <a:sysClr val="window" lastClr="FFFFFF"/>
                </a:solidFill>
                <a:latin typeface="Calibri"/>
              </a:defRPr>
            </a:lvl7pPr>
            <a:lvl8pPr marL="3200400" algn="l" defTabSz="914400" rtl="0" eaLnBrk="1" latinLnBrk="0" hangingPunct="1">
              <a:defRPr sz="1800" kern="1200">
                <a:solidFill>
                  <a:sysClr val="window" lastClr="FFFFFF"/>
                </a:solidFill>
                <a:latin typeface="Calibri"/>
              </a:defRPr>
            </a:lvl8pPr>
            <a:lvl9pPr marL="3657600" algn="l" defTabSz="914400" rtl="0" eaLnBrk="1" latinLnBrk="0" hangingPunct="1">
              <a:defRPr sz="1800" kern="1200">
                <a:solidFill>
                  <a:sysClr val="window" lastClr="FFFFFF"/>
                </a:solidFill>
                <a:latin typeface="Calibri"/>
              </a:defRPr>
            </a:lvl9pPr>
          </a:lstStyle>
          <a:p>
            <a:pPr algn="ctr"/>
            <a:endParaRPr lang="en-US" dirty="0"/>
          </a:p>
        </p:txBody>
      </p:sp>
      <p:pic>
        <p:nvPicPr>
          <p:cNvPr id="14" name="Picture 13" descr="Midocean 02-03">
            <a:extLst>
              <a:ext uri="{FF2B5EF4-FFF2-40B4-BE49-F238E27FC236}">
                <a16:creationId xmlns:a16="http://schemas.microsoft.com/office/drawing/2014/main" id="{C3D48E3A-1EF1-BEC5-D3A3-7202E663C425}"/>
              </a:ext>
            </a:extLst>
          </p:cNvPr>
          <p:cNvPicPr>
            <a:picLocks noChangeAspect="1"/>
          </p:cNvPicPr>
          <p:nvPr/>
        </p:nvPicPr>
        <p:blipFill>
          <a:blip r:embed="rId5"/>
          <a:stretch>
            <a:fillRect/>
          </a:stretch>
        </p:blipFill>
        <p:spPr>
          <a:xfrm>
            <a:off x="908367" y="1156971"/>
            <a:ext cx="3410425" cy="2272029"/>
          </a:xfrm>
          <a:prstGeom prst="rect">
            <a:avLst/>
          </a:prstGeom>
        </p:spPr>
      </p:pic>
      <p:sp>
        <p:nvSpPr>
          <p:cNvPr id="15" name="TextBox 7">
            <a:extLst>
              <a:ext uri="{FF2B5EF4-FFF2-40B4-BE49-F238E27FC236}">
                <a16:creationId xmlns:a16="http://schemas.microsoft.com/office/drawing/2014/main" id="{D74C1125-B7B0-FD9F-3E4F-4E566D21880B}"/>
              </a:ext>
            </a:extLst>
          </p:cNvPr>
          <p:cNvSpPr txBox="1"/>
          <p:nvPr/>
        </p:nvSpPr>
        <p:spPr>
          <a:xfrm>
            <a:off x="1514237" y="3361011"/>
            <a:ext cx="181171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كلية الإعلام والتسويق</a:t>
            </a:r>
            <a:endParaRPr lang="en-US" b="1" dirty="0">
              <a:solidFill>
                <a:sysClr val="window" lastClr="FFFFFF"/>
              </a:solidFill>
              <a:latin typeface="Alexandria" charset="0"/>
              <a:cs typeface="+mj-cs"/>
            </a:endParaRPr>
          </a:p>
        </p:txBody>
      </p:sp>
      <p:sp>
        <p:nvSpPr>
          <p:cNvPr id="16" name="TextBox 1">
            <a:extLst>
              <a:ext uri="{FF2B5EF4-FFF2-40B4-BE49-F238E27FC236}">
                <a16:creationId xmlns:a16="http://schemas.microsoft.com/office/drawing/2014/main" id="{6BECAFFD-2D46-FE4E-06A5-B6AF9C30870C}"/>
              </a:ext>
            </a:extLst>
          </p:cNvPr>
          <p:cNvSpPr txBox="1"/>
          <p:nvPr/>
        </p:nvSpPr>
        <p:spPr>
          <a:xfrm>
            <a:off x="1158767" y="3931359"/>
            <a:ext cx="2693366"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برنامج بكالو</a:t>
            </a:r>
            <a:r>
              <a:rPr lang="ar-EG" b="1" dirty="0">
                <a:solidFill>
                  <a:sysClr val="window" lastClr="FFFFFF"/>
                </a:solidFill>
                <a:latin typeface="Alexandria" charset="0"/>
                <a:cs typeface="+mj-cs"/>
              </a:rPr>
              <a:t>ريو</a:t>
            </a:r>
            <a:r>
              <a:rPr lang="ar-SA" b="1" dirty="0">
                <a:solidFill>
                  <a:sysClr val="window" lastClr="FFFFFF"/>
                </a:solidFill>
                <a:latin typeface="Alexandria" charset="0"/>
                <a:cs typeface="+mj-cs"/>
              </a:rPr>
              <a:t>س </a:t>
            </a:r>
            <a:r>
              <a:rPr lang="ar-EG" b="1" dirty="0">
                <a:solidFill>
                  <a:sysClr val="window" lastClr="FFFFFF"/>
                </a:solidFill>
                <a:latin typeface="Alexandria" charset="0"/>
                <a:cs typeface="+mj-cs"/>
              </a:rPr>
              <a:t>الإعلام </a:t>
            </a:r>
            <a:r>
              <a:rPr lang="ar-SA" b="1" dirty="0">
                <a:solidFill>
                  <a:sysClr val="window" lastClr="FFFFFF"/>
                </a:solidFill>
                <a:latin typeface="Alexandria" charset="0"/>
                <a:cs typeface="+mj-cs"/>
              </a:rPr>
              <a:t>الرقمي</a:t>
            </a:r>
            <a:endParaRPr lang="en-US" b="1" dirty="0">
              <a:solidFill>
                <a:sysClr val="window" lastClr="FFFFFF"/>
              </a:solidFill>
              <a:latin typeface="Alexandria" charset="0"/>
              <a:cs typeface="+mj-cs"/>
            </a:endParaRPr>
          </a:p>
        </p:txBody>
      </p:sp>
      <p:sp>
        <p:nvSpPr>
          <p:cNvPr id="17" name="TextBox 4">
            <a:extLst>
              <a:ext uri="{FF2B5EF4-FFF2-40B4-BE49-F238E27FC236}">
                <a16:creationId xmlns:a16="http://schemas.microsoft.com/office/drawing/2014/main" id="{7FA01943-05EF-1817-C0E4-A54CA6284D19}"/>
              </a:ext>
            </a:extLst>
          </p:cNvPr>
          <p:cNvSpPr txBox="1"/>
          <p:nvPr/>
        </p:nvSpPr>
        <p:spPr>
          <a:xfrm>
            <a:off x="1493527" y="4603691"/>
            <a:ext cx="200888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كود المقرر</a:t>
            </a:r>
            <a:r>
              <a:rPr lang="en-US" b="1" dirty="0">
                <a:solidFill>
                  <a:sysClr val="window" lastClr="FFFFFF"/>
                </a:solidFill>
                <a:latin typeface="Times New Roman" panose="02020603050405020304" pitchFamily="18" charset="0"/>
                <a:cs typeface="Times New Roman" panose="02020603050405020304" pitchFamily="18" charset="0"/>
              </a:rPr>
              <a:t>DGM 212 </a:t>
            </a:r>
          </a:p>
        </p:txBody>
      </p:sp>
      <p:sp>
        <p:nvSpPr>
          <p:cNvPr id="4" name="TextBox 3">
            <a:extLst>
              <a:ext uri="{FF2B5EF4-FFF2-40B4-BE49-F238E27FC236}">
                <a16:creationId xmlns:a16="http://schemas.microsoft.com/office/drawing/2014/main" id="{DD548C0A-1949-69D6-8FC4-EC13FB6BF133}"/>
              </a:ext>
            </a:extLst>
          </p:cNvPr>
          <p:cNvSpPr txBox="1"/>
          <p:nvPr/>
        </p:nvSpPr>
        <p:spPr>
          <a:xfrm>
            <a:off x="4924662" y="1527861"/>
            <a:ext cx="6898295" cy="4989186"/>
          </a:xfrm>
          <a:prstGeom prst="rect">
            <a:avLst/>
          </a:prstGeom>
          <a:noFill/>
        </p:spPr>
        <p:txBody>
          <a:bodyPr wrap="square">
            <a:spAutoFit/>
          </a:bodyPr>
          <a:lstStyle/>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ما الصحافة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ماذا تقدم الصحافة للجمهور ، ومجالات الاهتمام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من الصحافة إلى الخبر</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الإعلام الرقمي والتأثير المعاصر ( الخبرالرقمي)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الخبر الصحفى فى البيئة الرقمية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أشكال وأنواع  وأهمية الخبر 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عناصر القوة والانتشارالرقمي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دور الخبر الرقمي فى البيئة الإعلامية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المصادر الإخبارية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لماذا نهتم بصياغة الأخبار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القيم الإخبارية - وأخلاقيات ونزاهة النشر الرقمي</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347F6-6BDB-EBA8-4140-7B41B8ED32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5207ED8-2373-28FD-6F59-2297BFAF9C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22F38F-EAC0-8AE8-B6AE-E884A1358C1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F74D068-F1A1-371C-B7B7-8034A9834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40967CA1-8B47-71DA-176E-7055BDA18E92}"/>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محتوى المحاضرة الثانية</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B4B063FB-5AEA-399A-E3CE-8DA2432CD5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D8DB2B42-9476-7B48-50B8-502C52A0BA70}"/>
              </a:ext>
            </a:extLst>
          </p:cNvPr>
          <p:cNvSpPr txBox="1"/>
          <p:nvPr/>
        </p:nvSpPr>
        <p:spPr>
          <a:xfrm>
            <a:off x="4093916" y="1250527"/>
            <a:ext cx="7180612" cy="61407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Low" rtl="1">
              <a:lnSpc>
                <a:spcPct val="200000"/>
              </a:lnSpc>
            </a:pPr>
            <a:r>
              <a:rPr lang="ar-SA" sz="2000" b="1" dirty="0">
                <a:solidFill>
                  <a:srgbClr val="C00000"/>
                </a:solidFill>
                <a:latin typeface="Alexandria" charset="0"/>
                <a:cs typeface="+mj-cs"/>
              </a:rPr>
              <a:t>في هذه المحاضرة </a:t>
            </a:r>
            <a:r>
              <a:rPr lang="ar-EG" sz="2000" b="1" dirty="0">
                <a:solidFill>
                  <a:srgbClr val="C00000"/>
                </a:solidFill>
                <a:latin typeface="Alexandria" charset="0"/>
                <a:cs typeface="+mj-cs"/>
              </a:rPr>
              <a:t>الثانية سنتناول </a:t>
            </a:r>
            <a:r>
              <a:rPr lang="ar-SA" sz="2000" b="1" dirty="0">
                <a:solidFill>
                  <a:srgbClr val="C00000"/>
                </a:solidFill>
                <a:latin typeface="Alexandria" charset="0"/>
                <a:cs typeface="+mj-cs"/>
              </a:rPr>
              <a:t> النقاط التالية:</a:t>
            </a:r>
            <a:endParaRPr lang="ar-SA" sz="2000" b="1" dirty="0">
              <a:solidFill>
                <a:srgbClr val="00206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53FF690-A81B-7057-8317-54AE939BC7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628" y="2073143"/>
            <a:ext cx="3678866" cy="40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206DED81-B6C1-6D55-0C2D-A43FE42D0561}"/>
              </a:ext>
            </a:extLst>
          </p:cNvPr>
          <p:cNvSpPr txBox="1"/>
          <p:nvPr/>
        </p:nvSpPr>
        <p:spPr>
          <a:xfrm>
            <a:off x="5284381" y="1872020"/>
            <a:ext cx="6571033" cy="4985980"/>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مقدمة</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تحديات العصر الرقمي</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انتشار الأخبار المضللة والزائفة وأمثلة عملية عليها</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الركائز الخمس لعملية التحقق من المعلومات </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cs typeface="+mj-cs"/>
              </a:rPr>
              <a:t>أدوات تدقيق المعلومات </a:t>
            </a:r>
          </a:p>
          <a:p>
            <a:pPr marL="342900" indent="-342900" algn="r" rtl="1">
              <a:lnSpc>
                <a:spcPct val="150000"/>
              </a:lnSpc>
              <a:buAutoNum type="arabicPeriod"/>
            </a:pPr>
            <a:r>
              <a:rPr lang="ar-EG" sz="2000" dirty="0">
                <a:solidFill>
                  <a:schemeClr val="accent1">
                    <a:lumMod val="50000"/>
                  </a:schemeClr>
                </a:solidFill>
                <a:cs typeface="+mj-cs"/>
              </a:rPr>
              <a:t>البحث عبر الإنترنت</a:t>
            </a:r>
          </a:p>
          <a:p>
            <a:pPr marL="342900" indent="-342900" algn="r" rtl="1">
              <a:lnSpc>
                <a:spcPct val="150000"/>
              </a:lnSpc>
              <a:buAutoNum type="arabicPeriod"/>
            </a:pPr>
            <a:r>
              <a:rPr lang="ar-EG" sz="2000" dirty="0">
                <a:solidFill>
                  <a:schemeClr val="accent1">
                    <a:lumMod val="50000"/>
                  </a:schemeClr>
                </a:solidFill>
                <a:cs typeface="+mj-cs"/>
              </a:rPr>
              <a:t>أدوات التحقق من الصور</a:t>
            </a:r>
          </a:p>
          <a:p>
            <a:pPr marL="342900" indent="-342900" algn="r" rtl="1">
              <a:lnSpc>
                <a:spcPct val="150000"/>
              </a:lnSpc>
              <a:buAutoNum type="arabicPeriod"/>
            </a:pPr>
            <a:r>
              <a:rPr lang="ar-EG" sz="2000" dirty="0">
                <a:solidFill>
                  <a:schemeClr val="accent1">
                    <a:lumMod val="50000"/>
                  </a:schemeClr>
                </a:solidFill>
                <a:cs typeface="+mj-cs"/>
              </a:rPr>
              <a:t>أدوات التحقق من الفيديوهات</a:t>
            </a:r>
          </a:p>
          <a:p>
            <a:pPr marL="342900" indent="-342900" algn="r" rtl="1">
              <a:lnSpc>
                <a:spcPct val="150000"/>
              </a:lnSpc>
              <a:buAutoNum type="arabicPeriod"/>
            </a:pPr>
            <a:r>
              <a:rPr lang="ar-EG" sz="2000" dirty="0">
                <a:solidFill>
                  <a:schemeClr val="accent1">
                    <a:lumMod val="50000"/>
                  </a:schemeClr>
                </a:solidFill>
                <a:cs typeface="+mj-cs"/>
              </a:rPr>
              <a:t>أدوات التحقق من المواقع الجغرافية </a:t>
            </a:r>
          </a:p>
          <a:p>
            <a:pPr marL="342900" indent="-342900" algn="r" rtl="1">
              <a:lnSpc>
                <a:spcPct val="150000"/>
              </a:lnSpc>
              <a:buAutoNum type="arabicPeriod"/>
            </a:pPr>
            <a:r>
              <a:rPr lang="ar-EG" sz="2000" dirty="0">
                <a:solidFill>
                  <a:schemeClr val="accent1">
                    <a:lumMod val="50000"/>
                  </a:schemeClr>
                </a:solidFill>
                <a:cs typeface="+mj-cs"/>
              </a:rPr>
              <a:t>ملخص المحاضرة</a:t>
            </a:r>
            <a:endParaRPr lang="ar-EG" sz="1600" dirty="0">
              <a:cs typeface="+mj-cs"/>
            </a:endParaRPr>
          </a:p>
          <a:p>
            <a:pPr algn="r" rtl="1"/>
            <a:endParaRPr lang="en-US" dirty="0"/>
          </a:p>
        </p:txBody>
      </p:sp>
    </p:spTree>
    <p:extLst>
      <p:ext uri="{BB962C8B-B14F-4D97-AF65-F5344CB8AC3E}">
        <p14:creationId xmlns:p14="http://schemas.microsoft.com/office/powerpoint/2010/main" val="851175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04977" y="804432"/>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91386"/>
            <a:ext cx="2305141" cy="1226093"/>
          </a:xfrm>
          <a:prstGeom prst="rect">
            <a:avLst/>
          </a:prstGeom>
        </p:spPr>
      </p:pic>
      <p:sp>
        <p:nvSpPr>
          <p:cNvPr id="6" name="TextBox 5">
            <a:extLst>
              <a:ext uri="{FF2B5EF4-FFF2-40B4-BE49-F238E27FC236}">
                <a16:creationId xmlns:a16="http://schemas.microsoft.com/office/drawing/2014/main" id="{651AF30F-5001-3197-0A78-1670211E8A1A}"/>
              </a:ext>
            </a:extLst>
          </p:cNvPr>
          <p:cNvSpPr txBox="1"/>
          <p:nvPr/>
        </p:nvSpPr>
        <p:spPr>
          <a:xfrm>
            <a:off x="6096000" y="404322"/>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9" name="Rectangle 8">
            <a:extLst>
              <a:ext uri="{FF2B5EF4-FFF2-40B4-BE49-F238E27FC236}">
                <a16:creationId xmlns:a16="http://schemas.microsoft.com/office/drawing/2014/main" id="{BB966BC9-CF9B-A042-B8C2-874C6E755422}"/>
              </a:ext>
            </a:extLst>
          </p:cNvPr>
          <p:cNvSpPr/>
          <p:nvPr/>
        </p:nvSpPr>
        <p:spPr>
          <a:xfrm>
            <a:off x="2413916" y="958192"/>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77A47DB5-A15F-C2A2-CE7A-B80D6C3616B5}"/>
              </a:ext>
            </a:extLst>
          </p:cNvPr>
          <p:cNvSpPr txBox="1"/>
          <p:nvPr/>
        </p:nvSpPr>
        <p:spPr>
          <a:xfrm>
            <a:off x="754912" y="1936159"/>
            <a:ext cx="11111022" cy="4517519"/>
          </a:xfrm>
          <a:prstGeom prst="rect">
            <a:avLst/>
          </a:prstGeom>
          <a:noFill/>
        </p:spPr>
        <p:txBody>
          <a:bodyPr wrap="square">
            <a:spAutoFit/>
          </a:bodyPr>
          <a:lstStyle/>
          <a:p>
            <a:pPr marL="0" marR="0" algn="just" rtl="1">
              <a:lnSpc>
                <a:spcPct val="115000"/>
              </a:lnSpc>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في عالم اليوم المشبع بالمعلومات، أصبحت القدرة على تمييز الأخبار الصحيحة من الزائفة مهارة أساسية وليست مجرد رفاهية. نواجه يوميًا تدفقًا هائلاً من المحتوى عبر منصات متعددة، بدءًا من وكالات الأنباء التقليدية وصولًا إلى وسائل التواصل الاجتماعي والمدونات الشخصية.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15000"/>
              </a:lnSpc>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هذا الكم الهائل، بالإضافة إلى سرعة الانتشار، يجعل من الصعب أحيانًا معرفة ما هو حقيقي وما هو مجرد إشاعة أو دعاية أو حتى معلومات خاطئة عن عمد (الأخبار الكاذبة </a:t>
            </a: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Fake News</a:t>
            </a:r>
            <a:r>
              <a:rPr lang="ar-SA"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p>
          <a:p>
            <a:pPr marL="0" marR="0" algn="just" rtl="1">
              <a:lnSpc>
                <a:spcPct val="115000"/>
              </a:lnSpc>
              <a:spcAft>
                <a:spcPts val="800"/>
              </a:spcAft>
              <a:buNone/>
            </a:pP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المعلومات المضللة يمكن أن يكون لها تأثيرات خطيرة، سواء على المستوى الشخصي باتخاذ قرارات مبنية على أسس خاطئة، أو على المستوى المجتمعي بإثارة البلبلة، وتأجيج الصراعات، وتقويض الثقة في المؤسسات. لهذا السبب، يُعد تحليل مصدر الخبر وقياس مصداقيته خط الدفاع الأول للحفاظ على وعينا وحمايتنا من التضليل. إنها عملية تتطلب التفكير النقدي، الصبر، والمنهجية، ولكنها استثمار ضروري في قدرتنا على فهم العالم من حولنا بشكل صحيح</a:t>
            </a:r>
            <a:r>
              <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a:t>
            </a: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4CCBBD-DE7E-1A05-9BD7-AC794739E39D}"/>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5AC87B73-09A7-9397-DBFF-1CF2FE865CE8}"/>
              </a:ext>
            </a:extLst>
          </p:cNvPr>
          <p:cNvSpPr/>
          <p:nvPr/>
        </p:nvSpPr>
        <p:spPr>
          <a:xfrm>
            <a:off x="138222" y="2913322"/>
            <a:ext cx="7634177" cy="1684742"/>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kern="0" dirty="0">
                <a:solidFill>
                  <a:schemeClr val="bg1"/>
                </a:solidFill>
                <a:latin typeface="Calibri" panose="020F0502020204030204" pitchFamily="34" charset="0"/>
                <a:cs typeface="Calibri" panose="020F0502020204030204" pitchFamily="34" charset="0"/>
              </a:rPr>
              <a:t> 📚 تحديات العصر الرقمي ...</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C4E3D-1479-1D1B-6A92-CB24C20648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684227-767F-7E09-0C38-B92E30C1D9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210623"/>
            <a:ext cx="6018027" cy="6046017"/>
          </a:xfrm>
        </p:spPr>
      </p:pic>
      <p:sp>
        <p:nvSpPr>
          <p:cNvPr id="2" name="Right Triangle 1">
            <a:extLst>
              <a:ext uri="{FF2B5EF4-FFF2-40B4-BE49-F238E27FC236}">
                <a16:creationId xmlns:a16="http://schemas.microsoft.com/office/drawing/2014/main" id="{C4C6D629-F04A-4378-8761-6742B12A2C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3B93B9-D26C-4D4B-3605-D48571F0C18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CA86610-5238-3F31-4A8A-7369082E8C22}"/>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5D426A2-3E98-3D1C-BBBB-6CFC0B9F39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5197" y="-86896"/>
            <a:ext cx="2305141" cy="1076343"/>
          </a:xfrm>
          <a:prstGeom prst="rect">
            <a:avLst/>
          </a:prstGeom>
        </p:spPr>
      </p:pic>
      <p:sp>
        <p:nvSpPr>
          <p:cNvPr id="7" name="TextBox 6">
            <a:extLst>
              <a:ext uri="{FF2B5EF4-FFF2-40B4-BE49-F238E27FC236}">
                <a16:creationId xmlns:a16="http://schemas.microsoft.com/office/drawing/2014/main" id="{BF87F2EB-F91B-2DFD-5DCD-DD303065AB54}"/>
              </a:ext>
            </a:extLst>
          </p:cNvPr>
          <p:cNvSpPr txBox="1"/>
          <p:nvPr/>
        </p:nvSpPr>
        <p:spPr>
          <a:xfrm>
            <a:off x="3385474" y="45127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9" name="Rectangle 8">
            <a:extLst>
              <a:ext uri="{FF2B5EF4-FFF2-40B4-BE49-F238E27FC236}">
                <a16:creationId xmlns:a16="http://schemas.microsoft.com/office/drawing/2014/main" id="{E1991B31-741C-4C17-AC64-C7D97C623CB1}"/>
              </a:ext>
            </a:extLst>
          </p:cNvPr>
          <p:cNvSpPr/>
          <p:nvPr/>
        </p:nvSpPr>
        <p:spPr>
          <a:xfrm>
            <a:off x="3710763" y="966810"/>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 تحديات العصر الرقمي ...</a:t>
            </a:r>
            <a:endParaRPr lang="en-US" sz="2800" b="1" dirty="0">
              <a:solidFill>
                <a:schemeClr val="bg1"/>
              </a:solidFill>
              <a:latin typeface="Alexandria" charset="0"/>
              <a:cs typeface="Alexandria" charset="0"/>
            </a:endParaRPr>
          </a:p>
        </p:txBody>
      </p:sp>
      <p:sp>
        <p:nvSpPr>
          <p:cNvPr id="10" name="Rectangle 9">
            <a:extLst>
              <a:ext uri="{FF2B5EF4-FFF2-40B4-BE49-F238E27FC236}">
                <a16:creationId xmlns:a16="http://schemas.microsoft.com/office/drawing/2014/main" id="{F7561657-A0D1-B187-846D-CA7CFD9DCBF4}"/>
              </a:ext>
            </a:extLst>
          </p:cNvPr>
          <p:cNvSpPr/>
          <p:nvPr/>
        </p:nvSpPr>
        <p:spPr>
          <a:xfrm>
            <a:off x="7559749" y="1836364"/>
            <a:ext cx="4288464" cy="714936"/>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cs typeface="+mj-cs"/>
              </a:rPr>
              <a:t> انتشار الأخبار الكاذبة </a:t>
            </a:r>
            <a:endParaRPr lang="en-US" sz="2400" b="1" dirty="0">
              <a:cs typeface="+mj-cs"/>
            </a:endParaRPr>
          </a:p>
        </p:txBody>
      </p:sp>
      <p:sp>
        <p:nvSpPr>
          <p:cNvPr id="12" name="TextBox 11">
            <a:extLst>
              <a:ext uri="{FF2B5EF4-FFF2-40B4-BE49-F238E27FC236}">
                <a16:creationId xmlns:a16="http://schemas.microsoft.com/office/drawing/2014/main" id="{FD1C4589-BD06-CB2F-B166-7E2291F73874}"/>
              </a:ext>
            </a:extLst>
          </p:cNvPr>
          <p:cNvSpPr txBox="1"/>
          <p:nvPr/>
        </p:nvSpPr>
        <p:spPr>
          <a:xfrm>
            <a:off x="4646427" y="2761923"/>
            <a:ext cx="7467599" cy="2350965"/>
          </a:xfrm>
          <a:prstGeom prst="rect">
            <a:avLst/>
          </a:prstGeom>
          <a:noFill/>
        </p:spPr>
        <p:txBody>
          <a:bodyPr wrap="square">
            <a:spAutoFit/>
          </a:bodyPr>
          <a:lstStyle/>
          <a:p>
            <a:pPr marL="0" marR="0" algn="justLow" rtl="1">
              <a:lnSpc>
                <a:spcPct val="150000"/>
              </a:lnSpc>
              <a:spcAft>
                <a:spcPts val="800"/>
              </a:spcAft>
              <a:buNone/>
            </a:pPr>
            <a:r>
              <a:rPr lang="ar-EG" sz="2000" kern="10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SA" sz="2000" kern="100">
                <a:solidFill>
                  <a:srgbClr val="002060"/>
                </a:solidFill>
                <a:effectLst/>
                <a:latin typeface="Calibri" panose="020F0502020204030204" pitchFamily="34" charset="0"/>
                <a:ea typeface="Calibri" panose="020F0502020204030204" pitchFamily="34" charset="0"/>
                <a:cs typeface="Arial" panose="020B0604020202020204" pitchFamily="34" charset="0"/>
              </a:rPr>
              <a:t>أدى التطور التكنولوجي، وخاصة انتشار وسائل التواصل الاجتماعي، إلى تسريع وتيرة انتشار الأخبار الكاذبة. ويمكن لأي شخص، بنوايا حسنة أو سيئة، نشر معلومة تصل إلى الملايين في دقائق، بغض النظر عن دقتها. كما أن ظهور تقنيات مثل الذكاء الاصطناعي زاد من تعقيد المشهد، حيث يمكن استخدامه لإنشاء محتوى مزيف يصعب تمييزه عن الحقيقي</a:t>
            </a:r>
            <a:r>
              <a:rPr lang="en-US" sz="2000" kern="100">
                <a:solidFill>
                  <a:srgbClr val="002060"/>
                </a:solidFill>
                <a:effectLst/>
                <a:latin typeface="Calibri" panose="020F0502020204030204" pitchFamily="34" charset="0"/>
                <a:ea typeface="Calibri" panose="020F0502020204030204" pitchFamily="34"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4259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50C8A-99D7-1CE0-7C1E-00165016BB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0458AD0-B7EC-C9C0-FDEA-20AA86D72EF7}"/>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9AF90201-0CB3-3571-30EA-21735933C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ADCA7ED9-B487-2132-C978-7F0233BD1005}"/>
              </a:ext>
            </a:extLst>
          </p:cNvPr>
          <p:cNvSpPr txBox="1"/>
          <p:nvPr/>
        </p:nvSpPr>
        <p:spPr>
          <a:xfrm>
            <a:off x="6096000" y="404322"/>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F47A2DDE-24BE-CB91-E2DE-5C225FDD72C6}"/>
              </a:ext>
            </a:extLst>
          </p:cNvPr>
          <p:cNvSpPr txBox="1"/>
          <p:nvPr/>
        </p:nvSpPr>
        <p:spPr>
          <a:xfrm>
            <a:off x="2112335" y="855053"/>
            <a:ext cx="10079665" cy="1315239"/>
          </a:xfrm>
          <a:prstGeom prst="rect">
            <a:avLst/>
          </a:prstGeom>
          <a:solidFill>
            <a:srgbClr val="2D3956"/>
          </a:solidFill>
        </p:spPr>
        <p:txBody>
          <a:bodyPr wrap="square" lIns="0" tIns="0" rIns="0" bIns="0" rtlCol="0">
            <a:noAutofit/>
          </a:bodyPr>
          <a:lstStyle/>
          <a:p>
            <a:pPr marL="0" marR="0">
              <a:spcBef>
                <a:spcPts val="200"/>
              </a:spcBef>
              <a:buNone/>
            </a:pPr>
            <a:r>
              <a:rPr lang="en-US" sz="1500" dirty="0">
                <a:effectLst/>
                <a:latin typeface="Tahoma" panose="020B0604030504040204" pitchFamily="34" charset="0"/>
                <a:ea typeface="Arial" panose="020B0604020202020204" pitchFamily="34" charset="0"/>
                <a:cs typeface="Arial" panose="020B0604020202020204" pitchFamily="34" charset="0"/>
              </a:rPr>
              <a:t> </a:t>
            </a:r>
            <a:endParaRPr lang="en-US" sz="2000" dirty="0">
              <a:effectLst/>
              <a:latin typeface="Arial" panose="020B0604020202020204" pitchFamily="34" charset="0"/>
              <a:ea typeface="Arial" panose="020B0604020202020204" pitchFamily="34" charset="0"/>
              <a:cs typeface="+mj-cs"/>
            </a:endParaRPr>
          </a:p>
          <a:p>
            <a:pPr marL="364490" marR="306070" algn="ctr" rtl="1">
              <a:lnSpc>
                <a:spcPct val="115000"/>
              </a:lnSpc>
              <a:buNone/>
            </a:pPr>
            <a:r>
              <a:rPr lang="ar-SA" sz="2000" b="1" dirty="0">
                <a:solidFill>
                  <a:srgbClr val="FFFFFF"/>
                </a:solidFill>
                <a:effectLst/>
                <a:latin typeface="Arial" panose="020B0604020202020204" pitchFamily="34" charset="0"/>
                <a:ea typeface="Arial" panose="020B0604020202020204" pitchFamily="34" charset="0"/>
                <a:cs typeface="+mj-cs"/>
              </a:rPr>
              <a:t>قد</a:t>
            </a:r>
            <a:r>
              <a:rPr lang="ar-SA" sz="2000" b="1" spc="9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يخلف</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مشاركة</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خبرٍ</a:t>
            </a:r>
            <a:r>
              <a:rPr lang="ar-SA" sz="2000" b="1" spc="1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ما</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تأثيراً</a:t>
            </a:r>
            <a:r>
              <a:rPr lang="ar-SA" sz="2000" b="1" spc="1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يعرف</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بـ</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EG" sz="2000" b="1" dirty="0">
                <a:solidFill>
                  <a:srgbClr val="FFFFFF"/>
                </a:solidFill>
                <a:effectLst/>
                <a:latin typeface="Arial" panose="020B0604020202020204" pitchFamily="34" charset="0"/>
                <a:ea typeface="Arial" panose="020B0604020202020204" pitchFamily="34" charset="0"/>
                <a:cs typeface="+mj-cs"/>
              </a:rPr>
              <a:t>"</a:t>
            </a:r>
            <a:r>
              <a:rPr lang="ar-SA" sz="2000" b="1" u="sng" dirty="0">
                <a:solidFill>
                  <a:srgbClr val="FFFFFF"/>
                </a:solidFill>
                <a:effectLst/>
                <a:uFill>
                  <a:solidFill>
                    <a:srgbClr val="FFFFFF"/>
                  </a:solidFill>
                </a:uFill>
                <a:latin typeface="Arial" panose="020B0604020202020204" pitchFamily="34" charset="0"/>
                <a:ea typeface="Arial" panose="020B0604020202020204" pitchFamily="34" charset="0"/>
                <a:cs typeface="+mj-cs"/>
              </a:rPr>
              <a:t>كرة</a:t>
            </a:r>
            <a:r>
              <a:rPr lang="ar-SA" sz="2000" b="1" u="sng" spc="165" dirty="0">
                <a:solidFill>
                  <a:srgbClr val="FFFFFF"/>
                </a:solidFill>
                <a:effectLst/>
                <a:uFill>
                  <a:solidFill>
                    <a:srgbClr val="FFFFFF"/>
                  </a:solidFill>
                </a:uFill>
                <a:latin typeface="Arial" panose="020B0604020202020204" pitchFamily="34" charset="0"/>
                <a:ea typeface="Arial" panose="020B0604020202020204" pitchFamily="34" charset="0"/>
                <a:cs typeface="+mj-cs"/>
              </a:rPr>
              <a:t> </a:t>
            </a:r>
            <a:r>
              <a:rPr lang="ar-SA" sz="2000" b="1" u="sng" dirty="0">
                <a:solidFill>
                  <a:srgbClr val="FFFFFF"/>
                </a:solidFill>
                <a:effectLst/>
                <a:uFill>
                  <a:solidFill>
                    <a:srgbClr val="FFFFFF"/>
                  </a:solidFill>
                </a:uFill>
                <a:latin typeface="Arial" panose="020B0604020202020204" pitchFamily="34" charset="0"/>
                <a:ea typeface="Arial" panose="020B0604020202020204" pitchFamily="34" charset="0"/>
                <a:cs typeface="+mj-cs"/>
              </a:rPr>
              <a:t>الثلج</a:t>
            </a:r>
            <a:r>
              <a:rPr lang="ar-EG" sz="2000" b="1" dirty="0">
                <a:solidFill>
                  <a:srgbClr val="FFFFFF"/>
                </a:solidFill>
                <a:effectLst/>
                <a:latin typeface="Arial" panose="020B0604020202020204" pitchFamily="34" charset="0"/>
                <a:ea typeface="Arial" panose="020B0604020202020204" pitchFamily="34" charset="0"/>
                <a:cs typeface="+mj-cs"/>
              </a:rPr>
              <a:t>"</a:t>
            </a:r>
            <a:r>
              <a:rPr lang="ar-SA" sz="2000" b="1" dirty="0">
                <a:solidFill>
                  <a:srgbClr val="FFFFFF"/>
                </a:solidFill>
                <a:effectLst/>
                <a:latin typeface="Arial" panose="020B0604020202020204" pitchFamily="34" charset="0"/>
                <a:ea typeface="Arial" panose="020B0604020202020204" pitchFamily="34" charset="0"/>
                <a:cs typeface="+mj-cs"/>
              </a:rPr>
              <a:t>،</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أي</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إذا</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شارك</a:t>
            </a:r>
            <a:r>
              <a:rPr lang="ar-SA" sz="2000" b="1" spc="16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شخص مقالًا مع </a:t>
            </a:r>
            <a:r>
              <a:rPr lang="en-US" sz="2000" b="1" dirty="0">
                <a:solidFill>
                  <a:srgbClr val="FFFFFF"/>
                </a:solidFill>
                <a:effectLst/>
                <a:latin typeface="Times New Roman" panose="02020603050405020304" pitchFamily="18" charset="0"/>
                <a:ea typeface="Arial" panose="020B0604020202020204" pitchFamily="34" charset="0"/>
                <a:cs typeface="Times New Roman" panose="02020603050405020304" pitchFamily="18" charset="0"/>
              </a:rPr>
              <a:t>10</a:t>
            </a:r>
            <a:r>
              <a:rPr lang="ar-SA" sz="2000" b="1" dirty="0">
                <a:solidFill>
                  <a:srgbClr val="FFFFFF"/>
                </a:solidFill>
                <a:effectLst/>
                <a:latin typeface="Arial" panose="020B0604020202020204" pitchFamily="34" charset="0"/>
                <a:ea typeface="Arial" panose="020B0604020202020204" pitchFamily="34" charset="0"/>
                <a:cs typeface="+mj-cs"/>
              </a:rPr>
              <a:t> من أصدقائه، وشاركه كل منهم مع </a:t>
            </a:r>
            <a:r>
              <a:rPr lang="en-US" sz="2000" b="1" dirty="0">
                <a:solidFill>
                  <a:srgbClr val="FFFFFF"/>
                </a:solidFill>
                <a:effectLst/>
                <a:latin typeface="Arial" panose="020B0604020202020204" pitchFamily="34" charset="0"/>
                <a:ea typeface="Arial" panose="020B0604020202020204" pitchFamily="34" charset="0"/>
                <a:cs typeface="+mj-cs"/>
              </a:rPr>
              <a:t>10</a:t>
            </a:r>
            <a:r>
              <a:rPr lang="ar-SA" sz="2000" b="1" dirty="0">
                <a:solidFill>
                  <a:srgbClr val="FFFFFF"/>
                </a:solidFill>
                <a:effectLst/>
                <a:latin typeface="Arial" panose="020B0604020202020204" pitchFamily="34" charset="0"/>
                <a:ea typeface="Arial" panose="020B0604020202020204" pitchFamily="34" charset="0"/>
                <a:cs typeface="+mj-cs"/>
              </a:rPr>
              <a:t> غيرهم، هذا يعني أنه قد</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يصل</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إلى</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أكثر</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من</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a:t>
            </a:r>
            <a:r>
              <a:rPr lang="ar-EG" sz="2000" b="1" dirty="0">
                <a:solidFill>
                  <a:srgbClr val="FFFFFF"/>
                </a:solidFill>
                <a:effectLst/>
                <a:latin typeface="Arial" panose="020B0604020202020204" pitchFamily="34" charset="0"/>
                <a:ea typeface="Arial" panose="020B0604020202020204" pitchFamily="34" charset="0"/>
                <a:cs typeface="+mj-cs"/>
              </a:rPr>
              <a:t>ا</a:t>
            </a:r>
            <a:r>
              <a:rPr lang="ar-SA" sz="2000" b="1" dirty="0">
                <a:solidFill>
                  <a:srgbClr val="FFFFFF"/>
                </a:solidFill>
                <a:effectLst/>
                <a:latin typeface="Arial" panose="020B0604020202020204" pitchFamily="34" charset="0"/>
                <a:ea typeface="Arial" panose="020B0604020202020204" pitchFamily="34" charset="0"/>
                <a:cs typeface="+mj-cs"/>
              </a:rPr>
              <a:t>ئة</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شخص،</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خلال</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دقائق</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معدودة،</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وبالتالي</a:t>
            </a:r>
            <a:r>
              <a:rPr lang="ar-SA" sz="2000" b="1" spc="-10"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يجعل</a:t>
            </a:r>
            <a:r>
              <a:rPr lang="ar-SA" sz="2000" b="1" spc="-15" dirty="0">
                <a:solidFill>
                  <a:srgbClr val="FFFFFF"/>
                </a:solidFill>
                <a:effectLst/>
                <a:latin typeface="Arial" panose="020B0604020202020204" pitchFamily="34" charset="0"/>
                <a:ea typeface="Arial" panose="020B0604020202020204" pitchFamily="34" charset="0"/>
                <a:cs typeface="+mj-cs"/>
              </a:rPr>
              <a:t> </a:t>
            </a:r>
            <a:r>
              <a:rPr lang="ar-SA" sz="2000" b="1" dirty="0">
                <a:solidFill>
                  <a:srgbClr val="FFFFFF"/>
                </a:solidFill>
                <a:effectLst/>
                <a:latin typeface="Arial" panose="020B0604020202020204" pitchFamily="34" charset="0"/>
                <a:ea typeface="Arial" panose="020B0604020202020204" pitchFamily="34" charset="0"/>
                <a:cs typeface="+mj-cs"/>
              </a:rPr>
              <a:t>من</a:t>
            </a:r>
            <a:endParaRPr lang="en-US" sz="2000" dirty="0">
              <a:effectLst/>
              <a:latin typeface="Arial" panose="020B0604020202020204" pitchFamily="34" charset="0"/>
              <a:ea typeface="Arial" panose="020B0604020202020204" pitchFamily="34" charset="0"/>
              <a:cs typeface="+mj-cs"/>
            </a:endParaRPr>
          </a:p>
          <a:p>
            <a:pPr marL="1329690" marR="195580" algn="ctr" rtl="1">
              <a:lnSpc>
                <a:spcPct val="130303"/>
              </a:lnSpc>
              <a:buNone/>
            </a:pPr>
            <a:r>
              <a:rPr lang="ar-SA" sz="2000" b="1" dirty="0">
                <a:solidFill>
                  <a:srgbClr val="FFFFFF"/>
                </a:solidFill>
                <a:effectLst/>
                <a:latin typeface="Arial" panose="020B0604020202020204" pitchFamily="34" charset="0"/>
                <a:ea typeface="Arial" panose="020B0604020202020204" pitchFamily="34" charset="0"/>
                <a:cs typeface="+mj-cs"/>
              </a:rPr>
              <a:t>الصعب للغاية استعادته أو تصحيح أي خطأٍ فيه</a:t>
            </a:r>
            <a:r>
              <a:rPr lang="en-US" sz="2000" b="1" dirty="0">
                <a:solidFill>
                  <a:srgbClr val="FFFFFF"/>
                </a:solidFill>
                <a:effectLst/>
                <a:latin typeface="Arial" panose="020B0604020202020204" pitchFamily="34" charset="0"/>
                <a:ea typeface="Arial" panose="020B0604020202020204" pitchFamily="34" charset="0"/>
                <a:cs typeface="+mj-cs"/>
              </a:rPr>
              <a:t>.</a:t>
            </a:r>
            <a:endParaRPr lang="en-US" sz="2000" dirty="0">
              <a:effectLst/>
              <a:latin typeface="Arial" panose="020B0604020202020204" pitchFamily="34" charset="0"/>
              <a:ea typeface="Arial" panose="020B0604020202020204" pitchFamily="34" charset="0"/>
              <a:cs typeface="+mj-cs"/>
            </a:endParaRPr>
          </a:p>
        </p:txBody>
      </p:sp>
      <p:sp>
        <p:nvSpPr>
          <p:cNvPr id="10" name="TextBox 9">
            <a:extLst>
              <a:ext uri="{FF2B5EF4-FFF2-40B4-BE49-F238E27FC236}">
                <a16:creationId xmlns:a16="http://schemas.microsoft.com/office/drawing/2014/main" id="{5B92F571-0DC8-CBBF-161B-374FFBEF10A9}"/>
              </a:ext>
            </a:extLst>
          </p:cNvPr>
          <p:cNvSpPr txBox="1"/>
          <p:nvPr/>
        </p:nvSpPr>
        <p:spPr>
          <a:xfrm>
            <a:off x="6520415" y="2220913"/>
            <a:ext cx="5494374" cy="400110"/>
          </a:xfrm>
          <a:prstGeom prst="rect">
            <a:avLst/>
          </a:prstGeom>
          <a:solidFill>
            <a:srgbClr val="C00000"/>
          </a:solidFill>
        </p:spPr>
        <p:txBody>
          <a:bodyPr wrap="square">
            <a:spAutoFit/>
          </a:bodyPr>
          <a:lstStyle/>
          <a:p>
            <a:pPr marL="760730" marR="126365" algn="r" rtl="1">
              <a:spcBef>
                <a:spcPts val="185"/>
              </a:spcBef>
              <a:buNone/>
            </a:pPr>
            <a:r>
              <a:rPr lang="ar-SA" sz="2000" b="1" dirty="0">
                <a:solidFill>
                  <a:schemeClr val="bg1"/>
                </a:solidFill>
                <a:effectLst/>
                <a:latin typeface="Arial" panose="020B0604020202020204" pitchFamily="34" charset="0"/>
                <a:ea typeface="Arial" panose="020B0604020202020204" pitchFamily="34" charset="0"/>
              </a:rPr>
              <a:t>معلومات</a:t>
            </a:r>
            <a:r>
              <a:rPr lang="ar-SA" sz="2000" b="1" spc="-40" dirty="0">
                <a:solidFill>
                  <a:schemeClr val="bg1"/>
                </a:solidFill>
                <a:effectLst/>
                <a:latin typeface="Arial" panose="020B0604020202020204" pitchFamily="34" charset="0"/>
                <a:ea typeface="Arial" panose="020B0604020202020204" pitchFamily="34" charset="0"/>
              </a:rPr>
              <a:t> </a:t>
            </a:r>
            <a:r>
              <a:rPr lang="ar-SA" sz="2000" b="1" dirty="0">
                <a:solidFill>
                  <a:schemeClr val="bg1"/>
                </a:solidFill>
                <a:effectLst/>
                <a:latin typeface="Arial" panose="020B0604020202020204" pitchFamily="34" charset="0"/>
                <a:ea typeface="Arial" panose="020B0604020202020204" pitchFamily="34" charset="0"/>
              </a:rPr>
              <a:t>خاطئة</a:t>
            </a:r>
            <a:r>
              <a:rPr lang="ar-SA" sz="2000" b="1" spc="-35" dirty="0">
                <a:solidFill>
                  <a:schemeClr val="bg1"/>
                </a:solidFill>
                <a:effectLst/>
                <a:latin typeface="Arial" panose="020B0604020202020204" pitchFamily="34" charset="0"/>
                <a:ea typeface="Arial" panose="020B0604020202020204" pitchFamily="34" charset="0"/>
              </a:rPr>
              <a:t> </a:t>
            </a:r>
            <a:r>
              <a:rPr lang="ar-SA" sz="2000" b="1" dirty="0">
                <a:solidFill>
                  <a:schemeClr val="bg1"/>
                </a:solidFill>
                <a:effectLst/>
                <a:latin typeface="Arial" panose="020B0604020202020204" pitchFamily="34" charset="0"/>
                <a:ea typeface="Arial" panose="020B0604020202020204" pitchFamily="34" charset="0"/>
              </a:rPr>
              <a:t>أم</a:t>
            </a:r>
            <a:r>
              <a:rPr lang="ar-SA" sz="2000" b="1" spc="-40" dirty="0">
                <a:solidFill>
                  <a:schemeClr val="bg1"/>
                </a:solidFill>
                <a:effectLst/>
                <a:latin typeface="Arial" panose="020B0604020202020204" pitchFamily="34" charset="0"/>
                <a:ea typeface="Arial" panose="020B0604020202020204" pitchFamily="34" charset="0"/>
              </a:rPr>
              <a:t> </a:t>
            </a:r>
            <a:r>
              <a:rPr lang="ar-SA" sz="2000" b="1" dirty="0">
                <a:solidFill>
                  <a:schemeClr val="bg1"/>
                </a:solidFill>
                <a:effectLst/>
                <a:latin typeface="Arial" panose="020B0604020202020204" pitchFamily="34" charset="0"/>
                <a:ea typeface="Arial" panose="020B0604020202020204" pitchFamily="34" charset="0"/>
              </a:rPr>
              <a:t>مضللة؟</a:t>
            </a:r>
            <a:endParaRPr lang="en-US" sz="2000" dirty="0">
              <a:solidFill>
                <a:schemeClr val="bg1"/>
              </a:solidFill>
              <a:effectLst/>
              <a:latin typeface="Arial" panose="020B0604020202020204" pitchFamily="34" charset="0"/>
              <a:ea typeface="Arial" panose="020B0604020202020204" pitchFamily="34" charset="0"/>
            </a:endParaRPr>
          </a:p>
        </p:txBody>
      </p:sp>
      <p:sp>
        <p:nvSpPr>
          <p:cNvPr id="20" name="TextBox 19">
            <a:extLst>
              <a:ext uri="{FF2B5EF4-FFF2-40B4-BE49-F238E27FC236}">
                <a16:creationId xmlns:a16="http://schemas.microsoft.com/office/drawing/2014/main" id="{5F8B5B3D-8490-771D-A377-F940EE1FA15A}"/>
              </a:ext>
            </a:extLst>
          </p:cNvPr>
          <p:cNvSpPr txBox="1"/>
          <p:nvPr/>
        </p:nvSpPr>
        <p:spPr>
          <a:xfrm>
            <a:off x="382771" y="2592552"/>
            <a:ext cx="11717079" cy="4190314"/>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q"/>
            </a:pPr>
            <a:r>
              <a:rPr lang="ar-EG" sz="2000" b="1" dirty="0">
                <a:solidFill>
                  <a:srgbClr val="002060"/>
                </a:solidFill>
              </a:rPr>
              <a:t>المعلومات الخاطئة</a:t>
            </a:r>
            <a:r>
              <a:rPr lang="en-US" sz="2000" b="1" dirty="0">
                <a:solidFill>
                  <a:srgbClr val="002060"/>
                </a:solidFill>
              </a:rPr>
              <a:t>:</a:t>
            </a:r>
            <a:r>
              <a:rPr lang="ar-EG" sz="2000" b="1" dirty="0">
                <a:solidFill>
                  <a:srgbClr val="002060"/>
                </a:solidFill>
              </a:rPr>
              <a:t> </a:t>
            </a:r>
            <a:r>
              <a:rPr lang="en-US" sz="2000" b="1" dirty="0">
                <a:solidFill>
                  <a:srgbClr val="002060"/>
                </a:solidFill>
                <a:latin typeface="Times New Roman" panose="02020603050405020304" pitchFamily="18" charset="0"/>
                <a:cs typeface="Times New Roman" panose="02020603050405020304" pitchFamily="18" charset="0"/>
              </a:rPr>
              <a:t>Misinformation</a:t>
            </a:r>
            <a:r>
              <a:rPr lang="en-US" sz="2000" dirty="0">
                <a:solidFill>
                  <a:srgbClr val="002060"/>
                </a:solidFill>
              </a:rPr>
              <a:t>) </a:t>
            </a:r>
            <a:r>
              <a:rPr lang="ar-EG" sz="2000" dirty="0">
                <a:solidFill>
                  <a:srgbClr val="002060"/>
                </a:solidFill>
              </a:rPr>
              <a:t>) هي معلومات غير دقيقة يتداولها الناس بشكل عفوي دون أن يدركوا عدم صحتها، مثل نشر الأخبار العاجلة قبل التحقق من صحتها، أو إرفاق صور قديمة بأحداث جديدة لا تمتّ لها بصلة.</a:t>
            </a:r>
          </a:p>
          <a:p>
            <a:pPr marL="342900" indent="-342900" algn="justLow" rtl="1">
              <a:lnSpc>
                <a:spcPct val="150000"/>
              </a:lnSpc>
              <a:buFont typeface="Wingdings" panose="05000000000000000000" pitchFamily="2" charset="2"/>
              <a:buChar char="q"/>
            </a:pPr>
            <a:r>
              <a:rPr lang="ar-EG" sz="2000" dirty="0">
                <a:solidFill>
                  <a:srgbClr val="002060"/>
                </a:solidFill>
              </a:rPr>
              <a:t>  </a:t>
            </a:r>
            <a:r>
              <a:rPr lang="ar-EG" sz="2000" b="1" dirty="0">
                <a:solidFill>
                  <a:srgbClr val="002060"/>
                </a:solidFill>
              </a:rPr>
              <a:t>المعلومات المضللة :</a:t>
            </a:r>
            <a:r>
              <a:rPr lang="en-US" sz="2000" b="1" dirty="0">
                <a:solidFill>
                  <a:srgbClr val="002060"/>
                </a:solidFill>
                <a:latin typeface="Times New Roman" panose="02020603050405020304" pitchFamily="18" charset="0"/>
                <a:cs typeface="Times New Roman" panose="02020603050405020304" pitchFamily="18" charset="0"/>
              </a:rPr>
              <a:t>Disinformation</a:t>
            </a:r>
            <a:r>
              <a:rPr lang="en-US" sz="2000" dirty="0">
                <a:solidFill>
                  <a:srgbClr val="002060"/>
                </a:solidFill>
              </a:rPr>
              <a:t>) </a:t>
            </a:r>
            <a:r>
              <a:rPr lang="ar-EG" sz="2000" dirty="0">
                <a:solidFill>
                  <a:srgbClr val="002060"/>
                </a:solidFill>
              </a:rPr>
              <a:t>) هي معلومات يتم فبركتها عن عمد بهدف تحريف الحقائق وإحداث ضرر، كتشويه سمعة شخص أو مؤسسة ما، أو لتحقيق أهداف مادية أو سياسية لصالح جهات معينة، مثل «ا</a:t>
            </a:r>
            <a:r>
              <a:rPr lang="ar-EG" sz="2000" b="1" dirty="0">
                <a:solidFill>
                  <a:srgbClr val="002060"/>
                </a:solidFill>
              </a:rPr>
              <a:t>لبروباغندا</a:t>
            </a:r>
            <a:r>
              <a:rPr lang="ar-EG" sz="2000" dirty="0">
                <a:solidFill>
                  <a:srgbClr val="002060"/>
                </a:solidFill>
              </a:rPr>
              <a:t>»، والروايات المتحيّزة التي تصدر عن جهة فاعلة سياسية أو عسكرية تُنكر كذباً مسؤوليتها عن فعلٍ ما أو تتهم زوراً جهة فاعلة أخرى بالمسؤولية عنه.</a:t>
            </a:r>
          </a:p>
          <a:p>
            <a:pPr algn="justLow" rtl="1">
              <a:lnSpc>
                <a:spcPct val="150000"/>
              </a:lnSpc>
            </a:pPr>
            <a:r>
              <a:rPr lang="ar-EG" sz="2000" dirty="0">
                <a:solidFill>
                  <a:srgbClr val="002060"/>
                </a:solidFill>
              </a:rPr>
              <a:t>فالفارق الأساس بين الأخبار الخاطئة والمضللة يكمن في الهدف المقصود من نشرها وترويجها، وهو ما ميّزته </a:t>
            </a:r>
            <a:r>
              <a:rPr lang="ar-EG" sz="2000" b="1" dirty="0">
                <a:solidFill>
                  <a:srgbClr val="002060"/>
                </a:solidFill>
              </a:rPr>
              <a:t>منظمة التربية والعلوم والثقافة "يونسكو"،</a:t>
            </a:r>
            <a:r>
              <a:rPr lang="ar-EG" sz="2000" dirty="0">
                <a:solidFill>
                  <a:srgbClr val="002060"/>
                </a:solidFill>
              </a:rPr>
              <a:t> في دليل حمل عنوان: "</a:t>
            </a:r>
            <a:r>
              <a:rPr lang="ar-EG" sz="2000" b="1" dirty="0">
                <a:solidFill>
                  <a:srgbClr val="002060"/>
                </a:solidFill>
              </a:rPr>
              <a:t>الصحافة والأخبار الزائفة والتضليل</a:t>
            </a:r>
            <a:r>
              <a:rPr lang="ar-EG" sz="2000" dirty="0">
                <a:solidFill>
                  <a:srgbClr val="002060"/>
                </a:solidFill>
              </a:rPr>
              <a:t>"، مشيرة إلى أن المعلومات المضللة غالباً ما تقترن باستراتيجيات اتصالات متوازية ومتقاطعة ومجموعة من التكتيكات الأخرى مثل القرصنة والمساس بسمعة الناس ومصالحهم، بينما يتم إنشاء أو نشر المعلومات الخاطئة دون وجود نوايا تلاعبية أو خبيثة.</a:t>
            </a:r>
          </a:p>
        </p:txBody>
      </p:sp>
    </p:spTree>
    <p:extLst>
      <p:ext uri="{BB962C8B-B14F-4D97-AF65-F5344CB8AC3E}">
        <p14:creationId xmlns:p14="http://schemas.microsoft.com/office/powerpoint/2010/main" val="307625627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3B278-C22E-59EB-E3EA-D3E19B7449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A91ECC-EC2B-0AC7-556B-BF5CA0DE82F3}"/>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9A871715-463F-7048-979A-B325B639CA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CB0011BD-78AA-AC0A-27A4-5417553DDCBE}"/>
              </a:ext>
            </a:extLst>
          </p:cNvPr>
          <p:cNvSpPr txBox="1"/>
          <p:nvPr/>
        </p:nvSpPr>
        <p:spPr>
          <a:xfrm>
            <a:off x="6096000" y="404322"/>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C741E831-0673-83F5-1FF0-6D9FA670BAAD}"/>
              </a:ext>
            </a:extLst>
          </p:cNvPr>
          <p:cNvSpPr txBox="1"/>
          <p:nvPr/>
        </p:nvSpPr>
        <p:spPr>
          <a:xfrm>
            <a:off x="2693258" y="855054"/>
            <a:ext cx="9498742" cy="445536"/>
          </a:xfrm>
          <a:prstGeom prst="rect">
            <a:avLst/>
          </a:prstGeom>
          <a:solidFill>
            <a:srgbClr val="2D3956"/>
          </a:solidFill>
        </p:spPr>
        <p:txBody>
          <a:bodyPr wrap="square" lIns="0" tIns="0" rIns="0" bIns="0" rtlCol="0">
            <a:noAutofit/>
          </a:bodyPr>
          <a:lstStyle/>
          <a:p>
            <a:pPr marL="0" marR="0" algn="ctr" rtl="1">
              <a:spcBef>
                <a:spcPts val="200"/>
              </a:spcBef>
              <a:buNone/>
            </a:pPr>
            <a:r>
              <a:rPr lang="ar-SA" sz="2400" b="1" dirty="0">
                <a:solidFill>
                  <a:srgbClr val="FFFFFF"/>
                </a:solidFill>
                <a:effectLst/>
                <a:ea typeface="Arial" panose="020B0604020202020204" pitchFamily="34" charset="0"/>
                <a:cs typeface="Arial" panose="020B0604020202020204" pitchFamily="34" charset="0"/>
              </a:rPr>
              <a:t>أمثلة</a:t>
            </a:r>
            <a:r>
              <a:rPr lang="ar-SA" sz="2400" b="1" spc="25" dirty="0">
                <a:solidFill>
                  <a:srgbClr val="FFFFFF"/>
                </a:solidFill>
                <a:effectLst/>
                <a:ea typeface="Arial" panose="020B0604020202020204" pitchFamily="34" charset="0"/>
                <a:cs typeface="Arial" panose="020B0604020202020204" pitchFamily="34" charset="0"/>
              </a:rPr>
              <a:t> </a:t>
            </a:r>
            <a:r>
              <a:rPr lang="ar-SA" sz="2400" b="1" dirty="0">
                <a:solidFill>
                  <a:srgbClr val="FFFFFF"/>
                </a:solidFill>
                <a:effectLst/>
                <a:ea typeface="Arial" panose="020B0604020202020204" pitchFamily="34" charset="0"/>
                <a:cs typeface="Arial" panose="020B0604020202020204" pitchFamily="34" charset="0"/>
              </a:rPr>
              <a:t>عن</a:t>
            </a:r>
            <a:r>
              <a:rPr lang="ar-SA" sz="2400" b="1" spc="25" dirty="0">
                <a:solidFill>
                  <a:srgbClr val="FFFFFF"/>
                </a:solidFill>
                <a:effectLst/>
                <a:ea typeface="Arial" panose="020B0604020202020204" pitchFamily="34" charset="0"/>
                <a:cs typeface="Arial" panose="020B0604020202020204" pitchFamily="34" charset="0"/>
              </a:rPr>
              <a:t> </a:t>
            </a:r>
            <a:r>
              <a:rPr lang="ar-SA" sz="2400" b="1" dirty="0">
                <a:solidFill>
                  <a:srgbClr val="FFFFFF"/>
                </a:solidFill>
                <a:effectLst/>
                <a:ea typeface="Arial" panose="020B0604020202020204" pitchFamily="34" charset="0"/>
                <a:cs typeface="Arial" panose="020B0604020202020204" pitchFamily="34" charset="0"/>
              </a:rPr>
              <a:t>المعلومات</a:t>
            </a:r>
            <a:r>
              <a:rPr lang="ar-SA" sz="2400" b="1" spc="10" dirty="0">
                <a:solidFill>
                  <a:srgbClr val="FFFFFF"/>
                </a:solidFill>
                <a:effectLst/>
                <a:ea typeface="Arial" panose="020B0604020202020204" pitchFamily="34" charset="0"/>
                <a:cs typeface="Arial" panose="020B0604020202020204" pitchFamily="34" charset="0"/>
              </a:rPr>
              <a:t> </a:t>
            </a:r>
            <a:r>
              <a:rPr lang="ar-SA" sz="2400" b="1" dirty="0">
                <a:solidFill>
                  <a:srgbClr val="FFFFFF"/>
                </a:solidFill>
                <a:effectLst/>
                <a:ea typeface="Arial" panose="020B0604020202020204" pitchFamily="34" charset="0"/>
                <a:cs typeface="Arial" panose="020B0604020202020204" pitchFamily="34" charset="0"/>
              </a:rPr>
              <a:t>الخاطئة</a:t>
            </a:r>
            <a:r>
              <a:rPr lang="en-US" sz="1400" b="1" dirty="0">
                <a:solidFill>
                  <a:srgbClr val="FFFFFF"/>
                </a:solidFill>
                <a:effectLst/>
                <a:latin typeface="Arial" panose="020B0604020202020204" pitchFamily="34" charset="0"/>
                <a:ea typeface="Arial" panose="020B0604020202020204" pitchFamily="34" charset="0"/>
              </a:rPr>
              <a:t>:</a:t>
            </a:r>
            <a:endParaRPr lang="en-US" sz="2000" dirty="0">
              <a:effectLst/>
              <a:latin typeface="Arial" panose="020B0604020202020204" pitchFamily="34" charset="0"/>
              <a:ea typeface="Arial" panose="020B0604020202020204" pitchFamily="34" charset="0"/>
              <a:cs typeface="+mj-cs"/>
            </a:endParaRPr>
          </a:p>
        </p:txBody>
      </p:sp>
      <p:sp>
        <p:nvSpPr>
          <p:cNvPr id="9" name="Rectangle 5">
            <a:extLst>
              <a:ext uri="{FF2B5EF4-FFF2-40B4-BE49-F238E27FC236}">
                <a16:creationId xmlns:a16="http://schemas.microsoft.com/office/drawing/2014/main" id="{A647FFF6-B612-FDD4-DC0E-8762620B48B6}"/>
              </a:ext>
            </a:extLst>
          </p:cNvPr>
          <p:cNvSpPr>
            <a:spLocks noChangeArrowheads="1"/>
          </p:cNvSpPr>
          <p:nvPr/>
        </p:nvSpPr>
        <p:spPr bwMode="auto">
          <a:xfrm>
            <a:off x="-92150" y="14247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7">
            <a:extLst>
              <a:ext uri="{FF2B5EF4-FFF2-40B4-BE49-F238E27FC236}">
                <a16:creationId xmlns:a16="http://schemas.microsoft.com/office/drawing/2014/main" id="{CFF7BE98-C039-459D-DABF-A3DCB62DE49A}"/>
              </a:ext>
            </a:extLst>
          </p:cNvPr>
          <p:cNvSpPr>
            <a:spLocks noChangeArrowheads="1"/>
          </p:cNvSpPr>
          <p:nvPr/>
        </p:nvSpPr>
        <p:spPr bwMode="auto">
          <a:xfrm>
            <a:off x="9244947" y="1551568"/>
            <a:ext cx="2776849"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ar-SA" altLang="en-US" sz="800" b="1" i="0" u="none" strike="noStrike" cap="none" normalizeH="0" baseline="0" dirty="0">
              <a:ln>
                <a:noFill/>
              </a:ln>
              <a:solidFill>
                <a:srgbClr val="33666B"/>
              </a:solidFill>
              <a:effectLst/>
              <a:latin typeface="Arial" panose="020B0604020202020204" pitchFamily="34" charset="0"/>
              <a:ea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تسونامي يضرب سوريا وتركيا</a:t>
            </a:r>
            <a:r>
              <a:rPr kumimoji="0" lang="en-US" altLang="en-US" sz="2000" b="1" i="0" u="none" strike="noStrike" cap="none" normalizeH="0" baseline="0" dirty="0">
                <a:ln>
                  <a:noFill/>
                </a:ln>
                <a:solidFill>
                  <a:srgbClr val="33666B"/>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2" name="Rectangle 8">
            <a:extLst>
              <a:ext uri="{FF2B5EF4-FFF2-40B4-BE49-F238E27FC236}">
                <a16:creationId xmlns:a16="http://schemas.microsoft.com/office/drawing/2014/main" id="{55C418CE-9823-C235-0D38-0B27435692D4}"/>
              </a:ext>
            </a:extLst>
          </p:cNvPr>
          <p:cNvSpPr>
            <a:spLocks noChangeArrowheads="1"/>
          </p:cNvSpPr>
          <p:nvPr/>
        </p:nvSpPr>
        <p:spPr bwMode="auto">
          <a:xfrm>
            <a:off x="4217661" y="1912770"/>
            <a:ext cx="7960242" cy="1590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231F20"/>
              </a:solidFill>
              <a:effectLst/>
              <a:latin typeface="Arial" panose="020B0604020202020204" pitchFamily="34" charset="0"/>
              <a:ea typeface="Arial" panose="020B0604020202020204" pitchFamily="34" charset="0"/>
              <a:cs typeface="+mj-cs"/>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عقب الزلزال المدمّر الذي ضرب مناطق في تركيا وسوريا بتاريخ</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6</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شباط</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فبراير</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en-US" altLang="en-US" sz="2000" b="1" i="0" u="none" strike="noStrike" cap="none" normalizeH="0" baseline="0" dirty="0">
                <a:ln>
                  <a:noFill/>
                </a:ln>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2023</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انتشر</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على</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منصات</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التواصل</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الاجتماعي</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مقطع</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فيديو</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تحت</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عنوان</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تسونامي</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صغير</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يضرب</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الساحل</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الشرقي لتركيا وشمال سوريا</a:t>
            </a:r>
            <a:r>
              <a:rPr kumimoji="0" lang="en-US"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a:t>
            </a:r>
            <a:r>
              <a:rPr kumimoji="0" lang="ar-SA" altLang="en-US" sz="2000" b="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mj-cs"/>
              </a:rPr>
              <a:t>، ادعى ناشروه أن تسونامي نجم عن الزلزال</a:t>
            </a:r>
            <a:r>
              <a:rPr lang="ar-EG" altLang="en-US" sz="2000" dirty="0">
                <a:solidFill>
                  <a:srgbClr val="002060"/>
                </a:solidFill>
                <a:latin typeface="Arial" panose="020B0604020202020204" pitchFamily="34" charset="0"/>
                <a:ea typeface="Arial" panose="020B0604020202020204" pitchFamily="34" charset="0"/>
                <a:cs typeface="+mj-cs"/>
              </a:rPr>
              <a:t>.</a:t>
            </a:r>
            <a:r>
              <a:rPr kumimoji="0" lang="en-US" altLang="en-US" sz="2000" b="0" i="0" u="none" strike="noStrike" cap="none" normalizeH="0" baseline="0" dirty="0">
                <a:ln>
                  <a:noFill/>
                </a:ln>
                <a:solidFill>
                  <a:srgbClr val="002060"/>
                </a:solidFill>
                <a:effectLst/>
                <a:latin typeface="Arial" panose="020B0604020202020204" pitchFamily="34" charset="0"/>
                <a:cs typeface="+mj-cs"/>
              </a:rPr>
              <a:t> </a:t>
            </a:r>
          </a:p>
        </p:txBody>
      </p:sp>
      <p:grpSp>
        <p:nvGrpSpPr>
          <p:cNvPr id="13" name="Group 12">
            <a:extLst>
              <a:ext uri="{FF2B5EF4-FFF2-40B4-BE49-F238E27FC236}">
                <a16:creationId xmlns:a16="http://schemas.microsoft.com/office/drawing/2014/main" id="{FB869864-AA94-91A6-2A09-96F7EAB249AF}"/>
              </a:ext>
            </a:extLst>
          </p:cNvPr>
          <p:cNvGrpSpPr>
            <a:grpSpLocks/>
          </p:cNvGrpSpPr>
          <p:nvPr/>
        </p:nvGrpSpPr>
        <p:grpSpPr>
          <a:xfrm>
            <a:off x="92151" y="1351211"/>
            <a:ext cx="4139608" cy="5336667"/>
            <a:chOff x="0" y="0"/>
            <a:chExt cx="3383915" cy="5942977"/>
          </a:xfrm>
        </p:grpSpPr>
        <p:sp>
          <p:nvSpPr>
            <p:cNvPr id="14" name="Graphic 93">
              <a:extLst>
                <a:ext uri="{FF2B5EF4-FFF2-40B4-BE49-F238E27FC236}">
                  <a16:creationId xmlns:a16="http://schemas.microsoft.com/office/drawing/2014/main" id="{7B258593-300A-4CC7-B278-A09C54415C6D}"/>
                </a:ext>
              </a:extLst>
            </p:cNvPr>
            <p:cNvSpPr/>
            <p:nvPr/>
          </p:nvSpPr>
          <p:spPr>
            <a:xfrm>
              <a:off x="0" y="0"/>
              <a:ext cx="3383915" cy="467995"/>
            </a:xfrm>
            <a:custGeom>
              <a:avLst/>
              <a:gdLst/>
              <a:ahLst/>
              <a:cxnLst/>
              <a:rect l="l" t="t" r="r" b="b"/>
              <a:pathLst>
                <a:path w="3383915" h="467995">
                  <a:moveTo>
                    <a:pt x="467690" y="0"/>
                  </a:moveTo>
                  <a:lnTo>
                    <a:pt x="60896" y="0"/>
                  </a:lnTo>
                  <a:lnTo>
                    <a:pt x="0" y="12"/>
                  </a:lnTo>
                  <a:lnTo>
                    <a:pt x="0" y="467690"/>
                  </a:lnTo>
                  <a:lnTo>
                    <a:pt x="60896" y="467690"/>
                  </a:lnTo>
                  <a:lnTo>
                    <a:pt x="60896" y="60896"/>
                  </a:lnTo>
                  <a:lnTo>
                    <a:pt x="467690" y="60896"/>
                  </a:lnTo>
                  <a:lnTo>
                    <a:pt x="467690" y="0"/>
                  </a:lnTo>
                  <a:close/>
                </a:path>
                <a:path w="3383915" h="467995">
                  <a:moveTo>
                    <a:pt x="3383623" y="12"/>
                  </a:moveTo>
                  <a:lnTo>
                    <a:pt x="3322739" y="12"/>
                  </a:lnTo>
                  <a:lnTo>
                    <a:pt x="2915945" y="0"/>
                  </a:lnTo>
                  <a:lnTo>
                    <a:pt x="2915945" y="60896"/>
                  </a:lnTo>
                  <a:lnTo>
                    <a:pt x="3322713" y="60896"/>
                  </a:lnTo>
                  <a:lnTo>
                    <a:pt x="3322713" y="467690"/>
                  </a:lnTo>
                  <a:lnTo>
                    <a:pt x="3383623" y="467690"/>
                  </a:lnTo>
                  <a:lnTo>
                    <a:pt x="3383623" y="12"/>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15" name="Image 94">
              <a:extLst>
                <a:ext uri="{FF2B5EF4-FFF2-40B4-BE49-F238E27FC236}">
                  <a16:creationId xmlns:a16="http://schemas.microsoft.com/office/drawing/2014/main" id="{A9942430-E315-8E91-48E4-BD08989F1275}"/>
                </a:ext>
              </a:extLst>
            </p:cNvPr>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63804" y="63842"/>
              <a:ext cx="3258934" cy="4666919"/>
            </a:xfrm>
            <a:prstGeom prst="rect">
              <a:avLst/>
            </a:prstGeom>
          </p:spPr>
        </p:pic>
        <p:sp>
          <p:nvSpPr>
            <p:cNvPr id="16" name="Graphic 95">
              <a:extLst>
                <a:ext uri="{FF2B5EF4-FFF2-40B4-BE49-F238E27FC236}">
                  <a16:creationId xmlns:a16="http://schemas.microsoft.com/office/drawing/2014/main" id="{9F44C4E0-68E5-A2F5-575E-FEA0616D051A}"/>
                </a:ext>
              </a:extLst>
            </p:cNvPr>
            <p:cNvSpPr/>
            <p:nvPr/>
          </p:nvSpPr>
          <p:spPr>
            <a:xfrm>
              <a:off x="60896" y="4654562"/>
              <a:ext cx="3261995" cy="1288415"/>
            </a:xfrm>
            <a:custGeom>
              <a:avLst/>
              <a:gdLst/>
              <a:ahLst/>
              <a:cxnLst/>
              <a:rect l="l" t="t" r="r" b="b"/>
              <a:pathLst>
                <a:path w="3261995" h="1288415">
                  <a:moveTo>
                    <a:pt x="3261842" y="0"/>
                  </a:moveTo>
                  <a:lnTo>
                    <a:pt x="0" y="0"/>
                  </a:lnTo>
                  <a:lnTo>
                    <a:pt x="0" y="1287957"/>
                  </a:lnTo>
                  <a:lnTo>
                    <a:pt x="3261842" y="1287957"/>
                  </a:lnTo>
                  <a:lnTo>
                    <a:pt x="3261842" y="0"/>
                  </a:lnTo>
                  <a:close/>
                </a:path>
              </a:pathLst>
            </a:custGeom>
            <a:solidFill>
              <a:srgbClr val="31676B"/>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Graphic 96">
              <a:extLst>
                <a:ext uri="{FF2B5EF4-FFF2-40B4-BE49-F238E27FC236}">
                  <a16:creationId xmlns:a16="http://schemas.microsoft.com/office/drawing/2014/main" id="{23F472DD-BB58-9B22-A908-C38D0EEAFAB1}"/>
                </a:ext>
              </a:extLst>
            </p:cNvPr>
            <p:cNvSpPr/>
            <p:nvPr/>
          </p:nvSpPr>
          <p:spPr>
            <a:xfrm>
              <a:off x="468899" y="5680235"/>
              <a:ext cx="698500" cy="1270"/>
            </a:xfrm>
            <a:custGeom>
              <a:avLst/>
              <a:gdLst/>
              <a:ahLst/>
              <a:cxnLst/>
              <a:rect l="l" t="t" r="r" b="b"/>
              <a:pathLst>
                <a:path w="698500">
                  <a:moveTo>
                    <a:pt x="0" y="0"/>
                  </a:moveTo>
                  <a:lnTo>
                    <a:pt x="697992" y="0"/>
                  </a:lnTo>
                </a:path>
              </a:pathLst>
            </a:custGeom>
            <a:ln w="5524">
              <a:solidFill>
                <a:srgbClr val="FFFFFF"/>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Graphic 97">
              <a:extLst>
                <a:ext uri="{FF2B5EF4-FFF2-40B4-BE49-F238E27FC236}">
                  <a16:creationId xmlns:a16="http://schemas.microsoft.com/office/drawing/2014/main" id="{0E01B86B-5E87-0669-A6FE-83768DF543B7}"/>
                </a:ext>
              </a:extLst>
            </p:cNvPr>
            <p:cNvSpPr/>
            <p:nvPr/>
          </p:nvSpPr>
          <p:spPr>
            <a:xfrm>
              <a:off x="1300623" y="5680235"/>
              <a:ext cx="655320" cy="1270"/>
            </a:xfrm>
            <a:custGeom>
              <a:avLst/>
              <a:gdLst/>
              <a:ahLst/>
              <a:cxnLst/>
              <a:rect l="l" t="t" r="r" b="b"/>
              <a:pathLst>
                <a:path w="655320">
                  <a:moveTo>
                    <a:pt x="0" y="0"/>
                  </a:moveTo>
                  <a:lnTo>
                    <a:pt x="655320" y="0"/>
                  </a:lnTo>
                </a:path>
              </a:pathLst>
            </a:custGeom>
            <a:ln w="5524">
              <a:solidFill>
                <a:srgbClr val="FFFFFF"/>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Textbox 98">
              <a:extLst>
                <a:ext uri="{FF2B5EF4-FFF2-40B4-BE49-F238E27FC236}">
                  <a16:creationId xmlns:a16="http://schemas.microsoft.com/office/drawing/2014/main" id="{33C49B3B-1861-98D0-4CAE-F654633613E4}"/>
                </a:ext>
              </a:extLst>
            </p:cNvPr>
            <p:cNvSpPr txBox="1"/>
            <p:nvPr/>
          </p:nvSpPr>
          <p:spPr>
            <a:xfrm>
              <a:off x="60896" y="4654562"/>
              <a:ext cx="3261995" cy="1288415"/>
            </a:xfrm>
            <a:prstGeom prst="rect">
              <a:avLst/>
            </a:prstGeom>
          </p:spPr>
          <p:txBody>
            <a:bodyPr wrap="square" lIns="0" tIns="0" rIns="0" bIns="0" rtlCol="0">
              <a:noAutofit/>
            </a:bodyPr>
            <a:lstStyle/>
            <a:p>
              <a:pPr marL="189230" marR="0" lvl="0" indent="0" algn="ctr" defTabSz="914400" rtl="1" eaLnBrk="1" fontAlgn="auto" latinLnBrk="0" hangingPunct="1">
                <a:lnSpc>
                  <a:spcPct val="127000"/>
                </a:lnSpc>
                <a:spcBef>
                  <a:spcPts val="1570"/>
                </a:spcBef>
                <a:spcAft>
                  <a:spcPts val="0"/>
                </a:spcAft>
                <a:buClrTx/>
                <a:buSzTx/>
                <a:buFontTx/>
                <a:buNone/>
                <a:tabLst/>
                <a:defRPr/>
              </a:pP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وصل عدد المشاهدات إلى ما يزيد عن </a:t>
              </a:r>
              <a:r>
                <a:rPr kumimoji="0" lang="en-US"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360</a:t>
              </a:r>
              <a:r>
                <a:rPr kumimoji="0" lang="en-US" sz="1500" b="1" i="0" u="none" strike="noStrike" kern="0" cap="none" spc="36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ألف</a:t>
              </a:r>
              <a:r>
                <a:rPr kumimoji="0" lang="ar-SA" sz="1500" b="1" i="0" u="none" strike="noStrike" kern="0" cap="none" spc="36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مشاهدة،</a:t>
              </a:r>
              <a:r>
                <a:rPr kumimoji="0" lang="ar-SA" sz="1500" b="1" i="0" u="none" strike="noStrike" kern="0" cap="none" spc="370"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كما</a:t>
              </a:r>
              <a:r>
                <a:rPr kumimoji="0" lang="ar-SA" sz="1500" b="1" i="0" u="none" strike="noStrike" kern="0" cap="none" spc="370"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تناقلته</a:t>
              </a:r>
              <a:r>
                <a:rPr kumimoji="0" lang="ar-SA" sz="1500" b="1" i="0" u="none" strike="noStrike" kern="0" cap="none" spc="36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العديد</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366395" marR="0" lvl="0" indent="0" algn="ctr" defTabSz="914400" rtl="1" eaLnBrk="1" fontAlgn="auto" latinLnBrk="0" hangingPunct="1">
                <a:lnSpc>
                  <a:spcPct val="129545"/>
                </a:lnSpc>
                <a:spcBef>
                  <a:spcPts val="0"/>
                </a:spcBef>
                <a:spcAft>
                  <a:spcPts val="0"/>
                </a:spcAft>
                <a:buClrTx/>
                <a:buSzTx/>
                <a:buFontTx/>
                <a:buNone/>
                <a:tabLst/>
                <a:defRPr/>
              </a:pP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من</a:t>
              </a:r>
              <a:r>
                <a:rPr kumimoji="0" lang="ar-SA" sz="1500" b="1" i="0" u="none" strike="noStrike" kern="0" cap="none" spc="-7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الحسابات</a:t>
              </a:r>
              <a:r>
                <a:rPr kumimoji="0" lang="ar-SA" sz="1500" b="1" i="0" u="none" strike="noStrike" kern="0" cap="none" spc="-7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الإعلامية</a:t>
              </a:r>
              <a:r>
                <a:rPr kumimoji="0" lang="ar-SA" sz="1500" b="1" i="0" u="none" strike="noStrike" kern="0" cap="none" spc="-85" normalizeH="0" baseline="0" noProof="0" dirty="0">
                  <a:ln>
                    <a:noFill/>
                  </a:ln>
                  <a:solidFill>
                    <a:srgbClr val="FFFFFF"/>
                  </a:solidFill>
                  <a:effectLst/>
                  <a:uLnTx/>
                  <a:uFillTx/>
                  <a:latin typeface="Arial" panose="020B0604020202020204" pitchFamily="34" charset="0"/>
                  <a:ea typeface="Arial" panose="020B0604020202020204" pitchFamily="34" charset="0"/>
                </a:rPr>
                <a:t> </a:t>
              </a:r>
              <a:r>
                <a:rPr kumimoji="0" lang="ar-SA"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والشخصية</a:t>
              </a:r>
              <a:r>
                <a:rPr kumimoji="0" lang="en-US" sz="1500" b="1" i="0" u="none" strike="noStrike" kern="0" cap="none" spc="0" normalizeH="0" baseline="0" noProof="0" dirty="0">
                  <a:ln>
                    <a:noFill/>
                  </a:ln>
                  <a:solidFill>
                    <a:srgbClr val="FFFFFF"/>
                  </a:solidFill>
                  <a:effectLst/>
                  <a:uLnTx/>
                  <a:uFillTx/>
                  <a:latin typeface="Arial" panose="020B0604020202020204" pitchFamily="34" charset="0"/>
                  <a:ea typeface="Arial" panose="020B0604020202020204" pitchFamily="34" charset="0"/>
                </a:rPr>
                <a:t>.</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grpSp>
      <p:sp>
        <p:nvSpPr>
          <p:cNvPr id="22" name="TextBox 21">
            <a:extLst>
              <a:ext uri="{FF2B5EF4-FFF2-40B4-BE49-F238E27FC236}">
                <a16:creationId xmlns:a16="http://schemas.microsoft.com/office/drawing/2014/main" id="{AC7A9DF5-AA88-3B64-DD71-6FD141C09CF2}"/>
              </a:ext>
            </a:extLst>
          </p:cNvPr>
          <p:cNvSpPr txBox="1"/>
          <p:nvPr/>
        </p:nvSpPr>
        <p:spPr>
          <a:xfrm>
            <a:off x="4419274" y="3702654"/>
            <a:ext cx="7680576" cy="1427635"/>
          </a:xfrm>
          <a:prstGeom prst="rect">
            <a:avLst/>
          </a:prstGeom>
          <a:noFill/>
        </p:spPr>
        <p:txBody>
          <a:bodyPr wrap="square">
            <a:spAutoFit/>
          </a:bodyPr>
          <a:lstStyle/>
          <a:p>
            <a:pPr algn="justLow" rtl="1">
              <a:lnSpc>
                <a:spcPct val="150000"/>
              </a:lnSpc>
            </a:pPr>
            <a:r>
              <a:rPr lang="ar-SA" sz="2000" dirty="0">
                <a:solidFill>
                  <a:srgbClr val="002060"/>
                </a:solidFill>
                <a:effectLst/>
                <a:ea typeface="Arial" panose="020B0604020202020204" pitchFamily="34" charset="0"/>
                <a:cs typeface="Arial" panose="020B0604020202020204" pitchFamily="34" charset="0"/>
              </a:rPr>
              <a:t>عند</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البحث</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عن</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الفيديو</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عبر</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أداة</a:t>
            </a:r>
            <a:r>
              <a:rPr lang="ar-SA" sz="2000" spc="95" dirty="0">
                <a:solidFill>
                  <a:srgbClr val="002060"/>
                </a:solidFill>
                <a:effectLst/>
                <a:ea typeface="Arial" panose="020B0604020202020204" pitchFamily="34" charset="0"/>
                <a:cs typeface="Arial" panose="020B0604020202020204" pitchFamily="34" charset="0"/>
              </a:rPr>
              <a:t> </a:t>
            </a:r>
            <a:r>
              <a:rPr lang="en-US" sz="2000" u="sng" dirty="0">
                <a:solidFill>
                  <a:srgbClr val="002060"/>
                </a:solidFill>
                <a:effectLst/>
                <a:uFill>
                  <a:solidFill>
                    <a:srgbClr val="205E9E"/>
                  </a:solidFill>
                </a:uFill>
                <a:latin typeface="Times New Roman" panose="02020603050405020304" pitchFamily="18" charset="0"/>
                <a:ea typeface="Arial" panose="020B0604020202020204" pitchFamily="34" charset="0"/>
                <a:cs typeface="Times New Roman" panose="02020603050405020304" pitchFamily="18" charset="0"/>
              </a:rPr>
              <a:t>InVid</a:t>
            </a:r>
            <a:r>
              <a:rPr lang="ar-EG" sz="2000" u="sng" dirty="0">
                <a:solidFill>
                  <a:srgbClr val="002060"/>
                </a:solidFill>
                <a:effectLst/>
                <a:uFill>
                  <a:solidFill>
                    <a:srgbClr val="205E9E"/>
                  </a:solidFill>
                </a:uFill>
                <a:latin typeface="Times New Roman" panose="02020603050405020304" pitchFamily="18" charset="0"/>
                <a:ea typeface="Arial" panose="020B0604020202020204" pitchFamily="34" charset="0"/>
                <a:cs typeface="Times New Roman" panose="02020603050405020304" pitchFamily="18" charset="0"/>
              </a:rPr>
              <a:t> </a:t>
            </a:r>
            <a:r>
              <a:rPr lang="ar-SA" sz="2000" dirty="0">
                <a:solidFill>
                  <a:srgbClr val="002060"/>
                </a:solidFill>
                <a:effectLst/>
                <a:ea typeface="Arial" panose="020B0604020202020204" pitchFamily="34" charset="0"/>
                <a:cs typeface="Arial" panose="020B0604020202020204" pitchFamily="34" charset="0"/>
              </a:rPr>
              <a:t>يتبيّن</a:t>
            </a:r>
            <a:r>
              <a:rPr lang="ar-SA" sz="2000" spc="6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أنه</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ملتقط</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من</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سواحل</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مدينة</a:t>
            </a:r>
            <a:r>
              <a:rPr lang="ar-SA" sz="2000" spc="9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سان</a:t>
            </a:r>
            <a:r>
              <a:rPr lang="ar-SA" sz="2000" spc="-75" dirty="0">
                <a:solidFill>
                  <a:srgbClr val="002060"/>
                </a:solidFill>
                <a:effectLst/>
                <a:ea typeface="Arial" panose="020B0604020202020204" pitchFamily="34" charset="0"/>
                <a:cs typeface="Times New Roman" panose="02020603050405020304" pitchFamily="18" charset="0"/>
              </a:rPr>
              <a:t> </a:t>
            </a:r>
            <a:r>
              <a:rPr lang="ar-SA" sz="2000" dirty="0">
                <a:solidFill>
                  <a:srgbClr val="002060"/>
                </a:solidFill>
                <a:effectLst/>
                <a:ea typeface="Arial" panose="020B0604020202020204" pitchFamily="34" charset="0"/>
                <a:cs typeface="Arial" panose="020B0604020202020204" pitchFamily="34" charset="0"/>
              </a:rPr>
              <a:t>دييغو في ولاية كاليفورنيا الأمريكية بتاريخ </a:t>
            </a:r>
            <a:r>
              <a:rPr lang="en-US" sz="2000" dirty="0">
                <a:solidFill>
                  <a:srgbClr val="002060"/>
                </a:solidFill>
                <a:effectLst/>
                <a:latin typeface="Arial" panose="020B0604020202020204" pitchFamily="34" charset="0"/>
                <a:ea typeface="Arial" panose="020B0604020202020204" pitchFamily="34" charset="0"/>
              </a:rPr>
              <a:t>7</a:t>
            </a:r>
            <a:r>
              <a:rPr lang="ar-SA" sz="2000" dirty="0">
                <a:solidFill>
                  <a:srgbClr val="002060"/>
                </a:solidFill>
                <a:effectLst/>
                <a:latin typeface="Arial" panose="020B0604020202020204" pitchFamily="34" charset="0"/>
                <a:ea typeface="Arial" panose="020B0604020202020204" pitchFamily="34" charset="0"/>
              </a:rPr>
              <a:t> كانون الثاني</a:t>
            </a:r>
            <a:r>
              <a:rPr lang="en-US" sz="2000" dirty="0">
                <a:solidFill>
                  <a:srgbClr val="002060"/>
                </a:solidFill>
                <a:effectLst/>
                <a:latin typeface="Arial" panose="020B0604020202020204" pitchFamily="34" charset="0"/>
                <a:ea typeface="Arial" panose="020B0604020202020204" pitchFamily="34" charset="0"/>
              </a:rPr>
              <a:t>/</a:t>
            </a:r>
            <a:r>
              <a:rPr lang="ar-SA" sz="2000" dirty="0">
                <a:solidFill>
                  <a:srgbClr val="002060"/>
                </a:solidFill>
                <a:effectLst/>
                <a:latin typeface="Arial" panose="020B0604020202020204" pitchFamily="34" charset="0"/>
                <a:ea typeface="Arial" panose="020B0604020202020204" pitchFamily="34" charset="0"/>
              </a:rPr>
              <a:t> يناير </a:t>
            </a:r>
            <a:r>
              <a:rPr lang="en-US" sz="2000" dirty="0">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2023</a:t>
            </a:r>
            <a:r>
              <a:rPr lang="ar-SA" sz="2000" dirty="0">
                <a:solidFill>
                  <a:srgbClr val="002060"/>
                </a:solidFill>
                <a:effectLst/>
                <a:latin typeface="Arial" panose="020B0604020202020204" pitchFamily="34" charset="0"/>
                <a:ea typeface="Arial" panose="020B0604020202020204" pitchFamily="34" charset="0"/>
              </a:rPr>
              <a:t> لعاصفة قوية </a:t>
            </a:r>
            <a:r>
              <a:rPr lang="ar-SA" sz="2000" dirty="0">
                <a:solidFill>
                  <a:srgbClr val="002060"/>
                </a:solidFill>
                <a:effectLst/>
                <a:ea typeface="Arial" panose="020B0604020202020204" pitchFamily="34" charset="0"/>
                <a:cs typeface="Arial" panose="020B0604020202020204" pitchFamily="34" charset="0"/>
              </a:rPr>
              <a:t>ضربت المنطقة، وقد تداوله حينها عدد من الحسابات</a:t>
            </a:r>
            <a:r>
              <a:rPr lang="en-US" sz="2000" dirty="0">
                <a:solidFill>
                  <a:srgbClr val="002060"/>
                </a:solidFill>
                <a:effectLst/>
                <a:latin typeface="Arial" panose="020B0604020202020204" pitchFamily="34" charset="0"/>
                <a:ea typeface="Arial" panose="020B0604020202020204" pitchFamily="34" charset="0"/>
              </a:rPr>
              <a:t>.</a:t>
            </a:r>
            <a:endParaRPr lang="en-US" sz="2000" dirty="0">
              <a:solidFill>
                <a:srgbClr val="002060"/>
              </a:solidFill>
            </a:endParaRPr>
          </a:p>
        </p:txBody>
      </p:sp>
    </p:spTree>
    <p:extLst>
      <p:ext uri="{BB962C8B-B14F-4D97-AF65-F5344CB8AC3E}">
        <p14:creationId xmlns:p14="http://schemas.microsoft.com/office/powerpoint/2010/main" val="104373754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4F103-6D64-6708-FCEA-99FC87B0C4A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EC6D943-0965-38AD-0282-418F56292353}"/>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D5442B7C-FB3E-77EA-300D-9332C04BF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5C4BAE80-1351-A21C-D864-A6D52B084F96}"/>
              </a:ext>
            </a:extLst>
          </p:cNvPr>
          <p:cNvSpPr txBox="1"/>
          <p:nvPr/>
        </p:nvSpPr>
        <p:spPr>
          <a:xfrm>
            <a:off x="6096000" y="404322"/>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1A30BFD0-85E1-4E0E-AC31-D75B0D41131E}"/>
              </a:ext>
            </a:extLst>
          </p:cNvPr>
          <p:cNvSpPr txBox="1"/>
          <p:nvPr/>
        </p:nvSpPr>
        <p:spPr>
          <a:xfrm>
            <a:off x="2693258" y="855054"/>
            <a:ext cx="9498742" cy="569709"/>
          </a:xfrm>
          <a:prstGeom prst="rect">
            <a:avLst/>
          </a:prstGeom>
          <a:solidFill>
            <a:srgbClr val="2D3956"/>
          </a:solidFill>
        </p:spPr>
        <p:txBody>
          <a:bodyPr wrap="square" lIns="0" tIns="0" rIns="0" bIns="0" rtlCol="0">
            <a:noAutofit/>
          </a:bodyPr>
          <a:lstStyle/>
          <a:p>
            <a:pPr marL="0" marR="0" algn="ctr" rtl="1">
              <a:spcBef>
                <a:spcPts val="200"/>
              </a:spcBef>
              <a:buNone/>
            </a:pPr>
            <a:r>
              <a:rPr lang="ar-SA" sz="2400" b="1" dirty="0">
                <a:solidFill>
                  <a:srgbClr val="FFFFFF"/>
                </a:solidFill>
                <a:effectLst/>
                <a:ea typeface="Arial" panose="020B0604020202020204" pitchFamily="34" charset="0"/>
                <a:cs typeface="Arial" panose="020B0604020202020204" pitchFamily="34" charset="0"/>
              </a:rPr>
              <a:t>أمثلة</a:t>
            </a:r>
            <a:r>
              <a:rPr lang="ar-SA" sz="2400" b="1" spc="25" dirty="0">
                <a:solidFill>
                  <a:srgbClr val="FFFFFF"/>
                </a:solidFill>
                <a:effectLst/>
                <a:ea typeface="Arial" panose="020B0604020202020204" pitchFamily="34" charset="0"/>
                <a:cs typeface="Arial" panose="020B0604020202020204" pitchFamily="34" charset="0"/>
              </a:rPr>
              <a:t> </a:t>
            </a:r>
            <a:r>
              <a:rPr lang="ar-SA" sz="2400" b="1" dirty="0">
                <a:solidFill>
                  <a:srgbClr val="FFFFFF"/>
                </a:solidFill>
                <a:effectLst/>
                <a:ea typeface="Arial" panose="020B0604020202020204" pitchFamily="34" charset="0"/>
                <a:cs typeface="Arial" panose="020B0604020202020204" pitchFamily="34" charset="0"/>
              </a:rPr>
              <a:t>عن</a:t>
            </a:r>
            <a:r>
              <a:rPr lang="ar-SA" sz="2400" b="1" spc="25" dirty="0">
                <a:solidFill>
                  <a:srgbClr val="FFFFFF"/>
                </a:solidFill>
                <a:effectLst/>
                <a:ea typeface="Arial" panose="020B0604020202020204" pitchFamily="34" charset="0"/>
                <a:cs typeface="Arial" panose="020B0604020202020204" pitchFamily="34" charset="0"/>
              </a:rPr>
              <a:t> </a:t>
            </a:r>
            <a:r>
              <a:rPr lang="ar-EG" sz="2400" b="1" dirty="0">
                <a:solidFill>
                  <a:srgbClr val="FFFFFF"/>
                </a:solidFill>
                <a:effectLst/>
                <a:ea typeface="Arial" panose="020B0604020202020204" pitchFamily="34" charset="0"/>
                <a:cs typeface="Arial" panose="020B0604020202020204" pitchFamily="34" charset="0"/>
              </a:rPr>
              <a:t>المعلومات المضللة:</a:t>
            </a:r>
            <a:endParaRPr lang="en-US" sz="2000" dirty="0">
              <a:effectLst/>
              <a:latin typeface="Arial" panose="020B0604020202020204" pitchFamily="34" charset="0"/>
              <a:ea typeface="Arial" panose="020B0604020202020204" pitchFamily="34" charset="0"/>
              <a:cs typeface="+mj-cs"/>
            </a:endParaRPr>
          </a:p>
        </p:txBody>
      </p:sp>
      <p:pic>
        <p:nvPicPr>
          <p:cNvPr id="5121" name="Image 120">
            <a:extLst>
              <a:ext uri="{FF2B5EF4-FFF2-40B4-BE49-F238E27FC236}">
                <a16:creationId xmlns:a16="http://schemas.microsoft.com/office/drawing/2014/main" id="{D74FBB87-9883-1447-753D-DA445CFDA88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5">
            <a:extLst>
              <a:ext uri="{FF2B5EF4-FFF2-40B4-BE49-F238E27FC236}">
                <a16:creationId xmlns:a16="http://schemas.microsoft.com/office/drawing/2014/main" id="{318AEA91-5447-FE28-9DDD-A1BC050F436D}"/>
              </a:ext>
            </a:extLst>
          </p:cNvPr>
          <p:cNvSpPr>
            <a:spLocks noChangeArrowheads="1"/>
          </p:cNvSpPr>
          <p:nvPr/>
        </p:nvSpPr>
        <p:spPr bwMode="auto">
          <a:xfrm>
            <a:off x="-414670" y="206076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7">
            <a:extLst>
              <a:ext uri="{FF2B5EF4-FFF2-40B4-BE49-F238E27FC236}">
                <a16:creationId xmlns:a16="http://schemas.microsoft.com/office/drawing/2014/main" id="{F90A4FD9-C699-50BF-8AE7-755FA3DE7096}"/>
              </a:ext>
            </a:extLst>
          </p:cNvPr>
          <p:cNvSpPr>
            <a:spLocks noChangeArrowheads="1"/>
          </p:cNvSpPr>
          <p:nvPr/>
        </p:nvSpPr>
        <p:spPr bwMode="auto">
          <a:xfrm>
            <a:off x="3934047" y="1583106"/>
            <a:ext cx="8165803"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السوريون في لبنان سبب انتشار السرطان</a:t>
            </a:r>
            <a:r>
              <a:rPr kumimoji="0" lang="en-US"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b="0" i="0" u="none" strike="noStrike" cap="none" normalizeH="0" baseline="0" dirty="0">
              <a:ln>
                <a:noFill/>
              </a:ln>
              <a:solidFill>
                <a:srgbClr val="002060"/>
              </a:solidFill>
              <a:effectLst/>
              <a:latin typeface="Arial" panose="020B0604020202020204" pitchFamily="34" charset="0"/>
              <a:cs typeface="Arial" panose="020B0604020202020204" pitchFamily="34" charset="0"/>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نشرت قناة</a:t>
            </a:r>
            <a:r>
              <a:rPr lang="ar-EG" altLang="en-US" sz="2000" dirty="0">
                <a:solidFill>
                  <a:schemeClr val="accent5">
                    <a:lumMod val="50000"/>
                  </a:schemeClr>
                </a:solidFill>
                <a:latin typeface="Tahoma" panose="020B0604030504040204" pitchFamily="34" charset="0"/>
                <a:ea typeface="Arial" panose="020B0604020202020204" pitchFamily="34" charset="0"/>
                <a:cs typeface="Tahoma" panose="020B0604030504040204" pitchFamily="34" charset="0"/>
              </a:rPr>
              <a:t> </a:t>
            </a:r>
            <a:r>
              <a:rPr kumimoji="0" lang="en-US" altLang="en-US" sz="2000" i="0" u="none" strike="noStrike" cap="none" normalizeH="0" baseline="0" dirty="0">
                <a:ln>
                  <a:noFill/>
                </a:ln>
                <a:solidFill>
                  <a:schemeClr val="accent5">
                    <a:lumMod val="50000"/>
                  </a:schemeClr>
                </a:solidFill>
                <a:effectLst/>
                <a:latin typeface="Times New Roman" panose="02020603050405020304" pitchFamily="18" charset="0"/>
                <a:ea typeface="Arial" panose="020B0604020202020204" pitchFamily="34" charset="0"/>
                <a:cs typeface="Times New Roman" panose="02020603050405020304" pitchFamily="18" charset="0"/>
              </a:rPr>
              <a:t>MTV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اللبنانية، على موقعها الإلكتروني تقريراً خاصاً بعنوان </a:t>
            </a:r>
            <a:r>
              <a:rPr kumimoji="0" lang="ar-EG"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السرطان يجتاح لبنان</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وسببان يساهمان بانتشاره</a:t>
            </a:r>
            <a:r>
              <a:rPr kumimoji="0" lang="ar-EG"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ادّعت فيه أن تواجد النازحين السوريين تسبّب بارتفاع نسبة انتشار السرطان في لبنان بنسبة </a:t>
            </a:r>
            <a:r>
              <a:rPr kumimoji="0" lang="en-US" altLang="en-US" sz="2000" i="0" u="none" strike="noStrike" cap="none" normalizeH="0" baseline="0" dirty="0">
                <a:ln>
                  <a:noFill/>
                </a:ln>
                <a:solidFill>
                  <a:schemeClr val="accent5">
                    <a:lumMod val="50000"/>
                  </a:schemeClr>
                </a:solidFill>
                <a:effectLst/>
                <a:latin typeface="Times New Roman" panose="02020603050405020304" pitchFamily="18" charset="0"/>
                <a:ea typeface="Arial" panose="020B0604020202020204" pitchFamily="34" charset="0"/>
                <a:cs typeface="Times New Roman" panose="02020603050405020304" pitchFamily="18" charset="0"/>
              </a:rPr>
              <a:t>.%5.6</a:t>
            </a:r>
            <a:endParaRPr kumimoji="0" lang="en-US" altLang="en-US" sz="2000" i="0" u="none" strike="noStrike" cap="none" normalizeH="0" baseline="0" dirty="0">
              <a:ln>
                <a:noFill/>
              </a:ln>
              <a:solidFill>
                <a:schemeClr val="accent5">
                  <a:lumMod val="50000"/>
                </a:schemeClr>
              </a:solidFill>
              <a:effectLst/>
              <a:latin typeface="Times New Roman" panose="02020603050405020304" pitchFamily="18" charset="0"/>
              <a:cs typeface="Times New Roman" panose="02020603050405020304" pitchFamily="18" charset="0"/>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ونقلت الصحيفة عن طبيب مختص قوله</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إن سبب تفاقم انتشار السرطان يعود إلى</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التلوّث الناجم عن أزمة النفايات، والالتهابات المتزايدة بفعل تكاثر النازحين السوريين الذين يأتون ببكتيريا خطيرة بسبب الظروف السيئة التي عانوها</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0" name="Rectangle 8">
            <a:extLst>
              <a:ext uri="{FF2B5EF4-FFF2-40B4-BE49-F238E27FC236}">
                <a16:creationId xmlns:a16="http://schemas.microsoft.com/office/drawing/2014/main" id="{38F17FBE-A778-C777-914F-2B0180D7A276}"/>
              </a:ext>
            </a:extLst>
          </p:cNvPr>
          <p:cNvSpPr>
            <a:spLocks noChangeArrowheads="1"/>
          </p:cNvSpPr>
          <p:nvPr/>
        </p:nvSpPr>
        <p:spPr bwMode="auto">
          <a:xfrm>
            <a:off x="3934047" y="4920951"/>
            <a:ext cx="825795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31F20"/>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جاء الخبر، الذي تم حذفه لاحقاً، في إطار حملات تشويه تضمنت ممارسات عنصرية</a:t>
            </a:r>
            <a:r>
              <a:rPr kumimoji="0" lang="en-US" altLang="en-US" sz="2000" i="0" u="none" strike="noStrike" cap="none" normalizeH="0" baseline="0" dirty="0">
                <a:ln>
                  <a:noFill/>
                </a:ln>
                <a:solidFill>
                  <a:schemeClr val="accent5">
                    <a:lumMod val="50000"/>
                  </a:schemeClr>
                </a:solidFill>
                <a:effectLst/>
                <a:latin typeface="Times New Roman" panose="02020603050405020304" pitchFamily="18" charset="0"/>
                <a:ea typeface="Arial" panose="020B0604020202020204" pitchFamily="34" charset="0"/>
                <a:cs typeface="Times New Roman" panose="02020603050405020304" pitchFamily="18" charset="0"/>
              </a:rPr>
              <a:t> </a:t>
            </a:r>
            <a:r>
              <a:rPr kumimoji="0" lang="ar-SA" altLang="en-US" sz="2000" i="0" u="none" strike="noStrike" cap="none" normalizeH="0" baseline="0" dirty="0">
                <a:ln>
                  <a:noFill/>
                </a:ln>
                <a:solidFill>
                  <a:schemeClr val="accent5">
                    <a:lumMod val="50000"/>
                  </a:schemeClr>
                </a:solidFill>
                <a:effectLst/>
                <a:ea typeface="Arial" panose="020B0604020202020204" pitchFamily="34" charset="0"/>
                <a:cs typeface="Arial" panose="020B0604020202020204" pitchFamily="34" charset="0"/>
              </a:rPr>
              <a:t>ونشر أخبار مضللة ضد اللاجئين السوريين في لبنان، خدمة لمصالح سياسية</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rPr>
              <a:t> </a:t>
            </a:r>
            <a:r>
              <a:rPr kumimoji="0" lang="ar-EG" altLang="en-US" sz="2000" i="0" u="none" strike="noStrike" cap="none" normalizeH="0" baseline="0" dirty="0">
                <a:ln>
                  <a:noFill/>
                </a:ln>
                <a:solidFill>
                  <a:schemeClr val="accent5">
                    <a:lumMod val="50000"/>
                  </a:schemeClr>
                </a:solidFill>
                <a:effectLst/>
                <a:latin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endParaRPr>
          </a:p>
        </p:txBody>
      </p:sp>
      <p:pic>
        <p:nvPicPr>
          <p:cNvPr id="21" name="Image 122">
            <a:extLst>
              <a:ext uri="{FF2B5EF4-FFF2-40B4-BE49-F238E27FC236}">
                <a16:creationId xmlns:a16="http://schemas.microsoft.com/office/drawing/2014/main" id="{90E6A812-26BB-B111-2A55-3AD25F53BF52}"/>
              </a:ext>
            </a:extLst>
          </p:cNvPr>
          <p:cNvPicPr/>
          <p:nvPr/>
        </p:nvPicPr>
        <p:blipFill>
          <a:blip r:embed="rId4" cstate="print">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414670" y="1816211"/>
            <a:ext cx="3088357" cy="43825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283446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5DBA9-AB1F-61CC-AEE2-260311972B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B752D7-6B08-E65E-A601-B4CEC27476CB}"/>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1F247486-DF91-66D5-99C2-03F1F4D4F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5BE12134-34BC-38CA-3287-1BEF4DE5335B}"/>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769A58E1-4A64-36D1-8C06-637101897866}"/>
              </a:ext>
            </a:extLst>
          </p:cNvPr>
          <p:cNvSpPr txBox="1"/>
          <p:nvPr/>
        </p:nvSpPr>
        <p:spPr>
          <a:xfrm>
            <a:off x="2693258" y="851400"/>
            <a:ext cx="9406592" cy="481456"/>
          </a:xfrm>
          <a:prstGeom prst="rect">
            <a:avLst/>
          </a:prstGeom>
          <a:solidFill>
            <a:srgbClr val="2D3956"/>
          </a:solidFill>
        </p:spPr>
        <p:txBody>
          <a:bodyPr wrap="square" lIns="0" tIns="0" rIns="0" bIns="0" rtlCol="0">
            <a:noAutofit/>
          </a:bodyPr>
          <a:lstStyle/>
          <a:p>
            <a:pPr marL="0" marR="0" algn="ctr" rtl="1">
              <a:spcBef>
                <a:spcPts val="200"/>
              </a:spcBef>
              <a:buNone/>
            </a:pPr>
            <a:r>
              <a:rPr lang="ar-EG" sz="2000" b="1" dirty="0">
                <a:solidFill>
                  <a:srgbClr val="FFFFFF"/>
                </a:solidFill>
                <a:effectLst/>
                <a:ea typeface="Arial" panose="020B0604020202020204" pitchFamily="34" charset="0"/>
                <a:cs typeface="Arial" panose="020B0604020202020204" pitchFamily="34" charset="0"/>
              </a:rPr>
              <a:t>أسباب انتشار الأخبار الخاطئة والمضللة:</a:t>
            </a:r>
            <a:endParaRPr lang="en-US" dirty="0">
              <a:effectLst/>
              <a:latin typeface="Arial" panose="020B0604020202020204" pitchFamily="34" charset="0"/>
              <a:ea typeface="Arial" panose="020B0604020202020204" pitchFamily="34" charset="0"/>
              <a:cs typeface="+mj-cs"/>
            </a:endParaRPr>
          </a:p>
        </p:txBody>
      </p:sp>
      <p:pic>
        <p:nvPicPr>
          <p:cNvPr id="5121" name="Image 120">
            <a:extLst>
              <a:ext uri="{FF2B5EF4-FFF2-40B4-BE49-F238E27FC236}">
                <a16:creationId xmlns:a16="http://schemas.microsoft.com/office/drawing/2014/main" id="{8A133F57-535C-27FD-CE81-876E91BE98D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7">
            <a:extLst>
              <a:ext uri="{FF2B5EF4-FFF2-40B4-BE49-F238E27FC236}">
                <a16:creationId xmlns:a16="http://schemas.microsoft.com/office/drawing/2014/main" id="{56DDD5D8-E52C-3401-75E9-A4472E7A6ED8}"/>
              </a:ext>
            </a:extLst>
          </p:cNvPr>
          <p:cNvSpPr>
            <a:spLocks noChangeArrowheads="1"/>
          </p:cNvSpPr>
          <p:nvPr/>
        </p:nvSpPr>
        <p:spPr bwMode="auto">
          <a:xfrm>
            <a:off x="6411432" y="1534022"/>
            <a:ext cx="568841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يكمن وراء نشر محتوى خاطئ أو مضلل ثلاث دوافع أساسية</a:t>
            </a:r>
            <a:r>
              <a:rPr kumimoji="0" lang="en-US" altLang="en-US" sz="2000" i="0" u="none" strike="noStrike" cap="none" normalizeH="0" baseline="0" dirty="0">
                <a:ln>
                  <a:noFill/>
                </a:ln>
                <a:solidFill>
                  <a:srgbClr val="231F20"/>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6" name="Rectangle 8">
            <a:extLst>
              <a:ext uri="{FF2B5EF4-FFF2-40B4-BE49-F238E27FC236}">
                <a16:creationId xmlns:a16="http://schemas.microsoft.com/office/drawing/2014/main" id="{B0BC8628-4C8A-D11E-CC86-B0E0C1A5812A}"/>
              </a:ext>
            </a:extLst>
          </p:cNvPr>
          <p:cNvSpPr>
            <a:spLocks noChangeArrowheads="1"/>
          </p:cNvSpPr>
          <p:nvPr/>
        </p:nvSpPr>
        <p:spPr bwMode="auto">
          <a:xfrm>
            <a:off x="2307264" y="1891688"/>
            <a:ext cx="9792586" cy="307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justLow"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دافع سياسي</a:t>
            </a:r>
            <a:r>
              <a:rPr kumimoji="0" lang="en-US"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كالتأثير في سياق الانتخابات، وتشويه سمعة الخصم</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a:p>
            <a:pPr marL="342900" marR="0" lvl="0" indent="-342900" algn="justLow"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دافع مالي</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فقد يلجأ البعض إلى نشر عناوين مثيرة ولافتة للنظر لا تتوافق مع المحتوى من أجل جذب المزيد من الزوار وجني المال</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a:p>
            <a:pPr marL="342900" marR="0" lvl="0" indent="-342900" algn="justLow"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دوافع نفسية واجتماعية</a:t>
            </a:r>
            <a:r>
              <a:rPr kumimoji="0" lang="en-US"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فقد يكون لدى البعض فضول بمعرفة ما قد يترتب على نشرهم معلومة مغلوطة، كأن يرى شخص إن كان قادراً على خداع الناس من خلال دفعهم للتظاهر في مكان ما عبر نشره دعوة في فيس بوك</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30177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CFBCA-B7E3-37A8-A03F-1BCC3A16022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D226DF-DED4-330F-3AC3-52FB7DFFCAE2}"/>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7C118D49-DAB1-D227-E893-71A7BB5803CF}"/>
              </a:ext>
            </a:extLst>
          </p:cNvPr>
          <p:cNvSpPr/>
          <p:nvPr/>
        </p:nvSpPr>
        <p:spPr>
          <a:xfrm>
            <a:off x="127590" y="2998381"/>
            <a:ext cx="7634177" cy="1440194"/>
          </a:xfrm>
          <a:prstGeom prst="rect">
            <a:avLst/>
          </a:prstGeom>
          <a:solidFill>
            <a:srgbClr val="00194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الركائز الخمس لعملية التحقق من المعلومات...</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4121273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51C37-CC7B-4804-A43D-EC27BE8EB7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7D82041-F592-4CEB-1461-E8F6F704CF35}"/>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CD6B0A5E-D71F-2A4E-3AE8-3B6E55291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5000C2B9-1817-A9F1-5BF8-D7E9856EF4E6}"/>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11B553B3-D179-28B2-AC98-E4BFA410BE51}"/>
              </a:ext>
            </a:extLst>
          </p:cNvPr>
          <p:cNvSpPr txBox="1"/>
          <p:nvPr/>
        </p:nvSpPr>
        <p:spPr>
          <a:xfrm>
            <a:off x="4842136" y="883793"/>
            <a:ext cx="7259857" cy="735411"/>
          </a:xfrm>
          <a:prstGeom prst="rect">
            <a:avLst/>
          </a:prstGeom>
          <a:solidFill>
            <a:srgbClr val="2D3956"/>
          </a:solidFill>
        </p:spPr>
        <p:txBody>
          <a:bodyPr wrap="square" lIns="0" tIns="0" rIns="0" bIns="0" rtlCol="0">
            <a:noAutofit/>
          </a:bodyPr>
          <a:lstStyle/>
          <a:p>
            <a:pPr marL="0" marR="0" algn="ctr" rtl="1">
              <a:spcBef>
                <a:spcPts val="200"/>
              </a:spcBef>
              <a:buNone/>
            </a:pPr>
            <a:r>
              <a:rPr kumimoji="0" lang="ar-EG" sz="2400" b="1"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rPr>
              <a:t>الركائز الخمس لعملية التحقق من المعلومات...</a:t>
            </a:r>
            <a:endParaRPr lang="en-US" dirty="0">
              <a:effectLst/>
              <a:latin typeface="Arial" panose="020B0604020202020204" pitchFamily="34" charset="0"/>
              <a:ea typeface="Arial" panose="020B0604020202020204" pitchFamily="34" charset="0"/>
              <a:cs typeface="+mj-cs"/>
            </a:endParaRPr>
          </a:p>
        </p:txBody>
      </p:sp>
      <p:pic>
        <p:nvPicPr>
          <p:cNvPr id="5121" name="Image 120">
            <a:extLst>
              <a:ext uri="{FF2B5EF4-FFF2-40B4-BE49-F238E27FC236}">
                <a16:creationId xmlns:a16="http://schemas.microsoft.com/office/drawing/2014/main" id="{949C6BDC-3477-71BF-6B79-0CB5219211F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78482E-B635-79AE-C3C4-6EA1FA779C41}"/>
              </a:ext>
            </a:extLst>
          </p:cNvPr>
          <p:cNvSpPr txBox="1"/>
          <p:nvPr/>
        </p:nvSpPr>
        <p:spPr>
          <a:xfrm>
            <a:off x="4995219" y="1804143"/>
            <a:ext cx="6953692" cy="1427635"/>
          </a:xfrm>
          <a:prstGeom prst="rect">
            <a:avLst/>
          </a:prstGeom>
          <a:noFill/>
        </p:spPr>
        <p:txBody>
          <a:bodyPr wrap="square">
            <a:spAutoFit/>
          </a:bodyPr>
          <a:lstStyle/>
          <a:p>
            <a:pPr algn="justLow" rtl="1">
              <a:lnSpc>
                <a:spcPct val="150000"/>
              </a:lnSpc>
            </a:pPr>
            <a:r>
              <a:rPr lang="ar-SA" sz="2000" dirty="0">
                <a:solidFill>
                  <a:srgbClr val="002060"/>
                </a:solidFill>
                <a:effectLst/>
                <a:ea typeface="Arial" panose="020B0604020202020204" pitchFamily="34" charset="0"/>
                <a:cs typeface="Arial" panose="020B0604020202020204" pitchFamily="34" charset="0"/>
              </a:rPr>
              <a:t>للتحقق</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من</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مصداقية</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أي</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خبر</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منشور</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على</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شبكة</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الإنترنت</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لا</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بدّ</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من</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إجراء</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عملية</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بحث</a:t>
            </a:r>
            <a:r>
              <a:rPr lang="ar-SA" sz="2000" spc="-4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واسعة حول</a:t>
            </a:r>
            <a:r>
              <a:rPr lang="ar-SA" sz="2000" spc="8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ما يلي وفقاً</a:t>
            </a:r>
            <a:r>
              <a:rPr lang="ar-SA" sz="2000" spc="85" dirty="0">
                <a:solidFill>
                  <a:srgbClr val="002060"/>
                </a:solidFill>
                <a:effectLst/>
                <a:ea typeface="Arial" panose="020B0604020202020204" pitchFamily="34" charset="0"/>
                <a:cs typeface="Arial" panose="020B0604020202020204" pitchFamily="34" charset="0"/>
              </a:rPr>
              <a:t> </a:t>
            </a:r>
            <a:r>
              <a:rPr lang="ar-SA" sz="2000" dirty="0">
                <a:solidFill>
                  <a:srgbClr val="002060"/>
                </a:solidFill>
                <a:effectLst/>
                <a:ea typeface="Arial" panose="020B0604020202020204" pitchFamily="34" charset="0"/>
                <a:cs typeface="Arial" panose="020B0604020202020204" pitchFamily="34" charset="0"/>
              </a:rPr>
              <a:t>لمنصة </a:t>
            </a:r>
            <a:r>
              <a:rPr lang="en-US" sz="2000" u="sng" dirty="0">
                <a:solidFill>
                  <a:srgbClr val="002060"/>
                </a:solidFill>
                <a:effectLst/>
                <a:uFill>
                  <a:solidFill>
                    <a:srgbClr val="205E9E"/>
                  </a:solidFill>
                </a:uFill>
                <a:latin typeface="Times New Roman" panose="02020603050405020304" pitchFamily="18" charset="0"/>
                <a:ea typeface="Arial" panose="020B0604020202020204" pitchFamily="34" charset="0"/>
                <a:cs typeface="Times New Roman" panose="02020603050405020304" pitchFamily="18" charset="0"/>
              </a:rPr>
              <a:t>Draft</a:t>
            </a:r>
            <a:r>
              <a:rPr lang="ar-EG" sz="2000" u="sng" dirty="0">
                <a:solidFill>
                  <a:srgbClr val="002060"/>
                </a:solidFill>
                <a:uFill>
                  <a:solidFill>
                    <a:srgbClr val="205E9E"/>
                  </a:solidFill>
                </a:uFill>
                <a:latin typeface="Arial" panose="020B0604020202020204" pitchFamily="34" charset="0"/>
                <a:ea typeface="Arial" panose="020B0604020202020204" pitchFamily="34" charset="0"/>
                <a:cs typeface="+mj-cs"/>
              </a:rPr>
              <a:t> </a:t>
            </a:r>
            <a:r>
              <a:rPr lang="en-US" sz="2000" u="sng" dirty="0">
                <a:solidFill>
                  <a:srgbClr val="002060"/>
                </a:solidFill>
                <a:effectLst/>
                <a:uFill>
                  <a:solidFill>
                    <a:srgbClr val="205E9E"/>
                  </a:solidFill>
                </a:uFill>
                <a:latin typeface="Times New Roman" panose="02020603050405020304" pitchFamily="18" charset="0"/>
                <a:ea typeface="Arial" panose="020B0604020202020204" pitchFamily="34" charset="0"/>
                <a:cs typeface="Times New Roman" panose="02020603050405020304" pitchFamily="18" charset="0"/>
              </a:rPr>
              <a:t>First</a:t>
            </a:r>
            <a:r>
              <a:rPr lang="ar-EG" sz="2000" u="sng" dirty="0">
                <a:solidFill>
                  <a:srgbClr val="002060"/>
                </a:solidFill>
                <a:effectLst/>
                <a:uFill>
                  <a:solidFill>
                    <a:srgbClr val="205E9E"/>
                  </a:solidFill>
                </a:uFill>
                <a:latin typeface="Tahoma" panose="020B0604030504040204" pitchFamily="34" charset="0"/>
                <a:ea typeface="Arial" panose="020B0604020202020204" pitchFamily="34" charset="0"/>
                <a:cs typeface="+mj-cs"/>
              </a:rPr>
              <a:t> </a:t>
            </a:r>
            <a:r>
              <a:rPr lang="en-US" sz="2000" dirty="0">
                <a:solidFill>
                  <a:srgbClr val="002060"/>
                </a:solidFill>
                <a:effectLst/>
                <a:latin typeface="Arial" panose="020B0604020202020204" pitchFamily="34" charset="0"/>
                <a:ea typeface="Arial" panose="020B0604020202020204" pitchFamily="34" charset="0"/>
              </a:rPr>
              <a:t> </a:t>
            </a:r>
            <a:r>
              <a:rPr lang="ar-SA" sz="2000" dirty="0">
                <a:solidFill>
                  <a:srgbClr val="002060"/>
                </a:solidFill>
                <a:effectLst/>
                <a:latin typeface="Arial" panose="020B0604020202020204" pitchFamily="34" charset="0"/>
                <a:ea typeface="Arial" panose="020B0604020202020204" pitchFamily="34" charset="0"/>
              </a:rPr>
              <a:t>المتخصصة في دراسة المعلومات المزيفة عبر</a:t>
            </a:r>
            <a:r>
              <a:rPr lang="ar-SA" sz="2000" spc="200" dirty="0">
                <a:solidFill>
                  <a:srgbClr val="002060"/>
                </a:solidFill>
                <a:effectLst/>
                <a:latin typeface="Arial" panose="020B0604020202020204" pitchFamily="34" charset="0"/>
                <a:ea typeface="Arial" panose="020B0604020202020204" pitchFamily="34" charset="0"/>
              </a:rPr>
              <a:t> </a:t>
            </a:r>
            <a:r>
              <a:rPr lang="ar-SA" sz="2000" dirty="0">
                <a:solidFill>
                  <a:srgbClr val="002060"/>
                </a:solidFill>
                <a:effectLst/>
                <a:latin typeface="Arial" panose="020B0604020202020204" pitchFamily="34" charset="0"/>
                <a:ea typeface="Arial" panose="020B0604020202020204" pitchFamily="34" charset="0"/>
              </a:rPr>
              <a:t>العالم</a:t>
            </a:r>
            <a:endParaRPr lang="en-US" sz="3600" dirty="0">
              <a:solidFill>
                <a:srgbClr val="002060"/>
              </a:solidFill>
            </a:endParaRPr>
          </a:p>
        </p:txBody>
      </p:sp>
      <p:grpSp>
        <p:nvGrpSpPr>
          <p:cNvPr id="5" name="Group 4">
            <a:extLst>
              <a:ext uri="{FF2B5EF4-FFF2-40B4-BE49-F238E27FC236}">
                <a16:creationId xmlns:a16="http://schemas.microsoft.com/office/drawing/2014/main" id="{3A4BC562-2AD6-3BE1-BD54-11733FC55851}"/>
              </a:ext>
            </a:extLst>
          </p:cNvPr>
          <p:cNvGrpSpPr>
            <a:grpSpLocks/>
          </p:cNvGrpSpPr>
          <p:nvPr/>
        </p:nvGrpSpPr>
        <p:grpSpPr>
          <a:xfrm>
            <a:off x="230373" y="1161007"/>
            <a:ext cx="4568538" cy="5720315"/>
            <a:chOff x="6350" y="-222927"/>
            <a:chExt cx="4131935" cy="4879915"/>
          </a:xfrm>
        </p:grpSpPr>
        <p:sp>
          <p:nvSpPr>
            <p:cNvPr id="7" name="Textbox 151">
              <a:extLst>
                <a:ext uri="{FF2B5EF4-FFF2-40B4-BE49-F238E27FC236}">
                  <a16:creationId xmlns:a16="http://schemas.microsoft.com/office/drawing/2014/main" id="{C2BF1D23-5037-29C5-5815-8BA9B0412822}"/>
                </a:ext>
              </a:extLst>
            </p:cNvPr>
            <p:cNvSpPr txBox="1"/>
            <p:nvPr/>
          </p:nvSpPr>
          <p:spPr>
            <a:xfrm>
              <a:off x="240253" y="3814918"/>
              <a:ext cx="2080260" cy="755650"/>
            </a:xfrm>
            <a:prstGeom prst="rect">
              <a:avLst/>
            </a:prstGeom>
          </p:spPr>
          <p:txBody>
            <a:bodyPr wrap="square" lIns="0" tIns="0" rIns="0" bIns="0" rtlCol="0">
              <a:noAutofit/>
            </a:bodyPr>
            <a:lstStyle/>
            <a:p>
              <a:pPr marL="11430" marR="0" lvl="0" indent="0" algn="justLow" defTabSz="914400" rtl="1" eaLnBrk="1" fontAlgn="auto" latinLnBrk="0" hangingPunct="1">
                <a:lnSpc>
                  <a:spcPct val="123000"/>
                </a:lnSpc>
                <a:spcBef>
                  <a:spcPts val="16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الدافع</a:t>
              </a:r>
              <a:r>
                <a:rPr kumimoji="0" lang="en-US"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 لماذا تم إنشاء الحساب أو الموقع الإلكتروني أو جلب</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11430" marR="0" lvl="0" indent="0" algn="justLow" defTabSz="914400" rtl="1" eaLnBrk="1" fontAlgn="auto" latinLnBrk="0" hangingPunct="1">
                <a:lnSpc>
                  <a:spcPct val="100000"/>
                </a:lnSpc>
                <a:spcBef>
                  <a:spcPts val="1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المحتوى؟</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9" name="Textbox 152">
              <a:extLst>
                <a:ext uri="{FF2B5EF4-FFF2-40B4-BE49-F238E27FC236}">
                  <a16:creationId xmlns:a16="http://schemas.microsoft.com/office/drawing/2014/main" id="{DC1086C6-2F05-51B8-1AEC-76F6B3F73A11}"/>
                </a:ext>
              </a:extLst>
            </p:cNvPr>
            <p:cNvSpPr txBox="1"/>
            <p:nvPr/>
          </p:nvSpPr>
          <p:spPr>
            <a:xfrm>
              <a:off x="1695836" y="2875724"/>
              <a:ext cx="2287197" cy="755650"/>
            </a:xfrm>
            <a:prstGeom prst="rect">
              <a:avLst/>
            </a:prstGeom>
          </p:spPr>
          <p:txBody>
            <a:bodyPr wrap="square" lIns="0" tIns="0" rIns="0" bIns="0" rtlCol="0">
              <a:noAutofit/>
            </a:bodyPr>
            <a:lstStyle/>
            <a:p>
              <a:pPr marL="11430" marR="0" lvl="0" indent="0" algn="justLow" defTabSz="914400" rtl="1" eaLnBrk="1" fontAlgn="auto" latinLnBrk="0" hangingPunct="1">
                <a:lnSpc>
                  <a:spcPct val="123000"/>
                </a:lnSpc>
                <a:spcBef>
                  <a:spcPts val="16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الموقع</a:t>
              </a:r>
              <a:r>
                <a:rPr kumimoji="0" lang="en-US"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 أين تمّ إنشاء الحساب أو الموقع</a:t>
              </a:r>
              <a:r>
                <a:rPr kumimoji="0" lang="ar-SA" sz="1400" b="1" i="0" u="none" strike="noStrike" kern="0" cap="none" spc="-4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الإلكتروني،</a:t>
              </a:r>
              <a:r>
                <a:rPr kumimoji="0" lang="ar-SA" sz="1400" b="1" i="0" u="none" strike="noStrike" kern="0" cap="none" spc="-4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أو</a:t>
              </a:r>
              <a:r>
                <a:rPr kumimoji="0" lang="ar-SA" sz="1400" b="1" i="0" u="none" strike="noStrike" kern="0" cap="none" spc="-4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من</a:t>
              </a:r>
              <a:r>
                <a:rPr kumimoji="0" lang="ar-SA" sz="1400" b="1" i="0" u="none" strike="noStrike" kern="0" cap="none" spc="-4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أين</a:t>
              </a:r>
              <a:r>
                <a:rPr kumimoji="0" lang="ar-SA" sz="1400" b="1" i="0" u="none" strike="noStrike" kern="0" cap="none" spc="-4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تم</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11430" marR="0" lvl="0" indent="0" algn="justLow" defTabSz="914400" rtl="1" eaLnBrk="1" fontAlgn="auto" latinLnBrk="0" hangingPunct="1">
                <a:lnSpc>
                  <a:spcPct val="100000"/>
                </a:lnSpc>
                <a:spcBef>
                  <a:spcPts val="1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جلب</a:t>
              </a:r>
              <a:r>
                <a:rPr kumimoji="0" lang="ar-SA" sz="1400" b="1" i="0" u="none" strike="noStrike" kern="0" cap="none" spc="-9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المحتوى؟</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10" name="Textbox 153">
              <a:extLst>
                <a:ext uri="{FF2B5EF4-FFF2-40B4-BE49-F238E27FC236}">
                  <a16:creationId xmlns:a16="http://schemas.microsoft.com/office/drawing/2014/main" id="{5CDD6C87-9AF9-6579-E61D-8C567FD6319C}"/>
                </a:ext>
              </a:extLst>
            </p:cNvPr>
            <p:cNvSpPr txBox="1"/>
            <p:nvPr/>
          </p:nvSpPr>
          <p:spPr>
            <a:xfrm>
              <a:off x="321863" y="2103589"/>
              <a:ext cx="1999130" cy="501650"/>
            </a:xfrm>
            <a:prstGeom prst="rect">
              <a:avLst/>
            </a:prstGeom>
          </p:spPr>
          <p:txBody>
            <a:bodyPr wrap="square" lIns="0" tIns="0" rIns="0" bIns="0" rtlCol="0">
              <a:noAutofit/>
            </a:bodyPr>
            <a:lstStyle/>
            <a:p>
              <a:pPr marL="11430" marR="0" lvl="0" indent="0" algn="justLow" defTabSz="914400" rtl="1" eaLnBrk="1" fontAlgn="auto" latinLnBrk="0" hangingPunct="1">
                <a:lnSpc>
                  <a:spcPct val="100000"/>
                </a:lnSpc>
                <a:spcBef>
                  <a:spcPts val="16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التاريخ</a:t>
              </a:r>
              <a:r>
                <a:rPr kumimoji="0" lang="en-US"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a:t>
              </a:r>
              <a:r>
                <a:rPr kumimoji="0" lang="en-US" sz="1400" b="1" i="0" u="none" strike="noStrike" kern="0" cap="none" spc="3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متى</a:t>
              </a:r>
              <a:r>
                <a:rPr kumimoji="0" lang="ar-SA" sz="1400" b="1" i="0" u="none" strike="noStrike" kern="0" cap="none" spc="2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تمّ</a:t>
              </a:r>
              <a:r>
                <a:rPr kumimoji="0" lang="ar-SA" sz="1400" b="1" i="0" u="none" strike="noStrike" kern="0" cap="none" spc="2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إنشاء</a:t>
              </a:r>
              <a:r>
                <a:rPr kumimoji="0" lang="ar-SA" sz="1400" b="1" i="0" u="none" strike="noStrike" kern="0" cap="none" spc="2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هذا</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11430" marR="0" lvl="0" indent="0" algn="justLow" defTabSz="914400" rtl="1" eaLnBrk="1" fontAlgn="auto" latinLnBrk="0" hangingPunct="1">
                <a:lnSpc>
                  <a:spcPct val="100000"/>
                </a:lnSpc>
                <a:spcBef>
                  <a:spcPts val="39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الحساب؟</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11" name="Textbox 154">
              <a:extLst>
                <a:ext uri="{FF2B5EF4-FFF2-40B4-BE49-F238E27FC236}">
                  <a16:creationId xmlns:a16="http://schemas.microsoft.com/office/drawing/2014/main" id="{8F0CC7DF-4B64-5EBD-EE6D-790DC7E9BAB0}"/>
                </a:ext>
              </a:extLst>
            </p:cNvPr>
            <p:cNvSpPr txBox="1"/>
            <p:nvPr/>
          </p:nvSpPr>
          <p:spPr>
            <a:xfrm>
              <a:off x="1552125" y="999187"/>
              <a:ext cx="2320925" cy="755650"/>
            </a:xfrm>
            <a:prstGeom prst="rect">
              <a:avLst/>
            </a:prstGeom>
          </p:spPr>
          <p:txBody>
            <a:bodyPr wrap="square" lIns="0" tIns="0" rIns="0" bIns="0" rtlCol="0">
              <a:noAutofit/>
            </a:bodyPr>
            <a:lstStyle/>
            <a:p>
              <a:pPr marL="11430" marR="0" lvl="0" indent="0" algn="justLow" defTabSz="914400" rtl="1" eaLnBrk="1" fontAlgn="auto" latinLnBrk="0" hangingPunct="1">
                <a:lnSpc>
                  <a:spcPct val="123000"/>
                </a:lnSpc>
                <a:spcBef>
                  <a:spcPts val="16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المصدر</a:t>
              </a:r>
              <a:r>
                <a:rPr kumimoji="0" lang="en-US"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a:t>
              </a:r>
              <a:r>
                <a:rPr kumimoji="0" lang="en-US" sz="1400" b="1" i="0" u="none" strike="noStrike" kern="0" cap="none" spc="-2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من</a:t>
              </a:r>
              <a:r>
                <a:rPr kumimoji="0" lang="ar-SA" sz="1400" b="1" i="0" u="none" strike="noStrike" kern="0" cap="none" spc="-2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الشخص</a:t>
              </a:r>
              <a:r>
                <a:rPr kumimoji="0" lang="ar-SA" sz="1400" b="1" i="0" u="none" strike="noStrike" kern="0" cap="none" spc="-2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أو</a:t>
              </a:r>
              <a:r>
                <a:rPr kumimoji="0" lang="ar-SA" sz="1400" b="1" i="0" u="none" strike="noStrike" kern="0" cap="none" spc="-2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الجهة التي</a:t>
              </a:r>
              <a:r>
                <a:rPr kumimoji="0" lang="ar-SA" sz="1400" b="1" i="0" u="none" strike="noStrike" kern="0" cap="none" spc="3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أنشأت</a:t>
              </a:r>
              <a:r>
                <a:rPr kumimoji="0" lang="ar-SA" sz="1400" b="1" i="0" u="none" strike="noStrike" kern="0" cap="none" spc="3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الحساب،</a:t>
              </a:r>
              <a:r>
                <a:rPr kumimoji="0" lang="ar-SA" sz="1400" b="1" i="0" u="none" strike="noStrike" kern="0" cap="none" spc="3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أو</a:t>
              </a:r>
              <a:r>
                <a:rPr kumimoji="0" lang="ar-SA" sz="1400" b="1" i="0" u="none" strike="noStrike" kern="0" cap="none" spc="2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كتبت</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11430" marR="0" lvl="0" indent="0" algn="justLow" defTabSz="914400" rtl="1" eaLnBrk="1" fontAlgn="auto" latinLnBrk="0" hangingPunct="1">
                <a:lnSpc>
                  <a:spcPct val="100000"/>
                </a:lnSpc>
                <a:spcBef>
                  <a:spcPts val="1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المقال،</a:t>
              </a:r>
              <a:r>
                <a:rPr kumimoji="0" lang="ar-SA" sz="1400" b="1" i="0" u="none" strike="noStrike" kern="0" cap="none" spc="-7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أو</a:t>
              </a:r>
              <a:r>
                <a:rPr kumimoji="0" lang="ar-SA" sz="1400" b="1" i="0" u="none" strike="noStrike" kern="0" cap="none" spc="-7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جلبت</a:t>
              </a:r>
              <a:r>
                <a:rPr kumimoji="0" lang="ar-SA" sz="1400" b="1" i="0" u="none" strike="noStrike" kern="0" cap="none" spc="-7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المحتوى</a:t>
              </a:r>
              <a:r>
                <a:rPr kumimoji="0" lang="ar-SA" sz="1400" b="1" i="0" u="none" strike="noStrike" kern="0" cap="none" spc="-75"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الأصلي؟</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12" name="Textbox 155">
              <a:extLst>
                <a:ext uri="{FF2B5EF4-FFF2-40B4-BE49-F238E27FC236}">
                  <a16:creationId xmlns:a16="http://schemas.microsoft.com/office/drawing/2014/main" id="{EB6171B2-E468-4E53-DEA2-9CBA48D8418F}"/>
                </a:ext>
              </a:extLst>
            </p:cNvPr>
            <p:cNvSpPr txBox="1"/>
            <p:nvPr/>
          </p:nvSpPr>
          <p:spPr>
            <a:xfrm>
              <a:off x="321863" y="75068"/>
              <a:ext cx="1998980" cy="755650"/>
            </a:xfrm>
            <a:prstGeom prst="rect">
              <a:avLst/>
            </a:prstGeom>
          </p:spPr>
          <p:txBody>
            <a:bodyPr wrap="square" lIns="0" tIns="0" rIns="0" bIns="0" rtlCol="0">
              <a:noAutofit/>
            </a:bodyPr>
            <a:lstStyle/>
            <a:p>
              <a:pPr marL="11430" marR="0" lvl="0" indent="0" algn="justLow" defTabSz="914400" rtl="1" eaLnBrk="1" fontAlgn="auto" latinLnBrk="0" hangingPunct="1">
                <a:lnSpc>
                  <a:spcPct val="123000"/>
                </a:lnSpc>
                <a:spcBef>
                  <a:spcPts val="16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المنشأ</a:t>
              </a:r>
              <a:r>
                <a:rPr kumimoji="0" lang="en-US"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 هل هو الحساب، أوالمقال،</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أو</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المحتوى</a:t>
              </a:r>
              <a:r>
                <a:rPr kumimoji="0" lang="ar-SA" sz="1400" b="1" i="0" u="none" strike="noStrike" kern="0" cap="none" spc="-9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الأصلي؟</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11430" marR="0" lvl="0" indent="0" algn="justLow" defTabSz="914400" rtl="1" eaLnBrk="1" fontAlgn="auto" latinLnBrk="0" hangingPunct="1">
                <a:lnSpc>
                  <a:spcPct val="100000"/>
                </a:lnSpc>
                <a:spcBef>
                  <a:spcPts val="10"/>
                </a:spcBef>
                <a:spcAft>
                  <a:spcPts val="0"/>
                </a:spcAft>
                <a:buClrTx/>
                <a:buSzTx/>
                <a:buFontTx/>
                <a:buNone/>
                <a:tabLst/>
                <a:defRPr/>
              </a:pP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أم</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يشكل</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جزءاً</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من</a:t>
              </a:r>
              <a:r>
                <a:rPr kumimoji="0" lang="ar-SA" sz="1400" b="1" i="0" u="none" strike="noStrike" kern="0" cap="none" spc="-80" normalizeH="0" baseline="0" noProof="0" dirty="0">
                  <a:ln>
                    <a:noFill/>
                  </a:ln>
                  <a:solidFill>
                    <a:srgbClr val="231F20"/>
                  </a:solidFill>
                  <a:effectLst/>
                  <a:uLnTx/>
                  <a:uFillTx/>
                  <a:latin typeface="Arial" panose="020B0604020202020204" pitchFamily="34" charset="0"/>
                  <a:ea typeface="Arial" panose="020B0604020202020204" pitchFamily="34" charset="0"/>
                </a:rPr>
                <a:t> </a:t>
              </a:r>
              <a:r>
                <a:rPr kumimoji="0" lang="ar-SA" sz="1400" b="1" i="0" u="none" strike="noStrike" kern="0" cap="none" spc="0" normalizeH="0" baseline="0" noProof="0" dirty="0">
                  <a:ln>
                    <a:noFill/>
                  </a:ln>
                  <a:solidFill>
                    <a:srgbClr val="231F20"/>
                  </a:solidFill>
                  <a:effectLst/>
                  <a:uLnTx/>
                  <a:uFillTx/>
                  <a:latin typeface="Arial" panose="020B0604020202020204" pitchFamily="34" charset="0"/>
                  <a:ea typeface="Arial" panose="020B0604020202020204" pitchFamily="34" charset="0"/>
                </a:rPr>
                <a:t>المحتوى؟</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13" name="Graphic 156">
              <a:extLst>
                <a:ext uri="{FF2B5EF4-FFF2-40B4-BE49-F238E27FC236}">
                  <a16:creationId xmlns:a16="http://schemas.microsoft.com/office/drawing/2014/main" id="{B99E6EF5-8562-15A1-BD45-B8539AC2F56B}"/>
                </a:ext>
              </a:extLst>
            </p:cNvPr>
            <p:cNvSpPr/>
            <p:nvPr/>
          </p:nvSpPr>
          <p:spPr>
            <a:xfrm>
              <a:off x="609647" y="297305"/>
              <a:ext cx="2204085" cy="2755900"/>
            </a:xfrm>
            <a:custGeom>
              <a:avLst/>
              <a:gdLst/>
              <a:ahLst/>
              <a:cxnLst/>
              <a:rect l="l" t="t" r="r" b="b"/>
              <a:pathLst>
                <a:path w="2204085" h="2755900">
                  <a:moveTo>
                    <a:pt x="372668" y="2499055"/>
                  </a:moveTo>
                  <a:lnTo>
                    <a:pt x="295643" y="2499055"/>
                  </a:lnTo>
                  <a:lnTo>
                    <a:pt x="174129" y="2652547"/>
                  </a:lnTo>
                  <a:lnTo>
                    <a:pt x="72453" y="2499055"/>
                  </a:lnTo>
                  <a:lnTo>
                    <a:pt x="0" y="2499055"/>
                  </a:lnTo>
                  <a:lnTo>
                    <a:pt x="169786" y="2755354"/>
                  </a:lnTo>
                  <a:lnTo>
                    <a:pt x="372668" y="2499055"/>
                  </a:lnTo>
                  <a:close/>
                </a:path>
                <a:path w="2204085" h="2755900">
                  <a:moveTo>
                    <a:pt x="372668" y="639216"/>
                  </a:moveTo>
                  <a:lnTo>
                    <a:pt x="295643" y="639216"/>
                  </a:lnTo>
                  <a:lnTo>
                    <a:pt x="174129" y="792708"/>
                  </a:lnTo>
                  <a:lnTo>
                    <a:pt x="72453" y="639216"/>
                  </a:lnTo>
                  <a:lnTo>
                    <a:pt x="0" y="639216"/>
                  </a:lnTo>
                  <a:lnTo>
                    <a:pt x="169786" y="895515"/>
                  </a:lnTo>
                  <a:lnTo>
                    <a:pt x="372668" y="639216"/>
                  </a:lnTo>
                  <a:close/>
                </a:path>
                <a:path w="2204085" h="2755900">
                  <a:moveTo>
                    <a:pt x="2204085" y="0"/>
                  </a:moveTo>
                  <a:lnTo>
                    <a:pt x="1947786" y="169786"/>
                  </a:lnTo>
                  <a:lnTo>
                    <a:pt x="2204085" y="372668"/>
                  </a:lnTo>
                  <a:lnTo>
                    <a:pt x="2204085" y="295643"/>
                  </a:lnTo>
                  <a:lnTo>
                    <a:pt x="2050592" y="174129"/>
                  </a:lnTo>
                  <a:lnTo>
                    <a:pt x="2204085" y="72453"/>
                  </a:lnTo>
                  <a:lnTo>
                    <a:pt x="2204085"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4" name="Graphic 157">
              <a:extLst>
                <a:ext uri="{FF2B5EF4-FFF2-40B4-BE49-F238E27FC236}">
                  <a16:creationId xmlns:a16="http://schemas.microsoft.com/office/drawing/2014/main" id="{F09F87CB-ED97-DB5B-1809-735C0CB19FCF}"/>
                </a:ext>
              </a:extLst>
            </p:cNvPr>
            <p:cNvSpPr/>
            <p:nvPr/>
          </p:nvSpPr>
          <p:spPr>
            <a:xfrm>
              <a:off x="1293587" y="6350"/>
              <a:ext cx="1520190" cy="1860550"/>
            </a:xfrm>
            <a:custGeom>
              <a:avLst/>
              <a:gdLst/>
              <a:ahLst/>
              <a:cxnLst/>
              <a:rect l="l" t="t" r="r" b="b"/>
              <a:pathLst>
                <a:path w="1520190" h="1860550">
                  <a:moveTo>
                    <a:pt x="1519605" y="0"/>
                  </a:moveTo>
                  <a:lnTo>
                    <a:pt x="1519605" y="363410"/>
                  </a:lnTo>
                  <a:lnTo>
                    <a:pt x="1366227" y="465086"/>
                  </a:lnTo>
                  <a:lnTo>
                    <a:pt x="1519605" y="586600"/>
                  </a:lnTo>
                  <a:lnTo>
                    <a:pt x="1519605" y="930173"/>
                  </a:lnTo>
                </a:path>
                <a:path w="1520190" h="1860550">
                  <a:moveTo>
                    <a:pt x="0" y="930173"/>
                  </a:moveTo>
                  <a:lnTo>
                    <a:pt x="0" y="1293583"/>
                  </a:lnTo>
                  <a:lnTo>
                    <a:pt x="153390" y="1395260"/>
                  </a:lnTo>
                  <a:lnTo>
                    <a:pt x="0" y="1516773"/>
                  </a:lnTo>
                  <a:lnTo>
                    <a:pt x="0" y="1860346"/>
                  </a:lnTo>
                </a:path>
              </a:pathLst>
            </a:custGeom>
            <a:ln w="12700">
              <a:solidFill>
                <a:srgbClr val="666666"/>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Graphic 158">
              <a:extLst>
                <a:ext uri="{FF2B5EF4-FFF2-40B4-BE49-F238E27FC236}">
                  <a16:creationId xmlns:a16="http://schemas.microsoft.com/office/drawing/2014/main" id="{4BF75F6E-334F-99EA-3364-E71858D4C6E9}"/>
                </a:ext>
              </a:extLst>
            </p:cNvPr>
            <p:cNvSpPr/>
            <p:nvPr/>
          </p:nvSpPr>
          <p:spPr>
            <a:xfrm>
              <a:off x="2557437" y="2157139"/>
              <a:ext cx="256540" cy="372745"/>
            </a:xfrm>
            <a:custGeom>
              <a:avLst/>
              <a:gdLst/>
              <a:ahLst/>
              <a:cxnLst/>
              <a:rect l="l" t="t" r="r" b="b"/>
              <a:pathLst>
                <a:path w="256540" h="372745">
                  <a:moveTo>
                    <a:pt x="256298" y="0"/>
                  </a:moveTo>
                  <a:lnTo>
                    <a:pt x="0" y="169786"/>
                  </a:lnTo>
                  <a:lnTo>
                    <a:pt x="256298" y="372668"/>
                  </a:lnTo>
                  <a:lnTo>
                    <a:pt x="256298" y="295643"/>
                  </a:lnTo>
                  <a:lnTo>
                    <a:pt x="102806" y="174129"/>
                  </a:lnTo>
                  <a:lnTo>
                    <a:pt x="256298" y="72453"/>
                  </a:lnTo>
                  <a:lnTo>
                    <a:pt x="256298"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Graphic 159">
              <a:extLst>
                <a:ext uri="{FF2B5EF4-FFF2-40B4-BE49-F238E27FC236}">
                  <a16:creationId xmlns:a16="http://schemas.microsoft.com/office/drawing/2014/main" id="{A651E564-F73B-16A3-AC6C-B5920D5C0508}"/>
                </a:ext>
              </a:extLst>
            </p:cNvPr>
            <p:cNvSpPr/>
            <p:nvPr/>
          </p:nvSpPr>
          <p:spPr>
            <a:xfrm>
              <a:off x="2661098" y="1866693"/>
              <a:ext cx="152400" cy="930275"/>
            </a:xfrm>
            <a:custGeom>
              <a:avLst/>
              <a:gdLst/>
              <a:ahLst/>
              <a:cxnLst/>
              <a:rect l="l" t="t" r="r" b="b"/>
              <a:pathLst>
                <a:path w="152400" h="930275">
                  <a:moveTo>
                    <a:pt x="152095" y="0"/>
                  </a:moveTo>
                  <a:lnTo>
                    <a:pt x="152095" y="363410"/>
                  </a:lnTo>
                  <a:lnTo>
                    <a:pt x="0" y="465086"/>
                  </a:lnTo>
                  <a:lnTo>
                    <a:pt x="152095" y="586600"/>
                  </a:lnTo>
                  <a:lnTo>
                    <a:pt x="152095" y="930173"/>
                  </a:lnTo>
                </a:path>
              </a:pathLst>
            </a:custGeom>
            <a:ln w="12700">
              <a:solidFill>
                <a:srgbClr val="666666"/>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Graphic 160">
              <a:extLst>
                <a:ext uri="{FF2B5EF4-FFF2-40B4-BE49-F238E27FC236}">
                  <a16:creationId xmlns:a16="http://schemas.microsoft.com/office/drawing/2014/main" id="{45258F8C-0C20-6491-3858-B4F197D8FC88}"/>
                </a:ext>
              </a:extLst>
            </p:cNvPr>
            <p:cNvSpPr/>
            <p:nvPr/>
          </p:nvSpPr>
          <p:spPr>
            <a:xfrm>
              <a:off x="2557437" y="4017626"/>
              <a:ext cx="256540" cy="372745"/>
            </a:xfrm>
            <a:custGeom>
              <a:avLst/>
              <a:gdLst/>
              <a:ahLst/>
              <a:cxnLst/>
              <a:rect l="l" t="t" r="r" b="b"/>
              <a:pathLst>
                <a:path w="256540" h="372745">
                  <a:moveTo>
                    <a:pt x="256298" y="0"/>
                  </a:moveTo>
                  <a:lnTo>
                    <a:pt x="0" y="169786"/>
                  </a:lnTo>
                  <a:lnTo>
                    <a:pt x="256298" y="372668"/>
                  </a:lnTo>
                  <a:lnTo>
                    <a:pt x="256298" y="295643"/>
                  </a:lnTo>
                  <a:lnTo>
                    <a:pt x="102806" y="174129"/>
                  </a:lnTo>
                  <a:lnTo>
                    <a:pt x="256298" y="72453"/>
                  </a:lnTo>
                  <a:lnTo>
                    <a:pt x="256298"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Graphic 161">
              <a:extLst>
                <a:ext uri="{FF2B5EF4-FFF2-40B4-BE49-F238E27FC236}">
                  <a16:creationId xmlns:a16="http://schemas.microsoft.com/office/drawing/2014/main" id="{7EB8C3A4-924C-2923-7554-F7E4FB1D0833}"/>
                </a:ext>
              </a:extLst>
            </p:cNvPr>
            <p:cNvSpPr/>
            <p:nvPr/>
          </p:nvSpPr>
          <p:spPr>
            <a:xfrm>
              <a:off x="6350" y="6883"/>
              <a:ext cx="4094479" cy="4650105"/>
            </a:xfrm>
            <a:custGeom>
              <a:avLst/>
              <a:gdLst/>
              <a:ahLst/>
              <a:cxnLst/>
              <a:rect l="l" t="t" r="r" b="b"/>
              <a:pathLst>
                <a:path w="4094479" h="4650105">
                  <a:moveTo>
                    <a:pt x="2807182" y="3719829"/>
                  </a:moveTo>
                  <a:lnTo>
                    <a:pt x="2807182" y="4083151"/>
                  </a:lnTo>
                  <a:lnTo>
                    <a:pt x="2653728" y="4184802"/>
                  </a:lnTo>
                  <a:lnTo>
                    <a:pt x="2807182" y="4306290"/>
                  </a:lnTo>
                  <a:lnTo>
                    <a:pt x="2807182" y="4649787"/>
                  </a:lnTo>
                </a:path>
                <a:path w="4094479" h="4650105">
                  <a:moveTo>
                    <a:pt x="261785" y="4649787"/>
                  </a:moveTo>
                  <a:lnTo>
                    <a:pt x="675894" y="4649787"/>
                  </a:lnTo>
                  <a:lnTo>
                    <a:pt x="789978" y="4649787"/>
                  </a:lnTo>
                  <a:lnTo>
                    <a:pt x="899020" y="4649787"/>
                  </a:lnTo>
                </a:path>
                <a:path w="4094479" h="4650105">
                  <a:moveTo>
                    <a:pt x="1286903" y="2789872"/>
                  </a:moveTo>
                  <a:lnTo>
                    <a:pt x="1286903" y="3153194"/>
                  </a:lnTo>
                  <a:lnTo>
                    <a:pt x="1440357" y="3254857"/>
                  </a:lnTo>
                  <a:lnTo>
                    <a:pt x="1286903" y="3376333"/>
                  </a:lnTo>
                  <a:lnTo>
                    <a:pt x="1286903" y="3719829"/>
                  </a:lnTo>
                </a:path>
                <a:path w="4094479" h="4650105">
                  <a:moveTo>
                    <a:pt x="4094086" y="788936"/>
                  </a:moveTo>
                  <a:lnTo>
                    <a:pt x="4094086" y="261797"/>
                  </a:lnTo>
                  <a:lnTo>
                    <a:pt x="4089868" y="214738"/>
                  </a:lnTo>
                  <a:lnTo>
                    <a:pt x="4077708" y="170447"/>
                  </a:lnTo>
                  <a:lnTo>
                    <a:pt x="4058344" y="129662"/>
                  </a:lnTo>
                  <a:lnTo>
                    <a:pt x="4032516" y="93123"/>
                  </a:lnTo>
                  <a:lnTo>
                    <a:pt x="4000964" y="61570"/>
                  </a:lnTo>
                  <a:lnTo>
                    <a:pt x="3964427" y="35742"/>
                  </a:lnTo>
                  <a:lnTo>
                    <a:pt x="3923645" y="16378"/>
                  </a:lnTo>
                  <a:lnTo>
                    <a:pt x="3879356" y="4217"/>
                  </a:lnTo>
                  <a:lnTo>
                    <a:pt x="3832301" y="0"/>
                  </a:lnTo>
                  <a:lnTo>
                    <a:pt x="261785" y="0"/>
                  </a:lnTo>
                  <a:lnTo>
                    <a:pt x="214729" y="4217"/>
                  </a:lnTo>
                  <a:lnTo>
                    <a:pt x="170441" y="16378"/>
                  </a:lnTo>
                  <a:lnTo>
                    <a:pt x="129658" y="35742"/>
                  </a:lnTo>
                  <a:lnTo>
                    <a:pt x="93121" y="61570"/>
                  </a:lnTo>
                  <a:lnTo>
                    <a:pt x="61569" y="93123"/>
                  </a:lnTo>
                  <a:lnTo>
                    <a:pt x="35742" y="129662"/>
                  </a:lnTo>
                  <a:lnTo>
                    <a:pt x="16378" y="170447"/>
                  </a:lnTo>
                  <a:lnTo>
                    <a:pt x="4217" y="214738"/>
                  </a:lnTo>
                  <a:lnTo>
                    <a:pt x="0" y="261797"/>
                  </a:lnTo>
                  <a:lnTo>
                    <a:pt x="0" y="668172"/>
                  </a:lnTo>
                  <a:lnTo>
                    <a:pt x="4217" y="715227"/>
                  </a:lnTo>
                  <a:lnTo>
                    <a:pt x="16378" y="759516"/>
                  </a:lnTo>
                  <a:lnTo>
                    <a:pt x="35742" y="800298"/>
                  </a:lnTo>
                  <a:lnTo>
                    <a:pt x="61569" y="836835"/>
                  </a:lnTo>
                  <a:lnTo>
                    <a:pt x="93121" y="868387"/>
                  </a:lnTo>
                  <a:lnTo>
                    <a:pt x="129658" y="894215"/>
                  </a:lnTo>
                  <a:lnTo>
                    <a:pt x="170441" y="913579"/>
                  </a:lnTo>
                  <a:lnTo>
                    <a:pt x="214729" y="925739"/>
                  </a:lnTo>
                  <a:lnTo>
                    <a:pt x="261785" y="929957"/>
                  </a:lnTo>
                </a:path>
                <a:path w="4094479" h="4650105">
                  <a:moveTo>
                    <a:pt x="3195066" y="1859914"/>
                  </a:moveTo>
                  <a:lnTo>
                    <a:pt x="261785" y="1859914"/>
                  </a:lnTo>
                </a:path>
                <a:path w="4094479" h="4650105">
                  <a:moveTo>
                    <a:pt x="261785" y="929957"/>
                  </a:moveTo>
                  <a:lnTo>
                    <a:pt x="675894" y="929957"/>
                  </a:lnTo>
                  <a:lnTo>
                    <a:pt x="777544" y="1083411"/>
                  </a:lnTo>
                  <a:lnTo>
                    <a:pt x="899020" y="929957"/>
                  </a:lnTo>
                  <a:lnTo>
                    <a:pt x="3832301" y="929957"/>
                  </a:lnTo>
                  <a:lnTo>
                    <a:pt x="3879356" y="934175"/>
                  </a:lnTo>
                  <a:lnTo>
                    <a:pt x="3923645" y="946335"/>
                  </a:lnTo>
                  <a:lnTo>
                    <a:pt x="3964427" y="965700"/>
                  </a:lnTo>
                  <a:lnTo>
                    <a:pt x="4000964" y="991528"/>
                  </a:lnTo>
                  <a:lnTo>
                    <a:pt x="4032516" y="1023081"/>
                  </a:lnTo>
                  <a:lnTo>
                    <a:pt x="4058344" y="1059619"/>
                  </a:lnTo>
                  <a:lnTo>
                    <a:pt x="4077708" y="1100404"/>
                  </a:lnTo>
                  <a:lnTo>
                    <a:pt x="4089868" y="1144696"/>
                  </a:lnTo>
                  <a:lnTo>
                    <a:pt x="4094086" y="1191755"/>
                  </a:lnTo>
                  <a:lnTo>
                    <a:pt x="4094086" y="1598117"/>
                  </a:lnTo>
                  <a:lnTo>
                    <a:pt x="4089868" y="1645176"/>
                  </a:lnTo>
                  <a:lnTo>
                    <a:pt x="4077708" y="1689467"/>
                  </a:lnTo>
                  <a:lnTo>
                    <a:pt x="4058344" y="1730252"/>
                  </a:lnTo>
                  <a:lnTo>
                    <a:pt x="4032516" y="1766791"/>
                  </a:lnTo>
                  <a:lnTo>
                    <a:pt x="4000964" y="1798344"/>
                  </a:lnTo>
                  <a:lnTo>
                    <a:pt x="3964427" y="1824172"/>
                  </a:lnTo>
                  <a:lnTo>
                    <a:pt x="3923645" y="1843536"/>
                  </a:lnTo>
                  <a:lnTo>
                    <a:pt x="3879356" y="1855697"/>
                  </a:lnTo>
                  <a:lnTo>
                    <a:pt x="3832301" y="1859914"/>
                  </a:lnTo>
                  <a:lnTo>
                    <a:pt x="3418205" y="1859914"/>
                  </a:lnTo>
                </a:path>
                <a:path w="4094479" h="4650105">
                  <a:moveTo>
                    <a:pt x="3418205" y="1859914"/>
                  </a:moveTo>
                  <a:lnTo>
                    <a:pt x="3316541" y="2013369"/>
                  </a:lnTo>
                  <a:lnTo>
                    <a:pt x="3195066" y="1859914"/>
                  </a:lnTo>
                </a:path>
                <a:path w="4094479" h="4650105">
                  <a:moveTo>
                    <a:pt x="261785" y="1859914"/>
                  </a:moveTo>
                  <a:lnTo>
                    <a:pt x="214729" y="1864132"/>
                  </a:lnTo>
                  <a:lnTo>
                    <a:pt x="170441" y="1876293"/>
                  </a:lnTo>
                  <a:lnTo>
                    <a:pt x="129658" y="1895657"/>
                  </a:lnTo>
                  <a:lnTo>
                    <a:pt x="93121" y="1921485"/>
                  </a:lnTo>
                  <a:lnTo>
                    <a:pt x="61569" y="1953038"/>
                  </a:lnTo>
                  <a:lnTo>
                    <a:pt x="35742" y="1989577"/>
                  </a:lnTo>
                  <a:lnTo>
                    <a:pt x="16378" y="2030362"/>
                  </a:lnTo>
                  <a:lnTo>
                    <a:pt x="4217" y="2074653"/>
                  </a:lnTo>
                  <a:lnTo>
                    <a:pt x="0" y="2121712"/>
                  </a:lnTo>
                  <a:lnTo>
                    <a:pt x="0" y="2528074"/>
                  </a:lnTo>
                  <a:lnTo>
                    <a:pt x="4217" y="2575133"/>
                  </a:lnTo>
                  <a:lnTo>
                    <a:pt x="16378" y="2619425"/>
                  </a:lnTo>
                  <a:lnTo>
                    <a:pt x="35742" y="2660210"/>
                  </a:lnTo>
                  <a:lnTo>
                    <a:pt x="61569" y="2696748"/>
                  </a:lnTo>
                  <a:lnTo>
                    <a:pt x="93121" y="2728301"/>
                  </a:lnTo>
                  <a:lnTo>
                    <a:pt x="129658" y="2754129"/>
                  </a:lnTo>
                  <a:lnTo>
                    <a:pt x="170441" y="2773494"/>
                  </a:lnTo>
                  <a:lnTo>
                    <a:pt x="214729" y="2785654"/>
                  </a:lnTo>
                  <a:lnTo>
                    <a:pt x="261785" y="2789872"/>
                  </a:lnTo>
                </a:path>
                <a:path w="4094479" h="4650105">
                  <a:moveTo>
                    <a:pt x="261785" y="2789872"/>
                  </a:moveTo>
                  <a:lnTo>
                    <a:pt x="675894" y="2789872"/>
                  </a:lnTo>
                  <a:lnTo>
                    <a:pt x="777544" y="2943326"/>
                  </a:lnTo>
                  <a:lnTo>
                    <a:pt x="899020" y="2789872"/>
                  </a:lnTo>
                </a:path>
                <a:path w="4094479" h="4650105">
                  <a:moveTo>
                    <a:pt x="3195066" y="3719829"/>
                  </a:moveTo>
                  <a:lnTo>
                    <a:pt x="261785" y="3719829"/>
                  </a:lnTo>
                </a:path>
                <a:path w="4094479" h="4650105">
                  <a:moveTo>
                    <a:pt x="899020" y="2789872"/>
                  </a:moveTo>
                  <a:lnTo>
                    <a:pt x="3832301" y="2789872"/>
                  </a:lnTo>
                  <a:lnTo>
                    <a:pt x="3879356" y="2794090"/>
                  </a:lnTo>
                  <a:lnTo>
                    <a:pt x="3923645" y="2806250"/>
                  </a:lnTo>
                  <a:lnTo>
                    <a:pt x="3964427" y="2825615"/>
                  </a:lnTo>
                  <a:lnTo>
                    <a:pt x="4000964" y="2851443"/>
                  </a:lnTo>
                  <a:lnTo>
                    <a:pt x="4032516" y="2882996"/>
                  </a:lnTo>
                  <a:lnTo>
                    <a:pt x="4058344" y="2919534"/>
                  </a:lnTo>
                  <a:lnTo>
                    <a:pt x="4077708" y="2960319"/>
                  </a:lnTo>
                  <a:lnTo>
                    <a:pt x="4089868" y="3004611"/>
                  </a:lnTo>
                  <a:lnTo>
                    <a:pt x="4094086" y="3051670"/>
                  </a:lnTo>
                  <a:lnTo>
                    <a:pt x="4094086" y="3458032"/>
                  </a:lnTo>
                  <a:lnTo>
                    <a:pt x="4089868" y="3505091"/>
                  </a:lnTo>
                  <a:lnTo>
                    <a:pt x="4077708" y="3549382"/>
                  </a:lnTo>
                  <a:lnTo>
                    <a:pt x="4058344" y="3590167"/>
                  </a:lnTo>
                  <a:lnTo>
                    <a:pt x="4032516" y="3626706"/>
                  </a:lnTo>
                  <a:lnTo>
                    <a:pt x="4000964" y="3658259"/>
                  </a:lnTo>
                  <a:lnTo>
                    <a:pt x="3964427" y="3684087"/>
                  </a:lnTo>
                  <a:lnTo>
                    <a:pt x="3923645" y="3703451"/>
                  </a:lnTo>
                  <a:lnTo>
                    <a:pt x="3879356" y="3715612"/>
                  </a:lnTo>
                  <a:lnTo>
                    <a:pt x="3832301" y="3719829"/>
                  </a:lnTo>
                  <a:lnTo>
                    <a:pt x="3418205" y="3719829"/>
                  </a:lnTo>
                </a:path>
                <a:path w="4094479" h="4650105">
                  <a:moveTo>
                    <a:pt x="261785" y="3719829"/>
                  </a:moveTo>
                  <a:lnTo>
                    <a:pt x="214729" y="3724047"/>
                  </a:lnTo>
                  <a:lnTo>
                    <a:pt x="170441" y="3736208"/>
                  </a:lnTo>
                  <a:lnTo>
                    <a:pt x="129658" y="3755572"/>
                  </a:lnTo>
                  <a:lnTo>
                    <a:pt x="93121" y="3781400"/>
                  </a:lnTo>
                  <a:lnTo>
                    <a:pt x="61569" y="3812953"/>
                  </a:lnTo>
                  <a:lnTo>
                    <a:pt x="35742" y="3849492"/>
                  </a:lnTo>
                  <a:lnTo>
                    <a:pt x="16378" y="3890277"/>
                  </a:lnTo>
                  <a:lnTo>
                    <a:pt x="4217" y="3934568"/>
                  </a:lnTo>
                  <a:lnTo>
                    <a:pt x="0" y="3981627"/>
                  </a:lnTo>
                  <a:lnTo>
                    <a:pt x="0" y="4387989"/>
                  </a:lnTo>
                  <a:lnTo>
                    <a:pt x="4217" y="4435048"/>
                  </a:lnTo>
                  <a:lnTo>
                    <a:pt x="16378" y="4479340"/>
                  </a:lnTo>
                  <a:lnTo>
                    <a:pt x="35742" y="4520125"/>
                  </a:lnTo>
                  <a:lnTo>
                    <a:pt x="61569" y="4556663"/>
                  </a:lnTo>
                  <a:lnTo>
                    <a:pt x="93121" y="4588216"/>
                  </a:lnTo>
                  <a:lnTo>
                    <a:pt x="129658" y="4614044"/>
                  </a:lnTo>
                  <a:lnTo>
                    <a:pt x="170441" y="4633409"/>
                  </a:lnTo>
                  <a:lnTo>
                    <a:pt x="214729" y="4645569"/>
                  </a:lnTo>
                  <a:lnTo>
                    <a:pt x="261785" y="4649787"/>
                  </a:lnTo>
                </a:path>
                <a:path w="4094479" h="4650105">
                  <a:moveTo>
                    <a:pt x="899020" y="4649787"/>
                  </a:moveTo>
                  <a:lnTo>
                    <a:pt x="3832301" y="4649787"/>
                  </a:lnTo>
                </a:path>
                <a:path w="4094479" h="4650105">
                  <a:moveTo>
                    <a:pt x="3418205" y="3719829"/>
                  </a:moveTo>
                  <a:lnTo>
                    <a:pt x="3316541" y="3873284"/>
                  </a:lnTo>
                  <a:lnTo>
                    <a:pt x="3195066" y="3719829"/>
                  </a:lnTo>
                </a:path>
                <a:path w="4094479" h="4650105">
                  <a:moveTo>
                    <a:pt x="4094086" y="4387989"/>
                  </a:moveTo>
                  <a:lnTo>
                    <a:pt x="4089868" y="4435048"/>
                  </a:lnTo>
                  <a:lnTo>
                    <a:pt x="4077708" y="4479340"/>
                  </a:lnTo>
                  <a:lnTo>
                    <a:pt x="4058344" y="4520125"/>
                  </a:lnTo>
                  <a:lnTo>
                    <a:pt x="4032516" y="4556663"/>
                  </a:lnTo>
                  <a:lnTo>
                    <a:pt x="4000964" y="4588216"/>
                  </a:lnTo>
                  <a:lnTo>
                    <a:pt x="3964427" y="4614044"/>
                  </a:lnTo>
                  <a:lnTo>
                    <a:pt x="3923645" y="4633409"/>
                  </a:lnTo>
                  <a:lnTo>
                    <a:pt x="3879356" y="4645569"/>
                  </a:lnTo>
                  <a:lnTo>
                    <a:pt x="3832301" y="4649787"/>
                  </a:lnTo>
                </a:path>
                <a:path w="4094479" h="4650105">
                  <a:moveTo>
                    <a:pt x="4094086" y="3981627"/>
                  </a:moveTo>
                  <a:lnTo>
                    <a:pt x="4094086" y="4387989"/>
                  </a:lnTo>
                </a:path>
              </a:pathLst>
            </a:custGeom>
            <a:ln w="12700">
              <a:solidFill>
                <a:srgbClr val="666666"/>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21" name="Image 162">
              <a:extLst>
                <a:ext uri="{FF2B5EF4-FFF2-40B4-BE49-F238E27FC236}">
                  <a16:creationId xmlns:a16="http://schemas.microsoft.com/office/drawing/2014/main" id="{BB7B9755-C15A-01ED-58FD-4DE5BE4362AD}"/>
                </a:ext>
              </a:extLst>
            </p:cNvPr>
            <p:cNvPicPr/>
            <p:nvPr/>
          </p:nvPicPr>
          <p:blipFill>
            <a:blip r:embed="rId4" cstate="print"/>
            <a:stretch>
              <a:fillRect/>
            </a:stretch>
          </p:blipFill>
          <p:spPr>
            <a:xfrm>
              <a:off x="4063673" y="758155"/>
              <a:ext cx="74612" cy="74625"/>
            </a:xfrm>
            <a:prstGeom prst="rect">
              <a:avLst/>
            </a:prstGeom>
          </p:spPr>
        </p:pic>
        <p:pic>
          <p:nvPicPr>
            <p:cNvPr id="22" name="Image 163">
              <a:extLst>
                <a:ext uri="{FF2B5EF4-FFF2-40B4-BE49-F238E27FC236}">
                  <a16:creationId xmlns:a16="http://schemas.microsoft.com/office/drawing/2014/main" id="{AB7633A9-7D41-18AA-A3E2-CB947EF83563}"/>
                </a:ext>
              </a:extLst>
            </p:cNvPr>
            <p:cNvPicPr/>
            <p:nvPr/>
          </p:nvPicPr>
          <p:blipFill>
            <a:blip r:embed="rId5" cstate="print"/>
            <a:stretch>
              <a:fillRect/>
            </a:stretch>
          </p:blipFill>
          <p:spPr>
            <a:xfrm>
              <a:off x="4063673" y="3951579"/>
              <a:ext cx="74612" cy="74625"/>
            </a:xfrm>
            <a:prstGeom prst="rect">
              <a:avLst/>
            </a:prstGeom>
          </p:spPr>
        </p:pic>
        <p:pic>
          <p:nvPicPr>
            <p:cNvPr id="23" name="Image 164">
              <a:extLst>
                <a:ext uri="{FF2B5EF4-FFF2-40B4-BE49-F238E27FC236}">
                  <a16:creationId xmlns:a16="http://schemas.microsoft.com/office/drawing/2014/main" id="{68EAFBB9-5DDD-0314-CB17-6DC8C74B8824}"/>
                </a:ext>
              </a:extLst>
            </p:cNvPr>
            <p:cNvPicPr/>
            <p:nvPr/>
          </p:nvPicPr>
          <p:blipFill>
            <a:blip r:embed="rId6" cstate="print"/>
            <a:stretch>
              <a:fillRect/>
            </a:stretch>
          </p:blipFill>
          <p:spPr>
            <a:xfrm>
              <a:off x="3028781" y="238657"/>
              <a:ext cx="381482" cy="463562"/>
            </a:xfrm>
            <a:prstGeom prst="rect">
              <a:avLst/>
            </a:prstGeom>
          </p:spPr>
        </p:pic>
        <p:pic>
          <p:nvPicPr>
            <p:cNvPr id="24" name="Image 165">
              <a:extLst>
                <a:ext uri="{FF2B5EF4-FFF2-40B4-BE49-F238E27FC236}">
                  <a16:creationId xmlns:a16="http://schemas.microsoft.com/office/drawing/2014/main" id="{3AA7F614-69F1-DA81-52D5-C44C6EBBB187}"/>
                </a:ext>
              </a:extLst>
            </p:cNvPr>
            <p:cNvPicPr/>
            <p:nvPr/>
          </p:nvPicPr>
          <p:blipFill>
            <a:blip r:embed="rId7" cstate="print"/>
            <a:stretch>
              <a:fillRect/>
            </a:stretch>
          </p:blipFill>
          <p:spPr>
            <a:xfrm>
              <a:off x="507040" y="1233667"/>
              <a:ext cx="541019" cy="541019"/>
            </a:xfrm>
            <a:prstGeom prst="rect">
              <a:avLst/>
            </a:prstGeom>
          </p:spPr>
        </p:pic>
        <p:pic>
          <p:nvPicPr>
            <p:cNvPr id="25" name="Image 166">
              <a:extLst>
                <a:ext uri="{FF2B5EF4-FFF2-40B4-BE49-F238E27FC236}">
                  <a16:creationId xmlns:a16="http://schemas.microsoft.com/office/drawing/2014/main" id="{258C7BBD-0C5D-8775-D83D-DFCF44FA4C5B}"/>
                </a:ext>
              </a:extLst>
            </p:cNvPr>
            <p:cNvPicPr/>
            <p:nvPr/>
          </p:nvPicPr>
          <p:blipFill>
            <a:blip r:embed="rId8" cstate="print"/>
            <a:stretch>
              <a:fillRect/>
            </a:stretch>
          </p:blipFill>
          <p:spPr>
            <a:xfrm>
              <a:off x="3025212" y="2091066"/>
              <a:ext cx="541020" cy="548360"/>
            </a:xfrm>
            <a:prstGeom prst="rect">
              <a:avLst/>
            </a:prstGeom>
          </p:spPr>
        </p:pic>
        <p:pic>
          <p:nvPicPr>
            <p:cNvPr id="26" name="Image 167">
              <a:extLst>
                <a:ext uri="{FF2B5EF4-FFF2-40B4-BE49-F238E27FC236}">
                  <a16:creationId xmlns:a16="http://schemas.microsoft.com/office/drawing/2014/main" id="{EA3EEA9F-6730-A992-9ECE-674AAFF8F33B}"/>
                </a:ext>
              </a:extLst>
            </p:cNvPr>
            <p:cNvPicPr/>
            <p:nvPr/>
          </p:nvPicPr>
          <p:blipFill>
            <a:blip r:embed="rId9" cstate="print"/>
            <a:stretch>
              <a:fillRect/>
            </a:stretch>
          </p:blipFill>
          <p:spPr>
            <a:xfrm>
              <a:off x="552611" y="3106964"/>
              <a:ext cx="449884" cy="451891"/>
            </a:xfrm>
            <a:prstGeom prst="rect">
              <a:avLst/>
            </a:prstGeom>
          </p:spPr>
        </p:pic>
        <p:pic>
          <p:nvPicPr>
            <p:cNvPr id="27" name="Image 168">
              <a:extLst>
                <a:ext uri="{FF2B5EF4-FFF2-40B4-BE49-F238E27FC236}">
                  <a16:creationId xmlns:a16="http://schemas.microsoft.com/office/drawing/2014/main" id="{28C3A227-129D-F5CE-CA40-0643163655EE}"/>
                </a:ext>
              </a:extLst>
            </p:cNvPr>
            <p:cNvPicPr/>
            <p:nvPr/>
          </p:nvPicPr>
          <p:blipFill>
            <a:blip r:embed="rId10" cstate="print"/>
            <a:stretch>
              <a:fillRect/>
            </a:stretch>
          </p:blipFill>
          <p:spPr>
            <a:xfrm>
              <a:off x="3120220" y="3983359"/>
              <a:ext cx="446010" cy="446010"/>
            </a:xfrm>
            <a:prstGeom prst="rect">
              <a:avLst/>
            </a:prstGeom>
          </p:spPr>
        </p:pic>
        <p:sp>
          <p:nvSpPr>
            <p:cNvPr id="28" name="Textbox 169">
              <a:extLst>
                <a:ext uri="{FF2B5EF4-FFF2-40B4-BE49-F238E27FC236}">
                  <a16:creationId xmlns:a16="http://schemas.microsoft.com/office/drawing/2014/main" id="{6BF2D352-36ED-6334-70D7-562DE158946C}"/>
                </a:ext>
              </a:extLst>
            </p:cNvPr>
            <p:cNvSpPr txBox="1"/>
            <p:nvPr/>
          </p:nvSpPr>
          <p:spPr>
            <a:xfrm>
              <a:off x="3668661" y="-222927"/>
              <a:ext cx="233679" cy="457200"/>
            </a:xfrm>
            <a:prstGeom prst="rect">
              <a:avLst/>
            </a:prstGeom>
          </p:spPr>
          <p:txBody>
            <a:bodyPr wrap="square" lIns="0" tIns="0" rIns="0" bIns="0" rtlCol="0">
              <a:noAutofit/>
            </a:bodyPr>
            <a:lstStyle/>
            <a:p>
              <a:pPr marL="0" marR="0" lvl="0" indent="0" defTabSz="914400" eaLnBrk="1" fontAlgn="auto" latinLnBrk="0" hangingPunct="1">
                <a:lnSpc>
                  <a:spcPct val="271212"/>
                </a:lnSpc>
                <a:spcBef>
                  <a:spcPts val="0"/>
                </a:spcBef>
                <a:spcAft>
                  <a:spcPts val="0"/>
                </a:spcAft>
                <a:buClrTx/>
                <a:buSzTx/>
                <a:buFontTx/>
                <a:buNone/>
                <a:tabLst/>
                <a:defRPr/>
              </a:pPr>
              <a:r>
                <a:rPr kumimoji="0" lang="en-US" sz="3000" b="1" i="0" u="none" strike="noStrike" kern="0" cap="none" spc="-130" normalizeH="0" baseline="0" noProof="0" dirty="0">
                  <a:ln>
                    <a:noFill/>
                  </a:ln>
                  <a:solidFill>
                    <a:srgbClr val="4DBAC9"/>
                  </a:solidFill>
                  <a:effectLst/>
                  <a:uLnTx/>
                  <a:uFillTx/>
                  <a:latin typeface="Times New Roman" panose="02020603050405020304" pitchFamily="18" charset="0"/>
                  <a:ea typeface="Arial" panose="020B0604020202020204" pitchFamily="34" charset="0"/>
                  <a:cs typeface="Times New Roman" panose="02020603050405020304" pitchFamily="18" charset="0"/>
                </a:rPr>
                <a:t>1</a:t>
              </a:r>
              <a:endParaRPr kumimoji="0" lang="en-US" sz="11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Arial" panose="020B0604020202020204" pitchFamily="34" charset="0"/>
                <a:cs typeface="Times New Roman" panose="02020603050405020304" pitchFamily="18" charset="0"/>
              </a:endParaRPr>
            </a:p>
          </p:txBody>
        </p:sp>
        <p:sp>
          <p:nvSpPr>
            <p:cNvPr id="30" name="Textbox 170">
              <a:extLst>
                <a:ext uri="{FF2B5EF4-FFF2-40B4-BE49-F238E27FC236}">
                  <a16:creationId xmlns:a16="http://schemas.microsoft.com/office/drawing/2014/main" id="{439583F2-A48D-2626-81DE-FBB2E305D81F}"/>
                </a:ext>
              </a:extLst>
            </p:cNvPr>
            <p:cNvSpPr txBox="1"/>
            <p:nvPr/>
          </p:nvSpPr>
          <p:spPr>
            <a:xfrm>
              <a:off x="173044" y="605709"/>
              <a:ext cx="182553" cy="1060914"/>
            </a:xfrm>
            <a:prstGeom prst="rect">
              <a:avLst/>
            </a:prstGeom>
          </p:spPr>
          <p:txBody>
            <a:bodyPr wrap="square" lIns="0" tIns="0" rIns="0" bIns="0" rtlCol="0">
              <a:noAutofit/>
            </a:bodyPr>
            <a:lstStyle/>
            <a:p>
              <a:pPr>
                <a:lnSpc>
                  <a:spcPct val="271212"/>
                </a:lnSpc>
              </a:pPr>
              <a:r>
                <a:rPr lang="en-US" sz="3000" b="1" kern="0" spc="-130" dirty="0">
                  <a:solidFill>
                    <a:srgbClr val="4DBAC9"/>
                  </a:solidFill>
                  <a:latin typeface="Times New Roman" panose="02020603050405020304" pitchFamily="18" charset="0"/>
                  <a:cs typeface="Times New Roman" panose="02020603050405020304" pitchFamily="18" charset="0"/>
                </a:rPr>
                <a:t>2</a:t>
              </a:r>
            </a:p>
          </p:txBody>
        </p:sp>
        <p:sp>
          <p:nvSpPr>
            <p:cNvPr id="31" name="Textbox 171">
              <a:extLst>
                <a:ext uri="{FF2B5EF4-FFF2-40B4-BE49-F238E27FC236}">
                  <a16:creationId xmlns:a16="http://schemas.microsoft.com/office/drawing/2014/main" id="{161CA104-7026-BAA7-8EA3-7316586095E7}"/>
                </a:ext>
              </a:extLst>
            </p:cNvPr>
            <p:cNvSpPr txBox="1"/>
            <p:nvPr/>
          </p:nvSpPr>
          <p:spPr>
            <a:xfrm>
              <a:off x="3688505" y="1666623"/>
              <a:ext cx="294528" cy="864516"/>
            </a:xfrm>
            <a:prstGeom prst="rect">
              <a:avLst/>
            </a:prstGeom>
          </p:spPr>
          <p:txBody>
            <a:bodyPr wrap="square" lIns="0" tIns="0" rIns="0" bIns="0" rtlCol="0">
              <a:noAutofit/>
            </a:bodyPr>
            <a:lstStyle/>
            <a:p>
              <a:pPr marR="0" lvl="0" indent="0" fontAlgn="auto">
                <a:lnSpc>
                  <a:spcPct val="271212"/>
                </a:lnSpc>
                <a:spcBef>
                  <a:spcPts val="0"/>
                </a:spcBef>
                <a:spcAft>
                  <a:spcPts val="0"/>
                </a:spcAft>
                <a:buClrTx/>
                <a:buSzTx/>
                <a:buFontTx/>
                <a:buNone/>
                <a:tabLst/>
                <a:defRPr/>
              </a:pPr>
              <a:r>
                <a:rPr lang="en-US" sz="3000" b="1" kern="0" spc="-130" dirty="0">
                  <a:solidFill>
                    <a:srgbClr val="4DBAC9"/>
                  </a:solidFill>
                  <a:latin typeface="Times New Roman" panose="02020603050405020304" pitchFamily="18" charset="0"/>
                  <a:cs typeface="Times New Roman" panose="02020603050405020304" pitchFamily="18" charset="0"/>
                </a:rPr>
                <a:t>3</a:t>
              </a:r>
            </a:p>
          </p:txBody>
        </p:sp>
        <p:sp>
          <p:nvSpPr>
            <p:cNvPr id="5120" name="Textbox 172">
              <a:extLst>
                <a:ext uri="{FF2B5EF4-FFF2-40B4-BE49-F238E27FC236}">
                  <a16:creationId xmlns:a16="http://schemas.microsoft.com/office/drawing/2014/main" id="{915FDDA2-2520-6AC6-AEAC-3F56C5B1437E}"/>
                </a:ext>
              </a:extLst>
            </p:cNvPr>
            <p:cNvSpPr txBox="1"/>
            <p:nvPr/>
          </p:nvSpPr>
          <p:spPr>
            <a:xfrm>
              <a:off x="90490" y="2441797"/>
              <a:ext cx="233679" cy="457200"/>
            </a:xfrm>
            <a:prstGeom prst="rect">
              <a:avLst/>
            </a:prstGeom>
          </p:spPr>
          <p:txBody>
            <a:bodyPr wrap="square" lIns="0" tIns="0" rIns="0" bIns="0" rtlCol="0">
              <a:noAutofit/>
            </a:bodyPr>
            <a:lstStyle/>
            <a:p>
              <a:pPr>
                <a:lnSpc>
                  <a:spcPct val="271212"/>
                </a:lnSpc>
              </a:pPr>
              <a:r>
                <a:rPr lang="en-US" sz="3000" b="1" kern="0" spc="-130" dirty="0">
                  <a:solidFill>
                    <a:srgbClr val="4DBAC9"/>
                  </a:solidFill>
                  <a:latin typeface="Times New Roman" panose="02020603050405020304" pitchFamily="18" charset="0"/>
                  <a:cs typeface="Times New Roman" panose="02020603050405020304" pitchFamily="18" charset="0"/>
                </a:rPr>
                <a:t>4</a:t>
              </a:r>
            </a:p>
          </p:txBody>
        </p:sp>
        <p:sp>
          <p:nvSpPr>
            <p:cNvPr id="5122" name="Textbox 173">
              <a:extLst>
                <a:ext uri="{FF2B5EF4-FFF2-40B4-BE49-F238E27FC236}">
                  <a16:creationId xmlns:a16="http://schemas.microsoft.com/office/drawing/2014/main" id="{31A702D4-9320-A660-3C22-92F829BEED0C}"/>
                </a:ext>
              </a:extLst>
            </p:cNvPr>
            <p:cNvSpPr txBox="1"/>
            <p:nvPr/>
          </p:nvSpPr>
          <p:spPr>
            <a:xfrm>
              <a:off x="3613685" y="3414577"/>
              <a:ext cx="369348" cy="979906"/>
            </a:xfrm>
            <a:prstGeom prst="rect">
              <a:avLst/>
            </a:prstGeom>
          </p:spPr>
          <p:txBody>
            <a:bodyPr wrap="square" lIns="0" tIns="0" rIns="0" bIns="0" rtlCol="0">
              <a:noAutofit/>
            </a:bodyPr>
            <a:lstStyle/>
            <a:p>
              <a:pPr>
                <a:lnSpc>
                  <a:spcPct val="271212"/>
                </a:lnSpc>
              </a:pPr>
              <a:r>
                <a:rPr lang="en-US" sz="3000" b="1" kern="0" spc="-130" dirty="0">
                  <a:solidFill>
                    <a:srgbClr val="4DBAC9"/>
                  </a:solidFill>
                  <a:latin typeface="Times New Roman" panose="02020603050405020304" pitchFamily="18" charset="0"/>
                  <a:cs typeface="Times New Roman" panose="02020603050405020304" pitchFamily="18" charset="0"/>
                </a:rPr>
                <a:t>5</a:t>
              </a:r>
            </a:p>
          </p:txBody>
        </p:sp>
      </p:grpSp>
    </p:spTree>
    <p:extLst>
      <p:ext uri="{BB962C8B-B14F-4D97-AF65-F5344CB8AC3E}">
        <p14:creationId xmlns:p14="http://schemas.microsoft.com/office/powerpoint/2010/main" val="282316860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68A2E-4D17-6D23-62E8-F6686D761DD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B7AFB45-787C-F2FE-FC48-74766B886FF7}"/>
              </a:ext>
            </a:extLst>
          </p:cNvPr>
          <p:cNvSpPr/>
          <p:nvPr/>
        </p:nvSpPr>
        <p:spPr>
          <a:xfrm>
            <a:off x="2693258" y="752439"/>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6AA8EBE5-7AE7-3139-0C29-BBD6F6ED3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48DA0C62-AE1D-0286-2EC4-FFB5FCC3D1DD}"/>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4" name="Textbox 73">
            <a:extLst>
              <a:ext uri="{FF2B5EF4-FFF2-40B4-BE49-F238E27FC236}">
                <a16:creationId xmlns:a16="http://schemas.microsoft.com/office/drawing/2014/main" id="{04FAB307-F92B-477C-CFA6-BB5616BF4953}"/>
              </a:ext>
            </a:extLst>
          </p:cNvPr>
          <p:cNvSpPr txBox="1"/>
          <p:nvPr/>
        </p:nvSpPr>
        <p:spPr>
          <a:xfrm>
            <a:off x="7502716" y="1583081"/>
            <a:ext cx="3629572" cy="632000"/>
          </a:xfrm>
          <a:prstGeom prst="rect">
            <a:avLst/>
          </a:prstGeom>
          <a:solidFill>
            <a:srgbClr val="2D3956"/>
          </a:solidFill>
        </p:spPr>
        <p:txBody>
          <a:bodyPr wrap="square" lIns="0" tIns="0" rIns="0" bIns="0" rtlCol="0">
            <a:noAutofit/>
          </a:bodyPr>
          <a:lstStyle/>
          <a:p>
            <a:pPr marL="0" marR="0" algn="ctr" rtl="1">
              <a:spcBef>
                <a:spcPts val="200"/>
              </a:spcBef>
              <a:buNone/>
            </a:pPr>
            <a:r>
              <a:rPr lang="ar-EG" sz="2400" b="1" kern="0" dirty="0">
                <a:solidFill>
                  <a:prstClr val="white"/>
                </a:solidFill>
                <a:latin typeface="Calibri" panose="020F0502020204030204" pitchFamily="34" charset="0"/>
                <a:cs typeface="Calibri" panose="020F0502020204030204" pitchFamily="34" charset="0"/>
              </a:rPr>
              <a:t>كشف الخبر المزيف</a:t>
            </a:r>
            <a:endParaRPr lang="en-US" dirty="0">
              <a:effectLst/>
              <a:latin typeface="Arial" panose="020B0604020202020204" pitchFamily="34" charset="0"/>
              <a:ea typeface="Arial" panose="020B0604020202020204" pitchFamily="34" charset="0"/>
              <a:cs typeface="+mj-cs"/>
            </a:endParaRPr>
          </a:p>
        </p:txBody>
      </p:sp>
      <p:pic>
        <p:nvPicPr>
          <p:cNvPr id="5121" name="Image 120">
            <a:extLst>
              <a:ext uri="{FF2B5EF4-FFF2-40B4-BE49-F238E27FC236}">
                <a16:creationId xmlns:a16="http://schemas.microsoft.com/office/drawing/2014/main" id="{B1BF73AE-502C-4B02-0FF4-23A9A67251B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670" y="2517961"/>
            <a:ext cx="95250" cy="88900"/>
          </a:xfrm>
          <a:prstGeom prst="rect">
            <a:avLst/>
          </a:prstGeom>
          <a:noFill/>
          <a:extLst>
            <a:ext uri="{909E8E84-426E-40DD-AFC4-6F175D3DCCD1}">
              <a14:hiddenFill xmlns:a14="http://schemas.microsoft.com/office/drawing/2010/main">
                <a:solidFill>
                  <a:srgbClr val="FFFFFF"/>
                </a:solidFill>
              </a14:hiddenFill>
            </a:ext>
          </a:extLst>
        </p:spPr>
      </p:pic>
      <p:pic>
        <p:nvPicPr>
          <p:cNvPr id="5133" name="Picture 5132">
            <a:extLst>
              <a:ext uri="{FF2B5EF4-FFF2-40B4-BE49-F238E27FC236}">
                <a16:creationId xmlns:a16="http://schemas.microsoft.com/office/drawing/2014/main" id="{3EA07A2D-71B9-BB52-BD27-266873AE4F6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198312" y="883793"/>
            <a:ext cx="7198242" cy="5809635"/>
          </a:xfrm>
          <a:prstGeom prst="rect">
            <a:avLst/>
          </a:prstGeom>
        </p:spPr>
      </p:pic>
    </p:spTree>
    <p:extLst>
      <p:ext uri="{BB962C8B-B14F-4D97-AF65-F5344CB8AC3E}">
        <p14:creationId xmlns:p14="http://schemas.microsoft.com/office/powerpoint/2010/main" val="336061603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6C135-EF73-32E0-F70E-0D684772C8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43F28A8-B82F-BE75-FC46-E1B9F46FEAC2}"/>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2FF3A910-6ADF-2918-650F-32A5245CEE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6251F9B6-1A01-BB16-5E2B-0632A7B91481}"/>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F85A5309-3127-9442-9EB3-8B8FC6CA95DA}"/>
              </a:ext>
            </a:extLst>
          </p:cNvPr>
          <p:cNvSpPr/>
          <p:nvPr/>
        </p:nvSpPr>
        <p:spPr>
          <a:xfrm>
            <a:off x="8314661" y="888915"/>
            <a:ext cx="3689498"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كيف نميز الأخبار المزيفة ..</a:t>
            </a:r>
            <a:endParaRPr lang="en-US" sz="2400" b="1" dirty="0">
              <a:solidFill>
                <a:srgbClr val="002060"/>
              </a:solidFill>
            </a:endParaRPr>
          </a:p>
        </p:txBody>
      </p:sp>
      <p:sp>
        <p:nvSpPr>
          <p:cNvPr id="22" name="Rectangle 22">
            <a:extLst>
              <a:ext uri="{FF2B5EF4-FFF2-40B4-BE49-F238E27FC236}">
                <a16:creationId xmlns:a16="http://schemas.microsoft.com/office/drawing/2014/main" id="{405C1300-2100-EF42-209B-7D94EEF2E32C}"/>
              </a:ext>
            </a:extLst>
          </p:cNvPr>
          <p:cNvSpPr>
            <a:spLocks noChangeArrowheads="1"/>
          </p:cNvSpPr>
          <p:nvPr/>
        </p:nvSpPr>
        <p:spPr bwMode="auto">
          <a:xfrm>
            <a:off x="429045" y="1584054"/>
            <a:ext cx="11680738"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588"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588" algn="justLow" defTabSz="914400" rtl="1" eaLnBrk="0" fontAlgn="base" latinLnBrk="0" hangingPunct="0">
              <a:lnSpc>
                <a:spcPct val="150000"/>
              </a:lnSpc>
              <a:spcBef>
                <a:spcPct val="0"/>
              </a:spcBef>
              <a:spcAft>
                <a:spcPct val="0"/>
              </a:spcAft>
              <a:buClrTx/>
              <a:buSzTx/>
              <a:buFontTx/>
              <a:buNone/>
              <a:tabLst/>
            </a:pP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إن التحقق من الأخبار الخاطئة والمضللة التي تنتشر على مواقع التواصل الاجتماعي يبدأ بالشكّ في مصدر الخبر ومدى مصداقيته، خاصة عندما تكون المعلومات غير متوقعة أو جديدة</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a:p>
            <a:pPr marL="0" marR="0" lvl="0" indent="1588"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3" name="Rectangle 23">
            <a:extLst>
              <a:ext uri="{FF2B5EF4-FFF2-40B4-BE49-F238E27FC236}">
                <a16:creationId xmlns:a16="http://schemas.microsoft.com/office/drawing/2014/main" id="{EB1C3D15-8A76-E034-BF2E-E76BCC4C4D0F}"/>
              </a:ext>
            </a:extLst>
          </p:cNvPr>
          <p:cNvSpPr>
            <a:spLocks noChangeArrowheads="1"/>
          </p:cNvSpPr>
          <p:nvPr/>
        </p:nvSpPr>
        <p:spPr bwMode="auto">
          <a:xfrm>
            <a:off x="82218" y="27116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4" name="Rectangle 24">
            <a:extLst>
              <a:ext uri="{FF2B5EF4-FFF2-40B4-BE49-F238E27FC236}">
                <a16:creationId xmlns:a16="http://schemas.microsoft.com/office/drawing/2014/main" id="{2B48E851-FD12-38F6-5DD4-FEA8E57DEF3C}"/>
              </a:ext>
            </a:extLst>
          </p:cNvPr>
          <p:cNvSpPr>
            <a:spLocks noChangeArrowheads="1"/>
          </p:cNvSpPr>
          <p:nvPr/>
        </p:nvSpPr>
        <p:spPr bwMode="auto">
          <a:xfrm>
            <a:off x="302876" y="2494949"/>
            <a:ext cx="11933075"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588" algn="justLow" defTabSz="914400" rtl="1" eaLnBrk="0" fontAlgn="base" latinLnBrk="0" hangingPunct="0">
              <a:lnSpc>
                <a:spcPct val="150000"/>
              </a:lnSpc>
              <a:spcBef>
                <a:spcPct val="0"/>
              </a:spcBef>
              <a:spcAft>
                <a:spcPct val="0"/>
              </a:spcAft>
              <a:buClrTx/>
              <a:buSzTx/>
              <a:buFontTx/>
              <a:buNone/>
              <a:tabLst/>
            </a:pPr>
            <a:r>
              <a:rPr kumimoji="0" lang="ar-SA" altLang="en-US" sz="2000" b="1" i="0" u="none" strike="noStrike" cap="none" normalizeH="0" baseline="0" dirty="0">
                <a:ln>
                  <a:noFill/>
                </a:ln>
                <a:solidFill>
                  <a:srgbClr val="231F20"/>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مصدر الخبر أو الجهة الناشرة له</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يتعين فحص الحساب الذي تم استخدامه لنشر الخبر،</a:t>
            </a:r>
            <a:r>
              <a:rPr kumimoji="0" lang="ar-SA" altLang="en-US" sz="2000" i="0" u="none" strike="noStrike" cap="none" normalizeH="0" baseline="0" dirty="0">
                <a:ln>
                  <a:noFill/>
                </a:ln>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 </a:t>
            </a:r>
            <a:r>
              <a:rPr kumimoji="0" lang="ar-SA" altLang="en-US" sz="2000" i="0" u="none" strike="noStrike" cap="none" normalizeH="0" baseline="0" dirty="0">
                <a:ln>
                  <a:noFill/>
                </a:ln>
                <a:solidFill>
                  <a:srgbClr val="002060"/>
                </a:solidFill>
                <a:effectLst/>
                <a:ea typeface="Arial" panose="020B0604020202020204" pitchFamily="34" charset="0"/>
                <a:cs typeface="Arial" panose="020B0604020202020204" pitchFamily="34" charset="0"/>
              </a:rPr>
              <a:t>فقد</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يكون بوت </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r>
              <a:rPr kumimoji="0" lang="en-US" altLang="en-US" sz="2000" i="0" u="none" strike="noStrike" cap="none" normalizeH="0" baseline="0" dirty="0">
                <a:ln>
                  <a:noFill/>
                </a:ln>
                <a:solidFill>
                  <a:srgbClr val="002060"/>
                </a:solidFill>
                <a:effectLst/>
                <a:latin typeface="Tahoma" panose="020B0604030504040204" pitchFamily="34" charset="0"/>
                <a:ea typeface="Arial" panose="020B0604020202020204" pitchFamily="34" charset="0"/>
                <a:cs typeface="Tahoma" panose="020B0604030504040204" pitchFamily="34" charset="0"/>
              </a:rPr>
              <a:t> </a:t>
            </a:r>
            <a:r>
              <a:rPr kumimoji="0" lang="en-US" altLang="en-US" sz="2000" i="0" u="sng" strike="noStrike" cap="none" normalizeH="0" baseline="0" dirty="0">
                <a:ln>
                  <a:noFill/>
                </a:ln>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BOT</a:t>
            </a:r>
            <a:r>
              <a:rPr kumimoji="0" lang="en-US" altLang="en-US" sz="2000" i="0" u="none" strike="noStrike" cap="none" normalizeH="0" baseline="0" dirty="0">
                <a:ln>
                  <a:noFill/>
                </a:ln>
                <a:solidFill>
                  <a:srgbClr val="002060"/>
                </a:solidFill>
                <a:effectLst/>
                <a:ea typeface="Arial" panose="020B0604020202020204" pitchFamily="34" charset="0"/>
              </a:rPr>
              <a:t> </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حساب أوتوماتيكي تديره خوارزمية من دون تدخل بشري، يحرّض على النقاش والجدل عبر الإنترنت بشكل اصطناعي</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أو متصيد</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مستخدم حقيقي يروّج لأخبار تحريضية أو كاذبة عن قصد، وهو بعكس البوت يمكنه تقديم مشاركة فردية والتفاعل مع مشاركات المستخدمين الآخرين من خلال التعليق والرد</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rgbClr val="002060"/>
              </a:solidFill>
              <a:effectLst/>
              <a:latin typeface="Arial" panose="020B0604020202020204" pitchFamily="34" charset="0"/>
              <a:cs typeface="Arial" panose="020B0604020202020204" pitchFamily="34" charset="0"/>
            </a:endParaRPr>
          </a:p>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كما يجب مراقبة </a:t>
            </a:r>
            <a:r>
              <a:rPr kumimoji="0" lang="ar-SA" altLang="en-US" sz="2000" b="1"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تاريخ إنشاء الحساب </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توخَّ</a:t>
            </a:r>
            <a:r>
              <a:rPr kumimoji="0" lang="ar-EG"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ى</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الحذر من الحسابات الجديدة</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مدى انتظامه في النشر وإجراء التحديثات، عدد متابعيه والأشخاص الذين يتابعهم وهل هم أشخاص حقيقيون أم عشوائيون، إلى جانب نوعية منشوراته للتعرف على دوافعه واهتماماته وتوجهاته وإن كان ينفّذ أجندات جهة معينة أو له سوابق بنشر أخبار كاذبة، كما يجب أن يتطابق عنوان </a:t>
            </a:r>
            <a:r>
              <a:rPr kumimoji="0" lang="ar-EG"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r>
              <a:rPr kumimoji="0" lang="en-US" altLang="en-US" sz="2000" i="0" u="none" strike="noStrike" cap="none" normalizeH="0" baseline="0" dirty="0">
                <a:ln>
                  <a:noFill/>
                </a:ln>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URL</a:t>
            </a:r>
            <a:r>
              <a:rPr kumimoji="0" lang="ar-EG" altLang="en-US" sz="2000" i="0" u="none" strike="noStrike" cap="none" normalizeH="0" baseline="0" dirty="0">
                <a:ln>
                  <a:noFill/>
                </a:ln>
                <a:solidFill>
                  <a:srgbClr val="002060"/>
                </a:solidFill>
                <a:effectLst/>
                <a:ea typeface="Arial" panose="020B0604020202020204" pitchFamily="34" charset="0"/>
              </a:rPr>
              <a:t>"</a:t>
            </a:r>
            <a:r>
              <a:rPr kumimoji="0" lang="ar-SA"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 الخاص بالحساب مع اسم مالكه</a:t>
            </a:r>
            <a:r>
              <a:rPr kumimoji="0" lang="en-US" altLang="en-US" sz="2000" i="0" u="none" strike="noStrike" cap="none" normalizeH="0" baseline="0" dirty="0">
                <a:ln>
                  <a:noFill/>
                </a:ln>
                <a:solidFill>
                  <a:srgbClr val="002060"/>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rgbClr val="00206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25" name="Rectangle 25">
            <a:extLst>
              <a:ext uri="{FF2B5EF4-FFF2-40B4-BE49-F238E27FC236}">
                <a16:creationId xmlns:a16="http://schemas.microsoft.com/office/drawing/2014/main" id="{A4D7AC39-6FF0-F185-D4AC-0AC9B342F32A}"/>
              </a:ext>
            </a:extLst>
          </p:cNvPr>
          <p:cNvSpPr>
            <a:spLocks noChangeArrowheads="1"/>
          </p:cNvSpPr>
          <p:nvPr/>
        </p:nvSpPr>
        <p:spPr bwMode="auto">
          <a:xfrm>
            <a:off x="523534" y="5434215"/>
            <a:ext cx="119330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a:t>
            </a:r>
            <a:r>
              <a:rPr kumimoji="0" lang="ar-SA" altLang="en-US" sz="2000" b="1"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العنوان</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r>
              <a:rPr kumimoji="0" lang="ar-SA"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 عادة ما تكون عناوين لافتة للنظر ومبالغ فيها وغير متوافقة مع محتوى الخبر،</a:t>
            </a:r>
            <a:r>
              <a:rPr kumimoji="0" lang="ar-SA" altLang="en-US" sz="2000" i="0" u="none" strike="noStrike" cap="none" normalizeH="0" baseline="0" dirty="0">
                <a:ln>
                  <a:noFill/>
                </a:ln>
                <a:solidFill>
                  <a:schemeClr val="accent5">
                    <a:lumMod val="50000"/>
                  </a:schemeClr>
                </a:solidFill>
                <a:effectLst/>
                <a:latin typeface="Times New Roman" panose="02020603050405020304" pitchFamily="18" charset="0"/>
                <a:ea typeface="Arial" panose="020B0604020202020204" pitchFamily="34" charset="0"/>
                <a:cs typeface="Times New Roman" panose="02020603050405020304" pitchFamily="18" charset="0"/>
              </a:rPr>
              <a:t> </a:t>
            </a:r>
            <a:r>
              <a:rPr kumimoji="0" lang="ar-SA" altLang="en-US" sz="2000" i="0" u="none" strike="noStrike" cap="none" normalizeH="0" baseline="0" dirty="0">
                <a:ln>
                  <a:noFill/>
                </a:ln>
                <a:solidFill>
                  <a:schemeClr val="accent5">
                    <a:lumMod val="50000"/>
                  </a:schemeClr>
                </a:solidFill>
                <a:effectLst/>
                <a:ea typeface="Arial" panose="020B0604020202020204" pitchFamily="34" charset="0"/>
                <a:cs typeface="Arial" panose="020B0604020202020204" pitchFamily="34" charset="0"/>
              </a:rPr>
              <a:t>تثير مشاعر الناس وغرائزهم أو دهشتهم واستغرابهم</a:t>
            </a:r>
            <a:r>
              <a:rPr kumimoji="0" lang="en-US" altLang="en-US" sz="2000" i="0" u="none" strike="noStrike" cap="none" normalizeH="0" baseline="0" dirty="0">
                <a:ln>
                  <a:noFill/>
                </a:ln>
                <a:solidFill>
                  <a:schemeClr val="accent5">
                    <a:lumMod val="50000"/>
                  </a:schemeClr>
                </a:solidFill>
                <a:effectLst/>
                <a:latin typeface="Arial" panose="020B0604020202020204" pitchFamily="34" charset="0"/>
                <a:ea typeface="Arial" panose="020B0604020202020204" pitchFamily="34" charset="0"/>
                <a:cs typeface="Arial" panose="020B0604020202020204" pitchFamily="34" charset="0"/>
              </a:rPr>
              <a:t>.</a:t>
            </a:r>
            <a:endParaRPr kumimoji="0" lang="en-US" altLang="en-US" sz="2000" i="0" u="none" strike="noStrike" cap="none" normalizeH="0" baseline="0" dirty="0">
              <a:ln>
                <a:noFill/>
              </a:ln>
              <a:solidFill>
                <a:schemeClr val="accent5">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808498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E533F-07C7-645D-3E75-D0D25C0063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3F050B-1660-39D7-1826-9FB732E44CE4}"/>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7498A010-65B0-E7DC-C084-641DFDDDE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C1669E7F-6BA2-5008-AB1B-367E2B98F9E4}"/>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953393AE-5403-3180-6269-3E2F947C1686}"/>
              </a:ext>
            </a:extLst>
          </p:cNvPr>
          <p:cNvSpPr/>
          <p:nvPr/>
        </p:nvSpPr>
        <p:spPr>
          <a:xfrm>
            <a:off x="8314661" y="888915"/>
            <a:ext cx="3689498"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مثال علمى (</a:t>
            </a:r>
            <a:r>
              <a:rPr lang="ar-EG" sz="2400" b="1" dirty="0">
                <a:solidFill>
                  <a:srgbClr val="002060"/>
                </a:solidFill>
                <a:cs typeface="+mj-cs"/>
              </a:rPr>
              <a:t>1</a:t>
            </a:r>
            <a:r>
              <a:rPr lang="ar-EG" sz="2400" b="1" dirty="0">
                <a:solidFill>
                  <a:srgbClr val="002060"/>
                </a:solidFill>
              </a:rPr>
              <a:t>)</a:t>
            </a:r>
            <a:endParaRPr lang="en-US" sz="2400" b="1" dirty="0">
              <a:solidFill>
                <a:srgbClr val="002060"/>
              </a:solidFill>
            </a:endParaRPr>
          </a:p>
        </p:txBody>
      </p:sp>
      <p:sp>
        <p:nvSpPr>
          <p:cNvPr id="23" name="Rectangle 23">
            <a:extLst>
              <a:ext uri="{FF2B5EF4-FFF2-40B4-BE49-F238E27FC236}">
                <a16:creationId xmlns:a16="http://schemas.microsoft.com/office/drawing/2014/main" id="{C2567E7D-7C08-B3A7-468D-65258E08758A}"/>
              </a:ext>
            </a:extLst>
          </p:cNvPr>
          <p:cNvSpPr>
            <a:spLocks noChangeArrowheads="1"/>
          </p:cNvSpPr>
          <p:nvPr/>
        </p:nvSpPr>
        <p:spPr bwMode="auto">
          <a:xfrm>
            <a:off x="82218" y="27116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27D587B9-4BD5-871B-FE80-C13161F6207B}"/>
              </a:ext>
            </a:extLst>
          </p:cNvPr>
          <p:cNvSpPr txBox="1"/>
          <p:nvPr/>
        </p:nvSpPr>
        <p:spPr>
          <a:xfrm>
            <a:off x="7219507" y="1765659"/>
            <a:ext cx="5422603" cy="2557560"/>
          </a:xfrm>
          <a:prstGeom prst="rect">
            <a:avLst/>
          </a:prstGeom>
          <a:noFill/>
        </p:spPr>
        <p:txBody>
          <a:bodyPr wrap="square">
            <a:spAutoFit/>
          </a:bodyPr>
          <a:lstStyle/>
          <a:p>
            <a:pPr marL="761365" marR="401955" algn="justLow" rtl="1">
              <a:lnSpc>
                <a:spcPct val="136000"/>
              </a:lnSpc>
              <a:buNone/>
            </a:pPr>
            <a:r>
              <a:rPr lang="ar-SA" sz="2000" dirty="0">
                <a:solidFill>
                  <a:schemeClr val="accent5">
                    <a:lumMod val="50000"/>
                  </a:schemeClr>
                </a:solidFill>
                <a:effectLst/>
                <a:latin typeface="Arial" panose="020B0604020202020204" pitchFamily="34" charset="0"/>
                <a:ea typeface="Arial" panose="020B0604020202020204" pitchFamily="34" charset="0"/>
              </a:rPr>
              <a:t>نشرت</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صفحات</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على</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وسائل</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التواصل</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الاجتماعي</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معنية</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بنقل</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أخبار</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السوريين</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في</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تركيا</a:t>
            </a:r>
            <a:r>
              <a:rPr lang="ar-SA" sz="2000" spc="-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خبراً عنونته</a:t>
            </a:r>
            <a:r>
              <a:rPr lang="en-US"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 عضو في مجلس بلدية </a:t>
            </a:r>
            <a:r>
              <a:rPr lang="ar-EG"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قيصري</a:t>
            </a:r>
            <a:r>
              <a:rPr lang="ar-EG"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 التركية عن حزب </a:t>
            </a:r>
            <a:r>
              <a:rPr lang="ar-EG"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الجيد</a:t>
            </a:r>
            <a:r>
              <a:rPr lang="ar-EG"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 المعارض، يقول</a:t>
            </a:r>
            <a:r>
              <a:rPr lang="en-US" sz="200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إن كثافة عدد السوريين في مركز مدينة قيصري أسهم بارتفاع تلوث الهواء</a:t>
            </a:r>
            <a:endParaRPr lang="en-US" sz="2000" dirty="0">
              <a:solidFill>
                <a:schemeClr val="accent5">
                  <a:lumMod val="50000"/>
                </a:schemeClr>
              </a:solidFill>
              <a:effectLst/>
              <a:latin typeface="Arial" panose="020B0604020202020204" pitchFamily="34" charset="0"/>
              <a:ea typeface="Arial" panose="020B0604020202020204" pitchFamily="34" charset="0"/>
            </a:endParaRPr>
          </a:p>
        </p:txBody>
      </p:sp>
      <p:grpSp>
        <p:nvGrpSpPr>
          <p:cNvPr id="4" name="Group 3">
            <a:extLst>
              <a:ext uri="{FF2B5EF4-FFF2-40B4-BE49-F238E27FC236}">
                <a16:creationId xmlns:a16="http://schemas.microsoft.com/office/drawing/2014/main" id="{3EFBA5D3-6DDE-3231-E5F5-6695A7D55455}"/>
              </a:ext>
            </a:extLst>
          </p:cNvPr>
          <p:cNvGrpSpPr>
            <a:grpSpLocks/>
          </p:cNvGrpSpPr>
          <p:nvPr/>
        </p:nvGrpSpPr>
        <p:grpSpPr>
          <a:xfrm>
            <a:off x="221541" y="1447204"/>
            <a:ext cx="3319101" cy="4887979"/>
            <a:chOff x="0" y="0"/>
            <a:chExt cx="5012055" cy="4377640"/>
          </a:xfrm>
        </p:grpSpPr>
        <p:pic>
          <p:nvPicPr>
            <p:cNvPr id="5" name="Image 275">
              <a:extLst>
                <a:ext uri="{FF2B5EF4-FFF2-40B4-BE49-F238E27FC236}">
                  <a16:creationId xmlns:a16="http://schemas.microsoft.com/office/drawing/2014/main" id="{D770E481-26C4-A7F6-5AFD-E955B2319EC5}"/>
                </a:ext>
              </a:extLst>
            </p:cNvPr>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54419" y="67084"/>
              <a:ext cx="4904456" cy="4310556"/>
            </a:xfrm>
            <a:prstGeom prst="rect">
              <a:avLst/>
            </a:prstGeom>
          </p:spPr>
        </p:pic>
        <p:sp>
          <p:nvSpPr>
            <p:cNvPr id="7" name="Graphic 276">
              <a:extLst>
                <a:ext uri="{FF2B5EF4-FFF2-40B4-BE49-F238E27FC236}">
                  <a16:creationId xmlns:a16="http://schemas.microsoft.com/office/drawing/2014/main" id="{EB4B0332-5428-EBC1-6174-324C65F1F68A}"/>
                </a:ext>
              </a:extLst>
            </p:cNvPr>
            <p:cNvSpPr/>
            <p:nvPr/>
          </p:nvSpPr>
          <p:spPr>
            <a:xfrm>
              <a:off x="0" y="0"/>
              <a:ext cx="5012055" cy="467995"/>
            </a:xfrm>
            <a:custGeom>
              <a:avLst/>
              <a:gdLst/>
              <a:ahLst/>
              <a:cxnLst/>
              <a:rect l="l" t="t" r="r" b="b"/>
              <a:pathLst>
                <a:path w="5012055" h="467995">
                  <a:moveTo>
                    <a:pt x="467690" y="0"/>
                  </a:moveTo>
                  <a:lnTo>
                    <a:pt x="60896" y="0"/>
                  </a:lnTo>
                  <a:lnTo>
                    <a:pt x="0" y="0"/>
                  </a:lnTo>
                  <a:lnTo>
                    <a:pt x="0" y="467690"/>
                  </a:lnTo>
                  <a:lnTo>
                    <a:pt x="60896" y="467690"/>
                  </a:lnTo>
                  <a:lnTo>
                    <a:pt x="60896" y="60896"/>
                  </a:lnTo>
                  <a:lnTo>
                    <a:pt x="467690" y="60896"/>
                  </a:lnTo>
                  <a:lnTo>
                    <a:pt x="467690" y="0"/>
                  </a:lnTo>
                  <a:close/>
                </a:path>
                <a:path w="5012055" h="467995">
                  <a:moveTo>
                    <a:pt x="5011750" y="0"/>
                  </a:moveTo>
                  <a:lnTo>
                    <a:pt x="4950853" y="0"/>
                  </a:lnTo>
                  <a:lnTo>
                    <a:pt x="4544060" y="0"/>
                  </a:lnTo>
                  <a:lnTo>
                    <a:pt x="4544060" y="60896"/>
                  </a:lnTo>
                  <a:lnTo>
                    <a:pt x="4950853" y="60896"/>
                  </a:lnTo>
                  <a:lnTo>
                    <a:pt x="4950853" y="467690"/>
                  </a:lnTo>
                  <a:lnTo>
                    <a:pt x="5011750" y="467690"/>
                  </a:lnTo>
                  <a:lnTo>
                    <a:pt x="5011750"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nvGrpSpPr>
          <p:cNvPr id="9" name="Group 8">
            <a:extLst>
              <a:ext uri="{FF2B5EF4-FFF2-40B4-BE49-F238E27FC236}">
                <a16:creationId xmlns:a16="http://schemas.microsoft.com/office/drawing/2014/main" id="{0A5B68C0-D081-E224-03E7-4C87B1B8CBCE}"/>
              </a:ext>
            </a:extLst>
          </p:cNvPr>
          <p:cNvGrpSpPr>
            <a:grpSpLocks/>
          </p:cNvGrpSpPr>
          <p:nvPr/>
        </p:nvGrpSpPr>
        <p:grpSpPr>
          <a:xfrm>
            <a:off x="3637657" y="1168059"/>
            <a:ext cx="3758897" cy="4386426"/>
            <a:chOff x="0" y="0"/>
            <a:chExt cx="4859655" cy="4386426"/>
          </a:xfrm>
        </p:grpSpPr>
        <p:pic>
          <p:nvPicPr>
            <p:cNvPr id="10" name="Image 278">
              <a:extLst>
                <a:ext uri="{FF2B5EF4-FFF2-40B4-BE49-F238E27FC236}">
                  <a16:creationId xmlns:a16="http://schemas.microsoft.com/office/drawing/2014/main" id="{7D8A2AE5-2031-E3A4-2045-311BC9B94218}"/>
                </a:ext>
              </a:extLst>
            </p:cNvPr>
            <p:cNvPicPr/>
            <p:nvPr/>
          </p:nvPicPr>
          <p:blipFill>
            <a:blip r:embed="rId5" cstate="print">
              <a:extLst>
                <a:ext uri="{BEBA8EAE-BF5A-486C-A8C5-ECC9F3942E4B}">
                  <a14:imgProps xmlns:a14="http://schemas.microsoft.com/office/drawing/2010/main">
                    <a14:imgLayer r:embed="rId6">
                      <a14:imgEffect>
                        <a14:sharpenSoften amount="25000"/>
                      </a14:imgEffect>
                    </a14:imgLayer>
                  </a14:imgProps>
                </a:ext>
              </a:extLst>
            </a:blip>
            <a:stretch>
              <a:fillRect/>
            </a:stretch>
          </p:blipFill>
          <p:spPr>
            <a:xfrm>
              <a:off x="62496" y="59007"/>
              <a:ext cx="4735574" cy="4327419"/>
            </a:xfrm>
            <a:prstGeom prst="rect">
              <a:avLst/>
            </a:prstGeom>
          </p:spPr>
        </p:pic>
        <p:sp>
          <p:nvSpPr>
            <p:cNvPr id="11" name="Graphic 279">
              <a:extLst>
                <a:ext uri="{FF2B5EF4-FFF2-40B4-BE49-F238E27FC236}">
                  <a16:creationId xmlns:a16="http://schemas.microsoft.com/office/drawing/2014/main" id="{D499DD69-BB0E-8943-9BD1-8AD8FCA377AC}"/>
                </a:ext>
              </a:extLst>
            </p:cNvPr>
            <p:cNvSpPr/>
            <p:nvPr/>
          </p:nvSpPr>
          <p:spPr>
            <a:xfrm>
              <a:off x="0" y="0"/>
              <a:ext cx="4859655" cy="467995"/>
            </a:xfrm>
            <a:custGeom>
              <a:avLst/>
              <a:gdLst/>
              <a:ahLst/>
              <a:cxnLst/>
              <a:rect l="l" t="t" r="r" b="b"/>
              <a:pathLst>
                <a:path w="4859655" h="467995">
                  <a:moveTo>
                    <a:pt x="467677" y="0"/>
                  </a:moveTo>
                  <a:lnTo>
                    <a:pt x="60896" y="0"/>
                  </a:lnTo>
                  <a:lnTo>
                    <a:pt x="0" y="0"/>
                  </a:lnTo>
                  <a:lnTo>
                    <a:pt x="0" y="467677"/>
                  </a:lnTo>
                  <a:lnTo>
                    <a:pt x="60896" y="467677"/>
                  </a:lnTo>
                  <a:lnTo>
                    <a:pt x="60896" y="60896"/>
                  </a:lnTo>
                  <a:lnTo>
                    <a:pt x="467677" y="60896"/>
                  </a:lnTo>
                  <a:lnTo>
                    <a:pt x="467677" y="0"/>
                  </a:lnTo>
                  <a:close/>
                </a:path>
                <a:path w="4859655" h="467995">
                  <a:moveTo>
                    <a:pt x="4859553" y="0"/>
                  </a:moveTo>
                  <a:lnTo>
                    <a:pt x="4798669" y="0"/>
                  </a:lnTo>
                  <a:lnTo>
                    <a:pt x="4391876" y="0"/>
                  </a:lnTo>
                  <a:lnTo>
                    <a:pt x="4391876" y="60896"/>
                  </a:lnTo>
                  <a:lnTo>
                    <a:pt x="4798657" y="60896"/>
                  </a:lnTo>
                  <a:lnTo>
                    <a:pt x="4798657" y="467677"/>
                  </a:lnTo>
                  <a:lnTo>
                    <a:pt x="4859553" y="467677"/>
                  </a:lnTo>
                  <a:lnTo>
                    <a:pt x="4859553"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398836798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6D952-B649-5DE7-65C0-B4BFAD3096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5480834-8287-5461-69BB-9459AD732A91}"/>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03D602F5-2F16-48A7-394D-B8AC1ED620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E914550A-724B-744E-B4BD-B8A38B2ED044}"/>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D02DFD20-40D2-5C77-EF7E-5F65A6C553F0}"/>
              </a:ext>
            </a:extLst>
          </p:cNvPr>
          <p:cNvSpPr/>
          <p:nvPr/>
        </p:nvSpPr>
        <p:spPr>
          <a:xfrm>
            <a:off x="8973879" y="888915"/>
            <a:ext cx="3030280"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مثال علمى (</a:t>
            </a:r>
            <a:r>
              <a:rPr lang="ar-EG" sz="2400" b="1" dirty="0">
                <a:solidFill>
                  <a:srgbClr val="002060"/>
                </a:solidFill>
                <a:cs typeface="+mj-cs"/>
              </a:rPr>
              <a:t>1</a:t>
            </a:r>
            <a:r>
              <a:rPr lang="ar-EG" sz="2400" b="1" dirty="0">
                <a:solidFill>
                  <a:srgbClr val="002060"/>
                </a:solidFill>
              </a:rPr>
              <a:t>)</a:t>
            </a:r>
            <a:endParaRPr lang="en-US" sz="2400" b="1" dirty="0">
              <a:solidFill>
                <a:srgbClr val="002060"/>
              </a:solidFill>
            </a:endParaRPr>
          </a:p>
        </p:txBody>
      </p:sp>
      <p:sp>
        <p:nvSpPr>
          <p:cNvPr id="23" name="Rectangle 23">
            <a:extLst>
              <a:ext uri="{FF2B5EF4-FFF2-40B4-BE49-F238E27FC236}">
                <a16:creationId xmlns:a16="http://schemas.microsoft.com/office/drawing/2014/main" id="{EFFE1715-D6A4-09D6-611B-A87C200A42DC}"/>
              </a:ext>
            </a:extLst>
          </p:cNvPr>
          <p:cNvSpPr>
            <a:spLocks noChangeArrowheads="1"/>
          </p:cNvSpPr>
          <p:nvPr/>
        </p:nvSpPr>
        <p:spPr bwMode="auto">
          <a:xfrm>
            <a:off x="82218" y="27116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extBox 17">
            <a:extLst>
              <a:ext uri="{FF2B5EF4-FFF2-40B4-BE49-F238E27FC236}">
                <a16:creationId xmlns:a16="http://schemas.microsoft.com/office/drawing/2014/main" id="{5F7173D9-22F3-678C-5926-73B7DE964EDC}"/>
              </a:ext>
            </a:extLst>
          </p:cNvPr>
          <p:cNvSpPr txBox="1"/>
          <p:nvPr/>
        </p:nvSpPr>
        <p:spPr>
          <a:xfrm>
            <a:off x="3226982" y="1551974"/>
            <a:ext cx="8777177" cy="965970"/>
          </a:xfrm>
          <a:prstGeom prst="rect">
            <a:avLst/>
          </a:prstGeom>
          <a:noFill/>
        </p:spPr>
        <p:txBody>
          <a:bodyPr wrap="square">
            <a:spAutoFit/>
          </a:bodyPr>
          <a:lstStyle/>
          <a:p>
            <a:pPr algn="justLow" rtl="1">
              <a:lnSpc>
                <a:spcPct val="150000"/>
              </a:lnSpc>
            </a:pPr>
            <a:r>
              <a:rPr lang="ar-SA" sz="2000" dirty="0">
                <a:solidFill>
                  <a:schemeClr val="accent5">
                    <a:lumMod val="50000"/>
                  </a:schemeClr>
                </a:solidFill>
                <a:effectLst/>
                <a:ea typeface="Arial" panose="020B0604020202020204" pitchFamily="34" charset="0"/>
                <a:cs typeface="Arial" panose="020B0604020202020204" pitchFamily="34" charset="0"/>
              </a:rPr>
              <a:t>بالرجوع</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إلى</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الخبر</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الكامل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الذي</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نشرته</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وسائل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إعلام</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تركية</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يتبيّن</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أن</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التصريح</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يتضمن</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جانباً</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من الصحة لكنه مجتزأ من سياق</a:t>
            </a:r>
            <a:r>
              <a:rPr lang="ar-EG" sz="2000" dirty="0">
                <a:solidFill>
                  <a:schemeClr val="accent5">
                    <a:lumMod val="50000"/>
                  </a:schemeClr>
                </a:solidFill>
                <a:effectLst/>
                <a:ea typeface="Arial" panose="020B0604020202020204" pitchFamily="34" charset="0"/>
                <a:cs typeface="Arial" panose="020B0604020202020204" pitchFamily="34" charset="0"/>
              </a:rPr>
              <a:t>ه.</a:t>
            </a:r>
            <a:endParaRPr lang="en-US" sz="3600" dirty="0">
              <a:solidFill>
                <a:schemeClr val="accent5">
                  <a:lumMod val="50000"/>
                </a:schemeClr>
              </a:solidFill>
            </a:endParaRPr>
          </a:p>
        </p:txBody>
      </p:sp>
      <p:sp>
        <p:nvSpPr>
          <p:cNvPr id="20" name="TextBox 19">
            <a:extLst>
              <a:ext uri="{FF2B5EF4-FFF2-40B4-BE49-F238E27FC236}">
                <a16:creationId xmlns:a16="http://schemas.microsoft.com/office/drawing/2014/main" id="{0C200E74-2324-4223-7320-469D6149BD15}"/>
              </a:ext>
            </a:extLst>
          </p:cNvPr>
          <p:cNvSpPr txBox="1"/>
          <p:nvPr/>
        </p:nvSpPr>
        <p:spPr>
          <a:xfrm>
            <a:off x="3226982" y="2484350"/>
            <a:ext cx="8777177" cy="1889300"/>
          </a:xfrm>
          <a:prstGeom prst="rect">
            <a:avLst/>
          </a:prstGeom>
          <a:noFill/>
        </p:spPr>
        <p:txBody>
          <a:bodyPr wrap="square">
            <a:spAutoFit/>
          </a:bodyPr>
          <a:lstStyle/>
          <a:p>
            <a:pPr algn="justLow" rtl="1">
              <a:lnSpc>
                <a:spcPct val="150000"/>
              </a:lnSpc>
            </a:pPr>
            <a:r>
              <a:rPr lang="ar-EG" sz="2000" dirty="0">
                <a:solidFill>
                  <a:schemeClr val="accent5">
                    <a:lumMod val="50000"/>
                  </a:schemeClr>
                </a:solidFill>
                <a:effectLst/>
                <a:ea typeface="Arial" panose="020B0604020202020204" pitchFamily="34" charset="0"/>
                <a:cs typeface="Arial" panose="020B0604020202020204" pitchFamily="34" charset="0"/>
              </a:rPr>
              <a:t>إذ </a:t>
            </a:r>
            <a:r>
              <a:rPr lang="ar-SA" sz="2000" dirty="0">
                <a:solidFill>
                  <a:schemeClr val="accent5">
                    <a:lumMod val="50000"/>
                  </a:schemeClr>
                </a:solidFill>
                <a:effectLst/>
                <a:ea typeface="Arial" panose="020B0604020202020204" pitchFamily="34" charset="0"/>
                <a:cs typeface="Arial" panose="020B0604020202020204" pitchFamily="34" charset="0"/>
              </a:rPr>
              <a:t>قال</a:t>
            </a:r>
            <a:r>
              <a:rPr lang="ar-SA" sz="2000" spc="-7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عضو</a:t>
            </a:r>
            <a:r>
              <a:rPr lang="ar-SA" sz="2000" spc="-7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مجلس</a:t>
            </a:r>
            <a:r>
              <a:rPr lang="ar-SA" sz="2000" spc="-7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بلدية</a:t>
            </a:r>
            <a:r>
              <a:rPr lang="ar-SA" sz="2000" spc="-7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قيصري</a:t>
            </a:r>
            <a:r>
              <a:rPr lang="en-US"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عن</a:t>
            </a:r>
            <a:r>
              <a:rPr lang="ar-SA"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حزب</a:t>
            </a:r>
            <a:r>
              <a:rPr lang="ar-SA"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الجيد</a:t>
            </a:r>
            <a:r>
              <a:rPr lang="en-US"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المعارض،</a:t>
            </a:r>
            <a:r>
              <a:rPr lang="ar-SA"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أوميت</a:t>
            </a:r>
            <a:r>
              <a:rPr lang="ar-SA"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ياسين</a:t>
            </a:r>
            <a:r>
              <a:rPr lang="ar-SA" sz="2000" spc="-7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تونتشبيليك، من</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أسباب</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تلوث</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الهواء</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الزيادة</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السريعة</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في</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عدد</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السكان،</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والتوسع</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الحضري</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الخاطئ،</a:t>
            </a:r>
            <a:r>
              <a:rPr lang="ar-SA" sz="2000" spc="-55"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والزيادة الملحوظة</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في</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استخدام</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المبيدات</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الحشرية</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والمواد</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الكيميائية</a:t>
            </a:r>
            <a:r>
              <a:rPr lang="en-US" sz="2000" dirty="0">
                <a:solidFill>
                  <a:schemeClr val="accent5">
                    <a:lumMod val="50000"/>
                  </a:schemeClr>
                </a:solidFill>
                <a:effectLst/>
                <a:latin typeface="Arial" panose="020B0604020202020204" pitchFamily="34" charset="0"/>
                <a:ea typeface="Arial" panose="020B0604020202020204" pitchFamily="34" charset="0"/>
              </a:rPr>
              <a:t>»</a:t>
            </a:r>
            <a:r>
              <a:rPr lang="en-US"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مضيفاً</a:t>
            </a:r>
            <a:r>
              <a:rPr lang="en-US" sz="2000" dirty="0">
                <a:solidFill>
                  <a:schemeClr val="accent5">
                    <a:lumMod val="50000"/>
                  </a:schemeClr>
                </a:solidFill>
                <a:effectLst/>
                <a:latin typeface="Arial" panose="020B0604020202020204" pitchFamily="34" charset="0"/>
                <a:ea typeface="Arial" panose="020B0604020202020204" pitchFamily="34" charset="0"/>
              </a:rPr>
              <a:t>:</a:t>
            </a:r>
            <a:r>
              <a:rPr lang="en-US" sz="2000" spc="-70" dirty="0">
                <a:solidFill>
                  <a:schemeClr val="accent5">
                    <a:lumMod val="50000"/>
                  </a:schemeClr>
                </a:solidFill>
                <a:effectLst/>
                <a:latin typeface="Arial" panose="020B0604020202020204" pitchFamily="34" charset="0"/>
                <a:ea typeface="Arial" panose="020B0604020202020204" pitchFamily="34" charset="0"/>
              </a:rPr>
              <a:t> </a:t>
            </a:r>
            <a:r>
              <a:rPr lang="en-US" sz="2000" dirty="0">
                <a:solidFill>
                  <a:schemeClr val="accent5">
                    <a:lumMod val="50000"/>
                  </a:schemeClr>
                </a:solidFill>
                <a:effectLst/>
                <a:latin typeface="Arial" panose="020B0604020202020204" pitchFamily="34" charset="0"/>
                <a:ea typeface="Arial" panose="020B0604020202020204" pitchFamily="34" charset="0"/>
              </a:rPr>
              <a:t>«</a:t>
            </a:r>
            <a:r>
              <a:rPr lang="ar-SA" sz="2000" dirty="0">
                <a:solidFill>
                  <a:schemeClr val="accent5">
                    <a:lumMod val="50000"/>
                  </a:schemeClr>
                </a:solidFill>
                <a:effectLst/>
                <a:latin typeface="Arial" panose="020B0604020202020204" pitchFamily="34" charset="0"/>
                <a:ea typeface="Arial" panose="020B0604020202020204" pitchFamily="34" charset="0"/>
              </a:rPr>
              <a:t>إن</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تواجد</a:t>
            </a:r>
            <a:r>
              <a:rPr lang="ar-SA" sz="2000" spc="-70"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السوريين </a:t>
            </a:r>
            <a:r>
              <a:rPr lang="ar-SA" sz="2000" dirty="0">
                <a:solidFill>
                  <a:schemeClr val="accent5">
                    <a:lumMod val="50000"/>
                  </a:schemeClr>
                </a:solidFill>
                <a:effectLst/>
                <a:ea typeface="Arial" panose="020B0604020202020204" pitchFamily="34" charset="0"/>
                <a:cs typeface="Arial" panose="020B0604020202020204" pitchFamily="34" charset="0"/>
              </a:rPr>
              <a:t>بشكل كبير في مركز المدينة وحرقهم مواد غير مناسبة يتسبّب أيضاً بتلوث الهواء</a:t>
            </a:r>
            <a:endParaRPr lang="en-US" sz="3600" dirty="0">
              <a:solidFill>
                <a:schemeClr val="accent5">
                  <a:lumMod val="50000"/>
                </a:schemeClr>
              </a:solidFill>
            </a:endParaRPr>
          </a:p>
        </p:txBody>
      </p:sp>
      <p:grpSp>
        <p:nvGrpSpPr>
          <p:cNvPr id="21" name="Group 20">
            <a:extLst>
              <a:ext uri="{FF2B5EF4-FFF2-40B4-BE49-F238E27FC236}">
                <a16:creationId xmlns:a16="http://schemas.microsoft.com/office/drawing/2014/main" id="{27CC1310-9798-D2B9-433D-7B5978CE9B64}"/>
              </a:ext>
            </a:extLst>
          </p:cNvPr>
          <p:cNvGrpSpPr>
            <a:grpSpLocks/>
          </p:cNvGrpSpPr>
          <p:nvPr/>
        </p:nvGrpSpPr>
        <p:grpSpPr>
          <a:xfrm>
            <a:off x="214072" y="4286014"/>
            <a:ext cx="8507427" cy="1146583"/>
            <a:chOff x="0" y="0"/>
            <a:chExt cx="5669915" cy="834282"/>
          </a:xfrm>
        </p:grpSpPr>
        <p:pic>
          <p:nvPicPr>
            <p:cNvPr id="22" name="Image 283">
              <a:extLst>
                <a:ext uri="{FF2B5EF4-FFF2-40B4-BE49-F238E27FC236}">
                  <a16:creationId xmlns:a16="http://schemas.microsoft.com/office/drawing/2014/main" id="{11B7C4C0-F5C7-829E-5910-7C250F4590DD}"/>
                </a:ext>
              </a:extLst>
            </p:cNvPr>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62026" y="61976"/>
              <a:ext cx="5547169" cy="772306"/>
            </a:xfrm>
            <a:prstGeom prst="rect">
              <a:avLst/>
            </a:prstGeom>
          </p:spPr>
        </p:pic>
        <p:sp>
          <p:nvSpPr>
            <p:cNvPr id="24" name="Graphic 284">
              <a:extLst>
                <a:ext uri="{FF2B5EF4-FFF2-40B4-BE49-F238E27FC236}">
                  <a16:creationId xmlns:a16="http://schemas.microsoft.com/office/drawing/2014/main" id="{73CF650A-0E5F-AE05-0B76-99DDA1674FDC}"/>
                </a:ext>
              </a:extLst>
            </p:cNvPr>
            <p:cNvSpPr/>
            <p:nvPr/>
          </p:nvSpPr>
          <p:spPr>
            <a:xfrm>
              <a:off x="0" y="0"/>
              <a:ext cx="5669915" cy="469265"/>
            </a:xfrm>
            <a:custGeom>
              <a:avLst/>
              <a:gdLst/>
              <a:ahLst/>
              <a:cxnLst/>
              <a:rect l="l" t="t" r="r" b="b"/>
              <a:pathLst>
                <a:path w="5669915" h="469265">
                  <a:moveTo>
                    <a:pt x="467690" y="0"/>
                  </a:moveTo>
                  <a:lnTo>
                    <a:pt x="60896" y="0"/>
                  </a:lnTo>
                  <a:lnTo>
                    <a:pt x="0" y="0"/>
                  </a:lnTo>
                  <a:lnTo>
                    <a:pt x="0" y="467677"/>
                  </a:lnTo>
                  <a:lnTo>
                    <a:pt x="60896" y="467677"/>
                  </a:lnTo>
                  <a:lnTo>
                    <a:pt x="60896" y="60896"/>
                  </a:lnTo>
                  <a:lnTo>
                    <a:pt x="467690" y="60896"/>
                  </a:lnTo>
                  <a:lnTo>
                    <a:pt x="467690" y="0"/>
                  </a:lnTo>
                  <a:close/>
                </a:path>
                <a:path w="5669915" h="469265">
                  <a:moveTo>
                    <a:pt x="5669432" y="1003"/>
                  </a:moveTo>
                  <a:lnTo>
                    <a:pt x="5608561" y="1003"/>
                  </a:lnTo>
                  <a:lnTo>
                    <a:pt x="5201767" y="1003"/>
                  </a:lnTo>
                  <a:lnTo>
                    <a:pt x="5201767" y="61899"/>
                  </a:lnTo>
                  <a:lnTo>
                    <a:pt x="5608548" y="61899"/>
                  </a:lnTo>
                  <a:lnTo>
                    <a:pt x="5608548" y="468693"/>
                  </a:lnTo>
                  <a:lnTo>
                    <a:pt x="5669432" y="468693"/>
                  </a:lnTo>
                  <a:lnTo>
                    <a:pt x="5669432" y="1003"/>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6" name="TextBox 25">
            <a:extLst>
              <a:ext uri="{FF2B5EF4-FFF2-40B4-BE49-F238E27FC236}">
                <a16:creationId xmlns:a16="http://schemas.microsoft.com/office/drawing/2014/main" id="{691B71B0-BAC5-DAAF-2234-437255F87920}"/>
              </a:ext>
            </a:extLst>
          </p:cNvPr>
          <p:cNvSpPr txBox="1"/>
          <p:nvPr/>
        </p:nvSpPr>
        <p:spPr>
          <a:xfrm>
            <a:off x="413289" y="5550448"/>
            <a:ext cx="11590869" cy="965970"/>
          </a:xfrm>
          <a:prstGeom prst="rect">
            <a:avLst/>
          </a:prstGeom>
          <a:noFill/>
        </p:spPr>
        <p:txBody>
          <a:bodyPr wrap="square">
            <a:spAutoFit/>
          </a:bodyPr>
          <a:lstStyle/>
          <a:p>
            <a:pPr algn="just" rtl="1">
              <a:lnSpc>
                <a:spcPct val="150000"/>
              </a:lnSpc>
            </a:pPr>
            <a:r>
              <a:rPr lang="ar-SA" sz="2000" b="1" dirty="0">
                <a:solidFill>
                  <a:schemeClr val="accent5">
                    <a:lumMod val="50000"/>
                  </a:schemeClr>
                </a:solidFill>
                <a:effectLst/>
                <a:ea typeface="Arial" panose="020B0604020202020204" pitchFamily="34" charset="0"/>
                <a:cs typeface="Arial" panose="020B0604020202020204" pitchFamily="34" charset="0"/>
              </a:rPr>
              <a:t>الصورة</a:t>
            </a:r>
            <a:r>
              <a:rPr lang="en-US" sz="2000" b="1" dirty="0">
                <a:solidFill>
                  <a:schemeClr val="accent5">
                    <a:lumMod val="50000"/>
                  </a:schemeClr>
                </a:solidFill>
                <a:effectLst/>
                <a:latin typeface="Arial" panose="020B0604020202020204" pitchFamily="34" charset="0"/>
                <a:ea typeface="Arial" panose="020B0604020202020204" pitchFamily="34" charset="0"/>
              </a:rPr>
              <a:t>:</a:t>
            </a:r>
            <a:r>
              <a:rPr lang="ar-SA" sz="2000" b="1" dirty="0">
                <a:solidFill>
                  <a:schemeClr val="accent5">
                    <a:lumMod val="50000"/>
                  </a:schemeClr>
                </a:solidFill>
                <a:effectLst/>
                <a:latin typeface="Arial" panose="020B0604020202020204" pitchFamily="34" charset="0"/>
                <a:ea typeface="Arial" panose="020B0604020202020204" pitchFamily="34" charset="0"/>
              </a:rPr>
              <a:t> </a:t>
            </a:r>
            <a:r>
              <a:rPr lang="ar-SA" sz="2000" dirty="0">
                <a:solidFill>
                  <a:schemeClr val="accent5">
                    <a:lumMod val="50000"/>
                  </a:schemeClr>
                </a:solidFill>
                <a:effectLst/>
                <a:latin typeface="Arial" panose="020B0604020202020204" pitchFamily="34" charset="0"/>
                <a:ea typeface="Arial" panose="020B0604020202020204" pitchFamily="34" charset="0"/>
              </a:rPr>
              <a:t>غالباً ما تحتوي على عنصر جذب للفت النظر وإثارة الفضول لتحفيز الناس على</a:t>
            </a:r>
            <a:r>
              <a:rPr lang="ar-SA" sz="2000" spc="400" dirty="0">
                <a:solidFill>
                  <a:schemeClr val="accent5">
                    <a:lumMod val="50000"/>
                  </a:schemeClr>
                </a:solidFill>
                <a:effectLst/>
                <a:ea typeface="Arial" panose="020B0604020202020204" pitchFamily="34" charset="0"/>
                <a:cs typeface="Times New Roman" panose="02020603050405020304" pitchFamily="18"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الوقوف</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عند</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الخبر</a:t>
            </a:r>
            <a:r>
              <a:rPr lang="ar-SA" sz="2000" spc="-4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وقراءته،</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وقد</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تكون</a:t>
            </a:r>
            <a:r>
              <a:rPr lang="ar-SA" sz="2000" spc="-4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مركبة</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من</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عناصر</a:t>
            </a:r>
            <a:r>
              <a:rPr lang="ar-SA" sz="2000" spc="-4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غير</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متجانسة</a:t>
            </a:r>
            <a:r>
              <a:rPr lang="ar-SA" sz="2000" spc="-4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أو</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معدّلة</a:t>
            </a:r>
            <a:r>
              <a:rPr lang="ar-SA" sz="2000" spc="-4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بطريقة</a:t>
            </a:r>
            <a:r>
              <a:rPr lang="ar-SA" sz="2000" spc="-4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غير احترافية، كما قد تكون صورة قديمة وتُنشر على أنها لخبر راهن</a:t>
            </a:r>
            <a:r>
              <a:rPr lang="en-US" sz="2000" dirty="0">
                <a:solidFill>
                  <a:schemeClr val="accent5">
                    <a:lumMod val="50000"/>
                  </a:schemeClr>
                </a:solidFill>
                <a:effectLst/>
                <a:latin typeface="Arial" panose="020B0604020202020204" pitchFamily="34" charset="0"/>
                <a:ea typeface="Arial" panose="020B0604020202020204" pitchFamily="34" charset="0"/>
              </a:rPr>
              <a:t>.</a:t>
            </a:r>
            <a:endParaRPr lang="en-US" sz="3600" dirty="0">
              <a:solidFill>
                <a:schemeClr val="accent5">
                  <a:lumMod val="50000"/>
                </a:schemeClr>
              </a:solidFill>
            </a:endParaRPr>
          </a:p>
        </p:txBody>
      </p:sp>
    </p:spTree>
    <p:extLst>
      <p:ext uri="{BB962C8B-B14F-4D97-AF65-F5344CB8AC3E}">
        <p14:creationId xmlns:p14="http://schemas.microsoft.com/office/powerpoint/2010/main" val="403189191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C91DA-4694-6D8F-FE90-1B274FE566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5A56AA-4650-16BD-9C1B-206AD92FEB25}"/>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4E436CBC-6375-D857-E2AB-84137E65FF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B0FD318C-82CA-3953-553E-E0DC590B2BEB}"/>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1A26CDA0-3A89-623D-8660-522B77BCAE53}"/>
              </a:ext>
            </a:extLst>
          </p:cNvPr>
          <p:cNvSpPr/>
          <p:nvPr/>
        </p:nvSpPr>
        <p:spPr>
          <a:xfrm>
            <a:off x="8979044" y="1647594"/>
            <a:ext cx="3030280"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مثال علمى (</a:t>
            </a:r>
            <a:r>
              <a:rPr lang="ar-EG" sz="2400" b="1" dirty="0">
                <a:solidFill>
                  <a:srgbClr val="002060"/>
                </a:solidFill>
                <a:cs typeface="+mj-cs"/>
              </a:rPr>
              <a:t>2</a:t>
            </a:r>
            <a:r>
              <a:rPr lang="ar-EG" sz="2400" b="1" dirty="0">
                <a:solidFill>
                  <a:srgbClr val="002060"/>
                </a:solidFill>
              </a:rPr>
              <a:t>)</a:t>
            </a:r>
            <a:endParaRPr lang="en-US" sz="2400" b="1" dirty="0">
              <a:solidFill>
                <a:srgbClr val="002060"/>
              </a:solidFill>
            </a:endParaRPr>
          </a:p>
        </p:txBody>
      </p:sp>
      <p:sp>
        <p:nvSpPr>
          <p:cNvPr id="23" name="Rectangle 23">
            <a:extLst>
              <a:ext uri="{FF2B5EF4-FFF2-40B4-BE49-F238E27FC236}">
                <a16:creationId xmlns:a16="http://schemas.microsoft.com/office/drawing/2014/main" id="{65022409-4C76-F20C-39A4-B25F998D17FC}"/>
              </a:ext>
            </a:extLst>
          </p:cNvPr>
          <p:cNvSpPr>
            <a:spLocks noChangeArrowheads="1"/>
          </p:cNvSpPr>
          <p:nvPr/>
        </p:nvSpPr>
        <p:spPr bwMode="auto">
          <a:xfrm>
            <a:off x="82218" y="27116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a:extLst>
              <a:ext uri="{FF2B5EF4-FFF2-40B4-BE49-F238E27FC236}">
                <a16:creationId xmlns:a16="http://schemas.microsoft.com/office/drawing/2014/main" id="{413212EB-E276-4862-0743-4EF98E4AF9BE}"/>
              </a:ext>
            </a:extLst>
          </p:cNvPr>
          <p:cNvSpPr txBox="1"/>
          <p:nvPr/>
        </p:nvSpPr>
        <p:spPr>
          <a:xfrm>
            <a:off x="5079555" y="2581691"/>
            <a:ext cx="6929769" cy="2248693"/>
          </a:xfrm>
          <a:prstGeom prst="rect">
            <a:avLst/>
          </a:prstGeom>
          <a:noFill/>
        </p:spPr>
        <p:txBody>
          <a:bodyPr wrap="square">
            <a:spAutoFit/>
          </a:bodyPr>
          <a:lstStyle/>
          <a:p>
            <a:pPr algn="justLow" rtl="1">
              <a:lnSpc>
                <a:spcPct val="150000"/>
              </a:lnSpc>
            </a:pPr>
            <a:r>
              <a:rPr lang="ar-SA" sz="2400" dirty="0">
                <a:solidFill>
                  <a:schemeClr val="accent5">
                    <a:lumMod val="50000"/>
                  </a:schemeClr>
                </a:solidFill>
                <a:effectLst/>
                <a:ea typeface="Arial" panose="020B0604020202020204" pitchFamily="34" charset="0"/>
                <a:cs typeface="Arial" panose="020B0604020202020204" pitchFamily="34" charset="0"/>
              </a:rPr>
              <a:t>تداول عدد من حسابات مواقع التواصل الاجتماعي صورة تظهر فيها مجموعة من الحقائب على أنها للاجئين سوريين غرقوا في البحر المتوسط أثناء محاولتهم الوصول إلى أوروبا، أو لمهاجرين لقوا حتفهم في البحر، وقد جُمعت بمتحف في إيطاليا</a:t>
            </a:r>
            <a:endParaRPr lang="en-US" sz="4000" dirty="0">
              <a:solidFill>
                <a:schemeClr val="accent5">
                  <a:lumMod val="50000"/>
                </a:schemeClr>
              </a:solidFill>
            </a:endParaRPr>
          </a:p>
        </p:txBody>
      </p:sp>
      <p:grpSp>
        <p:nvGrpSpPr>
          <p:cNvPr id="4" name="Group 3">
            <a:extLst>
              <a:ext uri="{FF2B5EF4-FFF2-40B4-BE49-F238E27FC236}">
                <a16:creationId xmlns:a16="http://schemas.microsoft.com/office/drawing/2014/main" id="{BB54FC70-4880-4903-D2B1-7471235308F6}"/>
              </a:ext>
            </a:extLst>
          </p:cNvPr>
          <p:cNvGrpSpPr>
            <a:grpSpLocks/>
          </p:cNvGrpSpPr>
          <p:nvPr/>
        </p:nvGrpSpPr>
        <p:grpSpPr>
          <a:xfrm>
            <a:off x="149337" y="1447204"/>
            <a:ext cx="4770215" cy="5410796"/>
            <a:chOff x="0" y="0"/>
            <a:chExt cx="2734945" cy="3080181"/>
          </a:xfrm>
        </p:grpSpPr>
        <p:pic>
          <p:nvPicPr>
            <p:cNvPr id="5" name="Image 290">
              <a:extLst>
                <a:ext uri="{FF2B5EF4-FFF2-40B4-BE49-F238E27FC236}">
                  <a16:creationId xmlns:a16="http://schemas.microsoft.com/office/drawing/2014/main" id="{B8C8C17B-47A4-E3CD-63EA-97777B42F7E1}"/>
                </a:ext>
              </a:extLst>
            </p:cNvPr>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63080" y="63169"/>
              <a:ext cx="2611728" cy="3017012"/>
            </a:xfrm>
            <a:prstGeom prst="rect">
              <a:avLst/>
            </a:prstGeom>
          </p:spPr>
        </p:pic>
        <p:sp>
          <p:nvSpPr>
            <p:cNvPr id="7" name="Graphic 291">
              <a:extLst>
                <a:ext uri="{FF2B5EF4-FFF2-40B4-BE49-F238E27FC236}">
                  <a16:creationId xmlns:a16="http://schemas.microsoft.com/office/drawing/2014/main" id="{5D3C173B-72EF-51DF-3FD1-482A2BB88A1F}"/>
                </a:ext>
              </a:extLst>
            </p:cNvPr>
            <p:cNvSpPr/>
            <p:nvPr/>
          </p:nvSpPr>
          <p:spPr>
            <a:xfrm>
              <a:off x="0" y="0"/>
              <a:ext cx="2734945" cy="467995"/>
            </a:xfrm>
            <a:custGeom>
              <a:avLst/>
              <a:gdLst/>
              <a:ahLst/>
              <a:cxnLst/>
              <a:rect l="l" t="t" r="r" b="b"/>
              <a:pathLst>
                <a:path w="2734945" h="467995">
                  <a:moveTo>
                    <a:pt x="467677" y="0"/>
                  </a:moveTo>
                  <a:lnTo>
                    <a:pt x="60883" y="0"/>
                  </a:lnTo>
                  <a:lnTo>
                    <a:pt x="0" y="0"/>
                  </a:lnTo>
                  <a:lnTo>
                    <a:pt x="0" y="467677"/>
                  </a:lnTo>
                  <a:lnTo>
                    <a:pt x="60883" y="467677"/>
                  </a:lnTo>
                  <a:lnTo>
                    <a:pt x="60883" y="60896"/>
                  </a:lnTo>
                  <a:lnTo>
                    <a:pt x="467677" y="60896"/>
                  </a:lnTo>
                  <a:lnTo>
                    <a:pt x="467677" y="0"/>
                  </a:lnTo>
                  <a:close/>
                </a:path>
                <a:path w="2734945" h="467995">
                  <a:moveTo>
                    <a:pt x="2734627" y="0"/>
                  </a:moveTo>
                  <a:lnTo>
                    <a:pt x="2673743" y="0"/>
                  </a:lnTo>
                  <a:lnTo>
                    <a:pt x="2266950" y="0"/>
                  </a:lnTo>
                  <a:lnTo>
                    <a:pt x="2266950" y="60896"/>
                  </a:lnTo>
                  <a:lnTo>
                    <a:pt x="2673731" y="60896"/>
                  </a:lnTo>
                  <a:lnTo>
                    <a:pt x="2673731" y="467677"/>
                  </a:lnTo>
                  <a:lnTo>
                    <a:pt x="2734627" y="467677"/>
                  </a:lnTo>
                  <a:lnTo>
                    <a:pt x="2734627"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4346826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25B8-03F6-40B6-04FF-747A5412C7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19FE9FA-99F1-19E5-1EA3-27C2D8FEDAD1}"/>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50D90AF7-25C6-EFE3-F07C-3A69A8E7A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2E284465-1496-C7E4-8522-F5AFA8055444}"/>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3EB51006-8A95-5646-0F55-4862A274741E}"/>
              </a:ext>
            </a:extLst>
          </p:cNvPr>
          <p:cNvSpPr/>
          <p:nvPr/>
        </p:nvSpPr>
        <p:spPr>
          <a:xfrm>
            <a:off x="8973879" y="888915"/>
            <a:ext cx="3030280"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تحليل مثال علمى (</a:t>
            </a:r>
            <a:r>
              <a:rPr lang="ar-EG" sz="2400" b="1" dirty="0">
                <a:solidFill>
                  <a:srgbClr val="002060"/>
                </a:solidFill>
                <a:cs typeface="+mj-cs"/>
              </a:rPr>
              <a:t>2</a:t>
            </a:r>
            <a:r>
              <a:rPr lang="ar-EG" sz="2400" b="1" dirty="0">
                <a:solidFill>
                  <a:srgbClr val="002060"/>
                </a:solidFill>
              </a:rPr>
              <a:t>)</a:t>
            </a:r>
            <a:endParaRPr lang="en-US" sz="2400" b="1" dirty="0">
              <a:solidFill>
                <a:srgbClr val="002060"/>
              </a:solidFill>
            </a:endParaRPr>
          </a:p>
        </p:txBody>
      </p:sp>
      <p:sp>
        <p:nvSpPr>
          <p:cNvPr id="23" name="Rectangle 23">
            <a:extLst>
              <a:ext uri="{FF2B5EF4-FFF2-40B4-BE49-F238E27FC236}">
                <a16:creationId xmlns:a16="http://schemas.microsoft.com/office/drawing/2014/main" id="{E3E0AE19-F918-6F6D-E1A9-2533959F9BAE}"/>
              </a:ext>
            </a:extLst>
          </p:cNvPr>
          <p:cNvSpPr>
            <a:spLocks noChangeArrowheads="1"/>
          </p:cNvSpPr>
          <p:nvPr/>
        </p:nvSpPr>
        <p:spPr bwMode="auto">
          <a:xfrm>
            <a:off x="82218" y="27116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TextBox 9">
            <a:extLst>
              <a:ext uri="{FF2B5EF4-FFF2-40B4-BE49-F238E27FC236}">
                <a16:creationId xmlns:a16="http://schemas.microsoft.com/office/drawing/2014/main" id="{6D3002F1-CF1E-2DD1-8098-870EE3ED110A}"/>
              </a:ext>
            </a:extLst>
          </p:cNvPr>
          <p:cNvSpPr txBox="1"/>
          <p:nvPr/>
        </p:nvSpPr>
        <p:spPr>
          <a:xfrm>
            <a:off x="5975498" y="1625323"/>
            <a:ext cx="6124352" cy="1427635"/>
          </a:xfrm>
          <a:prstGeom prst="rect">
            <a:avLst/>
          </a:prstGeom>
          <a:noFill/>
        </p:spPr>
        <p:txBody>
          <a:bodyPr wrap="square">
            <a:spAutoFit/>
          </a:bodyPr>
          <a:lstStyle/>
          <a:p>
            <a:pPr algn="justLow" rtl="1">
              <a:lnSpc>
                <a:spcPct val="150000"/>
              </a:lnSpc>
            </a:pPr>
            <a:r>
              <a:rPr lang="ar-SA" sz="2000" b="1" dirty="0">
                <a:solidFill>
                  <a:schemeClr val="accent5">
                    <a:lumMod val="50000"/>
                  </a:schemeClr>
                </a:solidFill>
                <a:effectLst/>
                <a:ea typeface="Arial" panose="020B0604020202020204" pitchFamily="34" charset="0"/>
                <a:cs typeface="Arial" panose="020B0604020202020204" pitchFamily="34" charset="0"/>
              </a:rPr>
              <a:t>يُظهر</a:t>
            </a:r>
            <a:r>
              <a:rPr lang="ar-SA" sz="2000" b="1" spc="15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البحث</a:t>
            </a:r>
            <a:r>
              <a:rPr lang="ar-SA" sz="2000" b="1" spc="19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العكسي</a:t>
            </a:r>
            <a:r>
              <a:rPr lang="ar-SA" sz="2000" b="1"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عن</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الصورة</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أنها</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عمل</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فني</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لحقائب</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مهاجرين</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غير</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شرعيين</a:t>
            </a:r>
            <a:r>
              <a:rPr lang="ar-SA" sz="2000" spc="19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دخلوا الولايات المتحدة الأمريكية قادمين من المكسيك عبر صحراء سونورا في ولاية أريزونا</a:t>
            </a:r>
            <a:endParaRPr lang="en-US" sz="2000" dirty="0">
              <a:solidFill>
                <a:schemeClr val="accent5">
                  <a:lumMod val="50000"/>
                </a:schemeClr>
              </a:solidFill>
            </a:endParaRPr>
          </a:p>
        </p:txBody>
      </p:sp>
      <p:grpSp>
        <p:nvGrpSpPr>
          <p:cNvPr id="2" name="Group 1">
            <a:extLst>
              <a:ext uri="{FF2B5EF4-FFF2-40B4-BE49-F238E27FC236}">
                <a16:creationId xmlns:a16="http://schemas.microsoft.com/office/drawing/2014/main" id="{668A9600-C97E-096E-FFDB-8ED2FECB4685}"/>
              </a:ext>
            </a:extLst>
          </p:cNvPr>
          <p:cNvGrpSpPr>
            <a:grpSpLocks/>
          </p:cNvGrpSpPr>
          <p:nvPr/>
        </p:nvGrpSpPr>
        <p:grpSpPr>
          <a:xfrm>
            <a:off x="187841" y="1096630"/>
            <a:ext cx="5458047" cy="5538081"/>
            <a:chOff x="0" y="0"/>
            <a:chExt cx="4174490" cy="6322389"/>
          </a:xfrm>
        </p:grpSpPr>
        <p:pic>
          <p:nvPicPr>
            <p:cNvPr id="9" name="Image 294">
              <a:extLst>
                <a:ext uri="{FF2B5EF4-FFF2-40B4-BE49-F238E27FC236}">
                  <a16:creationId xmlns:a16="http://schemas.microsoft.com/office/drawing/2014/main" id="{3FC07279-0D82-5E7E-126F-9DD0A996F69F}"/>
                </a:ext>
              </a:extLst>
            </p:cNvPr>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64719" y="65290"/>
              <a:ext cx="4050599" cy="6257099"/>
            </a:xfrm>
            <a:prstGeom prst="rect">
              <a:avLst/>
            </a:prstGeom>
          </p:spPr>
        </p:pic>
        <p:sp>
          <p:nvSpPr>
            <p:cNvPr id="11" name="Graphic 295">
              <a:extLst>
                <a:ext uri="{FF2B5EF4-FFF2-40B4-BE49-F238E27FC236}">
                  <a16:creationId xmlns:a16="http://schemas.microsoft.com/office/drawing/2014/main" id="{7DF66AE4-F61B-FD64-32E5-1E5F5F94FEB6}"/>
                </a:ext>
              </a:extLst>
            </p:cNvPr>
            <p:cNvSpPr/>
            <p:nvPr/>
          </p:nvSpPr>
          <p:spPr>
            <a:xfrm>
              <a:off x="0" y="0"/>
              <a:ext cx="4174490" cy="469265"/>
            </a:xfrm>
            <a:custGeom>
              <a:avLst/>
              <a:gdLst/>
              <a:ahLst/>
              <a:cxnLst/>
              <a:rect l="l" t="t" r="r" b="b"/>
              <a:pathLst>
                <a:path w="4174490" h="469265">
                  <a:moveTo>
                    <a:pt x="467677" y="1524"/>
                  </a:moveTo>
                  <a:lnTo>
                    <a:pt x="60883" y="1524"/>
                  </a:lnTo>
                  <a:lnTo>
                    <a:pt x="0" y="1536"/>
                  </a:lnTo>
                  <a:lnTo>
                    <a:pt x="0" y="469214"/>
                  </a:lnTo>
                  <a:lnTo>
                    <a:pt x="60896" y="469214"/>
                  </a:lnTo>
                  <a:lnTo>
                    <a:pt x="60896" y="62420"/>
                  </a:lnTo>
                  <a:lnTo>
                    <a:pt x="467677" y="62420"/>
                  </a:lnTo>
                  <a:lnTo>
                    <a:pt x="467677" y="1524"/>
                  </a:lnTo>
                  <a:close/>
                </a:path>
                <a:path w="4174490" h="469265">
                  <a:moveTo>
                    <a:pt x="4174058" y="12"/>
                  </a:moveTo>
                  <a:lnTo>
                    <a:pt x="4113174" y="12"/>
                  </a:lnTo>
                  <a:lnTo>
                    <a:pt x="3706380" y="0"/>
                  </a:lnTo>
                  <a:lnTo>
                    <a:pt x="3706380" y="60896"/>
                  </a:lnTo>
                  <a:lnTo>
                    <a:pt x="4113161" y="60896"/>
                  </a:lnTo>
                  <a:lnTo>
                    <a:pt x="4113161" y="467690"/>
                  </a:lnTo>
                  <a:lnTo>
                    <a:pt x="4174058" y="467690"/>
                  </a:lnTo>
                  <a:lnTo>
                    <a:pt x="4174058" y="12"/>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13" name="TextBox 12">
            <a:extLst>
              <a:ext uri="{FF2B5EF4-FFF2-40B4-BE49-F238E27FC236}">
                <a16:creationId xmlns:a16="http://schemas.microsoft.com/office/drawing/2014/main" id="{3E581568-27A7-9653-BA1E-0C7633B072B7}"/>
              </a:ext>
            </a:extLst>
          </p:cNvPr>
          <p:cNvSpPr txBox="1"/>
          <p:nvPr/>
        </p:nvSpPr>
        <p:spPr>
          <a:xfrm>
            <a:off x="5909044" y="3052958"/>
            <a:ext cx="6129670" cy="2812950"/>
          </a:xfrm>
          <a:prstGeom prst="rect">
            <a:avLst/>
          </a:prstGeom>
          <a:noFill/>
        </p:spPr>
        <p:txBody>
          <a:bodyPr wrap="square">
            <a:spAutoFit/>
          </a:bodyPr>
          <a:lstStyle/>
          <a:p>
            <a:pPr algn="justLow" rtl="1">
              <a:lnSpc>
                <a:spcPct val="150000"/>
              </a:lnSpc>
            </a:pPr>
            <a:r>
              <a:rPr lang="ar-SA" sz="2000" b="1" dirty="0">
                <a:solidFill>
                  <a:schemeClr val="accent5">
                    <a:lumMod val="50000"/>
                  </a:schemeClr>
                </a:solidFill>
                <a:effectLst/>
                <a:ea typeface="Arial" panose="020B0604020202020204" pitchFamily="34" charset="0"/>
                <a:cs typeface="+mj-cs"/>
              </a:rPr>
              <a:t>تفاصيل</a:t>
            </a:r>
            <a:r>
              <a:rPr lang="ar-SA" sz="2000" b="1" spc="70" dirty="0">
                <a:solidFill>
                  <a:schemeClr val="accent5">
                    <a:lumMod val="50000"/>
                  </a:schemeClr>
                </a:solidFill>
                <a:effectLst/>
                <a:ea typeface="Arial" panose="020B0604020202020204" pitchFamily="34" charset="0"/>
                <a:cs typeface="+mj-cs"/>
              </a:rPr>
              <a:t> </a:t>
            </a:r>
            <a:r>
              <a:rPr lang="ar-SA" sz="2000" b="1" dirty="0">
                <a:solidFill>
                  <a:schemeClr val="accent5">
                    <a:lumMod val="50000"/>
                  </a:schemeClr>
                </a:solidFill>
                <a:effectLst/>
                <a:ea typeface="Arial" panose="020B0604020202020204" pitchFamily="34" charset="0"/>
                <a:cs typeface="+mj-cs"/>
              </a:rPr>
              <a:t>الخبر</a:t>
            </a:r>
            <a:r>
              <a:rPr lang="ar-EG" sz="2000" dirty="0">
                <a:solidFill>
                  <a:schemeClr val="accent5">
                    <a:lumMod val="50000"/>
                  </a:schemeClr>
                </a:solidFill>
                <a:effectLst/>
                <a:latin typeface="Arial" panose="020B0604020202020204" pitchFamily="34" charset="0"/>
                <a:ea typeface="Arial" panose="020B0604020202020204" pitchFamily="34" charset="0"/>
                <a:cs typeface="+mj-cs"/>
              </a:rPr>
              <a:t>: </a:t>
            </a:r>
            <a:r>
              <a:rPr lang="en-US" sz="2000" spc="65" dirty="0">
                <a:solidFill>
                  <a:schemeClr val="accent5">
                    <a:lumMod val="50000"/>
                  </a:schemeClr>
                </a:solidFill>
                <a:effectLst/>
                <a:latin typeface="Arial" panose="020B0604020202020204" pitchFamily="34" charset="0"/>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يمكن</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أن</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تتضمن</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أخطاءً</a:t>
            </a:r>
            <a:r>
              <a:rPr lang="ar-SA" sz="2000" spc="2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إملائية</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ولغوية،</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جملًا</a:t>
            </a:r>
            <a:r>
              <a:rPr lang="ar-SA" sz="2000" spc="2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تحريضية</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أو</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مثيرة</a:t>
            </a:r>
            <a:r>
              <a:rPr lang="ar-SA" sz="2000" spc="7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للقلق،</a:t>
            </a:r>
            <a:r>
              <a:rPr lang="ar-SA" sz="2000" spc="19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هجوماً</a:t>
            </a:r>
            <a:r>
              <a:rPr lang="ar-SA" sz="2000" spc="11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وإساءة</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لشخص</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أو</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جهة،</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معلومات</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مبالغ</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فيها</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دون</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الإشارة</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إلى</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المصدر،</a:t>
            </a:r>
            <a:r>
              <a:rPr lang="ar-SA" sz="2000" spc="145"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تصريحات مجتزأة</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وخارجة</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عن</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سياقها،</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كما</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يمكن</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ألا</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ترقى</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إلى</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ما</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تم</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الإعلان</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عنه</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في</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العنوان،</a:t>
            </a:r>
            <a:r>
              <a:rPr lang="ar-SA" sz="2000" spc="140" dirty="0">
                <a:solidFill>
                  <a:schemeClr val="accent5">
                    <a:lumMod val="50000"/>
                  </a:schemeClr>
                </a:solidFill>
                <a:effectLst/>
                <a:ea typeface="Arial" panose="020B0604020202020204" pitchFamily="34" charset="0"/>
                <a:cs typeface="+mj-cs"/>
              </a:rPr>
              <a:t> </a:t>
            </a:r>
            <a:r>
              <a:rPr lang="ar-SA" sz="2000" dirty="0">
                <a:solidFill>
                  <a:schemeClr val="accent5">
                    <a:lumMod val="50000"/>
                  </a:schemeClr>
                </a:solidFill>
                <a:effectLst/>
                <a:ea typeface="Arial" panose="020B0604020202020204" pitchFamily="34" charset="0"/>
                <a:cs typeface="+mj-cs"/>
              </a:rPr>
              <a:t>ولا تتضمن إجابات واضحة عن الأسئلة الستة الأساسية التي تكوّن الخبر وهي</a:t>
            </a:r>
            <a:r>
              <a:rPr lang="en-US" sz="2000" dirty="0">
                <a:solidFill>
                  <a:schemeClr val="accent5">
                    <a:lumMod val="50000"/>
                  </a:schemeClr>
                </a:solidFill>
                <a:effectLst/>
                <a:latin typeface="Arial" panose="020B0604020202020204" pitchFamily="34" charset="0"/>
                <a:ea typeface="Arial" panose="020B0604020202020204" pitchFamily="34" charset="0"/>
                <a:cs typeface="+mj-cs"/>
              </a:rPr>
              <a:t>:</a:t>
            </a:r>
            <a:r>
              <a:rPr lang="ar-SA" sz="2000" dirty="0">
                <a:solidFill>
                  <a:schemeClr val="accent5">
                    <a:lumMod val="50000"/>
                  </a:schemeClr>
                </a:solidFill>
                <a:effectLst/>
                <a:latin typeface="Arial" panose="020B0604020202020204" pitchFamily="34" charset="0"/>
                <a:ea typeface="Arial" panose="020B0604020202020204" pitchFamily="34" charset="0"/>
                <a:cs typeface="+mj-cs"/>
              </a:rPr>
              <a:t> من، أين، متى، </a:t>
            </a:r>
            <a:r>
              <a:rPr lang="ar-SA" sz="2000" dirty="0">
                <a:solidFill>
                  <a:schemeClr val="accent5">
                    <a:lumMod val="50000"/>
                  </a:schemeClr>
                </a:solidFill>
                <a:effectLst/>
                <a:ea typeface="Arial" panose="020B0604020202020204" pitchFamily="34" charset="0"/>
                <a:cs typeface="+mj-cs"/>
              </a:rPr>
              <a:t>ماذا، لماذا، كيف</a:t>
            </a:r>
            <a:r>
              <a:rPr lang="ar-EG" sz="2000" dirty="0">
                <a:solidFill>
                  <a:schemeClr val="accent5">
                    <a:lumMod val="50000"/>
                  </a:schemeClr>
                </a:solidFill>
                <a:effectLst/>
                <a:ea typeface="Arial" panose="020B0604020202020204" pitchFamily="34" charset="0"/>
                <a:cs typeface="+mj-cs"/>
              </a:rPr>
              <a:t>.</a:t>
            </a:r>
            <a:endParaRPr lang="en-US" sz="2000" dirty="0">
              <a:solidFill>
                <a:schemeClr val="accent5">
                  <a:lumMod val="50000"/>
                </a:schemeClr>
              </a:solidFill>
              <a:cs typeface="+mj-cs"/>
            </a:endParaRPr>
          </a:p>
        </p:txBody>
      </p:sp>
    </p:spTree>
    <p:extLst>
      <p:ext uri="{BB962C8B-B14F-4D97-AF65-F5344CB8AC3E}">
        <p14:creationId xmlns:p14="http://schemas.microsoft.com/office/powerpoint/2010/main" val="357739771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19626-50D6-C392-FD77-519F74B49EA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FF638B0-4305-38E6-3555-2CFAB224B49D}"/>
              </a:ext>
            </a:extLst>
          </p:cNvPr>
          <p:cNvSpPr/>
          <p:nvPr/>
        </p:nvSpPr>
        <p:spPr>
          <a:xfrm>
            <a:off x="2693258" y="658803"/>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a:extLst>
              <a:ext uri="{FF2B5EF4-FFF2-40B4-BE49-F238E27FC236}">
                <a16:creationId xmlns:a16="http://schemas.microsoft.com/office/drawing/2014/main" id="{71ED3CC8-A452-A697-4743-039AC50FF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50" y="-9544"/>
            <a:ext cx="2305141" cy="1226093"/>
          </a:xfrm>
          <a:prstGeom prst="rect">
            <a:avLst/>
          </a:prstGeom>
        </p:spPr>
      </p:pic>
      <p:sp>
        <p:nvSpPr>
          <p:cNvPr id="6" name="TextBox 5">
            <a:extLst>
              <a:ext uri="{FF2B5EF4-FFF2-40B4-BE49-F238E27FC236}">
                <a16:creationId xmlns:a16="http://schemas.microsoft.com/office/drawing/2014/main" id="{41DB7EE6-A309-1FC3-D3E0-75ADFDB61B8A}"/>
              </a:ext>
            </a:extLst>
          </p:cNvPr>
          <p:cNvSpPr txBox="1"/>
          <p:nvPr/>
        </p:nvSpPr>
        <p:spPr>
          <a:xfrm>
            <a:off x="6096000" y="27296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7" name="Rectangle: Rounded Corners 16">
            <a:extLst>
              <a:ext uri="{FF2B5EF4-FFF2-40B4-BE49-F238E27FC236}">
                <a16:creationId xmlns:a16="http://schemas.microsoft.com/office/drawing/2014/main" id="{678DFD1D-98E0-1E1E-F920-260557062516}"/>
              </a:ext>
            </a:extLst>
          </p:cNvPr>
          <p:cNvSpPr/>
          <p:nvPr/>
        </p:nvSpPr>
        <p:spPr>
          <a:xfrm>
            <a:off x="6772939" y="773587"/>
            <a:ext cx="5279951" cy="55828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rPr>
              <a:t>خطوات إضافية للتحقق من صحة المعلومات: </a:t>
            </a:r>
            <a:endParaRPr lang="en-US" sz="2400" b="1" dirty="0">
              <a:solidFill>
                <a:srgbClr val="002060"/>
              </a:solidFill>
            </a:endParaRPr>
          </a:p>
        </p:txBody>
      </p:sp>
      <p:sp>
        <p:nvSpPr>
          <p:cNvPr id="4" name="TextBox 3">
            <a:extLst>
              <a:ext uri="{FF2B5EF4-FFF2-40B4-BE49-F238E27FC236}">
                <a16:creationId xmlns:a16="http://schemas.microsoft.com/office/drawing/2014/main" id="{62AD1FFA-C9CA-850C-499D-C2B3FED691F1}"/>
              </a:ext>
            </a:extLst>
          </p:cNvPr>
          <p:cNvSpPr txBox="1"/>
          <p:nvPr/>
        </p:nvSpPr>
        <p:spPr>
          <a:xfrm>
            <a:off x="92150" y="1275381"/>
            <a:ext cx="11960741" cy="5582619"/>
          </a:xfrm>
          <a:prstGeom prst="rect">
            <a:avLst/>
          </a:prstGeom>
          <a:noFill/>
        </p:spPr>
        <p:txBody>
          <a:bodyPr wrap="square">
            <a:spAutoFit/>
          </a:bodyPr>
          <a:lstStyle/>
          <a:p>
            <a:pPr algn="justLow" rtl="1">
              <a:lnSpc>
                <a:spcPct val="150000"/>
              </a:lnSpc>
            </a:pPr>
            <a:r>
              <a:rPr lang="ar-EG" sz="2000" dirty="0">
                <a:solidFill>
                  <a:schemeClr val="accent5">
                    <a:lumMod val="50000"/>
                  </a:schemeClr>
                </a:solidFill>
              </a:rPr>
              <a:t>التحقق من الأخبار الخاطئة والمضللة التي تنتشر على مواقع التواصل الاجتماعي يبدأ بالشكّ في مصدر الخبر ومدى مصداقيته، خاصة عندما تكون المعلومات غير متوقعة أو جديدة.</a:t>
            </a:r>
          </a:p>
          <a:p>
            <a:pPr algn="justLow" rtl="1">
              <a:lnSpc>
                <a:spcPct val="150000"/>
              </a:lnSpc>
            </a:pPr>
            <a:r>
              <a:rPr lang="ar-EG" sz="2000" b="1" dirty="0">
                <a:solidFill>
                  <a:schemeClr val="accent5">
                    <a:lumMod val="50000"/>
                  </a:schemeClr>
                </a:solidFill>
                <a:cs typeface="+mj-cs"/>
              </a:rPr>
              <a:t>1</a:t>
            </a:r>
            <a:r>
              <a:rPr lang="ar-EG" sz="2000" dirty="0">
                <a:solidFill>
                  <a:schemeClr val="accent5">
                    <a:lumMod val="50000"/>
                  </a:schemeClr>
                </a:solidFill>
              </a:rPr>
              <a:t>.</a:t>
            </a:r>
            <a:r>
              <a:rPr lang="ar-EG" sz="2000" b="1" dirty="0">
                <a:solidFill>
                  <a:schemeClr val="accent5">
                    <a:lumMod val="50000"/>
                  </a:schemeClr>
                </a:solidFill>
              </a:rPr>
              <a:t>التأكد من مصداقية المعلومات أو الأخبار الواردة في المنشور: </a:t>
            </a:r>
            <a:r>
              <a:rPr lang="ar-EG" sz="2000" dirty="0">
                <a:solidFill>
                  <a:schemeClr val="accent5">
                    <a:lumMod val="50000"/>
                  </a:schemeClr>
                </a:solidFill>
              </a:rPr>
              <a:t>لمعرفة إن كانت حقيقية أم مجرد مزاعم وادعاءات، وذلك إما عن طريق محركات البحث التي ستُظهر نفس المحتوى أو محتويات مشابهة له في مصادر إخبارية أخرى عبر الإنترنت، أو بالعودة إلى المدرسة القديمة التي تعتمد على الاتصال بالأشخاص المتواجدين في المكان أو الشهود المباشرين، أو بالخبراء ذوي الصلة بالمجال.</a:t>
            </a:r>
          </a:p>
          <a:p>
            <a:pPr algn="justLow" rtl="1">
              <a:lnSpc>
                <a:spcPct val="150000"/>
              </a:lnSpc>
            </a:pPr>
            <a:r>
              <a:rPr lang="ar-EG" sz="2000" b="1" dirty="0">
                <a:solidFill>
                  <a:schemeClr val="accent5">
                    <a:lumMod val="50000"/>
                  </a:schemeClr>
                </a:solidFill>
                <a:cs typeface="+mj-cs"/>
              </a:rPr>
              <a:t>2</a:t>
            </a:r>
            <a:r>
              <a:rPr lang="ar-EG" sz="2000" dirty="0">
                <a:solidFill>
                  <a:schemeClr val="accent5">
                    <a:lumMod val="50000"/>
                  </a:schemeClr>
                </a:solidFill>
              </a:rPr>
              <a:t>. </a:t>
            </a:r>
            <a:r>
              <a:rPr lang="ar-EG" sz="2000" b="1" dirty="0">
                <a:solidFill>
                  <a:schemeClr val="accent5">
                    <a:lumMod val="50000"/>
                  </a:schemeClr>
                </a:solidFill>
              </a:rPr>
              <a:t>البحث في المواقع والصفحات الخاصة بالمؤسسات الحكومية أو الدولية: </a:t>
            </a:r>
            <a:r>
              <a:rPr lang="ar-EG" sz="2000" dirty="0">
                <a:solidFill>
                  <a:schemeClr val="accent5">
                    <a:lumMod val="50000"/>
                  </a:schemeClr>
                </a:solidFill>
              </a:rPr>
              <a:t>التي توفر بيانات ووثائق رسمية ودراسات وتصريحات وإحصائيات موثوقة تدعم صحة الخبر.</a:t>
            </a:r>
          </a:p>
          <a:p>
            <a:pPr algn="justLow" rtl="1">
              <a:lnSpc>
                <a:spcPct val="150000"/>
              </a:lnSpc>
            </a:pPr>
            <a:r>
              <a:rPr lang="ar-EG" sz="2000" b="1" dirty="0">
                <a:solidFill>
                  <a:schemeClr val="accent5">
                    <a:lumMod val="50000"/>
                  </a:schemeClr>
                </a:solidFill>
                <a:cs typeface="+mj-cs"/>
              </a:rPr>
              <a:t>3</a:t>
            </a:r>
            <a:r>
              <a:rPr lang="ar-EG" sz="2000" dirty="0">
                <a:solidFill>
                  <a:schemeClr val="accent5">
                    <a:lumMod val="50000"/>
                  </a:schemeClr>
                </a:solidFill>
              </a:rPr>
              <a:t>. </a:t>
            </a:r>
            <a:r>
              <a:rPr lang="ar-EG" sz="2000" b="1" dirty="0">
                <a:solidFill>
                  <a:schemeClr val="accent5">
                    <a:lumMod val="50000"/>
                  </a:schemeClr>
                </a:solidFill>
              </a:rPr>
              <a:t>التحقق من تاريخ النشر: </a:t>
            </a:r>
            <a:r>
              <a:rPr lang="ar-EG" sz="2000" dirty="0">
                <a:solidFill>
                  <a:schemeClr val="accent5">
                    <a:lumMod val="50000"/>
                  </a:schemeClr>
                </a:solidFill>
              </a:rPr>
              <a:t>هل هو حديث بالفعل أم أنه قديم وتمت إعادة نشره بغرض التزييف.</a:t>
            </a:r>
          </a:p>
          <a:p>
            <a:pPr algn="justLow" rtl="1">
              <a:lnSpc>
                <a:spcPct val="150000"/>
              </a:lnSpc>
            </a:pPr>
            <a:r>
              <a:rPr lang="ar-EG" sz="2000" b="1" dirty="0">
                <a:solidFill>
                  <a:schemeClr val="accent5">
                    <a:lumMod val="50000"/>
                  </a:schemeClr>
                </a:solidFill>
                <a:cs typeface="+mj-cs"/>
              </a:rPr>
              <a:t>4</a:t>
            </a:r>
            <a:r>
              <a:rPr lang="ar-EG" sz="2000" dirty="0">
                <a:solidFill>
                  <a:schemeClr val="accent5">
                    <a:lumMod val="50000"/>
                  </a:schemeClr>
                </a:solidFill>
              </a:rPr>
              <a:t>. </a:t>
            </a:r>
            <a:r>
              <a:rPr lang="ar-EG" sz="2000" b="1" dirty="0">
                <a:solidFill>
                  <a:schemeClr val="accent5">
                    <a:lumMod val="50000"/>
                  </a:schemeClr>
                </a:solidFill>
              </a:rPr>
              <a:t>الحذر من التزييف العميق</a:t>
            </a:r>
            <a:r>
              <a:rPr lang="ar-EG" sz="2000" dirty="0">
                <a:solidFill>
                  <a:schemeClr val="accent5">
                    <a:lumMod val="50000"/>
                  </a:schemeClr>
                </a:solidFill>
              </a:rPr>
              <a:t>: سهّلت تقنيات الذكاء الاصطناعي مثل برامج استنساخَّ الصوت، وتوليد النصوص إلى صور وغيرها من إنشاء محتوى مضلل، ويُحذر خبراء من استخدام هذه المعلومات لخداع الجمهور، والتأثير على الرأي العام، والتحريض على العنف.</a:t>
            </a:r>
          </a:p>
          <a:p>
            <a:pPr algn="justLow" rtl="1">
              <a:lnSpc>
                <a:spcPct val="150000"/>
              </a:lnSpc>
            </a:pPr>
            <a:r>
              <a:rPr lang="ar-EG" sz="2000" b="1" dirty="0">
                <a:solidFill>
                  <a:schemeClr val="accent5">
                    <a:lumMod val="50000"/>
                  </a:schemeClr>
                </a:solidFill>
                <a:cs typeface="+mj-cs"/>
              </a:rPr>
              <a:t>5</a:t>
            </a:r>
            <a:r>
              <a:rPr lang="ar-EG" sz="2000" dirty="0">
                <a:solidFill>
                  <a:schemeClr val="accent5">
                    <a:lumMod val="50000"/>
                  </a:schemeClr>
                </a:solidFill>
              </a:rPr>
              <a:t>. </a:t>
            </a:r>
            <a:r>
              <a:rPr lang="ar-EG" sz="2000" b="1" dirty="0">
                <a:solidFill>
                  <a:schemeClr val="accent5">
                    <a:lumMod val="50000"/>
                  </a:schemeClr>
                </a:solidFill>
              </a:rPr>
              <a:t>استخدام مواقع تدقيق المعلومات المتخصصة الموثوقة: </a:t>
            </a:r>
            <a:r>
              <a:rPr lang="ar-EG" sz="2000" dirty="0">
                <a:solidFill>
                  <a:schemeClr val="accent5">
                    <a:lumMod val="50000"/>
                  </a:schemeClr>
                </a:solidFill>
              </a:rPr>
              <a:t>والتي تعمل على تقصي صحة الأخبار مثل: </a:t>
            </a:r>
            <a:r>
              <a:rPr lang="en-US" sz="2000" dirty="0">
                <a:solidFill>
                  <a:schemeClr val="accent5">
                    <a:lumMod val="50000"/>
                  </a:schemeClr>
                </a:solidFill>
                <a:latin typeface="Times New Roman" panose="02020603050405020304" pitchFamily="18" charset="0"/>
                <a:cs typeface="Times New Roman" panose="02020603050405020304" pitchFamily="18" charset="0"/>
              </a:rPr>
              <a:t>Snopes Fact</a:t>
            </a:r>
            <a:r>
              <a:rPr lang="en-US" sz="2000" dirty="0">
                <a:solidFill>
                  <a:schemeClr val="accent5">
                    <a:lumMod val="50000"/>
                  </a:schemeClr>
                </a:solidFill>
              </a:rPr>
              <a:t>, </a:t>
            </a:r>
            <a:r>
              <a:rPr lang="en-US" sz="2000" dirty="0">
                <a:solidFill>
                  <a:schemeClr val="accent5">
                    <a:lumMod val="50000"/>
                  </a:schemeClr>
                </a:solidFill>
                <a:latin typeface="Times New Roman" panose="02020603050405020304" pitchFamily="18" charset="0"/>
                <a:cs typeface="Times New Roman" panose="02020603050405020304" pitchFamily="18" charset="0"/>
              </a:rPr>
              <a:t>Full FactCheck.org,، </a:t>
            </a:r>
            <a:r>
              <a:rPr lang="ar-EG" sz="2000" dirty="0">
                <a:solidFill>
                  <a:schemeClr val="accent5">
                    <a:lumMod val="50000"/>
                  </a:schemeClr>
                </a:solidFill>
              </a:rPr>
              <a:t>فتبينوا، مسبار، </a:t>
            </a:r>
            <a:r>
              <a:rPr lang="en-US" sz="2000" dirty="0">
                <a:solidFill>
                  <a:schemeClr val="accent5">
                    <a:lumMod val="50000"/>
                  </a:schemeClr>
                </a:solidFill>
                <a:latin typeface="Times New Roman" panose="02020603050405020304" pitchFamily="18" charset="0"/>
                <a:cs typeface="Times New Roman" panose="02020603050405020304" pitchFamily="18" charset="0"/>
              </a:rPr>
              <a:t>Platform True</a:t>
            </a:r>
            <a:r>
              <a:rPr lang="en-US" sz="2000" dirty="0">
                <a:solidFill>
                  <a:schemeClr val="accent5">
                    <a:lumMod val="50000"/>
                  </a:schemeClr>
                </a:solidFill>
              </a:rPr>
              <a:t>، </a:t>
            </a:r>
            <a:r>
              <a:rPr lang="ar-EG" sz="2000" dirty="0">
                <a:solidFill>
                  <a:schemeClr val="accent5">
                    <a:lumMod val="50000"/>
                  </a:schemeClr>
                </a:solidFill>
              </a:rPr>
              <a:t>محققو موقع لوموند الفرنسي.</a:t>
            </a:r>
          </a:p>
        </p:txBody>
      </p:sp>
    </p:spTree>
    <p:extLst>
      <p:ext uri="{BB962C8B-B14F-4D97-AF65-F5344CB8AC3E}">
        <p14:creationId xmlns:p14="http://schemas.microsoft.com/office/powerpoint/2010/main" val="115583487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AF2BD-D745-DD60-C771-22210EBA9D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7861D6-6E49-39AB-2169-D2F6B3D68265}"/>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8B662FF2-C8FB-A5F4-D3F5-552719734608}"/>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l-Genders-Regular-v4"/>
                <a:ea typeface="+mn-ea"/>
                <a:cs typeface="Arial" panose="020B0604020202020204" pitchFamily="34" charset="0"/>
              </a:rPr>
              <a:t>أدوات تدقيق المعلومات...</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8430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D5D6A-D1F0-B250-2DFC-9ACDEB55A45A}"/>
            </a:ext>
          </a:extLst>
        </p:cNvPr>
        <p:cNvGrpSpPr/>
        <p:nvPr/>
      </p:nvGrpSpPr>
      <p:grpSpPr>
        <a:xfrm>
          <a:off x="0" y="0"/>
          <a:ext cx="0" cy="0"/>
          <a:chOff x="0" y="0"/>
          <a:chExt cx="0" cy="0"/>
        </a:xfrm>
      </p:grpSpPr>
      <p:sp>
        <p:nvSpPr>
          <p:cNvPr id="8" name="Parallelogram 7">
            <a:extLst>
              <a:ext uri="{FF2B5EF4-FFF2-40B4-BE49-F238E27FC236}">
                <a16:creationId xmlns:a16="http://schemas.microsoft.com/office/drawing/2014/main" id="{54BC83D9-5D4B-A9DC-7870-DCB4D4471DA0}"/>
              </a:ext>
            </a:extLst>
          </p:cNvPr>
          <p:cNvSpPr/>
          <p:nvPr/>
        </p:nvSpPr>
        <p:spPr>
          <a:xfrm rot="16200000" flipV="1">
            <a:off x="-995791" y="40476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AB31677-85EA-E0EB-B150-36F985E39237}"/>
              </a:ext>
            </a:extLst>
          </p:cNvPr>
          <p:cNvSpPr/>
          <p:nvPr/>
        </p:nvSpPr>
        <p:spPr>
          <a:xfrm>
            <a:off x="3417162" y="650356"/>
            <a:ext cx="84274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6" name="Graphic 21">
            <a:extLst>
              <a:ext uri="{FF2B5EF4-FFF2-40B4-BE49-F238E27FC236}">
                <a16:creationId xmlns:a16="http://schemas.microsoft.com/office/drawing/2014/main" id="{D4B2013E-761D-8378-9AF1-866AEC21B3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496" y="-142627"/>
            <a:ext cx="2305141" cy="1076343"/>
          </a:xfrm>
          <a:prstGeom prst="rect">
            <a:avLst/>
          </a:prstGeom>
        </p:spPr>
      </p:pic>
      <p:sp>
        <p:nvSpPr>
          <p:cNvPr id="7" name="TextBox 6">
            <a:extLst>
              <a:ext uri="{FF2B5EF4-FFF2-40B4-BE49-F238E27FC236}">
                <a16:creationId xmlns:a16="http://schemas.microsoft.com/office/drawing/2014/main" id="{E1C39579-D873-9548-4CB3-32D4A3F945F8}"/>
              </a:ext>
            </a:extLst>
          </p:cNvPr>
          <p:cNvSpPr txBox="1"/>
          <p:nvPr/>
        </p:nvSpPr>
        <p:spPr>
          <a:xfrm>
            <a:off x="5883348" y="27310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3" name="Rectangle 2">
            <a:extLst>
              <a:ext uri="{FF2B5EF4-FFF2-40B4-BE49-F238E27FC236}">
                <a16:creationId xmlns:a16="http://schemas.microsoft.com/office/drawing/2014/main" id="{53BBF60D-E39B-B379-AF3A-89C7B2F37A3B}"/>
              </a:ext>
            </a:extLst>
          </p:cNvPr>
          <p:cNvSpPr/>
          <p:nvPr/>
        </p:nvSpPr>
        <p:spPr>
          <a:xfrm>
            <a:off x="1254642" y="789792"/>
            <a:ext cx="1059000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r" defTabSz="914400" rtl="1" eaLnBrk="1" fontAlgn="auto" latinLnBrk="0" hangingPunct="1">
              <a:lnSpc>
                <a:spcPct val="100000"/>
              </a:lnSpc>
              <a:spcBef>
                <a:spcPts val="0"/>
              </a:spcBef>
              <a:spcAft>
                <a:spcPts val="0"/>
              </a:spcAft>
              <a:buClrTx/>
              <a:buSzTx/>
              <a:buFontTx/>
              <a:buNone/>
              <a:tabLs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endParaRPr kumimoji="0" lang="ar-EG" sz="3200" b="1" i="0" u="none" strike="noStrike" kern="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7E7729-8554-740B-DDA2-6A9D6CC5D8FB}"/>
              </a:ext>
            </a:extLst>
          </p:cNvPr>
          <p:cNvSpPr txBox="1"/>
          <p:nvPr/>
        </p:nvSpPr>
        <p:spPr>
          <a:xfrm>
            <a:off x="4391247" y="1818459"/>
            <a:ext cx="7504810" cy="2802690"/>
          </a:xfrm>
          <a:prstGeom prst="rect">
            <a:avLst/>
          </a:prstGeom>
          <a:noFill/>
        </p:spPr>
        <p:txBody>
          <a:bodyPr wrap="square">
            <a:spAutoFit/>
          </a:bodyPr>
          <a:lstStyle/>
          <a:p>
            <a:pPr algn="justLow" rtl="1">
              <a:lnSpc>
                <a:spcPct val="150000"/>
              </a:lnSpc>
            </a:pPr>
            <a:r>
              <a:rPr lang="ar-EG" sz="2400" b="0" i="0" u="none" strike="noStrike" baseline="0" dirty="0">
                <a:solidFill>
                  <a:srgbClr val="002060"/>
                </a:solidFill>
                <a:latin typeface="Tajawal-Regular"/>
              </a:rPr>
              <a:t>تمثل الأدوات جزءاً مهماً وقد يكون في بعض الادعاءات أساسياً في عملية التدقيق. إلا أن اعتماد الأدوات دون التمكن من المنهجية ليس خياراً مثالياً. لذا من المهم قبل اللجوء إلى الأدوات أن نكون قد تأكدنا من أننا قد قمنا بتفكيك الادعاءات وفهم السياق ووضعنا قائمة بالأدلة التي نحتاجها وحددنا الأدلة التي تستوجب أن نوظف فيها أدوات.</a:t>
            </a:r>
            <a:endParaRPr lang="en-US" sz="2400" dirty="0">
              <a:solidFill>
                <a:srgbClr val="002060"/>
              </a:solidFill>
            </a:endParaRPr>
          </a:p>
        </p:txBody>
      </p:sp>
      <p:pic>
        <p:nvPicPr>
          <p:cNvPr id="5" name="Picture 4">
            <a:extLst>
              <a:ext uri="{FF2B5EF4-FFF2-40B4-BE49-F238E27FC236}">
                <a16:creationId xmlns:a16="http://schemas.microsoft.com/office/drawing/2014/main" id="{C957F54B-1E28-CAE8-DF6F-C2026FB23BA9}"/>
              </a:ext>
            </a:extLst>
          </p:cNvPr>
          <p:cNvPicPr>
            <a:picLocks noChangeAspect="1"/>
          </p:cNvPicPr>
          <p:nvPr/>
        </p:nvPicPr>
        <p:blipFill>
          <a:blip r:embed="rId4"/>
          <a:stretch>
            <a:fillRect/>
          </a:stretch>
        </p:blipFill>
        <p:spPr>
          <a:xfrm>
            <a:off x="326146" y="2026283"/>
            <a:ext cx="3840998" cy="3829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9525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16EB6-2338-1FA1-025B-D6B84231F549}"/>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2CDABC82-4C8E-7267-CF21-6EDC206E8344}"/>
              </a:ext>
            </a:extLst>
          </p:cNvPr>
          <p:cNvSpPr/>
          <p:nvPr/>
        </p:nvSpPr>
        <p:spPr>
          <a:xfrm>
            <a:off x="3417162" y="650356"/>
            <a:ext cx="84274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6" name="Graphic 21">
            <a:extLst>
              <a:ext uri="{FF2B5EF4-FFF2-40B4-BE49-F238E27FC236}">
                <a16:creationId xmlns:a16="http://schemas.microsoft.com/office/drawing/2014/main" id="{0E7B9FCF-23C1-B5D1-4422-C2BF21183A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496" y="-142627"/>
            <a:ext cx="2305141" cy="1076343"/>
          </a:xfrm>
          <a:prstGeom prst="rect">
            <a:avLst/>
          </a:prstGeom>
        </p:spPr>
      </p:pic>
      <p:sp>
        <p:nvSpPr>
          <p:cNvPr id="7" name="TextBox 6">
            <a:extLst>
              <a:ext uri="{FF2B5EF4-FFF2-40B4-BE49-F238E27FC236}">
                <a16:creationId xmlns:a16="http://schemas.microsoft.com/office/drawing/2014/main" id="{0301FAE8-F383-F750-8288-17BE07C899F6}"/>
              </a:ext>
            </a:extLst>
          </p:cNvPr>
          <p:cNvSpPr txBox="1"/>
          <p:nvPr/>
        </p:nvSpPr>
        <p:spPr>
          <a:xfrm>
            <a:off x="5883348" y="27310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3" name="Rectangle 2">
            <a:extLst>
              <a:ext uri="{FF2B5EF4-FFF2-40B4-BE49-F238E27FC236}">
                <a16:creationId xmlns:a16="http://schemas.microsoft.com/office/drawing/2014/main" id="{32B5CB23-1DE4-CD82-3C56-67A79ACC9128}"/>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ADB6B616-BA74-07AE-E6C5-B5FB454D34D6}"/>
              </a:ext>
            </a:extLst>
          </p:cNvPr>
          <p:cNvSpPr txBox="1"/>
          <p:nvPr/>
        </p:nvSpPr>
        <p:spPr>
          <a:xfrm>
            <a:off x="6262577" y="2499435"/>
            <a:ext cx="5718542" cy="4197624"/>
          </a:xfrm>
          <a:prstGeom prst="rect">
            <a:avLst/>
          </a:prstGeom>
          <a:noFill/>
        </p:spPr>
        <p:txBody>
          <a:bodyPr wrap="square">
            <a:spAutoFit/>
          </a:bodyPr>
          <a:lstStyle/>
          <a:p>
            <a:pPr algn="justLow" rtl="1">
              <a:lnSpc>
                <a:spcPct val="150000"/>
              </a:lnSpc>
            </a:pPr>
            <a:r>
              <a:rPr lang="ar-EG" sz="2000" dirty="0">
                <a:solidFill>
                  <a:srgbClr val="002060"/>
                </a:solidFill>
              </a:rPr>
              <a:t>إذا كانت هناك مهارة واحدة على مدقق/ة المعلومات التمكن منها فهي مهارة البحث. يُعدّ البحث عنصراً أساسيّاً في كل مراحل تدقيق المعلومات. يحتاج مدققو/ات المعلومات إلى تطوير مهارتهم/ن في البحث على الإنترنت واستخدام المصادر المفتوحة. وتساعد عمليات البحث والتمكن منها مدققي/ات المعلومات في رصد الادعاءات وتتبع تطورها عبر المنصات إلى جانب البحث عن المصادر.</a:t>
            </a:r>
          </a:p>
          <a:p>
            <a:pPr algn="r" rtl="1">
              <a:lnSpc>
                <a:spcPct val="150000"/>
              </a:lnSpc>
            </a:pPr>
            <a:r>
              <a:rPr lang="ar-EG" sz="2000" b="0" i="0" u="none" strike="noStrike" baseline="0" dirty="0">
                <a:solidFill>
                  <a:srgbClr val="000000"/>
                </a:solidFill>
                <a:latin typeface="Tajawal-Regular"/>
              </a:rPr>
              <a:t>ي</a:t>
            </a:r>
            <a:r>
              <a:rPr lang="ar-EG" sz="2000" b="0" i="0" u="none" strike="noStrike" baseline="0" dirty="0">
                <a:solidFill>
                  <a:srgbClr val="002060"/>
                </a:solidFill>
                <a:latin typeface="Tajawal-Regular"/>
              </a:rPr>
              <a:t>ُعدّ البحث المتقدم أداة مهمة في الوصول إلى نتائج دقيقة ومحددة أكثر، مثلاً يتيح البحث المتقدم من محرك غوغل خيارات أساسية لتحديد النتائج.</a:t>
            </a:r>
            <a:endParaRPr lang="en-US" sz="2000" dirty="0">
              <a:solidFill>
                <a:srgbClr val="002060"/>
              </a:solidFill>
            </a:endParaRPr>
          </a:p>
        </p:txBody>
      </p:sp>
      <p:sp>
        <p:nvSpPr>
          <p:cNvPr id="2" name="Rectangle 1">
            <a:extLst>
              <a:ext uri="{FF2B5EF4-FFF2-40B4-BE49-F238E27FC236}">
                <a16:creationId xmlns:a16="http://schemas.microsoft.com/office/drawing/2014/main" id="{2A23B972-7E5F-3B8C-C0D3-37F7752C1DEF}"/>
              </a:ext>
            </a:extLst>
          </p:cNvPr>
          <p:cNvSpPr/>
          <p:nvPr/>
        </p:nvSpPr>
        <p:spPr>
          <a:xfrm>
            <a:off x="8110894" y="1803263"/>
            <a:ext cx="3870226"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libri"/>
                <a:ea typeface="+mn-ea"/>
                <a:cs typeface="+mj-cs"/>
              </a:rPr>
              <a:t>1. البحث على الإنترنت</a:t>
            </a:r>
          </a:p>
        </p:txBody>
      </p:sp>
      <p:pic>
        <p:nvPicPr>
          <p:cNvPr id="11" name="Picture 10">
            <a:extLst>
              <a:ext uri="{FF2B5EF4-FFF2-40B4-BE49-F238E27FC236}">
                <a16:creationId xmlns:a16="http://schemas.microsoft.com/office/drawing/2014/main" id="{910F6A45-DA70-011E-B793-4F5FF15D45B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0" y="2052155"/>
            <a:ext cx="6262577" cy="4359278"/>
          </a:xfrm>
          <a:prstGeom prst="rect">
            <a:avLst/>
          </a:prstGeom>
        </p:spPr>
      </p:pic>
    </p:spTree>
    <p:extLst>
      <p:ext uri="{BB962C8B-B14F-4D97-AF65-F5344CB8AC3E}">
        <p14:creationId xmlns:p14="http://schemas.microsoft.com/office/powerpoint/2010/main" val="985722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5655D-6B68-2C94-1969-2B3DE2D7343D}"/>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B082A085-516B-014F-BEFE-430C90D81315}"/>
              </a:ext>
            </a:extLst>
          </p:cNvPr>
          <p:cNvSpPr/>
          <p:nvPr/>
        </p:nvSpPr>
        <p:spPr>
          <a:xfrm>
            <a:off x="3417162" y="650356"/>
            <a:ext cx="84274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6" name="Graphic 21">
            <a:extLst>
              <a:ext uri="{FF2B5EF4-FFF2-40B4-BE49-F238E27FC236}">
                <a16:creationId xmlns:a16="http://schemas.microsoft.com/office/drawing/2014/main" id="{8E1D8EDA-8016-47B0-91AE-F40660C39D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496" y="-142627"/>
            <a:ext cx="2305141" cy="1076343"/>
          </a:xfrm>
          <a:prstGeom prst="rect">
            <a:avLst/>
          </a:prstGeom>
        </p:spPr>
      </p:pic>
      <p:sp>
        <p:nvSpPr>
          <p:cNvPr id="7" name="TextBox 6">
            <a:extLst>
              <a:ext uri="{FF2B5EF4-FFF2-40B4-BE49-F238E27FC236}">
                <a16:creationId xmlns:a16="http://schemas.microsoft.com/office/drawing/2014/main" id="{26EF4EFD-73AC-7343-9BA0-A55739878AF8}"/>
              </a:ext>
            </a:extLst>
          </p:cNvPr>
          <p:cNvSpPr txBox="1"/>
          <p:nvPr/>
        </p:nvSpPr>
        <p:spPr>
          <a:xfrm>
            <a:off x="5883348" y="27310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3" name="Rectangle 2">
            <a:extLst>
              <a:ext uri="{FF2B5EF4-FFF2-40B4-BE49-F238E27FC236}">
                <a16:creationId xmlns:a16="http://schemas.microsoft.com/office/drawing/2014/main" id="{043C6D0F-731B-6AD9-2FB0-80B96F1A4A5F}"/>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endParaRPr lang="en-US" sz="24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DFF42E8-2569-4BB3-9A4F-1F46D3BD9620}"/>
              </a:ext>
            </a:extLst>
          </p:cNvPr>
          <p:cNvSpPr txBox="1"/>
          <p:nvPr/>
        </p:nvSpPr>
        <p:spPr>
          <a:xfrm>
            <a:off x="574158" y="2290220"/>
            <a:ext cx="11075899" cy="3356688"/>
          </a:xfrm>
          <a:prstGeom prst="rect">
            <a:avLst/>
          </a:prstGeom>
          <a:noFill/>
        </p:spPr>
        <p:txBody>
          <a:bodyPr wrap="square">
            <a:spAutoFit/>
          </a:bodyPr>
          <a:lstStyle/>
          <a:p>
            <a:pPr algn="justLow" rtl="1">
              <a:lnSpc>
                <a:spcPct val="150000"/>
              </a:lnSpc>
            </a:pPr>
            <a:r>
              <a:rPr lang="ar-EG" sz="2000" b="1" i="0" u="none" strike="noStrike" baseline="0" dirty="0">
                <a:latin typeface="Tajawal-Bold"/>
              </a:rPr>
              <a:t>من </a:t>
            </a:r>
            <a:r>
              <a:rPr lang="ar-EG" sz="2400" b="1" i="0" u="none" strike="noStrike" baseline="0" dirty="0">
                <a:solidFill>
                  <a:srgbClr val="002060"/>
                </a:solidFill>
                <a:latin typeface="Tajawal-Bold"/>
              </a:rPr>
              <a:t>خلال البحث المتقدم، يُمكن تحديد الكلمات المفتاحية بدقة، وتحديد الكلمات</a:t>
            </a:r>
            <a:r>
              <a:rPr lang="en-US" sz="2400" b="1" i="0" u="none" strike="noStrike" baseline="0" dirty="0">
                <a:solidFill>
                  <a:srgbClr val="002060"/>
                </a:solidFill>
                <a:latin typeface="Tajawal-Bold"/>
              </a:rPr>
              <a:t> </a:t>
            </a:r>
            <a:r>
              <a:rPr lang="ar-EG" sz="2400" b="1" i="0" u="none" strike="noStrike" baseline="0" dirty="0">
                <a:solidFill>
                  <a:srgbClr val="002060"/>
                </a:solidFill>
                <a:latin typeface="Tajawal-Bold"/>
              </a:rPr>
              <a:t>المفتاحية التي يجب</a:t>
            </a:r>
            <a:r>
              <a:rPr lang="en-US" sz="2400" b="1" i="0" u="none" strike="noStrike" baseline="0" dirty="0">
                <a:solidFill>
                  <a:srgbClr val="002060"/>
                </a:solidFill>
                <a:latin typeface="Tajawal-Bold"/>
              </a:rPr>
              <a:t> </a:t>
            </a:r>
            <a:r>
              <a:rPr lang="ar-EG" sz="2400" b="1" i="0" u="none" strike="noStrike" baseline="0" dirty="0">
                <a:solidFill>
                  <a:srgbClr val="002060"/>
                </a:solidFill>
                <a:latin typeface="Tajawal-Bold"/>
              </a:rPr>
              <a:t>استثناؤها. يمكن أيضاً تحديد البلد الذي نبحث فيه، ولغة البحث،</a:t>
            </a:r>
            <a:r>
              <a:rPr lang="en-US" sz="2400" b="1" i="0" u="none" strike="noStrike" baseline="0" dirty="0">
                <a:solidFill>
                  <a:srgbClr val="002060"/>
                </a:solidFill>
                <a:latin typeface="Tajawal-Bold"/>
              </a:rPr>
              <a:t> </a:t>
            </a:r>
            <a:r>
              <a:rPr lang="ar-EG" sz="2400" b="1" i="0" u="none" strike="noStrike" baseline="0" dirty="0">
                <a:solidFill>
                  <a:srgbClr val="002060"/>
                </a:solidFill>
                <a:latin typeface="Tajawal-Bold"/>
              </a:rPr>
              <a:t>والبحث في موقع محدد أو نطاق محدد، وصيغة الملفات التي نريد الحصول عليها.</a:t>
            </a:r>
            <a:r>
              <a:rPr lang="en-US" sz="2400" b="1" i="0" u="none" strike="noStrike" baseline="0" dirty="0">
                <a:solidFill>
                  <a:srgbClr val="002060"/>
                </a:solidFill>
                <a:latin typeface="Tajawal-Bold"/>
              </a:rPr>
              <a:t> </a:t>
            </a:r>
            <a:r>
              <a:rPr lang="ar-EG" sz="2400" b="0" i="0" u="none" strike="noStrike" baseline="0" dirty="0">
                <a:solidFill>
                  <a:srgbClr val="002060"/>
                </a:solidFill>
                <a:latin typeface="Tajawal-Regular"/>
              </a:rPr>
              <a:t>بخصوص نتائج البحث التي نحصل عليها، من المهم فحصها جيداً، والتأكد من المواقع ومن</a:t>
            </a:r>
            <a:r>
              <a:rPr lang="en-US" sz="2400" b="0" i="0" u="none" strike="noStrike" baseline="0" dirty="0">
                <a:solidFill>
                  <a:srgbClr val="002060"/>
                </a:solidFill>
                <a:latin typeface="Tajawal-Regular"/>
              </a:rPr>
              <a:t> </a:t>
            </a:r>
            <a:r>
              <a:rPr lang="ar-EG" sz="2400" b="0" i="0" u="none" strike="noStrike" baseline="0" dirty="0">
                <a:solidFill>
                  <a:srgbClr val="002060"/>
                </a:solidFill>
                <a:latin typeface="Tajawal-Regular"/>
              </a:rPr>
              <a:t>طبيعة المحتويات التي تنتجها، وما إذا كان بالإمكان اعتماد هذه المصادر. يتزايد عدد المواقع</a:t>
            </a:r>
            <a:r>
              <a:rPr lang="en-US" sz="2400" b="0" i="0" u="none" strike="noStrike" baseline="0" dirty="0">
                <a:solidFill>
                  <a:srgbClr val="002060"/>
                </a:solidFill>
                <a:latin typeface="Tajawal-Regular"/>
              </a:rPr>
              <a:t> </a:t>
            </a:r>
            <a:r>
              <a:rPr lang="ar-EG" sz="2400" b="0" i="0" u="none" strike="noStrike" baseline="0" dirty="0">
                <a:solidFill>
                  <a:srgbClr val="002060"/>
                </a:solidFill>
                <a:latin typeface="Tajawal-Regular"/>
              </a:rPr>
              <a:t>التي يتم توليد محتوياتها بالذكاء الاصطناعي وهو ما يتطلب تحققاً مضاعفاً. يمكن أن نعثر خلال</a:t>
            </a:r>
            <a:r>
              <a:rPr lang="en-US" sz="2400" b="0" i="0" u="none" strike="noStrike" baseline="0" dirty="0">
                <a:solidFill>
                  <a:srgbClr val="002060"/>
                </a:solidFill>
                <a:latin typeface="Tajawal-Regular"/>
              </a:rPr>
              <a:t> </a:t>
            </a:r>
            <a:r>
              <a:rPr lang="ar-EG" sz="2400" b="0" i="0" u="none" strike="noStrike" baseline="0" dirty="0">
                <a:solidFill>
                  <a:srgbClr val="002060"/>
                </a:solidFill>
                <a:latin typeface="Tajawal-Regular"/>
              </a:rPr>
              <a:t>البحث على إحصائيات أو بيانات يكون علينا فهم كيفية جمعها والمصادر التي اعتمدت عليها</a:t>
            </a:r>
            <a:r>
              <a:rPr lang="en-US" sz="2400" b="0" i="0" u="none" strike="noStrike" baseline="0" dirty="0">
                <a:solidFill>
                  <a:srgbClr val="002060"/>
                </a:solidFill>
                <a:latin typeface="Tajawal-Regular"/>
              </a:rPr>
              <a:t> </a:t>
            </a:r>
            <a:r>
              <a:rPr lang="ar-EG" sz="2400" b="0" i="0" u="none" strike="noStrike" baseline="0" dirty="0">
                <a:solidFill>
                  <a:srgbClr val="002060"/>
                </a:solidFill>
                <a:latin typeface="Tajawal-Regular"/>
              </a:rPr>
              <a:t>والعودة إلى المصادر الأولية كلما أمكن ذلك.</a:t>
            </a:r>
            <a:endParaRPr lang="en-US" sz="2400" dirty="0">
              <a:solidFill>
                <a:srgbClr val="002060"/>
              </a:solidFill>
            </a:endParaRPr>
          </a:p>
        </p:txBody>
      </p:sp>
      <p:sp>
        <p:nvSpPr>
          <p:cNvPr id="10" name="Rectangle 9">
            <a:extLst>
              <a:ext uri="{FF2B5EF4-FFF2-40B4-BE49-F238E27FC236}">
                <a16:creationId xmlns:a16="http://schemas.microsoft.com/office/drawing/2014/main" id="{CC524DF7-BB2C-0AA3-C960-55C3421F10FB}"/>
              </a:ext>
            </a:extLst>
          </p:cNvPr>
          <p:cNvSpPr/>
          <p:nvPr/>
        </p:nvSpPr>
        <p:spPr>
          <a:xfrm>
            <a:off x="8110894" y="1711812"/>
            <a:ext cx="3870226"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libri"/>
                <a:ea typeface="+mn-ea"/>
                <a:cs typeface="+mj-cs"/>
              </a:rPr>
              <a:t> البحث  المتقدم على الإنترنت</a:t>
            </a:r>
          </a:p>
        </p:txBody>
      </p:sp>
    </p:spTree>
    <p:extLst>
      <p:ext uri="{BB962C8B-B14F-4D97-AF65-F5344CB8AC3E}">
        <p14:creationId xmlns:p14="http://schemas.microsoft.com/office/powerpoint/2010/main" val="3368993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51193C08-67E0-1B04-0C89-88245A7D2011}"/>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C657D7E-BC34-F8A3-5D17-10CA044DE572}"/>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graphicFrame>
        <p:nvGraphicFramePr>
          <p:cNvPr id="9" name="Table 8">
            <a:extLst>
              <a:ext uri="{FF2B5EF4-FFF2-40B4-BE49-F238E27FC236}">
                <a16:creationId xmlns:a16="http://schemas.microsoft.com/office/drawing/2014/main" id="{F7EC5E0C-982A-80BE-31F9-94F9484F5271}"/>
              </a:ext>
            </a:extLst>
          </p:cNvPr>
          <p:cNvGraphicFramePr>
            <a:graphicFrameLocks noGrp="1"/>
          </p:cNvGraphicFramePr>
          <p:nvPr>
            <p:extLst>
              <p:ext uri="{D42A27DB-BD31-4B8C-83A1-F6EECF244321}">
                <p14:modId xmlns:p14="http://schemas.microsoft.com/office/powerpoint/2010/main" val="2190228676"/>
              </p:ext>
            </p:extLst>
          </p:nvPr>
        </p:nvGraphicFramePr>
        <p:xfrm>
          <a:off x="420662" y="2723434"/>
          <a:ext cx="11423983" cy="3399597"/>
        </p:xfrm>
        <a:graphic>
          <a:graphicData uri="http://schemas.openxmlformats.org/drawingml/2006/table">
            <a:tbl>
              <a:tblPr firstRow="1" firstCol="1" bandRow="1">
                <a:tableStyleId>{5C22544A-7EE6-4342-B048-85BDC9FD1C3A}</a:tableStyleId>
              </a:tblPr>
              <a:tblGrid>
                <a:gridCol w="8742444">
                  <a:extLst>
                    <a:ext uri="{9D8B030D-6E8A-4147-A177-3AD203B41FA5}">
                      <a16:colId xmlns:a16="http://schemas.microsoft.com/office/drawing/2014/main" val="1658249741"/>
                    </a:ext>
                  </a:extLst>
                </a:gridCol>
                <a:gridCol w="2681539">
                  <a:extLst>
                    <a:ext uri="{9D8B030D-6E8A-4147-A177-3AD203B41FA5}">
                      <a16:colId xmlns:a16="http://schemas.microsoft.com/office/drawing/2014/main" val="3858109002"/>
                    </a:ext>
                  </a:extLst>
                </a:gridCol>
              </a:tblGrid>
              <a:tr h="491019">
                <a:tc>
                  <a:txBody>
                    <a:bodyPr/>
                    <a:lstStyle/>
                    <a:p>
                      <a:pPr marL="0" marR="0" algn="ctr" rtl="1">
                        <a:lnSpc>
                          <a:spcPct val="115000"/>
                        </a:lnSpc>
                        <a:spcAft>
                          <a:spcPts val="800"/>
                        </a:spcAft>
                        <a:buNone/>
                      </a:pPr>
                      <a:r>
                        <a:rPr lang="ar-SA" sz="2000" kern="0">
                          <a:effectLst/>
                        </a:rPr>
                        <a:t>نصيحة</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15000"/>
                        </a:lnSpc>
                        <a:spcAft>
                          <a:spcPts val="800"/>
                        </a:spcAft>
                        <a:buNone/>
                      </a:pPr>
                      <a:r>
                        <a:rPr lang="ar-SA" sz="2000" kern="0">
                          <a:effectLst/>
                        </a:rPr>
                        <a:t>عنصر البحث</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03712737"/>
                  </a:ext>
                </a:extLst>
              </a:tr>
              <a:tr h="491019">
                <a:tc>
                  <a:txBody>
                    <a:bodyPr/>
                    <a:lstStyle/>
                    <a:p>
                      <a:pPr marL="0" marR="0" algn="r" rtl="1">
                        <a:lnSpc>
                          <a:spcPct val="115000"/>
                        </a:lnSpc>
                        <a:spcAft>
                          <a:spcPts val="800"/>
                        </a:spcAft>
                        <a:buNone/>
                      </a:pPr>
                      <a:r>
                        <a:rPr lang="ar-SA" sz="2000" kern="0" dirty="0">
                          <a:effectLst/>
                        </a:rPr>
                        <a:t>تجربة أكثر من كلمة مفتاحية حول نفس الموضوع وتقييم النتائج</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a:solidFill>
                            <a:srgbClr val="002060"/>
                          </a:solidFill>
                          <a:effectLst/>
                        </a:rPr>
                        <a:t>الكلمة/الكلمات المفتاحية</a:t>
                      </a:r>
                      <a:endParaRPr lang="en-US" sz="2000" b="1"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55955709"/>
                  </a:ext>
                </a:extLst>
              </a:tr>
              <a:tr h="740437">
                <a:tc>
                  <a:txBody>
                    <a:bodyPr/>
                    <a:lstStyle/>
                    <a:p>
                      <a:pPr marL="0" marR="0" algn="r" rtl="1">
                        <a:lnSpc>
                          <a:spcPct val="115000"/>
                        </a:lnSpc>
                        <a:spcAft>
                          <a:spcPts val="800"/>
                        </a:spcAft>
                        <a:buNone/>
                      </a:pPr>
                      <a:r>
                        <a:rPr lang="ar-SA" sz="2000" kern="0">
                          <a:effectLst/>
                        </a:rPr>
                        <a:t>تحديد فترة زمنية أو تاريخ ما إذا احتجنا، يجعل حجم النتائج أقل ويمكن فحصها بنجاعة أكبر</a:t>
                      </a:r>
                      <a:r>
                        <a:rPr lang="en-US" sz="2000" kern="0">
                          <a:effectLst/>
                        </a:rPr>
                        <a:t>.</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a:solidFill>
                            <a:srgbClr val="002060"/>
                          </a:solidFill>
                          <a:effectLst/>
                        </a:rPr>
                        <a:t>الفترة الزمنية</a:t>
                      </a:r>
                      <a:endParaRPr lang="en-US" sz="2000" b="1"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57533775"/>
                  </a:ext>
                </a:extLst>
              </a:tr>
              <a:tr h="491019">
                <a:tc>
                  <a:txBody>
                    <a:bodyPr/>
                    <a:lstStyle/>
                    <a:p>
                      <a:pPr marL="0" marR="0" algn="r" rtl="1">
                        <a:lnSpc>
                          <a:spcPct val="115000"/>
                        </a:lnSpc>
                        <a:spcAft>
                          <a:spcPts val="800"/>
                        </a:spcAft>
                        <a:buNone/>
                      </a:pPr>
                      <a:r>
                        <a:rPr lang="ar-SA" sz="2000" kern="0">
                          <a:effectLst/>
                        </a:rPr>
                        <a:t>اختيار الصيغة المناسبة التي يمكن أن يُنشر عليها الملف، مثل </a:t>
                      </a:r>
                      <a:r>
                        <a:rPr lang="en-US" sz="2000" kern="0">
                          <a:effectLst/>
                        </a:rPr>
                        <a:t>PDF</a:t>
                      </a:r>
                      <a:r>
                        <a:rPr lang="ar-SA" sz="2000" kern="0">
                          <a:effectLst/>
                        </a:rPr>
                        <a:t>، </a:t>
                      </a:r>
                      <a:r>
                        <a:rPr lang="en-US" sz="2000" kern="0">
                          <a:effectLst/>
                        </a:rPr>
                        <a:t>XLS...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rPr>
                        <a:t>الصيغة المناسبة</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78619049"/>
                  </a:ext>
                </a:extLst>
              </a:tr>
              <a:tr h="695084">
                <a:tc>
                  <a:txBody>
                    <a:bodyPr/>
                    <a:lstStyle/>
                    <a:p>
                      <a:pPr marL="0" marR="0" algn="r" rtl="1">
                        <a:lnSpc>
                          <a:spcPct val="115000"/>
                        </a:lnSpc>
                        <a:spcAft>
                          <a:spcPts val="800"/>
                        </a:spcAft>
                        <a:buNone/>
                      </a:pPr>
                      <a:r>
                        <a:rPr lang="ar-SA" sz="2000" kern="0" dirty="0">
                          <a:effectLst/>
                        </a:rPr>
                        <a:t>البحث بأكثر من لغة في المطلق، أو البحث باللغة التي نتوقع أن يعتمدها المصدر إن كنا نعرف المصدر</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rPr>
                        <a:t>اللغة</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27332002"/>
                  </a:ext>
                </a:extLst>
              </a:tr>
              <a:tr h="491019">
                <a:tc>
                  <a:txBody>
                    <a:bodyPr/>
                    <a:lstStyle/>
                    <a:p>
                      <a:pPr marL="0" marR="0" algn="r" rtl="1">
                        <a:lnSpc>
                          <a:spcPct val="115000"/>
                        </a:lnSpc>
                        <a:spcAft>
                          <a:spcPts val="800"/>
                        </a:spcAft>
                        <a:buNone/>
                      </a:pPr>
                      <a:r>
                        <a:rPr lang="ar-SA" sz="2000" kern="0" dirty="0">
                          <a:effectLst/>
                        </a:rPr>
                        <a:t>تحديد نطاق البحث يجعلنا نحصل على نتائج محددة أكثر، مثل </a:t>
                      </a:r>
                      <a:r>
                        <a:rPr lang="en-US" sz="2000" kern="0" dirty="0">
                          <a:effectLst/>
                        </a:rPr>
                        <a:t>.gov</a:t>
                      </a:r>
                      <a:r>
                        <a:rPr lang="ar-SA" sz="2000" kern="0" dirty="0">
                          <a:effectLst/>
                        </a:rPr>
                        <a:t>، </a:t>
                      </a:r>
                      <a:r>
                        <a:rPr lang="en-US" sz="2000" kern="0" dirty="0">
                          <a:effectLst/>
                        </a:rPr>
                        <a:t>.</a:t>
                      </a:r>
                      <a:r>
                        <a:rPr lang="en-US" sz="2000" kern="0" dirty="0" err="1">
                          <a:effectLst/>
                        </a:rPr>
                        <a:t>edu</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rPr>
                        <a:t>النطاق</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78013607"/>
                  </a:ext>
                </a:extLst>
              </a:tr>
            </a:tbl>
          </a:graphicData>
        </a:graphic>
      </p:graphicFrame>
      <p:sp>
        <p:nvSpPr>
          <p:cNvPr id="12" name="Rectangle 11">
            <a:extLst>
              <a:ext uri="{FF2B5EF4-FFF2-40B4-BE49-F238E27FC236}">
                <a16:creationId xmlns:a16="http://schemas.microsoft.com/office/drawing/2014/main" id="{5484470E-6284-F093-A606-1F46BE67893A}"/>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B10BCFC6-8A1B-E21E-282A-2C2D898C68FE}"/>
              </a:ext>
            </a:extLst>
          </p:cNvPr>
          <p:cNvSpPr/>
          <p:nvPr/>
        </p:nvSpPr>
        <p:spPr>
          <a:xfrm>
            <a:off x="5275497" y="1936984"/>
            <a:ext cx="6569148"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libri"/>
                <a:ea typeface="+mn-ea"/>
                <a:cs typeface="+mj-cs"/>
              </a:rPr>
              <a:t>بعض النصائح لنتائج أكثر دقة فى عملية البحث: </a:t>
            </a:r>
          </a:p>
        </p:txBody>
      </p:sp>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B26AA-B670-613D-5011-CB9465A1D10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89B6154-C94E-1F8F-4A4D-355BBF4348E0}"/>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CC3BA6A0-C1FA-0D51-8751-B10DE8F26DF2}"/>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l-Genders-Regular-v4"/>
                <a:ea typeface="+mn-ea"/>
                <a:cs typeface="Arial" panose="020B0604020202020204" pitchFamily="34" charset="0"/>
              </a:rPr>
              <a:t>أدوات التحقق من الصور ...</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45002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FACBF-CAE3-D52C-E6C3-1DBF34DC5B3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E3D3CD69-CB4D-FE3C-A135-621E51314B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38718857-9C52-EF2C-7C29-38F2FE6E6CBA}"/>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0E22E4B-5716-0E91-DAB4-9DAC56A44C80}"/>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7CE354BD-C0FA-8AC8-8118-81E77713466B}"/>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mj-cs"/>
              </a:rPr>
              <a:t>أدوات التحقق </a:t>
            </a:r>
            <a:r>
              <a:rPr lang="ar-EG" sz="2400" b="1" kern="0" dirty="0">
                <a:solidFill>
                  <a:prstClr val="white"/>
                </a:solidFill>
                <a:latin typeface="Calibri" panose="020F0502020204030204" pitchFamily="34" charset="0"/>
                <a:cs typeface="+mj-cs"/>
              </a:rPr>
              <a:t>من الصور</a:t>
            </a:r>
            <a:r>
              <a:rPr lang="ar-EG" sz="2400" b="1" kern="0" dirty="0">
                <a:solidFill>
                  <a:prstClr val="white"/>
                </a:solidFill>
                <a:latin typeface="Calibri" panose="020F0502020204030204" pitchFamily="34" charset="0"/>
                <a:cs typeface="Calibri" panose="020F0502020204030204" pitchFamily="34" charset="0"/>
              </a:rPr>
              <a:t>.. </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D04FE8EF-C174-0F9D-ED29-67C83ED257D5}"/>
              </a:ext>
            </a:extLst>
          </p:cNvPr>
          <p:cNvSpPr/>
          <p:nvPr/>
        </p:nvSpPr>
        <p:spPr>
          <a:xfrm>
            <a:off x="8110894" y="1724211"/>
            <a:ext cx="3870226"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400" b="1" dirty="0">
                <a:solidFill>
                  <a:schemeClr val="bg1"/>
                </a:solidFill>
                <a:latin typeface="Calibri"/>
                <a:cs typeface="+mj-cs"/>
              </a:rPr>
              <a:t>1.  البيانات الوصفية ..</a:t>
            </a:r>
            <a:endParaRPr kumimoji="0" lang="ar-EG" sz="2400" b="1" i="0" u="none" strike="noStrike" kern="1200" cap="none" spc="0" normalizeH="0" baseline="0" noProof="0" dirty="0">
              <a:ln>
                <a:noFill/>
              </a:ln>
              <a:solidFill>
                <a:schemeClr val="bg1"/>
              </a:solidFill>
              <a:effectLst/>
              <a:uLnTx/>
              <a:uFillTx/>
              <a:latin typeface="Calibri"/>
              <a:ea typeface="+mn-ea"/>
              <a:cs typeface="+mj-cs"/>
            </a:endParaRPr>
          </a:p>
        </p:txBody>
      </p:sp>
      <p:sp>
        <p:nvSpPr>
          <p:cNvPr id="25" name="TextBox 24">
            <a:extLst>
              <a:ext uri="{FF2B5EF4-FFF2-40B4-BE49-F238E27FC236}">
                <a16:creationId xmlns:a16="http://schemas.microsoft.com/office/drawing/2014/main" id="{703ED49E-5AFD-DEDC-5D80-F25921CBEE2A}"/>
              </a:ext>
            </a:extLst>
          </p:cNvPr>
          <p:cNvSpPr txBox="1"/>
          <p:nvPr/>
        </p:nvSpPr>
        <p:spPr>
          <a:xfrm>
            <a:off x="448522" y="2499047"/>
            <a:ext cx="11532598" cy="2805320"/>
          </a:xfrm>
          <a:prstGeom prst="rect">
            <a:avLst/>
          </a:prstGeom>
          <a:noFill/>
        </p:spPr>
        <p:txBody>
          <a:bodyPr wrap="square">
            <a:spAutoFit/>
          </a:bodyPr>
          <a:lstStyle/>
          <a:p>
            <a:pPr algn="justLow" rtl="1">
              <a:lnSpc>
                <a:spcPct val="150000"/>
              </a:lnSpc>
            </a:pPr>
            <a:r>
              <a:rPr lang="ar-EG" dirty="0"/>
              <a:t>يمكن استخدام </a:t>
            </a:r>
            <a:r>
              <a:rPr lang="ar-EG" sz="2000" dirty="0">
                <a:solidFill>
                  <a:schemeClr val="accent5">
                    <a:lumMod val="50000"/>
                  </a:schemeClr>
                </a:solidFill>
              </a:rPr>
              <a:t>البيانات الوصفية لتصنيف وتنظيم المعلومات، وتحسين إمكانية اكتشافها من خلال تسهيل العثور عليها واسترجاعها، كما أنها تسهّل </a:t>
            </a:r>
            <a:r>
              <a:rPr lang="ar-EG" sz="2000" b="1" dirty="0">
                <a:solidFill>
                  <a:schemeClr val="accent5">
                    <a:lumMod val="50000"/>
                  </a:schemeClr>
                </a:solidFill>
              </a:rPr>
              <a:t>عملية تتّبع الحقوق الرقمية وإدارتها</a:t>
            </a:r>
            <a:r>
              <a:rPr lang="ar-EG" sz="2000" dirty="0">
                <a:solidFill>
                  <a:schemeClr val="accent5">
                    <a:lumMod val="50000"/>
                  </a:schemeClr>
                </a:solidFill>
              </a:rPr>
              <a:t>، وذلك إلى جانب الاستفادة منها في </a:t>
            </a:r>
            <a:r>
              <a:rPr lang="ar-EG" sz="2000" b="1" dirty="0">
                <a:solidFill>
                  <a:schemeClr val="accent5">
                    <a:lumMod val="50000"/>
                  </a:schemeClr>
                </a:solidFill>
              </a:rPr>
              <a:t>دعم التحقيقات الجنائية وتوثيق انتهاكات حقوق الإنسان</a:t>
            </a:r>
            <a:r>
              <a:rPr lang="ar-EG" sz="2000" dirty="0">
                <a:solidFill>
                  <a:schemeClr val="accent5">
                    <a:lumMod val="50000"/>
                  </a:schemeClr>
                </a:solidFill>
              </a:rPr>
              <a:t>.</a:t>
            </a:r>
          </a:p>
          <a:p>
            <a:pPr algn="justLow" rtl="1">
              <a:lnSpc>
                <a:spcPct val="150000"/>
              </a:lnSpc>
            </a:pPr>
            <a:r>
              <a:rPr lang="ar-EG" sz="2000" dirty="0">
                <a:solidFill>
                  <a:schemeClr val="accent5">
                    <a:lumMod val="50000"/>
                  </a:schemeClr>
                </a:solidFill>
              </a:rPr>
              <a:t>ومن جوانبها المفيدة أيضاً </a:t>
            </a:r>
            <a:r>
              <a:rPr lang="ar-EG" sz="2000" b="1" dirty="0">
                <a:solidFill>
                  <a:schemeClr val="accent5">
                    <a:lumMod val="50000"/>
                  </a:schemeClr>
                </a:solidFill>
              </a:rPr>
              <a:t>التحقق من صحة الصور والفيديوهات المنشورة عبر الإنترنت ووسائل التواصل الاجتماعي</a:t>
            </a:r>
            <a:r>
              <a:rPr lang="ar-EG" sz="2000" dirty="0">
                <a:solidFill>
                  <a:schemeClr val="accent5">
                    <a:lumMod val="50000"/>
                  </a:schemeClr>
                </a:solidFill>
              </a:rPr>
              <a:t>، والتي ينتشر فيها معلومات كاذبة تأتي على </a:t>
            </a:r>
            <a:r>
              <a:rPr lang="ar-EG" sz="2000" b="1" dirty="0">
                <a:solidFill>
                  <a:schemeClr val="accent5">
                    <a:lumMod val="50000"/>
                  </a:schemeClr>
                </a:solidFill>
              </a:rPr>
              <a:t>شكل صور وفيديوهات مفبركة</a:t>
            </a:r>
            <a:r>
              <a:rPr lang="ar-EG" sz="2000" dirty="0">
                <a:solidFill>
                  <a:schemeClr val="accent5">
                    <a:lumMod val="50000"/>
                  </a:schemeClr>
                </a:solidFill>
              </a:rPr>
              <a:t>، قد يتجلى ذلك بنشر صور قديمة وعزلها عن سياقها الأصلي وربطها بأحداث أخرى </a:t>
            </a:r>
            <a:r>
              <a:rPr lang="ar-EG" sz="2000" b="1" dirty="0">
                <a:solidFill>
                  <a:schemeClr val="accent5">
                    <a:lumMod val="50000"/>
                  </a:schemeClr>
                </a:solidFill>
              </a:rPr>
              <a:t>بهدف التضليل، </a:t>
            </a:r>
            <a:r>
              <a:rPr lang="ar-EG" sz="2000" dirty="0">
                <a:solidFill>
                  <a:schemeClr val="accent5">
                    <a:lumMod val="50000"/>
                  </a:schemeClr>
                </a:solidFill>
              </a:rPr>
              <a:t>يمكن ملاحظة أن </a:t>
            </a:r>
            <a:r>
              <a:rPr lang="ar-EG" sz="2000" b="1" dirty="0">
                <a:solidFill>
                  <a:schemeClr val="accent5">
                    <a:lumMod val="50000"/>
                  </a:schemeClr>
                </a:solidFill>
              </a:rPr>
              <a:t>تاريخ التقاط الصورة خاطئ، أو أن بعض تفاصيلها كحالة الطقس أو المكان أو لباس الأشخاص لا يتناسب مع التوصيف المرافق لها.</a:t>
            </a:r>
          </a:p>
        </p:txBody>
      </p:sp>
      <p:sp>
        <p:nvSpPr>
          <p:cNvPr id="28" name="Rectangle: Rounded Corners 27">
            <a:extLst>
              <a:ext uri="{FF2B5EF4-FFF2-40B4-BE49-F238E27FC236}">
                <a16:creationId xmlns:a16="http://schemas.microsoft.com/office/drawing/2014/main" id="{29BED439-E736-F94B-898A-ED8AC903AC4A}"/>
              </a:ext>
            </a:extLst>
          </p:cNvPr>
          <p:cNvSpPr/>
          <p:nvPr/>
        </p:nvSpPr>
        <p:spPr>
          <a:xfrm>
            <a:off x="583042" y="5422605"/>
            <a:ext cx="7527852" cy="87126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000" b="1" dirty="0">
                <a:cs typeface="+mj-cs"/>
              </a:rPr>
              <a:t>قد تخضع البيانات الوصفية للتعديل، لذا لا يمكن الاعتماد عليها بشكل مطلق لتحرى صحة الصور ومقاطع الفيديو أو إثبات أنها كاذبة بنسبة 100%</a:t>
            </a:r>
            <a:endParaRPr lang="en-US" sz="2000" b="1" dirty="0">
              <a:cs typeface="+mj-cs"/>
            </a:endParaRPr>
          </a:p>
        </p:txBody>
      </p:sp>
    </p:spTree>
    <p:extLst>
      <p:ext uri="{BB962C8B-B14F-4D97-AF65-F5344CB8AC3E}">
        <p14:creationId xmlns:p14="http://schemas.microsoft.com/office/powerpoint/2010/main" val="3219028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0C3AB-7B06-3E2B-27E2-C0E41388326C}"/>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D9576CDF-2764-8388-73CB-8959EEDD9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82400FCF-9082-1C04-45C5-0DB8B0E9DDE9}"/>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0FC62E5-73DE-11EE-EF7D-815E6B552268}"/>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3EB7ED9A-0761-9D4E-9E03-999C7AC15B1E}"/>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الصور...</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93653E7E-443C-E675-B946-A3B8B7BC5BC4}"/>
              </a:ext>
            </a:extLst>
          </p:cNvPr>
          <p:cNvSpPr/>
          <p:nvPr/>
        </p:nvSpPr>
        <p:spPr>
          <a:xfrm>
            <a:off x="8110894" y="1724211"/>
            <a:ext cx="3870226"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400" b="1" dirty="0">
                <a:solidFill>
                  <a:schemeClr val="bg1"/>
                </a:solidFill>
                <a:latin typeface="Calibri"/>
                <a:cs typeface="+mj-cs"/>
              </a:rPr>
              <a:t>أهمية البيانات الوصفية ..</a:t>
            </a:r>
            <a:endParaRPr kumimoji="0" lang="ar-EG" sz="2400" b="1" i="0" u="none" strike="noStrike" kern="1200" cap="none" spc="0" normalizeH="0" baseline="0" noProof="0" dirty="0">
              <a:ln>
                <a:noFill/>
              </a:ln>
              <a:solidFill>
                <a:schemeClr val="bg1"/>
              </a:solidFill>
              <a:effectLst/>
              <a:uLnTx/>
              <a:uFillTx/>
              <a:latin typeface="Calibri"/>
              <a:ea typeface="+mn-ea"/>
              <a:cs typeface="+mj-cs"/>
            </a:endParaRPr>
          </a:p>
        </p:txBody>
      </p:sp>
      <p:sp>
        <p:nvSpPr>
          <p:cNvPr id="4" name="TextBox 3">
            <a:extLst>
              <a:ext uri="{FF2B5EF4-FFF2-40B4-BE49-F238E27FC236}">
                <a16:creationId xmlns:a16="http://schemas.microsoft.com/office/drawing/2014/main" id="{F52504A9-E5A7-C959-A886-988697123AEF}"/>
              </a:ext>
            </a:extLst>
          </p:cNvPr>
          <p:cNvSpPr txBox="1"/>
          <p:nvPr/>
        </p:nvSpPr>
        <p:spPr>
          <a:xfrm>
            <a:off x="499731" y="2221995"/>
            <a:ext cx="11555818" cy="958660"/>
          </a:xfrm>
          <a:prstGeom prst="rect">
            <a:avLst/>
          </a:prstGeom>
          <a:noFill/>
        </p:spPr>
        <p:txBody>
          <a:bodyPr wrap="square">
            <a:spAutoFit/>
          </a:bodyPr>
          <a:lstStyle/>
          <a:p>
            <a:pPr algn="justLow" rtl="1">
              <a:lnSpc>
                <a:spcPct val="150000"/>
              </a:lnSpc>
            </a:pPr>
            <a:r>
              <a:rPr lang="ar-SA" sz="2000" dirty="0">
                <a:solidFill>
                  <a:schemeClr val="accent5">
                    <a:lumMod val="50000"/>
                  </a:schemeClr>
                </a:solidFill>
                <a:effectLst/>
                <a:ea typeface="Arial" panose="020B0604020202020204" pitchFamily="34" charset="0"/>
                <a:cs typeface="Arial" panose="020B0604020202020204" pitchFamily="34" charset="0"/>
              </a:rPr>
              <a:t>يتضمن</a:t>
            </a:r>
            <a:r>
              <a:rPr lang="ar-SA" sz="2000" spc="18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أي</a:t>
            </a:r>
            <a:r>
              <a:rPr lang="ar-SA" sz="2000"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مستند</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تم</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إنشاؤه</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على</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الهاتف</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المحمول</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أو</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جهاز</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الحاسوب</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بيانات</a:t>
            </a:r>
            <a:r>
              <a:rPr lang="ar-SA" sz="2000" b="1" spc="180"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وصفية</a:t>
            </a:r>
            <a:r>
              <a:rPr lang="ar-SA" sz="2000" b="1" spc="25" dirty="0">
                <a:solidFill>
                  <a:schemeClr val="accent5">
                    <a:lumMod val="50000"/>
                  </a:schemeClr>
                </a:solidFill>
                <a:effectLst/>
                <a:ea typeface="Arial" panose="020B0604020202020204" pitchFamily="34" charset="0"/>
                <a:cs typeface="Times New Roman" panose="02020603050405020304" pitchFamily="18"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تشمل تاريخ الإنشاء وتاريخ التعديل وحجم الملف ونوعه وموقعه، وغيرها، وإن القدرة على البحث عن أحد عناصر تلك البيانات يجعل من السهل علينا تحديد موقع مستند معين</a:t>
            </a:r>
            <a:r>
              <a:rPr lang="en-US" sz="1100" dirty="0">
                <a:solidFill>
                  <a:srgbClr val="231F20"/>
                </a:solidFill>
                <a:effectLst/>
                <a:latin typeface="Arial" panose="020B0604020202020204" pitchFamily="34" charset="0"/>
                <a:ea typeface="Arial" panose="020B0604020202020204" pitchFamily="34" charset="0"/>
              </a:rPr>
              <a:t>.</a:t>
            </a:r>
            <a:endParaRPr lang="en-US" dirty="0"/>
          </a:p>
        </p:txBody>
      </p:sp>
      <p:sp>
        <p:nvSpPr>
          <p:cNvPr id="10" name="TextBox 9">
            <a:extLst>
              <a:ext uri="{FF2B5EF4-FFF2-40B4-BE49-F238E27FC236}">
                <a16:creationId xmlns:a16="http://schemas.microsoft.com/office/drawing/2014/main" id="{E6CB1A16-B02C-CB35-054F-1C30B66E60FB}"/>
              </a:ext>
            </a:extLst>
          </p:cNvPr>
          <p:cNvSpPr txBox="1"/>
          <p:nvPr/>
        </p:nvSpPr>
        <p:spPr>
          <a:xfrm>
            <a:off x="499731" y="3156414"/>
            <a:ext cx="11555817" cy="1427635"/>
          </a:xfrm>
          <a:prstGeom prst="rect">
            <a:avLst/>
          </a:prstGeom>
          <a:noFill/>
        </p:spPr>
        <p:txBody>
          <a:bodyPr wrap="square">
            <a:spAutoFit/>
          </a:bodyPr>
          <a:lstStyle/>
          <a:p>
            <a:pPr algn="justLow" rtl="1">
              <a:lnSpc>
                <a:spcPct val="150000"/>
              </a:lnSpc>
            </a:pPr>
            <a:r>
              <a:rPr lang="ar-SA" sz="2000" dirty="0">
                <a:solidFill>
                  <a:schemeClr val="accent5">
                    <a:lumMod val="50000"/>
                  </a:schemeClr>
                </a:solidFill>
                <a:effectLst/>
                <a:ea typeface="Arial" panose="020B0604020202020204" pitchFamily="34" charset="0"/>
                <a:cs typeface="Arial" panose="020B0604020202020204" pitchFamily="34" charset="0"/>
              </a:rPr>
              <a:t>تتضمن </a:t>
            </a:r>
            <a:r>
              <a:rPr lang="ar-SA" sz="2000" b="1" dirty="0">
                <a:solidFill>
                  <a:schemeClr val="accent5">
                    <a:lumMod val="50000"/>
                  </a:schemeClr>
                </a:solidFill>
                <a:effectLst/>
                <a:ea typeface="Arial" panose="020B0604020202020204" pitchFamily="34" charset="0"/>
                <a:cs typeface="Arial" panose="020B0604020202020204" pitchFamily="34" charset="0"/>
              </a:rPr>
              <a:t>المراسلات الرقمية عبر الإنترنت </a:t>
            </a:r>
            <a:r>
              <a:rPr lang="ar-SA" sz="2000" dirty="0">
                <a:solidFill>
                  <a:schemeClr val="accent5">
                    <a:lumMod val="50000"/>
                  </a:schemeClr>
                </a:solidFill>
                <a:effectLst/>
                <a:ea typeface="Arial" panose="020B0604020202020204" pitchFamily="34" charset="0"/>
                <a:cs typeface="Arial" panose="020B0604020202020204" pitchFamily="34" charset="0"/>
              </a:rPr>
              <a:t>بيانات وصفية تشمل جميع المعلومات المرافقة</a:t>
            </a:r>
            <a:r>
              <a:rPr lang="ar-SA" sz="2000" spc="-115" dirty="0">
                <a:solidFill>
                  <a:schemeClr val="accent5">
                    <a:lumMod val="50000"/>
                  </a:schemeClr>
                </a:solidFill>
                <a:effectLst/>
                <a:ea typeface="Arial" panose="020B0604020202020204" pitchFamily="34" charset="0"/>
                <a:cs typeface="Times New Roman" panose="02020603050405020304" pitchFamily="18"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للاتصال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باستثناء</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محتواه،</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مثل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عنوان</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البريد</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الإلكتروني،</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والشخص</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المرسل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له،</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وطول</a:t>
            </a:r>
            <a:r>
              <a:rPr lang="ar-SA" sz="2000" spc="-1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الرسالة والموقع</a:t>
            </a:r>
            <a:r>
              <a:rPr lang="ar-SA" sz="2000" spc="16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الجغرافي،</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وتكون</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بمثابة</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ظرف</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البريد</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للرسائل</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الورقية</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الذي</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يُكتب</a:t>
            </a:r>
            <a:r>
              <a:rPr lang="ar-SA" sz="2000" spc="16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عليه</a:t>
            </a:r>
            <a:r>
              <a:rPr lang="ar-SA" sz="2000" spc="200"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عنوان المرسل والمستقبل والطوابع وختم الإرسال</a:t>
            </a:r>
            <a:r>
              <a:rPr lang="en-US" sz="2000" dirty="0">
                <a:solidFill>
                  <a:schemeClr val="accent5">
                    <a:lumMod val="50000"/>
                  </a:schemeClr>
                </a:solidFill>
                <a:effectLst/>
                <a:latin typeface="Arial" panose="020B0604020202020204" pitchFamily="34" charset="0"/>
                <a:ea typeface="Arial" panose="020B0604020202020204" pitchFamily="34" charset="0"/>
              </a:rPr>
              <a:t>.</a:t>
            </a:r>
            <a:endParaRPr lang="en-US" sz="3600" dirty="0">
              <a:solidFill>
                <a:schemeClr val="accent5">
                  <a:lumMod val="50000"/>
                </a:schemeClr>
              </a:solidFill>
            </a:endParaRPr>
          </a:p>
        </p:txBody>
      </p:sp>
      <p:sp>
        <p:nvSpPr>
          <p:cNvPr id="15" name="TextBox 14">
            <a:extLst>
              <a:ext uri="{FF2B5EF4-FFF2-40B4-BE49-F238E27FC236}">
                <a16:creationId xmlns:a16="http://schemas.microsoft.com/office/drawing/2014/main" id="{E4179A53-806B-5BF0-5C56-327D6D68EA3D}"/>
              </a:ext>
            </a:extLst>
          </p:cNvPr>
          <p:cNvSpPr txBox="1"/>
          <p:nvPr/>
        </p:nvSpPr>
        <p:spPr>
          <a:xfrm>
            <a:off x="414671" y="4718974"/>
            <a:ext cx="11777330" cy="965970"/>
          </a:xfrm>
          <a:prstGeom prst="rect">
            <a:avLst/>
          </a:prstGeom>
          <a:noFill/>
        </p:spPr>
        <p:txBody>
          <a:bodyPr wrap="square">
            <a:spAutoFit/>
          </a:bodyPr>
          <a:lstStyle/>
          <a:p>
            <a:pPr algn="justLow" rtl="1">
              <a:lnSpc>
                <a:spcPct val="150000"/>
              </a:lnSpc>
            </a:pPr>
            <a:r>
              <a:rPr lang="ar-SA" sz="2000" dirty="0">
                <a:solidFill>
                  <a:schemeClr val="accent5">
                    <a:lumMod val="50000"/>
                  </a:schemeClr>
                </a:solidFill>
                <a:effectLst/>
                <a:ea typeface="Arial" panose="020B0604020202020204" pitchFamily="34" charset="0"/>
                <a:cs typeface="Arial" panose="020B0604020202020204" pitchFamily="34" charset="0"/>
              </a:rPr>
              <a:t>تشمل</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البيانات</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الوصفية</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للموقع</a:t>
            </a:r>
            <a:r>
              <a:rPr lang="ar-SA" sz="2000" b="1" spc="-95" dirty="0">
                <a:solidFill>
                  <a:schemeClr val="accent5">
                    <a:lumMod val="50000"/>
                  </a:schemeClr>
                </a:solidFill>
                <a:effectLst/>
                <a:ea typeface="Arial" panose="020B0604020202020204" pitchFamily="34" charset="0"/>
                <a:cs typeface="Arial" panose="020B0604020202020204" pitchFamily="34" charset="0"/>
              </a:rPr>
              <a:t> </a:t>
            </a:r>
            <a:r>
              <a:rPr lang="ar-SA" sz="2000" b="1" dirty="0">
                <a:solidFill>
                  <a:schemeClr val="accent5">
                    <a:lumMod val="50000"/>
                  </a:schemeClr>
                </a:solidFill>
                <a:effectLst/>
                <a:ea typeface="Arial" panose="020B0604020202020204" pitchFamily="34" charset="0"/>
                <a:cs typeface="Arial" panose="020B0604020202020204" pitchFamily="34" charset="0"/>
              </a:rPr>
              <a:t>الإلكتروني</a:t>
            </a:r>
            <a:r>
              <a:rPr lang="ar-SA" sz="2000" b="1"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الوصف</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التفصيلي</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لمحتواه</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والكلمات</a:t>
            </a:r>
            <a:r>
              <a:rPr lang="ar-SA" sz="2000" spc="-95" dirty="0">
                <a:solidFill>
                  <a:schemeClr val="accent5">
                    <a:lumMod val="50000"/>
                  </a:schemeClr>
                </a:solidFill>
                <a:effectLst/>
                <a:ea typeface="Arial" panose="020B0604020202020204" pitchFamily="34" charset="0"/>
                <a:cs typeface="Arial" panose="020B0604020202020204" pitchFamily="34"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المفتاحية</a:t>
            </a:r>
            <a:r>
              <a:rPr lang="ar-SA" sz="2000" spc="70" dirty="0">
                <a:solidFill>
                  <a:schemeClr val="accent5">
                    <a:lumMod val="50000"/>
                  </a:schemeClr>
                </a:solidFill>
                <a:effectLst/>
                <a:ea typeface="Arial" panose="020B0604020202020204" pitchFamily="34" charset="0"/>
                <a:cs typeface="Times New Roman" panose="02020603050405020304" pitchFamily="18" charset="0"/>
              </a:rPr>
              <a:t> </a:t>
            </a:r>
            <a:r>
              <a:rPr lang="ar-SA" sz="2000" dirty="0">
                <a:solidFill>
                  <a:schemeClr val="accent5">
                    <a:lumMod val="50000"/>
                  </a:schemeClr>
                </a:solidFill>
                <a:effectLst/>
                <a:ea typeface="Arial" panose="020B0604020202020204" pitchFamily="34" charset="0"/>
                <a:cs typeface="Arial" panose="020B0604020202020204" pitchFamily="34" charset="0"/>
              </a:rPr>
              <a:t>المستخدمة للبحث، وتواريخ النشر والتحديث، واسم ومعلومات المؤلف، وشروط الاستخدام</a:t>
            </a:r>
            <a:endParaRPr lang="en-US" sz="2000" dirty="0">
              <a:solidFill>
                <a:schemeClr val="accent5">
                  <a:lumMod val="50000"/>
                </a:schemeClr>
              </a:solidFill>
            </a:endParaRPr>
          </a:p>
        </p:txBody>
      </p:sp>
    </p:spTree>
    <p:extLst>
      <p:ext uri="{BB962C8B-B14F-4D97-AF65-F5344CB8AC3E}">
        <p14:creationId xmlns:p14="http://schemas.microsoft.com/office/powerpoint/2010/main" val="1796025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ECC5B-0447-F7C5-096C-6C52768CE834}"/>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82D19938-729F-F3A0-0A90-362ABD215B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ED07A6C8-7C0F-06DE-540D-4FA01DB72E5A}"/>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4FCB719-32AF-5B35-7295-011E22DBAA57}"/>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250BB269-3CCB-B797-E6B3-D7B7D219DD27}"/>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الصور...</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4D88E6B5-E080-87D1-D8F7-542C880F80B3}"/>
              </a:ext>
            </a:extLst>
          </p:cNvPr>
          <p:cNvSpPr/>
          <p:nvPr/>
        </p:nvSpPr>
        <p:spPr>
          <a:xfrm>
            <a:off x="6826102" y="1724211"/>
            <a:ext cx="5155018"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400" b="1" dirty="0">
                <a:solidFill>
                  <a:schemeClr val="bg1"/>
                </a:solidFill>
                <a:latin typeface="Calibri"/>
                <a:cs typeface="+mj-cs"/>
              </a:rPr>
              <a:t>طريقة استخراج البيانات الوصفية </a:t>
            </a:r>
            <a:r>
              <a:rPr lang="en-US" sz="2400" b="1" dirty="0">
                <a:solidFill>
                  <a:schemeClr val="bg1"/>
                </a:solidFill>
                <a:latin typeface="Times New Roman" panose="02020603050405020304" pitchFamily="18" charset="0"/>
                <a:cs typeface="Times New Roman" panose="02020603050405020304" pitchFamily="18" charset="0"/>
              </a:rPr>
              <a:t>EXIF</a:t>
            </a:r>
            <a:r>
              <a:rPr lang="ar-EG" sz="2400" b="1" dirty="0">
                <a:solidFill>
                  <a:schemeClr val="bg1"/>
                </a:solidFill>
                <a:latin typeface="Calibri"/>
                <a:cs typeface="+mj-cs"/>
              </a:rPr>
              <a:t>..</a:t>
            </a:r>
            <a:endParaRPr kumimoji="0" lang="ar-EG" sz="2400" b="1" i="0" u="none" strike="noStrike" kern="1200" cap="none" spc="0" normalizeH="0" baseline="0" noProof="0" dirty="0">
              <a:ln>
                <a:noFill/>
              </a:ln>
              <a:solidFill>
                <a:schemeClr val="bg1"/>
              </a:solidFill>
              <a:effectLst/>
              <a:uLnTx/>
              <a:uFillTx/>
              <a:latin typeface="Calibri"/>
              <a:ea typeface="+mn-ea"/>
              <a:cs typeface="+mj-cs"/>
            </a:endParaRPr>
          </a:p>
        </p:txBody>
      </p:sp>
      <p:sp>
        <p:nvSpPr>
          <p:cNvPr id="4" name="TextBox 3">
            <a:extLst>
              <a:ext uri="{FF2B5EF4-FFF2-40B4-BE49-F238E27FC236}">
                <a16:creationId xmlns:a16="http://schemas.microsoft.com/office/drawing/2014/main" id="{EB88DDBB-6C5C-391D-B14E-1A24689D3325}"/>
              </a:ext>
            </a:extLst>
          </p:cNvPr>
          <p:cNvSpPr txBox="1"/>
          <p:nvPr/>
        </p:nvSpPr>
        <p:spPr>
          <a:xfrm>
            <a:off x="5946258" y="2458575"/>
            <a:ext cx="6129670" cy="400110"/>
          </a:xfrm>
          <a:prstGeom prst="rect">
            <a:avLst/>
          </a:prstGeom>
          <a:noFill/>
        </p:spPr>
        <p:txBody>
          <a:bodyPr wrap="square">
            <a:spAutoFit/>
          </a:bodyPr>
          <a:lstStyle/>
          <a:p>
            <a:pPr algn="r" rtl="1"/>
            <a:r>
              <a:rPr lang="ar-EG" sz="2000" dirty="0">
                <a:solidFill>
                  <a:schemeClr val="accent5">
                    <a:lumMod val="50000"/>
                  </a:schemeClr>
                </a:solidFill>
                <a:cs typeface="+mj-cs"/>
              </a:rPr>
              <a:t>في نظام ماك :</a:t>
            </a:r>
            <a:r>
              <a:rPr lang="en-US" sz="2000" dirty="0">
                <a:solidFill>
                  <a:schemeClr val="accent5">
                    <a:lumMod val="50000"/>
                  </a:schemeClr>
                </a:solidFill>
                <a:cs typeface="+mj-cs"/>
              </a:rPr>
              <a:t> </a:t>
            </a:r>
            <a:r>
              <a:rPr lang="en-US" sz="2000" dirty="0">
                <a:solidFill>
                  <a:schemeClr val="accent5">
                    <a:lumMod val="50000"/>
                  </a:schemeClr>
                </a:solidFill>
                <a:latin typeface="Times New Roman" panose="02020603050405020304" pitchFamily="18" charset="0"/>
                <a:cs typeface="Times New Roman" panose="02020603050405020304" pitchFamily="18" charset="0"/>
              </a:rPr>
              <a:t>Mac</a:t>
            </a:r>
            <a:r>
              <a:rPr lang="en-US" sz="2000" dirty="0">
                <a:solidFill>
                  <a:schemeClr val="accent5">
                    <a:lumMod val="50000"/>
                  </a:schemeClr>
                </a:solidFill>
                <a:cs typeface="+mj-cs"/>
              </a:rPr>
              <a:t> </a:t>
            </a:r>
            <a:r>
              <a:rPr lang="ar-EG" sz="2000" dirty="0">
                <a:solidFill>
                  <a:schemeClr val="accent5">
                    <a:lumMod val="50000"/>
                  </a:schemeClr>
                </a:solidFill>
                <a:cs typeface="+mj-cs"/>
              </a:rPr>
              <a:t>ننقر على أدوات ومن ثم نختار إظهار نافذة المراقب</a:t>
            </a:r>
            <a:endParaRPr lang="en-US" sz="2000" dirty="0">
              <a:solidFill>
                <a:schemeClr val="accent5">
                  <a:lumMod val="50000"/>
                </a:schemeClr>
              </a:solidFill>
              <a:cs typeface="+mj-cs"/>
            </a:endParaRPr>
          </a:p>
        </p:txBody>
      </p:sp>
      <p:grpSp>
        <p:nvGrpSpPr>
          <p:cNvPr id="9" name="Group 8">
            <a:extLst>
              <a:ext uri="{FF2B5EF4-FFF2-40B4-BE49-F238E27FC236}">
                <a16:creationId xmlns:a16="http://schemas.microsoft.com/office/drawing/2014/main" id="{0DCC5EA9-73D2-3153-C19F-45B5A0301A4B}"/>
              </a:ext>
            </a:extLst>
          </p:cNvPr>
          <p:cNvGrpSpPr>
            <a:grpSpLocks/>
          </p:cNvGrpSpPr>
          <p:nvPr/>
        </p:nvGrpSpPr>
        <p:grpSpPr>
          <a:xfrm>
            <a:off x="5826065" y="2940930"/>
            <a:ext cx="6155055" cy="3385308"/>
            <a:chOff x="0" y="0"/>
            <a:chExt cx="6155055" cy="3385942"/>
          </a:xfrm>
        </p:grpSpPr>
        <p:pic>
          <p:nvPicPr>
            <p:cNvPr id="10" name="Image 411">
              <a:extLst>
                <a:ext uri="{FF2B5EF4-FFF2-40B4-BE49-F238E27FC236}">
                  <a16:creationId xmlns:a16="http://schemas.microsoft.com/office/drawing/2014/main" id="{12F54809-4FD0-7260-B468-4748A4ACD90D}"/>
                </a:ext>
              </a:extLst>
            </p:cNvPr>
            <p:cNvPicPr/>
            <p:nvPr/>
          </p:nvPicPr>
          <p:blipFill>
            <a:blip r:embed="rId3" cstate="print"/>
            <a:stretch>
              <a:fillRect/>
            </a:stretch>
          </p:blipFill>
          <p:spPr>
            <a:xfrm>
              <a:off x="57152" y="62382"/>
              <a:ext cx="6036000" cy="3323560"/>
            </a:xfrm>
            <a:prstGeom prst="rect">
              <a:avLst/>
            </a:prstGeom>
          </p:spPr>
        </p:pic>
        <p:sp>
          <p:nvSpPr>
            <p:cNvPr id="11" name="Graphic 412">
              <a:extLst>
                <a:ext uri="{FF2B5EF4-FFF2-40B4-BE49-F238E27FC236}">
                  <a16:creationId xmlns:a16="http://schemas.microsoft.com/office/drawing/2014/main" id="{0A13E462-21EA-1F47-A367-1C23BB99FB87}"/>
                </a:ext>
              </a:extLst>
            </p:cNvPr>
            <p:cNvSpPr/>
            <p:nvPr/>
          </p:nvSpPr>
          <p:spPr>
            <a:xfrm>
              <a:off x="4164812" y="62369"/>
              <a:ext cx="144780" cy="144780"/>
            </a:xfrm>
            <a:custGeom>
              <a:avLst/>
              <a:gdLst/>
              <a:ahLst/>
              <a:cxnLst/>
              <a:rect l="l" t="t" r="r" b="b"/>
              <a:pathLst>
                <a:path w="144780" h="144780">
                  <a:moveTo>
                    <a:pt x="0" y="144779"/>
                  </a:moveTo>
                  <a:lnTo>
                    <a:pt x="144779" y="144779"/>
                  </a:lnTo>
                  <a:lnTo>
                    <a:pt x="144779" y="0"/>
                  </a:lnTo>
                  <a:lnTo>
                    <a:pt x="0" y="0"/>
                  </a:lnTo>
                  <a:lnTo>
                    <a:pt x="0" y="144779"/>
                  </a:lnTo>
                  <a:close/>
                </a:path>
              </a:pathLst>
            </a:custGeom>
            <a:ln w="12700">
              <a:solidFill>
                <a:srgbClr val="FFFFFF"/>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15" name="Image 413">
              <a:extLst>
                <a:ext uri="{FF2B5EF4-FFF2-40B4-BE49-F238E27FC236}">
                  <a16:creationId xmlns:a16="http://schemas.microsoft.com/office/drawing/2014/main" id="{FBCD2116-7473-D9E3-DF80-18E1C37A6DDF}"/>
                </a:ext>
              </a:extLst>
            </p:cNvPr>
            <p:cNvPicPr/>
            <p:nvPr/>
          </p:nvPicPr>
          <p:blipFill>
            <a:blip r:embed="rId4" cstate="print"/>
            <a:stretch>
              <a:fillRect/>
            </a:stretch>
          </p:blipFill>
          <p:spPr>
            <a:xfrm>
              <a:off x="1969706" y="516442"/>
              <a:ext cx="3306052" cy="1649139"/>
            </a:xfrm>
            <a:prstGeom prst="rect">
              <a:avLst/>
            </a:prstGeom>
          </p:spPr>
        </p:pic>
        <p:sp>
          <p:nvSpPr>
            <p:cNvPr id="16" name="Graphic 414">
              <a:extLst>
                <a:ext uri="{FF2B5EF4-FFF2-40B4-BE49-F238E27FC236}">
                  <a16:creationId xmlns:a16="http://schemas.microsoft.com/office/drawing/2014/main" id="{ACB52D6B-F914-082F-377A-95F6D0C4CDFF}"/>
                </a:ext>
              </a:extLst>
            </p:cNvPr>
            <p:cNvSpPr/>
            <p:nvPr/>
          </p:nvSpPr>
          <p:spPr>
            <a:xfrm>
              <a:off x="4020032" y="134760"/>
              <a:ext cx="70485" cy="1270"/>
            </a:xfrm>
            <a:custGeom>
              <a:avLst/>
              <a:gdLst/>
              <a:ahLst/>
              <a:cxnLst/>
              <a:rect l="l" t="t" r="r" b="b"/>
              <a:pathLst>
                <a:path w="70485">
                  <a:moveTo>
                    <a:pt x="0" y="0"/>
                  </a:moveTo>
                  <a:lnTo>
                    <a:pt x="70446"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Graphic 415">
              <a:extLst>
                <a:ext uri="{FF2B5EF4-FFF2-40B4-BE49-F238E27FC236}">
                  <a16:creationId xmlns:a16="http://schemas.microsoft.com/office/drawing/2014/main" id="{FAAA18B8-A038-CECA-182C-334D455A821D}"/>
                </a:ext>
              </a:extLst>
            </p:cNvPr>
            <p:cNvSpPr/>
            <p:nvPr/>
          </p:nvSpPr>
          <p:spPr>
            <a:xfrm>
              <a:off x="0" y="0"/>
              <a:ext cx="6155055" cy="469900"/>
            </a:xfrm>
            <a:custGeom>
              <a:avLst/>
              <a:gdLst/>
              <a:ahLst/>
              <a:cxnLst/>
              <a:rect l="l" t="t" r="r" b="b"/>
              <a:pathLst>
                <a:path w="6155055" h="469900">
                  <a:moveTo>
                    <a:pt x="467690" y="0"/>
                  </a:moveTo>
                  <a:lnTo>
                    <a:pt x="60896" y="0"/>
                  </a:lnTo>
                  <a:lnTo>
                    <a:pt x="0" y="12"/>
                  </a:lnTo>
                  <a:lnTo>
                    <a:pt x="0" y="467690"/>
                  </a:lnTo>
                  <a:lnTo>
                    <a:pt x="60896" y="467690"/>
                  </a:lnTo>
                  <a:lnTo>
                    <a:pt x="60896" y="60896"/>
                  </a:lnTo>
                  <a:lnTo>
                    <a:pt x="467690" y="60896"/>
                  </a:lnTo>
                  <a:lnTo>
                    <a:pt x="467690" y="0"/>
                  </a:lnTo>
                  <a:close/>
                </a:path>
                <a:path w="6155055" h="469900">
                  <a:moveTo>
                    <a:pt x="4130586" y="134759"/>
                  </a:moveTo>
                  <a:lnTo>
                    <a:pt x="4077970" y="109283"/>
                  </a:lnTo>
                  <a:lnTo>
                    <a:pt x="4077970" y="160235"/>
                  </a:lnTo>
                  <a:lnTo>
                    <a:pt x="4130586" y="134759"/>
                  </a:lnTo>
                  <a:close/>
                </a:path>
                <a:path w="6155055" h="469900">
                  <a:moveTo>
                    <a:pt x="6154979" y="2095"/>
                  </a:moveTo>
                  <a:lnTo>
                    <a:pt x="6094082" y="2095"/>
                  </a:lnTo>
                  <a:lnTo>
                    <a:pt x="5687288" y="2082"/>
                  </a:lnTo>
                  <a:lnTo>
                    <a:pt x="5687288" y="62979"/>
                  </a:lnTo>
                  <a:lnTo>
                    <a:pt x="6094082" y="62979"/>
                  </a:lnTo>
                  <a:lnTo>
                    <a:pt x="6094082" y="469773"/>
                  </a:lnTo>
                  <a:lnTo>
                    <a:pt x="6154979" y="469773"/>
                  </a:lnTo>
                  <a:lnTo>
                    <a:pt x="6154979" y="2095"/>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Textbox 416">
              <a:extLst>
                <a:ext uri="{FF2B5EF4-FFF2-40B4-BE49-F238E27FC236}">
                  <a16:creationId xmlns:a16="http://schemas.microsoft.com/office/drawing/2014/main" id="{141FF38B-F420-B44F-32C2-17D4576E6EB1}"/>
                </a:ext>
              </a:extLst>
            </p:cNvPr>
            <p:cNvSpPr txBox="1"/>
            <p:nvPr/>
          </p:nvSpPr>
          <p:spPr>
            <a:xfrm>
              <a:off x="3583406" y="196608"/>
              <a:ext cx="1308100" cy="198120"/>
            </a:xfrm>
            <a:prstGeom prst="rect">
              <a:avLst/>
            </a:prstGeom>
            <a:solidFill>
              <a:srgbClr val="3B3D3C"/>
            </a:solidFill>
          </p:spPr>
          <p:txBody>
            <a:bodyPr wrap="square" lIns="0" tIns="0" rIns="0" bIns="0" rtlCol="0">
              <a:noAutofit/>
            </a:bodyPr>
            <a:lstStyle/>
            <a:p>
              <a:pPr marL="165100" marR="166370" lvl="0" indent="0" algn="r" defTabSz="914400" rtl="1" eaLnBrk="1" fontAlgn="auto" latinLnBrk="0" hangingPunct="1">
                <a:lnSpc>
                  <a:spcPct val="100000"/>
                </a:lnSpc>
                <a:spcBef>
                  <a:spcPts val="125"/>
                </a:spcBef>
                <a:spcAft>
                  <a:spcPts val="0"/>
                </a:spcAft>
                <a:buClrTx/>
                <a:buSzTx/>
                <a:buFontTx/>
                <a:buNone/>
                <a:tabLst/>
                <a:defRPr/>
              </a:pPr>
              <a:r>
                <a:rPr kumimoji="0" lang="ar-SA" sz="1000" b="1" i="0" u="none" strike="noStrike" kern="0" cap="none" spc="0" normalizeH="0" baseline="0" noProof="0">
                  <a:ln>
                    <a:noFill/>
                  </a:ln>
                  <a:solidFill>
                    <a:srgbClr val="FFFFFF"/>
                  </a:solidFill>
                  <a:effectLst/>
                  <a:uLnTx/>
                  <a:uFillTx/>
                  <a:latin typeface="Arial" panose="020B0604020202020204" pitchFamily="34" charset="0"/>
                  <a:ea typeface="Arial" panose="020B0604020202020204" pitchFamily="34" charset="0"/>
                </a:rPr>
                <a:t>إظهار</a:t>
              </a:r>
              <a:r>
                <a:rPr kumimoji="0" lang="ar-SA" sz="1000" b="1" i="0" u="none" strike="noStrike" kern="0" cap="none" spc="-70" normalizeH="0" baseline="0" noProof="0">
                  <a:ln>
                    <a:noFill/>
                  </a:ln>
                  <a:solidFill>
                    <a:srgbClr val="FFFFFF"/>
                  </a:solidFill>
                  <a:effectLst/>
                  <a:uLnTx/>
                  <a:uFillTx/>
                  <a:latin typeface="Arial" panose="020B0604020202020204" pitchFamily="34" charset="0"/>
                  <a:ea typeface="Arial" panose="020B0604020202020204" pitchFamily="34" charset="0"/>
                </a:rPr>
                <a:t> </a:t>
              </a:r>
              <a:r>
                <a:rPr kumimoji="0" lang="ar-SA" sz="1000" b="1" i="0" u="none" strike="noStrike" kern="0" cap="none" spc="0" normalizeH="0" baseline="0" noProof="0">
                  <a:ln>
                    <a:noFill/>
                  </a:ln>
                  <a:solidFill>
                    <a:srgbClr val="FFFFFF"/>
                  </a:solidFill>
                  <a:effectLst/>
                  <a:uLnTx/>
                  <a:uFillTx/>
                  <a:latin typeface="Arial" panose="020B0604020202020204" pitchFamily="34" charset="0"/>
                  <a:ea typeface="Arial" panose="020B0604020202020204" pitchFamily="34" charset="0"/>
                </a:rPr>
                <a:t>نافذة</a:t>
              </a:r>
              <a:r>
                <a:rPr kumimoji="0" lang="ar-SA" sz="1000" b="1" i="0" u="none" strike="noStrike" kern="0" cap="none" spc="-75" normalizeH="0" baseline="0" noProof="0">
                  <a:ln>
                    <a:noFill/>
                  </a:ln>
                  <a:solidFill>
                    <a:srgbClr val="FFFFFF"/>
                  </a:solidFill>
                  <a:effectLst/>
                  <a:uLnTx/>
                  <a:uFillTx/>
                  <a:latin typeface="Arial" panose="020B0604020202020204" pitchFamily="34" charset="0"/>
                  <a:ea typeface="Arial" panose="020B0604020202020204" pitchFamily="34" charset="0"/>
                </a:rPr>
                <a:t> </a:t>
              </a:r>
              <a:r>
                <a:rPr kumimoji="0" lang="ar-SA" sz="1000" b="1" i="0" u="none" strike="noStrike" kern="0" cap="none" spc="0" normalizeH="0" baseline="0" noProof="0">
                  <a:ln>
                    <a:noFill/>
                  </a:ln>
                  <a:solidFill>
                    <a:srgbClr val="FFFFFF"/>
                  </a:solidFill>
                  <a:effectLst/>
                  <a:uLnTx/>
                  <a:uFillTx/>
                  <a:latin typeface="Arial" panose="020B0604020202020204" pitchFamily="34" charset="0"/>
                  <a:ea typeface="Arial" panose="020B0604020202020204" pitchFamily="34" charset="0"/>
                </a:rPr>
                <a:t>المراقب</a:t>
              </a:r>
              <a:endParaRPr kumimoji="0" lang="en-US" sz="1100" b="0" i="0" u="none" strike="noStrike" kern="0" cap="none" spc="0" normalizeH="0" baseline="0" noProof="0">
                <a:ln>
                  <a:noFill/>
                </a:ln>
                <a:solidFill>
                  <a:sysClr val="windowText" lastClr="000000"/>
                </a:solidFill>
                <a:effectLst/>
                <a:uLnTx/>
                <a:uFillTx/>
                <a:latin typeface="Arial" panose="020B0604020202020204" pitchFamily="34" charset="0"/>
                <a:ea typeface="Arial" panose="020B0604020202020204" pitchFamily="34" charset="0"/>
              </a:endParaRPr>
            </a:p>
          </p:txBody>
        </p:sp>
      </p:grpSp>
      <p:sp>
        <p:nvSpPr>
          <p:cNvPr id="20" name="TextBox 19">
            <a:extLst>
              <a:ext uri="{FF2B5EF4-FFF2-40B4-BE49-F238E27FC236}">
                <a16:creationId xmlns:a16="http://schemas.microsoft.com/office/drawing/2014/main" id="{2BE114D4-9488-ACB7-8F67-3B6143FBE680}"/>
              </a:ext>
            </a:extLst>
          </p:cNvPr>
          <p:cNvSpPr txBox="1"/>
          <p:nvPr/>
        </p:nvSpPr>
        <p:spPr>
          <a:xfrm>
            <a:off x="-410947" y="2491807"/>
            <a:ext cx="6129670" cy="369332"/>
          </a:xfrm>
          <a:prstGeom prst="rect">
            <a:avLst/>
          </a:prstGeom>
          <a:noFill/>
        </p:spPr>
        <p:txBody>
          <a:bodyPr wrap="square">
            <a:spAutoFit/>
          </a:bodyPr>
          <a:lstStyle/>
          <a:p>
            <a:pPr algn="r" rtl="1"/>
            <a:r>
              <a:rPr lang="ar-EG" dirty="0">
                <a:solidFill>
                  <a:schemeClr val="accent5">
                    <a:lumMod val="50000"/>
                  </a:schemeClr>
                </a:solidFill>
                <a:cs typeface="+mj-cs"/>
              </a:rPr>
              <a:t>في نظام ويندوز :</a:t>
            </a:r>
            <a:r>
              <a:rPr lang="en-US" b="1" dirty="0">
                <a:solidFill>
                  <a:schemeClr val="accent5">
                    <a:lumMod val="50000"/>
                  </a:schemeClr>
                </a:solidFill>
                <a:latin typeface="Times New Roman" panose="02020603050405020304" pitchFamily="18" charset="0"/>
                <a:cs typeface="+mj-cs"/>
              </a:rPr>
              <a:t>Windows</a:t>
            </a:r>
            <a:r>
              <a:rPr lang="en-US" dirty="0">
                <a:solidFill>
                  <a:schemeClr val="accent5">
                    <a:lumMod val="50000"/>
                  </a:schemeClr>
                </a:solidFill>
                <a:cs typeface="+mj-cs"/>
              </a:rPr>
              <a:t> </a:t>
            </a:r>
            <a:r>
              <a:rPr lang="ar-EG" dirty="0">
                <a:solidFill>
                  <a:schemeClr val="accent5">
                    <a:lumMod val="50000"/>
                  </a:schemeClr>
                </a:solidFill>
                <a:cs typeface="+mj-cs"/>
              </a:rPr>
              <a:t> نفتح الصورة ومن ثم نختار معلومات الملف</a:t>
            </a:r>
            <a:r>
              <a:rPr lang="ar-EG" sz="1600" dirty="0"/>
              <a:t>.</a:t>
            </a:r>
            <a:endParaRPr lang="en-US" sz="1600" dirty="0"/>
          </a:p>
        </p:txBody>
      </p:sp>
      <p:grpSp>
        <p:nvGrpSpPr>
          <p:cNvPr id="21" name="Group 20">
            <a:extLst>
              <a:ext uri="{FF2B5EF4-FFF2-40B4-BE49-F238E27FC236}">
                <a16:creationId xmlns:a16="http://schemas.microsoft.com/office/drawing/2014/main" id="{F57952A9-9B46-BD7E-8EA7-5BBBC7C38664}"/>
              </a:ext>
            </a:extLst>
          </p:cNvPr>
          <p:cNvGrpSpPr>
            <a:grpSpLocks/>
          </p:cNvGrpSpPr>
          <p:nvPr/>
        </p:nvGrpSpPr>
        <p:grpSpPr>
          <a:xfrm>
            <a:off x="216554" y="3067773"/>
            <a:ext cx="5375960" cy="3258465"/>
            <a:chOff x="-12" y="0"/>
            <a:chExt cx="6155055" cy="3259099"/>
          </a:xfrm>
        </p:grpSpPr>
        <p:pic>
          <p:nvPicPr>
            <p:cNvPr id="22" name="Image 418">
              <a:extLst>
                <a:ext uri="{FF2B5EF4-FFF2-40B4-BE49-F238E27FC236}">
                  <a16:creationId xmlns:a16="http://schemas.microsoft.com/office/drawing/2014/main" id="{E41EE885-A9AA-0CA7-55E7-00EDA96C773A}"/>
                </a:ext>
              </a:extLst>
            </p:cNvPr>
            <p:cNvPicPr/>
            <p:nvPr/>
          </p:nvPicPr>
          <p:blipFill>
            <a:blip r:embed="rId5" cstate="print">
              <a:extLst>
                <a:ext uri="{BEBA8EAE-BF5A-486C-A8C5-ECC9F3942E4B}">
                  <a14:imgProps xmlns:a14="http://schemas.microsoft.com/office/drawing/2010/main">
                    <a14:imgLayer r:embed="rId6">
                      <a14:imgEffect>
                        <a14:sharpenSoften amount="50000"/>
                      </a14:imgEffect>
                    </a14:imgLayer>
                  </a14:imgProps>
                </a:ext>
              </a:extLst>
            </a:blip>
            <a:stretch>
              <a:fillRect/>
            </a:stretch>
          </p:blipFill>
          <p:spPr>
            <a:xfrm>
              <a:off x="57152" y="60325"/>
              <a:ext cx="6036000" cy="3198774"/>
            </a:xfrm>
            <a:prstGeom prst="rect">
              <a:avLst/>
            </a:prstGeom>
          </p:spPr>
        </p:pic>
        <p:sp>
          <p:nvSpPr>
            <p:cNvPr id="23" name="Graphic 419">
              <a:extLst>
                <a:ext uri="{FF2B5EF4-FFF2-40B4-BE49-F238E27FC236}">
                  <a16:creationId xmlns:a16="http://schemas.microsoft.com/office/drawing/2014/main" id="{B168527E-AE8A-29D9-71D4-9EF4F9A5CA4B}"/>
                </a:ext>
              </a:extLst>
            </p:cNvPr>
            <p:cNvSpPr/>
            <p:nvPr/>
          </p:nvSpPr>
          <p:spPr>
            <a:xfrm>
              <a:off x="2993110" y="73977"/>
              <a:ext cx="159385" cy="159385"/>
            </a:xfrm>
            <a:custGeom>
              <a:avLst/>
              <a:gdLst/>
              <a:ahLst/>
              <a:cxnLst/>
              <a:rect l="l" t="t" r="r" b="b"/>
              <a:pathLst>
                <a:path w="159385" h="159385">
                  <a:moveTo>
                    <a:pt x="0" y="159207"/>
                  </a:moveTo>
                  <a:lnTo>
                    <a:pt x="159207" y="159207"/>
                  </a:lnTo>
                  <a:lnTo>
                    <a:pt x="159207" y="0"/>
                  </a:lnTo>
                  <a:lnTo>
                    <a:pt x="0" y="0"/>
                  </a:lnTo>
                  <a:lnTo>
                    <a:pt x="0" y="159207"/>
                  </a:lnTo>
                  <a:close/>
                </a:path>
              </a:pathLst>
            </a:custGeom>
            <a:ln w="12700">
              <a:solidFill>
                <a:srgbClr val="FFFFFF"/>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Graphic 420">
              <a:extLst>
                <a:ext uri="{FF2B5EF4-FFF2-40B4-BE49-F238E27FC236}">
                  <a16:creationId xmlns:a16="http://schemas.microsoft.com/office/drawing/2014/main" id="{8F60D18F-2F55-5251-205B-F793B74D149E}"/>
                </a:ext>
              </a:extLst>
            </p:cNvPr>
            <p:cNvSpPr/>
            <p:nvPr/>
          </p:nvSpPr>
          <p:spPr>
            <a:xfrm>
              <a:off x="4705350" y="2800629"/>
              <a:ext cx="1372235" cy="305435"/>
            </a:xfrm>
            <a:custGeom>
              <a:avLst/>
              <a:gdLst/>
              <a:ahLst/>
              <a:cxnLst/>
              <a:rect l="l" t="t" r="r" b="b"/>
              <a:pathLst>
                <a:path w="1372235" h="305435">
                  <a:moveTo>
                    <a:pt x="1372082" y="0"/>
                  </a:moveTo>
                  <a:lnTo>
                    <a:pt x="0" y="0"/>
                  </a:lnTo>
                  <a:lnTo>
                    <a:pt x="0" y="304850"/>
                  </a:lnTo>
                  <a:lnTo>
                    <a:pt x="1372082" y="304850"/>
                  </a:lnTo>
                  <a:lnTo>
                    <a:pt x="1372082" y="0"/>
                  </a:lnTo>
                  <a:close/>
                </a:path>
              </a:pathLst>
            </a:custGeom>
            <a:solidFill>
              <a:srgbClr val="1A2221"/>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5" name="Graphic 421">
              <a:extLst>
                <a:ext uri="{FF2B5EF4-FFF2-40B4-BE49-F238E27FC236}">
                  <a16:creationId xmlns:a16="http://schemas.microsoft.com/office/drawing/2014/main" id="{3E247B14-7884-EA6C-E1F8-889DA32D9CA4}"/>
                </a:ext>
              </a:extLst>
            </p:cNvPr>
            <p:cNvSpPr/>
            <p:nvPr/>
          </p:nvSpPr>
          <p:spPr>
            <a:xfrm>
              <a:off x="3074540" y="296421"/>
              <a:ext cx="1270" cy="70485"/>
            </a:xfrm>
            <a:custGeom>
              <a:avLst/>
              <a:gdLst/>
              <a:ahLst/>
              <a:cxnLst/>
              <a:rect l="l" t="t" r="r" b="b"/>
              <a:pathLst>
                <a:path h="70485">
                  <a:moveTo>
                    <a:pt x="0" y="70446"/>
                  </a:moveTo>
                  <a:lnTo>
                    <a:pt x="0"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Graphic 422">
              <a:extLst>
                <a:ext uri="{FF2B5EF4-FFF2-40B4-BE49-F238E27FC236}">
                  <a16:creationId xmlns:a16="http://schemas.microsoft.com/office/drawing/2014/main" id="{AA9CED00-B315-E3F3-2EF5-D6657C6F379D}"/>
                </a:ext>
              </a:extLst>
            </p:cNvPr>
            <p:cNvSpPr/>
            <p:nvPr/>
          </p:nvSpPr>
          <p:spPr>
            <a:xfrm>
              <a:off x="-12" y="0"/>
              <a:ext cx="6155055" cy="469900"/>
            </a:xfrm>
            <a:custGeom>
              <a:avLst/>
              <a:gdLst/>
              <a:ahLst/>
              <a:cxnLst/>
              <a:rect l="l" t="t" r="r" b="b"/>
              <a:pathLst>
                <a:path w="6155055" h="469900">
                  <a:moveTo>
                    <a:pt x="467702" y="0"/>
                  </a:moveTo>
                  <a:lnTo>
                    <a:pt x="60909" y="0"/>
                  </a:lnTo>
                  <a:lnTo>
                    <a:pt x="0" y="0"/>
                  </a:lnTo>
                  <a:lnTo>
                    <a:pt x="0" y="467677"/>
                  </a:lnTo>
                  <a:lnTo>
                    <a:pt x="60909" y="467677"/>
                  </a:lnTo>
                  <a:lnTo>
                    <a:pt x="60909" y="60896"/>
                  </a:lnTo>
                  <a:lnTo>
                    <a:pt x="467702" y="60896"/>
                  </a:lnTo>
                  <a:lnTo>
                    <a:pt x="467702" y="0"/>
                  </a:lnTo>
                  <a:close/>
                </a:path>
                <a:path w="6155055" h="469900">
                  <a:moveTo>
                    <a:pt x="3100019" y="308927"/>
                  </a:moveTo>
                  <a:lnTo>
                    <a:pt x="3074543" y="256311"/>
                  </a:lnTo>
                  <a:lnTo>
                    <a:pt x="3049066" y="308927"/>
                  </a:lnTo>
                  <a:lnTo>
                    <a:pt x="3100019" y="308927"/>
                  </a:lnTo>
                  <a:close/>
                </a:path>
                <a:path w="6155055" h="469900">
                  <a:moveTo>
                    <a:pt x="6154979" y="1803"/>
                  </a:moveTo>
                  <a:lnTo>
                    <a:pt x="6094095" y="1803"/>
                  </a:lnTo>
                  <a:lnTo>
                    <a:pt x="5687288" y="1790"/>
                  </a:lnTo>
                  <a:lnTo>
                    <a:pt x="5687288" y="62687"/>
                  </a:lnTo>
                  <a:lnTo>
                    <a:pt x="6094095" y="62687"/>
                  </a:lnTo>
                  <a:lnTo>
                    <a:pt x="6094095" y="469480"/>
                  </a:lnTo>
                  <a:lnTo>
                    <a:pt x="6154979" y="469480"/>
                  </a:lnTo>
                  <a:lnTo>
                    <a:pt x="6154979" y="1803"/>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Textbox 423">
              <a:extLst>
                <a:ext uri="{FF2B5EF4-FFF2-40B4-BE49-F238E27FC236}">
                  <a16:creationId xmlns:a16="http://schemas.microsoft.com/office/drawing/2014/main" id="{3379CF49-C2D1-65F5-F55D-F981A4531714}"/>
                </a:ext>
              </a:extLst>
            </p:cNvPr>
            <p:cNvSpPr txBox="1"/>
            <p:nvPr/>
          </p:nvSpPr>
          <p:spPr>
            <a:xfrm>
              <a:off x="2428976" y="378655"/>
              <a:ext cx="1320800" cy="177165"/>
            </a:xfrm>
            <a:prstGeom prst="rect">
              <a:avLst/>
            </a:prstGeom>
          </p:spPr>
          <p:txBody>
            <a:bodyPr wrap="square" lIns="0" tIns="0" rIns="0" bIns="0" rtlCol="0">
              <a:noAutofit/>
            </a:bodyPr>
            <a:lstStyle/>
            <a:p>
              <a:pPr marL="11430" marR="0" lvl="0" indent="0" algn="r" defTabSz="914400" rtl="1" eaLnBrk="1" fontAlgn="auto" latinLnBrk="0" hangingPunct="1">
                <a:lnSpc>
                  <a:spcPct val="100000"/>
                </a:lnSpc>
                <a:spcBef>
                  <a:spcPts val="115"/>
                </a:spcBef>
                <a:spcAft>
                  <a:spcPts val="0"/>
                </a:spcAft>
                <a:buClrTx/>
                <a:buSzTx/>
                <a:buFontTx/>
                <a:buNone/>
                <a:tabLst/>
                <a:defRPr/>
              </a:pPr>
              <a:r>
                <a:rPr kumimoji="0" lang="ar-SA" sz="1000" b="1" i="0" u="none" strike="noStrike" kern="0" cap="none" spc="400" normalizeH="0" baseline="0" noProof="0">
                  <a:ln>
                    <a:noFill/>
                  </a:ln>
                  <a:solidFill>
                    <a:srgbClr val="FFFFFF"/>
                  </a:solidFill>
                  <a:effectLst/>
                  <a:uLnTx/>
                  <a:uFillTx/>
                  <a:latin typeface="Arial" panose="020B0604020202020204" pitchFamily="34" charset="0"/>
                  <a:ea typeface="Arial" panose="020B0604020202020204" pitchFamily="34" charset="0"/>
                </a:rPr>
                <a:t>  </a:t>
              </a:r>
              <a:r>
                <a:rPr kumimoji="0" lang="ar-SA" sz="1000" b="1" i="0" u="none" strike="noStrike" kern="0" cap="none" spc="0" normalizeH="0" baseline="0" noProof="0">
                  <a:ln>
                    <a:noFill/>
                  </a:ln>
                  <a:solidFill>
                    <a:srgbClr val="FFFFFF"/>
                  </a:solidFill>
                  <a:effectLst/>
                  <a:uLnTx/>
                  <a:uFillTx/>
                  <a:latin typeface="Arial" panose="020B0604020202020204" pitchFamily="34" charset="0"/>
                  <a:ea typeface="Arial" panose="020B0604020202020204" pitchFamily="34" charset="0"/>
                </a:rPr>
                <a:t>معلومات</a:t>
              </a:r>
              <a:r>
                <a:rPr kumimoji="0" lang="ar-SA" sz="1000" b="1" i="0" u="none" strike="noStrike" kern="0" cap="none" spc="-50" normalizeH="0" baseline="0" noProof="0">
                  <a:ln>
                    <a:noFill/>
                  </a:ln>
                  <a:solidFill>
                    <a:srgbClr val="FFFFFF"/>
                  </a:solidFill>
                  <a:effectLst/>
                  <a:uLnTx/>
                  <a:uFillTx/>
                  <a:latin typeface="Arial" panose="020B0604020202020204" pitchFamily="34" charset="0"/>
                  <a:ea typeface="Arial" panose="020B0604020202020204" pitchFamily="34" charset="0"/>
                </a:rPr>
                <a:t> </a:t>
              </a:r>
              <a:r>
                <a:rPr kumimoji="0" lang="ar-SA" sz="1000" b="1" i="0" u="none" strike="noStrike" kern="0" cap="none" spc="0" normalizeH="0" baseline="0" noProof="0">
                  <a:ln>
                    <a:noFill/>
                  </a:ln>
                  <a:solidFill>
                    <a:srgbClr val="FFFFFF"/>
                  </a:solidFill>
                  <a:effectLst/>
                  <a:uLnTx/>
                  <a:uFillTx/>
                  <a:latin typeface="Arial" panose="020B0604020202020204" pitchFamily="34" charset="0"/>
                  <a:ea typeface="Arial" panose="020B0604020202020204" pitchFamily="34" charset="0"/>
                </a:rPr>
                <a:t>الملف</a:t>
              </a:r>
              <a:r>
                <a:rPr kumimoji="0" lang="ar-SA" sz="1000" b="0" i="0" u="none" strike="noStrike" kern="0" cap="none" spc="305" normalizeH="0" baseline="0" noProof="0">
                  <a:ln>
                    <a:noFill/>
                  </a:ln>
                  <a:solidFill>
                    <a:srgbClr val="FFFFFF"/>
                  </a:solidFill>
                  <a:effectLst/>
                  <a:uLnTx/>
                  <a:uFillTx/>
                  <a:latin typeface="Arial" panose="020B0604020202020204" pitchFamily="34" charset="0"/>
                  <a:ea typeface="Arial" panose="020B0604020202020204" pitchFamily="34" charset="0"/>
                  <a:cs typeface="Times New Roman" panose="02020603050405020304" pitchFamily="18" charset="0"/>
                </a:rPr>
                <a:t>   </a:t>
              </a:r>
              <a:endParaRPr kumimoji="0" lang="en-US" sz="1100" b="0" i="0" u="none" strike="noStrike" kern="0" cap="none" spc="0" normalizeH="0" baseline="0" noProof="0">
                <a:ln>
                  <a:noFill/>
                </a:ln>
                <a:solidFill>
                  <a:sysClr val="windowText" lastClr="000000"/>
                </a:solidFill>
                <a:effectLst/>
                <a:uLnTx/>
                <a:uFillTx/>
                <a:latin typeface="Arial" panose="020B0604020202020204" pitchFamily="34" charset="0"/>
                <a:ea typeface="Arial" panose="020B0604020202020204" pitchFamily="34" charset="0"/>
              </a:endParaRPr>
            </a:p>
          </p:txBody>
        </p:sp>
      </p:grpSp>
    </p:spTree>
    <p:extLst>
      <p:ext uri="{BB962C8B-B14F-4D97-AF65-F5344CB8AC3E}">
        <p14:creationId xmlns:p14="http://schemas.microsoft.com/office/powerpoint/2010/main" val="531853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14271-59D7-C11D-284A-26DBD6CD73D7}"/>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BB290920-7032-C00F-4FB9-C1EAB5EA8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656848D8-8E04-79E5-0BDB-3D0453CE2A40}"/>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CBCFA4A-DBC1-384F-2673-42A53B37F4DB}"/>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4A1FB9EB-E035-16BC-9971-7C91436D6A57}"/>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الصور...</a:t>
            </a:r>
            <a:endParaRPr lang="en-US" sz="24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117FC36E-D616-D5A8-98D1-DC5AE811B993}"/>
              </a:ext>
            </a:extLst>
          </p:cNvPr>
          <p:cNvSpPr txBox="1"/>
          <p:nvPr/>
        </p:nvSpPr>
        <p:spPr>
          <a:xfrm>
            <a:off x="5447746" y="1912778"/>
            <a:ext cx="6517084" cy="4445897"/>
          </a:xfrm>
          <a:prstGeom prst="rect">
            <a:avLst/>
          </a:prstGeom>
          <a:noFill/>
        </p:spPr>
        <p:txBody>
          <a:bodyPr wrap="square">
            <a:spAutoFit/>
          </a:bodyPr>
          <a:lstStyle/>
          <a:p>
            <a:pPr algn="justLow" rtl="1">
              <a:lnSpc>
                <a:spcPct val="150000"/>
              </a:lnSpc>
            </a:pPr>
            <a:r>
              <a:rPr lang="ar-EG" sz="2000" dirty="0">
                <a:solidFill>
                  <a:srgbClr val="002060"/>
                </a:solidFill>
                <a:cs typeface="+mj-cs"/>
              </a:rPr>
              <a:t>كما يوجد العديد من المواقع الإلكترونية التي تقدم هذه الخدمة، بشكل مجاني أو مدفوع  عن طريق اشتراك سنوي.</a:t>
            </a:r>
          </a:p>
          <a:p>
            <a:pPr algn="justLow" rtl="1">
              <a:lnSpc>
                <a:spcPct val="150000"/>
              </a:lnSpc>
            </a:pPr>
            <a:r>
              <a:rPr lang="ar-EG" sz="2000" dirty="0">
                <a:solidFill>
                  <a:srgbClr val="002060"/>
                </a:solidFill>
                <a:cs typeface="+mj-cs"/>
              </a:rPr>
              <a:t>تُتيح هذه الخدمة إمكانية التحقق من البيانات الوصفية للصور بصيغة </a:t>
            </a:r>
            <a:r>
              <a:rPr lang="en-US" sz="2000" dirty="0">
                <a:solidFill>
                  <a:srgbClr val="002060"/>
                </a:solidFill>
                <a:latin typeface="Times New Roman" panose="02020603050405020304" pitchFamily="18" charset="0"/>
                <a:cs typeface="Times New Roman" panose="02020603050405020304" pitchFamily="18" charset="0"/>
              </a:rPr>
              <a:t>JPEG، </a:t>
            </a:r>
            <a:r>
              <a:rPr lang="ar-EG" sz="2000" dirty="0">
                <a:solidFill>
                  <a:srgbClr val="002060"/>
                </a:solidFill>
                <a:cs typeface="+mj-cs"/>
              </a:rPr>
              <a:t>وللفيديوهات من نوع </a:t>
            </a:r>
            <a:r>
              <a:rPr lang="en-US" sz="2000" dirty="0">
                <a:solidFill>
                  <a:srgbClr val="002060"/>
                </a:solidFill>
                <a:latin typeface="Times New Roman" panose="02020603050405020304" pitchFamily="18" charset="0"/>
                <a:cs typeface="Times New Roman" panose="02020603050405020304" pitchFamily="18" charset="0"/>
              </a:rPr>
              <a:t>MP4</a:t>
            </a:r>
            <a:r>
              <a:rPr lang="en-US" sz="2000" dirty="0">
                <a:solidFill>
                  <a:srgbClr val="002060"/>
                </a:solidFill>
                <a:cs typeface="+mj-cs"/>
              </a:rPr>
              <a:t>، </a:t>
            </a:r>
            <a:r>
              <a:rPr lang="ar-EG" sz="2000" dirty="0">
                <a:solidFill>
                  <a:srgbClr val="002060"/>
                </a:solidFill>
                <a:cs typeface="+mj-cs"/>
              </a:rPr>
              <a:t>و</a:t>
            </a:r>
            <a:r>
              <a:rPr lang="en-US" sz="2000" dirty="0">
                <a:solidFill>
                  <a:srgbClr val="002060"/>
                </a:solidFill>
                <a:latin typeface="Times New Roman" panose="02020603050405020304" pitchFamily="18" charset="0"/>
                <a:cs typeface="Times New Roman" panose="02020603050405020304" pitchFamily="18" charset="0"/>
              </a:rPr>
              <a:t>M4V</a:t>
            </a:r>
            <a:r>
              <a:rPr lang="en-US" sz="2000" dirty="0">
                <a:solidFill>
                  <a:srgbClr val="002060"/>
                </a:solidFill>
                <a:cs typeface="+mj-cs"/>
              </a:rPr>
              <a:t>، </a:t>
            </a:r>
            <a:r>
              <a:rPr lang="ar-EG" sz="2000" dirty="0">
                <a:solidFill>
                  <a:srgbClr val="002060"/>
                </a:solidFill>
                <a:cs typeface="+mj-cs"/>
              </a:rPr>
              <a:t>وذلك عبر إدراج رابط الـ </a:t>
            </a:r>
            <a:r>
              <a:rPr lang="en-US" sz="2000" dirty="0">
                <a:solidFill>
                  <a:srgbClr val="002060"/>
                </a:solidFill>
                <a:latin typeface="Times New Roman" panose="02020603050405020304" pitchFamily="18" charset="0"/>
                <a:cs typeface="Times New Roman" panose="02020603050405020304" pitchFamily="18" charset="0"/>
              </a:rPr>
              <a:t>URL</a:t>
            </a:r>
            <a:r>
              <a:rPr lang="en-US" sz="2000" dirty="0">
                <a:solidFill>
                  <a:srgbClr val="002060"/>
                </a:solidFill>
                <a:cs typeface="+mj-cs"/>
              </a:rPr>
              <a:t>، </a:t>
            </a:r>
            <a:r>
              <a:rPr lang="ar-EG" sz="2000" dirty="0">
                <a:solidFill>
                  <a:srgbClr val="002060"/>
                </a:solidFill>
                <a:cs typeface="+mj-cs"/>
              </a:rPr>
              <a:t>أو تحميل الصورة أو الفيديو من الحاسوب بشكل مباشر.</a:t>
            </a:r>
          </a:p>
          <a:p>
            <a:pPr algn="justLow" rtl="1">
              <a:lnSpc>
                <a:spcPct val="150000"/>
              </a:lnSpc>
            </a:pPr>
            <a:endParaRPr lang="ar-EG" sz="1100" dirty="0">
              <a:solidFill>
                <a:srgbClr val="002060"/>
              </a:solidFill>
              <a:cs typeface="+mj-cs"/>
            </a:endParaRPr>
          </a:p>
          <a:p>
            <a:pPr algn="justLow" rtl="1">
              <a:lnSpc>
                <a:spcPct val="150000"/>
              </a:lnSpc>
            </a:pPr>
            <a:r>
              <a:rPr lang="ar-EG" sz="2000" b="1" dirty="0">
                <a:solidFill>
                  <a:srgbClr val="002060"/>
                </a:solidFill>
                <a:cs typeface="+mj-cs"/>
              </a:rPr>
              <a:t>من الأمثلة على المواقع والأدوات المجانية التي تُتيح قراءة البيانات الوصفية للصور :</a:t>
            </a:r>
          </a:p>
          <a:p>
            <a:pPr algn="justLow" rtl="1">
              <a:lnSpc>
                <a:spcPct val="150000"/>
              </a:lnSpc>
            </a:pPr>
            <a:r>
              <a:rPr lang="ar-EG" sz="2000" b="1" dirty="0">
                <a:solidFill>
                  <a:srgbClr val="002060"/>
                </a:solidFill>
                <a:cs typeface="+mj-cs"/>
              </a:rPr>
              <a:t>1.  موقع </a:t>
            </a:r>
            <a:r>
              <a:rPr lang="en-US" sz="2000" b="1" dirty="0">
                <a:solidFill>
                  <a:srgbClr val="002060"/>
                </a:solidFill>
                <a:latin typeface="Times New Roman" panose="02020603050405020304" pitchFamily="18" charset="0"/>
                <a:cs typeface="Times New Roman" panose="02020603050405020304" pitchFamily="18" charset="0"/>
              </a:rPr>
              <a:t>photo</a:t>
            </a:r>
            <a:r>
              <a:rPr lang="ar-EG" sz="2000" b="1" dirty="0">
                <a:solidFill>
                  <a:srgbClr val="002060"/>
                </a:solidFill>
                <a:cs typeface="+mj-cs"/>
              </a:rPr>
              <a:t> </a:t>
            </a:r>
            <a:r>
              <a:rPr lang="en-US" sz="2000" b="1" dirty="0">
                <a:solidFill>
                  <a:srgbClr val="002060"/>
                </a:solidFill>
                <a:latin typeface="Times New Roman" panose="02020603050405020304" pitchFamily="18" charset="0"/>
                <a:cs typeface="Times New Roman" panose="02020603050405020304" pitchFamily="18" charset="0"/>
              </a:rPr>
              <a:t>forensics </a:t>
            </a:r>
            <a:r>
              <a:rPr lang="ar-EG" sz="2000" b="1" dirty="0">
                <a:solidFill>
                  <a:srgbClr val="002060"/>
                </a:solidFill>
                <a:cs typeface="+mj-cs"/>
              </a:rPr>
              <a:t> </a:t>
            </a:r>
            <a:r>
              <a:rPr lang="ar-EG" sz="2000" dirty="0">
                <a:solidFill>
                  <a:srgbClr val="002060"/>
                </a:solidFill>
                <a:cs typeface="+mj-cs"/>
              </a:rPr>
              <a:t>من خلال إدراج رابط الصورة في صندوق مخصص أو عبر رفعها مباشرة إلى الموقع.</a:t>
            </a:r>
          </a:p>
        </p:txBody>
      </p:sp>
      <p:grpSp>
        <p:nvGrpSpPr>
          <p:cNvPr id="28" name="Group 27">
            <a:extLst>
              <a:ext uri="{FF2B5EF4-FFF2-40B4-BE49-F238E27FC236}">
                <a16:creationId xmlns:a16="http://schemas.microsoft.com/office/drawing/2014/main" id="{A778D0C8-56BD-2822-FCD7-FAEF3ACC1680}"/>
              </a:ext>
            </a:extLst>
          </p:cNvPr>
          <p:cNvGrpSpPr>
            <a:grpSpLocks/>
          </p:cNvGrpSpPr>
          <p:nvPr/>
        </p:nvGrpSpPr>
        <p:grpSpPr>
          <a:xfrm>
            <a:off x="104143" y="1478029"/>
            <a:ext cx="5180237" cy="5088514"/>
            <a:chOff x="0" y="0"/>
            <a:chExt cx="6162675" cy="6397675"/>
          </a:xfrm>
        </p:grpSpPr>
        <p:pic>
          <p:nvPicPr>
            <p:cNvPr id="29" name="Image 427">
              <a:extLst>
                <a:ext uri="{FF2B5EF4-FFF2-40B4-BE49-F238E27FC236}">
                  <a16:creationId xmlns:a16="http://schemas.microsoft.com/office/drawing/2014/main" id="{A7DFCFF8-15FC-2AAC-5130-1EFB3BB75ED2}"/>
                </a:ext>
              </a:extLst>
            </p:cNvPr>
            <p:cNvPicPr/>
            <p:nvPr/>
          </p:nvPicPr>
          <p:blipFill>
            <a:blip r:embed="rId3" cstate="print">
              <a:grayscl/>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89118" y="66725"/>
              <a:ext cx="3973624" cy="6320307"/>
            </a:xfrm>
            <a:prstGeom prst="rect">
              <a:avLst/>
            </a:prstGeom>
          </p:spPr>
        </p:pic>
        <p:sp>
          <p:nvSpPr>
            <p:cNvPr id="30" name="Graphic 428">
              <a:extLst>
                <a:ext uri="{FF2B5EF4-FFF2-40B4-BE49-F238E27FC236}">
                  <a16:creationId xmlns:a16="http://schemas.microsoft.com/office/drawing/2014/main" id="{17C46899-95A1-644A-03BF-A1C8FBE95896}"/>
                </a:ext>
              </a:extLst>
            </p:cNvPr>
            <p:cNvSpPr/>
            <p:nvPr/>
          </p:nvSpPr>
          <p:spPr>
            <a:xfrm>
              <a:off x="67030" y="66725"/>
              <a:ext cx="3996054" cy="6330950"/>
            </a:xfrm>
            <a:custGeom>
              <a:avLst/>
              <a:gdLst/>
              <a:ahLst/>
              <a:cxnLst/>
              <a:rect l="l" t="t" r="r" b="b"/>
              <a:pathLst>
                <a:path w="3996054" h="6330950">
                  <a:moveTo>
                    <a:pt x="0" y="6330772"/>
                  </a:moveTo>
                  <a:lnTo>
                    <a:pt x="3995712" y="6330772"/>
                  </a:lnTo>
                  <a:lnTo>
                    <a:pt x="3995712" y="0"/>
                  </a:lnTo>
                  <a:lnTo>
                    <a:pt x="0" y="0"/>
                  </a:lnTo>
                  <a:lnTo>
                    <a:pt x="0" y="6330772"/>
                  </a:lnTo>
                  <a:close/>
                </a:path>
              </a:pathLst>
            </a:custGeom>
            <a:ln w="12700">
              <a:solidFill>
                <a:srgbClr val="4C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31" name="Image 429">
              <a:extLst>
                <a:ext uri="{FF2B5EF4-FFF2-40B4-BE49-F238E27FC236}">
                  <a16:creationId xmlns:a16="http://schemas.microsoft.com/office/drawing/2014/main" id="{8A92D5F5-4217-4D43-54F6-6D6120039D74}"/>
                </a:ext>
              </a:extLst>
            </p:cNvPr>
            <p:cNvPicPr/>
            <p:nvPr/>
          </p:nvPicPr>
          <p:blipFill>
            <a:blip r:embed="rId5" cstate="print">
              <a:grayscl/>
            </a:blip>
            <a:stretch>
              <a:fillRect/>
            </a:stretch>
          </p:blipFill>
          <p:spPr>
            <a:xfrm>
              <a:off x="3163747" y="768591"/>
              <a:ext cx="2939897" cy="1632648"/>
            </a:xfrm>
            <a:prstGeom prst="rect">
              <a:avLst/>
            </a:prstGeom>
          </p:spPr>
        </p:pic>
        <p:sp>
          <p:nvSpPr>
            <p:cNvPr id="10240" name="Graphic 430">
              <a:extLst>
                <a:ext uri="{FF2B5EF4-FFF2-40B4-BE49-F238E27FC236}">
                  <a16:creationId xmlns:a16="http://schemas.microsoft.com/office/drawing/2014/main" id="{0FBC41FF-5F78-6655-3B6D-9998E52D5050}"/>
                </a:ext>
              </a:extLst>
            </p:cNvPr>
            <p:cNvSpPr/>
            <p:nvPr/>
          </p:nvSpPr>
          <p:spPr>
            <a:xfrm>
              <a:off x="0" y="0"/>
              <a:ext cx="6162675" cy="1175385"/>
            </a:xfrm>
            <a:custGeom>
              <a:avLst/>
              <a:gdLst/>
              <a:ahLst/>
              <a:cxnLst/>
              <a:rect l="l" t="t" r="r" b="b"/>
              <a:pathLst>
                <a:path w="6162675" h="1175385">
                  <a:moveTo>
                    <a:pt x="467677" y="12"/>
                  </a:moveTo>
                  <a:lnTo>
                    <a:pt x="60896" y="12"/>
                  </a:lnTo>
                  <a:lnTo>
                    <a:pt x="0" y="0"/>
                  </a:lnTo>
                  <a:lnTo>
                    <a:pt x="0" y="467677"/>
                  </a:lnTo>
                  <a:lnTo>
                    <a:pt x="60896" y="467677"/>
                  </a:lnTo>
                  <a:lnTo>
                    <a:pt x="60896" y="60896"/>
                  </a:lnTo>
                  <a:lnTo>
                    <a:pt x="467677" y="60896"/>
                  </a:lnTo>
                  <a:lnTo>
                    <a:pt x="467677" y="12"/>
                  </a:lnTo>
                  <a:close/>
                </a:path>
                <a:path w="6162675" h="1175385">
                  <a:moveTo>
                    <a:pt x="3161855" y="707288"/>
                  </a:moveTo>
                  <a:lnTo>
                    <a:pt x="3100959" y="707288"/>
                  </a:lnTo>
                  <a:lnTo>
                    <a:pt x="3100959" y="1174965"/>
                  </a:lnTo>
                  <a:lnTo>
                    <a:pt x="3161855" y="1174965"/>
                  </a:lnTo>
                  <a:lnTo>
                    <a:pt x="3161855" y="707288"/>
                  </a:lnTo>
                  <a:close/>
                </a:path>
                <a:path w="6162675" h="1175385">
                  <a:moveTo>
                    <a:pt x="3569385" y="707288"/>
                  </a:moveTo>
                  <a:lnTo>
                    <a:pt x="3162592" y="707288"/>
                  </a:lnTo>
                  <a:lnTo>
                    <a:pt x="3162592" y="768184"/>
                  </a:lnTo>
                  <a:lnTo>
                    <a:pt x="3569385" y="768184"/>
                  </a:lnTo>
                  <a:lnTo>
                    <a:pt x="3569385" y="707288"/>
                  </a:lnTo>
                  <a:close/>
                </a:path>
                <a:path w="6162675" h="1175385">
                  <a:moveTo>
                    <a:pt x="4117886" y="12204"/>
                  </a:moveTo>
                  <a:lnTo>
                    <a:pt x="4057002" y="12204"/>
                  </a:lnTo>
                  <a:lnTo>
                    <a:pt x="3650208" y="12192"/>
                  </a:lnTo>
                  <a:lnTo>
                    <a:pt x="3650208" y="73088"/>
                  </a:lnTo>
                  <a:lnTo>
                    <a:pt x="4056989" y="73088"/>
                  </a:lnTo>
                  <a:lnTo>
                    <a:pt x="4056989" y="479882"/>
                  </a:lnTo>
                  <a:lnTo>
                    <a:pt x="4117886" y="479882"/>
                  </a:lnTo>
                  <a:lnTo>
                    <a:pt x="4117886" y="12204"/>
                  </a:lnTo>
                  <a:close/>
                </a:path>
                <a:path w="6162675" h="1175385">
                  <a:moveTo>
                    <a:pt x="6162421" y="705612"/>
                  </a:moveTo>
                  <a:lnTo>
                    <a:pt x="6101537" y="705612"/>
                  </a:lnTo>
                  <a:lnTo>
                    <a:pt x="5694743" y="705612"/>
                  </a:lnTo>
                  <a:lnTo>
                    <a:pt x="5694743" y="766508"/>
                  </a:lnTo>
                  <a:lnTo>
                    <a:pt x="6101524" y="766508"/>
                  </a:lnTo>
                  <a:lnTo>
                    <a:pt x="6101524" y="1173289"/>
                  </a:lnTo>
                  <a:lnTo>
                    <a:pt x="6162421" y="1173289"/>
                  </a:lnTo>
                  <a:lnTo>
                    <a:pt x="6162421" y="705612"/>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243" name="Graphic 431">
              <a:extLst>
                <a:ext uri="{FF2B5EF4-FFF2-40B4-BE49-F238E27FC236}">
                  <a16:creationId xmlns:a16="http://schemas.microsoft.com/office/drawing/2014/main" id="{352D8E35-9FC7-0E9F-CAF2-5B786ED4BC2D}"/>
                </a:ext>
              </a:extLst>
            </p:cNvPr>
            <p:cNvSpPr/>
            <p:nvPr/>
          </p:nvSpPr>
          <p:spPr>
            <a:xfrm>
              <a:off x="3162592" y="1097800"/>
              <a:ext cx="525780" cy="702310"/>
            </a:xfrm>
            <a:custGeom>
              <a:avLst/>
              <a:gdLst/>
              <a:ahLst/>
              <a:cxnLst/>
              <a:rect l="l" t="t" r="r" b="b"/>
              <a:pathLst>
                <a:path w="525780" h="702310">
                  <a:moveTo>
                    <a:pt x="0" y="701776"/>
                  </a:moveTo>
                  <a:lnTo>
                    <a:pt x="525500" y="701776"/>
                  </a:lnTo>
                  <a:lnTo>
                    <a:pt x="525500" y="0"/>
                  </a:lnTo>
                  <a:lnTo>
                    <a:pt x="0" y="0"/>
                  </a:lnTo>
                  <a:lnTo>
                    <a:pt x="0" y="701776"/>
                  </a:lnTo>
                  <a:close/>
                </a:path>
              </a:pathLst>
            </a:custGeom>
            <a:ln w="25399">
              <a:solidFill>
                <a:srgbClr val="4C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0244" name="Graphic 432">
              <a:extLst>
                <a:ext uri="{FF2B5EF4-FFF2-40B4-BE49-F238E27FC236}">
                  <a16:creationId xmlns:a16="http://schemas.microsoft.com/office/drawing/2014/main" id="{3E14517D-3D16-1681-DCDA-67C2F29F50A3}"/>
                </a:ext>
              </a:extLst>
            </p:cNvPr>
            <p:cNvSpPr/>
            <p:nvPr/>
          </p:nvSpPr>
          <p:spPr>
            <a:xfrm>
              <a:off x="3700782" y="1420802"/>
              <a:ext cx="360680" cy="984250"/>
            </a:xfrm>
            <a:custGeom>
              <a:avLst/>
              <a:gdLst/>
              <a:ahLst/>
              <a:cxnLst/>
              <a:rect l="l" t="t" r="r" b="b"/>
              <a:pathLst>
                <a:path w="360680" h="984250">
                  <a:moveTo>
                    <a:pt x="0" y="0"/>
                  </a:moveTo>
                  <a:lnTo>
                    <a:pt x="102946" y="0"/>
                  </a:lnTo>
                  <a:lnTo>
                    <a:pt x="102946" y="874776"/>
                  </a:lnTo>
                  <a:lnTo>
                    <a:pt x="360680" y="874776"/>
                  </a:lnTo>
                  <a:lnTo>
                    <a:pt x="360680" y="983767"/>
                  </a:lnTo>
                </a:path>
              </a:pathLst>
            </a:custGeom>
            <a:ln w="25400">
              <a:solidFill>
                <a:srgbClr val="4C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10245" name="Image 433">
              <a:extLst>
                <a:ext uri="{FF2B5EF4-FFF2-40B4-BE49-F238E27FC236}">
                  <a16:creationId xmlns:a16="http://schemas.microsoft.com/office/drawing/2014/main" id="{5CACCDF4-B5EC-A480-581B-927CE0876FDC}"/>
                </a:ext>
              </a:extLst>
            </p:cNvPr>
            <p:cNvPicPr/>
            <p:nvPr/>
          </p:nvPicPr>
          <p:blipFill>
            <a:blip r:embed="rId6" cstate="print">
              <a:grayscl/>
            </a:blip>
            <a:stretch>
              <a:fillRect/>
            </a:stretch>
          </p:blipFill>
          <p:spPr>
            <a:xfrm>
              <a:off x="4016837" y="2364946"/>
              <a:ext cx="91528" cy="91922"/>
            </a:xfrm>
            <a:prstGeom prst="rect">
              <a:avLst/>
            </a:prstGeom>
          </p:spPr>
        </p:pic>
      </p:grpSp>
    </p:spTree>
    <p:extLst>
      <p:ext uri="{BB962C8B-B14F-4D97-AF65-F5344CB8AC3E}">
        <p14:creationId xmlns:p14="http://schemas.microsoft.com/office/powerpoint/2010/main" val="1334479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C0C3C-B3FA-9769-C623-EE0D9DA27E3B}"/>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E6E23A5D-4BC5-5A39-E7E9-E5ED35F79A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92E33B5C-96C5-D4A6-C7C5-8BCA1161DC21}"/>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4843AEA-1799-87E5-39CB-3071164B0A86}"/>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A62C62E9-D407-758C-E1D5-983F21F986CF}"/>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الصور...</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8C08371-29B9-B8C3-9C4D-C6EF45873BB1}"/>
              </a:ext>
            </a:extLst>
          </p:cNvPr>
          <p:cNvSpPr txBox="1"/>
          <p:nvPr/>
        </p:nvSpPr>
        <p:spPr>
          <a:xfrm>
            <a:off x="5316279" y="1925621"/>
            <a:ext cx="6653324" cy="960328"/>
          </a:xfrm>
          <a:prstGeom prst="rect">
            <a:avLst/>
          </a:prstGeom>
          <a:noFill/>
        </p:spPr>
        <p:txBody>
          <a:bodyPr wrap="square">
            <a:spAutoFit/>
          </a:bodyPr>
          <a:lstStyle/>
          <a:p>
            <a:pPr algn="justLow" rtl="1">
              <a:lnSpc>
                <a:spcPct val="150000"/>
              </a:lnSpc>
            </a:pPr>
            <a:r>
              <a:rPr lang="ar-EG" sz="2000" dirty="0">
                <a:solidFill>
                  <a:srgbClr val="002060"/>
                </a:solidFill>
                <a:latin typeface="Times New Roman" panose="02020603050405020304" pitchFamily="18" charset="0"/>
                <a:cs typeface="Times New Roman" panose="02020603050405020304" pitchFamily="18" charset="0"/>
              </a:rPr>
              <a:t>2</a:t>
            </a:r>
            <a:r>
              <a:rPr lang="ar-EG" sz="2000" b="1" dirty="0">
                <a:solidFill>
                  <a:srgbClr val="002060"/>
                </a:solidFill>
                <a:latin typeface="Times New Roman" panose="02020603050405020304" pitchFamily="18" charset="0"/>
                <a:cs typeface="Times New Roman" panose="02020603050405020304" pitchFamily="18" charset="0"/>
              </a:rPr>
              <a:t>. أداة :</a:t>
            </a:r>
            <a:r>
              <a:rPr lang="en-US" sz="2000" b="1" dirty="0">
                <a:solidFill>
                  <a:srgbClr val="002060"/>
                </a:solidFill>
                <a:latin typeface="Times New Roman" panose="02020603050405020304" pitchFamily="18" charset="0"/>
                <a:cs typeface="Times New Roman" panose="02020603050405020304" pitchFamily="18" charset="0"/>
              </a:rPr>
              <a:t> Metadata2Go</a:t>
            </a:r>
            <a:r>
              <a:rPr lang="en-US" sz="2000" dirty="0">
                <a:solidFill>
                  <a:srgbClr val="002060"/>
                </a:solidFill>
                <a:latin typeface="Times New Roman" panose="02020603050405020304" pitchFamily="18" charset="0"/>
                <a:cs typeface="Times New Roman" panose="02020603050405020304" pitchFamily="18" charset="0"/>
              </a:rPr>
              <a:t> </a:t>
            </a:r>
            <a:r>
              <a:rPr lang="ar-EG" sz="2000" dirty="0">
                <a:solidFill>
                  <a:srgbClr val="002060"/>
                </a:solidFill>
                <a:latin typeface="Times New Roman" panose="02020603050405020304" pitchFamily="18" charset="0"/>
                <a:cs typeface="Times New Roman" panose="02020603050405020304" pitchFamily="18" charset="0"/>
              </a:rPr>
              <a:t>من خلال تحميل صورة أو مستند أو مقطع فيديو أو مقطع صوتي تُتيح الأداة عرض جميع البيانات الوصفية المخفية داخل الملف.</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E0C98A8B-505B-5F2D-92E5-B9D8A6DC350B}"/>
              </a:ext>
            </a:extLst>
          </p:cNvPr>
          <p:cNvSpPr txBox="1"/>
          <p:nvPr/>
        </p:nvSpPr>
        <p:spPr>
          <a:xfrm>
            <a:off x="5839933" y="3137250"/>
            <a:ext cx="6129670" cy="830997"/>
          </a:xfrm>
          <a:prstGeom prst="rect">
            <a:avLst/>
          </a:prstGeom>
          <a:noFill/>
        </p:spPr>
        <p:txBody>
          <a:bodyPr wrap="square">
            <a:spAutoFit/>
          </a:bodyPr>
          <a:lstStyle/>
          <a:p>
            <a:pPr algn="justLow" rtl="1">
              <a:lnSpc>
                <a:spcPct val="150000"/>
              </a:lnSpc>
            </a:pPr>
            <a:r>
              <a:rPr lang="ar-EG" sz="2000" dirty="0">
                <a:solidFill>
                  <a:srgbClr val="002060"/>
                </a:solidFill>
                <a:cs typeface="+mj-cs"/>
              </a:rPr>
              <a:t>نذهب إلى الموقع الإلكتروني: </a:t>
            </a:r>
            <a:r>
              <a:rPr lang="en-US" sz="2000" dirty="0">
                <a:solidFill>
                  <a:srgbClr val="002060"/>
                </a:solidFill>
                <a:latin typeface="Times New Roman" panose="02020603050405020304" pitchFamily="18" charset="0"/>
                <a:cs typeface="Times New Roman" panose="02020603050405020304" pitchFamily="18" charset="0"/>
              </a:rPr>
              <a:t>www.metadata2go.com</a:t>
            </a:r>
          </a:p>
          <a:p>
            <a:pPr algn="r" rtl="1"/>
            <a:endParaRPr lang="en-US" dirty="0"/>
          </a:p>
        </p:txBody>
      </p:sp>
      <p:sp>
        <p:nvSpPr>
          <p:cNvPr id="17" name="TextBox 16">
            <a:extLst>
              <a:ext uri="{FF2B5EF4-FFF2-40B4-BE49-F238E27FC236}">
                <a16:creationId xmlns:a16="http://schemas.microsoft.com/office/drawing/2014/main" id="{2702942C-5753-22E5-7394-E6432673583E}"/>
              </a:ext>
            </a:extLst>
          </p:cNvPr>
          <p:cNvSpPr txBox="1"/>
          <p:nvPr/>
        </p:nvSpPr>
        <p:spPr>
          <a:xfrm>
            <a:off x="5103629" y="3833832"/>
            <a:ext cx="7039652" cy="960328"/>
          </a:xfrm>
          <a:prstGeom prst="rect">
            <a:avLst/>
          </a:prstGeom>
          <a:noFill/>
        </p:spPr>
        <p:txBody>
          <a:bodyPr wrap="square">
            <a:spAutoFit/>
          </a:bodyPr>
          <a:lstStyle/>
          <a:p>
            <a:pPr algn="just" rtl="1">
              <a:lnSpc>
                <a:spcPct val="150000"/>
              </a:lnSpc>
            </a:pPr>
            <a:r>
              <a:rPr lang="ar-EG" sz="2000" dirty="0">
                <a:solidFill>
                  <a:srgbClr val="002060"/>
                </a:solidFill>
                <a:latin typeface="Times New Roman" panose="02020603050405020304" pitchFamily="18" charset="0"/>
                <a:cs typeface="Times New Roman" panose="02020603050405020304" pitchFamily="18" charset="0"/>
              </a:rPr>
              <a:t>ثم نختار </a:t>
            </a:r>
            <a:r>
              <a:rPr lang="en-US" sz="2000" dirty="0">
                <a:solidFill>
                  <a:srgbClr val="002060"/>
                </a:solidFill>
                <a:latin typeface="Times New Roman" panose="02020603050405020304" pitchFamily="18" charset="0"/>
                <a:cs typeface="Times New Roman" panose="02020603050405020304" pitchFamily="18" charset="0"/>
              </a:rPr>
              <a:t> metadata view </a:t>
            </a:r>
            <a:r>
              <a:rPr lang="ar-EG" sz="2000" dirty="0">
                <a:solidFill>
                  <a:srgbClr val="002060"/>
                </a:solidFill>
                <a:latin typeface="Times New Roman" panose="02020603050405020304" pitchFamily="18" charset="0"/>
                <a:cs typeface="Times New Roman" panose="02020603050405020304" pitchFamily="18" charset="0"/>
              </a:rPr>
              <a:t>بعدها تظهر نافذة جديدة تسمح لنا بتحميل الصورة المراد معرفة بياناتها الوصفية:</a:t>
            </a:r>
            <a:endParaRPr lang="en-US" sz="2000" dirty="0">
              <a:solidFill>
                <a:srgbClr val="002060"/>
              </a:solidFill>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CB6BB434-C30D-32BC-1B9C-1E0AEC3DC758}"/>
              </a:ext>
            </a:extLst>
          </p:cNvPr>
          <p:cNvPicPr>
            <a:picLocks noChangeAspect="1"/>
          </p:cNvPicPr>
          <p:nvPr/>
        </p:nvPicPr>
        <p:blipFill>
          <a:blip r:embed="rId3"/>
          <a:stretch>
            <a:fillRect/>
          </a:stretch>
        </p:blipFill>
        <p:spPr>
          <a:xfrm>
            <a:off x="339329" y="1667709"/>
            <a:ext cx="4803272" cy="2166123"/>
          </a:xfrm>
          <a:prstGeom prst="rect">
            <a:avLst/>
          </a:prstGeom>
        </p:spPr>
      </p:pic>
      <p:grpSp>
        <p:nvGrpSpPr>
          <p:cNvPr id="21" name="Group 20">
            <a:extLst>
              <a:ext uri="{FF2B5EF4-FFF2-40B4-BE49-F238E27FC236}">
                <a16:creationId xmlns:a16="http://schemas.microsoft.com/office/drawing/2014/main" id="{585C1633-A955-530E-4330-816354978B10}"/>
              </a:ext>
            </a:extLst>
          </p:cNvPr>
          <p:cNvGrpSpPr>
            <a:grpSpLocks/>
          </p:cNvGrpSpPr>
          <p:nvPr/>
        </p:nvGrpSpPr>
        <p:grpSpPr>
          <a:xfrm>
            <a:off x="188455" y="4347779"/>
            <a:ext cx="4915174" cy="2111358"/>
            <a:chOff x="0" y="0"/>
            <a:chExt cx="6160770" cy="2615945"/>
          </a:xfrm>
        </p:grpSpPr>
        <p:sp>
          <p:nvSpPr>
            <p:cNvPr id="22" name="Graphic 446">
              <a:extLst>
                <a:ext uri="{FF2B5EF4-FFF2-40B4-BE49-F238E27FC236}">
                  <a16:creationId xmlns:a16="http://schemas.microsoft.com/office/drawing/2014/main" id="{D7267E06-5BFB-E61A-E0D3-9B1E47DF8753}"/>
                </a:ext>
              </a:extLst>
            </p:cNvPr>
            <p:cNvSpPr/>
            <p:nvPr/>
          </p:nvSpPr>
          <p:spPr>
            <a:xfrm>
              <a:off x="0" y="0"/>
              <a:ext cx="6160770" cy="471170"/>
            </a:xfrm>
            <a:custGeom>
              <a:avLst/>
              <a:gdLst/>
              <a:ahLst/>
              <a:cxnLst/>
              <a:rect l="l" t="t" r="r" b="b"/>
              <a:pathLst>
                <a:path w="6160770" h="471170">
                  <a:moveTo>
                    <a:pt x="467677" y="3048"/>
                  </a:moveTo>
                  <a:lnTo>
                    <a:pt x="60896" y="3048"/>
                  </a:lnTo>
                  <a:lnTo>
                    <a:pt x="0" y="3048"/>
                  </a:lnTo>
                  <a:lnTo>
                    <a:pt x="0" y="470725"/>
                  </a:lnTo>
                  <a:lnTo>
                    <a:pt x="60896" y="470725"/>
                  </a:lnTo>
                  <a:lnTo>
                    <a:pt x="60896" y="63944"/>
                  </a:lnTo>
                  <a:lnTo>
                    <a:pt x="467677" y="63944"/>
                  </a:lnTo>
                  <a:lnTo>
                    <a:pt x="467677" y="3048"/>
                  </a:lnTo>
                  <a:close/>
                </a:path>
                <a:path w="6160770" h="471170">
                  <a:moveTo>
                    <a:pt x="6160325" y="0"/>
                  </a:moveTo>
                  <a:lnTo>
                    <a:pt x="6099441" y="0"/>
                  </a:lnTo>
                  <a:lnTo>
                    <a:pt x="5692648" y="0"/>
                  </a:lnTo>
                  <a:lnTo>
                    <a:pt x="5692648" y="60896"/>
                  </a:lnTo>
                  <a:lnTo>
                    <a:pt x="6099429" y="60896"/>
                  </a:lnTo>
                  <a:lnTo>
                    <a:pt x="6099429" y="467677"/>
                  </a:lnTo>
                  <a:lnTo>
                    <a:pt x="6160325" y="467677"/>
                  </a:lnTo>
                  <a:lnTo>
                    <a:pt x="6160325"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pic>
          <p:nvPicPr>
            <p:cNvPr id="23" name="Image 447">
              <a:extLst>
                <a:ext uri="{FF2B5EF4-FFF2-40B4-BE49-F238E27FC236}">
                  <a16:creationId xmlns:a16="http://schemas.microsoft.com/office/drawing/2014/main" id="{54D10583-2080-4FEF-C1A7-4F4D4F495457}"/>
                </a:ext>
              </a:extLst>
            </p:cNvPr>
            <p:cNvPicPr/>
            <p:nvPr/>
          </p:nvPicPr>
          <p:blipFill>
            <a:blip r:embed="rId4" cstate="print"/>
            <a:stretch>
              <a:fillRect/>
            </a:stretch>
          </p:blipFill>
          <p:spPr>
            <a:xfrm>
              <a:off x="78383" y="60898"/>
              <a:ext cx="6020633" cy="2555047"/>
            </a:xfrm>
            <a:prstGeom prst="rect">
              <a:avLst/>
            </a:prstGeom>
          </p:spPr>
        </p:pic>
      </p:grpSp>
    </p:spTree>
    <p:extLst>
      <p:ext uri="{BB962C8B-B14F-4D97-AF65-F5344CB8AC3E}">
        <p14:creationId xmlns:p14="http://schemas.microsoft.com/office/powerpoint/2010/main" val="3913767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6C3F2-091D-650A-4E9C-DBCF31E7B327}"/>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B2F4A93A-973F-5AE8-6043-44EC6573BB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2C14053E-13BD-F4B8-732A-0DE6144F4D5C}"/>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564D2F1-500D-6EE5-977B-E931DB1C6E39}"/>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84209E85-EFCB-DC88-02B8-AC8FBE0E3C41}"/>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a:t>
            </a:r>
            <a:r>
              <a:rPr lang="ar-EG" sz="2400" b="1" kern="0" dirty="0">
                <a:solidFill>
                  <a:prstClr val="white"/>
                </a:solidFill>
                <a:latin typeface="Calibri" panose="020F0502020204030204" pitchFamily="34" charset="0"/>
                <a:cs typeface="Calibri" panose="020F0502020204030204" pitchFamily="34" charset="0"/>
              </a:rPr>
              <a:t>التحقق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من الصور...</a:t>
            </a:r>
            <a:endParaRPr lang="en-US" sz="2400" b="1" dirty="0">
              <a:solidFill>
                <a:schemeClr val="bg1"/>
              </a:solidFill>
              <a:latin typeface="Alexandria" charset="0"/>
              <a:cs typeface="Alexandria" charset="0"/>
            </a:endParaRPr>
          </a:p>
        </p:txBody>
      </p:sp>
      <p:sp>
        <p:nvSpPr>
          <p:cNvPr id="25" name="TextBox 24">
            <a:extLst>
              <a:ext uri="{FF2B5EF4-FFF2-40B4-BE49-F238E27FC236}">
                <a16:creationId xmlns:a16="http://schemas.microsoft.com/office/drawing/2014/main" id="{6A605EE7-6FC3-6192-82AE-E2775CED93E8}"/>
              </a:ext>
            </a:extLst>
          </p:cNvPr>
          <p:cNvSpPr txBox="1"/>
          <p:nvPr/>
        </p:nvSpPr>
        <p:spPr>
          <a:xfrm>
            <a:off x="5629915" y="3429000"/>
            <a:ext cx="6129670" cy="400110"/>
          </a:xfrm>
          <a:prstGeom prst="rect">
            <a:avLst/>
          </a:prstGeom>
          <a:noFill/>
        </p:spPr>
        <p:txBody>
          <a:bodyPr wrap="square">
            <a:spAutoFit/>
          </a:bodyPr>
          <a:lstStyle/>
          <a:p>
            <a:pPr algn="r"/>
            <a:r>
              <a:rPr lang="ar-EG" sz="2000" dirty="0">
                <a:solidFill>
                  <a:srgbClr val="002060"/>
                </a:solidFill>
              </a:rPr>
              <a:t>بعد تحميل الصورة تظهر لنا نافذة جديد تحمل جميع البيانات الوصفية</a:t>
            </a:r>
            <a:r>
              <a:rPr lang="ar-EG" sz="2000" dirty="0"/>
              <a:t>:</a:t>
            </a:r>
            <a:endParaRPr lang="en-US" sz="2000" dirty="0"/>
          </a:p>
        </p:txBody>
      </p:sp>
      <p:pic>
        <p:nvPicPr>
          <p:cNvPr id="4" name="Picture 3">
            <a:extLst>
              <a:ext uri="{FF2B5EF4-FFF2-40B4-BE49-F238E27FC236}">
                <a16:creationId xmlns:a16="http://schemas.microsoft.com/office/drawing/2014/main" id="{E080FA5D-E8F2-8BF5-5E0F-880461257E5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638683" y="1724211"/>
            <a:ext cx="4991232" cy="4976964"/>
          </a:xfrm>
          <a:prstGeom prst="rect">
            <a:avLst/>
          </a:prstGeom>
        </p:spPr>
      </p:pic>
    </p:spTree>
    <p:extLst>
      <p:ext uri="{BB962C8B-B14F-4D97-AF65-F5344CB8AC3E}">
        <p14:creationId xmlns:p14="http://schemas.microsoft.com/office/powerpoint/2010/main" val="2472914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575A8-7A66-A67C-7841-40F72DB385CF}"/>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B6E9F11F-00B0-D824-9141-1154ADD873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54D61961-B90A-E30F-D937-FC480E427710}"/>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2825D96-DD27-D91F-DE44-5AE898575CC6}"/>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BAA28DC7-A9BC-5326-34CE-59F37D0F5097}"/>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a:t>
            </a:r>
            <a:r>
              <a:rPr lang="ar-EG" sz="2400" b="1" kern="0" dirty="0">
                <a:solidFill>
                  <a:prstClr val="white"/>
                </a:solidFill>
                <a:latin typeface="Calibri" panose="020F0502020204030204" pitchFamily="34" charset="0"/>
                <a:cs typeface="Calibri" panose="020F0502020204030204" pitchFamily="34" charset="0"/>
              </a:rPr>
              <a:t>التحقق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من الصور...</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6049106D-16A2-F96F-526A-B49ED2657197}"/>
              </a:ext>
            </a:extLst>
          </p:cNvPr>
          <p:cNvSpPr txBox="1"/>
          <p:nvPr/>
        </p:nvSpPr>
        <p:spPr>
          <a:xfrm>
            <a:off x="6337005" y="1850364"/>
            <a:ext cx="5411970" cy="2812950"/>
          </a:xfrm>
          <a:prstGeom prst="rect">
            <a:avLst/>
          </a:prstGeom>
          <a:noFill/>
        </p:spPr>
        <p:txBody>
          <a:bodyPr wrap="square">
            <a:spAutoFit/>
          </a:bodyPr>
          <a:lstStyle/>
          <a:p>
            <a:pPr algn="justLow" rtl="1">
              <a:lnSpc>
                <a:spcPct val="150000"/>
              </a:lnSpc>
            </a:pPr>
            <a:r>
              <a:rPr lang="ar-EG" sz="2000" dirty="0">
                <a:solidFill>
                  <a:srgbClr val="002060"/>
                </a:solidFill>
                <a:cs typeface="+mj-cs"/>
              </a:rPr>
              <a:t>3. </a:t>
            </a:r>
            <a:r>
              <a:rPr lang="ar-EG" sz="2000" b="1" dirty="0">
                <a:solidFill>
                  <a:srgbClr val="002060"/>
                </a:solidFill>
                <a:cs typeface="+mj-cs"/>
              </a:rPr>
              <a:t>أداة :</a:t>
            </a:r>
            <a:r>
              <a:rPr lang="en-US" sz="2000" b="1" dirty="0">
                <a:solidFill>
                  <a:srgbClr val="002060"/>
                </a:solidFill>
                <a:latin typeface="Times New Roman" panose="02020603050405020304" pitchFamily="18" charset="0"/>
                <a:cs typeface="Times New Roman" panose="02020603050405020304" pitchFamily="18" charset="0"/>
              </a:rPr>
              <a:t>InVID</a:t>
            </a:r>
            <a:r>
              <a:rPr lang="en-US" sz="2000" dirty="0">
                <a:solidFill>
                  <a:srgbClr val="002060"/>
                </a:solidFill>
                <a:latin typeface="Times New Roman" panose="02020603050405020304" pitchFamily="18" charset="0"/>
                <a:cs typeface="Times New Roman" panose="02020603050405020304" pitchFamily="18" charset="0"/>
              </a:rPr>
              <a:t> </a:t>
            </a:r>
            <a:r>
              <a:rPr lang="ar-EG" sz="2000" dirty="0">
                <a:solidFill>
                  <a:srgbClr val="002060"/>
                </a:solidFill>
                <a:cs typeface="+mj-cs"/>
              </a:rPr>
              <a:t> تُتيح الأداة إمكانية تحليل البيانات الوصفية للصور بصيغة </a:t>
            </a:r>
            <a:r>
              <a:rPr lang="en-US" sz="2000" dirty="0">
                <a:solidFill>
                  <a:srgbClr val="002060"/>
                </a:solidFill>
                <a:cs typeface="+mj-cs"/>
              </a:rPr>
              <a:t>JPEG، </a:t>
            </a:r>
            <a:r>
              <a:rPr lang="ar-EG" sz="2000" dirty="0">
                <a:solidFill>
                  <a:srgbClr val="002060"/>
                </a:solidFill>
                <a:cs typeface="+mj-cs"/>
              </a:rPr>
              <a:t>وتقدم بيانات وصفية مفصّلة لمقاطع الفيديو سواء كانت على </a:t>
            </a:r>
            <a:r>
              <a:rPr lang="en-US" sz="2000" dirty="0">
                <a:solidFill>
                  <a:srgbClr val="002060"/>
                </a:solidFill>
                <a:cs typeface="+mj-cs"/>
              </a:rPr>
              <a:t>YouTube </a:t>
            </a:r>
            <a:r>
              <a:rPr lang="ar-EG" sz="2000" dirty="0">
                <a:solidFill>
                  <a:srgbClr val="002060"/>
                </a:solidFill>
                <a:cs typeface="+mj-cs"/>
              </a:rPr>
              <a:t>أو </a:t>
            </a:r>
            <a:r>
              <a:rPr lang="en-US" sz="2000" dirty="0">
                <a:solidFill>
                  <a:srgbClr val="002060"/>
                </a:solidFill>
                <a:cs typeface="+mj-cs"/>
              </a:rPr>
              <a:t>Facebook </a:t>
            </a:r>
            <a:r>
              <a:rPr lang="ar-EG" sz="2000" dirty="0">
                <a:solidFill>
                  <a:srgbClr val="002060"/>
                </a:solidFill>
                <a:cs typeface="+mj-cs"/>
              </a:rPr>
              <a:t>أو </a:t>
            </a:r>
            <a:r>
              <a:rPr lang="en-US" sz="2000" dirty="0">
                <a:solidFill>
                  <a:srgbClr val="002060"/>
                </a:solidFill>
                <a:cs typeface="+mj-cs"/>
              </a:rPr>
              <a:t>X، </a:t>
            </a:r>
            <a:r>
              <a:rPr lang="ar-EG" sz="2000" dirty="0">
                <a:solidFill>
                  <a:srgbClr val="002060"/>
                </a:solidFill>
                <a:cs typeface="+mj-cs"/>
              </a:rPr>
              <a:t>إضافة لإمكانية تجزئة الفيديو وأخذ صور ثابتة منه تساعد في البحث عن أصله، في حال لم تكن صيغة الصورة </a:t>
            </a:r>
            <a:r>
              <a:rPr lang="en-US" sz="2000" dirty="0">
                <a:solidFill>
                  <a:srgbClr val="002060"/>
                </a:solidFill>
                <a:cs typeface="+mj-cs"/>
              </a:rPr>
              <a:t> JPEG </a:t>
            </a:r>
            <a:r>
              <a:rPr lang="ar-EG" sz="2000" dirty="0">
                <a:solidFill>
                  <a:srgbClr val="002060"/>
                </a:solidFill>
                <a:cs typeface="+mj-cs"/>
              </a:rPr>
              <a:t>يمكن استخدام محوّل صيغة الصور المجاني.</a:t>
            </a:r>
            <a:endParaRPr lang="en-US" sz="2000" dirty="0">
              <a:solidFill>
                <a:srgbClr val="002060"/>
              </a:solidFill>
              <a:cs typeface="+mj-cs"/>
            </a:endParaRPr>
          </a:p>
        </p:txBody>
      </p:sp>
      <p:pic>
        <p:nvPicPr>
          <p:cNvPr id="9" name="Picture 8">
            <a:extLst>
              <a:ext uri="{FF2B5EF4-FFF2-40B4-BE49-F238E27FC236}">
                <a16:creationId xmlns:a16="http://schemas.microsoft.com/office/drawing/2014/main" id="{FF6BEA4F-15ED-751D-5CA9-3C851A4EAF58}"/>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51376" y="2100561"/>
            <a:ext cx="5529257" cy="2812950"/>
          </a:xfrm>
          <a:prstGeom prst="rect">
            <a:avLst/>
          </a:prstGeom>
        </p:spPr>
      </p:pic>
      <p:sp>
        <p:nvSpPr>
          <p:cNvPr id="11" name="TextBox 10">
            <a:extLst>
              <a:ext uri="{FF2B5EF4-FFF2-40B4-BE49-F238E27FC236}">
                <a16:creationId xmlns:a16="http://schemas.microsoft.com/office/drawing/2014/main" id="{506C1329-3A83-AEBD-4484-E5F3FA35FCCD}"/>
              </a:ext>
            </a:extLst>
          </p:cNvPr>
          <p:cNvSpPr txBox="1"/>
          <p:nvPr/>
        </p:nvSpPr>
        <p:spPr>
          <a:xfrm>
            <a:off x="-35442" y="1673055"/>
            <a:ext cx="6129670" cy="400110"/>
          </a:xfrm>
          <a:prstGeom prst="rect">
            <a:avLst/>
          </a:prstGeom>
          <a:noFill/>
        </p:spPr>
        <p:txBody>
          <a:bodyPr wrap="square">
            <a:spAutoFit/>
          </a:bodyPr>
          <a:lstStyle/>
          <a:p>
            <a:pPr algn="r" rtl="1"/>
            <a:r>
              <a:rPr lang="ar-EG" sz="2000" b="1" dirty="0">
                <a:solidFill>
                  <a:srgbClr val="231F20"/>
                </a:solidFill>
                <a:ea typeface="Arial" panose="020B0604020202020204" pitchFamily="34" charset="0"/>
                <a:cs typeface="+mj-cs"/>
              </a:rPr>
              <a:t>1. </a:t>
            </a:r>
            <a:r>
              <a:rPr lang="ar-SA" sz="2000" b="1" dirty="0">
                <a:solidFill>
                  <a:srgbClr val="231F20"/>
                </a:solidFill>
                <a:effectLst/>
                <a:ea typeface="Arial" panose="020B0604020202020204" pitchFamily="34" charset="0"/>
                <a:cs typeface="+mj-cs"/>
              </a:rPr>
              <a:t>بعد</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تحميل</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الأداة</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على</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المتصفح</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تظهر</a:t>
            </a:r>
            <a:r>
              <a:rPr lang="ar-SA" sz="2000" b="1" spc="-10"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الواجهة</a:t>
            </a:r>
            <a:r>
              <a:rPr lang="ar-SA" sz="2000" b="1" spc="-15" dirty="0">
                <a:solidFill>
                  <a:srgbClr val="231F20"/>
                </a:solidFill>
                <a:effectLst/>
                <a:ea typeface="Arial" panose="020B0604020202020204" pitchFamily="34" charset="0"/>
                <a:cs typeface="+mj-cs"/>
              </a:rPr>
              <a:t> </a:t>
            </a:r>
            <a:r>
              <a:rPr lang="ar-SA" sz="2000" b="1" dirty="0">
                <a:solidFill>
                  <a:srgbClr val="231F20"/>
                </a:solidFill>
                <a:effectLst/>
                <a:ea typeface="Arial" panose="020B0604020202020204" pitchFamily="34" charset="0"/>
                <a:cs typeface="+mj-cs"/>
              </a:rPr>
              <a:t>التالية</a:t>
            </a:r>
            <a:r>
              <a:rPr lang="ar-EG" sz="2000" b="1" dirty="0">
                <a:solidFill>
                  <a:srgbClr val="231F20"/>
                </a:solidFill>
                <a:effectLst/>
                <a:ea typeface="Arial" panose="020B0604020202020204" pitchFamily="34" charset="0"/>
                <a:cs typeface="+mj-cs"/>
              </a:rPr>
              <a:t>:</a:t>
            </a:r>
            <a:endParaRPr lang="en-US" sz="3600" b="1" dirty="0">
              <a:cs typeface="+mj-cs"/>
            </a:endParaRPr>
          </a:p>
        </p:txBody>
      </p:sp>
      <p:grpSp>
        <p:nvGrpSpPr>
          <p:cNvPr id="13" name="Group 12">
            <a:extLst>
              <a:ext uri="{FF2B5EF4-FFF2-40B4-BE49-F238E27FC236}">
                <a16:creationId xmlns:a16="http://schemas.microsoft.com/office/drawing/2014/main" id="{DB9AA913-0C27-1174-FB16-17ABAC107AAF}"/>
              </a:ext>
            </a:extLst>
          </p:cNvPr>
          <p:cNvGrpSpPr>
            <a:grpSpLocks/>
          </p:cNvGrpSpPr>
          <p:nvPr/>
        </p:nvGrpSpPr>
        <p:grpSpPr>
          <a:xfrm>
            <a:off x="5365208" y="4663314"/>
            <a:ext cx="6813313" cy="1970693"/>
            <a:chOff x="0" y="-36992"/>
            <a:chExt cx="6813313" cy="1970693"/>
          </a:xfrm>
        </p:grpSpPr>
        <p:pic>
          <p:nvPicPr>
            <p:cNvPr id="14" name="Image 467">
              <a:extLst>
                <a:ext uri="{FF2B5EF4-FFF2-40B4-BE49-F238E27FC236}">
                  <a16:creationId xmlns:a16="http://schemas.microsoft.com/office/drawing/2014/main" id="{2D2E252C-7EDE-3236-AD5E-D1FD6C80B360}"/>
                </a:ext>
              </a:extLst>
            </p:cNvPr>
            <p:cNvPicPr/>
            <p:nvPr/>
          </p:nvPicPr>
          <p:blipFill>
            <a:blip r:embed="rId5" cstate="print">
              <a:extLst>
                <a:ext uri="{BEBA8EAE-BF5A-486C-A8C5-ECC9F3942E4B}">
                  <a14:imgProps xmlns:a14="http://schemas.microsoft.com/office/drawing/2010/main">
                    <a14:imgLayer r:embed="rId6">
                      <a14:imgEffect>
                        <a14:sharpenSoften amount="50000"/>
                      </a14:imgEffect>
                    </a14:imgLayer>
                  </a14:imgProps>
                </a:ext>
              </a:extLst>
            </a:blip>
            <a:stretch>
              <a:fillRect/>
            </a:stretch>
          </p:blipFill>
          <p:spPr>
            <a:xfrm>
              <a:off x="66967" y="32981"/>
              <a:ext cx="6577139" cy="1900720"/>
            </a:xfrm>
            <a:prstGeom prst="rect">
              <a:avLst/>
            </a:prstGeom>
          </p:spPr>
        </p:pic>
        <p:sp>
          <p:nvSpPr>
            <p:cNvPr id="15" name="Graphic 468">
              <a:extLst>
                <a:ext uri="{FF2B5EF4-FFF2-40B4-BE49-F238E27FC236}">
                  <a16:creationId xmlns:a16="http://schemas.microsoft.com/office/drawing/2014/main" id="{F1BF19F3-9DCA-6B5C-B25C-EFFCA3DCBD75}"/>
                </a:ext>
              </a:extLst>
            </p:cNvPr>
            <p:cNvSpPr/>
            <p:nvPr/>
          </p:nvSpPr>
          <p:spPr>
            <a:xfrm>
              <a:off x="5585062" y="1407120"/>
              <a:ext cx="1270" cy="92710"/>
            </a:xfrm>
            <a:custGeom>
              <a:avLst/>
              <a:gdLst/>
              <a:ahLst/>
              <a:cxnLst/>
              <a:rect l="l" t="t" r="r" b="b"/>
              <a:pathLst>
                <a:path h="92710">
                  <a:moveTo>
                    <a:pt x="0" y="92240"/>
                  </a:moveTo>
                  <a:lnTo>
                    <a:pt x="0"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Graphic 469">
              <a:extLst>
                <a:ext uri="{FF2B5EF4-FFF2-40B4-BE49-F238E27FC236}">
                  <a16:creationId xmlns:a16="http://schemas.microsoft.com/office/drawing/2014/main" id="{E0B1BA3F-4E76-2D6D-E5AC-EFAD8C9BC257}"/>
                </a:ext>
              </a:extLst>
            </p:cNvPr>
            <p:cNvSpPr/>
            <p:nvPr/>
          </p:nvSpPr>
          <p:spPr>
            <a:xfrm>
              <a:off x="5551928" y="1354580"/>
              <a:ext cx="66675" cy="69215"/>
            </a:xfrm>
            <a:custGeom>
              <a:avLst/>
              <a:gdLst/>
              <a:ahLst/>
              <a:cxnLst/>
              <a:rect l="l" t="t" r="r" b="b"/>
              <a:pathLst>
                <a:path w="66675" h="69215">
                  <a:moveTo>
                    <a:pt x="33134" y="0"/>
                  </a:moveTo>
                  <a:lnTo>
                    <a:pt x="0" y="68897"/>
                  </a:lnTo>
                  <a:lnTo>
                    <a:pt x="66268" y="68897"/>
                  </a:lnTo>
                  <a:lnTo>
                    <a:pt x="33134"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Graphic 470">
              <a:extLst>
                <a:ext uri="{FF2B5EF4-FFF2-40B4-BE49-F238E27FC236}">
                  <a16:creationId xmlns:a16="http://schemas.microsoft.com/office/drawing/2014/main" id="{516ACF2B-E381-D0D2-F171-F05520318409}"/>
                </a:ext>
              </a:extLst>
            </p:cNvPr>
            <p:cNvSpPr/>
            <p:nvPr/>
          </p:nvSpPr>
          <p:spPr>
            <a:xfrm>
              <a:off x="5104998" y="1407120"/>
              <a:ext cx="1270" cy="92710"/>
            </a:xfrm>
            <a:custGeom>
              <a:avLst/>
              <a:gdLst/>
              <a:ahLst/>
              <a:cxnLst/>
              <a:rect l="l" t="t" r="r" b="b"/>
              <a:pathLst>
                <a:path h="92710">
                  <a:moveTo>
                    <a:pt x="0" y="92240"/>
                  </a:moveTo>
                  <a:lnTo>
                    <a:pt x="0"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Graphic 471">
              <a:extLst>
                <a:ext uri="{FF2B5EF4-FFF2-40B4-BE49-F238E27FC236}">
                  <a16:creationId xmlns:a16="http://schemas.microsoft.com/office/drawing/2014/main" id="{2AF9B8C7-6EA3-02B2-B955-72C39469AEC8}"/>
                </a:ext>
              </a:extLst>
            </p:cNvPr>
            <p:cNvSpPr/>
            <p:nvPr/>
          </p:nvSpPr>
          <p:spPr>
            <a:xfrm>
              <a:off x="0" y="0"/>
              <a:ext cx="6705600" cy="1423670"/>
            </a:xfrm>
            <a:custGeom>
              <a:avLst/>
              <a:gdLst/>
              <a:ahLst/>
              <a:cxnLst/>
              <a:rect l="l" t="t" r="r" b="b"/>
              <a:pathLst>
                <a:path w="6705600" h="1423670">
                  <a:moveTo>
                    <a:pt x="467677" y="1422"/>
                  </a:moveTo>
                  <a:lnTo>
                    <a:pt x="60896" y="1422"/>
                  </a:lnTo>
                  <a:lnTo>
                    <a:pt x="0" y="1422"/>
                  </a:lnTo>
                  <a:lnTo>
                    <a:pt x="0" y="469099"/>
                  </a:lnTo>
                  <a:lnTo>
                    <a:pt x="60896" y="469099"/>
                  </a:lnTo>
                  <a:lnTo>
                    <a:pt x="60896" y="62318"/>
                  </a:lnTo>
                  <a:lnTo>
                    <a:pt x="467677" y="62318"/>
                  </a:lnTo>
                  <a:lnTo>
                    <a:pt x="467677" y="1422"/>
                  </a:lnTo>
                  <a:close/>
                </a:path>
                <a:path w="6705600" h="1423670">
                  <a:moveTo>
                    <a:pt x="5138128" y="1423479"/>
                  </a:moveTo>
                  <a:lnTo>
                    <a:pt x="5104993" y="1354582"/>
                  </a:lnTo>
                  <a:lnTo>
                    <a:pt x="5071859" y="1423479"/>
                  </a:lnTo>
                  <a:lnTo>
                    <a:pt x="5138128" y="1423479"/>
                  </a:lnTo>
                  <a:close/>
                </a:path>
                <a:path w="6705600" h="1423670">
                  <a:moveTo>
                    <a:pt x="6705384" y="0"/>
                  </a:moveTo>
                  <a:lnTo>
                    <a:pt x="6644500" y="0"/>
                  </a:lnTo>
                  <a:lnTo>
                    <a:pt x="6237706" y="0"/>
                  </a:lnTo>
                  <a:lnTo>
                    <a:pt x="6237706" y="60896"/>
                  </a:lnTo>
                  <a:lnTo>
                    <a:pt x="6644487" y="60896"/>
                  </a:lnTo>
                  <a:lnTo>
                    <a:pt x="6644487" y="467677"/>
                  </a:lnTo>
                  <a:lnTo>
                    <a:pt x="6705384" y="467677"/>
                  </a:lnTo>
                  <a:lnTo>
                    <a:pt x="6705384"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Textbox 472">
              <a:extLst>
                <a:ext uri="{FF2B5EF4-FFF2-40B4-BE49-F238E27FC236}">
                  <a16:creationId xmlns:a16="http://schemas.microsoft.com/office/drawing/2014/main" id="{A29DB755-77AC-EAB7-7A2B-EEF7351A444E}"/>
                </a:ext>
              </a:extLst>
            </p:cNvPr>
            <p:cNvSpPr txBox="1"/>
            <p:nvPr/>
          </p:nvSpPr>
          <p:spPr>
            <a:xfrm>
              <a:off x="107713" y="-36992"/>
              <a:ext cx="6705600" cy="1934210"/>
            </a:xfrm>
            <a:prstGeom prst="rect">
              <a:avLst/>
            </a:prstGeom>
          </p:spPr>
          <p:txBody>
            <a:bodyPr wrap="square" lIns="0" tIns="0" rIns="0" bIns="0" rtlCol="0">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0" marR="0" lvl="0" indent="0" defTabSz="914400" eaLnBrk="1" fontAlgn="auto" latinLnBrk="0" hangingPunct="1">
                <a:lnSpc>
                  <a:spcPct val="100000"/>
                </a:lnSpc>
                <a:spcBef>
                  <a:spcPts val="205"/>
                </a:spcBef>
                <a:spcAft>
                  <a:spcPts val="0"/>
                </a:spcAft>
                <a:buClrTx/>
                <a:buSzTx/>
                <a:buFontTx/>
                <a:buNone/>
                <a:tabLst/>
                <a:defRPr/>
              </a:pPr>
              <a:r>
                <a:rPr kumimoji="0" lang="en-US"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a:p>
              <a:pPr marL="332740" marR="4756150" lvl="0" indent="0" algn="r" defTabSz="914400" rtl="1" eaLnBrk="1" fontAlgn="auto" latinLnBrk="0" hangingPunct="1">
                <a:lnSpc>
                  <a:spcPct val="100000"/>
                </a:lnSpc>
                <a:spcBef>
                  <a:spcPts val="0"/>
                </a:spcBef>
                <a:spcAft>
                  <a:spcPts val="0"/>
                </a:spcAft>
                <a:buClrTx/>
                <a:buSzTx/>
                <a:buFontTx/>
                <a:buNone/>
                <a:tabLst/>
                <a:defRPr/>
              </a:pPr>
              <a:r>
                <a:rPr kumimoji="0" lang="ar-SA"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يوجد</a:t>
              </a:r>
              <a:r>
                <a:rPr kumimoji="0" lang="ar-SA" sz="1200" b="1" i="0" u="none" strike="noStrike" kern="0" cap="none" spc="-35"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r>
                <a:rPr kumimoji="0" lang="ar-SA"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خيارين</a:t>
              </a:r>
              <a:r>
                <a:rPr kumimoji="0" lang="ar-SA" sz="1200" b="1" i="0" u="none" strike="noStrike" kern="0" cap="none" spc="-35"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r>
                <a:rPr kumimoji="0" lang="ar-SA"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فيديو</a:t>
              </a:r>
              <a:r>
                <a:rPr kumimoji="0" lang="ar-SA" sz="1200" b="1" i="0" u="none" strike="noStrike" kern="0" cap="none" spc="-35"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r>
                <a:rPr kumimoji="0" lang="ar-SA"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أو</a:t>
              </a:r>
              <a:r>
                <a:rPr kumimoji="0" lang="ar-SA" sz="1200" b="1" i="0" u="none" strike="noStrike" kern="0" cap="none" spc="-4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 </a:t>
              </a:r>
              <a:r>
                <a:rPr kumimoji="0" lang="ar-SA" sz="1200" b="1"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rPr>
                <a:t>صورة</a:t>
              </a:r>
              <a:endParaRPr kumimoji="0" lang="en-US" sz="1100" b="0" i="0" u="none" strike="noStrike" kern="0" cap="none" spc="0" normalizeH="0" baseline="0" noProof="0" dirty="0">
                <a:ln>
                  <a:noFill/>
                </a:ln>
                <a:solidFill>
                  <a:sysClr val="windowText" lastClr="000000"/>
                </a:solidFill>
                <a:effectLst/>
                <a:uLnTx/>
                <a:uFillTx/>
                <a:latin typeface="Arial" panose="020B0604020202020204" pitchFamily="34" charset="0"/>
                <a:ea typeface="Arial" panose="020B0604020202020204" pitchFamily="34" charset="0"/>
              </a:endParaRPr>
            </a:p>
          </p:txBody>
        </p:sp>
      </p:grpSp>
    </p:spTree>
    <p:extLst>
      <p:ext uri="{BB962C8B-B14F-4D97-AF65-F5344CB8AC3E}">
        <p14:creationId xmlns:p14="http://schemas.microsoft.com/office/powerpoint/2010/main" val="1466775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D989B-1FD7-8DC2-7855-172B6683B4B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33390797-3140-1845-5CEB-F44CFA7BE4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0E1ABD99-45EF-3440-1AF6-138033C86882}"/>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9276A47-9436-D9E2-D51F-6A562DA35F15}"/>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86854813-B89E-0BC8-1E73-DB9AC99A2AEC}"/>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a:t>
            </a:r>
            <a:r>
              <a:rPr lang="ar-EG" sz="2400" b="1" kern="0" dirty="0">
                <a:solidFill>
                  <a:prstClr val="white"/>
                </a:solidFill>
                <a:latin typeface="Calibri" panose="020F0502020204030204" pitchFamily="34" charset="0"/>
                <a:cs typeface="Calibri" panose="020F0502020204030204" pitchFamily="34" charset="0"/>
              </a:rPr>
              <a:t>التحقق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من الصور...</a:t>
            </a:r>
            <a:endParaRPr lang="en-US" sz="2400" b="1"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938DD6E1-27E6-D6CC-56AC-069FBEEF94F3}"/>
              </a:ext>
            </a:extLst>
          </p:cNvPr>
          <p:cNvSpPr txBox="1"/>
          <p:nvPr/>
        </p:nvSpPr>
        <p:spPr>
          <a:xfrm>
            <a:off x="6859178" y="2484190"/>
            <a:ext cx="5090746" cy="1889620"/>
          </a:xfrm>
          <a:prstGeom prst="rect">
            <a:avLst/>
          </a:prstGeom>
          <a:noFill/>
        </p:spPr>
        <p:txBody>
          <a:bodyPr wrap="square">
            <a:spAutoFit/>
          </a:bodyPr>
          <a:lstStyle/>
          <a:p>
            <a:pPr algn="justLow" rtl="1">
              <a:lnSpc>
                <a:spcPct val="150000"/>
              </a:lnSpc>
            </a:pPr>
            <a:r>
              <a:rPr lang="ar-EG" sz="2000" dirty="0">
                <a:solidFill>
                  <a:srgbClr val="002060"/>
                </a:solidFill>
                <a:cs typeface="+mj-cs"/>
              </a:rPr>
              <a:t>في حال اختيار صورة، نقوم بتحميل الصورة من جهاز الحاسوب بعد الضغط على أيقونة</a:t>
            </a:r>
          </a:p>
          <a:p>
            <a:pPr algn="justLow" rtl="1">
              <a:lnSpc>
                <a:spcPct val="150000"/>
              </a:lnSpc>
            </a:pPr>
            <a:r>
              <a:rPr lang="en-US" sz="2000" dirty="0">
                <a:solidFill>
                  <a:srgbClr val="002060"/>
                </a:solidFill>
                <a:latin typeface="Times New Roman" panose="02020603050405020304" pitchFamily="18" charset="0"/>
                <a:cs typeface="Times New Roman" panose="02020603050405020304" pitchFamily="18" charset="0"/>
              </a:rPr>
              <a:t>FILE LOCAL، </a:t>
            </a:r>
            <a:r>
              <a:rPr lang="ar-EG" sz="2000" dirty="0">
                <a:solidFill>
                  <a:srgbClr val="002060"/>
                </a:solidFill>
                <a:cs typeface="+mj-cs"/>
              </a:rPr>
              <a:t>أو نقوم بتحميل رابط </a:t>
            </a:r>
            <a:r>
              <a:rPr lang="en-US" sz="2000" dirty="0">
                <a:solidFill>
                  <a:srgbClr val="002060"/>
                </a:solidFill>
                <a:latin typeface="Times New Roman" panose="02020603050405020304" pitchFamily="18" charset="0"/>
                <a:cs typeface="Times New Roman" panose="02020603050405020304" pitchFamily="18" charset="0"/>
              </a:rPr>
              <a:t>URL</a:t>
            </a:r>
            <a:r>
              <a:rPr lang="en-US" sz="2000" dirty="0">
                <a:solidFill>
                  <a:srgbClr val="002060"/>
                </a:solidFill>
                <a:cs typeface="+mj-cs"/>
              </a:rPr>
              <a:t> </a:t>
            </a:r>
            <a:r>
              <a:rPr lang="ar-EG" sz="2000" dirty="0">
                <a:solidFill>
                  <a:srgbClr val="002060"/>
                </a:solidFill>
                <a:cs typeface="+mj-cs"/>
              </a:rPr>
              <a:t>لها، ونضغط على .</a:t>
            </a:r>
            <a:r>
              <a:rPr lang="en-US" sz="2000" dirty="0">
                <a:solidFill>
                  <a:srgbClr val="002060"/>
                </a:solidFill>
                <a:latin typeface="Times New Roman" panose="02020603050405020304" pitchFamily="18" charset="0"/>
                <a:cs typeface="Times New Roman" panose="02020603050405020304" pitchFamily="18" charset="0"/>
              </a:rPr>
              <a:t>SUBMIT</a:t>
            </a:r>
          </a:p>
        </p:txBody>
      </p:sp>
      <p:grpSp>
        <p:nvGrpSpPr>
          <p:cNvPr id="23" name="Group 22">
            <a:extLst>
              <a:ext uri="{FF2B5EF4-FFF2-40B4-BE49-F238E27FC236}">
                <a16:creationId xmlns:a16="http://schemas.microsoft.com/office/drawing/2014/main" id="{1F06FD9A-7435-0714-B21C-5C3426A5A2E9}"/>
              </a:ext>
            </a:extLst>
          </p:cNvPr>
          <p:cNvGrpSpPr>
            <a:grpSpLocks/>
          </p:cNvGrpSpPr>
          <p:nvPr/>
        </p:nvGrpSpPr>
        <p:grpSpPr>
          <a:xfrm>
            <a:off x="242076" y="1770245"/>
            <a:ext cx="6357620" cy="4297963"/>
            <a:chOff x="0" y="0"/>
            <a:chExt cx="6357620" cy="2779915"/>
          </a:xfrm>
        </p:grpSpPr>
        <p:pic>
          <p:nvPicPr>
            <p:cNvPr id="24" name="Image 478">
              <a:extLst>
                <a:ext uri="{FF2B5EF4-FFF2-40B4-BE49-F238E27FC236}">
                  <a16:creationId xmlns:a16="http://schemas.microsoft.com/office/drawing/2014/main" id="{11B06BDC-CF04-D1F0-4518-F06B6AEC5D16}"/>
                </a:ext>
              </a:extLst>
            </p:cNvPr>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63677" y="57950"/>
              <a:ext cx="6231394" cy="2721965"/>
            </a:xfrm>
            <a:prstGeom prst="rect">
              <a:avLst/>
            </a:prstGeom>
          </p:spPr>
        </p:pic>
        <p:sp>
          <p:nvSpPr>
            <p:cNvPr id="25" name="Graphic 479">
              <a:extLst>
                <a:ext uri="{FF2B5EF4-FFF2-40B4-BE49-F238E27FC236}">
                  <a16:creationId xmlns:a16="http://schemas.microsoft.com/office/drawing/2014/main" id="{95D8B1FF-6085-FD62-CAB8-417C3F5E1139}"/>
                </a:ext>
              </a:extLst>
            </p:cNvPr>
            <p:cNvSpPr/>
            <p:nvPr/>
          </p:nvSpPr>
          <p:spPr>
            <a:xfrm>
              <a:off x="942822" y="462140"/>
              <a:ext cx="1521460" cy="370840"/>
            </a:xfrm>
            <a:custGeom>
              <a:avLst/>
              <a:gdLst/>
              <a:ahLst/>
              <a:cxnLst/>
              <a:rect l="l" t="t" r="r" b="b"/>
              <a:pathLst>
                <a:path w="1521460" h="370840">
                  <a:moveTo>
                    <a:pt x="0" y="162471"/>
                  </a:moveTo>
                  <a:lnTo>
                    <a:pt x="1520977" y="162471"/>
                  </a:lnTo>
                  <a:lnTo>
                    <a:pt x="1520977" y="0"/>
                  </a:lnTo>
                  <a:lnTo>
                    <a:pt x="0" y="0"/>
                  </a:lnTo>
                  <a:lnTo>
                    <a:pt x="0" y="162471"/>
                  </a:lnTo>
                  <a:close/>
                </a:path>
                <a:path w="1521460" h="370840">
                  <a:moveTo>
                    <a:pt x="12700" y="370509"/>
                  </a:moveTo>
                  <a:lnTo>
                    <a:pt x="329184" y="370509"/>
                  </a:lnTo>
                  <a:lnTo>
                    <a:pt x="329184" y="261620"/>
                  </a:lnTo>
                  <a:lnTo>
                    <a:pt x="12700" y="261620"/>
                  </a:lnTo>
                  <a:lnTo>
                    <a:pt x="12700" y="370509"/>
                  </a:lnTo>
                  <a:close/>
                </a:path>
              </a:pathLst>
            </a:custGeom>
            <a:ln w="12700">
              <a:solidFill>
                <a:srgbClr val="4C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Graphic 480">
              <a:extLst>
                <a:ext uri="{FF2B5EF4-FFF2-40B4-BE49-F238E27FC236}">
                  <a16:creationId xmlns:a16="http://schemas.microsoft.com/office/drawing/2014/main" id="{B04FFF24-1740-5126-B271-2E33743754CA}"/>
                </a:ext>
              </a:extLst>
            </p:cNvPr>
            <p:cNvSpPr/>
            <p:nvPr/>
          </p:nvSpPr>
          <p:spPr>
            <a:xfrm>
              <a:off x="2629306" y="543392"/>
              <a:ext cx="163195" cy="1270"/>
            </a:xfrm>
            <a:custGeom>
              <a:avLst/>
              <a:gdLst/>
              <a:ahLst/>
              <a:cxnLst/>
              <a:rect l="l" t="t" r="r" b="b"/>
              <a:pathLst>
                <a:path w="163195">
                  <a:moveTo>
                    <a:pt x="162661" y="0"/>
                  </a:moveTo>
                  <a:lnTo>
                    <a:pt x="0"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Graphic 481">
              <a:extLst>
                <a:ext uri="{FF2B5EF4-FFF2-40B4-BE49-F238E27FC236}">
                  <a16:creationId xmlns:a16="http://schemas.microsoft.com/office/drawing/2014/main" id="{75B06A5D-3A69-3724-F41B-E72606EF3347}"/>
                </a:ext>
              </a:extLst>
            </p:cNvPr>
            <p:cNvSpPr/>
            <p:nvPr/>
          </p:nvSpPr>
          <p:spPr>
            <a:xfrm>
              <a:off x="2536669" y="490165"/>
              <a:ext cx="121920" cy="106680"/>
            </a:xfrm>
            <a:custGeom>
              <a:avLst/>
              <a:gdLst/>
              <a:ahLst/>
              <a:cxnLst/>
              <a:rect l="l" t="t" r="r" b="b"/>
              <a:pathLst>
                <a:path w="121920" h="106680">
                  <a:moveTo>
                    <a:pt x="121500" y="0"/>
                  </a:moveTo>
                  <a:lnTo>
                    <a:pt x="0" y="53225"/>
                  </a:lnTo>
                  <a:lnTo>
                    <a:pt x="121500" y="106451"/>
                  </a:lnTo>
                  <a:lnTo>
                    <a:pt x="121500"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Graphic 482">
              <a:extLst>
                <a:ext uri="{FF2B5EF4-FFF2-40B4-BE49-F238E27FC236}">
                  <a16:creationId xmlns:a16="http://schemas.microsoft.com/office/drawing/2014/main" id="{95F6FD4D-BA12-7601-8189-384E1D0BAA25}"/>
                </a:ext>
              </a:extLst>
            </p:cNvPr>
            <p:cNvSpPr/>
            <p:nvPr/>
          </p:nvSpPr>
          <p:spPr>
            <a:xfrm>
              <a:off x="1090283" y="1018087"/>
              <a:ext cx="1270" cy="163195"/>
            </a:xfrm>
            <a:custGeom>
              <a:avLst/>
              <a:gdLst/>
              <a:ahLst/>
              <a:cxnLst/>
              <a:rect l="l" t="t" r="r" b="b"/>
              <a:pathLst>
                <a:path h="163195">
                  <a:moveTo>
                    <a:pt x="0" y="162661"/>
                  </a:moveTo>
                  <a:lnTo>
                    <a:pt x="0" y="0"/>
                  </a:lnTo>
                </a:path>
              </a:pathLst>
            </a:custGeom>
            <a:ln w="12700">
              <a:solidFill>
                <a:srgbClr val="4DBAC9"/>
              </a:solidFill>
              <a:prstDash val="solid"/>
            </a:ln>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Graphic 483">
              <a:extLst>
                <a:ext uri="{FF2B5EF4-FFF2-40B4-BE49-F238E27FC236}">
                  <a16:creationId xmlns:a16="http://schemas.microsoft.com/office/drawing/2014/main" id="{3544713A-7418-EC64-F99E-50F0436DED61}"/>
                </a:ext>
              </a:extLst>
            </p:cNvPr>
            <p:cNvSpPr/>
            <p:nvPr/>
          </p:nvSpPr>
          <p:spPr>
            <a:xfrm>
              <a:off x="0" y="0"/>
              <a:ext cx="6357620" cy="1047115"/>
            </a:xfrm>
            <a:custGeom>
              <a:avLst/>
              <a:gdLst/>
              <a:ahLst/>
              <a:cxnLst/>
              <a:rect l="l" t="t" r="r" b="b"/>
              <a:pathLst>
                <a:path w="6357620" h="1047115">
                  <a:moveTo>
                    <a:pt x="467677" y="1422"/>
                  </a:moveTo>
                  <a:lnTo>
                    <a:pt x="60896" y="1422"/>
                  </a:lnTo>
                  <a:lnTo>
                    <a:pt x="0" y="1422"/>
                  </a:lnTo>
                  <a:lnTo>
                    <a:pt x="0" y="469099"/>
                  </a:lnTo>
                  <a:lnTo>
                    <a:pt x="60896" y="469099"/>
                  </a:lnTo>
                  <a:lnTo>
                    <a:pt x="60896" y="62318"/>
                  </a:lnTo>
                  <a:lnTo>
                    <a:pt x="467677" y="62318"/>
                  </a:lnTo>
                  <a:lnTo>
                    <a:pt x="467677" y="1422"/>
                  </a:lnTo>
                  <a:close/>
                </a:path>
                <a:path w="6357620" h="1047115">
                  <a:moveTo>
                    <a:pt x="1143508" y="1046962"/>
                  </a:moveTo>
                  <a:lnTo>
                    <a:pt x="1090282" y="925461"/>
                  </a:lnTo>
                  <a:lnTo>
                    <a:pt x="1037056" y="1046962"/>
                  </a:lnTo>
                  <a:lnTo>
                    <a:pt x="1143508" y="1046962"/>
                  </a:lnTo>
                  <a:close/>
                </a:path>
                <a:path w="6357620" h="1047115">
                  <a:moveTo>
                    <a:pt x="6357150" y="0"/>
                  </a:moveTo>
                  <a:lnTo>
                    <a:pt x="6296266" y="0"/>
                  </a:lnTo>
                  <a:lnTo>
                    <a:pt x="5889472" y="0"/>
                  </a:lnTo>
                  <a:lnTo>
                    <a:pt x="5889472" y="60896"/>
                  </a:lnTo>
                  <a:lnTo>
                    <a:pt x="6296253" y="60896"/>
                  </a:lnTo>
                  <a:lnTo>
                    <a:pt x="6296253" y="467690"/>
                  </a:lnTo>
                  <a:lnTo>
                    <a:pt x="6357150" y="467690"/>
                  </a:lnTo>
                  <a:lnTo>
                    <a:pt x="6357150"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0" name="Textbox 484">
              <a:extLst>
                <a:ext uri="{FF2B5EF4-FFF2-40B4-BE49-F238E27FC236}">
                  <a16:creationId xmlns:a16="http://schemas.microsoft.com/office/drawing/2014/main" id="{95A8C90F-6A23-FB7E-B4FE-3B9EDA0E3F8D}"/>
                </a:ext>
              </a:extLst>
            </p:cNvPr>
            <p:cNvSpPr txBox="1"/>
            <p:nvPr/>
          </p:nvSpPr>
          <p:spPr>
            <a:xfrm>
              <a:off x="2841294" y="432701"/>
              <a:ext cx="683260" cy="212725"/>
            </a:xfrm>
            <a:prstGeom prst="rect">
              <a:avLst/>
            </a:prstGeom>
          </p:spPr>
          <p:txBody>
            <a:bodyPr wrap="square" lIns="0" tIns="0" rIns="0" bIns="0" rtlCol="0">
              <a:noAutofit/>
            </a:bodyPr>
            <a:lstStyle/>
            <a:p>
              <a:pPr marL="11430" marR="0" lvl="0" indent="0" algn="r" defTabSz="914400" rtl="1" eaLnBrk="1" fontAlgn="auto" latinLnBrk="0" hangingPunct="1">
                <a:lnSpc>
                  <a:spcPct val="100000"/>
                </a:lnSpc>
                <a:spcBef>
                  <a:spcPts val="140"/>
                </a:spcBef>
                <a:spcAft>
                  <a:spcPts val="0"/>
                </a:spcAft>
                <a:buClrTx/>
                <a:buSzTx/>
                <a:buFontTx/>
                <a:buNone/>
                <a:tabLst/>
                <a:defRPr/>
              </a:pPr>
              <a:r>
                <a:rPr kumimoji="0" lang="ar-SA" sz="1200" b="1" i="0" u="none" strike="noStrike" kern="0" cap="none" spc="0" normalizeH="0" baseline="0" noProof="0">
                  <a:ln>
                    <a:noFill/>
                  </a:ln>
                  <a:solidFill>
                    <a:srgbClr val="231F20"/>
                  </a:solidFill>
                  <a:effectLst/>
                  <a:uLnTx/>
                  <a:uFillTx/>
                  <a:latin typeface="Arial" panose="020B0604020202020204" pitchFamily="34" charset="0"/>
                  <a:ea typeface="Arial" panose="020B0604020202020204" pitchFamily="34" charset="0"/>
                </a:rPr>
                <a:t>رابط</a:t>
              </a:r>
              <a:r>
                <a:rPr kumimoji="0" lang="ar-SA" sz="1200" b="1" i="0" u="none" strike="noStrike" kern="0" cap="none" spc="-40" normalizeH="0" baseline="0" noProof="0">
                  <a:ln>
                    <a:noFill/>
                  </a:ln>
                  <a:solidFill>
                    <a:srgbClr val="231F20"/>
                  </a:solidFill>
                  <a:effectLst/>
                  <a:uLnTx/>
                  <a:uFillTx/>
                  <a:latin typeface="Arial" panose="020B0604020202020204" pitchFamily="34" charset="0"/>
                  <a:ea typeface="Arial" panose="020B0604020202020204" pitchFamily="34" charset="0"/>
                </a:rPr>
                <a:t> </a:t>
              </a:r>
              <a:r>
                <a:rPr kumimoji="0" lang="ar-SA" sz="1200" b="1" i="0" u="none" strike="noStrike" kern="0" cap="none" spc="0" normalizeH="0" baseline="0" noProof="0">
                  <a:ln>
                    <a:noFill/>
                  </a:ln>
                  <a:solidFill>
                    <a:srgbClr val="231F20"/>
                  </a:solidFill>
                  <a:effectLst/>
                  <a:uLnTx/>
                  <a:uFillTx/>
                  <a:latin typeface="Arial" panose="020B0604020202020204" pitchFamily="34" charset="0"/>
                  <a:ea typeface="Arial" panose="020B0604020202020204" pitchFamily="34" charset="0"/>
                </a:rPr>
                <a:t>الصورة</a:t>
              </a:r>
              <a:endParaRPr kumimoji="0" lang="en-US" sz="1100" b="0" i="0" u="none" strike="noStrike" kern="0" cap="none" spc="0" normalizeH="0" baseline="0" noProof="0">
                <a:ln>
                  <a:noFill/>
                </a:ln>
                <a:solidFill>
                  <a:sysClr val="windowText" lastClr="000000"/>
                </a:solidFill>
                <a:effectLst/>
                <a:uLnTx/>
                <a:uFillTx/>
                <a:latin typeface="Arial" panose="020B0604020202020204" pitchFamily="34" charset="0"/>
                <a:ea typeface="Arial" panose="020B0604020202020204" pitchFamily="34" charset="0"/>
              </a:endParaRPr>
            </a:p>
          </p:txBody>
        </p:sp>
        <p:sp>
          <p:nvSpPr>
            <p:cNvPr id="31" name="Textbox 485">
              <a:extLst>
                <a:ext uri="{FF2B5EF4-FFF2-40B4-BE49-F238E27FC236}">
                  <a16:creationId xmlns:a16="http://schemas.microsoft.com/office/drawing/2014/main" id="{DAC48C3E-209D-BFE5-2C87-0C37C807C55C}"/>
                </a:ext>
              </a:extLst>
            </p:cNvPr>
            <p:cNvSpPr txBox="1"/>
            <p:nvPr/>
          </p:nvSpPr>
          <p:spPr>
            <a:xfrm>
              <a:off x="1228050" y="867041"/>
              <a:ext cx="1073150" cy="395605"/>
            </a:xfrm>
            <a:prstGeom prst="rect">
              <a:avLst/>
            </a:prstGeom>
          </p:spPr>
          <p:txBody>
            <a:bodyPr wrap="square" lIns="0" tIns="0" rIns="0" bIns="0" rtlCol="0">
              <a:noAutofit/>
            </a:bodyPr>
            <a:lstStyle/>
            <a:p>
              <a:pPr marL="120650" marR="0" lvl="0" indent="-109855" algn="r" defTabSz="914400" rtl="1" eaLnBrk="1" fontAlgn="auto" latinLnBrk="0" hangingPunct="1">
                <a:lnSpc>
                  <a:spcPct val="103000"/>
                </a:lnSpc>
                <a:spcBef>
                  <a:spcPts val="140"/>
                </a:spcBef>
                <a:spcAft>
                  <a:spcPts val="0"/>
                </a:spcAft>
                <a:buClrTx/>
                <a:buSzTx/>
                <a:buFontTx/>
                <a:buNone/>
                <a:tabLst/>
                <a:defRPr/>
              </a:pPr>
              <a:r>
                <a:rPr kumimoji="0" lang="ar-SA" sz="1200" b="1" i="0" u="none" strike="noStrike" kern="0" cap="none" spc="0" normalizeH="0" baseline="0" noProof="0">
                  <a:ln>
                    <a:noFill/>
                  </a:ln>
                  <a:solidFill>
                    <a:srgbClr val="231F20"/>
                  </a:solidFill>
                  <a:effectLst/>
                  <a:uLnTx/>
                  <a:uFillTx/>
                  <a:latin typeface="Arial" panose="020B0604020202020204" pitchFamily="34" charset="0"/>
                  <a:ea typeface="Arial" panose="020B0604020202020204" pitchFamily="34" charset="0"/>
                </a:rPr>
                <a:t>لتحميل الصورة من جهاز الحاسوب</a:t>
              </a:r>
              <a:endParaRPr kumimoji="0" lang="en-US" sz="1100" b="0" i="0" u="none" strike="noStrike" kern="0" cap="none" spc="0" normalizeH="0" baseline="0" noProof="0">
                <a:ln>
                  <a:noFill/>
                </a:ln>
                <a:solidFill>
                  <a:sysClr val="windowText" lastClr="000000"/>
                </a:solidFill>
                <a:effectLst/>
                <a:uLnTx/>
                <a:uFillTx/>
                <a:latin typeface="Arial" panose="020B0604020202020204" pitchFamily="34" charset="0"/>
                <a:ea typeface="Arial" panose="020B0604020202020204" pitchFamily="34" charset="0"/>
              </a:endParaRPr>
            </a:p>
          </p:txBody>
        </p:sp>
      </p:grpSp>
    </p:spTree>
    <p:extLst>
      <p:ext uri="{BB962C8B-B14F-4D97-AF65-F5344CB8AC3E}">
        <p14:creationId xmlns:p14="http://schemas.microsoft.com/office/powerpoint/2010/main" val="986807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30A72-E3BF-DBA9-499B-4957EE245D53}"/>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101EF480-353F-8B5A-739D-5789E8A8A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A7A84FB9-97A6-33B6-F5ED-6AFCE4B11F24}"/>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7E9AF77-F230-7FF9-31B0-E5595A966B41}"/>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9EFE0AC9-0CBD-A4E5-E273-A6C6CD6BE117}"/>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ED5C02F4-2B80-64AC-A14E-BD5224D9ED4F}"/>
              </a:ext>
            </a:extLst>
          </p:cNvPr>
          <p:cNvSpPr/>
          <p:nvPr/>
        </p:nvSpPr>
        <p:spPr>
          <a:xfrm>
            <a:off x="8110894" y="1724211"/>
            <a:ext cx="3870226"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400" b="1" dirty="0">
                <a:solidFill>
                  <a:schemeClr val="bg1"/>
                </a:solidFill>
                <a:latin typeface="Calibri"/>
                <a:cs typeface="+mj-cs"/>
              </a:rPr>
              <a:t>ثانياً: البحث العكسي ..</a:t>
            </a:r>
            <a:endParaRPr kumimoji="0" lang="ar-EG" sz="2400" b="1" i="0" u="none" strike="noStrike" kern="1200" cap="none" spc="0" normalizeH="0" baseline="0" noProof="0" dirty="0">
              <a:ln>
                <a:noFill/>
              </a:ln>
              <a:solidFill>
                <a:schemeClr val="bg1"/>
              </a:solidFill>
              <a:effectLst/>
              <a:uLnTx/>
              <a:uFillTx/>
              <a:latin typeface="Calibri"/>
              <a:ea typeface="+mn-ea"/>
              <a:cs typeface="+mj-cs"/>
            </a:endParaRPr>
          </a:p>
        </p:txBody>
      </p:sp>
      <p:sp>
        <p:nvSpPr>
          <p:cNvPr id="4" name="TextBox 3">
            <a:extLst>
              <a:ext uri="{FF2B5EF4-FFF2-40B4-BE49-F238E27FC236}">
                <a16:creationId xmlns:a16="http://schemas.microsoft.com/office/drawing/2014/main" id="{4CC55ED0-C6DE-6272-EA92-334228395019}"/>
              </a:ext>
            </a:extLst>
          </p:cNvPr>
          <p:cNvSpPr txBox="1"/>
          <p:nvPr/>
        </p:nvSpPr>
        <p:spPr>
          <a:xfrm>
            <a:off x="3498112" y="2415182"/>
            <a:ext cx="8346533" cy="965970"/>
          </a:xfrm>
          <a:prstGeom prst="rect">
            <a:avLst/>
          </a:prstGeom>
          <a:noFill/>
        </p:spPr>
        <p:txBody>
          <a:bodyPr wrap="square">
            <a:spAutoFit/>
          </a:bodyPr>
          <a:lstStyle/>
          <a:p>
            <a:pPr algn="justLow" rtl="1">
              <a:lnSpc>
                <a:spcPct val="150000"/>
              </a:lnSpc>
            </a:pPr>
            <a:r>
              <a:rPr lang="ar-EG" sz="2000" b="1" dirty="0">
                <a:solidFill>
                  <a:srgbClr val="002060"/>
                </a:solidFill>
              </a:rPr>
              <a:t>البحث العكسي: </a:t>
            </a:r>
            <a:r>
              <a:rPr lang="ar-EG" sz="2000" dirty="0">
                <a:solidFill>
                  <a:srgbClr val="002060"/>
                </a:solidFill>
              </a:rPr>
              <a:t>تقنية تعتمد على البحث باستخدام "الصورة نفسها" (مع إمكانية دعمها بكلمات مفتاحية) للوصول إلى أصل المحتوى البصري بدلاً من البحث بالنصوص فقط</a:t>
            </a:r>
            <a:endParaRPr lang="en-US" sz="2000" dirty="0">
              <a:solidFill>
                <a:srgbClr val="002060"/>
              </a:solidFill>
            </a:endParaRPr>
          </a:p>
        </p:txBody>
      </p:sp>
      <p:sp>
        <p:nvSpPr>
          <p:cNvPr id="15" name="TextBox 14">
            <a:extLst>
              <a:ext uri="{FF2B5EF4-FFF2-40B4-BE49-F238E27FC236}">
                <a16:creationId xmlns:a16="http://schemas.microsoft.com/office/drawing/2014/main" id="{3BC8DE1E-B408-0997-718E-5120E16F6095}"/>
              </a:ext>
            </a:extLst>
          </p:cNvPr>
          <p:cNvSpPr txBox="1"/>
          <p:nvPr/>
        </p:nvSpPr>
        <p:spPr>
          <a:xfrm>
            <a:off x="5714975" y="3476849"/>
            <a:ext cx="6129670" cy="1883657"/>
          </a:xfrm>
          <a:prstGeom prst="rect">
            <a:avLst/>
          </a:prstGeom>
          <a:noFill/>
        </p:spPr>
        <p:txBody>
          <a:bodyPr wrap="square">
            <a:spAutoFit/>
          </a:bodyPr>
          <a:lstStyle/>
          <a:p>
            <a:pPr algn="r" rtl="1">
              <a:lnSpc>
                <a:spcPct val="150000"/>
              </a:lnSpc>
            </a:pPr>
            <a:r>
              <a:rPr lang="ar-EG" sz="2000" b="1" dirty="0">
                <a:solidFill>
                  <a:srgbClr val="002060"/>
                </a:solidFill>
                <a:cs typeface="+mj-cs"/>
              </a:rPr>
              <a:t>الهدف والأهمية:</a:t>
            </a:r>
          </a:p>
          <a:p>
            <a:pPr marL="285750" indent="-285750" algn="r" rtl="1">
              <a:lnSpc>
                <a:spcPct val="150000"/>
              </a:lnSpc>
              <a:buFont typeface="Wingdings" panose="05000000000000000000" pitchFamily="2" charset="2"/>
              <a:buChar char="q"/>
            </a:pPr>
            <a:r>
              <a:rPr lang="ar-EG" sz="2000" dirty="0">
                <a:solidFill>
                  <a:srgbClr val="002060"/>
                </a:solidFill>
                <a:cs typeface="+mj-cs"/>
              </a:rPr>
              <a:t>تحديد مكان وزمان نشر الصورة أو الفيديو.</a:t>
            </a:r>
          </a:p>
          <a:p>
            <a:pPr marL="285750" indent="-285750" algn="r" rtl="1">
              <a:lnSpc>
                <a:spcPct val="150000"/>
              </a:lnSpc>
              <a:buFont typeface="Wingdings" panose="05000000000000000000" pitchFamily="2" charset="2"/>
              <a:buChar char="q"/>
            </a:pPr>
            <a:r>
              <a:rPr lang="ar-EG" sz="2000" dirty="0">
                <a:solidFill>
                  <a:srgbClr val="002060"/>
                </a:solidFill>
                <a:cs typeface="+mj-cs"/>
              </a:rPr>
              <a:t>معرفة ما إذا كانت الصورة حديثة أم قديمة.</a:t>
            </a:r>
          </a:p>
          <a:p>
            <a:pPr marL="285750" indent="-285750" algn="r" rtl="1">
              <a:lnSpc>
                <a:spcPct val="150000"/>
              </a:lnSpc>
              <a:buFont typeface="Wingdings" panose="05000000000000000000" pitchFamily="2" charset="2"/>
              <a:buChar char="q"/>
            </a:pPr>
            <a:r>
              <a:rPr lang="ar-EG" sz="2000" dirty="0">
                <a:solidFill>
                  <a:srgbClr val="002060"/>
                </a:solidFill>
                <a:cs typeface="+mj-cs"/>
              </a:rPr>
              <a:t>فهم السياق الحقيقي للمحتوى.</a:t>
            </a:r>
          </a:p>
        </p:txBody>
      </p:sp>
      <p:sp>
        <p:nvSpPr>
          <p:cNvPr id="3" name="TextBox 2">
            <a:extLst>
              <a:ext uri="{FF2B5EF4-FFF2-40B4-BE49-F238E27FC236}">
                <a16:creationId xmlns:a16="http://schemas.microsoft.com/office/drawing/2014/main" id="{0FE94AFB-DFAA-0F81-3CF3-A832132D1FCD}"/>
              </a:ext>
            </a:extLst>
          </p:cNvPr>
          <p:cNvSpPr txBox="1"/>
          <p:nvPr/>
        </p:nvSpPr>
        <p:spPr>
          <a:xfrm>
            <a:off x="300914" y="2984932"/>
            <a:ext cx="6129670" cy="2812629"/>
          </a:xfrm>
          <a:prstGeom prst="rect">
            <a:avLst/>
          </a:prstGeom>
          <a:noFill/>
        </p:spPr>
        <p:txBody>
          <a:bodyPr wrap="square">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endParaRP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معالم المكان: المبانِي والمواقع المميزة.</a:t>
            </a: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البيئة والطقس: حالة الجو وطبيعة النباتات والأشجار.</a:t>
            </a: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الكتابات واللغات: اللغات المستخدمة واللافتات والع</a:t>
            </a:r>
            <a:r>
              <a:rPr lang="ar-EG" sz="2000" dirty="0">
                <a:solidFill>
                  <a:srgbClr val="002060"/>
                </a:solidFill>
                <a:latin typeface="Calibri"/>
                <a:cs typeface="Arial" panose="020B0604020202020204" pitchFamily="34" charset="0"/>
              </a:rPr>
              <a:t>لامات </a:t>
            </a:r>
            <a:r>
              <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البارزة.</a:t>
            </a:r>
          </a:p>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002060"/>
                </a:solidFill>
                <a:effectLst/>
                <a:uLnTx/>
                <a:uFillTx/>
                <a:latin typeface="Calibri"/>
                <a:ea typeface="+mn-ea"/>
                <a:cs typeface="Arial" panose="020B0604020202020204" pitchFamily="34" charset="0"/>
              </a:rPr>
              <a:t>التفاصيل الدقيقة: أرقام السيارات، طريقة القيادة، الأعلام، وأي تفاصيل أخرى دالة.</a:t>
            </a:r>
            <a:endParaRPr lang="en-US" dirty="0"/>
          </a:p>
        </p:txBody>
      </p:sp>
      <p:sp>
        <p:nvSpPr>
          <p:cNvPr id="9" name="Arrow: Chevron 8">
            <a:extLst>
              <a:ext uri="{FF2B5EF4-FFF2-40B4-BE49-F238E27FC236}">
                <a16:creationId xmlns:a16="http://schemas.microsoft.com/office/drawing/2014/main" id="{3B0A03CE-ECAB-3F5B-EFFE-66A16C2D25B7}"/>
              </a:ext>
            </a:extLst>
          </p:cNvPr>
          <p:cNvSpPr/>
          <p:nvPr/>
        </p:nvSpPr>
        <p:spPr>
          <a:xfrm>
            <a:off x="6507126" y="4391246"/>
            <a:ext cx="1382232" cy="382772"/>
          </a:xfrm>
          <a:prstGeom prst="chevron">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2772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9A767-D3D6-D7A2-9D98-B2BD369CB497}"/>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FAF09C2D-F5BF-97C8-A7BC-89203D565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4804AEDB-C58D-E7D1-0189-B19B0C51E3E4}"/>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3B78D9D-E070-D8C4-CF6C-B4CD114953D5}"/>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234A6AEF-648C-0696-5B46-117DF2A83BD4}"/>
              </a:ext>
            </a:extLst>
          </p:cNvPr>
          <p:cNvSpPr/>
          <p:nvPr/>
        </p:nvSpPr>
        <p:spPr>
          <a:xfrm>
            <a:off x="3365749" y="789792"/>
            <a:ext cx="847889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8DADF7DB-7C8F-0F98-CF7D-A33A96EE2933}"/>
              </a:ext>
            </a:extLst>
          </p:cNvPr>
          <p:cNvSpPr/>
          <p:nvPr/>
        </p:nvSpPr>
        <p:spPr>
          <a:xfrm>
            <a:off x="7740502" y="1724211"/>
            <a:ext cx="4240618"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400" b="1" dirty="0">
                <a:solidFill>
                  <a:schemeClr val="bg1"/>
                </a:solidFill>
                <a:latin typeface="Calibri"/>
                <a:cs typeface="+mj-cs"/>
              </a:rPr>
              <a:t>البحث العكسي عبر عدسة </a:t>
            </a:r>
            <a:r>
              <a:rPr lang="en-US" sz="2400" b="1" dirty="0">
                <a:solidFill>
                  <a:schemeClr val="bg1"/>
                </a:solidFill>
                <a:latin typeface="Times New Roman" panose="02020603050405020304" pitchFamily="18" charset="0"/>
                <a:cs typeface="Times New Roman" panose="02020603050405020304" pitchFamily="18" charset="0"/>
              </a:rPr>
              <a:t>Google</a:t>
            </a:r>
            <a:r>
              <a:rPr lang="ar-EG" sz="2400" b="1" dirty="0">
                <a:solidFill>
                  <a:schemeClr val="bg1"/>
                </a:solidFill>
                <a:latin typeface="Calibri"/>
                <a:cs typeface="+mj-cs"/>
              </a:rPr>
              <a:t>..</a:t>
            </a:r>
            <a:endParaRPr kumimoji="0" lang="ar-EG" sz="2400" b="1" i="0" u="none" strike="noStrike" kern="1200" cap="none" spc="0" normalizeH="0" baseline="0" noProof="0" dirty="0">
              <a:ln>
                <a:noFill/>
              </a:ln>
              <a:solidFill>
                <a:schemeClr val="bg1"/>
              </a:solidFill>
              <a:effectLst/>
              <a:uLnTx/>
              <a:uFillTx/>
              <a:latin typeface="Calibri"/>
              <a:ea typeface="+mn-ea"/>
              <a:cs typeface="+mj-cs"/>
            </a:endParaRPr>
          </a:p>
        </p:txBody>
      </p:sp>
      <p:sp>
        <p:nvSpPr>
          <p:cNvPr id="3" name="TextBox 2">
            <a:extLst>
              <a:ext uri="{FF2B5EF4-FFF2-40B4-BE49-F238E27FC236}">
                <a16:creationId xmlns:a16="http://schemas.microsoft.com/office/drawing/2014/main" id="{04B9DDB4-2493-D987-9534-6D15F585487B}"/>
              </a:ext>
            </a:extLst>
          </p:cNvPr>
          <p:cNvSpPr txBox="1"/>
          <p:nvPr/>
        </p:nvSpPr>
        <p:spPr>
          <a:xfrm>
            <a:off x="4752753" y="2274838"/>
            <a:ext cx="7091892" cy="496996"/>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
            </a:pPr>
            <a:r>
              <a:rPr lang="ar-EG" sz="2000" b="1" dirty="0">
                <a:solidFill>
                  <a:srgbClr val="002060"/>
                </a:solidFill>
              </a:rPr>
              <a:t>خطوات البحث العكسي:</a:t>
            </a:r>
          </a:p>
        </p:txBody>
      </p:sp>
      <p:sp>
        <p:nvSpPr>
          <p:cNvPr id="9" name="TextBox 8">
            <a:extLst>
              <a:ext uri="{FF2B5EF4-FFF2-40B4-BE49-F238E27FC236}">
                <a16:creationId xmlns:a16="http://schemas.microsoft.com/office/drawing/2014/main" id="{DD8248E9-D92B-DEA7-C955-7D1E94D7643F}"/>
              </a:ext>
            </a:extLst>
          </p:cNvPr>
          <p:cNvSpPr txBox="1"/>
          <p:nvPr/>
        </p:nvSpPr>
        <p:spPr>
          <a:xfrm>
            <a:off x="6741042" y="2878738"/>
            <a:ext cx="5103603" cy="965970"/>
          </a:xfrm>
          <a:prstGeom prst="rect">
            <a:avLst/>
          </a:prstGeom>
          <a:noFill/>
        </p:spPr>
        <p:txBody>
          <a:bodyPr wrap="square">
            <a:spAutoFit/>
          </a:bodyPr>
          <a:lstStyle/>
          <a:p>
            <a:pPr algn="justLow" rtl="1">
              <a:lnSpc>
                <a:spcPct val="150000"/>
              </a:lnSpc>
            </a:pPr>
            <a:r>
              <a:rPr lang="ar-EG" sz="2000" dirty="0">
                <a:solidFill>
                  <a:srgbClr val="002060"/>
                </a:solidFill>
              </a:rPr>
              <a:t>المتصفح، ندخل إلى محرك البحث </a:t>
            </a:r>
            <a:r>
              <a:rPr lang="en-US" sz="2000" dirty="0">
                <a:solidFill>
                  <a:srgbClr val="002060"/>
                </a:solidFill>
              </a:rPr>
              <a:t> </a:t>
            </a:r>
            <a:r>
              <a:rPr lang="en-US" sz="2000" b="1" dirty="0">
                <a:solidFill>
                  <a:srgbClr val="002060"/>
                </a:solidFill>
                <a:latin typeface="Times New Roman" panose="02020603050405020304" pitchFamily="18" charset="0"/>
                <a:cs typeface="Times New Roman" panose="02020603050405020304" pitchFamily="18" charset="0"/>
              </a:rPr>
              <a:t>google.com </a:t>
            </a:r>
            <a:r>
              <a:rPr lang="ar-EG" sz="2000" dirty="0">
                <a:solidFill>
                  <a:srgbClr val="002060"/>
                </a:solidFill>
              </a:rPr>
              <a:t>نضغط على أيقونة العدسة الظاهرة في الصورة</a:t>
            </a:r>
            <a:endParaRPr lang="en-US" sz="2000" dirty="0">
              <a:solidFill>
                <a:srgbClr val="002060"/>
              </a:solidFill>
            </a:endParaRPr>
          </a:p>
        </p:txBody>
      </p:sp>
      <p:pic>
        <p:nvPicPr>
          <p:cNvPr id="11" name="Picture 10">
            <a:extLst>
              <a:ext uri="{FF2B5EF4-FFF2-40B4-BE49-F238E27FC236}">
                <a16:creationId xmlns:a16="http://schemas.microsoft.com/office/drawing/2014/main" id="{B38F4E98-5C6B-DE6B-0F80-9177ED618023}"/>
              </a:ext>
            </a:extLst>
          </p:cNvPr>
          <p:cNvPicPr>
            <a:picLocks noChangeAspect="1"/>
          </p:cNvPicPr>
          <p:nvPr/>
        </p:nvPicPr>
        <p:blipFill>
          <a:blip r:embed="rId3"/>
          <a:stretch>
            <a:fillRect/>
          </a:stretch>
        </p:blipFill>
        <p:spPr>
          <a:xfrm>
            <a:off x="191652" y="1419117"/>
            <a:ext cx="5902576" cy="2755631"/>
          </a:xfrm>
          <a:prstGeom prst="rect">
            <a:avLst/>
          </a:prstGeom>
        </p:spPr>
      </p:pic>
      <p:sp>
        <p:nvSpPr>
          <p:cNvPr id="15" name="TextBox 14">
            <a:extLst>
              <a:ext uri="{FF2B5EF4-FFF2-40B4-BE49-F238E27FC236}">
                <a16:creationId xmlns:a16="http://schemas.microsoft.com/office/drawing/2014/main" id="{134A329A-E694-AA6B-279A-B6F00B3F4E61}"/>
              </a:ext>
            </a:extLst>
          </p:cNvPr>
          <p:cNvSpPr txBox="1"/>
          <p:nvPr/>
        </p:nvSpPr>
        <p:spPr>
          <a:xfrm>
            <a:off x="6247514" y="4300580"/>
            <a:ext cx="5791200" cy="1427635"/>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
            </a:pPr>
            <a:r>
              <a:rPr lang="ar-EG" sz="2000" dirty="0">
                <a:solidFill>
                  <a:srgbClr val="002060"/>
                </a:solidFill>
              </a:rPr>
              <a:t>سحب الصورة المراد البحث العكسي عنها إلى المربع المخصص، أو تحميلها من جهاز الكمبيوتر، أو لصق رابط الصورة في الفراغ المخصص المحاذي، ومن ثم نضغط على كلمة بحث</a:t>
            </a:r>
            <a:endParaRPr lang="en-US" sz="2000" dirty="0">
              <a:solidFill>
                <a:srgbClr val="002060"/>
              </a:solidFill>
            </a:endParaRPr>
          </a:p>
        </p:txBody>
      </p:sp>
      <p:grpSp>
        <p:nvGrpSpPr>
          <p:cNvPr id="16" name="Group 15">
            <a:extLst>
              <a:ext uri="{FF2B5EF4-FFF2-40B4-BE49-F238E27FC236}">
                <a16:creationId xmlns:a16="http://schemas.microsoft.com/office/drawing/2014/main" id="{563E9E22-C9B3-0AC1-BF3E-596E8ABBD6AF}"/>
              </a:ext>
            </a:extLst>
          </p:cNvPr>
          <p:cNvGrpSpPr>
            <a:grpSpLocks/>
          </p:cNvGrpSpPr>
          <p:nvPr/>
        </p:nvGrpSpPr>
        <p:grpSpPr>
          <a:xfrm>
            <a:off x="691116" y="4128640"/>
            <a:ext cx="4433777" cy="2701555"/>
            <a:chOff x="0" y="0"/>
            <a:chExt cx="4780280" cy="3681601"/>
          </a:xfrm>
        </p:grpSpPr>
        <p:pic>
          <p:nvPicPr>
            <p:cNvPr id="17" name="Image 1027">
              <a:extLst>
                <a:ext uri="{FF2B5EF4-FFF2-40B4-BE49-F238E27FC236}">
                  <a16:creationId xmlns:a16="http://schemas.microsoft.com/office/drawing/2014/main" id="{124C9D9C-325E-BFA4-54D0-D94CBF3E1653}"/>
                </a:ext>
              </a:extLst>
            </p:cNvPr>
            <p:cNvPicPr/>
            <p:nvPr/>
          </p:nvPicPr>
          <p:blipFill>
            <a:blip r:embed="rId4" cstate="print"/>
            <a:stretch>
              <a:fillRect/>
            </a:stretch>
          </p:blipFill>
          <p:spPr>
            <a:xfrm>
              <a:off x="51168" y="51269"/>
              <a:ext cx="4677458" cy="3630332"/>
            </a:xfrm>
            <a:prstGeom prst="rect">
              <a:avLst/>
            </a:prstGeom>
          </p:spPr>
        </p:pic>
        <p:sp>
          <p:nvSpPr>
            <p:cNvPr id="18" name="Graphic 1028">
              <a:extLst>
                <a:ext uri="{FF2B5EF4-FFF2-40B4-BE49-F238E27FC236}">
                  <a16:creationId xmlns:a16="http://schemas.microsoft.com/office/drawing/2014/main" id="{8EA673A9-D638-CA1B-7626-F05AB1DC336D}"/>
                </a:ext>
              </a:extLst>
            </p:cNvPr>
            <p:cNvSpPr/>
            <p:nvPr/>
          </p:nvSpPr>
          <p:spPr>
            <a:xfrm>
              <a:off x="0" y="0"/>
              <a:ext cx="4780280" cy="468630"/>
            </a:xfrm>
            <a:custGeom>
              <a:avLst/>
              <a:gdLst/>
              <a:ahLst/>
              <a:cxnLst/>
              <a:rect l="l" t="t" r="r" b="b"/>
              <a:pathLst>
                <a:path w="4780280" h="468630">
                  <a:moveTo>
                    <a:pt x="467677" y="482"/>
                  </a:moveTo>
                  <a:lnTo>
                    <a:pt x="60883" y="482"/>
                  </a:lnTo>
                  <a:lnTo>
                    <a:pt x="0" y="495"/>
                  </a:lnTo>
                  <a:lnTo>
                    <a:pt x="0" y="468172"/>
                  </a:lnTo>
                  <a:lnTo>
                    <a:pt x="60896" y="468172"/>
                  </a:lnTo>
                  <a:lnTo>
                    <a:pt x="60896" y="61379"/>
                  </a:lnTo>
                  <a:lnTo>
                    <a:pt x="467677" y="61379"/>
                  </a:lnTo>
                  <a:lnTo>
                    <a:pt x="467677" y="482"/>
                  </a:lnTo>
                  <a:close/>
                </a:path>
                <a:path w="4780280" h="468630">
                  <a:moveTo>
                    <a:pt x="4779657" y="0"/>
                  </a:moveTo>
                  <a:lnTo>
                    <a:pt x="4718774" y="0"/>
                  </a:lnTo>
                  <a:lnTo>
                    <a:pt x="4311980" y="0"/>
                  </a:lnTo>
                  <a:lnTo>
                    <a:pt x="4311980" y="60896"/>
                  </a:lnTo>
                  <a:lnTo>
                    <a:pt x="4718761" y="60896"/>
                  </a:lnTo>
                  <a:lnTo>
                    <a:pt x="4718761" y="467677"/>
                  </a:lnTo>
                  <a:lnTo>
                    <a:pt x="4779657" y="467677"/>
                  </a:lnTo>
                  <a:lnTo>
                    <a:pt x="4779657"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1246271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4A354-3D8C-5149-6CE2-06AEAE83B571}"/>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E7E90554-2CD7-CB14-9383-B38AB309E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BB9FDC7A-238F-2A1A-4053-8436D0EDAF79}"/>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1F55C19-A50D-7238-1FEA-77BA8862787A}"/>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8F6F824A-F111-AC23-CF15-4FF300AED801}"/>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تدقيق المعلومات...</a:t>
            </a:r>
            <a:endParaRPr lang="en-US" sz="2400" b="1" dirty="0">
              <a:solidFill>
                <a:schemeClr val="bg1"/>
              </a:solidFill>
              <a:latin typeface="Alexandria" charset="0"/>
              <a:cs typeface="Alexandria" charset="0"/>
            </a:endParaRPr>
          </a:p>
        </p:txBody>
      </p:sp>
      <p:sp>
        <p:nvSpPr>
          <p:cNvPr id="14" name="Rectangle 13">
            <a:extLst>
              <a:ext uri="{FF2B5EF4-FFF2-40B4-BE49-F238E27FC236}">
                <a16:creationId xmlns:a16="http://schemas.microsoft.com/office/drawing/2014/main" id="{1AA7595E-E977-56A2-BEA8-4A75C9DAD3ED}"/>
              </a:ext>
            </a:extLst>
          </p:cNvPr>
          <p:cNvSpPr/>
          <p:nvPr/>
        </p:nvSpPr>
        <p:spPr>
          <a:xfrm>
            <a:off x="5209930" y="1724211"/>
            <a:ext cx="6634715" cy="497784"/>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000" b="1" dirty="0">
                <a:solidFill>
                  <a:schemeClr val="bg1"/>
                </a:solidFill>
                <a:latin typeface="Calibri"/>
                <a:cs typeface="+mj-cs"/>
              </a:rPr>
              <a:t>أدوات أخرى للبحث العكسى عن (الصور) والتحقق من صحتها </a:t>
            </a:r>
            <a:endParaRPr kumimoji="0" lang="ar-EG" sz="2000" b="1" i="0" u="none" strike="noStrike" kern="1200" cap="none" spc="0" normalizeH="0" baseline="0" noProof="0" dirty="0">
              <a:ln>
                <a:noFill/>
              </a:ln>
              <a:solidFill>
                <a:schemeClr val="bg1"/>
              </a:solidFill>
              <a:effectLst/>
              <a:uLnTx/>
              <a:uFillTx/>
              <a:latin typeface="Calibri"/>
              <a:ea typeface="+mn-ea"/>
              <a:cs typeface="+mj-cs"/>
            </a:endParaRPr>
          </a:p>
        </p:txBody>
      </p:sp>
      <p:pic>
        <p:nvPicPr>
          <p:cNvPr id="7" name="Picture 6">
            <a:extLst>
              <a:ext uri="{FF2B5EF4-FFF2-40B4-BE49-F238E27FC236}">
                <a16:creationId xmlns:a16="http://schemas.microsoft.com/office/drawing/2014/main" id="{796A34F4-AFEC-EFB5-C917-A53357B1367A}"/>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210880" y="903768"/>
            <a:ext cx="4788171" cy="5593300"/>
          </a:xfrm>
          <a:prstGeom prst="rect">
            <a:avLst/>
          </a:prstGeom>
        </p:spPr>
      </p:pic>
      <p:sp>
        <p:nvSpPr>
          <p:cNvPr id="10" name="TextBox 9">
            <a:extLst>
              <a:ext uri="{FF2B5EF4-FFF2-40B4-BE49-F238E27FC236}">
                <a16:creationId xmlns:a16="http://schemas.microsoft.com/office/drawing/2014/main" id="{8C56E770-D3C7-A60A-1C03-F9A607DFAAF9}"/>
              </a:ext>
            </a:extLst>
          </p:cNvPr>
          <p:cNvSpPr txBox="1"/>
          <p:nvPr/>
        </p:nvSpPr>
        <p:spPr>
          <a:xfrm>
            <a:off x="5209930" y="2328111"/>
            <a:ext cx="6771189" cy="4247317"/>
          </a:xfrm>
          <a:prstGeom prst="rect">
            <a:avLst/>
          </a:prstGeom>
          <a:noFill/>
        </p:spPr>
        <p:txBody>
          <a:bodyPr wrap="square">
            <a:spAutoFit/>
          </a:bodyPr>
          <a:lstStyle/>
          <a:p>
            <a:pPr algn="justLow" rtl="1"/>
            <a:r>
              <a:rPr lang="ar-EG" dirty="0">
                <a:solidFill>
                  <a:srgbClr val="002060"/>
                </a:solidFill>
                <a:cs typeface="+mj-cs"/>
              </a:rPr>
              <a:t>يقدم لنا البحث العكسي نتائج تطابق في غالبية الأحيان الصورة التي أدخلناها في هذه المحركات، وهكذا يمكن أن نعرف إن كان تم نشر الصورة سابقاً وفي أي مواقع، إضافة إلى الحدث الذي تمثله الصورة.</a:t>
            </a:r>
          </a:p>
          <a:p>
            <a:pPr algn="justLow" rtl="1"/>
            <a:r>
              <a:rPr lang="ar-EG" dirty="0">
                <a:solidFill>
                  <a:srgbClr val="002060"/>
                </a:solidFill>
                <a:cs typeface="+mj-cs"/>
              </a:rPr>
              <a:t>ولكن في هذه المرحلة من المهم أن نقدم النتائج. مثلاً: بالضغط على الخيارات المختلفة التي</a:t>
            </a:r>
          </a:p>
          <a:p>
            <a:pPr algn="justLow" rtl="1"/>
            <a:r>
              <a:rPr lang="ar-EG" dirty="0">
                <a:solidFill>
                  <a:srgbClr val="002060"/>
                </a:solidFill>
                <a:cs typeface="+mj-cs"/>
              </a:rPr>
              <a:t>تظهر لنا، ويجب تصفح هذه المحتويات والبحث عن مصادر موثوقة وتقاطع المصادر. تساعد الأسئلة التالية في تقييم النتائج:</a:t>
            </a:r>
          </a:p>
          <a:p>
            <a:pPr algn="justLow" rtl="1"/>
            <a:r>
              <a:rPr lang="ar-EG" b="1" dirty="0">
                <a:solidFill>
                  <a:srgbClr val="002060"/>
                </a:solidFill>
                <a:cs typeface="+mj-cs"/>
              </a:rPr>
              <a:t>1</a:t>
            </a:r>
            <a:r>
              <a:rPr lang="ar-EG" dirty="0">
                <a:solidFill>
                  <a:srgbClr val="002060"/>
                </a:solidFill>
                <a:cs typeface="+mj-cs"/>
              </a:rPr>
              <a:t>.</a:t>
            </a:r>
            <a:r>
              <a:rPr lang="ar-EG" b="1" dirty="0">
                <a:solidFill>
                  <a:srgbClr val="002060"/>
                </a:solidFill>
                <a:cs typeface="+mj-cs"/>
              </a:rPr>
              <a:t>طبيعة الموقع الإلكتروني</a:t>
            </a:r>
            <a:r>
              <a:rPr lang="ar-EG" dirty="0">
                <a:solidFill>
                  <a:srgbClr val="002060"/>
                </a:solidFill>
                <a:cs typeface="+mj-cs"/>
              </a:rPr>
              <a:t>: هل هو موقع وسيلة إعلامية أو منظمة دولية أو مدونة أو صفحة على منصات التواصل الاجتماعي؟</a:t>
            </a:r>
          </a:p>
          <a:p>
            <a:pPr algn="justLow" rtl="1"/>
            <a:r>
              <a:rPr lang="ar-EG" b="1" dirty="0">
                <a:solidFill>
                  <a:srgbClr val="002060"/>
                </a:solidFill>
                <a:cs typeface="+mj-cs"/>
              </a:rPr>
              <a:t>2. تقاطع النتائج</a:t>
            </a:r>
            <a:r>
              <a:rPr lang="ar-EG" dirty="0">
                <a:solidFill>
                  <a:srgbClr val="002060"/>
                </a:solidFill>
                <a:cs typeface="+mj-cs"/>
              </a:rPr>
              <a:t>: هل تتقاطع النتائج على مستوى التفاصيل المرتبطة؟ وغيرها من التفاصيل الأخرى.</a:t>
            </a:r>
          </a:p>
          <a:p>
            <a:pPr algn="justLow" rtl="1"/>
            <a:r>
              <a:rPr lang="ar-EG" b="1" dirty="0">
                <a:solidFill>
                  <a:srgbClr val="002060"/>
                </a:solidFill>
                <a:cs typeface="+mj-cs"/>
              </a:rPr>
              <a:t>3.توفر أدلة: </a:t>
            </a:r>
            <a:r>
              <a:rPr lang="ar-EG" dirty="0">
                <a:solidFill>
                  <a:srgbClr val="002060"/>
                </a:solidFill>
                <a:cs typeface="+mj-cs"/>
              </a:rPr>
              <a:t>هل تتوفر أدلة عمن التقط الصورة وتفاصيل التقاطها مثل وكالة أنباء أو مصور صحفي؟</a:t>
            </a:r>
          </a:p>
          <a:p>
            <a:pPr algn="justLow" rtl="1"/>
            <a:r>
              <a:rPr lang="ar-EG" dirty="0">
                <a:solidFill>
                  <a:srgbClr val="002060"/>
                </a:solidFill>
                <a:cs typeface="+mj-cs"/>
              </a:rPr>
              <a:t>ولا يعني الحصول على نتائج من خلال البحث العكسي أن النتائج سليمة، ولا يعني الوصول إلى أقدم تاريخ ومصدر نشر الصورة حسب أدوات البحث العكسي أنه بالفعل أقدم وقت نشرت فيه دائماً، أحياناً يكون هذا ما توصلنا إليه فقط، ويجب أن نذكر ذلك.</a:t>
            </a:r>
            <a:endParaRPr lang="en-US" dirty="0">
              <a:solidFill>
                <a:srgbClr val="002060"/>
              </a:solidFill>
              <a:cs typeface="+mj-cs"/>
            </a:endParaRPr>
          </a:p>
        </p:txBody>
      </p:sp>
    </p:spTree>
    <p:extLst>
      <p:ext uri="{BB962C8B-B14F-4D97-AF65-F5344CB8AC3E}">
        <p14:creationId xmlns:p14="http://schemas.microsoft.com/office/powerpoint/2010/main" val="45240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AE5F1-58B3-C95E-305C-CB416684A24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664236-E054-3635-41E3-9B13F78E701F}"/>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0FD968C1-BF88-325F-38DB-35C0792B6CD9}"/>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l-Genders-Regular-v4"/>
                <a:ea typeface="+mn-ea"/>
                <a:cs typeface="Arial" panose="020B0604020202020204" pitchFamily="34" charset="0"/>
              </a:rPr>
              <a:t>أدوات </a:t>
            </a:r>
            <a:r>
              <a:rPr lang="ar-EG" sz="2800" b="1" dirty="0">
                <a:solidFill>
                  <a:prstClr val="white"/>
                </a:solidFill>
                <a:latin typeface="All-Genders-Regular-v4"/>
                <a:cs typeface="Arial" panose="020B0604020202020204" pitchFamily="34" charset="0"/>
              </a:rPr>
              <a:t>التحقق من الفيديوهات...</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1860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0386D-6A88-186E-21FF-CD286F7492B7}"/>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BF06EC29-81C2-EEBA-C9C3-2B1A030FBA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E627EC14-BA76-2222-4AB0-2A2CBFAD6CE5}"/>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9157F97-B3DE-E288-5F94-2F2BC860216D}"/>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FAB1FEEF-39AB-5399-5888-9125CDA4C65C}"/>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2E6F743-9862-3809-73E3-C236547DE7DC}"/>
              </a:ext>
            </a:extLst>
          </p:cNvPr>
          <p:cNvSpPr txBox="1"/>
          <p:nvPr/>
        </p:nvSpPr>
        <p:spPr>
          <a:xfrm>
            <a:off x="95693" y="1724211"/>
            <a:ext cx="11834013" cy="960328"/>
          </a:xfrm>
          <a:prstGeom prst="rect">
            <a:avLst/>
          </a:prstGeom>
          <a:noFill/>
        </p:spPr>
        <p:txBody>
          <a:bodyPr wrap="square">
            <a:spAutoFit/>
          </a:bodyPr>
          <a:lstStyle/>
          <a:p>
            <a:pPr algn="justLow" rtl="1">
              <a:lnSpc>
                <a:spcPct val="150000"/>
              </a:lnSpc>
            </a:pPr>
            <a:r>
              <a:rPr lang="ar-EG" sz="2000" u="sng" dirty="0">
                <a:solidFill>
                  <a:srgbClr val="002060"/>
                </a:solidFill>
                <a:cs typeface="+mj-cs"/>
              </a:rPr>
              <a:t>لإجراء بحث عكسي عن مقطع فيديو، يتم اتباع الطريقة ذاتها التي يجرى بها البحث العكسي عن الصورة، مع وجود فارق في بعض الخطوات</a:t>
            </a:r>
            <a:r>
              <a:rPr lang="ar-EG" sz="2000" dirty="0">
                <a:solidFill>
                  <a:srgbClr val="002060"/>
                </a:solidFill>
                <a:cs typeface="+mj-cs"/>
              </a:rPr>
              <a:t>؛ وهي:</a:t>
            </a:r>
          </a:p>
          <a:p>
            <a:pPr algn="justLow" rtl="1">
              <a:lnSpc>
                <a:spcPct val="150000"/>
              </a:lnSpc>
            </a:pPr>
            <a:r>
              <a:rPr lang="ar-EG" sz="2000" dirty="0">
                <a:solidFill>
                  <a:srgbClr val="002060"/>
                </a:solidFill>
                <a:cs typeface="+mj-cs"/>
              </a:rPr>
              <a:t>  1. لابد من التقاط مجموعة صور شاشة </a:t>
            </a:r>
            <a:r>
              <a:rPr lang="en-US" sz="2000" dirty="0">
                <a:solidFill>
                  <a:srgbClr val="002060"/>
                </a:solidFill>
                <a:latin typeface="Times New Roman" panose="02020603050405020304" pitchFamily="18" charset="0"/>
                <a:cs typeface="Times New Roman" panose="02020603050405020304" pitchFamily="18" charset="0"/>
              </a:rPr>
              <a:t>shoot screen </a:t>
            </a:r>
            <a:r>
              <a:rPr lang="ar-EG" sz="2000" dirty="0">
                <a:solidFill>
                  <a:srgbClr val="002060"/>
                </a:solidFill>
                <a:latin typeface="Times New Roman" panose="02020603050405020304" pitchFamily="18" charset="0"/>
                <a:cs typeface="Times New Roman" panose="02020603050405020304" pitchFamily="18" charset="0"/>
              </a:rPr>
              <a:t> </a:t>
            </a:r>
            <a:r>
              <a:rPr lang="ar-EG" sz="2000" dirty="0">
                <a:solidFill>
                  <a:srgbClr val="002060"/>
                </a:solidFill>
                <a:cs typeface="+mj-cs"/>
              </a:rPr>
              <a:t>من مقدمة الفيديو ومنتصفه ونهايته</a:t>
            </a:r>
          </a:p>
        </p:txBody>
      </p:sp>
      <p:sp>
        <p:nvSpPr>
          <p:cNvPr id="9" name="TextBox 8">
            <a:extLst>
              <a:ext uri="{FF2B5EF4-FFF2-40B4-BE49-F238E27FC236}">
                <a16:creationId xmlns:a16="http://schemas.microsoft.com/office/drawing/2014/main" id="{AF0ED03C-98E7-B691-AB3B-770C5F0DFC6C}"/>
              </a:ext>
            </a:extLst>
          </p:cNvPr>
          <p:cNvSpPr txBox="1"/>
          <p:nvPr/>
        </p:nvSpPr>
        <p:spPr>
          <a:xfrm>
            <a:off x="3033039" y="2801744"/>
            <a:ext cx="8779810" cy="815608"/>
          </a:xfrm>
          <a:prstGeom prst="rect">
            <a:avLst/>
          </a:prstGeom>
          <a:noFill/>
        </p:spPr>
        <p:txBody>
          <a:bodyPr wrap="square">
            <a:spAutoFit/>
          </a:bodyPr>
          <a:lstStyle/>
          <a:p>
            <a:pPr algn="r" rtl="1"/>
            <a:r>
              <a:rPr lang="ar-EG" dirty="0">
                <a:solidFill>
                  <a:srgbClr val="002060"/>
                </a:solidFill>
                <a:cs typeface="+mj-cs"/>
              </a:rPr>
              <a:t>2. يشترط في التقاط صور الشاشة أن تحتوي على أبرز العناصر المرئية في الفيديو.</a:t>
            </a:r>
          </a:p>
          <a:p>
            <a:pPr algn="r" rtl="1"/>
            <a:endParaRPr lang="ar-EG" sz="1000" dirty="0">
              <a:solidFill>
                <a:srgbClr val="002060"/>
              </a:solidFill>
              <a:cs typeface="+mj-cs"/>
            </a:endParaRPr>
          </a:p>
          <a:p>
            <a:pPr algn="r" rtl="1"/>
            <a:r>
              <a:rPr lang="ar-EG" dirty="0">
                <a:solidFill>
                  <a:srgbClr val="002060"/>
                </a:solidFill>
                <a:cs typeface="+mj-cs"/>
              </a:rPr>
              <a:t>3. نجري عملية بحث عكسي لكل صورة ملتقطة بالخطوات ذاتها التي تطرقنا إليها في أمثلة سابقة</a:t>
            </a:r>
          </a:p>
        </p:txBody>
      </p:sp>
      <p:sp>
        <p:nvSpPr>
          <p:cNvPr id="11" name="Rectangle: Rounded Corners 10">
            <a:extLst>
              <a:ext uri="{FF2B5EF4-FFF2-40B4-BE49-F238E27FC236}">
                <a16:creationId xmlns:a16="http://schemas.microsoft.com/office/drawing/2014/main" id="{0AEFF45D-EBC8-1F93-B77F-058A88F596C5}"/>
              </a:ext>
            </a:extLst>
          </p:cNvPr>
          <p:cNvSpPr/>
          <p:nvPr/>
        </p:nvSpPr>
        <p:spPr>
          <a:xfrm>
            <a:off x="6879342" y="3734557"/>
            <a:ext cx="4933507" cy="66985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أدوات لالتقاط صورة شاشة من مقطع فيديو: </a:t>
            </a:r>
            <a:endParaRPr lang="en-US" sz="2000" b="1" dirty="0">
              <a:solidFill>
                <a:schemeClr val="bg1"/>
              </a:solidFill>
            </a:endParaRPr>
          </a:p>
        </p:txBody>
      </p:sp>
      <p:sp>
        <p:nvSpPr>
          <p:cNvPr id="15" name="TextBox 14">
            <a:extLst>
              <a:ext uri="{FF2B5EF4-FFF2-40B4-BE49-F238E27FC236}">
                <a16:creationId xmlns:a16="http://schemas.microsoft.com/office/drawing/2014/main" id="{B5F5B24F-D9D1-B77D-99FD-DA60CC125481}"/>
              </a:ext>
            </a:extLst>
          </p:cNvPr>
          <p:cNvSpPr txBox="1"/>
          <p:nvPr/>
        </p:nvSpPr>
        <p:spPr>
          <a:xfrm>
            <a:off x="5699051" y="4404408"/>
            <a:ext cx="6334347" cy="966290"/>
          </a:xfrm>
          <a:prstGeom prst="rect">
            <a:avLst/>
          </a:prstGeom>
          <a:noFill/>
        </p:spPr>
        <p:txBody>
          <a:bodyPr wrap="square">
            <a:spAutoFit/>
          </a:bodyPr>
          <a:lstStyle/>
          <a:p>
            <a:pPr algn="r" rtl="1">
              <a:lnSpc>
                <a:spcPct val="150000"/>
              </a:lnSpc>
            </a:pPr>
            <a:r>
              <a:rPr lang="ar-EG" sz="2000" b="1" dirty="0">
                <a:solidFill>
                  <a:srgbClr val="002060"/>
                </a:solidFill>
                <a:cs typeface="+mj-cs"/>
              </a:rPr>
              <a:t>1.أداة القصاصة  </a:t>
            </a:r>
            <a:r>
              <a:rPr lang="ar-EG" sz="2000" dirty="0">
                <a:solidFill>
                  <a:srgbClr val="002060"/>
                </a:solidFill>
                <a:cs typeface="+mj-cs"/>
              </a:rPr>
              <a:t>: وهي من الأدوات التي يمكن الاستفادة منها، حيث تعتبر سهلة الاستخدام، إلا أنها لا توفر لقطات شاشة بجودة عالية.</a:t>
            </a:r>
            <a:endParaRPr lang="en-US" sz="2000" dirty="0">
              <a:solidFill>
                <a:srgbClr val="002060"/>
              </a:solidFill>
              <a:cs typeface="+mj-cs"/>
            </a:endParaRPr>
          </a:p>
        </p:txBody>
      </p:sp>
      <p:pic>
        <p:nvPicPr>
          <p:cNvPr id="17" name="Picture 16">
            <a:extLst>
              <a:ext uri="{FF2B5EF4-FFF2-40B4-BE49-F238E27FC236}">
                <a16:creationId xmlns:a16="http://schemas.microsoft.com/office/drawing/2014/main" id="{498CA755-0510-6899-8379-3F90D3E279D9}"/>
              </a:ext>
            </a:extLst>
          </p:cNvPr>
          <p:cNvPicPr>
            <a:picLocks noChangeAspect="1"/>
          </p:cNvPicPr>
          <p:nvPr/>
        </p:nvPicPr>
        <p:blipFill>
          <a:blip r:embed="rId3"/>
          <a:stretch>
            <a:fillRect/>
          </a:stretch>
        </p:blipFill>
        <p:spPr>
          <a:xfrm>
            <a:off x="283197" y="3734557"/>
            <a:ext cx="4933507" cy="2023375"/>
          </a:xfrm>
          <a:prstGeom prst="rect">
            <a:avLst/>
          </a:prstGeom>
        </p:spPr>
      </p:pic>
      <p:sp>
        <p:nvSpPr>
          <p:cNvPr id="19" name="TextBox 18">
            <a:extLst>
              <a:ext uri="{FF2B5EF4-FFF2-40B4-BE49-F238E27FC236}">
                <a16:creationId xmlns:a16="http://schemas.microsoft.com/office/drawing/2014/main" id="{DCC83DBC-8AAF-A50E-4012-4D7665702030}"/>
              </a:ext>
            </a:extLst>
          </p:cNvPr>
          <p:cNvSpPr txBox="1"/>
          <p:nvPr/>
        </p:nvSpPr>
        <p:spPr>
          <a:xfrm>
            <a:off x="5540005" y="5370698"/>
            <a:ext cx="7206217" cy="879215"/>
          </a:xfrm>
          <a:prstGeom prst="rect">
            <a:avLst/>
          </a:prstGeom>
          <a:noFill/>
        </p:spPr>
        <p:txBody>
          <a:bodyPr wrap="square">
            <a:spAutoFit/>
          </a:bodyPr>
          <a:lstStyle/>
          <a:p>
            <a:pPr marL="760730" marR="401955" algn="justLow" rtl="1">
              <a:lnSpc>
                <a:spcPct val="135000"/>
              </a:lnSpc>
              <a:buNone/>
            </a:pPr>
            <a:r>
              <a:rPr lang="ar-SA" sz="2000" dirty="0">
                <a:solidFill>
                  <a:srgbClr val="002060"/>
                </a:solidFill>
                <a:effectLst/>
                <a:latin typeface="Arial" panose="020B0604020202020204" pitchFamily="34" charset="0"/>
                <a:ea typeface="Arial" panose="020B0604020202020204" pitchFamily="34" charset="0"/>
                <a:cs typeface="+mj-cs"/>
              </a:rPr>
              <a:t>لاستخدام أداة القصاصة نضغط على </a:t>
            </a:r>
            <a:r>
              <a:rPr lang="en-US" sz="2000" dirty="0">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S</a:t>
            </a:r>
            <a:r>
              <a:rPr lang="en-US" sz="2000" spc="-95" dirty="0">
                <a:solidFill>
                  <a:srgbClr val="002060"/>
                </a:solidFill>
                <a:effectLst/>
                <a:latin typeface="Tahoma" panose="020B0604030504040204" pitchFamily="34" charset="0"/>
                <a:ea typeface="Arial" panose="020B0604020202020204" pitchFamily="34" charset="0"/>
                <a:cs typeface="+mj-cs"/>
              </a:rPr>
              <a:t> </a:t>
            </a:r>
            <a:r>
              <a:rPr lang="en-US" sz="2000" dirty="0">
                <a:solidFill>
                  <a:srgbClr val="002060"/>
                </a:solidFill>
                <a:effectLst/>
                <a:latin typeface="Tahoma" panose="020B0604030504040204" pitchFamily="34" charset="0"/>
                <a:ea typeface="Arial" panose="020B0604020202020204" pitchFamily="34" charset="0"/>
                <a:cs typeface="+mj-cs"/>
              </a:rPr>
              <a:t>+</a:t>
            </a:r>
            <a:r>
              <a:rPr lang="en-US" sz="2000" spc="-95" dirty="0">
                <a:solidFill>
                  <a:srgbClr val="002060"/>
                </a:solidFill>
                <a:effectLst/>
                <a:latin typeface="Tahoma" panose="020B0604030504040204" pitchFamily="34" charset="0"/>
                <a:ea typeface="Arial" panose="020B0604020202020204" pitchFamily="34" charset="0"/>
                <a:cs typeface="+mj-cs"/>
              </a:rPr>
              <a:t> </a:t>
            </a:r>
            <a:r>
              <a:rPr lang="en-US" sz="2000" dirty="0">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shift</a:t>
            </a:r>
            <a:r>
              <a:rPr lang="en-US" sz="2000" spc="-95" dirty="0">
                <a:solidFill>
                  <a:srgbClr val="002060"/>
                </a:solidFill>
                <a:effectLst/>
                <a:latin typeface="Tahoma" panose="020B0604030504040204" pitchFamily="34" charset="0"/>
                <a:ea typeface="Arial" panose="020B0604020202020204" pitchFamily="34" charset="0"/>
                <a:cs typeface="+mj-cs"/>
              </a:rPr>
              <a:t> </a:t>
            </a:r>
            <a:r>
              <a:rPr lang="en-US" sz="2000" dirty="0">
                <a:solidFill>
                  <a:srgbClr val="002060"/>
                </a:solidFill>
                <a:effectLst/>
                <a:latin typeface="Tahoma" panose="020B0604030504040204" pitchFamily="34" charset="0"/>
                <a:ea typeface="Arial" panose="020B0604020202020204" pitchFamily="34" charset="0"/>
                <a:cs typeface="+mj-cs"/>
              </a:rPr>
              <a:t>+</a:t>
            </a:r>
            <a:r>
              <a:rPr lang="en-US" sz="2000" spc="-95" dirty="0">
                <a:solidFill>
                  <a:srgbClr val="002060"/>
                </a:solidFill>
                <a:effectLst/>
                <a:latin typeface="Tahoma" panose="020B0604030504040204" pitchFamily="34" charset="0"/>
                <a:ea typeface="Arial" panose="020B0604020202020204" pitchFamily="34" charset="0"/>
                <a:cs typeface="+mj-cs"/>
              </a:rPr>
              <a:t> </a:t>
            </a:r>
            <a:r>
              <a:rPr lang="en-US" sz="2000" dirty="0">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Window</a:t>
            </a:r>
            <a:r>
              <a:rPr lang="ar-SA" sz="2000" dirty="0">
                <a:solidFill>
                  <a:srgbClr val="002060"/>
                </a:solidFill>
                <a:effectLst/>
                <a:latin typeface="Arial" panose="020B0604020202020204" pitchFamily="34" charset="0"/>
                <a:ea typeface="Arial" panose="020B0604020202020204" pitchFamily="34" charset="0"/>
                <a:cs typeface="+mj-cs"/>
              </a:rPr>
              <a:t> معاً، من</a:t>
            </a:r>
            <a:r>
              <a:rPr lang="ar-EG" sz="2000" dirty="0">
                <a:solidFill>
                  <a:srgbClr val="002060"/>
                </a:solidFill>
                <a:effectLst/>
                <a:latin typeface="Arial" panose="020B0604020202020204" pitchFamily="34" charset="0"/>
                <a:ea typeface="Arial" panose="020B0604020202020204" pitchFamily="34" charset="0"/>
                <a:cs typeface="+mj-cs"/>
              </a:rPr>
              <a:t> </a:t>
            </a:r>
            <a:r>
              <a:rPr lang="ar-SA" sz="2000" dirty="0">
                <a:solidFill>
                  <a:srgbClr val="002060"/>
                </a:solidFill>
                <a:effectLst/>
                <a:latin typeface="Arial" panose="020B0604020202020204" pitchFamily="34" charset="0"/>
                <a:ea typeface="Arial" panose="020B0604020202020204" pitchFamily="34" charset="0"/>
                <a:cs typeface="+mj-cs"/>
              </a:rPr>
              <a:t>ثم يمكننا الحصول على لقطة الشاشة المناسبة</a:t>
            </a:r>
            <a:r>
              <a:rPr lang="en-US" sz="2000" dirty="0">
                <a:solidFill>
                  <a:srgbClr val="002060"/>
                </a:solidFill>
                <a:effectLst/>
                <a:latin typeface="Arial" panose="020B0604020202020204" pitchFamily="34" charset="0"/>
                <a:ea typeface="Arial" panose="020B0604020202020204" pitchFamily="34" charset="0"/>
                <a:cs typeface="+mj-cs"/>
              </a:rPr>
              <a:t>.</a:t>
            </a:r>
          </a:p>
        </p:txBody>
      </p:sp>
    </p:spTree>
    <p:extLst>
      <p:ext uri="{BB962C8B-B14F-4D97-AF65-F5344CB8AC3E}">
        <p14:creationId xmlns:p14="http://schemas.microsoft.com/office/powerpoint/2010/main" val="263523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8B7B9-80BC-23E5-1CE0-A3CBCF7BE05C}"/>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EF8C195-465A-02B6-A4EE-8E90F9430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A30F38EF-0332-E9C7-1FE2-C47C5DC230DA}"/>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3EB83E0-1D2F-1257-D807-200885E9A28C}"/>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188A0BB5-6C31-8262-A7B4-C497A0698611}"/>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11" name="Rectangle: Rounded Corners 10">
            <a:extLst>
              <a:ext uri="{FF2B5EF4-FFF2-40B4-BE49-F238E27FC236}">
                <a16:creationId xmlns:a16="http://schemas.microsoft.com/office/drawing/2014/main" id="{25F8CE64-9246-F3F5-01CC-C060231CA086}"/>
              </a:ext>
            </a:extLst>
          </p:cNvPr>
          <p:cNvSpPr/>
          <p:nvPr/>
        </p:nvSpPr>
        <p:spPr>
          <a:xfrm>
            <a:off x="7099891" y="1765005"/>
            <a:ext cx="4933507" cy="66985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أدوات لالتقاط صورة شاشة من مقطع فيديو: </a:t>
            </a:r>
            <a:endParaRPr lang="en-US" sz="2000" b="1" dirty="0">
              <a:solidFill>
                <a:schemeClr val="bg1"/>
              </a:solidFill>
            </a:endParaRPr>
          </a:p>
        </p:txBody>
      </p:sp>
      <p:sp>
        <p:nvSpPr>
          <p:cNvPr id="4" name="TextBox 3">
            <a:extLst>
              <a:ext uri="{FF2B5EF4-FFF2-40B4-BE49-F238E27FC236}">
                <a16:creationId xmlns:a16="http://schemas.microsoft.com/office/drawing/2014/main" id="{981CB2C4-C8CE-38E7-1192-BC44940EDA0F}"/>
              </a:ext>
            </a:extLst>
          </p:cNvPr>
          <p:cNvSpPr txBox="1"/>
          <p:nvPr/>
        </p:nvSpPr>
        <p:spPr>
          <a:xfrm>
            <a:off x="5273749" y="2434856"/>
            <a:ext cx="6570896" cy="2351285"/>
          </a:xfrm>
          <a:prstGeom prst="rect">
            <a:avLst/>
          </a:prstGeom>
          <a:noFill/>
        </p:spPr>
        <p:txBody>
          <a:bodyPr wrap="square">
            <a:spAutoFit/>
          </a:bodyPr>
          <a:lstStyle/>
          <a:p>
            <a:pPr algn="r" rtl="1">
              <a:lnSpc>
                <a:spcPct val="150000"/>
              </a:lnSpc>
            </a:pPr>
            <a:r>
              <a:rPr lang="ar-EG" sz="2000" b="1" dirty="0">
                <a:solidFill>
                  <a:srgbClr val="002060"/>
                </a:solidFill>
                <a:cs typeface="+mj-cs"/>
              </a:rPr>
              <a:t>2. برنامج </a:t>
            </a:r>
            <a:r>
              <a:rPr lang="en-US" sz="2000" dirty="0">
                <a:solidFill>
                  <a:srgbClr val="002060"/>
                </a:solidFill>
                <a:latin typeface="Times New Roman" panose="02020603050405020304" pitchFamily="18" charset="0"/>
                <a:cs typeface="Times New Roman" panose="02020603050405020304" pitchFamily="18" charset="0"/>
              </a:rPr>
              <a:t>Classic plyer media   </a:t>
            </a:r>
            <a:r>
              <a:rPr lang="en-US" sz="2000" dirty="0">
                <a:solidFill>
                  <a:srgbClr val="002060"/>
                </a:solidFill>
                <a:cs typeface="+mj-cs"/>
              </a:rPr>
              <a:t>: </a:t>
            </a:r>
            <a:r>
              <a:rPr lang="ar-EG" sz="2000" dirty="0">
                <a:solidFill>
                  <a:srgbClr val="002060"/>
                </a:solidFill>
                <a:cs typeface="+mj-cs"/>
              </a:rPr>
              <a:t> يتيح هذا البرنامج إمكانية الاحتفاظ بلقطات شاشة من مقاطع الفيديو، حيث يعتبر خياراً أفضل من أداة القصاصة، ذلك أنه إلى جانب سهولة استخدامه، يتيح إمكانية الحصول على لقطات شاشة بجودة أفضل، ولكن يعيبه كما أداة القصاصة، وجوب اختيار اللقطات المناسبة يدوياً، قبل إجراء بحث عكسي عنها.</a:t>
            </a:r>
            <a:endParaRPr lang="en-US" sz="2000" dirty="0">
              <a:solidFill>
                <a:srgbClr val="002060"/>
              </a:solidFill>
              <a:cs typeface="+mj-cs"/>
            </a:endParaRPr>
          </a:p>
        </p:txBody>
      </p:sp>
      <p:grpSp>
        <p:nvGrpSpPr>
          <p:cNvPr id="7" name="Group 6">
            <a:extLst>
              <a:ext uri="{FF2B5EF4-FFF2-40B4-BE49-F238E27FC236}">
                <a16:creationId xmlns:a16="http://schemas.microsoft.com/office/drawing/2014/main" id="{1E325044-E9EC-028F-80E2-1E7236E3FC5E}"/>
              </a:ext>
            </a:extLst>
          </p:cNvPr>
          <p:cNvGrpSpPr>
            <a:grpSpLocks/>
          </p:cNvGrpSpPr>
          <p:nvPr/>
        </p:nvGrpSpPr>
        <p:grpSpPr>
          <a:xfrm>
            <a:off x="158602" y="1222744"/>
            <a:ext cx="4933507" cy="3725917"/>
            <a:chOff x="0" y="0"/>
            <a:chExt cx="6108700" cy="3331082"/>
          </a:xfrm>
        </p:grpSpPr>
        <p:pic>
          <p:nvPicPr>
            <p:cNvPr id="10" name="Image 1146">
              <a:extLst>
                <a:ext uri="{FF2B5EF4-FFF2-40B4-BE49-F238E27FC236}">
                  <a16:creationId xmlns:a16="http://schemas.microsoft.com/office/drawing/2014/main" id="{874E0C53-22EB-8FE2-5FB3-4DADA013DBF5}"/>
                </a:ext>
              </a:extLst>
            </p:cNvPr>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65849" y="66433"/>
              <a:ext cx="5984862" cy="3264649"/>
            </a:xfrm>
            <a:prstGeom prst="rect">
              <a:avLst/>
            </a:prstGeom>
          </p:spPr>
        </p:pic>
        <p:sp>
          <p:nvSpPr>
            <p:cNvPr id="13" name="Graphic 1147">
              <a:extLst>
                <a:ext uri="{FF2B5EF4-FFF2-40B4-BE49-F238E27FC236}">
                  <a16:creationId xmlns:a16="http://schemas.microsoft.com/office/drawing/2014/main" id="{7E3AD73B-160C-DF19-1FC4-F85227D5FE12}"/>
                </a:ext>
              </a:extLst>
            </p:cNvPr>
            <p:cNvSpPr/>
            <p:nvPr/>
          </p:nvSpPr>
          <p:spPr>
            <a:xfrm>
              <a:off x="0" y="0"/>
              <a:ext cx="6108700" cy="469900"/>
            </a:xfrm>
            <a:custGeom>
              <a:avLst/>
              <a:gdLst/>
              <a:ahLst/>
              <a:cxnLst/>
              <a:rect l="l" t="t" r="r" b="b"/>
              <a:pathLst>
                <a:path w="6108700" h="469900">
                  <a:moveTo>
                    <a:pt x="467677" y="1727"/>
                  </a:moveTo>
                  <a:lnTo>
                    <a:pt x="60896" y="1727"/>
                  </a:lnTo>
                  <a:lnTo>
                    <a:pt x="0" y="1714"/>
                  </a:lnTo>
                  <a:lnTo>
                    <a:pt x="0" y="469392"/>
                  </a:lnTo>
                  <a:lnTo>
                    <a:pt x="60896" y="469392"/>
                  </a:lnTo>
                  <a:lnTo>
                    <a:pt x="60896" y="62611"/>
                  </a:lnTo>
                  <a:lnTo>
                    <a:pt x="467677" y="62611"/>
                  </a:lnTo>
                  <a:lnTo>
                    <a:pt x="467677" y="1727"/>
                  </a:lnTo>
                  <a:close/>
                </a:path>
                <a:path w="6108700" h="469900">
                  <a:moveTo>
                    <a:pt x="6108700" y="0"/>
                  </a:moveTo>
                  <a:lnTo>
                    <a:pt x="6047803" y="0"/>
                  </a:lnTo>
                  <a:lnTo>
                    <a:pt x="5641022" y="12"/>
                  </a:lnTo>
                  <a:lnTo>
                    <a:pt x="5641022" y="60896"/>
                  </a:lnTo>
                  <a:lnTo>
                    <a:pt x="6047803" y="60896"/>
                  </a:lnTo>
                  <a:lnTo>
                    <a:pt x="6047803" y="467677"/>
                  </a:lnTo>
                  <a:lnTo>
                    <a:pt x="6108700" y="467677"/>
                  </a:lnTo>
                  <a:lnTo>
                    <a:pt x="6108700"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16" name="TextBox 15">
            <a:extLst>
              <a:ext uri="{FF2B5EF4-FFF2-40B4-BE49-F238E27FC236}">
                <a16:creationId xmlns:a16="http://schemas.microsoft.com/office/drawing/2014/main" id="{B378DFB0-2C71-3017-CA84-19CF370A91B7}"/>
              </a:ext>
            </a:extLst>
          </p:cNvPr>
          <p:cNvSpPr txBox="1"/>
          <p:nvPr/>
        </p:nvSpPr>
        <p:spPr>
          <a:xfrm>
            <a:off x="211783" y="4823593"/>
            <a:ext cx="11768434" cy="1883657"/>
          </a:xfrm>
          <a:prstGeom prst="rect">
            <a:avLst/>
          </a:prstGeom>
          <a:noFill/>
        </p:spPr>
        <p:txBody>
          <a:bodyPr wrap="square">
            <a:spAutoFit/>
          </a:bodyPr>
          <a:lstStyle/>
          <a:p>
            <a:pPr algn="justLow" rtl="1">
              <a:lnSpc>
                <a:spcPct val="150000"/>
              </a:lnSpc>
            </a:pPr>
            <a:r>
              <a:rPr lang="ar-EG" sz="2000" b="1" dirty="0">
                <a:solidFill>
                  <a:srgbClr val="002060"/>
                </a:solidFill>
                <a:cs typeface="+mj-cs"/>
              </a:rPr>
              <a:t>في المثال التالي</a:t>
            </a:r>
            <a:r>
              <a:rPr lang="en-US" sz="2000" b="1" dirty="0">
                <a:solidFill>
                  <a:srgbClr val="002060"/>
                </a:solidFill>
                <a:cs typeface="+mj-cs"/>
              </a:rPr>
              <a:t>: </a:t>
            </a:r>
            <a:r>
              <a:rPr lang="ar-EG" sz="2000" dirty="0">
                <a:solidFill>
                  <a:srgbClr val="002060"/>
                </a:solidFill>
                <a:cs typeface="+mj-cs"/>
              </a:rPr>
              <a:t>قمنا بتشغيل الفيديو المراد التحقق منه، ثم تم توقيفه عند الثانية 03:00، من ثم اخترنا من القائمة المنسدلة من خانة ملف، أعلى يمين البرنامج خيار حفظ الصورة</a:t>
            </a:r>
            <a:r>
              <a:rPr lang="en-US" sz="2000" dirty="0">
                <a:solidFill>
                  <a:srgbClr val="002060"/>
                </a:solidFill>
                <a:cs typeface="+mj-cs"/>
              </a:rPr>
              <a:t> </a:t>
            </a:r>
            <a:r>
              <a:rPr lang="ar-EG" sz="2000" dirty="0">
                <a:solidFill>
                  <a:srgbClr val="002060"/>
                </a:solidFill>
                <a:cs typeface="+mj-cs"/>
              </a:rPr>
              <a:t>. و يمكن أن نضغط بدلًا عن ذلك خيار حفظ الصورة اختصار . </a:t>
            </a:r>
            <a:r>
              <a:rPr lang="en-US" sz="2000" dirty="0" err="1">
                <a:solidFill>
                  <a:srgbClr val="002060"/>
                </a:solidFill>
                <a:latin typeface="Times New Roman" panose="02020603050405020304" pitchFamily="18" charset="0"/>
                <a:cs typeface="Times New Roman" panose="02020603050405020304" pitchFamily="18" charset="0"/>
              </a:rPr>
              <a:t>Alt+I</a:t>
            </a:r>
            <a:endParaRPr lang="en-US" sz="2000" dirty="0">
              <a:solidFill>
                <a:srgbClr val="002060"/>
              </a:solidFill>
              <a:latin typeface="Times New Roman" panose="02020603050405020304" pitchFamily="18" charset="0"/>
              <a:cs typeface="Times New Roman" panose="02020603050405020304" pitchFamily="18" charset="0"/>
            </a:endParaRPr>
          </a:p>
          <a:p>
            <a:pPr algn="justLow" rtl="1">
              <a:lnSpc>
                <a:spcPct val="150000"/>
              </a:lnSpc>
            </a:pPr>
            <a:r>
              <a:rPr lang="ar-EG" sz="2000" dirty="0">
                <a:solidFill>
                  <a:srgbClr val="002060"/>
                </a:solidFill>
                <a:cs typeface="+mj-cs"/>
              </a:rPr>
              <a:t>نكرر التقاط صور شاشة </a:t>
            </a:r>
            <a:r>
              <a:rPr lang="en-US" sz="2000" dirty="0">
                <a:solidFill>
                  <a:srgbClr val="002060"/>
                </a:solidFill>
                <a:latin typeface="Times New Roman" panose="02020603050405020304" pitchFamily="18" charset="0"/>
                <a:cs typeface="Times New Roman" panose="02020603050405020304" pitchFamily="18" charset="0"/>
              </a:rPr>
              <a:t>Shoot screen</a:t>
            </a:r>
            <a:r>
              <a:rPr lang="en-US" sz="2000" dirty="0">
                <a:solidFill>
                  <a:srgbClr val="002060"/>
                </a:solidFill>
                <a:cs typeface="+mj-cs"/>
              </a:rPr>
              <a:t>، </a:t>
            </a:r>
            <a:r>
              <a:rPr lang="ar-EG" sz="2000" dirty="0">
                <a:solidFill>
                  <a:srgbClr val="002060"/>
                </a:solidFill>
                <a:cs typeface="+mj-cs"/>
              </a:rPr>
              <a:t>في مواضع أخرى من مقدمة الفيديو ووسطه ونهايته، بحيث تحوي عناصر مرئية بارزة، قبل أن نجري بحث عن كل صورة، بحثاً عكسياً بشكل منفرد.</a:t>
            </a:r>
          </a:p>
        </p:txBody>
      </p:sp>
    </p:spTree>
    <p:extLst>
      <p:ext uri="{BB962C8B-B14F-4D97-AF65-F5344CB8AC3E}">
        <p14:creationId xmlns:p14="http://schemas.microsoft.com/office/powerpoint/2010/main" val="2050330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793D7-8C63-2E9E-7E86-DCDC78BC82F3}"/>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2BD15449-A61E-2733-0030-4BEF46E159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0F24C314-4614-73AD-4564-091C1DB0A667}"/>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3AC1EB2-F177-9537-4EC0-70B085D159AE}"/>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5E4B3A03-BD42-8C1C-FD3F-B1931A8851F5}"/>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11" name="Rectangle: Rounded Corners 10">
            <a:extLst>
              <a:ext uri="{FF2B5EF4-FFF2-40B4-BE49-F238E27FC236}">
                <a16:creationId xmlns:a16="http://schemas.microsoft.com/office/drawing/2014/main" id="{036A651F-8D5D-C9D9-636F-DAB536BE03E1}"/>
              </a:ext>
            </a:extLst>
          </p:cNvPr>
          <p:cNvSpPr/>
          <p:nvPr/>
        </p:nvSpPr>
        <p:spPr>
          <a:xfrm>
            <a:off x="7099891" y="1765005"/>
            <a:ext cx="4933507" cy="66985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أدوات لالتقاط صورة شاشة من مقطع فيديو: </a:t>
            </a:r>
            <a:endParaRPr lang="en-US" sz="2000" b="1" dirty="0">
              <a:solidFill>
                <a:schemeClr val="bg1"/>
              </a:solidFill>
            </a:endParaRPr>
          </a:p>
        </p:txBody>
      </p:sp>
      <p:sp>
        <p:nvSpPr>
          <p:cNvPr id="3" name="TextBox 2">
            <a:extLst>
              <a:ext uri="{FF2B5EF4-FFF2-40B4-BE49-F238E27FC236}">
                <a16:creationId xmlns:a16="http://schemas.microsoft.com/office/drawing/2014/main" id="{793A65BC-4190-6EF0-CA20-1ACDD6D731E3}"/>
              </a:ext>
            </a:extLst>
          </p:cNvPr>
          <p:cNvSpPr txBox="1"/>
          <p:nvPr/>
        </p:nvSpPr>
        <p:spPr>
          <a:xfrm>
            <a:off x="645953" y="2462710"/>
            <a:ext cx="11387445" cy="966290"/>
          </a:xfrm>
          <a:prstGeom prst="rect">
            <a:avLst/>
          </a:prstGeom>
          <a:noFill/>
        </p:spPr>
        <p:txBody>
          <a:bodyPr wrap="square">
            <a:spAutoFit/>
          </a:bodyPr>
          <a:lstStyle/>
          <a:p>
            <a:pPr algn="r" rtl="1">
              <a:lnSpc>
                <a:spcPct val="150000"/>
              </a:lnSpc>
            </a:pPr>
            <a:r>
              <a:rPr lang="ar-EG" sz="2000" dirty="0">
                <a:cs typeface="+mj-cs"/>
              </a:rPr>
              <a:t>3. </a:t>
            </a:r>
            <a:r>
              <a:rPr lang="ar-EG" sz="2000" b="1" dirty="0">
                <a:solidFill>
                  <a:srgbClr val="002060"/>
                </a:solidFill>
                <a:cs typeface="+mj-cs"/>
              </a:rPr>
              <a:t>أداة :   </a:t>
            </a:r>
            <a:r>
              <a:rPr lang="en-US" sz="2000" b="1" dirty="0">
                <a:solidFill>
                  <a:srgbClr val="002060"/>
                </a:solidFill>
                <a:latin typeface="Times New Roman" panose="02020603050405020304" pitchFamily="18" charset="0"/>
                <a:cs typeface="Times New Roman" panose="02020603050405020304" pitchFamily="18" charset="0"/>
              </a:rPr>
              <a:t>INVID-WeVerify</a:t>
            </a:r>
            <a:r>
              <a:rPr lang="ar-EG" sz="2000" b="1" dirty="0">
                <a:solidFill>
                  <a:srgbClr val="002060"/>
                </a:solidFill>
                <a:cs typeface="+mj-cs"/>
              </a:rPr>
              <a:t>   </a:t>
            </a:r>
            <a:r>
              <a:rPr lang="ar-EG" sz="2000" dirty="0">
                <a:solidFill>
                  <a:srgbClr val="002060"/>
                </a:solidFill>
                <a:cs typeface="+mj-cs"/>
              </a:rPr>
              <a:t>و يمكن استخدامها للحصول على لقطات شاشة </a:t>
            </a:r>
            <a:r>
              <a:rPr lang="en-US" sz="2000" dirty="0">
                <a:solidFill>
                  <a:srgbClr val="002060"/>
                </a:solidFill>
                <a:cs typeface="+mj-cs"/>
              </a:rPr>
              <a:t> </a:t>
            </a:r>
            <a:r>
              <a:rPr lang="en-US" sz="2000" b="1" dirty="0">
                <a:solidFill>
                  <a:srgbClr val="002060"/>
                </a:solidFill>
                <a:latin typeface="Times New Roman" panose="02020603050405020304" pitchFamily="18" charset="0"/>
                <a:cs typeface="+mj-cs"/>
              </a:rPr>
              <a:t>shoot screen </a:t>
            </a:r>
            <a:r>
              <a:rPr lang="ar-EG" sz="2000" dirty="0">
                <a:solidFill>
                  <a:srgbClr val="002060"/>
                </a:solidFill>
                <a:cs typeface="+mj-cs"/>
              </a:rPr>
              <a:t>من مقطع فيديو بشكل مثالي، حيث يمكن للمستخدم إضافة الأداة إلى متصفح غوغل الخاص به.</a:t>
            </a:r>
            <a:endParaRPr lang="en-US" sz="2000" dirty="0">
              <a:solidFill>
                <a:srgbClr val="002060"/>
              </a:solidFill>
              <a:cs typeface="+mj-cs"/>
            </a:endParaRPr>
          </a:p>
        </p:txBody>
      </p:sp>
      <p:sp>
        <p:nvSpPr>
          <p:cNvPr id="14" name="TextBox 13">
            <a:extLst>
              <a:ext uri="{FF2B5EF4-FFF2-40B4-BE49-F238E27FC236}">
                <a16:creationId xmlns:a16="http://schemas.microsoft.com/office/drawing/2014/main" id="{522C69C2-74C1-6B1F-33F1-B1CD1012F5CA}"/>
              </a:ext>
            </a:extLst>
          </p:cNvPr>
          <p:cNvSpPr txBox="1"/>
          <p:nvPr/>
        </p:nvSpPr>
        <p:spPr>
          <a:xfrm>
            <a:off x="5903728" y="3456854"/>
            <a:ext cx="6129670" cy="369332"/>
          </a:xfrm>
          <a:prstGeom prst="rect">
            <a:avLst/>
          </a:prstGeom>
          <a:noFill/>
        </p:spPr>
        <p:txBody>
          <a:bodyPr wrap="square">
            <a:spAutoFit/>
          </a:bodyPr>
          <a:lstStyle/>
          <a:p>
            <a:pPr algn="r" rtl="1"/>
            <a:r>
              <a:rPr lang="ar-EG" b="1" dirty="0">
                <a:solidFill>
                  <a:srgbClr val="002060"/>
                </a:solidFill>
              </a:rPr>
              <a:t>تتمثل الخطوة الأولى في إضافة الأداة إلى المتصفح:</a:t>
            </a:r>
            <a:endParaRPr lang="en-US" b="1" dirty="0">
              <a:solidFill>
                <a:srgbClr val="002060"/>
              </a:solidFill>
            </a:endParaRPr>
          </a:p>
        </p:txBody>
      </p:sp>
      <p:pic>
        <p:nvPicPr>
          <p:cNvPr id="17" name="Picture 16">
            <a:extLst>
              <a:ext uri="{FF2B5EF4-FFF2-40B4-BE49-F238E27FC236}">
                <a16:creationId xmlns:a16="http://schemas.microsoft.com/office/drawing/2014/main" id="{7F78B4C5-0DF5-215E-3091-BF6DC37EA205}"/>
              </a:ext>
            </a:extLst>
          </p:cNvPr>
          <p:cNvPicPr>
            <a:picLocks noChangeAspect="1"/>
          </p:cNvPicPr>
          <p:nvPr/>
        </p:nvPicPr>
        <p:blipFill>
          <a:blip r:embed="rId3"/>
          <a:stretch>
            <a:fillRect/>
          </a:stretch>
        </p:blipFill>
        <p:spPr>
          <a:xfrm>
            <a:off x="5264154" y="3826186"/>
            <a:ext cx="4317580" cy="2834518"/>
          </a:xfrm>
          <a:prstGeom prst="rect">
            <a:avLst/>
          </a:prstGeom>
        </p:spPr>
      </p:pic>
      <p:pic>
        <p:nvPicPr>
          <p:cNvPr id="19" name="Picture 18">
            <a:extLst>
              <a:ext uri="{FF2B5EF4-FFF2-40B4-BE49-F238E27FC236}">
                <a16:creationId xmlns:a16="http://schemas.microsoft.com/office/drawing/2014/main" id="{4A17976D-2C6F-79CA-7E13-5A5FE9717D50}"/>
              </a:ext>
            </a:extLst>
          </p:cNvPr>
          <p:cNvPicPr>
            <a:picLocks noChangeAspect="1"/>
          </p:cNvPicPr>
          <p:nvPr/>
        </p:nvPicPr>
        <p:blipFill>
          <a:blip r:embed="rId4"/>
          <a:stretch>
            <a:fillRect/>
          </a:stretch>
        </p:blipFill>
        <p:spPr>
          <a:xfrm>
            <a:off x="295603" y="3347754"/>
            <a:ext cx="4691067" cy="3341380"/>
          </a:xfrm>
          <a:prstGeom prst="rect">
            <a:avLst/>
          </a:prstGeom>
        </p:spPr>
      </p:pic>
    </p:spTree>
    <p:extLst>
      <p:ext uri="{BB962C8B-B14F-4D97-AF65-F5344CB8AC3E}">
        <p14:creationId xmlns:p14="http://schemas.microsoft.com/office/powerpoint/2010/main" val="1264439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4A954-FC18-3376-46F7-4EE9DF4239FD}"/>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80AF7C02-DA2D-2D7E-7B2C-C0526ADC37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BC552369-EC51-5EF2-1C98-4C33F69C852E}"/>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B5B382C-825F-CC6E-9687-68971B42982B}"/>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ED1B8CC8-37AF-4450-EBEE-97EBB4F8F88C}"/>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047E5BC6-DDE5-495A-C0D2-111617084A5B}"/>
              </a:ext>
            </a:extLst>
          </p:cNvPr>
          <p:cNvSpPr txBox="1"/>
          <p:nvPr/>
        </p:nvSpPr>
        <p:spPr>
          <a:xfrm>
            <a:off x="999460" y="1692632"/>
            <a:ext cx="10749492" cy="400110"/>
          </a:xfrm>
          <a:prstGeom prst="rect">
            <a:avLst/>
          </a:prstGeom>
          <a:noFill/>
        </p:spPr>
        <p:txBody>
          <a:bodyPr wrap="square">
            <a:spAutoFit/>
          </a:bodyPr>
          <a:lstStyle/>
          <a:p>
            <a:pPr algn="r" rtl="1"/>
            <a:r>
              <a:rPr lang="ar-EG" dirty="0"/>
              <a:t>لا</a:t>
            </a:r>
            <a:r>
              <a:rPr lang="ar-EG" sz="2000" dirty="0">
                <a:solidFill>
                  <a:srgbClr val="002060"/>
                </a:solidFill>
              </a:rPr>
              <a:t> تساعد هذه الأداة في العمل على الفيديوهات فقط بل على الصور أيضاً. يمكننا تقطيع</a:t>
            </a:r>
            <a:r>
              <a:rPr lang="en-US" sz="2000" dirty="0">
                <a:solidFill>
                  <a:srgbClr val="002060"/>
                </a:solidFill>
              </a:rPr>
              <a:t> </a:t>
            </a:r>
            <a:r>
              <a:rPr lang="ar-EG" sz="2000" dirty="0">
                <a:solidFill>
                  <a:srgbClr val="002060"/>
                </a:solidFill>
              </a:rPr>
              <a:t>الفيديو عبر الضغط على إطارات المفاتيح:</a:t>
            </a:r>
            <a:endParaRPr lang="en-US" sz="2000" dirty="0">
              <a:solidFill>
                <a:srgbClr val="002060"/>
              </a:solidFill>
            </a:endParaRPr>
          </a:p>
        </p:txBody>
      </p:sp>
      <p:pic>
        <p:nvPicPr>
          <p:cNvPr id="9" name="Picture 8">
            <a:extLst>
              <a:ext uri="{FF2B5EF4-FFF2-40B4-BE49-F238E27FC236}">
                <a16:creationId xmlns:a16="http://schemas.microsoft.com/office/drawing/2014/main" id="{E908CECC-DA6F-B90F-A992-B0464DD2795A}"/>
              </a:ext>
            </a:extLst>
          </p:cNvPr>
          <p:cNvPicPr>
            <a:picLocks noChangeAspect="1"/>
          </p:cNvPicPr>
          <p:nvPr/>
        </p:nvPicPr>
        <p:blipFill>
          <a:blip r:embed="rId3">
            <a:alphaModFix/>
            <a:lum bright="-20000" contrast="20000"/>
          </a:blip>
          <a:stretch>
            <a:fillRect/>
          </a:stretch>
        </p:blipFill>
        <p:spPr>
          <a:xfrm>
            <a:off x="6337005" y="2232478"/>
            <a:ext cx="5507640" cy="3090709"/>
          </a:xfrm>
          <a:prstGeom prst="rect">
            <a:avLst/>
          </a:prstGeom>
        </p:spPr>
      </p:pic>
      <p:sp>
        <p:nvSpPr>
          <p:cNvPr id="13" name="TextBox 12">
            <a:extLst>
              <a:ext uri="{FF2B5EF4-FFF2-40B4-BE49-F238E27FC236}">
                <a16:creationId xmlns:a16="http://schemas.microsoft.com/office/drawing/2014/main" id="{B775EC6D-9FBD-5B04-ABD6-7F63AE2BC999}"/>
              </a:ext>
            </a:extLst>
          </p:cNvPr>
          <p:cNvSpPr txBox="1"/>
          <p:nvPr/>
        </p:nvSpPr>
        <p:spPr>
          <a:xfrm>
            <a:off x="5950689" y="5428879"/>
            <a:ext cx="6129670" cy="400110"/>
          </a:xfrm>
          <a:prstGeom prst="rect">
            <a:avLst/>
          </a:prstGeom>
          <a:noFill/>
        </p:spPr>
        <p:txBody>
          <a:bodyPr wrap="square">
            <a:spAutoFit/>
          </a:bodyPr>
          <a:lstStyle/>
          <a:p>
            <a:pPr algn="r" rtl="1"/>
            <a:r>
              <a:rPr lang="ar-EG" sz="2000" dirty="0">
                <a:solidFill>
                  <a:srgbClr val="002060"/>
                </a:solidFill>
                <a:cs typeface="+mj-cs"/>
              </a:rPr>
              <a:t>خاصية "إطارات المفاتيح" من إضافة المتصفح </a:t>
            </a:r>
            <a:r>
              <a:rPr lang="en-US" sz="2000" dirty="0">
                <a:solidFill>
                  <a:srgbClr val="002060"/>
                </a:solidFill>
                <a:latin typeface="Times New Roman" panose="02020603050405020304" pitchFamily="18" charset="0"/>
                <a:cs typeface="Times New Roman" panose="02020603050405020304" pitchFamily="18" charset="0"/>
              </a:rPr>
              <a:t>InVID-WeVerify</a:t>
            </a:r>
          </a:p>
        </p:txBody>
      </p:sp>
      <p:sp>
        <p:nvSpPr>
          <p:cNvPr id="18" name="TextBox 17">
            <a:extLst>
              <a:ext uri="{FF2B5EF4-FFF2-40B4-BE49-F238E27FC236}">
                <a16:creationId xmlns:a16="http://schemas.microsoft.com/office/drawing/2014/main" id="{DAD7DEBD-3697-9236-C060-F0630D9EA1F7}"/>
              </a:ext>
            </a:extLst>
          </p:cNvPr>
          <p:cNvSpPr txBox="1"/>
          <p:nvPr/>
        </p:nvSpPr>
        <p:spPr>
          <a:xfrm>
            <a:off x="126527" y="2260755"/>
            <a:ext cx="5824162" cy="1015663"/>
          </a:xfrm>
          <a:prstGeom prst="rect">
            <a:avLst/>
          </a:prstGeom>
          <a:noFill/>
        </p:spPr>
        <p:txBody>
          <a:bodyPr wrap="square">
            <a:spAutoFit/>
          </a:bodyPr>
          <a:lstStyle/>
          <a:p>
            <a:pPr algn="justLow" rtl="1"/>
            <a:r>
              <a:rPr lang="ar-EG" sz="2000" dirty="0">
                <a:solidFill>
                  <a:srgbClr val="002060"/>
                </a:solidFill>
              </a:rPr>
              <a:t>ثم نضيف رابط الفيديو أو نقوم بتحميله من الحاسوب. في هذا المثال، أضفنا رابط فيديو لمقابلة قديمة للرئيس الأميركي دونالد ترامب تم تداولها على أنها حديثة خلال ولايته الثانية:</a:t>
            </a:r>
            <a:endParaRPr lang="en-US" sz="2000" dirty="0">
              <a:solidFill>
                <a:srgbClr val="002060"/>
              </a:solidFill>
            </a:endParaRPr>
          </a:p>
        </p:txBody>
      </p:sp>
      <p:pic>
        <p:nvPicPr>
          <p:cNvPr id="21" name="Picture 20">
            <a:extLst>
              <a:ext uri="{FF2B5EF4-FFF2-40B4-BE49-F238E27FC236}">
                <a16:creationId xmlns:a16="http://schemas.microsoft.com/office/drawing/2014/main" id="{839AD287-9132-C3A6-890D-1FB72C4AD16C}"/>
              </a:ext>
            </a:extLst>
          </p:cNvPr>
          <p:cNvPicPr>
            <a:picLocks noChangeAspect="1"/>
          </p:cNvPicPr>
          <p:nvPr/>
        </p:nvPicPr>
        <p:blipFill>
          <a:blip r:embed="rId4">
            <a:alphaModFix/>
            <a:lum contrast="20000"/>
          </a:blip>
          <a:stretch>
            <a:fillRect/>
          </a:stretch>
        </p:blipFill>
        <p:spPr>
          <a:xfrm>
            <a:off x="296294" y="3276418"/>
            <a:ext cx="5484628" cy="2918637"/>
          </a:xfrm>
          <a:prstGeom prst="rect">
            <a:avLst/>
          </a:prstGeom>
        </p:spPr>
      </p:pic>
      <p:sp>
        <p:nvSpPr>
          <p:cNvPr id="23" name="TextBox 22">
            <a:extLst>
              <a:ext uri="{FF2B5EF4-FFF2-40B4-BE49-F238E27FC236}">
                <a16:creationId xmlns:a16="http://schemas.microsoft.com/office/drawing/2014/main" id="{175CA9D8-91E7-1876-3EEA-F5EDF2D0C0E8}"/>
              </a:ext>
            </a:extLst>
          </p:cNvPr>
          <p:cNvSpPr txBox="1"/>
          <p:nvPr/>
        </p:nvSpPr>
        <p:spPr>
          <a:xfrm>
            <a:off x="-439833" y="6334791"/>
            <a:ext cx="7701870" cy="369332"/>
          </a:xfrm>
          <a:prstGeom prst="rect">
            <a:avLst/>
          </a:prstGeom>
          <a:noFill/>
        </p:spPr>
        <p:txBody>
          <a:bodyPr wrap="square">
            <a:spAutoFit/>
          </a:bodyPr>
          <a:lstStyle/>
          <a:p>
            <a:pPr algn="justLow" rtl="1"/>
            <a:r>
              <a:rPr lang="ar-EG" dirty="0">
                <a:solidFill>
                  <a:srgbClr val="002060"/>
                </a:solidFill>
                <a:cs typeface="+mj-cs"/>
              </a:rPr>
              <a:t>تقطيع الفيديو لصور ثابتة باستخدام "إطارات المفاتيح" من إضافة المتصفح </a:t>
            </a:r>
            <a:r>
              <a:rPr lang="en-US" dirty="0">
                <a:solidFill>
                  <a:srgbClr val="002060"/>
                </a:solidFill>
                <a:latin typeface="Times New Roman" panose="02020603050405020304" pitchFamily="18" charset="0"/>
                <a:cs typeface="Times New Roman" panose="02020603050405020304" pitchFamily="18" charset="0"/>
              </a:rPr>
              <a:t>InVID-WeVerify</a:t>
            </a:r>
          </a:p>
        </p:txBody>
      </p:sp>
    </p:spTree>
    <p:extLst>
      <p:ext uri="{BB962C8B-B14F-4D97-AF65-F5344CB8AC3E}">
        <p14:creationId xmlns:p14="http://schemas.microsoft.com/office/powerpoint/2010/main" val="3754175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0B1C7-5155-D954-50BB-2C67DD9A7452}"/>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1D0A9365-4A7C-343F-B12F-410E975C73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6BD42B01-F07C-7FCE-6466-59416D6BDE56}"/>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CB6EA64-6B08-3634-DECB-A3D4CEFC665F}"/>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1D1139FA-0169-781C-C884-4DA3BDD91692}"/>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5146B36-A6F4-53CA-FFC0-2CBEE9A4FE9B}"/>
              </a:ext>
            </a:extLst>
          </p:cNvPr>
          <p:cNvSpPr txBox="1"/>
          <p:nvPr/>
        </p:nvSpPr>
        <p:spPr>
          <a:xfrm>
            <a:off x="5714975" y="1839895"/>
            <a:ext cx="6129670" cy="338554"/>
          </a:xfrm>
          <a:prstGeom prst="rect">
            <a:avLst/>
          </a:prstGeom>
          <a:noFill/>
        </p:spPr>
        <p:txBody>
          <a:bodyPr wrap="square">
            <a:spAutoFit/>
          </a:bodyPr>
          <a:lstStyle/>
          <a:p>
            <a:pPr algn="r" rtl="1"/>
            <a:r>
              <a:rPr lang="ar-EG" sz="1600" b="1" i="0" u="none" strike="noStrike" baseline="0" dirty="0">
                <a:solidFill>
                  <a:srgbClr val="002060"/>
                </a:solidFill>
                <a:latin typeface="Tajawal-Bold"/>
              </a:rPr>
              <a:t>يمكن بعد ذلك إما تنزيل الإطارات أو مباشرة الضغط على يمين الفأرة على الصورة:</a:t>
            </a:r>
            <a:endParaRPr lang="en-US" sz="2400" dirty="0">
              <a:solidFill>
                <a:srgbClr val="002060"/>
              </a:solidFill>
            </a:endParaRPr>
          </a:p>
        </p:txBody>
      </p:sp>
      <p:pic>
        <p:nvPicPr>
          <p:cNvPr id="10" name="Picture 9">
            <a:extLst>
              <a:ext uri="{FF2B5EF4-FFF2-40B4-BE49-F238E27FC236}">
                <a16:creationId xmlns:a16="http://schemas.microsoft.com/office/drawing/2014/main" id="{38AA626A-897C-24F9-5848-F0116F4AC2F3}"/>
              </a:ext>
            </a:extLst>
          </p:cNvPr>
          <p:cNvPicPr>
            <a:picLocks noChangeAspect="1"/>
          </p:cNvPicPr>
          <p:nvPr/>
        </p:nvPicPr>
        <p:blipFill>
          <a:blip r:embed="rId3">
            <a:alphaModFix/>
            <a:lum contrast="20000"/>
          </a:blip>
          <a:stretch>
            <a:fillRect/>
          </a:stretch>
        </p:blipFill>
        <p:spPr>
          <a:xfrm>
            <a:off x="6015210" y="2284052"/>
            <a:ext cx="6014422" cy="3784155"/>
          </a:xfrm>
          <a:prstGeom prst="rect">
            <a:avLst/>
          </a:prstGeom>
        </p:spPr>
      </p:pic>
      <p:sp>
        <p:nvSpPr>
          <p:cNvPr id="14" name="TextBox 13">
            <a:extLst>
              <a:ext uri="{FF2B5EF4-FFF2-40B4-BE49-F238E27FC236}">
                <a16:creationId xmlns:a16="http://schemas.microsoft.com/office/drawing/2014/main" id="{3D14C8C1-4886-4035-2D33-DB024DD087EF}"/>
              </a:ext>
            </a:extLst>
          </p:cNvPr>
          <p:cNvSpPr txBox="1"/>
          <p:nvPr/>
        </p:nvSpPr>
        <p:spPr>
          <a:xfrm>
            <a:off x="5747140" y="6150114"/>
            <a:ext cx="6130886" cy="369332"/>
          </a:xfrm>
          <a:prstGeom prst="rect">
            <a:avLst/>
          </a:prstGeom>
          <a:noFill/>
        </p:spPr>
        <p:txBody>
          <a:bodyPr wrap="square">
            <a:spAutoFit/>
          </a:bodyPr>
          <a:lstStyle/>
          <a:p>
            <a:pPr algn="r" rtl="1"/>
            <a:r>
              <a:rPr lang="ar-EG" b="1" dirty="0">
                <a:solidFill>
                  <a:srgbClr val="002060"/>
                </a:solidFill>
              </a:rPr>
              <a:t>استخدام البحث العكسي من إضافة </a:t>
            </a:r>
            <a:r>
              <a:rPr lang="ar-EG" b="1" dirty="0">
                <a:solidFill>
                  <a:srgbClr val="002060"/>
                </a:solidFill>
                <a:cs typeface="+mj-cs"/>
              </a:rPr>
              <a:t>المتصفح </a:t>
            </a:r>
            <a:r>
              <a:rPr lang="en-US" b="1" dirty="0">
                <a:solidFill>
                  <a:srgbClr val="002060"/>
                </a:solidFill>
                <a:cs typeface="+mj-cs"/>
              </a:rPr>
              <a:t> InVID-WeVerify</a:t>
            </a:r>
          </a:p>
        </p:txBody>
      </p:sp>
      <p:sp>
        <p:nvSpPr>
          <p:cNvPr id="16" name="TextBox 15">
            <a:extLst>
              <a:ext uri="{FF2B5EF4-FFF2-40B4-BE49-F238E27FC236}">
                <a16:creationId xmlns:a16="http://schemas.microsoft.com/office/drawing/2014/main" id="{C6960CC4-7A20-E211-3A6E-213ADE0D9970}"/>
              </a:ext>
            </a:extLst>
          </p:cNvPr>
          <p:cNvSpPr txBox="1"/>
          <p:nvPr/>
        </p:nvSpPr>
        <p:spPr>
          <a:xfrm>
            <a:off x="162368" y="1839895"/>
            <a:ext cx="5731656" cy="646331"/>
          </a:xfrm>
          <a:prstGeom prst="rect">
            <a:avLst/>
          </a:prstGeom>
          <a:noFill/>
        </p:spPr>
        <p:txBody>
          <a:bodyPr wrap="square">
            <a:spAutoFit/>
          </a:bodyPr>
          <a:lstStyle/>
          <a:p>
            <a:pPr algn="just" rtl="1"/>
            <a:r>
              <a:rPr lang="ar-EG" dirty="0">
                <a:solidFill>
                  <a:srgbClr val="002060"/>
                </a:solidFill>
              </a:rPr>
              <a:t>يمكن بعدها اختيار محرك البحث العكسي الذي نريد بالضغط على الصورة، ليفتح البحث</a:t>
            </a:r>
            <a:r>
              <a:rPr lang="en-US" dirty="0">
                <a:solidFill>
                  <a:srgbClr val="002060"/>
                </a:solidFill>
              </a:rPr>
              <a:t> </a:t>
            </a:r>
            <a:r>
              <a:rPr lang="ar-EG" dirty="0">
                <a:solidFill>
                  <a:srgbClr val="002060"/>
                </a:solidFill>
              </a:rPr>
              <a:t>العكسي على غوغل تلقائياً:</a:t>
            </a:r>
            <a:endParaRPr lang="en-US" dirty="0">
              <a:solidFill>
                <a:srgbClr val="002060"/>
              </a:solidFill>
            </a:endParaRPr>
          </a:p>
        </p:txBody>
      </p:sp>
      <p:pic>
        <p:nvPicPr>
          <p:cNvPr id="19" name="Picture 18">
            <a:extLst>
              <a:ext uri="{FF2B5EF4-FFF2-40B4-BE49-F238E27FC236}">
                <a16:creationId xmlns:a16="http://schemas.microsoft.com/office/drawing/2014/main" id="{A3B4F226-EED1-5BD0-E9A4-743826D45391}"/>
              </a:ext>
            </a:extLst>
          </p:cNvPr>
          <p:cNvPicPr>
            <a:picLocks noChangeAspect="1"/>
          </p:cNvPicPr>
          <p:nvPr/>
        </p:nvPicPr>
        <p:blipFill>
          <a:blip r:embed="rId4">
            <a:alphaModFix/>
            <a:lum contrast="20000"/>
          </a:blip>
          <a:stretch>
            <a:fillRect/>
          </a:stretch>
        </p:blipFill>
        <p:spPr>
          <a:xfrm>
            <a:off x="313974" y="2521241"/>
            <a:ext cx="5456707" cy="4086580"/>
          </a:xfrm>
          <a:prstGeom prst="rect">
            <a:avLst/>
          </a:prstGeom>
        </p:spPr>
      </p:pic>
    </p:spTree>
    <p:extLst>
      <p:ext uri="{BB962C8B-B14F-4D97-AF65-F5344CB8AC3E}">
        <p14:creationId xmlns:p14="http://schemas.microsoft.com/office/powerpoint/2010/main" val="3101890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D0CA0-0734-3959-DA97-2CB5AE6D2712}"/>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F10ACEDB-C250-4760-8E78-414EA5F93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EC55B430-5C65-9006-EBB4-2104365A6FC9}"/>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7EB182F-EFA0-9A74-61B0-3CD29087C5F3}"/>
              </a:ext>
            </a:extLst>
          </p:cNvPr>
          <p:cNvSpPr txBox="1"/>
          <p:nvPr/>
        </p:nvSpPr>
        <p:spPr>
          <a:xfrm>
            <a:off x="6094228" y="25688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lang="en-US" sz="2000" dirty="0">
              <a:solidFill>
                <a:schemeClr val="accent1">
                  <a:lumMod val="50000"/>
                </a:schemeClr>
              </a:solidFill>
            </a:endParaRPr>
          </a:p>
        </p:txBody>
      </p:sp>
      <p:sp>
        <p:nvSpPr>
          <p:cNvPr id="12" name="Rectangle 11">
            <a:extLst>
              <a:ext uri="{FF2B5EF4-FFF2-40B4-BE49-F238E27FC236}">
                <a16:creationId xmlns:a16="http://schemas.microsoft.com/office/drawing/2014/main" id="{E779B887-0826-9051-DE88-A69B7E48F189}"/>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400" b="1" kern="0" dirty="0">
                <a:solidFill>
                  <a:schemeClr val="bg1"/>
                </a:solidFill>
                <a:latin typeface="Calibri" panose="020F0502020204030204" pitchFamily="34" charset="0"/>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الفيديوهات...</a:t>
            </a:r>
            <a:endParaRPr lang="en-US" sz="2400" b="1" dirty="0">
              <a:solidFill>
                <a:schemeClr val="bg1"/>
              </a:solidFill>
              <a:latin typeface="Alexandria" charset="0"/>
              <a:cs typeface="Alexandria" charset="0"/>
            </a:endParaRPr>
          </a:p>
        </p:txBody>
      </p:sp>
      <p:sp>
        <p:nvSpPr>
          <p:cNvPr id="2" name="Rectangle: Rounded Corners 1">
            <a:extLst>
              <a:ext uri="{FF2B5EF4-FFF2-40B4-BE49-F238E27FC236}">
                <a16:creationId xmlns:a16="http://schemas.microsoft.com/office/drawing/2014/main" id="{9E3872F7-1A49-E6A3-A6C0-6FDC5610C3C6}"/>
              </a:ext>
            </a:extLst>
          </p:cNvPr>
          <p:cNvSpPr/>
          <p:nvPr/>
        </p:nvSpPr>
        <p:spPr>
          <a:xfrm>
            <a:off x="8261497" y="1724211"/>
            <a:ext cx="3583147" cy="604319"/>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en-US" sz="2400" b="1" dirty="0">
                <a:latin typeface="Times New Roman" panose="02020603050405020304" pitchFamily="18" charset="0"/>
                <a:cs typeface="Times New Roman" panose="02020603050405020304" pitchFamily="18" charset="0"/>
              </a:rPr>
              <a:t>4. YouTube Data Viewer</a:t>
            </a:r>
          </a:p>
        </p:txBody>
      </p:sp>
      <p:sp>
        <p:nvSpPr>
          <p:cNvPr id="7" name="TextBox 6">
            <a:extLst>
              <a:ext uri="{FF2B5EF4-FFF2-40B4-BE49-F238E27FC236}">
                <a16:creationId xmlns:a16="http://schemas.microsoft.com/office/drawing/2014/main" id="{F47AE5E4-B649-8C16-2EBC-E77E2F39D925}"/>
              </a:ext>
            </a:extLst>
          </p:cNvPr>
          <p:cNvSpPr txBox="1"/>
          <p:nvPr/>
        </p:nvSpPr>
        <p:spPr>
          <a:xfrm>
            <a:off x="4954772" y="2582615"/>
            <a:ext cx="6889871" cy="3274294"/>
          </a:xfrm>
          <a:prstGeom prst="rect">
            <a:avLst/>
          </a:prstGeom>
          <a:noFill/>
        </p:spPr>
        <p:txBody>
          <a:bodyPr wrap="square">
            <a:spAutoFit/>
          </a:bodyPr>
          <a:lstStyle/>
          <a:p>
            <a:pPr algn="justLow" rtl="1">
              <a:lnSpc>
                <a:spcPct val="150000"/>
              </a:lnSpc>
            </a:pPr>
            <a:r>
              <a:rPr lang="ar-EG" sz="2000" b="0" i="0" u="none" strike="noStrike" baseline="0" dirty="0">
                <a:solidFill>
                  <a:srgbClr val="002060"/>
                </a:solidFill>
                <a:latin typeface="Tajawal-Regular"/>
              </a:rPr>
              <a:t> هذه الأداة مقدمة من “منظمة العفو الدولية” وتمكن من معرفة تاريخ نشر الفيديو على يوتيوب،</a:t>
            </a:r>
            <a:r>
              <a:rPr lang="en-US" sz="2000" b="0" i="0" u="none" strike="noStrike" baseline="0" dirty="0">
                <a:solidFill>
                  <a:srgbClr val="002060"/>
                </a:solidFill>
                <a:latin typeface="Tajawal-Regular"/>
              </a:rPr>
              <a:t> </a:t>
            </a:r>
            <a:r>
              <a:rPr lang="ar-EG" sz="2000" b="0" i="0" u="none" strike="noStrike" baseline="0" dirty="0">
                <a:solidFill>
                  <a:srgbClr val="002060"/>
                </a:solidFill>
                <a:latin typeface="Tajawal-Regular"/>
              </a:rPr>
              <a:t>ومعلومات الجهاز الناشر للفيديو إن وفرها الناشر، إلى جانب صور مقتطعة من الفيديو لإجراء</a:t>
            </a:r>
            <a:r>
              <a:rPr lang="en-US" sz="2000" b="0" i="0" u="none" strike="noStrike" baseline="0" dirty="0">
                <a:solidFill>
                  <a:srgbClr val="002060"/>
                </a:solidFill>
                <a:latin typeface="Tajawal-Regular"/>
              </a:rPr>
              <a:t> </a:t>
            </a:r>
            <a:r>
              <a:rPr lang="ar-EG" sz="2000" b="0" i="0" u="none" strike="noStrike" baseline="0" dirty="0">
                <a:solidFill>
                  <a:srgbClr val="002060"/>
                </a:solidFill>
                <a:latin typeface="Tajawal-Regular"/>
              </a:rPr>
              <a:t>عملية البحث العكسي.</a:t>
            </a:r>
          </a:p>
          <a:p>
            <a:pPr algn="justLow" rtl="1">
              <a:lnSpc>
                <a:spcPct val="150000"/>
              </a:lnSpc>
            </a:pPr>
            <a:r>
              <a:rPr lang="ar-EG" sz="2000" b="0" i="0" u="none" strike="noStrike" baseline="0" dirty="0">
                <a:solidFill>
                  <a:srgbClr val="002060"/>
                </a:solidFill>
                <a:latin typeface="Tajawal-Regular"/>
              </a:rPr>
              <a:t>تتمثل الخطوة الأولى في إدخال رابط في مربع البحث لفيديو من منصة يوتيوب لتظهر لنا</a:t>
            </a:r>
            <a:r>
              <a:rPr lang="en-US" sz="2000" b="0" i="0" u="none" strike="noStrike" baseline="0" dirty="0">
                <a:solidFill>
                  <a:srgbClr val="002060"/>
                </a:solidFill>
                <a:latin typeface="Tajawal-Regular"/>
              </a:rPr>
              <a:t> </a:t>
            </a:r>
            <a:r>
              <a:rPr lang="ar-EG" sz="2000" b="0" i="0" u="none" strike="noStrike" baseline="0" dirty="0">
                <a:solidFill>
                  <a:srgbClr val="002060"/>
                </a:solidFill>
                <a:latin typeface="Tajawal-Regular"/>
              </a:rPr>
              <a:t>النتائج بعد الضغط على اذهب </a:t>
            </a:r>
            <a:r>
              <a:rPr lang="en-US" sz="2000" b="0" i="0" u="none" strike="noStrike" baseline="0" dirty="0">
                <a:solidFill>
                  <a:srgbClr val="002060"/>
                </a:solidFill>
                <a:latin typeface="Tajawal-Regular"/>
              </a:rPr>
              <a:t> </a:t>
            </a:r>
            <a:r>
              <a:rPr lang="en-US" sz="2000" b="0" i="0" u="none" strike="noStrike" baseline="0" dirty="0">
                <a:solidFill>
                  <a:srgbClr val="002060"/>
                </a:solidFill>
                <a:latin typeface="Times New Roman" panose="02020603050405020304" pitchFamily="18" charset="0"/>
                <a:cs typeface="Times New Roman" panose="02020603050405020304" pitchFamily="18" charset="0"/>
              </a:rPr>
              <a:t>Go</a:t>
            </a:r>
            <a:r>
              <a:rPr lang="en-US" sz="2000" dirty="0">
                <a:solidFill>
                  <a:srgbClr val="002060"/>
                </a:solidFill>
                <a:latin typeface="Tajawal-Regular"/>
              </a:rPr>
              <a:t> </a:t>
            </a:r>
            <a:r>
              <a:rPr lang="ar-EG" sz="2000" b="0" i="0" u="none" strike="noStrike" baseline="0" dirty="0">
                <a:solidFill>
                  <a:srgbClr val="002060"/>
                </a:solidFill>
                <a:latin typeface="Tajawal-Regular"/>
              </a:rPr>
              <a:t>من المعلومات الأساسية التي توفرها الأداة تحديد توقيت النشر، ما يعطينا فكرة أدق عن</a:t>
            </a:r>
            <a:r>
              <a:rPr lang="en-US" sz="2000" b="0" i="0" u="none" strike="noStrike" baseline="0" dirty="0">
                <a:solidFill>
                  <a:srgbClr val="002060"/>
                </a:solidFill>
                <a:latin typeface="Tajawal-Regular"/>
              </a:rPr>
              <a:t> </a:t>
            </a:r>
            <a:r>
              <a:rPr lang="ar-EG" sz="2000" b="0" i="0" u="none" strike="noStrike" baseline="0" dirty="0">
                <a:solidFill>
                  <a:srgbClr val="002060"/>
                </a:solidFill>
                <a:latin typeface="Tajawal-Regular"/>
              </a:rPr>
              <a:t>الفيديو، ويمكن تحويل التوقيت إلى التوقيت المحلي عبر الضغط على “التحويل للوقت المحلي</a:t>
            </a:r>
            <a:r>
              <a:rPr kumimoji="0" lang="en-US" sz="2000" b="0" i="0" u="none" strike="noStrike" kern="1200" cap="none" spc="0" normalizeH="0" baseline="0" noProof="0" dirty="0">
                <a:ln>
                  <a:noFill/>
                </a:ln>
                <a:solidFill>
                  <a:srgbClr val="002060"/>
                </a:solidFill>
                <a:effectLst/>
                <a:uLnTx/>
                <a:uFillTx/>
                <a:latin typeface="Tajawal-Regular"/>
                <a:ea typeface="+mn-ea"/>
                <a:cs typeface="+mn-cs"/>
              </a:rPr>
              <a:t>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convert to local time</a:t>
            </a:r>
            <a:endParaRPr lang="ar-EG" sz="2000" b="0" i="0" u="none" strike="noStrike" baseline="0" dirty="0">
              <a:solidFill>
                <a:srgbClr val="00206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6033595D-67C2-FF3C-0481-4D6116243E05}"/>
              </a:ext>
            </a:extLst>
          </p:cNvPr>
          <p:cNvPicPr>
            <a:picLocks noChangeAspect="1"/>
          </p:cNvPicPr>
          <p:nvPr/>
        </p:nvPicPr>
        <p:blipFill>
          <a:blip r:embed="rId3">
            <a:alphaModFix/>
            <a:lum contrast="20000"/>
          </a:blip>
          <a:stretch>
            <a:fillRect/>
          </a:stretch>
        </p:blipFill>
        <p:spPr>
          <a:xfrm>
            <a:off x="186002" y="2328530"/>
            <a:ext cx="4768770" cy="30411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45519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72B4A-DA37-845F-0C38-CB4EB5601E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B53C5E-0F15-3E0E-57BE-5D89376432FB}"/>
              </a:ext>
            </a:extLst>
          </p:cNvPr>
          <p:cNvPicPr>
            <a:picLocks noChangeAspect="1"/>
          </p:cNvPicPr>
          <p:nvPr/>
        </p:nvPicPr>
        <p:blipFill>
          <a:blip r:embed="rId3"/>
          <a:stretch>
            <a:fillRect/>
          </a:stretch>
        </p:blipFill>
        <p:spPr>
          <a:xfrm>
            <a:off x="0" y="0"/>
            <a:ext cx="12192000" cy="6772940"/>
          </a:xfrm>
          <a:prstGeom prst="rect">
            <a:avLst/>
          </a:prstGeom>
        </p:spPr>
      </p:pic>
      <p:sp>
        <p:nvSpPr>
          <p:cNvPr id="3" name="Rectangle 2">
            <a:extLst>
              <a:ext uri="{FF2B5EF4-FFF2-40B4-BE49-F238E27FC236}">
                <a16:creationId xmlns:a16="http://schemas.microsoft.com/office/drawing/2014/main" id="{49FF591D-794A-D52E-E3CE-B50FC72C78ED}"/>
              </a:ext>
            </a:extLst>
          </p:cNvPr>
          <p:cNvSpPr/>
          <p:nvPr/>
        </p:nvSpPr>
        <p:spPr>
          <a:xfrm>
            <a:off x="279991" y="2863141"/>
            <a:ext cx="6524846"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l-Genders-Regular-v4"/>
                <a:ea typeface="+mn-ea"/>
                <a:cs typeface="Arial" panose="020B0604020202020204" pitchFamily="34" charset="0"/>
              </a:rPr>
              <a:t>أدوات التحقق من الموقع الجغرافي...</a:t>
            </a:r>
            <a:endParaRPr kumimoji="0" lang="en-US" sz="2800" b="1"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1815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39BCB-A98E-1FB6-40C3-BB2FDB05EA9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1255DCD0-A876-A71B-8218-5791318522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A1460925-18CE-C684-8B3C-7FB8D8EDD6DC}"/>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85145616-CDBC-B740-FC59-0AFC20B50E65}"/>
              </a:ext>
            </a:extLst>
          </p:cNvPr>
          <p:cNvSpPr txBox="1"/>
          <p:nvPr/>
        </p:nvSpPr>
        <p:spPr>
          <a:xfrm>
            <a:off x="6094228" y="256887"/>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latin typeface="Calibri"/>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kumimoji="0" lang="en-US" sz="2000" b="0" i="0" u="none" strike="noStrike" kern="1200" cap="none" spc="0" normalizeH="0" baseline="0" noProof="0" dirty="0">
              <a:ln>
                <a:noFill/>
              </a:ln>
              <a:solidFill>
                <a:srgbClr val="4472C4">
                  <a:lumMod val="50000"/>
                </a:srgbClr>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A5621183-F577-0196-1C02-EC331C7F0480}"/>
              </a:ext>
            </a:extLst>
          </p:cNvPr>
          <p:cNvSpPr/>
          <p:nvPr/>
        </p:nvSpPr>
        <p:spPr>
          <a:xfrm>
            <a:off x="2653888" y="789792"/>
            <a:ext cx="9190757"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a:t>
            </a:r>
            <a:r>
              <a:rPr lang="ar-EG" sz="2400" b="1" kern="0" dirty="0">
                <a:solidFill>
                  <a:prstClr val="white"/>
                </a:solidFill>
                <a:latin typeface="Calibri" panose="020F0502020204030204" pitchFamily="34" charset="0"/>
                <a:cs typeface="Calibri" panose="020F0502020204030204" pitchFamily="34" charset="0"/>
              </a:rPr>
              <a:t> الموقع الجغرافي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1250307C-EA16-D0A8-0C9C-1CBBD07F5AAE}"/>
              </a:ext>
            </a:extLst>
          </p:cNvPr>
          <p:cNvSpPr txBox="1"/>
          <p:nvPr/>
        </p:nvSpPr>
        <p:spPr>
          <a:xfrm>
            <a:off x="5235163" y="1859340"/>
            <a:ext cx="6683934" cy="4651979"/>
          </a:xfrm>
          <a:prstGeom prst="rect">
            <a:avLst/>
          </a:prstGeom>
          <a:noFill/>
        </p:spPr>
        <p:txBody>
          <a:bodyPr wrap="square">
            <a:spAutoFit/>
          </a:bodyPr>
          <a:lstStyle/>
          <a:p>
            <a:pPr algn="justLow" rtl="1">
              <a:lnSpc>
                <a:spcPct val="150000"/>
              </a:lnSpc>
            </a:pPr>
            <a:r>
              <a:rPr lang="ar-EG" sz="2000" dirty="0"/>
              <a:t>ترجع أهمية </a:t>
            </a:r>
            <a:r>
              <a:rPr lang="ar-EG" sz="2000" dirty="0">
                <a:solidFill>
                  <a:srgbClr val="002060"/>
                </a:solidFill>
              </a:rPr>
              <a:t>تقنية تحديد الموقع الجغرافي، في مجال التحقق، إلى أنها تساعد في تحديد الموقع الجغرافي لالتقاط الصور ومقاطع الفيديو الرائجة عبر وسائل التواصل الاجتماعي، عبر عملية ربط بينها وبين صور الأقمار الصناعية، المفتوحة المصدر.</a:t>
            </a:r>
          </a:p>
          <a:p>
            <a:pPr algn="justLow" rtl="1">
              <a:lnSpc>
                <a:spcPct val="150000"/>
              </a:lnSpc>
            </a:pPr>
            <a:r>
              <a:rPr lang="ar-EG" sz="2000" dirty="0">
                <a:solidFill>
                  <a:srgbClr val="002060"/>
                </a:solidFill>
              </a:rPr>
              <a:t>والمقصود بالموقع الجغرافي </a:t>
            </a:r>
            <a:r>
              <a:rPr lang="en-US" sz="2000" dirty="0">
                <a:solidFill>
                  <a:srgbClr val="002060"/>
                </a:solidFill>
                <a:latin typeface="Times New Roman" panose="02020603050405020304" pitchFamily="18" charset="0"/>
                <a:cs typeface="Times New Roman" panose="02020603050405020304" pitchFamily="18" charset="0"/>
              </a:rPr>
              <a:t>GEOLOCATION</a:t>
            </a:r>
            <a:r>
              <a:rPr lang="en-US" sz="2000" dirty="0">
                <a:solidFill>
                  <a:srgbClr val="002060"/>
                </a:solidFill>
              </a:rPr>
              <a:t>، </a:t>
            </a:r>
            <a:r>
              <a:rPr lang="ar-EG" sz="2000" dirty="0">
                <a:solidFill>
                  <a:srgbClr val="002060"/>
                </a:solidFill>
              </a:rPr>
              <a:t>هو الموقع الفعلي لجسم ما على سطح الكرة الأرضية، بدلالة إحداثيات خطوط الطول والعرض.</a:t>
            </a:r>
          </a:p>
          <a:p>
            <a:pPr algn="justLow" rtl="1">
              <a:lnSpc>
                <a:spcPct val="150000"/>
              </a:lnSpc>
            </a:pPr>
            <a:r>
              <a:rPr lang="ar-EG" sz="2000" dirty="0">
                <a:solidFill>
                  <a:srgbClr val="002060"/>
                </a:solidFill>
              </a:rPr>
              <a:t>ولتحديد موقع التقاط صورة أو مقطع فيديو، يمكن الاستعانة بالعديد من المصادر المفتوحة المتوفرة عبر شبكة الإنترنت؛ كالخرائط وصور الأقمار الصناعية، والصور البانورامية الملتقطة بتقنية </a:t>
            </a:r>
            <a:r>
              <a:rPr lang="ar-EG" sz="2000" dirty="0">
                <a:solidFill>
                  <a:srgbClr val="002060"/>
                </a:solidFill>
                <a:cs typeface="+mj-cs"/>
              </a:rPr>
              <a:t>360</a:t>
            </a:r>
            <a:r>
              <a:rPr lang="ar-EG" sz="2000" dirty="0">
                <a:solidFill>
                  <a:srgbClr val="002060"/>
                </a:solidFill>
              </a:rPr>
              <a:t> درجة، إضافة إلى المواقع والتطبيقات المتخصصة المجانية، وغيرها</a:t>
            </a:r>
          </a:p>
        </p:txBody>
      </p:sp>
      <p:pic>
        <p:nvPicPr>
          <p:cNvPr id="9" name="Picture 8" descr="كيفية مشاركة الموقع الجغرافي في الوقت الفعلي مع الآخرين - بوابة الأهرام">
            <a:extLst>
              <a:ext uri="{FF2B5EF4-FFF2-40B4-BE49-F238E27FC236}">
                <a16:creationId xmlns:a16="http://schemas.microsoft.com/office/drawing/2014/main" id="{F55A404F-52B6-A31D-20E3-E5419A9A595A}"/>
              </a:ext>
            </a:extLst>
          </p:cNvPr>
          <p:cNvPicPr>
            <a:picLocks noChangeAspect="1"/>
          </p:cNvPicPr>
          <p:nvPr/>
        </p:nvPicPr>
        <p:blipFill>
          <a:blip r:embed="rId3"/>
          <a:stretch>
            <a:fillRect/>
          </a:stretch>
        </p:blipFill>
        <p:spPr>
          <a:xfrm>
            <a:off x="505204" y="2009553"/>
            <a:ext cx="4297368" cy="33458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80120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75BB1-0008-707C-AE14-2317604AF2F7}"/>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B8A1CBDD-34FF-0537-D7C3-5F10C0A86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BA412B6A-E679-B405-3D65-EF7AEA620ADC}"/>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645CB9A3-57BE-D4F9-2F62-32BFF22C3F4C}"/>
              </a:ext>
            </a:extLst>
          </p:cNvPr>
          <p:cNvSpPr txBox="1"/>
          <p:nvPr/>
        </p:nvSpPr>
        <p:spPr>
          <a:xfrm>
            <a:off x="6094228" y="256887"/>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latin typeface="Calibri"/>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kumimoji="0" lang="en-US" sz="2000" b="0" i="0" u="none" strike="noStrike" kern="1200" cap="none" spc="0" normalizeH="0" baseline="0" noProof="0" dirty="0">
              <a:ln>
                <a:noFill/>
              </a:ln>
              <a:solidFill>
                <a:srgbClr val="4472C4">
                  <a:lumMod val="50000"/>
                </a:srgbClr>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0BAD2EB1-E5D8-27E5-95F2-4314A08D5027}"/>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a:t>
            </a:r>
            <a:r>
              <a:rPr lang="ar-EG" sz="2400" b="1" kern="0" dirty="0">
                <a:solidFill>
                  <a:prstClr val="white"/>
                </a:solidFill>
                <a:latin typeface="Calibri" panose="020F0502020204030204" pitchFamily="34" charset="0"/>
                <a:cs typeface="Calibri" panose="020F0502020204030204" pitchFamily="34" charset="0"/>
              </a:rPr>
              <a:t> الموقع الجغرافي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3687865A-8267-56A0-4680-5B4FE3018A87}"/>
              </a:ext>
            </a:extLst>
          </p:cNvPr>
          <p:cNvSpPr txBox="1"/>
          <p:nvPr/>
        </p:nvSpPr>
        <p:spPr>
          <a:xfrm>
            <a:off x="0" y="2301462"/>
            <a:ext cx="12525154" cy="883255"/>
          </a:xfrm>
          <a:prstGeom prst="rect">
            <a:avLst/>
          </a:prstGeom>
          <a:noFill/>
        </p:spPr>
        <p:txBody>
          <a:bodyPr wrap="square">
            <a:spAutoFit/>
          </a:bodyPr>
          <a:lstStyle/>
          <a:p>
            <a:pPr marL="760730" marR="401955" algn="justLow" rtl="1">
              <a:lnSpc>
                <a:spcPct val="136000"/>
              </a:lnSpc>
              <a:buNone/>
            </a:pPr>
            <a:r>
              <a:rPr lang="ar-SA" sz="2000" dirty="0">
                <a:solidFill>
                  <a:schemeClr val="accent1">
                    <a:lumMod val="50000"/>
                  </a:schemeClr>
                </a:solidFill>
                <a:effectLst/>
                <a:latin typeface="Arial" panose="020B0604020202020204" pitchFamily="34" charset="0"/>
                <a:ea typeface="Arial" panose="020B0604020202020204" pitchFamily="34" charset="0"/>
              </a:rPr>
              <a:t>توفر العديد من المواقع والشركات، خدمة صور الأقمار الصناعية، حيث يحتاج بعضها إلى</a:t>
            </a:r>
            <a:r>
              <a:rPr lang="ar-SA" sz="2000" spc="400" dirty="0">
                <a:solidFill>
                  <a:schemeClr val="accent1">
                    <a:lumMod val="50000"/>
                  </a:schemeClr>
                </a:solidFill>
                <a:effectLst/>
                <a:latin typeface="Arial" panose="020B0604020202020204" pitchFamily="34" charset="0"/>
                <a:ea typeface="Arial" panose="020B0604020202020204" pitchFamily="34" charset="0"/>
              </a:rPr>
              <a:t> </a:t>
            </a:r>
            <a:r>
              <a:rPr lang="ar-SA" sz="2000" dirty="0">
                <a:solidFill>
                  <a:schemeClr val="accent1">
                    <a:lumMod val="50000"/>
                  </a:schemeClr>
                </a:solidFill>
                <a:effectLst/>
                <a:latin typeface="Arial" panose="020B0604020202020204" pitchFamily="34" charset="0"/>
                <a:ea typeface="Arial" panose="020B0604020202020204" pitchFamily="34" charset="0"/>
              </a:rPr>
              <a:t>اشتراك دوري، فيما يتوفر بعضها الآخر بصورة مجانية، ومنها</a:t>
            </a:r>
            <a:r>
              <a:rPr lang="en-US" sz="2000" dirty="0">
                <a:solidFill>
                  <a:schemeClr val="accent1">
                    <a:lumMod val="50000"/>
                  </a:schemeClr>
                </a:solidFill>
                <a:effectLst/>
                <a:latin typeface="Arial" panose="020B0604020202020204" pitchFamily="34" charset="0"/>
                <a:ea typeface="Arial" panose="020B0604020202020204" pitchFamily="34" charset="0"/>
              </a:rPr>
              <a:t>:</a:t>
            </a:r>
          </a:p>
        </p:txBody>
      </p:sp>
      <p:sp>
        <p:nvSpPr>
          <p:cNvPr id="7" name="Rectangle: Rounded Corners 6">
            <a:extLst>
              <a:ext uri="{FF2B5EF4-FFF2-40B4-BE49-F238E27FC236}">
                <a16:creationId xmlns:a16="http://schemas.microsoft.com/office/drawing/2014/main" id="{B57B50CF-589A-2174-9286-3D7C9107D5C5}"/>
              </a:ext>
            </a:extLst>
          </p:cNvPr>
          <p:cNvSpPr/>
          <p:nvPr/>
        </p:nvSpPr>
        <p:spPr>
          <a:xfrm>
            <a:off x="8623005" y="1706039"/>
            <a:ext cx="3221640" cy="595423"/>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التحقق وصور من الأقمار الصناعية </a:t>
            </a:r>
            <a:endParaRPr lang="en-US" sz="2000" b="1" dirty="0">
              <a:solidFill>
                <a:schemeClr val="bg1"/>
              </a:solidFill>
            </a:endParaRPr>
          </a:p>
        </p:txBody>
      </p:sp>
      <p:sp>
        <p:nvSpPr>
          <p:cNvPr id="10" name="TextBox 9">
            <a:extLst>
              <a:ext uri="{FF2B5EF4-FFF2-40B4-BE49-F238E27FC236}">
                <a16:creationId xmlns:a16="http://schemas.microsoft.com/office/drawing/2014/main" id="{459114DD-5838-41B9-781E-DB10F2D19620}"/>
              </a:ext>
            </a:extLst>
          </p:cNvPr>
          <p:cNvSpPr txBox="1"/>
          <p:nvPr/>
        </p:nvSpPr>
        <p:spPr>
          <a:xfrm>
            <a:off x="5390707" y="2938056"/>
            <a:ext cx="6687878" cy="3130152"/>
          </a:xfrm>
          <a:prstGeom prst="rect">
            <a:avLst/>
          </a:prstGeom>
          <a:noFill/>
        </p:spPr>
        <p:txBody>
          <a:bodyPr wrap="square">
            <a:spAutoFit/>
          </a:bodyPr>
          <a:lstStyle/>
          <a:p>
            <a:endParaRPr lang="en-US" dirty="0"/>
          </a:p>
          <a:p>
            <a:pPr algn="r" rtl="1">
              <a:lnSpc>
                <a:spcPct val="150000"/>
              </a:lnSpc>
            </a:pPr>
            <a:endParaRPr lang="en-US" sz="200" dirty="0">
              <a:solidFill>
                <a:srgbClr val="002060"/>
              </a:solidFill>
              <a:cs typeface="+mj-cs"/>
            </a:endParaRPr>
          </a:p>
          <a:p>
            <a:pPr algn="r">
              <a:lnSpc>
                <a:spcPct val="150000"/>
              </a:lnSpc>
            </a:pPr>
            <a:r>
              <a:rPr lang="en-US" sz="2000" b="1" dirty="0">
                <a:solidFill>
                  <a:srgbClr val="002060"/>
                </a:solidFill>
                <a:cs typeface="+mj-cs"/>
              </a:rPr>
              <a:t>:</a:t>
            </a:r>
            <a:r>
              <a:rPr lang="en-US" sz="2000" b="1" dirty="0">
                <a:solidFill>
                  <a:srgbClr val="002060"/>
                </a:solidFill>
                <a:latin typeface="Times New Roman" panose="02020603050405020304" pitchFamily="18" charset="0"/>
                <a:cs typeface="Times New Roman" panose="02020603050405020304" pitchFamily="18" charset="0"/>
              </a:rPr>
              <a:t>Google Maps </a:t>
            </a:r>
            <a:r>
              <a:rPr lang="ar-EG" sz="2000" b="1" dirty="0">
                <a:solidFill>
                  <a:srgbClr val="002060"/>
                </a:solidFill>
                <a:cs typeface="+mj-cs"/>
              </a:rPr>
              <a:t>1. خرائط جوجل </a:t>
            </a:r>
          </a:p>
          <a:p>
            <a:pPr algn="justLow" rtl="1">
              <a:lnSpc>
                <a:spcPct val="150000"/>
              </a:lnSpc>
            </a:pPr>
            <a:r>
              <a:rPr lang="ar-EG" sz="2000" dirty="0">
                <a:solidFill>
                  <a:srgbClr val="002060"/>
                </a:solidFill>
                <a:cs typeface="+mj-cs"/>
              </a:rPr>
              <a:t>تعد خدمة الخرائط التي توفرها شركة جوجل، واحدة من أهم المصادر المفتوحة التي يتم الاستعانة بها لتحديد الموقع الجغرافي، والتحقق من صحة الصور والفيديوهات.</a:t>
            </a:r>
            <a:r>
              <a:rPr lang="ar-SA" sz="2000" dirty="0">
                <a:solidFill>
                  <a:srgbClr val="002060"/>
                </a:solidFill>
                <a:effectLst/>
                <a:ea typeface="Arial" panose="020B0604020202020204" pitchFamily="34" charset="0"/>
                <a:cs typeface="Arial" panose="020B0604020202020204" pitchFamily="34" charset="0"/>
              </a:rPr>
              <a:t> </a:t>
            </a:r>
            <a:r>
              <a:rPr lang="ar-EG" sz="2000" dirty="0">
                <a:solidFill>
                  <a:srgbClr val="002060"/>
                </a:solidFill>
                <a:effectLst/>
                <a:ea typeface="Arial" panose="020B0604020202020204" pitchFamily="34" charset="0"/>
                <a:cs typeface="Arial" panose="020B0604020202020204" pitchFamily="34" charset="0"/>
              </a:rPr>
              <a:t>و</a:t>
            </a:r>
            <a:r>
              <a:rPr lang="ar-SA" sz="2000" dirty="0">
                <a:solidFill>
                  <a:srgbClr val="002060"/>
                </a:solidFill>
                <a:effectLst/>
                <a:ea typeface="Arial" panose="020B0604020202020204" pitchFamily="34" charset="0"/>
                <a:cs typeface="Arial" panose="020B0604020202020204" pitchFamily="34" charset="0"/>
              </a:rPr>
              <a:t>تتيح أسماء الأماكن وميزة البحث عنها بعشرات اللغات</a:t>
            </a:r>
            <a:r>
              <a:rPr lang="ar-EG" sz="2000" dirty="0">
                <a:solidFill>
                  <a:srgbClr val="002060"/>
                </a:solidFill>
                <a:effectLst/>
                <a:ea typeface="Arial" panose="020B0604020202020204" pitchFamily="34" charset="0"/>
                <a:cs typeface="Arial" panose="020B0604020202020204" pitchFamily="34" charset="0"/>
              </a:rPr>
              <a:t>،</a:t>
            </a:r>
            <a:r>
              <a:rPr lang="ar-EG" sz="2000" dirty="0">
                <a:solidFill>
                  <a:srgbClr val="002060"/>
                </a:solidFill>
                <a:cs typeface="+mj-cs"/>
              </a:rPr>
              <a:t> وعند تصفح خرائط جوجل، تظهر للمستخدم، طبقات من الخرائط أسفل يمين الصفحة، حيث توفر إمكانية الاختيار بين الخريطة التلقائية، وصور الأقمار الصناعية.</a:t>
            </a:r>
          </a:p>
        </p:txBody>
      </p:sp>
      <p:pic>
        <p:nvPicPr>
          <p:cNvPr id="13" name="Picture 12">
            <a:extLst>
              <a:ext uri="{FF2B5EF4-FFF2-40B4-BE49-F238E27FC236}">
                <a16:creationId xmlns:a16="http://schemas.microsoft.com/office/drawing/2014/main" id="{78BAFAFE-EBD2-85B3-B548-88739D509829}"/>
              </a:ext>
            </a:extLst>
          </p:cNvPr>
          <p:cNvPicPr>
            <a:picLocks noChangeAspect="1"/>
          </p:cNvPicPr>
          <p:nvPr/>
        </p:nvPicPr>
        <p:blipFill>
          <a:blip r:embed="rId3"/>
          <a:stretch>
            <a:fillRect/>
          </a:stretch>
        </p:blipFill>
        <p:spPr>
          <a:xfrm>
            <a:off x="314170" y="3045741"/>
            <a:ext cx="4917048" cy="3330347"/>
          </a:xfrm>
          <a:prstGeom prst="rect">
            <a:avLst/>
          </a:prstGeom>
        </p:spPr>
      </p:pic>
    </p:spTree>
    <p:extLst>
      <p:ext uri="{BB962C8B-B14F-4D97-AF65-F5344CB8AC3E}">
        <p14:creationId xmlns:p14="http://schemas.microsoft.com/office/powerpoint/2010/main" val="2376710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A6FD8-AA6C-A8F9-030A-0A4D1FFE127C}"/>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1C9C776E-4C75-F16C-5DD0-1D3E1CCA8E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9AC3F0AD-E19F-11A8-8B9F-1B0FCD232272}"/>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a:extLst>
              <a:ext uri="{FF2B5EF4-FFF2-40B4-BE49-F238E27FC236}">
                <a16:creationId xmlns:a16="http://schemas.microsoft.com/office/drawing/2014/main" id="{482BE1F5-2B7A-B499-C312-2DA05BD9F852}"/>
              </a:ext>
            </a:extLst>
          </p:cNvPr>
          <p:cNvSpPr txBox="1"/>
          <p:nvPr/>
        </p:nvSpPr>
        <p:spPr>
          <a:xfrm>
            <a:off x="6094228" y="256887"/>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latin typeface="Calibri"/>
                <a:ea typeface="Times New Roman" panose="02020603050405020304" pitchFamily="18" charset="0"/>
                <a:cs typeface="Times New Roman" panose="02020603050405020304" pitchFamily="18" charset="0"/>
              </a:rPr>
              <a:t> المحاضرة الثانية: تدقيق المعلومات والتحقق من المصادر الرقمية.</a:t>
            </a:r>
            <a:endParaRPr kumimoji="0" lang="en-US" sz="2000" b="0" i="0" u="none" strike="noStrike" kern="1200" cap="none" spc="0" normalizeH="0" baseline="0" noProof="0" dirty="0">
              <a:ln>
                <a:noFill/>
              </a:ln>
              <a:solidFill>
                <a:srgbClr val="4472C4">
                  <a:lumMod val="50000"/>
                </a:srgbClr>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259673C0-8C19-8650-112B-F2A3509FC221}"/>
              </a:ext>
            </a:extLst>
          </p:cNvPr>
          <p:cNvSpPr/>
          <p:nvPr/>
        </p:nvSpPr>
        <p:spPr>
          <a:xfrm>
            <a:off x="5135525" y="789792"/>
            <a:ext cx="6709120"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a:t>
            </a:r>
            <a:r>
              <a:rPr kumimoji="0" lang="ar-EG"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أدوات التحقق من </a:t>
            </a:r>
            <a:r>
              <a:rPr lang="ar-EG" sz="2400" b="1" kern="0" dirty="0">
                <a:solidFill>
                  <a:prstClr val="white"/>
                </a:solidFill>
                <a:latin typeface="Calibri" panose="020F0502020204030204" pitchFamily="34" charset="0"/>
                <a:cs typeface="Calibri" panose="020F0502020204030204" pitchFamily="34" charset="0"/>
              </a:rPr>
              <a:t> الموقع الجغرافي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7" name="Rectangle: Rounded Corners 6">
            <a:extLst>
              <a:ext uri="{FF2B5EF4-FFF2-40B4-BE49-F238E27FC236}">
                <a16:creationId xmlns:a16="http://schemas.microsoft.com/office/drawing/2014/main" id="{C848EB6E-56A6-104C-432F-36C8A073C6D6}"/>
              </a:ext>
            </a:extLst>
          </p:cNvPr>
          <p:cNvSpPr/>
          <p:nvPr/>
        </p:nvSpPr>
        <p:spPr>
          <a:xfrm>
            <a:off x="8623005" y="1706039"/>
            <a:ext cx="3221640" cy="595423"/>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rPr>
              <a:t>التحقق وصور من الأقمار الصناعية </a:t>
            </a:r>
            <a:endParaRPr lang="en-US" sz="2000" b="1" dirty="0">
              <a:solidFill>
                <a:schemeClr val="bg1"/>
              </a:solidFill>
            </a:endParaRPr>
          </a:p>
        </p:txBody>
      </p:sp>
      <p:sp>
        <p:nvSpPr>
          <p:cNvPr id="4" name="TextBox 3">
            <a:extLst>
              <a:ext uri="{FF2B5EF4-FFF2-40B4-BE49-F238E27FC236}">
                <a16:creationId xmlns:a16="http://schemas.microsoft.com/office/drawing/2014/main" id="{29DFDE49-130C-CF66-D0A6-40E7C307D620}"/>
              </a:ext>
            </a:extLst>
          </p:cNvPr>
          <p:cNvSpPr txBox="1"/>
          <p:nvPr/>
        </p:nvSpPr>
        <p:spPr>
          <a:xfrm>
            <a:off x="5252484" y="2207844"/>
            <a:ext cx="6592161" cy="1883657"/>
          </a:xfrm>
          <a:prstGeom prst="rect">
            <a:avLst/>
          </a:prstGeom>
          <a:noFill/>
        </p:spPr>
        <p:txBody>
          <a:bodyPr wrap="square">
            <a:spAutoFit/>
          </a:bodyPr>
          <a:lstStyle/>
          <a:p>
            <a:pPr algn="r">
              <a:lnSpc>
                <a:spcPct val="150000"/>
              </a:lnSpc>
            </a:pPr>
            <a:r>
              <a:rPr lang="en-US" sz="2000" b="1" dirty="0">
                <a:solidFill>
                  <a:schemeClr val="accent1">
                    <a:lumMod val="50000"/>
                  </a:schemeClr>
                </a:solidFill>
                <a:latin typeface="Times New Roman" panose="02020603050405020304" pitchFamily="18" charset="0"/>
                <a:cs typeface="Times New Roman" panose="02020603050405020304" pitchFamily="18" charset="0"/>
              </a:rPr>
              <a:t>Google Earth Pro </a:t>
            </a:r>
            <a:r>
              <a:rPr lang="ar-EG" sz="2000" b="1" dirty="0">
                <a:solidFill>
                  <a:srgbClr val="002060"/>
                </a:solidFill>
                <a:cs typeface="+mj-cs"/>
              </a:rPr>
              <a:t>2. تطبيق   </a:t>
            </a:r>
          </a:p>
          <a:p>
            <a:pPr algn="justLow" rtl="1">
              <a:lnSpc>
                <a:spcPct val="150000"/>
              </a:lnSpc>
            </a:pPr>
            <a:r>
              <a:rPr lang="ar-EG" sz="2000" dirty="0">
                <a:solidFill>
                  <a:srgbClr val="002060"/>
                </a:solidFill>
                <a:cs typeface="+mj-cs"/>
              </a:rPr>
              <a:t>وهو تطبيق مجاني خاص بخراط غوغل، يوفر ميزات إضافية، لا توفرها خرائط غوغل، ويمكن استخدام هذا التطبيق على الويب و على الموبايل، وعلى أجهزة الكمبيوتر الثابتة</a:t>
            </a:r>
          </a:p>
        </p:txBody>
      </p:sp>
      <p:sp>
        <p:nvSpPr>
          <p:cNvPr id="11" name="TextBox 10">
            <a:extLst>
              <a:ext uri="{FF2B5EF4-FFF2-40B4-BE49-F238E27FC236}">
                <a16:creationId xmlns:a16="http://schemas.microsoft.com/office/drawing/2014/main" id="{A2B85EDA-11AB-9B5B-7FBE-74082EBDC0CC}"/>
              </a:ext>
            </a:extLst>
          </p:cNvPr>
          <p:cNvSpPr txBox="1"/>
          <p:nvPr/>
        </p:nvSpPr>
        <p:spPr>
          <a:xfrm>
            <a:off x="-674634" y="1293787"/>
            <a:ext cx="6129670" cy="400110"/>
          </a:xfrm>
          <a:prstGeom prst="rect">
            <a:avLst/>
          </a:prstGeom>
          <a:noFill/>
        </p:spPr>
        <p:txBody>
          <a:bodyPr wrap="square">
            <a:spAutoFit/>
          </a:bodyPr>
          <a:lstStyle/>
          <a:p>
            <a:pPr algn="ctr"/>
            <a:r>
              <a:rPr lang="en-US" sz="2000" spc="-10" dirty="0">
                <a:solidFill>
                  <a:srgbClr val="231F20"/>
                </a:solidFill>
                <a:effectLst/>
                <a:latin typeface="Times New Roman" panose="02020603050405020304" pitchFamily="18" charset="0"/>
                <a:ea typeface="Arial" panose="020B0604020202020204" pitchFamily="34" charset="0"/>
                <a:cs typeface="Times New Roman" panose="02020603050405020304" pitchFamily="18" charset="0"/>
              </a:rPr>
              <a:t>desktop</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B9B54949-2A36-8A3E-B276-81917D5295A6}"/>
              </a:ext>
            </a:extLst>
          </p:cNvPr>
          <p:cNvGrpSpPr>
            <a:grpSpLocks/>
          </p:cNvGrpSpPr>
          <p:nvPr/>
        </p:nvGrpSpPr>
        <p:grpSpPr>
          <a:xfrm>
            <a:off x="23135" y="1578504"/>
            <a:ext cx="4724202" cy="1915935"/>
            <a:chOff x="0" y="0"/>
            <a:chExt cx="6157595" cy="1916569"/>
          </a:xfrm>
        </p:grpSpPr>
        <p:pic>
          <p:nvPicPr>
            <p:cNvPr id="15" name="Image 1243">
              <a:extLst>
                <a:ext uri="{FF2B5EF4-FFF2-40B4-BE49-F238E27FC236}">
                  <a16:creationId xmlns:a16="http://schemas.microsoft.com/office/drawing/2014/main" id="{2895BB95-269E-FC6F-B1D5-878F196C85F5}"/>
                </a:ext>
              </a:extLst>
            </p:cNvPr>
            <p:cNvPicPr/>
            <p:nvPr/>
          </p:nvPicPr>
          <p:blipFill>
            <a:blip r:embed="rId3" cstate="print"/>
            <a:stretch>
              <a:fillRect/>
            </a:stretch>
          </p:blipFill>
          <p:spPr>
            <a:xfrm>
              <a:off x="63107" y="65646"/>
              <a:ext cx="6036969" cy="1850923"/>
            </a:xfrm>
            <a:prstGeom prst="rect">
              <a:avLst/>
            </a:prstGeom>
          </p:spPr>
        </p:pic>
        <p:sp>
          <p:nvSpPr>
            <p:cNvPr id="16" name="Graphic 1244">
              <a:extLst>
                <a:ext uri="{FF2B5EF4-FFF2-40B4-BE49-F238E27FC236}">
                  <a16:creationId xmlns:a16="http://schemas.microsoft.com/office/drawing/2014/main" id="{AA125227-99F3-55E6-22D5-5C0CA655833B}"/>
                </a:ext>
              </a:extLst>
            </p:cNvPr>
            <p:cNvSpPr/>
            <p:nvPr/>
          </p:nvSpPr>
          <p:spPr>
            <a:xfrm>
              <a:off x="0" y="0"/>
              <a:ext cx="6157595" cy="467995"/>
            </a:xfrm>
            <a:custGeom>
              <a:avLst/>
              <a:gdLst/>
              <a:ahLst/>
              <a:cxnLst/>
              <a:rect l="l" t="t" r="r" b="b"/>
              <a:pathLst>
                <a:path w="6157595" h="467995">
                  <a:moveTo>
                    <a:pt x="467677" y="0"/>
                  </a:moveTo>
                  <a:lnTo>
                    <a:pt x="60896" y="0"/>
                  </a:lnTo>
                  <a:lnTo>
                    <a:pt x="0" y="0"/>
                  </a:lnTo>
                  <a:lnTo>
                    <a:pt x="0" y="467690"/>
                  </a:lnTo>
                  <a:lnTo>
                    <a:pt x="60896" y="467690"/>
                  </a:lnTo>
                  <a:lnTo>
                    <a:pt x="60896" y="60896"/>
                  </a:lnTo>
                  <a:lnTo>
                    <a:pt x="467677" y="60896"/>
                  </a:lnTo>
                  <a:lnTo>
                    <a:pt x="467677" y="0"/>
                  </a:lnTo>
                  <a:close/>
                </a:path>
                <a:path w="6157595" h="467995">
                  <a:moveTo>
                    <a:pt x="6157277" y="0"/>
                  </a:moveTo>
                  <a:lnTo>
                    <a:pt x="6096393" y="0"/>
                  </a:lnTo>
                  <a:lnTo>
                    <a:pt x="5689600" y="0"/>
                  </a:lnTo>
                  <a:lnTo>
                    <a:pt x="5689600" y="60896"/>
                  </a:lnTo>
                  <a:lnTo>
                    <a:pt x="6096381" y="60896"/>
                  </a:lnTo>
                  <a:lnTo>
                    <a:pt x="6096381" y="467690"/>
                  </a:lnTo>
                  <a:lnTo>
                    <a:pt x="6157277" y="467690"/>
                  </a:lnTo>
                  <a:lnTo>
                    <a:pt x="6157277" y="0"/>
                  </a:lnTo>
                  <a:close/>
                </a:path>
              </a:pathLst>
            </a:custGeom>
            <a:solidFill>
              <a:srgbClr val="4DBAC9"/>
            </a:solidFill>
          </p:spPr>
          <p:txBody>
            <a:bodyPr wrap="square" lIns="0" tIns="0" rIns="0" bIns="0" rtlCol="0">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18" name="TextBox 17">
            <a:extLst>
              <a:ext uri="{FF2B5EF4-FFF2-40B4-BE49-F238E27FC236}">
                <a16:creationId xmlns:a16="http://schemas.microsoft.com/office/drawing/2014/main" id="{A1A0EBB9-0A92-5031-D761-B86BD928B9EB}"/>
              </a:ext>
            </a:extLst>
          </p:cNvPr>
          <p:cNvSpPr txBox="1"/>
          <p:nvPr/>
        </p:nvSpPr>
        <p:spPr>
          <a:xfrm>
            <a:off x="4582633" y="4060640"/>
            <a:ext cx="7421525" cy="2651431"/>
          </a:xfrm>
          <a:prstGeom prst="rect">
            <a:avLst/>
          </a:prstGeom>
          <a:noFill/>
        </p:spPr>
        <p:txBody>
          <a:bodyPr wrap="square">
            <a:spAutoFit/>
          </a:bodyPr>
          <a:lstStyle/>
          <a:p>
            <a:pPr algn="r"/>
            <a:r>
              <a:rPr lang="en-US" sz="2000" b="1" dirty="0">
                <a:solidFill>
                  <a:schemeClr val="accent1">
                    <a:lumMod val="50000"/>
                  </a:schemeClr>
                </a:solidFill>
                <a:latin typeface="Times New Roman" panose="02020603050405020304" pitchFamily="18" charset="0"/>
                <a:cs typeface="Times New Roman" panose="02020603050405020304" pitchFamily="18" charset="0"/>
              </a:rPr>
              <a:t>Google Earth Pro </a:t>
            </a:r>
            <a:r>
              <a:rPr lang="ar-EG" sz="2000" b="1" dirty="0">
                <a:solidFill>
                  <a:schemeClr val="accent1">
                    <a:lumMod val="50000"/>
                  </a:schemeClr>
                </a:solidFill>
              </a:rPr>
              <a:t>مميزات تطبيق</a:t>
            </a:r>
            <a:endParaRPr lang="ar-EG" sz="2400" b="1" dirty="0">
              <a:solidFill>
                <a:schemeClr val="accent1">
                  <a:lumMod val="50000"/>
                </a:schemeClr>
              </a:solidFill>
            </a:endParaRPr>
          </a:p>
          <a:p>
            <a:pPr algn="justLow" rtl="1">
              <a:lnSpc>
                <a:spcPct val="150000"/>
              </a:lnSpc>
            </a:pPr>
            <a:r>
              <a:rPr lang="ar-EG" sz="2000" dirty="0">
                <a:solidFill>
                  <a:schemeClr val="accent1">
                    <a:lumMod val="50000"/>
                  </a:schemeClr>
                </a:solidFill>
              </a:rPr>
              <a:t>يفيد هذا التطبيق في عمليات التحقق وتحديد الموقع الجغرافي للصور والفيديوهات، بشكل يفوق خرائط غوغل، رغم أنهما يشتركان في كثير من الميزات والخصائص. لـ </a:t>
            </a:r>
            <a:r>
              <a:rPr lang="en-US" sz="2000" dirty="0">
                <a:solidFill>
                  <a:schemeClr val="accent1">
                    <a:lumMod val="50000"/>
                  </a:schemeClr>
                </a:solidFill>
                <a:latin typeface="Times New Roman" panose="02020603050405020304" pitchFamily="18" charset="0"/>
                <a:cs typeface="Times New Roman" panose="02020603050405020304" pitchFamily="18" charset="0"/>
              </a:rPr>
              <a:t>Google</a:t>
            </a:r>
            <a:r>
              <a:rPr lang="en-US" sz="2000" dirty="0">
                <a:solidFill>
                  <a:schemeClr val="accent1">
                    <a:lumMod val="50000"/>
                  </a:schemeClr>
                </a:solidFill>
              </a:rPr>
              <a:t> </a:t>
            </a:r>
            <a:r>
              <a:rPr lang="en-US" sz="2000" dirty="0">
                <a:solidFill>
                  <a:schemeClr val="accent1">
                    <a:lumMod val="50000"/>
                  </a:schemeClr>
                </a:solidFill>
                <a:latin typeface="Times New Roman" panose="02020603050405020304" pitchFamily="18" charset="0"/>
                <a:cs typeface="Times New Roman" panose="02020603050405020304" pitchFamily="18" charset="0"/>
              </a:rPr>
              <a:t>Pro Earth </a:t>
            </a:r>
            <a:r>
              <a:rPr lang="ar-EG" sz="2000" dirty="0">
                <a:solidFill>
                  <a:schemeClr val="accent1">
                    <a:lumMod val="50000"/>
                  </a:schemeClr>
                </a:solidFill>
              </a:rPr>
              <a:t>قاعدة بيانات، تظهر أسفل يمين واجهة التطبيق، بالنسخة العربية، تساعد المستخدم على إظهار، الحدود، سواء الحدود الوطنية أو حدود المحافظات، أو إظهار الصور، وأسماء الأماكن، والشوارع الرئيسية، إضافة إلى التضاريس</a:t>
            </a:r>
          </a:p>
        </p:txBody>
      </p:sp>
      <p:pic>
        <p:nvPicPr>
          <p:cNvPr id="20" name="Picture 19">
            <a:extLst>
              <a:ext uri="{FF2B5EF4-FFF2-40B4-BE49-F238E27FC236}">
                <a16:creationId xmlns:a16="http://schemas.microsoft.com/office/drawing/2014/main" id="{700E6F2F-BC51-A636-AF0D-3C8B323BAD97}"/>
              </a:ext>
            </a:extLst>
          </p:cNvPr>
          <p:cNvPicPr>
            <a:picLocks noChangeAspect="1"/>
          </p:cNvPicPr>
          <p:nvPr/>
        </p:nvPicPr>
        <p:blipFill>
          <a:blip r:embed="rId4"/>
          <a:stretch>
            <a:fillRect/>
          </a:stretch>
        </p:blipFill>
        <p:spPr>
          <a:xfrm>
            <a:off x="187841" y="3675457"/>
            <a:ext cx="4394791" cy="3005836"/>
          </a:xfrm>
          <a:prstGeom prst="rect">
            <a:avLst/>
          </a:prstGeom>
        </p:spPr>
      </p:pic>
    </p:spTree>
    <p:extLst>
      <p:ext uri="{BB962C8B-B14F-4D97-AF65-F5344CB8AC3E}">
        <p14:creationId xmlns:p14="http://schemas.microsoft.com/office/powerpoint/2010/main" val="592726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2767028" y="1194018"/>
            <a:ext cx="8784077" cy="729495"/>
          </a:xfrm>
          <a:prstGeom prst="rect">
            <a:avLst/>
          </a:prstGeom>
          <a:noFill/>
        </p:spPr>
        <p:txBody>
          <a:bodyPr wrap="square" rtlCol="0">
            <a:spAutoFit/>
          </a:bodyPr>
          <a:lstStyle/>
          <a:p>
            <a:pPr algn="just" rtl="1">
              <a:lnSpc>
                <a:spcPct val="250000"/>
              </a:lnSpc>
            </a:pPr>
            <a:r>
              <a:rPr lang="ar-SA" sz="2000" b="1" dirty="0">
                <a:solidFill>
                  <a:srgbClr val="002060"/>
                </a:solidFill>
                <a:latin typeface="Alexandria" charset="0"/>
                <a:cs typeface="+mj-cs"/>
              </a:rPr>
              <a:t>في هذه المحاضرة من مقرر </a:t>
            </a:r>
            <a:r>
              <a:rPr lang="ar-EG" sz="2000" b="1" dirty="0">
                <a:solidFill>
                  <a:srgbClr val="C00000"/>
                </a:solidFill>
                <a:latin typeface="Alexandria" charset="0"/>
                <a:cs typeface="+mj-cs"/>
              </a:rPr>
              <a:t>كتابة الأخبار والتقرير الصحفى: </a:t>
            </a:r>
            <a:endParaRPr lang="ar-SA" sz="1600" b="1" dirty="0">
              <a:latin typeface="Alexandria" charset="0"/>
              <a:cs typeface="+mj-cs"/>
            </a:endParaRP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125" y="-75738"/>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429266" y="163249"/>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AAEA7013-A517-4332-BD35-6335003E8D63}"/>
              </a:ext>
            </a:extLst>
          </p:cNvPr>
          <p:cNvSpPr txBox="1"/>
          <p:nvPr/>
        </p:nvSpPr>
        <p:spPr>
          <a:xfrm>
            <a:off x="1265275" y="1960625"/>
            <a:ext cx="10185990" cy="3901837"/>
          </a:xfrm>
          <a:prstGeom prst="rect">
            <a:avLst/>
          </a:prstGeom>
          <a:noFill/>
        </p:spPr>
        <p:txBody>
          <a:bodyPr wrap="square">
            <a:spAutoFit/>
          </a:bodyPr>
          <a:lstStyle/>
          <a:p>
            <a:pPr algn="justLow" rtl="1">
              <a:lnSpc>
                <a:spcPct val="150000"/>
              </a:lnSpc>
            </a:pPr>
            <a:r>
              <a:rPr lang="ar-EG" sz="2400" dirty="0">
                <a:solidFill>
                  <a:schemeClr val="accent1">
                    <a:lumMod val="50000"/>
                  </a:schemeClr>
                </a:solidFill>
              </a:rPr>
              <a:t>تناولت المحاضرة تدقيق المعلومات في المصادر الرقمية في ظل التحديات التي فرضتها البيئة الإعلامية الرقمية. وتناولت مفهوم الأخبار الزائفة والمضللة وأبرز أشكالها، مع عرض أمثلة واقعية توضح كيفية انتشارها وتأثيرها على الجمهور.</a:t>
            </a:r>
          </a:p>
          <a:p>
            <a:pPr algn="justLow" rtl="1">
              <a:lnSpc>
                <a:spcPct val="150000"/>
              </a:lnSpc>
            </a:pPr>
            <a:r>
              <a:rPr lang="ar-EG" sz="2400" dirty="0">
                <a:solidFill>
                  <a:schemeClr val="accent1">
                    <a:lumMod val="50000"/>
                  </a:schemeClr>
                </a:solidFill>
              </a:rPr>
              <a:t>كما ناقشت أهمية التحقق من المعلومات والأخبار المتداولة عبر الإنترنت قبل اعتمادها أو إعادة نشرها.</a:t>
            </a:r>
          </a:p>
          <a:p>
            <a:pPr algn="justLow" rtl="1">
              <a:lnSpc>
                <a:spcPct val="150000"/>
              </a:lnSpc>
            </a:pPr>
            <a:r>
              <a:rPr lang="ar-EG" sz="2400" dirty="0">
                <a:solidFill>
                  <a:schemeClr val="accent1">
                    <a:lumMod val="50000"/>
                  </a:schemeClr>
                </a:solidFill>
              </a:rPr>
              <a:t>واستعرضت مجموعة من أدوات التحقق الرقمي التي تساعد الصحفي في فحص المصادر وكشف المحتوى المضلل. كما ركزت المحاضرة على التحقق من الصور والفيديوهات باستخدام الأدوات والتقنيات الرقمية المختلفة للتأكد من أصالتها وسياقها</a:t>
            </a:r>
            <a:r>
              <a:rPr lang="ar-EG" sz="2000" dirty="0">
                <a:solidFill>
                  <a:schemeClr val="accent1">
                    <a:lumMod val="50000"/>
                  </a:schemeClr>
                </a:solidFill>
              </a:rPr>
              <a:t>.</a:t>
            </a:r>
          </a:p>
        </p:txBody>
      </p:sp>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580953" y="1667527"/>
            <a:ext cx="1611046"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mj-cs"/>
              </a:rPr>
              <a:t>المحاضرة</a:t>
            </a:r>
          </a:p>
          <a:p>
            <a:pPr algn="ctr" rtl="1"/>
            <a:endParaRPr lang="ar-SA" sz="2400" b="1" dirty="0">
              <a:latin typeface="Alexandria" charset="0"/>
              <a:cs typeface="+mj-cs"/>
            </a:endParaRPr>
          </a:p>
          <a:p>
            <a:pPr algn="ctr" rtl="1"/>
            <a:r>
              <a:rPr lang="ar-SA" sz="2400" b="1" dirty="0">
                <a:latin typeface="Alexandria" charset="0"/>
                <a:cs typeface="+mj-cs"/>
              </a:rPr>
              <a:t> </a:t>
            </a:r>
            <a:r>
              <a:rPr lang="ar-EG" sz="2400" b="1" dirty="0">
                <a:latin typeface="Alexandria" charset="0"/>
                <a:cs typeface="+mj-cs"/>
              </a:rPr>
              <a:t>الثالثة</a:t>
            </a:r>
            <a:endParaRPr lang="ar-SA" sz="2400" b="1" dirty="0">
              <a:latin typeface="Alexandria" charset="0"/>
              <a:cs typeface="+mj-cs"/>
            </a:endParaRPr>
          </a:p>
        </p:txBody>
      </p:sp>
      <p:sp>
        <p:nvSpPr>
          <p:cNvPr id="2" name="Rectangle 1">
            <a:extLst>
              <a:ext uri="{FF2B5EF4-FFF2-40B4-BE49-F238E27FC236}">
                <a16:creationId xmlns:a16="http://schemas.microsoft.com/office/drawing/2014/main" id="{C968BFFB-0F79-3E24-6758-E2BAD6D0C62C}"/>
              </a:ext>
            </a:extLst>
          </p:cNvPr>
          <p:cNvSpPr/>
          <p:nvPr/>
        </p:nvSpPr>
        <p:spPr>
          <a:xfrm>
            <a:off x="-1" y="6039294"/>
            <a:ext cx="12191999" cy="95500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تقديم للمحاضرة </a:t>
            </a:r>
            <a:r>
              <a:rPr lang="ar-EG" sz="2800" b="1" dirty="0">
                <a:solidFill>
                  <a:schemeClr val="bg1"/>
                </a:solidFill>
                <a:latin typeface="Alexandria" charset="0"/>
                <a:cs typeface="+mj-cs"/>
              </a:rPr>
              <a:t>القادمة</a:t>
            </a:r>
            <a:endParaRPr lang="ar-SA" sz="2800" b="1" dirty="0">
              <a:solidFill>
                <a:schemeClr val="bg1"/>
              </a:solidFill>
              <a:latin typeface="Alexandria" charset="0"/>
              <a:cs typeface="+mj-cs"/>
            </a:endParaRP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 y="1561201"/>
            <a:ext cx="12192000"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D5C615BC-A5C0-E1E2-6937-8B9DDE53EF70}"/>
              </a:ext>
            </a:extLst>
          </p:cNvPr>
          <p:cNvSpPr txBox="1"/>
          <p:nvPr/>
        </p:nvSpPr>
        <p:spPr>
          <a:xfrm>
            <a:off x="233917" y="2620948"/>
            <a:ext cx="10260418" cy="2795958"/>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rPr>
              <a:t>في المحاضرة </a:t>
            </a:r>
            <a:r>
              <a:rPr lang="ar-EG" sz="2400" b="1" dirty="0">
                <a:solidFill>
                  <a:schemeClr val="accent1">
                    <a:lumMod val="50000"/>
                  </a:schemeClr>
                </a:solidFill>
                <a:cs typeface="+mj-cs"/>
              </a:rPr>
              <a:t>القادمة</a:t>
            </a:r>
            <a:r>
              <a:rPr lang="ar-EG" sz="2400" dirty="0">
                <a:solidFill>
                  <a:schemeClr val="accent1">
                    <a:lumMod val="50000"/>
                  </a:schemeClr>
                </a:solidFill>
                <a:cs typeface="+mj-cs"/>
              </a:rPr>
              <a:t>، ننتقل إلى خطوة أكثر دقة في التحقق من المعلومات والأخبار قبل الاستعانة بها أو إعادة نشرها، خاصة مع ظهور محتوى يمكن التلاعب به أو إنتاجه باستخدام </a:t>
            </a:r>
            <a:r>
              <a:rPr lang="ar-EG" sz="2400" b="1" dirty="0">
                <a:solidFill>
                  <a:schemeClr val="accent1">
                    <a:lumMod val="50000"/>
                  </a:schemeClr>
                </a:solidFill>
                <a:cs typeface="+mj-cs"/>
              </a:rPr>
              <a:t>تقنيات الذكاء الاصطناعي</a:t>
            </a:r>
            <a:r>
              <a:rPr lang="ar-EG" sz="2400" dirty="0">
                <a:solidFill>
                  <a:schemeClr val="accent1">
                    <a:lumMod val="50000"/>
                  </a:schemeClr>
                </a:solidFill>
                <a:cs typeface="+mj-cs"/>
              </a:rPr>
              <a:t>...فهل يمكننا دائمًا التمييز بين </a:t>
            </a:r>
            <a:r>
              <a:rPr lang="ar-EG" sz="2400" b="1" dirty="0">
                <a:solidFill>
                  <a:schemeClr val="accent1">
                    <a:lumMod val="50000"/>
                  </a:schemeClr>
                </a:solidFill>
                <a:cs typeface="+mj-cs"/>
              </a:rPr>
              <a:t>المحتوى الحقيقي والمحتوى المصطنع؟ </a:t>
            </a:r>
            <a:r>
              <a:rPr lang="ar-EG" sz="2400" dirty="0">
                <a:solidFill>
                  <a:schemeClr val="accent1">
                    <a:lumMod val="50000"/>
                  </a:schemeClr>
                </a:solidFill>
                <a:cs typeface="+mj-cs"/>
              </a:rPr>
              <a:t>وكيف نتأكد من أن ما نراه أو نقرأه يعكس الحقيقة فعلًا؟</a:t>
            </a:r>
          </a:p>
          <a:p>
            <a:pPr algn="ctr" rtl="1">
              <a:lnSpc>
                <a:spcPct val="150000"/>
              </a:lnSpc>
            </a:pPr>
            <a:r>
              <a:rPr lang="ar-EG" sz="2400" dirty="0">
                <a:solidFill>
                  <a:schemeClr val="accent1">
                    <a:lumMod val="50000"/>
                  </a:schemeClr>
                </a:solidFill>
                <a:cs typeface="+mj-cs"/>
              </a:rPr>
              <a:t>سنكتشف معًا أساليب وأدوات تساعدنا على التعامل مع هذا المحتوى بمزيد من الدقة والوعي المهني</a:t>
            </a:r>
            <a:r>
              <a:rPr lang="ar-EG" sz="2000" dirty="0">
                <a:solidFill>
                  <a:schemeClr val="accent1">
                    <a:lumMod val="50000"/>
                  </a:schemeClr>
                </a:solidFill>
                <a:cs typeface="+mj-cs"/>
              </a:rPr>
              <a:t>.</a:t>
            </a:r>
            <a:endParaRPr lang="en-US" sz="2000" dirty="0">
              <a:solidFill>
                <a:schemeClr val="accent1">
                  <a:lumMod val="50000"/>
                </a:schemeClr>
              </a:solidFill>
              <a:cs typeface="+mj-cs"/>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77948"/>
            <a:ext cx="2580006" cy="1204686"/>
          </a:xfrm>
          <a:prstGeom prst="rect">
            <a:avLst/>
          </a:prstGeom>
        </p:spPr>
      </p:pic>
      <p:sp>
        <p:nvSpPr>
          <p:cNvPr id="3" name="TextBox 2">
            <a:extLst>
              <a:ext uri="{FF2B5EF4-FFF2-40B4-BE49-F238E27FC236}">
                <a16:creationId xmlns:a16="http://schemas.microsoft.com/office/drawing/2014/main" id="{BCDEE939-D9A5-CC39-FEE5-8FEE0B50EA95}"/>
              </a:ext>
            </a:extLst>
          </p:cNvPr>
          <p:cNvSpPr txBox="1"/>
          <p:nvPr/>
        </p:nvSpPr>
        <p:spPr>
          <a:xfrm>
            <a:off x="-1072978" y="5753767"/>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mj-cs"/>
              </a:rPr>
              <a:t>شكراً لحضوركم</a:t>
            </a:r>
            <a:endParaRPr lang="en-US" sz="4400" b="1" dirty="0">
              <a:solidFill>
                <a:schemeClr val="bg1"/>
              </a:solidFill>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89172E-B382-4752-A4D0-FECAC339496C}"/>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3798</TotalTime>
  <Words>4818</Words>
  <Application>Microsoft Office PowerPoint</Application>
  <PresentationFormat>Widescreen</PresentationFormat>
  <Paragraphs>326</Paragraphs>
  <Slides>51</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51</vt:i4>
      </vt:variant>
    </vt:vector>
  </HeadingPairs>
  <TitlesOfParts>
    <vt:vector size="62" baseType="lpstr">
      <vt:lpstr>Alexandria</vt:lpstr>
      <vt:lpstr>All-Genders-Regular-v4</vt:lpstr>
      <vt:lpstr>Arial</vt:lpstr>
      <vt:lpstr>Calibri</vt:lpstr>
      <vt:lpstr>Calibri Light</vt:lpstr>
      <vt:lpstr>Tahoma</vt:lpstr>
      <vt:lpstr>Tajawal-Bold</vt:lpstr>
      <vt:lpstr>Tajawal-Regular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66</cp:revision>
  <dcterms:created xsi:type="dcterms:W3CDTF">2023-04-29T09:08:00Z</dcterms:created>
  <dcterms:modified xsi:type="dcterms:W3CDTF">2026-09-25T20:21:15Z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