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313" r:id="rId7"/>
    <p:sldId id="276" r:id="rId8"/>
    <p:sldId id="538" r:id="rId9"/>
    <p:sldId id="541" r:id="rId10"/>
    <p:sldId id="539" r:id="rId11"/>
    <p:sldId id="542" r:id="rId12"/>
    <p:sldId id="543" r:id="rId13"/>
    <p:sldId id="545" r:id="rId14"/>
    <p:sldId id="546" r:id="rId15"/>
    <p:sldId id="547" r:id="rId16"/>
    <p:sldId id="548" r:id="rId17"/>
    <p:sldId id="549" r:id="rId18"/>
    <p:sldId id="550" r:id="rId19"/>
    <p:sldId id="551" r:id="rId20"/>
    <p:sldId id="552" r:id="rId21"/>
    <p:sldId id="553" r:id="rId22"/>
    <p:sldId id="554" r:id="rId23"/>
    <p:sldId id="555" r:id="rId24"/>
    <p:sldId id="556" r:id="rId25"/>
    <p:sldId id="557" r:id="rId26"/>
    <p:sldId id="558" r:id="rId27"/>
    <p:sldId id="559" r:id="rId28"/>
    <p:sldId id="560" r:id="rId29"/>
    <p:sldId id="561" r:id="rId30"/>
    <p:sldId id="564" r:id="rId31"/>
    <p:sldId id="565" r:id="rId32"/>
    <p:sldId id="562" r:id="rId33"/>
    <p:sldId id="563" r:id="rId34"/>
    <p:sldId id="566" r:id="rId35"/>
    <p:sldId id="574" r:id="rId36"/>
    <p:sldId id="567" r:id="rId37"/>
    <p:sldId id="568" r:id="rId38"/>
    <p:sldId id="575" r:id="rId39"/>
    <p:sldId id="576" r:id="rId40"/>
    <p:sldId id="577" r:id="rId41"/>
    <p:sldId id="579" r:id="rId42"/>
    <p:sldId id="57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38"/>
            <p14:sldId id="541"/>
            <p14:sldId id="539"/>
            <p14:sldId id="542"/>
            <p14:sldId id="543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4"/>
            <p14:sldId id="565"/>
            <p14:sldId id="562"/>
            <p14:sldId id="563"/>
            <p14:sldId id="566"/>
            <p14:sldId id="574"/>
            <p14:sldId id="567"/>
            <p14:sldId id="568"/>
            <p14:sldId id="575"/>
            <p14:sldId id="576"/>
            <p14:sldId id="577"/>
            <p14:sldId id="579"/>
            <p14:sldId id="5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51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A8356-2752-189D-0ED4-1A4581E51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54D208-38C3-EE38-422D-0F5B93313A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14BDB5-F292-8B01-ECC4-695A2E4243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C09864-E920-4F7E-B707-C874A51836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212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58F77-74B8-67B4-DE5C-F59563859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C405D8-8CB6-B138-19B5-06A4F0BA75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D62A70-2D9F-CA88-3654-03F5E81D24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953FE-E836-8D1D-6239-B574239D48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666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DD5CFA-A69C-DD12-41B8-11316B848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829C6F-BF33-AB45-EC76-73F72156A8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3AFAAA-33FC-8C39-C680-DB6434107F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56E0B4-7F4A-4AE0-0485-F731291CF3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352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45403-D24E-7D9A-1395-C395967AA4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13346E-119D-1E68-2C1C-C2E6A8B2FB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9C3DE2-B6E0-31DA-56A2-BC5528C971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201A6B-0C43-FA66-6EBE-082F31E7EB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776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1E079-ADBD-74EB-CA02-A691277EC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A4B7E9-A84A-463C-31EE-E35C351406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F518AC-9F0D-6297-5086-F85C206A31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BA355E-C793-331A-F6BA-FA6E4DA5F4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04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B9578-1CAB-A3ED-EC3A-6C1CE149C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257DE0-CAB1-5B95-895A-84F5656443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6FB952-8E4D-EFC2-A496-91DB5B329B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25C05A-714B-D51C-3613-81F6B14617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06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5DB14-4F45-083A-AED9-E005AF5C2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9D940A-4221-59F5-640A-6C663B07F3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D1CCA2-AE17-9F47-51E9-43EA9D30C3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B889F-085C-B5EA-6350-5A50B65BC0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981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B16961-1EBC-921D-96ED-276596F37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13FFDA-7814-F63B-0C50-5FC690246F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84C8B6-8ECE-5BEB-7E08-551A5A0FE0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09B3ED-AEDE-9EDC-183A-FA8FBE4DE6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1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282AF-3CC4-6492-B44C-F22C3A8D9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C009CE-1613-61AC-FCEE-08E9DE45C1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2508A1-A898-59BF-CB66-7AA90F463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2090C-3E8D-7E30-E333-CB33D387CA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4374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E4B57-C69C-291C-A821-7E29B7181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7AB9AF-28D1-FDAF-86F6-BD3FC28449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7C9A83-EE2C-17AE-99B8-FDFC9A3FA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8582F-AD21-BD16-ACE8-985D343F07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401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068FE-42E6-7AF0-EB25-23D87CDA3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9FB134-E3DA-21E9-4180-D319483FFE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E9971C-D859-C0B9-16F7-C5233F4BF9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59D657-C1B1-9F62-FFEE-692D3B3FA6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797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8967F-89F6-59DD-E5EC-7F09825A2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16E75B-000A-C590-586F-A6E56B3F68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0F1AA5-DFEE-5B29-3FA1-4F7CB15E21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8F143-AACF-1581-05B6-7107FE7C05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2763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B9982F-D04E-C863-4919-D9B1715AC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4BFCCA-281D-7563-5E08-AD37E902C7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29B630-103E-DC09-B9F5-85E9AAB2FC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D29855-B3E9-647B-409D-1EEAA6F6A2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952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D1B753-E992-5A1D-9DE4-87E81D881F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00C298-CD31-799F-CA85-F851A9AB81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591CD8-2EA4-AF89-F35D-99DFA80734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A3E005-9FC7-7FAA-211B-C8D871A341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3227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8F01A-F131-13D9-4720-7DD9BCAC5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57A1A1-0732-4F33-8615-7F0513354F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FFB910-9099-E8B5-008E-A787631666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8886A2-B3B3-F54F-BC77-EFD5494960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3046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6E309-67C3-138B-011C-2EE5743BC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E9B475-7F41-67A2-9921-344D31D8C6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90F583-EA77-B0DC-406F-FD6DD01C74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385C52-9076-471D-A0FE-22414496BF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3650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FBA53-050F-A3AB-4155-9EBDB4F1E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F94386-E281-D745-03C3-A3C56737F7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CCCFD7-58A9-3755-CD44-A48B39594F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F51BEB-816B-3F87-B8EF-B78132FF31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7405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7BDB-7E33-1611-0E69-72931DAE6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EBEA40-FA1F-18AE-516D-C77C1FD226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1C0AC8-1CC3-70BC-708E-4A66778D11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15EC0-3FDB-B8F3-F2D5-5E4E066110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085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D205F-8D3D-9079-EE7A-793735C57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30375A-D929-6B56-6834-FF74C2026F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B9F666-73AA-60D7-891C-10A831101E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4FFE10-95A5-865E-1694-392E79CC7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842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CC7BD-CC30-0306-A7C9-DA65C3C09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8A13EE-7E29-8D26-E9BB-3A46C7AC9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C90DE-0B1F-1C51-24A2-375753FF0B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3427F-1E33-430F-F919-4A6599A918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3164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518FB-689A-7EA1-55F9-6E85F931E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984168-A2BB-85FD-3631-F85ECA7A58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012BF8-FE9B-1BEA-B903-87A9FF8AEF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1B0502-1B5A-3A9B-DC4F-6F864B7B85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37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1C97D-55DA-E838-69EA-BAC08658A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266074-DDD6-6492-D222-3F45B8C48A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3595AB-6A94-65D5-F633-1BAF51697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BEB3F5-FEE9-44BC-3611-218F82B540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7824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08680-F488-8866-C0D5-439C21653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FD9489-69DF-C26B-5FF4-2602FF80AF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DA4537-364E-EA4A-8655-0B35295893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CC2186-C67A-6497-D16B-A13E89AB74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4990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2DFE55-22C1-E0AE-861A-C3AD44C85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A40721-9C7E-47B3-B9EA-FA69D03835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3B3D20-619D-D69C-4096-7A6154E009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B38519-AD41-B3EF-8AAD-E84FAF64F9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297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B7D30B-C4C7-F570-7C2A-FA55084D0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907154-411D-6CEA-B1F0-9FD83F26D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478F2B-C6A6-6D57-2024-80A9D80C9A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25A189-102F-BCA5-9A5F-3B41DD4E7C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782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F6123-C34A-B635-08BE-C7E177BA6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D7F360-107B-092C-6A97-05CC28FEBA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249E6E-6A05-DDAF-BCA1-8D6E1E5E3A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5EB4A-C27E-2B7C-E53C-0CC54EA57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1376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BCE24-0044-FCE3-674D-17B4FEBD7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7837D-B503-C37C-F9FE-3F1A9E198C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683C86-706C-878F-5F51-5D43F31688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BD6F10-174B-5596-4FCE-98B007CC30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3747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7413B-0E37-3884-E8E0-0BFC15199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91DCC4-0787-D7AD-5EB5-61F4EDF348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E0BEA8-B691-DCC6-7FBA-7F2EAAE2B8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93F9DE-2044-CF16-5013-5DB08B74EB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045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EC571-1FBC-E6AD-FA7E-1E61133CB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3461E8-F26D-961A-CC42-9B2668A084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B68E9E-2AF2-79FA-36B1-D559C4DD97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53D05-BC0D-0453-4EE9-A3F31F8FF9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30224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5375F-2466-064C-E0D8-B067D8419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835C7F-27E3-1984-64AA-3DE3E880AD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0FCF83-8932-8E36-CB1B-DE51D198EC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D66A8-572A-B61A-E467-B11442B7C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381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4D75B-FA42-988A-ED79-767073A0D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A761EF-FF8A-8FC4-ED5B-EDC811047D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986A23-9BB9-7EA9-9A36-82A7A907CD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767707-4085-7787-034C-4027C36EF5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39991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087C3-22E1-B2AD-9523-6F2FEC1AF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565FBF-C419-9B78-C52C-114E095F82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35B3A5-2A10-FEDB-4D4A-CEB677A4D6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29C995-8ABB-4F02-E209-27D469D91A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10754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0A43D-A638-B97E-F8B5-BEA9C3CEC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9AE2D4-666B-EA16-076F-C4F337AA90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DE7BB5-9E20-1483-8418-97BC015A35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6F0AC-F178-EAEF-D7A1-030174FFF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84981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E94CB-339E-374C-FF1F-D7C602A49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8D9994-B866-02AD-31ED-942AE0EFBC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B71667-8B07-C23D-9B93-92D2C4DCFA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A037DE-1214-03D9-D255-ECAF4F8314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27406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76980-3547-79F4-E4A5-70C8AC147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DBC120-7D27-FA7A-65FE-F24E82A459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8209DC-604D-2E7F-C140-BE0DD227B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519880-F334-BC56-F18F-7557833110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53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Wesam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9868" y="5098781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"/>
    </mc:Choice>
    <mc:Fallback xmlns="">
      <p:transition spd="slow" advTm="19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136184" y="3009283"/>
            <a:ext cx="5458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IoT Networking Protocols – Part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93369" y="4757816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IT402‎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Wesam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Learning Objectives: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412953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0E75E3-23B7-5E78-805A-4E8C3A7B0909}"/>
              </a:ext>
            </a:extLst>
          </p:cNvPr>
          <p:cNvSpPr txBox="1"/>
          <p:nvPr/>
        </p:nvSpPr>
        <p:spPr>
          <a:xfrm>
            <a:off x="3465860" y="2197587"/>
            <a:ext cx="8806525" cy="5912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</a:endParaRPr>
          </a:p>
          <a:p>
            <a:pPr marL="461963" indent="-461963"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IoT networking application layer 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Machine-to-Machine (M2M)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One Machine-to-Machine (M2M)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9940" algn="l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9645DF-C628-3D04-ED10-ABE015879DE7}"/>
              </a:ext>
            </a:extLst>
          </p:cNvPr>
          <p:cNvSpPr txBox="1"/>
          <p:nvPr/>
        </p:nvSpPr>
        <p:spPr>
          <a:xfrm>
            <a:off x="827314" y="2177143"/>
            <a:ext cx="104154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Internet Layer: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pPr algn="just"/>
            <a:r>
              <a:rPr lang="en-US" dirty="0"/>
              <a:t>The Internet Layer in IoT is responsible for </a:t>
            </a:r>
            <a:r>
              <a:rPr lang="en-US" b="1" dirty="0">
                <a:solidFill>
                  <a:srgbClr val="FF0000"/>
                </a:solidFill>
              </a:rPr>
              <a:t>addressing, routing, and transferring data packets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between devices across different networks — essentially </a:t>
            </a:r>
            <a:r>
              <a:rPr lang="en-US" dirty="0">
                <a:solidFill>
                  <a:srgbClr val="FF0000"/>
                </a:solidFill>
              </a:rPr>
              <a:t>ensuring that data from IoT devices can travel to cloud servers, gateways, or other devices reliably.</a:t>
            </a:r>
          </a:p>
          <a:p>
            <a:pPr algn="just"/>
            <a:endParaRPr lang="en-US" b="1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9CAC75-F084-4F09-FBDA-A439B6C1EB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4699" y="3667648"/>
            <a:ext cx="6624151" cy="23882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D83B1-D081-96B7-E07E-1826A3FAE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0CAB69-93D7-12E6-E633-12340CB28C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711841-F94D-16BD-38D4-F811A0CCF7CD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502291-FA08-48F6-BC11-180F3D029FD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7A3BE3-5157-7BAE-78DE-38446E1BBD9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B9D394-A5CE-B882-1E89-8EBDC2A312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A1138C-94E2-9033-378E-48C8C9142928}"/>
              </a:ext>
            </a:extLst>
          </p:cNvPr>
          <p:cNvSpPr txBox="1"/>
          <p:nvPr/>
        </p:nvSpPr>
        <p:spPr>
          <a:xfrm>
            <a:off x="827314" y="2177143"/>
            <a:ext cx="10602686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Internet Layer:</a:t>
            </a:r>
          </a:p>
          <a:p>
            <a:endParaRPr lang="en-US" sz="900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allows </a:t>
            </a:r>
            <a:r>
              <a:rPr lang="en-US" b="1" dirty="0"/>
              <a:t>IPv6 packets</a:t>
            </a:r>
            <a:r>
              <a:rPr lang="en-US" dirty="0"/>
              <a:t> to be transmitted efficiently over </a:t>
            </a:r>
            <a:r>
              <a:rPr lang="en-US" b="1" dirty="0">
                <a:solidFill>
                  <a:srgbClr val="FF0000"/>
                </a:solidFill>
              </a:rPr>
              <a:t>low-power, low-data-rate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wireless networks.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Because IoT devices have </a:t>
            </a:r>
            <a:r>
              <a:rPr lang="en-US" b="1" dirty="0">
                <a:solidFill>
                  <a:srgbClr val="FF0000"/>
                </a:solidFill>
              </a:rPr>
              <a:t>limited power, memory, and bandwidth</a:t>
            </a:r>
            <a:r>
              <a:rPr lang="en-US" dirty="0"/>
              <a:t>, standard </a:t>
            </a:r>
            <a:r>
              <a:rPr lang="en-US" dirty="0">
                <a:solidFill>
                  <a:srgbClr val="FF0000"/>
                </a:solidFill>
              </a:rPr>
              <a:t>IPv6 packets </a:t>
            </a:r>
            <a:r>
              <a:rPr lang="en-US" dirty="0"/>
              <a:t>(which have large headers) need optimization — </a:t>
            </a:r>
            <a:r>
              <a:rPr lang="en-US" dirty="0">
                <a:solidFill>
                  <a:srgbClr val="FF0000"/>
                </a:solidFill>
              </a:rPr>
              <a:t>that’s where IPv6 over Low power Wireless Personal Area Networks (</a:t>
            </a:r>
            <a:r>
              <a:rPr lang="en-US" b="1" dirty="0">
                <a:solidFill>
                  <a:srgbClr val="FF0000"/>
                </a:solidFill>
              </a:rPr>
              <a:t>6LoWPAN</a:t>
            </a:r>
            <a:r>
              <a:rPr lang="en-US" dirty="0">
                <a:solidFill>
                  <a:srgbClr val="FF0000"/>
                </a:solidFill>
              </a:rPr>
              <a:t> ) helps</a:t>
            </a:r>
            <a:r>
              <a:rPr lang="en-US" dirty="0"/>
              <a:t>.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IPv6 over Low power Wireless Personal Area Networks (6LowPAN)</a:t>
            </a:r>
            <a:r>
              <a:rPr lang="en-US" dirty="0"/>
              <a:t> provides three main functions: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6LoWPAN </a:t>
            </a:r>
            <a:r>
              <a:rPr lang="en-US" b="1" dirty="0">
                <a:solidFill>
                  <a:srgbClr val="FF0000"/>
                </a:solidFill>
              </a:rPr>
              <a:t>compresses IPv6 headers</a:t>
            </a:r>
            <a:r>
              <a:rPr lang="en-US" dirty="0">
                <a:solidFill>
                  <a:srgbClr val="FF0000"/>
                </a:solidFill>
              </a:rPr>
              <a:t> to just a few bytes to save bandwidth and energy.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5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5D54A-8717-663F-D254-819E77503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3EF632-8CBC-D3F5-8733-EF8FD6DB46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20DBB2-3ACA-7BEE-6740-38607193EAEA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961912-7AE6-3408-BC62-C8593DEA5B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D9FB6C-A5C1-F142-55E6-6E2E1525F2A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2FC369-EA3C-CAED-3F65-092A268C90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E24D9B-06EF-5117-2E8D-E99F240F7569}"/>
              </a:ext>
            </a:extLst>
          </p:cNvPr>
          <p:cNvSpPr txBox="1"/>
          <p:nvPr/>
        </p:nvSpPr>
        <p:spPr>
          <a:xfrm>
            <a:off x="827314" y="2177143"/>
            <a:ext cx="106026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Internet Layer: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IPv6 header compression: 6LowPAN </a:t>
            </a:r>
            <a:r>
              <a:rPr lang="en-US" dirty="0">
                <a:solidFill>
                  <a:srgbClr val="FF0000"/>
                </a:solidFill>
              </a:rPr>
              <a:t>introduces three headers for each of the three functions </a:t>
            </a:r>
            <a:r>
              <a:rPr lang="en-US" dirty="0"/>
              <a:t>that it provides. Those headers are: </a:t>
            </a:r>
            <a:r>
              <a:rPr lang="en-US" dirty="0">
                <a:solidFill>
                  <a:srgbClr val="FF0000"/>
                </a:solidFill>
              </a:rPr>
              <a:t>Compression header, Fragment header, and Mesh header.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IPv6 </a:t>
            </a:r>
            <a:r>
              <a:rPr lang="en-US" dirty="0">
                <a:solidFill>
                  <a:srgbClr val="FF0000"/>
                </a:solidFill>
              </a:rPr>
              <a:t>packet segmentation and reassembly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Layer 2 forwarding </a:t>
            </a:r>
            <a:r>
              <a:rPr lang="en-US" dirty="0"/>
              <a:t>(also referred to as Mesh Under).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2FB5CF-945F-85BC-05C1-85DC47F35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650" y="3589367"/>
            <a:ext cx="7950847" cy="234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30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7D0D5-84F0-9B32-954F-CAD4DB30F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BAF9E9-5E79-9741-C743-6128D8B8A6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7D49C9-2390-1F6E-9C5B-4DE79A9C4069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88FD3C-E37A-1C13-3D70-BD43F98D159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BECB5A-30F1-5AE6-AF32-56825A03D625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E27DF3-B832-0C10-236A-897096A25C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D960-4E38-3F84-1252-11F34330973B}"/>
              </a:ext>
            </a:extLst>
          </p:cNvPr>
          <p:cNvSpPr txBox="1"/>
          <p:nvPr/>
        </p:nvSpPr>
        <p:spPr>
          <a:xfrm>
            <a:off x="827314" y="2177143"/>
            <a:ext cx="10602686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Internet Layer:</a:t>
            </a:r>
          </a:p>
          <a:p>
            <a:r>
              <a:rPr lang="en-US" b="1" dirty="0">
                <a:solidFill>
                  <a:srgbClr val="FF0000"/>
                </a:solidFill>
              </a:rPr>
              <a:t>IPv6 Packet Segmentation and Reassembly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Since </a:t>
            </a:r>
            <a:r>
              <a:rPr lang="en-US" b="1" dirty="0"/>
              <a:t>IEEE 802.15.4</a:t>
            </a:r>
            <a:r>
              <a:rPr lang="en-US" dirty="0"/>
              <a:t> frames are small, large IPv6 packets must be </a:t>
            </a:r>
            <a:r>
              <a:rPr lang="en-US" b="1" dirty="0"/>
              <a:t>fragmented</a:t>
            </a:r>
            <a:r>
              <a:rPr lang="en-US" dirty="0"/>
              <a:t> into smaller pieces before transmission.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Each fragment is labeled with </a:t>
            </a:r>
            <a:r>
              <a:rPr lang="en-US" dirty="0">
                <a:solidFill>
                  <a:srgbClr val="FF0000"/>
                </a:solidFill>
              </a:rPr>
              <a:t>a </a:t>
            </a:r>
            <a:r>
              <a:rPr lang="en-US" b="1" dirty="0">
                <a:solidFill>
                  <a:srgbClr val="FF0000"/>
                </a:solidFill>
              </a:rPr>
              <a:t>Fragment Header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At the destination, the fragments </a:t>
            </a:r>
            <a:r>
              <a:rPr lang="en-US" dirty="0">
                <a:solidFill>
                  <a:srgbClr val="FF0000"/>
                </a:solidFill>
              </a:rPr>
              <a:t>are </a:t>
            </a:r>
            <a:r>
              <a:rPr lang="en-US" b="1" dirty="0">
                <a:solidFill>
                  <a:srgbClr val="FF0000"/>
                </a:solidFill>
              </a:rPr>
              <a:t>reassembled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into the </a:t>
            </a:r>
            <a:r>
              <a:rPr lang="en-US" dirty="0">
                <a:solidFill>
                  <a:srgbClr val="FF0000"/>
                </a:solidFill>
              </a:rPr>
              <a:t>full IPv6 packet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Example:</a:t>
            </a:r>
            <a:br>
              <a:rPr lang="en-US" dirty="0"/>
            </a:br>
            <a:r>
              <a:rPr lang="en-US" dirty="0"/>
              <a:t>If an IPv6 packet = 1000 bytes, and the frame can carry only 100 bytes →</a:t>
            </a:r>
            <a:br>
              <a:rPr lang="en-US" dirty="0"/>
            </a:br>
            <a:r>
              <a:rPr lang="en-US" dirty="0"/>
              <a:t>It is split into </a:t>
            </a:r>
            <a:r>
              <a:rPr lang="en-US" b="1" dirty="0"/>
              <a:t>10 fragments</a:t>
            </a:r>
            <a:r>
              <a:rPr lang="en-US" dirty="0"/>
              <a:t>, sent individually, and reassembled by the receiver.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7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83C41-C1AD-B1D0-8D1A-640B5F432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E08D03-9983-C4AA-E6B9-87580D1B1D3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9C8BDC-B04D-3B8F-7AE0-7E506C696A4C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5C3E0D-574E-083F-F657-174D95CA47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F04AFC-D367-5CD4-640C-2D14C1D9D32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5433E2-CC04-1D63-A3DA-A4E3DF4882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FD1D53-9944-5AA1-D9C4-B7DAE77DEE18}"/>
              </a:ext>
            </a:extLst>
          </p:cNvPr>
          <p:cNvSpPr txBox="1"/>
          <p:nvPr/>
        </p:nvSpPr>
        <p:spPr>
          <a:xfrm>
            <a:off x="827314" y="2177143"/>
            <a:ext cx="10602686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Internet Layer:</a:t>
            </a:r>
          </a:p>
          <a:p>
            <a:r>
              <a:rPr lang="en-US" b="1" dirty="0">
                <a:solidFill>
                  <a:srgbClr val="FF0000"/>
                </a:solidFill>
              </a:rPr>
              <a:t>Layer 2 Forwarding (Mesh Under)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Also known as </a:t>
            </a:r>
            <a:r>
              <a:rPr lang="en-US" b="1" dirty="0">
                <a:solidFill>
                  <a:srgbClr val="FF0000"/>
                </a:solidFill>
              </a:rPr>
              <a:t>Mesh Under routing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enables </a:t>
            </a:r>
            <a:r>
              <a:rPr lang="en-US" b="1" dirty="0">
                <a:solidFill>
                  <a:srgbClr val="FF0000"/>
                </a:solidFill>
              </a:rPr>
              <a:t>multi-hop communication</a:t>
            </a:r>
            <a:r>
              <a:rPr lang="en-US" dirty="0">
                <a:solidFill>
                  <a:srgbClr val="FF0000"/>
                </a:solidFill>
              </a:rPr>
              <a:t> at the </a:t>
            </a:r>
            <a:r>
              <a:rPr lang="en-US" b="1" dirty="0">
                <a:solidFill>
                  <a:srgbClr val="FF0000"/>
                </a:solidFill>
              </a:rPr>
              <a:t>data link layer (Layer 2)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— meaning packets can hop across multiple devices </a:t>
            </a:r>
            <a:r>
              <a:rPr lang="en-US" b="1" dirty="0"/>
              <a:t>without IP routing</a:t>
            </a:r>
            <a:r>
              <a:rPr lang="en-US" dirty="0"/>
              <a:t> at every hop.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This is useful in </a:t>
            </a:r>
            <a:r>
              <a:rPr lang="en-US" b="1" dirty="0">
                <a:solidFill>
                  <a:srgbClr val="FF0000"/>
                </a:solidFill>
              </a:rPr>
              <a:t>mesh networks</a:t>
            </a:r>
            <a:r>
              <a:rPr lang="en-US" dirty="0">
                <a:solidFill>
                  <a:srgbClr val="FF0000"/>
                </a:solidFill>
              </a:rPr>
              <a:t>, where small IoT nodes act as both transmitters and routers.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Example:</a:t>
            </a:r>
            <a:br>
              <a:rPr lang="en-US" dirty="0"/>
            </a:br>
            <a:r>
              <a:rPr lang="en-US" dirty="0"/>
              <a:t>A packet can travel from </a:t>
            </a:r>
            <a:r>
              <a:rPr lang="en-US" dirty="0">
                <a:solidFill>
                  <a:srgbClr val="FF0000"/>
                </a:solidFill>
              </a:rPr>
              <a:t>Sensor A → Sensor B → Gateway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/>
              <a:t>even if </a:t>
            </a:r>
            <a:r>
              <a:rPr lang="en-US" dirty="0">
                <a:solidFill>
                  <a:srgbClr val="FF0000"/>
                </a:solidFill>
              </a:rPr>
              <a:t>A and Gateway are not directly connected </a:t>
            </a:r>
            <a:r>
              <a:rPr lang="en-US" dirty="0"/>
              <a:t>— </a:t>
            </a:r>
            <a:r>
              <a:rPr lang="en-US" dirty="0">
                <a:solidFill>
                  <a:srgbClr val="FF0000"/>
                </a:solidFill>
              </a:rPr>
              <a:t>B helps forward the packet.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4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46583-B227-16D5-5552-336BAB4C4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45B5A8-ABFB-F5C3-99E9-63020A92BB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B40B60-D55A-CDC1-627D-FDEF0E86865B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9CC5D6-2560-5D78-C9BB-56BB5A179FD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51E303-C39C-397D-051B-90BF972C9589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1EE632-B058-1315-CEB8-3CEEB0C7E8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5C3C01-3ECA-3AA3-E49E-2F63F2CF8D27}"/>
              </a:ext>
            </a:extLst>
          </p:cNvPr>
          <p:cNvSpPr txBox="1"/>
          <p:nvPr/>
        </p:nvSpPr>
        <p:spPr>
          <a:xfrm>
            <a:off x="617280" y="2177143"/>
            <a:ext cx="1081272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Internet Layer:</a:t>
            </a:r>
          </a:p>
          <a:p>
            <a:endParaRPr lang="en-US" sz="1100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IEEE 802.15.4 TSCH (Time Slotted Channel Hopping) is </a:t>
            </a:r>
            <a:r>
              <a:rPr lang="en-US" dirty="0">
                <a:solidFill>
                  <a:srgbClr val="FF0000"/>
                </a:solidFill>
              </a:rPr>
              <a:t>a Data Link Layer </a:t>
            </a:r>
            <a:r>
              <a:rPr lang="en-US" dirty="0"/>
              <a:t>technology used in low-power, reliable, and time-synchronized IoT networks, such as </a:t>
            </a:r>
            <a:r>
              <a:rPr lang="en-US" dirty="0">
                <a:solidFill>
                  <a:srgbClr val="FF0000"/>
                </a:solidFill>
              </a:rPr>
              <a:t>industrial IoT (</a:t>
            </a:r>
            <a:r>
              <a:rPr lang="en-US" dirty="0" err="1">
                <a:solidFill>
                  <a:srgbClr val="FF0000"/>
                </a:solidFill>
              </a:rPr>
              <a:t>IIoT</a:t>
            </a:r>
            <a:r>
              <a:rPr lang="en-US" dirty="0">
                <a:solidFill>
                  <a:srgbClr val="FF0000"/>
                </a:solidFill>
              </a:rPr>
              <a:t>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However, </a:t>
            </a:r>
            <a:r>
              <a:rPr lang="en-US" b="1" dirty="0"/>
              <a:t>IPv6</a:t>
            </a:r>
            <a:r>
              <a:rPr lang="en-US" dirty="0"/>
              <a:t> was designed for traditional Internet networks — it doesn’t natively understand the timing, synchronization, or limited resources of TSCH networks.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An </a:t>
            </a:r>
            <a:r>
              <a:rPr lang="en-US" dirty="0">
                <a:solidFill>
                  <a:srgbClr val="FF0000"/>
                </a:solidFill>
              </a:rPr>
              <a:t>adaptation layer is required in order to run the IPv6 stack </a:t>
            </a:r>
            <a:r>
              <a:rPr lang="en-US" dirty="0"/>
              <a:t>on top of IEEE 802.15.4 TSCH 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handles functions such as </a:t>
            </a:r>
            <a:r>
              <a:rPr lang="en-US" b="1" dirty="0"/>
              <a:t>network formation, maintenance, scheduling, and security</a:t>
            </a:r>
            <a:r>
              <a:rPr lang="en-US" dirty="0"/>
              <a:t>, which are essential for reliable IoT networking.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17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143D80-ACAB-1C89-D532-75BF5A378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A5D71A-97C0-F52E-D596-4916B2AD979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623826-1B6B-7B53-545C-4E014BD74DDD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B738A-D875-7D04-6C57-C484E503D8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966E3B-E8B6-9437-68EC-E5D5F1E6848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5BF24C-9D5B-6913-FFC9-00C242D6DD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2D7B75-E410-CFE9-C396-50480FC822DF}"/>
              </a:ext>
            </a:extLst>
          </p:cNvPr>
          <p:cNvSpPr txBox="1"/>
          <p:nvPr/>
        </p:nvSpPr>
        <p:spPr>
          <a:xfrm>
            <a:off x="617280" y="2019969"/>
            <a:ext cx="10812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Goals are to address the following issues: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1E9B67-7FCB-8BB2-8819-439C8352B9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3103" y="2386075"/>
            <a:ext cx="7717134" cy="363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A6D75-8C61-2098-CE7E-4DB69355A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0FA50E-8AFB-E332-C27E-6A0B4A5C99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DEEAEE-8AD6-2974-E6C9-A0ED66817771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12A19A-6D3B-B383-FEFD-8FF34BC7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E525A8-1B87-7D19-7229-22AAD47BA470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B47BB6-2F06-CF4C-7FAD-1645CD51DC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F57A03-5B23-7554-FDD8-144D7BDFC19F}"/>
              </a:ext>
            </a:extLst>
          </p:cNvPr>
          <p:cNvSpPr txBox="1"/>
          <p:nvPr/>
        </p:nvSpPr>
        <p:spPr>
          <a:xfrm>
            <a:off x="617280" y="2177143"/>
            <a:ext cx="1081272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Application Protocols Layer:</a:t>
            </a:r>
          </a:p>
          <a:p>
            <a:endParaRPr lang="en-US" sz="11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15CC77-5C39-BE1C-9FE2-25AEB55C8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3125" y="2752587"/>
            <a:ext cx="7705725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13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FE3B3-C952-AB16-7F47-C4E67725B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39038D-3954-FA50-5257-CEE5717939A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F91CE2-765A-E6D4-1F12-2356E283EEE2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ABA174-BB3A-C19A-30CF-3E847668D9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73755E-BF6B-1697-D5CF-AE41517BE269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15F66D-FA37-75EE-8A07-2F3675A555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E6D7BF-3266-3845-2AF3-792AE608A399}"/>
              </a:ext>
            </a:extLst>
          </p:cNvPr>
          <p:cNvSpPr txBox="1"/>
          <p:nvPr/>
        </p:nvSpPr>
        <p:spPr>
          <a:xfrm>
            <a:off x="617280" y="2177143"/>
            <a:ext cx="10812720" cy="740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Application Protocols Layer: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b="1" dirty="0"/>
              <a:t>Application Protocols Layer</a:t>
            </a:r>
            <a:r>
              <a:rPr lang="en-US" dirty="0"/>
              <a:t> in the </a:t>
            </a:r>
            <a:r>
              <a:rPr lang="en-US" b="1" dirty="0"/>
              <a:t>Internet of Things (IoT)</a:t>
            </a:r>
            <a:r>
              <a:rPr lang="en-US" dirty="0"/>
              <a:t> is responsible for managing the </a:t>
            </a:r>
            <a:r>
              <a:rPr lang="en-US" b="1" dirty="0"/>
              <a:t>communication between IoT devices (Things, Gateways)</a:t>
            </a:r>
            <a:r>
              <a:rPr lang="en-US" dirty="0"/>
              <a:t> and </a:t>
            </a:r>
            <a:r>
              <a:rPr lang="en-US" b="1" dirty="0"/>
              <a:t>Applications or Cloud Services</a:t>
            </a:r>
            <a:r>
              <a:rPr lang="en-US" dirty="0"/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ensures that </a:t>
            </a:r>
            <a:r>
              <a:rPr lang="en-US" b="1" dirty="0"/>
              <a:t>data collected by sensors</a:t>
            </a:r>
            <a:r>
              <a:rPr lang="en-US" dirty="0"/>
              <a:t> can be properly sent, received, interpreted, and acted upon.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They typically support </a:t>
            </a:r>
            <a:r>
              <a:rPr lang="en-US" dirty="0">
                <a:solidFill>
                  <a:srgbClr val="FF0000"/>
                </a:solidFill>
              </a:rPr>
              <a:t>the flow of data (e.g. readings or measurements) from Things to Applications </a:t>
            </a:r>
            <a:r>
              <a:rPr lang="en-US" dirty="0"/>
              <a:t>and the flow of command or </a:t>
            </a:r>
            <a:r>
              <a:rPr lang="en-US" dirty="0">
                <a:solidFill>
                  <a:srgbClr val="FF0000"/>
                </a:solidFill>
              </a:rPr>
              <a:t>control information (e.g. to trigger or actuate end-devices) in the reverse direction.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53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B7B78-7DDC-4B8B-B723-84913ED67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ECF7A2-B650-0291-BD84-75F2CF9134D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55C849-AFCB-A9B2-F27D-CBC7A0C75375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1314CA-993E-D571-78B9-6987932FDB6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691BE4-6916-D217-EFDE-24D28F35332D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EC8731-9AB2-5A9E-9E04-C6E518DB9D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8B68D8-84E1-DAA6-DCAE-3B7B59DBEFFF}"/>
              </a:ext>
            </a:extLst>
          </p:cNvPr>
          <p:cNvSpPr txBox="1"/>
          <p:nvPr/>
        </p:nvSpPr>
        <p:spPr>
          <a:xfrm>
            <a:off x="617280" y="2051601"/>
            <a:ext cx="10812720" cy="8102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Application Protocols Layer: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From devices to applications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This is the </a:t>
            </a:r>
            <a:r>
              <a:rPr lang="en-US" b="1" dirty="0"/>
              <a:t>data flow</a:t>
            </a:r>
            <a:r>
              <a:rPr lang="en-US" dirty="0"/>
              <a:t> from IoT </a:t>
            </a:r>
            <a:r>
              <a:rPr lang="en-US" b="1" dirty="0"/>
              <a:t>sensors or devices</a:t>
            </a:r>
            <a:r>
              <a:rPr lang="en-US" dirty="0"/>
              <a:t> sending information to the </a:t>
            </a:r>
            <a:r>
              <a:rPr lang="en-US" b="1" dirty="0"/>
              <a:t>cloud, server, or application</a:t>
            </a:r>
            <a:r>
              <a:rPr lang="en-US" dirty="0"/>
              <a:t> for processing, analysis, or storage.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The data typically includes: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Sensor readings (temperature, humidity, pressure, etc.)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Device status updates (battery level, location, etc.)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Event notifications or alerts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📡 </a:t>
            </a:r>
            <a:r>
              <a:rPr lang="en-US" b="1" dirty="0"/>
              <a:t>Example:</a:t>
            </a:r>
            <a:br>
              <a:rPr lang="en-US" dirty="0"/>
            </a:br>
            <a:r>
              <a:rPr lang="en-US" dirty="0"/>
              <a:t>A smart thermostat sends the current room temperature to a mobile app or cloud server every minute.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97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563335-9393-8374-B176-CF8049D10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936754-B0B3-0F17-96C8-94C0A568A4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EF6876-5AFF-82B8-0B17-D15C324FF3CE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380ED2-F720-2B24-E9D6-D904C597C7D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CDD0B2-CAF3-E139-C5A9-B6FAA32C9094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73AE64-565C-7BBD-1DAB-31F39C3CE2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14A272-5BA7-F84D-894B-3C993B0C5321}"/>
              </a:ext>
            </a:extLst>
          </p:cNvPr>
          <p:cNvSpPr txBox="1"/>
          <p:nvPr/>
        </p:nvSpPr>
        <p:spPr>
          <a:xfrm>
            <a:off x="689640" y="1866298"/>
            <a:ext cx="10812720" cy="796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From applications to devices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This is the </a:t>
            </a:r>
            <a:r>
              <a:rPr lang="en-US" b="1" dirty="0"/>
              <a:t>control flow</a:t>
            </a:r>
            <a:r>
              <a:rPr lang="en-US" dirty="0"/>
              <a:t> in the </a:t>
            </a:r>
            <a:r>
              <a:rPr lang="en-US" b="1" dirty="0"/>
              <a:t>reverse direction</a:t>
            </a:r>
            <a:r>
              <a:rPr lang="en-US" dirty="0"/>
              <a:t>, where the application sends </a:t>
            </a:r>
            <a:r>
              <a:rPr lang="en-US" b="1" dirty="0"/>
              <a:t>commands or control messages</a:t>
            </a:r>
            <a:r>
              <a:rPr lang="en-US" dirty="0"/>
              <a:t> to IoT devices to perform certain actions.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commands may include: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Turning a device ON/OFF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Changing configurations (e.g., sampling rate, thresholds)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Triggering actuators (e.g., open a valve, start a motor)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Example:</a:t>
            </a:r>
            <a:br>
              <a:rPr lang="en-US" dirty="0"/>
            </a:br>
            <a:r>
              <a:rPr lang="en-US" dirty="0"/>
              <a:t>A user changes the target temperature from a mobile app → the command is sent to the thermostat → the device adjusts the heater accordingly.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92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79008-C657-395E-8DCA-BE07E0E9E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27D6DF-C672-5111-2A20-C8F7373F86F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A25B34-B74F-712C-90F5-374EEA7408D4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0C44FD-8510-D4C2-6585-329F6262BE5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252634-2420-729D-2975-5F37D86DDF4D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558FD9-D8B0-49BD-9B9C-7366F8FB79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0CC9D0-1CEA-3E2C-BEA9-45C767336273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B8E7DE-6EC2-6CBB-2085-A85D52BAF1BE}"/>
              </a:ext>
            </a:extLst>
          </p:cNvPr>
          <p:cNvSpPr txBox="1"/>
          <p:nvPr/>
        </p:nvSpPr>
        <p:spPr>
          <a:xfrm>
            <a:off x="617280" y="2019969"/>
            <a:ext cx="10812720" cy="660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Application protocols define </a:t>
            </a:r>
            <a:r>
              <a:rPr lang="en-US" dirty="0">
                <a:solidFill>
                  <a:srgbClr val="FF0000"/>
                </a:solidFill>
              </a:rPr>
              <a:t>the semantics and mechanisms </a:t>
            </a:r>
            <a:r>
              <a:rPr lang="en-US" dirty="0"/>
              <a:t>for message exchanges between the communicating endpoints.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In simple terms, this means that </a:t>
            </a:r>
            <a:r>
              <a:rPr lang="en-US" b="1" dirty="0"/>
              <a:t>application protocols</a:t>
            </a:r>
            <a:r>
              <a:rPr lang="en-US" dirty="0"/>
              <a:t> specify </a:t>
            </a:r>
            <a:r>
              <a:rPr lang="en-US" b="1" dirty="0"/>
              <a:t>how devices and applications talk to each other </a:t>
            </a:r>
            <a:r>
              <a:rPr lang="en-US" dirty="0"/>
              <a:t>both </a:t>
            </a:r>
            <a:r>
              <a:rPr lang="en-US" b="1" dirty="0"/>
              <a:t>what</a:t>
            </a:r>
            <a:r>
              <a:rPr lang="en-US" dirty="0"/>
              <a:t> their messages mean (</a:t>
            </a:r>
            <a:r>
              <a:rPr lang="en-US" b="1" dirty="0"/>
              <a:t>semantics</a:t>
            </a:r>
            <a:r>
              <a:rPr lang="en-US" dirty="0"/>
              <a:t>) and </a:t>
            </a:r>
            <a:r>
              <a:rPr lang="en-US" b="1" dirty="0"/>
              <a:t>how</a:t>
            </a:r>
            <a:r>
              <a:rPr lang="en-US" dirty="0"/>
              <a:t> they are sent and received (</a:t>
            </a:r>
            <a:r>
              <a:rPr lang="en-US" b="1" dirty="0"/>
              <a:t>mechanisms</a:t>
            </a:r>
            <a:r>
              <a:rPr lang="en-US" dirty="0"/>
              <a:t>).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The landscape of the Application Protocols Layer in IoT is currently </a:t>
            </a:r>
            <a:r>
              <a:rPr lang="en-US" dirty="0">
                <a:solidFill>
                  <a:srgbClr val="FF0000"/>
                </a:solidFill>
              </a:rPr>
              <a:t>crowded with competing protocols and standards</a:t>
            </a:r>
            <a:r>
              <a:rPr lang="en-US" dirty="0"/>
              <a:t>, each </a:t>
            </a:r>
            <a:r>
              <a:rPr lang="en-US" dirty="0">
                <a:solidFill>
                  <a:srgbClr val="FF0000"/>
                </a:solidFill>
              </a:rPr>
              <a:t>having its own set of strengths and weaknesses and </a:t>
            </a:r>
            <a:r>
              <a:rPr lang="en-US" dirty="0"/>
              <a:t>with no clear path towards convergence being agreed upon by the industry yet.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sz="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IoT systems are very diverse — devices vary in:</a:t>
            </a:r>
          </a:p>
          <a:p>
            <a:pPr marL="573088" indent="-111125">
              <a:buFont typeface="Arial" panose="020B0604020202020204" pitchFamily="34" charset="0"/>
              <a:buChar char="•"/>
            </a:pPr>
            <a:r>
              <a:rPr lang="en-US" b="1" dirty="0"/>
              <a:t>Power consumption</a:t>
            </a:r>
            <a:r>
              <a:rPr lang="en-US" dirty="0"/>
              <a:t> (battery vs. mains-powered)</a:t>
            </a:r>
          </a:p>
          <a:p>
            <a:pPr marL="573088" indent="-111125">
              <a:buFont typeface="Arial" panose="020B0604020202020204" pitchFamily="34" charset="0"/>
              <a:buChar char="•"/>
            </a:pPr>
            <a:r>
              <a:rPr lang="en-US" b="1" dirty="0"/>
              <a:t>Network connectivity</a:t>
            </a:r>
            <a:r>
              <a:rPr lang="en-US" dirty="0"/>
              <a:t> (Wi-Fi, cellular, Zigbee, LoRa, Bluetooth, etc.)</a:t>
            </a:r>
          </a:p>
          <a:p>
            <a:pPr marL="573088" indent="-111125">
              <a:buFont typeface="Arial" panose="020B0604020202020204" pitchFamily="34" charset="0"/>
              <a:buChar char="•"/>
            </a:pPr>
            <a:r>
              <a:rPr lang="en-US" b="1" dirty="0"/>
              <a:t>Data needs</a:t>
            </a:r>
            <a:r>
              <a:rPr lang="en-US" dirty="0"/>
              <a:t> (small sensor readings vs. large data streams)</a:t>
            </a:r>
          </a:p>
          <a:p>
            <a:pPr marL="573088" indent="-111125">
              <a:buFont typeface="Arial" panose="020B0604020202020204" pitchFamily="34" charset="0"/>
              <a:buChar char="•"/>
            </a:pPr>
            <a:r>
              <a:rPr lang="en-US" b="1" dirty="0"/>
              <a:t>Latency and reliability requirements</a:t>
            </a:r>
            <a:r>
              <a:rPr lang="en-US" dirty="0"/>
              <a:t> (industrial vs. consumer IoT)</a:t>
            </a:r>
          </a:p>
          <a:p>
            <a:pPr marL="111125"/>
            <a:r>
              <a:rPr lang="en-US" dirty="0"/>
              <a:t>Because of these differences, </a:t>
            </a:r>
            <a:r>
              <a:rPr lang="en-US" b="1" dirty="0">
                <a:solidFill>
                  <a:srgbClr val="FF0000"/>
                </a:solidFill>
              </a:rPr>
              <a:t>no single protocol</a:t>
            </a:r>
            <a:r>
              <a:rPr lang="en-US" dirty="0">
                <a:solidFill>
                  <a:srgbClr val="FF0000"/>
                </a:solidFill>
              </a:rPr>
              <a:t> works best for every case </a:t>
            </a:r>
            <a:r>
              <a:rPr lang="en-US" dirty="0"/>
              <a:t>— so multiple standards coexist.</a:t>
            </a:r>
          </a:p>
          <a:p>
            <a:pPr marL="573088" indent="-111125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75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8B61E-A4DF-02C7-2927-4065D500F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59287F-E532-D64D-7CF3-DAF62E920A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486110-7E2D-3433-F212-3906C7771847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38E7B-AA11-435C-534F-EE1E23731E9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09EC48-41D9-B7A9-4AF1-57840E862A19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FC88D0-36A5-FBFF-3947-81A169B304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5D7AC4-B179-05EC-994E-8D9642DECFE9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4B48D-A696-8C62-8F01-A542CC06964D}"/>
              </a:ext>
            </a:extLst>
          </p:cNvPr>
          <p:cNvSpPr txBox="1"/>
          <p:nvPr/>
        </p:nvSpPr>
        <p:spPr>
          <a:xfrm>
            <a:off x="617280" y="2019969"/>
            <a:ext cx="1081272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Applications Protocols vary in </a:t>
            </a:r>
            <a:r>
              <a:rPr lang="en-US" dirty="0">
                <a:solidFill>
                  <a:srgbClr val="FF0000"/>
                </a:solidFill>
              </a:rPr>
              <a:t>the data serialization formats </a:t>
            </a:r>
            <a:r>
              <a:rPr lang="en-US" dirty="0"/>
              <a:t>used to encode information into messages.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Data serialization</a:t>
            </a:r>
            <a:r>
              <a:rPr lang="en-US" dirty="0"/>
              <a:t> means converting structured data </a:t>
            </a:r>
            <a:r>
              <a:rPr lang="en-US" dirty="0">
                <a:solidFill>
                  <a:srgbClr val="FF0000"/>
                </a:solidFill>
              </a:rPr>
              <a:t>(like sensor readings or commands) </a:t>
            </a:r>
            <a:r>
              <a:rPr lang="en-US" dirty="0"/>
              <a:t>into a format that can be </a:t>
            </a:r>
            <a:r>
              <a:rPr lang="en-US" b="1" dirty="0"/>
              <a:t>easily transmitted</a:t>
            </a:r>
            <a:r>
              <a:rPr lang="en-US" dirty="0"/>
              <a:t> over a network and then </a:t>
            </a:r>
            <a:r>
              <a:rPr lang="en-US" b="1" dirty="0"/>
              <a:t>reconstructed</a:t>
            </a:r>
            <a:r>
              <a:rPr lang="en-US" dirty="0"/>
              <a:t> by the receiver.</a:t>
            </a:r>
          </a:p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Challenges in IoT data serialization formats: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/>
              <a:t>Mapping between the </a:t>
            </a:r>
            <a:r>
              <a:rPr lang="en-US" dirty="0">
                <a:solidFill>
                  <a:srgbClr val="FF0000"/>
                </a:solidFill>
              </a:rPr>
              <a:t>formats used in constrained devices and those used by applications </a:t>
            </a:r>
            <a:r>
              <a:rPr lang="en-US" dirty="0"/>
              <a:t>in the World Wide Web. </a:t>
            </a:r>
            <a:r>
              <a:rPr lang="en-US" dirty="0">
                <a:solidFill>
                  <a:srgbClr val="FF0000"/>
                </a:solidFill>
              </a:rPr>
              <a:t>Popular data serialization formats on the Web include XML and (JavaScript Object Notation) JSON.</a:t>
            </a:r>
          </a:p>
          <a:p>
            <a:r>
              <a:rPr lang="en-US" b="1" dirty="0">
                <a:solidFill>
                  <a:srgbClr val="FF0000"/>
                </a:solidFill>
              </a:rPr>
              <a:t>Example</a:t>
            </a:r>
            <a:r>
              <a:rPr lang="en-US" b="1" dirty="0"/>
              <a:t>: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sensor sends data as CBOR (compact binary).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gateway converts it to JSON for a web dashboard.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translation uses time, CPU, and energy.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78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3359B1-1627-1830-97B7-4CC0B96E2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691A17-E590-BE04-62E7-178762B3C76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7CB6DF-A6D7-CAF0-5F2C-E3848EAB8737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95A871-101F-B817-E5B0-E9A9B3892AD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84CC4C-57F4-76B2-DBE0-5CD7DDB1454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F5057-8A45-6B9D-737C-EEB969934C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F189D9-9C42-4379-B314-A25E5DF9B293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4A7732-A30A-EAAC-74B5-2F14FFC10B50}"/>
              </a:ext>
            </a:extLst>
          </p:cNvPr>
          <p:cNvSpPr txBox="1"/>
          <p:nvPr/>
        </p:nvSpPr>
        <p:spPr>
          <a:xfrm>
            <a:off x="617280" y="1996497"/>
            <a:ext cx="10812720" cy="9371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Challenges in IoT data serialization formats: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/>
              <a:t>The impact data serialization formats have </a:t>
            </a:r>
            <a:r>
              <a:rPr lang="en-US" dirty="0">
                <a:solidFill>
                  <a:srgbClr val="C00000"/>
                </a:solidFill>
              </a:rPr>
              <a:t>on device resource utilization, socially energy consumption.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Serialization requires </a:t>
            </a:r>
            <a:r>
              <a:rPr lang="en-US" b="1" dirty="0"/>
              <a:t>CPU cycles and memory</a:t>
            </a:r>
            <a:r>
              <a:rPr lang="en-US" dirty="0"/>
              <a:t>, and larger data formats mean more </a:t>
            </a:r>
            <a:r>
              <a:rPr lang="en-US" b="1" dirty="0"/>
              <a:t>energy</a:t>
            </a:r>
            <a:r>
              <a:rPr lang="en-US" dirty="0"/>
              <a:t> to transmit.</a:t>
            </a: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IoT devices are often </a:t>
            </a:r>
            <a:r>
              <a:rPr lang="en-US" b="1" dirty="0"/>
              <a:t>battery-powered</a:t>
            </a:r>
            <a:r>
              <a:rPr lang="en-US" dirty="0"/>
              <a:t>, so efficient serialization is crucial.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900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/>
              <a:t>The impact data </a:t>
            </a:r>
            <a:r>
              <a:rPr lang="en-US" dirty="0">
                <a:solidFill>
                  <a:srgbClr val="C00000"/>
                </a:solidFill>
              </a:rPr>
              <a:t>serialization formats have on network bandwidth utilization</a:t>
            </a:r>
            <a:r>
              <a:rPr lang="en-US" dirty="0"/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1" dirty="0"/>
              <a:t>size</a:t>
            </a:r>
            <a:r>
              <a:rPr lang="en-US" dirty="0"/>
              <a:t> of serialized data affects </a:t>
            </a:r>
            <a:r>
              <a:rPr lang="en-US" b="1" dirty="0"/>
              <a:t>network traffic</a:t>
            </a:r>
            <a:r>
              <a:rPr lang="en-US" dirty="0"/>
              <a:t> and </a:t>
            </a:r>
            <a:r>
              <a:rPr lang="en-US" b="1" dirty="0"/>
              <a:t>bandwidth usage</a:t>
            </a:r>
            <a:r>
              <a:rPr lang="en-US" dirty="0"/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lnSpc>
                <a:spcPct val="200000"/>
              </a:lnSpc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/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71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85597-1FC7-867F-95B7-87F4BEDEF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2C79E6-2A72-9E7E-7E67-2E3B5CC9240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63E073-3E2A-BBF5-77EA-1E1015617E5D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B942F7-477D-BD45-CDF0-055DC37E33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40A74D-A3EC-021A-7690-2F5C7883E910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6731FE-8B2C-D95C-FBD8-103CAF19B8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4D8F8C-17C5-C32F-0FE5-81384352FDBA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A390B1-CD9D-EBED-ADAE-3DA1F97927C9}"/>
              </a:ext>
            </a:extLst>
          </p:cNvPr>
          <p:cNvSpPr txBox="1"/>
          <p:nvPr/>
        </p:nvSpPr>
        <p:spPr>
          <a:xfrm>
            <a:off x="617280" y="1780273"/>
            <a:ext cx="10812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>
                <a:solidFill>
                  <a:srgbClr val="C00000"/>
                </a:solidFill>
              </a:rPr>
              <a:t>Quality of Service (QoS):</a:t>
            </a:r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Application protocols should provide </a:t>
            </a:r>
            <a:r>
              <a:rPr lang="en-US" dirty="0">
                <a:solidFill>
                  <a:srgbClr val="C00000"/>
                </a:solidFill>
              </a:rPr>
              <a:t>control over the real-time behavior </a:t>
            </a:r>
            <a:r>
              <a:rPr lang="en-US" dirty="0"/>
              <a:t>and performance </a:t>
            </a:r>
            <a:r>
              <a:rPr lang="en-US" dirty="0">
                <a:solidFill>
                  <a:srgbClr val="C00000"/>
                </a:solidFill>
              </a:rPr>
              <a:t>of IoT applications by means of a rich set of QoSPolicies.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QoS ensures that the </a:t>
            </a:r>
            <a:r>
              <a:rPr lang="en-US" b="1" dirty="0"/>
              <a:t>right data</a:t>
            </a:r>
            <a:r>
              <a:rPr lang="en-US" dirty="0"/>
              <a:t> reaches the </a:t>
            </a:r>
            <a:r>
              <a:rPr lang="en-US" b="1" dirty="0"/>
              <a:t>right place</a:t>
            </a:r>
            <a:r>
              <a:rPr lang="en-US" dirty="0"/>
              <a:t>, at the </a:t>
            </a:r>
            <a:r>
              <a:rPr lang="en-US" b="1" dirty="0"/>
              <a:t>right time</a:t>
            </a:r>
            <a:r>
              <a:rPr lang="en-US" dirty="0"/>
              <a:t>, using the </a:t>
            </a:r>
            <a:r>
              <a:rPr lang="en-US" b="1" dirty="0"/>
              <a:t>right amount of resources</a:t>
            </a:r>
            <a:r>
              <a:rPr lang="en-US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>
              <a:solidFill>
                <a:srgbClr val="C00000"/>
              </a:solidFill>
            </a:endParaRPr>
          </a:p>
          <a:p>
            <a:endParaRPr lang="en-US" sz="2000" b="1" dirty="0">
              <a:solidFill>
                <a:srgbClr val="C00000"/>
              </a:solidFill>
            </a:endParaRPr>
          </a:p>
          <a:p>
            <a:endParaRPr lang="en-US" sz="2000" b="1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F5ABEE-C34E-14A2-5729-B7A2CBCC81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6305" y="3862241"/>
            <a:ext cx="2219325" cy="212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92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EDE26-69A0-A257-4912-0A5292E58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08D106-FD52-3760-C946-9F0E36556A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808B5E-FF44-F87F-8398-CACFF2739B4B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DA35F1-68AC-C6BE-7DD6-AB4B971FD072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EA466D-86D3-90A5-71A4-BD4303500940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669A73-A369-D13F-C477-8210D3D88A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EA9F37-1E95-2759-AC7C-B41B26491784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3B67FE-BE3C-FDEB-9736-70B4C9F29783}"/>
              </a:ext>
            </a:extLst>
          </p:cNvPr>
          <p:cNvSpPr txBox="1"/>
          <p:nvPr/>
        </p:nvSpPr>
        <p:spPr>
          <a:xfrm>
            <a:off x="689640" y="1518396"/>
            <a:ext cx="1081272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>
                <a:solidFill>
                  <a:srgbClr val="C00000"/>
                </a:solidFill>
              </a:rPr>
              <a:t>QoS Control Areas: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Control of Local Resources</a:t>
            </a:r>
          </a:p>
          <a:p>
            <a:r>
              <a:rPr lang="en-US" dirty="0"/>
              <a:t>Protocols must efficiently manage </a:t>
            </a:r>
            <a:r>
              <a:rPr lang="en-US" b="1" dirty="0"/>
              <a:t>local device resources</a:t>
            </a:r>
            <a:r>
              <a:rPr lang="en-US" dirty="0"/>
              <a:t> such as: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Memory buffers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CPU processing power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Transmission queues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Ensures that a device doesn’t overload or crash due to excessive communication.</a:t>
            </a:r>
          </a:p>
          <a:p>
            <a:r>
              <a:rPr lang="en-US" dirty="0"/>
              <a:t>🔹 </a:t>
            </a:r>
            <a:r>
              <a:rPr lang="en-US" b="1" dirty="0"/>
              <a:t>Policies: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Resource Limits Policy:</a:t>
            </a:r>
            <a:br>
              <a:rPr lang="en-US" dirty="0"/>
            </a:br>
            <a:r>
              <a:rPr lang="en-US" dirty="0"/>
              <a:t>Defines how much memory or buffer space the protocol can use for storing messages.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Time Filter Policy:</a:t>
            </a:r>
            <a:br>
              <a:rPr lang="en-US" dirty="0"/>
            </a:br>
            <a:r>
              <a:rPr lang="en-US" dirty="0"/>
              <a:t>Sets the </a:t>
            </a:r>
            <a:r>
              <a:rPr lang="en-US" b="1" dirty="0"/>
              <a:t>minimum interval</a:t>
            </a:r>
            <a:r>
              <a:rPr lang="en-US" dirty="0"/>
              <a:t> between consecutive samples (data messages), preventing flooding or redundant data.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Example:</a:t>
            </a:r>
            <a:br>
              <a:rPr lang="en-US" dirty="0"/>
            </a:br>
            <a:r>
              <a:rPr lang="en-US" dirty="0"/>
              <a:t>A temperature sensor sends data only </a:t>
            </a:r>
            <a:r>
              <a:rPr lang="en-US" b="1" dirty="0"/>
              <a:t>every 10 seconds</a:t>
            </a:r>
            <a:r>
              <a:rPr lang="en-US" dirty="0"/>
              <a:t> instead of every second → saves CPU and bandwidth.</a:t>
            </a:r>
          </a:p>
          <a:p>
            <a:endParaRPr lang="en-US" sz="2000" b="1" dirty="0">
              <a:solidFill>
                <a:srgbClr val="C00000"/>
              </a:solidFill>
            </a:endParaRPr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>
              <a:solidFill>
                <a:srgbClr val="C00000"/>
              </a:solidFill>
            </a:endParaRPr>
          </a:p>
          <a:p>
            <a:endParaRPr lang="en-US" sz="2000" b="1" dirty="0">
              <a:solidFill>
                <a:srgbClr val="C00000"/>
              </a:solidFill>
            </a:endParaRPr>
          </a:p>
          <a:p>
            <a:endParaRPr lang="en-US" sz="2000" b="1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DA3011-660B-8629-9BBB-A58A049D54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0675" y="1762423"/>
            <a:ext cx="2219325" cy="212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9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3C9D7-3E60-74F1-FAC0-EA3B7C69F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D24CB7-42BF-5E69-49BF-B50FCFCD716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79F4EA-2D5C-4C4F-19AB-CA0DDA2A9066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B3CA60-DEE0-3EEF-1FD7-D72DC69C844B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A991B7-A8EF-482F-CE2D-18C81E702B17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4FE4EA-D4FF-E83C-0D73-8F54494F71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47F7D0-9C2E-5B99-7268-AD074F5E1DB0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5EAC94-BE91-7996-E88B-8A2C50B2D492}"/>
              </a:ext>
            </a:extLst>
          </p:cNvPr>
          <p:cNvSpPr txBox="1"/>
          <p:nvPr/>
        </p:nvSpPr>
        <p:spPr>
          <a:xfrm>
            <a:off x="689640" y="1518396"/>
            <a:ext cx="10812720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C00000"/>
                </a:solidFill>
              </a:rPr>
              <a:t>QoS Control Areas: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End-to-End Data Transfer Properties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QoS also defines how messages behave </a:t>
            </a:r>
            <a:r>
              <a:rPr lang="en-US" b="1" dirty="0"/>
              <a:t>from sender to receiver</a:t>
            </a:r>
            <a:r>
              <a:rPr lang="en-US" dirty="0"/>
              <a:t>, across the entire IoT system.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Example:</a:t>
            </a:r>
            <a:br>
              <a:rPr lang="en-US" dirty="0"/>
            </a:br>
            <a:r>
              <a:rPr lang="en-US" dirty="0"/>
              <a:t>An industrial robot controller must receive motion commands </a:t>
            </a:r>
            <a:r>
              <a:rPr lang="en-US" b="1" dirty="0"/>
              <a:t>without delay</a:t>
            </a:r>
            <a:r>
              <a:rPr lang="en-US" dirty="0"/>
              <a:t> — this requires </a:t>
            </a:r>
            <a:r>
              <a:rPr lang="en-US" b="1" dirty="0"/>
              <a:t>low-latency and reliable</a:t>
            </a:r>
            <a:r>
              <a:rPr lang="en-US" dirty="0"/>
              <a:t> data transfer.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</a:rPr>
              <a:t>Resource Utilization in QoS </a:t>
            </a:r>
            <a:r>
              <a:rPr lang="en-US" b="1" dirty="0"/>
              <a:t>: </a:t>
            </a:r>
            <a:r>
              <a:rPr lang="en-US" dirty="0"/>
              <a:t>QoS policies also influence </a:t>
            </a:r>
            <a:r>
              <a:rPr lang="en-US" b="1" dirty="0"/>
              <a:t>how much energy and processing power</a:t>
            </a:r>
            <a:r>
              <a:rPr lang="en-US" dirty="0"/>
              <a:t> are consumed by the Application protocol for data transmission and reception.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Limiting message rates and buffer sizes reduces </a:t>
            </a:r>
            <a:r>
              <a:rPr lang="en-US" b="1" dirty="0"/>
              <a:t>power use</a:t>
            </a:r>
            <a:r>
              <a:rPr lang="en-US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Scheduling or delaying transmissions optimizes </a:t>
            </a:r>
            <a:r>
              <a:rPr lang="en-US" b="1" dirty="0"/>
              <a:t>CPU and network load</a:t>
            </a:r>
            <a:r>
              <a:rPr lang="en-US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Proper QoS configuration ensures </a:t>
            </a:r>
            <a:r>
              <a:rPr lang="en-US" b="1" dirty="0"/>
              <a:t>system stability</a:t>
            </a:r>
            <a:r>
              <a:rPr lang="en-US" dirty="0"/>
              <a:t> and </a:t>
            </a:r>
            <a:r>
              <a:rPr lang="en-US" b="1" dirty="0"/>
              <a:t>longer battery life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C00000"/>
              </a:solidFill>
            </a:endParaRPr>
          </a:p>
          <a:p>
            <a:endParaRPr lang="en-US" sz="2000" b="1" dirty="0">
              <a:solidFill>
                <a:srgbClr val="C00000"/>
              </a:solidFill>
            </a:endParaRPr>
          </a:p>
          <a:p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5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2C295B-2222-A108-FE53-15FA23CC8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AB76F9-EE2E-9909-C6EE-AB87B5923B9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CA3BD0-7B18-B279-3FA6-F612DADC0C5C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E8FD32-F507-46AF-B438-846B3E5AB721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733CE3-9FE9-5FD7-FC4C-E3A2734F855F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ED2CCB-91DB-7A21-7366-A65BD288BE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B9F7F6-52CE-9893-E07D-17FE2150EA59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FBB818-DC77-3591-5856-795C02FCA350}"/>
              </a:ext>
            </a:extLst>
          </p:cNvPr>
          <p:cNvSpPr txBox="1"/>
          <p:nvPr/>
        </p:nvSpPr>
        <p:spPr>
          <a:xfrm>
            <a:off x="653460" y="1752483"/>
            <a:ext cx="1081272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C00000"/>
                </a:solidFill>
              </a:rPr>
              <a:t>RESTfull</a:t>
            </a:r>
            <a:r>
              <a:rPr lang="en-US" b="1" dirty="0">
                <a:solidFill>
                  <a:srgbClr val="C00000"/>
                </a:solidFill>
              </a:rPr>
              <a:t> Model: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Some Application protocols follow a set of constraints defined by the </a:t>
            </a:r>
            <a:r>
              <a:rPr lang="en-US" b="1" dirty="0" err="1"/>
              <a:t>REpresentationalState</a:t>
            </a:r>
            <a:r>
              <a:rPr lang="en-US" b="1" dirty="0"/>
              <a:t> Transfer (REST) </a:t>
            </a:r>
            <a:r>
              <a:rPr lang="en-US" dirty="0"/>
              <a:t>architectural model.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REST </a:t>
            </a:r>
            <a:r>
              <a:rPr lang="en-US" dirty="0"/>
              <a:t>is an </a:t>
            </a:r>
            <a:r>
              <a:rPr lang="en-US" b="1" dirty="0"/>
              <a:t>architectural style</a:t>
            </a:r>
            <a:r>
              <a:rPr lang="en-US" dirty="0"/>
              <a:t> for designing </a:t>
            </a:r>
            <a:r>
              <a:rPr lang="en-US" b="1" dirty="0"/>
              <a:t>networked applications</a:t>
            </a:r>
            <a:r>
              <a:rPr lang="en-US" dirty="0"/>
              <a:t>. It defines a set of </a:t>
            </a:r>
            <a:r>
              <a:rPr lang="en-US" b="1" dirty="0"/>
              <a:t>constraints</a:t>
            </a:r>
            <a:r>
              <a:rPr lang="en-US" dirty="0"/>
              <a:t> and </a:t>
            </a:r>
            <a:r>
              <a:rPr lang="en-US" b="1" dirty="0"/>
              <a:t>principles</a:t>
            </a:r>
            <a:r>
              <a:rPr lang="en-US" dirty="0"/>
              <a:t> that make communication between clients (like IoT devices or apps) and servers (like cloud platforms) </a:t>
            </a:r>
            <a:r>
              <a:rPr lang="en-US" b="1" dirty="0"/>
              <a:t>simple, scalable, and reliable</a:t>
            </a:r>
            <a:r>
              <a:rPr lang="en-US" dirty="0"/>
              <a:t>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In IoT, REST is used to allow </a:t>
            </a:r>
            <a:r>
              <a:rPr lang="en-US" b="1" dirty="0"/>
              <a:t>Things</a:t>
            </a:r>
            <a:r>
              <a:rPr lang="en-US" dirty="0"/>
              <a:t> (sensors, gateways, or actuators) to communicate with web applications and services in a </a:t>
            </a:r>
            <a:r>
              <a:rPr lang="en-US" b="1" dirty="0"/>
              <a:t>lightweight and standardized way</a:t>
            </a:r>
            <a:r>
              <a:rPr lang="en-US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297EB9-5E7B-A844-8900-1C41E0209D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0463" y="4540677"/>
            <a:ext cx="2203347" cy="151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4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00650-91F9-5756-2E44-BE7374944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DDB9C8-A853-C187-3F46-14C7B024211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5838AB-706C-FF1D-3DBF-B461210DBFA1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67385A-1A03-152B-5187-BAFD16CAD363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C630DE-91D9-5D3B-87A2-71335BD41AC6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EE0E3C-9293-6656-4864-352A9B60B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ADF362-9DA7-F3A6-A29B-A442096B16CE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B34CE4-EE30-A4E1-00E7-438807FCC6FD}"/>
              </a:ext>
            </a:extLst>
          </p:cNvPr>
          <p:cNvSpPr txBox="1"/>
          <p:nvPr/>
        </p:nvSpPr>
        <p:spPr>
          <a:xfrm>
            <a:off x="653460" y="1752483"/>
            <a:ext cx="10812720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C00000"/>
                </a:solidFill>
              </a:rPr>
              <a:t>RESTfull</a:t>
            </a:r>
            <a:r>
              <a:rPr lang="en-US" b="1" dirty="0">
                <a:solidFill>
                  <a:srgbClr val="C00000"/>
                </a:solidFill>
              </a:rPr>
              <a:t> Model: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/>
              <a:t>REST is a distributed client-server software architecture is an ideal model for IoT. The REST architectural is simple, scalable and reliable.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Key Features of REST in IoT: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Client/Server Communication Model</a:t>
            </a:r>
            <a:r>
              <a:rPr lang="en-US" dirty="0">
                <a:solidFill>
                  <a:srgbClr val="C00000"/>
                </a:solidFill>
              </a:rPr>
              <a:t>: </a:t>
            </a:r>
            <a:r>
              <a:rPr lang="en-US" dirty="0"/>
              <a:t>This allows for </a:t>
            </a:r>
            <a:r>
              <a:rPr lang="en-US" dirty="0">
                <a:solidFill>
                  <a:srgbClr val="C00000"/>
                </a:solidFill>
              </a:rPr>
              <a:t>separation of concerns where the serve</a:t>
            </a:r>
            <a:r>
              <a:rPr lang="en-US" dirty="0"/>
              <a:t>r focuses on functions such as data storage whereas </a:t>
            </a:r>
            <a:r>
              <a:rPr lang="en-US" dirty="0">
                <a:solidFill>
                  <a:srgbClr val="C00000"/>
                </a:solidFill>
              </a:rPr>
              <a:t>clients focus on the user interface and user state</a:t>
            </a:r>
            <a:r>
              <a:rPr lang="en-US" dirty="0"/>
              <a:t>. Uniform interfaces separate the clients from the servers.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This separation of concerns allows: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Servers </a:t>
            </a:r>
            <a:r>
              <a:rPr lang="en-US" dirty="0"/>
              <a:t>to handle data storage, processing, and logic.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Clients </a:t>
            </a:r>
            <a:r>
              <a:rPr lang="en-US" dirty="0"/>
              <a:t>to handle user interface and device interaction.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u="sng" dirty="0">
              <a:solidFill>
                <a:srgbClr val="C0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58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C6E79-12BB-DFDC-1164-2EBA2840E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BE03AD-96C9-ED68-D3A2-D57370B2F8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4808-0EB0-31C3-9731-B55D7790F98B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D222AA-FF2A-4BCA-5D0B-4BF2BD6F2BEE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2F77D5-3F60-036F-9C1C-006EB24244B3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9CC80B-8FE0-DD92-154F-E4CA679B00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C2C9BB-62A0-C552-003F-CF8E2060EB18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095108-660A-7118-C1B8-8514291263A3}"/>
              </a:ext>
            </a:extLst>
          </p:cNvPr>
          <p:cNvSpPr txBox="1"/>
          <p:nvPr/>
        </p:nvSpPr>
        <p:spPr>
          <a:xfrm>
            <a:off x="653460" y="1752483"/>
            <a:ext cx="1081272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C00000"/>
                </a:solidFill>
              </a:rPr>
              <a:t>Key Features of REST in IoT: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Stateless Communication</a:t>
            </a:r>
            <a:r>
              <a:rPr lang="en-US" dirty="0">
                <a:solidFill>
                  <a:srgbClr val="C00000"/>
                </a:solidFill>
              </a:rPr>
              <a:t>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Each </a:t>
            </a:r>
            <a:r>
              <a:rPr lang="en-US" b="1" dirty="0"/>
              <a:t>request</a:t>
            </a:r>
            <a:r>
              <a:rPr lang="en-US" dirty="0"/>
              <a:t> from a client to a server must contain </a:t>
            </a:r>
            <a:r>
              <a:rPr lang="en-US" b="1" dirty="0"/>
              <a:t>all necessary information</a:t>
            </a:r>
            <a:r>
              <a:rPr lang="en-US" dirty="0"/>
              <a:t> to understand and process it.</a:t>
            </a:r>
            <a:endParaRPr lang="en-US" dirty="0">
              <a:solidFill>
                <a:srgbClr val="C0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The </a:t>
            </a:r>
            <a:r>
              <a:rPr lang="en-US" u="sng" dirty="0"/>
              <a:t>server must not store any client context that continues between requests.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The client maintains its own state (e.g., authentication, session data). In other words, requests are self-contained from a server perspective.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Example:</a:t>
            </a:r>
            <a:br>
              <a:rPr lang="en-US" dirty="0"/>
            </a:br>
            <a:r>
              <a:rPr lang="en-US" dirty="0"/>
              <a:t>When a smart light sends a request to turn </a:t>
            </a:r>
            <a:r>
              <a:rPr lang="en-US" b="1" dirty="0"/>
              <a:t>ON</a:t>
            </a:r>
            <a:r>
              <a:rPr lang="en-US" dirty="0"/>
              <a:t>, it includes all required details (like device ID, authentication token, and command).</a:t>
            </a:r>
            <a:br>
              <a:rPr lang="en-US" dirty="0"/>
            </a:br>
            <a:r>
              <a:rPr lang="en-US" dirty="0"/>
              <a:t>The server doesn’t need to remember previous requests.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01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969BB0-1337-D1EE-D4C7-A88F7F2B61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445579-6EA1-B448-86F7-DBD6F3881A9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776DB6-CE74-5AB9-3E4E-30D5569196E4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D2F98F-ABB6-D5AA-57B5-7FDE6BB1E3F0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6B099E-2453-24B0-BF93-89211D426190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B7FDF2-39CB-1EE9-DEED-75F36F8CDC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B179C3-0768-8A82-E693-BA9E9BC39629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38942D-9592-E0E8-1CD2-8B4C14C141B1}"/>
              </a:ext>
            </a:extLst>
          </p:cNvPr>
          <p:cNvSpPr txBox="1"/>
          <p:nvPr/>
        </p:nvSpPr>
        <p:spPr>
          <a:xfrm>
            <a:off x="653460" y="1752483"/>
            <a:ext cx="1081272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The Constrained Application Protocol (CoAP):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err="1"/>
              <a:t>CoAPis</a:t>
            </a:r>
            <a:r>
              <a:rPr lang="en-US" dirty="0"/>
              <a:t> a lightweight alternative to HTTP, targeted for constrained nodes in Low-power and Lossy Networks (LLNs).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CoAP is designed for </a:t>
            </a:r>
            <a:r>
              <a:rPr lang="en-US" b="1" dirty="0"/>
              <a:t>constrained nodes</a:t>
            </a:r>
            <a:r>
              <a:rPr lang="en-US" dirty="0"/>
              <a:t> (limited CPU, memory, and energy) and </a:t>
            </a:r>
            <a:r>
              <a:rPr lang="en-US" b="1" dirty="0"/>
              <a:t>LLNs</a:t>
            </a:r>
            <a:r>
              <a:rPr lang="en-US" dirty="0"/>
              <a:t> (networks with high packet loss, low bandwidth, or intermittent connectivity).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r>
              <a:rPr lang="en-US" b="1" u="sng" dirty="0">
                <a:solidFill>
                  <a:srgbClr val="C00000"/>
                </a:solidFill>
              </a:rPr>
              <a:t>How CoAP 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</a:rPr>
              <a:t>Simple Example: Read a Temperature Sensor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Client sends a </a:t>
            </a:r>
            <a:r>
              <a:rPr lang="en-US" b="1" dirty="0"/>
              <a:t>CoAP GET request</a:t>
            </a:r>
            <a:r>
              <a:rPr lang="en-US" dirty="0"/>
              <a:t> to the sensor resource.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Sensor responds with the </a:t>
            </a:r>
            <a:r>
              <a:rPr lang="en-US" b="1" dirty="0"/>
              <a:t>temperature value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Optionally, messages can be </a:t>
            </a:r>
            <a:r>
              <a:rPr lang="en-US" b="1" dirty="0"/>
              <a:t>acknowledged</a:t>
            </a:r>
            <a:r>
              <a:rPr lang="en-US" dirty="0"/>
              <a:t> to ensure delivery.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All of this happens with fewer messages and smaller headers compared to HTTP</a:t>
            </a:r>
            <a:r>
              <a:rPr lang="en-US" dirty="0"/>
              <a:t>, saving </a:t>
            </a:r>
            <a:r>
              <a:rPr lang="en-US" b="1" dirty="0"/>
              <a:t>energy, bandwidth, and time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9668E1-3F20-74F5-223B-BAFF61A15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0011" y="3909165"/>
            <a:ext cx="372427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2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16E54-9A97-1EA9-F88E-75A5D3255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3EB8C9-9AF5-C69A-A7D1-018E712B77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02CFA9-C284-67A3-6724-8ECBFE4DADA1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1AC741-337C-19C8-ED26-B9F793463335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CF2A0F-90E5-150D-D2B2-436BAB6FD7DF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CFD436-4DE0-EE4F-B924-9747BC0D0D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59028-03F1-37CE-9E76-20B04B715CA1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61D2FB-029D-9786-0405-1A0A13228C34}"/>
              </a:ext>
            </a:extLst>
          </p:cNvPr>
          <p:cNvSpPr txBox="1"/>
          <p:nvPr/>
        </p:nvSpPr>
        <p:spPr>
          <a:xfrm>
            <a:off x="653460" y="1752483"/>
            <a:ext cx="108127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The Constrained Application Protocol (CoAP):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Similar to HTTP, </a:t>
            </a:r>
            <a:r>
              <a:rPr lang="en-US" dirty="0" err="1"/>
              <a:t>CoAPis</a:t>
            </a:r>
            <a:r>
              <a:rPr lang="en-US" dirty="0"/>
              <a:t> a RESTful protocol. It supports the Create, Read, Update and Delete (CRUD) verbs but in addition provides built in support for the publish/subscribe paradigm via the new Observe verb.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meaning it uses standard </a:t>
            </a:r>
            <a:r>
              <a:rPr lang="en-US" b="1" dirty="0"/>
              <a:t>CRUD operations</a:t>
            </a:r>
            <a:r>
              <a:rPr lang="en-US" dirty="0"/>
              <a:t> to interact with resources: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Create (POST):</a:t>
            </a:r>
            <a:r>
              <a:rPr lang="en-US" dirty="0"/>
              <a:t> Add a new resource or data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Read (GET):</a:t>
            </a:r>
            <a:r>
              <a:rPr lang="en-US" dirty="0"/>
              <a:t> Retrieve data from a resource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Update (PUT):</a:t>
            </a:r>
            <a:r>
              <a:rPr lang="en-US" dirty="0"/>
              <a:t> Modify existing data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Delete (DELETE):</a:t>
            </a:r>
            <a:r>
              <a:rPr lang="en-US" dirty="0"/>
              <a:t> Remove a resource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</a:rPr>
              <a:t>Example: </a:t>
            </a:r>
            <a:r>
              <a:rPr lang="en-US" dirty="0">
                <a:solidFill>
                  <a:srgbClr val="C00000"/>
                </a:solidFill>
              </a:rPr>
              <a:t>A smart light bulb exposes a “status” resource: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GET</a:t>
            </a:r>
            <a:r>
              <a:rPr lang="en-US" dirty="0"/>
              <a:t> /light/status → Returns ON/OFF state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PUT</a:t>
            </a:r>
            <a:r>
              <a:rPr lang="en-US" dirty="0"/>
              <a:t> /light/status → Changes the state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5CE92A-9ADD-87DC-AE24-B93333C0B2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9068" y="3909165"/>
            <a:ext cx="3195218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6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FDDC12-BF87-E564-5F2A-241130450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650661-A73A-D910-180D-E812356DC3F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8DB850-DA20-BDBB-71BD-C0BED6A84568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5ACFE8-2F48-F6D9-C2EF-5DA2F580B387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40C39-C490-5206-DF1D-3FF9A3D6F347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442117-37ED-748C-2244-D27C32276E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7A22A0-A928-6372-67D6-47BC2FECE9EE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04D157-11CC-4BC8-7E91-C831163CC8BC}"/>
              </a:ext>
            </a:extLst>
          </p:cNvPr>
          <p:cNvSpPr txBox="1"/>
          <p:nvPr/>
        </p:nvSpPr>
        <p:spPr>
          <a:xfrm>
            <a:off x="653460" y="1752483"/>
            <a:ext cx="10812720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Application Services Layer: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1 Application – 1 Device: </a:t>
            </a:r>
            <a:r>
              <a:rPr lang="en-US" b="1" dirty="0"/>
              <a:t>traditional M2M deployments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Any Application – Any Device:  Represents </a:t>
            </a:r>
            <a:r>
              <a:rPr lang="en-US" b="1" dirty="0"/>
              <a:t>modern IoT architecture</a:t>
            </a:r>
            <a:r>
              <a:rPr lang="en-US" dirty="0"/>
              <a:t> using an </a:t>
            </a:r>
            <a:r>
              <a:rPr lang="en-US" b="1" dirty="0"/>
              <a:t>Application Services Layer (ASL)</a:t>
            </a:r>
            <a:r>
              <a:rPr lang="en-US" dirty="0"/>
              <a:t> or </a:t>
            </a:r>
            <a:r>
              <a:rPr lang="en-US" b="1" dirty="0"/>
              <a:t>Common Abstraction Layer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This Figure 6.1 illustrates the </a:t>
            </a:r>
            <a:r>
              <a:rPr lang="en-US" b="1" dirty="0"/>
              <a:t>evolution from fragmented M2M systems</a:t>
            </a:r>
            <a:r>
              <a:rPr lang="en-US" dirty="0"/>
              <a:t> to an </a:t>
            </a:r>
            <a:r>
              <a:rPr lang="en-US" b="1" dirty="0"/>
              <a:t>interoperable IoT architecture</a:t>
            </a:r>
            <a:r>
              <a:rPr lang="en-US" dirty="0"/>
              <a:t> enabled by a </a:t>
            </a:r>
            <a:r>
              <a:rPr lang="en-US" b="1" dirty="0"/>
              <a:t>Common Application Services Layer</a:t>
            </a:r>
            <a:r>
              <a:rPr lang="en-US" dirty="0"/>
              <a:t>.</a:t>
            </a:r>
            <a:endParaRPr lang="en-US" b="1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918089-9EBD-79D1-C9F7-F0713693B1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178" y="3667648"/>
            <a:ext cx="9868242" cy="2258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72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34A71-2DE4-A255-88E7-599987474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50DF4A-2E6A-61D6-422D-687102FD782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CA0F47-6412-9367-998A-AC08BF9D2728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E2D8BA-0023-8F8D-4709-9B7B983BAC46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323C51-7154-DDCE-B16B-97BD674FE669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62E040-9455-0935-1165-92B4B250D7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89798C-C3E1-A19B-C905-E76936F0D587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82C28A-932D-03B9-2FBC-DABF5E9690B8}"/>
              </a:ext>
            </a:extLst>
          </p:cNvPr>
          <p:cNvSpPr txBox="1"/>
          <p:nvPr/>
        </p:nvSpPr>
        <p:spPr>
          <a:xfrm>
            <a:off x="653460" y="1752483"/>
            <a:ext cx="10812720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FF0000"/>
                </a:solidFill>
              </a:rPr>
              <a:t>1 Application – 1 Device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Represents </a:t>
            </a:r>
            <a:r>
              <a:rPr lang="en-US" b="1" dirty="0"/>
              <a:t>traditional M2M deployments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Each device (e.g., wind turbine, vehicle, sensor) is connected to a </a:t>
            </a:r>
            <a:r>
              <a:rPr lang="en-US" b="1" dirty="0"/>
              <a:t>dedicated application</a:t>
            </a:r>
            <a:r>
              <a:rPr lang="en-US" dirty="0"/>
              <a:t> through its </a:t>
            </a:r>
            <a:r>
              <a:rPr lang="en-US" b="1" dirty="0"/>
              <a:t>own proprietary communication stack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Systems are </a:t>
            </a:r>
            <a:r>
              <a:rPr lang="en-US" b="1" dirty="0"/>
              <a:t>isolated</a:t>
            </a:r>
            <a:r>
              <a:rPr lang="en-US" dirty="0"/>
              <a:t> — data cannot be easily shared or reused.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Integration across industries or domains is difficult.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9D0FF3-5E32-E51B-711A-62AAED3570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557" y="3766690"/>
            <a:ext cx="10219935" cy="2258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7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394367-087F-FEC8-0DBB-F3A2843ADE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E70C9D-B9DD-C471-A2AE-49CBA7050EA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9C7E78-4BCB-34C7-2615-562B1F1DA3E5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5C9488-D208-0A82-B729-29F42AAB3E5D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EADC57-EAD1-ECD7-DC81-0C53E2AC8D27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64510D-5585-61B4-CD9E-DF9599B8CB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ADF540-E81D-1E78-20F2-22409521DC14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CEEB8F-CE33-9409-568C-6E94D7F5E028}"/>
              </a:ext>
            </a:extLst>
          </p:cNvPr>
          <p:cNvSpPr txBox="1"/>
          <p:nvPr/>
        </p:nvSpPr>
        <p:spPr>
          <a:xfrm>
            <a:off x="653460" y="1752483"/>
            <a:ext cx="108127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rgbClr val="FF0000"/>
                </a:solidFill>
              </a:rPr>
              <a:t>Any Application – Any Device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Represents </a:t>
            </a:r>
            <a:r>
              <a:rPr lang="en-US" b="1" dirty="0"/>
              <a:t>modern IoT architecture</a:t>
            </a:r>
            <a:r>
              <a:rPr lang="en-US" dirty="0"/>
              <a:t> using an </a:t>
            </a:r>
            <a:r>
              <a:rPr lang="en-US" b="1" dirty="0"/>
              <a:t>Application Services Layer (ASL)</a:t>
            </a:r>
            <a:r>
              <a:rPr lang="en-US" dirty="0"/>
              <a:t> or </a:t>
            </a:r>
            <a:r>
              <a:rPr lang="en-US" b="1" dirty="0"/>
              <a:t>Common Abstraction Layer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Devices communicate through </a:t>
            </a:r>
            <a:r>
              <a:rPr lang="en-US" b="1" dirty="0"/>
              <a:t>standardized APIs and data models</a:t>
            </a:r>
            <a:r>
              <a:rPr lang="en-US" dirty="0"/>
              <a:t> provided by the ASL.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Applications can access data from </a:t>
            </a:r>
            <a:r>
              <a:rPr lang="en-US" b="1" dirty="0"/>
              <a:t>any device</a:t>
            </a:r>
            <a:r>
              <a:rPr lang="en-US" dirty="0"/>
              <a:t>, regardless of vendor or technology.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Result: The system shifts from “one application per device” to “any application can use any device,” enabling true IoT interoperability.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A710A6-756F-A22F-5729-673A49996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4892" y="4119824"/>
            <a:ext cx="8229600" cy="190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07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8F686-84A9-2412-BAA5-B7B2A669E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122460-FD8F-7217-ABF8-22D8185A62F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029F44-F8D3-0009-1BBE-03C4BE935E1F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50BF47-AA9A-CD65-5280-00D8E1D46EA6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07F6C7-44BD-3F60-BC83-E22F707E37DB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DB27C7-D2ED-D77F-BA84-C815620992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FE3CD3-AFB7-65CC-0FC8-046A92982F1F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66A7D1-33C8-CC5E-5FD8-ED029C16E3B5}"/>
              </a:ext>
            </a:extLst>
          </p:cNvPr>
          <p:cNvSpPr txBox="1"/>
          <p:nvPr/>
        </p:nvSpPr>
        <p:spPr>
          <a:xfrm>
            <a:off x="653460" y="1762423"/>
            <a:ext cx="108127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Machine-to-Machine (M2M) deployments </a:t>
            </a:r>
            <a:r>
              <a:rPr lang="en-US" dirty="0"/>
              <a:t>have existed for over two decades. </a:t>
            </a:r>
            <a:r>
              <a:rPr lang="en-US" b="1" dirty="0"/>
              <a:t>M2M</a:t>
            </a:r>
            <a:r>
              <a:rPr lang="en-US" dirty="0"/>
              <a:t> deployments have </a:t>
            </a:r>
            <a:r>
              <a:rPr lang="en-US" dirty="0">
                <a:solidFill>
                  <a:srgbClr val="FF0000"/>
                </a:solidFill>
              </a:rPr>
              <a:t>been used across industries such </a:t>
            </a:r>
            <a:r>
              <a:rPr lang="en-US" dirty="0"/>
              <a:t>as manufacturing, energy, transportation, and utilities. These systems </a:t>
            </a:r>
            <a:r>
              <a:rPr lang="en-US" dirty="0">
                <a:solidFill>
                  <a:srgbClr val="FF0000"/>
                </a:solidFill>
              </a:rPr>
              <a:t>enabled devices to communicate with centralized applications for monitoring and control. </a:t>
            </a:r>
            <a:r>
              <a:rPr lang="en-US" dirty="0"/>
              <a:t>However, </a:t>
            </a:r>
            <a:r>
              <a:rPr lang="en-US" dirty="0">
                <a:solidFill>
                  <a:srgbClr val="FF0000"/>
                </a:solidFill>
              </a:rPr>
              <a:t>these early M2M solutions were typically </a:t>
            </a:r>
            <a:r>
              <a:rPr lang="en-US" b="1" dirty="0">
                <a:solidFill>
                  <a:srgbClr val="FF0000"/>
                </a:solidFill>
              </a:rPr>
              <a:t>built in isolation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— each system developed its own </a:t>
            </a:r>
            <a:r>
              <a:rPr lang="en-US" b="1" dirty="0"/>
              <a:t>vertical stack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with proprietary protocols and data models. This led to </a:t>
            </a:r>
            <a:r>
              <a:rPr lang="en-US" b="1" dirty="0">
                <a:solidFill>
                  <a:srgbClr val="FF0000"/>
                </a:solidFill>
              </a:rPr>
              <a:t>fragmentation</a:t>
            </a:r>
            <a:r>
              <a:rPr lang="en-US" dirty="0">
                <a:solidFill>
                  <a:srgbClr val="FF0000"/>
                </a:solidFill>
              </a:rPr>
              <a:t> across the ecosystem.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FF0000"/>
                </a:solidFill>
              </a:rPr>
              <a:t>Proprietary Protocols: </a:t>
            </a:r>
            <a:r>
              <a:rPr lang="en-US" b="1" dirty="0"/>
              <a:t>non-standard communication methods</a:t>
            </a:r>
            <a:r>
              <a:rPr lang="en-US" dirty="0"/>
              <a:t> developed by a specific vendor or organization for their own devices and systems.  Example: </a:t>
            </a:r>
            <a:r>
              <a:rPr lang="en-US" dirty="0">
                <a:solidFill>
                  <a:srgbClr val="FF0000"/>
                </a:solidFill>
              </a:rPr>
              <a:t>A smart meter might use a </a:t>
            </a:r>
            <a:r>
              <a:rPr lang="en-US" dirty="0"/>
              <a:t>vendor-specific TCP/IP message format, while a vehicle tracking system uses a custom XML-over-SMS protocol.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FF0000"/>
                </a:solidFill>
              </a:rPr>
              <a:t>Proprietary data models </a:t>
            </a:r>
            <a:r>
              <a:rPr lang="en-US" dirty="0"/>
              <a:t>refer to </a:t>
            </a:r>
            <a:r>
              <a:rPr lang="en-US" b="1" dirty="0"/>
              <a:t>custom or vendor-specific ways of structuring and naming data</a:t>
            </a:r>
            <a:r>
              <a:rPr lang="en-US" dirty="0"/>
              <a:t> generated by devices.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372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5CE04-01BA-9D0F-663B-FCB7A93B3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62162E-D258-98B3-BED1-E4C8DE70E14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107252-A344-A6F3-13D9-7F03610FC6B1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D8A4CD-641C-9617-F309-413D05607D28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3523B2-BB5B-401C-69C3-D69304DA95D8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AE88C3-167A-92CA-4B9D-F9B3B6EEF2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D1EB02-290A-9F0A-A942-52A3EA57FBDC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7EF0E7-1AEB-6E43-729A-DF8F08C4569E}"/>
              </a:ext>
            </a:extLst>
          </p:cNvPr>
          <p:cNvSpPr txBox="1"/>
          <p:nvPr/>
        </p:nvSpPr>
        <p:spPr>
          <a:xfrm>
            <a:off x="653460" y="1928589"/>
            <a:ext cx="108127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Application Services Layer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To overcome this fragmentation, a </a:t>
            </a:r>
            <a:r>
              <a:rPr lang="en-US" b="1" dirty="0"/>
              <a:t>Common Abstraction Layer</a:t>
            </a:r>
            <a:r>
              <a:rPr lang="en-US" dirty="0"/>
              <a:t>—often called the </a:t>
            </a:r>
            <a:r>
              <a:rPr lang="en-US" b="1" dirty="0"/>
              <a:t>Application Services Layer (ASL)</a:t>
            </a:r>
            <a:r>
              <a:rPr lang="en-US" dirty="0"/>
              <a:t>—is introduced between devices and applications.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What It Does: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Acts as a </a:t>
            </a:r>
            <a:r>
              <a:rPr lang="en-US" b="1" dirty="0"/>
              <a:t>middleware</a:t>
            </a:r>
            <a:r>
              <a:rPr lang="en-US" dirty="0"/>
              <a:t> or </a:t>
            </a:r>
            <a:r>
              <a:rPr lang="en-US" b="1" dirty="0"/>
              <a:t>service enablement layer</a:t>
            </a:r>
            <a:r>
              <a:rPr lang="en-US" dirty="0"/>
              <a:t> between devices and applications.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Provides </a:t>
            </a:r>
            <a:r>
              <a:rPr lang="en-US" b="1" dirty="0"/>
              <a:t>standardized interfaces and data models</a:t>
            </a:r>
            <a:r>
              <a:rPr lang="en-US" dirty="0"/>
              <a:t> so that any application can communicate with any device.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Common Abstraction Layer transforms </a:t>
            </a:r>
            <a:r>
              <a:rPr lang="en-US" dirty="0"/>
              <a:t>fragmented M2M ecosystems into </a:t>
            </a:r>
            <a:r>
              <a:rPr lang="en-US" b="1" dirty="0"/>
              <a:t>open, flexible IoT environments</a:t>
            </a:r>
            <a:r>
              <a:rPr lang="en-US" dirty="0"/>
              <a:t>—where </a:t>
            </a:r>
            <a:r>
              <a:rPr lang="en-US" b="1" dirty="0"/>
              <a:t>any application can work with any device</a:t>
            </a:r>
            <a:r>
              <a:rPr lang="en-US" dirty="0"/>
              <a:t> through a shared, standardized platform.</a:t>
            </a: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37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46CA0A-9F86-67D7-AED3-DFB17B6C84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8C6846-4FAD-4F72-417D-14AAC9967F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26C261-E086-0E64-EB0F-3F0200A75B4D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F34FBD-C097-01E7-57D9-6CA77C9E2B1E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D3B0A5-839B-D850-0694-7BBE9706F642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004582-657E-CB85-B551-98F32CE4E5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954B2A-49C8-988F-4B76-14855E6CE4C7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F494A8-308E-EFC5-3B29-6D435C3C882E}"/>
              </a:ext>
            </a:extLst>
          </p:cNvPr>
          <p:cNvSpPr txBox="1"/>
          <p:nvPr/>
        </p:nvSpPr>
        <p:spPr>
          <a:xfrm>
            <a:off x="653460" y="1928589"/>
            <a:ext cx="10812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Machine-to-Machine (M2M)</a:t>
            </a: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438C71-B973-7675-F9A0-8499136806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64" y="2283415"/>
            <a:ext cx="8604738" cy="377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0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3DB95-208D-6090-A18C-53E902FEA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08404A-A4C9-C218-44CE-0F303A07CFD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6B5DBF-A28D-7DF8-0A80-6D7BEFDF164E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EB94C7-9302-EE66-88C8-FEC7F28198B1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C6ED74-F592-DD15-0C00-EE807EE25BFF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5ECB76-7C5A-629B-8DE5-0324A3D06B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CC12E8-DDCA-BE22-2732-E5C93DCB86E5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F093DE-D4BE-0F99-4662-4856FC1DDFE1}"/>
              </a:ext>
            </a:extLst>
          </p:cNvPr>
          <p:cNvSpPr txBox="1"/>
          <p:nvPr/>
        </p:nvSpPr>
        <p:spPr>
          <a:xfrm>
            <a:off x="617280" y="1678665"/>
            <a:ext cx="602869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How M2M Works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Devices (machines)</a:t>
            </a:r>
            <a:r>
              <a:rPr lang="en-US" dirty="0"/>
              <a:t> collect data from the environment (e.g., temperature, speed, pressure).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M2M communication</a:t>
            </a:r>
            <a:r>
              <a:rPr lang="en-US" dirty="0"/>
              <a:t> allows these devices to share this data directly with each other or through a gateway.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b="1" dirty="0"/>
              <a:t>Gateway</a:t>
            </a:r>
            <a:r>
              <a:rPr lang="en-US" dirty="0"/>
              <a:t> aggregates data and forwards it to higher layers (network and application domains).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In the </a:t>
            </a:r>
            <a:r>
              <a:rPr lang="en-US" b="1" dirty="0"/>
              <a:t>Application Domain</a:t>
            </a:r>
            <a:r>
              <a:rPr lang="en-US" dirty="0"/>
              <a:t>, data is analyzed and used in systems like </a:t>
            </a:r>
            <a:r>
              <a:rPr lang="en-US" b="1" dirty="0"/>
              <a:t>Smart Energy</a:t>
            </a:r>
            <a:r>
              <a:rPr lang="en-US" dirty="0"/>
              <a:t>, </a:t>
            </a:r>
            <a:r>
              <a:rPr lang="en-US" b="1" dirty="0"/>
              <a:t>Smart Cities</a:t>
            </a:r>
            <a:r>
              <a:rPr lang="en-US" dirty="0"/>
              <a:t>, </a:t>
            </a:r>
            <a:r>
              <a:rPr lang="en-US" b="1" dirty="0"/>
              <a:t>eHealth</a:t>
            </a:r>
            <a:r>
              <a:rPr lang="en-US" dirty="0"/>
              <a:t>, etc.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4B9A3C-9009-40E0-8109-A828DCFC91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5104" y="1866298"/>
            <a:ext cx="4964896" cy="4085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083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0A0A4-2120-5145-CEF5-C696E6D40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884B87-DFD2-A26C-881B-82EFD70BCB4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661FB9-FF08-1443-7671-1BA59B27E4C9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FEE83F-526E-F8A4-2866-69F65718823A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056D74-247F-DEE3-7E9C-C28B33B8957F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95FABD-48C7-2A90-ADC8-6476916BEC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9C0654-515F-412E-03F6-36CE5FBFA59E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D14003-7503-B848-B906-72FB400791B5}"/>
              </a:ext>
            </a:extLst>
          </p:cNvPr>
          <p:cNvSpPr txBox="1"/>
          <p:nvPr/>
        </p:nvSpPr>
        <p:spPr>
          <a:xfrm>
            <a:off x="653460" y="1928589"/>
            <a:ext cx="10812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M2M Protocols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B84B93-E989-1D7D-480B-4929B3A9C7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792" y="1762423"/>
            <a:ext cx="8577902" cy="423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4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ED5FE-D962-898D-031F-7AFB37D71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A54DC1-335A-7E09-F565-F9EF3C4F4BA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A6AB46-1828-B351-56B5-5D6BCC89D22A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21FE7-BB03-ACBF-BC40-81843BC9363C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268031-5767-9554-10DA-C118C9D808BA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F9ED56-BB3C-367A-BAEE-BFC3E40BB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82F821-DC7A-A267-5112-231B414693F7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19BC6D-E86A-32E9-5E00-0E86AB1A349A}"/>
              </a:ext>
            </a:extLst>
          </p:cNvPr>
          <p:cNvSpPr txBox="1"/>
          <p:nvPr/>
        </p:nvSpPr>
        <p:spPr>
          <a:xfrm>
            <a:off x="653460" y="1928589"/>
            <a:ext cx="44209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One M2M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b="1" dirty="0"/>
              <a:t>oneM2M standard</a:t>
            </a:r>
            <a:r>
              <a:rPr lang="en-US" dirty="0"/>
              <a:t> defines a </a:t>
            </a:r>
            <a:r>
              <a:rPr lang="en-US" b="1" dirty="0"/>
              <a:t>common framework</a:t>
            </a:r>
            <a:r>
              <a:rPr lang="en-US" dirty="0"/>
              <a:t> for IoT deployments, so that </a:t>
            </a:r>
            <a:r>
              <a:rPr lang="en-US" dirty="0">
                <a:solidFill>
                  <a:srgbClr val="FF0000"/>
                </a:solidFill>
              </a:rPr>
              <a:t>devices, networks, and applications can interoperate seamlessly </a:t>
            </a:r>
            <a:r>
              <a:rPr lang="en-US" dirty="0"/>
              <a:t>— regardless of vendor or technology.</a:t>
            </a:r>
            <a:endParaRPr lang="en-US" b="1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8F712D-3177-45B9-3443-E43517B89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672" y="1762423"/>
            <a:ext cx="5525327" cy="429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36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81956-5891-12AA-2923-DD759DEC8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C60167-1EE8-67FF-516E-5D0E9B623E4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52BED-D260-22D2-AC01-90715FC8308F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91D3FB-CC86-B9F8-B56B-3AD93B339F22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127445-83DA-BD69-0626-E67D5E26E3AF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2B6E73-F1DB-954B-492E-1E67A141D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F7CB31-9CC5-96DB-C646-5DCA6B0A286C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EB41ED4-38EE-B7B0-BD7A-682ABA373FB6}"/>
              </a:ext>
            </a:extLst>
          </p:cNvPr>
          <p:cNvSpPr txBox="1"/>
          <p:nvPr/>
        </p:nvSpPr>
        <p:spPr>
          <a:xfrm>
            <a:off x="653460" y="1928589"/>
            <a:ext cx="4420958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One M2M</a:t>
            </a:r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OneM2M standards consider any IoT deployment to be comprised of two domains: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dirty="0"/>
              <a:t>Field Domain: </a:t>
            </a:r>
            <a:r>
              <a:rPr lang="en-US" dirty="0"/>
              <a:t>includes the Things (e.g. sensors, actuator) and gateways that collect or act on data.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dirty="0"/>
              <a:t>Infrastructure Domain: </a:t>
            </a:r>
            <a:r>
              <a:rPr lang="en-US" dirty="0"/>
              <a:t>includes the </a:t>
            </a:r>
            <a:r>
              <a:rPr lang="en-US" dirty="0">
                <a:solidFill>
                  <a:srgbClr val="FF0000"/>
                </a:solidFill>
              </a:rPr>
              <a:t>communication networks </a:t>
            </a:r>
            <a:r>
              <a:rPr lang="en-US" dirty="0"/>
              <a:t>(aggregation, core) and data centers that support large-scale IoT operations.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96CC4B4-BF3E-2315-A393-8540ACCC41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672" y="1762423"/>
            <a:ext cx="5525327" cy="429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9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C3D99-825F-86F8-710C-CC59C84DB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3E645D-FF04-7EC6-3FFB-9BE9092BEF5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3AE797-216A-3818-1CFF-4BCCEA34BCDD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E63537-D512-6CB5-6016-946B335E7983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DC9468-958E-F292-C1D6-910C64C47C1F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974018-69FC-91C5-C334-7116D8DD14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C5F43C-252A-D4AB-8716-0DD5D3518A92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539C88-B6DC-6493-7025-75B093BA20B2}"/>
              </a:ext>
            </a:extLst>
          </p:cNvPr>
          <p:cNvSpPr txBox="1"/>
          <p:nvPr/>
        </p:nvSpPr>
        <p:spPr>
          <a:xfrm>
            <a:off x="689640" y="1866298"/>
            <a:ext cx="10640887" cy="5932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One M2M</a:t>
            </a:r>
          </a:p>
          <a:p>
            <a:endParaRPr lang="en-US" sz="1050" b="1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Each of these domains includes three flavors of entities: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 Entity,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Common Services Entity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Network Services Entity.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Application Entity (AE):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Purpose:</a:t>
            </a:r>
            <a:r>
              <a:rPr lang="en-US" dirty="0"/>
              <a:t> Implements the </a:t>
            </a:r>
            <a:r>
              <a:rPr lang="en-US" b="1" dirty="0"/>
              <a:t>application logic</a:t>
            </a:r>
            <a:r>
              <a:rPr lang="en-US" dirty="0"/>
              <a:t> for a specific IoT use case.</a:t>
            </a:r>
            <a:endParaRPr lang="en-US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Functions: </a:t>
            </a:r>
            <a:r>
              <a:rPr lang="en-US" dirty="0"/>
              <a:t>Performs </a:t>
            </a:r>
            <a:r>
              <a:rPr lang="en-US" b="1" dirty="0"/>
              <a:t>domain-specific tasks</a:t>
            </a:r>
            <a:r>
              <a:rPr lang="en-US" dirty="0"/>
              <a:t> (e.g., monitoring, control, analytics).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Examples: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Home automation</a:t>
            </a:r>
            <a:r>
              <a:rPr lang="en-US" dirty="0"/>
              <a:t> AE (controls lights, thermostat)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Smart parking</a:t>
            </a:r>
            <a:r>
              <a:rPr lang="en-US" dirty="0"/>
              <a:t> AE (detects free parking spaces)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047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CCBAB-D1C3-A9DF-2739-5BACCC98F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50B50-4D02-4E2D-F9C7-1B4EF0AEBF1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81E643-94CC-6972-A496-B236DEDBF3CB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25AEFC-5143-AB4E-9836-B2A3B2F240FE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4ABE0A-73E9-0F1C-BDBD-858B8B2A2042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D06A5B-429D-0DC2-A5A5-678D6CEFC9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CCCEBF-D10A-118B-7A1A-93397F9B3FFD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50C5CA-C5C0-CCDA-A9E1-CA720E150A4B}"/>
              </a:ext>
            </a:extLst>
          </p:cNvPr>
          <p:cNvSpPr txBox="1"/>
          <p:nvPr/>
        </p:nvSpPr>
        <p:spPr>
          <a:xfrm>
            <a:off x="689640" y="1866298"/>
            <a:ext cx="10640887" cy="6901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One M2M</a:t>
            </a:r>
          </a:p>
          <a:p>
            <a:endParaRPr lang="en-US" sz="105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Common Services Entity (CSE)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Purpose:</a:t>
            </a:r>
            <a:r>
              <a:rPr lang="en-US" dirty="0"/>
              <a:t> Acts as a </a:t>
            </a:r>
            <a:r>
              <a:rPr lang="en-US" b="1" dirty="0"/>
              <a:t>middleware layer</a:t>
            </a:r>
            <a:r>
              <a:rPr lang="en-US" dirty="0"/>
              <a:t> between applications (AEs) and the underlying network.</a:t>
            </a:r>
            <a:br>
              <a:rPr lang="en-US" dirty="0"/>
            </a:br>
            <a:r>
              <a:rPr lang="en-US" dirty="0"/>
              <a:t>It provides </a:t>
            </a:r>
            <a:r>
              <a:rPr lang="en-US" b="1" dirty="0"/>
              <a:t>common service functions</a:t>
            </a:r>
            <a:r>
              <a:rPr lang="en-US" dirty="0"/>
              <a:t> that </a:t>
            </a:r>
            <a:r>
              <a:rPr lang="en-US" dirty="0">
                <a:solidFill>
                  <a:srgbClr val="FF0000"/>
                </a:solidFill>
              </a:rPr>
              <a:t>every application can use </a:t>
            </a:r>
            <a:r>
              <a:rPr lang="en-US" dirty="0"/>
              <a:t>— instead of </a:t>
            </a:r>
            <a:r>
              <a:rPr lang="en-US" dirty="0">
                <a:solidFill>
                  <a:srgbClr val="FF0000"/>
                </a:solidFill>
              </a:rPr>
              <a:t>each AE having to implement them separately.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The Common Services Entity (CSE) provides the following set of common functions to applications: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Identity Management: Identification of Applications Entities and CSEs.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Exchange: Supports </a:t>
            </a:r>
            <a:r>
              <a:rPr lang="en-US" dirty="0">
                <a:solidFill>
                  <a:srgbClr val="FF0000"/>
                </a:solidFill>
              </a:rPr>
              <a:t>storing &amp; sharing of data between applications and devices</a:t>
            </a:r>
            <a:r>
              <a:rPr lang="en-US" dirty="0"/>
              <a:t>, in addition to event notification.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Security &amp; Access control: </a:t>
            </a:r>
            <a:r>
              <a:rPr lang="en-US" dirty="0">
                <a:solidFill>
                  <a:srgbClr val="FF0000"/>
                </a:solidFill>
              </a:rPr>
              <a:t>Provides control over access to data (</a:t>
            </a:r>
            <a:r>
              <a:rPr lang="en-US" dirty="0"/>
              <a:t>who can access what and when, etc.).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41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22D89-D3CE-CB7C-87ED-08F7AA0D7D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5D32E0-7582-8B77-DBA7-FAB77EC571B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IPv6 header compression: 6LowPAN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2A4FAC-026B-3D5F-6A53-6C5CCFD643FA}"/>
              </a:ext>
            </a:extLst>
          </p:cNvPr>
          <p:cNvSpPr txBox="1"/>
          <p:nvPr/>
        </p:nvSpPr>
        <p:spPr>
          <a:xfrm>
            <a:off x="2346764" y="1034304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IoT Networking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A75D57-E06C-D82E-CF3C-BEBFFEEBA048}"/>
              </a:ext>
            </a:extLst>
          </p:cNvPr>
          <p:cNvSpPr/>
          <p:nvPr/>
        </p:nvSpPr>
        <p:spPr>
          <a:xfrm>
            <a:off x="942307" y="596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CDD43D-C034-6AC3-B69A-E91FC04C9EB0}"/>
              </a:ext>
            </a:extLst>
          </p:cNvPr>
          <p:cNvSpPr txBox="1"/>
          <p:nvPr/>
        </p:nvSpPr>
        <p:spPr>
          <a:xfrm>
            <a:off x="1104558" y="932016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1CE708-17C3-1A3D-7EB9-235A4492A0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895FD1-E46D-F938-09BA-45FAF4C4FB18}"/>
              </a:ext>
            </a:extLst>
          </p:cNvPr>
          <p:cNvSpPr txBox="1"/>
          <p:nvPr/>
        </p:nvSpPr>
        <p:spPr>
          <a:xfrm>
            <a:off x="689640" y="1866298"/>
            <a:ext cx="10812720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b="1" dirty="0">
              <a:solidFill>
                <a:srgbClr val="FF000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pPr algn="just"/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ACB7ED-6DE8-F5F4-62B1-11DD7185BF97}"/>
              </a:ext>
            </a:extLst>
          </p:cNvPr>
          <p:cNvSpPr txBox="1"/>
          <p:nvPr/>
        </p:nvSpPr>
        <p:spPr>
          <a:xfrm>
            <a:off x="689640" y="1866298"/>
            <a:ext cx="1064088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One M2M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Network Services Entity (NSE)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Purpose:</a:t>
            </a:r>
            <a:r>
              <a:rPr lang="en-US" dirty="0"/>
              <a:t> Provides </a:t>
            </a:r>
            <a:r>
              <a:rPr lang="en-US" b="1" dirty="0"/>
              <a:t>network-level support and value-added services</a:t>
            </a:r>
            <a:r>
              <a:rPr lang="en-US" dirty="0"/>
              <a:t> to the Common Services Entity.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Example Providers: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Telecom operators (e.g., 4G/5G network services)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2761BB-44C8-DDE2-3CD5-FE2EC26D7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310" y="3909165"/>
            <a:ext cx="8053545" cy="194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DA75C-07E8-D5C1-6E7B-3398516E0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BF54E8-316D-D4E5-163E-44C63D2EA8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D0EAE-5B21-35CF-D0E0-4703D45A5E0A}"/>
              </a:ext>
            </a:extLst>
          </p:cNvPr>
          <p:cNvSpPr txBox="1"/>
          <p:nvPr/>
        </p:nvSpPr>
        <p:spPr>
          <a:xfrm>
            <a:off x="2240783" y="-560094"/>
            <a:ext cx="66364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latin typeface="Alexandria"/>
              </a:rPr>
              <a:t>Summary</a:t>
            </a:r>
            <a:endParaRPr lang="en-US" b="1" dirty="0"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82ADCC-E047-383F-F8B3-865896D6D5A7}"/>
              </a:ext>
            </a:extLst>
          </p:cNvPr>
          <p:cNvSpPr/>
          <p:nvPr/>
        </p:nvSpPr>
        <p:spPr>
          <a:xfrm>
            <a:off x="942309" y="1030858"/>
            <a:ext cx="1298474" cy="843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55B38C-633F-AF56-C99D-FE3DDA560AA6}"/>
              </a:ext>
            </a:extLst>
          </p:cNvPr>
          <p:cNvSpPr txBox="1"/>
          <p:nvPr/>
        </p:nvSpPr>
        <p:spPr>
          <a:xfrm>
            <a:off x="1108432" y="1021247"/>
            <a:ext cx="9662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  <a:p>
            <a:pPr algn="ctr"/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6DB72D-F72F-A6B7-7A01-646132D6765C}"/>
              </a:ext>
            </a:extLst>
          </p:cNvPr>
          <p:cNvSpPr txBox="1"/>
          <p:nvPr/>
        </p:nvSpPr>
        <p:spPr>
          <a:xfrm>
            <a:off x="897860" y="1959691"/>
            <a:ext cx="1053214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endParaRPr lang="en-US" b="1" dirty="0"/>
          </a:p>
          <a:p>
            <a:endParaRPr lang="en-US" b="1" dirty="0"/>
          </a:p>
          <a:p>
            <a:pPr algn="ctr"/>
            <a:endParaRPr lang="en-US" sz="1100" b="1" dirty="0"/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C70FB7-BB56-6A7A-DDBD-B4DE1628AE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91AE8D-5C85-DECC-908E-C4484BE9E0D7}"/>
              </a:ext>
            </a:extLst>
          </p:cNvPr>
          <p:cNvSpPr txBox="1"/>
          <p:nvPr/>
        </p:nvSpPr>
        <p:spPr>
          <a:xfrm>
            <a:off x="586636" y="2240580"/>
            <a:ext cx="9944755" cy="24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IoT networking layers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M2M </a:t>
            </a:r>
          </a:p>
          <a:p>
            <a:pPr marL="461963" indent="-461963">
              <a:lnSpc>
                <a:spcPct val="30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19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microsoft.com/office/2006/metadata/properties"/>
    <ds:schemaRef ds:uri="http://schemas.microsoft.com/office/infopath/2007/PartnerControls"/>
    <ds:schemaRef ds:uri="aca13214-df29-4e3c-a050-857c0bf7bd8e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688354b5-287c-4cda-825e-1d7935aea40e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2047</TotalTime>
  <Words>3215</Words>
  <Application>Microsoft Office PowerPoint</Application>
  <PresentationFormat>Widescreen</PresentationFormat>
  <Paragraphs>777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wesam ahmed</cp:lastModifiedBy>
  <cp:revision>653</cp:revision>
  <dcterms:created xsi:type="dcterms:W3CDTF">2023-04-29T09:08:00Z</dcterms:created>
  <dcterms:modified xsi:type="dcterms:W3CDTF">2025-11-09T09:11:04Z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