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2"/>
  </p:notesMasterIdLst>
  <p:sldIdLst>
    <p:sldId id="480" r:id="rId5"/>
    <p:sldId id="303" r:id="rId6"/>
    <p:sldId id="313" r:id="rId7"/>
    <p:sldId id="501" r:id="rId8"/>
    <p:sldId id="507" r:id="rId9"/>
    <p:sldId id="508" r:id="rId10"/>
    <p:sldId id="509" r:id="rId11"/>
    <p:sldId id="510" r:id="rId12"/>
    <p:sldId id="512" r:id="rId13"/>
    <p:sldId id="513" r:id="rId14"/>
    <p:sldId id="514" r:id="rId15"/>
    <p:sldId id="515" r:id="rId16"/>
    <p:sldId id="516" r:id="rId17"/>
    <p:sldId id="518" r:id="rId18"/>
    <p:sldId id="519" r:id="rId19"/>
    <p:sldId id="520" r:id="rId20"/>
    <p:sldId id="521" r:id="rId21"/>
    <p:sldId id="522" r:id="rId22"/>
    <p:sldId id="527" r:id="rId23"/>
    <p:sldId id="564" r:id="rId24"/>
    <p:sldId id="529" r:id="rId25"/>
    <p:sldId id="530" r:id="rId26"/>
    <p:sldId id="531" r:id="rId27"/>
    <p:sldId id="533" r:id="rId28"/>
    <p:sldId id="534" r:id="rId29"/>
    <p:sldId id="541" r:id="rId30"/>
    <p:sldId id="542" r:id="rId31"/>
    <p:sldId id="543" r:id="rId32"/>
    <p:sldId id="545" r:id="rId33"/>
    <p:sldId id="546" r:id="rId34"/>
    <p:sldId id="547" r:id="rId35"/>
    <p:sldId id="549" r:id="rId36"/>
    <p:sldId id="550" r:id="rId37"/>
    <p:sldId id="552" r:id="rId38"/>
    <p:sldId id="566" r:id="rId39"/>
    <p:sldId id="49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1"/>
            <p14:sldId id="507"/>
            <p14:sldId id="508"/>
            <p14:sldId id="509"/>
            <p14:sldId id="510"/>
            <p14:sldId id="512"/>
            <p14:sldId id="513"/>
            <p14:sldId id="514"/>
            <p14:sldId id="515"/>
            <p14:sldId id="516"/>
            <p14:sldId id="518"/>
            <p14:sldId id="519"/>
            <p14:sldId id="520"/>
            <p14:sldId id="521"/>
            <p14:sldId id="522"/>
            <p14:sldId id="527"/>
            <p14:sldId id="564"/>
            <p14:sldId id="529"/>
            <p14:sldId id="530"/>
            <p14:sldId id="531"/>
            <p14:sldId id="533"/>
            <p14:sldId id="534"/>
            <p14:sldId id="541"/>
            <p14:sldId id="542"/>
            <p14:sldId id="543"/>
            <p14:sldId id="545"/>
            <p14:sldId id="546"/>
            <p14:sldId id="547"/>
            <p14:sldId id="549"/>
            <p14:sldId id="550"/>
            <p14:sldId id="552"/>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6.svg"/><Relationship Id="rId2" Type="http://schemas.openxmlformats.org/officeDocument/2006/relationships/image" Target="../media/image12.jpeg"/><Relationship Id="rId1" Type="http://schemas.openxmlformats.org/officeDocument/2006/relationships/slideLayout" Target="../slideLayouts/slideLayout15.xml"/><Relationship Id="rId6" Type="http://schemas.openxmlformats.org/officeDocument/2006/relationships/image" Target="../media/image15.png"/><Relationship Id="rId5" Type="http://schemas.openxmlformats.org/officeDocument/2006/relationships/image" Target="../media/image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31851" y="2891604"/>
            <a:ext cx="525562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Designing distribution networks in the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4053831"/>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3" y="426607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67699" y="1136132"/>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211416"/>
            <a:ext cx="9596185" cy="3693319"/>
          </a:xfrm>
          <a:prstGeom prst="rect">
            <a:avLst/>
          </a:prstGeom>
          <a:noFill/>
        </p:spPr>
        <p:txBody>
          <a:bodyPr wrap="square" rtlCol="0">
            <a:spAutoFit/>
          </a:bodyPr>
          <a:lstStyle/>
          <a:p>
            <a:pPr lvl="0"/>
            <a:endParaRPr lang="en-US" sz="2600" b="1" dirty="0">
              <a:latin typeface="Times New Roman"/>
              <a:ea typeface="Times New Roman"/>
              <a:cs typeface="Times New Roman"/>
              <a:sym typeface="Times New Roman"/>
            </a:endParaRPr>
          </a:p>
          <a:p>
            <a:pPr lvl="0"/>
            <a:r>
              <a:rPr lang="en-US" sz="2600" b="1" dirty="0">
                <a:latin typeface="Times New Roman"/>
                <a:ea typeface="Times New Roman"/>
                <a:cs typeface="Times New Roman"/>
                <a:sym typeface="Times New Roman"/>
              </a:rPr>
              <a:t>1- Identify the key factors to be considered when designing</a:t>
            </a:r>
          </a:p>
          <a:p>
            <a:pPr lvl="0"/>
            <a:r>
              <a:rPr lang="en-US" sz="2600" b="1" dirty="0">
                <a:latin typeface="Times New Roman"/>
                <a:ea typeface="Times New Roman"/>
                <a:cs typeface="Times New Roman"/>
                <a:sym typeface="Times New Roman"/>
              </a:rPr>
              <a:t>    a distribution network.</a:t>
            </a:r>
          </a:p>
          <a:p>
            <a:pPr lvl="0"/>
            <a:endParaRPr lang="en-US" sz="2600" b="1" dirty="0">
              <a:latin typeface="Times New Roman"/>
              <a:ea typeface="Times New Roman"/>
              <a:cs typeface="Times New Roman"/>
              <a:sym typeface="Times New Roman"/>
            </a:endParaRPr>
          </a:p>
          <a:p>
            <a:pPr lvl="0"/>
            <a:r>
              <a:rPr lang="en-US" sz="2600" b="1" dirty="0">
                <a:latin typeface="Times New Roman"/>
                <a:ea typeface="Times New Roman"/>
                <a:cs typeface="Times New Roman"/>
                <a:sym typeface="Times New Roman"/>
              </a:rPr>
              <a:t>2- Discuss the strengths and weaknesses of various</a:t>
            </a:r>
          </a:p>
          <a:p>
            <a:pPr lvl="0"/>
            <a:r>
              <a:rPr lang="en-US" sz="2600" b="1" dirty="0">
                <a:latin typeface="Times New Roman"/>
                <a:ea typeface="Times New Roman"/>
                <a:cs typeface="Times New Roman"/>
                <a:sym typeface="Times New Roman"/>
              </a:rPr>
              <a:t>    distribution options.</a:t>
            </a:r>
          </a:p>
          <a:p>
            <a:pPr lvl="0"/>
            <a:endParaRPr lang="en-US" sz="2600" b="1" dirty="0">
              <a:latin typeface="Times New Roman"/>
              <a:ea typeface="Times New Roman"/>
              <a:cs typeface="Times New Roman"/>
              <a:sym typeface="Times New Roman"/>
            </a:endParaRPr>
          </a:p>
          <a:p>
            <a:pPr lvl="0"/>
            <a:r>
              <a:rPr lang="en-US" sz="2600" b="1" dirty="0">
                <a:latin typeface="Times New Roman"/>
                <a:ea typeface="Times New Roman"/>
                <a:cs typeface="Times New Roman"/>
                <a:sym typeface="Times New Roman"/>
              </a:rPr>
              <a:t>3- Understand how e-business have affected the design of </a:t>
            </a:r>
          </a:p>
          <a:p>
            <a:pPr lvl="0"/>
            <a:r>
              <a:rPr lang="en-US" sz="2600" b="1" dirty="0">
                <a:latin typeface="Times New Roman"/>
                <a:ea typeface="Times New Roman"/>
                <a:cs typeface="Times New Roman"/>
                <a:sym typeface="Times New Roman"/>
              </a:rPr>
              <a:t>    distribution networks in different industries.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1721"/>
            <a:ext cx="4128422" cy="52872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1040" y="1389358"/>
            <a:ext cx="10952480" cy="4903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Distribution</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 the steps taken to move and store a product from the supplier stage to the customer stage in a supply chain</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Distribution</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is a key driver of the overall profitability of a firm because it affects both the supply chain cost and the customer value directly</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Choice of distribution network can achieve supply chain objectives from low cost to high responsiveness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 the apparel retail industry, for example, distribution affects about 35 percent of the revenue (including its influence on markdowns and lost sales).</a:t>
            </a:r>
          </a:p>
          <a:p>
            <a:pPr marL="0" marR="0" lvl="0" indent="0" algn="just" defTabSz="457200" rtl="0" eaLnBrk="1" fontAlgn="base" latinLnBrk="0" hangingPunct="1">
              <a:lnSpc>
                <a:spcPct val="100000"/>
              </a:lnSpc>
              <a:spcBef>
                <a:spcPct val="0"/>
              </a:spcBef>
              <a:spcAft>
                <a:spcPts val="600"/>
              </a:spcAft>
              <a:buClrTx/>
              <a:buSzPct val="150000"/>
              <a:buFont typeface="Arial"/>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528320" y="565368"/>
            <a:ext cx="13014959"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The Role of Distribution in the Supply Chain</a:t>
            </a:r>
          </a:p>
        </p:txBody>
      </p:sp>
      <p:sp>
        <p:nvSpPr>
          <p:cNvPr id="3" name="Slide Number Placeholder 2"/>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3366174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1006957" cy="4704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Until 2007,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Dell</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distributed its PCs directly to end consumers, whereas companies such as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HP</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distributed through resellers. </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Dell customers waited several days to get a PC, whereas customers could walk away with an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HP</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computer from a reseller.</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Starting in June 2007, Dell also started selling its PCs through retailers such as Walmart. </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 the late 1990s,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Gateway</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opened Gateway Country stores, wherein customers could examine the products and have salespeople help them configure a PC that suited their needs. Gateway, however, chose to sell no products at the stores; all PCs were shipped directly from the factory to the customer.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7680" y="610338"/>
            <a:ext cx="11216639"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The Role of Distribution in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1531596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289285"/>
            <a:ext cx="10810132"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Distribution network performance evaluated along two dimensions</a:t>
            </a:r>
          </a:p>
          <a:p>
            <a:pPr marL="971550" marR="0" lvl="1" indent="-514350" algn="just" defTabSz="457200" rtl="0" eaLnBrk="1" fontAlgn="auto" latinLnBrk="0" hangingPunct="1">
              <a:lnSpc>
                <a:spcPct val="100000"/>
              </a:lnSpc>
              <a:spcBef>
                <a:spcPts val="0"/>
              </a:spcBef>
              <a:spcAft>
                <a:spcPts val="60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Customer needs that are met</a:t>
            </a:r>
          </a:p>
          <a:p>
            <a:pPr marL="971550" marR="0" lvl="1" indent="-514350" algn="just" defTabSz="457200" rtl="0" eaLnBrk="1" fontAlgn="auto" latinLnBrk="0" hangingPunct="1">
              <a:lnSpc>
                <a:spcPct val="100000"/>
              </a:lnSpc>
              <a:spcBef>
                <a:spcPts val="0"/>
              </a:spcBef>
              <a:spcAft>
                <a:spcPts val="60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Cost of meeting customer needs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Evaluate the impact on customer service and cost for different distribution network options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Profitability of the delivery network determined by revenue from met customer needs and network costs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Inbound transportation costs are costs incurred in bringing material into a facility</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Outbound transportation costs are costs incurred in sending material out of a facility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5154" y="568923"/>
            <a:ext cx="770755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 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2757683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381191"/>
            <a:ext cx="10363093"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Elements of customer service influenced by network structure:</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Response time</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Product variety</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Product availability</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Customer experience</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Order visibility</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Returnability</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09792"/>
            <a:ext cx="748955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 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383989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384701"/>
            <a:ext cx="10595322"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Supply chain costs affected by network structure:</a:t>
            </a:r>
          </a:p>
          <a:p>
            <a:pPr marL="914400" marR="0" lvl="1" indent="-457200" algn="l"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Inventories</a:t>
            </a:r>
          </a:p>
          <a:p>
            <a:pPr marL="914400" marR="0" lvl="1" indent="-457200" algn="l"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Transportation</a:t>
            </a:r>
          </a:p>
          <a:p>
            <a:pPr marL="914400" marR="0" lvl="1" indent="-457200" algn="l"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Facilities and handling</a:t>
            </a:r>
          </a:p>
          <a:p>
            <a:pPr marL="914400" marR="0" lvl="1" indent="-457200" algn="l"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Information</a:t>
            </a:r>
          </a:p>
          <a:p>
            <a:pPr marL="457200" marR="0" lvl="1" indent="0" algn="l" defTabSz="457200" rtl="0" eaLnBrk="1" fontAlgn="base" latinLnBrk="0" hangingPunct="1">
              <a:lnSpc>
                <a:spcPct val="100000"/>
              </a:lnSpc>
              <a:spcBef>
                <a:spcPct val="0"/>
              </a:spcBef>
              <a:spcAft>
                <a:spcPts val="600"/>
              </a:spcAft>
              <a:buClrTx/>
              <a:buSzTx/>
              <a:buFont typeface="Arial"/>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914400" marR="0" lvl="1" indent="-457200" algn="l"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The choice of the distribution network can be used to achieve supply chain objectives such as low cost and high responsiveness</a:t>
            </a:r>
          </a:p>
          <a:p>
            <a:pPr marL="914400" marR="0" lvl="1" indent="-457200" algn="l"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Total logistics costs for a supply chain network are a sum of inventory, transportation, and facility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95735" y="415097"/>
            <a:ext cx="461536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828034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6880" y="1425501"/>
            <a:ext cx="10358240" cy="4737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Distribution network choices from the manufacturer to the end consumer</a:t>
            </a:r>
          </a:p>
          <a:p>
            <a:pPr marL="0" marR="0" lvl="0" indent="0" algn="l" defTabSz="457200" rtl="0" eaLnBrk="1" fontAlgn="base" latinLnBrk="0" hangingPunct="1">
              <a:lnSpc>
                <a:spcPct val="100000"/>
              </a:lnSpc>
              <a:spcBef>
                <a:spcPct val="0"/>
              </a:spcBef>
              <a:spcAft>
                <a:spcPts val="600"/>
              </a:spcAft>
              <a:buClrTx/>
              <a:buSzPct val="150000"/>
              <a:buFont typeface="Arial"/>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Two key decisions</a:t>
            </a:r>
          </a:p>
          <a:p>
            <a:pPr marL="914400" marR="0" lvl="1" indent="-457200" algn="l"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Will product be delivered to the customer location or picked up from a prearranged site?</a:t>
            </a:r>
          </a:p>
          <a:p>
            <a:pPr marL="914400" marR="0" lvl="1" indent="-457200" algn="l"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Will product flow through an intermediary (or intermediate location)?</a:t>
            </a:r>
          </a:p>
          <a:p>
            <a:pPr marL="914400" marR="0" lvl="1" indent="-457200" algn="l"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41440" y="555582"/>
            <a:ext cx="8666480"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Design Options for a Distribution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948658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369337"/>
            <a:ext cx="9968303" cy="4964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fontAlgn="base">
              <a:spcBef>
                <a:spcPct val="0"/>
              </a:spcBef>
              <a:spcAft>
                <a:spcPts val="600"/>
              </a:spcAft>
              <a:buClrTx/>
              <a:buSzPct val="150000"/>
              <a:buFont typeface="Arial" panose="020B0604020202020204" pitchFamily="34" charset="0"/>
              <a:buChar char="•"/>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One of six designs may be used</a:t>
            </a:r>
          </a:p>
          <a:p>
            <a:pPr lvl="0"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971550" lvl="1" indent="-51435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a:t>
            </a:r>
          </a:p>
          <a:p>
            <a:pPr marL="971550" lvl="1" indent="-51435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 and in-transit merge</a:t>
            </a:r>
          </a:p>
          <a:p>
            <a:pPr marL="971550" lvl="1" indent="-51435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carrier delivery</a:t>
            </a:r>
          </a:p>
          <a:p>
            <a:pPr marL="971550" lvl="1" indent="-51435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last-mile delivery</a:t>
            </a:r>
          </a:p>
          <a:p>
            <a:pPr marL="971550" lvl="1" indent="-51435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Manufacturer/distributor storage with customer pickup</a:t>
            </a:r>
          </a:p>
          <a:p>
            <a:pPr marL="971550" lvl="1" indent="-51435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Retail storage with customer pickup</a:t>
            </a:r>
          </a:p>
          <a:p>
            <a:pPr marL="971550" lvl="1" indent="-514350"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971550" lvl="1" indent="-514350"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90782" y="617697"/>
            <a:ext cx="673447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Design Options for a Distribution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407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17697"/>
            <a:ext cx="83165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Manufacturer Storage with Direct Shipping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pic>
        <p:nvPicPr>
          <p:cNvPr id="9" name="Picture 8">
            <a:extLst>
              <a:ext uri="{FF2B5EF4-FFF2-40B4-BE49-F238E27FC236}">
                <a16:creationId xmlns:a16="http://schemas.microsoft.com/office/drawing/2014/main" id="{C3BACAF9-C902-45CB-9C91-FB9DA0BD22D0}"/>
              </a:ext>
            </a:extLst>
          </p:cNvPr>
          <p:cNvPicPr>
            <a:picLocks noChangeAspect="1"/>
          </p:cNvPicPr>
          <p:nvPr/>
        </p:nvPicPr>
        <p:blipFill>
          <a:blip r:embed="rId3"/>
          <a:stretch>
            <a:fillRect/>
          </a:stretch>
        </p:blipFill>
        <p:spPr>
          <a:xfrm>
            <a:off x="1304888" y="1536995"/>
            <a:ext cx="9483634" cy="4454433"/>
          </a:xfrm>
          <a:prstGeom prst="rect">
            <a:avLst/>
          </a:prstGeom>
        </p:spPr>
      </p:pic>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479933"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40425" y="590374"/>
            <a:ext cx="83165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Manufacturer Storage with Direct Shipping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pic>
        <p:nvPicPr>
          <p:cNvPr id="9" name="Picture 8">
            <a:extLst>
              <a:ext uri="{FF2B5EF4-FFF2-40B4-BE49-F238E27FC236}">
                <a16:creationId xmlns:a16="http://schemas.microsoft.com/office/drawing/2014/main" id="{7732D46A-82D2-49FC-981F-69336D798B10}"/>
              </a:ext>
            </a:extLst>
          </p:cNvPr>
          <p:cNvPicPr>
            <a:picLocks noChangeAspect="1"/>
          </p:cNvPicPr>
          <p:nvPr/>
        </p:nvPicPr>
        <p:blipFill>
          <a:blip r:embed="rId3"/>
          <a:stretch>
            <a:fillRect/>
          </a:stretch>
        </p:blipFill>
        <p:spPr>
          <a:xfrm>
            <a:off x="967706" y="1687279"/>
            <a:ext cx="9789227" cy="4605352"/>
          </a:xfrm>
          <a:prstGeom prst="rect">
            <a:avLst/>
          </a:prstGeom>
        </p:spPr>
      </p:pic>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76513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4743" y="771947"/>
            <a:ext cx="283821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In-Transit Merge</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graphicFrame>
        <p:nvGraphicFramePr>
          <p:cNvPr id="9" name="Table 8">
            <a:extLst>
              <a:ext uri="{FF2B5EF4-FFF2-40B4-BE49-F238E27FC236}">
                <a16:creationId xmlns:a16="http://schemas.microsoft.com/office/drawing/2014/main" id="{4DB5BBB2-614A-4F92-B9DD-9165396703A1}"/>
              </a:ext>
            </a:extLst>
          </p:cNvPr>
          <p:cNvGraphicFramePr>
            <a:graphicFrameLocks noGrp="1"/>
          </p:cNvGraphicFramePr>
          <p:nvPr>
            <p:extLst>
              <p:ext uri="{D42A27DB-BD31-4B8C-83A1-F6EECF244321}">
                <p14:modId xmlns:p14="http://schemas.microsoft.com/office/powerpoint/2010/main" val="3276201253"/>
              </p:ext>
            </p:extLst>
          </p:nvPr>
        </p:nvGraphicFramePr>
        <p:xfrm>
          <a:off x="1109668" y="1527962"/>
          <a:ext cx="10293538" cy="4517038"/>
        </p:xfrm>
        <a:graphic>
          <a:graphicData uri="http://schemas.openxmlformats.org/drawingml/2006/table">
            <a:tbl>
              <a:tblPr firstRow="1" bandRow="1"/>
              <a:tblGrid>
                <a:gridCol w="3084708">
                  <a:extLst>
                    <a:ext uri="{9D8B030D-6E8A-4147-A177-3AD203B41FA5}">
                      <a16:colId xmlns:a16="http://schemas.microsoft.com/office/drawing/2014/main" val="20000"/>
                    </a:ext>
                  </a:extLst>
                </a:gridCol>
                <a:gridCol w="7208830">
                  <a:extLst>
                    <a:ext uri="{9D8B030D-6E8A-4147-A177-3AD203B41FA5}">
                      <a16:colId xmlns:a16="http://schemas.microsoft.com/office/drawing/2014/main" val="20001"/>
                    </a:ext>
                  </a:extLst>
                </a:gridCol>
              </a:tblGrid>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Cost Factor</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Performance</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Inventory</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Similar to drop-shipping. </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Transportation</a:t>
                      </a:r>
                      <a:endParaRPr lang="en-US" sz="2000" b="1" dirty="0"/>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Somewhat lower transportation costs than drop-shipping.</a:t>
                      </a:r>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Facilities and handling</a:t>
                      </a:r>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Handling costs higher than drop-shipping at carrier; receiving costs lower at customer.</a:t>
                      </a:r>
                      <a:endParaRPr lang="en-US" sz="2000" b="1" dirty="0"/>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Information</a:t>
                      </a:r>
                      <a:endParaRPr lang="en-US" sz="2000" b="1"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Investment is somewhat higher than for drop-shipping.</a:t>
                      </a:r>
                      <a:endParaRPr lang="en-US" sz="2000" b="1"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28729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3346"/>
            <a:ext cx="10235411"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6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4743" y="771947"/>
            <a:ext cx="283821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In-Transit Merge</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pic>
        <p:nvPicPr>
          <p:cNvPr id="6" name="Picture 5">
            <a:extLst>
              <a:ext uri="{FF2B5EF4-FFF2-40B4-BE49-F238E27FC236}">
                <a16:creationId xmlns:a16="http://schemas.microsoft.com/office/drawing/2014/main" id="{655F7545-7B3A-4F06-BA16-83494EFF0057}"/>
              </a:ext>
            </a:extLst>
          </p:cNvPr>
          <p:cNvPicPr>
            <a:picLocks noChangeAspect="1"/>
          </p:cNvPicPr>
          <p:nvPr/>
        </p:nvPicPr>
        <p:blipFill>
          <a:blip r:embed="rId3"/>
          <a:stretch>
            <a:fillRect/>
          </a:stretch>
        </p:blipFill>
        <p:spPr>
          <a:xfrm>
            <a:off x="1020640" y="1682644"/>
            <a:ext cx="10150720" cy="4312994"/>
          </a:xfrm>
          <a:prstGeom prst="rect">
            <a:avLst/>
          </a:prstGeom>
        </p:spPr>
      </p:pic>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just" defTabSz="457200">
              <a:lnSpc>
                <a:spcPct val="90000"/>
              </a:lnSpc>
              <a:spcAft>
                <a:spcPts val="600"/>
              </a:spcAft>
              <a:buClrTx/>
              <a:buFont typeface="Arial"/>
              <a:buChar char="–"/>
            </a:pPr>
            <a:endParaRPr lang="en-US" sz="22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165951" y="598954"/>
            <a:ext cx="9084194"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Distributor Storage with Carrier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pic>
        <p:nvPicPr>
          <p:cNvPr id="6" name="Picture 5">
            <a:extLst>
              <a:ext uri="{FF2B5EF4-FFF2-40B4-BE49-F238E27FC236}">
                <a16:creationId xmlns:a16="http://schemas.microsoft.com/office/drawing/2014/main" id="{7E5ADB87-548D-4BD4-9801-9CC9E5B1E3F3}"/>
              </a:ext>
            </a:extLst>
          </p:cNvPr>
          <p:cNvPicPr>
            <a:picLocks noChangeAspect="1"/>
          </p:cNvPicPr>
          <p:nvPr/>
        </p:nvPicPr>
        <p:blipFill>
          <a:blip r:embed="rId3"/>
          <a:stretch>
            <a:fillRect/>
          </a:stretch>
        </p:blipFill>
        <p:spPr>
          <a:xfrm>
            <a:off x="965771" y="1641602"/>
            <a:ext cx="9671749" cy="4403398"/>
          </a:xfrm>
          <a:prstGeom prst="rect">
            <a:avLst/>
          </a:prstGeom>
        </p:spPr>
      </p:pic>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58356"/>
            <a:ext cx="659013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Distributor Storage with Carrier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pic>
        <p:nvPicPr>
          <p:cNvPr id="6" name="Picture 5">
            <a:extLst>
              <a:ext uri="{FF2B5EF4-FFF2-40B4-BE49-F238E27FC236}">
                <a16:creationId xmlns:a16="http://schemas.microsoft.com/office/drawing/2014/main" id="{B9122BFD-EB26-46F3-9B92-7A73408B0247}"/>
              </a:ext>
            </a:extLst>
          </p:cNvPr>
          <p:cNvPicPr>
            <a:picLocks noChangeAspect="1"/>
          </p:cNvPicPr>
          <p:nvPr/>
        </p:nvPicPr>
        <p:blipFill>
          <a:blip r:embed="rId3"/>
          <a:stretch>
            <a:fillRect/>
          </a:stretch>
        </p:blipFill>
        <p:spPr>
          <a:xfrm>
            <a:off x="1093343" y="1717971"/>
            <a:ext cx="9625457" cy="4267570"/>
          </a:xfrm>
          <a:prstGeom prst="rect">
            <a:avLst/>
          </a:prstGeom>
        </p:spPr>
      </p:pic>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6178" y="657110"/>
            <a:ext cx="7157902"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Distributor Storage with Last Mile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graphicFrame>
        <p:nvGraphicFramePr>
          <p:cNvPr id="9" name="Table 8">
            <a:extLst>
              <a:ext uri="{FF2B5EF4-FFF2-40B4-BE49-F238E27FC236}">
                <a16:creationId xmlns:a16="http://schemas.microsoft.com/office/drawing/2014/main" id="{34BC20B0-04AF-4DAC-BC6C-D5F7227B31A6}"/>
              </a:ext>
            </a:extLst>
          </p:cNvPr>
          <p:cNvGraphicFramePr>
            <a:graphicFrameLocks noGrp="1"/>
          </p:cNvGraphicFramePr>
          <p:nvPr>
            <p:extLst>
              <p:ext uri="{D42A27DB-BD31-4B8C-83A1-F6EECF244321}">
                <p14:modId xmlns:p14="http://schemas.microsoft.com/office/powerpoint/2010/main" val="233269946"/>
              </p:ext>
            </p:extLst>
          </p:nvPr>
        </p:nvGraphicFramePr>
        <p:xfrm>
          <a:off x="873867" y="1627316"/>
          <a:ext cx="9875413" cy="4417684"/>
        </p:xfrm>
        <a:graphic>
          <a:graphicData uri="http://schemas.openxmlformats.org/drawingml/2006/table">
            <a:tbl>
              <a:tblPr firstRow="1" bandRow="1">
                <a:tableStyleId>{2D5ABB26-0587-4C30-8999-92F81FD0307C}</a:tableStyleId>
              </a:tblPr>
              <a:tblGrid>
                <a:gridCol w="2959407">
                  <a:extLst>
                    <a:ext uri="{9D8B030D-6E8A-4147-A177-3AD203B41FA5}">
                      <a16:colId xmlns:a16="http://schemas.microsoft.com/office/drawing/2014/main" val="20000"/>
                    </a:ext>
                  </a:extLst>
                </a:gridCol>
                <a:gridCol w="6916006">
                  <a:extLst>
                    <a:ext uri="{9D8B030D-6E8A-4147-A177-3AD203B41FA5}">
                      <a16:colId xmlns:a16="http://schemas.microsoft.com/office/drawing/2014/main" val="20001"/>
                    </a:ext>
                  </a:extLst>
                </a:gridCol>
              </a:tblGrid>
              <a:tr h="436388">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53217">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distributor storage with package carrier delivery.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076027">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Very high cost given minimal scale economies. Higher than any other distribution option.</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39883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higher than manufacturer storage or distributor storage with package carrier delivery, but lower than a chain of retail stores.</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53217">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distributor storage with package carrier delivery.</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886054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420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546619"/>
            <a:ext cx="7349308"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Distributor Storage with Last Mile Delivery </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graphicFrame>
        <p:nvGraphicFramePr>
          <p:cNvPr id="9" name="Table 8">
            <a:extLst>
              <a:ext uri="{FF2B5EF4-FFF2-40B4-BE49-F238E27FC236}">
                <a16:creationId xmlns:a16="http://schemas.microsoft.com/office/drawing/2014/main" id="{175F7472-3AD0-461F-BF94-E773962567EC}"/>
              </a:ext>
            </a:extLst>
          </p:cNvPr>
          <p:cNvGraphicFramePr>
            <a:graphicFrameLocks noGrp="1"/>
          </p:cNvGraphicFramePr>
          <p:nvPr>
            <p:extLst>
              <p:ext uri="{D42A27DB-BD31-4B8C-83A1-F6EECF244321}">
                <p14:modId xmlns:p14="http://schemas.microsoft.com/office/powerpoint/2010/main" val="3001531207"/>
              </p:ext>
            </p:extLst>
          </p:nvPr>
        </p:nvGraphicFramePr>
        <p:xfrm>
          <a:off x="740229" y="1629374"/>
          <a:ext cx="10527211" cy="4304148"/>
        </p:xfrm>
        <a:graphic>
          <a:graphicData uri="http://schemas.openxmlformats.org/drawingml/2006/table">
            <a:tbl>
              <a:tblPr firstRow="1" bandRow="1">
                <a:tableStyleId>{2D5ABB26-0587-4C30-8999-92F81FD0307C}</a:tableStyleId>
              </a:tblPr>
              <a:tblGrid>
                <a:gridCol w="2842997">
                  <a:extLst>
                    <a:ext uri="{9D8B030D-6E8A-4147-A177-3AD203B41FA5}">
                      <a16:colId xmlns:a16="http://schemas.microsoft.com/office/drawing/2014/main" val="20000"/>
                    </a:ext>
                  </a:extLst>
                </a:gridCol>
                <a:gridCol w="7684214">
                  <a:extLst>
                    <a:ext uri="{9D8B030D-6E8A-4147-A177-3AD203B41FA5}">
                      <a16:colId xmlns:a16="http://schemas.microsoft.com/office/drawing/2014/main" val="20001"/>
                    </a:ext>
                  </a:extLst>
                </a:gridCol>
              </a:tblGrid>
              <a:tr h="372593">
                <a:tc>
                  <a:txBody>
                    <a:bodyPr/>
                    <a:lstStyle/>
                    <a:p>
                      <a:r>
                        <a:rPr lang="en-US" sz="1800" b="1" kern="1200" dirty="0">
                          <a:solidFill>
                            <a:schemeClr val="tx1"/>
                          </a:solidFill>
                          <a:latin typeface="+mn-lt"/>
                          <a:ea typeface="+mn-ea"/>
                          <a:cs typeface="+mn-cs"/>
                        </a:rPr>
                        <a:t>Service Factor</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b="1" kern="1200" dirty="0">
                          <a:solidFill>
                            <a:schemeClr val="tx1"/>
                          </a:solidFill>
                          <a:latin typeface="+mn-lt"/>
                          <a:ea typeface="+mn-ea"/>
                          <a:cs typeface="+mn-cs"/>
                        </a:rPr>
                        <a:t>Performance</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2593">
                <a:tc>
                  <a:txBody>
                    <a:bodyPr/>
                    <a:lstStyle/>
                    <a:p>
                      <a:r>
                        <a:rPr lang="en-US" sz="1800" kern="1200" dirty="0">
                          <a:solidFill>
                            <a:schemeClr val="tx1"/>
                          </a:solidFill>
                          <a:latin typeface="+mn-lt"/>
                          <a:ea typeface="+mn-ea"/>
                          <a:cs typeface="+mn-cs"/>
                        </a:rPr>
                        <a:t>Response time</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quick. Same day to next-day delivery.</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65203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Product variety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Somewhat less than distributor storage with package carrier delivery but larger than retail stores.</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76410">
                <a:tc>
                  <a:txBody>
                    <a:bodyPr/>
                    <a:lstStyle/>
                    <a:p>
                      <a:r>
                        <a:rPr lang="en-US" sz="1800" kern="1200" dirty="0">
                          <a:solidFill>
                            <a:schemeClr val="tx1"/>
                          </a:solidFill>
                          <a:latin typeface="+mn-lt"/>
                          <a:ea typeface="+mn-ea"/>
                          <a:cs typeface="+mn-cs"/>
                        </a:rPr>
                        <a:t>Product availability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More expensive to provide availability than any other option except retail stores.</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926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Customer experience</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good, particularly for bulky items. Slightly higher than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7926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Time to market</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Less of an issue and easier to implement than manufacturer storage or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2593">
                <a:tc>
                  <a:txBody>
                    <a:bodyPr/>
                    <a:lstStyle/>
                    <a:p>
                      <a:r>
                        <a:rPr lang="en-US" sz="1800" kern="1200" dirty="0">
                          <a:solidFill>
                            <a:schemeClr val="tx1"/>
                          </a:solidFill>
                          <a:latin typeface="+mn-lt"/>
                          <a:ea typeface="+mn-ea"/>
                          <a:cs typeface="+mn-cs"/>
                        </a:rPr>
                        <a:t>Order visibility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Easier to implement than other previous options. </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72593">
                <a:tc>
                  <a:txBody>
                    <a:bodyPr/>
                    <a:lstStyle/>
                    <a:p>
                      <a:r>
                        <a:rPr lang="en-US" sz="1800" kern="1200" dirty="0">
                          <a:solidFill>
                            <a:schemeClr val="tx1"/>
                          </a:solidFill>
                          <a:latin typeface="+mn-lt"/>
                          <a:ea typeface="+mn-ea"/>
                          <a:cs typeface="+mn-cs"/>
                        </a:rPr>
                        <a:t>Returnability</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Harder and more expensive than a retail network.</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582553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8"/>
            <a:ext cx="4128422" cy="51144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9430" y="1440187"/>
            <a:ext cx="10579030" cy="4558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a:latin typeface="Times New Roman" panose="02020603050405020304" pitchFamily="18" charset="0"/>
                <a:cs typeface="Times New Roman" panose="02020603050405020304" pitchFamily="18" charset="0"/>
              </a:rPr>
              <a:t>Manufacturer or Distributor Storage with Customer Pickup</a:t>
            </a:r>
            <a:endParaRPr lang="en-US" sz="20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98530" y="560238"/>
            <a:ext cx="939039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Manufacturer or Distributor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graphicFrame>
        <p:nvGraphicFramePr>
          <p:cNvPr id="9" name="Table 8">
            <a:extLst>
              <a:ext uri="{FF2B5EF4-FFF2-40B4-BE49-F238E27FC236}">
                <a16:creationId xmlns:a16="http://schemas.microsoft.com/office/drawing/2014/main" id="{F558B1D3-A186-41A1-A0AC-88B74A239F85}"/>
              </a:ext>
            </a:extLst>
          </p:cNvPr>
          <p:cNvGraphicFramePr>
            <a:graphicFrameLocks noGrp="1"/>
          </p:cNvGraphicFramePr>
          <p:nvPr>
            <p:extLst>
              <p:ext uri="{D42A27DB-BD31-4B8C-83A1-F6EECF244321}">
                <p14:modId xmlns:p14="http://schemas.microsoft.com/office/powerpoint/2010/main" val="629550856"/>
              </p:ext>
            </p:extLst>
          </p:nvPr>
        </p:nvGraphicFramePr>
        <p:xfrm>
          <a:off x="808306" y="1522288"/>
          <a:ext cx="10241278" cy="4650088"/>
        </p:xfrm>
        <a:graphic>
          <a:graphicData uri="http://schemas.openxmlformats.org/drawingml/2006/table">
            <a:tbl>
              <a:tblPr firstRow="1" bandRow="1">
                <a:tableStyleId>{2D5ABB26-0587-4C30-8999-92F81FD0307C}</a:tableStyleId>
              </a:tblPr>
              <a:tblGrid>
                <a:gridCol w="3069047">
                  <a:extLst>
                    <a:ext uri="{9D8B030D-6E8A-4147-A177-3AD203B41FA5}">
                      <a16:colId xmlns:a16="http://schemas.microsoft.com/office/drawing/2014/main" val="20000"/>
                    </a:ext>
                  </a:extLst>
                </a:gridCol>
                <a:gridCol w="7172231">
                  <a:extLst>
                    <a:ext uri="{9D8B030D-6E8A-4147-A177-3AD203B41FA5}">
                      <a16:colId xmlns:a16="http://schemas.microsoft.com/office/drawing/2014/main" val="20001"/>
                    </a:ext>
                  </a:extLst>
                </a:gridCol>
              </a:tblGrid>
              <a:tr h="351132">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804780">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Can match any other option, depending on the location of 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149687">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the use of package carriers, especially if using an existing delivery network.</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49459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can be high if new facilities have to be built. Costs are lower if existing facilities are used. The increase in handling cost at the pickup site can be significant.</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804780">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Significant investment in infrastructure required.</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6829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5133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28730" y="595048"/>
            <a:ext cx="939039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Manufacturer or Distributor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graphicFrame>
        <p:nvGraphicFramePr>
          <p:cNvPr id="9" name="Table 8">
            <a:extLst>
              <a:ext uri="{FF2B5EF4-FFF2-40B4-BE49-F238E27FC236}">
                <a16:creationId xmlns:a16="http://schemas.microsoft.com/office/drawing/2014/main" id="{27746CD0-A911-4475-A3A1-DB064666E131}"/>
              </a:ext>
            </a:extLst>
          </p:cNvPr>
          <p:cNvGraphicFramePr>
            <a:graphicFrameLocks noGrp="1"/>
          </p:cNvGraphicFramePr>
          <p:nvPr>
            <p:extLst>
              <p:ext uri="{D42A27DB-BD31-4B8C-83A1-F6EECF244321}">
                <p14:modId xmlns:p14="http://schemas.microsoft.com/office/powerpoint/2010/main" val="30413560"/>
              </p:ext>
            </p:extLst>
          </p:nvPr>
        </p:nvGraphicFramePr>
        <p:xfrm>
          <a:off x="838200" y="1671391"/>
          <a:ext cx="9972040" cy="4460212"/>
        </p:xfrm>
        <a:graphic>
          <a:graphicData uri="http://schemas.openxmlformats.org/drawingml/2006/table">
            <a:tbl>
              <a:tblPr firstRow="1" bandRow="1">
                <a:tableStyleId>{2D5ABB26-0587-4C30-8999-92F81FD0307C}</a:tableStyleId>
              </a:tblPr>
              <a:tblGrid>
                <a:gridCol w="2693066">
                  <a:extLst>
                    <a:ext uri="{9D8B030D-6E8A-4147-A177-3AD203B41FA5}">
                      <a16:colId xmlns:a16="http://schemas.microsoft.com/office/drawing/2014/main" val="20000"/>
                    </a:ext>
                  </a:extLst>
                </a:gridCol>
                <a:gridCol w="7278974">
                  <a:extLst>
                    <a:ext uri="{9D8B030D-6E8A-4147-A177-3AD203B41FA5}">
                      <a16:colId xmlns:a16="http://schemas.microsoft.com/office/drawing/2014/main" val="20001"/>
                    </a:ext>
                  </a:extLst>
                </a:gridCol>
              </a:tblGrid>
              <a:tr h="334759">
                <a:tc>
                  <a:txBody>
                    <a:bodyPr/>
                    <a:lstStyle/>
                    <a:p>
                      <a:r>
                        <a:rPr lang="en-US" sz="2000" b="1" kern="1200" dirty="0">
                          <a:solidFill>
                            <a:schemeClr val="tx1"/>
                          </a:solidFill>
                          <a:latin typeface="+mn-lt"/>
                          <a:ea typeface="+mn-ea"/>
                          <a:cs typeface="+mn-cs"/>
                        </a:rPr>
                        <a:t>Service Factor</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849799">
                <a:tc>
                  <a:txBody>
                    <a:bodyPr/>
                    <a:lstStyle/>
                    <a:p>
                      <a:r>
                        <a:rPr lang="en-US" sz="2000" kern="1200" dirty="0">
                          <a:solidFill>
                            <a:schemeClr val="tx1"/>
                          </a:solidFill>
                          <a:latin typeface="+mn-lt"/>
                          <a:ea typeface="+mn-ea"/>
                          <a:cs typeface="+mn-cs"/>
                        </a:rPr>
                        <a:t>Response time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package carrier delivery with manufacturer or distributor storage. Same-day delivery possible for items stored locally at pickup site.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52750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 </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27501">
                <a:tc>
                  <a:txBody>
                    <a:bodyPr/>
                    <a:lstStyle/>
                    <a:p>
                      <a:r>
                        <a:rPr lang="en-US" sz="2000" kern="1200" dirty="0">
                          <a:solidFill>
                            <a:schemeClr val="tx1"/>
                          </a:solidFill>
                          <a:latin typeface="+mn-lt"/>
                          <a:ea typeface="+mn-ea"/>
                          <a:cs typeface="+mn-cs"/>
                        </a:rPr>
                        <a:t>Product availability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5357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other options because of the lack of home delivery. Experience is sensitive to capability of pickup location.</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3475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Similar to manufacturer storage options.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34759">
                <a:tc>
                  <a:txBody>
                    <a:bodyPr/>
                    <a:lstStyle/>
                    <a:p>
                      <a:r>
                        <a:rPr lang="en-US" sz="2000" kern="1200" dirty="0">
                          <a:solidFill>
                            <a:schemeClr val="tx1"/>
                          </a:solidFill>
                          <a:latin typeface="+mn-lt"/>
                          <a:ea typeface="+mn-ea"/>
                          <a:cs typeface="+mn-cs"/>
                        </a:rPr>
                        <a:t>Order visibility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Difficult but essential.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151">
                <a:tc>
                  <a:txBody>
                    <a:bodyPr/>
                    <a:lstStyle/>
                    <a:p>
                      <a:r>
                        <a:rPr lang="en-US" sz="2000" kern="1200" dirty="0">
                          <a:solidFill>
                            <a:schemeClr val="tx1"/>
                          </a:solidFill>
                          <a:latin typeface="+mn-lt"/>
                          <a:ea typeface="+mn-ea"/>
                          <a:cs typeface="+mn-cs"/>
                        </a:rPr>
                        <a:t>Returnability</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Somewhat easier given that pickup location can handle returns.</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098573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07722" y="718672"/>
            <a:ext cx="590571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Retail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graphicFrame>
        <p:nvGraphicFramePr>
          <p:cNvPr id="9" name="Table 8">
            <a:extLst>
              <a:ext uri="{FF2B5EF4-FFF2-40B4-BE49-F238E27FC236}">
                <a16:creationId xmlns:a16="http://schemas.microsoft.com/office/drawing/2014/main" id="{E6EB9349-92CB-423E-A972-C42FE7D67756}"/>
              </a:ext>
            </a:extLst>
          </p:cNvPr>
          <p:cNvGraphicFramePr>
            <a:graphicFrameLocks noGrp="1"/>
          </p:cNvGraphicFramePr>
          <p:nvPr>
            <p:extLst>
              <p:ext uri="{D42A27DB-BD31-4B8C-83A1-F6EECF244321}">
                <p14:modId xmlns:p14="http://schemas.microsoft.com/office/powerpoint/2010/main" val="2193735793"/>
              </p:ext>
            </p:extLst>
          </p:nvPr>
        </p:nvGraphicFramePr>
        <p:xfrm>
          <a:off x="1112520" y="1712686"/>
          <a:ext cx="9966959" cy="4480559"/>
        </p:xfrm>
        <a:graphic>
          <a:graphicData uri="http://schemas.openxmlformats.org/drawingml/2006/table">
            <a:tbl>
              <a:tblPr firstRow="1" bandRow="1">
                <a:tableStyleId>{2D5ABB26-0587-4C30-8999-92F81FD0307C}</a:tableStyleId>
              </a:tblPr>
              <a:tblGrid>
                <a:gridCol w="2986841">
                  <a:extLst>
                    <a:ext uri="{9D8B030D-6E8A-4147-A177-3AD203B41FA5}">
                      <a16:colId xmlns:a16="http://schemas.microsoft.com/office/drawing/2014/main" val="20000"/>
                    </a:ext>
                  </a:extLst>
                </a:gridCol>
                <a:gridCol w="6980118">
                  <a:extLst>
                    <a:ext uri="{9D8B030D-6E8A-4147-A177-3AD203B41FA5}">
                      <a16:colId xmlns:a16="http://schemas.microsoft.com/office/drawing/2014/main" val="20001"/>
                    </a:ext>
                  </a:extLst>
                </a:gridCol>
              </a:tblGrid>
              <a:tr h="694439">
                <a:tc>
                  <a:txBody>
                    <a:bodyPr/>
                    <a:lstStyle/>
                    <a:p>
                      <a:r>
                        <a:rPr lang="en-US" sz="2000" b="1" kern="1200" dirty="0">
                          <a:solidFill>
                            <a:schemeClr val="tx1"/>
                          </a:solidFill>
                          <a:latin typeface="+mn-lt"/>
                          <a:ea typeface="+mn-ea"/>
                          <a:cs typeface="+mn-cs"/>
                        </a:rPr>
                        <a:t>Cost Factor</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694439">
                <a:tc>
                  <a:txBody>
                    <a:bodyPr/>
                    <a:lstStyle/>
                    <a:p>
                      <a:r>
                        <a:rPr lang="en-US" sz="2000" kern="1200" dirty="0">
                          <a:solidFill>
                            <a:schemeClr val="tx1"/>
                          </a:solidFill>
                          <a:latin typeface="+mn-lt"/>
                          <a:ea typeface="+mn-ea"/>
                          <a:cs typeface="+mn-cs"/>
                        </a:rPr>
                        <a:t>Inventory</a:t>
                      </a:r>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all other options. </a:t>
                      </a:r>
                      <a:endParaRPr lang="en-US" sz="2000" dirty="0"/>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694439">
                <a:tc>
                  <a:txBody>
                    <a:bodyPr/>
                    <a:lstStyle/>
                    <a:p>
                      <a:r>
                        <a:rPr lang="en-US" sz="2000" kern="1200" dirty="0">
                          <a:solidFill>
                            <a:schemeClr val="tx1"/>
                          </a:solidFill>
                          <a:latin typeface="+mn-lt"/>
                          <a:ea typeface="+mn-ea"/>
                          <a:cs typeface="+mn-cs"/>
                        </a:rPr>
                        <a:t>Transportation</a:t>
                      </a:r>
                      <a:endParaRPr lang="en-US" sz="2000" dirty="0"/>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19862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Higher than other options. The increase in handling cost at the pickup site can be significant for online and phone orders.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1198621">
                <a:tc>
                  <a:txBody>
                    <a:bodyPr/>
                    <a:lstStyle/>
                    <a:p>
                      <a:r>
                        <a:rPr lang="en-US" sz="2000" kern="1200" dirty="0">
                          <a:solidFill>
                            <a:schemeClr val="tx1"/>
                          </a:solidFill>
                          <a:latin typeface="+mn-lt"/>
                          <a:ea typeface="+mn-ea"/>
                          <a:cs typeface="+mn-cs"/>
                        </a:rPr>
                        <a:t>Information</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Some investment in infrastructure required for online and phone orders.</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168591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360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83021" y="751787"/>
            <a:ext cx="590571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Retail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graphicFrame>
        <p:nvGraphicFramePr>
          <p:cNvPr id="9" name="Table 8">
            <a:extLst>
              <a:ext uri="{FF2B5EF4-FFF2-40B4-BE49-F238E27FC236}">
                <a16:creationId xmlns:a16="http://schemas.microsoft.com/office/drawing/2014/main" id="{06D3F4E3-0203-46A8-8620-EC25ADBFFF5E}"/>
              </a:ext>
            </a:extLst>
          </p:cNvPr>
          <p:cNvGraphicFramePr>
            <a:graphicFrameLocks noGrp="1"/>
          </p:cNvGraphicFramePr>
          <p:nvPr>
            <p:extLst>
              <p:ext uri="{D42A27DB-BD31-4B8C-83A1-F6EECF244321}">
                <p14:modId xmlns:p14="http://schemas.microsoft.com/office/powerpoint/2010/main" val="473376956"/>
              </p:ext>
            </p:extLst>
          </p:nvPr>
        </p:nvGraphicFramePr>
        <p:xfrm>
          <a:off x="965200" y="1665754"/>
          <a:ext cx="10220960" cy="4454432"/>
        </p:xfrm>
        <a:graphic>
          <a:graphicData uri="http://schemas.openxmlformats.org/drawingml/2006/table">
            <a:tbl>
              <a:tblPr firstRow="1" bandRow="1">
                <a:tableStyleId>{2D5ABB26-0587-4C30-8999-92F81FD0307C}</a:tableStyleId>
              </a:tblPr>
              <a:tblGrid>
                <a:gridCol w="2760291">
                  <a:extLst>
                    <a:ext uri="{9D8B030D-6E8A-4147-A177-3AD203B41FA5}">
                      <a16:colId xmlns:a16="http://schemas.microsoft.com/office/drawing/2014/main" val="20000"/>
                    </a:ext>
                  </a:extLst>
                </a:gridCol>
                <a:gridCol w="7460669">
                  <a:extLst>
                    <a:ext uri="{9D8B030D-6E8A-4147-A177-3AD203B41FA5}">
                      <a16:colId xmlns:a16="http://schemas.microsoft.com/office/drawing/2014/main" val="20001"/>
                    </a:ext>
                  </a:extLst>
                </a:gridCol>
              </a:tblGrid>
              <a:tr h="408483">
                <a:tc>
                  <a:txBody>
                    <a:bodyPr/>
                    <a:lstStyle/>
                    <a:p>
                      <a:r>
                        <a:rPr lang="en-US" sz="2000" b="1" kern="1200" dirty="0">
                          <a:solidFill>
                            <a:schemeClr val="tx1"/>
                          </a:solidFill>
                          <a:latin typeface="+mn-lt"/>
                          <a:ea typeface="+mn-ea"/>
                          <a:cs typeface="+mn-cs"/>
                        </a:rPr>
                        <a:t>Service Factor</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05125">
                <a:tc>
                  <a:txBody>
                    <a:bodyPr/>
                    <a:lstStyle/>
                    <a:p>
                      <a:r>
                        <a:rPr lang="en-US" sz="2000" kern="1200" dirty="0">
                          <a:solidFill>
                            <a:schemeClr val="tx1"/>
                          </a:solidFill>
                          <a:latin typeface="+mn-lt"/>
                          <a:ea typeface="+mn-ea"/>
                          <a:cs typeface="+mn-cs"/>
                        </a:rPr>
                        <a:t>Response time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Same-day (immediate) pickup possible for items stored locally at pickup site.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084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08483">
                <a:tc>
                  <a:txBody>
                    <a:bodyPr/>
                    <a:lstStyle/>
                    <a:p>
                      <a:r>
                        <a:rPr lang="en-US" sz="2000" kern="1200" dirty="0">
                          <a:solidFill>
                            <a:schemeClr val="tx1"/>
                          </a:solidFill>
                          <a:latin typeface="+mn-lt"/>
                          <a:ea typeface="+mn-ea"/>
                          <a:cs typeface="+mn-cs"/>
                        </a:rPr>
                        <a:t>Product availability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More expensive to provide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0512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Related to whether shopping is viewed as a positive or negative experience by customer.</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084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Highest among distribution options.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705125">
                <a:tc>
                  <a:txBody>
                    <a:bodyPr/>
                    <a:lstStyle/>
                    <a:p>
                      <a:r>
                        <a:rPr lang="en-US" sz="2000" kern="1200" dirty="0">
                          <a:solidFill>
                            <a:schemeClr val="tx1"/>
                          </a:solidFill>
                          <a:latin typeface="+mn-lt"/>
                          <a:ea typeface="+mn-ea"/>
                          <a:cs typeface="+mn-cs"/>
                        </a:rPr>
                        <a:t>Order visibility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Trivial for in-store orders. Difficult, but essential, for online and phone orders.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705125">
                <a:tc>
                  <a:txBody>
                    <a:bodyPr/>
                    <a:lstStyle/>
                    <a:p>
                      <a:r>
                        <a:rPr lang="en-US" sz="2000" kern="1200" dirty="0">
                          <a:solidFill>
                            <a:schemeClr val="tx1"/>
                          </a:solidFill>
                          <a:latin typeface="+mn-lt"/>
                          <a:ea typeface="+mn-ea"/>
                          <a:cs typeface="+mn-cs"/>
                        </a:rPr>
                        <a:t>Returnability</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Easier than other options because retail store can provide a substitute.</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39130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0540621"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Aft>
                <a:spcPts val="600"/>
              </a:spcAft>
              <a:buClrTx/>
              <a:buSzPct val="150000"/>
              <a:buFont typeface="Arial"/>
              <a:buChar char="•"/>
              <a:defRPr/>
            </a:pPr>
            <a:r>
              <a:rPr lang="en-US" sz="2800" b="1" kern="1200" dirty="0">
                <a:solidFill>
                  <a:prstClr val="black"/>
                </a:solidFill>
                <a:latin typeface="Times New Roman" panose="02020603050405020304" pitchFamily="18" charset="0"/>
                <a:ea typeface="+mn-ea"/>
                <a:cs typeface="Times New Roman" panose="02020603050405020304" pitchFamily="18" charset="0"/>
              </a:rPr>
              <a:t>Response time to customers</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Physical products take longer to fulfill than retail store</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No delay for information goods</a:t>
            </a:r>
          </a:p>
          <a:p>
            <a:pPr marL="342900" lvl="0" indent="-342900" defTabSz="457200">
              <a:spcAft>
                <a:spcPts val="600"/>
              </a:spcAft>
              <a:buClrTx/>
              <a:buSzPct val="150000"/>
              <a:buFont typeface="Arial"/>
              <a:buChar char="•"/>
              <a:defRPr/>
            </a:pPr>
            <a:r>
              <a:rPr lang="en-US" sz="2800" b="1" kern="1200" dirty="0">
                <a:solidFill>
                  <a:prstClr val="black"/>
                </a:solidFill>
                <a:latin typeface="Times New Roman" panose="02020603050405020304" pitchFamily="18" charset="0"/>
                <a:ea typeface="+mn-ea"/>
                <a:cs typeface="Times New Roman" panose="02020603050405020304" pitchFamily="18" charset="0"/>
              </a:rPr>
              <a:t>Product variety</a:t>
            </a: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Easier to offer larger selection</a:t>
            </a:r>
          </a:p>
          <a:p>
            <a:pPr marL="342900" lvl="0" indent="-342900" defTabSz="457200">
              <a:spcAft>
                <a:spcPts val="600"/>
              </a:spcAft>
              <a:buClrTx/>
              <a:buSzPct val="150000"/>
              <a:buFont typeface="Arial"/>
              <a:buChar char="•"/>
              <a:defRPr/>
            </a:pPr>
            <a:r>
              <a:rPr lang="en-US" sz="2800" b="1" kern="1200" dirty="0">
                <a:solidFill>
                  <a:prstClr val="black"/>
                </a:solidFill>
                <a:latin typeface="Times New Roman" panose="02020603050405020304" pitchFamily="18" charset="0"/>
                <a:ea typeface="+mn-ea"/>
                <a:cs typeface="Times New Roman" panose="02020603050405020304" pitchFamily="18" charset="0"/>
              </a:rPr>
              <a:t>Product availability</a:t>
            </a: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Aggregating inventory and better information on customer preferences improves product availability</a:t>
            </a:r>
          </a:p>
          <a:p>
            <a:pPr marL="742950" lvl="1" indent="-285750" defTabSz="457200">
              <a:spcAft>
                <a:spcPts val="600"/>
              </a:spcAft>
              <a:buClrTx/>
              <a:buFont typeface="Arial"/>
              <a:buChar char="–"/>
              <a:defRP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47016"/>
            <a:ext cx="693965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794563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Customer experience</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Improved access, customization, and convenience</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Faster time to market</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Order Visibility</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Returnability</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Harder with online orders</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Proportion of returns likely to be much higher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60856" y="679676"/>
            <a:ext cx="693965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635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841244"/>
            <a:ext cx="10167257" cy="424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Direct Sales to Customers</a:t>
            </a: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Social networking channels allow firms to directly pitch products and promotion</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Flexible Pricing, Product Portfolio, and Promotions</a:t>
            </a: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Manage revenues from product portfolio more effectively than traditional channels</a:t>
            </a: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Promotion information can be conveyed to customers quickly and inexpensively </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Efficient Funds Transfer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54953"/>
            <a:ext cx="693965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40935192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684792"/>
            <a:ext cx="4128422"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188246"/>
            <a:ext cx="11074399"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fontAlgn="base">
              <a:spcBef>
                <a:spcPct val="0"/>
              </a:spcBef>
              <a:spcAft>
                <a:spcPts val="600"/>
              </a:spcAft>
              <a:buClrTx/>
              <a:buSzPct val="150000"/>
            </a:pPr>
            <a:r>
              <a:rPr lang="en-US" altLang="en-US" sz="2200" b="1" kern="1200" dirty="0">
                <a:solidFill>
                  <a:prstClr val="black"/>
                </a:solidFill>
                <a:latin typeface="Times New Roman" panose="02020603050405020304" pitchFamily="18" charset="0"/>
                <a:ea typeface="+mn-ea"/>
                <a:cs typeface="Times New Roman" panose="02020603050405020304" pitchFamily="18" charset="0"/>
              </a:rPr>
              <a:t> Inventory</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Lower inventory levels if customers will wait</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Postpone variety until after the customer order is received</a:t>
            </a:r>
          </a:p>
          <a:p>
            <a:pPr lvl="0" algn="just" defTabSz="457200" fontAlgn="base">
              <a:spcBef>
                <a:spcPct val="0"/>
              </a:spcBef>
              <a:spcAft>
                <a:spcPts val="600"/>
              </a:spcAft>
              <a:buClrTx/>
              <a:buSzPct val="150000"/>
            </a:pPr>
            <a:r>
              <a:rPr lang="en-US" altLang="en-US" sz="2200" b="1" kern="1200" dirty="0">
                <a:solidFill>
                  <a:prstClr val="black"/>
                </a:solidFill>
                <a:latin typeface="Times New Roman" panose="02020603050405020304" pitchFamily="18" charset="0"/>
                <a:ea typeface="+mn-ea"/>
                <a:cs typeface="Times New Roman" panose="02020603050405020304" pitchFamily="18" charset="0"/>
              </a:rPr>
              <a:t>      Facilities</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Costs related to the number and location of facilities in a network</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Costs associated with the operations in these facilities</a:t>
            </a:r>
          </a:p>
          <a:p>
            <a:pPr marL="457200" lvl="1" algn="just" defTabSz="457200" fontAlgn="base">
              <a:spcBef>
                <a:spcPct val="0"/>
              </a:spcBef>
              <a:spcAft>
                <a:spcPts val="600"/>
              </a:spcAft>
              <a:buClrTx/>
            </a:pPr>
            <a:r>
              <a:rPr lang="en-US" altLang="en-US" sz="2200" b="1" kern="1200" dirty="0">
                <a:solidFill>
                  <a:prstClr val="black"/>
                </a:solidFill>
                <a:latin typeface="Times New Roman" panose="02020603050405020304" pitchFamily="18" charset="0"/>
                <a:ea typeface="+mn-ea"/>
                <a:cs typeface="Times New Roman" panose="02020603050405020304" pitchFamily="18" charset="0"/>
              </a:rPr>
              <a:t>Transportation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Lower cost of “transporting” information goods in digital form</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For nondigital, aggregating inventories increases outbound transportation </a:t>
            </a:r>
          </a:p>
          <a:p>
            <a:pPr marL="457200" lvl="1" algn="just" defTabSz="457200" fontAlgn="base">
              <a:spcBef>
                <a:spcPct val="0"/>
              </a:spcBef>
              <a:spcAft>
                <a:spcPts val="600"/>
              </a:spcAft>
              <a:buClrTx/>
            </a:pPr>
            <a:r>
              <a:rPr lang="en-US" altLang="en-US" sz="2200" b="1" kern="1200" dirty="0">
                <a:solidFill>
                  <a:prstClr val="black"/>
                </a:solidFill>
                <a:latin typeface="Times New Roman" panose="02020603050405020304" pitchFamily="18" charset="0"/>
                <a:ea typeface="+mn-ea"/>
                <a:cs typeface="Times New Roman" panose="02020603050405020304" pitchFamily="18" charset="0"/>
              </a:rPr>
              <a:t>Information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Share demand, planning, and forecasting information throughout its supply chain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Additional costs to build and maintain the information infrastructure</a:t>
            </a:r>
            <a:endParaRPr lang="en-US" sz="22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2483" y="642722"/>
            <a:ext cx="492474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Impact of Online Sales on Cost</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222232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712685"/>
            <a:ext cx="10472382"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Impact of online sales on customer service</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Delay in fulfilling customer request</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Impact of online sales on cost</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Lower facility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Higher total transportation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Incremental 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591441"/>
            <a:ext cx="823962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Using Online Sales to Sell Computer Hardware: Dell</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47084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1504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 tailored supply chain network to sell computer hardware for Dell includes :</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 hybrid model can be very effective</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More significant as hardware becomes more of a commodity</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Take advantage of the strengths of both online sales and traditional retail and distribution channels</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45789" y="610338"/>
            <a:ext cx="823962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Using Online Sales to Sell Computer Hardware: Dell</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2909702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6540"/>
            <a:ext cx="4128422" cy="5153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8018"/>
            <a:ext cx="10842171" cy="4890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Impact of online sales on customer service</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Internet has not shortened supply chains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Increased selection, convenience</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Impact of online sales on cost</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Reduced inventory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Lower facility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Higher total transportation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 in information costs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A supply chain network for books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Traditional bookstores pressured from both ends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Amazon more efficient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2447" y="649447"/>
            <a:ext cx="658968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Using Online Sales to Sell Books: Amazon</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19076726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5" y="1402080"/>
            <a:ext cx="10328366"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Impact of online sales on customer service</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Sell convenience and the time savings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Offers less variety</a:t>
            </a:r>
          </a:p>
          <a:p>
            <a:pPr marL="742950" marR="0" lvl="1" indent="-285750"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Creating a personalized shopping experience and customized advertising and promotions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Impact of online sales on cost</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Reduced inventory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Higher facility costs due to picking operation</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Significantly higher total transportation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08265" y="649447"/>
            <a:ext cx="693805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Using the Internet to Sell Groceries: Peapod</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3400936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fontAlgn="base">
              <a:spcBef>
                <a:spcPct val="0"/>
              </a:spcBef>
              <a:spcAft>
                <a:spcPts val="600"/>
              </a:spcAft>
              <a:buClrTx/>
              <a:buSzPct val="150000"/>
              <a:buFont typeface="Arial" panose="020B0604020202020204" pitchFamily="34" charset="0"/>
              <a:buChar char="•"/>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Value of online sales to a traditional grocery chain</a:t>
            </a:r>
            <a:endParaRPr lang="ar-EG" altLang="en-US" sz="2800" b="1" kern="1200" dirty="0">
              <a:solidFill>
                <a:prstClr val="black"/>
              </a:solidFill>
              <a:latin typeface="Times New Roman" panose="02020603050405020304" pitchFamily="18" charset="0"/>
              <a:ea typeface="+mn-ea"/>
              <a:cs typeface="Times New Roman" panose="02020603050405020304" pitchFamily="18" charset="0"/>
            </a:endParaRPr>
          </a:p>
          <a:p>
            <a:pPr lvl="0"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Complement the strengths of their existing network</a:t>
            </a:r>
          </a:p>
          <a:p>
            <a:pPr marL="457200" lvl="1"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Offer an entire array of services at differing prices based on the amount of work the customer does</a:t>
            </a:r>
          </a:p>
          <a:p>
            <a:pPr marL="457200" lvl="1"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08265" y="649447"/>
            <a:ext cx="693805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Using the Internet to Sell Groceries: Peapod</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1101577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2197"/>
            <a:ext cx="10281313"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700" b="1" kern="1200">
                <a:solidFill>
                  <a:prstClr val="black"/>
                </a:solidFill>
                <a:latin typeface="Times New Roman" panose="02020603050405020304" pitchFamily="18" charset="0"/>
                <a:ea typeface="+mn-ea"/>
                <a:cs typeface="Times New Roman" panose="02020603050405020304" pitchFamily="18" charset="0"/>
              </a:rPr>
              <a:t>Impact of online sales on customer service</a:t>
            </a:r>
          </a:p>
          <a:p>
            <a:pPr marL="742950" lvl="1" indent="-285750" defTabSz="457200" fontAlgn="base">
              <a:spcBef>
                <a:spcPct val="0"/>
              </a:spcBef>
              <a:spcAft>
                <a:spcPts val="600"/>
              </a:spcAft>
              <a:buClrTx/>
              <a:buFont typeface="Arial" panose="020B0604020202020204" pitchFamily="34" charset="0"/>
              <a:buChar char="–"/>
            </a:pPr>
            <a:r>
              <a:rPr lang="en-US" altLang="en-US" sz="2700" kern="1200">
                <a:solidFill>
                  <a:prstClr val="black"/>
                </a:solidFill>
                <a:latin typeface="Times New Roman" panose="02020603050405020304" pitchFamily="18" charset="0"/>
                <a:ea typeface="+mn-ea"/>
                <a:cs typeface="Times New Roman" panose="02020603050405020304" pitchFamily="18" charset="0"/>
              </a:rPr>
              <a:t>Staggering selection and an excellent recommendation engine</a:t>
            </a:r>
          </a:p>
          <a:p>
            <a:pPr marL="742950" lvl="1" indent="-285750" defTabSz="457200" fontAlgn="base">
              <a:spcBef>
                <a:spcPct val="0"/>
              </a:spcBef>
              <a:spcAft>
                <a:spcPts val="600"/>
              </a:spcAft>
              <a:buClrTx/>
              <a:buFont typeface="Arial" panose="020B0604020202020204" pitchFamily="34" charset="0"/>
              <a:buChar char="–"/>
            </a:pPr>
            <a:r>
              <a:rPr lang="en-US" altLang="en-US" sz="2700" kern="1200">
                <a:solidFill>
                  <a:prstClr val="black"/>
                </a:solidFill>
                <a:latin typeface="Times New Roman" panose="02020603050405020304" pitchFamily="18" charset="0"/>
                <a:ea typeface="+mn-ea"/>
                <a:cs typeface="Times New Roman" panose="02020603050405020304" pitchFamily="18" charset="0"/>
              </a:rPr>
              <a:t>Video streaming through a variety of devices</a:t>
            </a:r>
          </a:p>
          <a:p>
            <a:pPr marL="742950" lvl="1" indent="-285750" defTabSz="457200" fontAlgn="base">
              <a:spcBef>
                <a:spcPct val="0"/>
              </a:spcBef>
              <a:spcAft>
                <a:spcPts val="600"/>
              </a:spcAft>
              <a:buClrTx/>
              <a:buFont typeface="Arial" panose="020B0604020202020204" pitchFamily="34" charset="0"/>
              <a:buChar char="–"/>
            </a:pPr>
            <a:r>
              <a:rPr lang="en-US" altLang="en-US" sz="2700" kern="1200">
                <a:solidFill>
                  <a:prstClr val="black"/>
                </a:solidFill>
                <a:latin typeface="Times New Roman" panose="02020603050405020304" pitchFamily="18" charset="0"/>
                <a:ea typeface="+mn-ea"/>
                <a:cs typeface="Times New Roman" panose="02020603050405020304" pitchFamily="18" charset="0"/>
              </a:rPr>
              <a:t>Customers received their DVDs within 24 hours of being shipped</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700" b="1" kern="1200">
                <a:solidFill>
                  <a:prstClr val="black"/>
                </a:solidFill>
                <a:latin typeface="Times New Roman" panose="02020603050405020304" pitchFamily="18" charset="0"/>
                <a:ea typeface="+mn-ea"/>
                <a:cs typeface="Times New Roman" panose="02020603050405020304" pitchFamily="18" charset="0"/>
              </a:rPr>
              <a:t>Impact of online sales on cost</a:t>
            </a:r>
          </a:p>
          <a:p>
            <a:pPr marL="742950" lvl="1" indent="-285750" defTabSz="457200" fontAlgn="base">
              <a:spcBef>
                <a:spcPct val="0"/>
              </a:spcBef>
              <a:spcAft>
                <a:spcPts val="600"/>
              </a:spcAft>
              <a:buClrTx/>
              <a:buFont typeface="Arial" panose="020B0604020202020204" pitchFamily="34" charset="0"/>
              <a:buChar char="–"/>
            </a:pPr>
            <a:r>
              <a:rPr lang="en-US" altLang="en-US" sz="2700" kern="1200">
                <a:solidFill>
                  <a:prstClr val="black"/>
                </a:solidFill>
                <a:latin typeface="Times New Roman" panose="02020603050405020304" pitchFamily="18" charset="0"/>
                <a:ea typeface="+mn-ea"/>
                <a:cs typeface="Times New Roman" panose="02020603050405020304" pitchFamily="18" charset="0"/>
              </a:rPr>
              <a:t>Reduced inventory costs</a:t>
            </a:r>
          </a:p>
          <a:p>
            <a:pPr marL="742950" lvl="1" indent="-285750" defTabSz="457200" fontAlgn="base">
              <a:spcBef>
                <a:spcPct val="0"/>
              </a:spcBef>
              <a:spcAft>
                <a:spcPts val="600"/>
              </a:spcAft>
              <a:buClrTx/>
              <a:buFont typeface="Arial" panose="020B0604020202020204" pitchFamily="34" charset="0"/>
              <a:buChar char="–"/>
            </a:pPr>
            <a:r>
              <a:rPr lang="en-US" altLang="en-US" sz="2700" kern="1200">
                <a:solidFill>
                  <a:prstClr val="black"/>
                </a:solidFill>
                <a:latin typeface="Times New Roman" panose="02020603050405020304" pitchFamily="18" charset="0"/>
                <a:ea typeface="+mn-ea"/>
                <a:cs typeface="Times New Roman" panose="02020603050405020304" pitchFamily="18" charset="0"/>
              </a:rPr>
              <a:t>Lower facility costs</a:t>
            </a:r>
          </a:p>
          <a:p>
            <a:pPr marL="742950" lvl="1" indent="-285750" defTabSz="457200" fontAlgn="base">
              <a:spcBef>
                <a:spcPct val="0"/>
              </a:spcBef>
              <a:spcAft>
                <a:spcPts val="600"/>
              </a:spcAft>
              <a:buClrTx/>
              <a:buFont typeface="Arial" panose="020B0604020202020204" pitchFamily="34" charset="0"/>
              <a:buChar char="–"/>
            </a:pPr>
            <a:r>
              <a:rPr lang="en-US" altLang="en-US" sz="2700" kern="1200">
                <a:solidFill>
                  <a:prstClr val="black"/>
                </a:solidFill>
                <a:latin typeface="Times New Roman" panose="02020603050405020304" pitchFamily="18" charset="0"/>
                <a:ea typeface="+mn-ea"/>
                <a:cs typeface="Times New Roman" panose="02020603050405020304" pitchFamily="18" charset="0"/>
              </a:rPr>
              <a:t>Considerably higher total transportation costs, increased streaming will reduce transportation costs</a:t>
            </a:r>
          </a:p>
          <a:p>
            <a:pPr marL="742950" lvl="1" indent="-285750" defTabSz="457200" fontAlgn="base">
              <a:spcBef>
                <a:spcPct val="0"/>
              </a:spcBef>
              <a:spcAft>
                <a:spcPts val="600"/>
              </a:spcAft>
              <a:buClrTx/>
              <a:buFont typeface="Arial" panose="020B0604020202020204" pitchFamily="34" charset="0"/>
              <a:buChar char="–"/>
            </a:pPr>
            <a:r>
              <a:rPr lang="en-US" altLang="en-US" sz="2700" kern="1200">
                <a:solidFill>
                  <a:prstClr val="black"/>
                </a:solidFill>
                <a:latin typeface="Times New Roman" panose="02020603050405020304" pitchFamily="18" charset="0"/>
                <a:ea typeface="+mn-ea"/>
                <a:cs typeface="Times New Roman" panose="02020603050405020304" pitchFamily="18" charset="0"/>
              </a:rPr>
              <a:t>Increase in information costs</a:t>
            </a:r>
            <a:endParaRPr lang="en-US" altLang="en-US" sz="27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81631" y="682709"/>
            <a:ext cx="662873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Using the Internet to Rent Movies: Netflix</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1874498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The ownership structure of the distribution network can have as big as an impact as the type of distribution network</a:t>
            </a:r>
          </a:p>
          <a:p>
            <a:pPr marL="514350" lvl="0" indent="-51435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It is important to have adaptable distribution networks</a:t>
            </a:r>
          </a:p>
          <a:p>
            <a:pPr marL="514350" lvl="0" indent="-51435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Product price, commoditization, and criticality affect the type of distribution system preferred by customers</a:t>
            </a:r>
          </a:p>
          <a:p>
            <a:pPr marL="514350" lvl="0" indent="-514350" defTabSz="457200" fontAlgn="base">
              <a:spcBef>
                <a:spcPct val="0"/>
              </a:spcBef>
              <a:spcAft>
                <a:spcPts val="600"/>
              </a:spcAft>
              <a:buClrTx/>
              <a:buSzPct val="100000"/>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defTabSz="457200" fontAlgn="base">
              <a:spcBef>
                <a:spcPct val="0"/>
              </a:spcBef>
              <a:spcAft>
                <a:spcPts val="600"/>
              </a:spcAft>
              <a:buClrTx/>
              <a:buSzPct val="100000"/>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4914" y="649447"/>
            <a:ext cx="542475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Distribution Networks in Practice</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1147404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Integrate the Internet with the existing physical network</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Consider whether an exclusive distribution strategy is advantageous</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96910" y="649447"/>
            <a:ext cx="536076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Distribution Networks in Practice</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36448179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3" y="43349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293063" y="2199999"/>
            <a:ext cx="9041177" cy="3693319"/>
          </a:xfrm>
          <a:prstGeom prst="rect">
            <a:avLst/>
          </a:prstGeom>
          <a:noFill/>
        </p:spPr>
        <p:txBody>
          <a:bodyPr wrap="square" rtlCol="0">
            <a:spAutoFit/>
          </a:bodyPr>
          <a:lstStyle/>
          <a:p>
            <a:pPr lvl="0"/>
            <a:endParaRPr lang="en-US" sz="2600" b="1" dirty="0">
              <a:latin typeface="Times New Roman"/>
              <a:ea typeface="Times New Roman"/>
              <a:cs typeface="Times New Roman"/>
              <a:sym typeface="Times New Roman"/>
            </a:endParaRPr>
          </a:p>
          <a:p>
            <a:pPr lvl="0"/>
            <a:r>
              <a:rPr lang="en-US" sz="2600" b="1" dirty="0">
                <a:latin typeface="Times New Roman"/>
                <a:ea typeface="Times New Roman"/>
                <a:cs typeface="Times New Roman"/>
                <a:sym typeface="Times New Roman"/>
              </a:rPr>
              <a:t>1- Identify the key factors to be considered when designing</a:t>
            </a:r>
          </a:p>
          <a:p>
            <a:pPr lvl="0"/>
            <a:r>
              <a:rPr lang="en-US" sz="2600" b="1" dirty="0">
                <a:latin typeface="Times New Roman"/>
                <a:ea typeface="Times New Roman"/>
                <a:cs typeface="Times New Roman"/>
                <a:sym typeface="Times New Roman"/>
              </a:rPr>
              <a:t>    a distribution network.</a:t>
            </a:r>
          </a:p>
          <a:p>
            <a:pPr lvl="0"/>
            <a:endParaRPr lang="en-US" sz="2600" b="1" dirty="0">
              <a:latin typeface="Times New Roman"/>
              <a:ea typeface="Times New Roman"/>
              <a:cs typeface="Times New Roman"/>
              <a:sym typeface="Times New Roman"/>
            </a:endParaRPr>
          </a:p>
          <a:p>
            <a:pPr lvl="0"/>
            <a:r>
              <a:rPr lang="en-US" sz="2600" b="1" dirty="0">
                <a:latin typeface="Times New Roman"/>
                <a:ea typeface="Times New Roman"/>
                <a:cs typeface="Times New Roman"/>
                <a:sym typeface="Times New Roman"/>
              </a:rPr>
              <a:t>2- Discuss the strengths and weaknesses of various</a:t>
            </a:r>
          </a:p>
          <a:p>
            <a:pPr lvl="0"/>
            <a:r>
              <a:rPr lang="en-US" sz="2600" b="1" dirty="0">
                <a:latin typeface="Times New Roman"/>
                <a:ea typeface="Times New Roman"/>
                <a:cs typeface="Times New Roman"/>
                <a:sym typeface="Times New Roman"/>
              </a:rPr>
              <a:t>    distribution options.</a:t>
            </a:r>
          </a:p>
          <a:p>
            <a:pPr lvl="0"/>
            <a:endParaRPr lang="en-US" sz="2600" b="1" dirty="0">
              <a:latin typeface="Times New Roman"/>
              <a:ea typeface="Times New Roman"/>
              <a:cs typeface="Times New Roman"/>
              <a:sym typeface="Times New Roman"/>
            </a:endParaRPr>
          </a:p>
          <a:p>
            <a:pPr lvl="0"/>
            <a:r>
              <a:rPr lang="en-US" sz="2600" b="1" dirty="0">
                <a:latin typeface="Times New Roman"/>
                <a:ea typeface="Times New Roman"/>
                <a:cs typeface="Times New Roman"/>
                <a:sym typeface="Times New Roman"/>
              </a:rPr>
              <a:t>3- Understand how e-business have affected the design of </a:t>
            </a:r>
          </a:p>
          <a:p>
            <a:pPr lvl="0"/>
            <a:r>
              <a:rPr lang="en-US" sz="2600" b="1" dirty="0">
                <a:latin typeface="Times New Roman"/>
                <a:ea typeface="Times New Roman"/>
                <a:cs typeface="Times New Roman"/>
                <a:sym typeface="Times New Roman"/>
              </a:rPr>
              <a:t>    distribution networks in different industries.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r>
              <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Times New Roman"/>
              </a:rPr>
              <a:t>     Chapter 4</a:t>
            </a: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marL="457200" indent="-457200">
              <a:buClr>
                <a:srgbClr val="000000"/>
              </a:buClr>
              <a:buFont typeface="Wingdings" panose="05000000000000000000" pitchFamily="2" charset="2"/>
              <a:buChar char="Ø"/>
            </a:pPr>
            <a:r>
              <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b="1"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990960" y="97873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28965244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6A8CE57-7810-4B68-85DD-0B7312588250}">
  <ds:schemaRefs>
    <ds:schemaRef ds:uri="http://schemas.microsoft.com/sharepoint/v3/contenttype/forms"/>
  </ds:schemaRefs>
</ds:datastoreItem>
</file>

<file path=customXml/itemProps2.xml><?xml version="1.0" encoding="utf-8"?>
<ds:datastoreItem xmlns:ds="http://schemas.openxmlformats.org/officeDocument/2006/customXml" ds:itemID="{9B4E7437-743C-4E27-ACCB-E35F3F6059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22B73D6-4888-4961-81E6-33AD043A461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3046</TotalTime>
  <Words>2063</Words>
  <Application>Microsoft Office PowerPoint</Application>
  <PresentationFormat>Widescreen</PresentationFormat>
  <Paragraphs>374</Paragraphs>
  <Slides>37</Slides>
  <Notes>4</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Dr.Tarek Mohamed</cp:lastModifiedBy>
  <cp:revision>106</cp:revision>
  <dcterms:created xsi:type="dcterms:W3CDTF">2023-04-29T09:08:23Z</dcterms:created>
  <dcterms:modified xsi:type="dcterms:W3CDTF">2024-02-21T18:40:36Z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