
<file path=[Content_Types].xml><?xml version="1.0" encoding="utf-8"?>
<Types xmlns="http://schemas.openxmlformats.org/package/2006/content-types">
  <Default Extension="gif" ContentType="image/gif"/>
  <Default Extension="jpeg" ContentType="image/jpeg"/>
  <Default Extension="m4a" ContentType="audi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ags/tag1.xml" ContentType="application/vnd.openxmlformats-officedocument.presentationml.tags+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tags/tag2.xml" ContentType="application/vnd.openxmlformats-officedocument.presentationml.tags+xml"/>
  <Override PartName="/ppt/notesSlides/notesSlide9.xml" ContentType="application/vnd.openxmlformats-officedocument.presentationml.notesSlide+xml"/>
  <Override PartName="/ppt/notesSlides/notesSlide10.xml" ContentType="application/vnd.openxmlformats-officedocument.presentationml.notesSlide+xml"/>
  <Override PartName="/ppt/tags/tag3.xml" ContentType="application/vnd.openxmlformats-officedocument.presentationml.tags+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tags/tag4.xml" ContentType="application/vnd.openxmlformats-officedocument.presentationml.tag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tags/tag5.xml" ContentType="application/vnd.openxmlformats-officedocument.presentationml.tags+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tags/tag6.xml" ContentType="application/vnd.openxmlformats-officedocument.presentationml.tags+xml"/>
  <Override PartName="/ppt/notesSlides/notesSlide29.xml" ContentType="application/vnd.openxmlformats-officedocument.presentationml.notesSlide+xml"/>
  <Override PartName="/ppt/tags/tag7.xml" ContentType="application/vnd.openxmlformats-officedocument.presentationml.tags+xml"/>
  <Override PartName="/ppt/notesSlides/notesSlide30.xml" ContentType="application/vnd.openxmlformats-officedocument.presentationml.notesSlide+xml"/>
  <Override PartName="/ppt/tags/tag8.xml" ContentType="application/vnd.openxmlformats-officedocument.presentationml.tags+xml"/>
  <Override PartName="/ppt/notesSlides/notesSlide31.xml" ContentType="application/vnd.openxmlformats-officedocument.presentationml.notesSlide+xml"/>
  <Override PartName="/ppt/tags/tag9.xml" ContentType="application/vnd.openxmlformats-officedocument.presentationml.tags+xml"/>
  <Override PartName="/ppt/notesSlides/notesSlide32.xml" ContentType="application/vnd.openxmlformats-officedocument.presentationml.notesSlide+xml"/>
  <Override PartName="/ppt/tags/tag10.xml" ContentType="application/vnd.openxmlformats-officedocument.presentationml.tags+xml"/>
  <Override PartName="/ppt/notesSlides/notesSlide33.xml" ContentType="application/vnd.openxmlformats-officedocument.presentationml.notesSlide+xml"/>
  <Override PartName="/ppt/tags/tag11.xml" ContentType="application/vnd.openxmlformats-officedocument.presentationml.tags+xml"/>
  <Override PartName="/ppt/notesSlides/notesSlide34.xml" ContentType="application/vnd.openxmlformats-officedocument.presentationml.notesSlide+xml"/>
  <Override PartName="/ppt/tags/tag12.xml" ContentType="application/vnd.openxmlformats-officedocument.presentationml.tags+xml"/>
  <Override PartName="/ppt/notesSlides/notesSlide35.xml" ContentType="application/vnd.openxmlformats-officedocument.presentationml.notesSlide+xml"/>
  <Override PartName="/ppt/tags/tag13.xml" ContentType="application/vnd.openxmlformats-officedocument.presentationml.tags+xml"/>
  <Override PartName="/ppt/notesSlides/notesSlide36.xml" ContentType="application/vnd.openxmlformats-officedocument.presentationml.notesSlide+xml"/>
  <Override PartName="/ppt/tags/tag14.xml" ContentType="application/vnd.openxmlformats-officedocument.presentationml.tags+xml"/>
  <Override PartName="/ppt/notesSlides/notesSlide37.xml" ContentType="application/vnd.openxmlformats-officedocument.presentationml.notesSlide+xml"/>
  <Override PartName="/ppt/tags/tag15.xml" ContentType="application/vnd.openxmlformats-officedocument.presentationml.tags+xml"/>
  <Override PartName="/ppt/notesSlides/notesSlide38.xml" ContentType="application/vnd.openxmlformats-officedocument.presentationml.notesSlide+xml"/>
  <Override PartName="/ppt/tags/tag16.xml" ContentType="application/vnd.openxmlformats-officedocument.presentationml.tags+xml"/>
  <Override PartName="/ppt/notesSlides/notesSlide39.xml" ContentType="application/vnd.openxmlformats-officedocument.presentationml.notesSlide+xml"/>
  <Override PartName="/ppt/tags/tag17.xml" ContentType="application/vnd.openxmlformats-officedocument.presentationml.tags+xml"/>
  <Override PartName="/ppt/notesSlides/notesSlide40.xml" ContentType="application/vnd.openxmlformats-officedocument.presentationml.notesSlide+xml"/>
  <Override PartName="/ppt/tags/tag18.xml" ContentType="application/vnd.openxmlformats-officedocument.presentationml.tags+xml"/>
  <Override PartName="/ppt/notesSlides/notesSlide41.xml" ContentType="application/vnd.openxmlformats-officedocument.presentationml.notesSlide+xml"/>
  <Override PartName="/ppt/tags/tag19.xml" ContentType="application/vnd.openxmlformats-officedocument.presentationml.tags+xml"/>
  <Override PartName="/ppt/notesSlides/notesSlide42.xml" ContentType="application/vnd.openxmlformats-officedocument.presentationml.notesSlide+xml"/>
  <Override PartName="/ppt/tags/tag20.xml" ContentType="application/vnd.openxmlformats-officedocument.presentationml.tags+xml"/>
  <Override PartName="/ppt/notesSlides/notesSlide43.xml" ContentType="application/vnd.openxmlformats-officedocument.presentationml.notesSlide+xml"/>
  <Override PartName="/ppt/tags/tag21.xml" ContentType="application/vnd.openxmlformats-officedocument.presentationml.tags+xml"/>
  <Override PartName="/ppt/notesSlides/notesSlide44.xml" ContentType="application/vnd.openxmlformats-officedocument.presentationml.notesSlide+xml"/>
  <Override PartName="/ppt/tags/tag22.xml" ContentType="application/vnd.openxmlformats-officedocument.presentationml.tags+xml"/>
  <Override PartName="/ppt/notesSlides/notesSlide45.xml" ContentType="application/vnd.openxmlformats-officedocument.presentationml.notesSlide+xml"/>
  <Override PartName="/ppt/tags/tag23.xml" ContentType="application/vnd.openxmlformats-officedocument.presentationml.tags+xml"/>
  <Override PartName="/ppt/notesSlides/notesSlide46.xml" ContentType="application/vnd.openxmlformats-officedocument.presentationml.notesSlide+xml"/>
  <Override PartName="/ppt/tags/tag24.xml" ContentType="application/vnd.openxmlformats-officedocument.presentationml.tags+xml"/>
  <Override PartName="/ppt/notesSlides/notesSlide47.xml" ContentType="application/vnd.openxmlformats-officedocument.presentationml.notesSlide+xml"/>
  <Override PartName="/ppt/tags/tag25.xml" ContentType="application/vnd.openxmlformats-officedocument.presentationml.tags+xml"/>
  <Override PartName="/ppt/notesSlides/notesSlide48.xml" ContentType="application/vnd.openxmlformats-officedocument.presentationml.notesSlide+xml"/>
  <Override PartName="/ppt/tags/tag26.xml" ContentType="application/vnd.openxmlformats-officedocument.presentationml.tags+xml"/>
  <Override PartName="/ppt/notesSlides/notesSlide49.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3"/>
  </p:sldMasterIdLst>
  <p:notesMasterIdLst>
    <p:notesMasterId r:id="rId54"/>
  </p:notesMasterIdLst>
  <p:handoutMasterIdLst>
    <p:handoutMasterId r:id="rId55"/>
  </p:handoutMasterIdLst>
  <p:sldIdLst>
    <p:sldId id="480" r:id="rId4"/>
    <p:sldId id="753" r:id="rId5"/>
    <p:sldId id="772" r:id="rId6"/>
    <p:sldId id="773" r:id="rId7"/>
    <p:sldId id="722" r:id="rId8"/>
    <p:sldId id="774" r:id="rId9"/>
    <p:sldId id="775" r:id="rId10"/>
    <p:sldId id="789" r:id="rId11"/>
    <p:sldId id="816" r:id="rId12"/>
    <p:sldId id="817" r:id="rId13"/>
    <p:sldId id="790" r:id="rId14"/>
    <p:sldId id="803" r:id="rId15"/>
    <p:sldId id="818" r:id="rId16"/>
    <p:sldId id="819" r:id="rId17"/>
    <p:sldId id="791" r:id="rId18"/>
    <p:sldId id="820" r:id="rId19"/>
    <p:sldId id="821" r:id="rId20"/>
    <p:sldId id="822" r:id="rId21"/>
    <p:sldId id="792" r:id="rId22"/>
    <p:sldId id="793" r:id="rId23"/>
    <p:sldId id="804" r:id="rId24"/>
    <p:sldId id="823" r:id="rId25"/>
    <p:sldId id="794" r:id="rId26"/>
    <p:sldId id="796" r:id="rId27"/>
    <p:sldId id="824" r:id="rId28"/>
    <p:sldId id="798" r:id="rId29"/>
    <p:sldId id="799" r:id="rId30"/>
    <p:sldId id="797" r:id="rId31"/>
    <p:sldId id="825" r:id="rId32"/>
    <p:sldId id="800" r:id="rId33"/>
    <p:sldId id="801" r:id="rId34"/>
    <p:sldId id="802" r:id="rId35"/>
    <p:sldId id="826" r:id="rId36"/>
    <p:sldId id="827" r:id="rId37"/>
    <p:sldId id="805" r:id="rId38"/>
    <p:sldId id="828" r:id="rId39"/>
    <p:sldId id="829" r:id="rId40"/>
    <p:sldId id="830" r:id="rId41"/>
    <p:sldId id="831" r:id="rId42"/>
    <p:sldId id="806" r:id="rId43"/>
    <p:sldId id="812" r:id="rId44"/>
    <p:sldId id="834" r:id="rId45"/>
    <p:sldId id="813" r:id="rId46"/>
    <p:sldId id="814" r:id="rId47"/>
    <p:sldId id="815" r:id="rId48"/>
    <p:sldId id="786" r:id="rId49"/>
    <p:sldId id="835" r:id="rId50"/>
    <p:sldId id="833" r:id="rId51"/>
    <p:sldId id="788"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753"/>
            <p14:sldId id="772"/>
            <p14:sldId id="773"/>
            <p14:sldId id="722"/>
            <p14:sldId id="774"/>
            <p14:sldId id="775"/>
            <p14:sldId id="789"/>
            <p14:sldId id="816"/>
            <p14:sldId id="817"/>
            <p14:sldId id="790"/>
            <p14:sldId id="803"/>
            <p14:sldId id="818"/>
            <p14:sldId id="819"/>
            <p14:sldId id="791"/>
            <p14:sldId id="820"/>
            <p14:sldId id="821"/>
            <p14:sldId id="822"/>
            <p14:sldId id="792"/>
            <p14:sldId id="793"/>
            <p14:sldId id="804"/>
            <p14:sldId id="823"/>
            <p14:sldId id="794"/>
            <p14:sldId id="796"/>
            <p14:sldId id="824"/>
            <p14:sldId id="798"/>
            <p14:sldId id="799"/>
            <p14:sldId id="797"/>
            <p14:sldId id="825"/>
            <p14:sldId id="800"/>
            <p14:sldId id="801"/>
            <p14:sldId id="802"/>
            <p14:sldId id="826"/>
            <p14:sldId id="827"/>
            <p14:sldId id="805"/>
            <p14:sldId id="828"/>
            <p14:sldId id="829"/>
            <p14:sldId id="830"/>
            <p14:sldId id="831"/>
            <p14:sldId id="806"/>
            <p14:sldId id="812"/>
            <p14:sldId id="834"/>
            <p14:sldId id="813"/>
            <p14:sldId id="814"/>
            <p14:sldId id="815"/>
            <p14:sldId id="786"/>
            <p14:sldId id="835"/>
            <p14:sldId id="833"/>
            <p14:sldId id="788"/>
            <p14:sldId id="349"/>
          </p14:sldIdLst>
        </p14:section>
        <p14:section name="Untitled Section" id="{2F6AD2C2-46A9-4BC4-94FF-3A698A8E8EFB}">
          <p14:sldIdLst/>
        </p14:section>
      </p14:sectionLst>
    </p:ex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ell" initials="d" lastIdx="3" clrIdx="0">
    <p:extLst>
      <p:ext uri="{19B8F6BF-5375-455C-9EA6-DF929625EA0E}">
        <p15:presenceInfo xmlns:p15="http://schemas.microsoft.com/office/powerpoint/2012/main" userId="de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000000"/>
    <a:srgbClr val="669BBC"/>
    <a:srgbClr val="2D3956"/>
    <a:srgbClr val="8E5A6D"/>
    <a:srgbClr val="FAC748"/>
    <a:srgbClr val="852F4A"/>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62AC71-CAD8-9666-E10D-3409AD3F4F3F}" v="1" dt="2024-02-14T22:23:16.289"/>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997" autoAdjust="0"/>
    <p:restoredTop sz="95208" autoAdjust="0"/>
  </p:normalViewPr>
  <p:slideViewPr>
    <p:cSldViewPr snapToGrid="0">
      <p:cViewPr varScale="1">
        <p:scale>
          <a:sx n="85" d="100"/>
          <a:sy n="85" d="100"/>
        </p:scale>
        <p:origin x="456" y="67"/>
      </p:cViewPr>
      <p:guideLst/>
    </p:cSldViewPr>
  </p:slideViewPr>
  <p:notesTextViewPr>
    <p:cViewPr>
      <p:scale>
        <a:sx n="1" d="1"/>
        <a:sy n="1" d="1"/>
      </p:scale>
      <p:origin x="0" y="0"/>
    </p:cViewPr>
  </p:notesTextViewPr>
  <p:notesViewPr>
    <p:cSldViewPr snapToGrid="0">
      <p:cViewPr varScale="1">
        <p:scale>
          <a:sx n="65" d="100"/>
          <a:sy n="65" d="100"/>
        </p:scale>
        <p:origin x="3154" y="38"/>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slide" Target="slides/slide23.xml"/><Relationship Id="rId39" Type="http://schemas.openxmlformats.org/officeDocument/2006/relationships/slide" Target="slides/slide36.xml"/><Relationship Id="rId21" Type="http://schemas.openxmlformats.org/officeDocument/2006/relationships/slide" Target="slides/slide18.xml"/><Relationship Id="rId34" Type="http://schemas.openxmlformats.org/officeDocument/2006/relationships/slide" Target="slides/slide31.xml"/><Relationship Id="rId42" Type="http://schemas.openxmlformats.org/officeDocument/2006/relationships/slide" Target="slides/slide39.xml"/><Relationship Id="rId47" Type="http://schemas.openxmlformats.org/officeDocument/2006/relationships/slide" Target="slides/slide44.xml"/><Relationship Id="rId50" Type="http://schemas.openxmlformats.org/officeDocument/2006/relationships/slide" Target="slides/slide47.xml"/><Relationship Id="rId55" Type="http://schemas.openxmlformats.org/officeDocument/2006/relationships/handoutMaster" Target="handoutMasters/handoutMaster1.xml"/><Relationship Id="rId63" Type="http://schemas.openxmlformats.org/officeDocument/2006/relationships/customXml" Target="../customXml/item3.xml"/><Relationship Id="rId7" Type="http://schemas.openxmlformats.org/officeDocument/2006/relationships/slide" Target="slides/slide4.xml"/><Relationship Id="rId2" Type="http://schemas.openxmlformats.org/officeDocument/2006/relationships/customXml" Target="../customXml/item2.xml"/><Relationship Id="rId16" Type="http://schemas.openxmlformats.org/officeDocument/2006/relationships/slide" Target="slides/slide13.xml"/><Relationship Id="rId29" Type="http://schemas.openxmlformats.org/officeDocument/2006/relationships/slide" Target="slides/slide26.xml"/><Relationship Id="rId11" Type="http://schemas.openxmlformats.org/officeDocument/2006/relationships/slide" Target="slides/slide8.xml"/><Relationship Id="rId24" Type="http://schemas.openxmlformats.org/officeDocument/2006/relationships/slide" Target="slides/slide21.xml"/><Relationship Id="rId32" Type="http://schemas.openxmlformats.org/officeDocument/2006/relationships/slide" Target="slides/slide29.xml"/><Relationship Id="rId37" Type="http://schemas.openxmlformats.org/officeDocument/2006/relationships/slide" Target="slides/slide34.xml"/><Relationship Id="rId40" Type="http://schemas.openxmlformats.org/officeDocument/2006/relationships/slide" Target="slides/slide37.xml"/><Relationship Id="rId45" Type="http://schemas.openxmlformats.org/officeDocument/2006/relationships/slide" Target="slides/slide42.xml"/><Relationship Id="rId53" Type="http://schemas.openxmlformats.org/officeDocument/2006/relationships/slide" Target="slides/slide50.xml"/><Relationship Id="rId58" Type="http://schemas.openxmlformats.org/officeDocument/2006/relationships/viewProps" Target="viewProps.xml"/><Relationship Id="rId5" Type="http://schemas.openxmlformats.org/officeDocument/2006/relationships/slide" Target="slides/slide2.xml"/><Relationship Id="rId61" Type="http://schemas.microsoft.com/office/2016/11/relationships/changesInfo" Target="changesInfos/changesInfo1.xml"/><Relationship Id="rId19" Type="http://schemas.openxmlformats.org/officeDocument/2006/relationships/slide" Target="slides/slide1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slide" Target="slides/slide24.xml"/><Relationship Id="rId30" Type="http://schemas.openxmlformats.org/officeDocument/2006/relationships/slide" Target="slides/slide27.xml"/><Relationship Id="rId35" Type="http://schemas.openxmlformats.org/officeDocument/2006/relationships/slide" Target="slides/slide32.xml"/><Relationship Id="rId43" Type="http://schemas.openxmlformats.org/officeDocument/2006/relationships/slide" Target="slides/slide40.xml"/><Relationship Id="rId48" Type="http://schemas.openxmlformats.org/officeDocument/2006/relationships/slide" Target="slides/slide45.xml"/><Relationship Id="rId56" Type="http://schemas.openxmlformats.org/officeDocument/2006/relationships/commentAuthors" Target="commentAuthors.xml"/><Relationship Id="rId8" Type="http://schemas.openxmlformats.org/officeDocument/2006/relationships/slide" Target="slides/slide5.xml"/><Relationship Id="rId51" Type="http://schemas.openxmlformats.org/officeDocument/2006/relationships/slide" Target="slides/slide48.xml"/><Relationship Id="rId3" Type="http://schemas.openxmlformats.org/officeDocument/2006/relationships/slideMaster" Target="slideMasters/slideMaster1.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slide" Target="slides/slide22.xml"/><Relationship Id="rId33" Type="http://schemas.openxmlformats.org/officeDocument/2006/relationships/slide" Target="slides/slide30.xml"/><Relationship Id="rId38" Type="http://schemas.openxmlformats.org/officeDocument/2006/relationships/slide" Target="slides/slide35.xml"/><Relationship Id="rId46" Type="http://schemas.openxmlformats.org/officeDocument/2006/relationships/slide" Target="slides/slide43.xml"/><Relationship Id="rId59" Type="http://schemas.openxmlformats.org/officeDocument/2006/relationships/theme" Target="theme/theme1.xml"/><Relationship Id="rId20" Type="http://schemas.openxmlformats.org/officeDocument/2006/relationships/slide" Target="slides/slide17.xml"/><Relationship Id="rId41" Type="http://schemas.openxmlformats.org/officeDocument/2006/relationships/slide" Target="slides/slide38.xml"/><Relationship Id="rId54" Type="http://schemas.openxmlformats.org/officeDocument/2006/relationships/notesMaster" Target="notesMasters/notesMaster1.xml"/><Relationship Id="rId62"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3.xml"/><Relationship Id="rId15" Type="http://schemas.openxmlformats.org/officeDocument/2006/relationships/slide" Target="slides/slide12.xml"/><Relationship Id="rId23" Type="http://schemas.openxmlformats.org/officeDocument/2006/relationships/slide" Target="slides/slide20.xml"/><Relationship Id="rId28" Type="http://schemas.openxmlformats.org/officeDocument/2006/relationships/slide" Target="slides/slide25.xml"/><Relationship Id="rId36" Type="http://schemas.openxmlformats.org/officeDocument/2006/relationships/slide" Target="slides/slide33.xml"/><Relationship Id="rId49" Type="http://schemas.openxmlformats.org/officeDocument/2006/relationships/slide" Target="slides/slide46.xml"/><Relationship Id="rId57" Type="http://schemas.openxmlformats.org/officeDocument/2006/relationships/presProps" Target="presProps.xml"/><Relationship Id="rId10" Type="http://schemas.openxmlformats.org/officeDocument/2006/relationships/slide" Target="slides/slide7.xml"/><Relationship Id="rId31" Type="http://schemas.openxmlformats.org/officeDocument/2006/relationships/slide" Target="slides/slide28.xml"/><Relationship Id="rId44" Type="http://schemas.openxmlformats.org/officeDocument/2006/relationships/slide" Target="slides/slide41.xml"/><Relationship Id="rId52" Type="http://schemas.openxmlformats.org/officeDocument/2006/relationships/slide" Target="slides/slide49.xml"/><Relationship Id="rId60" Type="http://schemas.openxmlformats.org/officeDocument/2006/relationships/tableStyles" Target="tableStyles.xml"/><Relationship Id="rId4" Type="http://schemas.openxmlformats.org/officeDocument/2006/relationships/slide" Target="slides/slide1.xml"/><Relationship Id="rId9" Type="http://schemas.openxmlformats.org/officeDocument/2006/relationships/slide" Target="slides/slide6.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9262AC71-CAD8-9666-E10D-3409AD3F4F3F}"/>
    <pc:docChg chg="modSld">
      <pc:chgData name="NourallahElkolaly" userId="S::nourallah.elkolaly@midocean.edu.km::229aaf61-bf27-4811-8eff-c8b0db2221ba" providerId="AD" clId="Web-{9262AC71-CAD8-9666-E10D-3409AD3F4F3F}" dt="2024-02-14T22:23:16.289" v="0" actId="20577"/>
      <pc:docMkLst>
        <pc:docMk/>
      </pc:docMkLst>
      <pc:sldChg chg="modSp">
        <pc:chgData name="NourallahElkolaly" userId="S::nourallah.elkolaly@midocean.edu.km::229aaf61-bf27-4811-8eff-c8b0db2221ba" providerId="AD" clId="Web-{9262AC71-CAD8-9666-E10D-3409AD3F4F3F}" dt="2024-02-14T22:23:16.289" v="0" actId="20577"/>
        <pc:sldMkLst>
          <pc:docMk/>
          <pc:sldMk cId="545180849" sldId="772"/>
        </pc:sldMkLst>
        <pc:spChg chg="mod">
          <ac:chgData name="NourallahElkolaly" userId="S::nourallah.elkolaly@midocean.edu.km::229aaf61-bf27-4811-8eff-c8b0db2221ba" providerId="AD" clId="Web-{9262AC71-CAD8-9666-E10D-3409AD3F4F3F}" dt="2024-02-14T22:23:16.289" v="0" actId="20577"/>
          <ac:spMkLst>
            <pc:docMk/>
            <pc:sldMk cId="545180849" sldId="772"/>
            <ac:spMk id="8" creationId="{9C50666E-237D-4204-9A9B-FDFDC3E97C79}"/>
          </ac:spMkLst>
        </pc:sp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E55DE94B-A71E-4286-A016-5F616DC1022B}"/>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a:extLst>
              <a:ext uri="{FF2B5EF4-FFF2-40B4-BE49-F238E27FC236}">
                <a16:creationId xmlns:a16="http://schemas.microsoft.com/office/drawing/2014/main" id="{06370E8D-9D1C-46DA-BF70-4FECFFC1FE70}"/>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22B8DA7E-F5AF-474F-9D81-697C9706217C}" type="datetimeFigureOut">
              <a:rPr lang="en-US" smtClean="0"/>
              <a:t>2/14/2024</a:t>
            </a:fld>
            <a:endParaRPr lang="en-US"/>
          </a:p>
        </p:txBody>
      </p:sp>
      <p:sp>
        <p:nvSpPr>
          <p:cNvPr id="4" name="Footer Placeholder 3">
            <a:extLst>
              <a:ext uri="{FF2B5EF4-FFF2-40B4-BE49-F238E27FC236}">
                <a16:creationId xmlns:a16="http://schemas.microsoft.com/office/drawing/2014/main" id="{9FBB035E-795F-47E9-B423-E59C8BBF8C3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a:extLst>
              <a:ext uri="{FF2B5EF4-FFF2-40B4-BE49-F238E27FC236}">
                <a16:creationId xmlns:a16="http://schemas.microsoft.com/office/drawing/2014/main" id="{C590C9B5-F486-4D02-85C5-EF6B613EA162}"/>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8059E168-CC1F-42B0-9B29-A593EA30078F}" type="slidenum">
              <a:rPr lang="en-US" smtClean="0"/>
              <a:t>‹#›</a:t>
            </a:fld>
            <a:endParaRPr lang="en-US"/>
          </a:p>
        </p:txBody>
      </p:sp>
    </p:spTree>
    <p:extLst>
      <p:ext uri="{BB962C8B-B14F-4D97-AF65-F5344CB8AC3E}">
        <p14:creationId xmlns:p14="http://schemas.microsoft.com/office/powerpoint/2010/main" val="204530429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2/14/2024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dirty="0"/>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054635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7134088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7209809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104171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3127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34491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55446318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1525145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1610408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3310358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4306543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0884232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14528334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250124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359407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317835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5106204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03468971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232551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5774868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1165638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3373664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587786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016190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086100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0374083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rtl="1"/>
            <a:endParaRPr lang="ar-EG"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57676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9017341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7227576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2824834"/>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573412095"/>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3640817"/>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942104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12692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80594620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384603160"/>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6929444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20665853"/>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7471680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779399716"/>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56930767"/>
      </p:ext>
    </p:extLst>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129643400"/>
      </p:ext>
    </p:extLst>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44</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00195418"/>
      </p:ext>
    </p:extLst>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45</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462295222"/>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46</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2312743"/>
      </p:ext>
    </p:extLst>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47</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46589882"/>
      </p:ext>
    </p:extLst>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064113817"/>
      </p:ext>
    </p:extLst>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49</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69900420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2000"/>
            </a:lvl1pPr>
          </a:lstStyle>
          <a:p>
            <a:r>
              <a:rPr lang="en-US" dirty="0"/>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p:cNvSpPr>
            <a:spLocks noGrp="1"/>
          </p:cNvSpPr>
          <p:nvPr>
            <p:ph type="dt" sz="half" idx="10"/>
          </p:nvPr>
        </p:nvSpPr>
        <p:spPr/>
        <p:txBody>
          <a:bodyPr/>
          <a:lstStyle/>
          <a:p>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5883306" y="6139619"/>
            <a:ext cx="425388" cy="365125"/>
          </a:xfrm>
        </p:spPr>
        <p:txBody>
          <a:bodyPr/>
          <a:lstStyle/>
          <a:p>
            <a:fld id="{F7542ADD-394E-41F3-B704-951748884AEE}" type="slidenum">
              <a:rPr lang="en-US" smtClean="0"/>
              <a:t>‹#›</a:t>
            </a:fld>
            <a:endParaRPr lang="en-US" dirty="0"/>
          </a:p>
        </p:txBody>
      </p:sp>
      <p:pic>
        <p:nvPicPr>
          <p:cNvPr id="8" name="Graphic 21">
            <a:extLst>
              <a:ext uri="{FF2B5EF4-FFF2-40B4-BE49-F238E27FC236}">
                <a16:creationId xmlns:a16="http://schemas.microsoft.com/office/drawing/2014/main" id="{5EF545D8-9539-418A-92C3-1C4A1C588F0F}"/>
              </a:ext>
            </a:extLst>
          </p:cNvPr>
          <p:cNvPicPr>
            <a:picLocks noChangeAspect="1"/>
          </p:cNvPicPr>
          <p:nvPr userDrawn="1"/>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0750" y="0"/>
            <a:ext cx="2305141" cy="1076343"/>
          </a:xfrm>
          <a:prstGeom prst="rect">
            <a:avLst/>
          </a:prstGeom>
        </p:spPr>
      </p:pic>
      <p:sp>
        <p:nvSpPr>
          <p:cNvPr id="9" name="Rectangle 8">
            <a:extLst>
              <a:ext uri="{FF2B5EF4-FFF2-40B4-BE49-F238E27FC236}">
                <a16:creationId xmlns:a16="http://schemas.microsoft.com/office/drawing/2014/main" id="{D36F0ADC-2E81-4C54-B9FE-7CDA0DEDB2CB}"/>
              </a:ext>
            </a:extLst>
          </p:cNvPr>
          <p:cNvSpPr/>
          <p:nvPr userDrawn="1"/>
        </p:nvSpPr>
        <p:spPr>
          <a:xfrm>
            <a:off x="2269797" y="501635"/>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TextBox 9">
            <a:extLst>
              <a:ext uri="{FF2B5EF4-FFF2-40B4-BE49-F238E27FC236}">
                <a16:creationId xmlns:a16="http://schemas.microsoft.com/office/drawing/2014/main" id="{67DBD452-3BA6-4685-873D-D36261D87D9C}"/>
              </a:ext>
            </a:extLst>
          </p:cNvPr>
          <p:cNvSpPr txBox="1"/>
          <p:nvPr userDrawn="1"/>
        </p:nvSpPr>
        <p:spPr>
          <a:xfrm>
            <a:off x="8808622" y="6156295"/>
            <a:ext cx="3073400" cy="400110"/>
          </a:xfrm>
          <a:prstGeom prst="rect">
            <a:avLst/>
          </a:prstGeom>
          <a:noFill/>
        </p:spPr>
        <p:txBody>
          <a:bodyPr wrap="square" rtlCol="0">
            <a:spAutoFit/>
          </a:bodyPr>
          <a:lstStyle/>
          <a:p>
            <a:pPr algn="ctr"/>
            <a:r>
              <a:rPr lang="en-US" sz="2000" b="1" dirty="0"/>
              <a:t>www.midocean.ae</a:t>
            </a: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5.gif"/></Relationships>
</file>

<file path=ppt/slides/_rels/slide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gif"/></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xml"/><Relationship Id="rId1" Type="http://schemas.openxmlformats.org/officeDocument/2006/relationships/tags" Target="../tags/tag3.xml"/><Relationship Id="rId4" Type="http://schemas.openxmlformats.org/officeDocument/2006/relationships/image" Target="../media/image5.gif"/></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3.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1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16.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gif"/><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5.gif"/></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1.xml"/><Relationship Id="rId1" Type="http://schemas.openxmlformats.org/officeDocument/2006/relationships/tags" Target="../tags/tag5.xml"/><Relationship Id="rId4" Type="http://schemas.openxmlformats.org/officeDocument/2006/relationships/image" Target="../media/image5.gif"/></Relationships>
</file>

<file path=ppt/slides/_rels/slide2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28.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1.xml"/><Relationship Id="rId1" Type="http://schemas.openxmlformats.org/officeDocument/2006/relationships/tags" Target="../tags/tag6.xml"/><Relationship Id="rId4" Type="http://schemas.openxmlformats.org/officeDocument/2006/relationships/image" Target="../media/image15.gif"/></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1.xml"/><Relationship Id="rId1" Type="http://schemas.openxmlformats.org/officeDocument/2006/relationships/tags" Target="../tags/tag7.xml"/><Relationship Id="rId4" Type="http://schemas.openxmlformats.org/officeDocument/2006/relationships/image" Target="../media/image15.gif"/></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1.xml"/><Relationship Id="rId1" Type="http://schemas.openxmlformats.org/officeDocument/2006/relationships/tags" Target="../tags/tag8.xml"/><Relationship Id="rId4" Type="http://schemas.openxmlformats.org/officeDocument/2006/relationships/image" Target="../media/image15.gif"/></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32.xml"/><Relationship Id="rId2" Type="http://schemas.openxmlformats.org/officeDocument/2006/relationships/slideLayout" Target="../slideLayouts/slideLayout1.xml"/><Relationship Id="rId1" Type="http://schemas.openxmlformats.org/officeDocument/2006/relationships/tags" Target="../tags/tag9.xml"/><Relationship Id="rId4" Type="http://schemas.openxmlformats.org/officeDocument/2006/relationships/image" Target="../media/image15.gif"/></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1.xml"/><Relationship Id="rId1" Type="http://schemas.openxmlformats.org/officeDocument/2006/relationships/tags" Target="../tags/tag10.xml"/><Relationship Id="rId4" Type="http://schemas.openxmlformats.org/officeDocument/2006/relationships/image" Target="../media/image16.gif"/></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1.xml"/><Relationship Id="rId1" Type="http://schemas.openxmlformats.org/officeDocument/2006/relationships/tags" Target="../tags/tag11.xml"/><Relationship Id="rId4" Type="http://schemas.openxmlformats.org/officeDocument/2006/relationships/image" Target="../media/image17.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35.xml"/><Relationship Id="rId2" Type="http://schemas.openxmlformats.org/officeDocument/2006/relationships/slideLayout" Target="../slideLayouts/slideLayout1.xml"/><Relationship Id="rId1" Type="http://schemas.openxmlformats.org/officeDocument/2006/relationships/tags" Target="../tags/tag12.xml"/><Relationship Id="rId4" Type="http://schemas.openxmlformats.org/officeDocument/2006/relationships/image" Target="../media/image5.gif"/></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36.xml"/><Relationship Id="rId2" Type="http://schemas.openxmlformats.org/officeDocument/2006/relationships/slideLayout" Target="../slideLayouts/slideLayout1.xml"/><Relationship Id="rId1" Type="http://schemas.openxmlformats.org/officeDocument/2006/relationships/tags" Target="../tags/tag13.xml"/><Relationship Id="rId4" Type="http://schemas.openxmlformats.org/officeDocument/2006/relationships/image" Target="../media/image5.gif"/></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7.xml"/><Relationship Id="rId2" Type="http://schemas.openxmlformats.org/officeDocument/2006/relationships/slideLayout" Target="../slideLayouts/slideLayout1.xml"/><Relationship Id="rId1" Type="http://schemas.openxmlformats.org/officeDocument/2006/relationships/tags" Target="../tags/tag14.xml"/><Relationship Id="rId4" Type="http://schemas.openxmlformats.org/officeDocument/2006/relationships/image" Target="../media/image5.gif"/></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8.xml"/><Relationship Id="rId2" Type="http://schemas.openxmlformats.org/officeDocument/2006/relationships/slideLayout" Target="../slideLayouts/slideLayout1.xml"/><Relationship Id="rId1" Type="http://schemas.openxmlformats.org/officeDocument/2006/relationships/tags" Target="../tags/tag15.xml"/><Relationship Id="rId4" Type="http://schemas.openxmlformats.org/officeDocument/2006/relationships/image" Target="../media/image5.gif"/></Relationships>
</file>

<file path=ppt/slides/_rels/slide39.xml.rels><?xml version="1.0" encoding="UTF-8" standalone="yes"?>
<Relationships xmlns="http://schemas.openxmlformats.org/package/2006/relationships"><Relationship Id="rId3" Type="http://schemas.openxmlformats.org/officeDocument/2006/relationships/notesSlide" Target="../notesSlides/notesSlide39.xml"/><Relationship Id="rId2" Type="http://schemas.openxmlformats.org/officeDocument/2006/relationships/slideLayout" Target="../slideLayouts/slideLayout1.xml"/><Relationship Id="rId1" Type="http://schemas.openxmlformats.org/officeDocument/2006/relationships/tags" Target="../tags/tag16.xml"/><Relationship Id="rId4" Type="http://schemas.openxmlformats.org/officeDocument/2006/relationships/image" Target="../media/image18.gif"/></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40.xml"/><Relationship Id="rId2" Type="http://schemas.openxmlformats.org/officeDocument/2006/relationships/slideLayout" Target="../slideLayouts/slideLayout1.xml"/><Relationship Id="rId1" Type="http://schemas.openxmlformats.org/officeDocument/2006/relationships/tags" Target="../tags/tag17.xml"/><Relationship Id="rId4" Type="http://schemas.openxmlformats.org/officeDocument/2006/relationships/image" Target="../media/image19.jpeg"/></Relationships>
</file>

<file path=ppt/slides/_rels/slide41.xml.rels><?xml version="1.0" encoding="UTF-8" standalone="yes"?>
<Relationships xmlns="http://schemas.openxmlformats.org/package/2006/relationships"><Relationship Id="rId3" Type="http://schemas.openxmlformats.org/officeDocument/2006/relationships/notesSlide" Target="../notesSlides/notesSlide41.xml"/><Relationship Id="rId2" Type="http://schemas.openxmlformats.org/officeDocument/2006/relationships/slideLayout" Target="../slideLayouts/slideLayout1.xml"/><Relationship Id="rId1" Type="http://schemas.openxmlformats.org/officeDocument/2006/relationships/tags" Target="../tags/tag18.xml"/><Relationship Id="rId4" Type="http://schemas.openxmlformats.org/officeDocument/2006/relationships/image" Target="../media/image19.jpeg"/></Relationships>
</file>

<file path=ppt/slides/_rels/slide42.xml.rels><?xml version="1.0" encoding="UTF-8" standalone="yes"?>
<Relationships xmlns="http://schemas.openxmlformats.org/package/2006/relationships"><Relationship Id="rId3" Type="http://schemas.openxmlformats.org/officeDocument/2006/relationships/notesSlide" Target="../notesSlides/notesSlide42.xml"/><Relationship Id="rId2" Type="http://schemas.openxmlformats.org/officeDocument/2006/relationships/slideLayout" Target="../slideLayouts/slideLayout1.xml"/><Relationship Id="rId1" Type="http://schemas.openxmlformats.org/officeDocument/2006/relationships/tags" Target="../tags/tag19.xml"/><Relationship Id="rId4" Type="http://schemas.openxmlformats.org/officeDocument/2006/relationships/image" Target="../media/image19.jpeg"/></Relationships>
</file>

<file path=ppt/slides/_rels/slide43.xml.rels><?xml version="1.0" encoding="UTF-8" standalone="yes"?>
<Relationships xmlns="http://schemas.openxmlformats.org/package/2006/relationships"><Relationship Id="rId3" Type="http://schemas.openxmlformats.org/officeDocument/2006/relationships/notesSlide" Target="../notesSlides/notesSlide43.xml"/><Relationship Id="rId2" Type="http://schemas.openxmlformats.org/officeDocument/2006/relationships/slideLayout" Target="../slideLayouts/slideLayout1.xml"/><Relationship Id="rId1" Type="http://schemas.openxmlformats.org/officeDocument/2006/relationships/tags" Target="../tags/tag20.xml"/><Relationship Id="rId4" Type="http://schemas.openxmlformats.org/officeDocument/2006/relationships/image" Target="../media/image19.jpeg"/></Relationships>
</file>

<file path=ppt/slides/_rels/slide44.xml.rels><?xml version="1.0" encoding="UTF-8" standalone="yes"?>
<Relationships xmlns="http://schemas.openxmlformats.org/package/2006/relationships"><Relationship Id="rId3" Type="http://schemas.openxmlformats.org/officeDocument/2006/relationships/notesSlide" Target="../notesSlides/notesSlide44.xml"/><Relationship Id="rId2" Type="http://schemas.openxmlformats.org/officeDocument/2006/relationships/slideLayout" Target="../slideLayouts/slideLayout1.xml"/><Relationship Id="rId1" Type="http://schemas.openxmlformats.org/officeDocument/2006/relationships/tags" Target="../tags/tag21.xml"/><Relationship Id="rId4" Type="http://schemas.openxmlformats.org/officeDocument/2006/relationships/image" Target="../media/image19.jpeg"/></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1.xml"/><Relationship Id="rId1" Type="http://schemas.openxmlformats.org/officeDocument/2006/relationships/tags" Target="../tags/tag22.xml"/><Relationship Id="rId4" Type="http://schemas.openxmlformats.org/officeDocument/2006/relationships/image" Target="../media/image19.jpeg"/></Relationships>
</file>

<file path=ppt/slides/_rels/slide46.xml.rels><?xml version="1.0" encoding="UTF-8" standalone="yes"?>
<Relationships xmlns="http://schemas.openxmlformats.org/package/2006/relationships"><Relationship Id="rId3" Type="http://schemas.openxmlformats.org/officeDocument/2006/relationships/notesSlide" Target="../notesSlides/notesSlide46.xml"/><Relationship Id="rId2" Type="http://schemas.openxmlformats.org/officeDocument/2006/relationships/slideLayout" Target="../slideLayouts/slideLayout1.xml"/><Relationship Id="rId1" Type="http://schemas.openxmlformats.org/officeDocument/2006/relationships/tags" Target="../tags/tag23.xml"/><Relationship Id="rId4" Type="http://schemas.openxmlformats.org/officeDocument/2006/relationships/image" Target="../media/image5.gif"/></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1.xml"/><Relationship Id="rId1" Type="http://schemas.openxmlformats.org/officeDocument/2006/relationships/tags" Target="../tags/tag24.xml"/><Relationship Id="rId4" Type="http://schemas.openxmlformats.org/officeDocument/2006/relationships/image" Target="../media/image5.gif"/></Relationships>
</file>

<file path=ppt/slides/_rels/slide48.xml.rels><?xml version="1.0" encoding="UTF-8" standalone="yes"?>
<Relationships xmlns="http://schemas.openxmlformats.org/package/2006/relationships"><Relationship Id="rId8" Type="http://schemas.openxmlformats.org/officeDocument/2006/relationships/hyperlink" Target="https://www.albayan.ae/economy/local-market/2020-01-20-1.3756472" TargetMode="External"/><Relationship Id="rId13" Type="http://schemas.openxmlformats.org/officeDocument/2006/relationships/hyperlink" Target="https://in.pinterest.com/pin/quick-save" TargetMode="External"/><Relationship Id="rId3" Type="http://schemas.openxmlformats.org/officeDocument/2006/relationships/notesSlide" Target="../notesSlides/notesSlide48.xml"/><Relationship Id="rId7" Type="http://schemas.openxmlformats.org/officeDocument/2006/relationships/hyperlink" Target="https://cyberone.co/" TargetMode="External"/><Relationship Id="rId12" Type="http://schemas.openxmlformats.org/officeDocument/2006/relationships/hyperlink" Target="https://defense-arab.com/news" TargetMode="External"/><Relationship Id="rId2" Type="http://schemas.openxmlformats.org/officeDocument/2006/relationships/slideLayout" Target="../slideLayouts/slideLayout1.xml"/><Relationship Id="rId16" Type="http://schemas.openxmlformats.org/officeDocument/2006/relationships/hyperlink" Target="https://www.youm7.com/" TargetMode="External"/><Relationship Id="rId1" Type="http://schemas.openxmlformats.org/officeDocument/2006/relationships/tags" Target="../tags/tag25.xml"/><Relationship Id="rId6" Type="http://schemas.openxmlformats.org/officeDocument/2006/relationships/hyperlink" Target="https://gifer.com/en/P4R" TargetMode="External"/><Relationship Id="rId11" Type="http://schemas.openxmlformats.org/officeDocument/2006/relationships/hyperlink" Target="https://www.tomatobeach.com/portfolio/10010/" TargetMode="External"/><Relationship Id="rId5" Type="http://schemas.openxmlformats.org/officeDocument/2006/relationships/hyperlink" Target="https://officialdvius.medium.com/" TargetMode="External"/><Relationship Id="rId15" Type="http://schemas.openxmlformats.org/officeDocument/2006/relationships/hyperlink" Target="https://www.google.com/" TargetMode="External"/><Relationship Id="rId10" Type="http://schemas.openxmlformats.org/officeDocument/2006/relationships/hyperlink" Target="https://fcdrs.com/polotics/766" TargetMode="External"/><Relationship Id="rId4" Type="http://schemas.openxmlformats.org/officeDocument/2006/relationships/hyperlink" Target="http://www.indianmediacouncil.in/" TargetMode="External"/><Relationship Id="rId9" Type="http://schemas.openxmlformats.org/officeDocument/2006/relationships/hyperlink" Target="https://www.pinterest.com/pin/512777107566373013/" TargetMode="External"/><Relationship Id="rId14" Type="http://schemas.openxmlformats.org/officeDocument/2006/relationships/hyperlink" Target="https://www.behance.net/gallery/34323785/Google-cyber-crime" TargetMode="External"/></Relationships>
</file>

<file path=ppt/slides/_rels/slide49.xml.rels><?xml version="1.0" encoding="UTF-8" standalone="yes"?>
<Relationships xmlns="http://schemas.openxmlformats.org/package/2006/relationships"><Relationship Id="rId3" Type="http://schemas.openxmlformats.org/officeDocument/2006/relationships/notesSlide" Target="../notesSlides/notesSlide49.xml"/><Relationship Id="rId2" Type="http://schemas.openxmlformats.org/officeDocument/2006/relationships/slideLayout" Target="../slideLayouts/slideLayout1.xml"/><Relationship Id="rId1" Type="http://schemas.openxmlformats.org/officeDocument/2006/relationships/tags" Target="../tags/tag26.xml"/><Relationship Id="rId4" Type="http://schemas.openxmlformats.org/officeDocument/2006/relationships/image" Target="../media/image5.gif"/></Relationships>
</file>

<file path=ppt/slides/_rels/slide50.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slideLayout" Target="../slideLayouts/slideLayout13.xml"/><Relationship Id="rId7" Type="http://schemas.openxmlformats.org/officeDocument/2006/relationships/image" Target="../media/image23.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2.svg"/><Relationship Id="rId5" Type="http://schemas.openxmlformats.org/officeDocument/2006/relationships/image" Target="../media/image21.png"/><Relationship Id="rId10" Type="http://schemas.openxmlformats.org/officeDocument/2006/relationships/image" Target="../media/image26.png"/><Relationship Id="rId4" Type="http://schemas.openxmlformats.org/officeDocument/2006/relationships/image" Target="../media/image20.jpeg"/><Relationship Id="rId9" Type="http://schemas.openxmlformats.org/officeDocument/2006/relationships/image" Target="../media/image2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1166696" y="-129531"/>
            <a:ext cx="8034221"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latin typeface="+mj-lt"/>
            </a:endParaRPr>
          </a:p>
        </p:txBody>
      </p:sp>
      <p:sp>
        <p:nvSpPr>
          <p:cNvPr id="30" name="TextBox 29"/>
          <p:cNvSpPr txBox="1"/>
          <p:nvPr/>
        </p:nvSpPr>
        <p:spPr>
          <a:xfrm>
            <a:off x="7160713" y="2870029"/>
            <a:ext cx="4356063" cy="830997"/>
          </a:xfrm>
          <a:prstGeom prst="rect">
            <a:avLst/>
          </a:prstGeom>
          <a:noFill/>
        </p:spPr>
        <p:txBody>
          <a:bodyPr wrap="square" rtlCol="0">
            <a:spAutoFit/>
          </a:bodyPr>
          <a:lstStyle/>
          <a:p>
            <a:pPr algn="ctr"/>
            <a:r>
              <a:rPr lang="ar-EG" sz="1600" b="1" dirty="0">
                <a:latin typeface="Alexandria" pitchFamily="2" charset="-78"/>
                <a:cs typeface="Alexandria" pitchFamily="2" charset="-78"/>
              </a:rPr>
              <a:t>د. أسماء رويعي</a:t>
            </a:r>
            <a:endParaRPr lang="en-US" sz="1600" b="1" dirty="0">
              <a:latin typeface="Alexandria" pitchFamily="2" charset="-78"/>
              <a:cs typeface="Alexandria" pitchFamily="2" charset="-78"/>
            </a:endParaRPr>
          </a:p>
          <a:p>
            <a:pPr algn="ctr"/>
            <a:endParaRPr lang="en-US" sz="1600" b="1" dirty="0">
              <a:latin typeface="Alexandria" pitchFamily="2" charset="-78"/>
              <a:cs typeface="Alexandria" pitchFamily="2" charset="-78"/>
            </a:endParaRPr>
          </a:p>
          <a:p>
            <a:pPr algn="ctr"/>
            <a:r>
              <a:rPr lang="ar-EG" sz="1600" dirty="0">
                <a:latin typeface="Alexandria" pitchFamily="2" charset="-78"/>
                <a:cs typeface="Alexandria" pitchFamily="2" charset="-78"/>
              </a:rPr>
              <a:t>المشرفة علي قسم ماجستير القانون الرقمي</a:t>
            </a:r>
            <a:endParaRPr lang="en-US" sz="1600" dirty="0">
              <a:latin typeface="Alexandria" pitchFamily="2" charset="-78"/>
              <a:cs typeface="Alexandria" pitchFamily="2" charset="-78"/>
            </a:endParaRPr>
          </a:p>
        </p:txBody>
      </p:sp>
      <p:sp>
        <p:nvSpPr>
          <p:cNvPr id="31" name="TextBox 30"/>
          <p:cNvSpPr txBox="1"/>
          <p:nvPr/>
        </p:nvSpPr>
        <p:spPr>
          <a:xfrm>
            <a:off x="7119103" y="1931311"/>
            <a:ext cx="4353862" cy="523220"/>
          </a:xfrm>
          <a:prstGeom prst="rect">
            <a:avLst/>
          </a:prstGeom>
          <a:noFill/>
        </p:spPr>
        <p:txBody>
          <a:bodyPr wrap="square" rtlCol="0">
            <a:spAutoFit/>
          </a:bodyPr>
          <a:lstStyle/>
          <a:p>
            <a:r>
              <a:rPr lang="ar-EG" sz="2800" b="1" dirty="0">
                <a:solidFill>
                  <a:srgbClr val="00B0F0"/>
                </a:solidFill>
                <a:latin typeface="Alexandria ExtraBold" pitchFamily="2" charset="-78"/>
                <a:cs typeface="Alexandria ExtraBold" pitchFamily="2" charset="-78"/>
              </a:rPr>
              <a:t>مقرر الجرائم السيبرانية</a:t>
            </a:r>
            <a:endParaRPr lang="en-US" sz="2800" b="1" dirty="0">
              <a:solidFill>
                <a:srgbClr val="00B0F0"/>
              </a:solidFill>
              <a:latin typeface="Alexandria ExtraBold" pitchFamily="2" charset="-78"/>
              <a:cs typeface="Alexandria ExtraBold" pitchFamily="2" charset="-78"/>
            </a:endParaRPr>
          </a:p>
        </p:txBody>
      </p:sp>
      <p:sp>
        <p:nvSpPr>
          <p:cNvPr id="34" name="Rectangle: Rounded Corners 33"/>
          <p:cNvSpPr/>
          <p:nvPr/>
        </p:nvSpPr>
        <p:spPr>
          <a:xfrm>
            <a:off x="6934201" y="5653092"/>
            <a:ext cx="4896273" cy="83099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b="1" dirty="0">
                <a:solidFill>
                  <a:schemeClr val="bg1"/>
                </a:solidFill>
                <a:latin typeface="Alexandria" pitchFamily="2" charset="-78"/>
                <a:cs typeface="Alexandria" pitchFamily="2" charset="-78"/>
              </a:rPr>
              <a:t>محل الجريمة السيبرانية وأضرارها وحجمها </a:t>
            </a:r>
            <a:endParaRPr lang="en-US" b="1" dirty="0">
              <a:solidFill>
                <a:schemeClr val="bg1"/>
              </a:solidFill>
              <a:latin typeface="Alexandria" pitchFamily="2" charset="-78"/>
              <a:cs typeface="Alexandria" pitchFamily="2" charset="-78"/>
            </a:endParaRPr>
          </a:p>
        </p:txBody>
      </p:sp>
      <p:sp>
        <p:nvSpPr>
          <p:cNvPr id="46" name="TextBox 45"/>
          <p:cNvSpPr txBox="1"/>
          <p:nvPr/>
        </p:nvSpPr>
        <p:spPr>
          <a:xfrm>
            <a:off x="8113059" y="4251656"/>
            <a:ext cx="3109123" cy="1015663"/>
          </a:xfrm>
          <a:prstGeom prst="rect">
            <a:avLst/>
          </a:prstGeom>
          <a:noFill/>
        </p:spPr>
        <p:txBody>
          <a:bodyPr wrap="square" rtlCol="0">
            <a:spAutoFit/>
          </a:bodyPr>
          <a:lstStyle/>
          <a:p>
            <a:pPr algn="ctr"/>
            <a:r>
              <a:rPr lang="en-US" sz="2000" dirty="0">
                <a:latin typeface="+mj-lt"/>
                <a:cs typeface="Times New Roman" panose="02020603050405020304" pitchFamily="18" charset="0"/>
              </a:rPr>
              <a:t>LAW616</a:t>
            </a:r>
            <a:endParaRPr lang="ar-EG" sz="2000" dirty="0">
              <a:latin typeface="+mj-lt"/>
              <a:cs typeface="Times New Roman" panose="02020603050405020304" pitchFamily="18" charset="0"/>
            </a:endParaRPr>
          </a:p>
          <a:p>
            <a:pPr algn="ctr"/>
            <a:endParaRPr lang="ar-EG" sz="2000" dirty="0">
              <a:latin typeface="+mj-lt"/>
              <a:cs typeface="Times New Roman" panose="02020603050405020304" pitchFamily="18" charset="0"/>
            </a:endParaRPr>
          </a:p>
          <a:p>
            <a:pPr algn="ctr"/>
            <a:r>
              <a:rPr lang="ar-EG" sz="2000" dirty="0">
                <a:latin typeface="Alexandria" pitchFamily="2" charset="-78"/>
                <a:cs typeface="Alexandria" pitchFamily="2" charset="-78"/>
              </a:rPr>
              <a:t>المحاضرة الثالثة</a:t>
            </a:r>
            <a:endParaRPr lang="en-US" sz="2000" dirty="0">
              <a:latin typeface="Alexandria" pitchFamily="2" charset="-78"/>
              <a:cs typeface="Alexandria" pitchFamily="2" charset="-78"/>
            </a:endParaRPr>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8643334" y="209848"/>
            <a:ext cx="3050278" cy="1379622"/>
          </a:xfrm>
          <a:prstGeom prst="rect">
            <a:avLst/>
          </a:prstGeom>
        </p:spPr>
      </p:pic>
      <p:pic>
        <p:nvPicPr>
          <p:cNvPr id="11" name="Picture 2" descr="Cybercrime has cost organisations and individuals over $ 4 billion in 2020  - IT Security Guru">
            <a:extLst>
              <a:ext uri="{FF2B5EF4-FFF2-40B4-BE49-F238E27FC236}">
                <a16:creationId xmlns:a16="http://schemas.microsoft.com/office/drawing/2014/main" id="{69EE8B08-3F78-49A0-9E23-A142F622DC0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89221" y="114300"/>
            <a:ext cx="7823422" cy="6972300"/>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r>
              <a:rPr lang="en-US" sz="4400" b="1" dirty="0">
                <a:solidFill>
                  <a:schemeClr val="bg1"/>
                </a:solidFill>
                <a:latin typeface="+mj-lt"/>
                <a:ea typeface="Times New Roman" panose="02020603050405020304" pitchFamily="18" charset="0"/>
                <a:cs typeface="Helvetica" panose="020B0604020202020204" pitchFamily="34" charset="0"/>
              </a:rPr>
              <a:t> </a:t>
            </a:r>
            <a:endParaRPr kumimoji="0" lang="ar-EG" sz="2000" b="1" i="0" u="none" strike="noStrike" kern="1200" cap="none" spc="0" normalizeH="0" baseline="0" noProof="0" dirty="0">
              <a:ln>
                <a:noFill/>
              </a:ln>
              <a:solidFill>
                <a:schemeClr val="bg1"/>
              </a:solidFill>
              <a:effectLst/>
              <a:uLnTx/>
              <a:uFillTx/>
              <a:latin typeface="+mj-lt"/>
              <a:ea typeface="Times New Roman" panose="02020603050405020304" pitchFamily="18" charset="0"/>
              <a:cs typeface="Alexandria" pitchFamily="2" charset="-78"/>
            </a:endParaRPr>
          </a:p>
        </p:txBody>
      </p:sp>
      <p:pic>
        <p:nvPicPr>
          <p:cNvPr id="1026"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DE9B49E9-48F3-4278-B63B-E66B373A02E3}"/>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08847" y="1380564"/>
            <a:ext cx="8991600" cy="4069977"/>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5">
            <a:extLst>
              <a:ext uri="{FF2B5EF4-FFF2-40B4-BE49-F238E27FC236}">
                <a16:creationId xmlns:a16="http://schemas.microsoft.com/office/drawing/2014/main" id="{0BEF3253-6520-46D0-8602-57ED056EB728}"/>
              </a:ext>
            </a:extLst>
          </p:cNvPr>
          <p:cNvSpPr/>
          <p:nvPr/>
        </p:nvSpPr>
        <p:spPr>
          <a:xfrm>
            <a:off x="7485170" y="3059272"/>
            <a:ext cx="1877494" cy="6341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2400" b="1" dirty="0">
                <a:solidFill>
                  <a:schemeClr val="bg1"/>
                </a:solidFill>
                <a:ea typeface="Times New Roman" panose="02020603050405020304" pitchFamily="18" charset="0"/>
              </a:rPr>
              <a:t>تمهيد :</a:t>
            </a:r>
            <a:endParaRPr kumimoji="0" lang="ar-EG" sz="2400" b="1" i="0" u="none" strike="noStrike" kern="1200" cap="none" spc="0" normalizeH="0" baseline="0" noProof="0" dirty="0">
              <a:ln>
                <a:noFill/>
              </a:ln>
              <a:solidFill>
                <a:prstClr val="black"/>
              </a:solidFill>
              <a:effectLst/>
              <a:uLnTx/>
              <a:uFillTx/>
              <a:latin typeface="+mj-lt"/>
              <a:ea typeface="Cascadia Code" panose="020B0609020000020004" pitchFamily="49" charset="0"/>
            </a:endParaRPr>
          </a:p>
        </p:txBody>
      </p:sp>
      <p:sp>
        <p:nvSpPr>
          <p:cNvPr id="2" name="Slide Number Placeholder 1">
            <a:extLst>
              <a:ext uri="{FF2B5EF4-FFF2-40B4-BE49-F238E27FC236}">
                <a16:creationId xmlns:a16="http://schemas.microsoft.com/office/drawing/2014/main" id="{D0D1308E-58EB-48B0-A15F-55E5B747C330}"/>
              </a:ext>
            </a:extLst>
          </p:cNvPr>
          <p:cNvSpPr>
            <a:spLocks noGrp="1"/>
          </p:cNvSpPr>
          <p:nvPr>
            <p:ph type="sldNum" sz="quarter" idx="12"/>
          </p:nvPr>
        </p:nvSpPr>
        <p:spPr/>
        <p:txBody>
          <a:bodyPr/>
          <a:lstStyle/>
          <a:p>
            <a:fld id="{F7542ADD-394E-41F3-B704-951748884AEE}" type="slidenum">
              <a:rPr lang="en-US" smtClean="0"/>
              <a:t>2</a:t>
            </a:fld>
            <a:endParaRPr lang="en-US" dirty="0"/>
          </a:p>
        </p:txBody>
      </p:sp>
      <p:pic>
        <p:nvPicPr>
          <p:cNvPr id="3" name="Picture 2">
            <a:extLst>
              <a:ext uri="{FF2B5EF4-FFF2-40B4-BE49-F238E27FC236}">
                <a16:creationId xmlns:a16="http://schemas.microsoft.com/office/drawing/2014/main" id="{94663249-917E-4134-AAA8-EED4268F7232}"/>
              </a:ext>
            </a:extLst>
          </p:cNvPr>
          <p:cNvPicPr>
            <a:picLocks noChangeAspect="1"/>
          </p:cNvPicPr>
          <p:nvPr/>
        </p:nvPicPr>
        <p:blipFill rotWithShape="1">
          <a:blip r:embed="rId4"/>
          <a:srcRect t="5151" b="6405"/>
          <a:stretch/>
        </p:blipFill>
        <p:spPr>
          <a:xfrm>
            <a:off x="2188846" y="1799139"/>
            <a:ext cx="3769174" cy="3333599"/>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p:spPr>
      </p:pic>
    </p:spTree>
    <p:extLst>
      <p:ext uri="{BB962C8B-B14F-4D97-AF65-F5344CB8AC3E}">
        <p14:creationId xmlns:p14="http://schemas.microsoft.com/office/powerpoint/2010/main" val="497241955"/>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98750"/>
            <a:ext cx="4128422" cy="530343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bg1"/>
              </a:solidFill>
              <a:effectLst/>
              <a:uLnTx/>
              <a:uFillTx/>
              <a:latin typeface="Calibri" panose="020F0502020204030204"/>
              <a:ea typeface="+mn-ea"/>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78076" y="1387060"/>
            <a:ext cx="9345750" cy="4733355"/>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000" b="0" i="0" u="none" strike="noStrike" kern="1200" cap="none" spc="0" normalizeH="0" baseline="0" noProof="0" dirty="0">
              <a:ln>
                <a:noFill/>
              </a:ln>
              <a:solidFill>
                <a:schemeClr val="bg1"/>
              </a:solidFill>
              <a:effectLst/>
              <a:uLnTx/>
              <a:uFillTx/>
              <a:latin typeface="Glory"/>
              <a:ea typeface="+mn-ea"/>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000" b="1"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rPr>
              <a:t> </a:t>
            </a: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191D5BAB-6F07-4B2B-9A04-A0010A44FAFF}"/>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20588" y="1495880"/>
            <a:ext cx="9117106" cy="449309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7B12DBE7-78D7-4C39-9D65-520623DE5063}"/>
              </a:ext>
            </a:extLst>
          </p:cNvPr>
          <p:cNvSpPr>
            <a:spLocks noGrp="1"/>
          </p:cNvSpPr>
          <p:nvPr>
            <p:ph type="sldNum" sz="quarter" idx="12"/>
          </p:nvPr>
        </p:nvSpPr>
        <p:spPr>
          <a:xfrm>
            <a:off x="5883306" y="6139619"/>
            <a:ext cx="425388" cy="403083"/>
          </a:xfrm>
        </p:spPr>
        <p:txBody>
          <a:bodyPr/>
          <a:lstStyle/>
          <a:p>
            <a:fld id="{F7542ADD-394E-41F3-B704-951748884AEE}" type="slidenum">
              <a:rPr lang="en-US" sz="2000" smtClean="0">
                <a:solidFill>
                  <a:schemeClr val="tx1"/>
                </a:solidFill>
              </a:rPr>
              <a:t>3</a:t>
            </a:fld>
            <a:endParaRPr lang="en-US" sz="2000" dirty="0">
              <a:solidFill>
                <a:schemeClr val="tx1"/>
              </a:solidFill>
            </a:endParaRPr>
          </a:p>
        </p:txBody>
      </p:sp>
      <p:sp>
        <p:nvSpPr>
          <p:cNvPr id="8" name="Rounded Rectangle 12">
            <a:extLst>
              <a:ext uri="{FF2B5EF4-FFF2-40B4-BE49-F238E27FC236}">
                <a16:creationId xmlns:a16="http://schemas.microsoft.com/office/drawing/2014/main" id="{9C50666E-237D-4204-9A9B-FDFDC3E97C79}"/>
              </a:ext>
            </a:extLst>
          </p:cNvPr>
          <p:cNvSpPr/>
          <p:nvPr/>
        </p:nvSpPr>
        <p:spPr>
          <a:xfrm>
            <a:off x="1334855" y="2207671"/>
            <a:ext cx="8632192" cy="3031377"/>
          </a:xfrm>
          <a:prstGeom prst="roundRect">
            <a:avLst/>
          </a:prstGeom>
          <a:solidFill>
            <a:srgbClr val="5B9BD5"/>
          </a:solidFill>
          <a:ln w="12700" cap="flat" cmpd="sng" algn="ctr">
            <a:solidFill>
              <a:srgbClr val="5B9BD5">
                <a:shade val="50000"/>
              </a:srgbClr>
            </a:solidFill>
            <a:prstDash val="solid"/>
            <a:miter lim="800000"/>
          </a:ln>
          <a:effectLst/>
        </p:spPr>
        <p:txBody>
          <a:bodyPr lIns="91440" tIns="45720" rIns="91440" bIns="45720"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defRPr/>
            </a:pPr>
            <a:r>
              <a:rPr lang="en-US" sz="2000" dirty="0">
                <a:solidFill>
                  <a:schemeClr val="bg1"/>
                </a:solidFill>
                <a:latin typeface="Calibri"/>
                <a:ea typeface="Calibri" panose="020F0502020204030204" pitchFamily="34" charset="0"/>
              </a:rPr>
              <a:t> </a:t>
            </a:r>
            <a:r>
              <a:rPr lang="ar-EG" sz="2000" dirty="0">
                <a:solidFill>
                  <a:schemeClr val="bg1"/>
                </a:solidFill>
                <a:latin typeface="Calibri"/>
                <a:ea typeface="Calibri" panose="020F0502020204030204" pitchFamily="34" charset="0"/>
              </a:rPr>
              <a:t>      </a:t>
            </a:r>
            <a:r>
              <a:rPr lang="ar-IQ" sz="2000" dirty="0">
                <a:solidFill>
                  <a:schemeClr val="bg1"/>
                </a:solidFill>
                <a:latin typeface="Calibri"/>
                <a:ea typeface="Calibri" panose="020F0502020204030204" pitchFamily="34" charset="0"/>
              </a:rPr>
              <a:t>أصبح وجود الجريمة السيبرانية وما يترتب عليها من خسائر ضخمة أمرا مسلما به، فلأهمية المعلومات يسعي المنتمون لجميع فئات المجتمع بكل ما أوتوا من قوة من الحصول عليها سواء بالطرق المشروع</a:t>
            </a:r>
            <a:r>
              <a:rPr lang="ar-EG" sz="2000" dirty="0">
                <a:solidFill>
                  <a:schemeClr val="bg1"/>
                </a:solidFill>
                <a:latin typeface="Calibri"/>
                <a:ea typeface="Calibri" panose="020F0502020204030204" pitchFamily="34" charset="0"/>
              </a:rPr>
              <a:t>ة</a:t>
            </a:r>
            <a:r>
              <a:rPr lang="ar-IQ" sz="2000" dirty="0">
                <a:solidFill>
                  <a:schemeClr val="bg1"/>
                </a:solidFill>
                <a:latin typeface="Calibri"/>
                <a:ea typeface="Calibri" panose="020F0502020204030204" pitchFamily="34" charset="0"/>
              </a:rPr>
              <a:t> أو غير المشروعة، الأمر الذي حدا بالبعض إلي </a:t>
            </a:r>
            <a:r>
              <a:rPr lang="ar-IQ" sz="2000" dirty="0">
                <a:solidFill>
                  <a:schemeClr val="tx1"/>
                </a:solidFill>
                <a:highlight>
                  <a:srgbClr val="FFFF00"/>
                </a:highlight>
                <a:latin typeface="Calibri"/>
                <a:ea typeface="Calibri" panose="020F0502020204030204" pitchFamily="34" charset="0"/>
              </a:rPr>
              <a:t>تقرير سوقين لشراء المعلومات إحداهما شرعي والثاني يطلق عليه "السوق السوداء للمعلومات"</a:t>
            </a:r>
            <a:r>
              <a:rPr lang="ar-IQ" sz="2000" dirty="0">
                <a:solidFill>
                  <a:schemeClr val="bg1"/>
                </a:solidFill>
                <a:latin typeface="Calibri"/>
                <a:ea typeface="Calibri" panose="020F0502020204030204" pitchFamily="34" charset="0"/>
              </a:rPr>
              <a:t>، الذي يرتبط بالجانب الأكبر من الجرائم التي تستهدف الأنشطة الاقتصادية والاجتماعية</a:t>
            </a:r>
            <a:r>
              <a:rPr lang="en-US" sz="2000" dirty="0">
                <a:solidFill>
                  <a:schemeClr val="bg1"/>
                </a:solidFill>
                <a:latin typeface="Calibri"/>
                <a:ea typeface="Calibri" panose="020F0502020204030204" pitchFamily="34" charset="0"/>
              </a:rPr>
              <a:t> </a:t>
            </a:r>
            <a:r>
              <a:rPr lang="ar-IQ" sz="2000" dirty="0">
                <a:solidFill>
                  <a:schemeClr val="bg1"/>
                </a:solidFill>
                <a:latin typeface="Calibri"/>
                <a:ea typeface="Calibri" panose="020F0502020204030204" pitchFamily="34" charset="0"/>
              </a:rPr>
              <a:t>للمجتمع، ومن الممكن بالتالي أن تكون هذه المعلومات تهدد أو تنتهك حرمة الحياة الخاصة وغيرها من الحقوق التي وضع المشرع لها الحماية القانونية.</a:t>
            </a:r>
            <a:r>
              <a:rPr lang="ar-SA" sz="2000" dirty="0">
                <a:solidFill>
                  <a:schemeClr val="bg1"/>
                </a:solidFill>
                <a:latin typeface="Times New Roman"/>
                <a:ea typeface="Calibri" panose="020F0502020204030204" pitchFamily="34" charset="0"/>
              </a:rPr>
              <a:t>    </a:t>
            </a:r>
            <a:endParaRPr kumimoji="0" lang="ar-EG" sz="20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Tree>
    <p:extLst>
      <p:ext uri="{BB962C8B-B14F-4D97-AF65-F5344CB8AC3E}">
        <p14:creationId xmlns:p14="http://schemas.microsoft.com/office/powerpoint/2010/main" val="54518084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07515"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68279" y="1338051"/>
            <a:ext cx="10255442"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1"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F0F812C-EEFD-4FCB-B7A4-DF4A8D0A5CC9}"/>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057835" y="1380564"/>
            <a:ext cx="10165886" cy="42313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5">
            <a:extLst>
              <a:ext uri="{FF2B5EF4-FFF2-40B4-BE49-F238E27FC236}">
                <a16:creationId xmlns:a16="http://schemas.microsoft.com/office/drawing/2014/main" id="{E964C638-E285-4045-8E74-B5F0239373D0}"/>
              </a:ext>
            </a:extLst>
          </p:cNvPr>
          <p:cNvSpPr/>
          <p:nvPr/>
        </p:nvSpPr>
        <p:spPr>
          <a:xfrm>
            <a:off x="7368769" y="1856402"/>
            <a:ext cx="3612176" cy="99975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prstClr val="black"/>
                </a:solidFill>
                <a:effectLst/>
                <a:uLnTx/>
                <a:uFillTx/>
                <a:latin typeface="Cascadia Code" panose="020B0609020000020004" pitchFamily="49" charset="0"/>
                <a:ea typeface="Cascadia Code" panose="020B0609020000020004" pitchFamily="49" charset="0"/>
                <a:cs typeface="Cascadia Code" panose="020B0609020000020004" pitchFamily="49" charset="0"/>
              </a:rPr>
              <a:t>محل الجريمة السيبرانية</a:t>
            </a:r>
          </a:p>
        </p:txBody>
      </p:sp>
      <p:sp>
        <p:nvSpPr>
          <p:cNvPr id="10" name="Rounded Rectangle 12">
            <a:extLst>
              <a:ext uri="{FF2B5EF4-FFF2-40B4-BE49-F238E27FC236}">
                <a16:creationId xmlns:a16="http://schemas.microsoft.com/office/drawing/2014/main" id="{6B43F2CA-8CCA-48FD-A5DF-D641735E3C40}"/>
              </a:ext>
            </a:extLst>
          </p:cNvPr>
          <p:cNvSpPr/>
          <p:nvPr/>
        </p:nvSpPr>
        <p:spPr>
          <a:xfrm>
            <a:off x="2689412" y="4016825"/>
            <a:ext cx="6213862" cy="11391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حجم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2" name="Rounded Rectangle 12">
            <a:extLst>
              <a:ext uri="{FF2B5EF4-FFF2-40B4-BE49-F238E27FC236}">
                <a16:creationId xmlns:a16="http://schemas.microsoft.com/office/drawing/2014/main" id="{626C7965-EA88-4B39-8B2C-8CD9E4E111BC}"/>
              </a:ext>
            </a:extLst>
          </p:cNvPr>
          <p:cNvSpPr/>
          <p:nvPr/>
        </p:nvSpPr>
        <p:spPr>
          <a:xfrm>
            <a:off x="1211055" y="1701988"/>
            <a:ext cx="3714029" cy="130858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a:defRPr/>
            </a:pPr>
            <a:r>
              <a:rPr lang="ar-EG" sz="3200" b="1" dirty="0">
                <a:solidFill>
                  <a:schemeClr val="tx1"/>
                </a:solidFill>
                <a:latin typeface="Cascadia Code" panose="020B0609020000020004" pitchFamily="49" charset="0"/>
                <a:ea typeface="Cascadia Code" panose="020B0609020000020004" pitchFamily="49" charset="0"/>
                <a:cs typeface="Cascadia Code" panose="020B0609020000020004" pitchFamily="49" charset="0"/>
              </a:rPr>
              <a:t>أضرار الجريمة السيبرانية</a:t>
            </a:r>
            <a:endParaRPr kumimoji="0" lang="ar-EG" sz="32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cs typeface="Cascadia Code" panose="020B0609020000020004" pitchFamily="49" charset="0"/>
            </a:endParaRPr>
          </a:p>
        </p:txBody>
      </p:sp>
      <p:sp>
        <p:nvSpPr>
          <p:cNvPr id="13" name="Oval 12">
            <a:extLst>
              <a:ext uri="{FF2B5EF4-FFF2-40B4-BE49-F238E27FC236}">
                <a16:creationId xmlns:a16="http://schemas.microsoft.com/office/drawing/2014/main" id="{27376E63-A78A-BD8F-1A56-52837C863F12}"/>
              </a:ext>
            </a:extLst>
          </p:cNvPr>
          <p:cNvSpPr/>
          <p:nvPr/>
        </p:nvSpPr>
        <p:spPr>
          <a:xfrm>
            <a:off x="4310418" y="2286000"/>
            <a:ext cx="3449521" cy="1907080"/>
          </a:xfrm>
          <a:prstGeom prst="ellipse">
            <a:avLst/>
          </a:prstGeom>
          <a:solidFill>
            <a:sysClr val="window" lastClr="FFFFFF">
              <a:lumMod val="85000"/>
            </a:sysClr>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ar-EG" sz="3200" b="1" dirty="0">
                <a:solidFill>
                  <a:srgbClr val="FF0000"/>
                </a:solidFill>
                <a:latin typeface="Alexandria Medium" pitchFamily="2" charset="-78"/>
                <a:ea typeface="Calibri" panose="020F0502020204030204" pitchFamily="34" charset="0"/>
                <a:cs typeface="Alexandria Medium" pitchFamily="2" charset="-78"/>
              </a:rPr>
              <a:t>المحاور الرئيسية</a:t>
            </a:r>
            <a:r>
              <a:rPr lang="en-US" sz="3200" b="1" dirty="0">
                <a:solidFill>
                  <a:srgbClr val="FF0000"/>
                </a:solidFill>
                <a:latin typeface="Alexandria Medium" pitchFamily="2" charset="-78"/>
                <a:ea typeface="Calibri" panose="020F0502020204030204" pitchFamily="34" charset="0"/>
                <a:cs typeface="Alexandria Medium" pitchFamily="2" charset="-78"/>
              </a:rPr>
              <a:t> </a:t>
            </a:r>
            <a:r>
              <a:rPr lang="ar-EG" sz="3200" b="1" dirty="0">
                <a:solidFill>
                  <a:srgbClr val="FF0000"/>
                </a:solidFill>
                <a:latin typeface="Alexandria Medium" pitchFamily="2" charset="-78"/>
                <a:ea typeface="Calibri" panose="020F0502020204030204" pitchFamily="34" charset="0"/>
                <a:cs typeface="Alexandria Medium" pitchFamily="2" charset="-78"/>
              </a:rPr>
              <a:t>للمحاضرة</a:t>
            </a:r>
            <a:r>
              <a:rPr kumimoji="0" lang="ar-EG" sz="32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endParaRPr kumimoji="0" lang="ar-EG" sz="32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p:txBody>
      </p:sp>
      <p:sp>
        <p:nvSpPr>
          <p:cNvPr id="2" name="Slide Number Placeholder 1">
            <a:extLst>
              <a:ext uri="{FF2B5EF4-FFF2-40B4-BE49-F238E27FC236}">
                <a16:creationId xmlns:a16="http://schemas.microsoft.com/office/drawing/2014/main" id="{B07050BF-BBC8-43C6-B881-6B3918A5713D}"/>
              </a:ext>
            </a:extLst>
          </p:cNvPr>
          <p:cNvSpPr>
            <a:spLocks noGrp="1"/>
          </p:cNvSpPr>
          <p:nvPr>
            <p:ph type="sldNum" sz="quarter" idx="12"/>
          </p:nvPr>
        </p:nvSpPr>
        <p:spPr/>
        <p:txBody>
          <a:bodyPr/>
          <a:lstStyle/>
          <a:p>
            <a:fld id="{F7542ADD-394E-41F3-B704-951748884AEE}" type="slidenum">
              <a:rPr lang="en-US" smtClean="0"/>
              <a:t>4</a:t>
            </a:fld>
            <a:endParaRPr lang="en-US"/>
          </a:p>
        </p:txBody>
      </p:sp>
    </p:spTree>
    <p:extLst>
      <p:ext uri="{BB962C8B-B14F-4D97-AF65-F5344CB8AC3E}">
        <p14:creationId xmlns:p14="http://schemas.microsoft.com/office/powerpoint/2010/main" val="4150517097"/>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C96A4CE-5FBF-4191-BA3A-C57B969A9258}"/>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26023" y="1380564"/>
            <a:ext cx="9197697" cy="407894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290047" y="2801470"/>
            <a:ext cx="6759388" cy="141861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lvl="0" algn="ctr" rtl="1"/>
            <a:r>
              <a:rPr lang="ar-EG" sz="3200" b="1" dirty="0">
                <a:solidFill>
                  <a:srgbClr val="FF0000"/>
                </a:solidFill>
                <a:latin typeface="Times New Roman" panose="02020603050405020304" pitchFamily="18" charset="0"/>
                <a:ea typeface="Calibri" panose="020F0502020204030204" pitchFamily="34" charset="0"/>
              </a:rPr>
              <a:t>المحور الأول </a:t>
            </a:r>
          </a:p>
          <a:p>
            <a:pPr lvl="0" algn="ctr" rtl="1"/>
            <a:r>
              <a:rPr lang="ar-EG" sz="3200" b="1" dirty="0">
                <a:solidFill>
                  <a:srgbClr val="FF0000"/>
                </a:solidFill>
                <a:latin typeface="Times New Roman" panose="02020603050405020304" pitchFamily="18" charset="0"/>
                <a:ea typeface="Calibri" panose="020F0502020204030204" pitchFamily="34" charset="0"/>
              </a:rPr>
              <a:t> محل الجريمة السيبرانية</a:t>
            </a:r>
            <a:endParaRPr kumimoji="0" lang="ar-EG" sz="3200" b="1" i="0" u="none" strike="noStrike" kern="1200" cap="none" spc="0" normalizeH="0" baseline="0" noProof="0" dirty="0">
              <a:ln>
                <a:noFill/>
              </a:ln>
              <a:solidFill>
                <a:srgbClr val="FF0000"/>
              </a:solidFill>
              <a:effectLst/>
              <a:uLnTx/>
              <a:uFillTx/>
              <a:latin typeface="Calibri"/>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2" name="Slide Number Placeholder 1">
            <a:extLst>
              <a:ext uri="{FF2B5EF4-FFF2-40B4-BE49-F238E27FC236}">
                <a16:creationId xmlns:a16="http://schemas.microsoft.com/office/drawing/2014/main" id="{02678727-FFA5-4CED-8B21-23E5CECEBE8E}"/>
              </a:ext>
            </a:extLst>
          </p:cNvPr>
          <p:cNvSpPr>
            <a:spLocks noGrp="1"/>
          </p:cNvSpPr>
          <p:nvPr>
            <p:ph type="sldNum" sz="quarter" idx="12"/>
          </p:nvPr>
        </p:nvSpPr>
        <p:spPr/>
        <p:txBody>
          <a:bodyPr/>
          <a:lstStyle/>
          <a:p>
            <a:fld id="{F7542ADD-394E-41F3-B704-951748884AEE}" type="slidenum">
              <a:rPr lang="en-US" smtClean="0"/>
              <a:t>5</a:t>
            </a:fld>
            <a:endParaRPr lang="en-US"/>
          </a:p>
        </p:txBody>
      </p:sp>
    </p:spTree>
    <p:custDataLst>
      <p:tags r:id="rId1"/>
    </p:custDataLst>
    <p:extLst>
      <p:ext uri="{BB962C8B-B14F-4D97-AF65-F5344CB8AC3E}">
        <p14:creationId xmlns:p14="http://schemas.microsoft.com/office/powerpoint/2010/main" val="398945792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44220" y="1410136"/>
            <a:ext cx="9373606" cy="4253988"/>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672142" y="1650057"/>
            <a:ext cx="9086222" cy="523220"/>
          </a:xfrm>
          <a:prstGeom prst="rect">
            <a:avLst/>
          </a:prstGeom>
          <a:noFill/>
        </p:spPr>
        <p:txBody>
          <a:bodyPr wrap="square" rtlCol="0">
            <a:spAutoFit/>
          </a:bodyPr>
          <a:lstStyle/>
          <a:p>
            <a:pPr lvl="0" algn="just" rtl="1"/>
            <a:r>
              <a:rPr lang="en-US" sz="2800" dirty="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prstClr val="black"/>
              </a:solidFill>
              <a:effectLst/>
              <a:highlight>
                <a:srgbClr val="FFFF00"/>
              </a:highligh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2865BAFC-334D-4070-B882-6296F81509C0}"/>
              </a:ext>
            </a:extLst>
          </p:cNvPr>
          <p:cNvSpPr>
            <a:spLocks noGrp="1"/>
          </p:cNvSpPr>
          <p:nvPr>
            <p:ph type="sldNum" sz="quarter" idx="12"/>
          </p:nvPr>
        </p:nvSpPr>
        <p:spPr/>
        <p:txBody>
          <a:bodyPr/>
          <a:lstStyle/>
          <a:p>
            <a:fld id="{F7542ADD-394E-41F3-B704-951748884AEE}" type="slidenum">
              <a:rPr lang="en-US" smtClean="0"/>
              <a:t>6</a:t>
            </a:fld>
            <a:endParaRPr lang="en-US"/>
          </a:p>
        </p:txBody>
      </p:sp>
      <p:sp>
        <p:nvSpPr>
          <p:cNvPr id="9" name="Rounded Rectangle 12">
            <a:extLst>
              <a:ext uri="{FF2B5EF4-FFF2-40B4-BE49-F238E27FC236}">
                <a16:creationId xmlns:a16="http://schemas.microsoft.com/office/drawing/2014/main" id="{642C1AEB-295A-4958-843C-FABDD605DA86}"/>
              </a:ext>
            </a:extLst>
          </p:cNvPr>
          <p:cNvSpPr/>
          <p:nvPr/>
        </p:nvSpPr>
        <p:spPr>
          <a:xfrm>
            <a:off x="2232929" y="1650057"/>
            <a:ext cx="8525435" cy="172701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en-US" sz="3200" dirty="0">
                <a:ea typeface="Calibri" panose="020F0502020204030204" pitchFamily="34" charset="0"/>
                <a:cs typeface="Calibri" panose="020F0502020204030204" pitchFamily="34" charset="0"/>
              </a:rPr>
              <a:t>      </a:t>
            </a:r>
            <a:r>
              <a:rPr lang="ar-IQ" sz="2000" dirty="0">
                <a:solidFill>
                  <a:schemeClr val="tx1"/>
                </a:solidFill>
                <a:ea typeface="Calibri" panose="020F0502020204030204" pitchFamily="34" charset="0"/>
              </a:rPr>
              <a:t>تعتبر الجرائم السيبرانية من طائفة الجرائم المنصبة علي </a:t>
            </a:r>
            <a:r>
              <a:rPr lang="ar-IQ" sz="2000" dirty="0">
                <a:solidFill>
                  <a:schemeClr val="tx1"/>
                </a:solidFill>
                <a:highlight>
                  <a:srgbClr val="FFFF00"/>
                </a:highlight>
                <a:ea typeface="Calibri" panose="020F0502020204030204" pitchFamily="34" charset="0"/>
              </a:rPr>
              <a:t>المعلومات والبيانات،</a:t>
            </a:r>
            <a:r>
              <a:rPr lang="ar-IQ" sz="2000" dirty="0">
                <a:solidFill>
                  <a:schemeClr val="tx1"/>
                </a:solidFill>
                <a:ea typeface="Calibri" panose="020F0502020204030204" pitchFamily="34" charset="0"/>
              </a:rPr>
              <a:t> والتي من الممكن أن تتمثل في شكل </a:t>
            </a:r>
            <a:r>
              <a:rPr lang="ar-IQ" sz="2000" dirty="0">
                <a:solidFill>
                  <a:schemeClr val="tx1"/>
                </a:solidFill>
                <a:highlight>
                  <a:srgbClr val="FFFF00"/>
                </a:highlight>
                <a:ea typeface="Calibri" panose="020F0502020204030204" pitchFamily="34" charset="0"/>
              </a:rPr>
              <a:t>برامج تطبيقية أو برامج تشغيل</a:t>
            </a:r>
            <a:r>
              <a:rPr lang="ar-IQ" sz="2000" dirty="0">
                <a:solidFill>
                  <a:schemeClr val="tx1"/>
                </a:solidFill>
                <a:ea typeface="Calibri" panose="020F0502020204030204" pitchFamily="34" charset="0"/>
              </a:rPr>
              <a:t>، وبمعني آخر فإن محل الجريمة السبرانية يتمثل في النظام المعلوماتي ومكوناته، وذلك على النحو التالي :</a:t>
            </a:r>
            <a:endParaRPr kumimoji="0" lang="ar-EG" sz="2000" b="1" i="0" u="none" strike="noStrike" kern="1200" cap="none" spc="0" normalizeH="0" baseline="0" noProof="0" dirty="0">
              <a:ln>
                <a:noFill/>
              </a:ln>
              <a:solidFill>
                <a:schemeClr val="tx1"/>
              </a:solidFill>
              <a:effectLst/>
              <a:uLnTx/>
              <a:uFillTx/>
              <a:latin typeface="Cascadia Code" panose="020B0609020000020004" pitchFamily="49" charset="0"/>
              <a:ea typeface="Cascadia Code" panose="020B0609020000020004" pitchFamily="49" charset="0"/>
            </a:endParaRPr>
          </a:p>
        </p:txBody>
      </p:sp>
      <p:pic>
        <p:nvPicPr>
          <p:cNvPr id="6146" name="Picture 2" descr="Office study studying GIF on GIFER - by Thundercliff">
            <a:extLst>
              <a:ext uri="{FF2B5EF4-FFF2-40B4-BE49-F238E27FC236}">
                <a16:creationId xmlns:a16="http://schemas.microsoft.com/office/drawing/2014/main" id="{5562E8C6-17C9-4815-B685-CDC093B9CAB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3810000" y="3275164"/>
            <a:ext cx="4572000" cy="3019425"/>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355540"/>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R="0" lvl="0" algn="just" rtl="1">
              <a:spcBef>
                <a:spcPts val="0"/>
              </a:spcBef>
              <a:spcAft>
                <a:spcPts val="0"/>
              </a:spcAft>
            </a:pPr>
            <a:endParaRPr lang="en-US" sz="2800" dirty="0">
              <a:solidFill>
                <a:schemeClr val="tx1"/>
              </a:solidFill>
            </a:endParaRP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72E75069-2811-42DB-A854-C8177B49DB0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6039" y="136521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4CA8862D-AB1B-4308-9EDC-0678396A0518}"/>
              </a:ext>
            </a:extLst>
          </p:cNvPr>
          <p:cNvSpPr txBox="1"/>
          <p:nvPr/>
        </p:nvSpPr>
        <p:spPr>
          <a:xfrm>
            <a:off x="5531224" y="1641355"/>
            <a:ext cx="4805082" cy="523220"/>
          </a:xfrm>
          <a:prstGeom prst="rect">
            <a:avLst/>
          </a:prstGeom>
          <a:noFill/>
        </p:spPr>
        <p:txBody>
          <a:bodyPr wrap="square" rtlCol="0">
            <a:spAutoFit/>
          </a:bodyPr>
          <a:lstStyle/>
          <a:p>
            <a:pPr marL="342900" lvl="0" indent="-342900" algn="just" rtl="1">
              <a:buFont typeface="+mj-lt"/>
              <a:buAutoNum type="arabicParenR"/>
            </a:pPr>
            <a:endParaRPr lang="en-US" sz="2800" dirty="0">
              <a:solidFill>
                <a:prstClr val="black"/>
              </a:solidFill>
            </a:endParaRPr>
          </a:p>
        </p:txBody>
      </p:sp>
      <p:sp>
        <p:nvSpPr>
          <p:cNvPr id="3" name="Slide Number Placeholder 2">
            <a:extLst>
              <a:ext uri="{FF2B5EF4-FFF2-40B4-BE49-F238E27FC236}">
                <a16:creationId xmlns:a16="http://schemas.microsoft.com/office/drawing/2014/main" id="{2B0F8BB9-D27A-4944-8BD3-3A2A90E6CF2E}"/>
              </a:ext>
            </a:extLst>
          </p:cNvPr>
          <p:cNvSpPr>
            <a:spLocks noGrp="1"/>
          </p:cNvSpPr>
          <p:nvPr>
            <p:ph type="sldNum" sz="quarter" idx="12"/>
          </p:nvPr>
        </p:nvSpPr>
        <p:spPr/>
        <p:txBody>
          <a:bodyPr/>
          <a:lstStyle/>
          <a:p>
            <a:fld id="{F7542ADD-394E-41F3-B704-951748884AEE}" type="slidenum">
              <a:rPr lang="en-US" smtClean="0"/>
              <a:t>7</a:t>
            </a:fld>
            <a:endParaRPr lang="en-US"/>
          </a:p>
        </p:txBody>
      </p:sp>
      <p:sp>
        <p:nvSpPr>
          <p:cNvPr id="10" name="Rounded Rectangle 12">
            <a:extLst>
              <a:ext uri="{FF2B5EF4-FFF2-40B4-BE49-F238E27FC236}">
                <a16:creationId xmlns:a16="http://schemas.microsoft.com/office/drawing/2014/main" id="{F55CD7D7-579C-454B-B812-4EF53BF7DE61}"/>
              </a:ext>
            </a:extLst>
          </p:cNvPr>
          <p:cNvSpPr/>
          <p:nvPr/>
        </p:nvSpPr>
        <p:spPr>
          <a:xfrm>
            <a:off x="1604682" y="2440719"/>
            <a:ext cx="8337177" cy="195198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342900" lvl="0" indent="-342900" algn="just" rtl="1">
              <a:buFont typeface="+mj-lt"/>
              <a:buAutoNum type="arabicParenR"/>
            </a:pPr>
            <a:r>
              <a:rPr lang="ar-IQ" sz="2000" dirty="0">
                <a:solidFill>
                  <a:prstClr val="black"/>
                </a:solidFill>
                <a:latin typeface="Alexandria Medium" pitchFamily="2" charset="-78"/>
                <a:cs typeface="Alexandria Medium" pitchFamily="2" charset="-78"/>
              </a:rPr>
              <a:t>إن محل الجريمة السيبرانية هو </a:t>
            </a:r>
            <a:r>
              <a:rPr lang="ar-IQ" sz="2000" dirty="0">
                <a:solidFill>
                  <a:prstClr val="black"/>
                </a:solidFill>
                <a:highlight>
                  <a:srgbClr val="FFFF00"/>
                </a:highlight>
                <a:latin typeface="Alexandria Medium" pitchFamily="2" charset="-78"/>
                <a:cs typeface="Alexandria Medium" pitchFamily="2" charset="-78"/>
              </a:rPr>
              <a:t>المعلومات الإلكترونية</a:t>
            </a:r>
            <a:r>
              <a:rPr lang="ar-IQ" sz="2000" dirty="0">
                <a:solidFill>
                  <a:prstClr val="black"/>
                </a:solidFill>
                <a:latin typeface="Alexandria Medium" pitchFamily="2" charset="-78"/>
                <a:cs typeface="Alexandria Medium" pitchFamily="2" charset="-78"/>
              </a:rPr>
              <a:t>: أما المقصود ب</a:t>
            </a:r>
            <a:r>
              <a:rPr lang="ar-EG" sz="2000" dirty="0">
                <a:solidFill>
                  <a:prstClr val="black"/>
                </a:solidFill>
                <a:latin typeface="Alexandria Medium" pitchFamily="2" charset="-78"/>
                <a:cs typeface="Alexandria Medium" pitchFamily="2" charset="-78"/>
              </a:rPr>
              <a:t>مصطلح </a:t>
            </a:r>
            <a:r>
              <a:rPr lang="ar-IQ" sz="2000" dirty="0">
                <a:solidFill>
                  <a:prstClr val="black"/>
                </a:solidFill>
                <a:latin typeface="Alexandria Medium" pitchFamily="2" charset="-78"/>
                <a:cs typeface="Alexandria Medium" pitchFamily="2" charset="-78"/>
              </a:rPr>
              <a:t>معطيات الكمبيوتر ، أي البيانات فالمعطيات في اللغة الفرنسية تقابل "البيانات" في اللغة الإنجليزية</a:t>
            </a:r>
            <a:r>
              <a:rPr lang="ar-EG" sz="2000" dirty="0">
                <a:solidFill>
                  <a:prstClr val="black"/>
                </a:solidFill>
                <a:latin typeface="Alexandria Medium" pitchFamily="2" charset="-78"/>
                <a:cs typeface="Alexandria Medium" pitchFamily="2" charset="-78"/>
              </a:rPr>
              <a:t>،</a:t>
            </a:r>
            <a:r>
              <a:rPr lang="ar-IQ" sz="2000" dirty="0">
                <a:solidFill>
                  <a:prstClr val="black"/>
                </a:solidFill>
                <a:latin typeface="Alexandria Medium" pitchFamily="2" charset="-78"/>
                <a:cs typeface="Alexandria Medium" pitchFamily="2" charset="-78"/>
              </a:rPr>
              <a:t> وال</a:t>
            </a:r>
            <a:r>
              <a:rPr lang="ar-EG" sz="2000" dirty="0">
                <a:solidFill>
                  <a:prstClr val="black"/>
                </a:solidFill>
                <a:latin typeface="Alexandria Medium" pitchFamily="2" charset="-78"/>
                <a:cs typeface="Alexandria Medium" pitchFamily="2" charset="-78"/>
              </a:rPr>
              <a:t>معطيات</a:t>
            </a:r>
            <a:r>
              <a:rPr lang="ar-IQ" sz="2000" dirty="0">
                <a:solidFill>
                  <a:prstClr val="black"/>
                </a:solidFill>
                <a:latin typeface="Alexandria Medium" pitchFamily="2" charset="-78"/>
                <a:cs typeface="Alexandria Medium" pitchFamily="2" charset="-78"/>
              </a:rPr>
              <a:t> في اللغة</a:t>
            </a:r>
            <a:r>
              <a:rPr lang="ar-EG" sz="2000" dirty="0">
                <a:solidFill>
                  <a:prstClr val="black"/>
                </a:solidFill>
                <a:latin typeface="Alexandria Medium" pitchFamily="2" charset="-78"/>
                <a:cs typeface="Alexandria Medium" pitchFamily="2" charset="-78"/>
              </a:rPr>
              <a:t> الفرنسية </a:t>
            </a:r>
            <a:r>
              <a:rPr lang="ar-IQ" sz="2000" dirty="0">
                <a:solidFill>
                  <a:prstClr val="black"/>
                </a:solidFill>
                <a:latin typeface="Alexandria Medium" pitchFamily="2" charset="-78"/>
                <a:cs typeface="Alexandria Medium" pitchFamily="2" charset="-78"/>
              </a:rPr>
              <a:t>هي الكلمة التي آثر على استعمالها المشرع الجزائري في مقابل كلمة البيانات . </a:t>
            </a:r>
            <a:endParaRPr lang="en-US" sz="2000" dirty="0">
              <a:solidFill>
                <a:prstClr val="black"/>
              </a:solidFill>
              <a:latin typeface="Alexandria Medium" pitchFamily="2" charset="-78"/>
              <a:cs typeface="Alexandria Medium" pitchFamily="2" charset="-78"/>
            </a:endParaRPr>
          </a:p>
        </p:txBody>
      </p:sp>
    </p:spTree>
    <p:extLst>
      <p:ext uri="{BB962C8B-B14F-4D97-AF65-F5344CB8AC3E}">
        <p14:creationId xmlns:p14="http://schemas.microsoft.com/office/powerpoint/2010/main" val="3730324803"/>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08490"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pic>
        <p:nvPicPr>
          <p:cNvPr id="11"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8C998BD-4C0A-450C-A0D0-B748D943F53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6039" y="136521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1C8FD92E-2850-4401-84BF-0C8851E7F754}"/>
              </a:ext>
            </a:extLst>
          </p:cNvPr>
          <p:cNvSpPr>
            <a:spLocks noGrp="1"/>
          </p:cNvSpPr>
          <p:nvPr>
            <p:ph type="sldNum" sz="quarter" idx="12"/>
          </p:nvPr>
        </p:nvSpPr>
        <p:spPr/>
        <p:txBody>
          <a:bodyPr/>
          <a:lstStyle/>
          <a:p>
            <a:fld id="{F7542ADD-394E-41F3-B704-951748884AEE}" type="slidenum">
              <a:rPr lang="en-US" smtClean="0"/>
              <a:t>8</a:t>
            </a:fld>
            <a:endParaRPr lang="en-US"/>
          </a:p>
        </p:txBody>
      </p:sp>
      <p:sp>
        <p:nvSpPr>
          <p:cNvPr id="10" name="Rounded Rectangle 12">
            <a:extLst>
              <a:ext uri="{FF2B5EF4-FFF2-40B4-BE49-F238E27FC236}">
                <a16:creationId xmlns:a16="http://schemas.microsoft.com/office/drawing/2014/main" id="{F3E552AD-3D53-4265-9132-9CE569B6DD9E}"/>
              </a:ext>
            </a:extLst>
          </p:cNvPr>
          <p:cNvSpPr/>
          <p:nvPr/>
        </p:nvSpPr>
        <p:spPr>
          <a:xfrm>
            <a:off x="1729317" y="2552355"/>
            <a:ext cx="8104093" cy="182158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en-US" sz="1600" dirty="0">
                <a:solidFill>
                  <a:schemeClr val="tx1"/>
                </a:solidFill>
                <a:latin typeface="Alexandria Medium" pitchFamily="2" charset="-78"/>
                <a:ea typeface="Calibri" panose="020F0502020204030204" pitchFamily="34" charset="0"/>
                <a:cs typeface="Alexandria Medium" pitchFamily="2" charset="-78"/>
              </a:rPr>
              <a:t>2</a:t>
            </a:r>
            <a:r>
              <a:rPr lang="ar-EG" sz="2000" dirty="0">
                <a:solidFill>
                  <a:schemeClr val="tx1"/>
                </a:solidFill>
                <a:latin typeface="Alexandria Medium" pitchFamily="2" charset="-78"/>
                <a:ea typeface="Calibri" panose="020F0502020204030204" pitchFamily="34" charset="0"/>
                <a:cs typeface="Alexandria Medium" pitchFamily="2" charset="-78"/>
              </a:rPr>
              <a:t>)</a:t>
            </a:r>
            <a:r>
              <a:rPr lang="ar-IQ" sz="2000" dirty="0">
                <a:solidFill>
                  <a:schemeClr val="tx1"/>
                </a:solidFill>
                <a:latin typeface="Alexandria Medium" pitchFamily="2" charset="-78"/>
                <a:ea typeface="Calibri" panose="020F0502020204030204" pitchFamily="34" charset="0"/>
                <a:cs typeface="Alexandria Medium" pitchFamily="2" charset="-78"/>
              </a:rPr>
              <a:t> </a:t>
            </a:r>
            <a:r>
              <a:rPr lang="ar-IQ" sz="2000" dirty="0">
                <a:solidFill>
                  <a:schemeClr val="tx1"/>
                </a:solidFill>
                <a:highlight>
                  <a:srgbClr val="FFFF00"/>
                </a:highlight>
                <a:latin typeface="Alexandria Medium" pitchFamily="2" charset="-78"/>
                <a:ea typeface="Calibri" panose="020F0502020204030204" pitchFamily="34" charset="0"/>
                <a:cs typeface="Alexandria Medium" pitchFamily="2" charset="-78"/>
              </a:rPr>
              <a:t>البرامج بكل أنواعها</a:t>
            </a:r>
            <a:r>
              <a:rPr lang="ar-IQ" sz="2000" dirty="0">
                <a:solidFill>
                  <a:schemeClr val="tx1"/>
                </a:solidFill>
                <a:latin typeface="Alexandria Medium" pitchFamily="2" charset="-78"/>
                <a:ea typeface="Calibri" panose="020F0502020204030204" pitchFamily="34" charset="0"/>
                <a:cs typeface="Alexandria Medium" pitchFamily="2" charset="-78"/>
              </a:rPr>
              <a:t>، سواء المدخلة أو المعالجة أو المخزنة داخل الجهاز ، ويتمتع كل برنامج بحماية أيا كانت صورته، ويمثل ذلك برامج الكمبيوتر التي تدخل في المادة ذاتها (توجيه المجموعة الأوروبية الصادر في ١٤ مايو ۱۹۹۱م رقم ۷ )، ونلاحظ أن البرامج أو أنظمة الكمبيوتر تتمتع بالحماية تماما كبرامج التطبيق</a:t>
            </a:r>
            <a:r>
              <a:rPr lang="en-US" sz="2000" dirty="0">
                <a:solidFill>
                  <a:schemeClr val="tx1"/>
                </a:solidFill>
                <a:latin typeface="Alexandria Medium" pitchFamily="2" charset="-78"/>
                <a:ea typeface="Calibri" panose="020F0502020204030204" pitchFamily="34" charset="0"/>
                <a:cs typeface="Alexandria Medium" pitchFamily="2" charset="-78"/>
              </a:rPr>
              <a:t>.</a:t>
            </a:r>
            <a:endParaRPr lang="en-US" sz="2000" dirty="0">
              <a:solidFill>
                <a:schemeClr val="tx1"/>
              </a:solidFill>
              <a:latin typeface="Alexandria Medium" pitchFamily="2" charset="-78"/>
              <a:cs typeface="Alexandria Medium" pitchFamily="2" charset="-78"/>
            </a:endParaRPr>
          </a:p>
        </p:txBody>
      </p:sp>
    </p:spTree>
    <p:extLst>
      <p:ext uri="{BB962C8B-B14F-4D97-AF65-F5344CB8AC3E}">
        <p14:creationId xmlns:p14="http://schemas.microsoft.com/office/powerpoint/2010/main" val="3690891088"/>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E62FDC-3A38-4552-BC39-4CBA5B9F425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09293" y="1285191"/>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3101307" y="2761129"/>
            <a:ext cx="7594147" cy="1743074"/>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kumimoji="0" lang="ar-EG"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kumimoji="0" lang="ar-IQ" sz="2800" b="0" i="0" u="none" strike="noStrike" kern="1200" cap="none" spc="0" normalizeH="0" baseline="0" noProof="0" dirty="0">
                <a:ln>
                  <a:noFill/>
                </a:ln>
                <a:solidFill>
                  <a:prstClr val="black"/>
                </a:solidFill>
                <a:effectLst/>
                <a:uLnTx/>
                <a:uFillTx/>
                <a:latin typeface="Times New Roman" panose="02020603050405020304" pitchFamily="18" charset="0"/>
                <a:ea typeface="Times New Roman" panose="02020603050405020304" pitchFamily="18" charset="0"/>
                <a:cs typeface="Calibri" panose="020F0502020204030204" pitchFamily="34" charset="0"/>
              </a:rPr>
              <a:t> </a:t>
            </a:r>
            <a:r>
              <a:rPr lang="ar-IQ" sz="2000" dirty="0">
                <a:latin typeface="Alexandria Medium" pitchFamily="2" charset="-78"/>
                <a:ea typeface="Calibri" panose="020F0502020204030204" pitchFamily="34" charset="0"/>
                <a:cs typeface="Alexandria Medium" pitchFamily="2" charset="-78"/>
              </a:rPr>
              <a:t>إذن فموضوع الجريمة السيبرانية أي محلها ، يتمثل في الحق الذي يتم التعتدي عليه هو </a:t>
            </a:r>
            <a:r>
              <a:rPr lang="ar-IQ" sz="2000" dirty="0">
                <a:solidFill>
                  <a:srgbClr val="FF0000"/>
                </a:solidFill>
                <a:latin typeface="Alexandria Medium" pitchFamily="2" charset="-78"/>
                <a:ea typeface="Calibri" panose="020F0502020204030204" pitchFamily="34" charset="0"/>
                <a:cs typeface="Alexandria Medium" pitchFamily="2" charset="-78"/>
              </a:rPr>
              <a:t>الحق في المعلومات بذاتها، وبما تمثله من أموال أو أصول أو أسرار أو بيانات شخصية أو لها قيمة بذاتها كالبرامج</a:t>
            </a:r>
            <a:r>
              <a:rPr lang="ar-IQ" sz="2000" dirty="0">
                <a:latin typeface="Alexandria Medium" pitchFamily="2" charset="-78"/>
                <a:ea typeface="Calibri" panose="020F0502020204030204" pitchFamily="34" charset="0"/>
                <a:cs typeface="Alexandria Medium" pitchFamily="2" charset="-78"/>
              </a:rPr>
              <a:t> فالمعلومات الالكترونية جديرة بالحماية حتى عن المعلومات الورقية</a:t>
            </a:r>
            <a:r>
              <a:rPr lang="ar-EG" sz="2000" dirty="0">
                <a:latin typeface="Alexandria Medium" pitchFamily="2" charset="-78"/>
                <a:ea typeface="Calibri" panose="020F0502020204030204" pitchFamily="34" charset="0"/>
                <a:cs typeface="Alexandria Medium" pitchFamily="2" charset="-78"/>
              </a:rPr>
              <a:t> .</a:t>
            </a:r>
            <a:r>
              <a:rPr kumimoji="0" lang="ar-IQ" sz="2000" b="1"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rPr>
              <a:t> </a:t>
            </a:r>
            <a:endParaRPr kumimoji="0" lang="en-US" sz="2000"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5BB23EF2-71B8-494F-A359-6351D4EE2CC0}"/>
              </a:ext>
            </a:extLst>
          </p:cNvPr>
          <p:cNvSpPr>
            <a:spLocks noGrp="1"/>
          </p:cNvSpPr>
          <p:nvPr>
            <p:ph type="sldNum" sz="quarter" idx="12"/>
          </p:nvPr>
        </p:nvSpPr>
        <p:spPr/>
        <p:txBody>
          <a:bodyPr/>
          <a:lstStyle/>
          <a:p>
            <a:fld id="{F7542ADD-394E-41F3-B704-951748884AEE}" type="slidenum">
              <a:rPr lang="en-US" smtClean="0"/>
              <a:t>9</a:t>
            </a:fld>
            <a:endParaRPr lang="en-US"/>
          </a:p>
        </p:txBody>
      </p:sp>
    </p:spTree>
    <p:custDataLst>
      <p:tags r:id="rId1"/>
    </p:custDataLst>
    <p:extLst>
      <p:ext uri="{BB962C8B-B14F-4D97-AF65-F5344CB8AC3E}">
        <p14:creationId xmlns:p14="http://schemas.microsoft.com/office/powerpoint/2010/main" val="4050055824"/>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96996" y="1289107"/>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7DF4ECBC-45FF-48F2-816C-72588CF87C81}"/>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77980" y="1361244"/>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96996" y="1515544"/>
            <a:ext cx="5111275"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5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pic>
        <p:nvPicPr>
          <p:cNvPr id="5122" name="Picture 2" descr="صور تكنولوجيا المعلومات الحديثة بالمجالات المختلفة">
            <a:extLst>
              <a:ext uri="{FF2B5EF4-FFF2-40B4-BE49-F238E27FC236}">
                <a16:creationId xmlns:a16="http://schemas.microsoft.com/office/drawing/2014/main" id="{A82E0721-75CA-41FA-8C5B-F9088A1CD203}"/>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769415" y="3011238"/>
            <a:ext cx="3353824" cy="2706597"/>
          </a:xfrm>
          <a:prstGeom prst="rect">
            <a:avLst/>
          </a:prstGeom>
          <a:solidFill>
            <a:srgbClr val="FFFFFF">
              <a:shade val="85000"/>
            </a:srgbClr>
          </a:solidFill>
          <a:ln w="101600" cap="sq">
            <a:solidFill>
              <a:srgbClr val="FDFDFD"/>
            </a:solidFill>
            <a:miter lim="800000"/>
          </a:ln>
          <a:effectLst>
            <a:outerShdw blurRad="57150" dist="37500" dir="7560000" sy="98000" kx="110000" ky="200000" algn="tl" rotWithShape="0">
              <a:srgbClr val="000000">
                <a:alpha val="20000"/>
              </a:srgbClr>
            </a:outerShdw>
          </a:effectLst>
          <a:scene3d>
            <a:camera prst="perspectiveRelaxed">
              <a:rot lat="18960000" lon="0" rev="0"/>
            </a:camera>
            <a:lightRig rig="twoPt" dir="t">
              <a:rot lat="0" lon="0" rev="7200000"/>
            </a:lightRig>
          </a:scene3d>
          <a:sp3d prstMaterial="matte">
            <a:bevelT w="22860" h="12700"/>
            <a:contourClr>
              <a:srgbClr val="FFFFFF"/>
            </a:contourClr>
          </a:sp3d>
        </p:spPr>
      </p:pic>
      <p:sp>
        <p:nvSpPr>
          <p:cNvPr id="3" name="Slide Number Placeholder 2">
            <a:extLst>
              <a:ext uri="{FF2B5EF4-FFF2-40B4-BE49-F238E27FC236}">
                <a16:creationId xmlns:a16="http://schemas.microsoft.com/office/drawing/2014/main" id="{99161AA7-2CB1-45B3-95E7-3E2CE5737710}"/>
              </a:ext>
            </a:extLst>
          </p:cNvPr>
          <p:cNvSpPr>
            <a:spLocks noGrp="1"/>
          </p:cNvSpPr>
          <p:nvPr>
            <p:ph type="sldNum" sz="quarter" idx="12"/>
          </p:nvPr>
        </p:nvSpPr>
        <p:spPr/>
        <p:txBody>
          <a:bodyPr/>
          <a:lstStyle/>
          <a:p>
            <a:fld id="{F7542ADD-394E-41F3-B704-951748884AEE}" type="slidenum">
              <a:rPr lang="en-US" smtClean="0"/>
              <a:t>10</a:t>
            </a:fld>
            <a:endParaRPr lang="en-US"/>
          </a:p>
        </p:txBody>
      </p:sp>
      <p:sp>
        <p:nvSpPr>
          <p:cNvPr id="10" name="Rounded Rectangle 12">
            <a:extLst>
              <a:ext uri="{FF2B5EF4-FFF2-40B4-BE49-F238E27FC236}">
                <a16:creationId xmlns:a16="http://schemas.microsoft.com/office/drawing/2014/main" id="{14C3D2EE-2A73-482F-99D7-A5E244ED834E}"/>
              </a:ext>
            </a:extLst>
          </p:cNvPr>
          <p:cNvSpPr/>
          <p:nvPr/>
        </p:nvSpPr>
        <p:spPr>
          <a:xfrm>
            <a:off x="2298926" y="1816180"/>
            <a:ext cx="7594147" cy="1281527"/>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ea typeface="Calibri" panose="020F0502020204030204" pitchFamily="34" charset="0"/>
              </a:rPr>
              <a:t>    </a:t>
            </a:r>
            <a:r>
              <a:rPr lang="ar-IQ" dirty="0">
                <a:ea typeface="Calibri" panose="020F0502020204030204" pitchFamily="34" charset="0"/>
              </a:rPr>
              <a:t>كل هذه ال</a:t>
            </a:r>
            <a:r>
              <a:rPr lang="ar-EG" dirty="0">
                <a:ea typeface="Calibri" panose="020F0502020204030204" pitchFamily="34" charset="0"/>
              </a:rPr>
              <a:t>إ</a:t>
            </a:r>
            <a:r>
              <a:rPr lang="ar-IQ" dirty="0">
                <a:ea typeface="Calibri" panose="020F0502020204030204" pitchFamily="34" charset="0"/>
              </a:rPr>
              <a:t>ع</a:t>
            </a:r>
            <a:r>
              <a:rPr lang="ar-EG" dirty="0">
                <a:ea typeface="Calibri" panose="020F0502020204030204" pitchFamily="34" charset="0"/>
              </a:rPr>
              <a:t>ت</a:t>
            </a:r>
            <a:r>
              <a:rPr lang="ar-IQ" dirty="0">
                <a:ea typeface="Calibri" panose="020F0502020204030204" pitchFamily="34" charset="0"/>
              </a:rPr>
              <a:t>بارات دعت مشرعي كثير من البلاد إلى استحداث صور من التجريم لحماية المعلومات داخل الكمبيوتر من الاطلاع عليها، بينما</a:t>
            </a:r>
            <a:r>
              <a:rPr lang="en-US" dirty="0">
                <a:ea typeface="Calibri" panose="020F0502020204030204" pitchFamily="34" charset="0"/>
              </a:rPr>
              <a:t> </a:t>
            </a:r>
            <a:r>
              <a:rPr lang="ar-IQ" dirty="0">
                <a:ea typeface="Calibri" panose="020F0502020204030204" pitchFamily="34" charset="0"/>
              </a:rPr>
              <a:t>لا يوجد مثيل لتلك النصوص بالنسبة للمعلومات المسجلة داخل الملفات الورقية.</a:t>
            </a:r>
            <a:endParaRPr lang="en-US" dirty="0"/>
          </a:p>
        </p:txBody>
      </p:sp>
    </p:spTree>
    <p:extLst>
      <p:ext uri="{BB962C8B-B14F-4D97-AF65-F5344CB8AC3E}">
        <p14:creationId xmlns:p14="http://schemas.microsoft.com/office/powerpoint/2010/main" val="1870855270"/>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F0214000-5A04-4D0A-8CD3-A2F2595E0F3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41743" y="1308010"/>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3899648" y="2716306"/>
            <a:ext cx="5253690" cy="1247307"/>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ar-EG" sz="4000" b="1" i="0" u="none" strike="noStrike" kern="1200" cap="none" spc="0" normalizeH="0" baseline="0" noProof="0" dirty="0">
                <a:ln>
                  <a:noFill/>
                </a:ln>
                <a:solidFill>
                  <a:srgbClr val="FF0000"/>
                </a:solidFill>
                <a:effectLst/>
                <a:uLnTx/>
                <a:uFillTx/>
                <a:latin typeface="Calibri"/>
                <a:ea typeface="+mn-ea"/>
                <a:cs typeface="Arial" panose="020B0604020202020204" pitchFamily="34" charset="0"/>
              </a:rPr>
              <a:t>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الثاني </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a:t>
            </a:r>
            <a:r>
              <a:rPr lang="ar-EG" sz="2400" b="1" dirty="0">
                <a:solidFill>
                  <a:srgbClr val="FF0000"/>
                </a:solidFill>
                <a:latin typeface="Alexandria Medium" pitchFamily="2" charset="-78"/>
                <a:ea typeface="Calibri" panose="020F0502020204030204" pitchFamily="34" charset="0"/>
                <a:cs typeface="Alexandria Medium" pitchFamily="2" charset="-78"/>
              </a:rPr>
              <a:t>أضرار</a:t>
            </a:r>
            <a:r>
              <a:rPr kumimoji="0" lang="ar-EG" sz="24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 الجريمة السيبرانية</a:t>
            </a:r>
            <a:endParaRPr kumimoji="0" lang="ar-EG" sz="2400" b="1" i="0" u="none" strike="noStrike" kern="1200" cap="none" spc="0" normalizeH="0" baseline="0" noProof="0" dirty="0">
              <a:ln>
                <a:noFill/>
              </a:ln>
              <a:solidFill>
                <a:srgbClr val="FF0000"/>
              </a:solidFill>
              <a:effectLst/>
              <a:uLnTx/>
              <a:uFillTx/>
              <a:latin typeface="Alexandria Medium" pitchFamily="2" charset="-78"/>
              <a:cs typeface="Alexandria Medium" pitchFamily="2" charset="-78"/>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4000" b="1" i="0" u="none" strike="noStrike" kern="1200" cap="none" spc="0" normalizeH="0" baseline="0" noProof="0" dirty="0">
              <a:ln>
                <a:noFill/>
              </a:ln>
              <a:solidFill>
                <a:srgbClr val="FF0000"/>
              </a:solidFill>
              <a:effectLst/>
              <a:uLnTx/>
              <a:uFillTx/>
              <a:latin typeface="Calibri"/>
              <a:ea typeface="+mn-ea"/>
              <a:cs typeface="+mn-cs"/>
            </a:endParaRPr>
          </a:p>
        </p:txBody>
      </p:sp>
      <p:sp>
        <p:nvSpPr>
          <p:cNvPr id="3" name="Slide Number Placeholder 2">
            <a:extLst>
              <a:ext uri="{FF2B5EF4-FFF2-40B4-BE49-F238E27FC236}">
                <a16:creationId xmlns:a16="http://schemas.microsoft.com/office/drawing/2014/main" id="{D6C6B709-149F-492A-A552-905033851357}"/>
              </a:ext>
            </a:extLst>
          </p:cNvPr>
          <p:cNvSpPr>
            <a:spLocks noGrp="1"/>
          </p:cNvSpPr>
          <p:nvPr>
            <p:ph type="sldNum" sz="quarter" idx="12"/>
          </p:nvPr>
        </p:nvSpPr>
        <p:spPr/>
        <p:txBody>
          <a:bodyPr/>
          <a:lstStyle/>
          <a:p>
            <a:fld id="{F7542ADD-394E-41F3-B704-951748884AEE}" type="slidenum">
              <a:rPr lang="en-US" smtClean="0"/>
              <a:t>11</a:t>
            </a:fld>
            <a:endParaRPr lang="en-US"/>
          </a:p>
        </p:txBody>
      </p:sp>
    </p:spTree>
    <p:custDataLst>
      <p:tags r:id="rId1"/>
    </p:custDataLst>
    <p:extLst>
      <p:ext uri="{BB962C8B-B14F-4D97-AF65-F5344CB8AC3E}">
        <p14:creationId xmlns:p14="http://schemas.microsoft.com/office/powerpoint/2010/main" val="3850834562"/>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14610" y="1324743"/>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014DFF5-0B06-4EC5-95B5-30DDDFF80DA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4610" y="1403103"/>
            <a:ext cx="9210651"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666739" y="2557370"/>
            <a:ext cx="3634882" cy="523220"/>
          </a:xfrm>
          <a:prstGeom prst="rect">
            <a:avLst/>
          </a:prstGeom>
          <a:noFill/>
        </p:spPr>
        <p:txBody>
          <a:bodyPr wrap="square" rtlCol="0">
            <a:spAutoFit/>
          </a:bodyPr>
          <a:lstStyle/>
          <a:p>
            <a:pPr lvl="0" algn="just" rtl="1"/>
            <a:r>
              <a:rPr lang="ar-IQ" sz="2800" dirty="0">
                <a:ea typeface="Calibri" panose="020F0502020204030204" pitchFamily="34" charset="0"/>
                <a:cs typeface="Calibri" panose="020F0502020204030204" pitchFamily="34" charset="0"/>
              </a:rPr>
              <a:t> </a:t>
            </a:r>
            <a:endParaRPr kumimoji="0" lang="en-US" sz="2800" b="0" i="0" u="none" strike="noStrike" kern="1200" cap="none" spc="0" normalizeH="0" baseline="0" noProof="0" dirty="0">
              <a:ln>
                <a:noFill/>
              </a:ln>
              <a:solidFill>
                <a:srgbClr val="FF0000"/>
              </a:solidFill>
              <a:effectLst/>
              <a:uLnTx/>
              <a:uFillTx/>
              <a:latin typeface="Calibri" panose="020F0502020204030204"/>
              <a:ea typeface="+mn-ea"/>
              <a:cs typeface="+mn-cs"/>
            </a:endParaRPr>
          </a:p>
        </p:txBody>
      </p:sp>
      <p:sp>
        <p:nvSpPr>
          <p:cNvPr id="2" name="Slide Number Placeholder 1">
            <a:extLst>
              <a:ext uri="{FF2B5EF4-FFF2-40B4-BE49-F238E27FC236}">
                <a16:creationId xmlns:a16="http://schemas.microsoft.com/office/drawing/2014/main" id="{C16E617B-6BBC-4B50-8135-17FB29C42138}"/>
              </a:ext>
            </a:extLst>
          </p:cNvPr>
          <p:cNvSpPr>
            <a:spLocks noGrp="1"/>
          </p:cNvSpPr>
          <p:nvPr>
            <p:ph type="sldNum" sz="quarter" idx="12"/>
          </p:nvPr>
        </p:nvSpPr>
        <p:spPr/>
        <p:txBody>
          <a:bodyPr/>
          <a:lstStyle/>
          <a:p>
            <a:fld id="{F7542ADD-394E-41F3-B704-951748884AEE}" type="slidenum">
              <a:rPr lang="en-US" smtClean="0"/>
              <a:t>12</a:t>
            </a:fld>
            <a:endParaRPr lang="en-US"/>
          </a:p>
        </p:txBody>
      </p:sp>
      <p:sp>
        <p:nvSpPr>
          <p:cNvPr id="10" name="Rounded Rectangle 12">
            <a:extLst>
              <a:ext uri="{FF2B5EF4-FFF2-40B4-BE49-F238E27FC236}">
                <a16:creationId xmlns:a16="http://schemas.microsoft.com/office/drawing/2014/main" id="{CCEA91A9-1A1C-4041-93E7-65A4F7A406F7}"/>
              </a:ext>
            </a:extLst>
          </p:cNvPr>
          <p:cNvSpPr/>
          <p:nvPr/>
        </p:nvSpPr>
        <p:spPr>
          <a:xfrm>
            <a:off x="1891553" y="2773384"/>
            <a:ext cx="8337177" cy="1026157"/>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400" dirty="0">
                <a:latin typeface="Alexandria Medium" pitchFamily="2" charset="-78"/>
                <a:ea typeface="Calibri" panose="020F0502020204030204" pitchFamily="34" charset="0"/>
                <a:cs typeface="Alexandria Medium" pitchFamily="2" charset="-78"/>
              </a:rPr>
              <a:t>        </a:t>
            </a:r>
            <a:r>
              <a:rPr lang="ar-IQ" sz="2400" dirty="0">
                <a:latin typeface="Alexandria Medium" pitchFamily="2" charset="-78"/>
                <a:ea typeface="Calibri" panose="020F0502020204030204" pitchFamily="34" charset="0"/>
                <a:cs typeface="Alexandria Medium" pitchFamily="2" charset="-78"/>
              </a:rPr>
              <a:t>نلاحظ أن المعلوماتية بوصفها عنصرا استراتيجيا دائما ما تكون هدفا كامنا للأفعال الجنائية</a:t>
            </a:r>
            <a:r>
              <a:rPr lang="ar-EG" sz="2400" dirty="0">
                <a:latin typeface="Alexandria Medium" pitchFamily="2" charset="-78"/>
                <a:ea typeface="Calibri" panose="020F0502020204030204" pitchFamily="34" charset="0"/>
                <a:cs typeface="Alexandria Medium" pitchFamily="2" charset="-78"/>
              </a:rPr>
              <a:t>.</a:t>
            </a:r>
            <a:endParaRPr lang="en-US" sz="2400" dirty="0">
              <a:latin typeface="Alexandria Medium" pitchFamily="2" charset="-78"/>
              <a:cs typeface="Alexandria Medium" pitchFamily="2" charset="-78"/>
            </a:endParaRPr>
          </a:p>
        </p:txBody>
      </p:sp>
    </p:spTree>
    <p:extLst>
      <p:ext uri="{BB962C8B-B14F-4D97-AF65-F5344CB8AC3E}">
        <p14:creationId xmlns:p14="http://schemas.microsoft.com/office/powerpoint/2010/main" val="3638543667"/>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1402"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74376" y="1285192"/>
            <a:ext cx="9345750" cy="4287616"/>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FDD9B3B0-48DF-45B6-AEA6-48D3345F222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60" y="1403103"/>
            <a:ext cx="9090212"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174376" y="1570938"/>
            <a:ext cx="6875930" cy="470000"/>
          </a:xfrm>
          <a:prstGeom prst="rect">
            <a:avLst/>
          </a:prstGeom>
          <a:noFill/>
        </p:spPr>
        <p:txBody>
          <a:bodyPr wrap="square" rtlCol="0">
            <a:spAutoFit/>
          </a:bodyPr>
          <a:lstStyle/>
          <a:p>
            <a:pPr lvl="0" algn="just" rtl="1">
              <a:lnSpc>
                <a:spcPct val="107000"/>
              </a:lnSpc>
              <a:spcAft>
                <a:spcPts val="800"/>
              </a:spcAft>
            </a:pPr>
            <a:r>
              <a:rPr lang="ar-SA" sz="2400" b="1" dirty="0">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prstClr val="black"/>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AD19543-736C-463F-AF24-53700F4DCADC}"/>
              </a:ext>
            </a:extLst>
          </p:cNvPr>
          <p:cNvSpPr txBox="1"/>
          <p:nvPr/>
        </p:nvSpPr>
        <p:spPr>
          <a:xfrm flipH="1">
            <a:off x="4720006" y="1662132"/>
            <a:ext cx="5530328" cy="1261884"/>
          </a:xfrm>
          <a:prstGeom prst="rect">
            <a:avLst/>
          </a:prstGeom>
          <a:noFill/>
        </p:spPr>
        <p:txBody>
          <a:bodyPr wrap="square" rtlCol="0">
            <a:spAutoFit/>
          </a:bodyPr>
          <a:lstStyle/>
          <a:p>
            <a:pPr algn="just" rtl="1"/>
            <a:r>
              <a:rPr lang="en-US" sz="36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      </a:t>
            </a:r>
            <a:r>
              <a:rPr lang="ar-IQ"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وتتمثل</a:t>
            </a:r>
            <a:r>
              <a:rPr lang="en-US"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 </a:t>
            </a:r>
            <a:r>
              <a:rPr lang="ar-IQ" sz="2000"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الأضرار المعلوماتية في نوعين من المخاطر، إحدهما مخاطر عمدية والأخرى غير عمدية</a:t>
            </a:r>
            <a:r>
              <a:rPr lang="ar-IQ" sz="2000" dirty="0">
                <a:solidFill>
                  <a:srgbClr val="FF0000"/>
                </a:solidFill>
                <a:highlight>
                  <a:srgbClr val="FFFF00"/>
                </a:highlight>
                <a:latin typeface="Times New Roman" panose="02020603050405020304" pitchFamily="18" charset="0"/>
                <a:ea typeface="Times New Roman" panose="02020603050405020304" pitchFamily="18" charset="0"/>
                <a:cs typeface="Calibri" panose="020F0502020204030204" pitchFamily="34" charset="0"/>
              </a:rPr>
              <a:t>:</a:t>
            </a:r>
            <a:r>
              <a:rPr lang="ar-IQ" sz="20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endParaRPr lang="en-US" sz="2000" dirty="0">
              <a:latin typeface="Times New Roman" panose="02020603050405020304" pitchFamily="18" charset="0"/>
              <a:ea typeface="Times New Roman" panose="02020603050405020304" pitchFamily="18" charset="0"/>
            </a:endParaRPr>
          </a:p>
        </p:txBody>
      </p:sp>
      <p:pic>
        <p:nvPicPr>
          <p:cNvPr id="1026" name="Picture 2" descr="الجرائم السيبرانية تكلف الشركة الواحدة 13 مليوناً سنوياً">
            <a:extLst>
              <a:ext uri="{FF2B5EF4-FFF2-40B4-BE49-F238E27FC236}">
                <a16:creationId xmlns:a16="http://schemas.microsoft.com/office/drawing/2014/main" id="{13989D06-5FAE-4AD5-9573-FD019B6425E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671874" y="2771699"/>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3" name="Slide Number Placeholder 2">
            <a:extLst>
              <a:ext uri="{FF2B5EF4-FFF2-40B4-BE49-F238E27FC236}">
                <a16:creationId xmlns:a16="http://schemas.microsoft.com/office/drawing/2014/main" id="{39F47DFE-D8CF-44E7-872A-BEFBDB731DB4}"/>
              </a:ext>
            </a:extLst>
          </p:cNvPr>
          <p:cNvSpPr>
            <a:spLocks noGrp="1"/>
          </p:cNvSpPr>
          <p:nvPr>
            <p:ph type="sldNum" sz="quarter" idx="12"/>
          </p:nvPr>
        </p:nvSpPr>
        <p:spPr/>
        <p:txBody>
          <a:bodyPr/>
          <a:lstStyle/>
          <a:p>
            <a:fld id="{F7542ADD-394E-41F3-B704-951748884AEE}" type="slidenum">
              <a:rPr lang="en-US" smtClean="0"/>
              <a:t>13</a:t>
            </a:fld>
            <a:endParaRPr lang="en-US"/>
          </a:p>
        </p:txBody>
      </p:sp>
    </p:spTree>
    <p:extLst>
      <p:ext uri="{BB962C8B-B14F-4D97-AF65-F5344CB8AC3E}">
        <p14:creationId xmlns:p14="http://schemas.microsoft.com/office/powerpoint/2010/main" val="3172040897"/>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EE2CFB-770B-4A45-B05A-93783E4211C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59" y="1403103"/>
            <a:ext cx="9345749" cy="413015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lvl="0" algn="just" rtl="1">
              <a:lnSpc>
                <a:spcPct val="107000"/>
              </a:lnSpc>
              <a:spcAft>
                <a:spcPts val="800"/>
              </a:spcAft>
            </a:pPr>
            <a:r>
              <a:rPr lang="ar-EG" sz="2400" b="1" dirty="0">
                <a:solidFill>
                  <a:srgbClr val="FF0000"/>
                </a:solidFill>
                <a:ea typeface="Calibri" panose="020F0502020204030204" pitchFamily="34" charset="0"/>
                <a:cs typeface="Calibri" panose="020F0502020204030204" pitchFamily="34" charset="0"/>
              </a:rPr>
              <a:t>     </a:t>
            </a: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 name="Slide Number Placeholder 1">
            <a:extLst>
              <a:ext uri="{FF2B5EF4-FFF2-40B4-BE49-F238E27FC236}">
                <a16:creationId xmlns:a16="http://schemas.microsoft.com/office/drawing/2014/main" id="{685F296B-828A-44F9-BE26-53A2E3CAC720}"/>
              </a:ext>
            </a:extLst>
          </p:cNvPr>
          <p:cNvSpPr>
            <a:spLocks noGrp="1"/>
          </p:cNvSpPr>
          <p:nvPr>
            <p:ph type="sldNum" sz="quarter" idx="12"/>
          </p:nvPr>
        </p:nvSpPr>
        <p:spPr/>
        <p:txBody>
          <a:bodyPr/>
          <a:lstStyle/>
          <a:p>
            <a:fld id="{F7542ADD-394E-41F3-B704-951748884AEE}" type="slidenum">
              <a:rPr lang="en-US" smtClean="0"/>
              <a:t>14</a:t>
            </a:fld>
            <a:endParaRPr lang="en-US"/>
          </a:p>
        </p:txBody>
      </p:sp>
      <p:sp>
        <p:nvSpPr>
          <p:cNvPr id="9" name="Rounded Rectangle 12">
            <a:extLst>
              <a:ext uri="{FF2B5EF4-FFF2-40B4-BE49-F238E27FC236}">
                <a16:creationId xmlns:a16="http://schemas.microsoft.com/office/drawing/2014/main" id="{A7D27591-40BE-4BD7-A68B-BF1EF909B74A}"/>
              </a:ext>
            </a:extLst>
          </p:cNvPr>
          <p:cNvSpPr/>
          <p:nvPr/>
        </p:nvSpPr>
        <p:spPr>
          <a:xfrm>
            <a:off x="5390465" y="1677435"/>
            <a:ext cx="4906586" cy="1629980"/>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dirty="0">
                <a:latin typeface="Alexandria Medium" pitchFamily="2" charset="-78"/>
                <a:ea typeface="Calibri" panose="020F0502020204030204" pitchFamily="34" charset="0"/>
                <a:cs typeface="Alexandria Medium" pitchFamily="2" charset="-78"/>
              </a:rPr>
              <a:t>        </a:t>
            </a:r>
            <a:r>
              <a:rPr lang="ar-IQ" b="1" dirty="0">
                <a:solidFill>
                  <a:srgbClr val="FF0000"/>
                </a:solidFill>
                <a:latin typeface="Alexandria Medium" pitchFamily="2" charset="-78"/>
                <a:ea typeface="Calibri" panose="020F0502020204030204" pitchFamily="34" charset="0"/>
                <a:cs typeface="Alexandria Medium" pitchFamily="2" charset="-78"/>
              </a:rPr>
              <a:t>نجد انتشار الجرائم السيبرانية وذلك نتيجة ازدياد استخدام نظم المعلومات في شتى الميادين العلمية والاقتصادية إلى جانب استخدام الإنترنت على نحو متسارع، فمن أبرز أضرار الجرائم السيبرانية هي:</a:t>
            </a:r>
            <a:r>
              <a:rPr lang="en-US" dirty="0">
                <a:latin typeface="Alexandria Medium" pitchFamily="2" charset="-78"/>
                <a:ea typeface="Calibri" panose="020F0502020204030204" pitchFamily="34" charset="0"/>
                <a:cs typeface="Alexandria Medium" pitchFamily="2" charset="-78"/>
              </a:rPr>
              <a:t>      </a:t>
            </a:r>
            <a:endParaRPr lang="en-US" dirty="0">
              <a:latin typeface="Alexandria Medium" pitchFamily="2" charset="-78"/>
              <a:cs typeface="Alexandria Medium" pitchFamily="2" charset="-78"/>
            </a:endParaRPr>
          </a:p>
        </p:txBody>
      </p:sp>
      <p:pic>
        <p:nvPicPr>
          <p:cNvPr id="10" name="Picture 2" descr="الجرائم السيبرانية تكلف الشركة الواحدة 13 مليوناً سنوياً">
            <a:extLst>
              <a:ext uri="{FF2B5EF4-FFF2-40B4-BE49-F238E27FC236}">
                <a16:creationId xmlns:a16="http://schemas.microsoft.com/office/drawing/2014/main" id="{9909C770-3853-48EA-BCF9-1B0B385FD657}"/>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83425" y="3016664"/>
            <a:ext cx="4553439" cy="2541454"/>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extLst>
      <p:ext uri="{BB962C8B-B14F-4D97-AF65-F5344CB8AC3E}">
        <p14:creationId xmlns:p14="http://schemas.microsoft.com/office/powerpoint/2010/main" val="48426650"/>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solidFill>
                <a:schemeClr val="tx1"/>
              </a:solidFill>
              <a:latin typeface="Times New Roman" panose="02020603050405020304" pitchFamily="18" charset="0"/>
              <a:ea typeface="Times New Roman" panose="02020603050405020304" pitchFamily="18" charset="0"/>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DB95C00-1142-4A82-8157-9453F7A504B6}"/>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255059" y="1322131"/>
            <a:ext cx="934574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362635" y="1535079"/>
            <a:ext cx="9036424" cy="470000"/>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endParaRPr kumimoji="0" lang="en-US" sz="2400" b="1" i="0" u="none" strike="noStrike" kern="1200" cap="none" spc="0" normalizeH="0" baseline="0" noProof="0" dirty="0">
              <a:ln>
                <a:noFill/>
              </a:ln>
              <a:solidFill>
                <a:srgbClr val="FF000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3" name="Slide Number Placeholder 2">
            <a:extLst>
              <a:ext uri="{FF2B5EF4-FFF2-40B4-BE49-F238E27FC236}">
                <a16:creationId xmlns:a16="http://schemas.microsoft.com/office/drawing/2014/main" id="{4077883C-1CF3-47D0-9F14-0812E73CD7F1}"/>
              </a:ext>
            </a:extLst>
          </p:cNvPr>
          <p:cNvSpPr>
            <a:spLocks noGrp="1"/>
          </p:cNvSpPr>
          <p:nvPr>
            <p:ph type="sldNum" sz="quarter" idx="12"/>
          </p:nvPr>
        </p:nvSpPr>
        <p:spPr/>
        <p:txBody>
          <a:bodyPr/>
          <a:lstStyle/>
          <a:p>
            <a:fld id="{F7542ADD-394E-41F3-B704-951748884AEE}" type="slidenum">
              <a:rPr lang="en-US" smtClean="0"/>
              <a:t>15</a:t>
            </a:fld>
            <a:endParaRPr lang="en-US"/>
          </a:p>
        </p:txBody>
      </p:sp>
      <p:sp>
        <p:nvSpPr>
          <p:cNvPr id="8" name="Rounded Rectangle 12">
            <a:extLst>
              <a:ext uri="{FF2B5EF4-FFF2-40B4-BE49-F238E27FC236}">
                <a16:creationId xmlns:a16="http://schemas.microsoft.com/office/drawing/2014/main" id="{532E73A8-0C35-4A52-8027-15661246B8D8}"/>
              </a:ext>
            </a:extLst>
          </p:cNvPr>
          <p:cNvSpPr/>
          <p:nvPr/>
        </p:nvSpPr>
        <p:spPr>
          <a:xfrm>
            <a:off x="3085377" y="2228920"/>
            <a:ext cx="6021246" cy="2396725"/>
          </a:xfrm>
          <a:prstGeom prst="roundRect">
            <a:avLst/>
          </a:prstGeom>
          <a:solidFill>
            <a:srgbClr val="5B9BD5"/>
          </a:solidFill>
          <a:ln w="12700" cap="flat" cmpd="sng" algn="ctr">
            <a:solidFill>
              <a:srgbClr val="5B9BD5">
                <a:shade val="50000"/>
              </a:srgbClr>
            </a:solidFill>
            <a:prstDash val="solid"/>
            <a:miter lim="800000"/>
          </a:ln>
          <a:effectLst>
            <a:outerShdw blurRad="50800" dist="38100" dir="18900000" algn="bl" rotWithShape="0">
              <a:prstClr val="black">
                <a:alpha val="40000"/>
              </a:prstClr>
            </a:outerShdw>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b="1" dirty="0">
                <a:solidFill>
                  <a:schemeClr val="tx1"/>
                </a:solidFill>
                <a:latin typeface="Times New Roman" panose="02020603050405020304" pitchFamily="18" charset="0"/>
                <a:ea typeface="Times New Roman" panose="02020603050405020304" pitchFamily="18" charset="0"/>
              </a:rPr>
              <a:t>     </a:t>
            </a:r>
            <a:r>
              <a:rPr lang="ar-IQ" b="1" dirty="0">
                <a:solidFill>
                  <a:schemeClr val="tx1"/>
                </a:solidFill>
                <a:latin typeface="Times New Roman" panose="02020603050405020304" pitchFamily="18" charset="0"/>
                <a:ea typeface="Times New Roman" panose="02020603050405020304" pitchFamily="18" charset="0"/>
              </a:rPr>
              <a:t>ولذلك سوف نتحدث عن الأضرار المعلوماتية من خلال بيان الدور الذي يلعبه كل من الحاسوب والإنترنت في نطاق المعلوماتية، وذلك علي النحو التالي :</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a:t>
            </a:r>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أولا : الحاسوب في نطاق الجريمة السيبرانية.</a:t>
            </a:r>
            <a:endParaRPr lang="ar-EG" b="1" dirty="0">
              <a:solidFill>
                <a:schemeClr val="tx1"/>
              </a:solidFill>
              <a:latin typeface="Times New Roman" panose="02020603050405020304" pitchFamily="18" charset="0"/>
              <a:ea typeface="Times New Roman" panose="02020603050405020304" pitchFamily="18" charset="0"/>
            </a:endParaRPr>
          </a:p>
          <a:p>
            <a:pPr algn="just" rtl="1"/>
            <a:endParaRPr lang="en-US" sz="1600" b="1" dirty="0">
              <a:solidFill>
                <a:schemeClr val="tx1"/>
              </a:solidFill>
              <a:latin typeface="Times New Roman" panose="02020603050405020304" pitchFamily="18" charset="0"/>
              <a:ea typeface="Times New Roman" panose="02020603050405020304" pitchFamily="18" charset="0"/>
            </a:endParaRPr>
          </a:p>
          <a:p>
            <a:pPr algn="just" rtl="1"/>
            <a:r>
              <a:rPr lang="ar-IQ" b="1" dirty="0">
                <a:solidFill>
                  <a:schemeClr val="tx1"/>
                </a:solidFill>
                <a:latin typeface="Times New Roman" panose="02020603050405020304" pitchFamily="18" charset="0"/>
                <a:ea typeface="Times New Roman" panose="02020603050405020304" pitchFamily="18" charset="0"/>
              </a:rPr>
              <a:t>          ثانيا : الإنترنت في نطاق الجريمة السيبرانية .</a:t>
            </a:r>
            <a:endParaRPr lang="en-US" sz="1600" dirty="0">
              <a:solidFill>
                <a:schemeClr val="tx1"/>
              </a:solidFill>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327066771"/>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517219" y="1347944"/>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4851532-4A3F-40D3-84BA-9F9B3227298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605467" y="1322131"/>
            <a:ext cx="9257502"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5414682" y="3186953"/>
            <a:ext cx="5171851" cy="402674"/>
          </a:xfrm>
          <a:prstGeom prst="rect">
            <a:avLst/>
          </a:prstGeom>
          <a:noFill/>
        </p:spPr>
        <p:txBody>
          <a:bodyPr wrap="square" rtlCol="0">
            <a:spAutoFit/>
          </a:bodyPr>
          <a:lstStyle/>
          <a:p>
            <a:pPr lvl="0" algn="just" rtl="1">
              <a:lnSpc>
                <a:spcPct val="107000"/>
              </a:lnSpc>
              <a:spcAft>
                <a:spcPts val="800"/>
              </a:spcAft>
            </a:pPr>
            <a:r>
              <a:rPr kumimoji="0" lang="ar-EG" sz="2000" b="1" i="0" u="none" strike="noStrike" kern="1200" cap="none" spc="0" normalizeH="0" baseline="0" noProof="0" dirty="0">
                <a:ln>
                  <a:noFill/>
                </a:ln>
                <a:solidFill>
                  <a:prstClr val="black"/>
                </a:solidFill>
                <a:effectLst/>
                <a:highlight>
                  <a:srgbClr val="FFFFFF"/>
                </a:highlight>
                <a:uLnTx/>
                <a:uFillTx/>
                <a:latin typeface="+mj-lt"/>
                <a:ea typeface="Calibri" panose="020F0502020204030204" pitchFamily="34" charset="0"/>
              </a:rPr>
              <a:t>أولا : الحاسوب في نطاق الجريمة السيبرانية:</a:t>
            </a:r>
            <a:endParaRPr kumimoji="0" lang="en-US" sz="2000" b="1" i="0" u="none" strike="noStrike" kern="1200" cap="none" spc="0" normalizeH="0" baseline="0" noProof="0" dirty="0">
              <a:ln>
                <a:noFill/>
              </a:ln>
              <a:solidFill>
                <a:prstClr val="black"/>
              </a:solidFill>
              <a:effectLst/>
              <a:highlight>
                <a:srgbClr val="FFFFFF"/>
              </a:highlight>
              <a:uLnTx/>
              <a:uFillTx/>
              <a:latin typeface="+mj-lt"/>
              <a:ea typeface="Calibri" panose="020F0502020204030204" pitchFamily="34" charset="0"/>
            </a:endParaRPr>
          </a:p>
        </p:txBody>
      </p:sp>
      <p:sp>
        <p:nvSpPr>
          <p:cNvPr id="3" name="Slide Number Placeholder 2">
            <a:extLst>
              <a:ext uri="{FF2B5EF4-FFF2-40B4-BE49-F238E27FC236}">
                <a16:creationId xmlns:a16="http://schemas.microsoft.com/office/drawing/2014/main" id="{B7C66D86-0BC0-4A16-9A37-CC76934DF047}"/>
              </a:ext>
            </a:extLst>
          </p:cNvPr>
          <p:cNvSpPr>
            <a:spLocks noGrp="1"/>
          </p:cNvSpPr>
          <p:nvPr>
            <p:ph type="sldNum" sz="quarter" idx="12"/>
          </p:nvPr>
        </p:nvSpPr>
        <p:spPr/>
        <p:txBody>
          <a:bodyPr/>
          <a:lstStyle/>
          <a:p>
            <a:fld id="{F7542ADD-394E-41F3-B704-951748884AEE}" type="slidenum">
              <a:rPr lang="en-US" smtClean="0"/>
              <a:t>16</a:t>
            </a:fld>
            <a:endParaRPr lang="en-US"/>
          </a:p>
        </p:txBody>
      </p:sp>
      <p:pic>
        <p:nvPicPr>
          <p:cNvPr id="5" name="Picture 4">
            <a:extLst>
              <a:ext uri="{FF2B5EF4-FFF2-40B4-BE49-F238E27FC236}">
                <a16:creationId xmlns:a16="http://schemas.microsoft.com/office/drawing/2014/main" id="{EDF9ED59-3B8B-428A-A0D7-E8FE118008C1}"/>
              </a:ext>
            </a:extLst>
          </p:cNvPr>
          <p:cNvPicPr>
            <a:picLocks noChangeAspect="1"/>
          </p:cNvPicPr>
          <p:nvPr/>
        </p:nvPicPr>
        <p:blipFill rotWithShape="1">
          <a:blip r:embed="rId4"/>
          <a:srcRect t="5151" b="7969"/>
          <a:stretch/>
        </p:blipFill>
        <p:spPr>
          <a:xfrm>
            <a:off x="578408" y="2148738"/>
            <a:ext cx="5616172" cy="4057379"/>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extLst>
      <p:ext uri="{BB962C8B-B14F-4D97-AF65-F5344CB8AC3E}">
        <p14:creationId xmlns:p14="http://schemas.microsoft.com/office/powerpoint/2010/main" val="3318180422"/>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8" y="1428065"/>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endParaRPr lang="en-US" sz="2400" dirty="0">
              <a:latin typeface="Times New Roman" panose="02020603050405020304" pitchFamily="18" charset="0"/>
              <a:ea typeface="Times New Roman" panose="02020603050405020304" pitchFamily="18" charset="0"/>
            </a:endParaRPr>
          </a:p>
        </p:txBody>
      </p:sp>
      <p:sp>
        <p:nvSpPr>
          <p:cNvPr id="2" name="TextBox 1">
            <a:extLst>
              <a:ext uri="{FF2B5EF4-FFF2-40B4-BE49-F238E27FC236}">
                <a16:creationId xmlns:a16="http://schemas.microsoft.com/office/drawing/2014/main" id="{C4B3C0CD-E8E9-4423-A5A6-2E9E7826F08E}"/>
              </a:ext>
            </a:extLst>
          </p:cNvPr>
          <p:cNvSpPr txBox="1"/>
          <p:nvPr/>
        </p:nvSpPr>
        <p:spPr>
          <a:xfrm>
            <a:off x="1373829" y="1760411"/>
            <a:ext cx="9126070" cy="1231106"/>
          </a:xfrm>
          <a:prstGeom prst="rect">
            <a:avLst/>
          </a:prstGeom>
          <a:noFill/>
        </p:spPr>
        <p:txBody>
          <a:bodyPr wrap="square" rtlCol="0">
            <a:spAutoFit/>
          </a:bodyPr>
          <a:lstStyle/>
          <a:p>
            <a:pPr algn="just" rtl="1"/>
            <a:r>
              <a:rPr lang="en-US" sz="2000" b="1" dirty="0">
                <a:highlight>
                  <a:srgbClr val="FFFF00"/>
                </a:highlight>
                <a:latin typeface="Alexandria Medium" pitchFamily="2" charset="-78"/>
                <a:ea typeface="Times New Roman" panose="02020603050405020304" pitchFamily="18" charset="0"/>
                <a:cs typeface="Alexandria Medium" pitchFamily="2" charset="-78"/>
              </a:rPr>
              <a:t>      </a:t>
            </a:r>
            <a:r>
              <a:rPr lang="ar-IQ" sz="2000" b="1" dirty="0">
                <a:highlight>
                  <a:srgbClr val="FFFF00"/>
                </a:highlight>
                <a:latin typeface="Alexandria Medium" pitchFamily="2" charset="-78"/>
                <a:ea typeface="Times New Roman" panose="02020603050405020304" pitchFamily="18" charset="0"/>
                <a:cs typeface="Alexandria Medium" pitchFamily="2" charset="-78"/>
              </a:rPr>
              <a:t>ويلعب الكمبيوتر ثلاثة ادوار في ميدان ارتكاب الجرائم ، ففي حقل ارتكاب الجرائم يكون للكمبيوتر الأدوار التالية:</a:t>
            </a:r>
            <a:endParaRPr lang="en-US" sz="2000" dirty="0">
              <a:latin typeface="Alexandria Medium" pitchFamily="2" charset="-78"/>
              <a:ea typeface="Times New Roman" panose="02020603050405020304" pitchFamily="18" charset="0"/>
              <a:cs typeface="Alexandria Medium" pitchFamily="2" charset="-78"/>
            </a:endParaRPr>
          </a:p>
          <a:p>
            <a:pPr algn="just" rtl="1"/>
            <a:r>
              <a:rPr lang="ar-IQ" dirty="0">
                <a:latin typeface="Times New Roman" panose="02020603050405020304" pitchFamily="18" charset="0"/>
                <a:ea typeface="Times New Roman" panose="02020603050405020304" pitchFamily="18" charset="0"/>
                <a:cs typeface="Calibri" panose="020F0502020204030204" pitchFamily="34" charset="0"/>
              </a:rPr>
              <a:t> </a:t>
            </a:r>
            <a:endParaRPr lang="en-US" sz="1600" dirty="0">
              <a:latin typeface="Times New Roman" panose="02020603050405020304" pitchFamily="18" charset="0"/>
              <a:ea typeface="Times New Roman" panose="02020603050405020304" pitchFamily="18" charset="0"/>
            </a:endParaRPr>
          </a:p>
          <a:p>
            <a:pPr algn="just" rtl="1"/>
            <a:endParaRPr lang="en-US" sz="16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CCA2BF42-B00B-44A4-8716-5D82FE5580E2}"/>
              </a:ext>
            </a:extLst>
          </p:cNvPr>
          <p:cNvSpPr>
            <a:spLocks noGrp="1"/>
          </p:cNvSpPr>
          <p:nvPr>
            <p:ph type="sldNum" sz="quarter" idx="12"/>
          </p:nvPr>
        </p:nvSpPr>
        <p:spPr/>
        <p:txBody>
          <a:bodyPr/>
          <a:lstStyle/>
          <a:p>
            <a:fld id="{F7542ADD-394E-41F3-B704-951748884AEE}" type="slidenum">
              <a:rPr lang="en-US" smtClean="0"/>
              <a:t>17</a:t>
            </a:fld>
            <a:endParaRPr lang="en-US"/>
          </a:p>
        </p:txBody>
      </p:sp>
      <p:pic>
        <p:nvPicPr>
          <p:cNvPr id="8196" name="Picture 4" descr="Pinterest">
            <a:extLst>
              <a:ext uri="{FF2B5EF4-FFF2-40B4-BE49-F238E27FC236}">
                <a16:creationId xmlns:a16="http://schemas.microsoft.com/office/drawing/2014/main" id="{D89AE345-107A-48A4-A07F-BF5695F8AD1C}"/>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21579" y="2569403"/>
            <a:ext cx="6123454" cy="3094649"/>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33766576"/>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الارهاب الالكتروني وطرق مواجهته - مقالات">
            <a:extLst>
              <a:ext uri="{FF2B5EF4-FFF2-40B4-BE49-F238E27FC236}">
                <a16:creationId xmlns:a16="http://schemas.microsoft.com/office/drawing/2014/main" id="{2EFB4AA8-DB2B-4B1A-9C8B-D51F8A2C08B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6" y="1488141"/>
            <a:ext cx="9157422"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lvl="0" algn="just" rtl="1">
              <a:lnSpc>
                <a:spcPct val="107000"/>
              </a:lnSpc>
              <a:spcAft>
                <a:spcPts val="800"/>
              </a:spcAft>
            </a:pPr>
            <a:r>
              <a:rPr lang="ar-SA" sz="2800" dirty="0">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366951" y="2187380"/>
            <a:ext cx="4934471" cy="815789"/>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ea typeface="Times New Roman" panose="02020603050405020304" pitchFamily="18" charset="0"/>
                <a:cs typeface="Alexandria Medium" pitchFamily="2" charset="-78"/>
              </a:rPr>
              <a:t>الأول : قد يكون الكمبيوتر هدفا للجريمة :</a:t>
            </a:r>
            <a:endParaRPr lang="en-US" sz="2000" dirty="0">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CA87BE9E-5993-4E64-BE80-6BA82CEE8AC7}"/>
              </a:ext>
            </a:extLst>
          </p:cNvPr>
          <p:cNvSpPr>
            <a:spLocks noGrp="1"/>
          </p:cNvSpPr>
          <p:nvPr>
            <p:ph type="sldNum" sz="quarter" idx="12"/>
          </p:nvPr>
        </p:nvSpPr>
        <p:spPr/>
        <p:txBody>
          <a:bodyPr/>
          <a:lstStyle/>
          <a:p>
            <a:fld id="{F7542ADD-394E-41F3-B704-951748884AEE}" type="slidenum">
              <a:rPr lang="en-US" smtClean="0"/>
              <a:t>18</a:t>
            </a:fld>
            <a:endParaRPr lang="en-US"/>
          </a:p>
        </p:txBody>
      </p:sp>
    </p:spTree>
    <p:extLst>
      <p:ext uri="{BB962C8B-B14F-4D97-AF65-F5344CB8AC3E}">
        <p14:creationId xmlns:p14="http://schemas.microsoft.com/office/powerpoint/2010/main" val="770045812"/>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886502"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9218" name="Picture 2" descr="الارهاب الالكتروني وطرق مواجهته - مقالات">
            <a:extLst>
              <a:ext uri="{FF2B5EF4-FFF2-40B4-BE49-F238E27FC236}">
                <a16:creationId xmlns:a16="http://schemas.microsoft.com/office/drawing/2014/main" id="{4CF181A6-D80F-4EEA-8ABC-54E760B0A17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6" y="1488141"/>
            <a:ext cx="9583306" cy="389068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590858" y="1993727"/>
            <a:ext cx="6069106" cy="88561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ea typeface="Times New Roman" panose="02020603050405020304" pitchFamily="18" charset="0"/>
                <a:cs typeface="Alexandria Medium" pitchFamily="2" charset="-78"/>
              </a:rPr>
              <a:t>الثاني : الجرائم التي يكون الحاسوب وسيلة لارتكابها :</a:t>
            </a:r>
            <a:endParaRPr lang="en-US" sz="2000" dirty="0">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3A28F5DF-B4C4-454E-9FE2-A2514B884E1B}"/>
              </a:ext>
            </a:extLst>
          </p:cNvPr>
          <p:cNvSpPr>
            <a:spLocks noGrp="1"/>
          </p:cNvSpPr>
          <p:nvPr>
            <p:ph type="sldNum" sz="quarter" idx="12"/>
          </p:nvPr>
        </p:nvSpPr>
        <p:spPr/>
        <p:txBody>
          <a:bodyPr/>
          <a:lstStyle/>
          <a:p>
            <a:fld id="{F7542ADD-394E-41F3-B704-951748884AEE}" type="slidenum">
              <a:rPr lang="en-US" smtClean="0"/>
              <a:t>19</a:t>
            </a:fld>
            <a:endParaRPr lang="en-US"/>
          </a:p>
        </p:txBody>
      </p:sp>
    </p:spTree>
    <p:extLst>
      <p:ext uri="{BB962C8B-B14F-4D97-AF65-F5344CB8AC3E}">
        <p14:creationId xmlns:p14="http://schemas.microsoft.com/office/powerpoint/2010/main" val="1512146498"/>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الارهاب الالكتروني وطرق مواجهته - مقالات">
            <a:extLst>
              <a:ext uri="{FF2B5EF4-FFF2-40B4-BE49-F238E27FC236}">
                <a16:creationId xmlns:a16="http://schemas.microsoft.com/office/drawing/2014/main" id="{7876A51B-82E6-4CBC-B56F-DD26B91F779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4" y="1483658"/>
            <a:ext cx="9157423" cy="399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207689" y="2147039"/>
            <a:ext cx="4775647" cy="83119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rtl="1"/>
            <a:r>
              <a:rPr lang="ar-IQ" sz="2000" b="1" dirty="0">
                <a:latin typeface="Alexandria Medium" pitchFamily="2" charset="-78"/>
                <a:cs typeface="Alexandria Medium" pitchFamily="2" charset="-78"/>
              </a:rPr>
              <a:t>الثالث: وقد يكون الكمبيوتر بيئة الجريمة:</a:t>
            </a:r>
            <a:endParaRPr lang="en-US" sz="2000" b="1" dirty="0">
              <a:latin typeface="Alexandria Medium" pitchFamily="2" charset="-78"/>
              <a:cs typeface="Alexandria Medium" pitchFamily="2" charset="-78"/>
            </a:endParaRPr>
          </a:p>
        </p:txBody>
      </p:sp>
      <p:sp>
        <p:nvSpPr>
          <p:cNvPr id="3" name="Slide Number Placeholder 2">
            <a:extLst>
              <a:ext uri="{FF2B5EF4-FFF2-40B4-BE49-F238E27FC236}">
                <a16:creationId xmlns:a16="http://schemas.microsoft.com/office/drawing/2014/main" id="{7099F326-F7DF-4B39-9D08-9CADAE14BB1D}"/>
              </a:ext>
            </a:extLst>
          </p:cNvPr>
          <p:cNvSpPr>
            <a:spLocks noGrp="1"/>
          </p:cNvSpPr>
          <p:nvPr>
            <p:ph type="sldNum" sz="quarter" idx="12"/>
          </p:nvPr>
        </p:nvSpPr>
        <p:spPr/>
        <p:txBody>
          <a:bodyPr/>
          <a:lstStyle/>
          <a:p>
            <a:fld id="{F7542ADD-394E-41F3-B704-951748884AEE}" type="slidenum">
              <a:rPr lang="en-US" smtClean="0"/>
              <a:t>20</a:t>
            </a:fld>
            <a:endParaRPr lang="en-US"/>
          </a:p>
        </p:txBody>
      </p:sp>
    </p:spTree>
    <p:extLst>
      <p:ext uri="{BB962C8B-B14F-4D97-AF65-F5344CB8AC3E}">
        <p14:creationId xmlns:p14="http://schemas.microsoft.com/office/powerpoint/2010/main" val="166516695"/>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706456" y="920758"/>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34089" y="1253106"/>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55688D5C-77A2-45C0-8CBC-1B46F7C3D13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34089" y="1329596"/>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807CBEA2-2A70-439C-BE69-8BF47480B9BA}"/>
              </a:ext>
            </a:extLst>
          </p:cNvPr>
          <p:cNvSpPr txBox="1"/>
          <p:nvPr/>
        </p:nvSpPr>
        <p:spPr>
          <a:xfrm>
            <a:off x="2658262" y="1632284"/>
            <a:ext cx="8378706" cy="461665"/>
          </a:xfrm>
          <a:prstGeom prst="rect">
            <a:avLst/>
          </a:prstGeom>
          <a:noFill/>
        </p:spPr>
        <p:txBody>
          <a:bodyPr wrap="square" rtlCol="0">
            <a:spAutoFit/>
          </a:bodyPr>
          <a:lstStyle/>
          <a:p>
            <a:pPr algn="just" rtl="1"/>
            <a:r>
              <a:rPr lang="ar-IQ" sz="2400" dirty="0">
                <a:latin typeface="Times New Roman" panose="02020603050405020304" pitchFamily="18" charset="0"/>
                <a:ea typeface="Times New Roman" panose="02020603050405020304" pitchFamily="18" charset="0"/>
                <a:cs typeface="Calibri" panose="020F0502020204030204" pitchFamily="34" charset="0"/>
              </a:rPr>
              <a:t> </a:t>
            </a:r>
            <a:endParaRPr lang="en-US" sz="2400" b="1" dirty="0"/>
          </a:p>
        </p:txBody>
      </p:sp>
      <p:sp>
        <p:nvSpPr>
          <p:cNvPr id="4" name="Slide Number Placeholder 3">
            <a:extLst>
              <a:ext uri="{FF2B5EF4-FFF2-40B4-BE49-F238E27FC236}">
                <a16:creationId xmlns:a16="http://schemas.microsoft.com/office/drawing/2014/main" id="{3B3CEDD0-70FD-45B5-96A2-B843B6903667}"/>
              </a:ext>
            </a:extLst>
          </p:cNvPr>
          <p:cNvSpPr>
            <a:spLocks noGrp="1"/>
          </p:cNvSpPr>
          <p:nvPr>
            <p:ph type="sldNum" sz="quarter" idx="12"/>
          </p:nvPr>
        </p:nvSpPr>
        <p:spPr/>
        <p:txBody>
          <a:bodyPr/>
          <a:lstStyle/>
          <a:p>
            <a:fld id="{F7542ADD-394E-41F3-B704-951748884AEE}" type="slidenum">
              <a:rPr lang="en-US" smtClean="0"/>
              <a:t>21</a:t>
            </a:fld>
            <a:endParaRPr lang="en-US"/>
          </a:p>
        </p:txBody>
      </p:sp>
      <p:sp>
        <p:nvSpPr>
          <p:cNvPr id="9" name="Rounded Rectangle 12">
            <a:extLst>
              <a:ext uri="{FF2B5EF4-FFF2-40B4-BE49-F238E27FC236}">
                <a16:creationId xmlns:a16="http://schemas.microsoft.com/office/drawing/2014/main" id="{E09BDEF7-0D62-4802-862A-E76311446B1D}"/>
              </a:ext>
            </a:extLst>
          </p:cNvPr>
          <p:cNvSpPr/>
          <p:nvPr/>
        </p:nvSpPr>
        <p:spPr>
          <a:xfrm>
            <a:off x="2241177" y="2848932"/>
            <a:ext cx="8489576" cy="1160135"/>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en-US" sz="2000" b="1" dirty="0">
                <a:latin typeface="Alexandria Medium" pitchFamily="2" charset="-78"/>
                <a:ea typeface="Times New Roman" panose="02020603050405020304" pitchFamily="18" charset="0"/>
                <a:cs typeface="Alexandria Medium" pitchFamily="2" charset="-78"/>
              </a:rPr>
              <a:t>     </a:t>
            </a:r>
            <a:r>
              <a:rPr lang="ar-EG" sz="2000" b="1" dirty="0">
                <a:latin typeface="Alexandria Medium" pitchFamily="2" charset="-78"/>
                <a:ea typeface="Times New Roman" panose="02020603050405020304" pitchFamily="18" charset="0"/>
                <a:cs typeface="Alexandria Medium" pitchFamily="2" charset="-78"/>
              </a:rPr>
              <a:t>نلاحظ علي هذا التقسيم أن ا</a:t>
            </a:r>
            <a:r>
              <a:rPr lang="ar-IQ" sz="2000" b="1" dirty="0">
                <a:latin typeface="Alexandria Medium" pitchFamily="2" charset="-78"/>
                <a:ea typeface="Times New Roman" panose="02020603050405020304" pitchFamily="18" charset="0"/>
                <a:cs typeface="Alexandria Medium" pitchFamily="2" charset="-78"/>
              </a:rPr>
              <a:t>لكمبيوتر</a:t>
            </a:r>
            <a:r>
              <a:rPr lang="ar-EG" sz="2000" b="1" dirty="0">
                <a:latin typeface="Alexandria Medium" pitchFamily="2" charset="-78"/>
                <a:ea typeface="Times New Roman" panose="02020603050405020304" pitchFamily="18" charset="0"/>
                <a:cs typeface="Alexandria Medium" pitchFamily="2" charset="-78"/>
              </a:rPr>
              <a:t> يمكن </a:t>
            </a:r>
            <a:r>
              <a:rPr lang="ar-IQ" sz="2000" b="1" dirty="0">
                <a:latin typeface="Alexandria Medium" pitchFamily="2" charset="-78"/>
                <a:ea typeface="Times New Roman" panose="02020603050405020304" pitchFamily="18" charset="0"/>
                <a:cs typeface="Alexandria Medium" pitchFamily="2" charset="-78"/>
              </a:rPr>
              <a:t>أن يلعب الأدوار الثلاثة معا، كما أن مثل هذا التقسيم ليس جامعا مانعا للتعبير عن جرائم الحاسوب</a:t>
            </a:r>
            <a:r>
              <a:rPr lang="ar-EG" sz="2000" b="1" dirty="0">
                <a:latin typeface="Alexandria Medium" pitchFamily="2" charset="-78"/>
                <a:ea typeface="Times New Roman" panose="02020603050405020304" pitchFamily="18" charset="0"/>
                <a:cs typeface="Alexandria Medium" pitchFamily="2" charset="-78"/>
              </a:rPr>
              <a:t>.</a:t>
            </a:r>
            <a:endParaRPr lang="en-US" sz="2000" b="1" dirty="0">
              <a:latin typeface="Alexandria Medium" pitchFamily="2" charset="-78"/>
              <a:cs typeface="Alexandria Medium" pitchFamily="2" charset="-78"/>
            </a:endParaRPr>
          </a:p>
        </p:txBody>
      </p:sp>
    </p:spTree>
    <p:custDataLst>
      <p:tags r:id="rId1"/>
    </p:custDataLst>
    <p:extLst>
      <p:ext uri="{BB962C8B-B14F-4D97-AF65-F5344CB8AC3E}">
        <p14:creationId xmlns:p14="http://schemas.microsoft.com/office/powerpoint/2010/main" val="2640828970"/>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78692"/>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1" name="Picture 2" descr="الارهاب الالكتروني وطرق مواجهته - مقالات">
            <a:extLst>
              <a:ext uri="{FF2B5EF4-FFF2-40B4-BE49-F238E27FC236}">
                <a16:creationId xmlns:a16="http://schemas.microsoft.com/office/drawing/2014/main" id="{A7F2B4EA-ED35-44D8-9FBA-E517135C99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44704" y="1483658"/>
            <a:ext cx="9157423" cy="39956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1267827" y="1960000"/>
            <a:ext cx="6192071" cy="72657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lang="ar-EG" sz="2800" b="1" dirty="0">
                <a:solidFill>
                  <a:schemeClr val="bg1"/>
                </a:solidFill>
                <a:latin typeface="Times New Roman" panose="02020603050405020304" pitchFamily="18" charset="0"/>
                <a:ea typeface="Times New Roman" panose="02020603050405020304" pitchFamily="18" charset="0"/>
              </a:rPr>
              <a:t>دور الكمبيوتر في إكتشاف الجريمة</a:t>
            </a:r>
            <a:r>
              <a:rPr lang="en-US" sz="2800" b="1" dirty="0">
                <a:solidFill>
                  <a:schemeClr val="bg1"/>
                </a:solidFill>
                <a:latin typeface="Times New Roman" panose="02020603050405020304" pitchFamily="18" charset="0"/>
                <a:ea typeface="Times New Roman" panose="02020603050405020304" pitchFamily="18" charset="0"/>
              </a:rPr>
              <a:t>:</a:t>
            </a:r>
            <a:endParaRPr kumimoji="0" lang="en-US" sz="2400" b="0" i="0" u="none" strike="noStrike" kern="1200" cap="none" spc="0" normalizeH="0" baseline="0" noProof="0" dirty="0">
              <a:ln>
                <a:noFill/>
              </a:ln>
              <a:solidFill>
                <a:schemeClr val="bg1"/>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B5FE0130-05CF-4427-840C-5B276643C5C0}"/>
              </a:ext>
            </a:extLst>
          </p:cNvPr>
          <p:cNvSpPr>
            <a:spLocks noGrp="1"/>
          </p:cNvSpPr>
          <p:nvPr>
            <p:ph type="sldNum" sz="quarter" idx="12"/>
          </p:nvPr>
        </p:nvSpPr>
        <p:spPr/>
        <p:txBody>
          <a:bodyPr/>
          <a:lstStyle/>
          <a:p>
            <a:fld id="{F7542ADD-394E-41F3-B704-951748884AEE}" type="slidenum">
              <a:rPr lang="en-US" smtClean="0"/>
              <a:t>22</a:t>
            </a:fld>
            <a:endParaRPr lang="en-US"/>
          </a:p>
        </p:txBody>
      </p:sp>
    </p:spTree>
    <p:extLst>
      <p:ext uri="{BB962C8B-B14F-4D97-AF65-F5344CB8AC3E}">
        <p14:creationId xmlns:p14="http://schemas.microsoft.com/office/powerpoint/2010/main" val="2848437977"/>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8963D8B3-4C3E-4685-915D-A9539A5B6A8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10154" y="1387528"/>
            <a:ext cx="9257502"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E5733D8-9E55-4D83-8CB1-ECDFFD42C82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5424" y="132213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C317BB6-6C10-4548-A266-0A67F6EDD0D5}"/>
              </a:ext>
            </a:extLst>
          </p:cNvPr>
          <p:cNvSpPr>
            <a:spLocks noGrp="1"/>
          </p:cNvSpPr>
          <p:nvPr>
            <p:ph type="sldNum" sz="quarter" idx="12"/>
          </p:nvPr>
        </p:nvSpPr>
        <p:spPr/>
        <p:txBody>
          <a:bodyPr/>
          <a:lstStyle/>
          <a:p>
            <a:fld id="{F7542ADD-394E-41F3-B704-951748884AEE}" type="slidenum">
              <a:rPr lang="en-US" smtClean="0"/>
              <a:t>23</a:t>
            </a:fld>
            <a:endParaRPr lang="en-US"/>
          </a:p>
        </p:txBody>
      </p:sp>
      <p:sp>
        <p:nvSpPr>
          <p:cNvPr id="9" name="Rounded Rectangle 12">
            <a:extLst>
              <a:ext uri="{FF2B5EF4-FFF2-40B4-BE49-F238E27FC236}">
                <a16:creationId xmlns:a16="http://schemas.microsoft.com/office/drawing/2014/main" id="{AAA8AA5B-07C7-452A-8447-BB9EE0B356FD}"/>
              </a:ext>
            </a:extLst>
          </p:cNvPr>
          <p:cNvSpPr/>
          <p:nvPr/>
        </p:nvSpPr>
        <p:spPr>
          <a:xfrm>
            <a:off x="2574840" y="3129804"/>
            <a:ext cx="6974541" cy="72657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2800" b="1" dirty="0">
                <a:solidFill>
                  <a:schemeClr val="bg1"/>
                </a:solidFill>
                <a:latin typeface="Times New Roman" panose="02020603050405020304" pitchFamily="18" charset="0"/>
              </a:rPr>
              <a:t>ثانيا : الإنترنت في نطاق الجريمة</a:t>
            </a:r>
            <a:r>
              <a:rPr lang="ar-EG" sz="2800" b="1" dirty="0">
                <a:solidFill>
                  <a:schemeClr val="bg1"/>
                </a:solidFill>
                <a:latin typeface="Times New Roman" panose="02020603050405020304" pitchFamily="18" charset="0"/>
              </a:rPr>
              <a:t> </a:t>
            </a:r>
            <a:r>
              <a:rPr lang="ar-IQ" sz="2800" b="1" dirty="0">
                <a:solidFill>
                  <a:schemeClr val="bg1"/>
                </a:solidFill>
                <a:latin typeface="Times New Roman" panose="02020603050405020304" pitchFamily="18" charset="0"/>
              </a:rPr>
              <a:t>السيبرانية:</a:t>
            </a:r>
            <a:endParaRPr lang="en-US" sz="2800" b="1" dirty="0">
              <a:solidFill>
                <a:schemeClr val="bg1"/>
              </a:solidFill>
              <a:latin typeface="Times New Roman" panose="02020603050405020304" pitchFamily="18" charset="0"/>
            </a:endParaRPr>
          </a:p>
        </p:txBody>
      </p:sp>
    </p:spTree>
    <p:extLst>
      <p:ext uri="{BB962C8B-B14F-4D97-AF65-F5344CB8AC3E}">
        <p14:creationId xmlns:p14="http://schemas.microsoft.com/office/powerpoint/2010/main" val="1926607503"/>
      </p:ext>
    </p:extLst>
  </p:cSld>
  <p:clrMapOvr>
    <a:masterClrMapping/>
  </p:clrMapOvr>
  <p:transition spd="slow">
    <p:push dir="u"/>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326742"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9" name="Rounded Rectangle 12">
            <a:extLst>
              <a:ext uri="{FF2B5EF4-FFF2-40B4-BE49-F238E27FC236}">
                <a16:creationId xmlns:a16="http://schemas.microsoft.com/office/drawing/2014/main" id="{F439E0BA-C650-46F1-AB37-3E2D3DCB674D}"/>
              </a:ext>
            </a:extLst>
          </p:cNvPr>
          <p:cNvSpPr/>
          <p:nvPr/>
        </p:nvSpPr>
        <p:spPr>
          <a:xfrm>
            <a:off x="2050688" y="1524662"/>
            <a:ext cx="7929257" cy="20708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en-US" dirty="0">
                <a:solidFill>
                  <a:schemeClr val="tx1"/>
                </a:solidFill>
                <a:latin typeface="Alexandria Medium" pitchFamily="2" charset="-78"/>
                <a:ea typeface="Calibri" panose="020F0502020204030204" pitchFamily="34" charset="0"/>
                <a:cs typeface="Alexandria Medium" pitchFamily="2" charset="-78"/>
              </a:rPr>
              <a:t>       </a:t>
            </a:r>
            <a:r>
              <a:rPr lang="ar-IQ" dirty="0">
                <a:solidFill>
                  <a:schemeClr val="tx1"/>
                </a:solidFill>
                <a:latin typeface="Alexandria Medium" pitchFamily="2" charset="-78"/>
                <a:ea typeface="Calibri" panose="020F0502020204030204" pitchFamily="34" charset="0"/>
                <a:cs typeface="Alexandria Medium" pitchFamily="2" charset="-78"/>
              </a:rPr>
              <a:t>فلقد شهدت التسعينيات تناميا هائلا في </a:t>
            </a:r>
            <a:r>
              <a:rPr lang="ar-IQ" dirty="0">
                <a:solidFill>
                  <a:srgbClr val="FF0000"/>
                </a:solidFill>
                <a:highlight>
                  <a:srgbClr val="FFFF00"/>
                </a:highlight>
                <a:latin typeface="Alexandria Medium" pitchFamily="2" charset="-78"/>
                <a:ea typeface="Calibri" panose="020F0502020204030204" pitchFamily="34" charset="0"/>
                <a:cs typeface="Alexandria Medium" pitchFamily="2" charset="-78"/>
              </a:rPr>
              <a:t>حقل الجرائم التقنية </a:t>
            </a:r>
            <a:r>
              <a:rPr lang="ar-IQ" dirty="0">
                <a:solidFill>
                  <a:schemeClr val="tx1"/>
                </a:solidFill>
                <a:latin typeface="Alexandria Medium" pitchFamily="2" charset="-78"/>
                <a:ea typeface="Calibri" panose="020F0502020204030204" pitchFamily="34" charset="0"/>
                <a:cs typeface="Alexandria Medium" pitchFamily="2" charset="-78"/>
              </a:rPr>
              <a:t>وتغيرا في نطاقها ومفهومها، وكان ذلك بفعل ما أحدثته شبكة الإنترنت من تسهيل لعمليات دخول الأنظمة واقتحام شبكات المعلومات، فظهرت أنماط جديدة كأنشطة </a:t>
            </a:r>
            <a:r>
              <a:rPr lang="ar-IQ" dirty="0">
                <a:solidFill>
                  <a:srgbClr val="FF0000"/>
                </a:solidFill>
                <a:highlight>
                  <a:srgbClr val="FFFF00"/>
                </a:highlight>
                <a:latin typeface="Alexandria Medium" pitchFamily="2" charset="-78"/>
                <a:ea typeface="Calibri" panose="020F0502020204030204" pitchFamily="34" charset="0"/>
                <a:cs typeface="Alexandria Medium" pitchFamily="2" charset="-78"/>
              </a:rPr>
              <a:t>إنكار الخدمة </a:t>
            </a:r>
            <a:r>
              <a:rPr lang="ar-IQ" dirty="0">
                <a:solidFill>
                  <a:schemeClr val="tx1"/>
                </a:solidFill>
                <a:latin typeface="Alexandria Medium" pitchFamily="2" charset="-78"/>
                <a:ea typeface="Calibri" panose="020F0502020204030204" pitchFamily="34" charset="0"/>
                <a:cs typeface="Alexandria Medium" pitchFamily="2" charset="-78"/>
              </a:rPr>
              <a:t>التي تقوم على فكرة تعطيل نظام تقني ومنعه من القيام بعمله المعتاد، وأكثر ما مورست ضد مواقع الإنترنت التسويقية الناشطة والهامة التي يعني انقطاعها عن الخدمة لساعات خسائر مالية بالملايين. </a:t>
            </a:r>
            <a:endParaRPr kumimoji="0" lang="en-US" b="0" i="0" u="none" strike="noStrike" kern="1200" cap="none" spc="0" normalizeH="0" baseline="0" noProof="0" dirty="0">
              <a:ln>
                <a:noFill/>
              </a:ln>
              <a:solidFill>
                <a:schemeClr val="tx1"/>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1DF233F9-9EF0-44EE-BED6-922816F4E8C3}"/>
              </a:ext>
            </a:extLst>
          </p:cNvPr>
          <p:cNvSpPr>
            <a:spLocks noGrp="1"/>
          </p:cNvSpPr>
          <p:nvPr>
            <p:ph type="sldNum" sz="quarter" idx="12"/>
          </p:nvPr>
        </p:nvSpPr>
        <p:spPr/>
        <p:txBody>
          <a:bodyPr/>
          <a:lstStyle/>
          <a:p>
            <a:fld id="{F7542ADD-394E-41F3-B704-951748884AEE}" type="slidenum">
              <a:rPr lang="en-US" smtClean="0"/>
              <a:t>24</a:t>
            </a:fld>
            <a:endParaRPr lang="en-US"/>
          </a:p>
        </p:txBody>
      </p:sp>
      <p:pic>
        <p:nvPicPr>
          <p:cNvPr id="10242" name="Picture 2" descr="IBM | Combating organized cybercrime – TomatoBeach">
            <a:extLst>
              <a:ext uri="{FF2B5EF4-FFF2-40B4-BE49-F238E27FC236}">
                <a16:creationId xmlns:a16="http://schemas.microsoft.com/office/drawing/2014/main" id="{15ADC5C6-1E55-4990-894D-926CB3C97DCE}"/>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923365" y="3349805"/>
            <a:ext cx="5620705" cy="27898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7639401"/>
      </p:ext>
    </p:extLst>
  </p:cSld>
  <p:clrMapOvr>
    <a:masterClrMapping/>
  </p:clrMapOvr>
  <p:transition spd="slow">
    <p:push dir="u"/>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85170" y="98978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6" name="TextBox 5">
            <a:extLst>
              <a:ext uri="{FF2B5EF4-FFF2-40B4-BE49-F238E27FC236}">
                <a16:creationId xmlns:a16="http://schemas.microsoft.com/office/drawing/2014/main" id="{8E581692-0766-4D59-9E75-CFD6CA84197B}"/>
              </a:ext>
            </a:extLst>
          </p:cNvPr>
          <p:cNvSpPr txBox="1"/>
          <p:nvPr/>
        </p:nvSpPr>
        <p:spPr>
          <a:xfrm>
            <a:off x="1263989" y="1322131"/>
            <a:ext cx="9238139" cy="532903"/>
          </a:xfrm>
          <a:prstGeom prst="rect">
            <a:avLst/>
          </a:prstGeom>
          <a:noFill/>
        </p:spPr>
        <p:txBody>
          <a:bodyPr wrap="square" rtlCol="0">
            <a:spAutoFit/>
          </a:bodyPr>
          <a:lstStyle/>
          <a:p>
            <a:pPr marL="0" marR="0" lvl="0" indent="0" algn="just" defTabSz="914400" rtl="1" eaLnBrk="1" fontAlgn="auto" latinLnBrk="0" hangingPunct="1">
              <a:lnSpc>
                <a:spcPct val="107000"/>
              </a:lnSpc>
              <a:spcBef>
                <a:spcPts val="0"/>
              </a:spcBef>
              <a:spcAft>
                <a:spcPts val="800"/>
              </a:spcAft>
              <a:buClrTx/>
              <a:buSzTx/>
              <a:buFontTx/>
              <a:buNone/>
              <a:tabLst/>
              <a:defRPr/>
            </a:pPr>
            <a:r>
              <a:rPr kumimoji="0" lang="ar-SA" sz="2800" b="0" i="0" u="none" strike="noStrike" kern="1200" cap="none" spc="0" normalizeH="0" baseline="0" noProof="0" dirty="0">
                <a:ln>
                  <a:noFill/>
                </a:ln>
                <a:solidFill>
                  <a:prstClr val="black"/>
                </a:solidFill>
                <a:effectLst/>
                <a:uLnTx/>
                <a:uFillTx/>
                <a:latin typeface="Calibri" panose="020F0502020204030204"/>
                <a:ea typeface="Calibri" panose="020F0502020204030204" pitchFamily="34" charset="0"/>
                <a:cs typeface="Calibri" panose="020F0502020204030204" pitchFamily="34" charset="0"/>
              </a:rPr>
              <a:t> </a:t>
            </a:r>
            <a:endParaRPr kumimoji="0" lang="en-US" sz="2800" b="1" i="0" u="none" strike="noStrike" kern="1200" cap="none" spc="0" normalizeH="0" baseline="0" noProof="0" dirty="0">
              <a:ln>
                <a:noFill/>
              </a:ln>
              <a:solidFill>
                <a:srgbClr val="00B050"/>
              </a:solidFill>
              <a:effectLst/>
              <a:uLnTx/>
              <a:uFillTx/>
              <a:latin typeface="Calibri" panose="020F0502020204030204" pitchFamily="34" charset="0"/>
              <a:ea typeface="Calibri" panose="020F0502020204030204" pitchFamily="34" charset="0"/>
              <a:cs typeface="Arial" panose="020B0604020202020204" pitchFamily="34" charset="0"/>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263989" y="1322131"/>
            <a:ext cx="9345750" cy="4235987"/>
          </a:xfrm>
          <a:prstGeom prst="roundRect">
            <a:avLst>
              <a:gd name="adj" fmla="val 6140"/>
            </a:avLst>
          </a:prstGeom>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800" b="0" i="0" u="none" strike="noStrike" kern="1200" cap="none" spc="0" normalizeH="0" baseline="0" noProof="0" dirty="0">
              <a:ln>
                <a:noFill/>
              </a:ln>
              <a:solidFill>
                <a:srgbClr val="06142D"/>
              </a:solidFill>
              <a:effectLst/>
              <a:uLnTx/>
              <a:uFillTx/>
              <a:latin typeface="Glory"/>
              <a:ea typeface="+mn-ea"/>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r>
              <a:rPr kumimoji="0" lang="ar-EG" sz="4400" b="1" i="0" u="none" strike="noStrike" kern="1200" cap="none" spc="0" normalizeH="0" baseline="0" noProof="0" dirty="0">
                <a:ln>
                  <a:noFill/>
                </a:ln>
                <a:solidFill>
                  <a:srgbClr val="4472C4"/>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p:txBody>
      </p:sp>
      <p:pic>
        <p:nvPicPr>
          <p:cNvPr id="10"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1E30AE59-9CD3-42B7-A4D1-5EC73706F260}"/>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335424" y="132213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2B0DB413-00AC-4725-8B79-7BB813FDE3B6}"/>
              </a:ext>
            </a:extLst>
          </p:cNvPr>
          <p:cNvSpPr txBox="1"/>
          <p:nvPr/>
        </p:nvSpPr>
        <p:spPr>
          <a:xfrm>
            <a:off x="6924580" y="2080824"/>
            <a:ext cx="3465513" cy="461665"/>
          </a:xfrm>
          <a:prstGeom prst="rect">
            <a:avLst/>
          </a:prstGeom>
          <a:noFill/>
        </p:spPr>
        <p:txBody>
          <a:bodyPr wrap="square" rtlCol="0">
            <a:spAutoFit/>
          </a:bodyPr>
          <a:lstStyle/>
          <a:p>
            <a:pPr algn="just" rtl="1"/>
            <a:r>
              <a:rPr lang="en-US" sz="2400" dirty="0">
                <a:solidFill>
                  <a:srgbClr val="FF0000"/>
                </a:solidFill>
                <a:ea typeface="Calibri" panose="020F0502020204030204" pitchFamily="34" charset="0"/>
                <a:cs typeface="Calibri" panose="020F0502020204030204" pitchFamily="34" charset="0"/>
              </a:rPr>
              <a:t>        </a:t>
            </a:r>
            <a:endParaRPr lang="en-US" sz="2800" dirty="0">
              <a:solidFill>
                <a:srgbClr val="FF0000"/>
              </a:solidFill>
            </a:endParaRPr>
          </a:p>
        </p:txBody>
      </p:sp>
      <p:sp>
        <p:nvSpPr>
          <p:cNvPr id="2" name="Slide Number Placeholder 1">
            <a:extLst>
              <a:ext uri="{FF2B5EF4-FFF2-40B4-BE49-F238E27FC236}">
                <a16:creationId xmlns:a16="http://schemas.microsoft.com/office/drawing/2014/main" id="{03EE744F-BF72-4269-8B05-59DAFC9AA6FC}"/>
              </a:ext>
            </a:extLst>
          </p:cNvPr>
          <p:cNvSpPr>
            <a:spLocks noGrp="1"/>
          </p:cNvSpPr>
          <p:nvPr>
            <p:ph type="sldNum" sz="quarter" idx="12"/>
          </p:nvPr>
        </p:nvSpPr>
        <p:spPr/>
        <p:txBody>
          <a:bodyPr/>
          <a:lstStyle/>
          <a:p>
            <a:fld id="{F7542ADD-394E-41F3-B704-951748884AEE}" type="slidenum">
              <a:rPr lang="en-US" smtClean="0"/>
              <a:t>25</a:t>
            </a:fld>
            <a:endParaRPr lang="en-US"/>
          </a:p>
        </p:txBody>
      </p:sp>
      <p:sp>
        <p:nvSpPr>
          <p:cNvPr id="9" name="Rounded Rectangle 12">
            <a:extLst>
              <a:ext uri="{FF2B5EF4-FFF2-40B4-BE49-F238E27FC236}">
                <a16:creationId xmlns:a16="http://schemas.microsoft.com/office/drawing/2014/main" id="{EADFCA5D-0E98-4DD9-8D3E-283BC097CE70}"/>
              </a:ext>
            </a:extLst>
          </p:cNvPr>
          <p:cNvSpPr/>
          <p:nvPr/>
        </p:nvSpPr>
        <p:spPr>
          <a:xfrm>
            <a:off x="2449593" y="2854266"/>
            <a:ext cx="6974541" cy="14612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dirty="0">
                <a:solidFill>
                  <a:srgbClr val="FF0000"/>
                </a:solidFill>
                <a:ea typeface="Calibri" panose="020F0502020204030204" pitchFamily="34" charset="0"/>
              </a:rPr>
              <a:t>وبازدياد كم المعلومات</a:t>
            </a:r>
            <a:r>
              <a:rPr lang="ar-IQ" sz="2000" dirty="0">
                <a:ea typeface="Calibri" panose="020F0502020204030204" pitchFamily="34" charset="0"/>
              </a:rPr>
              <a:t> وبازدیاد حركتها  (انتقالها من مكان إلى آخر خلال الشبكات المحلية وعبر الشبكات الكبيرة وفي العالم كله من شرقه إلي غربه عبر شبكة الإنترنت) ، </a:t>
            </a:r>
            <a:r>
              <a:rPr lang="ar-IQ" sz="2000" dirty="0">
                <a:solidFill>
                  <a:srgbClr val="FF0000"/>
                </a:solidFill>
                <a:ea typeface="Calibri" panose="020F0502020204030204" pitchFamily="34" charset="0"/>
              </a:rPr>
              <a:t>أصبح أمن المعلومات</a:t>
            </a:r>
            <a:r>
              <a:rPr lang="ar-IQ" sz="2000" dirty="0">
                <a:ea typeface="Calibri" panose="020F0502020204030204" pitchFamily="34" charset="0"/>
              </a:rPr>
              <a:t> في خطر.</a:t>
            </a:r>
            <a:endParaRPr lang="en-US" sz="2000" b="1" dirty="0">
              <a:solidFill>
                <a:schemeClr val="tx1"/>
              </a:solidFill>
              <a:latin typeface="Times New Roman" panose="02020603050405020304" pitchFamily="18" charset="0"/>
            </a:endParaRPr>
          </a:p>
        </p:txBody>
      </p:sp>
    </p:spTree>
    <p:extLst>
      <p:ext uri="{BB962C8B-B14F-4D97-AF65-F5344CB8AC3E}">
        <p14:creationId xmlns:p14="http://schemas.microsoft.com/office/powerpoint/2010/main" val="4287548396"/>
      </p:ext>
    </p:extLst>
  </p:cSld>
  <p:clrMapOvr>
    <a:masterClrMapping/>
  </p:clrMapOvr>
  <p:transition spd="slow">
    <p:push dir="u"/>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43513" y="952843"/>
            <a:ext cx="4159281"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2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91553" y="1269892"/>
            <a:ext cx="941560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C401FA9-BC4A-49B6-B8B2-5F797EABC01A}"/>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91554" y="1269892"/>
            <a:ext cx="9415606"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Rectangle 1">
            <a:extLst>
              <a:ext uri="{FF2B5EF4-FFF2-40B4-BE49-F238E27FC236}">
                <a16:creationId xmlns:a16="http://schemas.microsoft.com/office/drawing/2014/main" id="{117B7722-F7B3-4C11-AFCC-DFE3AE267C70}"/>
              </a:ext>
            </a:extLst>
          </p:cNvPr>
          <p:cNvSpPr/>
          <p:nvPr/>
        </p:nvSpPr>
        <p:spPr>
          <a:xfrm>
            <a:off x="2142969" y="2990550"/>
            <a:ext cx="8912774" cy="769809"/>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just" rtl="1"/>
            <a:r>
              <a:rPr lang="en-US" sz="2000" dirty="0">
                <a:solidFill>
                  <a:schemeClr val="tx1"/>
                </a:solidFill>
                <a:highlight>
                  <a:srgbClr val="FFFFFF"/>
                </a:highlight>
                <a:ea typeface="Calibri" panose="020F0502020204030204" pitchFamily="34" charset="0"/>
              </a:rPr>
              <a:t>  </a:t>
            </a:r>
            <a:r>
              <a:rPr lang="ar-EG" sz="2000" dirty="0">
                <a:solidFill>
                  <a:schemeClr val="tx1"/>
                </a:solidFill>
                <a:highlight>
                  <a:srgbClr val="FFFFFF"/>
                </a:highlight>
                <a:ea typeface="Calibri" panose="020F0502020204030204" pitchFamily="34" charset="0"/>
              </a:rPr>
              <a:t>      </a:t>
            </a:r>
            <a:r>
              <a:rPr lang="ar-IQ" sz="2000" dirty="0">
                <a:solidFill>
                  <a:schemeClr val="tx1"/>
                </a:solidFill>
                <a:highlight>
                  <a:srgbClr val="FFFFFF"/>
                </a:highlight>
                <a:ea typeface="Calibri" panose="020F0502020204030204" pitchFamily="34" charset="0"/>
              </a:rPr>
              <a:t>والوسيلة الأخطر فهي ما تعرف بـ  (برمجيات التتبع والالتقاط الشم) وهي وسيلة تتبع لجمع أكبر قدر من المعلومات السرية والخاصة عن طريق ما يعرف بأنظمة جمع المعلومات (تشممها) .</a:t>
            </a:r>
            <a:endParaRPr kumimoji="0" lang="en-US" sz="2000" b="0" i="0" u="none" strike="noStrike" kern="1200" cap="none" spc="0" normalizeH="0" baseline="0" noProof="0" dirty="0">
              <a:ln>
                <a:noFill/>
              </a:ln>
              <a:solidFill>
                <a:schemeClr val="tx1"/>
              </a:solidFill>
              <a:effectLst/>
              <a:highlight>
                <a:srgbClr val="FFFFFF"/>
              </a:highlight>
              <a:uLnTx/>
              <a:uFillTx/>
              <a:latin typeface="Calibri" panose="020F0502020204030204"/>
            </a:endParaRPr>
          </a:p>
        </p:txBody>
      </p:sp>
      <p:sp>
        <p:nvSpPr>
          <p:cNvPr id="3" name="Slide Number Placeholder 2">
            <a:extLst>
              <a:ext uri="{FF2B5EF4-FFF2-40B4-BE49-F238E27FC236}">
                <a16:creationId xmlns:a16="http://schemas.microsoft.com/office/drawing/2014/main" id="{070AC629-6241-4270-886D-C2033A662210}"/>
              </a:ext>
            </a:extLst>
          </p:cNvPr>
          <p:cNvSpPr>
            <a:spLocks noGrp="1"/>
          </p:cNvSpPr>
          <p:nvPr>
            <p:ph type="sldNum" sz="quarter" idx="12"/>
          </p:nvPr>
        </p:nvSpPr>
        <p:spPr/>
        <p:txBody>
          <a:bodyPr/>
          <a:lstStyle/>
          <a:p>
            <a:fld id="{F7542ADD-394E-41F3-B704-951748884AEE}" type="slidenum">
              <a:rPr lang="en-US" smtClean="0"/>
              <a:t>26</a:t>
            </a:fld>
            <a:endParaRPr lang="en-US"/>
          </a:p>
        </p:txBody>
      </p:sp>
    </p:spTree>
    <p:custDataLst>
      <p:tags r:id="rId1"/>
    </p:custDataLst>
    <p:extLst>
      <p:ext uri="{BB962C8B-B14F-4D97-AF65-F5344CB8AC3E}">
        <p14:creationId xmlns:p14="http://schemas.microsoft.com/office/powerpoint/2010/main" val="2787487251"/>
      </p:ext>
    </p:extLst>
  </p:cSld>
  <p:clrMapOvr>
    <a:masterClrMapping/>
  </p:clrMapOvr>
  <p:transition spd="slow">
    <p:push dir="u"/>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178729" y="1057463"/>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9734359"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58DC78F8-C307-42E5-90C7-4B2B3802CBBA}"/>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75503" y="1428055"/>
            <a:ext cx="9415606"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C50F9FD-451C-48EB-B489-4611685B5BD8}"/>
              </a:ext>
            </a:extLst>
          </p:cNvPr>
          <p:cNvSpPr txBox="1"/>
          <p:nvPr/>
        </p:nvSpPr>
        <p:spPr>
          <a:xfrm>
            <a:off x="2064073" y="2610982"/>
            <a:ext cx="7902108" cy="1323439"/>
          </a:xfrm>
          <a:prstGeom prst="rect">
            <a:avLst/>
          </a:prstGeom>
          <a:noFill/>
        </p:spPr>
        <p:txBody>
          <a:bodyPr wrap="square" rtlCol="0">
            <a:spAutoFit/>
          </a:bodyPr>
          <a:lstStyle/>
          <a:p>
            <a:pPr lvl="0" algn="just" rtl="1"/>
            <a:r>
              <a:rPr lang="en-US" sz="2000" b="1" dirty="0">
                <a:highlight>
                  <a:srgbClr val="FFFFFF"/>
                </a:highlight>
                <a:ea typeface="Calibri" panose="020F0502020204030204" pitchFamily="34" charset="0"/>
              </a:rPr>
              <a:t>      </a:t>
            </a:r>
            <a:r>
              <a:rPr lang="ar-IQ" sz="2000" b="1" dirty="0">
                <a:highlight>
                  <a:srgbClr val="FFFFFF"/>
                </a:highlight>
                <a:ea typeface="Calibri" panose="020F0502020204030204" pitchFamily="34" charset="0"/>
              </a:rPr>
              <a:t>ومما تجدر الإشارة إليه أنه من الصعوبة بمكان فصل جرائم الحاسوب عن جرائم الإنترنت، نتيجة لارتباط الإنترنت بالحاسوب ارتباطا تقنيا، إلا أن هذه الصعوبة سوف تتقلص كثيرا إذا أدركنا أن </a:t>
            </a:r>
            <a:r>
              <a:rPr lang="ar-IQ" sz="2000" b="1" dirty="0">
                <a:solidFill>
                  <a:srgbClr val="FF0000"/>
                </a:solidFill>
                <a:highlight>
                  <a:srgbClr val="FFFFFF"/>
                </a:highlight>
                <a:ea typeface="Calibri" panose="020F0502020204030204" pitchFamily="34" charset="0"/>
              </a:rPr>
              <a:t>تقنية الحاسوب أعم كثيرا من تقنية الإنترنت</a:t>
            </a:r>
            <a:r>
              <a:rPr lang="ar-EG" sz="2000" b="1" dirty="0">
                <a:solidFill>
                  <a:srgbClr val="FF0000"/>
                </a:solidFill>
                <a:highlight>
                  <a:srgbClr val="FFFFFF"/>
                </a:highlight>
                <a:ea typeface="Calibri" panose="020F0502020204030204" pitchFamily="34" charset="0"/>
              </a:rPr>
              <a:t>.</a:t>
            </a:r>
            <a:endParaRPr kumimoji="0" lang="en-US" sz="2000" b="0" i="0" u="none" strike="noStrike" kern="1200" cap="none" spc="0" normalizeH="0" baseline="0" noProof="0" dirty="0">
              <a:ln>
                <a:noFill/>
              </a:ln>
              <a:solidFill>
                <a:srgbClr val="FF0000"/>
              </a:solidFill>
              <a:effectLst/>
              <a:highlight>
                <a:srgbClr val="FFFFFF"/>
              </a:highlight>
              <a:uLnTx/>
              <a:uFillTx/>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A99FED31-DA4B-4B2F-8A03-35C37ADBA368}"/>
              </a:ext>
            </a:extLst>
          </p:cNvPr>
          <p:cNvSpPr>
            <a:spLocks noGrp="1"/>
          </p:cNvSpPr>
          <p:nvPr>
            <p:ph type="sldNum" sz="quarter" idx="12"/>
          </p:nvPr>
        </p:nvSpPr>
        <p:spPr/>
        <p:txBody>
          <a:bodyPr/>
          <a:lstStyle/>
          <a:p>
            <a:fld id="{F7542ADD-394E-41F3-B704-951748884AEE}" type="slidenum">
              <a:rPr lang="en-US" smtClean="0"/>
              <a:t>27</a:t>
            </a:fld>
            <a:endParaRPr lang="en-US"/>
          </a:p>
        </p:txBody>
      </p:sp>
    </p:spTree>
    <p:extLst>
      <p:ext uri="{BB962C8B-B14F-4D97-AF65-F5344CB8AC3E}">
        <p14:creationId xmlns:p14="http://schemas.microsoft.com/office/powerpoint/2010/main" val="1818137570"/>
      </p:ext>
    </p:extLst>
  </p:cSld>
  <p:clrMapOvr>
    <a:masterClrMapping/>
  </p:clrMapOvr>
  <p:transition spd="slow">
    <p:push dir="u"/>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815223" y="952845"/>
            <a:ext cx="4120713"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6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987429" y="1338051"/>
            <a:ext cx="10236291" cy="4391134"/>
          </a:xfrm>
          <a:prstGeom prst="roundRect">
            <a:avLst>
              <a:gd name="adj" fmla="val 6140"/>
            </a:avLst>
          </a:prstGeom>
          <a:solidFill>
            <a:schemeClr val="accent1">
              <a:lumMod val="40000"/>
              <a:lumOff val="6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60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4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4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194" name="Picture 2" descr="الجريمة الالكترونية و آليات التصدي لها">
            <a:extLst>
              <a:ext uri="{FF2B5EF4-FFF2-40B4-BE49-F238E27FC236}">
                <a16:creationId xmlns:a16="http://schemas.microsoft.com/office/drawing/2014/main" id="{FEF4C0D2-7877-4F69-9CB2-1D34273CCE80}"/>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87429" y="1308007"/>
            <a:ext cx="10052046" cy="4391133"/>
          </a:xfrm>
          <a:prstGeom prst="ellipse">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AC50F9FD-451C-48EB-B489-4611685B5BD8}"/>
              </a:ext>
            </a:extLst>
          </p:cNvPr>
          <p:cNvSpPr txBox="1"/>
          <p:nvPr/>
        </p:nvSpPr>
        <p:spPr>
          <a:xfrm>
            <a:off x="1197818" y="1838015"/>
            <a:ext cx="9815512" cy="1015663"/>
          </a:xfrm>
          <a:prstGeom prst="rect">
            <a:avLst/>
          </a:prstGeom>
          <a:noFill/>
        </p:spPr>
        <p:txBody>
          <a:bodyPr wrap="square" rtlCol="0">
            <a:spAutoFit/>
          </a:bodyPr>
          <a:lstStyle/>
          <a:p>
            <a:pPr algn="just" rtl="1"/>
            <a:r>
              <a:rPr lang="ar-EG" sz="3600"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IQ" sz="2400" dirty="0">
                <a:solidFill>
                  <a:srgbClr val="FF0000"/>
                </a:solidFill>
                <a:highlight>
                  <a:srgbClr val="FFFFFF"/>
                </a:highlight>
                <a:latin typeface="Times New Roman" panose="02020603050405020304" pitchFamily="18" charset="0"/>
                <a:ea typeface="Times New Roman" panose="02020603050405020304" pitchFamily="18" charset="0"/>
              </a:rPr>
              <a:t>الجرائم المتعلقة بالإنترنت التقليدية منها والمستحدثة تتميز</a:t>
            </a:r>
            <a:r>
              <a:rPr lang="ar-IQ" sz="2400" dirty="0">
                <a:solidFill>
                  <a:srgbClr val="FF0000"/>
                </a:solidFill>
                <a:latin typeface="Times New Roman" panose="02020603050405020304" pitchFamily="18" charset="0"/>
                <a:ea typeface="Times New Roman" panose="02020603050405020304" pitchFamily="18" charset="0"/>
              </a:rPr>
              <a:t> </a:t>
            </a:r>
            <a:r>
              <a:rPr lang="ar-IQ" sz="2400" dirty="0">
                <a:solidFill>
                  <a:srgbClr val="FF0000"/>
                </a:solidFill>
                <a:highlight>
                  <a:srgbClr val="FFFF00"/>
                </a:highlight>
                <a:latin typeface="Times New Roman" panose="02020603050405020304" pitchFamily="18" charset="0"/>
                <a:ea typeface="Times New Roman" panose="02020603050405020304" pitchFamily="18" charset="0"/>
              </a:rPr>
              <a:t>بخصائص معينة </a:t>
            </a:r>
            <a:r>
              <a:rPr lang="ar-IQ" sz="2400" dirty="0">
                <a:solidFill>
                  <a:srgbClr val="FF0000"/>
                </a:solidFill>
                <a:highlight>
                  <a:srgbClr val="FFFFFF"/>
                </a:highlight>
                <a:latin typeface="Times New Roman" panose="02020603050405020304" pitchFamily="18" charset="0"/>
                <a:ea typeface="Times New Roman" panose="02020603050405020304" pitchFamily="18" charset="0"/>
              </a:rPr>
              <a:t>تنفرد بها عن غيرها من الجرائم هي:</a:t>
            </a:r>
            <a:endParaRPr lang="en-US" sz="2400" dirty="0">
              <a:highlight>
                <a:srgbClr val="FFFFFF"/>
              </a:highlight>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8CDA9F43-5405-4107-AAEB-BBF1A23FC297}"/>
              </a:ext>
            </a:extLst>
          </p:cNvPr>
          <p:cNvSpPr>
            <a:spLocks noGrp="1"/>
          </p:cNvSpPr>
          <p:nvPr>
            <p:ph type="sldNum" sz="quarter" idx="12"/>
          </p:nvPr>
        </p:nvSpPr>
        <p:spPr/>
        <p:txBody>
          <a:bodyPr/>
          <a:lstStyle/>
          <a:p>
            <a:fld id="{F7542ADD-394E-41F3-B704-951748884AEE}" type="slidenum">
              <a:rPr lang="en-US" smtClean="0"/>
              <a:t>28</a:t>
            </a:fld>
            <a:endParaRPr lang="en-US"/>
          </a:p>
        </p:txBody>
      </p:sp>
    </p:spTree>
    <p:extLst>
      <p:ext uri="{BB962C8B-B14F-4D97-AF65-F5344CB8AC3E}">
        <p14:creationId xmlns:p14="http://schemas.microsoft.com/office/powerpoint/2010/main" val="802328519"/>
      </p:ext>
    </p:extLst>
  </p:cSld>
  <p:clrMapOvr>
    <a:masterClrMapping/>
  </p:clrMapOvr>
  <p:transition spd="slow">
    <p:push dir="u"/>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014588" y="2922494"/>
            <a:ext cx="4329965" cy="131781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r" rtl="1"/>
            <a:r>
              <a:rPr lang="ar-IQ" sz="2000" dirty="0">
                <a:solidFill>
                  <a:schemeClr val="tx1"/>
                </a:solidFill>
                <a:latin typeface="Alexandria Medium" pitchFamily="2" charset="-78"/>
                <a:ea typeface="Times New Roman" panose="02020603050405020304" pitchFamily="18" charset="0"/>
                <a:cs typeface="Alexandria Medium" pitchFamily="2" charset="-78"/>
              </a:rPr>
              <a:t>الخاصية الأولى: </a:t>
            </a:r>
            <a:endParaRPr lang="ar-EG" sz="2000" dirty="0">
              <a:solidFill>
                <a:schemeClr val="tx1"/>
              </a:solidFill>
              <a:latin typeface="Alexandria Medium" pitchFamily="2" charset="-78"/>
              <a:ea typeface="Times New Roman" panose="02020603050405020304" pitchFamily="18" charset="0"/>
              <a:cs typeface="Alexandria Medium" pitchFamily="2" charset="-78"/>
            </a:endParaRPr>
          </a:p>
          <a:p>
            <a:pPr algn="r" rtl="1"/>
            <a:r>
              <a:rPr lang="ar-IQ" sz="2000" dirty="0">
                <a:solidFill>
                  <a:schemeClr val="tx1"/>
                </a:solidFill>
                <a:latin typeface="Alexandria Medium" pitchFamily="2" charset="-78"/>
                <a:ea typeface="Times New Roman" panose="02020603050405020304" pitchFamily="18" charset="0"/>
                <a:cs typeface="Alexandria Medium" pitchFamily="2" charset="-78"/>
              </a:rPr>
              <a:t>الحاسوب هو أداة</a:t>
            </a:r>
            <a:r>
              <a:rPr lang="en-US" sz="2000" dirty="0">
                <a:solidFill>
                  <a:schemeClr val="tx1"/>
                </a:solidFill>
                <a:latin typeface="Alexandria Medium" pitchFamily="2" charset="-78"/>
                <a:ea typeface="Times New Roman" panose="02020603050405020304" pitchFamily="18" charset="0"/>
                <a:cs typeface="Alexandria Medium" pitchFamily="2" charset="-78"/>
              </a:rPr>
              <a:t> </a:t>
            </a:r>
            <a:r>
              <a:rPr lang="ar-IQ" sz="2000" dirty="0">
                <a:solidFill>
                  <a:schemeClr val="tx1"/>
                </a:solidFill>
                <a:latin typeface="Alexandria Medium" pitchFamily="2" charset="-78"/>
                <a:ea typeface="Times New Roman" panose="02020603050405020304" pitchFamily="18" charset="0"/>
                <a:cs typeface="Alexandria Medium" pitchFamily="2" charset="-78"/>
              </a:rPr>
              <a:t>ارتكابها:</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208FF5F7-ED25-40E7-83D3-AAD946E492F4}"/>
              </a:ext>
            </a:extLst>
          </p:cNvPr>
          <p:cNvSpPr>
            <a:spLocks noGrp="1"/>
          </p:cNvSpPr>
          <p:nvPr>
            <p:ph type="sldNum" sz="quarter" idx="12"/>
          </p:nvPr>
        </p:nvSpPr>
        <p:spPr/>
        <p:txBody>
          <a:bodyPr/>
          <a:lstStyle/>
          <a:p>
            <a:fld id="{F7542ADD-394E-41F3-B704-951748884AEE}" type="slidenum">
              <a:rPr lang="en-US" smtClean="0"/>
              <a:t>29</a:t>
            </a:fld>
            <a:endParaRPr lang="en-US"/>
          </a:p>
        </p:txBody>
      </p:sp>
      <p:pic>
        <p:nvPicPr>
          <p:cNvPr id="9" name="Picture 2" descr="Pin on Quick Saves">
            <a:extLst>
              <a:ext uri="{FF2B5EF4-FFF2-40B4-BE49-F238E27FC236}">
                <a16:creationId xmlns:a16="http://schemas.microsoft.com/office/drawing/2014/main" id="{0BFDF7C4-7DAF-4407-8FCE-47766DE1EF5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90765"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535892998"/>
      </p:ext>
    </p:extLst>
  </p:cSld>
  <p:clrMapOvr>
    <a:masterClrMapping/>
  </p:clrMapOvr>
  <p:transition spd="slow">
    <p:push dir="u"/>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1967578" y="2663685"/>
            <a:ext cx="4128422" cy="1245840"/>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b="1" dirty="0">
                <a:solidFill>
                  <a:schemeClr val="tx1"/>
                </a:solidFill>
                <a:latin typeface="Alexandria Medium" pitchFamily="2" charset="-78"/>
                <a:ea typeface="Times New Roman" panose="02020603050405020304" pitchFamily="18" charset="0"/>
                <a:cs typeface="Alexandria Medium" pitchFamily="2" charset="-78"/>
              </a:rPr>
              <a:t>الخاصية الثانية: </a:t>
            </a:r>
            <a:endParaRPr lang="en-US" sz="2000" b="1"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IQ" sz="2000" b="1" dirty="0">
                <a:solidFill>
                  <a:schemeClr val="tx1"/>
                </a:solidFill>
                <a:latin typeface="Alexandria Medium" pitchFamily="2" charset="-78"/>
                <a:ea typeface="Times New Roman" panose="02020603050405020304" pitchFamily="18" charset="0"/>
                <a:cs typeface="Alexandria Medium" pitchFamily="2" charset="-78"/>
              </a:rPr>
              <a:t>ترتكب بواسطة الإنترنت :</a:t>
            </a:r>
            <a:endParaRPr lang="en-US" sz="2000"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9FA28D6F-5756-47D8-8EFF-AA74613F516F}"/>
              </a:ext>
            </a:extLst>
          </p:cNvPr>
          <p:cNvSpPr>
            <a:spLocks noGrp="1"/>
          </p:cNvSpPr>
          <p:nvPr>
            <p:ph type="sldNum" sz="quarter" idx="12"/>
          </p:nvPr>
        </p:nvSpPr>
        <p:spPr/>
        <p:txBody>
          <a:bodyPr/>
          <a:lstStyle/>
          <a:p>
            <a:fld id="{F7542ADD-394E-41F3-B704-951748884AEE}" type="slidenum">
              <a:rPr lang="en-US" smtClean="0"/>
              <a:t>30</a:t>
            </a:fld>
            <a:endParaRPr lang="en-US"/>
          </a:p>
        </p:txBody>
      </p:sp>
      <p:pic>
        <p:nvPicPr>
          <p:cNvPr id="8" name="Picture 2" descr="Pin on Quick Saves">
            <a:extLst>
              <a:ext uri="{FF2B5EF4-FFF2-40B4-BE49-F238E27FC236}">
                <a16:creationId xmlns:a16="http://schemas.microsoft.com/office/drawing/2014/main" id="{7703D906-FAB4-48D6-8216-271949092C1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096000"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223746457"/>
      </p:ext>
    </p:extLst>
  </p:cSld>
  <p:clrMapOvr>
    <a:masterClrMapping/>
  </p:clrMapOvr>
  <p:transition spd="slow">
    <p:push dir="u"/>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r"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040756" y="2671482"/>
            <a:ext cx="5050766" cy="1692281"/>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b="1" dirty="0">
                <a:solidFill>
                  <a:schemeClr val="tx1"/>
                </a:solidFill>
                <a:latin typeface="Alexandria Medium" pitchFamily="2" charset="-78"/>
                <a:ea typeface="Times New Roman" panose="02020603050405020304" pitchFamily="18" charset="0"/>
                <a:cs typeface="Alexandria Medium" pitchFamily="2" charset="-78"/>
              </a:rPr>
              <a:t>الخاصية الثالثة : </a:t>
            </a:r>
            <a:endParaRPr lang="en-US" b="1" dirty="0">
              <a:solidFill>
                <a:schemeClr val="tx1"/>
              </a:solidFill>
              <a:latin typeface="Alexandria Medium" pitchFamily="2" charset="-78"/>
              <a:ea typeface="Times New Roman" panose="02020603050405020304" pitchFamily="18" charset="0"/>
              <a:cs typeface="Alexandria Medium" pitchFamily="2" charset="-78"/>
            </a:endParaRPr>
          </a:p>
          <a:p>
            <a:pPr algn="just" rtl="1"/>
            <a:r>
              <a:rPr lang="ar-IQ" b="1" dirty="0">
                <a:solidFill>
                  <a:schemeClr val="tx1"/>
                </a:solidFill>
                <a:latin typeface="Alexandria Medium" pitchFamily="2" charset="-78"/>
                <a:ea typeface="Times New Roman" panose="02020603050405020304" pitchFamily="18" charset="0"/>
                <a:cs typeface="Alexandria Medium" pitchFamily="2" charset="-78"/>
              </a:rPr>
              <a:t>المجرم المعلوماتي عبر الإنترنت يختلف عن المعلوماتي عبر الحاسوب :</a:t>
            </a:r>
            <a:endParaRPr lang="en-US" dirty="0">
              <a:solidFill>
                <a:schemeClr val="tx1"/>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6AEBB10D-5301-4BCA-9370-F97FB808343A}"/>
              </a:ext>
            </a:extLst>
          </p:cNvPr>
          <p:cNvSpPr>
            <a:spLocks noGrp="1"/>
          </p:cNvSpPr>
          <p:nvPr>
            <p:ph type="sldNum" sz="quarter" idx="12"/>
          </p:nvPr>
        </p:nvSpPr>
        <p:spPr/>
        <p:txBody>
          <a:bodyPr/>
          <a:lstStyle/>
          <a:p>
            <a:fld id="{F7542ADD-394E-41F3-B704-951748884AEE}" type="slidenum">
              <a:rPr lang="en-US" smtClean="0"/>
              <a:t>31</a:t>
            </a:fld>
            <a:endParaRPr lang="en-US"/>
          </a:p>
        </p:txBody>
      </p:sp>
      <p:pic>
        <p:nvPicPr>
          <p:cNvPr id="8" name="Picture 2" descr="Pin on Quick Saves">
            <a:extLst>
              <a:ext uri="{FF2B5EF4-FFF2-40B4-BE49-F238E27FC236}">
                <a16:creationId xmlns:a16="http://schemas.microsoft.com/office/drawing/2014/main" id="{4EA2BE6F-FDC2-4319-A707-BE5413DDF79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308694" y="1454326"/>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4267933078"/>
      </p:ext>
    </p:extLst>
  </p:cSld>
  <p:clrMapOvr>
    <a:masterClrMapping/>
  </p:clrMapOvr>
  <p:transition spd="slow">
    <p:push dir="u"/>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998019"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13" name="Oval 12">
            <a:extLst>
              <a:ext uri="{FF2B5EF4-FFF2-40B4-BE49-F238E27FC236}">
                <a16:creationId xmlns:a16="http://schemas.microsoft.com/office/drawing/2014/main" id="{27376E63-A78A-BD8F-1A56-52837C863F12}"/>
              </a:ext>
            </a:extLst>
          </p:cNvPr>
          <p:cNvSpPr/>
          <p:nvPr/>
        </p:nvSpPr>
        <p:spPr>
          <a:xfrm>
            <a:off x="2152099" y="2743449"/>
            <a:ext cx="4731059" cy="1568576"/>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400" b="1" dirty="0">
                <a:solidFill>
                  <a:schemeClr val="tx1"/>
                </a:solidFill>
                <a:latin typeface="Times New Roman" panose="02020603050405020304" pitchFamily="18" charset="0"/>
                <a:ea typeface="Times New Roman" panose="02020603050405020304" pitchFamily="18" charset="0"/>
              </a:rPr>
              <a:t>الخاصية الرابعة: </a:t>
            </a:r>
            <a:endParaRPr lang="ar-EG" sz="2400" b="1" dirty="0">
              <a:solidFill>
                <a:schemeClr val="tx1"/>
              </a:solidFill>
              <a:latin typeface="Times New Roman" panose="02020603050405020304" pitchFamily="18" charset="0"/>
              <a:ea typeface="Times New Roman" panose="02020603050405020304" pitchFamily="18" charset="0"/>
            </a:endParaRPr>
          </a:p>
          <a:p>
            <a:pPr algn="just" rtl="1"/>
            <a:r>
              <a:rPr lang="ar-IQ" sz="2400" b="1" dirty="0">
                <a:solidFill>
                  <a:schemeClr val="tx1"/>
                </a:solidFill>
                <a:latin typeface="Times New Roman" panose="02020603050405020304" pitchFamily="18" charset="0"/>
                <a:ea typeface="Times New Roman" panose="02020603050405020304" pitchFamily="18" charset="0"/>
              </a:rPr>
              <a:t>تتسم بالخطورة البالغة:</a:t>
            </a:r>
            <a:endParaRPr lang="en-US" sz="2400" dirty="0">
              <a:solidFill>
                <a:schemeClr val="tx1"/>
              </a:solidFill>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153575BC-44CF-420F-8485-F98F5EC17FAC}"/>
              </a:ext>
            </a:extLst>
          </p:cNvPr>
          <p:cNvSpPr>
            <a:spLocks noGrp="1"/>
          </p:cNvSpPr>
          <p:nvPr>
            <p:ph type="sldNum" sz="quarter" idx="12"/>
          </p:nvPr>
        </p:nvSpPr>
        <p:spPr/>
        <p:txBody>
          <a:bodyPr/>
          <a:lstStyle/>
          <a:p>
            <a:fld id="{F7542ADD-394E-41F3-B704-951748884AEE}" type="slidenum">
              <a:rPr lang="en-US" smtClean="0"/>
              <a:t>32</a:t>
            </a:fld>
            <a:endParaRPr lang="en-US"/>
          </a:p>
        </p:txBody>
      </p:sp>
      <p:pic>
        <p:nvPicPr>
          <p:cNvPr id="10" name="Picture 2" descr="Pin on Quick Saves">
            <a:extLst>
              <a:ext uri="{FF2B5EF4-FFF2-40B4-BE49-F238E27FC236}">
                <a16:creationId xmlns:a16="http://schemas.microsoft.com/office/drawing/2014/main" id="{C364BE59-8244-4B01-B543-25930743352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6220264" y="1391573"/>
            <a:ext cx="4912659" cy="394934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9449164"/>
      </p:ext>
    </p:extLst>
  </p:cSld>
  <p:clrMapOvr>
    <a:masterClrMapping/>
  </p:clrMapOvr>
  <p:transition spd="slow">
    <p:push dir="u"/>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800" b="1" i="0"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89"/>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48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6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1" i="0"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1988448" y="2640384"/>
            <a:ext cx="5372122" cy="1323439"/>
          </a:xfrm>
          <a:prstGeom prst="rect">
            <a:avLst/>
          </a:prstGeom>
          <a:solidFill>
            <a:schemeClr val="bg1"/>
          </a:solidFill>
        </p:spPr>
        <p:txBody>
          <a:bodyPr wrap="square" rtlCol="0">
            <a:spAutoFit/>
          </a:bodyPr>
          <a:lstStyle/>
          <a:p>
            <a:pPr algn="just" rtl="1"/>
            <a:r>
              <a:rPr lang="en-US" sz="3200" b="1" dirty="0">
                <a:latin typeface="Calibri" panose="020F0502020204030204" pitchFamily="34" charset="0"/>
                <a:ea typeface="Times New Roman" panose="02020603050405020304" pitchFamily="18" charset="0"/>
              </a:rPr>
              <a:t> </a:t>
            </a:r>
            <a:r>
              <a:rPr lang="ar-IQ" sz="2400" b="1" dirty="0">
                <a:latin typeface="Calibri" panose="020F0502020204030204" pitchFamily="34" charset="0"/>
                <a:ea typeface="Times New Roman" panose="02020603050405020304" pitchFamily="18" charset="0"/>
              </a:rPr>
              <a:t>الجرائم الناشئة عن الاستخدام غير المشروع للإنترنت يمكن تقسيمها إلي </a:t>
            </a:r>
            <a:r>
              <a:rPr lang="ar-IQ" sz="2400" b="1" dirty="0">
                <a:solidFill>
                  <a:srgbClr val="FF0000"/>
                </a:solidFill>
                <a:latin typeface="Calibri" panose="020F0502020204030204" pitchFamily="34" charset="0"/>
                <a:ea typeface="Times New Roman" panose="02020603050405020304" pitchFamily="18" charset="0"/>
              </a:rPr>
              <a:t>فئتين</a:t>
            </a:r>
            <a:r>
              <a:rPr lang="ar-IQ" sz="2400" b="1" dirty="0">
                <a:latin typeface="Calibri" panose="020F0502020204030204" pitchFamily="34" charset="0"/>
                <a:ea typeface="Times New Roman" panose="02020603050405020304" pitchFamily="18" charset="0"/>
              </a:rPr>
              <a:t> من الجرائم على النحو التالي:</a:t>
            </a:r>
            <a:endParaRPr lang="en-US" sz="2400" b="1" dirty="0">
              <a:latin typeface="Times New Roman" panose="02020603050405020304" pitchFamily="18" charset="0"/>
              <a:ea typeface="Times New Roman" panose="02020603050405020304" pitchFamily="18" charset="0"/>
            </a:endParaRPr>
          </a:p>
        </p:txBody>
      </p:sp>
      <p:sp>
        <p:nvSpPr>
          <p:cNvPr id="4" name="Slide Number Placeholder 3">
            <a:extLst>
              <a:ext uri="{FF2B5EF4-FFF2-40B4-BE49-F238E27FC236}">
                <a16:creationId xmlns:a16="http://schemas.microsoft.com/office/drawing/2014/main" id="{29B1635D-2EF9-46A7-830A-FE0E9D6C8CDC}"/>
              </a:ext>
            </a:extLst>
          </p:cNvPr>
          <p:cNvSpPr>
            <a:spLocks noGrp="1"/>
          </p:cNvSpPr>
          <p:nvPr>
            <p:ph type="sldNum" sz="quarter" idx="12"/>
          </p:nvPr>
        </p:nvSpPr>
        <p:spPr/>
        <p:txBody>
          <a:bodyPr/>
          <a:lstStyle/>
          <a:p>
            <a:fld id="{F7542ADD-394E-41F3-B704-951748884AEE}" type="slidenum">
              <a:rPr lang="en-US" smtClean="0"/>
              <a:t>33</a:t>
            </a:fld>
            <a:endParaRPr lang="en-US"/>
          </a:p>
        </p:txBody>
      </p:sp>
      <p:pic>
        <p:nvPicPr>
          <p:cNvPr id="9" name="Picture 2" descr="Google - cyber crime :: Behance">
            <a:extLst>
              <a:ext uri="{FF2B5EF4-FFF2-40B4-BE49-F238E27FC236}">
                <a16:creationId xmlns:a16="http://schemas.microsoft.com/office/drawing/2014/main" id="{B2CE6159-D7B0-4041-9F34-4B89005AE50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7474824" y="1754669"/>
            <a:ext cx="3581400" cy="360045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89685149"/>
      </p:ext>
    </p:extLst>
  </p:cSld>
  <p:clrMapOvr>
    <a:masterClrMapping/>
  </p:clrMapOvr>
  <p:transition spd="slow">
    <p:push dir="u"/>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6472517" y="2574484"/>
            <a:ext cx="4577097" cy="2031325"/>
          </a:xfrm>
          <a:prstGeom prst="rect">
            <a:avLst/>
          </a:prstGeom>
          <a:solidFill>
            <a:schemeClr val="bg1"/>
          </a:solidFill>
        </p:spPr>
        <p:txBody>
          <a:bodyPr wrap="square" rtlCol="0">
            <a:spAutoFit/>
          </a:bodyPr>
          <a:lstStyle/>
          <a:p>
            <a:pPr algn="just" rtl="1"/>
            <a:r>
              <a:rPr lang="ar-IQ" b="1" dirty="0">
                <a:solidFill>
                  <a:srgbClr val="FF0000"/>
                </a:solidFill>
                <a:latin typeface="Alexandria Medium" pitchFamily="2" charset="-78"/>
                <a:ea typeface="Times New Roman" panose="02020603050405020304" pitchFamily="18" charset="0"/>
                <a:cs typeface="Alexandria Medium" pitchFamily="2" charset="-78"/>
              </a:rPr>
              <a:t>ويوجد تقسيم آخر لجرائم الإنترنت إلي قسمين :</a:t>
            </a:r>
            <a:endParaRPr lang="en-US" b="1" dirty="0">
              <a:solidFill>
                <a:srgbClr val="FF0000"/>
              </a:solidFill>
              <a:latin typeface="Alexandria Medium" pitchFamily="2" charset="-78"/>
              <a:ea typeface="Times New Roman" panose="02020603050405020304" pitchFamily="18" charset="0"/>
              <a:cs typeface="Alexandria Medium" pitchFamily="2" charset="-78"/>
            </a:endParaRPr>
          </a:p>
          <a:p>
            <a:pPr algn="just" rtl="1"/>
            <a:endParaRPr lang="ar-EG" b="1" dirty="0">
              <a:solidFill>
                <a:srgbClr val="FF0000"/>
              </a:solidFill>
              <a:latin typeface="Alexandria Medium" pitchFamily="2" charset="-78"/>
              <a:ea typeface="Times New Roman" panose="02020603050405020304" pitchFamily="18" charset="0"/>
              <a:cs typeface="Alexandria Medium" pitchFamily="2" charset="-78"/>
            </a:endParaRPr>
          </a:p>
          <a:p>
            <a:pPr algn="just" rtl="1"/>
            <a:r>
              <a:rPr lang="ar-IQ" b="1" dirty="0">
                <a:latin typeface="Alexandria Medium" pitchFamily="2" charset="-78"/>
                <a:ea typeface="Times New Roman" panose="02020603050405020304" pitchFamily="18" charset="0"/>
                <a:cs typeface="Alexandria Medium" pitchFamily="2" charset="-78"/>
              </a:rPr>
              <a:t> أولهما: عندما تكون شبكة الإنترنت هي هدف الجريمة :</a:t>
            </a:r>
            <a:r>
              <a:rPr lang="ar-IQ" dirty="0">
                <a:latin typeface="Alexandria Medium" pitchFamily="2" charset="-78"/>
                <a:ea typeface="Times New Roman" panose="02020603050405020304" pitchFamily="18" charset="0"/>
                <a:cs typeface="Alexandria Medium" pitchFamily="2" charset="-78"/>
              </a:rPr>
              <a:t> </a:t>
            </a:r>
            <a:endParaRPr lang="en-US" dirty="0">
              <a:latin typeface="Alexandria Medium" pitchFamily="2" charset="-78"/>
              <a:ea typeface="Times New Roman" panose="02020603050405020304" pitchFamily="18" charset="0"/>
              <a:cs typeface="Alexandria Medium" pitchFamily="2" charset="-78"/>
            </a:endParaRPr>
          </a:p>
          <a:p>
            <a:pPr algn="just" rtl="1"/>
            <a:r>
              <a:rPr lang="ar-IQ" b="1" dirty="0">
                <a:latin typeface="Alexandria Medium" pitchFamily="2" charset="-78"/>
                <a:ea typeface="Times New Roman" panose="02020603050405020304" pitchFamily="18" charset="0"/>
                <a:cs typeface="Alexandria Medium" pitchFamily="2" charset="-78"/>
              </a:rPr>
              <a:t>ثانيهما: عندما تكون شبكة الإنترنت هي الوسيلة المستخدمة في ارتكاب الجريمة:</a:t>
            </a:r>
            <a:endParaRPr lang="en-US" dirty="0">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6A9295E1-6E8E-4894-BA42-41D0F89ACC52}"/>
              </a:ext>
            </a:extLst>
          </p:cNvPr>
          <p:cNvSpPr>
            <a:spLocks noGrp="1"/>
          </p:cNvSpPr>
          <p:nvPr>
            <p:ph type="sldNum" sz="quarter" idx="12"/>
          </p:nvPr>
        </p:nvSpPr>
        <p:spPr/>
        <p:txBody>
          <a:bodyPr/>
          <a:lstStyle/>
          <a:p>
            <a:fld id="{F7542ADD-394E-41F3-B704-951748884AEE}" type="slidenum">
              <a:rPr lang="en-US" smtClean="0"/>
              <a:t>34</a:t>
            </a:fld>
            <a:endParaRPr lang="en-US"/>
          </a:p>
        </p:txBody>
      </p:sp>
      <p:pic>
        <p:nvPicPr>
          <p:cNvPr id="9" name="Picture 8">
            <a:extLst>
              <a:ext uri="{FF2B5EF4-FFF2-40B4-BE49-F238E27FC236}">
                <a16:creationId xmlns:a16="http://schemas.microsoft.com/office/drawing/2014/main" id="{B28F8867-46D5-46C0-978B-B16116129AD5}"/>
              </a:ext>
            </a:extLst>
          </p:cNvPr>
          <p:cNvPicPr>
            <a:picLocks noChangeAspect="1"/>
          </p:cNvPicPr>
          <p:nvPr/>
        </p:nvPicPr>
        <p:blipFill rotWithShape="1">
          <a:blip r:embed="rId4"/>
          <a:srcRect t="11634" b="7451"/>
          <a:stretch/>
        </p:blipFill>
        <p:spPr>
          <a:xfrm>
            <a:off x="1768299" y="1285191"/>
            <a:ext cx="5272862" cy="3950197"/>
          </a:xfrm>
          <a:prstGeom prst="rect">
            <a:avLst/>
          </a:prstGeom>
          <a:ln>
            <a:noFill/>
          </a:ln>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ustDataLst>
      <p:tags r:id="rId1"/>
    </p:custDataLst>
    <p:extLst>
      <p:ext uri="{BB962C8B-B14F-4D97-AF65-F5344CB8AC3E}">
        <p14:creationId xmlns:p14="http://schemas.microsoft.com/office/powerpoint/2010/main" val="1338466531"/>
      </p:ext>
    </p:extLst>
  </p:cSld>
  <p:clrMapOvr>
    <a:masterClrMapping/>
  </p:clrMapOvr>
  <p:transition spd="slow">
    <p:push dir="u"/>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4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8444A02-40FB-4A37-A290-9A98054DDC56}"/>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323434"/>
            <a:ext cx="9345750"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351129" y="2897330"/>
            <a:ext cx="8529769" cy="923330"/>
          </a:xfrm>
          <a:prstGeom prst="rect">
            <a:avLst/>
          </a:prstGeom>
          <a:solidFill>
            <a:schemeClr val="bg1"/>
          </a:solidFill>
        </p:spPr>
        <p:txBody>
          <a:bodyPr wrap="square" rtlCol="0">
            <a:spAutoFit/>
          </a:bodyPr>
          <a:lstStyle/>
          <a:p>
            <a:pPr lvl="0" algn="just" rtl="1"/>
            <a:r>
              <a:rPr lang="ar-IQ" b="1" dirty="0">
                <a:latin typeface="Alexandria Medium" pitchFamily="2" charset="-78"/>
                <a:ea typeface="Times New Roman" panose="02020603050405020304" pitchFamily="18" charset="0"/>
                <a:cs typeface="Alexandria Medium" pitchFamily="2" charset="-78"/>
              </a:rPr>
              <a:t> </a:t>
            </a:r>
            <a:r>
              <a:rPr lang="en-US" b="1" dirty="0">
                <a:latin typeface="Alexandria Medium" pitchFamily="2" charset="-78"/>
                <a:ea typeface="Times New Roman" panose="02020603050405020304" pitchFamily="18" charset="0"/>
                <a:cs typeface="Alexandria Medium" pitchFamily="2" charset="-78"/>
              </a:rPr>
              <a:t>       </a:t>
            </a:r>
            <a:r>
              <a:rPr lang="ar-IQ" b="1" dirty="0">
                <a:latin typeface="Alexandria Medium" pitchFamily="2" charset="-78"/>
                <a:ea typeface="Times New Roman" panose="02020603050405020304" pitchFamily="18" charset="0"/>
                <a:cs typeface="Alexandria Medium" pitchFamily="2" charset="-78"/>
              </a:rPr>
              <a:t>فشبكة الإنترنت - بوصفها نتاج المعلوماتية - كأداة للربط والاتصال مختلف شعوب العالم، </a:t>
            </a:r>
            <a:r>
              <a:rPr lang="ar-IQ" b="1" dirty="0">
                <a:solidFill>
                  <a:srgbClr val="FF0000"/>
                </a:solidFill>
                <a:highlight>
                  <a:srgbClr val="FFFF00"/>
                </a:highlight>
                <a:latin typeface="Alexandria Medium" pitchFamily="2" charset="-78"/>
                <a:ea typeface="Times New Roman" panose="02020603050405020304" pitchFamily="18" charset="0"/>
                <a:cs typeface="Alexandria Medium" pitchFamily="2" charset="-78"/>
              </a:rPr>
              <a:t>تشكل أداة لارتكاب الجريمة، أو تكون محلا لها</a:t>
            </a:r>
            <a:r>
              <a:rPr lang="ar-IQ" b="1" dirty="0">
                <a:highlight>
                  <a:srgbClr val="FFFF00"/>
                </a:highlight>
                <a:latin typeface="Alexandria Medium" pitchFamily="2" charset="-78"/>
                <a:ea typeface="Times New Roman" panose="02020603050405020304" pitchFamily="18" charset="0"/>
                <a:cs typeface="Alexandria Medium" pitchFamily="2" charset="-78"/>
              </a:rPr>
              <a:t>. </a:t>
            </a:r>
            <a:r>
              <a:rPr lang="ar-IQ" b="1" dirty="0">
                <a:latin typeface="Alexandria Medium" pitchFamily="2" charset="-78"/>
                <a:ea typeface="Times New Roman" panose="02020603050405020304" pitchFamily="18" charset="0"/>
                <a:cs typeface="Alexandria Medium" pitchFamily="2" charset="-78"/>
              </a:rPr>
              <a:t>وذلك بإساءة استخدامها، واستغلالها علي نحو غير مشروع</a:t>
            </a:r>
            <a:r>
              <a:rPr lang="ar-EG" b="1" dirty="0">
                <a:latin typeface="Alexandria Medium" pitchFamily="2" charset="-78"/>
                <a:ea typeface="Times New Roman" panose="02020603050405020304" pitchFamily="18" charset="0"/>
                <a:cs typeface="Alexandria Medium" pitchFamily="2" charset="-78"/>
              </a:rPr>
              <a:t>.</a:t>
            </a:r>
            <a:endParaRPr kumimoji="0" lang="en-US" b="0" i="0" u="none" strike="noStrike" kern="1200" cap="none" spc="0" normalizeH="0" baseline="0" noProof="0" dirty="0">
              <a:ln>
                <a:noFill/>
              </a:ln>
              <a:solidFill>
                <a:prstClr val="black"/>
              </a:solidFill>
              <a:effectLst/>
              <a:uLnTx/>
              <a:uFillTx/>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E24D720B-8C11-44CE-9F5E-1D56F8E8BDFE}"/>
              </a:ext>
            </a:extLst>
          </p:cNvPr>
          <p:cNvSpPr>
            <a:spLocks noGrp="1"/>
          </p:cNvSpPr>
          <p:nvPr>
            <p:ph type="sldNum" sz="quarter" idx="12"/>
          </p:nvPr>
        </p:nvSpPr>
        <p:spPr/>
        <p:txBody>
          <a:bodyPr/>
          <a:lstStyle/>
          <a:p>
            <a:fld id="{F7542ADD-394E-41F3-B704-951748884AEE}" type="slidenum">
              <a:rPr lang="en-US" smtClean="0"/>
              <a:t>35</a:t>
            </a:fld>
            <a:endParaRPr lang="en-US"/>
          </a:p>
        </p:txBody>
      </p:sp>
    </p:spTree>
    <p:custDataLst>
      <p:tags r:id="rId1"/>
    </p:custDataLst>
    <p:extLst>
      <p:ext uri="{BB962C8B-B14F-4D97-AF65-F5344CB8AC3E}">
        <p14:creationId xmlns:p14="http://schemas.microsoft.com/office/powerpoint/2010/main" val="899770867"/>
      </p:ext>
    </p:extLst>
  </p:cSld>
  <p:clrMapOvr>
    <a:masterClrMapping/>
  </p:clrMapOvr>
  <p:transition spd="slow">
    <p:push dir="u"/>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3453B205-F746-450E-A263-DBCAEDA6EDAD}"/>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45629" y="1361681"/>
            <a:ext cx="920287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4455459" y="2877670"/>
            <a:ext cx="4589929" cy="1377259"/>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SA"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المحور الثا</a:t>
            </a:r>
            <a:r>
              <a:rPr kumimoji="0" lang="ar-EG" sz="2000" b="1" i="0" u="none" strike="noStrike" kern="1200" cap="none" spc="0" normalizeH="0" baseline="0" noProof="0" dirty="0">
                <a:ln>
                  <a:noFill/>
                </a:ln>
                <a:solidFill>
                  <a:srgbClr val="FF0000"/>
                </a:solidFill>
                <a:effectLst/>
                <a:uLnTx/>
                <a:uFillTx/>
                <a:latin typeface="Alexandria Medium" pitchFamily="2" charset="-78"/>
                <a:ea typeface="Calibri" panose="020F0502020204030204" pitchFamily="34" charset="0"/>
                <a:cs typeface="Alexandria Medium" pitchFamily="2" charset="-78"/>
              </a:rPr>
              <a:t>لث</a:t>
            </a:r>
            <a:endParaRPr kumimoji="0" lang="en-US" sz="2000"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a:p>
            <a:pPr marL="0" marR="0" lvl="0" indent="0" algn="ctr" defTabSz="914400" rtl="1" eaLnBrk="1" fontAlgn="auto" latinLnBrk="0" hangingPunct="1">
              <a:lnSpc>
                <a:spcPct val="100000"/>
              </a:lnSpc>
              <a:spcBef>
                <a:spcPts val="0"/>
              </a:spcBef>
              <a:spcAft>
                <a:spcPts val="0"/>
              </a:spcAft>
              <a:buClrTx/>
              <a:buSzTx/>
              <a:buFontTx/>
              <a:buNone/>
              <a:tabLst/>
              <a:defRPr/>
            </a:pPr>
            <a:r>
              <a:rPr lang="ar-EG" sz="2000" b="1" dirty="0">
                <a:solidFill>
                  <a:srgbClr val="FF0000"/>
                </a:solidFill>
                <a:latin typeface="Alexandria Medium" pitchFamily="2" charset="-78"/>
                <a:ea typeface="Calibri" panose="020F0502020204030204" pitchFamily="34" charset="0"/>
                <a:cs typeface="Alexandria Medium" pitchFamily="2" charset="-78"/>
              </a:rPr>
              <a:t>حجم الجريمة السيبرانية</a:t>
            </a:r>
            <a:endParaRPr kumimoji="0" lang="en-US" sz="2000" b="0" i="0" u="none" strike="noStrike" kern="1200" cap="none" spc="0" normalizeH="0" baseline="0" noProof="0" dirty="0">
              <a:ln>
                <a:noFill/>
              </a:ln>
              <a:solidFill>
                <a:srgbClr val="FF0000"/>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39AE3F71-A523-47A8-971F-11339A175279}"/>
              </a:ext>
            </a:extLst>
          </p:cNvPr>
          <p:cNvSpPr>
            <a:spLocks noGrp="1"/>
          </p:cNvSpPr>
          <p:nvPr>
            <p:ph type="sldNum" sz="quarter" idx="12"/>
          </p:nvPr>
        </p:nvSpPr>
        <p:spPr/>
        <p:txBody>
          <a:bodyPr/>
          <a:lstStyle/>
          <a:p>
            <a:fld id="{F7542ADD-394E-41F3-B704-951748884AEE}" type="slidenum">
              <a:rPr lang="en-US" smtClean="0"/>
              <a:t>36</a:t>
            </a:fld>
            <a:endParaRPr lang="en-US"/>
          </a:p>
        </p:txBody>
      </p:sp>
    </p:spTree>
    <p:custDataLst>
      <p:tags r:id="rId1"/>
    </p:custDataLst>
    <p:extLst>
      <p:ext uri="{BB962C8B-B14F-4D97-AF65-F5344CB8AC3E}">
        <p14:creationId xmlns:p14="http://schemas.microsoft.com/office/powerpoint/2010/main" val="287967963"/>
      </p:ext>
    </p:extLst>
  </p:cSld>
  <p:clrMapOvr>
    <a:masterClrMapping/>
  </p:clrMapOvr>
  <p:transition spd="slow">
    <p:push dir="u"/>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039668" y="1285191"/>
            <a:ext cx="9180276"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2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32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8"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6F15ED07-07C5-4E5D-85C9-E8AD790BD52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196194" y="1323434"/>
            <a:ext cx="9023749" cy="421112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7747468" y="952843"/>
            <a:ext cx="4055325"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32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D682EEEF-7A99-4C2B-8BAB-5AF64B293B41}"/>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095328" y="1347944"/>
            <a:ext cx="9202879"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196194" y="2731979"/>
            <a:ext cx="9023749" cy="1394036"/>
          </a:xfrm>
          <a:prstGeom prst="rect">
            <a:avLst/>
          </a:prstGeom>
          <a:noFill/>
        </p:spPr>
        <p:txBody>
          <a:bodyPr wrap="square" rtlCol="0">
            <a:spAutoFit/>
          </a:bodyPr>
          <a:lstStyle/>
          <a:p>
            <a:pPr lvl="0" algn="just" rtl="1">
              <a:lnSpc>
                <a:spcPct val="107000"/>
              </a:lnSpc>
              <a:spcAft>
                <a:spcPts val="500"/>
              </a:spcAft>
              <a:defRPr/>
            </a:pPr>
            <a:r>
              <a:rPr lang="en-US" sz="2000" dirty="0">
                <a:ea typeface="Calibri" panose="020F0502020204030204" pitchFamily="34" charset="0"/>
              </a:rPr>
              <a:t>     </a:t>
            </a:r>
            <a:r>
              <a:rPr lang="ar-IQ" sz="2000" dirty="0">
                <a:highlight>
                  <a:srgbClr val="FFFFFF"/>
                </a:highlight>
                <a:ea typeface="Calibri" panose="020F0502020204030204" pitchFamily="34" charset="0"/>
              </a:rPr>
              <a:t>ولدى الحديث عن واقع ونطاق ظاهرة الجرائم السيبرانية يتعين ابتداء أن ندرك أنه </a:t>
            </a:r>
            <a:r>
              <a:rPr lang="ar-IQ" sz="2000" dirty="0">
                <a:highlight>
                  <a:srgbClr val="FFFF00"/>
                </a:highlight>
                <a:ea typeface="Calibri" panose="020F0502020204030204" pitchFamily="34" charset="0"/>
              </a:rPr>
              <a:t>ليس ثمة دراسات إحصائية شاملة</a:t>
            </a:r>
            <a:r>
              <a:rPr lang="ar-IQ" sz="2000" dirty="0">
                <a:highlight>
                  <a:srgbClr val="FFFFFF"/>
                </a:highlight>
                <a:ea typeface="Calibri" panose="020F0502020204030204" pitchFamily="34" charset="0"/>
              </a:rPr>
              <a:t>، وليس ثمة أكثر من تقديرات تتباین دقتها تبعا لقدرة الجهات القائمة على إنجاز مثل هذه الدراسات ومدى موضوعيتها</a:t>
            </a:r>
            <a:r>
              <a:rPr lang="ar-EG" sz="2000" dirty="0">
                <a:highlight>
                  <a:srgbClr val="FFFFFF"/>
                </a:highlight>
                <a:ea typeface="Calibri" panose="020F0502020204030204" pitchFamily="34" charset="0"/>
              </a:rPr>
              <a:t>.</a:t>
            </a:r>
            <a:endParaRPr lang="en-US" sz="2000" dirty="0">
              <a:highlight>
                <a:srgbClr val="FFFFFF"/>
              </a:highlight>
              <a:latin typeface="Calibri" panose="020F0502020204030204" pitchFamily="34" charset="0"/>
              <a:ea typeface="Calibri" panose="020F0502020204030204" pitchFamily="34" charset="0"/>
            </a:endParaRPr>
          </a:p>
        </p:txBody>
      </p:sp>
      <p:sp>
        <p:nvSpPr>
          <p:cNvPr id="3" name="Slide Number Placeholder 2">
            <a:extLst>
              <a:ext uri="{FF2B5EF4-FFF2-40B4-BE49-F238E27FC236}">
                <a16:creationId xmlns:a16="http://schemas.microsoft.com/office/drawing/2014/main" id="{2DF2A1C9-0BA3-49DB-AE50-EBA149D10DB6}"/>
              </a:ext>
            </a:extLst>
          </p:cNvPr>
          <p:cNvSpPr>
            <a:spLocks noGrp="1"/>
          </p:cNvSpPr>
          <p:nvPr>
            <p:ph type="sldNum" sz="quarter" idx="12"/>
          </p:nvPr>
        </p:nvSpPr>
        <p:spPr/>
        <p:txBody>
          <a:bodyPr/>
          <a:lstStyle/>
          <a:p>
            <a:fld id="{F7542ADD-394E-41F3-B704-951748884AEE}" type="slidenum">
              <a:rPr lang="en-US" smtClean="0"/>
              <a:t>37</a:t>
            </a:fld>
            <a:endParaRPr lang="en-US"/>
          </a:p>
        </p:txBody>
      </p:sp>
    </p:spTree>
    <p:custDataLst>
      <p:tags r:id="rId1"/>
    </p:custDataLst>
    <p:extLst>
      <p:ext uri="{BB962C8B-B14F-4D97-AF65-F5344CB8AC3E}">
        <p14:creationId xmlns:p14="http://schemas.microsoft.com/office/powerpoint/2010/main" val="753507519"/>
      </p:ext>
    </p:extLst>
  </p:cSld>
  <p:clrMapOvr>
    <a:masterClrMapping/>
  </p:clrMapOvr>
  <p:transition spd="slow">
    <p:push dir="u"/>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chemeClr val="tx1"/>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chemeClr val="tx1"/>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BD2DCAF2-43DA-47DC-B070-643F14F341E4}"/>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52458" y="1347944"/>
            <a:ext cx="9345750" cy="428761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76CA4460-BF43-4717-9FCA-D760D021785D}"/>
              </a:ext>
            </a:extLst>
          </p:cNvPr>
          <p:cNvSpPr/>
          <p:nvPr/>
        </p:nvSpPr>
        <p:spPr>
          <a:xfrm>
            <a:off x="2975265" y="3491752"/>
            <a:ext cx="7616588" cy="127932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dirty="0">
                <a:solidFill>
                  <a:schemeClr val="tx1"/>
                </a:solidFill>
                <a:latin typeface="Times New Roman" panose="02020603050405020304" pitchFamily="18" charset="0"/>
                <a:ea typeface="Times New Roman" panose="02020603050405020304" pitchFamily="18" charset="0"/>
                <a:cs typeface="Calibri" panose="020F0502020204030204" pitchFamily="34" charset="0"/>
              </a:rPr>
              <a:t> </a:t>
            </a:r>
            <a:r>
              <a:rPr lang="ar-EG"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و</a:t>
            </a:r>
            <a:r>
              <a:rPr lang="ar-IQ" sz="2000" b="1" dirty="0">
                <a:solidFill>
                  <a:srgbClr val="FF0000"/>
                </a:solidFill>
                <a:latin typeface="Alexandria Medium" pitchFamily="2" charset="-78"/>
                <a:ea typeface="Times New Roman" panose="02020603050405020304" pitchFamily="18" charset="0"/>
                <a:cs typeface="Alexandria Medium" pitchFamily="2" charset="-78"/>
              </a:rPr>
              <a:t>علي الرغم من عدم وجود إحصائيات دقيقة في الوطن العربي بالنسبة</a:t>
            </a:r>
            <a:r>
              <a:rPr lang="en-US" sz="2000" b="1" dirty="0">
                <a:solidFill>
                  <a:srgbClr val="FF0000"/>
                </a:solidFill>
                <a:latin typeface="Alexandria Medium" pitchFamily="2" charset="-78"/>
                <a:ea typeface="Times New Roman" panose="02020603050405020304" pitchFamily="18" charset="0"/>
                <a:cs typeface="Alexandria Medium" pitchFamily="2" charset="-78"/>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 لحجم</a:t>
            </a:r>
            <a:r>
              <a:rPr lang="ar-IQ" sz="2000" b="1" dirty="0">
                <a:solidFill>
                  <a:srgbClr val="FF0000"/>
                </a:solidFill>
                <a:latin typeface="Alexandria Medium" pitchFamily="2" charset="-78"/>
                <a:ea typeface="Times New Roman" panose="02020603050405020304" pitchFamily="18" charset="0"/>
                <a:cs typeface="Alexandria Medium" pitchFamily="2" charset="-78"/>
              </a:rPr>
              <a:t> </a:t>
            </a:r>
            <a:r>
              <a:rPr lang="ar-EG" sz="2000" b="1" dirty="0">
                <a:solidFill>
                  <a:srgbClr val="FF0000"/>
                </a:solidFill>
                <a:latin typeface="Alexandria Medium" pitchFamily="2" charset="-78"/>
                <a:ea typeface="Times New Roman" panose="02020603050405020304" pitchFamily="18" charset="0"/>
                <a:cs typeface="Alexandria Medium" pitchFamily="2" charset="-78"/>
              </a:rPr>
              <a:t>ا</a:t>
            </a:r>
            <a:r>
              <a:rPr lang="ar-IQ" sz="2000" b="1" dirty="0">
                <a:solidFill>
                  <a:srgbClr val="FF0000"/>
                </a:solidFill>
                <a:latin typeface="Alexandria Medium" pitchFamily="2" charset="-78"/>
                <a:ea typeface="Times New Roman" panose="02020603050405020304" pitchFamily="18" charset="0"/>
                <a:cs typeface="Alexandria Medium" pitchFamily="2" charset="-78"/>
              </a:rPr>
              <a:t>لجرائم السيبرانية، إلا أن هذا لا ينفي وجودها وانتشارها وخطورتها. </a:t>
            </a:r>
            <a:endParaRPr lang="en-US" sz="2000" dirty="0">
              <a:solidFill>
                <a:srgbClr val="FF0000"/>
              </a:solidFill>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3CC4AD4C-659C-48EB-A014-20572E686324}"/>
              </a:ext>
            </a:extLst>
          </p:cNvPr>
          <p:cNvSpPr>
            <a:spLocks noGrp="1"/>
          </p:cNvSpPr>
          <p:nvPr>
            <p:ph type="sldNum" sz="quarter" idx="12"/>
          </p:nvPr>
        </p:nvSpPr>
        <p:spPr/>
        <p:txBody>
          <a:bodyPr/>
          <a:lstStyle/>
          <a:p>
            <a:fld id="{F7542ADD-394E-41F3-B704-951748884AEE}" type="slidenum">
              <a:rPr lang="en-US" smtClean="0"/>
              <a:t>38</a:t>
            </a:fld>
            <a:endParaRPr lang="en-US"/>
          </a:p>
        </p:txBody>
      </p:sp>
    </p:spTree>
    <p:custDataLst>
      <p:tags r:id="rId1"/>
    </p:custDataLst>
    <p:extLst>
      <p:ext uri="{BB962C8B-B14F-4D97-AF65-F5344CB8AC3E}">
        <p14:creationId xmlns:p14="http://schemas.microsoft.com/office/powerpoint/2010/main" val="3224504236"/>
      </p:ext>
    </p:extLst>
  </p:cSld>
  <p:clrMapOvr>
    <a:masterClrMapping/>
  </p:clrMapOvr>
  <p:transition spd="slow">
    <p:push dir="u"/>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Rectangle 1">
            <a:extLst>
              <a:ext uri="{FF2B5EF4-FFF2-40B4-BE49-F238E27FC236}">
                <a16:creationId xmlns:a16="http://schemas.microsoft.com/office/drawing/2014/main" id="{EEE8E62A-5B97-4258-A080-2D53E1CF75FE}"/>
              </a:ext>
            </a:extLst>
          </p:cNvPr>
          <p:cNvSpPr/>
          <p:nvPr/>
        </p:nvSpPr>
        <p:spPr>
          <a:xfrm>
            <a:off x="2368764" y="2806581"/>
            <a:ext cx="3240413" cy="1578876"/>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IQ" sz="2800" b="1" dirty="0">
                <a:solidFill>
                  <a:srgbClr val="FF0000"/>
                </a:solidFill>
                <a:latin typeface="Times New Roman" panose="02020603050405020304" pitchFamily="18" charset="0"/>
                <a:ea typeface="Times New Roman" panose="02020603050405020304" pitchFamily="18" charset="0"/>
                <a:cs typeface="Calibri" panose="020F0502020204030204" pitchFamily="34" charset="0"/>
              </a:rPr>
              <a:t>  ترجع صعوبة تقدير حجم الجريمة السيبرانية إلي عدة أسباب هي:</a:t>
            </a:r>
            <a:r>
              <a:rPr lang="ar-IQ" sz="2800" dirty="0">
                <a:latin typeface="Times New Roman" panose="02020603050405020304" pitchFamily="18" charset="0"/>
                <a:ea typeface="Times New Roman" panose="02020603050405020304" pitchFamily="18" charset="0"/>
                <a:cs typeface="Calibri" panose="020F0502020204030204" pitchFamily="34" charset="0"/>
              </a:rPr>
              <a:t> </a:t>
            </a:r>
            <a:endParaRPr lang="en-US" sz="2800" dirty="0"/>
          </a:p>
        </p:txBody>
      </p:sp>
      <p:sp>
        <p:nvSpPr>
          <p:cNvPr id="4" name="Slide Number Placeholder 3">
            <a:extLst>
              <a:ext uri="{FF2B5EF4-FFF2-40B4-BE49-F238E27FC236}">
                <a16:creationId xmlns:a16="http://schemas.microsoft.com/office/drawing/2014/main" id="{E88489B8-EBE0-47EB-889B-95EF452BC1EC}"/>
              </a:ext>
            </a:extLst>
          </p:cNvPr>
          <p:cNvSpPr>
            <a:spLocks noGrp="1"/>
          </p:cNvSpPr>
          <p:nvPr>
            <p:ph type="sldNum" sz="quarter" idx="12"/>
          </p:nvPr>
        </p:nvSpPr>
        <p:spPr/>
        <p:txBody>
          <a:bodyPr/>
          <a:lstStyle/>
          <a:p>
            <a:fld id="{F7542ADD-394E-41F3-B704-951748884AEE}" type="slidenum">
              <a:rPr lang="en-US" smtClean="0"/>
              <a:t>39</a:t>
            </a:fld>
            <a:endParaRPr lang="en-US"/>
          </a:p>
        </p:txBody>
      </p:sp>
      <p:pic>
        <p:nvPicPr>
          <p:cNvPr id="5124" name="Picture 4" descr="How teenage hackers became tech's go-to bounty hunters - The Hustle">
            <a:extLst>
              <a:ext uri="{FF2B5EF4-FFF2-40B4-BE49-F238E27FC236}">
                <a16:creationId xmlns:a16="http://schemas.microsoft.com/office/drawing/2014/main" id="{29266041-9176-4D80-A21D-4243B4D8253C}"/>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913034" y="1552852"/>
            <a:ext cx="5003053" cy="37522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1039350556"/>
      </p:ext>
    </p:extLst>
  </p:cSld>
  <p:clrMapOvr>
    <a:masterClrMapping/>
  </p:clrMapOvr>
  <p:transition spd="slow">
    <p:push dir="u"/>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81200" y="1374018"/>
            <a:ext cx="9081247" cy="410996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9" name="Rounded Rectangle 12">
            <a:extLst>
              <a:ext uri="{FF2B5EF4-FFF2-40B4-BE49-F238E27FC236}">
                <a16:creationId xmlns:a16="http://schemas.microsoft.com/office/drawing/2014/main" id="{2665CF9D-9CAA-4B70-BFFA-D835376DE4D7}"/>
              </a:ext>
            </a:extLst>
          </p:cNvPr>
          <p:cNvSpPr/>
          <p:nvPr/>
        </p:nvSpPr>
        <p:spPr>
          <a:xfrm>
            <a:off x="2941100" y="2893540"/>
            <a:ext cx="3580723" cy="1611230"/>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800" dirty="0">
                <a:ea typeface="Calibri" panose="020F0502020204030204" pitchFamily="34" charset="0"/>
                <a:cs typeface="Calibri" panose="020F0502020204030204" pitchFamily="34" charset="0"/>
              </a:rPr>
              <a:t> </a:t>
            </a:r>
            <a:r>
              <a:rPr lang="ar-IQ" sz="2400" dirty="0">
                <a:latin typeface="Alexandria Medium" pitchFamily="2" charset="-78"/>
                <a:ea typeface="Calibri" panose="020F0502020204030204" pitchFamily="34" charset="0"/>
                <a:cs typeface="Alexandria Medium" pitchFamily="2" charset="-78"/>
              </a:rPr>
              <a:t>أولا: هناك فئة قليلة من الجرائم التي تصل إلي علم السلطات</a:t>
            </a:r>
            <a:r>
              <a:rPr lang="en-US" sz="2400" dirty="0">
                <a:latin typeface="Alexandria Medium" pitchFamily="2" charset="-78"/>
                <a:ea typeface="Calibri" panose="020F0502020204030204" pitchFamily="34" charset="0"/>
                <a:cs typeface="Alexandria Medium" pitchFamily="2" charset="-78"/>
              </a:rPr>
              <a:t>.</a:t>
            </a:r>
            <a:endParaRPr lang="en-US" sz="2400" dirty="0">
              <a:solidFill>
                <a:prstClr val="white"/>
              </a:solidFill>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B2C465F9-D628-40D6-8D78-A23BF64AEE5B}"/>
              </a:ext>
            </a:extLst>
          </p:cNvPr>
          <p:cNvSpPr>
            <a:spLocks noGrp="1"/>
          </p:cNvSpPr>
          <p:nvPr>
            <p:ph type="sldNum" sz="quarter" idx="12"/>
          </p:nvPr>
        </p:nvSpPr>
        <p:spPr/>
        <p:txBody>
          <a:bodyPr/>
          <a:lstStyle/>
          <a:p>
            <a:fld id="{F7542ADD-394E-41F3-B704-951748884AEE}" type="slidenum">
              <a:rPr lang="en-US" smtClean="0"/>
              <a:t>40</a:t>
            </a:fld>
            <a:endParaRPr lang="en-US"/>
          </a:p>
        </p:txBody>
      </p:sp>
    </p:spTree>
    <p:custDataLst>
      <p:tags r:id="rId1"/>
    </p:custDataLst>
    <p:extLst>
      <p:ext uri="{BB962C8B-B14F-4D97-AF65-F5344CB8AC3E}">
        <p14:creationId xmlns:p14="http://schemas.microsoft.com/office/powerpoint/2010/main" val="3327407605"/>
      </p:ext>
    </p:extLst>
  </p:cSld>
  <p:clrMapOvr>
    <a:masterClrMapping/>
  </p:clrMapOvr>
  <p:transition spd="slow">
    <p:push dir="u"/>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314590" y="2922494"/>
            <a:ext cx="4853337" cy="2294964"/>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IQ" sz="2400" dirty="0">
                <a:latin typeface="Alexandria Medium" pitchFamily="2" charset="-78"/>
                <a:ea typeface="Calibri" panose="020F0502020204030204" pitchFamily="34" charset="0"/>
                <a:cs typeface="Alexandria Medium" pitchFamily="2" charset="-78"/>
              </a:rPr>
              <a:t>ثانيا : التكنولوجيا المعقدة لقدرة التخزين العالية والمدمجة في الحاسوب والسرعة التي يعمل بها  من خلال إتصاله بالإنترنت، يؤكد كل ذلك صعوبة إمكان اكتشاف جرائم السيبرانية.</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C34A2A5A-1FDB-46DE-8BB9-E7F471D0F6E3}"/>
              </a:ext>
            </a:extLst>
          </p:cNvPr>
          <p:cNvSpPr>
            <a:spLocks noGrp="1"/>
          </p:cNvSpPr>
          <p:nvPr>
            <p:ph type="sldNum" sz="quarter" idx="12"/>
          </p:nvPr>
        </p:nvSpPr>
        <p:spPr/>
        <p:txBody>
          <a:bodyPr/>
          <a:lstStyle/>
          <a:p>
            <a:fld id="{F7542ADD-394E-41F3-B704-951748884AEE}" type="slidenum">
              <a:rPr lang="en-US" smtClean="0"/>
              <a:t>41</a:t>
            </a:fld>
            <a:endParaRPr lang="en-US"/>
          </a:p>
        </p:txBody>
      </p:sp>
    </p:spTree>
    <p:custDataLst>
      <p:tags r:id="rId1"/>
    </p:custDataLst>
    <p:extLst>
      <p:ext uri="{BB962C8B-B14F-4D97-AF65-F5344CB8AC3E}">
        <p14:creationId xmlns:p14="http://schemas.microsoft.com/office/powerpoint/2010/main" val="124317948"/>
      </p:ext>
    </p:extLst>
  </p:cSld>
  <p:clrMapOvr>
    <a:masterClrMapping/>
  </p:clrMapOvr>
  <p:transition spd="slow">
    <p:push dir="u"/>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285191"/>
            <a:ext cx="9345750"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314590" y="3514164"/>
            <a:ext cx="4853337" cy="1703293"/>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defRPr/>
            </a:pPr>
            <a:r>
              <a:rPr lang="ar-IQ" sz="2400" dirty="0">
                <a:latin typeface="Alexandria Medium" pitchFamily="2" charset="-78"/>
                <a:ea typeface="Calibri" panose="020F0502020204030204" pitchFamily="34" charset="0"/>
                <a:cs typeface="Alexandria Medium" pitchFamily="2" charset="-78"/>
              </a:rPr>
              <a:t>ثا</a:t>
            </a:r>
            <a:r>
              <a:rPr lang="ar-EG" sz="2400" dirty="0">
                <a:latin typeface="Alexandria Medium" pitchFamily="2" charset="-78"/>
                <a:ea typeface="Calibri" panose="020F0502020204030204" pitchFamily="34" charset="0"/>
                <a:cs typeface="Alexandria Medium" pitchFamily="2" charset="-78"/>
              </a:rPr>
              <a:t>لثا: في الغالب ليس هناك تدريب كاف للمحققين لمواجهة المشكلات البيئية المعقدة لمعالجة البيانات.</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3" name="Slide Number Placeholder 2">
            <a:extLst>
              <a:ext uri="{FF2B5EF4-FFF2-40B4-BE49-F238E27FC236}">
                <a16:creationId xmlns:a16="http://schemas.microsoft.com/office/drawing/2014/main" id="{C34A2A5A-1FDB-46DE-8BB9-E7F471D0F6E3}"/>
              </a:ext>
            </a:extLst>
          </p:cNvPr>
          <p:cNvSpPr>
            <a:spLocks noGrp="1"/>
          </p:cNvSpPr>
          <p:nvPr>
            <p:ph type="sldNum" sz="quarter" idx="12"/>
          </p:nvPr>
        </p:nvSpPr>
        <p:spPr/>
        <p:txBody>
          <a:bodyPr/>
          <a:lstStyle/>
          <a:p>
            <a:fld id="{F7542ADD-394E-41F3-B704-951748884AEE}" type="slidenum">
              <a:rPr lang="en-US" smtClean="0"/>
              <a:t>42</a:t>
            </a:fld>
            <a:endParaRPr lang="en-US"/>
          </a:p>
        </p:txBody>
      </p:sp>
    </p:spTree>
    <p:custDataLst>
      <p:tags r:id="rId1"/>
    </p:custDataLst>
    <p:extLst>
      <p:ext uri="{BB962C8B-B14F-4D97-AF65-F5344CB8AC3E}">
        <p14:creationId xmlns:p14="http://schemas.microsoft.com/office/powerpoint/2010/main" val="551002604"/>
      </p:ext>
    </p:extLst>
  </p:cSld>
  <p:clrMapOvr>
    <a:masterClrMapping/>
  </p:clrMapOvr>
  <p:transition spd="slow">
    <p:push dir="u"/>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157140" y="1983668"/>
            <a:ext cx="5158577" cy="2671341"/>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just" rtl="1"/>
            <a:r>
              <a:rPr lang="ar-IQ" sz="2000" dirty="0">
                <a:latin typeface="Times New Roman" panose="02020603050405020304" pitchFamily="18" charset="0"/>
                <a:ea typeface="Times New Roman" panose="02020603050405020304" pitchFamily="18" charset="0"/>
              </a:rPr>
              <a:t>رابعا: عدم وجود تعريف متفق عليه يقف عائقاً أمام الدراسات الإحصائية التي تهدف إلي بيان حجم هذه الجريمة، وكما أنه يخلق بدوره عقبة أخرى، إذ يجعل من المستحيل المقارنة بين الإحصائيات الصادرة عن الدول المختلفة؛ حيث إن تحديد ما يعد جريمة سيبرانية يختلف من دولة إلي أخري.</a:t>
            </a:r>
            <a:endParaRPr lang="en-US" sz="2000" dirty="0">
              <a:latin typeface="Times New Roman" panose="02020603050405020304" pitchFamily="18" charset="0"/>
              <a:ea typeface="Times New Roman" panose="02020603050405020304" pitchFamily="18" charset="0"/>
            </a:endParaRPr>
          </a:p>
        </p:txBody>
      </p:sp>
      <p:sp>
        <p:nvSpPr>
          <p:cNvPr id="3" name="Slide Number Placeholder 2">
            <a:extLst>
              <a:ext uri="{FF2B5EF4-FFF2-40B4-BE49-F238E27FC236}">
                <a16:creationId xmlns:a16="http://schemas.microsoft.com/office/drawing/2014/main" id="{8ED6034C-60A3-40A6-A0F1-5D40802FB6BF}"/>
              </a:ext>
            </a:extLst>
          </p:cNvPr>
          <p:cNvSpPr>
            <a:spLocks noGrp="1"/>
          </p:cNvSpPr>
          <p:nvPr>
            <p:ph type="sldNum" sz="quarter" idx="12"/>
          </p:nvPr>
        </p:nvSpPr>
        <p:spPr/>
        <p:txBody>
          <a:bodyPr/>
          <a:lstStyle/>
          <a:p>
            <a:fld id="{F7542ADD-394E-41F3-B704-951748884AEE}" type="slidenum">
              <a:rPr lang="en-US" smtClean="0"/>
              <a:t>43</a:t>
            </a:fld>
            <a:endParaRPr lang="en-US"/>
          </a:p>
        </p:txBody>
      </p:sp>
    </p:spTree>
    <p:custDataLst>
      <p:tags r:id="rId1"/>
    </p:custDataLst>
    <p:extLst>
      <p:ext uri="{BB962C8B-B14F-4D97-AF65-F5344CB8AC3E}">
        <p14:creationId xmlns:p14="http://schemas.microsoft.com/office/powerpoint/2010/main" val="3345756762"/>
      </p:ext>
    </p:extLst>
  </p:cSld>
  <p:clrMapOvr>
    <a:masterClrMapping/>
  </p:clrMapOvr>
  <p:transition spd="slow">
    <p:push dir="u"/>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4" y="1285191"/>
            <a:ext cx="9569945" cy="4276623"/>
          </a:xfrm>
          <a:prstGeom prst="rect">
            <a:avLst/>
          </a:prstGeom>
          <a:noFill/>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279080" y="2818567"/>
            <a:ext cx="4656391" cy="183249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3200" dirty="0">
                <a:latin typeface="Times New Roman" panose="02020603050405020304" pitchFamily="18" charset="0"/>
                <a:ea typeface="Times New Roman" panose="02020603050405020304" pitchFamily="18" charset="0"/>
                <a:cs typeface="Calibri" panose="020F0502020204030204" pitchFamily="34" charset="0"/>
              </a:rPr>
              <a:t> </a:t>
            </a:r>
            <a:r>
              <a:rPr lang="ar-IQ" sz="2000" dirty="0">
                <a:latin typeface="Times New Roman" panose="02020603050405020304" pitchFamily="18" charset="0"/>
                <a:ea typeface="Times New Roman" panose="02020603050405020304" pitchFamily="18" charset="0"/>
              </a:rPr>
              <a:t>خامسا: العديد من الضحايا ليس لديهم خطط بديلة رداً علي ما تحدثه الجرائم السيبرانية؛ وذلك لإحجام الضحايا عن التبليغ عن الجرائم السيبرانية بمجرد اكتشافهم لها.</a:t>
            </a: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endParaRPr>
          </a:p>
        </p:txBody>
      </p:sp>
      <p:sp>
        <p:nvSpPr>
          <p:cNvPr id="2" name="Slide Number Placeholder 1">
            <a:extLst>
              <a:ext uri="{FF2B5EF4-FFF2-40B4-BE49-F238E27FC236}">
                <a16:creationId xmlns:a16="http://schemas.microsoft.com/office/drawing/2014/main" id="{6F6E54C8-39FC-427B-99EF-33D6DA102261}"/>
              </a:ext>
            </a:extLst>
          </p:cNvPr>
          <p:cNvSpPr>
            <a:spLocks noGrp="1"/>
          </p:cNvSpPr>
          <p:nvPr>
            <p:ph type="sldNum" sz="quarter" idx="12"/>
          </p:nvPr>
        </p:nvSpPr>
        <p:spPr/>
        <p:txBody>
          <a:bodyPr/>
          <a:lstStyle/>
          <a:p>
            <a:fld id="{F7542ADD-394E-41F3-B704-951748884AEE}" type="slidenum">
              <a:rPr lang="en-US" smtClean="0"/>
              <a:t>44</a:t>
            </a:fld>
            <a:endParaRPr lang="en-US"/>
          </a:p>
        </p:txBody>
      </p:sp>
    </p:spTree>
    <p:custDataLst>
      <p:tags r:id="rId1"/>
    </p:custDataLst>
    <p:extLst>
      <p:ext uri="{BB962C8B-B14F-4D97-AF65-F5344CB8AC3E}">
        <p14:creationId xmlns:p14="http://schemas.microsoft.com/office/powerpoint/2010/main" val="1967559163"/>
      </p:ext>
    </p:extLst>
  </p:cSld>
  <p:clrMapOvr>
    <a:masterClrMapping/>
  </p:clrMapOvr>
  <p:transition spd="slow">
    <p:push dir="u"/>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1026" name="Picture 2" descr="الجريمة السيبرانية وحماية أموال العملاء.. التجريم والتكييف ...">
            <a:extLst>
              <a:ext uri="{FF2B5EF4-FFF2-40B4-BE49-F238E27FC236}">
                <a16:creationId xmlns:a16="http://schemas.microsoft.com/office/drawing/2014/main" id="{F8B2391C-6386-4946-9BAE-3D91A70423B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874195" y="1285191"/>
            <a:ext cx="9233076" cy="427662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0" name="Rounded Rectangle 12">
            <a:extLst>
              <a:ext uri="{FF2B5EF4-FFF2-40B4-BE49-F238E27FC236}">
                <a16:creationId xmlns:a16="http://schemas.microsoft.com/office/drawing/2014/main" id="{487EC450-0890-4B61-9DB2-9952FF5FE0CA}"/>
              </a:ext>
            </a:extLst>
          </p:cNvPr>
          <p:cNvSpPr/>
          <p:nvPr/>
        </p:nvSpPr>
        <p:spPr>
          <a:xfrm>
            <a:off x="2222581" y="2788024"/>
            <a:ext cx="4324488" cy="1676022"/>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just" rtl="1"/>
            <a:r>
              <a:rPr lang="ar-IQ" sz="2400" dirty="0">
                <a:latin typeface="Alexandria Medium" pitchFamily="2" charset="-78"/>
                <a:ea typeface="Calibri" panose="020F0502020204030204" pitchFamily="34" charset="0"/>
                <a:cs typeface="Alexandria Medium" pitchFamily="2" charset="-78"/>
              </a:rPr>
              <a:t>سادسا: لا تمثــل إحصاءات الجريمة المسجلة لدى الشرطة أساسا سليما لإجراء مقارنات عبـر الوطنيـة</a:t>
            </a:r>
            <a:r>
              <a:rPr lang="ar-EG" sz="2400" dirty="0">
                <a:latin typeface="Alexandria Medium" pitchFamily="2" charset="-78"/>
                <a:ea typeface="Calibri" panose="020F0502020204030204" pitchFamily="34" charset="0"/>
                <a:cs typeface="Alexandria Medium" pitchFamily="2" charset="-78"/>
              </a:rPr>
              <a:t>.</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
        <p:nvSpPr>
          <p:cNvPr id="2" name="Slide Number Placeholder 1">
            <a:extLst>
              <a:ext uri="{FF2B5EF4-FFF2-40B4-BE49-F238E27FC236}">
                <a16:creationId xmlns:a16="http://schemas.microsoft.com/office/drawing/2014/main" id="{0C6FA623-F017-4887-98A5-E53235AC497C}"/>
              </a:ext>
            </a:extLst>
          </p:cNvPr>
          <p:cNvSpPr>
            <a:spLocks noGrp="1"/>
          </p:cNvSpPr>
          <p:nvPr>
            <p:ph type="sldNum" sz="quarter" idx="12"/>
          </p:nvPr>
        </p:nvSpPr>
        <p:spPr/>
        <p:txBody>
          <a:bodyPr/>
          <a:lstStyle/>
          <a:p>
            <a:fld id="{F7542ADD-394E-41F3-B704-951748884AEE}" type="slidenum">
              <a:rPr lang="en-US" smtClean="0"/>
              <a:t>45</a:t>
            </a:fld>
            <a:endParaRPr lang="en-US"/>
          </a:p>
        </p:txBody>
      </p:sp>
    </p:spTree>
    <p:custDataLst>
      <p:tags r:id="rId1"/>
    </p:custDataLst>
    <p:extLst>
      <p:ext uri="{BB962C8B-B14F-4D97-AF65-F5344CB8AC3E}">
        <p14:creationId xmlns:p14="http://schemas.microsoft.com/office/powerpoint/2010/main" val="2429438858"/>
      </p:ext>
    </p:extLst>
  </p:cSld>
  <p:clrMapOvr>
    <a:masterClrMapping/>
  </p:clrMapOvr>
  <p:transition spd="slow">
    <p:push dir="u"/>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285189"/>
            <a:ext cx="8201561"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9ABAEC46-5EE5-40AD-BFE2-3F10604B12A0}"/>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53554" y="1347944"/>
            <a:ext cx="7969622"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836436" y="2301392"/>
            <a:ext cx="7589904" cy="2369880"/>
          </a:xfrm>
          <a:prstGeom prst="rect">
            <a:avLst/>
          </a:prstGeom>
          <a:solidFill>
            <a:schemeClr val="bg1"/>
          </a:solidFill>
        </p:spPr>
        <p:txBody>
          <a:bodyPr wrap="square" rtlCol="0">
            <a:spAutoFit/>
          </a:bodyPr>
          <a:lstStyle/>
          <a:p>
            <a:pPr algn="just" rtl="1"/>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ar-IQ" sz="2000" b="1" dirty="0">
                <a:solidFill>
                  <a:srgbClr val="FF0000"/>
                </a:solidFill>
                <a:latin typeface="Times New Roman" panose="02020603050405020304" pitchFamily="18" charset="0"/>
                <a:ea typeface="Times New Roman" panose="02020603050405020304" pitchFamily="18" charset="0"/>
              </a:rPr>
              <a:t>وخلاصة القول </a:t>
            </a:r>
            <a:r>
              <a:rPr lang="ar-IQ" sz="2000" b="1" dirty="0">
                <a:latin typeface="Times New Roman" panose="02020603050405020304" pitchFamily="18" charset="0"/>
                <a:ea typeface="Times New Roman" panose="02020603050405020304" pitchFamily="18" charset="0"/>
              </a:rPr>
              <a:t>إن الجرائم السيبرانية هي ظاهرة إجرامية تقرع أجراس الخطر لتنبه مجتمعنا عن حجم المخاطر و الخسائر التي يمكن أن تنجم عنها، وهي في </a:t>
            </a:r>
            <a:r>
              <a:rPr lang="ar-IQ" sz="2000" b="1" dirty="0">
                <a:highlight>
                  <a:srgbClr val="FFFF00"/>
                </a:highlight>
                <a:latin typeface="Times New Roman" panose="02020603050405020304" pitchFamily="18" charset="0"/>
                <a:ea typeface="Times New Roman" panose="02020603050405020304" pitchFamily="18" charset="0"/>
              </a:rPr>
              <a:t>تطور مستمر لا يتوقف</a:t>
            </a:r>
            <a:r>
              <a:rPr lang="ar-IQ" sz="2000" b="1" dirty="0">
                <a:latin typeface="Times New Roman" panose="02020603050405020304" pitchFamily="18" charset="0"/>
                <a:ea typeface="Times New Roman" panose="02020603050405020304" pitchFamily="18" charset="0"/>
              </a:rPr>
              <a:t>، ناهيك عن أنها جرائم ذكية تنشأ وتحدث في بيئة إلكترونية</a:t>
            </a:r>
            <a:r>
              <a:rPr lang="ar-EG" sz="2000" b="1" dirty="0">
                <a:latin typeface="Times New Roman" panose="02020603050405020304" pitchFamily="18" charset="0"/>
                <a:ea typeface="Times New Roman" panose="02020603050405020304" pitchFamily="18" charset="0"/>
              </a:rPr>
              <a:t>      </a:t>
            </a:r>
            <a:r>
              <a:rPr lang="ar-IQ" sz="2000" b="1" dirty="0">
                <a:latin typeface="Times New Roman" panose="02020603050405020304" pitchFamily="18" charset="0"/>
                <a:ea typeface="Times New Roman" panose="02020603050405020304" pitchFamily="18" charset="0"/>
              </a:rPr>
              <a:t> أو بمعني أدق رقمية، يقترفها أشخاص مرتفعو الذكاء ويمتلكون أدوات المعرفة التقنية ، مما يسبب خسائر للمجتمع ككل علي المستويات الاقتصادية والاجتماعية، والثقافية، والأمنية .</a:t>
            </a:r>
            <a:endParaRPr lang="en-US" sz="2000" b="1" dirty="0">
              <a:ea typeface="Calibri" panose="020F0502020204030204" pitchFamily="34" charset="0"/>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46</a:t>
            </a:fld>
            <a:endParaRPr lang="en-US"/>
          </a:p>
        </p:txBody>
      </p:sp>
    </p:spTree>
    <p:custDataLst>
      <p:tags r:id="rId1"/>
    </p:custDataLst>
    <p:extLst>
      <p:ext uri="{BB962C8B-B14F-4D97-AF65-F5344CB8AC3E}">
        <p14:creationId xmlns:p14="http://schemas.microsoft.com/office/powerpoint/2010/main" val="3239090076"/>
      </p:ext>
    </p:extLst>
  </p:cSld>
  <p:clrMapOvr>
    <a:masterClrMapping/>
  </p:clrMapOvr>
  <p:transition spd="slow">
    <p:push dir="u"/>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CF66A7C5-38BA-4D41-8DF5-B9BC08D5CDA3}"/>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2653554" y="1272988"/>
            <a:ext cx="7969622" cy="463216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673D77FC-36FD-4F36-8EF0-C8AAB860E6A3}"/>
              </a:ext>
            </a:extLst>
          </p:cNvPr>
          <p:cNvSpPr txBox="1"/>
          <p:nvPr/>
        </p:nvSpPr>
        <p:spPr>
          <a:xfrm>
            <a:off x="2836436" y="3090446"/>
            <a:ext cx="7589904" cy="607539"/>
          </a:xfrm>
          <a:prstGeom prst="rect">
            <a:avLst/>
          </a:prstGeom>
          <a:solidFill>
            <a:schemeClr val="bg1"/>
          </a:solidFill>
        </p:spPr>
        <p:txBody>
          <a:bodyPr wrap="square" rtlCol="0">
            <a:spAutoFit/>
          </a:bodyPr>
          <a:lstStyle/>
          <a:p>
            <a:pPr algn="just" rtl="1">
              <a:lnSpc>
                <a:spcPct val="107000"/>
              </a:lnSpc>
              <a:spcAft>
                <a:spcPts val="500"/>
              </a:spcAft>
            </a:pPr>
            <a:r>
              <a:rPr lang="ar-SA" sz="1600" dirty="0">
                <a:latin typeface="Alexandria Medium" pitchFamily="2" charset="-78"/>
                <a:ea typeface="Times New Roman" panose="02020603050405020304" pitchFamily="18" charset="0"/>
                <a:cs typeface="Alexandria Medium" pitchFamily="2" charset="-78"/>
              </a:rPr>
              <a:t>د. أسماء رويعي، الحق في حرمة الحياة الخاصة في مواجهة الجرائم المعلوماتية، رسالة دكتوراة، جامعة القاهرة، سنة 2013. </a:t>
            </a:r>
            <a:endParaRPr lang="en-US" sz="1200" dirty="0">
              <a:latin typeface="Alexandria Medium" pitchFamily="2" charset="-78"/>
              <a:ea typeface="Calibri" panose="020F0502020204030204" pitchFamily="34"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47</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8259251" y="2189733"/>
            <a:ext cx="1649481" cy="666246"/>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المراجع:</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584790857"/>
      </p:ext>
    </p:extLst>
  </p:cSld>
  <p:clrMapOvr>
    <a:masterClrMapping/>
  </p:clrMapOvr>
  <p:transition spd="slow">
    <p:push dir="u"/>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5186776"/>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2530608" y="1127986"/>
            <a:ext cx="8201561" cy="477716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28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16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sp>
        <p:nvSpPr>
          <p:cNvPr id="2" name="TextBox 1">
            <a:extLst>
              <a:ext uri="{FF2B5EF4-FFF2-40B4-BE49-F238E27FC236}">
                <a16:creationId xmlns:a16="http://schemas.microsoft.com/office/drawing/2014/main" id="{673D77FC-36FD-4F36-8EF0-C8AAB860E6A3}"/>
              </a:ext>
            </a:extLst>
          </p:cNvPr>
          <p:cNvSpPr txBox="1"/>
          <p:nvPr/>
        </p:nvSpPr>
        <p:spPr>
          <a:xfrm>
            <a:off x="2697903" y="1285189"/>
            <a:ext cx="7589904" cy="4462760"/>
          </a:xfrm>
          <a:prstGeom prst="rect">
            <a:avLst/>
          </a:prstGeom>
          <a:solidFill>
            <a:schemeClr val="bg1"/>
          </a:solidFill>
        </p:spPr>
        <p:txBody>
          <a:bodyPr wrap="square" rtlCol="0">
            <a:spAutoFit/>
          </a:bodyPr>
          <a:lstStyle/>
          <a:p>
            <a:r>
              <a:rPr lang="ar-IQ" sz="2800" dirty="0">
                <a:latin typeface="Times New Roman" panose="02020603050405020304" pitchFamily="18" charset="0"/>
                <a:ea typeface="Times New Roman" panose="02020603050405020304" pitchFamily="18" charset="0"/>
                <a:cs typeface="Calibri" panose="020F0502020204030204" pitchFamily="34" charset="0"/>
              </a:rPr>
              <a:t> </a:t>
            </a:r>
            <a:r>
              <a:rPr lang="en-US" sz="1600" dirty="0">
                <a:latin typeface="Alexandria Medium" pitchFamily="2" charset="-78"/>
                <a:ea typeface="Times New Roman" panose="02020603050405020304" pitchFamily="18" charset="0"/>
                <a:cs typeface="Alexandria Medium" pitchFamily="2" charset="-78"/>
              </a:rPr>
              <a:t>1. </a:t>
            </a:r>
            <a:r>
              <a:rPr lang="en-US" sz="1600" dirty="0">
                <a:latin typeface="Alexandria Medium" pitchFamily="2" charset="-78"/>
                <a:ea typeface="Times New Roman" panose="02020603050405020304" pitchFamily="18" charset="0"/>
                <a:cs typeface="Alexandria Medium" pitchFamily="2" charset="-78"/>
                <a:hlinkClick r:id="rId4"/>
              </a:rPr>
              <a:t>http://www.indianmediacouncil.in</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2. - </a:t>
            </a:r>
            <a:r>
              <a:rPr lang="en-US" sz="1600" dirty="0">
                <a:latin typeface="Alexandria Medium" pitchFamily="2" charset="-78"/>
                <a:ea typeface="Times New Roman" panose="02020603050405020304" pitchFamily="18" charset="0"/>
                <a:cs typeface="Alexandria Medium" pitchFamily="2" charset="-78"/>
                <a:hlinkClick r:id="rId5"/>
              </a:rPr>
              <a:t>https://officialdvius.medium.com</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 AI.</a:t>
            </a:r>
          </a:p>
          <a:p>
            <a:r>
              <a:rPr lang="en-US" sz="1600" dirty="0">
                <a:latin typeface="Alexandria Medium" pitchFamily="2" charset="-78"/>
                <a:ea typeface="Times New Roman" panose="02020603050405020304" pitchFamily="18" charset="0"/>
                <a:cs typeface="Alexandria Medium" pitchFamily="2" charset="-78"/>
              </a:rPr>
              <a:t>6. </a:t>
            </a:r>
            <a:r>
              <a:rPr lang="en-US" sz="1600" dirty="0">
                <a:latin typeface="Alexandria Medium" pitchFamily="2" charset="-78"/>
                <a:ea typeface="Times New Roman" panose="02020603050405020304" pitchFamily="18" charset="0"/>
                <a:cs typeface="Alexandria Medium" pitchFamily="2" charset="-78"/>
                <a:hlinkClick r:id="rId6"/>
              </a:rPr>
              <a:t>https://gifer.com/en/P4R</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10. </a:t>
            </a:r>
            <a:r>
              <a:rPr lang="en-US" sz="1600" dirty="0">
                <a:latin typeface="Alexandria Medium" pitchFamily="2" charset="-78"/>
                <a:ea typeface="Times New Roman" panose="02020603050405020304" pitchFamily="18" charset="0"/>
                <a:cs typeface="Alexandria Medium" pitchFamily="2" charset="-78"/>
                <a:hlinkClick r:id="rId7"/>
              </a:rPr>
              <a:t>https://cyberone.co</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13,14. </a:t>
            </a:r>
            <a:r>
              <a:rPr lang="en-US" sz="1600" dirty="0">
                <a:latin typeface="Alexandria Medium" pitchFamily="2" charset="-78"/>
                <a:ea typeface="Times New Roman" panose="02020603050405020304" pitchFamily="18" charset="0"/>
                <a:cs typeface="Alexandria Medium" pitchFamily="2" charset="-78"/>
                <a:hlinkClick r:id="rId8"/>
              </a:rPr>
              <a:t>https://www.albayan.ae/economy/local-market/2020-01-20-1.3756472</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16. AI.</a:t>
            </a:r>
          </a:p>
          <a:p>
            <a:r>
              <a:rPr lang="en-US" sz="1600" dirty="0">
                <a:latin typeface="Alexandria Medium" pitchFamily="2" charset="-78"/>
                <a:ea typeface="Times New Roman" panose="02020603050405020304" pitchFamily="18" charset="0"/>
                <a:cs typeface="Alexandria Medium" pitchFamily="2" charset="-78"/>
              </a:rPr>
              <a:t>17. </a:t>
            </a:r>
            <a:r>
              <a:rPr lang="en-US" sz="1600" dirty="0">
                <a:latin typeface="Alexandria Medium" pitchFamily="2" charset="-78"/>
                <a:ea typeface="Times New Roman" panose="02020603050405020304" pitchFamily="18" charset="0"/>
                <a:cs typeface="Alexandria Medium" pitchFamily="2" charset="-78"/>
                <a:hlinkClick r:id="rId9"/>
              </a:rPr>
              <a:t>https://www.pinterest.com/pin/512777107566373013/</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18</a:t>
            </a:r>
            <a:r>
              <a:rPr lang="en-US" sz="1600" dirty="0">
                <a:latin typeface="Alexandria Medium" pitchFamily="2" charset="-78"/>
                <a:ea typeface="Times New Roman" panose="02020603050405020304" pitchFamily="18" charset="0"/>
                <a:cs typeface="Alexandria Medium" pitchFamily="2" charset="-78"/>
              </a:rPr>
              <a:t>,19,20,22 </a:t>
            </a:r>
            <a:r>
              <a:rPr lang="en-US" sz="1600" dirty="0">
                <a:latin typeface="Alexandria Medium" pitchFamily="2" charset="-78"/>
                <a:ea typeface="Times New Roman" panose="02020603050405020304" pitchFamily="18" charset="0"/>
                <a:cs typeface="Alexandria Medium" pitchFamily="2" charset="-78"/>
                <a:hlinkClick r:id="rId10"/>
              </a:rPr>
              <a:t>https://fcdrs.com/polotics/766</a:t>
            </a:r>
            <a:endParaRPr lang="ar-EG"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24</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1"/>
              </a:rPr>
              <a:t>https://www.tomatobeach.com/portfolio/10010/</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  28 </a:t>
            </a:r>
            <a:r>
              <a:rPr lang="en-US" sz="1600" dirty="0">
                <a:latin typeface="Alexandria Medium" pitchFamily="2" charset="-78"/>
                <a:ea typeface="Times New Roman" panose="02020603050405020304" pitchFamily="18" charset="0"/>
                <a:cs typeface="Alexandria Medium" pitchFamily="2" charset="-78"/>
                <a:hlinkClick r:id="rId12"/>
              </a:rPr>
              <a:t>https://defense-arab.com/news</a:t>
            </a:r>
            <a:r>
              <a:rPr lang="en-US" sz="1600" dirty="0">
                <a:latin typeface="Alexandria Medium" pitchFamily="2" charset="-78"/>
                <a:ea typeface="Times New Roman" panose="02020603050405020304" pitchFamily="18" charset="0"/>
                <a:cs typeface="Alexandria Medium" pitchFamily="2" charset="-78"/>
              </a:rPr>
              <a:t> </a:t>
            </a:r>
          </a:p>
          <a:p>
            <a:r>
              <a:rPr lang="en-US" sz="1600" dirty="0">
                <a:latin typeface="Alexandria Medium" pitchFamily="2" charset="-78"/>
                <a:ea typeface="Times New Roman" panose="02020603050405020304" pitchFamily="18" charset="0"/>
                <a:cs typeface="Alexandria Medium" pitchFamily="2" charset="-78"/>
              </a:rPr>
              <a:t>29:32.</a:t>
            </a:r>
            <a:r>
              <a:rPr lang="en-US" sz="1600" dirty="0">
                <a:latin typeface="Alexandria Medium" pitchFamily="2" charset="-78"/>
                <a:ea typeface="Times New Roman" panose="02020603050405020304" pitchFamily="18" charset="0"/>
                <a:cs typeface="Alexandria Medium" pitchFamily="2" charset="-78"/>
                <a:hlinkClick r:id="rId13"/>
              </a:rPr>
              <a:t>https://in.pinterest.com/pin/quick-save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33. </a:t>
            </a:r>
            <a:r>
              <a:rPr lang="en-US" sz="1600" dirty="0">
                <a:latin typeface="Alexandria Medium" pitchFamily="2" charset="-78"/>
                <a:ea typeface="Times New Roman" panose="02020603050405020304" pitchFamily="18" charset="0"/>
                <a:cs typeface="Alexandria Medium" pitchFamily="2" charset="-78"/>
                <a:hlinkClick r:id="rId14"/>
              </a:rPr>
              <a:t>https://www.behance.net/gallery/34323785/Google-cyber-crime</a:t>
            </a:r>
            <a:endParaRPr lang="en-US" sz="1600" dirty="0">
              <a:latin typeface="Alexandria Medium" pitchFamily="2" charset="-78"/>
              <a:ea typeface="Times New Roman" panose="02020603050405020304" pitchFamily="18" charset="0"/>
              <a:cs typeface="Alexandria Medium" pitchFamily="2" charset="-78"/>
            </a:endParaRPr>
          </a:p>
          <a:p>
            <a:r>
              <a:rPr lang="en-US" sz="1600" dirty="0">
                <a:latin typeface="Alexandria Medium" pitchFamily="2" charset="-78"/>
                <a:ea typeface="Times New Roman" panose="02020603050405020304" pitchFamily="18" charset="0"/>
                <a:cs typeface="Alexandria Medium" pitchFamily="2" charset="-78"/>
              </a:rPr>
              <a:t>34. AI.</a:t>
            </a:r>
          </a:p>
          <a:p>
            <a:r>
              <a:rPr lang="en-US" sz="1600" dirty="0">
                <a:latin typeface="Alexandria Medium" pitchFamily="2" charset="-78"/>
                <a:ea typeface="Times New Roman" panose="02020603050405020304" pitchFamily="18" charset="0"/>
                <a:cs typeface="Alexandria Medium" pitchFamily="2" charset="-78"/>
              </a:rPr>
              <a:t>39. </a:t>
            </a:r>
            <a:r>
              <a:rPr lang="en-US" sz="1600" dirty="0">
                <a:latin typeface="Alexandria Medium" pitchFamily="2" charset="-78"/>
                <a:ea typeface="Times New Roman" panose="02020603050405020304" pitchFamily="18" charset="0"/>
                <a:cs typeface="Alexandria Medium" pitchFamily="2" charset="-78"/>
                <a:hlinkClick r:id="rId15"/>
              </a:rPr>
              <a:t>https://www.google.com</a:t>
            </a:r>
            <a:endParaRPr lang="en-US" sz="1600" dirty="0">
              <a:latin typeface="Alexandria Medium" pitchFamily="2" charset="-78"/>
              <a:ea typeface="Times New Roman" panose="02020603050405020304" pitchFamily="18" charset="0"/>
              <a:cs typeface="Alexandria Medium" pitchFamily="2" charset="-78"/>
            </a:endParaRPr>
          </a:p>
          <a:p>
            <a:r>
              <a:rPr lang="ar-EG" sz="1600" dirty="0">
                <a:latin typeface="Alexandria Medium" pitchFamily="2" charset="-78"/>
                <a:ea typeface="Times New Roman" panose="02020603050405020304" pitchFamily="18" charset="0"/>
                <a:cs typeface="Alexandria Medium" pitchFamily="2" charset="-78"/>
              </a:rPr>
              <a:t>40:45 </a:t>
            </a:r>
            <a:r>
              <a:rPr lang="en-US" sz="1600" dirty="0">
                <a:latin typeface="Alexandria Medium" pitchFamily="2" charset="-78"/>
                <a:ea typeface="Times New Roman" panose="02020603050405020304" pitchFamily="18" charset="0"/>
                <a:cs typeface="Alexandria Medium" pitchFamily="2" charset="-78"/>
              </a:rPr>
              <a:t>. </a:t>
            </a:r>
            <a:r>
              <a:rPr lang="en-US" sz="1600" dirty="0">
                <a:latin typeface="Alexandria Medium" pitchFamily="2" charset="-78"/>
                <a:ea typeface="Times New Roman" panose="02020603050405020304" pitchFamily="18" charset="0"/>
                <a:cs typeface="Alexandria Medium" pitchFamily="2" charset="-78"/>
                <a:hlinkClick r:id="rId16"/>
              </a:rPr>
              <a:t>https://www.youm7.com</a:t>
            </a:r>
            <a:endParaRPr lang="en-US" sz="1600" dirty="0">
              <a:latin typeface="Alexandria Medium" pitchFamily="2" charset="-78"/>
              <a:ea typeface="Times New Roman" panose="02020603050405020304" pitchFamily="18" charset="0"/>
              <a:cs typeface="Alexandria Medium" pitchFamily="2" charset="-78"/>
            </a:endParaRPr>
          </a:p>
        </p:txBody>
      </p:sp>
      <p:sp>
        <p:nvSpPr>
          <p:cNvPr id="4" name="Slide Number Placeholder 3">
            <a:extLst>
              <a:ext uri="{FF2B5EF4-FFF2-40B4-BE49-F238E27FC236}">
                <a16:creationId xmlns:a16="http://schemas.microsoft.com/office/drawing/2014/main" id="{05218D6D-E519-4437-AA45-20FDDC38E0F5}"/>
              </a:ext>
            </a:extLst>
          </p:cNvPr>
          <p:cNvSpPr>
            <a:spLocks noGrp="1"/>
          </p:cNvSpPr>
          <p:nvPr>
            <p:ph type="sldNum" sz="quarter" idx="12"/>
          </p:nvPr>
        </p:nvSpPr>
        <p:spPr/>
        <p:txBody>
          <a:bodyPr/>
          <a:lstStyle/>
          <a:p>
            <a:fld id="{F7542ADD-394E-41F3-B704-951748884AEE}" type="slidenum">
              <a:rPr lang="en-US" smtClean="0"/>
              <a:t>48</a:t>
            </a:fld>
            <a:endParaRPr lang="en-US"/>
          </a:p>
        </p:txBody>
      </p:sp>
      <p:sp>
        <p:nvSpPr>
          <p:cNvPr id="6" name="Rounded Rectangle 12">
            <a:extLst>
              <a:ext uri="{FF2B5EF4-FFF2-40B4-BE49-F238E27FC236}">
                <a16:creationId xmlns:a16="http://schemas.microsoft.com/office/drawing/2014/main" id="{B964F6DC-70EB-48E0-8842-B79B2B12FF82}"/>
              </a:ext>
            </a:extLst>
          </p:cNvPr>
          <p:cNvSpPr/>
          <p:nvPr/>
        </p:nvSpPr>
        <p:spPr>
          <a:xfrm>
            <a:off x="7303377" y="1434353"/>
            <a:ext cx="2790857" cy="1105517"/>
          </a:xfrm>
          <a:prstGeom prst="roundRect">
            <a:avLst/>
          </a:prstGeom>
          <a:solidFill>
            <a:srgbClr val="5B9BD5"/>
          </a:solidFill>
          <a:ln w="12700" cap="flat" cmpd="sng" algn="ctr">
            <a:solidFill>
              <a:srgbClr val="5B9BD5">
                <a:shade val="50000"/>
              </a:srgbClr>
            </a:solidFill>
            <a:prstDash val="solid"/>
            <a:miter lim="800000"/>
          </a:ln>
          <a:effectLst/>
        </p:spPr>
        <p:txBody>
          <a:bodyPr rtlCol="1"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lvl="0" algn="ctr" rtl="1"/>
            <a:r>
              <a:rPr lang="ar-EG" sz="2400" dirty="0">
                <a:solidFill>
                  <a:prstClr val="white"/>
                </a:solidFill>
                <a:latin typeface="Alexandria Medium" pitchFamily="2" charset="-78"/>
                <a:ea typeface="Calibri" panose="020F0502020204030204" pitchFamily="34" charset="0"/>
                <a:cs typeface="Alexandria Medium" pitchFamily="2" charset="-78"/>
              </a:rPr>
              <a:t>روابط الصور المستخدمة في المحاضرة :</a:t>
            </a:r>
            <a:endParaRPr kumimoji="0" lang="en-US" sz="2400" b="0" i="0" u="none" strike="noStrike" kern="1200" cap="none" spc="0" normalizeH="0" baseline="0" noProof="0" dirty="0">
              <a:ln>
                <a:noFill/>
              </a:ln>
              <a:solidFill>
                <a:prstClr val="white"/>
              </a:solidFill>
              <a:effectLst/>
              <a:uLnTx/>
              <a:uFillTx/>
              <a:latin typeface="Alexandria Medium" pitchFamily="2" charset="-78"/>
              <a:ea typeface="Times New Roman" panose="02020603050405020304" pitchFamily="18" charset="0"/>
              <a:cs typeface="Alexandria Medium" pitchFamily="2" charset="-78"/>
            </a:endParaRPr>
          </a:p>
        </p:txBody>
      </p:sp>
    </p:spTree>
    <p:custDataLst>
      <p:tags r:id="rId1"/>
    </p:custDataLst>
    <p:extLst>
      <p:ext uri="{BB962C8B-B14F-4D97-AF65-F5344CB8AC3E}">
        <p14:creationId xmlns:p14="http://schemas.microsoft.com/office/powerpoint/2010/main" val="4171015259"/>
      </p:ext>
    </p:extLst>
  </p:cSld>
  <p:clrMapOvr>
    <a:masterClrMapping/>
  </p:clrMapOvr>
  <p:transition spd="slow">
    <p:push dir="u"/>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674372" y="952843"/>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874194" y="1285191"/>
            <a:ext cx="9345750" cy="4287616"/>
          </a:xfrm>
          <a:prstGeom prst="roundRect">
            <a:avLst>
              <a:gd name="adj" fmla="val 6140"/>
            </a:avLst>
          </a:prstGeom>
          <a:solidFill>
            <a:schemeClr val="accent1">
              <a:lumMod val="60000"/>
              <a:lumOff val="40000"/>
            </a:schemeClr>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r" defTabSz="914400" rtl="1" eaLnBrk="1" fontAlgn="auto" latinLnBrk="0" hangingPunct="1">
              <a:lnSpc>
                <a:spcPct val="100000"/>
              </a:lnSpc>
              <a:spcBef>
                <a:spcPts val="0"/>
              </a:spcBef>
              <a:spcAft>
                <a:spcPts val="0"/>
              </a:spcAft>
              <a:buClrTx/>
              <a:buSzTx/>
              <a:buFontTx/>
              <a:buNone/>
              <a:tabLst/>
              <a:defRPr/>
            </a:pPr>
            <a:r>
              <a:rPr kumimoji="0" lang="ar-EG" sz="3600"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Helvetica" panose="020B0604020202020204" pitchFamily="34" charset="0"/>
              </a:rPr>
              <a:t>                        </a:t>
            </a: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ar-EG" sz="2400" b="0"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Arial" panose="020B0604020202020204" pitchFamily="34" charset="0"/>
            </a:endParaRPr>
          </a:p>
          <a:p>
            <a:pPr marL="0" marR="0" lvl="0" indent="0" algn="just" defTabSz="914400" rtl="1"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prstClr val="white"/>
              </a:solidFill>
              <a:effectLst/>
              <a:uLnTx/>
              <a:uFillTx/>
              <a:latin typeface="Times New Roman" panose="02020603050405020304" pitchFamily="18" charset="0"/>
              <a:ea typeface="Times New Roman" panose="02020603050405020304" pitchFamily="18" charset="0"/>
              <a:cs typeface="+mn-cs"/>
            </a:endParaRPr>
          </a:p>
        </p:txBody>
      </p:sp>
      <p:pic>
        <p:nvPicPr>
          <p:cNvPr id="7" name="Picture 2" descr="DVIUS: Divergent Virtual Integrated Utility System — Unraveling the Enigma  of a Hybrid AI Designed by Black Hat Professional Hackers | by Dvius |  Medium">
            <a:extLst>
              <a:ext uri="{FF2B5EF4-FFF2-40B4-BE49-F238E27FC236}">
                <a16:creationId xmlns:a16="http://schemas.microsoft.com/office/drawing/2014/main" id="{0912667E-F975-47F1-94CE-AC5EA9A4A5AB}"/>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1990165" y="1347944"/>
            <a:ext cx="9036423" cy="4138456"/>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
        <p:nvSpPr>
          <p:cNvPr id="13" name="Oval 12">
            <a:extLst>
              <a:ext uri="{FF2B5EF4-FFF2-40B4-BE49-F238E27FC236}">
                <a16:creationId xmlns:a16="http://schemas.microsoft.com/office/drawing/2014/main" id="{27376E63-A78A-BD8F-1A56-52837C863F12}"/>
              </a:ext>
            </a:extLst>
          </p:cNvPr>
          <p:cNvSpPr/>
          <p:nvPr/>
        </p:nvSpPr>
        <p:spPr>
          <a:xfrm>
            <a:off x="2796988" y="2479344"/>
            <a:ext cx="7306236" cy="1707174"/>
          </a:xfrm>
          <a:prstGeom prst="ellipse">
            <a:avLst/>
          </a:prstGeom>
          <a:solidFill>
            <a:schemeClr val="bg1"/>
          </a:solidFill>
          <a:ln w="12700" cap="flat" cmpd="sng" algn="ctr">
            <a:solidFill>
              <a:srgbClr val="5B9BD5">
                <a:shade val="50000"/>
              </a:srgbClr>
            </a:solidFill>
            <a:prstDash val="solid"/>
            <a:miter lim="800000"/>
          </a:ln>
          <a:effectLst/>
        </p:spPr>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تم بحمد الله </a:t>
            </a:r>
            <a:endParaRPr lang="ar-EG" sz="2400" b="1" dirty="0">
              <a:solidFill>
                <a:srgbClr val="FF0000"/>
              </a:solidFill>
              <a:latin typeface="Calibri" panose="020F0502020204030204" pitchFamily="34" charset="0"/>
              <a:ea typeface="Calibri" panose="020F0502020204030204" pitchFamily="34" charset="0"/>
            </a:endParaRPr>
          </a:p>
          <a:p>
            <a:pPr marL="457200" marR="0" algn="ctr" rtl="1">
              <a:lnSpc>
                <a:spcPct val="107000"/>
              </a:lnSpc>
              <a:spcBef>
                <a:spcPts val="0"/>
              </a:spcBef>
              <a:spcAft>
                <a:spcPts val="500"/>
              </a:spcAft>
            </a:pPr>
            <a:r>
              <a:rPr lang="ar-SA" sz="2400" b="1" dirty="0">
                <a:solidFill>
                  <a:srgbClr val="FF0000"/>
                </a:solidFill>
                <a:latin typeface="Calibri" panose="020F0502020204030204" pitchFamily="34" charset="0"/>
                <a:ea typeface="Calibri" panose="020F0502020204030204" pitchFamily="34" charset="0"/>
              </a:rPr>
              <a:t>الإنتهاء من شرح المحاضرة ا</a:t>
            </a:r>
            <a:r>
              <a:rPr lang="ar-EG" sz="2400" b="1" dirty="0">
                <a:solidFill>
                  <a:srgbClr val="FF0000"/>
                </a:solidFill>
                <a:latin typeface="Calibri" panose="020F0502020204030204" pitchFamily="34" charset="0"/>
                <a:ea typeface="Calibri" panose="020F0502020204030204" pitchFamily="34" charset="0"/>
              </a:rPr>
              <a:t>لثالثة</a:t>
            </a:r>
            <a:endParaRPr lang="en-US" sz="2400" dirty="0">
              <a:latin typeface="Calibri" panose="020F0502020204030204" pitchFamily="34" charset="0"/>
              <a:ea typeface="Calibri" panose="020F0502020204030204" pitchFamily="34" charset="0"/>
            </a:endParaRPr>
          </a:p>
          <a:p>
            <a:pPr algn="ctr"/>
            <a:r>
              <a:rPr lang="ar-SA" b="1" dirty="0">
                <a:solidFill>
                  <a:srgbClr val="FF0000"/>
                </a:solidFill>
                <a:latin typeface="Calibri" panose="020F0502020204030204" pitchFamily="34" charset="0"/>
                <a:ea typeface="Calibri" panose="020F0502020204030204" pitchFamily="34" charset="0"/>
              </a:rPr>
              <a:t>مع تمنياتي بالتوفيق د. أسماء رويعي</a:t>
            </a:r>
            <a:endParaRPr kumimoji="0" lang="en-US" b="0" i="0" u="none" strike="noStrike" kern="1200" cap="none" spc="0" normalizeH="0" baseline="0" noProof="0" dirty="0">
              <a:ln>
                <a:noFill/>
              </a:ln>
              <a:solidFill>
                <a:srgbClr val="FF0000"/>
              </a:solidFill>
              <a:effectLst/>
              <a:uLnTx/>
              <a:uFillTx/>
              <a:latin typeface="Times New Roman" panose="02020603050405020304" pitchFamily="18" charset="0"/>
              <a:ea typeface="Times New Roman" panose="02020603050405020304" pitchFamily="18" charset="0"/>
              <a:cs typeface="+mn-cs"/>
            </a:endParaRPr>
          </a:p>
        </p:txBody>
      </p:sp>
      <p:sp>
        <p:nvSpPr>
          <p:cNvPr id="3" name="Slide Number Placeholder 2">
            <a:extLst>
              <a:ext uri="{FF2B5EF4-FFF2-40B4-BE49-F238E27FC236}">
                <a16:creationId xmlns:a16="http://schemas.microsoft.com/office/drawing/2014/main" id="{B62BC976-04DD-4D82-9A24-479AED54F507}"/>
              </a:ext>
            </a:extLst>
          </p:cNvPr>
          <p:cNvSpPr>
            <a:spLocks noGrp="1"/>
          </p:cNvSpPr>
          <p:nvPr>
            <p:ph type="sldNum" sz="quarter" idx="12"/>
          </p:nvPr>
        </p:nvSpPr>
        <p:spPr/>
        <p:txBody>
          <a:bodyPr/>
          <a:lstStyle/>
          <a:p>
            <a:fld id="{F7542ADD-394E-41F3-B704-951748884AEE}" type="slidenum">
              <a:rPr lang="en-US" smtClean="0"/>
              <a:t>49</a:t>
            </a:fld>
            <a:endParaRPr lang="en-US"/>
          </a:p>
        </p:txBody>
      </p:sp>
    </p:spTree>
    <p:custDataLst>
      <p:tags r:id="rId1"/>
    </p:custDataLst>
    <p:extLst>
      <p:ext uri="{BB962C8B-B14F-4D97-AF65-F5344CB8AC3E}">
        <p14:creationId xmlns:p14="http://schemas.microsoft.com/office/powerpoint/2010/main" val="3851936749"/>
      </p:ext>
    </p:extLst>
  </p:cSld>
  <p:clrMapOvr>
    <a:masterClrMapping/>
  </p:clrMapOvr>
  <p:transition spd="slow">
    <p:push dir="u"/>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4"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pic>
        <p:nvPicPr>
          <p:cNvPr id="23" name="Graphic 22"/>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367466" y="542565"/>
            <a:ext cx="2758843" cy="753090"/>
          </a:xfrm>
          <a:prstGeom prst="rect">
            <a:avLst/>
          </a:prstGeom>
        </p:spPr>
      </p:pic>
      <p:pic>
        <p:nvPicPr>
          <p:cNvPr id="11" name="Audio 2">
            <a:hlinkClick r:id="" action="ppaction://media"/>
            <a:extLst>
              <a:ext uri="{FF2B5EF4-FFF2-40B4-BE49-F238E27FC236}">
                <a16:creationId xmlns:a16="http://schemas.microsoft.com/office/drawing/2014/main" id="{87C28217-219F-47F6-AE19-4EC86BBCC996}"/>
              </a:ext>
            </a:extLst>
          </p:cNvPr>
          <p:cNvPicPr>
            <a:picLocks noChangeAspect="1"/>
          </p:cNvPicPr>
          <p:nvPr>
            <a:audioFile r:link="rId2"/>
            <p:extLst>
              <p:ext uri="{DAA4B4D4-6D71-4841-9C94-3DE7FCFB9230}">
                <p14:media xmlns:p14="http://schemas.microsoft.com/office/powerpoint/2010/main" r:embed="rId1"/>
              </p:ext>
            </p:extLst>
          </p:nvPr>
        </p:nvPicPr>
        <p:blipFill>
          <a:blip r:embed="rId10"/>
          <a:stretch>
            <a:fillRect/>
          </a:stretch>
        </p:blipFill>
        <p:spPr>
          <a:xfrm>
            <a:off x="11552238" y="6218238"/>
            <a:ext cx="487362" cy="487362"/>
          </a:xfrm>
          <a:prstGeom prst="rect">
            <a:avLst/>
          </a:prstGeom>
        </p:spPr>
      </p:pic>
    </p:spTree>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4754" fill="hold"/>
                                        <p:tgtEl>
                                          <p:spTgt spid="11"/>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showWhenStopped="0">
                <p:cTn id="7" fill="hold" display="0">
                  <p:stCondLst>
                    <p:cond delay="indefinite"/>
                  </p:stCondLst>
                  <p:endCondLst>
                    <p:cond evt="onStopAudio" delay="0">
                      <p:tgtEl>
                        <p:sldTgt/>
                      </p:tgtEl>
                    </p:cond>
                  </p:endCondLst>
                </p:cTn>
                <p:tgtEl>
                  <p:spTgt spid="11"/>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0.7|0.8"/>
</p:tagLst>
</file>

<file path=ppt/tags/tag2.xml><?xml version="1.0" encoding="utf-8"?>
<p:tagLst xmlns:a="http://schemas.openxmlformats.org/drawingml/2006/main" xmlns:r="http://schemas.openxmlformats.org/officeDocument/2006/relationships" xmlns:p="http://schemas.openxmlformats.org/presentationml/2006/main">
  <p:tag name="TIMING" val="|0.7|0.8"/>
</p:tagLst>
</file>

<file path=ppt/tags/tag3.xml><?xml version="1.0" encoding="utf-8"?>
<p:tagLst xmlns:a="http://schemas.openxmlformats.org/drawingml/2006/main" xmlns:r="http://schemas.openxmlformats.org/officeDocument/2006/relationships" xmlns:p="http://schemas.openxmlformats.org/presentationml/2006/main">
  <p:tag name="TIMING" val="|0.7|0.8"/>
</p:tagLst>
</file>

<file path=ppt/tags/tag4.xml><?xml version="1.0" encoding="utf-8"?>
<p:tagLst xmlns:a="http://schemas.openxmlformats.org/drawingml/2006/main" xmlns:r="http://schemas.openxmlformats.org/officeDocument/2006/relationships" xmlns:p="http://schemas.openxmlformats.org/presentationml/2006/main">
  <p:tag name="TIMING" val="|0.7|0.8"/>
</p:tagLst>
</file>

<file path=ppt/tags/tag5.xml><?xml version="1.0" encoding="utf-8"?>
<p:tagLst xmlns:a="http://schemas.openxmlformats.org/drawingml/2006/main" xmlns:r="http://schemas.openxmlformats.org/officeDocument/2006/relationships" xmlns:p="http://schemas.openxmlformats.org/presentationml/2006/main">
  <p:tag name="TIMING" val="|0.7|0.8"/>
</p:tagLst>
</file>

<file path=ppt/tags/tag6.xml><?xml version="1.0" encoding="utf-8"?>
<p:tagLst xmlns:a="http://schemas.openxmlformats.org/drawingml/2006/main" xmlns:r="http://schemas.openxmlformats.org/officeDocument/2006/relationships" xmlns:p="http://schemas.openxmlformats.org/presentationml/2006/main">
  <p:tag name="TIMING" val="|0.7|0.8"/>
</p:tagLst>
</file>

<file path=ppt/tags/tag7.xml><?xml version="1.0" encoding="utf-8"?>
<p:tagLst xmlns:a="http://schemas.openxmlformats.org/drawingml/2006/main" xmlns:r="http://schemas.openxmlformats.org/officeDocument/2006/relationships" xmlns:p="http://schemas.openxmlformats.org/presentationml/2006/main">
  <p:tag name="TIMING" val="|0.7|0.8"/>
</p:tagLst>
</file>

<file path=ppt/tags/tag8.xml><?xml version="1.0" encoding="utf-8"?>
<p:tagLst xmlns:a="http://schemas.openxmlformats.org/drawingml/2006/main" xmlns:r="http://schemas.openxmlformats.org/officeDocument/2006/relationships" xmlns:p="http://schemas.openxmlformats.org/presentationml/2006/main">
  <p:tag name="TIMING" val="|0.7|0.8"/>
</p:tagLst>
</file>

<file path=ppt/tags/tag9.xml><?xml version="1.0" encoding="utf-8"?>
<p:tagLst xmlns:a="http://schemas.openxmlformats.org/drawingml/2006/main" xmlns:r="http://schemas.openxmlformats.org/officeDocument/2006/relationships" xmlns:p="http://schemas.openxmlformats.org/presentationml/2006/main">
  <p:tag name="TIMING" val="|0.7|0.8"/>
</p:tagLst>
</file>

<file path=ppt/tags/tag10.xml><?xml version="1.0" encoding="utf-8"?>
<p:tagLst xmlns:a="http://schemas.openxmlformats.org/drawingml/2006/main" xmlns:r="http://schemas.openxmlformats.org/officeDocument/2006/relationships" xmlns:p="http://schemas.openxmlformats.org/presentationml/2006/main">
  <p:tag name="TIMING" val="|0.7|0.8"/>
</p:tagLst>
</file>

<file path=ppt/tags/tag11.xml><?xml version="1.0" encoding="utf-8"?>
<p:tagLst xmlns:a="http://schemas.openxmlformats.org/drawingml/2006/main" xmlns:r="http://schemas.openxmlformats.org/officeDocument/2006/relationships" xmlns:p="http://schemas.openxmlformats.org/presentationml/2006/main">
  <p:tag name="TIMING" val="|0.7|0.8"/>
</p:tagLst>
</file>

<file path=ppt/tags/tag12.xml><?xml version="1.0" encoding="utf-8"?>
<p:tagLst xmlns:a="http://schemas.openxmlformats.org/drawingml/2006/main" xmlns:r="http://schemas.openxmlformats.org/officeDocument/2006/relationships" xmlns:p="http://schemas.openxmlformats.org/presentationml/2006/main">
  <p:tag name="TIMING" val="|0.7|0.8"/>
</p:tagLst>
</file>

<file path=ppt/tags/tag13.xml><?xml version="1.0" encoding="utf-8"?>
<p:tagLst xmlns:a="http://schemas.openxmlformats.org/drawingml/2006/main" xmlns:r="http://schemas.openxmlformats.org/officeDocument/2006/relationships" xmlns:p="http://schemas.openxmlformats.org/presentationml/2006/main">
  <p:tag name="TIMING" val="|5.7"/>
</p:tagLst>
</file>

<file path=ppt/tags/tag14.xml><?xml version="1.0" encoding="utf-8"?>
<p:tagLst xmlns:a="http://schemas.openxmlformats.org/drawingml/2006/main" xmlns:r="http://schemas.openxmlformats.org/officeDocument/2006/relationships" xmlns:p="http://schemas.openxmlformats.org/presentationml/2006/main">
  <p:tag name="TIMING" val="|0.7|0.8"/>
</p:tagLst>
</file>

<file path=ppt/tags/tag15.xml><?xml version="1.0" encoding="utf-8"?>
<p:tagLst xmlns:a="http://schemas.openxmlformats.org/drawingml/2006/main" xmlns:r="http://schemas.openxmlformats.org/officeDocument/2006/relationships" xmlns:p="http://schemas.openxmlformats.org/presentationml/2006/main">
  <p:tag name="TIMING" val="|0.7|0.8"/>
</p:tagLst>
</file>

<file path=ppt/tags/tag16.xml><?xml version="1.0" encoding="utf-8"?>
<p:tagLst xmlns:a="http://schemas.openxmlformats.org/drawingml/2006/main" xmlns:r="http://schemas.openxmlformats.org/officeDocument/2006/relationships" xmlns:p="http://schemas.openxmlformats.org/presentationml/2006/main">
  <p:tag name="TIMING" val="|0.7|0.8"/>
</p:tagLst>
</file>

<file path=ppt/tags/tag17.xml><?xml version="1.0" encoding="utf-8"?>
<p:tagLst xmlns:a="http://schemas.openxmlformats.org/drawingml/2006/main" xmlns:r="http://schemas.openxmlformats.org/officeDocument/2006/relationships" xmlns:p="http://schemas.openxmlformats.org/presentationml/2006/main">
  <p:tag name="TIMING" val="|5.7"/>
</p:tagLst>
</file>

<file path=ppt/tags/tag18.xml><?xml version="1.0" encoding="utf-8"?>
<p:tagLst xmlns:a="http://schemas.openxmlformats.org/drawingml/2006/main" xmlns:r="http://schemas.openxmlformats.org/officeDocument/2006/relationships" xmlns:p="http://schemas.openxmlformats.org/presentationml/2006/main">
  <p:tag name="TIMING" val="|5.7"/>
</p:tagLst>
</file>

<file path=ppt/tags/tag19.xml><?xml version="1.0" encoding="utf-8"?>
<p:tagLst xmlns:a="http://schemas.openxmlformats.org/drawingml/2006/main" xmlns:r="http://schemas.openxmlformats.org/officeDocument/2006/relationships" xmlns:p="http://schemas.openxmlformats.org/presentationml/2006/main">
  <p:tag name="TIMING" val="|5.7"/>
</p:tagLst>
</file>

<file path=ppt/tags/tag20.xml><?xml version="1.0" encoding="utf-8"?>
<p:tagLst xmlns:a="http://schemas.openxmlformats.org/drawingml/2006/main" xmlns:r="http://schemas.openxmlformats.org/officeDocument/2006/relationships" xmlns:p="http://schemas.openxmlformats.org/presentationml/2006/main">
  <p:tag name="TIMING" val="|5.7"/>
</p:tagLst>
</file>

<file path=ppt/tags/tag21.xml><?xml version="1.0" encoding="utf-8"?>
<p:tagLst xmlns:a="http://schemas.openxmlformats.org/drawingml/2006/main" xmlns:r="http://schemas.openxmlformats.org/officeDocument/2006/relationships" xmlns:p="http://schemas.openxmlformats.org/presentationml/2006/main">
  <p:tag name="TIMING" val="|5.7"/>
</p:tagLst>
</file>

<file path=ppt/tags/tag22.xml><?xml version="1.0" encoding="utf-8"?>
<p:tagLst xmlns:a="http://schemas.openxmlformats.org/drawingml/2006/main" xmlns:r="http://schemas.openxmlformats.org/officeDocument/2006/relationships" xmlns:p="http://schemas.openxmlformats.org/presentationml/2006/main">
  <p:tag name="TIMING" val="|5.7"/>
</p:tagLst>
</file>

<file path=ppt/tags/tag23.xml><?xml version="1.0" encoding="utf-8"?>
<p:tagLst xmlns:a="http://schemas.openxmlformats.org/drawingml/2006/main" xmlns:r="http://schemas.openxmlformats.org/officeDocument/2006/relationships" xmlns:p="http://schemas.openxmlformats.org/presentationml/2006/main">
  <p:tag name="TIMING" val="|0.7|0.8"/>
</p:tagLst>
</file>

<file path=ppt/tags/tag24.xml><?xml version="1.0" encoding="utf-8"?>
<p:tagLst xmlns:a="http://schemas.openxmlformats.org/drawingml/2006/main" xmlns:r="http://schemas.openxmlformats.org/officeDocument/2006/relationships" xmlns:p="http://schemas.openxmlformats.org/presentationml/2006/main">
  <p:tag name="TIMING" val="|0.7|0.8"/>
</p:tagLst>
</file>

<file path=ppt/tags/tag25.xml><?xml version="1.0" encoding="utf-8"?>
<p:tagLst xmlns:a="http://schemas.openxmlformats.org/drawingml/2006/main" xmlns:r="http://schemas.openxmlformats.org/officeDocument/2006/relationships" xmlns:p="http://schemas.openxmlformats.org/presentationml/2006/main">
  <p:tag name="TIMING" val="|0.7|0.8"/>
</p:tagLst>
</file>

<file path=ppt/tags/tag26.xml><?xml version="1.0" encoding="utf-8"?>
<p:tagLst xmlns:a="http://schemas.openxmlformats.org/drawingml/2006/main" xmlns:r="http://schemas.openxmlformats.org/officeDocument/2006/relationships" xmlns:p="http://schemas.openxmlformats.org/presentationml/2006/main">
  <p:tag name="TIMING" val="|3.2"/>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5">
      <a:majorFont>
        <a:latin typeface="Alexandria Medium"/>
        <a:ea typeface=""/>
        <a:cs typeface="Alexandria Medium"/>
      </a:majorFont>
      <a:minorFont>
        <a:latin typeface="Alexandria Medium"/>
        <a:ea typeface=""/>
        <a:cs typeface="Alexandria Medium"/>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9BA3E4-8B51-4232-A929-303C4B2DDE76}"/>
</file>

<file path=customXml/itemProps2.xml><?xml version="1.0" encoding="utf-8"?>
<ds:datastoreItem xmlns:ds="http://schemas.openxmlformats.org/officeDocument/2006/customXml" ds:itemID="{8BB90CAE-FC59-40C0-A899-6E4CDCFF9DAC}">
  <ds:schemaRefs>
    <ds:schemaRef ds:uri="http://schemas.microsoft.com/sharepoint/v3/contenttype/forms"/>
  </ds:schemaRefs>
</ds:datastoreItem>
</file>

<file path=customXml/itemProps3.xml><?xml version="1.0" encoding="utf-8"?>
<ds:datastoreItem xmlns:ds="http://schemas.openxmlformats.org/officeDocument/2006/customXml" ds:itemID="{644053B3-53F0-4DBD-841E-1C20253CB39B}"/>
</file>

<file path=docProps/app.xml><?xml version="1.0" encoding="utf-8"?>
<Properties xmlns="http://schemas.openxmlformats.org/officeDocument/2006/extended-properties" xmlns:vt="http://schemas.openxmlformats.org/officeDocument/2006/docPropsVTypes">
  <TotalTime>3148</TotalTime>
  <Words>1543</Words>
  <Application>Microsoft Office PowerPoint</Application>
  <PresentationFormat>Widescreen</PresentationFormat>
  <Paragraphs>351</Paragraphs>
  <Slides>50</Slides>
  <Notes>49</Notes>
  <HiddenSlides>0</HiddenSlides>
  <MMClips>1</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Asmaa</cp:lastModifiedBy>
  <cp:revision>588</cp:revision>
  <dcterms:created xsi:type="dcterms:W3CDTF">2023-04-29T09:08:00Z</dcterms:created>
  <dcterms:modified xsi:type="dcterms:W3CDTF">2024-02-14T22:23:17Z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