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4"/>
  </p:notesMasterIdLst>
  <p:sldIdLst>
    <p:sldId id="303" r:id="rId3"/>
    <p:sldId id="258" r:id="rId4"/>
    <p:sldId id="259" r:id="rId5"/>
    <p:sldId id="260" r:id="rId6"/>
    <p:sldId id="261" r:id="rId7"/>
    <p:sldId id="263" r:id="rId8"/>
    <p:sldId id="262" r:id="rId9"/>
    <p:sldId id="264" r:id="rId10"/>
    <p:sldId id="266" r:id="rId11"/>
    <p:sldId id="265" r:id="rId12"/>
    <p:sldId id="268"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2" d="100"/>
          <a:sy n="82" d="100"/>
        </p:scale>
        <p:origin x="72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presProps" Target="pres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F02948A-EC52-4AE5-B273-21735D611829}" type="datetimeFigureOut">
              <a:rPr lang="en-US" smtClean="0"/>
              <a:t>9/25/2023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DB8FCB-093B-4216-B196-6F8C73CFED4D}" type="slidenum">
              <a:rPr lang="en-US" smtClean="0"/>
              <a:t>‹#›</a:t>
            </a:fld>
            <a:endParaRPr lang="en-US"/>
          </a:p>
        </p:txBody>
      </p:sp>
    </p:spTree>
    <p:extLst>
      <p:ext uri="{BB962C8B-B14F-4D97-AF65-F5344CB8AC3E}">
        <p14:creationId xmlns:p14="http://schemas.microsoft.com/office/powerpoint/2010/main" val="8073614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7DF3AB-40B0-EB4E-6F00-96BDE4C7467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4C95ADD0-F385-7A24-C7C5-C1A708DD741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9F2A3D9-3259-07BB-E78F-31C5F4E6DF19}"/>
              </a:ext>
            </a:extLst>
          </p:cNvPr>
          <p:cNvSpPr>
            <a:spLocks noGrp="1"/>
          </p:cNvSpPr>
          <p:nvPr>
            <p:ph type="dt" sz="half" idx="10"/>
          </p:nvPr>
        </p:nvSpPr>
        <p:spPr/>
        <p:txBody>
          <a:bodyPr/>
          <a:lstStyle/>
          <a:p>
            <a:fld id="{0B5A30FD-7C72-4B2A-964A-F9196605CBD6}" type="datetimeFigureOut">
              <a:rPr lang="en-US" smtClean="0"/>
              <a:t>9/25/2023</a:t>
            </a:fld>
            <a:endParaRPr lang="en-US"/>
          </a:p>
        </p:txBody>
      </p:sp>
      <p:sp>
        <p:nvSpPr>
          <p:cNvPr id="5" name="Footer Placeholder 4">
            <a:extLst>
              <a:ext uri="{FF2B5EF4-FFF2-40B4-BE49-F238E27FC236}">
                <a16:creationId xmlns:a16="http://schemas.microsoft.com/office/drawing/2014/main" id="{C7455010-3B97-579D-4D45-4D205673168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F7F9579-3043-527C-DCAE-98630E788077}"/>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32034934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94B8DE-02AA-6BA9-3E73-5720069448F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8FA2940-728F-640C-1F3B-B9A7E1EB44A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887A977-289C-839E-4BA2-E07554A3004C}"/>
              </a:ext>
            </a:extLst>
          </p:cNvPr>
          <p:cNvSpPr>
            <a:spLocks noGrp="1"/>
          </p:cNvSpPr>
          <p:nvPr>
            <p:ph type="dt" sz="half" idx="10"/>
          </p:nvPr>
        </p:nvSpPr>
        <p:spPr/>
        <p:txBody>
          <a:bodyPr/>
          <a:lstStyle/>
          <a:p>
            <a:fld id="{0B5A30FD-7C72-4B2A-964A-F9196605CBD6}" type="datetimeFigureOut">
              <a:rPr lang="en-US" smtClean="0"/>
              <a:t>9/25/2023</a:t>
            </a:fld>
            <a:endParaRPr lang="en-US"/>
          </a:p>
        </p:txBody>
      </p:sp>
      <p:sp>
        <p:nvSpPr>
          <p:cNvPr id="5" name="Footer Placeholder 4">
            <a:extLst>
              <a:ext uri="{FF2B5EF4-FFF2-40B4-BE49-F238E27FC236}">
                <a16:creationId xmlns:a16="http://schemas.microsoft.com/office/drawing/2014/main" id="{71138022-DEF0-B98E-A804-749DCFE3AEC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55396A6-ED30-3EAF-8538-3E8ABC8DE3CF}"/>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22251987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27B69D-EB5B-EA38-0D87-E76D2AD5042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0B586D4D-79B7-0BE1-D2E8-61CB6EA60E3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41AF06D-0EB6-0304-10CC-8A4F2EB2BFEC}"/>
              </a:ext>
            </a:extLst>
          </p:cNvPr>
          <p:cNvSpPr>
            <a:spLocks noGrp="1"/>
          </p:cNvSpPr>
          <p:nvPr>
            <p:ph type="dt" sz="half" idx="10"/>
          </p:nvPr>
        </p:nvSpPr>
        <p:spPr/>
        <p:txBody>
          <a:bodyPr/>
          <a:lstStyle/>
          <a:p>
            <a:fld id="{0B5A30FD-7C72-4B2A-964A-F9196605CBD6}" type="datetimeFigureOut">
              <a:rPr lang="en-US" smtClean="0"/>
              <a:t>9/25/2023</a:t>
            </a:fld>
            <a:endParaRPr lang="en-US"/>
          </a:p>
        </p:txBody>
      </p:sp>
      <p:sp>
        <p:nvSpPr>
          <p:cNvPr id="5" name="Footer Placeholder 4">
            <a:extLst>
              <a:ext uri="{FF2B5EF4-FFF2-40B4-BE49-F238E27FC236}">
                <a16:creationId xmlns:a16="http://schemas.microsoft.com/office/drawing/2014/main" id="{DC60A2AC-0793-D4F2-097C-7220D62E5F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358AAD9-979D-3841-FA77-85EA5B7B1489}"/>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28241448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A01ABC-640F-3B00-2891-ECA1A9361E1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751299C-9ED4-290D-6B17-0EF1D686181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8B49C57-6C97-4193-6A41-A833BD57A1E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FFD5246-CB67-C750-C5EC-287D720E5039}"/>
              </a:ext>
            </a:extLst>
          </p:cNvPr>
          <p:cNvSpPr>
            <a:spLocks noGrp="1"/>
          </p:cNvSpPr>
          <p:nvPr>
            <p:ph type="dt" sz="half" idx="10"/>
          </p:nvPr>
        </p:nvSpPr>
        <p:spPr/>
        <p:txBody>
          <a:bodyPr/>
          <a:lstStyle/>
          <a:p>
            <a:fld id="{0B5A30FD-7C72-4B2A-964A-F9196605CBD6}" type="datetimeFigureOut">
              <a:rPr lang="en-US" smtClean="0"/>
              <a:t>9/25/2023</a:t>
            </a:fld>
            <a:endParaRPr lang="en-US"/>
          </a:p>
        </p:txBody>
      </p:sp>
      <p:sp>
        <p:nvSpPr>
          <p:cNvPr id="6" name="Footer Placeholder 5">
            <a:extLst>
              <a:ext uri="{FF2B5EF4-FFF2-40B4-BE49-F238E27FC236}">
                <a16:creationId xmlns:a16="http://schemas.microsoft.com/office/drawing/2014/main" id="{C1605385-F12B-4CA6-2465-E299AB444C2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1AA1246-F502-8688-595C-EB27AA414B01}"/>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30883300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1F26F9-DD30-4E8A-0510-83FB4C5C4A7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1E97712-E25F-E3B7-EA77-78D5F5F5B40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F6F2B58-5BE6-D2AB-F1E8-84F82F76C33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8CD025A-803B-1FD1-5501-33A3E62541E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894F6A2-D06C-044E-4645-DA608313F5F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50DD3A3-AC4E-9EBC-63A6-B51B62406BEB}"/>
              </a:ext>
            </a:extLst>
          </p:cNvPr>
          <p:cNvSpPr>
            <a:spLocks noGrp="1"/>
          </p:cNvSpPr>
          <p:nvPr>
            <p:ph type="dt" sz="half" idx="10"/>
          </p:nvPr>
        </p:nvSpPr>
        <p:spPr/>
        <p:txBody>
          <a:bodyPr/>
          <a:lstStyle/>
          <a:p>
            <a:fld id="{0B5A30FD-7C72-4B2A-964A-F9196605CBD6}" type="datetimeFigureOut">
              <a:rPr lang="en-US" smtClean="0"/>
              <a:t>9/25/2023</a:t>
            </a:fld>
            <a:endParaRPr lang="en-US"/>
          </a:p>
        </p:txBody>
      </p:sp>
      <p:sp>
        <p:nvSpPr>
          <p:cNvPr id="8" name="Footer Placeholder 7">
            <a:extLst>
              <a:ext uri="{FF2B5EF4-FFF2-40B4-BE49-F238E27FC236}">
                <a16:creationId xmlns:a16="http://schemas.microsoft.com/office/drawing/2014/main" id="{8B71CB01-711D-C16C-589D-A4BCA4C5656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98F9D4C-DEF6-2EC3-BA8C-075BAA28B360}"/>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7335387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8F63DA-416D-2785-7597-8EAE42ECB78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CE683C4-65B4-7BF5-5A11-A03E2953F731}"/>
              </a:ext>
            </a:extLst>
          </p:cNvPr>
          <p:cNvSpPr>
            <a:spLocks noGrp="1"/>
          </p:cNvSpPr>
          <p:nvPr>
            <p:ph type="dt" sz="half" idx="10"/>
          </p:nvPr>
        </p:nvSpPr>
        <p:spPr/>
        <p:txBody>
          <a:bodyPr/>
          <a:lstStyle/>
          <a:p>
            <a:fld id="{0B5A30FD-7C72-4B2A-964A-F9196605CBD6}" type="datetimeFigureOut">
              <a:rPr lang="en-US" smtClean="0"/>
              <a:t>9/25/2023</a:t>
            </a:fld>
            <a:endParaRPr lang="en-US"/>
          </a:p>
        </p:txBody>
      </p:sp>
      <p:sp>
        <p:nvSpPr>
          <p:cNvPr id="4" name="Footer Placeholder 3">
            <a:extLst>
              <a:ext uri="{FF2B5EF4-FFF2-40B4-BE49-F238E27FC236}">
                <a16:creationId xmlns:a16="http://schemas.microsoft.com/office/drawing/2014/main" id="{BEDCD1D6-46EA-67F8-2B92-DA44F301F21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1520E2A-55BB-3A0E-BAD4-53F67AF57BE3}"/>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41669022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F08892E-E4F7-7978-93EB-639C06F839B6}"/>
              </a:ext>
            </a:extLst>
          </p:cNvPr>
          <p:cNvSpPr>
            <a:spLocks noGrp="1"/>
          </p:cNvSpPr>
          <p:nvPr>
            <p:ph type="dt" sz="half" idx="10"/>
          </p:nvPr>
        </p:nvSpPr>
        <p:spPr/>
        <p:txBody>
          <a:bodyPr/>
          <a:lstStyle/>
          <a:p>
            <a:fld id="{0B5A30FD-7C72-4B2A-964A-F9196605CBD6}" type="datetimeFigureOut">
              <a:rPr lang="en-US" smtClean="0"/>
              <a:t>9/25/2023</a:t>
            </a:fld>
            <a:endParaRPr lang="en-US"/>
          </a:p>
        </p:txBody>
      </p:sp>
      <p:sp>
        <p:nvSpPr>
          <p:cNvPr id="3" name="Footer Placeholder 2">
            <a:extLst>
              <a:ext uri="{FF2B5EF4-FFF2-40B4-BE49-F238E27FC236}">
                <a16:creationId xmlns:a16="http://schemas.microsoft.com/office/drawing/2014/main" id="{08E93148-8FEE-3D02-AAE3-21164E3BB9C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634710D-C827-2DAD-6200-CF2A75740ED3}"/>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23484768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ABC057-0DC8-2167-9006-982E1DD9703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1DDA182-EC3D-9409-EAE1-9E50C686427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5E32050-0562-9D1A-E924-571F790F83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1F5153A-F7F3-889E-5F52-9834E475C43F}"/>
              </a:ext>
            </a:extLst>
          </p:cNvPr>
          <p:cNvSpPr>
            <a:spLocks noGrp="1"/>
          </p:cNvSpPr>
          <p:nvPr>
            <p:ph type="dt" sz="half" idx="10"/>
          </p:nvPr>
        </p:nvSpPr>
        <p:spPr/>
        <p:txBody>
          <a:bodyPr/>
          <a:lstStyle/>
          <a:p>
            <a:fld id="{0B5A30FD-7C72-4B2A-964A-F9196605CBD6}" type="datetimeFigureOut">
              <a:rPr lang="en-US" smtClean="0"/>
              <a:t>9/25/2023</a:t>
            </a:fld>
            <a:endParaRPr lang="en-US"/>
          </a:p>
        </p:txBody>
      </p:sp>
      <p:sp>
        <p:nvSpPr>
          <p:cNvPr id="6" name="Footer Placeholder 5">
            <a:extLst>
              <a:ext uri="{FF2B5EF4-FFF2-40B4-BE49-F238E27FC236}">
                <a16:creationId xmlns:a16="http://schemas.microsoft.com/office/drawing/2014/main" id="{AE6BF969-871A-7ADB-C6F7-A5ADDD57BBD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E6A2B9E-04D2-0C80-C26D-48A96A551C21}"/>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40418477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861FB1-C783-88E4-C261-E3F1540D3D0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99F98C4C-1AE0-8A76-14C4-F114A8A295F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5C0F95E-F519-696A-B09F-F1FDEDE074B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3286CE0-8C7C-34F6-F64B-D483A0D50F6B}"/>
              </a:ext>
            </a:extLst>
          </p:cNvPr>
          <p:cNvSpPr>
            <a:spLocks noGrp="1"/>
          </p:cNvSpPr>
          <p:nvPr>
            <p:ph type="dt" sz="half" idx="10"/>
          </p:nvPr>
        </p:nvSpPr>
        <p:spPr/>
        <p:txBody>
          <a:bodyPr/>
          <a:lstStyle/>
          <a:p>
            <a:fld id="{0B5A30FD-7C72-4B2A-964A-F9196605CBD6}" type="datetimeFigureOut">
              <a:rPr lang="en-US" smtClean="0"/>
              <a:t>9/25/2023</a:t>
            </a:fld>
            <a:endParaRPr lang="en-US"/>
          </a:p>
        </p:txBody>
      </p:sp>
      <p:sp>
        <p:nvSpPr>
          <p:cNvPr id="6" name="Footer Placeholder 5">
            <a:extLst>
              <a:ext uri="{FF2B5EF4-FFF2-40B4-BE49-F238E27FC236}">
                <a16:creationId xmlns:a16="http://schemas.microsoft.com/office/drawing/2014/main" id="{C064E1D9-D2B7-6CB0-2124-3440C04A80B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FF59603-8E56-A1EC-27AD-B988CA751E90}"/>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40801551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66A09C-C330-9ECF-0610-082B84FF1D1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F7BD4CA-0FDE-6990-AD80-0E40D70816D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6BD9A7-306D-A9C9-2209-6B66CA511FA9}"/>
              </a:ext>
            </a:extLst>
          </p:cNvPr>
          <p:cNvSpPr>
            <a:spLocks noGrp="1"/>
          </p:cNvSpPr>
          <p:nvPr>
            <p:ph type="dt" sz="half" idx="10"/>
          </p:nvPr>
        </p:nvSpPr>
        <p:spPr/>
        <p:txBody>
          <a:bodyPr/>
          <a:lstStyle/>
          <a:p>
            <a:fld id="{0B5A30FD-7C72-4B2A-964A-F9196605CBD6}" type="datetimeFigureOut">
              <a:rPr lang="en-US" smtClean="0"/>
              <a:t>9/25/2023</a:t>
            </a:fld>
            <a:endParaRPr lang="en-US"/>
          </a:p>
        </p:txBody>
      </p:sp>
      <p:sp>
        <p:nvSpPr>
          <p:cNvPr id="5" name="Footer Placeholder 4">
            <a:extLst>
              <a:ext uri="{FF2B5EF4-FFF2-40B4-BE49-F238E27FC236}">
                <a16:creationId xmlns:a16="http://schemas.microsoft.com/office/drawing/2014/main" id="{AF0665F9-8CD8-573A-8285-F83916BC824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06F109B-D1C4-7BDA-C3A0-D49F6C600572}"/>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2477387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DBAD90E-FC6E-2E30-53F8-66308A51AD8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8BC34D0-3914-5E04-D853-36B95154DD5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88AD0E2-35F1-FE39-3A4E-6BA01111008C}"/>
              </a:ext>
            </a:extLst>
          </p:cNvPr>
          <p:cNvSpPr>
            <a:spLocks noGrp="1"/>
          </p:cNvSpPr>
          <p:nvPr>
            <p:ph type="dt" sz="half" idx="10"/>
          </p:nvPr>
        </p:nvSpPr>
        <p:spPr/>
        <p:txBody>
          <a:bodyPr/>
          <a:lstStyle/>
          <a:p>
            <a:fld id="{0B5A30FD-7C72-4B2A-964A-F9196605CBD6}" type="datetimeFigureOut">
              <a:rPr lang="en-US" smtClean="0"/>
              <a:t>9/25/2023</a:t>
            </a:fld>
            <a:endParaRPr lang="en-US"/>
          </a:p>
        </p:txBody>
      </p:sp>
      <p:sp>
        <p:nvSpPr>
          <p:cNvPr id="5" name="Footer Placeholder 4">
            <a:extLst>
              <a:ext uri="{FF2B5EF4-FFF2-40B4-BE49-F238E27FC236}">
                <a16:creationId xmlns:a16="http://schemas.microsoft.com/office/drawing/2014/main" id="{C3B6098F-406E-5191-2DE6-18DBA780077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E491E8F-A604-ECAB-492E-10E2A2F588BD}"/>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37349273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744710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984696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384081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958962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5442988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4750905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042957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004391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1598450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621955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0175835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45713703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2152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54595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39545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975423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140029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931483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image" Target="../media/image1.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FC5AAC5-C40A-EA56-E41A-5BBC3DDE2A6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5654915E-C2E9-A292-6C91-DD5D67E3199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394212F-5259-4165-5C85-81C5DBF91A4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B5A30FD-7C72-4B2A-964A-F9196605CBD6}" type="datetimeFigureOut">
              <a:rPr lang="en-US" smtClean="0"/>
              <a:t>9/25/2023</a:t>
            </a:fld>
            <a:endParaRPr lang="en-US"/>
          </a:p>
        </p:txBody>
      </p:sp>
      <p:sp>
        <p:nvSpPr>
          <p:cNvPr id="5" name="Footer Placeholder 4">
            <a:extLst>
              <a:ext uri="{FF2B5EF4-FFF2-40B4-BE49-F238E27FC236}">
                <a16:creationId xmlns:a16="http://schemas.microsoft.com/office/drawing/2014/main" id="{29B5DBA1-AB5F-FBB4-1E28-9C732D1A7CC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A1D903E-47E4-A83D-6CA8-56D791EED7B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91E89B-2868-4DD8-BFFF-5224C57D665E}" type="slidenum">
              <a:rPr lang="en-US" smtClean="0"/>
              <a:t>‹#›</a:t>
            </a:fld>
            <a:endParaRPr lang="en-US"/>
          </a:p>
        </p:txBody>
      </p:sp>
    </p:spTree>
    <p:extLst>
      <p:ext uri="{BB962C8B-B14F-4D97-AF65-F5344CB8AC3E}">
        <p14:creationId xmlns:p14="http://schemas.microsoft.com/office/powerpoint/2010/main" val="1162322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01995333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4.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corporatefinanceinstitute.com/resources/careers/companies/top-banks-in-the-usa/" TargetMode="External"/><Relationship Id="rId2" Type="http://schemas.openxmlformats.org/officeDocument/2006/relationships/hyperlink" Target="https://corporatefinanceinstitute.com/resources/knowledge/finance/assessing-debt-capacity/" TargetMode="External"/><Relationship Id="rId1" Type="http://schemas.openxmlformats.org/officeDocument/2006/relationships/slideLayout" Target="../slideLayouts/slideLayout2.xml"/><Relationship Id="rId4" Type="http://schemas.openxmlformats.org/officeDocument/2006/relationships/hyperlink" Target="https://www.ft.com/content/e1dc1286-0ccb-11e8-bacb-2958fde95e5e"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hyperlink" Target="https://ar.wikipedia.org/wiki/%D8%B2%D8%B1%D8%A7%D8%B9%D8%A9" TargetMode="External"/><Relationship Id="rId3" Type="http://schemas.openxmlformats.org/officeDocument/2006/relationships/hyperlink" Target="https://ar.wikipedia.org/wiki/%D9%82%D8%B1%D8%B6" TargetMode="External"/><Relationship Id="rId7" Type="http://schemas.openxmlformats.org/officeDocument/2006/relationships/hyperlink" Target="https://ar.wikipedia.org/wiki/%D8%B5%D9%86%D8%A7%D8%B9%D8%A9" TargetMode="External"/><Relationship Id="rId2" Type="http://schemas.openxmlformats.org/officeDocument/2006/relationships/hyperlink" Target="https://ar.wikipedia.org/wiki/%D9%85%D8%B5%D8%B1%D9%81_%D8%A5%D8%B3%D9%84%D8%A7%D9%85%D9%8A" TargetMode="External"/><Relationship Id="rId1" Type="http://schemas.openxmlformats.org/officeDocument/2006/relationships/slideLayout" Target="../slideLayouts/slideLayout2.xml"/><Relationship Id="rId6" Type="http://schemas.openxmlformats.org/officeDocument/2006/relationships/hyperlink" Target="https://ar.wikipedia.org/wiki/%D8%AA%D8%AC%D8%A7%D8%B1%D8%A9" TargetMode="External"/><Relationship Id="rId5" Type="http://schemas.openxmlformats.org/officeDocument/2006/relationships/hyperlink" Target="https://ar.wikipedia.org/wiki/%D8%B1%D8%A8%D8%A7" TargetMode="External"/><Relationship Id="rId4" Type="http://schemas.openxmlformats.org/officeDocument/2006/relationships/hyperlink" Target="https://ar.wikipedia.org/wiki/%D9%81%D8%A7%D8%A6%D8%AF%D8%A9" TargetMode="External"/><Relationship Id="rId9"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326249" cy="144655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Project Financial</a:t>
            </a:r>
            <a:b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b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Introductory lecture</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189749"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 615</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a:t>
            </a:r>
            <a:r>
              <a:rPr kumimoji="0" lang="en-US" sz="32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Walaa</a:t>
            </a:r>
            <a:r>
              <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9244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A182447-0670-0061-308C-2F8B510A08FD}"/>
              </a:ext>
            </a:extLst>
          </p:cNvPr>
          <p:cNvSpPr>
            <a:spLocks noGrp="1"/>
          </p:cNvSpPr>
          <p:nvPr>
            <p:ph idx="1"/>
          </p:nvPr>
        </p:nvSpPr>
        <p:spPr>
          <a:xfrm>
            <a:off x="140677" y="168812"/>
            <a:ext cx="11844997" cy="6471139"/>
          </a:xfrm>
        </p:spPr>
        <p:txBody>
          <a:bodyPr>
            <a:normAutofit lnSpcReduction="10000"/>
          </a:bodyPr>
          <a:lstStyle/>
          <a:p>
            <a:pPr marL="0" indent="0" algn="ctr">
              <a:buNone/>
            </a:pPr>
            <a:r>
              <a:rPr lang="en-US" sz="3200" b="1" dirty="0">
                <a:solidFill>
                  <a:srgbClr val="FF0000"/>
                </a:solidFill>
              </a:rPr>
              <a:t>Financial management</a:t>
            </a:r>
          </a:p>
          <a:p>
            <a:pPr marL="0" indent="0" algn="just">
              <a:lnSpc>
                <a:spcPct val="150000"/>
              </a:lnSpc>
              <a:buNone/>
            </a:pPr>
            <a:endParaRPr lang="en-US" dirty="0"/>
          </a:p>
          <a:p>
            <a:pPr marL="0" indent="0" algn="just">
              <a:lnSpc>
                <a:spcPct val="150000"/>
              </a:lnSpc>
              <a:buNone/>
            </a:pPr>
            <a:r>
              <a:rPr lang="en-US" dirty="0"/>
              <a:t>Financial management is the planning, organization, direction and control of the activities and financial resources within an organization.</a:t>
            </a:r>
          </a:p>
          <a:p>
            <a:pPr marL="0" indent="0" algn="just">
              <a:lnSpc>
                <a:spcPct val="150000"/>
              </a:lnSpc>
              <a:buNone/>
            </a:pPr>
            <a:r>
              <a:rPr lang="en-US" dirty="0"/>
              <a:t>The importance of financial management:</a:t>
            </a:r>
          </a:p>
          <a:p>
            <a:pPr marL="0" indent="0" algn="just">
              <a:lnSpc>
                <a:spcPct val="150000"/>
              </a:lnSpc>
              <a:buNone/>
            </a:pPr>
            <a:r>
              <a:rPr lang="en-US" dirty="0"/>
              <a:t>• Financial Planning</a:t>
            </a:r>
          </a:p>
          <a:p>
            <a:pPr marL="0" indent="0" algn="just">
              <a:lnSpc>
                <a:spcPct val="150000"/>
              </a:lnSpc>
              <a:buNone/>
            </a:pPr>
            <a:r>
              <a:rPr lang="en-US" dirty="0"/>
              <a:t>• Achieving economic stability</a:t>
            </a:r>
          </a:p>
          <a:p>
            <a:pPr marL="0" indent="0" algn="just">
              <a:lnSpc>
                <a:spcPct val="150000"/>
              </a:lnSpc>
              <a:buNone/>
            </a:pPr>
            <a:r>
              <a:rPr lang="en-US" dirty="0"/>
              <a:t>• Improved profitability rates</a:t>
            </a:r>
          </a:p>
          <a:p>
            <a:pPr marL="0" indent="0" algn="just">
              <a:lnSpc>
                <a:spcPct val="150000"/>
              </a:lnSpc>
              <a:buNone/>
            </a:pPr>
            <a:r>
              <a:rPr lang="en-US" dirty="0"/>
              <a:t>• Make financial decisions</a:t>
            </a:r>
          </a:p>
        </p:txBody>
      </p:sp>
    </p:spTree>
    <p:extLst>
      <p:ext uri="{BB962C8B-B14F-4D97-AF65-F5344CB8AC3E}">
        <p14:creationId xmlns:p14="http://schemas.microsoft.com/office/powerpoint/2010/main" val="25576446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A182447-0670-0061-308C-2F8B510A08FD}"/>
              </a:ext>
            </a:extLst>
          </p:cNvPr>
          <p:cNvSpPr>
            <a:spLocks noGrp="1"/>
          </p:cNvSpPr>
          <p:nvPr>
            <p:ph idx="1"/>
          </p:nvPr>
        </p:nvSpPr>
        <p:spPr>
          <a:xfrm>
            <a:off x="140677" y="168812"/>
            <a:ext cx="11844997" cy="6471139"/>
          </a:xfrm>
        </p:spPr>
        <p:txBody>
          <a:bodyPr/>
          <a:lstStyle/>
          <a:p>
            <a:pPr marL="0" indent="0" algn="ctr">
              <a:buNone/>
            </a:pPr>
            <a:r>
              <a:rPr lang="en-US" sz="3200" b="1" dirty="0">
                <a:solidFill>
                  <a:srgbClr val="FF0000"/>
                </a:solidFill>
              </a:rPr>
              <a:t>Financial Management functions</a:t>
            </a:r>
            <a:endParaRPr lang="ar-EG" sz="3200" b="1" dirty="0">
              <a:solidFill>
                <a:srgbClr val="FF0000"/>
              </a:solidFill>
            </a:endParaRPr>
          </a:p>
          <a:p>
            <a:pPr marL="0" indent="0" algn="ctr">
              <a:buNone/>
            </a:pPr>
            <a:endParaRPr lang="en-US" sz="3200" b="1" dirty="0">
              <a:solidFill>
                <a:srgbClr val="FF0000"/>
              </a:solidFill>
            </a:endParaRPr>
          </a:p>
          <a:p>
            <a:pPr marL="0" indent="0">
              <a:lnSpc>
                <a:spcPct val="150000"/>
              </a:lnSpc>
              <a:buNone/>
            </a:pPr>
            <a:r>
              <a:rPr lang="en-US" dirty="0"/>
              <a:t>• Providing the necessary capital for investment</a:t>
            </a:r>
          </a:p>
          <a:p>
            <a:pPr marL="0" indent="0">
              <a:lnSpc>
                <a:spcPct val="150000"/>
              </a:lnSpc>
              <a:buNone/>
            </a:pPr>
            <a:r>
              <a:rPr lang="en-US" dirty="0"/>
              <a:t>• Ensure that sufficient liquidity is available on an ongoing basis</a:t>
            </a:r>
          </a:p>
          <a:p>
            <a:pPr marL="0" indent="0">
              <a:lnSpc>
                <a:spcPct val="150000"/>
              </a:lnSpc>
              <a:buNone/>
            </a:pPr>
            <a:r>
              <a:rPr lang="en-US" dirty="0"/>
              <a:t>• cash flow management</a:t>
            </a:r>
          </a:p>
          <a:p>
            <a:pPr marL="0" indent="0">
              <a:lnSpc>
                <a:spcPct val="150000"/>
              </a:lnSpc>
              <a:buNone/>
            </a:pPr>
            <a:r>
              <a:rPr lang="en-US" dirty="0"/>
              <a:t>• Control of financial resources</a:t>
            </a:r>
          </a:p>
        </p:txBody>
      </p:sp>
    </p:spTree>
    <p:extLst>
      <p:ext uri="{BB962C8B-B14F-4D97-AF65-F5344CB8AC3E}">
        <p14:creationId xmlns:p14="http://schemas.microsoft.com/office/powerpoint/2010/main" val="15137567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A182447-0670-0061-308C-2F8B510A08FD}"/>
              </a:ext>
            </a:extLst>
          </p:cNvPr>
          <p:cNvSpPr>
            <a:spLocks noGrp="1"/>
          </p:cNvSpPr>
          <p:nvPr>
            <p:ph idx="1"/>
          </p:nvPr>
        </p:nvSpPr>
        <p:spPr>
          <a:xfrm>
            <a:off x="140677" y="168812"/>
            <a:ext cx="11844997" cy="6471139"/>
          </a:xfrm>
        </p:spPr>
        <p:txBody>
          <a:bodyPr/>
          <a:lstStyle/>
          <a:p>
            <a:pPr marL="0" indent="0" algn="ctr">
              <a:buNone/>
            </a:pPr>
            <a:r>
              <a:rPr lang="en-US" sz="3000" b="1" dirty="0">
                <a:solidFill>
                  <a:srgbClr val="FF0000"/>
                </a:solidFill>
              </a:rPr>
              <a:t>Financial management objectives</a:t>
            </a:r>
          </a:p>
          <a:p>
            <a:pPr marL="0" indent="0" algn="ctr">
              <a:buNone/>
            </a:pPr>
            <a:endParaRPr lang="ar-EG" b="1" dirty="0">
              <a:solidFill>
                <a:srgbClr val="FF0000"/>
              </a:solidFill>
            </a:endParaRPr>
          </a:p>
          <a:p>
            <a:pPr marL="0" indent="0" algn="just">
              <a:lnSpc>
                <a:spcPct val="150000"/>
              </a:lnSpc>
              <a:buNone/>
            </a:pPr>
            <a:r>
              <a:rPr lang="en-US" dirty="0"/>
              <a:t>• Ensure that financial resources are available on a regular basis</a:t>
            </a:r>
          </a:p>
          <a:p>
            <a:pPr marL="0" indent="0" algn="just">
              <a:lnSpc>
                <a:spcPct val="150000"/>
              </a:lnSpc>
              <a:buNone/>
            </a:pPr>
            <a:r>
              <a:rPr lang="en-US" dirty="0"/>
              <a:t>• Ensure optimal use of available financial resources</a:t>
            </a:r>
          </a:p>
          <a:p>
            <a:pPr marL="0" indent="0" algn="just">
              <a:lnSpc>
                <a:spcPct val="150000"/>
              </a:lnSpc>
              <a:buNone/>
            </a:pPr>
            <a:r>
              <a:rPr lang="en-US" dirty="0"/>
              <a:t>• Ensure that investments are secured</a:t>
            </a:r>
          </a:p>
          <a:p>
            <a:pPr marL="0" indent="0" algn="just">
              <a:lnSpc>
                <a:spcPct val="150000"/>
              </a:lnSpc>
              <a:buNone/>
            </a:pPr>
            <a:r>
              <a:rPr lang="en-US" dirty="0"/>
              <a:t>• Maximize profits</a:t>
            </a:r>
          </a:p>
          <a:p>
            <a:pPr marL="0" indent="0" algn="just">
              <a:lnSpc>
                <a:spcPct val="150000"/>
              </a:lnSpc>
              <a:buNone/>
            </a:pPr>
            <a:r>
              <a:rPr lang="en-US" dirty="0"/>
              <a:t>• Creating financial reserves for the company</a:t>
            </a:r>
          </a:p>
        </p:txBody>
      </p:sp>
    </p:spTree>
    <p:extLst>
      <p:ext uri="{BB962C8B-B14F-4D97-AF65-F5344CB8AC3E}">
        <p14:creationId xmlns:p14="http://schemas.microsoft.com/office/powerpoint/2010/main" val="39635284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A182447-0670-0061-308C-2F8B510A08FD}"/>
              </a:ext>
            </a:extLst>
          </p:cNvPr>
          <p:cNvSpPr>
            <a:spLocks noGrp="1"/>
          </p:cNvSpPr>
          <p:nvPr>
            <p:ph idx="1"/>
          </p:nvPr>
        </p:nvSpPr>
        <p:spPr>
          <a:xfrm>
            <a:off x="140677" y="168812"/>
            <a:ext cx="11844997" cy="6471139"/>
          </a:xfrm>
        </p:spPr>
        <p:txBody>
          <a:bodyPr/>
          <a:lstStyle/>
          <a:p>
            <a:pPr marL="0" marR="0" lvl="0" indent="0" algn="ctr"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Project finance</a:t>
            </a:r>
          </a:p>
          <a:p>
            <a:pPr marL="0" marR="0" lvl="0" indent="0" algn="just"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b="1" i="0" u="none" strike="noStrike" kern="1200" cap="none" spc="0" normalizeH="0" baseline="0" noProof="0" dirty="0">
                <a:ln>
                  <a:noFill/>
                </a:ln>
                <a:solidFill>
                  <a:prstClr val="black"/>
                </a:solidFill>
                <a:effectLst/>
                <a:uLnTx/>
                <a:uFillTx/>
                <a:ea typeface="+mn-ea"/>
                <a:cs typeface="Times New Roman" panose="02020603050405020304" pitchFamily="18" charset="0"/>
              </a:rPr>
              <a:t>Project finance </a:t>
            </a:r>
            <a:r>
              <a:rPr kumimoji="0" lang="en-US" b="0" i="0" u="none" strike="noStrike" kern="1200" cap="none" spc="0" normalizeH="0" baseline="0" noProof="0" dirty="0">
                <a:ln>
                  <a:noFill/>
                </a:ln>
                <a:solidFill>
                  <a:prstClr val="black"/>
                </a:solidFill>
                <a:effectLst/>
                <a:uLnTx/>
                <a:uFillTx/>
                <a:ea typeface="+mn-ea"/>
                <a:cs typeface="Times New Roman" panose="02020603050405020304" pitchFamily="18" charset="0"/>
              </a:rPr>
              <a:t>is non-recourse financing of a single asset or portfolio of assets where the lenders can look only to those specific assets to generate the flow needed to service its fixed obligations, chief of which are interest payments and repayments of principal. Lenders’ security and collateral is usually solely the project’s contracts and physical assets.</a:t>
            </a:r>
          </a:p>
          <a:p>
            <a:pPr marL="0" indent="0">
              <a:buNone/>
            </a:pPr>
            <a:endParaRPr lang="en-US" dirty="0"/>
          </a:p>
        </p:txBody>
      </p:sp>
    </p:spTree>
    <p:extLst>
      <p:ext uri="{BB962C8B-B14F-4D97-AF65-F5344CB8AC3E}">
        <p14:creationId xmlns:p14="http://schemas.microsoft.com/office/powerpoint/2010/main" val="7570319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A182447-0670-0061-308C-2F8B510A08FD}"/>
              </a:ext>
            </a:extLst>
          </p:cNvPr>
          <p:cNvSpPr>
            <a:spLocks noGrp="1"/>
          </p:cNvSpPr>
          <p:nvPr>
            <p:ph idx="1"/>
          </p:nvPr>
        </p:nvSpPr>
        <p:spPr>
          <a:xfrm>
            <a:off x="140677" y="168812"/>
            <a:ext cx="11844997" cy="6471139"/>
          </a:xfrm>
        </p:spPr>
        <p:txBody>
          <a:bodyPr/>
          <a:lstStyle/>
          <a:p>
            <a:pPr marL="0" indent="0" algn="ctr">
              <a:lnSpc>
                <a:spcPct val="150000"/>
              </a:lnSpc>
              <a:buNone/>
            </a:pPr>
            <a:r>
              <a:rPr lang="en-US" sz="3200" b="1" dirty="0">
                <a:solidFill>
                  <a:srgbClr val="FF0000"/>
                </a:solidFill>
                <a:cs typeface="Times New Roman" panose="02020603050405020304" pitchFamily="18" charset="0"/>
              </a:rPr>
              <a:t>Corporate finance</a:t>
            </a:r>
          </a:p>
          <a:p>
            <a:pPr marL="0" indent="0" algn="just">
              <a:lnSpc>
                <a:spcPct val="150000"/>
              </a:lnSpc>
              <a:buNone/>
            </a:pPr>
            <a:r>
              <a:rPr lang="en-US" dirty="0">
                <a:cs typeface="Times New Roman" panose="02020603050405020304" pitchFamily="18" charset="0"/>
              </a:rPr>
              <a:t>In corporate finance, loans have access to the whole cash flow from the spread of the borrower’s business as security, instead of the limited cash flow from a specific project thus even if an individual project fails, corporate lenders can still reasonably expect to be repaid.</a:t>
            </a:r>
            <a:endParaRPr lang="en-US" dirty="0"/>
          </a:p>
        </p:txBody>
      </p:sp>
    </p:spTree>
    <p:extLst>
      <p:ext uri="{BB962C8B-B14F-4D97-AF65-F5344CB8AC3E}">
        <p14:creationId xmlns:p14="http://schemas.microsoft.com/office/powerpoint/2010/main" val="30253419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A182447-0670-0061-308C-2F8B510A08FD}"/>
              </a:ext>
            </a:extLst>
          </p:cNvPr>
          <p:cNvSpPr>
            <a:spLocks noGrp="1"/>
          </p:cNvSpPr>
          <p:nvPr>
            <p:ph idx="1"/>
          </p:nvPr>
        </p:nvSpPr>
        <p:spPr>
          <a:xfrm>
            <a:off x="140677" y="168812"/>
            <a:ext cx="11844997" cy="6471139"/>
          </a:xfrm>
        </p:spPr>
        <p:txBody>
          <a:bodyPr/>
          <a:lstStyle/>
          <a:p>
            <a:pPr marL="0" indent="0">
              <a:buNone/>
            </a:pPr>
            <a:endParaRPr lang="en-US" b="0" i="0" dirty="0">
              <a:solidFill>
                <a:srgbClr val="202124"/>
              </a:solidFill>
              <a:effectLst/>
              <a:latin typeface="arial" panose="020B0604020202020204" pitchFamily="34" charset="0"/>
            </a:endParaRPr>
          </a:p>
          <a:p>
            <a:pPr marL="0" indent="0" algn="ctr">
              <a:buNone/>
            </a:pPr>
            <a:r>
              <a:rPr lang="en-US" sz="3200" b="1" i="0" dirty="0">
                <a:solidFill>
                  <a:srgbClr val="FF0000"/>
                </a:solidFill>
                <a:effectLst/>
              </a:rPr>
              <a:t>Net present value (NPV)</a:t>
            </a:r>
            <a:endParaRPr lang="en-US" sz="3200" b="1" dirty="0">
              <a:solidFill>
                <a:srgbClr val="FF0000"/>
              </a:solidFill>
            </a:endParaRPr>
          </a:p>
          <a:p>
            <a:pPr marL="0" indent="0" algn="just">
              <a:lnSpc>
                <a:spcPct val="150000"/>
              </a:lnSpc>
              <a:buNone/>
            </a:pPr>
            <a:r>
              <a:rPr lang="en-US" i="0" dirty="0">
                <a:solidFill>
                  <a:srgbClr val="202124"/>
                </a:solidFill>
                <a:effectLst/>
              </a:rPr>
              <a:t>It is the difference between the present value of cash inflows and the present value of cash outflows over a period of time. NPV is used in capital budgeting and investment planning to analyze the profitability of a projected investment or project.</a:t>
            </a:r>
            <a:endParaRPr lang="en-US" dirty="0"/>
          </a:p>
        </p:txBody>
      </p:sp>
    </p:spTree>
    <p:extLst>
      <p:ext uri="{BB962C8B-B14F-4D97-AF65-F5344CB8AC3E}">
        <p14:creationId xmlns:p14="http://schemas.microsoft.com/office/powerpoint/2010/main" val="40932531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A182447-0670-0061-308C-2F8B510A08FD}"/>
              </a:ext>
            </a:extLst>
          </p:cNvPr>
          <p:cNvSpPr>
            <a:spLocks noGrp="1"/>
          </p:cNvSpPr>
          <p:nvPr>
            <p:ph idx="1"/>
          </p:nvPr>
        </p:nvSpPr>
        <p:spPr>
          <a:xfrm>
            <a:off x="140677" y="168812"/>
            <a:ext cx="11844997" cy="6471139"/>
          </a:xfrm>
        </p:spPr>
        <p:txBody>
          <a:bodyPr/>
          <a:lstStyle/>
          <a:p>
            <a:pPr marL="0" indent="0" algn="ctr">
              <a:buNone/>
            </a:pPr>
            <a:r>
              <a:rPr lang="en-US" sz="3200" b="1" i="0" dirty="0">
                <a:solidFill>
                  <a:srgbClr val="FF0000"/>
                </a:solidFill>
                <a:effectLst/>
              </a:rPr>
              <a:t>Payback period</a:t>
            </a:r>
            <a:endParaRPr lang="en-US" sz="3200" b="1" dirty="0">
              <a:solidFill>
                <a:srgbClr val="FF0000"/>
              </a:solidFill>
            </a:endParaRPr>
          </a:p>
          <a:p>
            <a:pPr marL="0" indent="0">
              <a:buNone/>
            </a:pPr>
            <a:endParaRPr lang="en-US" dirty="0">
              <a:solidFill>
                <a:srgbClr val="202124"/>
              </a:solidFill>
              <a:latin typeface="arial" panose="020B0604020202020204" pitchFamily="34" charset="0"/>
            </a:endParaRPr>
          </a:p>
          <a:p>
            <a:pPr marL="0" indent="0" algn="just">
              <a:lnSpc>
                <a:spcPct val="150000"/>
              </a:lnSpc>
              <a:buNone/>
            </a:pPr>
            <a:r>
              <a:rPr lang="en-US" dirty="0">
                <a:solidFill>
                  <a:srgbClr val="202124"/>
                </a:solidFill>
              </a:rPr>
              <a:t>It </a:t>
            </a:r>
            <a:r>
              <a:rPr lang="en-US" b="0" i="0" dirty="0">
                <a:solidFill>
                  <a:srgbClr val="202124"/>
                </a:solidFill>
                <a:effectLst/>
              </a:rPr>
              <a:t>is defined as </a:t>
            </a:r>
            <a:r>
              <a:rPr lang="en-US" b="1" i="0" dirty="0">
                <a:solidFill>
                  <a:srgbClr val="202124"/>
                </a:solidFill>
                <a:effectLst/>
              </a:rPr>
              <a:t>the number of years required to recover the original cash investment</a:t>
            </a:r>
            <a:r>
              <a:rPr lang="en-US" b="0" i="0" dirty="0">
                <a:solidFill>
                  <a:srgbClr val="202124"/>
                </a:solidFill>
                <a:effectLst/>
              </a:rPr>
              <a:t>. In other words, it is the period of time at the end of which a machine, facility, or other investment has produced sufficient net revenue to recover its investment costs.</a:t>
            </a:r>
            <a:endParaRPr lang="en-US" dirty="0"/>
          </a:p>
        </p:txBody>
      </p:sp>
    </p:spTree>
    <p:extLst>
      <p:ext uri="{BB962C8B-B14F-4D97-AF65-F5344CB8AC3E}">
        <p14:creationId xmlns:p14="http://schemas.microsoft.com/office/powerpoint/2010/main" val="22802629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A182447-0670-0061-308C-2F8B510A08FD}"/>
              </a:ext>
            </a:extLst>
          </p:cNvPr>
          <p:cNvSpPr>
            <a:spLocks noGrp="1"/>
          </p:cNvSpPr>
          <p:nvPr>
            <p:ph idx="1"/>
          </p:nvPr>
        </p:nvSpPr>
        <p:spPr>
          <a:xfrm>
            <a:off x="140677" y="168812"/>
            <a:ext cx="11844997" cy="6471139"/>
          </a:xfrm>
        </p:spPr>
        <p:txBody>
          <a:bodyPr/>
          <a:lstStyle/>
          <a:p>
            <a:pPr marL="0" indent="0" algn="ctr">
              <a:buNone/>
            </a:pPr>
            <a:r>
              <a:rPr lang="en-US" sz="3200" b="1" i="0" dirty="0">
                <a:solidFill>
                  <a:srgbClr val="FF0000"/>
                </a:solidFill>
                <a:effectLst/>
              </a:rPr>
              <a:t>What is a Coverage Ratio?</a:t>
            </a:r>
          </a:p>
          <a:p>
            <a:pPr marL="0" indent="0" algn="just">
              <a:lnSpc>
                <a:spcPct val="150000"/>
              </a:lnSpc>
              <a:buNone/>
            </a:pPr>
            <a:r>
              <a:rPr lang="en-US" b="0" i="0" dirty="0">
                <a:effectLst/>
                <a:latin typeface="Calibri "/>
              </a:rPr>
              <a:t>A Coverage Ratio is any one of a group of financial ratios used to measure a company’s ability to pay its </a:t>
            </a:r>
            <a:r>
              <a:rPr lang="en-US" b="0" i="0" u="none" strike="noStrike" dirty="0">
                <a:effectLst/>
                <a:latin typeface="Calibri "/>
                <a:hlinkClick r:id="rId2">
                  <a:extLst>
                    <a:ext uri="{A12FA001-AC4F-418D-AE19-62706E023703}">
                      <ahyp:hlinkClr xmlns:ahyp="http://schemas.microsoft.com/office/drawing/2018/hyperlinkcolor" val="tx"/>
                    </a:ext>
                  </a:extLst>
                </a:hlinkClick>
              </a:rPr>
              <a:t>financial obligations</a:t>
            </a:r>
            <a:r>
              <a:rPr lang="en-US" b="0" i="0" dirty="0">
                <a:effectLst/>
                <a:latin typeface="Calibri "/>
              </a:rPr>
              <a:t>. A higher ratio indicates a greater ability of the company to meet its financial obligations while a lower ratio indicates a lesser ability. Coverage ratios are commonly used by creditors and </a:t>
            </a:r>
            <a:r>
              <a:rPr lang="en-US" b="0" i="0" u="none" strike="noStrike" dirty="0">
                <a:effectLst/>
                <a:latin typeface="Calibri "/>
                <a:hlinkClick r:id="rId3">
                  <a:extLst>
                    <a:ext uri="{A12FA001-AC4F-418D-AE19-62706E023703}">
                      <ahyp:hlinkClr xmlns:ahyp="http://schemas.microsoft.com/office/drawing/2018/hyperlinkcolor" val="tx"/>
                    </a:ext>
                  </a:extLst>
                </a:hlinkClick>
              </a:rPr>
              <a:t>lenders</a:t>
            </a:r>
            <a:r>
              <a:rPr lang="en-US" b="0" i="0" dirty="0">
                <a:effectLst/>
                <a:latin typeface="Calibri "/>
              </a:rPr>
              <a:t> to determine the financial standing of a prospective </a:t>
            </a:r>
            <a:r>
              <a:rPr lang="en-US" b="0" i="0" u="none" strike="noStrike" dirty="0">
                <a:effectLst/>
                <a:latin typeface="Calibri "/>
                <a:hlinkClick r:id="rId4">
                  <a:extLst>
                    <a:ext uri="{A12FA001-AC4F-418D-AE19-62706E023703}">
                      <ahyp:hlinkClr xmlns:ahyp="http://schemas.microsoft.com/office/drawing/2018/hyperlinkcolor" val="tx"/>
                    </a:ext>
                  </a:extLst>
                </a:hlinkClick>
              </a:rPr>
              <a:t>borrower</a:t>
            </a:r>
            <a:r>
              <a:rPr lang="en-US" b="0" i="0" dirty="0">
                <a:effectLst/>
                <a:latin typeface="Calibri "/>
              </a:rPr>
              <a:t>.</a:t>
            </a:r>
          </a:p>
          <a:p>
            <a:pPr marL="0" indent="0">
              <a:buNone/>
            </a:pPr>
            <a:endParaRPr lang="en-US" dirty="0"/>
          </a:p>
        </p:txBody>
      </p:sp>
    </p:spTree>
    <p:extLst>
      <p:ext uri="{BB962C8B-B14F-4D97-AF65-F5344CB8AC3E}">
        <p14:creationId xmlns:p14="http://schemas.microsoft.com/office/powerpoint/2010/main" val="38880686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A182447-0670-0061-308C-2F8B510A08FD}"/>
              </a:ext>
            </a:extLst>
          </p:cNvPr>
          <p:cNvSpPr>
            <a:spLocks noGrp="1"/>
          </p:cNvSpPr>
          <p:nvPr>
            <p:ph idx="1"/>
          </p:nvPr>
        </p:nvSpPr>
        <p:spPr>
          <a:xfrm>
            <a:off x="140677" y="168812"/>
            <a:ext cx="11844997" cy="6471139"/>
          </a:xfrm>
        </p:spPr>
        <p:txBody>
          <a:bodyPr/>
          <a:lstStyle/>
          <a:p>
            <a:pPr marL="0" indent="0" algn="ctr">
              <a:buNone/>
            </a:pPr>
            <a:r>
              <a:rPr lang="en-US" sz="3200" b="1" dirty="0">
                <a:solidFill>
                  <a:srgbClr val="FF0000"/>
                </a:solidFill>
                <a:effectLst/>
                <a:latin typeface="Trebuchet MS" panose="020B0603020202020204" pitchFamily="34" charset="0"/>
                <a:ea typeface="Tahoma" panose="020B0604030504040204" pitchFamily="34" charset="0"/>
              </a:rPr>
              <a:t>Risk</a:t>
            </a:r>
            <a:r>
              <a:rPr lang="en-US" sz="3200" b="1" spc="-85" dirty="0">
                <a:solidFill>
                  <a:srgbClr val="FF0000"/>
                </a:solidFill>
                <a:effectLst/>
                <a:latin typeface="Trebuchet MS" panose="020B0603020202020204" pitchFamily="34" charset="0"/>
                <a:ea typeface="Tahoma" panose="020B0604030504040204" pitchFamily="34" charset="0"/>
              </a:rPr>
              <a:t> </a:t>
            </a:r>
            <a:r>
              <a:rPr lang="en-US" sz="3200" b="1" dirty="0">
                <a:solidFill>
                  <a:srgbClr val="FF0000"/>
                </a:solidFill>
                <a:effectLst/>
                <a:latin typeface="Trebuchet MS" panose="020B0603020202020204" pitchFamily="34" charset="0"/>
                <a:ea typeface="Tahoma" panose="020B0604030504040204" pitchFamily="34" charset="0"/>
              </a:rPr>
              <a:t>periods</a:t>
            </a:r>
            <a:endParaRPr lang="en-US" sz="3200" dirty="0">
              <a:solidFill>
                <a:srgbClr val="FF0000"/>
              </a:solidFill>
            </a:endParaRPr>
          </a:p>
          <a:p>
            <a:pPr marL="0" marR="0" indent="0" algn="just">
              <a:spcBef>
                <a:spcPts val="940"/>
              </a:spcBef>
              <a:spcAft>
                <a:spcPts val="0"/>
              </a:spcAft>
              <a:buNone/>
            </a:pPr>
            <a:endParaRPr lang="en-US" sz="2800" dirty="0">
              <a:effectLs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spcBef>
                <a:spcPts val="940"/>
              </a:spcBef>
              <a:spcAft>
                <a:spcPts val="0"/>
              </a:spcAft>
              <a:buNone/>
            </a:pPr>
            <a:r>
              <a:rPr lang="en-US" sz="2800" dirty="0">
                <a:effectLst/>
                <a:latin typeface="Trebuchet MS" panose="020B0603020202020204" pitchFamily="34" charset="0"/>
                <a:ea typeface="Trebuchet MS" panose="020B0603020202020204" pitchFamily="34" charset="0"/>
                <a:cs typeface="Trebuchet MS" panose="020B0603020202020204" pitchFamily="34" charset="0"/>
              </a:rPr>
              <a:t>There</a:t>
            </a:r>
            <a:r>
              <a:rPr lang="en-US" sz="2800" spc="1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800" dirty="0">
                <a:effectLst/>
                <a:latin typeface="Trebuchet MS" panose="020B0603020202020204" pitchFamily="34" charset="0"/>
                <a:ea typeface="Trebuchet MS" panose="020B0603020202020204" pitchFamily="34" charset="0"/>
                <a:cs typeface="Trebuchet MS" panose="020B0603020202020204" pitchFamily="34" charset="0"/>
              </a:rPr>
              <a:t>are</a:t>
            </a:r>
            <a:r>
              <a:rPr lang="en-US" sz="2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800" dirty="0">
                <a:effectLst/>
                <a:latin typeface="Trebuchet MS" panose="020B0603020202020204" pitchFamily="34" charset="0"/>
                <a:ea typeface="Trebuchet MS" panose="020B0603020202020204" pitchFamily="34" charset="0"/>
                <a:cs typeface="Trebuchet MS" panose="020B0603020202020204" pitchFamily="34" charset="0"/>
              </a:rPr>
              <a:t>three</a:t>
            </a:r>
            <a:r>
              <a:rPr lang="en-US" sz="2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800" dirty="0">
                <a:effectLst/>
                <a:latin typeface="Trebuchet MS" panose="020B0603020202020204" pitchFamily="34" charset="0"/>
                <a:ea typeface="Trebuchet MS" panose="020B0603020202020204" pitchFamily="34" charset="0"/>
                <a:cs typeface="Trebuchet MS" panose="020B0603020202020204" pitchFamily="34" charset="0"/>
              </a:rPr>
              <a:t>main</a:t>
            </a:r>
            <a:r>
              <a:rPr lang="en-US" sz="2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800" dirty="0">
                <a:effectLst/>
                <a:latin typeface="Trebuchet MS" panose="020B0603020202020204" pitchFamily="34" charset="0"/>
                <a:ea typeface="Trebuchet MS" panose="020B0603020202020204" pitchFamily="34" charset="0"/>
                <a:cs typeface="Trebuchet MS" panose="020B0603020202020204" pitchFamily="34" charset="0"/>
              </a:rPr>
              <a:t>risk</a:t>
            </a:r>
            <a:r>
              <a:rPr lang="en-US" sz="2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800" dirty="0">
                <a:effectLst/>
                <a:latin typeface="Trebuchet MS" panose="020B0603020202020204" pitchFamily="34" charset="0"/>
                <a:ea typeface="Trebuchet MS" panose="020B0603020202020204" pitchFamily="34" charset="0"/>
                <a:cs typeface="Trebuchet MS" panose="020B0603020202020204" pitchFamily="34" charset="0"/>
              </a:rPr>
              <a:t>periods</a:t>
            </a:r>
            <a:r>
              <a:rPr lang="en-US" sz="2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2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2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2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800" dirty="0">
                <a:effectLst/>
                <a:latin typeface="Trebuchet MS" panose="020B0603020202020204" pitchFamily="34" charset="0"/>
                <a:ea typeface="Trebuchet MS" panose="020B0603020202020204" pitchFamily="34" charset="0"/>
                <a:cs typeface="Trebuchet MS" panose="020B0603020202020204" pitchFamily="34" charset="0"/>
              </a:rPr>
              <a:t>financing:</a:t>
            </a:r>
          </a:p>
          <a:p>
            <a:pPr marL="0" marR="0" indent="0">
              <a:lnSpc>
                <a:spcPct val="150000"/>
              </a:lnSpc>
              <a:spcBef>
                <a:spcPts val="5"/>
              </a:spcBef>
              <a:spcAft>
                <a:spcPts val="0"/>
              </a:spcAft>
              <a:buNone/>
            </a:pPr>
            <a:endParaRPr lang="en-US" sz="2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0" lvl="0" indent="-342900">
              <a:lnSpc>
                <a:spcPct val="150000"/>
              </a:lnSpc>
              <a:spcBef>
                <a:spcPts val="0"/>
              </a:spcBef>
              <a:spcAft>
                <a:spcPts val="0"/>
              </a:spcAft>
              <a:buFont typeface="Arial" panose="020B0604020202020204" pitchFamily="34" charset="0"/>
              <a:buChar char="■"/>
              <a:tabLst>
                <a:tab pos="243840" algn="l"/>
              </a:tabLst>
            </a:pPr>
            <a:r>
              <a:rPr lang="en-US" sz="2800" dirty="0">
                <a:effectLst/>
                <a:latin typeface="Trebuchet MS" panose="020B0603020202020204" pitchFamily="34" charset="0"/>
                <a:ea typeface="Trebuchet MS" panose="020B0603020202020204" pitchFamily="34" charset="0"/>
                <a:cs typeface="Trebuchet MS" panose="020B0603020202020204" pitchFamily="34" charset="0"/>
              </a:rPr>
              <a:t>engineering</a:t>
            </a:r>
            <a:r>
              <a:rPr lang="en-US" sz="2800" spc="2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800" dirty="0">
                <a:effectLst/>
                <a:latin typeface="Trebuchet MS" panose="020B0603020202020204" pitchFamily="34" charset="0"/>
                <a:ea typeface="Trebuchet MS" panose="020B0603020202020204" pitchFamily="34" charset="0"/>
                <a:cs typeface="Trebuchet MS" panose="020B0603020202020204" pitchFamily="34" charset="0"/>
              </a:rPr>
              <a:t>and</a:t>
            </a:r>
            <a:r>
              <a:rPr lang="en-US" sz="2800" spc="2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800" dirty="0">
                <a:effectLst/>
                <a:latin typeface="Trebuchet MS" panose="020B0603020202020204" pitchFamily="34" charset="0"/>
                <a:ea typeface="Trebuchet MS" panose="020B0603020202020204" pitchFamily="34" charset="0"/>
                <a:cs typeface="Trebuchet MS" panose="020B0603020202020204" pitchFamily="34" charset="0"/>
              </a:rPr>
              <a:t>construction.</a:t>
            </a:r>
          </a:p>
          <a:p>
            <a:pPr marL="342900" marR="0" lvl="0" indent="-342900">
              <a:lnSpc>
                <a:spcPct val="150000"/>
              </a:lnSpc>
              <a:spcBef>
                <a:spcPts val="225"/>
              </a:spcBef>
              <a:spcAft>
                <a:spcPts val="0"/>
              </a:spcAft>
              <a:buFont typeface="Arial" panose="020B0604020202020204" pitchFamily="34" charset="0"/>
              <a:buChar char="■"/>
              <a:tabLst>
                <a:tab pos="243840" algn="l"/>
              </a:tabLst>
            </a:pPr>
            <a:r>
              <a:rPr lang="en-US" sz="2800" dirty="0">
                <a:effectLst/>
                <a:latin typeface="Trebuchet MS" panose="020B0603020202020204" pitchFamily="34" charset="0"/>
                <a:ea typeface="Trebuchet MS" panose="020B0603020202020204" pitchFamily="34" charset="0"/>
                <a:cs typeface="Trebuchet MS" panose="020B0603020202020204" pitchFamily="34" charset="0"/>
              </a:rPr>
              <a:t>start-up.</a:t>
            </a:r>
          </a:p>
          <a:p>
            <a:pPr marL="342900" marR="0" lvl="0" indent="-342900">
              <a:lnSpc>
                <a:spcPct val="150000"/>
              </a:lnSpc>
              <a:spcBef>
                <a:spcPts val="220"/>
              </a:spcBef>
              <a:spcAft>
                <a:spcPts val="0"/>
              </a:spcAft>
              <a:buFont typeface="Arial" panose="020B0604020202020204" pitchFamily="34" charset="0"/>
              <a:buChar char="■"/>
              <a:tabLst>
                <a:tab pos="243840" algn="l"/>
              </a:tabLst>
            </a:pPr>
            <a:r>
              <a:rPr lang="en-US" sz="2800" dirty="0">
                <a:effectLst/>
                <a:latin typeface="Trebuchet MS" panose="020B0603020202020204" pitchFamily="34" charset="0"/>
                <a:ea typeface="Trebuchet MS" panose="020B0603020202020204" pitchFamily="34" charset="0"/>
                <a:cs typeface="Trebuchet MS" panose="020B0603020202020204" pitchFamily="34" charset="0"/>
              </a:rPr>
              <a:t>operational.</a:t>
            </a:r>
          </a:p>
          <a:p>
            <a:pPr marL="0" indent="0">
              <a:buNone/>
            </a:pPr>
            <a:endParaRPr lang="en-US" dirty="0"/>
          </a:p>
        </p:txBody>
      </p:sp>
    </p:spTree>
    <p:extLst>
      <p:ext uri="{BB962C8B-B14F-4D97-AF65-F5344CB8AC3E}">
        <p14:creationId xmlns:p14="http://schemas.microsoft.com/office/powerpoint/2010/main" val="27051995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FBC0AC-DB0E-250D-10CD-FC77B249D143}"/>
              </a:ext>
            </a:extLst>
          </p:cNvPr>
          <p:cNvSpPr>
            <a:spLocks noGrp="1"/>
          </p:cNvSpPr>
          <p:nvPr>
            <p:ph idx="1"/>
          </p:nvPr>
        </p:nvSpPr>
        <p:spPr>
          <a:xfrm>
            <a:off x="154745" y="168812"/>
            <a:ext cx="11788725" cy="6555545"/>
          </a:xfrm>
        </p:spPr>
        <p:txBody>
          <a:bodyPr/>
          <a:lstStyle/>
          <a:p>
            <a:pPr marL="0" indent="0" algn="ctr">
              <a:buNone/>
            </a:pPr>
            <a:endParaRPr lang="ar-EG" sz="3200" b="1" dirty="0">
              <a:solidFill>
                <a:srgbClr val="FF0000"/>
              </a:solidFill>
            </a:endParaRPr>
          </a:p>
          <a:p>
            <a:pPr marL="0" indent="0" algn="just" rtl="1">
              <a:lnSpc>
                <a:spcPct val="150000"/>
              </a:lnSpc>
              <a:buNone/>
            </a:pPr>
            <a:endParaRPr lang="ar-EG" sz="3200" b="1" dirty="0">
              <a:solidFill>
                <a:srgbClr val="FF0000"/>
              </a:solidFill>
            </a:endParaRPr>
          </a:p>
          <a:p>
            <a:pPr algn="just" rtl="1">
              <a:lnSpc>
                <a:spcPct val="150000"/>
              </a:lnSpc>
            </a:pPr>
            <a:endParaRPr lang="ar-EG" sz="2000" b="1" i="0" dirty="0">
              <a:solidFill>
                <a:srgbClr val="202122"/>
              </a:solidFill>
              <a:effectLst/>
              <a:latin typeface="Arial" panose="020B0604020202020204" pitchFamily="34" charset="0"/>
            </a:endParaRPr>
          </a:p>
          <a:p>
            <a:pPr algn="just" rtl="1">
              <a:lnSpc>
                <a:spcPct val="150000"/>
              </a:lnSpc>
            </a:pPr>
            <a:endParaRPr lang="ar-EG" sz="2000" b="1" dirty="0">
              <a:solidFill>
                <a:srgbClr val="202122"/>
              </a:solidFill>
              <a:latin typeface="Arial" panose="020B0604020202020204" pitchFamily="34" charset="0"/>
            </a:endParaRPr>
          </a:p>
          <a:p>
            <a:pPr algn="just" rtl="1">
              <a:lnSpc>
                <a:spcPct val="150000"/>
              </a:lnSpc>
            </a:pPr>
            <a:r>
              <a:rPr lang="ar-EG" sz="2000" b="1" i="0" dirty="0">
                <a:solidFill>
                  <a:srgbClr val="202122"/>
                </a:solidFill>
                <a:effectLst/>
                <a:latin typeface="Arial" panose="020B0604020202020204" pitchFamily="34" charset="0"/>
              </a:rPr>
              <a:t>صيغ التمويل في </a:t>
            </a:r>
            <a:r>
              <a:rPr lang="ar-EG" sz="2000" b="1" i="0" u="none" strike="noStrike" dirty="0">
                <a:solidFill>
                  <a:srgbClr val="0645AD"/>
                </a:solidFill>
                <a:effectLst/>
                <a:latin typeface="Arial" panose="020B0604020202020204" pitchFamily="34" charset="0"/>
                <a:hlinkClick r:id="rId2" tooltip="مصرف إسلامي"/>
              </a:rPr>
              <a:t>المصارف الإسلامية</a:t>
            </a:r>
            <a:endParaRPr lang="ar-EG" sz="2000" b="0" i="0" dirty="0">
              <a:solidFill>
                <a:srgbClr val="202122"/>
              </a:solidFill>
              <a:effectLst/>
              <a:latin typeface="Arial" panose="020B0604020202020204" pitchFamily="34" charset="0"/>
            </a:endParaRPr>
          </a:p>
          <a:p>
            <a:pPr algn="just" rtl="1">
              <a:lnSpc>
                <a:spcPct val="150000"/>
              </a:lnSpc>
            </a:pPr>
            <a:r>
              <a:rPr lang="ar-EG" sz="2000" b="0" i="0" dirty="0">
                <a:solidFill>
                  <a:srgbClr val="202122"/>
                </a:solidFill>
                <a:effectLst/>
                <a:latin typeface="Arial" panose="020B0604020202020204" pitchFamily="34" charset="0"/>
              </a:rPr>
              <a:t>تقوم المصارف التجارية بعمليات </a:t>
            </a:r>
            <a:r>
              <a:rPr lang="ar-EG" sz="2000" b="0" i="0" u="none" strike="noStrike" dirty="0">
                <a:solidFill>
                  <a:srgbClr val="0645AD"/>
                </a:solidFill>
                <a:effectLst/>
                <a:latin typeface="Arial" panose="020B0604020202020204" pitchFamily="34" charset="0"/>
                <a:hlinkClick r:id="rId3" tooltip="قرض"/>
              </a:rPr>
              <a:t>القروض</a:t>
            </a:r>
            <a:r>
              <a:rPr lang="ar-EG" sz="2000" b="0" i="0" dirty="0">
                <a:solidFill>
                  <a:srgbClr val="202122"/>
                </a:solidFill>
                <a:effectLst/>
                <a:latin typeface="Arial" panose="020B0604020202020204" pitchFamily="34" charset="0"/>
              </a:rPr>
              <a:t> والسلفيات لعملائها مقابل </a:t>
            </a:r>
            <a:r>
              <a:rPr lang="ar-EG" sz="2000" b="0" i="0" u="none" strike="noStrike" dirty="0">
                <a:solidFill>
                  <a:srgbClr val="0645AD"/>
                </a:solidFill>
                <a:effectLst/>
                <a:latin typeface="Arial" panose="020B0604020202020204" pitchFamily="34" charset="0"/>
                <a:hlinkClick r:id="rId4" tooltip="فائدة"/>
              </a:rPr>
              <a:t>فائدة</a:t>
            </a:r>
            <a:r>
              <a:rPr lang="ar-EG" sz="2000" b="0" i="0" dirty="0">
                <a:solidFill>
                  <a:srgbClr val="202122"/>
                </a:solidFill>
                <a:effectLst/>
                <a:latin typeface="Arial" panose="020B0604020202020204" pitchFamily="34" charset="0"/>
              </a:rPr>
              <a:t> </a:t>
            </a:r>
            <a:r>
              <a:rPr lang="ar-EG" sz="2000" b="0" i="0" u="none" strike="noStrike" dirty="0">
                <a:solidFill>
                  <a:srgbClr val="0645AD"/>
                </a:solidFill>
                <a:effectLst/>
                <a:latin typeface="Arial" panose="020B0604020202020204" pitchFamily="34" charset="0"/>
                <a:hlinkClick r:id="rId5" tooltip="ربا"/>
              </a:rPr>
              <a:t>ربوية</a:t>
            </a:r>
            <a:r>
              <a:rPr lang="ar-EG" sz="2000" b="0" i="0" dirty="0">
                <a:solidFill>
                  <a:srgbClr val="202122"/>
                </a:solidFill>
                <a:effectLst/>
                <a:latin typeface="Arial" panose="020B0604020202020204" pitchFamily="34" charset="0"/>
              </a:rPr>
              <a:t> محددة مقدماً. أما في </a:t>
            </a:r>
            <a:r>
              <a:rPr lang="ar-EG" sz="2000" b="0" i="0" u="none" strike="noStrike" dirty="0">
                <a:solidFill>
                  <a:srgbClr val="0645AD"/>
                </a:solidFill>
                <a:effectLst/>
                <a:latin typeface="Arial" panose="020B0604020202020204" pitchFamily="34" charset="0"/>
                <a:hlinkClick r:id="rId2" tooltip="مصرف إسلامي"/>
              </a:rPr>
              <a:t>المصارف الإسلامية</a:t>
            </a:r>
            <a:r>
              <a:rPr lang="ar-EG" sz="2000" b="0" i="0" dirty="0">
                <a:solidFill>
                  <a:srgbClr val="202122"/>
                </a:solidFill>
                <a:effectLst/>
                <a:latin typeface="Arial" panose="020B0604020202020204" pitchFamily="34" charset="0"/>
              </a:rPr>
              <a:t> فيتم استخدام الأموال عن طريق صيغ التمويل المتعددة والمشروعة والتي تناسب كافة الأنشطة سواء أكانت </a:t>
            </a:r>
            <a:r>
              <a:rPr lang="ar-EG" sz="2000" b="0" i="0" u="none" strike="noStrike" dirty="0">
                <a:solidFill>
                  <a:srgbClr val="0645AD"/>
                </a:solidFill>
                <a:effectLst/>
                <a:latin typeface="Arial" panose="020B0604020202020204" pitchFamily="34" charset="0"/>
                <a:hlinkClick r:id="rId6" tooltip="تجارة"/>
              </a:rPr>
              <a:t>تجارية</a:t>
            </a:r>
            <a:r>
              <a:rPr lang="ar-EG" sz="2000" b="0" i="0" dirty="0">
                <a:solidFill>
                  <a:srgbClr val="202122"/>
                </a:solidFill>
                <a:effectLst/>
                <a:latin typeface="Arial" panose="020B0604020202020204" pitchFamily="34" charset="0"/>
              </a:rPr>
              <a:t>، </a:t>
            </a:r>
            <a:r>
              <a:rPr lang="ar-EG" sz="2000" b="0" i="0" u="none" strike="noStrike" dirty="0">
                <a:solidFill>
                  <a:srgbClr val="0645AD"/>
                </a:solidFill>
                <a:effectLst/>
                <a:latin typeface="Arial" panose="020B0604020202020204" pitchFamily="34" charset="0"/>
                <a:hlinkClick r:id="rId7" tooltip="صناعة"/>
              </a:rPr>
              <a:t>صناعية</a:t>
            </a:r>
            <a:r>
              <a:rPr lang="ar-EG" sz="2000" b="0" i="0" dirty="0">
                <a:solidFill>
                  <a:srgbClr val="202122"/>
                </a:solidFill>
                <a:effectLst/>
                <a:latin typeface="Arial" panose="020B0604020202020204" pitchFamily="34" charset="0"/>
              </a:rPr>
              <a:t>، </a:t>
            </a:r>
            <a:r>
              <a:rPr lang="ar-EG" sz="2000" b="0" i="0" u="none" strike="noStrike" dirty="0">
                <a:solidFill>
                  <a:srgbClr val="0645AD"/>
                </a:solidFill>
                <a:effectLst/>
                <a:latin typeface="Arial" panose="020B0604020202020204" pitchFamily="34" charset="0"/>
                <a:hlinkClick r:id="rId8" tooltip="زراعة"/>
              </a:rPr>
              <a:t>زراعية</a:t>
            </a:r>
            <a:r>
              <a:rPr lang="ar-EG" sz="2000" b="0" i="0" dirty="0">
                <a:solidFill>
                  <a:srgbClr val="202122"/>
                </a:solidFill>
                <a:effectLst/>
                <a:latin typeface="Arial" panose="020B0604020202020204" pitchFamily="34" charset="0"/>
              </a:rPr>
              <a:t>، عقارية، مهنية، حرفية. ويعد نشاط التمويل من أهم الأنشطة بالمصارف الإسلامية حيث تمثل عوائده أهم مصدر للأرباح.</a:t>
            </a:r>
          </a:p>
          <a:p>
            <a:pPr algn="just" rtl="1">
              <a:lnSpc>
                <a:spcPct val="150000"/>
              </a:lnSpc>
            </a:pPr>
            <a:r>
              <a:rPr lang="ar-EG" sz="2000" b="0" i="0" dirty="0">
                <a:solidFill>
                  <a:srgbClr val="202122"/>
                </a:solidFill>
                <a:effectLst/>
                <a:latin typeface="Arial" panose="020B0604020202020204" pitchFamily="34" charset="0"/>
              </a:rPr>
              <a:t>وهناك العديد من صيغ التمويل الإسلامية، منها: التمويل بالمرابحة، والتمويل بالمشاركة، والتمويل بالمضاربة، والتمويل </a:t>
            </a:r>
            <a:r>
              <a:rPr lang="ar-EG" sz="2000" b="0" i="0" dirty="0" err="1">
                <a:solidFill>
                  <a:srgbClr val="202122"/>
                </a:solidFill>
                <a:effectLst/>
                <a:latin typeface="Arial" panose="020B0604020202020204" pitchFamily="34" charset="0"/>
              </a:rPr>
              <a:t>بالاستصناع</a:t>
            </a:r>
            <a:r>
              <a:rPr lang="ar-EG" sz="2000" b="0" i="0" dirty="0">
                <a:solidFill>
                  <a:srgbClr val="202122"/>
                </a:solidFill>
                <a:effectLst/>
                <a:latin typeface="Arial" panose="020B0604020202020204" pitchFamily="34" charset="0"/>
              </a:rPr>
              <a:t>، والتمويل بالسَلَم، والتمويل بالإجارة والتمويل بالبيع الآجل.</a:t>
            </a:r>
          </a:p>
          <a:p>
            <a:pPr marL="0" indent="0" algn="ctr">
              <a:buNone/>
            </a:pPr>
            <a:endParaRPr lang="en-US" sz="3200" b="1" dirty="0">
              <a:solidFill>
                <a:srgbClr val="FF0000"/>
              </a:solidFill>
            </a:endParaRPr>
          </a:p>
        </p:txBody>
      </p:sp>
      <p:pic>
        <p:nvPicPr>
          <p:cNvPr id="4" name="Picture 3">
            <a:extLst>
              <a:ext uri="{FF2B5EF4-FFF2-40B4-BE49-F238E27FC236}">
                <a16:creationId xmlns:a16="http://schemas.microsoft.com/office/drawing/2014/main" id="{7BFBE836-18E0-9E1E-3950-13AF05268187}"/>
              </a:ext>
            </a:extLst>
          </p:cNvPr>
          <p:cNvPicPr>
            <a:picLocks noChangeAspect="1"/>
          </p:cNvPicPr>
          <p:nvPr/>
        </p:nvPicPr>
        <p:blipFill>
          <a:blip r:embed="rId9"/>
          <a:stretch>
            <a:fillRect/>
          </a:stretch>
        </p:blipFill>
        <p:spPr>
          <a:xfrm>
            <a:off x="1" y="1"/>
            <a:ext cx="12192000" cy="2588454"/>
          </a:xfrm>
          <a:prstGeom prst="rect">
            <a:avLst/>
          </a:prstGeom>
        </p:spPr>
      </p:pic>
    </p:spTree>
    <p:extLst>
      <p:ext uri="{BB962C8B-B14F-4D97-AF65-F5344CB8AC3E}">
        <p14:creationId xmlns:p14="http://schemas.microsoft.com/office/powerpoint/2010/main" val="9261228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137</TotalTime>
  <Words>536</Words>
  <Application>Microsoft Office PowerPoint</Application>
  <PresentationFormat>Widescreen</PresentationFormat>
  <Paragraphs>54</Paragraphs>
  <Slides>11</Slides>
  <Notes>1</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11</vt:i4>
      </vt:variant>
    </vt:vector>
  </HeadingPairs>
  <TitlesOfParts>
    <vt:vector size="20" baseType="lpstr">
      <vt:lpstr>arial</vt:lpstr>
      <vt:lpstr>arial</vt:lpstr>
      <vt:lpstr>Calibri</vt:lpstr>
      <vt:lpstr>Calibri </vt:lpstr>
      <vt:lpstr>Calibri Light</vt:lpstr>
      <vt:lpstr>Times New Roman</vt:lpstr>
      <vt:lpstr>Trebuchet MS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ولاء محمد محمود بدر عامر</dc:creator>
  <cp:lastModifiedBy>Walaa Mohamed</cp:lastModifiedBy>
  <cp:revision>6</cp:revision>
  <dcterms:created xsi:type="dcterms:W3CDTF">2022-09-24T00:14:40Z</dcterms:created>
  <dcterms:modified xsi:type="dcterms:W3CDTF">2023-09-24T23:24:24Z</dcterms:modified>
</cp:coreProperties>
</file>