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1.xml" ContentType="application/vnd.openxmlformats-officedocument.presentationml.tags+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2.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ink/ink1.xml" ContentType="application/inkml+xml"/>
  <Override PartName="/ppt/notesSlides/notesSlide4.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8" r:id="rId4"/>
  </p:sldMasterIdLst>
  <p:notesMasterIdLst>
    <p:notesMasterId r:id="rId45"/>
  </p:notesMasterIdLst>
  <p:sldIdLst>
    <p:sldId id="557" r:id="rId5"/>
    <p:sldId id="303" r:id="rId6"/>
    <p:sldId id="512" r:id="rId7"/>
    <p:sldId id="484" r:id="rId8"/>
    <p:sldId id="552" r:id="rId9"/>
    <p:sldId id="498" r:id="rId10"/>
    <p:sldId id="513" r:id="rId11"/>
    <p:sldId id="542" r:id="rId12"/>
    <p:sldId id="541" r:id="rId13"/>
    <p:sldId id="556" r:id="rId14"/>
    <p:sldId id="527" r:id="rId15"/>
    <p:sldId id="521" r:id="rId16"/>
    <p:sldId id="524" r:id="rId17"/>
    <p:sldId id="502" r:id="rId18"/>
    <p:sldId id="553" r:id="rId19"/>
    <p:sldId id="537" r:id="rId20"/>
    <p:sldId id="525" r:id="rId21"/>
    <p:sldId id="515" r:id="rId22"/>
    <p:sldId id="501" r:id="rId23"/>
    <p:sldId id="511" r:id="rId24"/>
    <p:sldId id="528" r:id="rId25"/>
    <p:sldId id="548" r:id="rId26"/>
    <p:sldId id="529" r:id="rId27"/>
    <p:sldId id="549" r:id="rId28"/>
    <p:sldId id="482" r:id="rId29"/>
    <p:sldId id="550" r:id="rId30"/>
    <p:sldId id="531" r:id="rId31"/>
    <p:sldId id="530" r:id="rId32"/>
    <p:sldId id="271" r:id="rId33"/>
    <p:sldId id="490" r:id="rId34"/>
    <p:sldId id="547" r:id="rId35"/>
    <p:sldId id="485" r:id="rId36"/>
    <p:sldId id="555" r:id="rId37"/>
    <p:sldId id="532" r:id="rId38"/>
    <p:sldId id="500" r:id="rId39"/>
    <p:sldId id="540" r:id="rId40"/>
    <p:sldId id="551" r:id="rId41"/>
    <p:sldId id="496" r:id="rId42"/>
    <p:sldId id="514" r:id="rId43"/>
    <p:sldId id="558"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57"/>
            <p14:sldId id="303"/>
            <p14:sldId id="512"/>
            <p14:sldId id="484"/>
            <p14:sldId id="552"/>
            <p14:sldId id="498"/>
            <p14:sldId id="513"/>
            <p14:sldId id="542"/>
            <p14:sldId id="541"/>
            <p14:sldId id="556"/>
            <p14:sldId id="527"/>
            <p14:sldId id="521"/>
            <p14:sldId id="524"/>
            <p14:sldId id="502"/>
            <p14:sldId id="553"/>
            <p14:sldId id="537"/>
            <p14:sldId id="525"/>
            <p14:sldId id="515"/>
            <p14:sldId id="501"/>
            <p14:sldId id="511"/>
            <p14:sldId id="528"/>
            <p14:sldId id="548"/>
            <p14:sldId id="529"/>
            <p14:sldId id="549"/>
            <p14:sldId id="482"/>
            <p14:sldId id="550"/>
            <p14:sldId id="531"/>
            <p14:sldId id="530"/>
            <p14:sldId id="271"/>
            <p14:sldId id="490"/>
            <p14:sldId id="547"/>
            <p14:sldId id="485"/>
            <p14:sldId id="555"/>
            <p14:sldId id="532"/>
            <p14:sldId id="500"/>
            <p14:sldId id="540"/>
            <p14:sldId id="551"/>
            <p14:sldId id="496"/>
            <p14:sldId id="514"/>
            <p14:sldId id="558"/>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4472C4"/>
    <a:srgbClr val="000000"/>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3738" autoAdjust="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95F60F96-AD7F-48F9-A337-52B047C88AD2}" type="doc">
      <dgm:prSet loTypeId="urn:microsoft.com/office/officeart/2005/8/layout/StepDownProcess" loCatId="process" qsTypeId="urn:microsoft.com/office/officeart/2005/8/quickstyle/simple1" qsCatId="simple" csTypeId="urn:microsoft.com/office/officeart/2005/8/colors/accent1_2" csCatId="accent1" phldr="1"/>
      <dgm:spPr/>
      <dgm:t>
        <a:bodyPr/>
        <a:lstStyle/>
        <a:p>
          <a:endParaRPr lang="en-US"/>
        </a:p>
      </dgm:t>
    </dgm:pt>
    <dgm:pt modelId="{3149DEB9-4BE9-4918-9D3A-4524A6A0CC27}">
      <dgm:prSet phldrT="[Text]" custT="1"/>
      <dgm:spPr/>
      <dgm:t>
        <a:bodyPr/>
        <a:lstStyle/>
        <a:p>
          <a:r>
            <a:rPr lang="ar-JO" sz="1600" dirty="0">
              <a:latin typeface="Segoe UI" panose="020B0502040204020203" pitchFamily="34" charset="0"/>
              <a:cs typeface="Segoe UI" panose="020B0502040204020203" pitchFamily="34" charset="0"/>
            </a:rPr>
            <a:t>نشأة التعليم الحديث</a:t>
          </a:r>
          <a:endParaRPr lang="en-US" sz="1600" dirty="0">
            <a:latin typeface="Segoe UI" panose="020B0502040204020203" pitchFamily="34" charset="0"/>
            <a:cs typeface="Segoe UI" panose="020B0502040204020203" pitchFamily="34" charset="0"/>
          </a:endParaRPr>
        </a:p>
      </dgm:t>
    </dgm:pt>
    <dgm:pt modelId="{116D506F-3683-431A-82D1-072D5706B967}" type="parTrans" cxnId="{52AAC9E3-774B-4DF4-BA5F-A6240C55AA0A}">
      <dgm:prSet/>
      <dgm:spPr/>
      <dgm:t>
        <a:bodyPr/>
        <a:lstStyle/>
        <a:p>
          <a:endParaRPr lang="en-US">
            <a:latin typeface="Segoe UI" panose="020B0502040204020203" pitchFamily="34" charset="0"/>
            <a:cs typeface="Segoe UI" panose="020B0502040204020203" pitchFamily="34" charset="0"/>
          </a:endParaRPr>
        </a:p>
      </dgm:t>
    </dgm:pt>
    <dgm:pt modelId="{B993EEB2-B65D-49C6-A488-108321570668}" type="sibTrans" cxnId="{52AAC9E3-774B-4DF4-BA5F-A6240C55AA0A}">
      <dgm:prSet/>
      <dgm:spPr/>
      <dgm:t>
        <a:bodyPr/>
        <a:lstStyle/>
        <a:p>
          <a:endParaRPr lang="en-US">
            <a:latin typeface="Segoe UI" panose="020B0502040204020203" pitchFamily="34" charset="0"/>
            <a:cs typeface="Segoe UI" panose="020B0502040204020203" pitchFamily="34" charset="0"/>
          </a:endParaRPr>
        </a:p>
      </dgm:t>
    </dgm:pt>
    <dgm:pt modelId="{0B48E2DC-DC23-450C-A1F5-930B15E5CFA1}">
      <dgm:prSet phldrT="[Text]" custT="1"/>
      <dgm:spPr/>
      <dgm:t>
        <a:bodyPr/>
        <a:lstStyle/>
        <a:p>
          <a:pPr marL="0" lvl="0" indent="0" algn="ctr" defTabSz="711200">
            <a:lnSpc>
              <a:spcPct val="90000"/>
            </a:lnSpc>
            <a:spcBef>
              <a:spcPct val="0"/>
            </a:spcBef>
            <a:spcAft>
              <a:spcPct val="35000"/>
            </a:spcAft>
            <a:buNone/>
          </a:pPr>
          <a:r>
            <a:rPr lang="ar-JO" sz="1600" kern="1200" dirty="0">
              <a:solidFill>
                <a:prstClr val="white"/>
              </a:solidFill>
              <a:latin typeface="Segoe UI" panose="020B0502040204020203" pitchFamily="34" charset="0"/>
              <a:ea typeface="+mn-ea"/>
              <a:cs typeface="Segoe UI" panose="020B0502040204020203" pitchFamily="34" charset="0"/>
            </a:rPr>
            <a:t>التعليم في العالم الغربي والوطن العربي</a:t>
          </a:r>
          <a:endParaRPr lang="en-US" sz="1600" kern="1200" dirty="0">
            <a:solidFill>
              <a:prstClr val="white"/>
            </a:solidFill>
            <a:latin typeface="Segoe UI" panose="020B0502040204020203" pitchFamily="34" charset="0"/>
            <a:ea typeface="+mn-ea"/>
            <a:cs typeface="Segoe UI" panose="020B0502040204020203" pitchFamily="34" charset="0"/>
          </a:endParaRPr>
        </a:p>
      </dgm:t>
    </dgm:pt>
    <dgm:pt modelId="{2635DCF1-8C1F-4B18-8BD5-E07B6768CD5A}" type="parTrans" cxnId="{10D574B4-EAE1-4199-86C8-D574F142DAB2}">
      <dgm:prSet/>
      <dgm:spPr/>
      <dgm:t>
        <a:bodyPr/>
        <a:lstStyle/>
        <a:p>
          <a:endParaRPr lang="en-US">
            <a:latin typeface="Segoe UI" panose="020B0502040204020203" pitchFamily="34" charset="0"/>
            <a:cs typeface="Segoe UI" panose="020B0502040204020203" pitchFamily="34" charset="0"/>
          </a:endParaRPr>
        </a:p>
      </dgm:t>
    </dgm:pt>
    <dgm:pt modelId="{0F42D841-AF00-4457-92A1-51359D60606B}" type="sibTrans" cxnId="{10D574B4-EAE1-4199-86C8-D574F142DAB2}">
      <dgm:prSet/>
      <dgm:spPr/>
      <dgm:t>
        <a:bodyPr/>
        <a:lstStyle/>
        <a:p>
          <a:endParaRPr lang="en-US">
            <a:latin typeface="Segoe UI" panose="020B0502040204020203" pitchFamily="34" charset="0"/>
            <a:cs typeface="Segoe UI" panose="020B0502040204020203" pitchFamily="34" charset="0"/>
          </a:endParaRPr>
        </a:p>
      </dgm:t>
    </dgm:pt>
    <dgm:pt modelId="{D5F73F09-4FAD-4410-AB39-A230B0046A45}">
      <dgm:prSet phldrT="[Text]" custT="1"/>
      <dgm:spPr/>
      <dgm:t>
        <a:bodyPr/>
        <a:lstStyle/>
        <a:p>
          <a:r>
            <a:rPr lang="ar-JO" sz="1500" dirty="0">
              <a:latin typeface="Segoe UI" panose="020B0502040204020203" pitchFamily="34" charset="0"/>
              <a:cs typeface="Segoe UI" panose="020B0502040204020203" pitchFamily="34" charset="0"/>
            </a:rPr>
            <a:t>تحديات ومشكلات  التعليم في الوطن </a:t>
          </a:r>
          <a:r>
            <a:rPr lang="ar-JO" sz="1600" dirty="0">
              <a:latin typeface="Segoe UI" panose="020B0502040204020203" pitchFamily="34" charset="0"/>
              <a:cs typeface="Segoe UI" panose="020B0502040204020203" pitchFamily="34" charset="0"/>
            </a:rPr>
            <a:t>العربي</a:t>
          </a:r>
          <a:endParaRPr lang="en-US" sz="1500" dirty="0">
            <a:latin typeface="Segoe UI" panose="020B0502040204020203" pitchFamily="34" charset="0"/>
            <a:cs typeface="Segoe UI" panose="020B0502040204020203" pitchFamily="34" charset="0"/>
          </a:endParaRPr>
        </a:p>
      </dgm:t>
    </dgm:pt>
    <dgm:pt modelId="{81B6CF74-0852-4796-8294-C2881F07C844}" type="parTrans" cxnId="{62055D9C-9256-4C62-98F6-7E5868D47AA2}">
      <dgm:prSet/>
      <dgm:spPr/>
      <dgm:t>
        <a:bodyPr/>
        <a:lstStyle/>
        <a:p>
          <a:endParaRPr lang="en-US">
            <a:latin typeface="Segoe UI" panose="020B0502040204020203" pitchFamily="34" charset="0"/>
            <a:cs typeface="Segoe UI" panose="020B0502040204020203" pitchFamily="34" charset="0"/>
          </a:endParaRPr>
        </a:p>
      </dgm:t>
    </dgm:pt>
    <dgm:pt modelId="{E5ECF4E5-827E-4E4C-84F2-C6C573E159C1}" type="sibTrans" cxnId="{62055D9C-9256-4C62-98F6-7E5868D47AA2}">
      <dgm:prSet/>
      <dgm:spPr/>
      <dgm:t>
        <a:bodyPr/>
        <a:lstStyle/>
        <a:p>
          <a:endParaRPr lang="en-US">
            <a:latin typeface="Segoe UI" panose="020B0502040204020203" pitchFamily="34" charset="0"/>
            <a:cs typeface="Segoe UI" panose="020B0502040204020203" pitchFamily="34" charset="0"/>
          </a:endParaRPr>
        </a:p>
      </dgm:t>
    </dgm:pt>
    <dgm:pt modelId="{BB31EF55-2421-4B33-8411-9412C3865829}">
      <dgm:prSet custT="1"/>
      <dgm:spPr/>
      <dgm:t>
        <a:bodyPr/>
        <a:lstStyle/>
        <a:p>
          <a:r>
            <a:rPr lang="ar-JO" sz="1800" dirty="0">
              <a:latin typeface="Segoe UI" panose="020B0502040204020203" pitchFamily="34" charset="0"/>
              <a:cs typeface="Segoe UI" panose="020B0502040204020203" pitchFamily="34" charset="0"/>
            </a:rPr>
            <a:t>دواعي تطوير سياسات التعليم</a:t>
          </a:r>
          <a:endParaRPr lang="en-US" sz="1800" dirty="0">
            <a:latin typeface="Segoe UI" panose="020B0502040204020203" pitchFamily="34" charset="0"/>
            <a:cs typeface="Segoe UI" panose="020B0502040204020203" pitchFamily="34" charset="0"/>
          </a:endParaRPr>
        </a:p>
      </dgm:t>
    </dgm:pt>
    <dgm:pt modelId="{C819B6B3-DE33-487B-88E7-8E1B5342879E}" type="parTrans" cxnId="{98E7B2CB-90C3-40E2-A124-992EEE50B75D}">
      <dgm:prSet/>
      <dgm:spPr/>
      <dgm:t>
        <a:bodyPr/>
        <a:lstStyle/>
        <a:p>
          <a:endParaRPr lang="en-US">
            <a:latin typeface="Segoe UI" panose="020B0502040204020203" pitchFamily="34" charset="0"/>
            <a:cs typeface="Segoe UI" panose="020B0502040204020203" pitchFamily="34" charset="0"/>
          </a:endParaRPr>
        </a:p>
      </dgm:t>
    </dgm:pt>
    <dgm:pt modelId="{E3EC123A-3001-4F80-BECF-ABE0B2D32F0E}" type="sibTrans" cxnId="{98E7B2CB-90C3-40E2-A124-992EEE50B75D}">
      <dgm:prSet/>
      <dgm:spPr/>
      <dgm:t>
        <a:bodyPr/>
        <a:lstStyle/>
        <a:p>
          <a:endParaRPr lang="en-US">
            <a:latin typeface="Segoe UI" panose="020B0502040204020203" pitchFamily="34" charset="0"/>
            <a:cs typeface="Segoe UI" panose="020B0502040204020203" pitchFamily="34" charset="0"/>
          </a:endParaRPr>
        </a:p>
      </dgm:t>
    </dgm:pt>
    <dgm:pt modelId="{695D1B77-C7F5-4FCC-88E9-B71E20028F4F}">
      <dgm:prSet/>
      <dgm:spPr/>
      <dgm:t>
        <a:bodyPr/>
        <a:lstStyle/>
        <a:p>
          <a:endParaRPr lang="en-US">
            <a:latin typeface="Segoe UI" panose="020B0502040204020203" pitchFamily="34" charset="0"/>
            <a:cs typeface="Segoe UI" panose="020B0502040204020203" pitchFamily="34" charset="0"/>
          </a:endParaRPr>
        </a:p>
      </dgm:t>
    </dgm:pt>
    <dgm:pt modelId="{FB129FFC-012F-45E9-9ED1-C5C7AC340767}" type="parTrans" cxnId="{531B32AD-4BE5-4C00-8CFC-690390769E85}">
      <dgm:prSet/>
      <dgm:spPr/>
      <dgm:t>
        <a:bodyPr/>
        <a:lstStyle/>
        <a:p>
          <a:endParaRPr lang="en-US">
            <a:latin typeface="Segoe UI" panose="020B0502040204020203" pitchFamily="34" charset="0"/>
            <a:cs typeface="Segoe UI" panose="020B0502040204020203" pitchFamily="34" charset="0"/>
          </a:endParaRPr>
        </a:p>
      </dgm:t>
    </dgm:pt>
    <dgm:pt modelId="{CF8B391B-3E93-4F74-BDDB-31718DEEE0F2}" type="sibTrans" cxnId="{531B32AD-4BE5-4C00-8CFC-690390769E85}">
      <dgm:prSet/>
      <dgm:spPr/>
      <dgm:t>
        <a:bodyPr/>
        <a:lstStyle/>
        <a:p>
          <a:endParaRPr lang="en-US">
            <a:latin typeface="Segoe UI" panose="020B0502040204020203" pitchFamily="34" charset="0"/>
            <a:cs typeface="Segoe UI" panose="020B0502040204020203" pitchFamily="34" charset="0"/>
          </a:endParaRPr>
        </a:p>
      </dgm:t>
    </dgm:pt>
    <dgm:pt modelId="{89CFF072-A1A0-4F09-9F67-EE4D236805D3}">
      <dgm:prSet custT="1"/>
      <dgm:spPr/>
      <dgm:t>
        <a:bodyPr/>
        <a:lstStyle/>
        <a:p>
          <a:r>
            <a:rPr lang="ar-JO" sz="1800" dirty="0">
              <a:latin typeface="Segoe UI" panose="020B0502040204020203" pitchFamily="34" charset="0"/>
              <a:cs typeface="Segoe UI" panose="020B0502040204020203" pitchFamily="34" charset="0"/>
            </a:rPr>
            <a:t>مفهوم تطوير سياسات التعليم</a:t>
          </a:r>
          <a:endParaRPr lang="en-US" sz="1800" dirty="0">
            <a:latin typeface="Segoe UI" panose="020B0502040204020203" pitchFamily="34" charset="0"/>
            <a:cs typeface="Segoe UI" panose="020B0502040204020203" pitchFamily="34" charset="0"/>
          </a:endParaRPr>
        </a:p>
      </dgm:t>
    </dgm:pt>
    <dgm:pt modelId="{AABCCB18-3072-4FFB-838D-EB549A07C1B6}" type="parTrans" cxnId="{16F0926A-67CF-4929-AEC2-EFB875093347}">
      <dgm:prSet/>
      <dgm:spPr/>
      <dgm:t>
        <a:bodyPr/>
        <a:lstStyle/>
        <a:p>
          <a:endParaRPr lang="en-US">
            <a:latin typeface="Segoe UI" panose="020B0502040204020203" pitchFamily="34" charset="0"/>
            <a:cs typeface="Segoe UI" panose="020B0502040204020203" pitchFamily="34" charset="0"/>
          </a:endParaRPr>
        </a:p>
      </dgm:t>
    </dgm:pt>
    <dgm:pt modelId="{B113AC43-1CEC-489F-8372-422940150501}" type="sibTrans" cxnId="{16F0926A-67CF-4929-AEC2-EFB875093347}">
      <dgm:prSet/>
      <dgm:spPr/>
      <dgm:t>
        <a:bodyPr/>
        <a:lstStyle/>
        <a:p>
          <a:endParaRPr lang="en-US">
            <a:latin typeface="Segoe UI" panose="020B0502040204020203" pitchFamily="34" charset="0"/>
            <a:cs typeface="Segoe UI" panose="020B0502040204020203" pitchFamily="34" charset="0"/>
          </a:endParaRPr>
        </a:p>
      </dgm:t>
    </dgm:pt>
    <dgm:pt modelId="{D1600C61-5B18-4335-874D-7213F3EC9984}" type="pres">
      <dgm:prSet presAssocID="{95F60F96-AD7F-48F9-A337-52B047C88AD2}" presName="rootnode" presStyleCnt="0">
        <dgm:presLayoutVars>
          <dgm:chMax/>
          <dgm:chPref/>
          <dgm:dir/>
          <dgm:animLvl val="lvl"/>
        </dgm:presLayoutVars>
      </dgm:prSet>
      <dgm:spPr/>
      <dgm:t>
        <a:bodyPr/>
        <a:lstStyle/>
        <a:p>
          <a:endParaRPr lang="en-US"/>
        </a:p>
      </dgm:t>
    </dgm:pt>
    <dgm:pt modelId="{EF6E3DF2-877A-4B95-A34D-22EB70E5EFAB}" type="pres">
      <dgm:prSet presAssocID="{3149DEB9-4BE9-4918-9D3A-4524A6A0CC27}" presName="composite" presStyleCnt="0"/>
      <dgm:spPr/>
    </dgm:pt>
    <dgm:pt modelId="{C2153ECA-4D3C-4565-8A6B-C2A7FE98771B}" type="pres">
      <dgm:prSet presAssocID="{3149DEB9-4BE9-4918-9D3A-4524A6A0CC27}" presName="bentUpArrow1" presStyleLbl="alignImgPlace1" presStyleIdx="0" presStyleCnt="4"/>
      <dgm:spPr/>
    </dgm:pt>
    <dgm:pt modelId="{F5F26FEB-CEC7-4A5A-90CD-9DEA208F73CC}" type="pres">
      <dgm:prSet presAssocID="{3149DEB9-4BE9-4918-9D3A-4524A6A0CC27}" presName="ParentText" presStyleLbl="node1" presStyleIdx="0" presStyleCnt="5" custScaleX="287718">
        <dgm:presLayoutVars>
          <dgm:chMax val="1"/>
          <dgm:chPref val="1"/>
          <dgm:bulletEnabled val="1"/>
        </dgm:presLayoutVars>
      </dgm:prSet>
      <dgm:spPr/>
      <dgm:t>
        <a:bodyPr/>
        <a:lstStyle/>
        <a:p>
          <a:endParaRPr lang="en-US"/>
        </a:p>
      </dgm:t>
    </dgm:pt>
    <dgm:pt modelId="{89960AC2-0694-4799-87D3-3CEE9BDADCE4}" type="pres">
      <dgm:prSet presAssocID="{3149DEB9-4BE9-4918-9D3A-4524A6A0CC27}" presName="ChildText" presStyleLbl="revTx" presStyleIdx="0" presStyleCnt="5" custScaleX="428612" custLinFactX="200000" custLinFactNeighborX="209046" custLinFactNeighborY="-33478">
        <dgm:presLayoutVars>
          <dgm:chMax val="0"/>
          <dgm:chPref val="0"/>
          <dgm:bulletEnabled val="1"/>
        </dgm:presLayoutVars>
      </dgm:prSet>
      <dgm:spPr/>
    </dgm:pt>
    <dgm:pt modelId="{DF79608F-3522-47A8-82B2-490D5AEFBEE2}" type="pres">
      <dgm:prSet presAssocID="{B993EEB2-B65D-49C6-A488-108321570668}" presName="sibTrans" presStyleCnt="0"/>
      <dgm:spPr/>
    </dgm:pt>
    <dgm:pt modelId="{2202A85A-ED64-46EB-BD6C-290900CF7450}" type="pres">
      <dgm:prSet presAssocID="{0B48E2DC-DC23-450C-A1F5-930B15E5CFA1}" presName="composite" presStyleCnt="0"/>
      <dgm:spPr/>
    </dgm:pt>
    <dgm:pt modelId="{D2B7CAAA-B227-4E0A-8B83-DCF53DE5FF8C}" type="pres">
      <dgm:prSet presAssocID="{0B48E2DC-DC23-450C-A1F5-930B15E5CFA1}" presName="bentUpArrow1" presStyleLbl="alignImgPlace1" presStyleIdx="1" presStyleCnt="4"/>
      <dgm:spPr/>
    </dgm:pt>
    <dgm:pt modelId="{99B531EB-AC65-400E-A17C-5A763DA8A38F}" type="pres">
      <dgm:prSet presAssocID="{0B48E2DC-DC23-450C-A1F5-930B15E5CFA1}" presName="ParentText" presStyleLbl="node1" presStyleIdx="1" presStyleCnt="5" custScaleX="527824">
        <dgm:presLayoutVars>
          <dgm:chMax val="1"/>
          <dgm:chPref val="1"/>
          <dgm:bulletEnabled val="1"/>
        </dgm:presLayoutVars>
      </dgm:prSet>
      <dgm:spPr/>
      <dgm:t>
        <a:bodyPr/>
        <a:lstStyle/>
        <a:p>
          <a:endParaRPr lang="en-US"/>
        </a:p>
      </dgm:t>
    </dgm:pt>
    <dgm:pt modelId="{6EDD9BAD-0086-421D-8F3A-65C576AA67DC}" type="pres">
      <dgm:prSet presAssocID="{0B48E2DC-DC23-450C-A1F5-930B15E5CFA1}" presName="ChildText" presStyleLbl="revTx" presStyleIdx="1" presStyleCnt="5">
        <dgm:presLayoutVars>
          <dgm:chMax val="0"/>
          <dgm:chPref val="0"/>
          <dgm:bulletEnabled val="1"/>
        </dgm:presLayoutVars>
      </dgm:prSet>
      <dgm:spPr/>
    </dgm:pt>
    <dgm:pt modelId="{2EE184DE-70A9-40C6-A68F-45A3A0716251}" type="pres">
      <dgm:prSet presAssocID="{0F42D841-AF00-4457-92A1-51359D60606B}" presName="sibTrans" presStyleCnt="0"/>
      <dgm:spPr/>
    </dgm:pt>
    <dgm:pt modelId="{78649A15-C339-4283-9B43-47DABB08CC58}" type="pres">
      <dgm:prSet presAssocID="{D5F73F09-4FAD-4410-AB39-A230B0046A45}" presName="composite" presStyleCnt="0"/>
      <dgm:spPr/>
    </dgm:pt>
    <dgm:pt modelId="{A9D884F0-4A93-47D3-BC9E-8498F10131CB}" type="pres">
      <dgm:prSet presAssocID="{D5F73F09-4FAD-4410-AB39-A230B0046A45}" presName="bentUpArrow1" presStyleLbl="alignImgPlace1" presStyleIdx="2" presStyleCnt="4" custLinFactNeighborY="0"/>
      <dgm:spPr/>
    </dgm:pt>
    <dgm:pt modelId="{EA4ABEC6-B080-41E3-98CF-5FCC5922CC16}" type="pres">
      <dgm:prSet presAssocID="{D5F73F09-4FAD-4410-AB39-A230B0046A45}" presName="ParentText" presStyleLbl="node1" presStyleIdx="2" presStyleCnt="5" custScaleX="584531" custLinFactNeighborX="-24962" custLinFactNeighborY="3316">
        <dgm:presLayoutVars>
          <dgm:chMax val="1"/>
          <dgm:chPref val="1"/>
          <dgm:bulletEnabled val="1"/>
        </dgm:presLayoutVars>
      </dgm:prSet>
      <dgm:spPr/>
      <dgm:t>
        <a:bodyPr/>
        <a:lstStyle/>
        <a:p>
          <a:endParaRPr lang="en-US"/>
        </a:p>
      </dgm:t>
    </dgm:pt>
    <dgm:pt modelId="{C7E54DB4-5269-4080-9D9F-A5B297E1FEC0}" type="pres">
      <dgm:prSet presAssocID="{D5F73F09-4FAD-4410-AB39-A230B0046A45}" presName="ChildText" presStyleLbl="revTx" presStyleIdx="2" presStyleCnt="5">
        <dgm:presLayoutVars>
          <dgm:chMax val="0"/>
          <dgm:chPref val="0"/>
          <dgm:bulletEnabled val="1"/>
        </dgm:presLayoutVars>
      </dgm:prSet>
      <dgm:spPr/>
    </dgm:pt>
    <dgm:pt modelId="{64CF5772-79A0-4288-92C6-571C20CE9BFD}" type="pres">
      <dgm:prSet presAssocID="{E5ECF4E5-827E-4E4C-84F2-C6C573E159C1}" presName="sibTrans" presStyleCnt="0"/>
      <dgm:spPr/>
    </dgm:pt>
    <dgm:pt modelId="{C91272EA-61ED-4DD7-9491-31E542B7C77F}" type="pres">
      <dgm:prSet presAssocID="{89CFF072-A1A0-4F09-9F67-EE4D236805D3}" presName="composite" presStyleCnt="0"/>
      <dgm:spPr/>
    </dgm:pt>
    <dgm:pt modelId="{DC1D272E-B940-484C-9AF7-D59CC84B84F9}" type="pres">
      <dgm:prSet presAssocID="{89CFF072-A1A0-4F09-9F67-EE4D236805D3}" presName="bentUpArrow1" presStyleLbl="alignImgPlace1" presStyleIdx="3" presStyleCnt="4"/>
      <dgm:spPr/>
    </dgm:pt>
    <dgm:pt modelId="{1C5B7D4A-316A-4BB2-AF37-EE55E83F6900}" type="pres">
      <dgm:prSet presAssocID="{89CFF072-A1A0-4F09-9F67-EE4D236805D3}" presName="ParentText" presStyleLbl="node1" presStyleIdx="3" presStyleCnt="5" custScaleX="615259" custLinFactNeighborX="-59354" custLinFactNeighborY="5226">
        <dgm:presLayoutVars>
          <dgm:chMax val="1"/>
          <dgm:chPref val="1"/>
          <dgm:bulletEnabled val="1"/>
        </dgm:presLayoutVars>
      </dgm:prSet>
      <dgm:spPr/>
      <dgm:t>
        <a:bodyPr/>
        <a:lstStyle/>
        <a:p>
          <a:endParaRPr lang="en-US"/>
        </a:p>
      </dgm:t>
    </dgm:pt>
    <dgm:pt modelId="{228855C6-F372-45F0-939A-45180865521C}" type="pres">
      <dgm:prSet presAssocID="{89CFF072-A1A0-4F09-9F67-EE4D236805D3}" presName="ChildText" presStyleLbl="revTx" presStyleIdx="3" presStyleCnt="5">
        <dgm:presLayoutVars>
          <dgm:chMax val="0"/>
          <dgm:chPref val="0"/>
          <dgm:bulletEnabled val="1"/>
        </dgm:presLayoutVars>
      </dgm:prSet>
      <dgm:spPr/>
    </dgm:pt>
    <dgm:pt modelId="{ECFD4D68-6A61-4511-89EF-A4F40BA00E5F}" type="pres">
      <dgm:prSet presAssocID="{B113AC43-1CEC-489F-8372-422940150501}" presName="sibTrans" presStyleCnt="0"/>
      <dgm:spPr/>
    </dgm:pt>
    <dgm:pt modelId="{44505696-04B5-4A64-8494-D476D8093891}" type="pres">
      <dgm:prSet presAssocID="{BB31EF55-2421-4B33-8411-9412C3865829}" presName="composite" presStyleCnt="0"/>
      <dgm:spPr/>
    </dgm:pt>
    <dgm:pt modelId="{77A5EE82-C52F-409A-962F-FADD3502A9BB}" type="pres">
      <dgm:prSet presAssocID="{BB31EF55-2421-4B33-8411-9412C3865829}" presName="ParentText" presStyleLbl="node1" presStyleIdx="4" presStyleCnt="5" custScaleX="466651" custLinFactNeighborX="1936" custLinFactNeighborY="15175">
        <dgm:presLayoutVars>
          <dgm:chMax val="1"/>
          <dgm:chPref val="1"/>
          <dgm:bulletEnabled val="1"/>
        </dgm:presLayoutVars>
      </dgm:prSet>
      <dgm:spPr/>
      <dgm:t>
        <a:bodyPr/>
        <a:lstStyle/>
        <a:p>
          <a:endParaRPr lang="en-US"/>
        </a:p>
      </dgm:t>
    </dgm:pt>
    <dgm:pt modelId="{FA3048B5-F705-45B0-BE05-78ADFD61AF84}" type="pres">
      <dgm:prSet presAssocID="{BB31EF55-2421-4B33-8411-9412C3865829}" presName="FinalChildText" presStyleLbl="revTx" presStyleIdx="4" presStyleCnt="5">
        <dgm:presLayoutVars>
          <dgm:chMax val="0"/>
          <dgm:chPref val="0"/>
          <dgm:bulletEnabled val="1"/>
        </dgm:presLayoutVars>
      </dgm:prSet>
      <dgm:spPr/>
      <dgm:t>
        <a:bodyPr/>
        <a:lstStyle/>
        <a:p>
          <a:endParaRPr lang="en-US"/>
        </a:p>
      </dgm:t>
    </dgm:pt>
  </dgm:ptLst>
  <dgm:cxnLst>
    <dgm:cxn modelId="{7B631019-07DE-46C7-99CA-319769C16B8C}" type="presOf" srcId="{BB31EF55-2421-4B33-8411-9412C3865829}" destId="{77A5EE82-C52F-409A-962F-FADD3502A9BB}" srcOrd="0" destOrd="0" presId="urn:microsoft.com/office/officeart/2005/8/layout/StepDownProcess"/>
    <dgm:cxn modelId="{DB16350E-4971-4AFE-ADB2-378BB39B49EE}" type="presOf" srcId="{3149DEB9-4BE9-4918-9D3A-4524A6A0CC27}" destId="{F5F26FEB-CEC7-4A5A-90CD-9DEA208F73CC}" srcOrd="0" destOrd="0" presId="urn:microsoft.com/office/officeart/2005/8/layout/StepDownProcess"/>
    <dgm:cxn modelId="{2159A043-AFE1-46EC-A94B-95FD07C24286}" type="presOf" srcId="{89CFF072-A1A0-4F09-9F67-EE4D236805D3}" destId="{1C5B7D4A-316A-4BB2-AF37-EE55E83F6900}" srcOrd="0" destOrd="0" presId="urn:microsoft.com/office/officeart/2005/8/layout/StepDownProcess"/>
    <dgm:cxn modelId="{E3DCC20B-D2D0-409C-A9D0-04A2D4FBEDA1}" type="presOf" srcId="{D5F73F09-4FAD-4410-AB39-A230B0046A45}" destId="{EA4ABEC6-B080-41E3-98CF-5FCC5922CC16}" srcOrd="0" destOrd="0" presId="urn:microsoft.com/office/officeart/2005/8/layout/StepDownProcess"/>
    <dgm:cxn modelId="{52AAC9E3-774B-4DF4-BA5F-A6240C55AA0A}" srcId="{95F60F96-AD7F-48F9-A337-52B047C88AD2}" destId="{3149DEB9-4BE9-4918-9D3A-4524A6A0CC27}" srcOrd="0" destOrd="0" parTransId="{116D506F-3683-431A-82D1-072D5706B967}" sibTransId="{B993EEB2-B65D-49C6-A488-108321570668}"/>
    <dgm:cxn modelId="{62055D9C-9256-4C62-98F6-7E5868D47AA2}" srcId="{95F60F96-AD7F-48F9-A337-52B047C88AD2}" destId="{D5F73F09-4FAD-4410-AB39-A230B0046A45}" srcOrd="2" destOrd="0" parTransId="{81B6CF74-0852-4796-8294-C2881F07C844}" sibTransId="{E5ECF4E5-827E-4E4C-84F2-C6C573E159C1}"/>
    <dgm:cxn modelId="{10D574B4-EAE1-4199-86C8-D574F142DAB2}" srcId="{95F60F96-AD7F-48F9-A337-52B047C88AD2}" destId="{0B48E2DC-DC23-450C-A1F5-930B15E5CFA1}" srcOrd="1" destOrd="0" parTransId="{2635DCF1-8C1F-4B18-8BD5-E07B6768CD5A}" sibTransId="{0F42D841-AF00-4457-92A1-51359D60606B}"/>
    <dgm:cxn modelId="{98E7B2CB-90C3-40E2-A124-992EEE50B75D}" srcId="{95F60F96-AD7F-48F9-A337-52B047C88AD2}" destId="{BB31EF55-2421-4B33-8411-9412C3865829}" srcOrd="4" destOrd="0" parTransId="{C819B6B3-DE33-487B-88E7-8E1B5342879E}" sibTransId="{E3EC123A-3001-4F80-BECF-ABE0B2D32F0E}"/>
    <dgm:cxn modelId="{341AE573-A947-4B15-9B2A-1A64B86709D0}" type="presOf" srcId="{0B48E2DC-DC23-450C-A1F5-930B15E5CFA1}" destId="{99B531EB-AC65-400E-A17C-5A763DA8A38F}" srcOrd="0" destOrd="0" presId="urn:microsoft.com/office/officeart/2005/8/layout/StepDownProcess"/>
    <dgm:cxn modelId="{531B32AD-4BE5-4C00-8CFC-690390769E85}" srcId="{BB31EF55-2421-4B33-8411-9412C3865829}" destId="{695D1B77-C7F5-4FCC-88E9-B71E20028F4F}" srcOrd="0" destOrd="0" parTransId="{FB129FFC-012F-45E9-9ED1-C5C7AC340767}" sibTransId="{CF8B391B-3E93-4F74-BDDB-31718DEEE0F2}"/>
    <dgm:cxn modelId="{A17A90DD-2087-4BBF-BE10-1694B27B0A5B}" type="presOf" srcId="{695D1B77-C7F5-4FCC-88E9-B71E20028F4F}" destId="{FA3048B5-F705-45B0-BE05-78ADFD61AF84}" srcOrd="0" destOrd="0" presId="urn:microsoft.com/office/officeart/2005/8/layout/StepDownProcess"/>
    <dgm:cxn modelId="{17E93452-39BE-4DC7-BB38-2CBA19BB24D7}" type="presOf" srcId="{95F60F96-AD7F-48F9-A337-52B047C88AD2}" destId="{D1600C61-5B18-4335-874D-7213F3EC9984}" srcOrd="0" destOrd="0" presId="urn:microsoft.com/office/officeart/2005/8/layout/StepDownProcess"/>
    <dgm:cxn modelId="{16F0926A-67CF-4929-AEC2-EFB875093347}" srcId="{95F60F96-AD7F-48F9-A337-52B047C88AD2}" destId="{89CFF072-A1A0-4F09-9F67-EE4D236805D3}" srcOrd="3" destOrd="0" parTransId="{AABCCB18-3072-4FFB-838D-EB549A07C1B6}" sibTransId="{B113AC43-1CEC-489F-8372-422940150501}"/>
    <dgm:cxn modelId="{02CC9D4E-C3AF-4036-8B75-D6A98B2F60BF}" type="presParOf" srcId="{D1600C61-5B18-4335-874D-7213F3EC9984}" destId="{EF6E3DF2-877A-4B95-A34D-22EB70E5EFAB}" srcOrd="0" destOrd="0" presId="urn:microsoft.com/office/officeart/2005/8/layout/StepDownProcess"/>
    <dgm:cxn modelId="{CDA9176B-D80E-480B-99E8-0F6882066D35}" type="presParOf" srcId="{EF6E3DF2-877A-4B95-A34D-22EB70E5EFAB}" destId="{C2153ECA-4D3C-4565-8A6B-C2A7FE98771B}" srcOrd="0" destOrd="0" presId="urn:microsoft.com/office/officeart/2005/8/layout/StepDownProcess"/>
    <dgm:cxn modelId="{8968E34A-CA96-454D-B5A3-F9EBC2C38ABC}" type="presParOf" srcId="{EF6E3DF2-877A-4B95-A34D-22EB70E5EFAB}" destId="{F5F26FEB-CEC7-4A5A-90CD-9DEA208F73CC}" srcOrd="1" destOrd="0" presId="urn:microsoft.com/office/officeart/2005/8/layout/StepDownProcess"/>
    <dgm:cxn modelId="{B2E15819-A48B-4EDC-B6BA-5DDD2907AF0C}" type="presParOf" srcId="{EF6E3DF2-877A-4B95-A34D-22EB70E5EFAB}" destId="{89960AC2-0694-4799-87D3-3CEE9BDADCE4}" srcOrd="2" destOrd="0" presId="urn:microsoft.com/office/officeart/2005/8/layout/StepDownProcess"/>
    <dgm:cxn modelId="{54D3C84F-FC8E-48B6-A203-5B49AAB67048}" type="presParOf" srcId="{D1600C61-5B18-4335-874D-7213F3EC9984}" destId="{DF79608F-3522-47A8-82B2-490D5AEFBEE2}" srcOrd="1" destOrd="0" presId="urn:microsoft.com/office/officeart/2005/8/layout/StepDownProcess"/>
    <dgm:cxn modelId="{BF1A588D-85CA-45BF-86A1-707724C60AC2}" type="presParOf" srcId="{D1600C61-5B18-4335-874D-7213F3EC9984}" destId="{2202A85A-ED64-46EB-BD6C-290900CF7450}" srcOrd="2" destOrd="0" presId="urn:microsoft.com/office/officeart/2005/8/layout/StepDownProcess"/>
    <dgm:cxn modelId="{F4D52F73-6F44-45B7-A23A-5CD50790157C}" type="presParOf" srcId="{2202A85A-ED64-46EB-BD6C-290900CF7450}" destId="{D2B7CAAA-B227-4E0A-8B83-DCF53DE5FF8C}" srcOrd="0" destOrd="0" presId="urn:microsoft.com/office/officeart/2005/8/layout/StepDownProcess"/>
    <dgm:cxn modelId="{95F8F20E-4075-4B35-92B7-93F8DBE36DC3}" type="presParOf" srcId="{2202A85A-ED64-46EB-BD6C-290900CF7450}" destId="{99B531EB-AC65-400E-A17C-5A763DA8A38F}" srcOrd="1" destOrd="0" presId="urn:microsoft.com/office/officeart/2005/8/layout/StepDownProcess"/>
    <dgm:cxn modelId="{DEBC2EB6-875E-41B9-BF80-D5268EF33B8A}" type="presParOf" srcId="{2202A85A-ED64-46EB-BD6C-290900CF7450}" destId="{6EDD9BAD-0086-421D-8F3A-65C576AA67DC}" srcOrd="2" destOrd="0" presId="urn:microsoft.com/office/officeart/2005/8/layout/StepDownProcess"/>
    <dgm:cxn modelId="{7BF4A081-9D90-4F4B-B7FB-5EB95ADCE67C}" type="presParOf" srcId="{D1600C61-5B18-4335-874D-7213F3EC9984}" destId="{2EE184DE-70A9-40C6-A68F-45A3A0716251}" srcOrd="3" destOrd="0" presId="urn:microsoft.com/office/officeart/2005/8/layout/StepDownProcess"/>
    <dgm:cxn modelId="{9358C08E-754C-412F-94EB-E29E150DA724}" type="presParOf" srcId="{D1600C61-5B18-4335-874D-7213F3EC9984}" destId="{78649A15-C339-4283-9B43-47DABB08CC58}" srcOrd="4" destOrd="0" presId="urn:microsoft.com/office/officeart/2005/8/layout/StepDownProcess"/>
    <dgm:cxn modelId="{4B3F693A-A633-475A-9A89-E7EB187301A9}" type="presParOf" srcId="{78649A15-C339-4283-9B43-47DABB08CC58}" destId="{A9D884F0-4A93-47D3-BC9E-8498F10131CB}" srcOrd="0" destOrd="0" presId="urn:microsoft.com/office/officeart/2005/8/layout/StepDownProcess"/>
    <dgm:cxn modelId="{34F9AC4F-E639-4A74-9B0A-AA0C434C0B10}" type="presParOf" srcId="{78649A15-C339-4283-9B43-47DABB08CC58}" destId="{EA4ABEC6-B080-41E3-98CF-5FCC5922CC16}" srcOrd="1" destOrd="0" presId="urn:microsoft.com/office/officeart/2005/8/layout/StepDownProcess"/>
    <dgm:cxn modelId="{AE0D319A-ECA0-42C0-8076-A9EA2BD3A2F6}" type="presParOf" srcId="{78649A15-C339-4283-9B43-47DABB08CC58}" destId="{C7E54DB4-5269-4080-9D9F-A5B297E1FEC0}" srcOrd="2" destOrd="0" presId="urn:microsoft.com/office/officeart/2005/8/layout/StepDownProcess"/>
    <dgm:cxn modelId="{DF61320A-9B7A-4A9E-A3E5-1AD71DB0EE57}" type="presParOf" srcId="{D1600C61-5B18-4335-874D-7213F3EC9984}" destId="{64CF5772-79A0-4288-92C6-571C20CE9BFD}" srcOrd="5" destOrd="0" presId="urn:microsoft.com/office/officeart/2005/8/layout/StepDownProcess"/>
    <dgm:cxn modelId="{2DB93987-FB4E-4C04-ABED-83AB4C7287AD}" type="presParOf" srcId="{D1600C61-5B18-4335-874D-7213F3EC9984}" destId="{C91272EA-61ED-4DD7-9491-31E542B7C77F}" srcOrd="6" destOrd="0" presId="urn:microsoft.com/office/officeart/2005/8/layout/StepDownProcess"/>
    <dgm:cxn modelId="{522EB1CB-EDC3-4699-91EB-59987F2A3DB2}" type="presParOf" srcId="{C91272EA-61ED-4DD7-9491-31E542B7C77F}" destId="{DC1D272E-B940-484C-9AF7-D59CC84B84F9}" srcOrd="0" destOrd="0" presId="urn:microsoft.com/office/officeart/2005/8/layout/StepDownProcess"/>
    <dgm:cxn modelId="{A667B7F4-16B7-4EAE-BD44-E8B6CC26851F}" type="presParOf" srcId="{C91272EA-61ED-4DD7-9491-31E542B7C77F}" destId="{1C5B7D4A-316A-4BB2-AF37-EE55E83F6900}" srcOrd="1" destOrd="0" presId="urn:microsoft.com/office/officeart/2005/8/layout/StepDownProcess"/>
    <dgm:cxn modelId="{CFB06AC4-1E77-47B8-8906-435DF444E7C2}" type="presParOf" srcId="{C91272EA-61ED-4DD7-9491-31E542B7C77F}" destId="{228855C6-F372-45F0-939A-45180865521C}" srcOrd="2" destOrd="0" presId="urn:microsoft.com/office/officeart/2005/8/layout/StepDownProcess"/>
    <dgm:cxn modelId="{61A183DB-6F07-4147-8E9C-9CF66F8DAC41}" type="presParOf" srcId="{D1600C61-5B18-4335-874D-7213F3EC9984}" destId="{ECFD4D68-6A61-4511-89EF-A4F40BA00E5F}" srcOrd="7" destOrd="0" presId="urn:microsoft.com/office/officeart/2005/8/layout/StepDownProcess"/>
    <dgm:cxn modelId="{F8348E53-5F90-497B-AD22-012DA3E820FF}" type="presParOf" srcId="{D1600C61-5B18-4335-874D-7213F3EC9984}" destId="{44505696-04B5-4A64-8494-D476D8093891}" srcOrd="8" destOrd="0" presId="urn:microsoft.com/office/officeart/2005/8/layout/StepDownProcess"/>
    <dgm:cxn modelId="{D35420B6-DED6-4107-95DE-9BA9FBD1C539}" type="presParOf" srcId="{44505696-04B5-4A64-8494-D476D8093891}" destId="{77A5EE82-C52F-409A-962F-FADD3502A9BB}" srcOrd="0" destOrd="0" presId="urn:microsoft.com/office/officeart/2005/8/layout/StepDownProcess"/>
    <dgm:cxn modelId="{D3563CF3-42CC-4216-9E3B-AA1C4511F913}" type="presParOf" srcId="{44505696-04B5-4A64-8494-D476D8093891}" destId="{FA3048B5-F705-45B0-BE05-78ADFD61AF84}" srcOrd="1" destOrd="0" presId="urn:microsoft.com/office/officeart/2005/8/layout/StepDown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1800" dirty="0">
              <a:latin typeface="Segoe UI" panose="020B0502040204020203" pitchFamily="34" charset="0"/>
              <a:cs typeface="Segoe UI" panose="020B0502040204020203" pitchFamily="34" charset="0"/>
            </a:rPr>
            <a:t>مفهوم النظرية وتاريخ نشأتها</a:t>
          </a:r>
          <a:endParaRPr lang="en-US" sz="18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5C0F3E0F-5B69-4DA1-BBD2-597EE292B126}" type="sibTrans" cxnId="{87341331-7980-45DB-95A9-1DD68C4B1717}">
      <dgm:prSet/>
      <dgm:spPr/>
      <dgm:t>
        <a:bodyPr/>
        <a:lstStyle/>
        <a:p>
          <a:endParaRPr lang="en-US">
            <a:latin typeface="Segoe UI" panose="020B0502040204020203" pitchFamily="34" charset="0"/>
            <a:cs typeface="Segoe UI" panose="020B0502040204020203" pitchFamily="34" charset="0"/>
          </a:endParaRPr>
        </a:p>
      </dgm:t>
    </dgm:pt>
    <dgm:pt modelId="{B57E269A-6A82-4FEF-9161-F4941CBFC491}">
      <dgm:prSet phldrT="[Tex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Segoe UI" panose="020B0502040204020203" pitchFamily="34" charset="0"/>
              <a:ea typeface="+mn-ea"/>
              <a:cs typeface="Segoe UI" panose="020B0502040204020203" pitchFamily="34" charset="0"/>
            </a:rPr>
            <a:t>أنواع النظريات بشكل عام</a:t>
          </a:r>
          <a:endParaRPr lang="en-US" sz="1800" kern="1200" dirty="0">
            <a:solidFill>
              <a:prstClr val="white"/>
            </a:solidFill>
            <a:latin typeface="Segoe UI" panose="020B0502040204020203" pitchFamily="34" charset="0"/>
            <a:ea typeface="+mn-ea"/>
            <a:cs typeface="Segoe UI" panose="020B0502040204020203" pitchFamily="34" charset="0"/>
          </a:endParaRPr>
        </a:p>
      </dgm:t>
    </dgm:pt>
    <dgm:pt modelId="{4541C686-A388-4B35-A9BF-DD14EF231EC1}" type="par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8AD4842F-65F6-4C92-95C7-CC81DF988A87}" type="sibTrans" cxnId="{7A5BC533-B2DB-40EB-A059-BDD27A13DF77}">
      <dgm:prSet/>
      <dgm:spPr/>
      <dgm:t>
        <a:bodyPr/>
        <a:lstStyle/>
        <a:p>
          <a:endParaRPr lang="en-US">
            <a:latin typeface="Segoe UI" panose="020B0502040204020203" pitchFamily="34" charset="0"/>
            <a:cs typeface="Segoe UI" panose="020B0502040204020203" pitchFamily="34" charset="0"/>
          </a:endParaRPr>
        </a:p>
      </dgm:t>
    </dgm:pt>
    <dgm:pt modelId="{7A5324DE-FA82-49F6-BB1C-6BFE081150D5}">
      <dgm:prSet phldrT="[Text]" custT="1"/>
      <dgm:spPr/>
      <dgm:t>
        <a:bodyPr/>
        <a:lstStyle/>
        <a:p>
          <a:r>
            <a:rPr lang="ar-JO" sz="1800" dirty="0">
              <a:latin typeface="Segoe UI" panose="020B0502040204020203" pitchFamily="34" charset="0"/>
              <a:cs typeface="Segoe UI" panose="020B0502040204020203" pitchFamily="34" charset="0"/>
            </a:rPr>
            <a:t>أبعاد السياسات </a:t>
          </a:r>
          <a:r>
            <a:rPr lang="ar-JO" sz="2000" dirty="0">
              <a:latin typeface="Segoe UI" panose="020B0502040204020203" pitchFamily="34" charset="0"/>
              <a:cs typeface="Segoe UI" panose="020B0502040204020203" pitchFamily="34" charset="0"/>
            </a:rPr>
            <a:t>التعليمية</a:t>
          </a:r>
          <a:endParaRPr lang="en-US" sz="1600" dirty="0">
            <a:latin typeface="Segoe UI" panose="020B0502040204020203" pitchFamily="34" charset="0"/>
            <a:cs typeface="Segoe UI" panose="020B0502040204020203" pitchFamily="34" charset="0"/>
          </a:endParaRPr>
        </a:p>
      </dgm:t>
    </dgm:pt>
    <dgm:pt modelId="{BDAC39ED-B98C-4A2D-851D-2F3157870F5F}" type="parTrans" cxnId="{59C6ED0B-AB89-492B-924B-F632D7E34644}">
      <dgm:prSet/>
      <dgm:spPr/>
      <dgm:t>
        <a:bodyPr/>
        <a:lstStyle/>
        <a:p>
          <a:endParaRPr lang="en-US">
            <a:latin typeface="Segoe UI" panose="020B0502040204020203" pitchFamily="34" charset="0"/>
            <a:cs typeface="Segoe UI" panose="020B0502040204020203" pitchFamily="34" charset="0"/>
          </a:endParaRPr>
        </a:p>
      </dgm:t>
    </dgm:pt>
    <dgm:pt modelId="{38DCC17D-558F-456A-BF78-5F3450029EAD}" type="sibTrans" cxnId="{59C6ED0B-AB89-492B-924B-F632D7E34644}">
      <dgm:prSet/>
      <dgm:spPr/>
      <dgm:t>
        <a:bodyPr/>
        <a:lstStyle/>
        <a:p>
          <a:endParaRPr lang="en-US">
            <a:latin typeface="Segoe UI" panose="020B0502040204020203" pitchFamily="34" charset="0"/>
            <a:cs typeface="Segoe UI" panose="020B0502040204020203" pitchFamily="34" charset="0"/>
          </a:endParaRPr>
        </a:p>
      </dgm:t>
    </dgm:pt>
    <dgm:pt modelId="{B125E95B-41A2-497F-B238-B143C904E364}">
      <dgm:prSet custT="1"/>
      <dgm:spPr/>
      <dgm:t>
        <a:bodyPr/>
        <a:lstStyle/>
        <a:p>
          <a:r>
            <a:rPr lang="ar-JO" sz="2000" dirty="0">
              <a:latin typeface="Segoe UI" panose="020B0502040204020203" pitchFamily="34" charset="0"/>
              <a:cs typeface="Segoe UI" panose="020B0502040204020203" pitchFamily="34" charset="0"/>
            </a:rPr>
            <a:t>نظريات السياسات التعليمية</a:t>
          </a:r>
          <a:endParaRPr lang="en-US" sz="2000" dirty="0">
            <a:latin typeface="Segoe UI" panose="020B0502040204020203" pitchFamily="34" charset="0"/>
            <a:cs typeface="Segoe UI" panose="020B0502040204020203" pitchFamily="34" charset="0"/>
          </a:endParaRPr>
        </a:p>
      </dgm:t>
    </dgm:pt>
    <dgm:pt modelId="{2014C2C3-9CFF-45C7-A71D-7E74AFD2D5AE}" type="parTrans" cxnId="{9BE9E44C-B5DD-4C03-A177-ACD11709A934}">
      <dgm:prSet/>
      <dgm:spPr/>
      <dgm:t>
        <a:bodyPr/>
        <a:lstStyle/>
        <a:p>
          <a:endParaRPr lang="en-US">
            <a:latin typeface="Segoe UI" panose="020B0502040204020203" pitchFamily="34" charset="0"/>
            <a:cs typeface="Segoe UI" panose="020B0502040204020203" pitchFamily="34" charset="0"/>
          </a:endParaRPr>
        </a:p>
      </dgm:t>
    </dgm:pt>
    <dgm:pt modelId="{22EFDAF3-FB40-4ACE-875B-A92E32B864A9}" type="sibTrans" cxnId="{9BE9E44C-B5DD-4C03-A177-ACD11709A934}">
      <dgm:prSet/>
      <dgm:spPr/>
      <dgm:t>
        <a:bodyPr/>
        <a:lstStyle/>
        <a:p>
          <a:endParaRPr lang="en-US">
            <a:latin typeface="Segoe UI" panose="020B0502040204020203" pitchFamily="34" charset="0"/>
            <a:cs typeface="Segoe UI" panose="020B0502040204020203" pitchFamily="34" charset="0"/>
          </a:endParaRPr>
        </a:p>
      </dgm:t>
    </dgm:pt>
    <dgm:pt modelId="{83CBDBCF-24DA-4ACB-8882-427170DBA220}">
      <dgm:prSet custT="1"/>
      <dgm:spPr/>
      <dgm:t>
        <a:bodyPr/>
        <a:lstStyle/>
        <a:p>
          <a:pPr marL="0" lvl="0" indent="0" algn="ctr" defTabSz="800100">
            <a:lnSpc>
              <a:spcPct val="90000"/>
            </a:lnSpc>
            <a:spcBef>
              <a:spcPct val="0"/>
            </a:spcBef>
            <a:spcAft>
              <a:spcPct val="35000"/>
            </a:spcAft>
            <a:buNone/>
          </a:pPr>
          <a:r>
            <a:rPr lang="ar-JO" sz="1800" kern="1200" dirty="0">
              <a:solidFill>
                <a:prstClr val="white"/>
              </a:solidFill>
              <a:latin typeface="Segoe UI" panose="020B0502040204020203" pitchFamily="34" charset="0"/>
              <a:ea typeface="+mn-ea"/>
              <a:cs typeface="Segoe UI" panose="020B0502040204020203" pitchFamily="34" charset="0"/>
            </a:rPr>
            <a:t>نظريات التعلم</a:t>
          </a:r>
          <a:endParaRPr lang="en-US" sz="1800" kern="1200" dirty="0">
            <a:solidFill>
              <a:prstClr val="white"/>
            </a:solidFill>
            <a:latin typeface="Segoe UI" panose="020B0502040204020203" pitchFamily="34" charset="0"/>
            <a:ea typeface="+mn-ea"/>
            <a:cs typeface="Segoe UI" panose="020B0502040204020203" pitchFamily="34" charset="0"/>
          </a:endParaRPr>
        </a:p>
      </dgm:t>
    </dgm:pt>
    <dgm:pt modelId="{B832CF29-6DBF-42EF-B221-8BF85243D2E7}" type="par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D469660A-EDDC-472C-A5AF-B4871EB63405}" type="sibTrans" cxnId="{961312BF-4653-4405-B1B5-7E8206E64E7A}">
      <dgm:prSet/>
      <dgm:spPr/>
      <dgm:t>
        <a:bodyPr/>
        <a:lstStyle/>
        <a:p>
          <a:endParaRPr lang="en-US">
            <a:latin typeface="Segoe UI" panose="020B0502040204020203" pitchFamily="34" charset="0"/>
            <a:cs typeface="Segoe UI" panose="020B0502040204020203" pitchFamily="34" charset="0"/>
          </a:endParaRPr>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t>
        <a:bodyPr/>
        <a:lstStyle/>
        <a:p>
          <a:endParaRPr lang="en-US"/>
        </a:p>
      </dgm:t>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t>
        <a:bodyPr/>
        <a:lstStyle/>
        <a:p>
          <a:endParaRPr lang="en-US"/>
        </a:p>
      </dgm:t>
    </dgm:pt>
  </dgm:ptLst>
  <dgm:cxnLst>
    <dgm:cxn modelId="{9BE9E44C-B5DD-4C03-A177-ACD11709A934}" srcId="{C77BC66A-AD09-4678-BB48-842329347B67}" destId="{B125E95B-41A2-497F-B238-B143C904E364}" srcOrd="3" destOrd="0" parTransId="{2014C2C3-9CFF-45C7-A71D-7E74AFD2D5AE}" sibTransId="{22EFDAF3-FB40-4ACE-875B-A92E32B864A9}"/>
    <dgm:cxn modelId="{59C6ED0B-AB89-492B-924B-F632D7E34644}" srcId="{C77BC66A-AD09-4678-BB48-842329347B67}" destId="{7A5324DE-FA82-49F6-BB1C-6BFE081150D5}" srcOrd="4" destOrd="0" parTransId="{BDAC39ED-B98C-4A2D-851D-2F3157870F5F}" sibTransId="{38DCC17D-558F-456A-BF78-5F3450029EAD}"/>
    <dgm:cxn modelId="{1F29F08F-3DCF-47D9-9F99-C728D8732463}" type="presOf" srcId="{B57E269A-6A82-4FEF-9161-F4941CBFC491}" destId="{316FD740-1B6F-4066-B4AF-188BD1581777}" srcOrd="0" destOrd="0" presId="urn:microsoft.com/office/officeart/2005/8/layout/vList3"/>
    <dgm:cxn modelId="{2E45FC85-9C23-41A6-82E2-7E7A03ED2AB2}" type="presOf" srcId="{7A5324DE-FA82-49F6-BB1C-6BFE081150D5}" destId="{98EFBB6F-4931-49A6-A33F-D03AA1ECCCA8}"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7994DDA-456B-4D74-A98F-1D3E762C7600}" type="doc">
      <dgm:prSet loTypeId="urn:microsoft.com/office/officeart/2005/8/layout/hProcess7" loCatId="list" qsTypeId="urn:microsoft.com/office/officeart/2005/8/quickstyle/simple1" qsCatId="simple" csTypeId="urn:microsoft.com/office/officeart/2005/8/colors/accent1_2" csCatId="accent1" phldr="1"/>
      <dgm:spPr/>
      <dgm:t>
        <a:bodyPr/>
        <a:lstStyle/>
        <a:p>
          <a:endParaRPr lang="en-US"/>
        </a:p>
      </dgm:t>
    </dgm:pt>
    <dgm:pt modelId="{FBF4F451-7587-423E-A5F6-195CA9C43A9A}">
      <dgm:prSet phldrT="[Text]" phldr="1"/>
      <dgm:spPr/>
      <dgm:t>
        <a:bodyPr/>
        <a:lstStyle/>
        <a:p>
          <a:endParaRPr lang="en-US">
            <a:latin typeface="Segoe UI" panose="020B0502040204020203" pitchFamily="34" charset="0"/>
            <a:cs typeface="Segoe UI" panose="020B0502040204020203" pitchFamily="34" charset="0"/>
          </a:endParaRPr>
        </a:p>
      </dgm:t>
    </dgm:pt>
    <dgm:pt modelId="{FDB0C65C-E329-46BB-A72C-A564E2EDD0D6}" type="parTrans" cxnId="{43C24740-C107-4D4C-AACA-ED59D2594177}">
      <dgm:prSet/>
      <dgm:spPr/>
      <dgm:t>
        <a:bodyPr/>
        <a:lstStyle/>
        <a:p>
          <a:endParaRPr lang="en-US">
            <a:latin typeface="Segoe UI" panose="020B0502040204020203" pitchFamily="34" charset="0"/>
            <a:cs typeface="Segoe UI" panose="020B0502040204020203" pitchFamily="34" charset="0"/>
          </a:endParaRPr>
        </a:p>
      </dgm:t>
    </dgm:pt>
    <dgm:pt modelId="{78FBF4D9-8572-4122-BC1E-ADF8C9577B1D}" type="sibTrans" cxnId="{43C24740-C107-4D4C-AACA-ED59D2594177}">
      <dgm:prSet/>
      <dgm:spPr/>
      <dgm:t>
        <a:bodyPr/>
        <a:lstStyle/>
        <a:p>
          <a:endParaRPr lang="en-US">
            <a:latin typeface="Segoe UI" panose="020B0502040204020203" pitchFamily="34" charset="0"/>
            <a:cs typeface="Segoe UI" panose="020B0502040204020203" pitchFamily="34" charset="0"/>
          </a:endParaRPr>
        </a:p>
      </dgm:t>
    </dgm:pt>
    <dgm:pt modelId="{9EDDAB16-EDA6-490F-930F-7CD54AE5B34B}">
      <dgm:prSet phldrT="[Text]" custT="1"/>
      <dgm:spPr/>
      <dgm:t>
        <a:bodyPr/>
        <a:lstStyle/>
        <a:p>
          <a:pPr algn="ctr"/>
          <a:endParaRPr lang="ar-JO" sz="2800" dirty="0">
            <a:latin typeface="Segoe UI" panose="020B0502040204020203" pitchFamily="34" charset="0"/>
            <a:cs typeface="Segoe UI" panose="020B0502040204020203" pitchFamily="34" charset="0"/>
          </a:endParaRPr>
        </a:p>
        <a:p>
          <a:pPr algn="ctr"/>
          <a:endParaRPr lang="ar-JO" sz="2000" b="1" dirty="0">
            <a:latin typeface="Segoe UI" panose="020B0502040204020203" pitchFamily="34" charset="0"/>
            <a:cs typeface="Segoe UI" panose="020B0502040204020203" pitchFamily="34" charset="0"/>
          </a:endParaRPr>
        </a:p>
        <a:p>
          <a:pPr algn="ctr"/>
          <a:r>
            <a:rPr lang="ar-JO" sz="2000" b="1" dirty="0">
              <a:latin typeface="Segoe UI" panose="020B0502040204020203" pitchFamily="34" charset="0"/>
              <a:cs typeface="Segoe UI" panose="020B0502040204020203" pitchFamily="34" charset="0"/>
            </a:rPr>
            <a:t>النظرية السياسية</a:t>
          </a:r>
          <a:endParaRPr lang="en-US" sz="2000" b="1" dirty="0">
            <a:latin typeface="Segoe UI" panose="020B0502040204020203" pitchFamily="34" charset="0"/>
            <a:cs typeface="Segoe UI" panose="020B0502040204020203" pitchFamily="34" charset="0"/>
          </a:endParaRPr>
        </a:p>
      </dgm:t>
    </dgm:pt>
    <dgm:pt modelId="{B5DBEF2B-6B0A-4CBA-AB30-C12DE88BA058}" type="parTrans" cxnId="{B3B682C9-DEB9-4586-AD85-6A4E5EA9BAD0}">
      <dgm:prSet/>
      <dgm:spPr/>
      <dgm:t>
        <a:bodyPr/>
        <a:lstStyle/>
        <a:p>
          <a:endParaRPr lang="en-US">
            <a:latin typeface="Segoe UI" panose="020B0502040204020203" pitchFamily="34" charset="0"/>
            <a:cs typeface="Segoe UI" panose="020B0502040204020203" pitchFamily="34" charset="0"/>
          </a:endParaRPr>
        </a:p>
      </dgm:t>
    </dgm:pt>
    <dgm:pt modelId="{F3C4B5BD-0238-4593-81A1-9B3932F185EC}" type="sibTrans" cxnId="{B3B682C9-DEB9-4586-AD85-6A4E5EA9BAD0}">
      <dgm:prSet/>
      <dgm:spPr/>
      <dgm:t>
        <a:bodyPr/>
        <a:lstStyle/>
        <a:p>
          <a:endParaRPr lang="en-US">
            <a:latin typeface="Segoe UI" panose="020B0502040204020203" pitchFamily="34" charset="0"/>
            <a:cs typeface="Segoe UI" panose="020B0502040204020203" pitchFamily="34" charset="0"/>
          </a:endParaRPr>
        </a:p>
      </dgm:t>
    </dgm:pt>
    <dgm:pt modelId="{89DCAAC6-0F3C-49FA-8165-7618421F01CC}">
      <dgm:prSet phldrT="[Text]" phldr="1"/>
      <dgm:spPr/>
      <dgm:t>
        <a:bodyPr/>
        <a:lstStyle/>
        <a:p>
          <a:endParaRPr lang="en-US" dirty="0">
            <a:latin typeface="Segoe UI" panose="020B0502040204020203" pitchFamily="34" charset="0"/>
            <a:cs typeface="Segoe UI" panose="020B0502040204020203" pitchFamily="34" charset="0"/>
          </a:endParaRPr>
        </a:p>
      </dgm:t>
    </dgm:pt>
    <dgm:pt modelId="{CBDD7A3C-D5C5-4B90-B58F-4E1F83992C40}" type="parTrans" cxnId="{863B599D-B564-41E4-BE3D-81E9B15E108D}">
      <dgm:prSet/>
      <dgm:spPr/>
      <dgm:t>
        <a:bodyPr/>
        <a:lstStyle/>
        <a:p>
          <a:endParaRPr lang="en-US">
            <a:latin typeface="Segoe UI" panose="020B0502040204020203" pitchFamily="34" charset="0"/>
            <a:cs typeface="Segoe UI" panose="020B0502040204020203" pitchFamily="34" charset="0"/>
          </a:endParaRPr>
        </a:p>
      </dgm:t>
    </dgm:pt>
    <dgm:pt modelId="{C8B5F0BC-44A0-4CF1-A46F-004E46E5A414}" type="sibTrans" cxnId="{863B599D-B564-41E4-BE3D-81E9B15E108D}">
      <dgm:prSet/>
      <dgm:spPr/>
      <dgm:t>
        <a:bodyPr/>
        <a:lstStyle/>
        <a:p>
          <a:endParaRPr lang="en-US">
            <a:latin typeface="Segoe UI" panose="020B0502040204020203" pitchFamily="34" charset="0"/>
            <a:cs typeface="Segoe UI" panose="020B0502040204020203" pitchFamily="34" charset="0"/>
          </a:endParaRPr>
        </a:p>
      </dgm:t>
    </dgm:pt>
    <dgm:pt modelId="{E31D70C5-3F20-4A99-8363-AD3766E527F1}">
      <dgm:prSet phldrT="[Text]" custT="1"/>
      <dgm:spPr/>
      <dgm:t>
        <a:bodyPr/>
        <a:lstStyle/>
        <a:p>
          <a:pPr algn="r"/>
          <a:endParaRPr lang="ar-JO" sz="2000" b="1" dirty="0">
            <a:latin typeface="Segoe UI" panose="020B0502040204020203" pitchFamily="34" charset="0"/>
            <a:cs typeface="Segoe UI" panose="020B0502040204020203" pitchFamily="34" charset="0"/>
          </a:endParaRPr>
        </a:p>
        <a:p>
          <a:pPr algn="r"/>
          <a:r>
            <a:rPr lang="ar-JO" sz="2800" b="1" dirty="0">
              <a:latin typeface="Segoe UI" panose="020B0502040204020203" pitchFamily="34" charset="0"/>
              <a:cs typeface="Segoe UI" panose="020B0502040204020203" pitchFamily="34" charset="0"/>
            </a:rPr>
            <a:t> </a:t>
          </a:r>
        </a:p>
        <a:p>
          <a:pPr algn="ctr"/>
          <a:r>
            <a:rPr lang="ar-JO" sz="2000" b="1" dirty="0">
              <a:latin typeface="Segoe UI" panose="020B0502040204020203" pitchFamily="34" charset="0"/>
              <a:cs typeface="Segoe UI" panose="020B0502040204020203" pitchFamily="34" charset="0"/>
            </a:rPr>
            <a:t>النظرية العلمية</a:t>
          </a:r>
          <a:endParaRPr lang="en-US" sz="2000" b="1" dirty="0">
            <a:latin typeface="Segoe UI" panose="020B0502040204020203" pitchFamily="34" charset="0"/>
            <a:cs typeface="Segoe UI" panose="020B0502040204020203" pitchFamily="34" charset="0"/>
          </a:endParaRPr>
        </a:p>
      </dgm:t>
    </dgm:pt>
    <dgm:pt modelId="{99288FB4-9DF2-438C-9BBD-B148D7F3A0AF}" type="parTrans" cxnId="{1AA5F781-46D7-41CC-A402-F54A65EAE11F}">
      <dgm:prSet/>
      <dgm:spPr/>
      <dgm:t>
        <a:bodyPr/>
        <a:lstStyle/>
        <a:p>
          <a:endParaRPr lang="en-US">
            <a:latin typeface="Segoe UI" panose="020B0502040204020203" pitchFamily="34" charset="0"/>
            <a:cs typeface="Segoe UI" panose="020B0502040204020203" pitchFamily="34" charset="0"/>
          </a:endParaRPr>
        </a:p>
      </dgm:t>
    </dgm:pt>
    <dgm:pt modelId="{4E1BA5CB-64A2-4B31-8114-0C27C6DF0235}" type="sibTrans" cxnId="{1AA5F781-46D7-41CC-A402-F54A65EAE11F}">
      <dgm:prSet/>
      <dgm:spPr/>
      <dgm:t>
        <a:bodyPr/>
        <a:lstStyle/>
        <a:p>
          <a:endParaRPr lang="en-US">
            <a:latin typeface="Segoe UI" panose="020B0502040204020203" pitchFamily="34" charset="0"/>
            <a:cs typeface="Segoe UI" panose="020B0502040204020203" pitchFamily="34" charset="0"/>
          </a:endParaRPr>
        </a:p>
      </dgm:t>
    </dgm:pt>
    <dgm:pt modelId="{7CB9E60F-5F6F-492F-8875-3C254FA6C33B}">
      <dgm:prSet phldrT="[Text]" phldr="1"/>
      <dgm:spPr/>
      <dgm:t>
        <a:bodyPr/>
        <a:lstStyle/>
        <a:p>
          <a:endParaRPr lang="en-US" dirty="0">
            <a:latin typeface="Segoe UI" panose="020B0502040204020203" pitchFamily="34" charset="0"/>
            <a:cs typeface="Segoe UI" panose="020B0502040204020203" pitchFamily="34" charset="0"/>
          </a:endParaRPr>
        </a:p>
      </dgm:t>
    </dgm:pt>
    <dgm:pt modelId="{9BA434AC-3ED5-4B39-B772-32B18EE2F207}" type="parTrans" cxnId="{7BA6EDC8-46CC-4677-8E2C-12AE1195442D}">
      <dgm:prSet/>
      <dgm:spPr/>
      <dgm:t>
        <a:bodyPr/>
        <a:lstStyle/>
        <a:p>
          <a:endParaRPr lang="en-US">
            <a:latin typeface="Segoe UI" panose="020B0502040204020203" pitchFamily="34" charset="0"/>
            <a:cs typeface="Segoe UI" panose="020B0502040204020203" pitchFamily="34" charset="0"/>
          </a:endParaRPr>
        </a:p>
      </dgm:t>
    </dgm:pt>
    <dgm:pt modelId="{2F3894B7-703F-4E9C-BD8D-8035F76ABCC9}" type="sibTrans" cxnId="{7BA6EDC8-46CC-4677-8E2C-12AE1195442D}">
      <dgm:prSet/>
      <dgm:spPr/>
      <dgm:t>
        <a:bodyPr/>
        <a:lstStyle/>
        <a:p>
          <a:endParaRPr lang="en-US">
            <a:latin typeface="Segoe UI" panose="020B0502040204020203" pitchFamily="34" charset="0"/>
            <a:cs typeface="Segoe UI" panose="020B0502040204020203" pitchFamily="34" charset="0"/>
          </a:endParaRPr>
        </a:p>
      </dgm:t>
    </dgm:pt>
    <dgm:pt modelId="{FDCEE278-3730-48CC-90F7-C97B0943A678}">
      <dgm:prSet phldrT="[Text]" custT="1"/>
      <dgm:spPr/>
      <dgm:t>
        <a:bodyPr/>
        <a:lstStyle/>
        <a:p>
          <a:pPr algn="r" rtl="1"/>
          <a:endParaRPr lang="ar-JO" sz="2800" b="1" dirty="0">
            <a:latin typeface="Segoe UI" panose="020B0502040204020203" pitchFamily="34" charset="0"/>
            <a:cs typeface="Segoe UI" panose="020B0502040204020203" pitchFamily="34" charset="0"/>
          </a:endParaRPr>
        </a:p>
        <a:p>
          <a:pPr algn="r" rtl="1"/>
          <a:endParaRPr lang="ar-JO" sz="1400" b="1" dirty="0">
            <a:latin typeface="Segoe UI" panose="020B0502040204020203" pitchFamily="34" charset="0"/>
            <a:cs typeface="Segoe UI" panose="020B0502040204020203" pitchFamily="34" charset="0"/>
          </a:endParaRPr>
        </a:p>
        <a:p>
          <a:pPr algn="ctr" rtl="1"/>
          <a:r>
            <a:rPr lang="ar-JO" sz="2000" b="1" dirty="0">
              <a:latin typeface="Segoe UI" panose="020B0502040204020203" pitchFamily="34" charset="0"/>
              <a:cs typeface="Segoe UI" panose="020B0502040204020203" pitchFamily="34" charset="0"/>
            </a:rPr>
            <a:t>النظرية الفلسفسية</a:t>
          </a:r>
          <a:endParaRPr lang="en-US" sz="2000" b="1" dirty="0">
            <a:latin typeface="Segoe UI" panose="020B0502040204020203" pitchFamily="34" charset="0"/>
            <a:cs typeface="Segoe UI" panose="020B0502040204020203" pitchFamily="34" charset="0"/>
          </a:endParaRPr>
        </a:p>
      </dgm:t>
    </dgm:pt>
    <dgm:pt modelId="{E0BB60C2-5431-4FF4-9867-F5CBB2913158}" type="parTrans" cxnId="{9735A7F4-F2FA-4824-B51D-5CC435FA04F4}">
      <dgm:prSet/>
      <dgm:spPr/>
      <dgm:t>
        <a:bodyPr/>
        <a:lstStyle/>
        <a:p>
          <a:endParaRPr lang="en-US">
            <a:latin typeface="Segoe UI" panose="020B0502040204020203" pitchFamily="34" charset="0"/>
            <a:cs typeface="Segoe UI" panose="020B0502040204020203" pitchFamily="34" charset="0"/>
          </a:endParaRPr>
        </a:p>
      </dgm:t>
    </dgm:pt>
    <dgm:pt modelId="{423ECECE-5351-42DA-82B5-7BFC5CCCE6D3}" type="sibTrans" cxnId="{9735A7F4-F2FA-4824-B51D-5CC435FA04F4}">
      <dgm:prSet/>
      <dgm:spPr/>
      <dgm:t>
        <a:bodyPr/>
        <a:lstStyle/>
        <a:p>
          <a:endParaRPr lang="en-US">
            <a:latin typeface="Segoe UI" panose="020B0502040204020203" pitchFamily="34" charset="0"/>
            <a:cs typeface="Segoe UI" panose="020B0502040204020203" pitchFamily="34" charset="0"/>
          </a:endParaRPr>
        </a:p>
      </dgm:t>
    </dgm:pt>
    <dgm:pt modelId="{114B0049-1493-4217-BCF5-CD0C977588A8}" type="pres">
      <dgm:prSet presAssocID="{B7994DDA-456B-4D74-A98F-1D3E762C7600}" presName="Name0" presStyleCnt="0">
        <dgm:presLayoutVars>
          <dgm:dir/>
          <dgm:animLvl val="lvl"/>
          <dgm:resizeHandles val="exact"/>
        </dgm:presLayoutVars>
      </dgm:prSet>
      <dgm:spPr/>
      <dgm:t>
        <a:bodyPr/>
        <a:lstStyle/>
        <a:p>
          <a:endParaRPr lang="en-US"/>
        </a:p>
      </dgm:t>
    </dgm:pt>
    <dgm:pt modelId="{F0B82BF7-624B-4D02-97EB-5CBF3CA72017}" type="pres">
      <dgm:prSet presAssocID="{FBF4F451-7587-423E-A5F6-195CA9C43A9A}" presName="compositeNode" presStyleCnt="0">
        <dgm:presLayoutVars>
          <dgm:bulletEnabled val="1"/>
        </dgm:presLayoutVars>
      </dgm:prSet>
      <dgm:spPr/>
    </dgm:pt>
    <dgm:pt modelId="{52A20657-237D-48A7-9D0A-E45751AD8C20}" type="pres">
      <dgm:prSet presAssocID="{FBF4F451-7587-423E-A5F6-195CA9C43A9A}" presName="bgRect" presStyleLbl="node1" presStyleIdx="0" presStyleCnt="3"/>
      <dgm:spPr/>
      <dgm:t>
        <a:bodyPr/>
        <a:lstStyle/>
        <a:p>
          <a:endParaRPr lang="en-US"/>
        </a:p>
      </dgm:t>
    </dgm:pt>
    <dgm:pt modelId="{2C9A631C-FB65-4601-AAE1-BD54E0D302D4}" type="pres">
      <dgm:prSet presAssocID="{FBF4F451-7587-423E-A5F6-195CA9C43A9A}" presName="parentNode" presStyleLbl="node1" presStyleIdx="0" presStyleCnt="3">
        <dgm:presLayoutVars>
          <dgm:chMax val="0"/>
          <dgm:bulletEnabled val="1"/>
        </dgm:presLayoutVars>
      </dgm:prSet>
      <dgm:spPr/>
      <dgm:t>
        <a:bodyPr/>
        <a:lstStyle/>
        <a:p>
          <a:endParaRPr lang="en-US"/>
        </a:p>
      </dgm:t>
    </dgm:pt>
    <dgm:pt modelId="{A7EAD34C-646B-4E50-AF1B-60FDC60A6D29}" type="pres">
      <dgm:prSet presAssocID="{FBF4F451-7587-423E-A5F6-195CA9C43A9A}" presName="childNode" presStyleLbl="node1" presStyleIdx="0" presStyleCnt="3">
        <dgm:presLayoutVars>
          <dgm:bulletEnabled val="1"/>
        </dgm:presLayoutVars>
      </dgm:prSet>
      <dgm:spPr/>
      <dgm:t>
        <a:bodyPr/>
        <a:lstStyle/>
        <a:p>
          <a:endParaRPr lang="en-US"/>
        </a:p>
      </dgm:t>
    </dgm:pt>
    <dgm:pt modelId="{9F32BF64-2840-4514-A489-F9C348DFB816}" type="pres">
      <dgm:prSet presAssocID="{78FBF4D9-8572-4122-BC1E-ADF8C9577B1D}" presName="hSp" presStyleCnt="0"/>
      <dgm:spPr/>
    </dgm:pt>
    <dgm:pt modelId="{E00E258A-247B-4546-90EE-A841493373EE}" type="pres">
      <dgm:prSet presAssocID="{78FBF4D9-8572-4122-BC1E-ADF8C9577B1D}" presName="vProcSp" presStyleCnt="0"/>
      <dgm:spPr/>
    </dgm:pt>
    <dgm:pt modelId="{AC5EF002-87A3-4D6B-8348-C6A066691822}" type="pres">
      <dgm:prSet presAssocID="{78FBF4D9-8572-4122-BC1E-ADF8C9577B1D}" presName="vSp1" presStyleCnt="0"/>
      <dgm:spPr/>
    </dgm:pt>
    <dgm:pt modelId="{94CAE38F-7546-433E-AE1E-48D94FDB5E2A}" type="pres">
      <dgm:prSet presAssocID="{78FBF4D9-8572-4122-BC1E-ADF8C9577B1D}" presName="simulatedConn" presStyleLbl="solidFgAcc1" presStyleIdx="0" presStyleCnt="2"/>
      <dgm:spPr/>
    </dgm:pt>
    <dgm:pt modelId="{F2BC9871-AED3-4EC9-AF73-44C0D4B59C38}" type="pres">
      <dgm:prSet presAssocID="{78FBF4D9-8572-4122-BC1E-ADF8C9577B1D}" presName="vSp2" presStyleCnt="0"/>
      <dgm:spPr/>
    </dgm:pt>
    <dgm:pt modelId="{17B643AD-0DD8-4FF5-85FB-593E0C5B413F}" type="pres">
      <dgm:prSet presAssocID="{78FBF4D9-8572-4122-BC1E-ADF8C9577B1D}" presName="sibTrans" presStyleCnt="0"/>
      <dgm:spPr/>
    </dgm:pt>
    <dgm:pt modelId="{2F9885DF-9C96-4F96-9396-EC383BBB102A}" type="pres">
      <dgm:prSet presAssocID="{89DCAAC6-0F3C-49FA-8165-7618421F01CC}" presName="compositeNode" presStyleCnt="0">
        <dgm:presLayoutVars>
          <dgm:bulletEnabled val="1"/>
        </dgm:presLayoutVars>
      </dgm:prSet>
      <dgm:spPr/>
    </dgm:pt>
    <dgm:pt modelId="{C806B4EE-D727-4E58-9EB4-955CAD9AB523}" type="pres">
      <dgm:prSet presAssocID="{89DCAAC6-0F3C-49FA-8165-7618421F01CC}" presName="bgRect" presStyleLbl="node1" presStyleIdx="1" presStyleCnt="3" custScaleX="113153"/>
      <dgm:spPr/>
      <dgm:t>
        <a:bodyPr/>
        <a:lstStyle/>
        <a:p>
          <a:endParaRPr lang="en-US"/>
        </a:p>
      </dgm:t>
    </dgm:pt>
    <dgm:pt modelId="{74182950-5F6F-45C1-904B-CFBD89D60FC7}" type="pres">
      <dgm:prSet presAssocID="{89DCAAC6-0F3C-49FA-8165-7618421F01CC}" presName="parentNode" presStyleLbl="node1" presStyleIdx="1" presStyleCnt="3">
        <dgm:presLayoutVars>
          <dgm:chMax val="0"/>
          <dgm:bulletEnabled val="1"/>
        </dgm:presLayoutVars>
      </dgm:prSet>
      <dgm:spPr/>
      <dgm:t>
        <a:bodyPr/>
        <a:lstStyle/>
        <a:p>
          <a:endParaRPr lang="en-US"/>
        </a:p>
      </dgm:t>
    </dgm:pt>
    <dgm:pt modelId="{1AD999EA-7E1C-4757-867A-D6B4FF24905C}" type="pres">
      <dgm:prSet presAssocID="{89DCAAC6-0F3C-49FA-8165-7618421F01CC}" presName="childNode" presStyleLbl="node1" presStyleIdx="1" presStyleCnt="3">
        <dgm:presLayoutVars>
          <dgm:bulletEnabled val="1"/>
        </dgm:presLayoutVars>
      </dgm:prSet>
      <dgm:spPr/>
      <dgm:t>
        <a:bodyPr/>
        <a:lstStyle/>
        <a:p>
          <a:endParaRPr lang="en-US"/>
        </a:p>
      </dgm:t>
    </dgm:pt>
    <dgm:pt modelId="{1AD7EE53-5D7B-49FF-9370-DCA7A061E7CB}" type="pres">
      <dgm:prSet presAssocID="{C8B5F0BC-44A0-4CF1-A46F-004E46E5A414}" presName="hSp" presStyleCnt="0"/>
      <dgm:spPr/>
    </dgm:pt>
    <dgm:pt modelId="{5375A0ED-7901-4942-8A3A-471FC8EA7DEB}" type="pres">
      <dgm:prSet presAssocID="{C8B5F0BC-44A0-4CF1-A46F-004E46E5A414}" presName="vProcSp" presStyleCnt="0"/>
      <dgm:spPr/>
    </dgm:pt>
    <dgm:pt modelId="{80A15A55-52E3-4514-846E-9C4FED5E390C}" type="pres">
      <dgm:prSet presAssocID="{C8B5F0BC-44A0-4CF1-A46F-004E46E5A414}" presName="vSp1" presStyleCnt="0"/>
      <dgm:spPr/>
    </dgm:pt>
    <dgm:pt modelId="{05EEC79A-9798-4019-A28C-8AEDCED3D076}" type="pres">
      <dgm:prSet presAssocID="{C8B5F0BC-44A0-4CF1-A46F-004E46E5A414}" presName="simulatedConn" presStyleLbl="solidFgAcc1" presStyleIdx="1" presStyleCnt="2"/>
      <dgm:spPr/>
    </dgm:pt>
    <dgm:pt modelId="{F869C702-F59A-46AD-BCAB-93FEC266296A}" type="pres">
      <dgm:prSet presAssocID="{C8B5F0BC-44A0-4CF1-A46F-004E46E5A414}" presName="vSp2" presStyleCnt="0"/>
      <dgm:spPr/>
    </dgm:pt>
    <dgm:pt modelId="{94DBE8F5-685A-4ED0-9721-084076365362}" type="pres">
      <dgm:prSet presAssocID="{C8B5F0BC-44A0-4CF1-A46F-004E46E5A414}" presName="sibTrans" presStyleCnt="0"/>
      <dgm:spPr/>
    </dgm:pt>
    <dgm:pt modelId="{289039AA-30FF-486E-9FF0-28E5C89B0F9B}" type="pres">
      <dgm:prSet presAssocID="{7CB9E60F-5F6F-492F-8875-3C254FA6C33B}" presName="compositeNode" presStyleCnt="0">
        <dgm:presLayoutVars>
          <dgm:bulletEnabled val="1"/>
        </dgm:presLayoutVars>
      </dgm:prSet>
      <dgm:spPr/>
    </dgm:pt>
    <dgm:pt modelId="{2A96E764-9791-48C4-BB70-67D9162A93D7}" type="pres">
      <dgm:prSet presAssocID="{7CB9E60F-5F6F-492F-8875-3C254FA6C33B}" presName="bgRect" presStyleLbl="node1" presStyleIdx="2" presStyleCnt="3" custScaleX="115494"/>
      <dgm:spPr/>
      <dgm:t>
        <a:bodyPr/>
        <a:lstStyle/>
        <a:p>
          <a:endParaRPr lang="en-US"/>
        </a:p>
      </dgm:t>
    </dgm:pt>
    <dgm:pt modelId="{47AABC0D-7A13-42E1-8C45-5141C989E849}" type="pres">
      <dgm:prSet presAssocID="{7CB9E60F-5F6F-492F-8875-3C254FA6C33B}" presName="parentNode" presStyleLbl="node1" presStyleIdx="2" presStyleCnt="3">
        <dgm:presLayoutVars>
          <dgm:chMax val="0"/>
          <dgm:bulletEnabled val="1"/>
        </dgm:presLayoutVars>
      </dgm:prSet>
      <dgm:spPr/>
      <dgm:t>
        <a:bodyPr/>
        <a:lstStyle/>
        <a:p>
          <a:endParaRPr lang="en-US"/>
        </a:p>
      </dgm:t>
    </dgm:pt>
    <dgm:pt modelId="{890E5C89-44DD-4B1D-984A-DD6A8FE8ED2E}" type="pres">
      <dgm:prSet presAssocID="{7CB9E60F-5F6F-492F-8875-3C254FA6C33B}" presName="childNode" presStyleLbl="node1" presStyleIdx="2" presStyleCnt="3">
        <dgm:presLayoutVars>
          <dgm:bulletEnabled val="1"/>
        </dgm:presLayoutVars>
      </dgm:prSet>
      <dgm:spPr/>
      <dgm:t>
        <a:bodyPr/>
        <a:lstStyle/>
        <a:p>
          <a:endParaRPr lang="en-US"/>
        </a:p>
      </dgm:t>
    </dgm:pt>
  </dgm:ptLst>
  <dgm:cxnLst>
    <dgm:cxn modelId="{1AA5F781-46D7-41CC-A402-F54A65EAE11F}" srcId="{89DCAAC6-0F3C-49FA-8165-7618421F01CC}" destId="{E31D70C5-3F20-4A99-8363-AD3766E527F1}" srcOrd="0" destOrd="0" parTransId="{99288FB4-9DF2-438C-9BBD-B148D7F3A0AF}" sibTransId="{4E1BA5CB-64A2-4B31-8114-0C27C6DF0235}"/>
    <dgm:cxn modelId="{F0A1A96E-2834-40C4-BBDF-C96A353230F1}" type="presOf" srcId="{FBF4F451-7587-423E-A5F6-195CA9C43A9A}" destId="{52A20657-237D-48A7-9D0A-E45751AD8C20}" srcOrd="0" destOrd="0" presId="urn:microsoft.com/office/officeart/2005/8/layout/hProcess7"/>
    <dgm:cxn modelId="{863B599D-B564-41E4-BE3D-81E9B15E108D}" srcId="{B7994DDA-456B-4D74-A98F-1D3E762C7600}" destId="{89DCAAC6-0F3C-49FA-8165-7618421F01CC}" srcOrd="1" destOrd="0" parTransId="{CBDD7A3C-D5C5-4B90-B58F-4E1F83992C40}" sibTransId="{C8B5F0BC-44A0-4CF1-A46F-004E46E5A414}"/>
    <dgm:cxn modelId="{7BA6EDC8-46CC-4677-8E2C-12AE1195442D}" srcId="{B7994DDA-456B-4D74-A98F-1D3E762C7600}" destId="{7CB9E60F-5F6F-492F-8875-3C254FA6C33B}" srcOrd="2" destOrd="0" parTransId="{9BA434AC-3ED5-4B39-B772-32B18EE2F207}" sibTransId="{2F3894B7-703F-4E9C-BD8D-8035F76ABCC9}"/>
    <dgm:cxn modelId="{BAEDD8CF-FE37-49B0-BA26-1A8408E38228}" type="presOf" srcId="{7CB9E60F-5F6F-492F-8875-3C254FA6C33B}" destId="{2A96E764-9791-48C4-BB70-67D9162A93D7}" srcOrd="0" destOrd="0" presId="urn:microsoft.com/office/officeart/2005/8/layout/hProcess7"/>
    <dgm:cxn modelId="{B3B682C9-DEB9-4586-AD85-6A4E5EA9BAD0}" srcId="{FBF4F451-7587-423E-A5F6-195CA9C43A9A}" destId="{9EDDAB16-EDA6-490F-930F-7CD54AE5B34B}" srcOrd="0" destOrd="0" parTransId="{B5DBEF2B-6B0A-4CBA-AB30-C12DE88BA058}" sibTransId="{F3C4B5BD-0238-4593-81A1-9B3932F185EC}"/>
    <dgm:cxn modelId="{ABD3FC5F-05B9-45AA-889B-F708CB44E98D}" type="presOf" srcId="{FDCEE278-3730-48CC-90F7-C97B0943A678}" destId="{890E5C89-44DD-4B1D-984A-DD6A8FE8ED2E}" srcOrd="0" destOrd="0" presId="urn:microsoft.com/office/officeart/2005/8/layout/hProcess7"/>
    <dgm:cxn modelId="{816908E0-FBFB-44D0-90D5-83B605FCAE13}" type="presOf" srcId="{89DCAAC6-0F3C-49FA-8165-7618421F01CC}" destId="{74182950-5F6F-45C1-904B-CFBD89D60FC7}" srcOrd="1" destOrd="0" presId="urn:microsoft.com/office/officeart/2005/8/layout/hProcess7"/>
    <dgm:cxn modelId="{F0EB58C6-B6A5-4295-A4CB-1B10C156C207}" type="presOf" srcId="{B7994DDA-456B-4D74-A98F-1D3E762C7600}" destId="{114B0049-1493-4217-BCF5-CD0C977588A8}" srcOrd="0" destOrd="0" presId="urn:microsoft.com/office/officeart/2005/8/layout/hProcess7"/>
    <dgm:cxn modelId="{E16FC5BF-4696-4D03-B229-9EFC62CE37FF}" type="presOf" srcId="{FBF4F451-7587-423E-A5F6-195CA9C43A9A}" destId="{2C9A631C-FB65-4601-AAE1-BD54E0D302D4}" srcOrd="1" destOrd="0" presId="urn:microsoft.com/office/officeart/2005/8/layout/hProcess7"/>
    <dgm:cxn modelId="{9735A7F4-F2FA-4824-B51D-5CC435FA04F4}" srcId="{7CB9E60F-5F6F-492F-8875-3C254FA6C33B}" destId="{FDCEE278-3730-48CC-90F7-C97B0943A678}" srcOrd="0" destOrd="0" parTransId="{E0BB60C2-5431-4FF4-9867-F5CBB2913158}" sibTransId="{423ECECE-5351-42DA-82B5-7BFC5CCCE6D3}"/>
    <dgm:cxn modelId="{43C24740-C107-4D4C-AACA-ED59D2594177}" srcId="{B7994DDA-456B-4D74-A98F-1D3E762C7600}" destId="{FBF4F451-7587-423E-A5F6-195CA9C43A9A}" srcOrd="0" destOrd="0" parTransId="{FDB0C65C-E329-46BB-A72C-A564E2EDD0D6}" sibTransId="{78FBF4D9-8572-4122-BC1E-ADF8C9577B1D}"/>
    <dgm:cxn modelId="{1CE66059-29F5-4400-8826-EAA90086F36B}" type="presOf" srcId="{89DCAAC6-0F3C-49FA-8165-7618421F01CC}" destId="{C806B4EE-D727-4E58-9EB4-955CAD9AB523}" srcOrd="0" destOrd="0" presId="urn:microsoft.com/office/officeart/2005/8/layout/hProcess7"/>
    <dgm:cxn modelId="{681A804A-8BC0-48EA-BECB-6C52F1F0A67D}" type="presOf" srcId="{E31D70C5-3F20-4A99-8363-AD3766E527F1}" destId="{1AD999EA-7E1C-4757-867A-D6B4FF24905C}" srcOrd="0" destOrd="0" presId="urn:microsoft.com/office/officeart/2005/8/layout/hProcess7"/>
    <dgm:cxn modelId="{0C8BBA7D-7D3C-445A-8864-5C40DCC5BFAF}" type="presOf" srcId="{9EDDAB16-EDA6-490F-930F-7CD54AE5B34B}" destId="{A7EAD34C-646B-4E50-AF1B-60FDC60A6D29}" srcOrd="0" destOrd="0" presId="urn:microsoft.com/office/officeart/2005/8/layout/hProcess7"/>
    <dgm:cxn modelId="{F99CCEE7-CFDE-4457-B653-FB9FE4C9271D}" type="presOf" srcId="{7CB9E60F-5F6F-492F-8875-3C254FA6C33B}" destId="{47AABC0D-7A13-42E1-8C45-5141C989E849}" srcOrd="1" destOrd="0" presId="urn:microsoft.com/office/officeart/2005/8/layout/hProcess7"/>
    <dgm:cxn modelId="{A8D1901D-5A71-4283-BEA9-D0472D0B2E5C}" type="presParOf" srcId="{114B0049-1493-4217-BCF5-CD0C977588A8}" destId="{F0B82BF7-624B-4D02-97EB-5CBF3CA72017}" srcOrd="0" destOrd="0" presId="urn:microsoft.com/office/officeart/2005/8/layout/hProcess7"/>
    <dgm:cxn modelId="{317C2702-9ACD-44B6-9766-E8867C582138}" type="presParOf" srcId="{F0B82BF7-624B-4D02-97EB-5CBF3CA72017}" destId="{52A20657-237D-48A7-9D0A-E45751AD8C20}" srcOrd="0" destOrd="0" presId="urn:microsoft.com/office/officeart/2005/8/layout/hProcess7"/>
    <dgm:cxn modelId="{62832311-99EE-4055-A7C7-A4C19C15578B}" type="presParOf" srcId="{F0B82BF7-624B-4D02-97EB-5CBF3CA72017}" destId="{2C9A631C-FB65-4601-AAE1-BD54E0D302D4}" srcOrd="1" destOrd="0" presId="urn:microsoft.com/office/officeart/2005/8/layout/hProcess7"/>
    <dgm:cxn modelId="{F2ACA036-7BB9-485D-9790-DE3AB7EE6391}" type="presParOf" srcId="{F0B82BF7-624B-4D02-97EB-5CBF3CA72017}" destId="{A7EAD34C-646B-4E50-AF1B-60FDC60A6D29}" srcOrd="2" destOrd="0" presId="urn:microsoft.com/office/officeart/2005/8/layout/hProcess7"/>
    <dgm:cxn modelId="{2B323099-BA31-4C78-968C-E96829E8DF46}" type="presParOf" srcId="{114B0049-1493-4217-BCF5-CD0C977588A8}" destId="{9F32BF64-2840-4514-A489-F9C348DFB816}" srcOrd="1" destOrd="0" presId="urn:microsoft.com/office/officeart/2005/8/layout/hProcess7"/>
    <dgm:cxn modelId="{4CACAC03-6D3B-4E15-9B55-EE8E6AF49DA5}" type="presParOf" srcId="{114B0049-1493-4217-BCF5-CD0C977588A8}" destId="{E00E258A-247B-4546-90EE-A841493373EE}" srcOrd="2" destOrd="0" presId="urn:microsoft.com/office/officeart/2005/8/layout/hProcess7"/>
    <dgm:cxn modelId="{69AF42CC-F073-4C02-B8C6-04AC30BB2060}" type="presParOf" srcId="{E00E258A-247B-4546-90EE-A841493373EE}" destId="{AC5EF002-87A3-4D6B-8348-C6A066691822}" srcOrd="0" destOrd="0" presId="urn:microsoft.com/office/officeart/2005/8/layout/hProcess7"/>
    <dgm:cxn modelId="{BD526C14-210D-45AF-8016-1824CCBFC408}" type="presParOf" srcId="{E00E258A-247B-4546-90EE-A841493373EE}" destId="{94CAE38F-7546-433E-AE1E-48D94FDB5E2A}" srcOrd="1" destOrd="0" presId="urn:microsoft.com/office/officeart/2005/8/layout/hProcess7"/>
    <dgm:cxn modelId="{1014BFF3-C11F-44C5-8A02-04E0A593AB46}" type="presParOf" srcId="{E00E258A-247B-4546-90EE-A841493373EE}" destId="{F2BC9871-AED3-4EC9-AF73-44C0D4B59C38}" srcOrd="2" destOrd="0" presId="urn:microsoft.com/office/officeart/2005/8/layout/hProcess7"/>
    <dgm:cxn modelId="{538927F3-0643-44C3-BE6A-6F4B66A61950}" type="presParOf" srcId="{114B0049-1493-4217-BCF5-CD0C977588A8}" destId="{17B643AD-0DD8-4FF5-85FB-593E0C5B413F}" srcOrd="3" destOrd="0" presId="urn:microsoft.com/office/officeart/2005/8/layout/hProcess7"/>
    <dgm:cxn modelId="{2DED33ED-2DBB-44CD-B62E-C406195A79C3}" type="presParOf" srcId="{114B0049-1493-4217-BCF5-CD0C977588A8}" destId="{2F9885DF-9C96-4F96-9396-EC383BBB102A}" srcOrd="4" destOrd="0" presId="urn:microsoft.com/office/officeart/2005/8/layout/hProcess7"/>
    <dgm:cxn modelId="{AF222D0F-3363-4738-9BFF-EC1FF85319AC}" type="presParOf" srcId="{2F9885DF-9C96-4F96-9396-EC383BBB102A}" destId="{C806B4EE-D727-4E58-9EB4-955CAD9AB523}" srcOrd="0" destOrd="0" presId="urn:microsoft.com/office/officeart/2005/8/layout/hProcess7"/>
    <dgm:cxn modelId="{69146344-FB29-43AA-B883-8E90E7DBB874}" type="presParOf" srcId="{2F9885DF-9C96-4F96-9396-EC383BBB102A}" destId="{74182950-5F6F-45C1-904B-CFBD89D60FC7}" srcOrd="1" destOrd="0" presId="urn:microsoft.com/office/officeart/2005/8/layout/hProcess7"/>
    <dgm:cxn modelId="{496133B3-CE11-4DFD-85D6-AF7D929EC18C}" type="presParOf" srcId="{2F9885DF-9C96-4F96-9396-EC383BBB102A}" destId="{1AD999EA-7E1C-4757-867A-D6B4FF24905C}" srcOrd="2" destOrd="0" presId="urn:microsoft.com/office/officeart/2005/8/layout/hProcess7"/>
    <dgm:cxn modelId="{0FE5E191-3B83-4190-9D3E-A9AA0C7C5510}" type="presParOf" srcId="{114B0049-1493-4217-BCF5-CD0C977588A8}" destId="{1AD7EE53-5D7B-49FF-9370-DCA7A061E7CB}" srcOrd="5" destOrd="0" presId="urn:microsoft.com/office/officeart/2005/8/layout/hProcess7"/>
    <dgm:cxn modelId="{25A69E3F-2967-45CC-B4DF-1782CD0F86F3}" type="presParOf" srcId="{114B0049-1493-4217-BCF5-CD0C977588A8}" destId="{5375A0ED-7901-4942-8A3A-471FC8EA7DEB}" srcOrd="6" destOrd="0" presId="urn:microsoft.com/office/officeart/2005/8/layout/hProcess7"/>
    <dgm:cxn modelId="{A6B37F72-DBDC-49F4-A1F8-3D5C3E76D90D}" type="presParOf" srcId="{5375A0ED-7901-4942-8A3A-471FC8EA7DEB}" destId="{80A15A55-52E3-4514-846E-9C4FED5E390C}" srcOrd="0" destOrd="0" presId="urn:microsoft.com/office/officeart/2005/8/layout/hProcess7"/>
    <dgm:cxn modelId="{824B63A6-B5E3-40DC-B68B-1BB33F17A359}" type="presParOf" srcId="{5375A0ED-7901-4942-8A3A-471FC8EA7DEB}" destId="{05EEC79A-9798-4019-A28C-8AEDCED3D076}" srcOrd="1" destOrd="0" presId="urn:microsoft.com/office/officeart/2005/8/layout/hProcess7"/>
    <dgm:cxn modelId="{4EABDFCE-E1E4-48D5-9669-BCCCA5C6A9B5}" type="presParOf" srcId="{5375A0ED-7901-4942-8A3A-471FC8EA7DEB}" destId="{F869C702-F59A-46AD-BCAB-93FEC266296A}" srcOrd="2" destOrd="0" presId="urn:microsoft.com/office/officeart/2005/8/layout/hProcess7"/>
    <dgm:cxn modelId="{4E2488F7-17E2-47AA-B46C-8FB68AC3BBF8}" type="presParOf" srcId="{114B0049-1493-4217-BCF5-CD0C977588A8}" destId="{94DBE8F5-685A-4ED0-9721-084076365362}" srcOrd="7" destOrd="0" presId="urn:microsoft.com/office/officeart/2005/8/layout/hProcess7"/>
    <dgm:cxn modelId="{D770EC11-83D7-4BBE-9647-3BDD5FAD031E}" type="presParOf" srcId="{114B0049-1493-4217-BCF5-CD0C977588A8}" destId="{289039AA-30FF-486E-9FF0-28E5C89B0F9B}" srcOrd="8" destOrd="0" presId="urn:microsoft.com/office/officeart/2005/8/layout/hProcess7"/>
    <dgm:cxn modelId="{0729C748-5F8D-46B2-B779-61BA65F94E6E}" type="presParOf" srcId="{289039AA-30FF-486E-9FF0-28E5C89B0F9B}" destId="{2A96E764-9791-48C4-BB70-67D9162A93D7}" srcOrd="0" destOrd="0" presId="urn:microsoft.com/office/officeart/2005/8/layout/hProcess7"/>
    <dgm:cxn modelId="{4CD87DE4-262F-4292-B4D1-21720417260D}" type="presParOf" srcId="{289039AA-30FF-486E-9FF0-28E5C89B0F9B}" destId="{47AABC0D-7A13-42E1-8C45-5141C989E849}" srcOrd="1" destOrd="0" presId="urn:microsoft.com/office/officeart/2005/8/layout/hProcess7"/>
    <dgm:cxn modelId="{8E81D32A-CCE1-4E30-A12B-8CFD478FEBA3}" type="presParOf" srcId="{289039AA-30FF-486E-9FF0-28E5C89B0F9B}" destId="{890E5C89-44DD-4B1D-984A-DD6A8FE8ED2E}" srcOrd="2" destOrd="0" presId="urn:microsoft.com/office/officeart/2005/8/layout/hProcess7"/>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77BC66A-AD09-4678-BB48-842329347B67}" type="doc">
      <dgm:prSet loTypeId="urn:microsoft.com/office/officeart/2005/8/layout/vList3" loCatId="picture" qsTypeId="urn:microsoft.com/office/officeart/2005/8/quickstyle/simple1" qsCatId="simple" csTypeId="urn:microsoft.com/office/officeart/2005/8/colors/accent1_2" csCatId="accent1" phldr="1"/>
      <dgm:spPr/>
    </dgm:pt>
    <dgm:pt modelId="{ADB7FBE5-9773-47FC-95C6-31825596BC50}">
      <dgm:prSet phldrT="[Text]" custT="1"/>
      <dgm:spPr/>
      <dgm:t>
        <a:bodyPr/>
        <a:lstStyle/>
        <a:p>
          <a:r>
            <a:rPr lang="ar-JO" sz="2000" dirty="0">
              <a:latin typeface="Segoe UI" panose="020B0502040204020203" pitchFamily="34" charset="0"/>
              <a:cs typeface="Segoe UI" panose="020B0502040204020203" pitchFamily="34" charset="0"/>
            </a:rPr>
            <a:t>مفهوم النظرية وتاريخ نشأتها</a:t>
          </a:r>
          <a:endParaRPr lang="en-US" sz="2000" dirty="0">
            <a:latin typeface="Segoe UI" panose="020B0502040204020203" pitchFamily="34" charset="0"/>
            <a:cs typeface="Segoe UI" panose="020B0502040204020203" pitchFamily="34" charset="0"/>
          </a:endParaRPr>
        </a:p>
      </dgm:t>
    </dgm:pt>
    <dgm:pt modelId="{A37755E5-1BB1-49E7-9E37-0D7FC4E6AF87}" type="parTrans" cxnId="{87341331-7980-45DB-95A9-1DD68C4B1717}">
      <dgm:prSet/>
      <dgm:spPr/>
      <dgm:t>
        <a:bodyPr/>
        <a:lstStyle/>
        <a:p>
          <a:endParaRPr lang="en-US"/>
        </a:p>
      </dgm:t>
    </dgm:pt>
    <dgm:pt modelId="{5C0F3E0F-5B69-4DA1-BBD2-597EE292B126}" type="sibTrans" cxnId="{87341331-7980-45DB-95A9-1DD68C4B1717}">
      <dgm:prSet/>
      <dgm:spPr/>
      <dgm:t>
        <a:bodyPr/>
        <a:lstStyle/>
        <a:p>
          <a:endParaRPr lang="en-US"/>
        </a:p>
      </dgm:t>
    </dgm:pt>
    <dgm:pt modelId="{B57E269A-6A82-4FEF-9161-F4941CBFC491}">
      <dgm:prSet phldrT="[Text]" custT="1"/>
      <dgm:spPr/>
      <dgm:t>
        <a:bodyPr/>
        <a:lstStyle/>
        <a:p>
          <a:r>
            <a:rPr lang="ar-JO" sz="2000" dirty="0">
              <a:latin typeface="Alexandria Light" pitchFamily="2" charset="-78"/>
              <a:cs typeface="Alexandria Light" pitchFamily="2" charset="-78"/>
            </a:rPr>
            <a:t>أنواع النظريات بشكل عام</a:t>
          </a:r>
          <a:endParaRPr lang="en-US" sz="2000" dirty="0">
            <a:latin typeface="Alexandria Light" pitchFamily="2" charset="-78"/>
            <a:cs typeface="Alexandria Light" pitchFamily="2" charset="-78"/>
          </a:endParaRPr>
        </a:p>
      </dgm:t>
    </dgm:pt>
    <dgm:pt modelId="{4541C686-A388-4B35-A9BF-DD14EF231EC1}" type="parTrans" cxnId="{7A5BC533-B2DB-40EB-A059-BDD27A13DF77}">
      <dgm:prSet/>
      <dgm:spPr/>
      <dgm:t>
        <a:bodyPr/>
        <a:lstStyle/>
        <a:p>
          <a:endParaRPr lang="en-US"/>
        </a:p>
      </dgm:t>
    </dgm:pt>
    <dgm:pt modelId="{8AD4842F-65F6-4C92-95C7-CC81DF988A87}" type="sibTrans" cxnId="{7A5BC533-B2DB-40EB-A059-BDD27A13DF77}">
      <dgm:prSet/>
      <dgm:spPr/>
      <dgm:t>
        <a:bodyPr/>
        <a:lstStyle/>
        <a:p>
          <a:endParaRPr lang="en-US"/>
        </a:p>
      </dgm:t>
    </dgm:pt>
    <dgm:pt modelId="{7A5324DE-FA82-49F6-BB1C-6BFE081150D5}">
      <dgm:prSet phldrT="[Text]" custT="1"/>
      <dgm:spPr/>
      <dgm:t>
        <a:bodyPr/>
        <a:lstStyle/>
        <a:p>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gm:t>
    </dgm:pt>
    <dgm:pt modelId="{BDAC39ED-B98C-4A2D-851D-2F3157870F5F}" type="parTrans" cxnId="{59C6ED0B-AB89-492B-924B-F632D7E34644}">
      <dgm:prSet/>
      <dgm:spPr/>
      <dgm:t>
        <a:bodyPr/>
        <a:lstStyle/>
        <a:p>
          <a:endParaRPr lang="en-US"/>
        </a:p>
      </dgm:t>
    </dgm:pt>
    <dgm:pt modelId="{38DCC17D-558F-456A-BF78-5F3450029EAD}" type="sibTrans" cxnId="{59C6ED0B-AB89-492B-924B-F632D7E34644}">
      <dgm:prSet/>
      <dgm:spPr/>
      <dgm:t>
        <a:bodyPr/>
        <a:lstStyle/>
        <a:p>
          <a:endParaRPr lang="en-US"/>
        </a:p>
      </dgm:t>
    </dgm:pt>
    <dgm:pt modelId="{B125E95B-41A2-497F-B238-B143C904E364}">
      <dgm:prSet custT="1"/>
      <dgm:spPr/>
      <dgm:t>
        <a:bodyPr/>
        <a:lstStyle/>
        <a:p>
          <a:r>
            <a:rPr lang="ar-JO" sz="2000" dirty="0">
              <a:latin typeface="Alexandria Light" pitchFamily="2" charset="-78"/>
              <a:cs typeface="Alexandria Light" pitchFamily="2" charset="-78"/>
            </a:rPr>
            <a:t>نظريات السياسات التعليمية</a:t>
          </a:r>
          <a:endParaRPr lang="en-US" sz="2000" dirty="0">
            <a:latin typeface="Alexandria Light" pitchFamily="2" charset="-78"/>
            <a:cs typeface="Alexandria Light" pitchFamily="2" charset="-78"/>
          </a:endParaRPr>
        </a:p>
      </dgm:t>
    </dgm:pt>
    <dgm:pt modelId="{2014C2C3-9CFF-45C7-A71D-7E74AFD2D5AE}" type="parTrans" cxnId="{9BE9E44C-B5DD-4C03-A177-ACD11709A934}">
      <dgm:prSet/>
      <dgm:spPr/>
      <dgm:t>
        <a:bodyPr/>
        <a:lstStyle/>
        <a:p>
          <a:endParaRPr lang="en-US"/>
        </a:p>
      </dgm:t>
    </dgm:pt>
    <dgm:pt modelId="{22EFDAF3-FB40-4ACE-875B-A92E32B864A9}" type="sibTrans" cxnId="{9BE9E44C-B5DD-4C03-A177-ACD11709A934}">
      <dgm:prSet/>
      <dgm:spPr/>
      <dgm:t>
        <a:bodyPr/>
        <a:lstStyle/>
        <a:p>
          <a:endParaRPr lang="en-US"/>
        </a:p>
      </dgm:t>
    </dgm:pt>
    <dgm:pt modelId="{83CBDBCF-24DA-4ACB-8882-427170DBA220}">
      <dgm:prSet custT="1"/>
      <dgm:spPr/>
      <dgm:t>
        <a:bodyPr/>
        <a:lstStyle/>
        <a:p>
          <a:r>
            <a:rPr lang="ar-JO" sz="2000" dirty="0">
              <a:latin typeface="Alexandria Light" pitchFamily="2" charset="-78"/>
              <a:cs typeface="Alexandria Light" pitchFamily="2" charset="-78"/>
            </a:rPr>
            <a:t>نظريات التعلم</a:t>
          </a:r>
          <a:endParaRPr lang="en-US" sz="2000" dirty="0">
            <a:latin typeface="Alexandria Light" pitchFamily="2" charset="-78"/>
            <a:cs typeface="Alexandria Light" pitchFamily="2" charset="-78"/>
          </a:endParaRPr>
        </a:p>
      </dgm:t>
    </dgm:pt>
    <dgm:pt modelId="{B832CF29-6DBF-42EF-B221-8BF85243D2E7}" type="parTrans" cxnId="{961312BF-4653-4405-B1B5-7E8206E64E7A}">
      <dgm:prSet/>
      <dgm:spPr/>
      <dgm:t>
        <a:bodyPr/>
        <a:lstStyle/>
        <a:p>
          <a:endParaRPr lang="en-US"/>
        </a:p>
      </dgm:t>
    </dgm:pt>
    <dgm:pt modelId="{D469660A-EDDC-472C-A5AF-B4871EB63405}" type="sibTrans" cxnId="{961312BF-4653-4405-B1B5-7E8206E64E7A}">
      <dgm:prSet/>
      <dgm:spPr/>
      <dgm:t>
        <a:bodyPr/>
        <a:lstStyle/>
        <a:p>
          <a:endParaRPr lang="en-US"/>
        </a:p>
      </dgm:t>
    </dgm:pt>
    <dgm:pt modelId="{8B5F6B06-C4D3-4592-924A-14F7FC3BF82B}" type="pres">
      <dgm:prSet presAssocID="{C77BC66A-AD09-4678-BB48-842329347B67}" presName="linearFlow" presStyleCnt="0">
        <dgm:presLayoutVars>
          <dgm:dir/>
          <dgm:resizeHandles val="exact"/>
        </dgm:presLayoutVars>
      </dgm:prSet>
      <dgm:spPr/>
    </dgm:pt>
    <dgm:pt modelId="{C00EF449-9FD5-4AA2-8DAC-AA09D4F7D3B7}" type="pres">
      <dgm:prSet presAssocID="{ADB7FBE5-9773-47FC-95C6-31825596BC50}" presName="composite" presStyleCnt="0"/>
      <dgm:spPr/>
    </dgm:pt>
    <dgm:pt modelId="{375BD474-130A-4F51-920A-65E7C367718B}" type="pres">
      <dgm:prSet presAssocID="{ADB7FBE5-9773-47FC-95C6-31825596BC50}" presName="imgShp" presStyleLbl="fgImgPlace1" presStyleIdx="0" presStyleCnt="5"/>
      <dgm:spPr/>
    </dgm:pt>
    <dgm:pt modelId="{992B107E-C6B8-46D8-B740-221E4A77A33C}" type="pres">
      <dgm:prSet presAssocID="{ADB7FBE5-9773-47FC-95C6-31825596BC50}" presName="txShp" presStyleLbl="node1" presStyleIdx="0" presStyleCnt="5">
        <dgm:presLayoutVars>
          <dgm:bulletEnabled val="1"/>
        </dgm:presLayoutVars>
      </dgm:prSet>
      <dgm:spPr/>
      <dgm:t>
        <a:bodyPr/>
        <a:lstStyle/>
        <a:p>
          <a:endParaRPr lang="en-US"/>
        </a:p>
      </dgm:t>
    </dgm:pt>
    <dgm:pt modelId="{30C9E11F-6453-4681-BBE6-5D08C55913DB}" type="pres">
      <dgm:prSet presAssocID="{5C0F3E0F-5B69-4DA1-BBD2-597EE292B126}" presName="spacing" presStyleCnt="0"/>
      <dgm:spPr/>
    </dgm:pt>
    <dgm:pt modelId="{665A86F9-FACA-4E7C-A139-482CF9F3B774}" type="pres">
      <dgm:prSet presAssocID="{B57E269A-6A82-4FEF-9161-F4941CBFC491}" presName="composite" presStyleCnt="0"/>
      <dgm:spPr/>
    </dgm:pt>
    <dgm:pt modelId="{E4300E03-841D-4F35-84B3-E99530CC3883}" type="pres">
      <dgm:prSet presAssocID="{B57E269A-6A82-4FEF-9161-F4941CBFC491}" presName="imgShp" presStyleLbl="fgImgPlace1" presStyleIdx="1" presStyleCnt="5"/>
      <dgm:spPr/>
    </dgm:pt>
    <dgm:pt modelId="{316FD740-1B6F-4066-B4AF-188BD1581777}" type="pres">
      <dgm:prSet presAssocID="{B57E269A-6A82-4FEF-9161-F4941CBFC491}" presName="txShp" presStyleLbl="node1" presStyleIdx="1" presStyleCnt="5">
        <dgm:presLayoutVars>
          <dgm:bulletEnabled val="1"/>
        </dgm:presLayoutVars>
      </dgm:prSet>
      <dgm:spPr/>
      <dgm:t>
        <a:bodyPr/>
        <a:lstStyle/>
        <a:p>
          <a:endParaRPr lang="en-US"/>
        </a:p>
      </dgm:t>
    </dgm:pt>
    <dgm:pt modelId="{2F7E580C-0D12-4882-BC77-A88E78566734}" type="pres">
      <dgm:prSet presAssocID="{8AD4842F-65F6-4C92-95C7-CC81DF988A87}" presName="spacing" presStyleCnt="0"/>
      <dgm:spPr/>
    </dgm:pt>
    <dgm:pt modelId="{A4379CA5-31DC-4246-8C86-ED40AB360ED1}" type="pres">
      <dgm:prSet presAssocID="{83CBDBCF-24DA-4ACB-8882-427170DBA220}" presName="composite" presStyleCnt="0"/>
      <dgm:spPr/>
    </dgm:pt>
    <dgm:pt modelId="{3D056ABF-DA8A-4CE8-B186-7424FC6B151E}" type="pres">
      <dgm:prSet presAssocID="{83CBDBCF-24DA-4ACB-8882-427170DBA220}" presName="imgShp" presStyleLbl="fgImgPlace1" presStyleIdx="2" presStyleCnt="5"/>
      <dgm:spPr/>
    </dgm:pt>
    <dgm:pt modelId="{0D689531-2F4C-48AD-A16B-A826D55FFB10}" type="pres">
      <dgm:prSet presAssocID="{83CBDBCF-24DA-4ACB-8882-427170DBA220}" presName="txShp" presStyleLbl="node1" presStyleIdx="2" presStyleCnt="5">
        <dgm:presLayoutVars>
          <dgm:bulletEnabled val="1"/>
        </dgm:presLayoutVars>
      </dgm:prSet>
      <dgm:spPr/>
      <dgm:t>
        <a:bodyPr/>
        <a:lstStyle/>
        <a:p>
          <a:endParaRPr lang="en-US"/>
        </a:p>
      </dgm:t>
    </dgm:pt>
    <dgm:pt modelId="{A93784BA-64F3-4FDA-B5A0-496F3C29BD72}" type="pres">
      <dgm:prSet presAssocID="{D469660A-EDDC-472C-A5AF-B4871EB63405}" presName="spacing" presStyleCnt="0"/>
      <dgm:spPr/>
    </dgm:pt>
    <dgm:pt modelId="{B54F6EB5-DC92-4636-B174-24DBCF8FEEE6}" type="pres">
      <dgm:prSet presAssocID="{B125E95B-41A2-497F-B238-B143C904E364}" presName="composite" presStyleCnt="0"/>
      <dgm:spPr/>
    </dgm:pt>
    <dgm:pt modelId="{F1ECD63B-4BA5-48E8-B8F9-49F8FBE9C2E3}" type="pres">
      <dgm:prSet presAssocID="{B125E95B-41A2-497F-B238-B143C904E364}" presName="imgShp" presStyleLbl="fgImgPlace1" presStyleIdx="3" presStyleCnt="5"/>
      <dgm:spPr/>
    </dgm:pt>
    <dgm:pt modelId="{70884F3D-B0DE-48BC-82D2-E2E991314834}" type="pres">
      <dgm:prSet presAssocID="{B125E95B-41A2-497F-B238-B143C904E364}" presName="txShp" presStyleLbl="node1" presStyleIdx="3" presStyleCnt="5">
        <dgm:presLayoutVars>
          <dgm:bulletEnabled val="1"/>
        </dgm:presLayoutVars>
      </dgm:prSet>
      <dgm:spPr/>
      <dgm:t>
        <a:bodyPr/>
        <a:lstStyle/>
        <a:p>
          <a:endParaRPr lang="en-US"/>
        </a:p>
      </dgm:t>
    </dgm:pt>
    <dgm:pt modelId="{79A60BAE-5343-4379-9F68-3DCE33DDEE26}" type="pres">
      <dgm:prSet presAssocID="{22EFDAF3-FB40-4ACE-875B-A92E32B864A9}" presName="spacing" presStyleCnt="0"/>
      <dgm:spPr/>
    </dgm:pt>
    <dgm:pt modelId="{481FDDDB-D4E5-42FE-9FBB-BEDA56200111}" type="pres">
      <dgm:prSet presAssocID="{7A5324DE-FA82-49F6-BB1C-6BFE081150D5}" presName="composite" presStyleCnt="0"/>
      <dgm:spPr/>
    </dgm:pt>
    <dgm:pt modelId="{9837C953-2447-415C-A134-855993121C52}" type="pres">
      <dgm:prSet presAssocID="{7A5324DE-FA82-49F6-BB1C-6BFE081150D5}" presName="imgShp" presStyleLbl="fgImgPlace1" presStyleIdx="4" presStyleCnt="5"/>
      <dgm:spPr/>
    </dgm:pt>
    <dgm:pt modelId="{98EFBB6F-4931-49A6-A33F-D03AA1ECCCA8}" type="pres">
      <dgm:prSet presAssocID="{7A5324DE-FA82-49F6-BB1C-6BFE081150D5}" presName="txShp" presStyleLbl="node1" presStyleIdx="4" presStyleCnt="5">
        <dgm:presLayoutVars>
          <dgm:bulletEnabled val="1"/>
        </dgm:presLayoutVars>
      </dgm:prSet>
      <dgm:spPr/>
      <dgm:t>
        <a:bodyPr/>
        <a:lstStyle/>
        <a:p>
          <a:endParaRPr lang="en-US"/>
        </a:p>
      </dgm:t>
    </dgm:pt>
  </dgm:ptLst>
  <dgm:cxnLst>
    <dgm:cxn modelId="{9BE9E44C-B5DD-4C03-A177-ACD11709A934}" srcId="{C77BC66A-AD09-4678-BB48-842329347B67}" destId="{B125E95B-41A2-497F-B238-B143C904E364}" srcOrd="3" destOrd="0" parTransId="{2014C2C3-9CFF-45C7-A71D-7E74AFD2D5AE}" sibTransId="{22EFDAF3-FB40-4ACE-875B-A92E32B864A9}"/>
    <dgm:cxn modelId="{59C6ED0B-AB89-492B-924B-F632D7E34644}" srcId="{C77BC66A-AD09-4678-BB48-842329347B67}" destId="{7A5324DE-FA82-49F6-BB1C-6BFE081150D5}" srcOrd="4" destOrd="0" parTransId="{BDAC39ED-B98C-4A2D-851D-2F3157870F5F}" sibTransId="{38DCC17D-558F-456A-BF78-5F3450029EAD}"/>
    <dgm:cxn modelId="{1F29F08F-3DCF-47D9-9F99-C728D8732463}" type="presOf" srcId="{B57E269A-6A82-4FEF-9161-F4941CBFC491}" destId="{316FD740-1B6F-4066-B4AF-188BD1581777}" srcOrd="0" destOrd="0" presId="urn:microsoft.com/office/officeart/2005/8/layout/vList3"/>
    <dgm:cxn modelId="{2E45FC85-9C23-41A6-82E2-7E7A03ED2AB2}" type="presOf" srcId="{7A5324DE-FA82-49F6-BB1C-6BFE081150D5}" destId="{98EFBB6F-4931-49A6-A33F-D03AA1ECCCA8}" srcOrd="0" destOrd="0" presId="urn:microsoft.com/office/officeart/2005/8/layout/vList3"/>
    <dgm:cxn modelId="{961312BF-4653-4405-B1B5-7E8206E64E7A}" srcId="{C77BC66A-AD09-4678-BB48-842329347B67}" destId="{83CBDBCF-24DA-4ACB-8882-427170DBA220}" srcOrd="2" destOrd="0" parTransId="{B832CF29-6DBF-42EF-B221-8BF85243D2E7}" sibTransId="{D469660A-EDDC-472C-A5AF-B4871EB63405}"/>
    <dgm:cxn modelId="{3323A844-A1C8-4641-AB29-E5C255E53F5F}" type="presOf" srcId="{C77BC66A-AD09-4678-BB48-842329347B67}" destId="{8B5F6B06-C4D3-4592-924A-14F7FC3BF82B}" srcOrd="0" destOrd="0" presId="urn:microsoft.com/office/officeart/2005/8/layout/vList3"/>
    <dgm:cxn modelId="{754C12E2-EBE9-4760-8AB1-990C24B27D89}" type="presOf" srcId="{ADB7FBE5-9773-47FC-95C6-31825596BC50}" destId="{992B107E-C6B8-46D8-B740-221E4A77A33C}" srcOrd="0" destOrd="0" presId="urn:microsoft.com/office/officeart/2005/8/layout/vList3"/>
    <dgm:cxn modelId="{7A5BC533-B2DB-40EB-A059-BDD27A13DF77}" srcId="{C77BC66A-AD09-4678-BB48-842329347B67}" destId="{B57E269A-6A82-4FEF-9161-F4941CBFC491}" srcOrd="1" destOrd="0" parTransId="{4541C686-A388-4B35-A9BF-DD14EF231EC1}" sibTransId="{8AD4842F-65F6-4C92-95C7-CC81DF988A87}"/>
    <dgm:cxn modelId="{5B68DD66-1994-482D-87A6-110E75B19B26}" type="presOf" srcId="{83CBDBCF-24DA-4ACB-8882-427170DBA220}" destId="{0D689531-2F4C-48AD-A16B-A826D55FFB10}" srcOrd="0" destOrd="0" presId="urn:microsoft.com/office/officeart/2005/8/layout/vList3"/>
    <dgm:cxn modelId="{4A452E6A-9DC2-4C8F-9181-42EA1D41A605}" type="presOf" srcId="{B125E95B-41A2-497F-B238-B143C904E364}" destId="{70884F3D-B0DE-48BC-82D2-E2E991314834}" srcOrd="0" destOrd="0" presId="urn:microsoft.com/office/officeart/2005/8/layout/vList3"/>
    <dgm:cxn modelId="{87341331-7980-45DB-95A9-1DD68C4B1717}" srcId="{C77BC66A-AD09-4678-BB48-842329347B67}" destId="{ADB7FBE5-9773-47FC-95C6-31825596BC50}" srcOrd="0" destOrd="0" parTransId="{A37755E5-1BB1-49E7-9E37-0D7FC4E6AF87}" sibTransId="{5C0F3E0F-5B69-4DA1-BBD2-597EE292B126}"/>
    <dgm:cxn modelId="{BAD3D523-8CA9-47F9-B8DC-E79D7133F2D3}" type="presParOf" srcId="{8B5F6B06-C4D3-4592-924A-14F7FC3BF82B}" destId="{C00EF449-9FD5-4AA2-8DAC-AA09D4F7D3B7}" srcOrd="0" destOrd="0" presId="urn:microsoft.com/office/officeart/2005/8/layout/vList3"/>
    <dgm:cxn modelId="{FD687E9B-240B-43A6-9ECD-C976E59AF668}" type="presParOf" srcId="{C00EF449-9FD5-4AA2-8DAC-AA09D4F7D3B7}" destId="{375BD474-130A-4F51-920A-65E7C367718B}" srcOrd="0" destOrd="0" presId="urn:microsoft.com/office/officeart/2005/8/layout/vList3"/>
    <dgm:cxn modelId="{8C3354A9-723F-4D74-B938-048EACBE5E8F}" type="presParOf" srcId="{C00EF449-9FD5-4AA2-8DAC-AA09D4F7D3B7}" destId="{992B107E-C6B8-46D8-B740-221E4A77A33C}" srcOrd="1" destOrd="0" presId="urn:microsoft.com/office/officeart/2005/8/layout/vList3"/>
    <dgm:cxn modelId="{488C9BBC-9C54-4A77-93F4-9A345D0E2202}" type="presParOf" srcId="{8B5F6B06-C4D3-4592-924A-14F7FC3BF82B}" destId="{30C9E11F-6453-4681-BBE6-5D08C55913DB}" srcOrd="1" destOrd="0" presId="urn:microsoft.com/office/officeart/2005/8/layout/vList3"/>
    <dgm:cxn modelId="{E961775F-7F09-4535-A800-85337D81CCFE}" type="presParOf" srcId="{8B5F6B06-C4D3-4592-924A-14F7FC3BF82B}" destId="{665A86F9-FACA-4E7C-A139-482CF9F3B774}" srcOrd="2" destOrd="0" presId="urn:microsoft.com/office/officeart/2005/8/layout/vList3"/>
    <dgm:cxn modelId="{7D0EA44D-BA42-4344-84B4-727F7855F9AE}" type="presParOf" srcId="{665A86F9-FACA-4E7C-A139-482CF9F3B774}" destId="{E4300E03-841D-4F35-84B3-E99530CC3883}" srcOrd="0" destOrd="0" presId="urn:microsoft.com/office/officeart/2005/8/layout/vList3"/>
    <dgm:cxn modelId="{47772D3D-89BE-4C27-8FAD-844DF27D529E}" type="presParOf" srcId="{665A86F9-FACA-4E7C-A139-482CF9F3B774}" destId="{316FD740-1B6F-4066-B4AF-188BD1581777}" srcOrd="1" destOrd="0" presId="urn:microsoft.com/office/officeart/2005/8/layout/vList3"/>
    <dgm:cxn modelId="{BF2C54E5-B396-4424-B40F-DCBF43D147AA}" type="presParOf" srcId="{8B5F6B06-C4D3-4592-924A-14F7FC3BF82B}" destId="{2F7E580C-0D12-4882-BC77-A88E78566734}" srcOrd="3" destOrd="0" presId="urn:microsoft.com/office/officeart/2005/8/layout/vList3"/>
    <dgm:cxn modelId="{CA49B6A4-C9D1-45A4-BF2E-2AF5F268B389}" type="presParOf" srcId="{8B5F6B06-C4D3-4592-924A-14F7FC3BF82B}" destId="{A4379CA5-31DC-4246-8C86-ED40AB360ED1}" srcOrd="4" destOrd="0" presId="urn:microsoft.com/office/officeart/2005/8/layout/vList3"/>
    <dgm:cxn modelId="{9CA4A7C7-6A02-4EF4-9827-A934D1DE46D1}" type="presParOf" srcId="{A4379CA5-31DC-4246-8C86-ED40AB360ED1}" destId="{3D056ABF-DA8A-4CE8-B186-7424FC6B151E}" srcOrd="0" destOrd="0" presId="urn:microsoft.com/office/officeart/2005/8/layout/vList3"/>
    <dgm:cxn modelId="{EEB7B566-5464-4980-87BE-87039BCE6500}" type="presParOf" srcId="{A4379CA5-31DC-4246-8C86-ED40AB360ED1}" destId="{0D689531-2F4C-48AD-A16B-A826D55FFB10}" srcOrd="1" destOrd="0" presId="urn:microsoft.com/office/officeart/2005/8/layout/vList3"/>
    <dgm:cxn modelId="{2E10AE4D-3CC5-44E8-A10B-E67688366172}" type="presParOf" srcId="{8B5F6B06-C4D3-4592-924A-14F7FC3BF82B}" destId="{A93784BA-64F3-4FDA-B5A0-496F3C29BD72}" srcOrd="5" destOrd="0" presId="urn:microsoft.com/office/officeart/2005/8/layout/vList3"/>
    <dgm:cxn modelId="{EC4C672D-07AB-42A2-AF90-790BE707A30D}" type="presParOf" srcId="{8B5F6B06-C4D3-4592-924A-14F7FC3BF82B}" destId="{B54F6EB5-DC92-4636-B174-24DBCF8FEEE6}" srcOrd="6" destOrd="0" presId="urn:microsoft.com/office/officeart/2005/8/layout/vList3"/>
    <dgm:cxn modelId="{90EA31EF-3119-4D00-9828-2096C0D40D19}" type="presParOf" srcId="{B54F6EB5-DC92-4636-B174-24DBCF8FEEE6}" destId="{F1ECD63B-4BA5-48E8-B8F9-49F8FBE9C2E3}" srcOrd="0" destOrd="0" presId="urn:microsoft.com/office/officeart/2005/8/layout/vList3"/>
    <dgm:cxn modelId="{10E44B57-1ACB-41FA-8881-91FDDEC3054E}" type="presParOf" srcId="{B54F6EB5-DC92-4636-B174-24DBCF8FEEE6}" destId="{70884F3D-B0DE-48BC-82D2-E2E991314834}" srcOrd="1" destOrd="0" presId="urn:microsoft.com/office/officeart/2005/8/layout/vList3"/>
    <dgm:cxn modelId="{5E17EFBB-B86D-4A0D-BC74-77BF1AE6DF7A}" type="presParOf" srcId="{8B5F6B06-C4D3-4592-924A-14F7FC3BF82B}" destId="{79A60BAE-5343-4379-9F68-3DCE33DDEE26}" srcOrd="7" destOrd="0" presId="urn:microsoft.com/office/officeart/2005/8/layout/vList3"/>
    <dgm:cxn modelId="{CE479E26-5746-48FA-8563-A9A7CB33C86D}" type="presParOf" srcId="{8B5F6B06-C4D3-4592-924A-14F7FC3BF82B}" destId="{481FDDDB-D4E5-42FE-9FBB-BEDA56200111}" srcOrd="8" destOrd="0" presId="urn:microsoft.com/office/officeart/2005/8/layout/vList3"/>
    <dgm:cxn modelId="{2B1945DD-CED9-4791-8A7E-56EE50D693F2}" type="presParOf" srcId="{481FDDDB-D4E5-42FE-9FBB-BEDA56200111}" destId="{9837C953-2447-415C-A134-855993121C52}" srcOrd="0" destOrd="0" presId="urn:microsoft.com/office/officeart/2005/8/layout/vList3"/>
    <dgm:cxn modelId="{AEC4C72B-69A5-4A50-9F59-12D4847FDB8E}" type="presParOf" srcId="{481FDDDB-D4E5-42FE-9FBB-BEDA56200111}" destId="{98EFBB6F-4931-49A6-A33F-D03AA1ECCCA8}" srcOrd="1" destOrd="0" presId="urn:microsoft.com/office/officeart/2005/8/layout/vList3"/>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153ECA-4D3C-4565-8A6B-C2A7FE98771B}">
      <dsp:nvSpPr>
        <dsp:cNvPr id="0" name=""/>
        <dsp:cNvSpPr/>
      </dsp:nvSpPr>
      <dsp:spPr>
        <a:xfrm rot="5400000">
          <a:off x="773532" y="111089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5F26FEB-CEC7-4A5A-90CD-9DEA208F73CC}">
      <dsp:nvSpPr>
        <dsp:cNvPr id="0" name=""/>
        <dsp:cNvSpPr/>
      </dsp:nvSpPr>
      <dsp:spPr>
        <a:xfrm>
          <a:off x="875" y="646654"/>
          <a:ext cx="2028403"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ar-JO" sz="1600" kern="1200" dirty="0">
              <a:latin typeface="Segoe UI" panose="020B0502040204020203" pitchFamily="34" charset="0"/>
              <a:cs typeface="Segoe UI" panose="020B0502040204020203" pitchFamily="34" charset="0"/>
            </a:rPr>
            <a:t>نشأة التعليم الحديث</a:t>
          </a:r>
          <a:endParaRPr lang="en-US" sz="1600" kern="1200" dirty="0">
            <a:latin typeface="Segoe UI" panose="020B0502040204020203" pitchFamily="34" charset="0"/>
            <a:cs typeface="Segoe UI" panose="020B0502040204020203" pitchFamily="34" charset="0"/>
          </a:endParaRPr>
        </a:p>
      </dsp:txBody>
      <dsp:txXfrm>
        <a:off x="24969" y="670748"/>
        <a:ext cx="1980215" cy="445287"/>
      </dsp:txXfrm>
    </dsp:sp>
    <dsp:sp modelId="{89960AC2-0694-4799-87D3-3CEE9BDADCE4}">
      <dsp:nvSpPr>
        <dsp:cNvPr id="0" name=""/>
        <dsp:cNvSpPr/>
      </dsp:nvSpPr>
      <dsp:spPr>
        <a:xfrm>
          <a:off x="2622474" y="560191"/>
          <a:ext cx="2197698" cy="398848"/>
        </a:xfrm>
        <a:prstGeom prst="rect">
          <a:avLst/>
        </a:prstGeom>
        <a:noFill/>
        <a:ln>
          <a:noFill/>
        </a:ln>
        <a:effectLst/>
      </dsp:spPr>
      <dsp:style>
        <a:lnRef idx="0">
          <a:scrgbClr r="0" g="0" b="0"/>
        </a:lnRef>
        <a:fillRef idx="0">
          <a:scrgbClr r="0" g="0" b="0"/>
        </a:fillRef>
        <a:effectRef idx="0">
          <a:scrgbClr r="0" g="0" b="0"/>
        </a:effectRef>
        <a:fontRef idx="minor"/>
      </dsp:style>
    </dsp:sp>
    <dsp:sp modelId="{D2B7CAAA-B227-4E0A-8B83-DCF53DE5FF8C}">
      <dsp:nvSpPr>
        <dsp:cNvPr id="0" name=""/>
        <dsp:cNvSpPr/>
      </dsp:nvSpPr>
      <dsp:spPr>
        <a:xfrm rot="5400000">
          <a:off x="2926426" y="1665227"/>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9B531EB-AC65-400E-A17C-5A763DA8A38F}">
      <dsp:nvSpPr>
        <dsp:cNvPr id="0" name=""/>
        <dsp:cNvSpPr/>
      </dsp:nvSpPr>
      <dsp:spPr>
        <a:xfrm>
          <a:off x="1307398" y="1200989"/>
          <a:ext cx="3721144"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0" algn="ctr" defTabSz="711200">
            <a:lnSpc>
              <a:spcPct val="90000"/>
            </a:lnSpc>
            <a:spcBef>
              <a:spcPct val="0"/>
            </a:spcBef>
            <a:spcAft>
              <a:spcPct val="35000"/>
            </a:spcAft>
            <a:buNone/>
          </a:pPr>
          <a:r>
            <a:rPr lang="ar-JO" sz="1600" kern="1200" dirty="0">
              <a:solidFill>
                <a:prstClr val="white"/>
              </a:solidFill>
              <a:latin typeface="Segoe UI" panose="020B0502040204020203" pitchFamily="34" charset="0"/>
              <a:ea typeface="+mn-ea"/>
              <a:cs typeface="Segoe UI" panose="020B0502040204020203" pitchFamily="34" charset="0"/>
            </a:rPr>
            <a:t>التعليم في العالم الغربي والوطن العربي</a:t>
          </a:r>
          <a:endParaRPr lang="en-US" sz="1600" kern="1200" dirty="0">
            <a:solidFill>
              <a:prstClr val="white"/>
            </a:solidFill>
            <a:latin typeface="Segoe UI" panose="020B0502040204020203" pitchFamily="34" charset="0"/>
            <a:ea typeface="+mn-ea"/>
            <a:cs typeface="Segoe UI" panose="020B0502040204020203" pitchFamily="34" charset="0"/>
          </a:endParaRPr>
        </a:p>
      </dsp:txBody>
      <dsp:txXfrm>
        <a:off x="1331492" y="1225083"/>
        <a:ext cx="3672956" cy="445287"/>
      </dsp:txXfrm>
    </dsp:sp>
    <dsp:sp modelId="{6EDD9BAD-0086-421D-8F3A-65C576AA67DC}">
      <dsp:nvSpPr>
        <dsp:cNvPr id="0" name=""/>
        <dsp:cNvSpPr/>
      </dsp:nvSpPr>
      <dsp:spPr>
        <a:xfrm>
          <a:off x="3520469" y="1248053"/>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A9D884F0-4A93-47D3-BC9E-8498F10131CB}">
      <dsp:nvSpPr>
        <dsp:cNvPr id="0" name=""/>
        <dsp:cNvSpPr/>
      </dsp:nvSpPr>
      <dsp:spPr>
        <a:xfrm rot="5400000">
          <a:off x="4432840" y="2219562"/>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A4ABEC6-B080-41E3-98CF-5FCC5922CC16}">
      <dsp:nvSpPr>
        <dsp:cNvPr id="0" name=""/>
        <dsp:cNvSpPr/>
      </dsp:nvSpPr>
      <dsp:spPr>
        <a:xfrm>
          <a:off x="2437940" y="1771688"/>
          <a:ext cx="4120927"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lvl="0" algn="ctr" defTabSz="666750">
            <a:lnSpc>
              <a:spcPct val="90000"/>
            </a:lnSpc>
            <a:spcBef>
              <a:spcPct val="0"/>
            </a:spcBef>
            <a:spcAft>
              <a:spcPct val="35000"/>
            </a:spcAft>
          </a:pPr>
          <a:r>
            <a:rPr lang="ar-JO" sz="1500" kern="1200" dirty="0">
              <a:latin typeface="Segoe UI" panose="020B0502040204020203" pitchFamily="34" charset="0"/>
              <a:cs typeface="Segoe UI" panose="020B0502040204020203" pitchFamily="34" charset="0"/>
            </a:rPr>
            <a:t>تحديات ومشكلات  التعليم في الوطن </a:t>
          </a:r>
          <a:r>
            <a:rPr lang="ar-JO" sz="1600" kern="1200" dirty="0">
              <a:latin typeface="Segoe UI" panose="020B0502040204020203" pitchFamily="34" charset="0"/>
              <a:cs typeface="Segoe UI" panose="020B0502040204020203" pitchFamily="34" charset="0"/>
            </a:rPr>
            <a:t>العربي</a:t>
          </a:r>
          <a:endParaRPr lang="en-US" sz="1500" kern="1200" dirty="0">
            <a:latin typeface="Segoe UI" panose="020B0502040204020203" pitchFamily="34" charset="0"/>
            <a:cs typeface="Segoe UI" panose="020B0502040204020203" pitchFamily="34" charset="0"/>
          </a:endParaRPr>
        </a:p>
      </dsp:txBody>
      <dsp:txXfrm>
        <a:off x="2462034" y="1795782"/>
        <a:ext cx="4072739" cy="445287"/>
      </dsp:txXfrm>
    </dsp:sp>
    <dsp:sp modelId="{C7E54DB4-5269-4080-9D9F-A5B297E1FEC0}">
      <dsp:nvSpPr>
        <dsp:cNvPr id="0" name=""/>
        <dsp:cNvSpPr/>
      </dsp:nvSpPr>
      <dsp:spPr>
        <a:xfrm>
          <a:off x="5026883" y="1802389"/>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DC1D272E-B940-484C-9AF7-D59CC84B84F9}">
      <dsp:nvSpPr>
        <dsp:cNvPr id="0" name=""/>
        <dsp:cNvSpPr/>
      </dsp:nvSpPr>
      <dsp:spPr>
        <a:xfrm rot="5400000">
          <a:off x="5847680" y="2773898"/>
          <a:ext cx="418790" cy="476778"/>
        </a:xfrm>
        <a:prstGeom prst="bentUpArrow">
          <a:avLst>
            <a:gd name="adj1" fmla="val 32840"/>
            <a:gd name="adj2" fmla="val 25000"/>
            <a:gd name="adj3" fmla="val 35780"/>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C5B7D4A-316A-4BB2-AF37-EE55E83F6900}">
      <dsp:nvSpPr>
        <dsp:cNvPr id="0" name=""/>
        <dsp:cNvSpPr/>
      </dsp:nvSpPr>
      <dsp:spPr>
        <a:xfrm>
          <a:off x="3502001" y="2335449"/>
          <a:ext cx="4337558"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مفهوم تطوير سياسات التعليم</a:t>
          </a:r>
          <a:endParaRPr lang="en-US" sz="1800" kern="1200" dirty="0">
            <a:latin typeface="Segoe UI" panose="020B0502040204020203" pitchFamily="34" charset="0"/>
            <a:cs typeface="Segoe UI" panose="020B0502040204020203" pitchFamily="34" charset="0"/>
          </a:endParaRPr>
        </a:p>
      </dsp:txBody>
      <dsp:txXfrm>
        <a:off x="3526095" y="2359543"/>
        <a:ext cx="4289370" cy="445287"/>
      </dsp:txXfrm>
    </dsp:sp>
    <dsp:sp modelId="{228855C6-F372-45F0-939A-45180865521C}">
      <dsp:nvSpPr>
        <dsp:cNvPr id="0" name=""/>
        <dsp:cNvSpPr/>
      </dsp:nvSpPr>
      <dsp:spPr>
        <a:xfrm>
          <a:off x="6441723" y="2356724"/>
          <a:ext cx="512747" cy="398848"/>
        </a:xfrm>
        <a:prstGeom prst="rect">
          <a:avLst/>
        </a:prstGeom>
        <a:noFill/>
        <a:ln>
          <a:noFill/>
        </a:ln>
        <a:effectLst/>
      </dsp:spPr>
      <dsp:style>
        <a:lnRef idx="0">
          <a:scrgbClr r="0" g="0" b="0"/>
        </a:lnRef>
        <a:fillRef idx="0">
          <a:scrgbClr r="0" g="0" b="0"/>
        </a:fillRef>
        <a:effectRef idx="0">
          <a:scrgbClr r="0" g="0" b="0"/>
        </a:effectRef>
        <a:fontRef idx="minor"/>
      </dsp:style>
    </dsp:sp>
    <dsp:sp modelId="{77A5EE82-C52F-409A-962F-FADD3502A9BB}">
      <dsp:nvSpPr>
        <dsp:cNvPr id="0" name=""/>
        <dsp:cNvSpPr/>
      </dsp:nvSpPr>
      <dsp:spPr>
        <a:xfrm>
          <a:off x="5227843" y="2938880"/>
          <a:ext cx="3289876" cy="493475"/>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دواعي تطوير سياسات التعليم</a:t>
          </a:r>
          <a:endParaRPr lang="en-US" sz="1800" kern="1200" dirty="0">
            <a:latin typeface="Segoe UI" panose="020B0502040204020203" pitchFamily="34" charset="0"/>
            <a:cs typeface="Segoe UI" panose="020B0502040204020203" pitchFamily="34" charset="0"/>
          </a:endParaRPr>
        </a:p>
      </dsp:txBody>
      <dsp:txXfrm>
        <a:off x="5251937" y="2962974"/>
        <a:ext cx="3241688" cy="445287"/>
      </dsp:txXfrm>
    </dsp:sp>
    <dsp:sp modelId="{FA3048B5-F705-45B0-BE05-78ADFD61AF84}">
      <dsp:nvSpPr>
        <dsp:cNvPr id="0" name=""/>
        <dsp:cNvSpPr/>
      </dsp:nvSpPr>
      <dsp:spPr>
        <a:xfrm>
          <a:off x="7224405" y="2911059"/>
          <a:ext cx="512747" cy="39884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76200" tIns="76200" rIns="76200" bIns="76200" numCol="1" spcCol="1270" anchor="ctr" anchorCtr="0">
          <a:noAutofit/>
        </a:bodyPr>
        <a:lstStyle/>
        <a:p>
          <a:pPr marL="171450" lvl="1" indent="-171450" algn="l" defTabSz="711200">
            <a:lnSpc>
              <a:spcPct val="90000"/>
            </a:lnSpc>
            <a:spcBef>
              <a:spcPct val="0"/>
            </a:spcBef>
            <a:spcAft>
              <a:spcPct val="15000"/>
            </a:spcAft>
            <a:buChar char="••"/>
          </a:pPr>
          <a:endParaRPr lang="en-US" sz="1600" kern="1200">
            <a:latin typeface="Segoe UI" panose="020B0502040204020203" pitchFamily="34" charset="0"/>
            <a:cs typeface="Segoe UI" panose="020B0502040204020203" pitchFamily="34" charset="0"/>
          </a:endParaRPr>
        </a:p>
      </dsp:txBody>
      <dsp:txXfrm>
        <a:off x="7224405" y="2911059"/>
        <a:ext cx="512747" cy="39884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مفهوم النظرية وتاريخ نشأتها</a:t>
          </a:r>
          <a:endParaRPr lang="en-US" sz="1800" kern="1200" dirty="0">
            <a:latin typeface="Segoe UI" panose="020B0502040204020203" pitchFamily="34" charset="0"/>
            <a:cs typeface="Segoe UI" panose="020B0502040204020203" pitchFamily="34" charset="0"/>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Segoe UI" panose="020B0502040204020203" pitchFamily="34" charset="0"/>
              <a:ea typeface="+mn-ea"/>
              <a:cs typeface="Segoe UI" panose="020B0502040204020203" pitchFamily="34" charset="0"/>
            </a:rPr>
            <a:t>أنواع النظريات بشكل عام</a:t>
          </a:r>
          <a:endParaRPr lang="en-US" sz="1800" kern="1200" dirty="0">
            <a:solidFill>
              <a:prstClr val="white"/>
            </a:solidFill>
            <a:latin typeface="Segoe UI" panose="020B0502040204020203" pitchFamily="34" charset="0"/>
            <a:ea typeface="+mn-ea"/>
            <a:cs typeface="Segoe UI" panose="020B0502040204020203" pitchFamily="34" charset="0"/>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marL="0" lvl="0" indent="0" algn="ctr" defTabSz="800100">
            <a:lnSpc>
              <a:spcPct val="90000"/>
            </a:lnSpc>
            <a:spcBef>
              <a:spcPct val="0"/>
            </a:spcBef>
            <a:spcAft>
              <a:spcPct val="35000"/>
            </a:spcAft>
            <a:buNone/>
          </a:pPr>
          <a:r>
            <a:rPr lang="ar-JO" sz="1800" kern="1200" dirty="0">
              <a:solidFill>
                <a:prstClr val="white"/>
              </a:solidFill>
              <a:latin typeface="Segoe UI" panose="020B0502040204020203" pitchFamily="34" charset="0"/>
              <a:ea typeface="+mn-ea"/>
              <a:cs typeface="Segoe UI" panose="020B0502040204020203" pitchFamily="34" charset="0"/>
            </a:rPr>
            <a:t>نظريات التعلم</a:t>
          </a:r>
          <a:endParaRPr lang="en-US" sz="1800" kern="1200" dirty="0">
            <a:solidFill>
              <a:prstClr val="white"/>
            </a:solidFill>
            <a:latin typeface="Segoe UI" panose="020B0502040204020203" pitchFamily="34" charset="0"/>
            <a:ea typeface="+mn-ea"/>
            <a:cs typeface="Segoe UI" panose="020B0502040204020203" pitchFamily="34" charset="0"/>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نظريات السياسات التعليمية</a:t>
          </a:r>
          <a:endParaRPr lang="en-US" sz="2000" kern="1200" dirty="0">
            <a:latin typeface="Segoe UI" panose="020B0502040204020203" pitchFamily="34" charset="0"/>
            <a:cs typeface="Segoe UI" panose="020B0502040204020203" pitchFamily="34" charset="0"/>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68580" rIns="128016" bIns="68580" numCol="1" spcCol="1270" anchor="ctr" anchorCtr="0">
          <a:noAutofit/>
        </a:bodyPr>
        <a:lstStyle/>
        <a:p>
          <a:pPr lvl="0" algn="ctr" defTabSz="800100">
            <a:lnSpc>
              <a:spcPct val="90000"/>
            </a:lnSpc>
            <a:spcBef>
              <a:spcPct val="0"/>
            </a:spcBef>
            <a:spcAft>
              <a:spcPct val="35000"/>
            </a:spcAft>
          </a:pPr>
          <a:r>
            <a:rPr lang="ar-JO" sz="1800" kern="1200" dirty="0">
              <a:latin typeface="Segoe UI" panose="020B0502040204020203" pitchFamily="34" charset="0"/>
              <a:cs typeface="Segoe UI" panose="020B0502040204020203" pitchFamily="34" charset="0"/>
            </a:rPr>
            <a:t>أبعاد السياسات </a:t>
          </a:r>
          <a:r>
            <a:rPr lang="ar-JO" sz="2000" kern="1200" dirty="0">
              <a:latin typeface="Segoe UI" panose="020B0502040204020203" pitchFamily="34" charset="0"/>
              <a:cs typeface="Segoe UI" panose="020B0502040204020203" pitchFamily="34" charset="0"/>
            </a:rPr>
            <a:t>التعليمية</a:t>
          </a:r>
          <a:endParaRPr lang="en-US" sz="1600" kern="1200" dirty="0">
            <a:latin typeface="Segoe UI" panose="020B0502040204020203" pitchFamily="34" charset="0"/>
            <a:cs typeface="Segoe UI" panose="020B0502040204020203" pitchFamily="34" charset="0"/>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A20657-237D-48A7-9D0A-E45751AD8C20}">
      <dsp:nvSpPr>
        <dsp:cNvPr id="0" name=""/>
        <dsp:cNvSpPr/>
      </dsp:nvSpPr>
      <dsp:spPr>
        <a:xfrm>
          <a:off x="1280" y="0"/>
          <a:ext cx="2823066"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02870" rIns="133350" bIns="0" numCol="1" spcCol="1270" anchor="t" anchorCtr="0">
          <a:noAutofit/>
        </a:bodyPr>
        <a:lstStyle/>
        <a:p>
          <a:pPr lvl="0" algn="r" defTabSz="1333500">
            <a:lnSpc>
              <a:spcPct val="90000"/>
            </a:lnSpc>
            <a:spcBef>
              <a:spcPct val="0"/>
            </a:spcBef>
            <a:spcAft>
              <a:spcPct val="35000"/>
            </a:spcAft>
          </a:pPr>
          <a:endParaRPr lang="en-US" sz="3000" kern="1200">
            <a:latin typeface="Segoe UI" panose="020B0502040204020203" pitchFamily="34" charset="0"/>
            <a:cs typeface="Segoe UI" panose="020B0502040204020203" pitchFamily="34" charset="0"/>
          </a:endParaRPr>
        </a:p>
      </dsp:txBody>
      <dsp:txXfrm rot="16200000">
        <a:off x="-677465" y="678745"/>
        <a:ext cx="1922104" cy="564613"/>
      </dsp:txXfrm>
    </dsp:sp>
    <dsp:sp modelId="{A7EAD34C-646B-4E50-AF1B-60FDC60A6D29}">
      <dsp:nvSpPr>
        <dsp:cNvPr id="0" name=""/>
        <dsp:cNvSpPr/>
      </dsp:nvSpPr>
      <dsp:spPr>
        <a:xfrm>
          <a:off x="565893" y="0"/>
          <a:ext cx="2103184"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lvl="0" algn="ctr" defTabSz="1244600">
            <a:lnSpc>
              <a:spcPct val="90000"/>
            </a:lnSpc>
            <a:spcBef>
              <a:spcPct val="0"/>
            </a:spcBef>
            <a:spcAft>
              <a:spcPct val="35000"/>
            </a:spcAft>
          </a:pPr>
          <a:endParaRPr lang="ar-JO" sz="2800" kern="1200" dirty="0">
            <a:latin typeface="Segoe UI" panose="020B0502040204020203" pitchFamily="34" charset="0"/>
            <a:cs typeface="Segoe UI" panose="020B0502040204020203" pitchFamily="34" charset="0"/>
          </a:endParaRPr>
        </a:p>
        <a:p>
          <a:pPr lvl="0" algn="ctr" defTabSz="1244600">
            <a:lnSpc>
              <a:spcPct val="90000"/>
            </a:lnSpc>
            <a:spcBef>
              <a:spcPct val="0"/>
            </a:spcBef>
            <a:spcAft>
              <a:spcPct val="35000"/>
            </a:spcAft>
          </a:pPr>
          <a:endParaRPr lang="ar-JO" sz="2000" b="1" kern="1200" dirty="0">
            <a:latin typeface="Segoe UI" panose="020B0502040204020203" pitchFamily="34" charset="0"/>
            <a:cs typeface="Segoe UI" panose="020B0502040204020203" pitchFamily="34" charset="0"/>
          </a:endParaRPr>
        </a:p>
        <a:p>
          <a:pPr lvl="0" algn="ctr" defTabSz="12446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النظرية السياسية</a:t>
          </a:r>
          <a:endParaRPr lang="en-US" sz="2000" b="1" kern="1200" dirty="0">
            <a:latin typeface="Segoe UI" panose="020B0502040204020203" pitchFamily="34" charset="0"/>
            <a:cs typeface="Segoe UI" panose="020B0502040204020203" pitchFamily="34" charset="0"/>
          </a:endParaRPr>
        </a:p>
      </dsp:txBody>
      <dsp:txXfrm>
        <a:off x="565893" y="0"/>
        <a:ext cx="2103184" cy="2344030"/>
      </dsp:txXfrm>
    </dsp:sp>
    <dsp:sp modelId="{C806B4EE-D727-4E58-9EB4-955CAD9AB523}">
      <dsp:nvSpPr>
        <dsp:cNvPr id="0" name=""/>
        <dsp:cNvSpPr/>
      </dsp:nvSpPr>
      <dsp:spPr>
        <a:xfrm>
          <a:off x="2923154" y="0"/>
          <a:ext cx="3194384"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dirty="0">
            <a:latin typeface="Segoe UI" panose="020B0502040204020203" pitchFamily="34" charset="0"/>
            <a:cs typeface="Segoe UI" panose="020B0502040204020203" pitchFamily="34" charset="0"/>
          </a:endParaRPr>
        </a:p>
      </dsp:txBody>
      <dsp:txXfrm rot="16200000">
        <a:off x="2281540" y="641613"/>
        <a:ext cx="1922104" cy="638876"/>
      </dsp:txXfrm>
    </dsp:sp>
    <dsp:sp modelId="{94CAE38F-7546-433E-AE1E-48D94FDB5E2A}">
      <dsp:nvSpPr>
        <dsp:cNvPr id="0" name=""/>
        <dsp:cNvSpPr/>
      </dsp:nvSpPr>
      <dsp:spPr>
        <a:xfrm rot="5400000">
          <a:off x="2764935"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D999EA-7E1C-4757-867A-D6B4FF24905C}">
      <dsp:nvSpPr>
        <dsp:cNvPr id="0" name=""/>
        <dsp:cNvSpPr/>
      </dsp:nvSpPr>
      <dsp:spPr>
        <a:xfrm>
          <a:off x="3535110" y="0"/>
          <a:ext cx="2379816"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68580" rIns="0" bIns="0" numCol="1" spcCol="1270" anchor="t" anchorCtr="0">
          <a:noAutofit/>
        </a:bodyPr>
        <a:lstStyle/>
        <a:p>
          <a:pPr lvl="0" algn="r" defTabSz="889000">
            <a:lnSpc>
              <a:spcPct val="90000"/>
            </a:lnSpc>
            <a:spcBef>
              <a:spcPct val="0"/>
            </a:spcBef>
            <a:spcAft>
              <a:spcPct val="35000"/>
            </a:spcAft>
          </a:pPr>
          <a:endParaRPr lang="ar-JO" sz="2000" b="1" kern="1200" dirty="0">
            <a:latin typeface="Segoe UI" panose="020B0502040204020203" pitchFamily="34" charset="0"/>
            <a:cs typeface="Segoe UI" panose="020B0502040204020203" pitchFamily="34" charset="0"/>
          </a:endParaRPr>
        </a:p>
        <a:p>
          <a:pPr lvl="0" algn="r" defTabSz="889000">
            <a:lnSpc>
              <a:spcPct val="90000"/>
            </a:lnSpc>
            <a:spcBef>
              <a:spcPct val="0"/>
            </a:spcBef>
            <a:spcAft>
              <a:spcPct val="35000"/>
            </a:spcAft>
          </a:pPr>
          <a:r>
            <a:rPr lang="ar-JO" sz="2800" b="1" kern="1200" dirty="0">
              <a:latin typeface="Segoe UI" panose="020B0502040204020203" pitchFamily="34" charset="0"/>
              <a:cs typeface="Segoe UI" panose="020B0502040204020203" pitchFamily="34" charset="0"/>
            </a:rPr>
            <a:t> </a:t>
          </a:r>
        </a:p>
        <a:p>
          <a:pPr lvl="0" algn="ctr" defTabSz="889000">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النظرية العلمية</a:t>
          </a:r>
          <a:endParaRPr lang="en-US" sz="2000" b="1" kern="1200" dirty="0">
            <a:latin typeface="Segoe UI" panose="020B0502040204020203" pitchFamily="34" charset="0"/>
            <a:cs typeface="Segoe UI" panose="020B0502040204020203" pitchFamily="34" charset="0"/>
          </a:endParaRPr>
        </a:p>
      </dsp:txBody>
      <dsp:txXfrm>
        <a:off x="3535110" y="0"/>
        <a:ext cx="2379816" cy="2344030"/>
      </dsp:txXfrm>
    </dsp:sp>
    <dsp:sp modelId="{2A96E764-9791-48C4-BB70-67D9162A93D7}">
      <dsp:nvSpPr>
        <dsp:cNvPr id="0" name=""/>
        <dsp:cNvSpPr/>
      </dsp:nvSpPr>
      <dsp:spPr>
        <a:xfrm>
          <a:off x="6216346" y="0"/>
          <a:ext cx="3260472" cy="2344030"/>
        </a:xfrm>
        <a:prstGeom prst="roundRect">
          <a:avLst>
            <a:gd name="adj" fmla="val 5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0" tIns="116586" rIns="151130" bIns="0" numCol="1" spcCol="1270" anchor="t" anchorCtr="0">
          <a:noAutofit/>
        </a:bodyPr>
        <a:lstStyle/>
        <a:p>
          <a:pPr lvl="0" algn="r" defTabSz="1511300">
            <a:lnSpc>
              <a:spcPct val="90000"/>
            </a:lnSpc>
            <a:spcBef>
              <a:spcPct val="0"/>
            </a:spcBef>
            <a:spcAft>
              <a:spcPct val="35000"/>
            </a:spcAft>
          </a:pPr>
          <a:endParaRPr lang="en-US" sz="3400" kern="1200" dirty="0">
            <a:latin typeface="Segoe UI" panose="020B0502040204020203" pitchFamily="34" charset="0"/>
            <a:cs typeface="Segoe UI" panose="020B0502040204020203" pitchFamily="34" charset="0"/>
          </a:endParaRPr>
        </a:p>
      </dsp:txBody>
      <dsp:txXfrm rot="16200000">
        <a:off x="5581341" y="635005"/>
        <a:ext cx="1922104" cy="652094"/>
      </dsp:txXfrm>
    </dsp:sp>
    <dsp:sp modelId="{05EEC79A-9798-4019-A28C-8AEDCED3D076}">
      <dsp:nvSpPr>
        <dsp:cNvPr id="0" name=""/>
        <dsp:cNvSpPr/>
      </dsp:nvSpPr>
      <dsp:spPr>
        <a:xfrm rot="5400000">
          <a:off x="6058127" y="1798837"/>
          <a:ext cx="344668" cy="423460"/>
        </a:xfrm>
        <a:prstGeom prst="flowChartExtract">
          <a:avLst/>
        </a:prstGeom>
        <a:solidFill>
          <a:schemeClr val="l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0E5C89-44DD-4B1D-984A-DD6A8FE8ED2E}">
      <dsp:nvSpPr>
        <dsp:cNvPr id="0" name=""/>
        <dsp:cNvSpPr/>
      </dsp:nvSpPr>
      <dsp:spPr>
        <a:xfrm>
          <a:off x="6836729" y="0"/>
          <a:ext cx="2429052" cy="2344030"/>
        </a:xfrm>
        <a:prstGeom prst="rect">
          <a:avLst/>
        </a:prstGeom>
        <a:noFill/>
        <a:ln w="12700" cap="flat" cmpd="sng" algn="ctr">
          <a:noFill/>
          <a:prstDash val="solid"/>
          <a:miter lim="800000"/>
        </a:ln>
        <a:effectLst/>
        <a:sp3d/>
      </dsp:spPr>
      <dsp:style>
        <a:lnRef idx="2">
          <a:scrgbClr r="0" g="0" b="0"/>
        </a:lnRef>
        <a:fillRef idx="1">
          <a:scrgbClr r="0" g="0" b="0"/>
        </a:fillRef>
        <a:effectRef idx="0">
          <a:scrgbClr r="0" g="0" b="0"/>
        </a:effectRef>
        <a:fontRef idx="minor">
          <a:schemeClr val="lt1"/>
        </a:fontRef>
      </dsp:style>
      <dsp:txBody>
        <a:bodyPr spcFirstLastPara="0" vert="horz" wrap="square" lIns="0" tIns="96012" rIns="0" bIns="0" numCol="1" spcCol="1270" anchor="t" anchorCtr="0">
          <a:noAutofit/>
        </a:bodyPr>
        <a:lstStyle/>
        <a:p>
          <a:pPr lvl="0" algn="r" defTabSz="1244600" rtl="1">
            <a:lnSpc>
              <a:spcPct val="90000"/>
            </a:lnSpc>
            <a:spcBef>
              <a:spcPct val="0"/>
            </a:spcBef>
            <a:spcAft>
              <a:spcPct val="35000"/>
            </a:spcAft>
          </a:pPr>
          <a:endParaRPr lang="ar-JO" sz="2800" b="1" kern="1200" dirty="0">
            <a:latin typeface="Segoe UI" panose="020B0502040204020203" pitchFamily="34" charset="0"/>
            <a:cs typeface="Segoe UI" panose="020B0502040204020203" pitchFamily="34" charset="0"/>
          </a:endParaRPr>
        </a:p>
        <a:p>
          <a:pPr lvl="0" algn="r" defTabSz="1244600" rtl="1">
            <a:lnSpc>
              <a:spcPct val="90000"/>
            </a:lnSpc>
            <a:spcBef>
              <a:spcPct val="0"/>
            </a:spcBef>
            <a:spcAft>
              <a:spcPct val="35000"/>
            </a:spcAft>
          </a:pPr>
          <a:endParaRPr lang="ar-JO" sz="1400" b="1" kern="1200" dirty="0">
            <a:latin typeface="Segoe UI" panose="020B0502040204020203" pitchFamily="34" charset="0"/>
            <a:cs typeface="Segoe UI" panose="020B0502040204020203" pitchFamily="34" charset="0"/>
          </a:endParaRPr>
        </a:p>
        <a:p>
          <a:pPr lvl="0" algn="ctr" defTabSz="1244600" rtl="1">
            <a:lnSpc>
              <a:spcPct val="90000"/>
            </a:lnSpc>
            <a:spcBef>
              <a:spcPct val="0"/>
            </a:spcBef>
            <a:spcAft>
              <a:spcPct val="35000"/>
            </a:spcAft>
          </a:pPr>
          <a:r>
            <a:rPr lang="ar-JO" sz="2000" b="1" kern="1200" dirty="0">
              <a:latin typeface="Segoe UI" panose="020B0502040204020203" pitchFamily="34" charset="0"/>
              <a:cs typeface="Segoe UI" panose="020B0502040204020203" pitchFamily="34" charset="0"/>
            </a:rPr>
            <a:t>النظرية الفلسفسية</a:t>
          </a:r>
          <a:endParaRPr lang="en-US" sz="2000" b="1" kern="1200" dirty="0">
            <a:latin typeface="Segoe UI" panose="020B0502040204020203" pitchFamily="34" charset="0"/>
            <a:cs typeface="Segoe UI" panose="020B0502040204020203" pitchFamily="34" charset="0"/>
          </a:endParaRPr>
        </a:p>
      </dsp:txBody>
      <dsp:txXfrm>
        <a:off x="6836729" y="0"/>
        <a:ext cx="2429052" cy="234403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92B107E-C6B8-46D8-B740-221E4A77A33C}">
      <dsp:nvSpPr>
        <dsp:cNvPr id="0" name=""/>
        <dsp:cNvSpPr/>
      </dsp:nvSpPr>
      <dsp:spPr>
        <a:xfrm rot="10800000">
          <a:off x="1502536" y="190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Segoe UI" panose="020B0502040204020203" pitchFamily="34" charset="0"/>
              <a:cs typeface="Segoe UI" panose="020B0502040204020203" pitchFamily="34" charset="0"/>
            </a:rPr>
            <a:t>مفهوم النظرية وتاريخ نشأتها</a:t>
          </a:r>
          <a:endParaRPr lang="en-US" sz="2000" kern="1200" dirty="0">
            <a:latin typeface="Segoe UI" panose="020B0502040204020203" pitchFamily="34" charset="0"/>
            <a:cs typeface="Segoe UI" panose="020B0502040204020203" pitchFamily="34" charset="0"/>
          </a:endParaRPr>
        </a:p>
      </dsp:txBody>
      <dsp:txXfrm rot="10800000">
        <a:off x="1643632" y="1902"/>
        <a:ext cx="5264024" cy="564386"/>
      </dsp:txXfrm>
    </dsp:sp>
    <dsp:sp modelId="{375BD474-130A-4F51-920A-65E7C367718B}">
      <dsp:nvSpPr>
        <dsp:cNvPr id="0" name=""/>
        <dsp:cNvSpPr/>
      </dsp:nvSpPr>
      <dsp:spPr>
        <a:xfrm>
          <a:off x="1220343" y="190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16FD740-1B6F-4066-B4AF-188BD1581777}">
      <dsp:nvSpPr>
        <dsp:cNvPr id="0" name=""/>
        <dsp:cNvSpPr/>
      </dsp:nvSpPr>
      <dsp:spPr>
        <a:xfrm rot="10800000">
          <a:off x="1502536" y="734762"/>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Light" pitchFamily="2" charset="-78"/>
              <a:cs typeface="Alexandria Light" pitchFamily="2" charset="-78"/>
            </a:rPr>
            <a:t>أنواع النظريات بشكل عام</a:t>
          </a:r>
          <a:endParaRPr lang="en-US" sz="2000" kern="1200" dirty="0">
            <a:latin typeface="Alexandria Light" pitchFamily="2" charset="-78"/>
            <a:cs typeface="Alexandria Light" pitchFamily="2" charset="-78"/>
          </a:endParaRPr>
        </a:p>
      </dsp:txBody>
      <dsp:txXfrm rot="10800000">
        <a:off x="1643632" y="734762"/>
        <a:ext cx="5264024" cy="564386"/>
      </dsp:txXfrm>
    </dsp:sp>
    <dsp:sp modelId="{E4300E03-841D-4F35-84B3-E99530CC3883}">
      <dsp:nvSpPr>
        <dsp:cNvPr id="0" name=""/>
        <dsp:cNvSpPr/>
      </dsp:nvSpPr>
      <dsp:spPr>
        <a:xfrm>
          <a:off x="1220343" y="734762"/>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D689531-2F4C-48AD-A16B-A826D55FFB10}">
      <dsp:nvSpPr>
        <dsp:cNvPr id="0" name=""/>
        <dsp:cNvSpPr/>
      </dsp:nvSpPr>
      <dsp:spPr>
        <a:xfrm rot="10800000">
          <a:off x="1502536" y="1467621"/>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Light" pitchFamily="2" charset="-78"/>
              <a:cs typeface="Alexandria Light" pitchFamily="2" charset="-78"/>
            </a:rPr>
            <a:t>نظريات التعلم</a:t>
          </a:r>
          <a:endParaRPr lang="en-US" sz="2000" kern="1200" dirty="0">
            <a:latin typeface="Alexandria Light" pitchFamily="2" charset="-78"/>
            <a:cs typeface="Alexandria Light" pitchFamily="2" charset="-78"/>
          </a:endParaRPr>
        </a:p>
      </dsp:txBody>
      <dsp:txXfrm rot="10800000">
        <a:off x="1643632" y="1467621"/>
        <a:ext cx="5264024" cy="564386"/>
      </dsp:txXfrm>
    </dsp:sp>
    <dsp:sp modelId="{3D056ABF-DA8A-4CE8-B186-7424FC6B151E}">
      <dsp:nvSpPr>
        <dsp:cNvPr id="0" name=""/>
        <dsp:cNvSpPr/>
      </dsp:nvSpPr>
      <dsp:spPr>
        <a:xfrm>
          <a:off x="1220343" y="1467621"/>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0884F3D-B0DE-48BC-82D2-E2E991314834}">
      <dsp:nvSpPr>
        <dsp:cNvPr id="0" name=""/>
        <dsp:cNvSpPr/>
      </dsp:nvSpPr>
      <dsp:spPr>
        <a:xfrm rot="10800000">
          <a:off x="1502536" y="220048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latin typeface="Alexandria Light" pitchFamily="2" charset="-78"/>
              <a:cs typeface="Alexandria Light" pitchFamily="2" charset="-78"/>
            </a:rPr>
            <a:t>نظريات السياسات التعليمية</a:t>
          </a:r>
          <a:endParaRPr lang="en-US" sz="2000" kern="1200" dirty="0">
            <a:latin typeface="Alexandria Light" pitchFamily="2" charset="-78"/>
            <a:cs typeface="Alexandria Light" pitchFamily="2" charset="-78"/>
          </a:endParaRPr>
        </a:p>
      </dsp:txBody>
      <dsp:txXfrm rot="10800000">
        <a:off x="1643632" y="2200480"/>
        <a:ext cx="5264024" cy="564386"/>
      </dsp:txXfrm>
    </dsp:sp>
    <dsp:sp modelId="{F1ECD63B-4BA5-48E8-B8F9-49F8FBE9C2E3}">
      <dsp:nvSpPr>
        <dsp:cNvPr id="0" name=""/>
        <dsp:cNvSpPr/>
      </dsp:nvSpPr>
      <dsp:spPr>
        <a:xfrm>
          <a:off x="1220343" y="220048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8EFBB6F-4931-49A6-A33F-D03AA1ECCCA8}">
      <dsp:nvSpPr>
        <dsp:cNvPr id="0" name=""/>
        <dsp:cNvSpPr/>
      </dsp:nvSpPr>
      <dsp:spPr>
        <a:xfrm rot="10800000">
          <a:off x="1502536" y="2933340"/>
          <a:ext cx="5405120" cy="564386"/>
        </a:xfrm>
        <a:prstGeom prst="homePlat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8879" tIns="76200" rIns="142240" bIns="76200" numCol="1" spcCol="1270" anchor="ctr" anchorCtr="0">
          <a:noAutofit/>
        </a:bodyPr>
        <a:lstStyle/>
        <a:p>
          <a:pPr lvl="0" algn="ctr" defTabSz="889000">
            <a:lnSpc>
              <a:spcPct val="90000"/>
            </a:lnSpc>
            <a:spcBef>
              <a:spcPct val="0"/>
            </a:spcBef>
            <a:spcAft>
              <a:spcPct val="35000"/>
            </a:spcAft>
          </a:pPr>
          <a:r>
            <a:rPr lang="ar-JO" sz="2000" kern="1200" dirty="0">
              <a:solidFill>
                <a:prstClr val="white"/>
              </a:solidFill>
              <a:latin typeface="Alexandria Light" pitchFamily="2" charset="-78"/>
              <a:ea typeface="+mn-ea"/>
              <a:cs typeface="Alexandria Light" pitchFamily="2" charset="-78"/>
            </a:rPr>
            <a:t>أبعاد السياسات </a:t>
          </a:r>
          <a:r>
            <a:rPr lang="ar-JO" sz="2000" kern="1200" dirty="0">
              <a:latin typeface="Alexandria Light" pitchFamily="2" charset="-78"/>
              <a:cs typeface="Alexandria Light" pitchFamily="2" charset="-78"/>
            </a:rPr>
            <a:t>التعليمية</a:t>
          </a:r>
          <a:endParaRPr lang="en-US" sz="1600" kern="1200" dirty="0">
            <a:latin typeface="Alexandria Light" pitchFamily="2" charset="-78"/>
            <a:cs typeface="Alexandria Light" pitchFamily="2" charset="-78"/>
          </a:endParaRPr>
        </a:p>
      </dsp:txBody>
      <dsp:txXfrm rot="10800000">
        <a:off x="1643632" y="2933340"/>
        <a:ext cx="5264024" cy="564386"/>
      </dsp:txXfrm>
    </dsp:sp>
    <dsp:sp modelId="{9837C953-2447-415C-A134-855993121C52}">
      <dsp:nvSpPr>
        <dsp:cNvPr id="0" name=""/>
        <dsp:cNvSpPr/>
      </dsp:nvSpPr>
      <dsp:spPr>
        <a:xfrm>
          <a:off x="1220343" y="2933340"/>
          <a:ext cx="564386" cy="564386"/>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StepDownProcess">
  <dgm:title val=""/>
  <dgm:desc val=""/>
  <dgm:catLst>
    <dgm:cat type="process" pri="1600"/>
  </dgm:catLst>
  <dgm:sampData>
    <dgm:dataModel>
      <dgm:ptLst>
        <dgm:pt modelId="0" type="doc"/>
        <dgm:pt modelId="10">
          <dgm:prSet phldr="1"/>
        </dgm:pt>
        <dgm:pt modelId="11">
          <dgm:prSet phldr="1"/>
        </dgm:pt>
        <dgm:pt modelId="20">
          <dgm:prSet phldr="1"/>
        </dgm:pt>
        <dgm:pt modelId="21">
          <dgm:prSet phldr="1"/>
        </dgm:pt>
        <dgm:pt modelId="30">
          <dgm:prSet phldr="1"/>
        </dgm:pt>
        <dgm:pt modelId="31">
          <dgm:prSet phldr="1"/>
        </dgm:pt>
      </dgm:ptLst>
      <dgm:cxnLst>
        <dgm:cxn modelId="60" srcId="0" destId="10" srcOrd="0" destOrd="0"/>
        <dgm:cxn modelId="12" srcId="10" destId="11" srcOrd="0" destOrd="0"/>
        <dgm:cxn modelId="70" srcId="0" destId="20" srcOrd="1" destOrd="0"/>
        <dgm:cxn modelId="22" srcId="20" destId="21" srcOrd="0" destOrd="0"/>
        <dgm:cxn modelId="80" srcId="0" destId="30" srcOrd="2" destOrd="0"/>
        <dgm:cxn modelId="32" srcId="30" destId="31" srcOrd="0" destOrd="0"/>
      </dgm:cxnLst>
      <dgm:bg/>
      <dgm:whole/>
    </dgm:dataModel>
  </dgm:sampData>
  <dgm:styleData>
    <dgm:dataModel>
      <dgm:ptLst>
        <dgm:pt modelId="0" type="doc"/>
        <dgm:pt modelId="10">
          <dgm:prSet phldr="1"/>
        </dgm:pt>
        <dgm:pt modelId="20">
          <dgm:prSet phldr="1"/>
        </dgm:pt>
      </dgm:ptLst>
      <dgm:cxnLst>
        <dgm:cxn modelId="60" srcId="0" destId="10" srcOrd="0" destOrd="0"/>
        <dgm:cxn modelId="7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60" srcId="0" destId="10" srcOrd="0" destOrd="0"/>
        <dgm:cxn modelId="70" srcId="0" destId="20" srcOrd="1" destOrd="0"/>
        <dgm:cxn modelId="80" srcId="0" destId="30" srcOrd="2" destOrd="0"/>
        <dgm:cxn modelId="90" srcId="0" destId="40" srcOrd="3" destOrd="0"/>
      </dgm:cxnLst>
      <dgm:bg/>
      <dgm:whole/>
    </dgm:dataModel>
  </dgm:clrData>
  <dgm:layoutNode name="rootnode">
    <dgm:varLst>
      <dgm:chMax/>
      <dgm:chPref/>
      <dgm:dir/>
      <dgm:animLvl val="lvl"/>
    </dgm:varLst>
    <dgm:choose name="Name0">
      <dgm:if name="Name1" func="var" arg="dir" op="equ" val="norm">
        <dgm:alg type="snake">
          <dgm:param type="grDir" val="tL"/>
          <dgm:param type="flowDir" val="row"/>
          <dgm:param type="off" val="off"/>
          <dgm:param type="bkpt" val="fixed"/>
          <dgm:param type="bkPtFixedVal" val="1"/>
        </dgm:alg>
      </dgm:if>
      <dgm:else name="Name2">
        <dgm:alg type="snake">
          <dgm:param type="grDir" val="tR"/>
          <dgm:param type="flowDir" val="row"/>
          <dgm:param type="off" val="off"/>
          <dgm:param type="bkpt" val="fixed"/>
          <dgm:param type="bkPtFixedVal" val="1"/>
        </dgm:alg>
      </dgm:else>
    </dgm:choose>
    <dgm:shape xmlns:r="http://schemas.openxmlformats.org/officeDocument/2006/relationships" r:blip="">
      <dgm:adjLst/>
    </dgm:shape>
    <dgm:choose name="Name3">
      <dgm:if name="Name4" func="var" arg="dir" op="equ" val="norm">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if>
      <dgm:else name="Name5">
        <dgm:constrLst>
          <dgm:constr type="alignOff" forName="rootnode" val="0.48"/>
          <dgm:constr type="primFontSz" for="des" forName="ParentText" val="65"/>
          <dgm:constr type="primFontSz" for="des" forName="ChildText" refType="primFontSz" refFor="des" refForName="ParentText" op="lte"/>
          <dgm:constr type="w" for="ch" forName="composite" refType="w"/>
          <dgm:constr type="h" for="ch" forName="composite" refType="h"/>
          <dgm:constr type="sp" refType="h" refFor="ch" refForName="composite" op="equ" fact="-0.38"/>
        </dgm:constrLst>
      </dgm:else>
    </dgm:choose>
    <dgm:forEach name="nodesForEach" axis="ch" ptType="node">
      <dgm:layoutNode name="composite">
        <dgm:alg type="composite">
          <dgm:param type="ar" val="1.2439"/>
        </dgm:alg>
        <dgm:shape xmlns:r="http://schemas.openxmlformats.org/officeDocument/2006/relationships" r:blip="">
          <dgm:adjLst/>
        </dgm:shape>
        <dgm:choose name="Name6">
          <dgm:if name="Name7" func="var" arg="dir" op="equ" val="norm">
            <dgm:constrLst>
              <dgm:constr type="l" for="ch" forName="bentUpArrow1" refType="w" fact="0.07"/>
              <dgm:constr type="t" for="ch" forName="bentUpArrow1" refType="h" fact="0.524"/>
              <dgm:constr type="w" for="ch" forName="bentUpArrow1" refType="w" fact="0.3844"/>
              <dgm:constr type="h" for="ch" forName="bentUpArrow1" refType="h" fact="0.42"/>
              <dgm:constr type="l" for="ch" forName="ParentText" refType="w" fact="0"/>
              <dgm:constr type="t" for="ch" forName="ParentText" refType="h" fact="0"/>
              <dgm:constr type="w" for="ch" forName="ParentText" refType="w" fact="0.5684"/>
              <dgm:constr type="h" for="ch" forName="ParentText" refType="h" fact="0.4949"/>
              <dgm:constr type="l" for="ch" forName="ChildText" refType="w" refFor="ch" refForName="ParentText"/>
              <dgm:constr type="t" for="ch" forName="ChildText" refType="h" fact="0.05"/>
              <dgm:constr type="w" for="ch" forName="ChildText" refType="w" fact="0.4134"/>
              <dgm:constr type="h" for="ch" forName="ChildText" refType="h" fact="0.4"/>
              <dgm:constr type="l" for="ch" forName="FinalChildText" refType="w" refFor="ch" refForName="ParentText"/>
              <dgm:constr type="t" for="ch" forName="FinalChildText" refType="h" fact="0.05"/>
              <dgm:constr type="w" for="ch" forName="FinalChildText" refType="w" fact="0.4134"/>
              <dgm:constr type="h" for="ch" forName="FinalChildText" refType="h" fact="0.4"/>
            </dgm:constrLst>
          </dgm:if>
          <dgm:else name="Name8">
            <dgm:constrLst>
              <dgm:constr type="r" for="ch" forName="bentUpArrow1" refType="w" fact="0.97"/>
              <dgm:constr type="t" for="ch" forName="bentUpArrow1" refType="h" fact="0.524"/>
              <dgm:constr type="w" for="ch" forName="bentUpArrow1" refType="w" fact="0.3844"/>
              <dgm:constr type="h" for="ch" forName="bentUpArrow1" refType="h" fact="0.42"/>
              <dgm:constr type="l" for="ch" forName="ParentText" refType="w" fact="0.4316"/>
              <dgm:constr type="t" for="ch" forName="ParentText" refType="h" fact="0"/>
              <dgm:constr type="w" for="ch" forName="ParentText" refType="w" fact="0.5684"/>
              <dgm:constr type="h" for="ch" forName="ParentText" refType="h" fact="0.4949"/>
              <dgm:constr type="l" for="ch" forName="ChildText" refType="w" fact="0"/>
              <dgm:constr type="t" for="ch" forName="ChildText" refType="h" fact="0.05"/>
              <dgm:constr type="w" for="ch" forName="ChildText" refType="w" fact="0.4134"/>
              <dgm:constr type="h" for="ch" forName="ChildText" refType="h" fact="0.4"/>
              <dgm:constr type="l" for="ch" forName="FinalChildText" refType="w" fact="0"/>
              <dgm:constr type="t" for="ch" forName="FinalChildText" refType="h" fact="0.05"/>
              <dgm:constr type="w" for="ch" forName="FinalChildText" refType="w" fact="0.4134"/>
              <dgm:constr type="h" for="ch" forName="FinalChildText" refType="h" fact="0.4"/>
            </dgm:constrLst>
          </dgm:else>
        </dgm:choose>
        <dgm:choose name="Name9">
          <dgm:if name="Name10" axis="followSib" ptType="node" func="cnt" op="gte" val="1">
            <dgm:layoutNode name="bentUpArrow1" styleLbl="alignImgPlace1">
              <dgm:alg type="sp"/>
              <dgm:choose name="Name11">
                <dgm:if name="Name12" func="var" arg="dir" op="equ" val="norm">
                  <dgm:shape xmlns:r="http://schemas.openxmlformats.org/officeDocument/2006/relationships" rot="90" type="bentUpArrow" r:blip="">
                    <dgm:adjLst>
                      <dgm:adj idx="1" val="0.3284"/>
                      <dgm:adj idx="2" val="0.25"/>
                      <dgm:adj idx="3" val="0.3578"/>
                    </dgm:adjLst>
                  </dgm:shape>
                </dgm:if>
                <dgm:else name="Name13">
                  <dgm:shape xmlns:r="http://schemas.openxmlformats.org/officeDocument/2006/relationships" rot="180" type="bentArrow" r:blip="">
                    <dgm:adjLst>
                      <dgm:adj idx="1" val="0.3284"/>
                      <dgm:adj idx="2" val="0.25"/>
                      <dgm:adj idx="3" val="0.3578"/>
                      <dgm:adj idx="4" val="0"/>
                    </dgm:adjLst>
                  </dgm:shape>
                </dgm:else>
              </dgm:choose>
              <dgm:presOf/>
            </dgm:layoutNode>
          </dgm:if>
          <dgm:else name="Name14"/>
        </dgm:choose>
        <dgm:layoutNode name="ParentText" styleLbl="node1">
          <dgm:varLst>
            <dgm:chMax val="1"/>
            <dgm:chPref val="1"/>
            <dgm:bulletEnabled val="1"/>
          </dgm:varLst>
          <dgm:alg type="tx"/>
          <dgm:shape xmlns:r="http://schemas.openxmlformats.org/officeDocument/2006/relationships" type="roundRect" r:blip="">
            <dgm:adjLst>
              <dgm:adj idx="1" val="0.1667"/>
            </dgm:adjLst>
          </dgm:shape>
          <dgm:presOf axis="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choose name="Name15">
          <dgm:if name="Name16" axis="followSib" ptType="node" func="cnt" op="equ" val="0">
            <dgm:choose name="Name17">
              <dgm:if name="Name18" axis="ch" ptType="node" func="cnt" op="gte" val="1">
                <dgm:layoutNode name="Final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9"/>
            </dgm:choose>
          </dgm:if>
          <dgm:else name="Name20">
            <dgm:layoutNode name="ChildText" styleLbl="revTx">
              <dgm:varLst>
                <dgm:chMax val="0"/>
                <dgm:chPref val="0"/>
                <dgm:bulletEnabled val="1"/>
              </dgm:varLst>
              <dgm:alg type="tx">
                <dgm:param type="stBulletLvl" val="1"/>
                <dgm:param type="txAnchorVertCh" val="mid"/>
                <dgm:param type="parTxLTRAlign" val="l"/>
              </dgm:alg>
              <dgm:shape xmlns:r="http://schemas.openxmlformats.org/officeDocument/2006/relationships" type="rect" r:blip="">
                <dgm:adjLst/>
              </dgm:shape>
              <dgm:presOf axis="des"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else>
        </dgm:choos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Process7">
  <dgm:title val=""/>
  <dgm:desc val=""/>
  <dgm:catLst>
    <dgm:cat type="process" pri="21000"/>
    <dgm:cat type="list" pri="90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Lst>
      <dgm:cxnLst>
        <dgm:cxn modelId="4" srcId="0" destId="1" srcOrd="0" destOrd="0"/>
        <dgm:cxn modelId="5" srcId="0" destId="2" srcOrd="1" destOrd="0"/>
        <dgm:cxn modelId="6" srcId="0" destId="3" srcOrd="2" destOrd="0"/>
        <dgm:cxn modelId="13" srcId="1" destId="11" srcOrd="0" destOrd="0"/>
        <dgm:cxn modelId="23" srcId="2" destId="21" srcOrd="0" destOrd="0"/>
        <dgm:cxn modelId="33" srcId="3" destId="3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nodeVertAlign" val="t"/>
        </dgm:alg>
      </dgm:if>
      <dgm:else name="Name3">
        <dgm:alg type="lin">
          <dgm:param type="linDir" val="fromR"/>
          <dgm:param type="nodeVertAlign" val="t"/>
        </dgm:alg>
      </dgm:else>
    </dgm:choose>
    <dgm:shape xmlns:r="http://schemas.openxmlformats.org/officeDocument/2006/relationships" r:blip="">
      <dgm:adjLst/>
    </dgm:shape>
    <dgm:presOf/>
    <dgm:constrLst>
      <dgm:constr type="h" for="ch" forName="compositeNode" refType="h"/>
      <dgm:constr type="w" for="ch" forName="compositeNode" refType="w"/>
      <dgm:constr type="w" for="ch" forName="hSp" refType="w" refFor="ch" refForName="compositeNode" fact="-0.035"/>
      <dgm:constr type="w" for="des" forName="simulatedConn" refType="w" refFor="ch" refForName="compositeNode" fact="0.15"/>
      <dgm:constr type="h" for="des" forName="simulatedConn" refType="w" refFor="des" refForName="simulatedConn"/>
      <dgm:constr type="h" for="des" forName="vSp1" refType="w" refFor="ch" refForName="compositeNode" fact="0.8"/>
      <dgm:constr type="h" for="des" forName="vSp2" refType="w" refFor="ch" refForName="compositeNode" fact="0.07"/>
      <dgm:constr type="w" for="ch" forName="vProcSp" refType="w" refFor="des" refForName="simulatedConn" op="equ"/>
      <dgm:constr type="h" for="ch" forName="vProcSp" refType="h" refFor="ch" refForName="compositeNode" op="equ"/>
      <dgm:constr type="w" for="ch" forName="sibTrans" refType="w" refFor="ch" refForName="compositeNode" fact="-0.08"/>
      <dgm:constr type="primFontSz" for="des" forName="parentNode" op="equ"/>
      <dgm:constr type="primFontSz" for="des" forName="childNode" op="equ"/>
    </dgm:constrLst>
    <dgm:ruleLst/>
    <dgm:forEach name="Name4" axis="ch" ptType="node">
      <dgm:layoutNode name="compositeNode">
        <dgm:varLst>
          <dgm:bulletEnabled val="1"/>
        </dgm:varLst>
        <dgm:alg type="composite"/>
        <dgm:choose name="Name5">
          <dgm:if name="Name6" func="var" arg="dir" op="equ" val="norm">
            <dgm:constrLst>
              <dgm:constr type="h" refType="w" op="lte" fact="1.2"/>
              <dgm:constr type="w" for="ch" forName="bgRect" refType="w"/>
              <dgm:constr type="h" for="ch" forName="bgRect" refType="h"/>
              <dgm:constr type="t" for="ch" forName="bgRect"/>
              <dgm:constr type="l" for="ch" forName="bgRect"/>
              <dgm:constr type="w" for="ch" forName="parentNode" refType="w" refFor="ch" refForName="bgRect" fact="0.2"/>
              <dgm:constr type="h" for="ch" forName="parentNode" refType="h" fact="0.82"/>
              <dgm:constr type="t" for="ch" forName="parentNode"/>
              <dgm:constr type="l" for="ch" forName="parentNode"/>
              <dgm:constr type="r" for="ch" forName="childNode" refType="r" refFor="ch" refForName="bgRect" fact="0.945"/>
              <dgm:constr type="h" for="ch" forName="childNode" refType="h" refFor="ch" refForName="bgRect" op="equ"/>
              <dgm:constr type="t" for="ch" forName="childNode"/>
              <dgm:constr type="l" for="ch" forName="childNode" refType="r" refFor="ch" refForName="parentNode"/>
            </dgm:constrLst>
          </dgm:if>
          <dgm:else name="Name7">
            <dgm:constrLst>
              <dgm:constr type="h" refType="w" op="lte" fact="1.2"/>
              <dgm:constr type="w" for="ch" forName="bgRect" refType="w"/>
              <dgm:constr type="h" for="ch" forName="bgRect" refType="h"/>
              <dgm:constr type="t" for="ch" forName="bgRect"/>
              <dgm:constr type="r" for="ch" forName="bgRect" refType="w"/>
              <dgm:constr type="w" for="ch" forName="parentNode" refType="w" refFor="ch" refForName="bgRect" fact="0.2"/>
              <dgm:constr type="h" for="ch" forName="parentNode" refType="h" fact="0.82"/>
              <dgm:constr type="t" for="ch" forName="parentNode"/>
              <dgm:constr type="r" for="ch" forName="parentNode" refType="w"/>
              <dgm:constr type="h" for="ch" forName="childNode" refType="h" refFor="ch" refForName="bgRect"/>
              <dgm:constr type="t" for="ch" forName="childNode"/>
              <dgm:constr type="r" for="ch" forName="childNode" refType="l" refFor="ch" refForName="parentNode"/>
              <dgm:constr type="l" for="ch" forName="childNode" refType="w" refFor="ch" refForName="bgRect" fact="0.055"/>
            </dgm:constrLst>
          </dgm:else>
        </dgm:choose>
        <dgm:ruleLst>
          <dgm:rule type="w" for="ch" forName="childNode" val="NaN" fact="NaN" max="30"/>
        </dgm:ruleLst>
        <dgm:layoutNode name="bgRect" styleLbl="node1">
          <dgm:alg type="sp"/>
          <dgm:shape xmlns:r="http://schemas.openxmlformats.org/officeDocument/2006/relationships" type="roundRect" r:blip="" zOrderOff="-1">
            <dgm:adjLst>
              <dgm:adj idx="1" val="0.05"/>
            </dgm:adjLst>
          </dgm:shape>
          <dgm:presOf axis="self"/>
          <dgm:constrLst/>
          <dgm:ruleLst/>
        </dgm:layoutNode>
        <dgm:layoutNode name="parentNode" styleLbl="node1">
          <dgm:varLst>
            <dgm:chMax val="0"/>
            <dgm:bulletEnabled val="1"/>
          </dgm:varLst>
          <dgm:presOf axis="self"/>
          <dgm:choose name="Name8">
            <dgm:if name="Name9" func="var" arg="dir" op="equ" val="norm">
              <dgm:alg type="tx">
                <dgm:param type="autoTxRot" val="grav"/>
                <dgm:param type="txAnchorVert" val="t"/>
                <dgm:param type="parTxLTRAlign" val="r"/>
                <dgm:param type="parTxRTLAlign" val="r"/>
              </dgm:alg>
              <dgm:shape xmlns:r="http://schemas.openxmlformats.org/officeDocument/2006/relationships" rot="270" type="rect" r:blip="" hideGeom="1">
                <dgm:adjLst/>
              </dgm:shape>
              <dgm:constrLst>
                <dgm:constr type="primFontSz" val="65"/>
                <dgm:constr type="lMarg"/>
                <dgm:constr type="rMarg" refType="primFontSz" fact="0.35"/>
                <dgm:constr type="tMarg" refType="primFontSz" fact="0.27"/>
                <dgm:constr type="bMarg"/>
              </dgm:constrLst>
            </dgm:if>
            <dgm:else name="Name10">
              <dgm:alg type="tx">
                <dgm:param type="autoTxRot" val="grav"/>
                <dgm:param type="txAnchorVert" val="t"/>
                <dgm:param type="parTxLTRAlign" val="l"/>
                <dgm:param type="parTxRTLAlign" val="l"/>
              </dgm:alg>
              <dgm:shape xmlns:r="http://schemas.openxmlformats.org/officeDocument/2006/relationships" rot="90" type="rect" r:blip="" hideGeom="1">
                <dgm:adjLst/>
              </dgm:shape>
              <dgm:constrLst>
                <dgm:constr type="primFontSz" val="65"/>
                <dgm:constr type="lMarg" refType="primFontSz" fact="0.35"/>
                <dgm:constr type="rMarg"/>
                <dgm:constr type="tMarg" refType="primFontSz" fact="0.27"/>
                <dgm:constr type="bMarg"/>
              </dgm:constrLst>
            </dgm:else>
          </dgm:choose>
          <dgm:ruleLst>
            <dgm:rule type="primFontSz" val="5" fact="NaN" max="NaN"/>
          </dgm:ruleLst>
        </dgm:layoutNode>
        <dgm:choose name="Name11">
          <dgm:if name="Name12" axis="ch" ptType="node" func="cnt" op="gte" val="1">
            <dgm:layoutNode name="childNode" styleLbl="node1" moveWith="bgRect">
              <dgm:varLst>
                <dgm:bulletEnabled val="1"/>
              </dgm:varLst>
              <dgm:alg type="tx">
                <dgm:param type="parTxLTRAlign" val="l"/>
                <dgm:param type="parTxRTLAlign" val="r"/>
                <dgm:param type="txAnchorVert" val="t"/>
              </dgm:alg>
              <dgm:shape xmlns:r="http://schemas.openxmlformats.org/officeDocument/2006/relationships" type="rect" r:blip="" hideGeom="1">
                <dgm:adjLst/>
              </dgm:shape>
              <dgm:presOf axis="des" ptType="node"/>
              <dgm:constrLst>
                <dgm:constr type="primFontSz" val="65"/>
                <dgm:constr type="lMarg"/>
                <dgm:constr type="bMarg"/>
                <dgm:constr type="tMarg" refType="primFontSz" fact="0.27"/>
                <dgm:constr type="rMarg"/>
              </dgm:constrLst>
              <dgm:ruleLst>
                <dgm:rule type="primFontSz" val="5" fact="NaN" max="NaN"/>
              </dgm:ruleLst>
            </dgm:layoutNode>
          </dgm:if>
          <dgm:else name="Name13"/>
        </dgm:choose>
      </dgm:layoutNode>
      <dgm:forEach name="Name14" axis="followSib" ptType="sibTrans" cnt="1">
        <dgm:layoutNode name="hSp">
          <dgm:alg type="sp"/>
          <dgm:shape xmlns:r="http://schemas.openxmlformats.org/officeDocument/2006/relationships" r:blip="">
            <dgm:adjLst/>
          </dgm:shape>
          <dgm:presOf/>
          <dgm:constrLst/>
          <dgm:ruleLst/>
        </dgm:layoutNode>
        <dgm:layoutNode name="vProcSp" moveWith="bgRect">
          <dgm:alg type="lin">
            <dgm:param type="linDir" val="fromT"/>
          </dgm:alg>
          <dgm:shape xmlns:r="http://schemas.openxmlformats.org/officeDocument/2006/relationships" r:blip="">
            <dgm:adjLst/>
          </dgm:shape>
          <dgm:presOf/>
          <dgm:constrLst>
            <dgm:constr type="w" for="ch" forName="vSp1" refType="w"/>
            <dgm:constr type="w" for="ch" forName="simulatedConn" refType="w"/>
            <dgm:constr type="w" for="ch" forName="vSp2" refType="w"/>
          </dgm:constrLst>
          <dgm:ruleLst/>
          <dgm:layoutNode name="vSp1">
            <dgm:alg type="sp"/>
            <dgm:shape xmlns:r="http://schemas.openxmlformats.org/officeDocument/2006/relationships" r:blip="">
              <dgm:adjLst/>
            </dgm:shape>
            <dgm:presOf/>
            <dgm:constrLst/>
            <dgm:ruleLst/>
          </dgm:layoutNode>
          <dgm:layoutNode name="simulatedConn" styleLbl="solidFgAcc1">
            <dgm:alg type="sp"/>
            <dgm:choose name="Name15">
              <dgm:if name="Name16" func="var" arg="dir" op="equ" val="norm">
                <dgm:shape xmlns:r="http://schemas.openxmlformats.org/officeDocument/2006/relationships" rot="90" type="flowChartExtract" r:blip="">
                  <dgm:adjLst/>
                </dgm:shape>
              </dgm:if>
              <dgm:else name="Name17">
                <dgm:shape xmlns:r="http://schemas.openxmlformats.org/officeDocument/2006/relationships" rot="-90" type="flowChartExtract" r:blip="">
                  <dgm:adjLst/>
                </dgm:shape>
              </dgm:else>
            </dgm:choose>
            <dgm:presOf/>
            <dgm:constrLst/>
            <dgm:ruleLst/>
          </dgm:layoutNode>
          <dgm:layoutNode name="vSp2">
            <dgm:alg type="sp"/>
            <dgm:shape xmlns:r="http://schemas.openxmlformats.org/officeDocument/2006/relationships" r:blip="">
              <dgm:adjLst/>
            </dgm:shape>
            <dgm:presOf/>
            <dgm:constrLst/>
            <dgm:ruleLst/>
          </dgm:layoutNode>
        </dgm:layoutNode>
        <dgm:layoutNode name="sibTrans">
          <dgm:alg type="sp"/>
          <dgm:shape xmlns:r="http://schemas.openxmlformats.org/officeDocument/2006/relationships" r:blip="">
            <dgm:adjLst/>
          </dgm:shape>
          <dgm:presOf/>
          <dgm:constrLst/>
          <dgm:ruleLst/>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ink/ink1.xml><?xml version="1.0" encoding="utf-8"?>
<inkml:ink xmlns:inkml="http://www.w3.org/2003/InkML">
  <inkml:definitions>
    <inkml:context xml:id="ctx0">
      <inkml:inkSource xml:id="inkSrc0">
        <inkml:traceFormat>
          <inkml:channel name="X" type="integer" max="1366" units="cm"/>
          <inkml:channel name="Y" type="integer" max="768" units="cm"/>
          <inkml:channel name="T" type="integer" max="2.14748E9" units="dev"/>
        </inkml:traceFormat>
        <inkml:channelProperties>
          <inkml:channelProperty channel="X" name="resolution" value="39.7093" units="1/cm"/>
          <inkml:channelProperty channel="Y" name="resolution" value="39.79275" units="1/cm"/>
          <inkml:channelProperty channel="T" name="resolution" value="1" units="1/dev"/>
        </inkml:channelProperties>
      </inkml:inkSource>
      <inkml:timestamp xml:id="ts0" timeString="2023-10-17T18:58:56.760"/>
    </inkml:context>
    <inkml:brush xml:id="br0">
      <inkml:brushProperty name="width" value="0.05292" units="cm"/>
      <inkml:brushProperty name="height" value="0.05292" units="cm"/>
      <inkml:brushProperty name="color" value="#FFC000"/>
    </inkml:brush>
  </inkml:definitions>
  <inkml:trace contextRef="#ctx0" brushRef="#br0">14743 14427 0,'0'-35'100</inkml:trace>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2/17/2026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866747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8879091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135769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1528893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05592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495383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391605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2906491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2/17/2026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76038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2/17/2026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76281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2/17/2026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327702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25106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2/17/2026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63634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0200760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2/17/2026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959235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8211166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7673578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4346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141875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24477824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12915599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57264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381264471"/>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47700505"/>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177659722"/>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66151320"/>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10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53069969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26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14813318"/>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31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154167856"/>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50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1705050429"/>
      </p:ext>
    </p:extLst>
  </p:cSld>
  <p:clrMapOvr>
    <a:masterClrMapping/>
  </p:clrMapOvr>
  <mc:AlternateContent xmlns:mc="http://schemas.openxmlformats.org/markup-compatibility/2006" xmlns:p14="http://schemas.microsoft.com/office/powerpoint/2010/main">
    <mc:Choice Requires="p14">
      <p:transition spd="slow" p14:dur="3400" advTm="41776">
        <p14:reveal/>
      </p:transition>
    </mc:Choice>
    <mc:Fallback xmlns="">
      <p:transition spd="slow" advTm="41776">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userDrawn="1">
  <p:cSld name="27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userDrawn="1">
  <p:cSld name="32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xmlns=""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3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2/17/2026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3474524470"/>
      </p:ext>
    </p:extLst>
  </p:cSld>
  <p:clrMap bg1="lt1" tx1="dk1" bg2="lt2" tx2="dk2" accent1="accent1" accent2="accent2" accent3="accent3" accent4="accent4" accent5="accent5" accent6="accent6" hlink="hlink" folHlink="folHlink"/>
  <p:sldLayoutIdLst>
    <p:sldLayoutId id="2147483739" r:id="rId1"/>
    <p:sldLayoutId id="2147483740" r:id="rId2"/>
    <p:sldLayoutId id="2147483741" r:id="rId3"/>
    <p:sldLayoutId id="2147483742" r:id="rId4"/>
    <p:sldLayoutId id="2147483743" r:id="rId5"/>
    <p:sldLayoutId id="2147483744" r:id="rId6"/>
    <p:sldLayoutId id="2147483745" r:id="rId7"/>
    <p:sldLayoutId id="2147483746" r:id="rId8"/>
    <p:sldLayoutId id="2147483747" r:id="rId9"/>
    <p:sldLayoutId id="2147483748" r:id="rId10"/>
    <p:sldLayoutId id="2147483749" r:id="rId11"/>
    <p:sldLayoutId id="2147483750" r:id="rId12"/>
    <p:sldLayoutId id="2147483751" r:id="rId13"/>
    <p:sldLayoutId id="2147483752" r:id="rId14"/>
    <p:sldLayoutId id="2147483753" r:id="rId15"/>
    <p:sldLayoutId id="2147483754" r:id="rId16"/>
    <p:sldLayoutId id="2147483755" r:id="rId17"/>
    <p:sldLayoutId id="2147483756" r:id="rId18"/>
    <p:sldLayoutId id="2147483696" r:id="rId19"/>
    <p:sldLayoutId id="2147483697" r:id="rId20"/>
    <p:sldLayoutId id="2147483698" r:id="rId21"/>
    <p:sldLayoutId id="2147483699" r:id="rId22"/>
    <p:sldLayoutId id="2147483680" r:id="rId23"/>
    <p:sldLayoutId id="2147483681" r:id="rId24"/>
    <p:sldLayoutId id="2147483682" r:id="rId25"/>
    <p:sldLayoutId id="2147483683" r:id="rId26"/>
    <p:sldLayoutId id="2147483662" r:id="rId27"/>
    <p:sldLayoutId id="2147483664" r:id="rId2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6.xml"/><Relationship Id="rId1" Type="http://schemas.openxmlformats.org/officeDocument/2006/relationships/tags" Target="../tags/tag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slideLayout" Target="../slideLayouts/slideLayout14.xml"/><Relationship Id="rId1" Type="http://schemas.openxmlformats.org/officeDocument/2006/relationships/tags" Target="../tags/tag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3.xml"/><Relationship Id="rId7" Type="http://schemas.openxmlformats.org/officeDocument/2006/relationships/image" Target="../media/image2.png"/><Relationship Id="rId2" Type="http://schemas.openxmlformats.org/officeDocument/2006/relationships/diagramData" Target="../diagrams/data3.xml"/><Relationship Id="rId1" Type="http://schemas.openxmlformats.org/officeDocument/2006/relationships/slideLayout" Target="../slideLayouts/slideLayout14.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1.xml.rels><?xml version="1.0" encoding="UTF-8" standalone="yes"?>
<Relationships xmlns="http://schemas.openxmlformats.org/package/2006/relationships"><Relationship Id="rId2" Type="http://schemas.openxmlformats.org/officeDocument/2006/relationships/customXml" Target="../ink/ink1.xml"/><Relationship Id="rId1" Type="http://schemas.openxmlformats.org/officeDocument/2006/relationships/slideLayout" Target="../slideLayouts/slideLayout14.xml"/><Relationship Id="rId10" Type="http://schemas.openxmlformats.org/officeDocument/2006/relationships/image" Target="../media/image2.png"/><Relationship Id="rId9" Type="http://schemas.openxmlformats.org/officeDocument/2006/relationships/image" Target="../media/image10.png"/></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7.jp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8.jp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0.jp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2.jp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3.jp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4.jp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5.jp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6.jp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7.jp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8.jp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9.jp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14.xml"/><Relationship Id="rId1" Type="http://schemas.openxmlformats.org/officeDocument/2006/relationships/tags" Target="../tags/tag3.xml"/></Relationships>
</file>

<file path=ppt/slides/_rels/slide37.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4.xml"/><Relationship Id="rId7" Type="http://schemas.microsoft.com/office/2007/relationships/diagramDrawing" Target="../diagrams/drawing4.xml"/><Relationship Id="rId2" Type="http://schemas.openxmlformats.org/officeDocument/2006/relationships/slideLayout" Target="../slideLayouts/slideLayout14.xml"/><Relationship Id="rId1" Type="http://schemas.openxmlformats.org/officeDocument/2006/relationships/tags" Target="../tags/tag4.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0.jpe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3" Type="http://schemas.openxmlformats.org/officeDocument/2006/relationships/hyperlink" Target="https://drasah.com/Description.aspx?id=6307&#1610;&#1581;&#1610;&#1609;" TargetMode="External"/><Relationship Id="rId2" Type="http://schemas.openxmlformats.org/officeDocument/2006/relationships/hyperlink" Target="https://mawdoo3.com/%D9%85%D9%81%D9%87%D9%88%D9%85_%D8%A7%D9%84%D9%86%D8%B8%D8%B1%D9%8A%D8%A9_%D9%84%D8%BA%D8%A9_%D9%88%D8%A7%D8%B5%D8%B7%D9%84%D8%A7%D8%AD%D8%A7%D9%8B" TargetMode="External"/><Relationship Id="rId1" Type="http://schemas.openxmlformats.org/officeDocument/2006/relationships/slideLayout" Target="../slideLayouts/slideLayout14.xml"/><Relationship Id="rId4" Type="http://schemas.openxmlformats.org/officeDocument/2006/relationships/image" Target="../media/image2.png"/></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jpeg"/><Relationship Id="rId1" Type="http://schemas.openxmlformats.org/officeDocument/2006/relationships/slideLayout" Target="../slideLayouts/slideLayout17.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 name="TextBox 45"/>
          <p:cNvSpPr txBox="1"/>
          <p:nvPr/>
        </p:nvSpPr>
        <p:spPr>
          <a:xfrm>
            <a:off x="767040" y="5356462"/>
            <a:ext cx="1133644"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ELD</a:t>
            </a:r>
            <a:r>
              <a:rPr kumimoji="0" lang="ar-JO"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721</a:t>
            </a: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5" name="Oval 4">
            <a:extLst>
              <a:ext uri="{FF2B5EF4-FFF2-40B4-BE49-F238E27FC236}">
                <a16:creationId xmlns:a16="http://schemas.microsoft.com/office/drawing/2014/main" xmlns="" id="{9668F59B-36C0-6B99-0D61-749CAE6FAB16}"/>
              </a:ext>
            </a:extLst>
          </p:cNvPr>
          <p:cNvSpPr/>
          <p:nvPr/>
        </p:nvSpPr>
        <p:spPr>
          <a:xfrm>
            <a:off x="6394960" y="127460"/>
            <a:ext cx="5797040" cy="6603079"/>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TextBox 6">
            <a:extLst>
              <a:ext uri="{FF2B5EF4-FFF2-40B4-BE49-F238E27FC236}">
                <a16:creationId xmlns:a16="http://schemas.microsoft.com/office/drawing/2014/main" xmlns="" id="{62B7B105-14EE-5700-F788-BEF7A5DF221C}"/>
              </a:ext>
            </a:extLst>
          </p:cNvPr>
          <p:cNvSpPr txBox="1"/>
          <p:nvPr/>
        </p:nvSpPr>
        <p:spPr>
          <a:xfrm>
            <a:off x="767040" y="2156173"/>
            <a:ext cx="5405775" cy="2215991"/>
          </a:xfrm>
          <a:prstGeom prst="rect">
            <a:avLst/>
          </a:prstGeom>
          <a:noFill/>
        </p:spPr>
        <p:txBody>
          <a:bodyPr wrap="square">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32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altLang="en-US" sz="18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Prepared by Dr. </a:t>
            </a:r>
            <a:r>
              <a:rPr kumimoji="0" lang="en-US" sz="2400" b="0" i="0" u="none" strike="noStrike" kern="1200" cap="none" spc="0" normalizeH="0" baseline="0" noProof="0" dirty="0" err="1">
                <a:ln>
                  <a:noFill/>
                </a:ln>
                <a:solidFill>
                  <a:prstClr val="black"/>
                </a:solidFill>
                <a:effectLst/>
                <a:uLnTx/>
                <a:uFillTx/>
                <a:latin typeface="Segoe UI" panose="020B0502040204020203" pitchFamily="34" charset="0"/>
                <a:cs typeface="Segoe UI" panose="020B0502040204020203" pitchFamily="34" charset="0"/>
              </a:rPr>
              <a:t>Eman</a:t>
            </a:r>
            <a:r>
              <a:rPr kumimoji="0" lang="en-US" sz="2400" b="0"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almasri</a:t>
            </a:r>
          </a:p>
        </p:txBody>
      </p:sp>
      <p:sp>
        <p:nvSpPr>
          <p:cNvPr id="8" name="Rectangle: Rounded Corners 7">
            <a:extLst>
              <a:ext uri="{FF2B5EF4-FFF2-40B4-BE49-F238E27FC236}">
                <a16:creationId xmlns:a16="http://schemas.microsoft.com/office/drawing/2014/main" xmlns="" id="{33AEECB3-E0F7-4421-F795-40810415BE20}"/>
              </a:ext>
            </a:extLst>
          </p:cNvPr>
          <p:cNvSpPr/>
          <p:nvPr/>
        </p:nvSpPr>
        <p:spPr>
          <a:xfrm>
            <a:off x="696430" y="6000750"/>
            <a:ext cx="3156175"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المحاضرة الرابعة</a:t>
            </a:r>
            <a:endParaRPr kumimoji="0" lang="en-US" sz="28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27000"/>
    </mc:Choice>
    <mc:Fallback xmlns="">
      <p:transition spd="slow" advTm="27000"/>
    </mc:Fallback>
  </mc:AlternateContent>
  <p:extLst mod="1">
    <p:ext uri="{E180D4A7-C9FB-4DFB-919C-405C955672EB}">
      <p14:showEvtLst xmlns:p14="http://schemas.microsoft.com/office/powerpoint/2010/main">
        <p14:playEvt time="0" objId="2"/>
        <p14:pauseEvt time="0"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42560"/>
            <a:ext cx="12663752" cy="7053944"/>
          </a:xfrm>
          <a:prstGeom prst="rect">
            <a:avLst/>
          </a:prstGeom>
        </p:spPr>
      </p:pic>
      <p:sp>
        <p:nvSpPr>
          <p:cNvPr id="2" name="Rectangle: Single Corner Rounded 1"/>
          <p:cNvSpPr/>
          <p:nvPr/>
        </p:nvSpPr>
        <p:spPr>
          <a:xfrm flipV="1">
            <a:off x="-1" y="-12548"/>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4538783"/>
          </a:xfrm>
        </p:spPr>
      </p:pic>
      <p:sp>
        <p:nvSpPr>
          <p:cNvPr id="10" name="Rectangle: Rounded Corners 9"/>
          <p:cNvSpPr/>
          <p:nvPr/>
        </p:nvSpPr>
        <p:spPr>
          <a:xfrm>
            <a:off x="3634516" y="4614333"/>
            <a:ext cx="5834948" cy="529167"/>
          </a:xfrm>
          <a:prstGeom prst="round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المحاضرة الرابعة:</a:t>
            </a: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 نظريات </a:t>
            </a:r>
            <a:r>
              <a:rPr lang="ar-JO" sz="2400" b="1" dirty="0">
                <a:solidFill>
                  <a:prstClr val="black"/>
                </a:solidFill>
                <a:latin typeface="Segoe UI" panose="020B0502040204020203" pitchFamily="34" charset="0"/>
                <a:cs typeface="Segoe UI" panose="020B0502040204020203" pitchFamily="34" charset="0"/>
              </a:rPr>
              <a:t>ا</a:t>
            </a:r>
            <a:r>
              <a:rPr kumimoji="0" lang="ar-JO"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rPr>
              <a:t>لسياسات التعليمية</a:t>
            </a: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dirty="0">
              <a:ln>
                <a:noFill/>
              </a:ln>
              <a:solidFill>
                <a:prstClr val="black"/>
              </a:solidFill>
              <a:effectLst/>
              <a:uLnTx/>
              <a:uFillTx/>
              <a:latin typeface="Segoe UI" panose="020B0502040204020203" pitchFamily="34" charset="0"/>
              <a:cs typeface="Segoe UI" panose="020B0502040204020203" pitchFamily="34" charset="0"/>
            </a:endParaRPr>
          </a:p>
        </p:txBody>
      </p:sp>
      <p:sp>
        <p:nvSpPr>
          <p:cNvPr id="12" name="TextBox 11"/>
          <p:cNvSpPr txBox="1"/>
          <p:nvPr/>
        </p:nvSpPr>
        <p:spPr>
          <a:xfrm>
            <a:off x="459185" y="6187539"/>
            <a:ext cx="4886463" cy="52322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Dr.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Eman</a:t>
            </a:r>
            <a:r>
              <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 </a:t>
            </a:r>
            <a:r>
              <a:rPr kumimoji="0" lang="en-US" sz="2800" b="1" i="0" u="none" strike="noStrike" kern="1200" cap="none" spc="0" normalizeH="0" baseline="0" noProof="0" dirty="0" err="1">
                <a:ln>
                  <a:noFill/>
                </a:ln>
                <a:solidFill>
                  <a:srgbClr val="00B0F0"/>
                </a:solidFill>
                <a:effectLst/>
                <a:uLnTx/>
                <a:uFillTx/>
                <a:latin typeface="Alexandria SemiBold" pitchFamily="2" charset="-78"/>
                <a:ea typeface="+mn-ea"/>
                <a:cs typeface="Alexandria SemiBold" pitchFamily="2" charset="-78"/>
              </a:rPr>
              <a:t>ALmasri</a:t>
            </a:r>
            <a:endParaRPr kumimoji="0" lang="en-US" sz="2800" b="1"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endParaRPr>
          </a:p>
        </p:txBody>
      </p:sp>
      <p:sp>
        <p:nvSpPr>
          <p:cNvPr id="13" name="TextBox 12"/>
          <p:cNvSpPr txBox="1"/>
          <p:nvPr/>
        </p:nvSpPr>
        <p:spPr>
          <a:xfrm>
            <a:off x="459185" y="5772909"/>
            <a:ext cx="4886463" cy="461665"/>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00B0F0"/>
                </a:solidFill>
                <a:effectLst/>
                <a:uLnTx/>
                <a:uFillTx/>
                <a:latin typeface="Alexandria SemiBold" pitchFamily="2" charset="-78"/>
                <a:ea typeface="+mn-ea"/>
                <a:cs typeface="Alexandria SemiBold" pitchFamily="2" charset="-78"/>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a16="http://schemas.microsoft.com/office/drawing/2014/main" xmlns="" id="{5B962E94-61A0-15B1-8A77-96564295E7AC}"/>
              </a:ext>
            </a:extLst>
          </p:cNvPr>
          <p:cNvSpPr txBox="1"/>
          <p:nvPr/>
        </p:nvSpPr>
        <p:spPr>
          <a:xfrm>
            <a:off x="8047703" y="3013501"/>
            <a:ext cx="4144297" cy="1138773"/>
          </a:xfrm>
          <a:prstGeom prst="rect">
            <a:avLst/>
          </a:prstGeom>
          <a:noFill/>
        </p:spPr>
        <p:txBody>
          <a:bodyPr wrap="square" rtlCol="0">
            <a:spAutoFit/>
          </a:bodyP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ماجستير القيادة التربوية</a:t>
            </a:r>
            <a:endParaRPr kumimoji="0" lang="en-US" altLang="en-US" sz="20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Education policy</a:t>
            </a:r>
            <a:endPar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rPr>
              <a:t>سياسات التعليم</a:t>
            </a:r>
            <a:endParaRPr kumimoji="0" lang="en-US" altLang="en-US" sz="2400" b="1" i="0" u="none" strike="noStrike" kern="1200" cap="none" spc="0" normalizeH="0" baseline="0" noProof="0" dirty="0">
              <a:ln>
                <a:noFill/>
              </a:ln>
              <a:solidFill>
                <a:srgbClr val="00B0F0"/>
              </a:solidFill>
              <a:effectLst/>
              <a:uLnTx/>
              <a:uFillTx/>
              <a:latin typeface="Segoe UI" panose="020B0502040204020203" pitchFamily="34" charset="0"/>
              <a:cs typeface="Segoe UI" panose="020B0502040204020203" pitchFamily="34" charset="0"/>
            </a:endParaRPr>
          </a:p>
        </p:txBody>
      </p:sp>
      <p:sp>
        <p:nvSpPr>
          <p:cNvPr id="8" name="TextBox 7">
            <a:extLst>
              <a:ext uri="{FF2B5EF4-FFF2-40B4-BE49-F238E27FC236}">
                <a16:creationId xmlns:a16="http://schemas.microsoft.com/office/drawing/2014/main" xmlns="" id="{D7EC08C9-3499-B9E4-EAAE-C6C4D6CCE6D9}"/>
              </a:ext>
            </a:extLst>
          </p:cNvPr>
          <p:cNvSpPr txBox="1"/>
          <p:nvPr/>
        </p:nvSpPr>
        <p:spPr>
          <a:xfrm>
            <a:off x="459185" y="5180982"/>
            <a:ext cx="1608133" cy="400110"/>
          </a:xfrm>
          <a:prstGeom prst="rect">
            <a:avLst/>
          </a:prstGeom>
          <a:noFill/>
        </p:spPr>
        <p:txBody>
          <a:bodyPr wrap="non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ELD721 </a:t>
            </a:r>
            <a:r>
              <a:rPr kumimoji="0" lang="ar-JO"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rPr>
              <a:t>      </a:t>
            </a:r>
            <a:endParaRPr kumimoji="0" lang="en-US" sz="2000" b="0" i="0" u="none" strike="noStrike" kern="1200" cap="none" spc="0" normalizeH="0" baseline="0" noProof="0" dirty="0">
              <a:ln>
                <a:noFill/>
              </a:ln>
              <a:solidFill>
                <a:prstClr val="black"/>
              </a:solidFill>
              <a:effectLst/>
              <a:uLnTx/>
              <a:uFillTx/>
              <a:latin typeface="Alexandria Black" pitchFamily="2" charset="-78"/>
              <a:ea typeface="+mn-ea"/>
              <a:cs typeface="Alexandria Black" pitchFamily="2" charset="-78"/>
            </a:endParaRPr>
          </a:p>
        </p:txBody>
      </p:sp>
      <p:sp>
        <p:nvSpPr>
          <p:cNvPr id="9" name="Rectangle 8">
            <a:extLst>
              <a:ext uri="{FF2B5EF4-FFF2-40B4-BE49-F238E27FC236}">
                <a16:creationId xmlns:a16="http://schemas.microsoft.com/office/drawing/2014/main" xmlns="" id="{D617676B-6832-0ECE-484F-86E9ED0D1404}"/>
              </a:ext>
            </a:extLst>
          </p:cNvPr>
          <p:cNvSpPr/>
          <p:nvPr/>
        </p:nvSpPr>
        <p:spPr>
          <a:xfrm>
            <a:off x="10707328" y="140950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Chapter</a:t>
            </a:r>
            <a:endParaRPr kumimoji="0" lang="ar-JO"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32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4</a:t>
            </a:r>
            <a:endParaRPr kumimoji="0" lang="en-US" sz="11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Tree>
  </p:cSld>
  <p:clrMapOvr>
    <a:masterClrMapping/>
  </p:clrMapOvr>
  <mc:AlternateContent xmlns:mc="http://schemas.openxmlformats.org/markup-compatibility/2006" xmlns:p14="http://schemas.microsoft.com/office/powerpoint/2010/main">
    <mc:Choice Requires="p14">
      <p:transition spd="slow" p14:dur="2000" advTm="65354"/>
    </mc:Choice>
    <mc:Fallback xmlns="">
      <p:transition spd="slow" advTm="65354"/>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1806A4F-4B25-24C6-5097-51AF7378890B}"/>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graphicFrame>
        <p:nvGraphicFramePr>
          <p:cNvPr id="13" name="Diagram 12">
            <a:extLst>
              <a:ext uri="{FF2B5EF4-FFF2-40B4-BE49-F238E27FC236}">
                <a16:creationId xmlns:a16="http://schemas.microsoft.com/office/drawing/2014/main" xmlns="" id="{B706DE47-AB56-4378-1C85-B3D4F7ACA803}"/>
              </a:ext>
            </a:extLst>
          </p:cNvPr>
          <p:cNvGraphicFramePr/>
          <p:nvPr>
            <p:extLst>
              <p:ext uri="{D42A27DB-BD31-4B8C-83A1-F6EECF244321}">
                <p14:modId xmlns:p14="http://schemas.microsoft.com/office/powerpoint/2010/main" val="1175797763"/>
              </p:ext>
            </p:extLst>
          </p:nvPr>
        </p:nvGraphicFramePr>
        <p:xfrm>
          <a:off x="2031999" y="2014538"/>
          <a:ext cx="8517720" cy="4004125"/>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 name="TextBox 1">
            <a:extLst>
              <a:ext uri="{FF2B5EF4-FFF2-40B4-BE49-F238E27FC236}">
                <a16:creationId xmlns:a16="http://schemas.microsoft.com/office/drawing/2014/main" xmlns=""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Segoe UI Historic" panose="020B0502040204020203" pitchFamily="34" charset="0"/>
                <a:cs typeface="Alexandria" pitchFamily="2" charset="-78"/>
              </a:rPr>
              <a:t>مراجعة لأهم مواضيع </a:t>
            </a:r>
            <a:r>
              <a:rPr lang="ar-JO" altLang="en-US" sz="2000" b="1" u="sng" dirty="0">
                <a:solidFill>
                  <a:srgbClr val="00B0F0"/>
                </a:solidFill>
                <a:latin typeface="Segoe UI Historic" panose="020B0502040204020203" pitchFamily="34" charset="0"/>
                <a:cs typeface="Alexandria" pitchFamily="2" charset="-78"/>
              </a:rPr>
              <a:t>المحاضرة السابقة</a:t>
            </a:r>
          </a:p>
        </p:txBody>
      </p:sp>
      <p:pic>
        <p:nvPicPr>
          <p:cNvPr id="11" name="Graphic 21">
            <a:extLst>
              <a:ext uri="{FF2B5EF4-FFF2-40B4-BE49-F238E27FC236}">
                <a16:creationId xmlns:a16="http://schemas.microsoft.com/office/drawing/2014/main" xmlns="" id="{3FCA12B9-4794-6BE6-0783-077FE243ED14}"/>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8281" y="-39373"/>
            <a:ext cx="2382284" cy="1112364"/>
          </a:xfrm>
          <a:prstGeom prst="rect">
            <a:avLst/>
          </a:prstGeom>
        </p:spPr>
      </p:pic>
    </p:spTree>
    <p:custDataLst>
      <p:tags r:id="rId1"/>
    </p:custDataLst>
    <p:extLst>
      <p:ext uri="{BB962C8B-B14F-4D97-AF65-F5344CB8AC3E}">
        <p14:creationId xmlns:p14="http://schemas.microsoft.com/office/powerpoint/2010/main" val="3569933940"/>
      </p:ext>
    </p:extLst>
  </p:cSld>
  <p:clrMapOvr>
    <a:masterClrMapping/>
  </p:clrMapOvr>
  <mc:AlternateContent xmlns:mc="http://schemas.openxmlformats.org/markup-compatibility/2006" xmlns:p14="http://schemas.microsoft.com/office/powerpoint/2010/main">
    <mc:Choice Requires="p14">
      <p:transition spd="slow" p14:dur="1600" advTm="122813">
        <p14:prism isInverted="1"/>
      </p:transition>
    </mc:Choice>
    <mc:Fallback xmlns="">
      <p:transition spd="slow" advTm="122813">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ECA1C27-C9A6-C1BC-EF66-4CDB6A8BA340}"/>
              </a:ext>
            </a:extLst>
          </p:cNvPr>
          <p:cNvSpPr/>
          <p:nvPr/>
        </p:nvSpPr>
        <p:spPr>
          <a:xfrm>
            <a:off x="735062" y="119428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138001" y="1362801"/>
            <a:ext cx="6370320" cy="400110"/>
          </a:xfrm>
          <a:prstGeom prst="rect">
            <a:avLst/>
          </a:prstGeom>
          <a:noFill/>
        </p:spPr>
        <p:txBody>
          <a:bodyPr wrap="square" rtlCol="0">
            <a:spAutoFit/>
          </a:bodyPr>
          <a:lstStyle/>
          <a:p>
            <a:r>
              <a:rPr lang="ar-JO" sz="2000" dirty="0">
                <a:solidFill>
                  <a:srgbClr val="00B0F0"/>
                </a:solidFill>
                <a:latin typeface="Segoe UI Historic" panose="020B0502040204020203" pitchFamily="34" charset="0"/>
                <a:cs typeface="Alexandria" pitchFamily="2" charset="-78"/>
              </a:rPr>
              <a:t>محتوى المادة الدراسية والجدول الزّمني</a:t>
            </a:r>
            <a:endParaRPr lang="en-US" sz="2000" dirty="0">
              <a:solidFill>
                <a:srgbClr val="00B0F0"/>
              </a:solidFill>
              <a:latin typeface="Segoe UI Historic" panose="020B0502040204020203" pitchFamily="34" charset="0"/>
              <a:cs typeface="Segoe UI Historic" panose="020B0502040204020203" pitchFamily="34" charset="0"/>
            </a:endParaRPr>
          </a:p>
        </p:txBody>
      </p:sp>
      <p:graphicFrame>
        <p:nvGraphicFramePr>
          <p:cNvPr id="2" name="Table 1">
            <a:extLst>
              <a:ext uri="{FF2B5EF4-FFF2-40B4-BE49-F238E27FC236}">
                <a16:creationId xmlns:a16="http://schemas.microsoft.com/office/drawing/2014/main" xmlns="" id="{D7CD67A0-6325-A101-6C83-40F4DBC49CD7}"/>
              </a:ext>
            </a:extLst>
          </p:cNvPr>
          <p:cNvGraphicFramePr>
            <a:graphicFrameLocks noGrp="1"/>
          </p:cNvGraphicFramePr>
          <p:nvPr>
            <p:extLst>
              <p:ext uri="{D42A27DB-BD31-4B8C-83A1-F6EECF244321}">
                <p14:modId xmlns:p14="http://schemas.microsoft.com/office/powerpoint/2010/main" val="3399046430"/>
              </p:ext>
            </p:extLst>
          </p:nvPr>
        </p:nvGraphicFramePr>
        <p:xfrm>
          <a:off x="2203039" y="1817020"/>
          <a:ext cx="7785920" cy="4073175"/>
        </p:xfrm>
        <a:graphic>
          <a:graphicData uri="http://schemas.openxmlformats.org/drawingml/2006/table">
            <a:tbl>
              <a:tblPr rtl="1" firstRow="1" firstCol="1" bandRow="1">
                <a:tableStyleId>{5C22544A-7EE6-4342-B048-85BDC9FD1C3A}</a:tableStyleId>
              </a:tblPr>
              <a:tblGrid>
                <a:gridCol w="750941">
                  <a:extLst>
                    <a:ext uri="{9D8B030D-6E8A-4147-A177-3AD203B41FA5}">
                      <a16:colId xmlns:a16="http://schemas.microsoft.com/office/drawing/2014/main" xmlns="" val="1807025547"/>
                    </a:ext>
                  </a:extLst>
                </a:gridCol>
                <a:gridCol w="4896464">
                  <a:extLst>
                    <a:ext uri="{9D8B030D-6E8A-4147-A177-3AD203B41FA5}">
                      <a16:colId xmlns:a16="http://schemas.microsoft.com/office/drawing/2014/main" xmlns="" val="1615406851"/>
                    </a:ext>
                  </a:extLst>
                </a:gridCol>
                <a:gridCol w="988142">
                  <a:extLst>
                    <a:ext uri="{9D8B030D-6E8A-4147-A177-3AD203B41FA5}">
                      <a16:colId xmlns:a16="http://schemas.microsoft.com/office/drawing/2014/main" xmlns="" val="3921856315"/>
                    </a:ext>
                  </a:extLst>
                </a:gridCol>
                <a:gridCol w="1150373">
                  <a:extLst>
                    <a:ext uri="{9D8B030D-6E8A-4147-A177-3AD203B41FA5}">
                      <a16:colId xmlns:a16="http://schemas.microsoft.com/office/drawing/2014/main" xmlns="" val="123633427"/>
                    </a:ext>
                  </a:extLst>
                </a:gridCol>
              </a:tblGrid>
              <a:tr h="296952">
                <a:tc>
                  <a:txBody>
                    <a:bodyPr/>
                    <a:lstStyle/>
                    <a:p>
                      <a:pPr marL="0" marR="0" algn="ctr" rtl="1">
                        <a:lnSpc>
                          <a:spcPct val="115000"/>
                        </a:lnSpc>
                        <a:spcBef>
                          <a:spcPts val="0"/>
                        </a:spcBef>
                        <a:spcAft>
                          <a:spcPts val="0"/>
                        </a:spcAft>
                      </a:pPr>
                      <a:r>
                        <a:rPr lang="ar-SA" sz="1400">
                          <a:effectLst/>
                        </a:rPr>
                        <a:t>المحاضرة</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الموضوع</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التاريخ</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ملاحظات</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866409209"/>
                  </a:ext>
                </a:extLst>
              </a:tr>
              <a:tr h="310424">
                <a:tc>
                  <a:txBody>
                    <a:bodyPr/>
                    <a:lstStyle/>
                    <a:p>
                      <a:pPr marL="342900" marR="0" lvl="0" indent="-342900" algn="just" rtl="1">
                        <a:lnSpc>
                          <a:spcPct val="115000"/>
                        </a:lnSpc>
                        <a:spcBef>
                          <a:spcPts val="0"/>
                        </a:spcBef>
                        <a:spcAft>
                          <a:spcPts val="0"/>
                        </a:spcAft>
                        <a:buFont typeface="+mj-lt"/>
                        <a:buAutoNum type="arabicPeriod"/>
                      </a:pPr>
                      <a:r>
                        <a:rPr lang="ar-JO" sz="1400">
                          <a:effectLst/>
                        </a:rPr>
                        <a:t> </a:t>
                      </a:r>
                      <a:endParaRPr lang="en-US" sz="11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مفهوم السياسات التعليمية  </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r>
                        <a:rPr lang="ar-EG" sz="1800" b="1" kern="1200" dirty="0">
                          <a:solidFill>
                            <a:schemeClr val="dk1"/>
                          </a:solidFill>
                          <a:effectLst/>
                          <a:latin typeface="+mn-lt"/>
                          <a:ea typeface="+mn-ea"/>
                          <a:cs typeface="+mn-cs"/>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232341521"/>
                  </a:ext>
                </a:extLst>
              </a:tr>
              <a:tr h="312295">
                <a:tc>
                  <a:txBody>
                    <a:bodyPr/>
                    <a:lstStyle/>
                    <a:p>
                      <a:pPr marL="0" marR="0" lvl="0" indent="0" algn="r" rtl="1">
                        <a:lnSpc>
                          <a:spcPct val="115000"/>
                        </a:lnSpc>
                        <a:spcBef>
                          <a:spcPts val="0"/>
                        </a:spcBef>
                        <a:spcAft>
                          <a:spcPts val="800"/>
                        </a:spcAft>
                        <a:buFont typeface="+mj-lt"/>
                        <a:buNone/>
                      </a:pPr>
                      <a:r>
                        <a:rPr lang="ar-JO" sz="1400" dirty="0">
                          <a:effectLst/>
                        </a:rPr>
                        <a:t>2 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خصائص السياسات التعليمية وأنواعها</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28637424"/>
                  </a:ext>
                </a:extLst>
              </a:tr>
              <a:tr h="621543">
                <a:tc>
                  <a:txBody>
                    <a:bodyPr/>
                    <a:lstStyle/>
                    <a:p>
                      <a:pPr marL="0" marR="0" lvl="0" indent="0" algn="r" rtl="1">
                        <a:lnSpc>
                          <a:spcPct val="115000"/>
                        </a:lnSpc>
                        <a:spcBef>
                          <a:spcPts val="0"/>
                        </a:spcBef>
                        <a:spcAft>
                          <a:spcPts val="800"/>
                        </a:spcAft>
                        <a:buFont typeface="+mj-lt"/>
                        <a:buNone/>
                      </a:pPr>
                      <a:r>
                        <a:rPr lang="ar-JO" sz="1400" dirty="0">
                          <a:effectLst/>
                        </a:rPr>
                        <a:t>3 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التطورات التاريخية والحديثة والمنهجية للسياسات التعليمية</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EG" sz="1800" b="1" kern="1200" dirty="0">
                          <a:solidFill>
                            <a:schemeClr val="dk1"/>
                          </a:solidFill>
                          <a:effectLst/>
                          <a:latin typeface="+mn-lt"/>
                          <a:ea typeface="+mn-ea"/>
                          <a:cs typeface="+mn-cs"/>
                        </a:rPr>
                        <a:t>√</a:t>
                      </a:r>
                      <a:r>
                        <a:rPr lang="ar-EG" sz="1400" b="1" kern="1200" dirty="0">
                          <a:solidFill>
                            <a:schemeClr val="dk1"/>
                          </a:solidFill>
                          <a:effectLst/>
                          <a:latin typeface="+mn-lt"/>
                          <a:ea typeface="+mn-ea"/>
                          <a:cs typeface="+mn-cs"/>
                        </a:rPr>
                        <a:t> </a:t>
                      </a: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7661648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4 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نظريات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686205660"/>
                  </a:ext>
                </a:extLst>
              </a:tr>
              <a:tr h="303673">
                <a:tc>
                  <a:txBody>
                    <a:bodyPr/>
                    <a:lstStyle/>
                    <a:p>
                      <a:pPr marL="0" marR="0" lvl="0" indent="0" algn="r" rtl="1">
                        <a:lnSpc>
                          <a:spcPct val="115000"/>
                        </a:lnSpc>
                        <a:spcBef>
                          <a:spcPts val="0"/>
                        </a:spcBef>
                        <a:spcAft>
                          <a:spcPts val="800"/>
                        </a:spcAft>
                        <a:buFont typeface="+mj-lt"/>
                        <a:buNone/>
                      </a:pPr>
                      <a:r>
                        <a:rPr lang="ar-JO" sz="1400" dirty="0">
                          <a:effectLst/>
                        </a:rPr>
                        <a:t>5 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المداخل الاقتصادية لصنع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459696556"/>
                  </a:ext>
                </a:extLst>
              </a:tr>
              <a:tr h="303673">
                <a:tc>
                  <a:txBody>
                    <a:bodyPr/>
                    <a:lstStyle/>
                    <a:p>
                      <a:pPr marL="0" marR="0" lvl="0" indent="0" algn="r" rtl="1">
                        <a:lnSpc>
                          <a:spcPct val="115000"/>
                        </a:lnSpc>
                        <a:spcBef>
                          <a:spcPts val="0"/>
                        </a:spcBef>
                        <a:spcAft>
                          <a:spcPts val="800"/>
                        </a:spcAft>
                        <a:buFont typeface="+mj-lt"/>
                        <a:buNone/>
                        <a:tabLst>
                          <a:tab pos="38735" algn="l"/>
                        </a:tabLst>
                      </a:pPr>
                      <a:r>
                        <a:rPr lang="ar-JO" sz="1400" dirty="0">
                          <a:effectLst/>
                        </a:rPr>
                        <a:t>6 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مؤسسات صنع السياسات التعليمية</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3064923832"/>
                  </a:ext>
                </a:extLst>
              </a:tr>
              <a:tr h="310424">
                <a:tc>
                  <a:txBody>
                    <a:bodyPr/>
                    <a:lstStyle/>
                    <a:p>
                      <a:pPr marL="0" marR="0" lvl="0" indent="0" algn="r" rtl="1">
                        <a:lnSpc>
                          <a:spcPct val="115000"/>
                        </a:lnSpc>
                        <a:spcBef>
                          <a:spcPts val="0"/>
                        </a:spcBef>
                        <a:spcAft>
                          <a:spcPts val="0"/>
                        </a:spcAft>
                        <a:buFont typeface="+mj-lt"/>
                        <a:buNone/>
                        <a:tabLst>
                          <a:tab pos="38735" algn="l"/>
                        </a:tabLst>
                      </a:pPr>
                      <a:r>
                        <a:rPr lang="ar-JO" sz="1400" dirty="0">
                          <a:effectLst/>
                        </a:rPr>
                        <a:t>7 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tabLst>
                          <a:tab pos="38735" algn="l"/>
                        </a:tabLst>
                      </a:pPr>
                      <a:r>
                        <a:rPr lang="ar-JO" sz="1800">
                          <a:effectLst/>
                        </a:rPr>
                        <a:t>صنع السياسات التعليمية والتخطيط التربوي</a:t>
                      </a:r>
                      <a:endParaRPr lang="en-US" sz="140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255707143"/>
                  </a:ext>
                </a:extLst>
              </a:tr>
              <a:tr h="303673">
                <a:tc>
                  <a:txBody>
                    <a:bodyPr/>
                    <a:lstStyle/>
                    <a:p>
                      <a:pPr marL="0" marR="0" lvl="0" indent="0" algn="just" rtl="1">
                        <a:lnSpc>
                          <a:spcPct val="115000"/>
                        </a:lnSpc>
                        <a:spcBef>
                          <a:spcPts val="0"/>
                        </a:spcBef>
                        <a:spcAft>
                          <a:spcPts val="800"/>
                        </a:spcAft>
                        <a:buFont typeface="+mj-lt"/>
                        <a:buNone/>
                      </a:pPr>
                      <a:r>
                        <a:rPr lang="ar-JO" sz="1400" dirty="0">
                          <a:effectLst/>
                        </a:rPr>
                        <a:t>8 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just" rtl="1">
                        <a:lnSpc>
                          <a:spcPct val="115000"/>
                        </a:lnSpc>
                        <a:spcBef>
                          <a:spcPts val="0"/>
                        </a:spcBef>
                        <a:spcAft>
                          <a:spcPts val="0"/>
                        </a:spcAft>
                      </a:pPr>
                      <a:r>
                        <a:rPr lang="ar-JO" sz="1800">
                          <a:effectLst/>
                        </a:rPr>
                        <a:t>تحليل السياسات التعليمية ودور البحث التربوي</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542931447"/>
                  </a:ext>
                </a:extLst>
              </a:tr>
              <a:tr h="303673">
                <a:tc>
                  <a:txBody>
                    <a:bodyPr/>
                    <a:lstStyle/>
                    <a:p>
                      <a:pPr marL="0" marR="0" lvl="0" indent="0" algn="r" rtl="1">
                        <a:lnSpc>
                          <a:spcPct val="115000"/>
                        </a:lnSpc>
                        <a:spcBef>
                          <a:spcPts val="0"/>
                        </a:spcBef>
                        <a:spcAft>
                          <a:spcPts val="800"/>
                        </a:spcAft>
                        <a:buFont typeface="+mj-lt"/>
                        <a:buNone/>
                      </a:pPr>
                      <a:r>
                        <a:rPr lang="ar-JO" sz="1400" dirty="0">
                          <a:effectLst/>
                        </a:rPr>
                        <a:t>9</a:t>
                      </a:r>
                      <a:r>
                        <a:rPr lang="ar-SA" sz="1400" dirty="0">
                          <a:effectLst/>
                        </a:rPr>
                        <a:t>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SA" sz="1800">
                          <a:effectLst/>
                        </a:rPr>
                        <a:t>خصخصة التعليم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2308612543"/>
                  </a:ext>
                </a:extLst>
              </a:tr>
              <a:tr h="303673">
                <a:tc>
                  <a:txBody>
                    <a:bodyPr/>
                    <a:lstStyle/>
                    <a:p>
                      <a:pPr marL="0" marR="0" lvl="0" indent="0" algn="r" rtl="1">
                        <a:lnSpc>
                          <a:spcPct val="115000"/>
                        </a:lnSpc>
                        <a:spcBef>
                          <a:spcPts val="0"/>
                        </a:spcBef>
                        <a:spcAft>
                          <a:spcPts val="800"/>
                        </a:spcAft>
                        <a:buFont typeface="+mj-lt"/>
                        <a:buNone/>
                      </a:pPr>
                      <a:r>
                        <a:rPr lang="ar-JO" sz="1400" dirty="0">
                          <a:effectLst/>
                        </a:rPr>
                        <a:t>10 </a:t>
                      </a:r>
                      <a:endParaRPr lang="en-US" sz="1100" dirty="0">
                        <a:effectLst/>
                        <a:latin typeface="Calibri" panose="020F0502020204030204" pitchFamily="34" charset="0"/>
                        <a:ea typeface="Calibri" panose="020F0502020204030204" pitchFamily="34" charset="0"/>
                        <a:cs typeface="Arial" panose="020B0604020202020204" pitchFamily="34" charset="0"/>
                      </a:endParaRPr>
                    </a:p>
                  </a:txBody>
                  <a:tcPr marL="68580" marR="68580" marT="0" marB="0"/>
                </a:tc>
                <a:tc>
                  <a:txBody>
                    <a:bodyPr/>
                    <a:lstStyle/>
                    <a:p>
                      <a:pPr marL="0" marR="0" algn="r" rtl="1">
                        <a:lnSpc>
                          <a:spcPct val="115000"/>
                        </a:lnSpc>
                        <a:spcBef>
                          <a:spcPts val="0"/>
                        </a:spcBef>
                        <a:spcAft>
                          <a:spcPts val="0"/>
                        </a:spcAft>
                      </a:pPr>
                      <a:r>
                        <a:rPr lang="ar-JO" sz="1800">
                          <a:effectLst/>
                        </a:rPr>
                        <a:t>نماذج من السياسات التعليمية في الوطن العربي والعالم</a:t>
                      </a:r>
                      <a:endParaRPr lang="en-US" sz="11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ct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extLst>
                  <a:ext uri="{0D108BD9-81ED-4DB2-BD59-A6C34878D82A}">
                    <a16:rowId xmlns:a16="http://schemas.microsoft.com/office/drawing/2014/main" xmlns="" val="1640285340"/>
                  </a:ext>
                </a:extLst>
              </a:tr>
              <a:tr h="303612">
                <a:tc>
                  <a:txBody>
                    <a:bodyPr/>
                    <a:lstStyle/>
                    <a:p>
                      <a:pPr marL="0" marR="0" algn="r" rtl="1">
                        <a:lnSpc>
                          <a:spcPct val="115000"/>
                        </a:lnSpc>
                        <a:spcBef>
                          <a:spcPts val="0"/>
                        </a:spcBef>
                        <a:spcAft>
                          <a:spcPts val="0"/>
                        </a:spcAft>
                      </a:pPr>
                      <a:r>
                        <a:rPr lang="ar-JO"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JO" sz="1800" dirty="0">
                          <a:effectLst/>
                        </a:rPr>
                        <a:t>الامتحان النهائي </a:t>
                      </a:r>
                      <a:endParaRPr lang="en-US" sz="11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nchor="ctr"/>
                </a:tc>
                <a:tc>
                  <a:txBody>
                    <a:bodyPr/>
                    <a:lstStyle/>
                    <a:p>
                      <a:pPr marL="0" marR="0" algn="r" rtl="1">
                        <a:lnSpc>
                          <a:spcPct val="115000"/>
                        </a:lnSpc>
                        <a:spcBef>
                          <a:spcPts val="0"/>
                        </a:spcBef>
                        <a:spcAft>
                          <a:spcPts val="0"/>
                        </a:spcAft>
                      </a:pPr>
                      <a:r>
                        <a:rPr lang="ar-SA" sz="1400">
                          <a:effectLst/>
                        </a:rPr>
                        <a:t> </a:t>
                      </a:r>
                      <a:endParaRPr lang="en-US" sz="100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tc>
                  <a:txBody>
                    <a:bodyPr/>
                    <a:lstStyle/>
                    <a:p>
                      <a:pPr marL="0" marR="0" algn="r" rtl="1">
                        <a:lnSpc>
                          <a:spcPct val="115000"/>
                        </a:lnSpc>
                        <a:spcBef>
                          <a:spcPts val="0"/>
                        </a:spcBef>
                        <a:spcAft>
                          <a:spcPts val="0"/>
                        </a:spcAft>
                      </a:pPr>
                      <a:r>
                        <a:rPr lang="ar-SA" sz="1400" dirty="0">
                          <a:effectLst/>
                        </a:rPr>
                        <a:t> </a:t>
                      </a:r>
                      <a:endParaRPr lang="en-US" sz="1000" dirty="0">
                        <a:effectLst/>
                        <a:latin typeface="Arial" panose="020B0604020202020204" pitchFamily="34" charset="0"/>
                        <a:ea typeface="Times New Roman" panose="02020603050405020304" pitchFamily="18" charset="0"/>
                        <a:cs typeface="Times New Roman" panose="02020603050405020304" pitchFamily="18" charset="0"/>
                      </a:endParaRPr>
                    </a:p>
                  </a:txBody>
                  <a:tcPr marL="68580" marR="68580" marT="0" marB="0"/>
                </a:tc>
                <a:extLst>
                  <a:ext uri="{0D108BD9-81ED-4DB2-BD59-A6C34878D82A}">
                    <a16:rowId xmlns:a16="http://schemas.microsoft.com/office/drawing/2014/main" xmlns="" val="2125925656"/>
                  </a:ext>
                </a:extLst>
              </a:tr>
            </a:tbl>
          </a:graphicData>
        </a:graphic>
      </p:graphicFrame>
      <p:pic>
        <p:nvPicPr>
          <p:cNvPr id="4" name="Graphic 21">
            <a:extLst>
              <a:ext uri="{FF2B5EF4-FFF2-40B4-BE49-F238E27FC236}">
                <a16:creationId xmlns:a16="http://schemas.microsoft.com/office/drawing/2014/main" xmlns="" id="{F09B22CC-F6FC-5B16-D70D-A9CF10AED8B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751" y="77580"/>
            <a:ext cx="2585771" cy="1207378"/>
          </a:xfrm>
          <a:prstGeom prst="rect">
            <a:avLst/>
          </a:prstGeom>
        </p:spPr>
      </p:pic>
    </p:spTree>
    <p:extLst>
      <p:ext uri="{BB962C8B-B14F-4D97-AF65-F5344CB8AC3E}">
        <p14:creationId xmlns:p14="http://schemas.microsoft.com/office/powerpoint/2010/main" val="3006985379"/>
      </p:ext>
    </p:extLst>
  </p:cSld>
  <p:clrMapOvr>
    <a:masterClrMapping/>
  </p:clrMapOvr>
  <mc:AlternateContent xmlns:mc="http://schemas.openxmlformats.org/markup-compatibility/2006" xmlns:p14="http://schemas.microsoft.com/office/powerpoint/2010/main">
    <mc:Choice Requires="p14">
      <p:transition spd="slow" p14:dur="1600" advTm="131649">
        <p14:prism isInverted="1"/>
      </p:transition>
    </mc:Choice>
    <mc:Fallback xmlns="">
      <p:transition spd="slow" advTm="131649">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1437DAC-FA02-EAFD-5FE7-EC554AE67C4F}"/>
              </a:ext>
            </a:extLst>
          </p:cNvPr>
          <p:cNvSpPr/>
          <p:nvPr/>
        </p:nvSpPr>
        <p:spPr>
          <a:xfrm>
            <a:off x="517637" y="121709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 name="TextBox 1">
            <a:extLst>
              <a:ext uri="{FF2B5EF4-FFF2-40B4-BE49-F238E27FC236}">
                <a16:creationId xmlns:a16="http://schemas.microsoft.com/office/drawing/2014/main" xmlns="" id="{280853A8-46F5-F025-B64E-ECA8E25C5DC5}"/>
              </a:ext>
            </a:extLst>
          </p:cNvPr>
          <p:cNvSpPr txBox="1"/>
          <p:nvPr/>
        </p:nvSpPr>
        <p:spPr>
          <a:xfrm>
            <a:off x="3211286" y="1470324"/>
            <a:ext cx="5769424" cy="400110"/>
          </a:xfrm>
          <a:prstGeom prst="rect">
            <a:avLst/>
          </a:prstGeom>
          <a:noFill/>
        </p:spPr>
        <p:txBody>
          <a:bodyPr wrap="square" rtlCol="0">
            <a:spAutoFit/>
          </a:bodyPr>
          <a:lstStyle/>
          <a:p>
            <a:pPr algn="ctr"/>
            <a:r>
              <a:rPr lang="ar-JO" altLang="en-US" sz="2000" b="1" dirty="0">
                <a:solidFill>
                  <a:srgbClr val="00B0F0"/>
                </a:solidFill>
                <a:latin typeface="Segoe UI" panose="020B0502040204020203" pitchFamily="34" charset="0"/>
                <a:cs typeface="Segoe UI" panose="020B0502040204020203" pitchFamily="34" charset="0"/>
              </a:rPr>
              <a:t>نتاجات المحاضرة الرابعة</a:t>
            </a:r>
            <a:endParaRPr lang="ar-JO" altLang="en-US" sz="2000" b="1" u="sng" dirty="0">
              <a:solidFill>
                <a:srgbClr val="00B0F0"/>
              </a:solidFill>
              <a:latin typeface="Segoe UI" panose="020B0502040204020203" pitchFamily="34" charset="0"/>
              <a:cs typeface="Segoe UI" panose="020B0502040204020203" pitchFamily="34" charset="0"/>
            </a:endParaRPr>
          </a:p>
        </p:txBody>
      </p:sp>
      <p:graphicFrame>
        <p:nvGraphicFramePr>
          <p:cNvPr id="4" name="Diagram 3">
            <a:extLst>
              <a:ext uri="{FF2B5EF4-FFF2-40B4-BE49-F238E27FC236}">
                <a16:creationId xmlns:a16="http://schemas.microsoft.com/office/drawing/2014/main" xmlns="" id="{1A59E8D7-3AF8-47AB-E297-064B1DB7F91E}"/>
              </a:ext>
            </a:extLst>
          </p:cNvPr>
          <p:cNvGraphicFramePr/>
          <p:nvPr>
            <p:extLst>
              <p:ext uri="{D42A27DB-BD31-4B8C-83A1-F6EECF244321}">
                <p14:modId xmlns:p14="http://schemas.microsoft.com/office/powerpoint/2010/main" val="3345660730"/>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1" name="Graphic 21">
            <a:extLst>
              <a:ext uri="{FF2B5EF4-FFF2-40B4-BE49-F238E27FC236}">
                <a16:creationId xmlns:a16="http://schemas.microsoft.com/office/drawing/2014/main" xmlns="" id="{2C999D60-5D48-7083-C70F-908B3FAE12C3}"/>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7891" y="-4918"/>
            <a:ext cx="2682807" cy="1252688"/>
          </a:xfrm>
          <a:prstGeom prst="rect">
            <a:avLst/>
          </a:prstGeom>
        </p:spPr>
      </p:pic>
    </p:spTree>
    <p:custDataLst>
      <p:tags r:id="rId1"/>
    </p:custDataLst>
    <p:extLst>
      <p:ext uri="{BB962C8B-B14F-4D97-AF65-F5344CB8AC3E}">
        <p14:creationId xmlns:p14="http://schemas.microsoft.com/office/powerpoint/2010/main" val="358590371"/>
      </p:ext>
    </p:extLst>
  </p:cSld>
  <p:clrMapOvr>
    <a:masterClrMapping/>
  </p:clrMapOvr>
  <mc:AlternateContent xmlns:mc="http://schemas.openxmlformats.org/markup-compatibility/2006" xmlns:p14="http://schemas.microsoft.com/office/powerpoint/2010/main">
    <mc:Choice Requires="p14">
      <p:transition spd="slow" p14:dur="1600" advTm="73379">
        <p14:prism isInverted="1"/>
      </p:transition>
    </mc:Choice>
    <mc:Fallback xmlns="">
      <p:transition spd="slow" advTm="73379">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877AD13F-9E37-270E-565F-C7B2C6FC92DA}"/>
              </a:ext>
            </a:extLst>
          </p:cNvPr>
          <p:cNvSpPr/>
          <p:nvPr/>
        </p:nvSpPr>
        <p:spPr>
          <a:xfrm>
            <a:off x="834878" y="130096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xmlns="" id="{25760A6C-566F-B7E3-1EEE-CB29F0CF0113}"/>
              </a:ext>
            </a:extLst>
          </p:cNvPr>
          <p:cNvSpPr txBox="1"/>
          <p:nvPr/>
        </p:nvSpPr>
        <p:spPr>
          <a:xfrm>
            <a:off x="10207595" y="1455487"/>
            <a:ext cx="1069524" cy="646331"/>
          </a:xfrm>
          <a:prstGeom prst="rect">
            <a:avLst/>
          </a:prstGeom>
          <a:noFill/>
        </p:spPr>
        <p:txBody>
          <a:bodyPr wrap="none" rtlCol="0">
            <a:spAutoFit/>
          </a:bodyPr>
          <a:lstStyle/>
          <a:p>
            <a:r>
              <a:rPr lang="ar-JO" sz="3600" b="1" dirty="0">
                <a:solidFill>
                  <a:srgbClr val="00B0F0"/>
                </a:solidFill>
                <a:latin typeface="Times New Roman" panose="02020603050405020304" pitchFamily="18" charset="0"/>
                <a:cs typeface="Times New Roman" panose="02020603050405020304" pitchFamily="18" charset="0"/>
              </a:rPr>
              <a:t>مقدمة</a:t>
            </a:r>
            <a:endParaRPr lang="ar-JO" altLang="en-US" sz="36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8F2D6F91-78DB-C333-FFAC-FF52CB9F2DF3}"/>
              </a:ext>
            </a:extLst>
          </p:cNvPr>
          <p:cNvSpPr txBox="1"/>
          <p:nvPr/>
        </p:nvSpPr>
        <p:spPr>
          <a:xfrm>
            <a:off x="1079292" y="1594418"/>
            <a:ext cx="10081742" cy="3790397"/>
          </a:xfrm>
          <a:prstGeom prst="rect">
            <a:avLst/>
          </a:prstGeom>
          <a:noFill/>
        </p:spPr>
        <p:txBody>
          <a:bodyPr wrap="square" rtlCol="0">
            <a:spAutoFit/>
          </a:bodyPr>
          <a:lstStyle/>
          <a:p>
            <a:pPr marL="0" marR="0" algn="just" rtl="1">
              <a:lnSpc>
                <a:spcPct val="115000"/>
              </a:lnSpc>
              <a:spcBef>
                <a:spcPts val="0"/>
              </a:spcBef>
              <a:spcAft>
                <a:spcPts val="800"/>
              </a:spcAf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200000"/>
              </a:lnSpc>
              <a:spcBef>
                <a:spcPts val="0"/>
              </a:spcBef>
              <a:spcAft>
                <a:spcPts val="800"/>
              </a:spcAft>
            </a:pPr>
            <a:r>
              <a:rPr lang="ar-JO" sz="1800" kern="100" dirty="0">
                <a:effectLst/>
                <a:latin typeface="Segoe UI" panose="020B0502040204020203" pitchFamily="34" charset="0"/>
                <a:ea typeface="Calibri" panose="020F0502020204030204" pitchFamily="34" charset="0"/>
                <a:cs typeface="Segoe UI" panose="020B0502040204020203" pitchFamily="34" charset="0"/>
              </a:rPr>
              <a:t>         </a:t>
            </a:r>
            <a:r>
              <a:rPr lang="ar-YE" b="0" i="0" dirty="0">
                <a:solidFill>
                  <a:srgbClr val="333333"/>
                </a:solidFill>
                <a:effectLst/>
                <a:latin typeface="Segoe UI" panose="020B0502040204020203" pitchFamily="34" charset="0"/>
                <a:cs typeface="Segoe UI" panose="020B0502040204020203" pitchFamily="34" charset="0"/>
              </a:rPr>
              <a:t>تُمثِّل السياسة التعليمة أحد أهم أركان السياسة العامة في جميع الدول، </a:t>
            </a:r>
            <a:r>
              <a:rPr lang="ar-JO" b="0" i="0" dirty="0">
                <a:solidFill>
                  <a:srgbClr val="333333"/>
                </a:solidFill>
                <a:effectLst/>
                <a:latin typeface="Segoe UI" panose="020B0502040204020203" pitchFamily="34" charset="0"/>
                <a:cs typeface="Segoe UI" panose="020B0502040204020203" pitchFamily="34" charset="0"/>
              </a:rPr>
              <a:t>ل</a:t>
            </a:r>
            <a:r>
              <a:rPr lang="ar-JO" dirty="0">
                <a:solidFill>
                  <a:srgbClr val="333333"/>
                </a:solidFill>
                <a:latin typeface="Segoe UI" panose="020B0502040204020203" pitchFamily="34" charset="0"/>
                <a:cs typeface="Segoe UI" panose="020B0502040204020203" pitchFamily="34" charset="0"/>
              </a:rPr>
              <a:t>أنها تتعامل </a:t>
            </a:r>
            <a:r>
              <a:rPr lang="ar-YE" b="0" i="0" dirty="0">
                <a:solidFill>
                  <a:srgbClr val="333333"/>
                </a:solidFill>
                <a:effectLst/>
                <a:latin typeface="Segoe UI" panose="020B0502040204020203" pitchFamily="34" charset="0"/>
                <a:cs typeface="Segoe UI" panose="020B0502040204020203" pitchFamily="34" charset="0"/>
              </a:rPr>
              <a:t>مع </a:t>
            </a:r>
            <a:r>
              <a:rPr lang="ar-JO" b="0" i="0" dirty="0">
                <a:solidFill>
                  <a:srgbClr val="333333"/>
                </a:solidFill>
                <a:effectLst/>
                <a:latin typeface="Segoe UI" panose="020B0502040204020203" pitchFamily="34" charset="0"/>
                <a:cs typeface="Segoe UI" panose="020B0502040204020203" pitchFamily="34" charset="0"/>
              </a:rPr>
              <a:t>رأس المال البشري</a:t>
            </a:r>
            <a:r>
              <a:rPr lang="ar-YE" b="0" i="0" dirty="0">
                <a:solidFill>
                  <a:srgbClr val="333333"/>
                </a:solidFill>
                <a:effectLst/>
                <a:latin typeface="Segoe UI" panose="020B0502040204020203" pitchFamily="34" charset="0"/>
                <a:cs typeface="Segoe UI" panose="020B0502040204020203" pitchFamily="34" charset="0"/>
              </a:rPr>
              <a:t> بصفته العامل المؤثر والفعّال داخل المجتمع، كما أنّ النظام التعليمي يستمد قوّته وجودة مخرجاته من انطلاقه من سياسة تعليمية ثابتة </a:t>
            </a:r>
            <a:r>
              <a:rPr lang="ar-JO" b="0" i="0" dirty="0">
                <a:solidFill>
                  <a:srgbClr val="333333"/>
                </a:solidFill>
                <a:effectLst/>
                <a:latin typeface="Segoe UI" panose="020B0502040204020203" pitchFamily="34" charset="0"/>
                <a:cs typeface="Segoe UI" panose="020B0502040204020203" pitchFamily="34" charset="0"/>
              </a:rPr>
              <a:t>ونظريات لها أسس واضحة </a:t>
            </a:r>
            <a:r>
              <a:rPr lang="ar-YE" b="0" i="0" dirty="0">
                <a:solidFill>
                  <a:srgbClr val="333333"/>
                </a:solidFill>
                <a:effectLst/>
                <a:latin typeface="Segoe UI" panose="020B0502040204020203" pitchFamily="34" charset="0"/>
                <a:cs typeface="Segoe UI" panose="020B0502040204020203" pitchFamily="34" charset="0"/>
              </a:rPr>
              <a:t>تعمل على تحديد الإطار </a:t>
            </a:r>
            <a:r>
              <a:rPr lang="ar-JO" b="0" i="0" dirty="0">
                <a:solidFill>
                  <a:srgbClr val="333333"/>
                </a:solidFill>
                <a:effectLst/>
                <a:latin typeface="Segoe UI" panose="020B0502040204020203" pitchFamily="34" charset="0"/>
                <a:cs typeface="Segoe UI" panose="020B0502040204020203" pitchFamily="34" charset="0"/>
              </a:rPr>
              <a:t>العام للتربية</a:t>
            </a:r>
            <a:r>
              <a:rPr lang="ar-YE" b="0" i="0" dirty="0">
                <a:solidFill>
                  <a:srgbClr val="333333"/>
                </a:solidFill>
                <a:effectLst/>
                <a:latin typeface="Segoe UI" panose="020B0502040204020203" pitchFamily="34" charset="0"/>
                <a:cs typeface="Segoe UI" panose="020B0502040204020203" pitchFamily="34" charset="0"/>
              </a:rPr>
              <a:t> </a:t>
            </a:r>
            <a:r>
              <a:rPr lang="ar-JO" b="0" i="0" dirty="0">
                <a:solidFill>
                  <a:srgbClr val="333333"/>
                </a:solidFill>
                <a:effectLst/>
                <a:latin typeface="Segoe UI" panose="020B0502040204020203" pitchFamily="34" charset="0"/>
                <a:cs typeface="Segoe UI" panose="020B0502040204020203" pitchFamily="34" charset="0"/>
              </a:rPr>
              <a:t>وت</a:t>
            </a:r>
            <a:r>
              <a:rPr lang="ar-YE" b="0" i="0" dirty="0">
                <a:solidFill>
                  <a:srgbClr val="333333"/>
                </a:solidFill>
                <a:effectLst/>
                <a:latin typeface="Segoe UI" panose="020B0502040204020203" pitchFamily="34" charset="0"/>
                <a:cs typeface="Segoe UI" panose="020B0502040204020203" pitchFamily="34" charset="0"/>
              </a:rPr>
              <a:t>ساعد في توجيه الخطط والبرامج التربوية </a:t>
            </a:r>
            <a:r>
              <a:rPr lang="ar-JO" b="0" i="0" dirty="0">
                <a:solidFill>
                  <a:srgbClr val="333333"/>
                </a:solidFill>
                <a:effectLst/>
                <a:latin typeface="Segoe UI" panose="020B0502040204020203" pitchFamily="34" charset="0"/>
                <a:cs typeface="Segoe UI" panose="020B0502040204020203" pitchFamily="34" charset="0"/>
              </a:rPr>
              <a:t>من أجل </a:t>
            </a:r>
            <a:r>
              <a:rPr lang="ar-YE" b="0" i="0" dirty="0">
                <a:solidFill>
                  <a:srgbClr val="333333"/>
                </a:solidFill>
                <a:effectLst/>
                <a:latin typeface="Segoe UI" panose="020B0502040204020203" pitchFamily="34" charset="0"/>
                <a:cs typeface="Segoe UI" panose="020B0502040204020203" pitchFamily="34" charset="0"/>
              </a:rPr>
              <a:t>تطوير العملية التعليمية، مما يكسب أفراد المجتمع </a:t>
            </a:r>
            <a:r>
              <a:rPr lang="ar-JO" b="0" i="0" dirty="0">
                <a:solidFill>
                  <a:srgbClr val="333333"/>
                </a:solidFill>
                <a:effectLst/>
                <a:latin typeface="Segoe UI" panose="020B0502040204020203" pitchFamily="34" charset="0"/>
                <a:cs typeface="Segoe UI" panose="020B0502040204020203" pitchFamily="34" charset="0"/>
              </a:rPr>
              <a:t>المعرفة و</a:t>
            </a:r>
            <a:r>
              <a:rPr lang="ar-YE" b="0" i="0" dirty="0">
                <a:solidFill>
                  <a:srgbClr val="333333"/>
                </a:solidFill>
                <a:effectLst/>
                <a:latin typeface="Segoe UI" panose="020B0502040204020203" pitchFamily="34" charset="0"/>
                <a:cs typeface="Segoe UI" panose="020B0502040204020203" pitchFamily="34" charset="0"/>
              </a:rPr>
              <a:t>القيم والمعارف والمهارات </a:t>
            </a:r>
            <a:r>
              <a:rPr lang="ar-JO" b="0" i="0" dirty="0">
                <a:solidFill>
                  <a:srgbClr val="333333"/>
                </a:solidFill>
                <a:effectLst/>
                <a:latin typeface="Segoe UI" panose="020B0502040204020203" pitchFamily="34" charset="0"/>
                <a:cs typeface="Segoe UI" panose="020B0502040204020203" pitchFamily="34" charset="0"/>
              </a:rPr>
              <a:t>الحديثة </a:t>
            </a:r>
            <a:r>
              <a:rPr lang="ar-YE" b="0" i="0" dirty="0">
                <a:solidFill>
                  <a:srgbClr val="333333"/>
                </a:solidFill>
                <a:effectLst/>
                <a:latin typeface="Segoe UI" panose="020B0502040204020203" pitchFamily="34" charset="0"/>
                <a:cs typeface="Segoe UI" panose="020B0502040204020203" pitchFamily="34" charset="0"/>
              </a:rPr>
              <a:t>التي تساعدهم على تطوير أنفسهم </a:t>
            </a:r>
            <a:r>
              <a:rPr lang="ar-JO" b="0" i="0" dirty="0">
                <a:solidFill>
                  <a:srgbClr val="333333"/>
                </a:solidFill>
                <a:effectLst/>
                <a:latin typeface="Segoe UI" panose="020B0502040204020203" pitchFamily="34" charset="0"/>
                <a:cs typeface="Segoe UI" panose="020B0502040204020203" pitchFamily="34" charset="0"/>
              </a:rPr>
              <a:t>وتنمية</a:t>
            </a:r>
            <a:r>
              <a:rPr lang="ar-YE" b="0" i="0" dirty="0">
                <a:solidFill>
                  <a:srgbClr val="333333"/>
                </a:solidFill>
                <a:effectLst/>
                <a:latin typeface="Segoe UI" panose="020B0502040204020203" pitchFamily="34" charset="0"/>
                <a:cs typeface="Segoe UI" panose="020B0502040204020203" pitchFamily="34" charset="0"/>
              </a:rPr>
              <a:t> مجتمعهم</a:t>
            </a:r>
            <a:r>
              <a:rPr lang="ar-JO" b="0" i="0" dirty="0">
                <a:solidFill>
                  <a:srgbClr val="333333"/>
                </a:solidFill>
                <a:effectLst/>
                <a:latin typeface="Segoe UI" panose="020B0502040204020203" pitchFamily="34" charset="0"/>
                <a:cs typeface="Segoe UI" panose="020B0502040204020203" pitchFamily="34" charset="0"/>
              </a:rPr>
              <a:t> تنمية مستدامة</a:t>
            </a:r>
          </a:p>
          <a:p>
            <a:pPr marL="0" marR="0" algn="just" rtl="1">
              <a:lnSpc>
                <a:spcPct val="150000"/>
              </a:lnSpc>
              <a:spcBef>
                <a:spcPts val="0"/>
              </a:spcBef>
              <a:spcAft>
                <a:spcPts val="800"/>
              </a:spcAft>
            </a:pP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2000" b="1" dirty="0">
                <a:solidFill>
                  <a:srgbClr val="0070C0"/>
                </a:solidFill>
                <a:effectLst/>
                <a:latin typeface="Segoe UI" panose="020B0502040204020203" pitchFamily="34" charset="0"/>
                <a:ea typeface="Calibri" panose="020F0502020204030204" pitchFamily="34" charset="0"/>
                <a:cs typeface="Segoe UI" panose="020B0502040204020203" pitchFamily="34" charset="0"/>
              </a:rPr>
              <a:t>فما هي أهم النظريات التي أثرت في السياسات التعليمية ؟</a:t>
            </a:r>
            <a:endParaRPr lang="en-US" sz="2400" b="1" dirty="0">
              <a:solidFill>
                <a:srgbClr val="0070C0"/>
              </a:solidFill>
              <a:latin typeface="Segoe UI" panose="020B0502040204020203" pitchFamily="34" charset="0"/>
              <a:cs typeface="Segoe UI" panose="020B0502040204020203" pitchFamily="34" charset="0"/>
            </a:endParaRPr>
          </a:p>
        </p:txBody>
      </p:sp>
      <p:pic>
        <p:nvPicPr>
          <p:cNvPr id="6" name="Graphic 21">
            <a:extLst>
              <a:ext uri="{FF2B5EF4-FFF2-40B4-BE49-F238E27FC236}">
                <a16:creationId xmlns:a16="http://schemas.microsoft.com/office/drawing/2014/main" xmlns="" id="{FF743477-E010-0AAE-56D0-89D415BD5DE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625" y="71225"/>
            <a:ext cx="2576575" cy="1203084"/>
          </a:xfrm>
          <a:prstGeom prst="rect">
            <a:avLst/>
          </a:prstGeom>
        </p:spPr>
      </p:pic>
    </p:spTree>
    <p:extLst>
      <p:ext uri="{BB962C8B-B14F-4D97-AF65-F5344CB8AC3E}">
        <p14:creationId xmlns:p14="http://schemas.microsoft.com/office/powerpoint/2010/main" val="768746275"/>
      </p:ext>
    </p:extLst>
  </p:cSld>
  <p:clrMapOvr>
    <a:masterClrMapping/>
  </p:clrMapOvr>
  <mc:AlternateContent xmlns:mc="http://schemas.openxmlformats.org/markup-compatibility/2006" xmlns:p14="http://schemas.microsoft.com/office/powerpoint/2010/main">
    <mc:Choice Requires="p14">
      <p:transition spd="slow" p14:dur="1600" advTm="85620">
        <p14:prism isInverted="1"/>
      </p:transition>
    </mc:Choice>
    <mc:Fallback xmlns="">
      <p:transition spd="slow" advTm="8562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D9DF22F-DCCC-2905-E35B-0F4B6D97E64F}"/>
              </a:ext>
            </a:extLst>
          </p:cNvPr>
          <p:cNvSpPr/>
          <p:nvPr/>
        </p:nvSpPr>
        <p:spPr>
          <a:xfrm>
            <a:off x="814864" y="1354391"/>
            <a:ext cx="1090756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mj-lt"/>
              <a:cs typeface="Segoe UI" panose="020B0502040204020203" pitchFamily="34" charset="0"/>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597821" y="1795437"/>
            <a:ext cx="5527343" cy="400110"/>
          </a:xfrm>
          <a:prstGeom prst="rect">
            <a:avLst/>
          </a:prstGeom>
          <a:noFill/>
        </p:spPr>
        <p:txBody>
          <a:bodyPr wrap="square" rtlCol="0">
            <a:spAutoFit/>
          </a:bodyPr>
          <a:lstStyle/>
          <a:p>
            <a:pPr algn="ctr"/>
            <a:r>
              <a:rPr lang="ar-JO" sz="2000" b="1" dirty="0">
                <a:solidFill>
                  <a:srgbClr val="00B0F0"/>
                </a:solidFill>
                <a:latin typeface="Segoe UI" panose="020B0502040204020203" pitchFamily="34" charset="0"/>
                <a:cs typeface="Segoe UI" panose="020B0502040204020203" pitchFamily="34" charset="0"/>
              </a:rPr>
              <a:t>مفهوم النظرية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814864" y="2402858"/>
            <a:ext cx="10614659" cy="2776081"/>
          </a:xfrm>
          <a:prstGeom prst="rect">
            <a:avLst/>
          </a:prstGeom>
          <a:noFill/>
        </p:spPr>
        <p:txBody>
          <a:bodyPr wrap="square" rtlCol="0">
            <a:spAutoFit/>
          </a:bodyPr>
          <a:lstStyle/>
          <a:p>
            <a:pPr algn="just" rtl="1" fontAlgn="base">
              <a:lnSpc>
                <a:spcPct val="200000"/>
              </a:lnSpc>
            </a:pPr>
            <a:r>
              <a:rPr lang="ar-JO" dirty="0">
                <a:effectLst/>
                <a:latin typeface="Segoe UI" panose="020B0502040204020203" pitchFamily="34" charset="0"/>
                <a:ea typeface="Calibri" panose="020F0502020204030204" pitchFamily="34" charset="0"/>
                <a:cs typeface="Segoe UI" panose="020B0502040204020203" pitchFamily="34" charset="0"/>
              </a:rPr>
              <a:t>    </a:t>
            </a:r>
            <a:r>
              <a:rPr lang="ar-JO" b="1" u="sng"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تُ</a:t>
            </a:r>
            <a:r>
              <a:rPr lang="ar-SA" b="1" u="sng"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عرفُ النظريّة لغةً</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بأنّها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مفهوم</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مشتق من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المصدر </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الثلاثيّ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نَظَرَ</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ومعناها التأمّل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عند</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التفكير بشيء ما</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endPar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algn="just" rtl="1" fontAlgn="base">
              <a:lnSpc>
                <a:spcPct val="200000"/>
              </a:lnSpc>
            </a:pPr>
            <a:r>
              <a:rPr lang="ar-SA" b="1" u="sng"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أمّا اصطلاحاً: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فهي </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قواعد ومبادئ تُستخدمُ لوصفِ شيء ما، سواء أكان علمياً، أم فلسفياً، أم معرفياً، أم أدبياً، وقد تثبتُ هذه النظرية حقيقة معيّنة، أو تساهمُ في بناءِ فكر جديد</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p>
          <a:p>
            <a:pPr algn="just" rtl="1" fontAlgn="base">
              <a:lnSpc>
                <a:spcPct val="200000"/>
              </a:lnSpc>
            </a:pP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ومن التعريفات الأخرى للنظريّة: هي دراسة لموضوع معين دراسة عقلانيّة ومنطقيّة، من أجل استنتاجِ مجموعة من الخلُاصات والنتائج التي تساهمُ في تعزيز الفكرة الرئيسيّة التي تُبنى عليها النظريّة.</a:t>
            </a:r>
            <a:endParaRPr lang="ar-YE" i="0" dirty="0">
              <a:solidFill>
                <a:srgbClr val="232323"/>
              </a:solidFill>
              <a:effectLst/>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DD0C638A-8DE2-DE96-1E9D-68D599BE51D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47379" y="-31934"/>
            <a:ext cx="2610425" cy="1218890"/>
          </a:xfrm>
          <a:prstGeom prst="rect">
            <a:avLst/>
          </a:prstGeom>
        </p:spPr>
      </p:pic>
    </p:spTree>
    <p:extLst>
      <p:ext uri="{BB962C8B-B14F-4D97-AF65-F5344CB8AC3E}">
        <p14:creationId xmlns:p14="http://schemas.microsoft.com/office/powerpoint/2010/main" val="2358661837"/>
      </p:ext>
    </p:extLst>
  </p:cSld>
  <p:clrMapOvr>
    <a:masterClrMapping/>
  </p:clrMapOvr>
  <mc:AlternateContent xmlns:mc="http://schemas.openxmlformats.org/markup-compatibility/2006" xmlns:p14="http://schemas.microsoft.com/office/powerpoint/2010/main">
    <mc:Choice Requires="p14">
      <p:transition spd="slow" p14:dur="1600" advTm="94431">
        <p14:prism isInverted="1"/>
      </p:transition>
    </mc:Choice>
    <mc:Fallback xmlns="">
      <p:transition spd="slow" advTm="94431">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B7304F9B-128C-1DFC-B661-660A6EDB67A1}"/>
              </a:ext>
            </a:extLst>
          </p:cNvPr>
          <p:cNvSpPr/>
          <p:nvPr/>
        </p:nvSpPr>
        <p:spPr>
          <a:xfrm>
            <a:off x="523186" y="1305639"/>
            <a:ext cx="11145628"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0" name="TextBox 9">
            <a:extLst>
              <a:ext uri="{FF2B5EF4-FFF2-40B4-BE49-F238E27FC236}">
                <a16:creationId xmlns:a16="http://schemas.microsoft.com/office/drawing/2014/main" xmlns="" id="{BC3D9100-5A72-2CF7-7DDC-6DB0CBE280DC}"/>
              </a:ext>
            </a:extLst>
          </p:cNvPr>
          <p:cNvSpPr txBox="1"/>
          <p:nvPr/>
        </p:nvSpPr>
        <p:spPr>
          <a:xfrm>
            <a:off x="3792846" y="1748150"/>
            <a:ext cx="5527343" cy="400110"/>
          </a:xfrm>
          <a:prstGeom prst="rect">
            <a:avLst/>
          </a:prstGeom>
          <a:noFill/>
        </p:spPr>
        <p:txBody>
          <a:bodyPr wrap="square" rtlCol="0">
            <a:spAutoFit/>
          </a:bodyPr>
          <a:lstStyle/>
          <a:p>
            <a:pPr algn="ctr" rtl="1"/>
            <a:r>
              <a:rPr lang="ar-JO" sz="2000" b="1" dirty="0">
                <a:solidFill>
                  <a:srgbClr val="00B0F0"/>
                </a:solidFill>
                <a:latin typeface="Segoe UI" panose="020B0502040204020203" pitchFamily="34" charset="0"/>
                <a:cs typeface="Segoe UI" panose="020B0502040204020203" pitchFamily="34" charset="0"/>
              </a:rPr>
              <a:t>تاريخ نشأة النظرية</a:t>
            </a:r>
            <a:endParaRPr lang="en-US" sz="2000" b="1" dirty="0">
              <a:solidFill>
                <a:srgbClr val="00B0F0"/>
              </a:solidFill>
              <a:latin typeface="Segoe UI" panose="020B0502040204020203" pitchFamily="34" charset="0"/>
              <a:cs typeface="Segoe UI" panose="020B0502040204020203" pitchFamily="34" charset="0"/>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127760" y="2319041"/>
            <a:ext cx="10054903" cy="2406749"/>
          </a:xfrm>
          <a:prstGeom prst="rect">
            <a:avLst/>
          </a:prstGeom>
          <a:noFill/>
        </p:spPr>
        <p:txBody>
          <a:bodyPr wrap="square" rtlCol="0">
            <a:spAutoFit/>
          </a:bodyPr>
          <a:lstStyle/>
          <a:p>
            <a:pPr algn="just" rtl="1" fontAlgn="base">
              <a:lnSpc>
                <a:spcPct val="200000"/>
              </a:lnSpc>
            </a:pPr>
            <a:r>
              <a:rPr lang="ar-JO" sz="24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تم </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استخْ</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دا</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مَ مفهوم النظريّة للمرة الأولى في الفلسفة اليونانيّة للإشارة إلى المُصطلحات، والمفاهيم التي تخالفُ التطبيقات العمليّة الواقعيّة، واعتُبر الفيلسوف اليونانيّ أرسطو أولَ مَنْ اعتمدَ على تطبيق فكرة النظريّة للتفريق بين الحقائق المُطبقة فعليّاً والنظريات الفكريّة، ثمّ أصبح مصطلح النظريّة من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المفاهيم </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المعرفيّة التي تُستخدمُ في العديدِ مِن المجالات سواء الفلسفيّة، أم العلميّة.</a:t>
            </a:r>
            <a:endParaRPr lang="ar-YE" b="0" i="0" dirty="0">
              <a:solidFill>
                <a:srgbClr val="232323"/>
              </a:solidFill>
              <a:effectLst/>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BB7BFC2D-A60A-0695-6766-78F3435C82D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0703" y="51560"/>
            <a:ext cx="2576575" cy="1203084"/>
          </a:xfrm>
          <a:prstGeom prst="rect">
            <a:avLst/>
          </a:prstGeom>
        </p:spPr>
      </p:pic>
    </p:spTree>
    <p:extLst>
      <p:ext uri="{BB962C8B-B14F-4D97-AF65-F5344CB8AC3E}">
        <p14:creationId xmlns:p14="http://schemas.microsoft.com/office/powerpoint/2010/main" val="2054431471"/>
      </p:ext>
    </p:extLst>
  </p:cSld>
  <p:clrMapOvr>
    <a:masterClrMapping/>
  </p:clrMapOvr>
  <mc:AlternateContent xmlns:mc="http://schemas.openxmlformats.org/markup-compatibility/2006" xmlns:p14="http://schemas.microsoft.com/office/powerpoint/2010/main">
    <mc:Choice Requires="p14">
      <p:transition spd="slow" p14:dur="1600" advTm="100095">
        <p14:prism isInverted="1"/>
      </p:transition>
    </mc:Choice>
    <mc:Fallback xmlns="">
      <p:transition spd="slow" advTm="100095">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9B97B4A3-1D60-3DB4-9C4C-AFB24C6F447E}"/>
              </a:ext>
            </a:extLst>
          </p:cNvPr>
          <p:cNvSpPr/>
          <p:nvPr/>
        </p:nvSpPr>
        <p:spPr>
          <a:xfrm>
            <a:off x="814978" y="127737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2005DFBB-6366-D970-3F96-DE28F05E7519}"/>
              </a:ext>
            </a:extLst>
          </p:cNvPr>
          <p:cNvSpPr txBox="1"/>
          <p:nvPr/>
        </p:nvSpPr>
        <p:spPr>
          <a:xfrm>
            <a:off x="1245078" y="2283272"/>
            <a:ext cx="10054904" cy="523220"/>
          </a:xfrm>
          <a:prstGeom prst="rect">
            <a:avLst/>
          </a:prstGeom>
          <a:noFill/>
        </p:spPr>
        <p:txBody>
          <a:bodyPr wrap="square" rtlCol="0">
            <a:spAutoFit/>
          </a:bodyPr>
          <a:lstStyle/>
          <a:p>
            <a:pPr algn="r" rtl="1"/>
            <a:endParaRPr lang="ar-JO" sz="2800" b="0" i="0" u="none" strike="noStrike" baseline="0" dirty="0">
              <a:latin typeface="TraditionalArabic"/>
            </a:endParaRP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029067" y="1805035"/>
            <a:ext cx="10333091" cy="2960747"/>
          </a:xfrm>
          <a:prstGeom prst="rect">
            <a:avLst/>
          </a:prstGeom>
          <a:noFill/>
        </p:spPr>
        <p:txBody>
          <a:bodyPr wrap="square" rtlCol="0">
            <a:spAutoFit/>
          </a:bodyPr>
          <a:lstStyle/>
          <a:p>
            <a:pPr algn="just" rtl="1">
              <a:lnSpc>
                <a:spcPct val="200000"/>
              </a:lnSpc>
            </a:pPr>
            <a:r>
              <a:rPr lang="ar-JO" sz="24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في القرن السادس عشر للميلاد أصبح مفهوم النظريّة أكثر استخداماً للدلالةِ على العديد من أنواع الدراسات التي اعتمدتْ على مصادر ومراجع موثوقة، وقابلة للتحليل والتفسير، والتي مِن الممكن تطبيقها ضمن المجال الخاص بها، وساهمتْ في تحقيقِ إضافة متطورة إلى مجموعة من المجالات الدراسيّة، وهكذا أصبحتْ النظريّات جُزءاً مهماً من الدراسات الإنسانيّة، والعلميّة، والطبيّة، والأدبيّة، والفلسفيّة، والتي دُرّست في العديد من المدارس والجامعات</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endParaRPr lang="en-US" sz="24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1FDADB0E-918F-7C49-F9E2-2D7993E8D0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7964" y="39987"/>
            <a:ext cx="2492599" cy="1163873"/>
          </a:xfrm>
          <a:prstGeom prst="rect">
            <a:avLst/>
          </a:prstGeom>
        </p:spPr>
      </p:pic>
    </p:spTree>
    <p:extLst>
      <p:ext uri="{BB962C8B-B14F-4D97-AF65-F5344CB8AC3E}">
        <p14:creationId xmlns:p14="http://schemas.microsoft.com/office/powerpoint/2010/main" val="1422424654"/>
      </p:ext>
    </p:extLst>
  </p:cSld>
  <p:clrMapOvr>
    <a:masterClrMapping/>
  </p:clrMapOvr>
  <mc:AlternateContent xmlns:mc="http://schemas.openxmlformats.org/markup-compatibility/2006" xmlns:p14="http://schemas.microsoft.com/office/powerpoint/2010/main">
    <mc:Choice Requires="p14">
      <p:transition spd="slow" p14:dur="1600" advTm="91703">
        <p14:prism isInverted="1"/>
      </p:transition>
    </mc:Choice>
    <mc:Fallback xmlns="">
      <p:transition spd="slow" advTm="91703">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8F7AC702-DEEB-0238-5ADB-67AA98EC44E3}"/>
              </a:ext>
            </a:extLst>
          </p:cNvPr>
          <p:cNvSpPr/>
          <p:nvPr/>
        </p:nvSpPr>
        <p:spPr>
          <a:xfrm>
            <a:off x="724688" y="12637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068548" y="1735315"/>
            <a:ext cx="10054904" cy="400110"/>
          </a:xfrm>
          <a:prstGeom prst="rect">
            <a:avLst/>
          </a:prstGeom>
          <a:noFill/>
        </p:spPr>
        <p:txBody>
          <a:bodyPr wrap="square" rtlCol="0">
            <a:spAutoFit/>
          </a:bodyPr>
          <a:lstStyle/>
          <a:p>
            <a:pPr algn="ctr" rtl="1"/>
            <a:r>
              <a:rPr lang="ar-JO" sz="2000" b="1" i="0" u="none" strike="noStrike" baseline="0" dirty="0">
                <a:solidFill>
                  <a:srgbClr val="00B0F0"/>
                </a:solidFill>
                <a:latin typeface="Segoe UI" panose="020B0502040204020203" pitchFamily="34" charset="0"/>
                <a:cs typeface="Segoe UI" panose="020B0502040204020203" pitchFamily="34" charset="0"/>
              </a:rPr>
              <a:t>أنواع النظريات بشكل العام</a:t>
            </a:r>
          </a:p>
        </p:txBody>
      </p:sp>
      <p:sp>
        <p:nvSpPr>
          <p:cNvPr id="11" name="TextBox 10">
            <a:extLst>
              <a:ext uri="{FF2B5EF4-FFF2-40B4-BE49-F238E27FC236}">
                <a16:creationId xmlns:a16="http://schemas.microsoft.com/office/drawing/2014/main" xmlns="" id="{3EE96C85-6F4E-5E24-0690-2F912C2E726A}"/>
              </a:ext>
            </a:extLst>
          </p:cNvPr>
          <p:cNvSpPr txBox="1"/>
          <p:nvPr/>
        </p:nvSpPr>
        <p:spPr>
          <a:xfrm>
            <a:off x="1581441" y="3626168"/>
            <a:ext cx="10054905" cy="727571"/>
          </a:xfrm>
          <a:prstGeom prst="rect">
            <a:avLst/>
          </a:prstGeom>
          <a:noFill/>
        </p:spPr>
        <p:txBody>
          <a:bodyPr wrap="square" rtlCol="0">
            <a:spAutoFit/>
          </a:bodyPr>
          <a:lstStyle/>
          <a:p>
            <a:pPr algn="just" rtl="1">
              <a:lnSpc>
                <a:spcPct val="200000"/>
              </a:lnSpc>
            </a:pPr>
            <a:r>
              <a:rPr lang="ar-JO" sz="2400" dirty="0">
                <a:solidFill>
                  <a:srgbClr val="333333"/>
                </a:solidFill>
                <a:effectLst/>
                <a:ea typeface="Calibri" panose="020F0502020204030204" pitchFamily="34" charset="0"/>
                <a:cs typeface="Calibri" panose="020F0502020204030204" pitchFamily="34" charset="0"/>
              </a:rPr>
              <a:t>        </a:t>
            </a:r>
            <a:endParaRPr lang="en-US" sz="2400" dirty="0"/>
          </a:p>
        </p:txBody>
      </p:sp>
      <p:graphicFrame>
        <p:nvGraphicFramePr>
          <p:cNvPr id="4" name="Diagram 3">
            <a:extLst>
              <a:ext uri="{FF2B5EF4-FFF2-40B4-BE49-F238E27FC236}">
                <a16:creationId xmlns:a16="http://schemas.microsoft.com/office/drawing/2014/main" xmlns="" id="{6E14F889-0CFA-2FB6-81AC-AC6EA16B15A0}"/>
              </a:ext>
            </a:extLst>
          </p:cNvPr>
          <p:cNvGraphicFramePr/>
          <p:nvPr>
            <p:extLst>
              <p:ext uri="{D42A27DB-BD31-4B8C-83A1-F6EECF244321}">
                <p14:modId xmlns:p14="http://schemas.microsoft.com/office/powerpoint/2010/main" val="2592596092"/>
              </p:ext>
            </p:extLst>
          </p:nvPr>
        </p:nvGraphicFramePr>
        <p:xfrm>
          <a:off x="1581440" y="2961564"/>
          <a:ext cx="9478100" cy="23440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Graphic 21">
            <a:extLst>
              <a:ext uri="{FF2B5EF4-FFF2-40B4-BE49-F238E27FC236}">
                <a16:creationId xmlns:a16="http://schemas.microsoft.com/office/drawing/2014/main" xmlns="" id="{F2FABC10-40C6-CD2F-F891-B8686585413C}"/>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2608" y="23975"/>
            <a:ext cx="2372726" cy="1107901"/>
          </a:xfrm>
          <a:prstGeom prst="rect">
            <a:avLst/>
          </a:prstGeom>
        </p:spPr>
      </p:pic>
    </p:spTree>
    <p:extLst>
      <p:ext uri="{BB962C8B-B14F-4D97-AF65-F5344CB8AC3E}">
        <p14:creationId xmlns:p14="http://schemas.microsoft.com/office/powerpoint/2010/main" val="2192721818"/>
      </p:ext>
    </p:extLst>
  </p:cSld>
  <p:clrMapOvr>
    <a:masterClrMapping/>
  </p:clrMapOvr>
  <mc:AlternateContent xmlns:mc="http://schemas.openxmlformats.org/markup-compatibility/2006" xmlns:p14="http://schemas.microsoft.com/office/powerpoint/2010/main">
    <mc:Choice Requires="p14">
      <p:transition spd="slow" p14:dur="1600" advTm="66451">
        <p14:prism isInverted="1"/>
      </p:transition>
    </mc:Choice>
    <mc:Fallback xmlns="">
      <p:transition spd="slow" advTm="66451">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ADA9CE7-8ABE-F090-0E82-97750B4599CA}"/>
              </a:ext>
            </a:extLst>
          </p:cNvPr>
          <p:cNvSpPr/>
          <p:nvPr/>
        </p:nvSpPr>
        <p:spPr>
          <a:xfrm>
            <a:off x="517637" y="1217095"/>
            <a:ext cx="11250977"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532647" y="1463865"/>
            <a:ext cx="5220956" cy="400110"/>
          </a:xfrm>
          <a:prstGeom prst="rect">
            <a:avLst/>
          </a:prstGeom>
          <a:noFill/>
        </p:spPr>
        <p:txBody>
          <a:bodyPr wrap="square" rtlCol="0">
            <a:spAutoFit/>
          </a:bodyPr>
          <a:lstStyle/>
          <a:p>
            <a:pPr algn="ctr" rtl="1"/>
            <a:r>
              <a:rPr lang="ar-SA"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أنواع النظريّات</a:t>
            </a:r>
            <a:r>
              <a:rPr lang="ar-JO"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 بشكلٍ عام</a:t>
            </a:r>
            <a:r>
              <a:rPr lang="ar-SA" sz="2000" b="1"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 </a:t>
            </a:r>
            <a:endParaRPr lang="ar-JO" altLang="en-US" sz="3600"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1129003" y="2050273"/>
            <a:ext cx="10291665" cy="3405291"/>
          </a:xfrm>
          <a:prstGeom prst="rect">
            <a:avLst/>
          </a:prstGeom>
          <a:noFill/>
        </p:spPr>
        <p:txBody>
          <a:bodyPr wrap="square" rtlCol="0">
            <a:spAutoFit/>
          </a:bodyPr>
          <a:lstStyle/>
          <a:p>
            <a:pPr algn="just" rtl="1">
              <a:lnSpc>
                <a:spcPct val="200000"/>
              </a:lnSpc>
            </a:pPr>
            <a:r>
              <a:rPr lang="ar-JO" sz="2000" b="1"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أولًا: </a:t>
            </a:r>
            <a:r>
              <a:rPr lang="ar-SA" sz="2000" b="1"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النظريّة الفلسفيّة </a:t>
            </a:r>
            <a:r>
              <a:rPr lang="ar-JO" sz="2000" b="1"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p>
          <a:p>
            <a:pPr algn="just" rtl="1">
              <a:lnSpc>
                <a:spcPct val="200000"/>
              </a:lnSpc>
            </a:pPr>
            <a:r>
              <a:rPr lang="ar-JO" sz="2800" dirty="0">
                <a:solidFill>
                  <a:srgbClr val="333333"/>
                </a:solidFill>
                <a:latin typeface="Segoe UI" panose="020B0502040204020203" pitchFamily="34" charset="0"/>
                <a:ea typeface="Calibri" panose="020F0502020204030204" pitchFamily="34" charset="0"/>
                <a:cs typeface="Segoe UI" panose="020B0502040204020203" pitchFamily="34" charset="0"/>
              </a:rPr>
              <a:t>     </a:t>
            </a:r>
            <a:r>
              <a:rPr lang="ar-JO"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تُعدُّ</a:t>
            </a: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أول وأقدم النظريّات التي ارتبطتْ بِمَفهومِ النظريّة؛ إذ حرصَ الفلاسفة في العصر اليونانيّ على ربطِ كافة الموضوعات، والدراسات، والأفكار التي صاغوها بمجموعة من النظريات التي تُقدمُ الدعم لآرائهم الفلسفيّة، وتُحولها إلى حقائق واقعيّة، وهكذا أصبحت أغلب الدراسات في مجال الفلسفة تعتمدُ على مجموعة من النظريّات، مثل: نظريّة نشأة الأرض التي اهتمّ العديد من الفلاسفة بدراستها</a:t>
            </a:r>
            <a:r>
              <a:rPr lang="ar-SA" sz="2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endParaRPr lang="ar-JO" sz="4000" b="0" i="0" u="none" strike="noStrike" baseline="0" dirty="0">
              <a:latin typeface="Segoe UI" panose="020B0502040204020203" pitchFamily="34" charset="0"/>
              <a:cs typeface="Segoe UI" panose="020B0502040204020203" pitchFamily="34" charset="0"/>
            </a:endParaRPr>
          </a:p>
        </p:txBody>
      </p:sp>
      <mc:AlternateContent xmlns:mc="http://schemas.openxmlformats.org/markup-compatibility/2006" xmlns:p14="http://schemas.microsoft.com/office/powerpoint/2010/main">
        <mc:Choice Requires="p14">
          <p:contentPart p14:bwMode="auto" r:id="rId2">
            <p14:nvContentPartPr>
              <p14:cNvPr id="12" name="Ink 11">
                <a:extLst>
                  <a:ext uri="{FF2B5EF4-FFF2-40B4-BE49-F238E27FC236}">
                    <a16:creationId xmlns:a16="http://schemas.microsoft.com/office/drawing/2014/main" xmlns="" id="{7BAF6086-FCA4-D333-B99C-CAB00BBA67BF}"/>
                  </a:ext>
                </a:extLst>
              </p14:cNvPr>
              <p14:cNvContentPartPr/>
              <p14:nvPr/>
            </p14:nvContentPartPr>
            <p14:xfrm>
              <a:off x="5307480" y="5181120"/>
              <a:ext cx="360" cy="12960"/>
            </p14:xfrm>
          </p:contentPart>
        </mc:Choice>
        <mc:Fallback xmlns="">
          <p:pic>
            <p:nvPicPr>
              <p:cNvPr id="12" name="Ink 11">
                <a:extLst>
                  <a:ext uri="{FF2B5EF4-FFF2-40B4-BE49-F238E27FC236}">
                    <a16:creationId xmlns:a16="http://schemas.microsoft.com/office/drawing/2014/main" id="{7BAF6086-FCA4-D333-B99C-CAB00BBA67BF}"/>
                  </a:ext>
                </a:extLst>
              </p:cNvPr>
              <p:cNvPicPr/>
              <p:nvPr/>
            </p:nvPicPr>
            <p:blipFill>
              <a:blip r:embed="rId9"/>
              <a:stretch>
                <a:fillRect/>
              </a:stretch>
            </p:blipFill>
            <p:spPr>
              <a:xfrm>
                <a:off x="5298120" y="5171760"/>
                <a:ext cx="19080" cy="31680"/>
              </a:xfrm>
              <a:prstGeom prst="rect">
                <a:avLst/>
              </a:prstGeom>
            </p:spPr>
          </p:pic>
        </mc:Fallback>
      </mc:AlternateContent>
      <p:pic>
        <p:nvPicPr>
          <p:cNvPr id="4" name="Graphic 21">
            <a:extLst>
              <a:ext uri="{FF2B5EF4-FFF2-40B4-BE49-F238E27FC236}">
                <a16:creationId xmlns:a16="http://schemas.microsoft.com/office/drawing/2014/main" xmlns="" id="{634ED6E7-1ED6-6440-8A76-7D3721792D1C}"/>
              </a:ext>
            </a:extLst>
          </p:cNvPr>
          <p:cNvPicPr>
            <a:picLocks noChangeAspect="1"/>
          </p:cNvPicPr>
          <p:nvPr/>
        </p:nvPicPr>
        <p:blipFill rotWithShape="1">
          <a:blip r:embed="rId10"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801" y="65860"/>
            <a:ext cx="2305987" cy="1076738"/>
          </a:xfrm>
          <a:prstGeom prst="rect">
            <a:avLst/>
          </a:prstGeom>
        </p:spPr>
      </p:pic>
    </p:spTree>
    <p:extLst>
      <p:ext uri="{BB962C8B-B14F-4D97-AF65-F5344CB8AC3E}">
        <p14:creationId xmlns:p14="http://schemas.microsoft.com/office/powerpoint/2010/main" val="50759987"/>
      </p:ext>
    </p:extLst>
  </p:cSld>
  <p:clrMapOvr>
    <a:masterClrMapping/>
  </p:clrMapOvr>
  <mc:AlternateContent xmlns:mc="http://schemas.openxmlformats.org/markup-compatibility/2006" xmlns:p14="http://schemas.microsoft.com/office/powerpoint/2010/main">
    <mc:Choice Requires="p14">
      <p:transition spd="slow" p14:dur="1600" advTm="166523">
        <p14:prism isInverted="1"/>
      </p:transition>
    </mc:Choice>
    <mc:Fallback xmlns="">
      <p:transition spd="slow" advTm="166523">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4FF79C4-9665-C0D3-ABB9-E8EDF6926CA8}"/>
              </a:ext>
            </a:extLst>
          </p:cNvPr>
          <p:cNvSpPr/>
          <p:nvPr/>
        </p:nvSpPr>
        <p:spPr>
          <a:xfrm>
            <a:off x="896341" y="143261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 name="TextBox 1">
            <a:extLst>
              <a:ext uri="{FF2B5EF4-FFF2-40B4-BE49-F238E27FC236}">
                <a16:creationId xmlns:a16="http://schemas.microsoft.com/office/drawing/2014/main" xmlns="" id="{121A4E36-2400-13E7-4AA6-4771E2EB2F39}"/>
              </a:ext>
            </a:extLst>
          </p:cNvPr>
          <p:cNvSpPr txBox="1"/>
          <p:nvPr/>
        </p:nvSpPr>
        <p:spPr>
          <a:xfrm>
            <a:off x="1296323" y="1962906"/>
            <a:ext cx="9921909" cy="3043525"/>
          </a:xfrm>
          <a:prstGeom prst="rect">
            <a:avLst/>
          </a:prstGeom>
          <a:noFill/>
        </p:spPr>
        <p:txBody>
          <a:bodyPr wrap="square" rtlCol="0">
            <a:spAutoFit/>
          </a:bodyPr>
          <a:lstStyle/>
          <a:p>
            <a:pPr algn="just" rtl="1">
              <a:lnSpc>
                <a:spcPct val="150000"/>
              </a:lnSpc>
            </a:pPr>
            <a:r>
              <a:rPr lang="ar-JO" sz="2000" b="1" dirty="0">
                <a:latin typeface="Segoe UI" panose="020B0502040204020203" pitchFamily="34" charset="0"/>
                <a:cs typeface="Segoe UI" panose="020B0502040204020203" pitchFamily="34" charset="0"/>
              </a:rPr>
              <a:t>ثانيًا: </a:t>
            </a:r>
            <a:r>
              <a:rPr lang="ar-SA" sz="2000" b="1" dirty="0">
                <a:latin typeface="Segoe UI" panose="020B0502040204020203" pitchFamily="34" charset="0"/>
                <a:cs typeface="Segoe UI" panose="020B0502040204020203" pitchFamily="34" charset="0"/>
              </a:rPr>
              <a:t>النظريات العلميّة</a:t>
            </a:r>
            <a:r>
              <a:rPr lang="ar-JO" sz="2000" b="1" dirty="0">
                <a:latin typeface="Segoe UI" panose="020B0502040204020203" pitchFamily="34" charset="0"/>
                <a:cs typeface="Segoe UI" panose="020B0502040204020203" pitchFamily="34" charset="0"/>
              </a:rPr>
              <a:t>:</a:t>
            </a:r>
          </a:p>
          <a:p>
            <a:pPr algn="just" rtl="1">
              <a:lnSpc>
                <a:spcPct val="200000"/>
              </a:lnSpc>
            </a:pPr>
            <a:r>
              <a:rPr lang="ar-SA" sz="24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JO" sz="24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ar-JO" sz="20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a:t>
            </a:r>
            <a:r>
              <a:rPr lang="ar-SA" sz="20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تستخدمُ في أغلبِ مجالات العلوم، وتعتبرُ نظريّة علم الطبيعة مِن أول النظريّات العلمية التي اهتمتْ بدراسةِ مُكوّنات الطبيعة بالاعتمادِ على مجموعة مِن المُلاحظات، والدراسات العلميّة المُحتوية على أبحاث واكتشافات أدّت إلى ظهورِ مجموعة مِن النظريّات العلميّة في العديد من أنواع العلوم، مثل: النظريات الطبيّة التي تهتمُ بالبحث في الأمراضِ وطرق علاجها. </a:t>
            </a:r>
            <a:endParaRPr lang="en-US" sz="4800" dirty="0">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A4E9C96C-BA62-48B5-3F01-BE3D4D3CE6C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19521" y="74961"/>
            <a:ext cx="2679212" cy="1251009"/>
          </a:xfrm>
          <a:prstGeom prst="rect">
            <a:avLst/>
          </a:prstGeom>
        </p:spPr>
      </p:pic>
    </p:spTree>
    <p:extLst>
      <p:ext uri="{BB962C8B-B14F-4D97-AF65-F5344CB8AC3E}">
        <p14:creationId xmlns:p14="http://schemas.microsoft.com/office/powerpoint/2010/main" val="312145322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1600" advTm="144662">
        <p14:prism isInverted="1"/>
      </p:transition>
    </mc:Choice>
    <mc:Fallback xmlns="">
      <p:transition spd="slow" advTm="144662">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B941981D-1970-39F4-1347-0A6E7FD85078}"/>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938423" y="1912826"/>
            <a:ext cx="10516831" cy="3330079"/>
          </a:xfrm>
          <a:prstGeom prst="rect">
            <a:avLst/>
          </a:prstGeom>
          <a:noFill/>
        </p:spPr>
        <p:txBody>
          <a:bodyPr wrap="square" rtlCol="0">
            <a:spAutoFit/>
          </a:bodyPr>
          <a:lstStyle/>
          <a:p>
            <a:pPr algn="just" rtl="1">
              <a:lnSpc>
                <a:spcPct val="150000"/>
              </a:lnSpc>
            </a:pPr>
            <a:r>
              <a:rPr lang="ar-JO" sz="2400" b="1" dirty="0">
                <a:latin typeface="Segoe UI" panose="020B0502040204020203" pitchFamily="34" charset="0"/>
                <a:cs typeface="Segoe UI" panose="020B0502040204020203" pitchFamily="34" charset="0"/>
              </a:rPr>
              <a:t>     </a:t>
            </a:r>
            <a:r>
              <a:rPr lang="ar-JO" sz="2000" b="1" dirty="0">
                <a:solidFill>
                  <a:srgbClr val="333333"/>
                </a:solidFill>
                <a:latin typeface="Segoe UI" panose="020B0502040204020203" pitchFamily="34" charset="0"/>
                <a:cs typeface="Segoe UI" panose="020B0502040204020203" pitchFamily="34" charset="0"/>
              </a:rPr>
              <a:t>ثالثًا: </a:t>
            </a:r>
            <a:r>
              <a:rPr lang="ar-SA" sz="2000" b="1" dirty="0">
                <a:solidFill>
                  <a:srgbClr val="333333"/>
                </a:solidFill>
                <a:latin typeface="Segoe UI" panose="020B0502040204020203" pitchFamily="34" charset="0"/>
                <a:cs typeface="Segoe UI" panose="020B0502040204020203" pitchFamily="34" charset="0"/>
              </a:rPr>
              <a:t>النظريات السياسيّة</a:t>
            </a:r>
            <a:r>
              <a:rPr lang="ar-JO" sz="2000" b="1" dirty="0">
                <a:solidFill>
                  <a:srgbClr val="333333"/>
                </a:solidFill>
                <a:latin typeface="Segoe UI" panose="020B0502040204020203" pitchFamily="34" charset="0"/>
                <a:cs typeface="Segoe UI" panose="020B0502040204020203" pitchFamily="34" charset="0"/>
              </a:rPr>
              <a:t>.</a:t>
            </a:r>
            <a:endParaRPr lang="ar-JO" sz="1800" b="1" dirty="0">
              <a:solidFill>
                <a:srgbClr val="333333"/>
              </a:solidFill>
              <a:effectLst/>
              <a:latin typeface="Segoe UI" panose="020B0502040204020203" pitchFamily="34" charset="0"/>
              <a:ea typeface="Calibri" panose="020F0502020204030204" pitchFamily="34" charset="0"/>
              <a:cs typeface="Segoe UI" panose="020B0502040204020203" pitchFamily="34" charset="0"/>
            </a:endParaRPr>
          </a:p>
          <a:p>
            <a:pPr algn="just" rtl="1">
              <a:lnSpc>
                <a:spcPct val="200000"/>
              </a:lnSpc>
            </a:pPr>
            <a:r>
              <a:rPr lang="ar-SA"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وهي التي اعتمدتْ على الفكر السياسيّ الذي ظهرَ منذُ عصر النظريّات الفلسفيّة، وتطوّرت في القرن التاسع عشر الميلاديّ، واستمر تطوّرها حتى نهاية القرن العشرين للميلاد، وتعتمدُ النظريّات السياسيّة على الآراء والأفكار التي أطلقها عدد من الفلاسفة والسياسيّين، وأصبحتْ مع الوقت حقائق أدّت إلى تأسيسِ مجموعة من المدارس الفكريّة السياسيّة، والتي أثرت في كافةِ دول العالم تقريباً، ومن الأمثلة على النظريات السياسيّة: الأفكار الاشتراكيّة، والأفكار الرأسماليّة بصفتهما من أشهر المجالاتِ الفكريّة التي احتوتْ على نظريّات سياسيّة</a:t>
            </a:r>
            <a:r>
              <a:rPr lang="en-US"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a:t>
            </a:r>
            <a:endParaRPr lang="en-US" sz="2400" b="1" i="0" u="none" strike="noStrike" baseline="0" dirty="0">
              <a:solidFill>
                <a:srgbClr val="00B0F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E4983C03-24CB-2D1D-B609-F006DF00A8E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5063" y="197051"/>
            <a:ext cx="2697873" cy="1259722"/>
          </a:xfrm>
          <a:prstGeom prst="rect">
            <a:avLst/>
          </a:prstGeom>
        </p:spPr>
      </p:pic>
    </p:spTree>
    <p:extLst>
      <p:ext uri="{BB962C8B-B14F-4D97-AF65-F5344CB8AC3E}">
        <p14:creationId xmlns:p14="http://schemas.microsoft.com/office/powerpoint/2010/main" val="429846032"/>
      </p:ext>
    </p:extLst>
  </p:cSld>
  <p:clrMapOvr>
    <a:masterClrMapping/>
  </p:clrMapOvr>
  <mc:AlternateContent xmlns:mc="http://schemas.openxmlformats.org/markup-compatibility/2006" xmlns:p14="http://schemas.microsoft.com/office/powerpoint/2010/main">
    <mc:Choice Requires="p14">
      <p:transition spd="slow" p14:dur="1600" advTm="118945">
        <p14:prism isInverted="1"/>
      </p:transition>
    </mc:Choice>
    <mc:Fallback xmlns="">
      <p:transition spd="slow" advTm="118945">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Rounded Corners 7">
            <a:extLst>
              <a:ext uri="{FF2B5EF4-FFF2-40B4-BE49-F238E27FC236}">
                <a16:creationId xmlns:a16="http://schemas.microsoft.com/office/drawing/2014/main" xmlns="" id="{EB3D0644-AD22-854D-8BD4-0FD8683786AE}"/>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2B44F1AA-1BD0-FF73-6B2F-F6E44C6107F8}"/>
              </a:ext>
            </a:extLst>
          </p:cNvPr>
          <p:cNvSpPr txBox="1"/>
          <p:nvPr/>
        </p:nvSpPr>
        <p:spPr>
          <a:xfrm>
            <a:off x="1052880" y="1676556"/>
            <a:ext cx="10404886" cy="4236160"/>
          </a:xfrm>
          <a:prstGeom prst="rect">
            <a:avLst/>
          </a:prstGeom>
          <a:noFill/>
        </p:spPr>
        <p:txBody>
          <a:bodyPr wrap="square" rtlCol="0">
            <a:spAutoFit/>
          </a:bodyPr>
          <a:lstStyle/>
          <a:p>
            <a:pPr algn="just" rtl="1">
              <a:lnSpc>
                <a:spcPct val="150000"/>
              </a:lnSpc>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وفي إطار صنع السياسات التعليمية وفقا لهذه النظرية  فهناك مجموعة من المعايير والإجراءات والمستويات والتي تحدد قواعد العلاقات بين الوحدات المختلفة والأفراد، ودراسة العمليات السياسية القائمة في المؤسسات الحكومية مع التأكيد على الجانب السلوكي الخاص بالمشاركين في عملية صنع السياسات التعليمية في مختلف المستويات الإدارية، كما أن النظرية تؤكد على توحيد الاليات ومراقبتها وذلك من قبل المنظمات العامة ومدى احترام القانون وتنفيذه لتسوية الصراعات الاجتماعية والسياسية، </a:t>
            </a:r>
            <a:r>
              <a:rPr lang="ar-SA" kern="0" dirty="0">
                <a:solidFill>
                  <a:srgbClr val="000000"/>
                </a:solidFill>
                <a:latin typeface="Segoe UI" panose="020B0502040204020203" pitchFamily="34" charset="0"/>
                <a:cs typeface="Segoe UI" panose="020B0502040204020203" pitchFamily="34" charset="0"/>
              </a:rPr>
              <a:t>كما تهتم أيضا بالعلاقات بين القوى الاجتماعية والسياسية من خلال المجتمع ومؤسساته</a:t>
            </a:r>
            <a:r>
              <a:rPr lang="ar-JO" kern="0" dirty="0">
                <a:solidFill>
                  <a:srgbClr val="000000"/>
                </a:solidFill>
                <a:latin typeface="Segoe UI" panose="020B0502040204020203" pitchFamily="34" charset="0"/>
                <a:cs typeface="Segoe UI" panose="020B0502040204020203" pitchFamily="34" charset="0"/>
              </a:rPr>
              <a:t> </a:t>
            </a:r>
            <a:r>
              <a:rPr lang="ar-SA" kern="0" dirty="0">
                <a:solidFill>
                  <a:srgbClr val="000000"/>
                </a:solidFill>
                <a:latin typeface="Segoe UI" panose="020B0502040204020203" pitchFamily="34" charset="0"/>
                <a:cs typeface="Segoe UI" panose="020B0502040204020203" pitchFamily="34" charset="0"/>
              </a:rPr>
              <a:t>كذلك فعملية صنع القرار في ضوء هذه النظرية يعتمد على أدوار مؤسسية وهي عبارة عن مسألة تشريعية تحكمها مجموعة من القوانين والإجراءات، كما أنها مجموعة من الإجراءات التقويمية والتنفيذية وتعتمد صناعة السياسية التعليمية على النظام السياسي للدولة والنظام الاقتصادي والاجتماعي </a:t>
            </a:r>
            <a:r>
              <a:rPr lang="ar-YE" sz="2000" kern="0" dirty="0">
                <a:solidFill>
                  <a:srgbClr val="000000"/>
                </a:solidFill>
                <a:latin typeface="Segoe UI" panose="020B0502040204020203" pitchFamily="34" charset="0"/>
                <a:cs typeface="Segoe UI" panose="020B0502040204020203" pitchFamily="34" charset="0"/>
              </a:rPr>
              <a:t/>
            </a:r>
            <a:br>
              <a:rPr lang="ar-YE" sz="2000" kern="0" dirty="0">
                <a:solidFill>
                  <a:srgbClr val="000000"/>
                </a:solidFill>
                <a:latin typeface="Segoe UI" panose="020B0502040204020203" pitchFamily="34" charset="0"/>
                <a:cs typeface="Segoe UI" panose="020B0502040204020203" pitchFamily="34" charset="0"/>
              </a:rPr>
            </a:br>
            <a:endParaRPr lang="ar-YE" sz="2000" kern="0" dirty="0">
              <a:solidFill>
                <a:srgbClr val="000000"/>
              </a:solidFill>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FA8D1A4B-1180-02E3-7C52-0EACE037E2A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79359" y="-8190"/>
            <a:ext cx="2269557" cy="1059728"/>
          </a:xfrm>
          <a:prstGeom prst="rect">
            <a:avLst/>
          </a:prstGeom>
        </p:spPr>
      </p:pic>
    </p:spTree>
    <p:extLst>
      <p:ext uri="{BB962C8B-B14F-4D97-AF65-F5344CB8AC3E}">
        <p14:creationId xmlns:p14="http://schemas.microsoft.com/office/powerpoint/2010/main" val="519300774"/>
      </p:ext>
    </p:extLst>
  </p:cSld>
  <p:clrMapOvr>
    <a:masterClrMapping/>
  </p:clrMapOvr>
  <mc:AlternateContent xmlns:mc="http://schemas.openxmlformats.org/markup-compatibility/2006" xmlns:p14="http://schemas.microsoft.com/office/powerpoint/2010/main">
    <mc:Choice Requires="p14">
      <p:transition spd="slow" p14:dur="1600" advTm="80936">
        <p14:prism isInverted="1"/>
      </p:transition>
    </mc:Choice>
    <mc:Fallback xmlns="">
      <p:transition spd="slow" advTm="80936">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58452AEA-0326-148B-5F94-35667055D2EF}"/>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6" name="Picture 15">
            <a:extLst>
              <a:ext uri="{FF2B5EF4-FFF2-40B4-BE49-F238E27FC236}">
                <a16:creationId xmlns:a16="http://schemas.microsoft.com/office/drawing/2014/main" xmlns="" id="{5FFBCE2A-8E57-5EF5-6575-61DFAA142C7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97791" y="2442192"/>
            <a:ext cx="6578637" cy="3384872"/>
          </a:xfrm>
          <a:prstGeom prst="rect">
            <a:avLst/>
          </a:prstGeom>
        </p:spPr>
      </p:pic>
      <p:sp>
        <p:nvSpPr>
          <p:cNvPr id="18" name="TextBox 17">
            <a:extLst>
              <a:ext uri="{FF2B5EF4-FFF2-40B4-BE49-F238E27FC236}">
                <a16:creationId xmlns:a16="http://schemas.microsoft.com/office/drawing/2014/main" xmlns="" id="{895D895A-C544-381F-36FD-E6E4DA144EED}"/>
              </a:ext>
            </a:extLst>
          </p:cNvPr>
          <p:cNvSpPr txBox="1"/>
          <p:nvPr/>
        </p:nvSpPr>
        <p:spPr>
          <a:xfrm>
            <a:off x="4070410" y="1832067"/>
            <a:ext cx="3998794" cy="461665"/>
          </a:xfrm>
          <a:prstGeom prst="rect">
            <a:avLst/>
          </a:prstGeom>
          <a:noFill/>
        </p:spPr>
        <p:txBody>
          <a:bodyPr wrap="square" rtlCol="0">
            <a:spAutoFit/>
          </a:bodyPr>
          <a:lstStyle/>
          <a:p>
            <a:pPr algn="ctr"/>
            <a:r>
              <a:rPr lang="ar-JO" sz="2400" b="1" dirty="0">
                <a:solidFill>
                  <a:srgbClr val="00B0F0"/>
                </a:solidFill>
                <a:latin typeface="Segoe UI" panose="020B0502040204020203" pitchFamily="34" charset="0"/>
                <a:cs typeface="Segoe UI" panose="020B0502040204020203" pitchFamily="34" charset="0"/>
              </a:rPr>
              <a:t>نظريات التعلم</a:t>
            </a:r>
            <a:endParaRPr lang="en-US" sz="1400" b="1" dirty="0">
              <a:solidFill>
                <a:srgbClr val="00B0F0"/>
              </a:solidFill>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CD506956-39AD-B6AD-6B06-EBA86AD6A56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2570" y="-32754"/>
            <a:ext cx="2693896" cy="1257865"/>
          </a:xfrm>
          <a:prstGeom prst="rect">
            <a:avLst/>
          </a:prstGeom>
        </p:spPr>
      </p:pic>
    </p:spTree>
    <p:extLst>
      <p:ext uri="{BB962C8B-B14F-4D97-AF65-F5344CB8AC3E}">
        <p14:creationId xmlns:p14="http://schemas.microsoft.com/office/powerpoint/2010/main" val="4070877426"/>
      </p:ext>
    </p:extLst>
  </p:cSld>
  <p:clrMapOvr>
    <a:masterClrMapping/>
  </p:clrMapOvr>
  <mc:AlternateContent xmlns:mc="http://schemas.openxmlformats.org/markup-compatibility/2006" xmlns:p14="http://schemas.microsoft.com/office/powerpoint/2010/main">
    <mc:Choice Requires="p14">
      <p:transition spd="slow" p14:dur="1600" advTm="59052">
        <p14:prism isInverted="1"/>
      </p:transition>
    </mc:Choice>
    <mc:Fallback xmlns="">
      <p:transition spd="slow" advTm="59052">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30825DCD-96BD-8866-772A-0C4A945C8A3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90ACB823-15B9-4767-02AB-65E33E5F80C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43803" y="1542377"/>
            <a:ext cx="8213412" cy="4494529"/>
          </a:xfrm>
          <a:prstGeom prst="rect">
            <a:avLst/>
          </a:prstGeom>
        </p:spPr>
      </p:pic>
      <p:pic>
        <p:nvPicPr>
          <p:cNvPr id="2" name="Graphic 21">
            <a:extLst>
              <a:ext uri="{FF2B5EF4-FFF2-40B4-BE49-F238E27FC236}">
                <a16:creationId xmlns:a16="http://schemas.microsoft.com/office/drawing/2014/main" xmlns="" id="{EA106549-1FBB-9DE5-89E6-35D3E2B894A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7360" y="-196107"/>
            <a:ext cx="2621155" cy="1223900"/>
          </a:xfrm>
          <a:prstGeom prst="rect">
            <a:avLst/>
          </a:prstGeom>
        </p:spPr>
      </p:pic>
    </p:spTree>
    <p:extLst>
      <p:ext uri="{BB962C8B-B14F-4D97-AF65-F5344CB8AC3E}">
        <p14:creationId xmlns:p14="http://schemas.microsoft.com/office/powerpoint/2010/main" val="3268138689"/>
      </p:ext>
    </p:extLst>
  </p:cSld>
  <p:clrMapOvr>
    <a:masterClrMapping/>
  </p:clrMapOvr>
  <mc:AlternateContent xmlns:mc="http://schemas.openxmlformats.org/markup-compatibility/2006" xmlns:p14="http://schemas.microsoft.com/office/powerpoint/2010/main">
    <mc:Choice Requires="p14">
      <p:transition spd="slow" p14:dur="1600" advTm="44406">
        <p14:prism isInverted="1"/>
      </p:transition>
    </mc:Choice>
    <mc:Fallback xmlns="">
      <p:transition spd="slow" advTm="44406">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7D2FD9E2-BA9F-6D75-1215-F98036E5A5C1}"/>
              </a:ext>
            </a:extLst>
          </p:cNvPr>
          <p:cNvSpPr/>
          <p:nvPr/>
        </p:nvSpPr>
        <p:spPr>
          <a:xfrm>
            <a:off x="735061" y="123500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latin typeface="Segoe UI" panose="020B0502040204020203" pitchFamily="34" charset="0"/>
              <a:cs typeface="Segoe UI" panose="020B0502040204020203" pitchFamily="34" charset="0"/>
            </a:endParaRPr>
          </a:p>
        </p:txBody>
      </p:sp>
      <p:sp>
        <p:nvSpPr>
          <p:cNvPr id="10" name="TextBox 9">
            <a:extLst>
              <a:ext uri="{FF2B5EF4-FFF2-40B4-BE49-F238E27FC236}">
                <a16:creationId xmlns:a16="http://schemas.microsoft.com/office/drawing/2014/main" xmlns="" id="{5DDFF2A6-4C2E-574E-1EB7-98D4C40FBBC5}"/>
              </a:ext>
            </a:extLst>
          </p:cNvPr>
          <p:cNvSpPr txBox="1"/>
          <p:nvPr/>
        </p:nvSpPr>
        <p:spPr>
          <a:xfrm>
            <a:off x="3268435" y="1778614"/>
            <a:ext cx="6459794" cy="583878"/>
          </a:xfrm>
          <a:prstGeom prst="rect">
            <a:avLst/>
          </a:prstGeom>
          <a:noFill/>
        </p:spPr>
        <p:txBody>
          <a:bodyPr wrap="square" rtlCol="0">
            <a:spAutoFit/>
          </a:bodyPr>
          <a:lstStyle/>
          <a:p>
            <a:pPr marL="0" marR="0" algn="ctr" rtl="1">
              <a:lnSpc>
                <a:spcPct val="150000"/>
              </a:lnSpc>
              <a:spcBef>
                <a:spcPts val="0"/>
              </a:spcBef>
              <a:spcAft>
                <a:spcPts val="800"/>
              </a:spcAft>
            </a:pPr>
            <a:r>
              <a:rPr lang="ar-JO" sz="2400" b="1"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rPr>
              <a:t>نظريات السياسات التعليمية</a:t>
            </a:r>
            <a:endParaRPr lang="en-US" sz="2400" kern="100"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F2F0897-1643-8640-44A3-7468727F0497}"/>
              </a:ext>
            </a:extLst>
          </p:cNvPr>
          <p:cNvSpPr txBox="1"/>
          <p:nvPr/>
        </p:nvSpPr>
        <p:spPr>
          <a:xfrm>
            <a:off x="903026" y="2817398"/>
            <a:ext cx="10385947" cy="1974002"/>
          </a:xfrm>
          <a:prstGeom prst="rect">
            <a:avLst/>
          </a:prstGeom>
          <a:noFill/>
        </p:spPr>
        <p:txBody>
          <a:bodyPr wrap="square" rtlCol="0">
            <a:spAutoFit/>
          </a:bodyPr>
          <a:lstStyle/>
          <a:p>
            <a:pPr algn="just" rtl="1">
              <a:lnSpc>
                <a:spcPct val="15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عندما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يتم دراسة السياسات التعليمية وتحليلها فلا بد من الرجوع إلى </a:t>
            </a:r>
            <a:r>
              <a:rPr lang="ar-SA" sz="2000" u="sng"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التوجهات الفكرية والفلسفية </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والأخلاقية التي توجه عمليات صن</a:t>
            </a: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السياسة التعليمية، وبمراجعة الدراسات السابقة وأدبيات الفكر الإداري والتربوي يتضح لنا أن هناك العديد من النظريات التي من الممكن الاستفادة منها في صنع السياسات التعليمية ومن أبرز هذه النظريات ما </a:t>
            </a: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يأتي</a:t>
            </a:r>
            <a:r>
              <a:rPr lang="ar-SA"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2800" dirty="0">
              <a:latin typeface="Segoe UI" panose="020B0502040204020203" pitchFamily="34" charset="0"/>
              <a:cs typeface="Segoe UI" panose="020B0502040204020203" pitchFamily="34" charset="0"/>
            </a:endParaRPr>
          </a:p>
        </p:txBody>
      </p:sp>
      <p:pic>
        <p:nvPicPr>
          <p:cNvPr id="12" name="Graphic 21">
            <a:extLst>
              <a:ext uri="{FF2B5EF4-FFF2-40B4-BE49-F238E27FC236}">
                <a16:creationId xmlns:a16="http://schemas.microsoft.com/office/drawing/2014/main" xmlns="" id="{D685A7A5-BE90-71B4-191E-2440BA98B17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0"/>
            <a:ext cx="2305987" cy="1076738"/>
          </a:xfrm>
          <a:prstGeom prst="rect">
            <a:avLst/>
          </a:prstGeom>
        </p:spPr>
      </p:pic>
    </p:spTree>
    <p:extLst>
      <p:ext uri="{BB962C8B-B14F-4D97-AF65-F5344CB8AC3E}">
        <p14:creationId xmlns:p14="http://schemas.microsoft.com/office/powerpoint/2010/main" val="1132521891"/>
      </p:ext>
    </p:extLst>
  </p:cSld>
  <p:clrMapOvr>
    <a:masterClrMapping/>
  </p:clrMapOvr>
  <mc:AlternateContent xmlns:mc="http://schemas.openxmlformats.org/markup-compatibility/2006" xmlns:p14="http://schemas.microsoft.com/office/powerpoint/2010/main">
    <mc:Choice Requires="p14">
      <p:transition spd="slow" p14:dur="1600" advTm="57044">
        <p14:prism isInverted="1"/>
      </p:transition>
    </mc:Choice>
    <mc:Fallback xmlns="">
      <p:transition spd="slow" advTm="57044">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4A4B402-F150-0DB0-CCE9-DE8B5DA315C9}"/>
              </a:ext>
            </a:extLst>
          </p:cNvPr>
          <p:cNvSpPr/>
          <p:nvPr/>
        </p:nvSpPr>
        <p:spPr>
          <a:xfrm>
            <a:off x="597159" y="1250302"/>
            <a:ext cx="11063139" cy="4916177"/>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20761" y="1406146"/>
            <a:ext cx="4470106"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نظريات السياسات التعليمية</a:t>
            </a:r>
            <a:endParaRPr lang="ar-JO" altLang="en-US" b="1" dirty="0">
              <a:solidFill>
                <a:srgbClr val="00B0F0"/>
              </a:solidFill>
              <a:latin typeface="Segoe UI" panose="020B0502040204020203"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2005DFBB-6366-D970-3F96-DE28F05E7519}"/>
              </a:ext>
            </a:extLst>
          </p:cNvPr>
          <p:cNvSpPr txBox="1"/>
          <p:nvPr/>
        </p:nvSpPr>
        <p:spPr>
          <a:xfrm>
            <a:off x="727116" y="1876528"/>
            <a:ext cx="10719989" cy="3330079"/>
          </a:xfrm>
          <a:prstGeom prst="rect">
            <a:avLst/>
          </a:prstGeom>
          <a:noFill/>
        </p:spPr>
        <p:txBody>
          <a:bodyPr wrap="square" rtlCol="0">
            <a:spAutoFit/>
          </a:bodyPr>
          <a:lstStyle/>
          <a:p>
            <a:pPr marL="0" marR="0" algn="r" rtl="1">
              <a:lnSpc>
                <a:spcPct val="200000"/>
              </a:lnSpc>
              <a:spcBef>
                <a:spcPts val="0"/>
              </a:spcBef>
              <a:spcAft>
                <a:spcPts val="0"/>
              </a:spcAft>
            </a:pPr>
            <a:r>
              <a:rPr lang="ar-JO" b="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أولًا: نظرية النُّظم:</a:t>
            </a:r>
          </a:p>
          <a:p>
            <a:pPr marL="0" marR="0" algn="just" rtl="1">
              <a:lnSpc>
                <a:spcPct val="200000"/>
              </a:lnSpc>
              <a:spcBef>
                <a:spcPts val="0"/>
              </a:spcBef>
              <a:spcAft>
                <a:spcPts val="0"/>
              </a:spcAft>
            </a:pP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وتم صياغة نظرية النظم العامة في فترة الخمسينيات من القرن الماضي للتعامل مع مشاكل المنظمات، وبالتالي فهناك مجموعة من المبادئ والقوانين والنماذج التي تنطبق على أي نظام يتبع هذه النظرية، حيث تراعي طبيعة العناصر الخاصة به والعلاقات فيما بينها، وتؤكد نظرية النظم مقولة أن العالم منظم في شكل نظم معقدة أو كليات، كما أن النظم الديناميكية كالمدارس تظل موجودة في ظل العلاقات المتوازنة بين مكوناتها، وبالرغم من ذلك هناك حاجة ضرورية للتعرف على الجزيئات وذلك للوصول إلى المعرفة الشاملة عن الكل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2000" dirty="0">
              <a:solidFill>
                <a:srgbClr val="000000"/>
              </a:solidFill>
              <a:latin typeface="Segoe UI" panose="020B0502040204020203" pitchFamily="34" charset="0"/>
              <a:cs typeface="Segoe UI" panose="020B0502040204020203" pitchFamily="34" charset="0"/>
            </a:endParaRPr>
          </a:p>
        </p:txBody>
      </p:sp>
      <p:pic>
        <p:nvPicPr>
          <p:cNvPr id="12" name="Picture 11">
            <a:extLst>
              <a:ext uri="{FF2B5EF4-FFF2-40B4-BE49-F238E27FC236}">
                <a16:creationId xmlns:a16="http://schemas.microsoft.com/office/drawing/2014/main" xmlns="" id="{756BB68D-57FB-AD11-C1E2-1880C7E6368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132460" y="1431116"/>
            <a:ext cx="2253641" cy="890825"/>
          </a:xfrm>
          <a:prstGeom prst="rect">
            <a:avLst/>
          </a:prstGeom>
        </p:spPr>
      </p:pic>
      <p:pic>
        <p:nvPicPr>
          <p:cNvPr id="4" name="Graphic 21">
            <a:extLst>
              <a:ext uri="{FF2B5EF4-FFF2-40B4-BE49-F238E27FC236}">
                <a16:creationId xmlns:a16="http://schemas.microsoft.com/office/drawing/2014/main" xmlns="" id="{D7A05C58-D82F-EA1B-8EA3-1B662C6F1C3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5286" y="99572"/>
            <a:ext cx="2483269" cy="976163"/>
          </a:xfrm>
          <a:prstGeom prst="rect">
            <a:avLst/>
          </a:prstGeom>
        </p:spPr>
      </p:pic>
    </p:spTree>
    <p:extLst>
      <p:ext uri="{BB962C8B-B14F-4D97-AF65-F5344CB8AC3E}">
        <p14:creationId xmlns:p14="http://schemas.microsoft.com/office/powerpoint/2010/main" val="79116067"/>
      </p:ext>
    </p:extLst>
  </p:cSld>
  <p:clrMapOvr>
    <a:masterClrMapping/>
  </p:clrMapOvr>
  <mc:AlternateContent xmlns:mc="http://schemas.openxmlformats.org/markup-compatibility/2006" xmlns:p14="http://schemas.microsoft.com/office/powerpoint/2010/main">
    <mc:Choice Requires="p14">
      <p:transition spd="slow" p14:dur="1600" advTm="105109">
        <p14:prism isInverted="1"/>
      </p:transition>
    </mc:Choice>
    <mc:Fallback xmlns="">
      <p:transition spd="slow" advTm="105109">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4659B76-C6B3-ED17-C507-E342AC429D88}"/>
              </a:ext>
            </a:extLst>
          </p:cNvPr>
          <p:cNvSpPr/>
          <p:nvPr/>
        </p:nvSpPr>
        <p:spPr>
          <a:xfrm>
            <a:off x="735062" y="136150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E663E696-5E6E-86A0-1BCC-CF18A434FEBA}"/>
              </a:ext>
            </a:extLst>
          </p:cNvPr>
          <p:cNvSpPr txBox="1"/>
          <p:nvPr/>
        </p:nvSpPr>
        <p:spPr>
          <a:xfrm>
            <a:off x="5449078" y="1526156"/>
            <a:ext cx="5599427" cy="4068743"/>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والنظام يتكون من مجموعة من العناصر التي تعمل بشكل كلي لتحقيق هدف عام، وتعرف مكونات النظام بالعناصر، وبناء عليه لا يمكن للنظام أن يحقق أهدافه بدون العناصر التي يتكون منها، كما أن كل عنصر بذاته لا يستطيع أن يحاكي وظيفة النظام، وتتميز النظم بخاصية أن الكل أكبر من مجموع الأجزاء المكونة له، وبالتالي فهذه النظرية تتضمن الوعي بجميع التفاعلات الموجودة بين أجزاء النظام </a:t>
            </a:r>
            <a:endParaRPr lang="en-US" sz="4000" dirty="0">
              <a:latin typeface="Segoe UI" panose="020B0502040204020203" pitchFamily="34" charset="0"/>
              <a:cs typeface="Segoe UI" panose="020B0502040204020203" pitchFamily="34" charset="0"/>
            </a:endParaRPr>
          </a:p>
        </p:txBody>
      </p:sp>
      <p:pic>
        <p:nvPicPr>
          <p:cNvPr id="13" name="Picture 12">
            <a:extLst>
              <a:ext uri="{FF2B5EF4-FFF2-40B4-BE49-F238E27FC236}">
                <a16:creationId xmlns:a16="http://schemas.microsoft.com/office/drawing/2014/main" xmlns="" id="{69891318-E794-0025-5C62-1A473D56564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0424" y="1623527"/>
            <a:ext cx="4618654" cy="4365531"/>
          </a:xfrm>
          <a:prstGeom prst="rect">
            <a:avLst/>
          </a:prstGeom>
        </p:spPr>
      </p:pic>
      <p:pic>
        <p:nvPicPr>
          <p:cNvPr id="4" name="Graphic 21">
            <a:extLst>
              <a:ext uri="{FF2B5EF4-FFF2-40B4-BE49-F238E27FC236}">
                <a16:creationId xmlns:a16="http://schemas.microsoft.com/office/drawing/2014/main" xmlns="" id="{56BBE8BB-AF63-E71B-C05F-3745AD71199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740" y="-110035"/>
            <a:ext cx="2470828" cy="1153708"/>
          </a:xfrm>
          <a:prstGeom prst="rect">
            <a:avLst/>
          </a:prstGeom>
        </p:spPr>
      </p:pic>
    </p:spTree>
    <p:extLst>
      <p:ext uri="{BB962C8B-B14F-4D97-AF65-F5344CB8AC3E}">
        <p14:creationId xmlns:p14="http://schemas.microsoft.com/office/powerpoint/2010/main" val="2827981440"/>
      </p:ext>
    </p:extLst>
  </p:cSld>
  <p:clrMapOvr>
    <a:masterClrMapping/>
  </p:clrMapOvr>
  <mc:AlternateContent xmlns:mc="http://schemas.openxmlformats.org/markup-compatibility/2006" xmlns:p14="http://schemas.microsoft.com/office/powerpoint/2010/main">
    <mc:Choice Requires="p14">
      <p:transition spd="slow" p14:dur="1600" advTm="138254">
        <p14:prism isInverted="1"/>
      </p:transition>
    </mc:Choice>
    <mc:Fallback xmlns="">
      <p:transition spd="slow" advTm="138254">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206B42B-1B17-5EB3-DB95-3600E6890013}"/>
              </a:ext>
            </a:extLst>
          </p:cNvPr>
          <p:cNvSpPr/>
          <p:nvPr/>
        </p:nvSpPr>
        <p:spPr>
          <a:xfrm>
            <a:off x="735062" y="138180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1110343" y="1732221"/>
            <a:ext cx="10126740" cy="3739806"/>
          </a:xfrm>
          <a:prstGeom prst="rect">
            <a:avLst/>
          </a:prstGeom>
          <a:noFill/>
        </p:spPr>
        <p:txBody>
          <a:bodyPr wrap="square" rtlCol="0">
            <a:spAutoFit/>
          </a:bodyPr>
          <a:lstStyle/>
          <a:p>
            <a:pPr marL="0" marR="0" algn="just" rtl="1">
              <a:lnSpc>
                <a:spcPct val="150000"/>
              </a:lnSpc>
              <a:spcBef>
                <a:spcPts val="0"/>
              </a:spcBef>
              <a:spcAft>
                <a:spcPts val="0"/>
              </a:spcAft>
            </a:pPr>
            <a:r>
              <a:rPr lang="en-US"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فهذه النظرية يتم من خلالها تناول السياسة العامة على اعتبار أنها مخرج من مخرجات النظام السياسي وأحد جزيئاته، والذي يتم من خلال مؤسساته تحويل قيم ومتطلبات المجتمع إلى سياسات عامة كما </a:t>
            </a:r>
            <a:r>
              <a:rPr lang="ar-JO"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يأتي</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أن المدخلات تمثل رغبات ومطالب </a:t>
            </a:r>
            <a:r>
              <a:rPr lang="ar-JO"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a:t>
            </a: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لجماعات والأفراد التي تتكون وفقا لإطار البيئة الاجتماعية والموارد المتاحة لدى المجتمع.</a:t>
            </a:r>
            <a:endParaRPr lang="en-US" sz="1600" kern="100" dirty="0">
              <a:solidFill>
                <a:srgbClr val="363D98"/>
              </a:solidFill>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أثناء عملية التحويل يتم استقبال المدخلات في شكل مطالب أو تأييد من خلال مؤسسات النظام السياسي وتتحول بعد ذلك إلى نواتج ومخرجات وتتشكل المخرجات في إطار البيئة الاجتماعية والنمط السياسي، وتتمثل في شكل سياسات عامة لمختلف النظم داخل المجتمع. </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a:p>
            <a:pPr marL="342900" marR="285750" lvl="0" indent="-342900" algn="just" rtl="1">
              <a:lnSpc>
                <a:spcPct val="150000"/>
              </a:lnSpc>
              <a:spcBef>
                <a:spcPts val="0"/>
              </a:spcBef>
              <a:spcAft>
                <a:spcPts val="0"/>
              </a:spcAft>
              <a:buSzPts val="1000"/>
              <a:buFont typeface="Symbol" panose="05050102010706020507" pitchFamily="18" charset="2"/>
              <a:buChar char=""/>
              <a:tabLst>
                <a:tab pos="457200" algn="l"/>
              </a:tabLst>
            </a:pPr>
            <a:r>
              <a:rPr lang="ar-SA" sz="1600" kern="0" dirty="0">
                <a:effectLst/>
                <a:latin typeface="Segoe UI" panose="020B0502040204020203" pitchFamily="34" charset="0"/>
                <a:ea typeface="Times New Roman" panose="02020603050405020304" pitchFamily="18" charset="0"/>
                <a:cs typeface="Segoe UI" panose="020B0502040204020203" pitchFamily="34" charset="0"/>
              </a:rPr>
              <a:t> نظام التغذية العكسية ويتم من خلاله معرفة مدى تأثير السياسات المحددة على المجتمع ومدى تحقيقها للأهداف التي صنعت من أجلها وطريقة إشباعها لحاجات المجتمع أو أن يترتب عليها مطالب جديدة، الأمر الذي يشكل مدخلات جديدة للسياسة وبالتالي تبقى هذه العملية في دائرة متصلة ما بين المدخلات والمخرجات.</a:t>
            </a:r>
            <a:endParaRPr lang="en-US" sz="1600" kern="100" dirty="0">
              <a:effectLst/>
              <a:latin typeface="Segoe UI" panose="020B0502040204020203" pitchFamily="34" charset="0"/>
              <a:ea typeface="Calibri" panose="020F0502020204030204"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296ECF50-5F99-E4BA-CD62-EB4EB8D9A2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16114" y="0"/>
            <a:ext cx="2620117" cy="1223416"/>
          </a:xfrm>
          <a:prstGeom prst="rect">
            <a:avLst/>
          </a:prstGeom>
        </p:spPr>
      </p:pic>
    </p:spTree>
    <p:extLst>
      <p:ext uri="{BB962C8B-B14F-4D97-AF65-F5344CB8AC3E}">
        <p14:creationId xmlns:p14="http://schemas.microsoft.com/office/powerpoint/2010/main" val="2383254967"/>
      </p:ext>
    </p:extLst>
  </p:cSld>
  <p:clrMapOvr>
    <a:masterClrMapping/>
  </p:clrMapOvr>
  <mc:AlternateContent xmlns:mc="http://schemas.openxmlformats.org/markup-compatibility/2006" xmlns:p14="http://schemas.microsoft.com/office/powerpoint/2010/main">
    <mc:Choice Requires="p14">
      <p:transition spd="slow" p14:dur="1600" advTm="205465">
        <p14:prism isInverted="1"/>
      </p:transition>
    </mc:Choice>
    <mc:Fallback xmlns="">
      <p:transition spd="slow" advTm="205465">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D9A69EA-D58F-8F93-867A-F02ED9109A4D}"/>
              </a:ext>
            </a:extLst>
          </p:cNvPr>
          <p:cNvSpPr/>
          <p:nvPr/>
        </p:nvSpPr>
        <p:spPr>
          <a:xfrm>
            <a:off x="725963" y="11798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058A3DEA-83FE-5EFA-054D-4E2B5A332E2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55594" y="1723324"/>
            <a:ext cx="9662615" cy="4368835"/>
          </a:xfrm>
          <a:prstGeom prst="rect">
            <a:avLst/>
          </a:prstGeom>
        </p:spPr>
      </p:pic>
      <p:sp>
        <p:nvSpPr>
          <p:cNvPr id="2" name="TextBox 1">
            <a:extLst>
              <a:ext uri="{FF2B5EF4-FFF2-40B4-BE49-F238E27FC236}">
                <a16:creationId xmlns:a16="http://schemas.microsoft.com/office/drawing/2014/main" xmlns="" id="{B3005F66-4963-5249-AF44-6666A630DE03}"/>
              </a:ext>
            </a:extLst>
          </p:cNvPr>
          <p:cNvSpPr txBox="1"/>
          <p:nvPr/>
        </p:nvSpPr>
        <p:spPr>
          <a:xfrm>
            <a:off x="3209732" y="1538658"/>
            <a:ext cx="5586410" cy="369332"/>
          </a:xfrm>
          <a:prstGeom prst="rect">
            <a:avLst/>
          </a:prstGeom>
          <a:noFill/>
        </p:spPr>
        <p:txBody>
          <a:bodyPr wrap="square" rtlCol="0">
            <a:spAutoFit/>
          </a:bodyPr>
          <a:lstStyle/>
          <a:p>
            <a:pPr algn="ctr"/>
            <a:r>
              <a:rPr lang="ar-JO" b="1" dirty="0">
                <a:solidFill>
                  <a:srgbClr val="00B0F0"/>
                </a:solidFill>
                <a:latin typeface="Segoe UI" panose="020B0502040204020203" pitchFamily="34" charset="0"/>
                <a:cs typeface="Segoe UI" panose="020B0502040204020203" pitchFamily="34" charset="0"/>
              </a:rPr>
              <a:t>ملخص نظرية النظم و</a:t>
            </a:r>
            <a:r>
              <a:rPr lang="ar-EG" b="1" dirty="0">
                <a:solidFill>
                  <a:srgbClr val="00B0F0"/>
                </a:solidFill>
                <a:latin typeface="Segoe UI" panose="020B0502040204020203" pitchFamily="34" charset="0"/>
                <a:cs typeface="Segoe UI" panose="020B0502040204020203" pitchFamily="34" charset="0"/>
              </a:rPr>
              <a:t>أ</a:t>
            </a:r>
            <a:r>
              <a:rPr lang="ar-JO" b="1" dirty="0">
                <a:solidFill>
                  <a:srgbClr val="00B0F0"/>
                </a:solidFill>
                <a:latin typeface="Segoe UI" panose="020B0502040204020203" pitchFamily="34" charset="0"/>
                <a:cs typeface="Segoe UI" panose="020B0502040204020203" pitchFamily="34" charset="0"/>
              </a:rPr>
              <a:t>ثرها في سياسات التعليم</a:t>
            </a:r>
            <a:endParaRPr lang="en-US" b="1" dirty="0">
              <a:solidFill>
                <a:srgbClr val="00B0F0"/>
              </a:solidFill>
              <a:latin typeface="Segoe UI" panose="020B0502040204020203" pitchFamily="34" charset="0"/>
              <a:cs typeface="Segoe UI" panose="020B0502040204020203" pitchFamily="34" charset="0"/>
            </a:endParaRPr>
          </a:p>
        </p:txBody>
      </p:sp>
      <p:pic>
        <p:nvPicPr>
          <p:cNvPr id="10" name="Graphic 21">
            <a:extLst>
              <a:ext uri="{FF2B5EF4-FFF2-40B4-BE49-F238E27FC236}">
                <a16:creationId xmlns:a16="http://schemas.microsoft.com/office/drawing/2014/main" xmlns="" id="{A2492A67-7DA7-4881-3F91-C4E71F32868B}"/>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719" y="0"/>
            <a:ext cx="2526811" cy="1179848"/>
          </a:xfrm>
          <a:prstGeom prst="rect">
            <a:avLst/>
          </a:prstGeom>
        </p:spPr>
      </p:pic>
    </p:spTree>
    <p:extLst>
      <p:ext uri="{BB962C8B-B14F-4D97-AF65-F5344CB8AC3E}">
        <p14:creationId xmlns:p14="http://schemas.microsoft.com/office/powerpoint/2010/main" val="1150743867"/>
      </p:ext>
    </p:extLst>
  </p:cSld>
  <p:clrMapOvr>
    <a:masterClrMapping/>
  </p:clrMapOvr>
  <mc:AlternateContent xmlns:mc="http://schemas.openxmlformats.org/markup-compatibility/2006" xmlns:p14="http://schemas.microsoft.com/office/powerpoint/2010/main">
    <mc:Choice Requires="p14">
      <p:transition spd="slow" p14:dur="1600" advTm="139688">
        <p14:prism isInverted="1"/>
      </p:transition>
    </mc:Choice>
    <mc:Fallback xmlns="">
      <p:transition spd="slow" advTm="139688">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5F7EED8-DD58-2FD1-4D44-AB9956232A5B}"/>
              </a:ext>
            </a:extLst>
          </p:cNvPr>
          <p:cNvSpPr/>
          <p:nvPr/>
        </p:nvSpPr>
        <p:spPr>
          <a:xfrm>
            <a:off x="876854" y="1223015"/>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1EE01C9F-D15D-AFF6-71F8-123F8164663E}"/>
              </a:ext>
            </a:extLst>
          </p:cNvPr>
          <p:cNvSpPr txBox="1"/>
          <p:nvPr/>
        </p:nvSpPr>
        <p:spPr>
          <a:xfrm>
            <a:off x="1144579" y="1140437"/>
            <a:ext cx="10186424" cy="4288033"/>
          </a:xfrm>
          <a:prstGeom prst="rect">
            <a:avLst/>
          </a:prstGeom>
          <a:noFill/>
        </p:spPr>
        <p:txBody>
          <a:bodyPr wrap="square" rtlCol="0">
            <a:spAutoFit/>
          </a:bodyPr>
          <a:lstStyle/>
          <a:p>
            <a:pPr algn="ctr" rtl="1"/>
            <a:r>
              <a:rPr lang="ar-SA" sz="1800" b="1" kern="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النظرية المؤسسية</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gn="r" rtl="1"/>
            <a:r>
              <a:rPr lang="ar-JO" b="1" dirty="0">
                <a:solidFill>
                  <a:srgbClr val="000000"/>
                </a:solidFill>
                <a:latin typeface="Segoe UI" panose="020B0502040204020203" pitchFamily="34" charset="0"/>
                <a:cs typeface="Segoe UI" panose="020B0502040204020203" pitchFamily="34" charset="0"/>
              </a:rPr>
              <a:t>ثانيًا: النظرية المؤسسية</a:t>
            </a:r>
            <a:endParaRPr lang="en-US" b="1" dirty="0">
              <a:solidFill>
                <a:srgbClr val="000000"/>
              </a:solidFill>
              <a:latin typeface="Segoe UI" panose="020B0502040204020203" pitchFamily="34" charset="0"/>
              <a:cs typeface="Segoe UI" panose="020B0502040204020203" pitchFamily="34" charset="0"/>
            </a:endParaRPr>
          </a:p>
          <a:p>
            <a:pPr algn="r" rtl="1"/>
            <a:endParaRPr lang="ar-JO" b="1" dirty="0">
              <a:solidFill>
                <a:srgbClr val="000000"/>
              </a:solidFill>
              <a:latin typeface="Segoe UI" panose="020B0502040204020203" pitchFamily="34" charset="0"/>
              <a:cs typeface="Segoe UI" panose="020B0502040204020203" pitchFamily="34" charset="0"/>
            </a:endParaRPr>
          </a:p>
          <a:p>
            <a:pPr algn="just" rtl="1">
              <a:lnSpc>
                <a:spcPct val="150000"/>
              </a:lnSpc>
            </a:pPr>
            <a:r>
              <a:rPr lang="ar-JO" sz="22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تقوم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هذه النظرية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على تعريف</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المؤسسات ومن أبرزها تعريف دوغلاس والذي يعرف المؤسسات على أنها القيود الموضوعة من قبل البشر، فهي تشكل التفاعل الاجتماعي والبشري وتعمل على تنظيم المجتمع، كما تقوم بتحديد أنماط السلوكيات المختلفة في مجتمع معين أو منظمة حكومية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والتي ينضم إليها أفراد محددين، و</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قواعد قد تكون رسمية أو غير رسمية وفي العادة ينظر إلى المؤسسات الرسمية على أنها تشبه القواعد المحددة في هياكل رسمية كالدساتير أو المؤسسات السياسية والنظم الرسمية والقوانين والحقوق القانونية، كما أن المؤسسات الرسمية تفرض من قبل الجهات الرسمية والمحاكم والقضاء والحكومات  والوزارات، </a:t>
            </a: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ت</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ستخدم المؤسسات الرسمية كأدوات للمسؤولية والتفاعل والتعامل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وهذه المؤسسات ذات مشروعية حيث لها مجموعة من القواعد المنظمة للعمل</a:t>
            </a:r>
            <a:r>
              <a:rPr lang="en-US"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a:t>
            </a:r>
            <a:endParaRPr lang="en-US" sz="22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E938DB0C-1DDD-3A00-8D32-97EB84C6CF2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72373" y="-35213"/>
            <a:ext cx="2564134" cy="1197275"/>
          </a:xfrm>
          <a:prstGeom prst="rect">
            <a:avLst/>
          </a:prstGeom>
        </p:spPr>
      </p:pic>
    </p:spTree>
    <p:extLst>
      <p:ext uri="{BB962C8B-B14F-4D97-AF65-F5344CB8AC3E}">
        <p14:creationId xmlns:p14="http://schemas.microsoft.com/office/powerpoint/2010/main" val="3631861593"/>
      </p:ext>
    </p:extLst>
  </p:cSld>
  <p:clrMapOvr>
    <a:masterClrMapping/>
  </p:clrMapOvr>
  <mc:AlternateContent xmlns:mc="http://schemas.openxmlformats.org/markup-compatibility/2006" xmlns:p14="http://schemas.microsoft.com/office/powerpoint/2010/main">
    <mc:Choice Requires="p14">
      <p:transition spd="slow" p14:dur="1600" advTm="130742">
        <p14:prism isInverted="1"/>
      </p:transition>
    </mc:Choice>
    <mc:Fallback xmlns="">
      <p:transition spd="slow" advTm="130742">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436CA73D-351A-98F7-89A9-6A671D54AAEB}"/>
              </a:ext>
            </a:extLst>
          </p:cNvPr>
          <p:cNvSpPr/>
          <p:nvPr/>
        </p:nvSpPr>
        <p:spPr>
          <a:xfrm>
            <a:off x="662402" y="1349183"/>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970090" y="1550429"/>
            <a:ext cx="9969881" cy="3687869"/>
          </a:xfrm>
          <a:prstGeom prst="rect">
            <a:avLst/>
          </a:prstGeom>
          <a:noFill/>
        </p:spPr>
        <p:txBody>
          <a:bodyPr wrap="square" rtlCol="0">
            <a:spAutoFit/>
          </a:bodyPr>
          <a:lstStyle/>
          <a:p>
            <a:pPr algn="r" rtl="1"/>
            <a:r>
              <a:rPr lang="ar-JO" b="1" dirty="0">
                <a:solidFill>
                  <a:srgbClr val="000000"/>
                </a:solidFill>
                <a:latin typeface="Segoe UI" panose="020B0502040204020203" pitchFamily="34" charset="0"/>
                <a:cs typeface="Segoe UI" panose="020B0502040204020203" pitchFamily="34" charset="0"/>
              </a:rPr>
              <a:t>ثالثًا: النظرية العقلانية</a:t>
            </a:r>
            <a:endParaRPr lang="ar-JO" sz="2000" dirty="0">
              <a:solidFill>
                <a:srgbClr val="2C2F34"/>
              </a:solidFill>
              <a:latin typeface="Segoe UI" panose="020B0502040204020203" pitchFamily="34" charset="0"/>
              <a:cs typeface="Segoe UI" panose="020B0502040204020203" pitchFamily="34" charset="0"/>
            </a:endParaRPr>
          </a:p>
          <a:p>
            <a:pPr algn="just" rtl="1">
              <a:lnSpc>
                <a:spcPct val="150000"/>
              </a:lnSpc>
            </a:pPr>
            <a:r>
              <a:rPr lang="ar-JO" sz="20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وتعتبر هذه النظرية من أحدث النظريات التي ظهرت على ساحة الفكر الاقتصادي وذلك لتحليل النظرية الاقتصادية الكلية بالاعتماد على منهج التوازن العام الديناميكي متركزة في مبادئها على الشكل الأساسي والرؤية المستقبلية للحاضر، </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مما يعطي هذه النظرية بعد مميز وحيوية يتجلى في استخدامها للنماذج المتطورة التي تحاول تفسير الظواهر الاقتصادية وتحقيق الاستقرار الاقتصادي</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كما تعتبر أن السياسة العامة هي السياسة العقلانية الرشيدة، حيث أن صانعي السياسات المنطقية التي تحدد أفضل الطرق التي يمكن من خلالها وضع الأهداف وطريقة تحقيقها من الممكن أن يحتاجون إلى وضع سياسات واتخاذ قرارات فورية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p>
          <a:p>
            <a:pPr algn="r" rtl="1">
              <a:lnSpc>
                <a:spcPct val="150000"/>
              </a:lnSpc>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وبالتالي عليهم أن يقوموا بعقد تسويات أو عمل موازنات لتقديم سياسة تنال القبول بناء على أساس منطقي</a:t>
            </a:r>
            <a:endParaRPr lang="ar-YE" sz="2000" b="1"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352A287F-51D2-D8D6-D1E2-72291214464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2029" y="950529"/>
            <a:ext cx="2590800" cy="912607"/>
          </a:xfrm>
          <a:prstGeom prst="rect">
            <a:avLst/>
          </a:prstGeom>
        </p:spPr>
      </p:pic>
      <p:pic>
        <p:nvPicPr>
          <p:cNvPr id="2" name="Graphic 21">
            <a:extLst>
              <a:ext uri="{FF2B5EF4-FFF2-40B4-BE49-F238E27FC236}">
                <a16:creationId xmlns:a16="http://schemas.microsoft.com/office/drawing/2014/main" xmlns="" id="{82A13406-0BB8-CC31-31EF-4FFF55A7050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30901" y="-50938"/>
            <a:ext cx="2590801" cy="1209727"/>
          </a:xfrm>
          <a:prstGeom prst="rect">
            <a:avLst/>
          </a:prstGeom>
        </p:spPr>
      </p:pic>
    </p:spTree>
    <p:extLst>
      <p:ext uri="{BB962C8B-B14F-4D97-AF65-F5344CB8AC3E}">
        <p14:creationId xmlns:p14="http://schemas.microsoft.com/office/powerpoint/2010/main" val="1772873958"/>
      </p:ext>
    </p:extLst>
  </p:cSld>
  <p:clrMapOvr>
    <a:masterClrMapping/>
  </p:clrMapOvr>
  <mc:AlternateContent xmlns:mc="http://schemas.openxmlformats.org/markup-compatibility/2006" xmlns:p14="http://schemas.microsoft.com/office/powerpoint/2010/main">
    <mc:Choice Requires="p14">
      <p:transition spd="slow" p14:dur="1600" advTm="162243">
        <p14:prism isInverted="1"/>
      </p:transition>
    </mc:Choice>
    <mc:Fallback xmlns="">
      <p:transition spd="slow" advTm="162243">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62FFC9E4-61CE-5A49-8B31-DD96574AAFC7}"/>
              </a:ext>
            </a:extLst>
          </p:cNvPr>
          <p:cNvSpPr/>
          <p:nvPr/>
        </p:nvSpPr>
        <p:spPr>
          <a:xfrm>
            <a:off x="938423" y="144155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xmlns="" id="{2B44F1AA-1BD0-FF73-6B2F-F6E44C6107F8}"/>
              </a:ext>
            </a:extLst>
          </p:cNvPr>
          <p:cNvSpPr txBox="1"/>
          <p:nvPr/>
        </p:nvSpPr>
        <p:spPr>
          <a:xfrm>
            <a:off x="1761572" y="1669223"/>
            <a:ext cx="9408160" cy="3514745"/>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ويمكن من خلال هذه النظرية  التمييز بين المشكلات التي تتعلق بالسياسة والمشكلات الاخرى، و دراسة ترتيب  القيم والاهداف وفقاً لأهميتها، ودراسة الاختيارات المتاحة والتي ترتبط بالمشكلة المحددة وتحديد النتائج التي تتعلق بالسياسة المعلنة من حيث تكلفتها وفوائدها ومميزاتها ومقارنة الاختيارات والنتائج الحالية مع البدائل والاختيارات والنتائج السابقة للسياسة، وبعد ذلك يتم وضع السياسات وتحديد الاختيارات والنتائج  التي تحقق أهداف السياسة بأعلى كفاءة ممكنة، وبالتالي ينتج عن  هذه العمليات  سياسة عقلانية رشيدة</a:t>
            </a:r>
            <a:r>
              <a:rPr lang="en-US"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YE" sz="3200" b="1" i="0" u="none" strike="noStrike" baseline="0" dirty="0">
              <a:solidFill>
                <a:srgbClr val="00B0F0"/>
              </a:solidFill>
              <a:latin typeface="Segoe UI" panose="020B0502040204020203" pitchFamily="34" charset="0"/>
              <a:cs typeface="Segoe UI" panose="020B0502040204020203" pitchFamily="34" charset="0"/>
            </a:endParaRPr>
          </a:p>
        </p:txBody>
      </p:sp>
      <p:pic>
        <p:nvPicPr>
          <p:cNvPr id="2" name="Graphic 21">
            <a:extLst>
              <a:ext uri="{FF2B5EF4-FFF2-40B4-BE49-F238E27FC236}">
                <a16:creationId xmlns:a16="http://schemas.microsoft.com/office/drawing/2014/main" xmlns="" id="{74F6033D-A5B2-25EA-A9ED-541882E957B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4" y="73917"/>
            <a:ext cx="2629448" cy="1227773"/>
          </a:xfrm>
          <a:prstGeom prst="rect">
            <a:avLst/>
          </a:prstGeom>
        </p:spPr>
      </p:pic>
    </p:spTree>
    <p:extLst>
      <p:ext uri="{BB962C8B-B14F-4D97-AF65-F5344CB8AC3E}">
        <p14:creationId xmlns:p14="http://schemas.microsoft.com/office/powerpoint/2010/main" val="3668466719"/>
      </p:ext>
    </p:extLst>
  </p:cSld>
  <p:clrMapOvr>
    <a:masterClrMapping/>
  </p:clrMapOvr>
  <mc:AlternateContent xmlns:mc="http://schemas.openxmlformats.org/markup-compatibility/2006" xmlns:p14="http://schemas.microsoft.com/office/powerpoint/2010/main">
    <mc:Choice Requires="p14">
      <p:transition spd="slow" p14:dur="1600" advTm="120502">
        <p14:prism isInverted="1"/>
      </p:transition>
    </mc:Choice>
    <mc:Fallback xmlns="">
      <p:transition spd="slow" advTm="120502">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AC2923AB-DE7A-EB04-9840-4A20FE26E808}"/>
              </a:ext>
            </a:extLst>
          </p:cNvPr>
          <p:cNvSpPr/>
          <p:nvPr/>
        </p:nvSpPr>
        <p:spPr>
          <a:xfrm>
            <a:off x="842886" y="106654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062531" y="1649269"/>
            <a:ext cx="10282583" cy="3503203"/>
          </a:xfrm>
          <a:prstGeom prst="rect">
            <a:avLst/>
          </a:prstGeom>
          <a:noFill/>
        </p:spPr>
        <p:txBody>
          <a:bodyPr wrap="square" rtlCol="0">
            <a:spAutoFit/>
          </a:bodyPr>
          <a:lstStyle/>
          <a:p>
            <a:pPr algn="r" rtl="1"/>
            <a:r>
              <a:rPr lang="ar-JO" b="1" dirty="0">
                <a:solidFill>
                  <a:srgbClr val="000000"/>
                </a:solidFill>
                <a:latin typeface="Segoe UI" panose="020B0502040204020203" pitchFamily="34" charset="0"/>
                <a:cs typeface="Segoe UI" panose="020B0502040204020203" pitchFamily="34" charset="0"/>
              </a:rPr>
              <a:t>رابعًا: نظرية الجماعة</a:t>
            </a:r>
          </a:p>
          <a:p>
            <a:pPr algn="r" rtl="1"/>
            <a:endParaRPr lang="ar-JO" sz="900" b="0" i="0" u="none" strike="noStrike" baseline="0" dirty="0">
              <a:latin typeface="Segoe UI" panose="020B0502040204020203" pitchFamily="34" charset="0"/>
              <a:cs typeface="Segoe UI" panose="020B0502040204020203" pitchFamily="34" charset="0"/>
            </a:endParaRPr>
          </a:p>
          <a:p>
            <a:pPr algn="just" rtl="1">
              <a:lnSpc>
                <a:spcPct val="150000"/>
              </a:lnSpc>
            </a:pPr>
            <a:r>
              <a:rPr lang="ar-JO" sz="2400" b="0" i="0" dirty="0">
                <a:solidFill>
                  <a:srgbClr val="2C2F34"/>
                </a:solidFill>
                <a:effectLst/>
                <a:latin typeface="Segoe UI" panose="020B0502040204020203" pitchFamily="34"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وتستند إلى أن عملية صناعة السياسات هي نتائج للتنافس بين جماعات المصالح للتأثير على صنع السياسات التعليمية، الأمر الذي يدعو للدفاع عن حقوق ومصالح الأفراد،  ويعد إجراء تحليل لأصحاب المصالح  من الخطوات التي لابد من الاهتمام بها من قبل الصناعي القرار ومسؤولي التخطيط أثناء وضع السياسات المؤسسية، كذلك فمهمة النظام السياسي تتمثل في وضع قواعد التفاعل بين جماعات المصالح المختلفة وتنظيم الأولويات وإصدار الحلول الفعالة في شكل سياسة عامة، وبالتالي تكون السياسة النهائية للمؤسسة نتيجة للاختيار الافضل من بين البدائل المتعددة لتحقق التوافق بين الدولة وبين الجماعات وبين عملية صنع القرار التي تنشأ عن هذا الحل وبالتالي تكون مستقرة و قائمة على الديمقراطية</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YE" sz="2200" b="0"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80C6CEA7-667F-582E-BCBB-75EAD7B0F9A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785144" y="1151909"/>
            <a:ext cx="2466975" cy="1001986"/>
          </a:xfrm>
          <a:prstGeom prst="rect">
            <a:avLst/>
          </a:prstGeom>
        </p:spPr>
      </p:pic>
      <p:pic>
        <p:nvPicPr>
          <p:cNvPr id="4" name="Graphic 21">
            <a:extLst>
              <a:ext uri="{FF2B5EF4-FFF2-40B4-BE49-F238E27FC236}">
                <a16:creationId xmlns:a16="http://schemas.microsoft.com/office/drawing/2014/main" xmlns="" id="{A70F8A41-7325-477A-9C8E-C7B5B4729A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32012" y="0"/>
            <a:ext cx="2466975" cy="1151909"/>
          </a:xfrm>
          <a:prstGeom prst="rect">
            <a:avLst/>
          </a:prstGeom>
        </p:spPr>
      </p:pic>
    </p:spTree>
    <p:extLst>
      <p:ext uri="{BB962C8B-B14F-4D97-AF65-F5344CB8AC3E}">
        <p14:creationId xmlns:p14="http://schemas.microsoft.com/office/powerpoint/2010/main" val="1299787679"/>
      </p:ext>
    </p:extLst>
  </p:cSld>
  <p:clrMapOvr>
    <a:masterClrMapping/>
  </p:clrMapOvr>
  <mc:AlternateContent xmlns:mc="http://schemas.openxmlformats.org/markup-compatibility/2006" xmlns:p14="http://schemas.microsoft.com/office/powerpoint/2010/main">
    <mc:Choice Requires="p14">
      <p:transition spd="slow" p14:dur="1600" advTm="242285">
        <p14:prism isInverted="1"/>
      </p:transition>
    </mc:Choice>
    <mc:Fallback xmlns="">
      <p:transition spd="slow" advTm="242285">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C0878BE6-4603-92E2-67C5-7052931FE24F}"/>
              </a:ext>
            </a:extLst>
          </p:cNvPr>
          <p:cNvSpPr/>
          <p:nvPr/>
        </p:nvSpPr>
        <p:spPr>
          <a:xfrm>
            <a:off x="894466" y="115557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127760" y="1885982"/>
            <a:ext cx="10255288" cy="3410870"/>
          </a:xfrm>
          <a:prstGeom prst="rect">
            <a:avLst/>
          </a:prstGeom>
          <a:noFill/>
        </p:spPr>
        <p:txBody>
          <a:bodyPr wrap="square" rtlCol="0">
            <a:spAutoFit/>
          </a:bodyPr>
          <a:lstStyle/>
          <a:p>
            <a:pPr algn="r" rtl="1"/>
            <a:r>
              <a:rPr lang="ar-JO" b="1" kern="0" dirty="0">
                <a:solidFill>
                  <a:srgbClr val="000000"/>
                </a:solidFill>
                <a:latin typeface="Segoe UI" panose="020B0502040204020203" pitchFamily="34" charset="0"/>
                <a:cs typeface="Segoe UI" panose="020B0502040204020203" pitchFamily="34" charset="0"/>
              </a:rPr>
              <a:t>خامسًا: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نظرية التراكم التدريجي أو التدرج البسيط</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algn="r" rtl="1"/>
            <a:endParaRPr lang="ar-JO" b="1" dirty="0">
              <a:latin typeface="Segoe UI" panose="020B0502040204020203" pitchFamily="34" charset="0"/>
              <a:cs typeface="Segoe UI" panose="020B0502040204020203" pitchFamily="34" charset="0"/>
            </a:endParaRPr>
          </a:p>
          <a:p>
            <a:pPr algn="just" rtl="1">
              <a:lnSpc>
                <a:spcPct val="150000"/>
              </a:lnSpc>
            </a:pPr>
            <a:r>
              <a:rPr lang="ar-YE" sz="3200" dirty="0">
                <a:latin typeface="Segoe UI" panose="020B0502040204020203" pitchFamily="34" charset="0"/>
                <a:cs typeface="Segoe UI" panose="020B0502040204020203" pitchFamily="34" charset="0"/>
              </a:rPr>
              <a:t> </a:t>
            </a:r>
            <a:r>
              <a:rPr lang="ar-JO" sz="3200" dirty="0">
                <a:latin typeface="Segoe UI" panose="020B0502040204020203" pitchFamily="34"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تستند إلى أن عملية صناعة السياسات تتضمن جميع القرارات التدريجية والأساسية مستقبلا، وذلك استمرارا للسياسات السابقة</a:t>
            </a:r>
            <a:r>
              <a:rPr lang="ar-JO"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فالسياسة العامة الحالية هي عبارة عن استمرار للأنشطة الحكومية السابقة يتخللها مجموعة من التعديلات الجزئية التي تتم بالتدرج البطيء وتحدث تغيرات جوهرية في السياسة، وتتم من خلال خطوات تتمثل في اختيار الأهداف و دراسة نمط وأسلوب الأداء، واختيار أقرب الأهداف التي تتصل مع المشكلة المطروحة وإضافتها بشكل تدريجي لتنفيذها ضمن الأهداف التي تتعلق بالسياسة، وإجراء تقييم 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ل</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نتائج، والمراجعة </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دورية للمشكلات القائمة ومناقشة النتائج</a:t>
            </a:r>
            <a:r>
              <a:rPr lang="en-US" kern="0" dirty="0">
                <a:solidFill>
                  <a:srgbClr val="000000"/>
                </a:solidFill>
                <a:latin typeface="Segoe UI" panose="020B0502040204020203" pitchFamily="34" charset="0"/>
                <a:ea typeface="Times New Roman" panose="02020603050405020304" pitchFamily="18" charset="0"/>
                <a:cs typeface="Segoe UI" panose="020B0502040204020203" pitchFamily="34" charset="0"/>
              </a:rPr>
              <a:t>.</a:t>
            </a:r>
            <a:endParaRPr lang="ar-YE" sz="3200" b="0" i="0" u="none" strike="noStrike" baseline="0" dirty="0">
              <a:latin typeface="Segoe UI" panose="020B0502040204020203" pitchFamily="34" charset="0"/>
              <a:cs typeface="Segoe UI" panose="020B0502040204020203" pitchFamily="34" charset="0"/>
            </a:endParaRPr>
          </a:p>
        </p:txBody>
      </p:sp>
      <p:pic>
        <p:nvPicPr>
          <p:cNvPr id="15" name="Picture 14">
            <a:extLst>
              <a:ext uri="{FF2B5EF4-FFF2-40B4-BE49-F238E27FC236}">
                <a16:creationId xmlns:a16="http://schemas.microsoft.com/office/drawing/2014/main" xmlns="" id="{67F463C1-BE36-F6E5-E657-65FA711D96E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63343" y="1453539"/>
            <a:ext cx="2828925" cy="1013928"/>
          </a:xfrm>
          <a:prstGeom prst="rect">
            <a:avLst/>
          </a:prstGeom>
        </p:spPr>
      </p:pic>
      <p:pic>
        <p:nvPicPr>
          <p:cNvPr id="3" name="Graphic 21">
            <a:extLst>
              <a:ext uri="{FF2B5EF4-FFF2-40B4-BE49-F238E27FC236}">
                <a16:creationId xmlns:a16="http://schemas.microsoft.com/office/drawing/2014/main" xmlns="" id="{D2F09E59-31B7-E937-3944-FD659F66572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03893" y="-65671"/>
            <a:ext cx="2687304" cy="1254787"/>
          </a:xfrm>
          <a:prstGeom prst="rect">
            <a:avLst/>
          </a:prstGeom>
        </p:spPr>
      </p:pic>
    </p:spTree>
    <p:extLst>
      <p:ext uri="{BB962C8B-B14F-4D97-AF65-F5344CB8AC3E}">
        <p14:creationId xmlns:p14="http://schemas.microsoft.com/office/powerpoint/2010/main" val="661780133"/>
      </p:ext>
    </p:extLst>
  </p:cSld>
  <p:clrMapOvr>
    <a:masterClrMapping/>
  </p:clrMapOvr>
  <mc:AlternateContent xmlns:mc="http://schemas.openxmlformats.org/markup-compatibility/2006" xmlns:p14="http://schemas.microsoft.com/office/powerpoint/2010/main">
    <mc:Choice Requires="p14">
      <p:transition spd="slow" p14:dur="1600" advTm="185667">
        <p14:prism isInverted="1"/>
      </p:transition>
    </mc:Choice>
    <mc:Fallback xmlns="">
      <p:transition spd="slow" advTm="185667">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E121AC8D-5D11-CF4D-7CAF-FB6D55BCA969}"/>
              </a:ext>
            </a:extLst>
          </p:cNvPr>
          <p:cNvSpPr/>
          <p:nvPr/>
        </p:nvSpPr>
        <p:spPr>
          <a:xfrm>
            <a:off x="735062" y="1178623"/>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989045" y="1287536"/>
            <a:ext cx="10025017" cy="3780202"/>
          </a:xfrm>
          <a:prstGeom prst="rect">
            <a:avLst/>
          </a:prstGeom>
          <a:noFill/>
        </p:spPr>
        <p:txBody>
          <a:bodyPr wrap="square" rtlCol="0">
            <a:spAutoFit/>
          </a:bodyPr>
          <a:lstStyle/>
          <a:p>
            <a:pPr algn="just" rtl="1">
              <a:lnSpc>
                <a:spcPct val="150000"/>
              </a:lnSpc>
            </a:pPr>
            <a:r>
              <a:rPr lang="ar-JO" b="1" kern="0" dirty="0">
                <a:solidFill>
                  <a:srgbClr val="000000"/>
                </a:solidFill>
                <a:latin typeface="Segoe UI" panose="020B0502040204020203" pitchFamily="34" charset="0"/>
                <a:cs typeface="Segoe UI" panose="020B0502040204020203" pitchFamily="34" charset="0"/>
              </a:rPr>
              <a:t>سادسًا: </a:t>
            </a:r>
            <a:r>
              <a:rPr lang="ar-SA"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النظرية التعددية</a:t>
            </a:r>
            <a:endParaRPr lang="en-US" kern="100" dirty="0">
              <a:effectLst/>
              <a:latin typeface="Segoe UI" panose="020B0502040204020203" pitchFamily="34" charset="0"/>
              <a:ea typeface="Calibri" panose="020F0502020204030204" pitchFamily="34" charset="0"/>
              <a:cs typeface="Segoe UI" panose="020B0502040204020203" pitchFamily="34" charset="0"/>
            </a:endParaRPr>
          </a:p>
          <a:p>
            <a:pPr marL="0" marR="0" algn="just" rtl="1">
              <a:lnSpc>
                <a:spcPct val="150000"/>
              </a:lnSpc>
              <a:spcBef>
                <a:spcPts val="0"/>
              </a:spcBef>
              <a:spcAft>
                <a:spcPts val="0"/>
              </a:spcAft>
            </a:pPr>
            <a:r>
              <a:rPr lang="ar-JO" sz="18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تعرف هذه النظرية على أنها التقليد النظري الذي يستخدم لتحليل الإجراءات السياسية في الدول الديمقراطية الحديثة، وتستند النظرية بشكل أساسي إلى منظور أن المواطنون يشاركون بشكل فعال في المجالات السياسية وذلك من خلال مجموعات المصالح المختلفة، كما أنه لابد من تشتيت السلطة السياسية لتأمين مصالحها المشروعة ولا يمكن لأي من هذه المجموعات أن تسيطر على النظام</a:t>
            </a:r>
            <a:endPar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rtl="1">
              <a:lnSpc>
                <a:spcPct val="150000"/>
              </a:lnSpc>
              <a:spcBef>
                <a:spcPts val="0"/>
              </a:spcBef>
              <a:spcAft>
                <a:spcPts val="0"/>
              </a:spcAft>
            </a:pP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كما تركز على أهمية دور الدولة في صناعة السياسات التعليمية وكذلك دور السلطات والجماعات المحلية والمنظمات الاخرى وهذا التحليل يتضمن مبدأ أساسي يتمثل في أن السياسة التعليمية في العديد من الدول تنتج من خلال الشراكة بين الدولة وبين السلطات المحلية ونقابات المعلمين والأحزاب السياسية، مما يضمن توزيع السلطة وممارستها كل شريك لاختصاصه بدرجة من الاستقلالية</a:t>
            </a:r>
            <a:r>
              <a:rPr lang="en-US"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ar-YE" sz="2800" b="0" i="0" u="none" strike="noStrike" baseline="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F9929ED1-D9E9-4403-2F7F-0B3ABDD792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8357" y="0"/>
            <a:ext cx="2536142" cy="1184205"/>
          </a:xfrm>
          <a:prstGeom prst="rect">
            <a:avLst/>
          </a:prstGeom>
        </p:spPr>
      </p:pic>
    </p:spTree>
    <p:extLst>
      <p:ext uri="{BB962C8B-B14F-4D97-AF65-F5344CB8AC3E}">
        <p14:creationId xmlns:p14="http://schemas.microsoft.com/office/powerpoint/2010/main" val="1912561832"/>
      </p:ext>
    </p:extLst>
  </p:cSld>
  <p:clrMapOvr>
    <a:masterClrMapping/>
  </p:clrMapOvr>
  <mc:AlternateContent xmlns:mc="http://schemas.openxmlformats.org/markup-compatibility/2006" xmlns:p14="http://schemas.microsoft.com/office/powerpoint/2010/main">
    <mc:Choice Requires="p14">
      <p:transition spd="slow" p14:dur="1600" advTm="213143">
        <p14:prism isInverted="1"/>
      </p:transition>
    </mc:Choice>
    <mc:Fallback xmlns="">
      <p:transition spd="slow" advTm="213143">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5A41969-FA82-D162-FEDB-6B88F7A97663}"/>
              </a:ext>
            </a:extLst>
          </p:cNvPr>
          <p:cNvSpPr/>
          <p:nvPr/>
        </p:nvSpPr>
        <p:spPr>
          <a:xfrm>
            <a:off x="735062" y="1210931"/>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374406" y="1686279"/>
            <a:ext cx="9685134" cy="2395207"/>
          </a:xfrm>
          <a:prstGeom prst="rect">
            <a:avLst/>
          </a:prstGeom>
          <a:noFill/>
        </p:spPr>
        <p:txBody>
          <a:bodyPr wrap="square" rtlCol="0">
            <a:spAutoFit/>
          </a:bodyPr>
          <a:lstStyle/>
          <a:p>
            <a:pPr algn="r" rtl="1"/>
            <a:r>
              <a:rPr lang="ar-JO" sz="2400" b="1" dirty="0">
                <a:latin typeface="Segoe UI" panose="020B0502040204020203" pitchFamily="34" charset="0"/>
                <a:cs typeface="Segoe UI" panose="020B0502040204020203" pitchFamily="34" charset="0"/>
              </a:rPr>
              <a:t>  </a:t>
            </a:r>
            <a:endParaRPr lang="ar-JO" sz="3200" b="1" dirty="0">
              <a:latin typeface="Segoe UI" panose="020B0502040204020203" pitchFamily="34" charset="0"/>
              <a:cs typeface="Segoe UI" panose="020B0502040204020203" pitchFamily="34" charset="0"/>
            </a:endParaRPr>
          </a:p>
          <a:p>
            <a:pPr algn="just" rtl="1">
              <a:lnSpc>
                <a:spcPct val="150000"/>
              </a:lnSpc>
            </a:pPr>
            <a:r>
              <a:rPr lang="en-US" sz="3200" b="1"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وتعتبر هذه النظرية من النظريات التي تنال قبول واسع في النظم التعددية، حيث توفر الفرصة للمشاركة الفعالة في تقديم الحلول العملية المحددة والمتفق عليها، كما أنها تتسم بالواقعية حيث من الممكن تعديلها بناء على ظروف وواقع المجتمع، كما أنها تتيح الوقت لصناعة السياسة وجمع المعلومات اللازمة وذلك للتأكد من صلاحية البدائل المطروحة ودراسة النتائج  التي تتعلق بآثار هذه البدائل</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endParaRPr lang="ar-YE" sz="2400" b="0" i="0" u="none" strike="noStrike" baseline="0" dirty="0">
              <a:latin typeface="Segoe UI" panose="020B0502040204020203" pitchFamily="34" charset="0"/>
              <a:cs typeface="Segoe UI" panose="020B0502040204020203" pitchFamily="34" charset="0"/>
            </a:endParaRPr>
          </a:p>
        </p:txBody>
      </p:sp>
      <p:pic>
        <p:nvPicPr>
          <p:cNvPr id="3" name="Picture 2">
            <a:extLst>
              <a:ext uri="{FF2B5EF4-FFF2-40B4-BE49-F238E27FC236}">
                <a16:creationId xmlns:a16="http://schemas.microsoft.com/office/drawing/2014/main" xmlns="" id="{2BC593FA-8DC6-C006-9FFC-93DAFA06D2C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30499" y="4620895"/>
            <a:ext cx="4078323" cy="1024652"/>
          </a:xfrm>
          <a:prstGeom prst="rect">
            <a:avLst/>
          </a:prstGeom>
        </p:spPr>
      </p:pic>
      <p:pic>
        <p:nvPicPr>
          <p:cNvPr id="4" name="Graphic 21">
            <a:extLst>
              <a:ext uri="{FF2B5EF4-FFF2-40B4-BE49-F238E27FC236}">
                <a16:creationId xmlns:a16="http://schemas.microsoft.com/office/drawing/2014/main" xmlns="" id="{73F9B18D-D15D-6CD9-9891-66AA9E676A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53234" y="48545"/>
            <a:ext cx="2371305" cy="1107237"/>
          </a:xfrm>
          <a:prstGeom prst="rect">
            <a:avLst/>
          </a:prstGeom>
        </p:spPr>
      </p:pic>
    </p:spTree>
    <p:extLst>
      <p:ext uri="{BB962C8B-B14F-4D97-AF65-F5344CB8AC3E}">
        <p14:creationId xmlns:p14="http://schemas.microsoft.com/office/powerpoint/2010/main" val="1509188632"/>
      </p:ext>
    </p:extLst>
  </p:cSld>
  <p:clrMapOvr>
    <a:masterClrMapping/>
  </p:clrMapOvr>
  <mc:AlternateContent xmlns:mc="http://schemas.openxmlformats.org/markup-compatibility/2006" xmlns:p14="http://schemas.microsoft.com/office/powerpoint/2010/main">
    <mc:Choice Requires="p14">
      <p:transition spd="slow" p14:dur="1600" advTm="58147">
        <p14:prism isInverted="1"/>
      </p:transition>
    </mc:Choice>
    <mc:Fallback xmlns="">
      <p:transition spd="slow" advTm="58147">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EC378D90-B1E0-8A94-66E8-9E8FDA8E16B6}"/>
              </a:ext>
            </a:extLst>
          </p:cNvPr>
          <p:cNvSpPr/>
          <p:nvPr/>
        </p:nvSpPr>
        <p:spPr>
          <a:xfrm>
            <a:off x="905883" y="1220062"/>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1448136" y="1822745"/>
            <a:ext cx="9673880" cy="3514745"/>
          </a:xfrm>
          <a:prstGeom prst="rect">
            <a:avLst/>
          </a:prstGeom>
          <a:noFill/>
        </p:spPr>
        <p:txBody>
          <a:bodyPr wrap="square" rtlCol="0">
            <a:spAutoFit/>
          </a:bodyPr>
          <a:lstStyle/>
          <a:p>
            <a:pPr algn="just" rtl="1">
              <a:lnSpc>
                <a:spcPct val="200000"/>
              </a:lnSpc>
            </a:pPr>
            <a:r>
              <a:rPr lang="ar-JO" sz="24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ar-SA"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كذلك فالأساس الفلسفي لها يستند إلى فكرة وجود أكثر من مبدأ أساسي للوجود وهي الفكرة التي يتفق عليها عدد من الأنظمة السياسية كالولايات المتحدة الأمريكية والمملكة المتحدة،  كما ان هذه النظرية تركز على مبدأ التوازن بين الطبقة الرأسمالية والدولة وذلك من خلال وجود المنظمات اللامركزية الصغيرة، و تركز على الحرية والديمقراطية واستقلال المنظمات، وتركز في صنع السياسة التعليمية على مبدأ المنافسة بين الجماعات الاجتماعية وجماعات المصالح، كما أن هذا الاسلوب يهتم بالخبرة والعلم والتخطيط</a:t>
            </a:r>
            <a:r>
              <a:rPr lang="ar-JO"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48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3620E0D2-CC52-B7C7-EA38-64663CEAFD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41669" y="0"/>
            <a:ext cx="2612935" cy="1220062"/>
          </a:xfrm>
          <a:prstGeom prst="rect">
            <a:avLst/>
          </a:prstGeom>
        </p:spPr>
      </p:pic>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spd="slow" p14:dur="1600" advTm="146396">
        <p14:prism isInverted="1"/>
      </p:transition>
    </mc:Choice>
    <mc:Fallback xmlns="">
      <p:transition spd="slow" advTm="146396">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22E320A6-2E8E-D536-F959-BECCDBCF22B0}"/>
              </a:ext>
            </a:extLst>
          </p:cNvPr>
          <p:cNvSpPr/>
          <p:nvPr/>
        </p:nvSpPr>
        <p:spPr>
          <a:xfrm>
            <a:off x="434570" y="121944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xmlns="" id="{CF737F36-BB9A-352B-E3BE-4F0DBD06ED1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352939" y="1287623"/>
            <a:ext cx="8613717" cy="4544009"/>
          </a:xfrm>
          <a:prstGeom prst="rect">
            <a:avLst/>
          </a:prstGeom>
        </p:spPr>
      </p:pic>
      <p:sp>
        <p:nvSpPr>
          <p:cNvPr id="11" name="TextBox 10">
            <a:extLst>
              <a:ext uri="{FF2B5EF4-FFF2-40B4-BE49-F238E27FC236}">
                <a16:creationId xmlns:a16="http://schemas.microsoft.com/office/drawing/2014/main" xmlns="" id="{633687B6-F7BB-A52C-36B6-38EF49E178DF}"/>
              </a:ext>
            </a:extLst>
          </p:cNvPr>
          <p:cNvSpPr txBox="1"/>
          <p:nvPr/>
        </p:nvSpPr>
        <p:spPr>
          <a:xfrm>
            <a:off x="5020651" y="3581906"/>
            <a:ext cx="2947917" cy="584775"/>
          </a:xfrm>
          <a:prstGeom prst="rect">
            <a:avLst/>
          </a:prstGeom>
          <a:noFill/>
        </p:spPr>
        <p:txBody>
          <a:bodyPr wrap="square" rtlCol="0">
            <a:spAutoFit/>
          </a:bodyPr>
          <a:lstStyle/>
          <a:p>
            <a:pPr algn="r"/>
            <a:r>
              <a:rPr lang="ar-JO" sz="3200" b="1" dirty="0">
                <a:solidFill>
                  <a:srgbClr val="00B0F0"/>
                </a:solidFill>
              </a:rPr>
              <a:t>أبعاد سياسات التعليم</a:t>
            </a:r>
            <a:endParaRPr lang="en-US" sz="3200" b="1" dirty="0">
              <a:solidFill>
                <a:srgbClr val="00B0F0"/>
              </a:solidFill>
            </a:endParaRPr>
          </a:p>
        </p:txBody>
      </p:sp>
      <p:pic>
        <p:nvPicPr>
          <p:cNvPr id="4" name="Graphic 21">
            <a:extLst>
              <a:ext uri="{FF2B5EF4-FFF2-40B4-BE49-F238E27FC236}">
                <a16:creationId xmlns:a16="http://schemas.microsoft.com/office/drawing/2014/main" xmlns="" id="{B221646B-4502-5BAF-924B-07D2FDD51FB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0"/>
            <a:ext cx="2461497" cy="1149351"/>
          </a:xfrm>
          <a:prstGeom prst="rect">
            <a:avLst/>
          </a:prstGeom>
        </p:spPr>
      </p:pic>
    </p:spTree>
    <p:extLst>
      <p:ext uri="{BB962C8B-B14F-4D97-AF65-F5344CB8AC3E}">
        <p14:creationId xmlns:p14="http://schemas.microsoft.com/office/powerpoint/2010/main" val="1901050378"/>
      </p:ext>
    </p:extLst>
  </p:cSld>
  <p:clrMapOvr>
    <a:masterClrMapping/>
  </p:clrMapOvr>
  <mc:AlternateContent xmlns:mc="http://schemas.openxmlformats.org/markup-compatibility/2006" xmlns:p14="http://schemas.microsoft.com/office/powerpoint/2010/main">
    <mc:Choice Requires="p14">
      <p:transition spd="slow" p14:dur="1600" advTm="32854">
        <p14:prism isInverted="1"/>
      </p:transition>
    </mc:Choice>
    <mc:Fallback xmlns="">
      <p:transition spd="slow" advTm="32854">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EFC2A175-E7B9-B091-2029-205243690DE1}"/>
              </a:ext>
            </a:extLst>
          </p:cNvPr>
          <p:cNvSpPr/>
          <p:nvPr/>
        </p:nvSpPr>
        <p:spPr>
          <a:xfrm>
            <a:off x="793103" y="1441559"/>
            <a:ext cx="10867196"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TextBox 11">
            <a:extLst>
              <a:ext uri="{FF2B5EF4-FFF2-40B4-BE49-F238E27FC236}">
                <a16:creationId xmlns:a16="http://schemas.microsoft.com/office/drawing/2014/main" xmlns="" id="{14D15634-14A6-D73F-B8E6-4315C80056B1}"/>
              </a:ext>
            </a:extLst>
          </p:cNvPr>
          <p:cNvSpPr txBox="1"/>
          <p:nvPr/>
        </p:nvSpPr>
        <p:spPr>
          <a:xfrm>
            <a:off x="3148259" y="1532074"/>
            <a:ext cx="7074544" cy="501932"/>
          </a:xfrm>
          <a:prstGeom prst="rect">
            <a:avLst/>
          </a:prstGeom>
          <a:noFill/>
        </p:spPr>
        <p:txBody>
          <a:bodyPr wrap="square" rtlCol="0">
            <a:spAutoFit/>
          </a:bodyPr>
          <a:lstStyle/>
          <a:p>
            <a:pPr algn="ctr" rtl="1">
              <a:lnSpc>
                <a:spcPct val="150000"/>
              </a:lnSpc>
            </a:pPr>
            <a:r>
              <a:rPr lang="ar-JO" sz="2000" i="0" u="none" strike="noStrike" baseline="0" dirty="0">
                <a:latin typeface="Segoe UI" panose="020B0502040204020203" pitchFamily="34" charset="0"/>
                <a:cs typeface="Segoe UI" panose="020B0502040204020203" pitchFamily="34" charset="0"/>
              </a:rPr>
              <a:t>   </a:t>
            </a:r>
            <a:r>
              <a:rPr lang="ar-JO" sz="2000" b="1" i="0" u="none" strike="noStrike" baseline="0" dirty="0">
                <a:solidFill>
                  <a:srgbClr val="00B0F0"/>
                </a:solidFill>
                <a:latin typeface="Segoe UI" panose="020B0502040204020203" pitchFamily="34" charset="0"/>
                <a:cs typeface="Segoe UI" panose="020B0502040204020203" pitchFamily="34" charset="0"/>
              </a:rPr>
              <a:t>أبعاد سياسات التعليم</a:t>
            </a:r>
            <a:endParaRPr lang="en-US" sz="3200" b="1" u="sng" dirty="0">
              <a:solidFill>
                <a:srgbClr val="00B0F0"/>
              </a:solidFill>
              <a:effectLst/>
              <a:latin typeface="Segoe UI" panose="020B0502040204020203" pitchFamily="34" charset="0"/>
              <a:ea typeface="Calibri" panose="020F0502020204030204" pitchFamily="34" charset="0"/>
              <a:cs typeface="Segoe UI" panose="020B0502040204020203" pitchFamily="34" charset="0"/>
            </a:endParaRPr>
          </a:p>
        </p:txBody>
      </p:sp>
      <p:sp>
        <p:nvSpPr>
          <p:cNvPr id="2" name="TextBox 1">
            <a:extLst>
              <a:ext uri="{FF2B5EF4-FFF2-40B4-BE49-F238E27FC236}">
                <a16:creationId xmlns:a16="http://schemas.microsoft.com/office/drawing/2014/main" xmlns="" id="{E7758CAA-5E28-4210-8ABB-396AD03A324E}"/>
              </a:ext>
            </a:extLst>
          </p:cNvPr>
          <p:cNvSpPr txBox="1"/>
          <p:nvPr/>
        </p:nvSpPr>
        <p:spPr>
          <a:xfrm>
            <a:off x="1075373" y="1783905"/>
            <a:ext cx="10323524" cy="3884077"/>
          </a:xfrm>
          <a:prstGeom prst="rect">
            <a:avLst/>
          </a:prstGeom>
          <a:noFill/>
        </p:spPr>
        <p:txBody>
          <a:bodyPr wrap="square" rtlCol="0">
            <a:spAutoFit/>
          </a:bodyPr>
          <a:lstStyle/>
          <a:p>
            <a:pPr algn="just" rtl="1">
              <a:lnSpc>
                <a:spcPct val="200000"/>
              </a:lnSpc>
            </a:pPr>
            <a:r>
              <a:rPr lang="ar-JO" b="1" dirty="0">
                <a:effectLst/>
                <a:latin typeface="Segoe UI" panose="020B0502040204020203" pitchFamily="34" charset="0"/>
                <a:ea typeface="Calibri" panose="020F0502020204030204" pitchFamily="34" charset="0"/>
                <a:cs typeface="Segoe UI" panose="020B0502040204020203" pitchFamily="34" charset="0"/>
              </a:rPr>
              <a:t>أولًا: البعد الدولي</a:t>
            </a:r>
          </a:p>
          <a:p>
            <a:pPr algn="just" rtl="1">
              <a:lnSpc>
                <a:spcPct val="200000"/>
              </a:lnSpc>
            </a:pPr>
            <a:r>
              <a:rPr lang="en-US" sz="18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تسعى كل </a:t>
            </a:r>
            <a:r>
              <a:rPr lang="ar-SA" sz="1800" dirty="0">
                <a:effectLst/>
                <a:latin typeface="Segoe UI" panose="020B0502040204020203" pitchFamily="34" charset="0"/>
                <a:ea typeface="Calibri" panose="020F0502020204030204" pitchFamily="34" charset="0"/>
                <a:cs typeface="Segoe UI" panose="020B0502040204020203" pitchFamily="34" charset="0"/>
              </a:rPr>
              <a:t>دولة </a:t>
            </a:r>
            <a:r>
              <a:rPr lang="ar-JO" sz="1800" dirty="0">
                <a:effectLst/>
                <a:latin typeface="Segoe UI" panose="020B0502040204020203" pitchFamily="34" charset="0"/>
                <a:ea typeface="Calibri" panose="020F0502020204030204" pitchFamily="34" charset="0"/>
                <a:cs typeface="Segoe UI" panose="020B0502040204020203" pitchFamily="34" charset="0"/>
              </a:rPr>
              <a:t>لتحقيق </a:t>
            </a:r>
            <a:r>
              <a:rPr lang="ar-SA" sz="1800" dirty="0">
                <a:effectLst/>
                <a:latin typeface="Segoe UI" panose="020B0502040204020203" pitchFamily="34" charset="0"/>
                <a:ea typeface="Calibri" panose="020F0502020204030204" pitchFamily="34" charset="0"/>
                <a:cs typeface="Segoe UI" panose="020B0502040204020203" pitchFamily="34" charset="0"/>
              </a:rPr>
              <a:t>مصالحها </a:t>
            </a:r>
            <a:r>
              <a:rPr lang="ar-JO" sz="1800" dirty="0">
                <a:effectLst/>
                <a:latin typeface="Segoe UI" panose="020B0502040204020203" pitchFamily="34" charset="0"/>
                <a:ea typeface="Calibri" panose="020F0502020204030204" pitchFamily="34" charset="0"/>
                <a:cs typeface="Segoe UI" panose="020B0502040204020203" pitchFamily="34" charset="0"/>
              </a:rPr>
              <a:t>وتحارب</a:t>
            </a:r>
            <a:r>
              <a:rPr lang="ar-SA" sz="1800" dirty="0">
                <a:effectLst/>
                <a:latin typeface="Segoe UI" panose="020B0502040204020203" pitchFamily="34" charset="0"/>
                <a:ea typeface="Calibri" panose="020F0502020204030204" pitchFamily="34" charset="0"/>
                <a:cs typeface="Segoe UI" panose="020B0502040204020203" pitchFamily="34" charset="0"/>
              </a:rPr>
              <a:t> من يحاول </a:t>
            </a:r>
            <a:r>
              <a:rPr lang="ar-JO" sz="1800" dirty="0">
                <a:effectLst/>
                <a:latin typeface="Segoe UI" panose="020B0502040204020203" pitchFamily="34" charset="0"/>
                <a:ea typeface="Calibri" panose="020F0502020204030204" pitchFamily="34" charset="0"/>
                <a:cs typeface="Segoe UI" panose="020B0502040204020203" pitchFamily="34" charset="0"/>
              </a:rPr>
              <a:t>الإ</a:t>
            </a:r>
            <a:r>
              <a:rPr lang="ar-SA" sz="1800" dirty="0">
                <a:effectLst/>
                <a:latin typeface="Segoe UI" panose="020B0502040204020203" pitchFamily="34" charset="0"/>
                <a:ea typeface="Calibri" panose="020F0502020204030204" pitchFamily="34" charset="0"/>
                <a:cs typeface="Segoe UI" panose="020B0502040204020203" pitchFamily="34" charset="0"/>
              </a:rPr>
              <a:t>ضرار بها </a:t>
            </a:r>
            <a:r>
              <a:rPr lang="ar-JO" sz="1800" dirty="0">
                <a:effectLst/>
                <a:latin typeface="Segoe UI" panose="020B0502040204020203" pitchFamily="34" charset="0"/>
                <a:ea typeface="Calibri" panose="020F0502020204030204" pitchFamily="34" charset="0"/>
                <a:cs typeface="Segoe UI" panose="020B0502040204020203" pitchFamily="34" charset="0"/>
              </a:rPr>
              <a:t>ومن امثلة</a:t>
            </a:r>
            <a:r>
              <a:rPr lang="ar-SA" sz="1800" dirty="0">
                <a:effectLst/>
                <a:latin typeface="Segoe UI" panose="020B0502040204020203" pitchFamily="34" charset="0"/>
                <a:ea typeface="Calibri" panose="020F0502020204030204" pitchFamily="34" charset="0"/>
                <a:cs typeface="Segoe UI" panose="020B0502040204020203" pitchFamily="34" charset="0"/>
              </a:rPr>
              <a:t> ذلك </a:t>
            </a: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SA" sz="1800" dirty="0">
                <a:effectLst/>
                <a:latin typeface="Segoe UI" panose="020B0502040204020203" pitchFamily="34" charset="0"/>
                <a:ea typeface="Calibri" panose="020F0502020204030204" pitchFamily="34" charset="0"/>
                <a:cs typeface="Segoe UI" panose="020B0502040204020203" pitchFamily="34" charset="0"/>
              </a:rPr>
              <a:t>قامت بعض الدول في العالم النامي بتضمين مناهجها التي وضعتها بعد </a:t>
            </a:r>
            <a:r>
              <a:rPr lang="ar-JO" sz="1800" dirty="0">
                <a:effectLst/>
                <a:latin typeface="Segoe UI" panose="020B0502040204020203" pitchFamily="34" charset="0"/>
                <a:ea typeface="Calibri" panose="020F0502020204030204" pitchFamily="34" charset="0"/>
                <a:cs typeface="Segoe UI" panose="020B0502040204020203" pitchFamily="34" charset="0"/>
              </a:rPr>
              <a:t>استقلالها</a:t>
            </a:r>
            <a:r>
              <a:rPr lang="ar-SA" sz="1800" dirty="0">
                <a:effectLst/>
                <a:latin typeface="Segoe UI" panose="020B0502040204020203" pitchFamily="34" charset="0"/>
                <a:ea typeface="Calibri" panose="020F0502020204030204" pitchFamily="34" charset="0"/>
                <a:cs typeface="Segoe UI" panose="020B0502040204020203" pitchFamily="34" charset="0"/>
              </a:rPr>
              <a:t> ما يعزز الروح الوطنية لدى أبنائها، عن طريق بث روح العداء للدول </a:t>
            </a:r>
            <a:r>
              <a:rPr lang="ar-JO" sz="1800" dirty="0">
                <a:effectLst/>
                <a:latin typeface="Segoe UI" panose="020B0502040204020203" pitchFamily="34" charset="0"/>
                <a:ea typeface="Calibri" panose="020F0502020204030204" pitchFamily="34" charset="0"/>
                <a:cs typeface="Segoe UI" panose="020B0502040204020203" pitchFamily="34" charset="0"/>
              </a:rPr>
              <a:t>الاستعمارية</a:t>
            </a:r>
            <a:r>
              <a:rPr lang="ar-SA" sz="1800" dirty="0">
                <a:effectLst/>
                <a:latin typeface="Segoe UI" panose="020B0502040204020203" pitchFamily="34" charset="0"/>
                <a:ea typeface="Calibri" panose="020F0502020204030204" pitchFamily="34" charset="0"/>
                <a:cs typeface="Segoe UI" panose="020B0502040204020203" pitchFamily="34" charset="0"/>
              </a:rPr>
              <a:t> عامة فاعتبر</a:t>
            </a:r>
            <a:r>
              <a:rPr lang="ar-JO" sz="1800" dirty="0">
                <a:effectLst/>
                <a:latin typeface="Segoe UI" panose="020B0502040204020203" pitchFamily="34" charset="0"/>
                <a:ea typeface="Calibri" panose="020F0502020204030204" pitchFamily="34" charset="0"/>
                <a:cs typeface="Segoe UI" panose="020B0502040204020203" pitchFamily="34" charset="0"/>
              </a:rPr>
              <a:t>ت</a:t>
            </a:r>
            <a:r>
              <a:rPr lang="ar-SA" sz="1800" dirty="0">
                <a:effectLst/>
                <a:latin typeface="Segoe UI" panose="020B0502040204020203" pitchFamily="34" charset="0"/>
                <a:ea typeface="Calibri" panose="020F0502020204030204" pitchFamily="34" charset="0"/>
                <a:cs typeface="Segoe UI" panose="020B0502040204020203" pitchFamily="34" charset="0"/>
              </a:rPr>
              <a:t> </a:t>
            </a:r>
            <a:r>
              <a:rPr lang="ar-JO" sz="1800" dirty="0">
                <a:effectLst/>
                <a:latin typeface="Segoe UI" panose="020B0502040204020203" pitchFamily="34" charset="0"/>
                <a:ea typeface="Calibri" panose="020F0502020204030204" pitchFamily="34" charset="0"/>
                <a:cs typeface="Segoe UI" panose="020B0502040204020203" pitchFamily="34" charset="0"/>
              </a:rPr>
              <a:t>هذه السياسة مخالفة وتعكر</a:t>
            </a:r>
            <a:r>
              <a:rPr lang="ar-SA" sz="1800" dirty="0">
                <a:effectLst/>
                <a:latin typeface="Segoe UI" panose="020B0502040204020203" pitchFamily="34" charset="0"/>
                <a:ea typeface="Calibri" panose="020F0502020204030204" pitchFamily="34" charset="0"/>
                <a:cs typeface="Segoe UI" panose="020B0502040204020203" pitchFamily="34" charset="0"/>
              </a:rPr>
              <a:t> الع</a:t>
            </a:r>
            <a:r>
              <a:rPr lang="ar-JO" sz="1800" dirty="0">
                <a:effectLst/>
                <a:latin typeface="Segoe UI" panose="020B0502040204020203" pitchFamily="34" charset="0"/>
                <a:ea typeface="Calibri" panose="020F0502020204030204" pitchFamily="34" charset="0"/>
                <a:cs typeface="Segoe UI" panose="020B0502040204020203" pitchFamily="34" charset="0"/>
              </a:rPr>
              <a:t>لا</a:t>
            </a:r>
            <a:r>
              <a:rPr lang="ar-SA" sz="1800" dirty="0">
                <a:effectLst/>
                <a:latin typeface="Segoe UI" panose="020B0502040204020203" pitchFamily="34" charset="0"/>
                <a:ea typeface="Calibri" panose="020F0502020204030204" pitchFamily="34" charset="0"/>
                <a:cs typeface="Segoe UI" panose="020B0502040204020203" pitchFamily="34" charset="0"/>
              </a:rPr>
              <a:t>قات </a:t>
            </a:r>
            <a:r>
              <a:rPr lang="ar-JO" sz="1800" dirty="0">
                <a:effectLst/>
                <a:latin typeface="Segoe UI" panose="020B0502040204020203" pitchFamily="34" charset="0"/>
                <a:ea typeface="Calibri" panose="020F0502020204030204" pitchFamily="34" charset="0"/>
                <a:cs typeface="Segoe UI" panose="020B0502040204020203" pitchFamily="34" charset="0"/>
              </a:rPr>
              <a:t>بين الدول</a:t>
            </a:r>
            <a:r>
              <a:rPr lang="ar-SA" sz="1800" dirty="0">
                <a:effectLst/>
                <a:latin typeface="Segoe UI" panose="020B0502040204020203" pitchFamily="34" charset="0"/>
                <a:ea typeface="Calibri" panose="020F0502020204030204" pitchFamily="34" charset="0"/>
                <a:cs typeface="Segoe UI" panose="020B0502040204020203" pitchFamily="34" charset="0"/>
              </a:rPr>
              <a:t>. كما أن هناك دول تحتاج إلى معونات مادية أو بشرية أو علمية من دول أخرى وهذا من شأنه أن </a:t>
            </a:r>
            <a:r>
              <a:rPr lang="ar-JO" sz="1800" dirty="0">
                <a:effectLst/>
                <a:latin typeface="Segoe UI" panose="020B0502040204020203" pitchFamily="34" charset="0"/>
                <a:ea typeface="Calibri" panose="020F0502020204030204" pitchFamily="34" charset="0"/>
                <a:cs typeface="Segoe UI" panose="020B0502040204020203" pitchFamily="34" charset="0"/>
              </a:rPr>
              <a:t>يؤثر</a:t>
            </a:r>
            <a:r>
              <a:rPr lang="ar-SA" sz="1800" dirty="0">
                <a:effectLst/>
                <a:latin typeface="Segoe UI" panose="020B0502040204020203" pitchFamily="34" charset="0"/>
                <a:ea typeface="Calibri" panose="020F0502020204030204" pitchFamily="34" charset="0"/>
                <a:cs typeface="Segoe UI" panose="020B0502040204020203" pitchFamily="34" charset="0"/>
              </a:rPr>
              <a:t> على ما يتصل بالدول المانحة في سياسة التعليم كفتح مدارس لهذه الدول أو تدريس لغتها أو إرسال بعثات تعليمية لها أو غير هذا </a:t>
            </a:r>
            <a:r>
              <a:rPr lang="ar-JO" sz="1800" dirty="0">
                <a:effectLst/>
                <a:latin typeface="Segoe UI" panose="020B0502040204020203" pitchFamily="34" charset="0"/>
                <a:ea typeface="Calibri" panose="020F0502020204030204" pitchFamily="34" charset="0"/>
                <a:cs typeface="Segoe UI" panose="020B0502040204020203" pitchFamily="34" charset="0"/>
              </a:rPr>
              <a:t>من الأمور </a:t>
            </a:r>
            <a:r>
              <a:rPr lang="ar-SA" sz="1800" dirty="0">
                <a:effectLst/>
                <a:latin typeface="Segoe UI" panose="020B0502040204020203" pitchFamily="34" charset="0"/>
                <a:ea typeface="Calibri" panose="020F0502020204030204" pitchFamily="34" charset="0"/>
                <a:cs typeface="Segoe UI" panose="020B0502040204020203" pitchFamily="34" charset="0"/>
              </a:rPr>
              <a:t>التي تتصل بالسياسة التعليمية للدولة المتلقية للمنح </a:t>
            </a:r>
            <a:endParaRPr lang="en-US" sz="2400" dirty="0">
              <a:latin typeface="Segoe UI" panose="020B0502040204020203" pitchFamily="34" charset="0"/>
              <a:cs typeface="Segoe UI" panose="020B0502040204020203" pitchFamily="34" charset="0"/>
            </a:endParaRPr>
          </a:p>
        </p:txBody>
      </p:sp>
      <p:pic>
        <p:nvPicPr>
          <p:cNvPr id="10" name="Picture 9">
            <a:extLst>
              <a:ext uri="{FF2B5EF4-FFF2-40B4-BE49-F238E27FC236}">
                <a16:creationId xmlns:a16="http://schemas.microsoft.com/office/drawing/2014/main" xmlns="" id="{5BB41B11-8FAC-7C8F-9A36-750D0B70050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73" y="1302118"/>
            <a:ext cx="2857500" cy="1050458"/>
          </a:xfrm>
          <a:prstGeom prst="rect">
            <a:avLst/>
          </a:prstGeom>
        </p:spPr>
      </p:pic>
      <p:pic>
        <p:nvPicPr>
          <p:cNvPr id="4" name="Graphic 21">
            <a:extLst>
              <a:ext uri="{FF2B5EF4-FFF2-40B4-BE49-F238E27FC236}">
                <a16:creationId xmlns:a16="http://schemas.microsoft.com/office/drawing/2014/main" xmlns="" id="{E17E9549-1CDB-A5D1-DA97-7D0872A9A20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81703" y="-75044"/>
            <a:ext cx="2582795" cy="1205989"/>
          </a:xfrm>
          <a:prstGeom prst="rect">
            <a:avLst/>
          </a:prstGeom>
        </p:spPr>
      </p:pic>
    </p:spTree>
    <p:extLst>
      <p:ext uri="{BB962C8B-B14F-4D97-AF65-F5344CB8AC3E}">
        <p14:creationId xmlns:p14="http://schemas.microsoft.com/office/powerpoint/2010/main" val="107129622"/>
      </p:ext>
    </p:extLst>
  </p:cSld>
  <p:clrMapOvr>
    <a:masterClrMapping/>
  </p:clrMapOvr>
  <mc:AlternateContent xmlns:mc="http://schemas.openxmlformats.org/markup-compatibility/2006" xmlns:p14="http://schemas.microsoft.com/office/powerpoint/2010/main">
    <mc:Choice Requires="p14">
      <p:transition spd="slow" p14:dur="1600" advTm="153496">
        <p14:prism isInverted="1"/>
      </p:transition>
    </mc:Choice>
    <mc:Fallback xmlns="">
      <p:transition spd="slow" advTm="153496">
        <p:fade/>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C2AEED2F-24B1-5246-164A-C3204D38C46A}"/>
              </a:ext>
            </a:extLst>
          </p:cNvPr>
          <p:cNvSpPr/>
          <p:nvPr/>
        </p:nvSpPr>
        <p:spPr>
          <a:xfrm>
            <a:off x="735062" y="122444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9C9875EF-80DB-20F8-E488-43537262612C}"/>
              </a:ext>
            </a:extLst>
          </p:cNvPr>
          <p:cNvSpPr txBox="1"/>
          <p:nvPr/>
        </p:nvSpPr>
        <p:spPr>
          <a:xfrm>
            <a:off x="1332204" y="1803143"/>
            <a:ext cx="9753601" cy="2837636"/>
          </a:xfrm>
          <a:prstGeom prst="rect">
            <a:avLst/>
          </a:prstGeom>
          <a:noFill/>
        </p:spPr>
        <p:txBody>
          <a:bodyPr wrap="square" rtlCol="0">
            <a:spAutoFit/>
          </a:bodyPr>
          <a:lstStyle/>
          <a:p>
            <a:pPr marL="342900" marR="285750" lvl="0" indent="-342900" algn="just" rtl="1">
              <a:lnSpc>
                <a:spcPct val="200000"/>
              </a:lnSpc>
              <a:spcBef>
                <a:spcPts val="0"/>
              </a:spcBef>
              <a:spcAft>
                <a:spcPts val="0"/>
              </a:spcAft>
              <a:tabLst>
                <a:tab pos="457200" algn="l"/>
              </a:tabLst>
            </a:pPr>
            <a:r>
              <a:rPr lang="ar-JO" sz="2000" b="1" kern="0" dirty="0">
                <a:solidFill>
                  <a:srgbClr val="000000"/>
                </a:solidFill>
                <a:latin typeface="Segoe UI" panose="020B0502040204020203" pitchFamily="34" charset="0"/>
                <a:cs typeface="Segoe UI" panose="020B0502040204020203" pitchFamily="34" charset="0"/>
              </a:rPr>
              <a:t>    </a:t>
            </a:r>
            <a:r>
              <a:rPr lang="ar-JO" sz="1600" b="1" kern="0" dirty="0">
                <a:solidFill>
                  <a:srgbClr val="000000"/>
                </a:solidFill>
                <a:latin typeface="Segoe UI" panose="020B0502040204020203" pitchFamily="34" charset="0"/>
                <a:cs typeface="Segoe UI" panose="020B0502040204020203" pitchFamily="34" charset="0"/>
              </a:rPr>
              <a:t> </a:t>
            </a:r>
            <a:r>
              <a:rPr lang="ar-JO" sz="2000" b="1" kern="0" dirty="0">
                <a:solidFill>
                  <a:srgbClr val="000000"/>
                </a:solidFill>
                <a:latin typeface="Segoe UI" panose="020B0502040204020203" pitchFamily="34" charset="0"/>
                <a:cs typeface="Segoe UI" panose="020B0502040204020203" pitchFamily="34" charset="0"/>
              </a:rPr>
              <a:t>ثانيًا: البعد الإقليمي</a:t>
            </a:r>
          </a:p>
          <a:p>
            <a:pPr marL="342900" marR="285750" lvl="0" indent="-342900" algn="just" rtl="1">
              <a:lnSpc>
                <a:spcPct val="200000"/>
              </a:lnSpc>
              <a:spcBef>
                <a:spcPts val="0"/>
              </a:spcBef>
              <a:spcAft>
                <a:spcPts val="0"/>
              </a:spcAft>
              <a:tabLst>
                <a:tab pos="457200" algn="l"/>
              </a:tabLs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sz="1600" dirty="0">
                <a:latin typeface="Segoe UI" panose="020B0502040204020203" pitchFamily="34" charset="0"/>
                <a:ea typeface="Calibri" panose="020F0502020204030204" pitchFamily="34" charset="0"/>
                <a:cs typeface="Segoe UI" panose="020B0502040204020203" pitchFamily="34" charset="0"/>
              </a:rPr>
              <a:t> </a:t>
            </a:r>
            <a:r>
              <a:rPr lang="ar-JO" dirty="0">
                <a:effectLst/>
                <a:latin typeface="Segoe UI" panose="020B0502040204020203" pitchFamily="34" charset="0"/>
                <a:ea typeface="Calibri" panose="020F0502020204030204" pitchFamily="34" charset="0"/>
                <a:cs typeface="Segoe UI" panose="020B0502040204020203" pitchFamily="34" charset="0"/>
              </a:rPr>
              <a:t>وي</a:t>
            </a:r>
            <a:r>
              <a:rPr lang="ar-SA" dirty="0">
                <a:effectLst/>
                <a:latin typeface="Segoe UI" panose="020B0502040204020203" pitchFamily="34" charset="0"/>
                <a:ea typeface="Calibri" panose="020F0502020204030204" pitchFamily="34" charset="0"/>
                <a:cs typeface="Segoe UI" panose="020B0502040204020203" pitchFamily="34" charset="0"/>
              </a:rPr>
              <a:t>ظهر </a:t>
            </a:r>
            <a:r>
              <a:rPr lang="ar-JO" dirty="0">
                <a:effectLst/>
                <a:latin typeface="Segoe UI" panose="020B0502040204020203" pitchFamily="34" charset="0"/>
                <a:ea typeface="Calibri" panose="020F0502020204030204" pitchFamily="34" charset="0"/>
                <a:cs typeface="Segoe UI" panose="020B0502040204020203" pitchFamily="34" charset="0"/>
              </a:rPr>
              <a:t>البعد الإقليمي واضحًا</a:t>
            </a:r>
            <a:r>
              <a:rPr lang="ar-SA" dirty="0">
                <a:effectLst/>
                <a:latin typeface="Segoe UI" panose="020B0502040204020203" pitchFamily="34" charset="0"/>
                <a:ea typeface="Calibri" panose="020F0502020204030204" pitchFamily="34" charset="0"/>
                <a:cs typeface="Segoe UI" panose="020B0502040204020203" pitchFamily="34" charset="0"/>
              </a:rPr>
              <a:t> في </a:t>
            </a:r>
            <a:r>
              <a:rPr lang="ar-JO" dirty="0">
                <a:effectLst/>
                <a:latin typeface="Segoe UI" panose="020B0502040204020203" pitchFamily="34" charset="0"/>
                <a:ea typeface="Calibri" panose="020F0502020204030204" pitchFamily="34" charset="0"/>
                <a:cs typeface="Segoe UI" panose="020B0502040204020203" pitchFamily="34" charset="0"/>
              </a:rPr>
              <a:t>الا</a:t>
            </a:r>
            <a:r>
              <a:rPr lang="ar-SA" dirty="0">
                <a:effectLst/>
                <a:latin typeface="Segoe UI" panose="020B0502040204020203" pitchFamily="34" charset="0"/>
                <a:ea typeface="Calibri" panose="020F0502020204030204" pitchFamily="34" charset="0"/>
                <a:cs typeface="Segoe UI" panose="020B0502040204020203" pitchFamily="34" charset="0"/>
              </a:rPr>
              <a:t>تفاقيات والمعاهدات التي تمت بين الدول العربية للتقريب تعليمي</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ا فيما بينها منذ إنشاء الجامعة العربية، وما تم </a:t>
            </a:r>
            <a:r>
              <a:rPr lang="ar-JO" dirty="0">
                <a:effectLst/>
                <a:latin typeface="Segoe UI" panose="020B0502040204020203" pitchFamily="34" charset="0"/>
                <a:ea typeface="Calibri" panose="020F0502020204030204" pitchFamily="34" charset="0"/>
                <a:cs typeface="Segoe UI" panose="020B0502040204020203" pitchFamily="34" charset="0"/>
              </a:rPr>
              <a:t>الا</a:t>
            </a:r>
            <a:r>
              <a:rPr lang="ar-SA" dirty="0">
                <a:effectLst/>
                <a:latin typeface="Segoe UI" panose="020B0502040204020203" pitchFamily="34" charset="0"/>
                <a:ea typeface="Calibri" panose="020F0502020204030204" pitchFamily="34" charset="0"/>
                <a:cs typeface="Segoe UI" panose="020B0502040204020203" pitchFamily="34" charset="0"/>
              </a:rPr>
              <a:t>تفاق عليه بين </a:t>
            </a:r>
            <a:r>
              <a:rPr lang="ar-JO" dirty="0">
                <a:effectLst/>
                <a:latin typeface="Segoe UI" panose="020B0502040204020203" pitchFamily="34" charset="0"/>
                <a:ea typeface="Calibri" panose="020F0502020204030204" pitchFamily="34" charset="0"/>
                <a:cs typeface="Segoe UI" panose="020B0502040204020203" pitchFamily="34" charset="0"/>
              </a:rPr>
              <a:t>ال</a:t>
            </a:r>
            <a:r>
              <a:rPr lang="ar-SA" dirty="0">
                <a:effectLst/>
                <a:latin typeface="Segoe UI" panose="020B0502040204020203" pitchFamily="34" charset="0"/>
                <a:ea typeface="Calibri" panose="020F0502020204030204" pitchFamily="34" charset="0"/>
                <a:cs typeface="Segoe UI" panose="020B0502040204020203" pitchFamily="34" charset="0"/>
              </a:rPr>
              <a:t>دول </a:t>
            </a:r>
            <a:r>
              <a:rPr lang="ar-JO" dirty="0">
                <a:effectLst/>
                <a:latin typeface="Segoe UI" panose="020B0502040204020203" pitchFamily="34" charset="0"/>
                <a:ea typeface="Calibri" panose="020F0502020204030204" pitchFamily="34" charset="0"/>
                <a:cs typeface="Segoe UI" panose="020B0502040204020203" pitchFamily="34" charset="0"/>
              </a:rPr>
              <a:t>التي شكلت مجالس إقليمية مثل </a:t>
            </a:r>
            <a:r>
              <a:rPr lang="ar-SA" dirty="0">
                <a:effectLst/>
                <a:latin typeface="Segoe UI" panose="020B0502040204020203" pitchFamily="34" charset="0"/>
                <a:ea typeface="Calibri" panose="020F0502020204030204" pitchFamily="34" charset="0"/>
                <a:cs typeface="Segoe UI" panose="020B0502040204020203" pitchFamily="34" charset="0"/>
              </a:rPr>
              <a:t>مجلس التعاون الخليجي </a:t>
            </a:r>
            <a:r>
              <a:rPr lang="ar-JO" dirty="0">
                <a:effectLst/>
                <a:latin typeface="Segoe UI" panose="020B0502040204020203" pitchFamily="34" charset="0"/>
                <a:ea typeface="Calibri" panose="020F0502020204030204" pitchFamily="34" charset="0"/>
                <a:cs typeface="Segoe UI" panose="020B0502040204020203" pitchFamily="34" charset="0"/>
              </a:rPr>
              <a:t>ودول المغرب العربي </a:t>
            </a:r>
            <a:r>
              <a:rPr lang="ar-SA" dirty="0">
                <a:effectLst/>
                <a:latin typeface="Segoe UI" panose="020B0502040204020203" pitchFamily="34" charset="0"/>
                <a:ea typeface="Calibri" panose="020F0502020204030204" pitchFamily="34" charset="0"/>
                <a:cs typeface="Segoe UI" panose="020B0502040204020203" pitchFamily="34" charset="0"/>
              </a:rPr>
              <a:t>فيما يخص أهداف التعليم المختلفة، ومناهجه في هذه الدول وهذا فرض عليها أن تتقارب في سياسات التعليم إلى حد</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 كبير</a:t>
            </a:r>
            <a:r>
              <a:rPr lang="ar-JO" dirty="0">
                <a:effectLst/>
                <a:latin typeface="Segoe UI" panose="020B0502040204020203" pitchFamily="34" charset="0"/>
                <a:ea typeface="Calibri" panose="020F0502020204030204" pitchFamily="34" charset="0"/>
                <a:cs typeface="Segoe UI" panose="020B0502040204020203" pitchFamily="34" charset="0"/>
              </a:rPr>
              <a:t>.</a:t>
            </a:r>
            <a:endParaRPr lang="en-US" sz="2000" kern="0" dirty="0">
              <a:solidFill>
                <a:srgbClr val="000000"/>
              </a:solidFill>
              <a:latin typeface="Segoe UI" panose="020B0502040204020203" pitchFamily="34" charset="0"/>
              <a:cs typeface="Segoe UI" panose="020B0502040204020203" pitchFamily="34" charset="0"/>
            </a:endParaRPr>
          </a:p>
        </p:txBody>
      </p:sp>
      <p:pic>
        <p:nvPicPr>
          <p:cNvPr id="11" name="Picture 10">
            <a:extLst>
              <a:ext uri="{FF2B5EF4-FFF2-40B4-BE49-F238E27FC236}">
                <a16:creationId xmlns:a16="http://schemas.microsoft.com/office/drawing/2014/main" xmlns="" id="{CA127971-9063-19FA-309C-42606B70D060}"/>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06378" y="4707202"/>
            <a:ext cx="2476500" cy="984767"/>
          </a:xfrm>
          <a:prstGeom prst="rect">
            <a:avLst/>
          </a:prstGeom>
        </p:spPr>
      </p:pic>
      <p:pic>
        <p:nvPicPr>
          <p:cNvPr id="4" name="Graphic 21">
            <a:extLst>
              <a:ext uri="{FF2B5EF4-FFF2-40B4-BE49-F238E27FC236}">
                <a16:creationId xmlns:a16="http://schemas.microsoft.com/office/drawing/2014/main" xmlns="" id="{7B8676D7-8056-3215-A63C-AD79CA359C7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48100"/>
            <a:ext cx="2592126" cy="1210346"/>
          </a:xfrm>
          <a:prstGeom prst="rect">
            <a:avLst/>
          </a:prstGeom>
        </p:spPr>
      </p:pic>
    </p:spTree>
    <p:extLst>
      <p:ext uri="{BB962C8B-B14F-4D97-AF65-F5344CB8AC3E}">
        <p14:creationId xmlns:p14="http://schemas.microsoft.com/office/powerpoint/2010/main" val="115363791"/>
      </p:ext>
    </p:extLst>
  </p:cSld>
  <p:clrMapOvr>
    <a:masterClrMapping/>
  </p:clrMapOvr>
  <mc:AlternateContent xmlns:mc="http://schemas.openxmlformats.org/markup-compatibility/2006" xmlns:p14="http://schemas.microsoft.com/office/powerpoint/2010/main">
    <mc:Choice Requires="p14">
      <p:transition spd="slow" p14:dur="1600" advTm="83035">
        <p14:prism isInverted="1"/>
      </p:transition>
    </mc:Choice>
    <mc:Fallback xmlns="">
      <p:transition spd="slow" advTm="83035">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F3F8084-345E-8345-DF16-2D5CAD520665}"/>
              </a:ext>
            </a:extLst>
          </p:cNvPr>
          <p:cNvSpPr/>
          <p:nvPr/>
        </p:nvSpPr>
        <p:spPr>
          <a:xfrm>
            <a:off x="598749" y="1194880"/>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9C9875EF-80DB-20F8-E488-43537262612C}"/>
              </a:ext>
            </a:extLst>
          </p:cNvPr>
          <p:cNvSpPr txBox="1"/>
          <p:nvPr/>
        </p:nvSpPr>
        <p:spPr>
          <a:xfrm>
            <a:off x="1132460" y="1641529"/>
            <a:ext cx="9654455" cy="2118209"/>
          </a:xfrm>
          <a:prstGeom prst="rect">
            <a:avLst/>
          </a:prstGeom>
          <a:noFill/>
        </p:spPr>
        <p:txBody>
          <a:bodyPr wrap="square" rtlCol="0">
            <a:spAutoFit/>
          </a:bodyPr>
          <a:lstStyle/>
          <a:p>
            <a:pPr marL="342900" marR="285750" lvl="0" indent="-342900" algn="just" rtl="1">
              <a:lnSpc>
                <a:spcPct val="150000"/>
              </a:lnSpc>
              <a:spcBef>
                <a:spcPts val="0"/>
              </a:spcBef>
              <a:spcAft>
                <a:spcPts val="0"/>
              </a:spcAft>
              <a:tabLst>
                <a:tab pos="457200" algn="l"/>
              </a:tabLst>
            </a:pPr>
            <a:r>
              <a:rPr lang="ar-JO" kern="0" dirty="0">
                <a:solidFill>
                  <a:srgbClr val="000000"/>
                </a:solidFill>
                <a:latin typeface="Segoe UI" panose="020B0502040204020203" pitchFamily="34" charset="0"/>
                <a:cs typeface="Segoe UI" panose="020B0502040204020203" pitchFamily="34" charset="0"/>
              </a:rPr>
              <a:t>    البعد الإقليمي</a:t>
            </a:r>
          </a:p>
          <a:p>
            <a:pPr marL="342900" marR="285750" lvl="0" indent="-342900" algn="just" rtl="1">
              <a:lnSpc>
                <a:spcPct val="150000"/>
              </a:lnSpc>
              <a:spcBef>
                <a:spcPts val="0"/>
              </a:spcBef>
              <a:spcAft>
                <a:spcPts val="0"/>
              </a:spcAft>
              <a:tabLst>
                <a:tab pos="457200" algn="l"/>
              </a:tabLst>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JO" dirty="0">
                <a:solidFill>
                  <a:srgbClr val="040C28"/>
                </a:solidFill>
                <a:latin typeface="Segoe UI" panose="020B0502040204020203" pitchFamily="34" charset="0"/>
                <a:cs typeface="Segoe UI" panose="020B0502040204020203" pitchFamily="34" charset="0"/>
              </a:rPr>
              <a:t>يظهر البعد الإقليمي واضحًا من خلال خريطة الدول العربية، فالإقليم </a:t>
            </a:r>
            <a:r>
              <a:rPr lang="ar-YE" dirty="0">
                <a:solidFill>
                  <a:srgbClr val="040C28"/>
                </a:solidFill>
                <a:latin typeface="Segoe UI" panose="020B0502040204020203" pitchFamily="34" charset="0"/>
                <a:cs typeface="Segoe UI" panose="020B0502040204020203" pitchFamily="34" charset="0"/>
              </a:rPr>
              <a:t> </a:t>
            </a:r>
            <a:r>
              <a:rPr lang="ar-YE" b="0" i="0" dirty="0">
                <a:solidFill>
                  <a:srgbClr val="040C28"/>
                </a:solidFill>
                <a:effectLst/>
                <a:latin typeface="Segoe UI" panose="020B0502040204020203" pitchFamily="34" charset="0"/>
                <a:cs typeface="Segoe UI" panose="020B0502040204020203" pitchFamily="34" charset="0"/>
              </a:rPr>
              <a:t>عبارة عن رقعة من الأرض تتسم بخصائص معينة تميزها عما يجاورها من أقاليم أخرى</a:t>
            </a:r>
            <a:r>
              <a:rPr lang="ar-YE" b="0" i="0" dirty="0">
                <a:solidFill>
                  <a:srgbClr val="202124"/>
                </a:solidFill>
                <a:effectLst/>
                <a:latin typeface="Segoe UI" panose="020B0502040204020203" pitchFamily="34" charset="0"/>
                <a:cs typeface="Segoe UI" panose="020B0502040204020203" pitchFamily="34" charset="0"/>
              </a:rPr>
              <a:t>، والإقليم قد يكون مناخيا</a:t>
            </a:r>
            <a:r>
              <a:rPr lang="ar-JO" b="0" i="0" dirty="0">
                <a:solidFill>
                  <a:srgbClr val="202124"/>
                </a:solidFill>
                <a:effectLst/>
                <a:latin typeface="Segoe UI" panose="020B0502040204020203" pitchFamily="34" charset="0"/>
                <a:cs typeface="Segoe UI" panose="020B0502040204020203" pitchFamily="34" charset="0"/>
              </a:rPr>
              <a:t>،</a:t>
            </a:r>
            <a:r>
              <a:rPr lang="ar-YE" b="0" i="0" dirty="0">
                <a:solidFill>
                  <a:srgbClr val="202124"/>
                </a:solidFill>
                <a:effectLst/>
                <a:latin typeface="Segoe UI" panose="020B0502040204020203" pitchFamily="34" charset="0"/>
                <a:cs typeface="Segoe UI" panose="020B0502040204020203" pitchFamily="34" charset="0"/>
              </a:rPr>
              <a:t> وقد يكون الإقليم نباتيا أو طبيعيا بصورة عامة، بمعنى أن تتجانس فيه العناصر الطبيعية المختلفة من موقع جغرافي وتضاريس ومناخ وتربة</a:t>
            </a:r>
            <a:endParaRPr lang="en-US" sz="2000" kern="0" dirty="0">
              <a:solidFill>
                <a:srgbClr val="000000"/>
              </a:solidFill>
              <a:latin typeface="Segoe UI" panose="020B0502040204020203" pitchFamily="34" charset="0"/>
              <a:cs typeface="Segoe UI" panose="020B0502040204020203" pitchFamily="34" charset="0"/>
            </a:endParaRPr>
          </a:p>
        </p:txBody>
      </p:sp>
      <p:pic>
        <p:nvPicPr>
          <p:cNvPr id="4" name="Picture 3">
            <a:extLst>
              <a:ext uri="{FF2B5EF4-FFF2-40B4-BE49-F238E27FC236}">
                <a16:creationId xmlns:a16="http://schemas.microsoft.com/office/drawing/2014/main" xmlns="" id="{DBE480B0-A801-E5E6-F871-2A62DD63927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3771" y="4136571"/>
            <a:ext cx="5863772" cy="1537160"/>
          </a:xfrm>
          <a:prstGeom prst="rect">
            <a:avLst/>
          </a:prstGeom>
        </p:spPr>
      </p:pic>
      <p:pic>
        <p:nvPicPr>
          <p:cNvPr id="10" name="Graphic 21">
            <a:extLst>
              <a:ext uri="{FF2B5EF4-FFF2-40B4-BE49-F238E27FC236}">
                <a16:creationId xmlns:a16="http://schemas.microsoft.com/office/drawing/2014/main" xmlns="" id="{BAF90376-B5A4-A458-2410-4530E61DC8E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37366" y="-44972"/>
            <a:ext cx="2554803" cy="1192918"/>
          </a:xfrm>
          <a:prstGeom prst="rect">
            <a:avLst/>
          </a:prstGeom>
        </p:spPr>
      </p:pic>
    </p:spTree>
    <p:extLst>
      <p:ext uri="{BB962C8B-B14F-4D97-AF65-F5344CB8AC3E}">
        <p14:creationId xmlns:p14="http://schemas.microsoft.com/office/powerpoint/2010/main" val="3495191348"/>
      </p:ext>
    </p:extLst>
  </p:cSld>
  <p:clrMapOvr>
    <a:masterClrMapping/>
  </p:clrMapOvr>
  <mc:AlternateContent xmlns:mc="http://schemas.openxmlformats.org/markup-compatibility/2006" xmlns:p14="http://schemas.microsoft.com/office/powerpoint/2010/main">
    <mc:Choice Requires="p14">
      <p:transition spd="slow" p14:dur="1600" advTm="136493">
        <p14:prism isInverted="1"/>
      </p:transition>
    </mc:Choice>
    <mc:Fallback xmlns="">
      <p:transition spd="slow" advTm="136493">
        <p:fade/>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53646317-EC98-4610-07FB-2914456F25B3}"/>
              </a:ext>
            </a:extLst>
          </p:cNvPr>
          <p:cNvSpPr/>
          <p:nvPr/>
        </p:nvSpPr>
        <p:spPr>
          <a:xfrm>
            <a:off x="738811" y="127360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xmlns="" id="{9C9875EF-80DB-20F8-E488-43537262612C}"/>
              </a:ext>
            </a:extLst>
          </p:cNvPr>
          <p:cNvSpPr txBox="1"/>
          <p:nvPr/>
        </p:nvSpPr>
        <p:spPr>
          <a:xfrm>
            <a:off x="1538514" y="1620093"/>
            <a:ext cx="9376229" cy="3330079"/>
          </a:xfrm>
          <a:prstGeom prst="rect">
            <a:avLst/>
          </a:prstGeom>
          <a:noFill/>
        </p:spPr>
        <p:txBody>
          <a:bodyPr wrap="square" rtlCol="0">
            <a:spAutoFit/>
          </a:bodyPr>
          <a:lstStyle/>
          <a:p>
            <a:pPr algn="just" rtl="1">
              <a:lnSpc>
                <a:spcPct val="200000"/>
              </a:lnSpc>
            </a:pPr>
            <a:r>
              <a:rPr lang="ar-JO" b="1" dirty="0">
                <a:latin typeface="Segoe UI" panose="020B0502040204020203" pitchFamily="34" charset="0"/>
                <a:cs typeface="Segoe UI" panose="020B0502040204020203" pitchFamily="34" charset="0"/>
              </a:rPr>
              <a:t>ثالثًا: البعد الحكومي</a:t>
            </a:r>
            <a:endParaRPr lang="ar-JO" b="1" kern="0" dirty="0">
              <a:solidFill>
                <a:srgbClr val="000000"/>
              </a:solidFill>
              <a:latin typeface="Segoe UI" panose="020B0502040204020203" pitchFamily="34" charset="0"/>
              <a:cs typeface="Segoe UI" panose="020B0502040204020203" pitchFamily="34" charset="0"/>
            </a:endParaRPr>
          </a:p>
          <a:p>
            <a:pPr algn="just" rtl="1">
              <a:lnSpc>
                <a:spcPct val="200000"/>
              </a:lnSpc>
            </a:pPr>
            <a:r>
              <a:rPr lang="ar-JO" sz="1800" dirty="0">
                <a:effectLst/>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وهذا البعد يظهر </a:t>
            </a:r>
            <a:r>
              <a:rPr lang="ar-JO" dirty="0">
                <a:effectLst/>
                <a:latin typeface="Segoe UI" panose="020B0502040204020203" pitchFamily="34" charset="0"/>
                <a:ea typeface="Calibri" panose="020F0502020204030204" pitchFamily="34" charset="0"/>
                <a:cs typeface="Segoe UI" panose="020B0502040204020203" pitchFamily="34" charset="0"/>
              </a:rPr>
              <a:t>واضحًا</a:t>
            </a:r>
            <a:r>
              <a:rPr lang="ar-SA" dirty="0">
                <a:effectLst/>
                <a:latin typeface="Segoe UI" panose="020B0502040204020203" pitchFamily="34" charset="0"/>
                <a:ea typeface="Calibri" panose="020F0502020204030204" pitchFamily="34" charset="0"/>
                <a:cs typeface="Segoe UI" panose="020B0502040204020203" pitchFamily="34" charset="0"/>
              </a:rPr>
              <a:t> في الدول النامية </a:t>
            </a:r>
            <a:r>
              <a:rPr lang="ar-JO" dirty="0">
                <a:effectLst/>
                <a:latin typeface="Segoe UI" panose="020B0502040204020203" pitchFamily="34" charset="0"/>
                <a:ea typeface="Calibri" panose="020F0502020204030204" pitchFamily="34" charset="0"/>
                <a:cs typeface="Segoe UI" panose="020B0502040204020203" pitchFamily="34" charset="0"/>
              </a:rPr>
              <a:t>والفقيرة </a:t>
            </a:r>
            <a:r>
              <a:rPr lang="ar-SA" dirty="0">
                <a:effectLst/>
                <a:latin typeface="Segoe UI" panose="020B0502040204020203" pitchFamily="34" charset="0"/>
                <a:ea typeface="Calibri" panose="020F0502020204030204" pitchFamily="34" charset="0"/>
                <a:cs typeface="Segoe UI" panose="020B0502040204020203" pitchFamily="34" charset="0"/>
              </a:rPr>
              <a:t>بصفة خاصة من أقوى </a:t>
            </a:r>
            <a:r>
              <a:rPr lang="ar-JO" dirty="0">
                <a:effectLst/>
                <a:latin typeface="Segoe UI" panose="020B0502040204020203" pitchFamily="34" charset="0"/>
                <a:ea typeface="Calibri" panose="020F0502020204030204" pitchFamily="34" charset="0"/>
                <a:cs typeface="Segoe UI" panose="020B0502040204020203" pitchFamily="34" charset="0"/>
              </a:rPr>
              <a:t>الأبعاد</a:t>
            </a:r>
            <a:r>
              <a:rPr lang="ar-SA" dirty="0">
                <a:effectLst/>
                <a:latin typeface="Segoe UI" panose="020B0502040204020203" pitchFamily="34" charset="0"/>
                <a:ea typeface="Calibri" panose="020F0502020204030204" pitchFamily="34" charset="0"/>
                <a:cs typeface="Segoe UI" panose="020B0502040204020203" pitchFamily="34" charset="0"/>
              </a:rPr>
              <a:t> ل</a:t>
            </a:r>
            <a:r>
              <a:rPr lang="ar-JO" dirty="0">
                <a:effectLst/>
                <a:latin typeface="Segoe UI" panose="020B0502040204020203" pitchFamily="34" charset="0"/>
                <a:ea typeface="Calibri" panose="020F0502020204030204" pitchFamily="34" charset="0"/>
                <a:cs typeface="Segoe UI" panose="020B0502040204020203" pitchFamily="34" charset="0"/>
              </a:rPr>
              <a:t>عظم</a:t>
            </a:r>
            <a:r>
              <a:rPr lang="ar-SA" dirty="0">
                <a:effectLst/>
                <a:latin typeface="Segoe UI" panose="020B0502040204020203" pitchFamily="34" charset="0"/>
                <a:ea typeface="Calibri" panose="020F0502020204030204" pitchFamily="34" charset="0"/>
                <a:cs typeface="Segoe UI" panose="020B0502040204020203" pitchFamily="34" charset="0"/>
              </a:rPr>
              <a:t> دور الدولة وأجهزتها في مقابل الضعف الواضح للمؤسسات والتنظيمات غير الحكومية أو اختفائها أو شكليتها فإن السياسة التعليمية تأتي لتلبية أهداف وطموحات هذه الحكومة لتحقيق طموحات وأهداف المجتمع ككل</a:t>
            </a:r>
            <a:r>
              <a:rPr lang="en-US" dirty="0">
                <a:effectLst/>
                <a:latin typeface="Segoe UI" panose="020B0502040204020203" pitchFamily="34" charset="0"/>
                <a:ea typeface="Calibri" panose="020F0502020204030204" pitchFamily="34" charset="0"/>
                <a:cs typeface="Segoe UI" panose="020B0502040204020203" pitchFamily="34" charset="0"/>
              </a:rPr>
              <a:t> </a:t>
            </a:r>
            <a:r>
              <a:rPr lang="en-US"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فالحكومة تشرف على التعليم وتقوم بتمويله ووضع سياساته والتحكم بها. وبالتالي قدمت الدعم للتعليم وعززت مجانية التعليم.</a:t>
            </a:r>
            <a:endParaRPr lang="en-US" sz="2800"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E7DBEEF9-AC67-51AD-4264-E5E40BB25D1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8398" y="-316"/>
            <a:ext cx="2536142" cy="1184205"/>
          </a:xfrm>
          <a:prstGeom prst="rect">
            <a:avLst/>
          </a:prstGeom>
        </p:spPr>
      </p:pic>
    </p:spTree>
    <p:extLst>
      <p:ext uri="{BB962C8B-B14F-4D97-AF65-F5344CB8AC3E}">
        <p14:creationId xmlns:p14="http://schemas.microsoft.com/office/powerpoint/2010/main" val="522565828"/>
      </p:ext>
    </p:extLst>
  </p:cSld>
  <p:clrMapOvr>
    <a:masterClrMapping/>
  </p:clrMapOvr>
  <mc:AlternateContent xmlns:mc="http://schemas.openxmlformats.org/markup-compatibility/2006" xmlns:p14="http://schemas.microsoft.com/office/powerpoint/2010/main">
    <mc:Choice Requires="p14">
      <p:transition spd="slow" p14:dur="1600" advTm="109469">
        <p14:prism isInverted="1"/>
      </p:transition>
    </mc:Choice>
    <mc:Fallback xmlns="">
      <p:transition spd="slow" advTm="109469">
        <p:fade/>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0F0D16DA-B17D-A1D8-C335-0B86BE0C90D6}"/>
              </a:ext>
            </a:extLst>
          </p:cNvPr>
          <p:cNvSpPr/>
          <p:nvPr/>
        </p:nvSpPr>
        <p:spPr>
          <a:xfrm>
            <a:off x="574529" y="1130249"/>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1306286" y="1594433"/>
            <a:ext cx="9390743" cy="3791744"/>
          </a:xfrm>
          <a:prstGeom prst="rect">
            <a:avLst/>
          </a:prstGeom>
          <a:noFill/>
        </p:spPr>
        <p:txBody>
          <a:bodyPr wrap="square" rtlCol="0">
            <a:spAutoFit/>
          </a:bodyPr>
          <a:lstStyle/>
          <a:p>
            <a:pPr algn="r" rtl="1">
              <a:lnSpc>
                <a:spcPct val="150000"/>
              </a:lnSpc>
            </a:pPr>
            <a:r>
              <a:rPr lang="ar-YE" b="1" dirty="0">
                <a:latin typeface="Segoe UI" panose="020B0502040204020203" pitchFamily="34" charset="0"/>
                <a:cs typeface="Segoe UI" panose="020B0502040204020203" pitchFamily="34" charset="0"/>
              </a:rPr>
              <a:t>  </a:t>
            </a:r>
            <a:r>
              <a:rPr lang="ar-JO" sz="2000" b="1" dirty="0">
                <a:latin typeface="Segoe UI" panose="020B0502040204020203" pitchFamily="34" charset="0"/>
                <a:cs typeface="Segoe UI" panose="020B0502040204020203" pitchFamily="34" charset="0"/>
              </a:rPr>
              <a:t>رابعًا: البعد الاجتماعي</a:t>
            </a:r>
            <a:endParaRPr lang="ar-JO" sz="1800" b="1" dirty="0">
              <a:effectLst/>
              <a:latin typeface="Segoe UI" panose="020B0502040204020203" pitchFamily="34" charset="0"/>
              <a:ea typeface="Calibri" panose="020F0502020204030204" pitchFamily="34" charset="0"/>
              <a:cs typeface="Segoe UI" panose="020B0502040204020203" pitchFamily="34" charset="0"/>
            </a:endParaRPr>
          </a:p>
          <a:p>
            <a:pPr algn="r" rtl="1">
              <a:lnSpc>
                <a:spcPct val="200000"/>
              </a:lnSpc>
            </a:pPr>
            <a:r>
              <a:rPr lang="ar-JO" dirty="0">
                <a:latin typeface="Segoe UI" panose="020B0502040204020203" pitchFamily="34" charset="0"/>
                <a:ea typeface="Calibri" panose="020F0502020204030204" pitchFamily="34" charset="0"/>
                <a:cs typeface="Segoe UI" panose="020B0502040204020203" pitchFamily="34" charset="0"/>
              </a:rPr>
              <a:t>   </a:t>
            </a:r>
            <a:r>
              <a:rPr lang="ar-SA" dirty="0">
                <a:effectLst/>
                <a:latin typeface="Segoe UI" panose="020B0502040204020203" pitchFamily="34" charset="0"/>
                <a:ea typeface="Calibri" panose="020F0502020204030204" pitchFamily="34" charset="0"/>
                <a:cs typeface="Segoe UI" panose="020B0502040204020203" pitchFamily="34" charset="0"/>
              </a:rPr>
              <a:t>تأتي السياسة التعليمية انعكاس</a:t>
            </a:r>
            <a:r>
              <a:rPr lang="ar-JO" dirty="0">
                <a:effectLst/>
                <a:latin typeface="Segoe UI" panose="020B0502040204020203" pitchFamily="34" charset="0"/>
                <a:ea typeface="Calibri" panose="020F0502020204030204" pitchFamily="34" charset="0"/>
                <a:cs typeface="Segoe UI" panose="020B0502040204020203" pitchFamily="34" charset="0"/>
              </a:rPr>
              <a:t>ً</a:t>
            </a:r>
            <a:r>
              <a:rPr lang="ar-SA" dirty="0">
                <a:effectLst/>
                <a:latin typeface="Segoe UI" panose="020B0502040204020203" pitchFamily="34" charset="0"/>
                <a:ea typeface="Calibri" panose="020F0502020204030204" pitchFamily="34" charset="0"/>
                <a:cs typeface="Segoe UI" panose="020B0502040204020203" pitchFamily="34" charset="0"/>
              </a:rPr>
              <a:t>ا </a:t>
            </a:r>
            <a:r>
              <a:rPr lang="ar-JO" dirty="0">
                <a:effectLst/>
                <a:latin typeface="Segoe UI" panose="020B0502040204020203" pitchFamily="34" charset="0"/>
                <a:ea typeface="Calibri" panose="020F0502020204030204" pitchFamily="34" charset="0"/>
                <a:cs typeface="Segoe UI" panose="020B0502040204020203" pitchFamily="34" charset="0"/>
              </a:rPr>
              <a:t>للقيم والأ</a:t>
            </a:r>
            <a:r>
              <a:rPr lang="ar-SA" dirty="0">
                <a:effectLst/>
                <a:latin typeface="Segoe UI" panose="020B0502040204020203" pitchFamily="34" charset="0"/>
                <a:ea typeface="Calibri" panose="020F0502020204030204" pitchFamily="34" charset="0"/>
                <a:cs typeface="Segoe UI" panose="020B0502040204020203" pitchFamily="34" charset="0"/>
              </a:rPr>
              <a:t>عراف والتقاليد السائدة </a:t>
            </a:r>
            <a:r>
              <a:rPr lang="ar-JO" dirty="0">
                <a:effectLst/>
                <a:latin typeface="Segoe UI" panose="020B0502040204020203" pitchFamily="34" charset="0"/>
                <a:ea typeface="Calibri" panose="020F0502020204030204" pitchFamily="34" charset="0"/>
                <a:cs typeface="Segoe UI" panose="020B0502040204020203" pitchFamily="34" charset="0"/>
              </a:rPr>
              <a:t>في المجتمع ومثال ذلك </a:t>
            </a:r>
            <a:r>
              <a:rPr lang="ar-SA" dirty="0">
                <a:effectLst/>
                <a:latin typeface="Segoe UI" panose="020B0502040204020203" pitchFamily="34" charset="0"/>
                <a:ea typeface="Calibri" panose="020F0502020204030204" pitchFamily="34" charset="0"/>
                <a:cs typeface="Segoe UI" panose="020B0502040204020203" pitchFamily="34" charset="0"/>
              </a:rPr>
              <a:t>إذا كان من تقاليد وأعراف المجتمع الفصل بين الجنسين ، </a:t>
            </a:r>
            <a:r>
              <a:rPr lang="ar-JO" dirty="0">
                <a:effectLst/>
                <a:latin typeface="Segoe UI" panose="020B0502040204020203" pitchFamily="34" charset="0"/>
                <a:ea typeface="Calibri" panose="020F0502020204030204" pitchFamily="34" charset="0"/>
                <a:cs typeface="Segoe UI" panose="020B0502040204020203" pitchFamily="34" charset="0"/>
              </a:rPr>
              <a:t>ف</a:t>
            </a:r>
            <a:r>
              <a:rPr lang="ar-SA" dirty="0">
                <a:effectLst/>
                <a:latin typeface="Segoe UI" panose="020B0502040204020203" pitchFamily="34" charset="0"/>
                <a:ea typeface="Calibri" panose="020F0502020204030204" pitchFamily="34" charset="0"/>
                <a:cs typeface="Segoe UI" panose="020B0502040204020203" pitchFamily="34" charset="0"/>
              </a:rPr>
              <a:t>تراعى السياسة التعليمية </a:t>
            </a:r>
            <a:r>
              <a:rPr lang="ar-JO" dirty="0">
                <a:effectLst/>
                <a:latin typeface="Segoe UI" panose="020B0502040204020203" pitchFamily="34" charset="0"/>
                <a:ea typeface="Calibri" panose="020F0502020204030204" pitchFamily="34" charset="0"/>
                <a:cs typeface="Segoe UI" panose="020B0502040204020203" pitchFamily="34" charset="0"/>
              </a:rPr>
              <a:t>ذلك من خلال</a:t>
            </a:r>
            <a:r>
              <a:rPr lang="ar-SA" dirty="0">
                <a:effectLst/>
                <a:latin typeface="Segoe UI" panose="020B0502040204020203" pitchFamily="34" charset="0"/>
                <a:ea typeface="Calibri" panose="020F0502020204030204" pitchFamily="34" charset="0"/>
                <a:cs typeface="Segoe UI" panose="020B0502040204020203" pitchFamily="34" charset="0"/>
              </a:rPr>
              <a:t> إنشاء المد ارس </a:t>
            </a:r>
            <a:r>
              <a:rPr lang="ar-JO" dirty="0">
                <a:effectLst/>
                <a:latin typeface="Segoe UI" panose="020B0502040204020203" pitchFamily="34" charset="0"/>
                <a:ea typeface="Calibri" panose="020F0502020204030204" pitchFamily="34" charset="0"/>
                <a:cs typeface="Segoe UI" panose="020B0502040204020203" pitchFamily="34" charset="0"/>
              </a:rPr>
              <a:t>غير المختلطة وبعيدة مكانيًاعن بعضها البعض، </a:t>
            </a:r>
            <a:r>
              <a:rPr lang="ar-SA" dirty="0">
                <a:effectLst/>
                <a:latin typeface="Segoe UI" panose="020B0502040204020203" pitchFamily="34" charset="0"/>
                <a:ea typeface="Calibri" panose="020F0502020204030204" pitchFamily="34" charset="0"/>
                <a:cs typeface="Segoe UI" panose="020B0502040204020203" pitchFamily="34" charset="0"/>
              </a:rPr>
              <a:t> و</a:t>
            </a:r>
            <a:r>
              <a:rPr lang="ar-JO" dirty="0">
                <a:effectLst/>
                <a:latin typeface="Segoe UI" panose="020B0502040204020203" pitchFamily="34" charset="0"/>
                <a:ea typeface="Calibri" panose="020F0502020204030204" pitchFamily="34" charset="0"/>
                <a:cs typeface="Segoe UI" panose="020B0502040204020203" pitchFamily="34" charset="0"/>
              </a:rPr>
              <a:t>يظهر ذلك أيضًا </a:t>
            </a:r>
            <a:r>
              <a:rPr lang="ar-SA" dirty="0">
                <a:effectLst/>
                <a:latin typeface="Segoe UI" panose="020B0502040204020203" pitchFamily="34" charset="0"/>
                <a:ea typeface="Calibri" panose="020F0502020204030204" pitchFamily="34" charset="0"/>
                <a:cs typeface="Segoe UI" panose="020B0502040204020203" pitchFamily="34" charset="0"/>
              </a:rPr>
              <a:t>في تصميم ووضع مناهج التعليم</a:t>
            </a:r>
            <a:r>
              <a:rPr lang="ar-JO" dirty="0">
                <a:effectLst/>
                <a:latin typeface="Segoe UI" panose="020B0502040204020203" pitchFamily="34" charset="0"/>
                <a:ea typeface="Calibri" panose="020F0502020204030204" pitchFamily="34" charset="0"/>
                <a:cs typeface="Segoe UI" panose="020B0502040204020203" pitchFamily="34" charset="0"/>
              </a:rPr>
              <a:t>.</a:t>
            </a:r>
          </a:p>
          <a:p>
            <a:pPr algn="r" rtl="1">
              <a:lnSpc>
                <a:spcPct val="200000"/>
              </a:lnSpc>
            </a:pPr>
            <a:r>
              <a:rPr lang="ar-SA" dirty="0">
                <a:effectLst/>
                <a:latin typeface="Segoe UI" panose="020B0502040204020203" pitchFamily="34" charset="0"/>
                <a:ea typeface="Calibri" panose="020F0502020204030204" pitchFamily="34" charset="0"/>
                <a:cs typeface="Segoe UI" panose="020B0502040204020203" pitchFamily="34" charset="0"/>
              </a:rPr>
              <a:t>أما في </a:t>
            </a:r>
            <a:r>
              <a:rPr lang="ar-JO" dirty="0">
                <a:effectLst/>
                <a:latin typeface="Segoe UI" panose="020B0502040204020203" pitchFamily="34" charset="0"/>
                <a:ea typeface="Calibri" panose="020F0502020204030204" pitchFamily="34" charset="0"/>
                <a:cs typeface="Segoe UI" panose="020B0502040204020203" pitchFamily="34" charset="0"/>
              </a:rPr>
              <a:t>البلدان</a:t>
            </a:r>
            <a:r>
              <a:rPr lang="ar-SA" dirty="0">
                <a:effectLst/>
                <a:latin typeface="Segoe UI" panose="020B0502040204020203" pitchFamily="34" charset="0"/>
                <a:ea typeface="Calibri" panose="020F0502020204030204" pitchFamily="34" charset="0"/>
                <a:cs typeface="Segoe UI" panose="020B0502040204020203" pitchFamily="34" charset="0"/>
              </a:rPr>
              <a:t> التي تغيب فيها الممارسة الديمقراطية بشكل كلي أو جزئي </a:t>
            </a:r>
            <a:r>
              <a:rPr lang="ar-JO" dirty="0">
                <a:effectLst/>
                <a:latin typeface="Segoe UI" panose="020B0502040204020203" pitchFamily="34" charset="0"/>
                <a:ea typeface="Calibri" panose="020F0502020204030204" pitchFamily="34" charset="0"/>
                <a:cs typeface="Segoe UI" panose="020B0502040204020203" pitchFamily="34" charset="0"/>
              </a:rPr>
              <a:t>فلن</a:t>
            </a:r>
            <a:r>
              <a:rPr lang="ar-SA" dirty="0">
                <a:effectLst/>
                <a:latin typeface="Segoe UI" panose="020B0502040204020203" pitchFamily="34" charset="0"/>
                <a:ea typeface="Calibri" panose="020F0502020204030204" pitchFamily="34" charset="0"/>
                <a:cs typeface="Segoe UI" panose="020B0502040204020203" pitchFamily="34" charset="0"/>
              </a:rPr>
              <a:t> يكون لهذا البعد أثر ذو قيمة </a:t>
            </a:r>
            <a:r>
              <a:rPr lang="ar-JO" dirty="0">
                <a:effectLst/>
                <a:latin typeface="Segoe UI" panose="020B0502040204020203" pitchFamily="34" charset="0"/>
                <a:ea typeface="Calibri" panose="020F0502020204030204" pitchFamily="34" charset="0"/>
                <a:cs typeface="Segoe UI" panose="020B0502040204020203" pitchFamily="34" charset="0"/>
              </a:rPr>
              <a:t>في المدارس ولن يتم تضمين المناهج لمفاهيم الديمقراطية والتشاركية.</a:t>
            </a:r>
            <a:endParaRPr lang="en-US" sz="2400" dirty="0">
              <a:latin typeface="Segoe UI" panose="020B0502040204020203" pitchFamily="34" charset="0"/>
              <a:cs typeface="Segoe UI" panose="020B0502040204020203" pitchFamily="34" charset="0"/>
            </a:endParaRPr>
          </a:p>
        </p:txBody>
      </p:sp>
      <p:pic>
        <p:nvPicPr>
          <p:cNvPr id="3" name="Graphic 21">
            <a:extLst>
              <a:ext uri="{FF2B5EF4-FFF2-40B4-BE49-F238E27FC236}">
                <a16:creationId xmlns:a16="http://schemas.microsoft.com/office/drawing/2014/main" xmlns="" id="{9114E0B1-BBD5-AFFD-982C-160428B655B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9695" y="43164"/>
            <a:ext cx="2498819" cy="1166778"/>
          </a:xfrm>
          <a:prstGeom prst="rect">
            <a:avLst/>
          </a:prstGeom>
        </p:spPr>
      </p:pic>
    </p:spTree>
    <p:extLst>
      <p:ext uri="{BB962C8B-B14F-4D97-AF65-F5344CB8AC3E}">
        <p14:creationId xmlns:p14="http://schemas.microsoft.com/office/powerpoint/2010/main" val="2529815605"/>
      </p:ext>
    </p:extLst>
  </p:cSld>
  <p:clrMapOvr>
    <a:masterClrMapping/>
  </p:clrMapOvr>
  <mc:AlternateContent xmlns:mc="http://schemas.openxmlformats.org/markup-compatibility/2006" xmlns:p14="http://schemas.microsoft.com/office/powerpoint/2010/main">
    <mc:Choice Requires="p14">
      <p:transition spd="slow" p14:dur="1600" advTm="121399">
        <p14:prism isInverted="1"/>
      </p:transition>
    </mc:Choice>
    <mc:Fallback xmlns="">
      <p:transition spd="slow" advTm="121399">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FE6C2DA1-0073-43F8-593E-5EA326F96DA0}"/>
              </a:ext>
            </a:extLst>
          </p:cNvPr>
          <p:cNvSpPr/>
          <p:nvPr/>
        </p:nvSpPr>
        <p:spPr>
          <a:xfrm>
            <a:off x="646204" y="1124854"/>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3" name="TextBox 2">
            <a:extLst>
              <a:ext uri="{FF2B5EF4-FFF2-40B4-BE49-F238E27FC236}">
                <a16:creationId xmlns:a16="http://schemas.microsoft.com/office/drawing/2014/main" xmlns="" id="{E9080746-5912-5A9F-A0CE-239DE8EDA1EF}"/>
              </a:ext>
            </a:extLst>
          </p:cNvPr>
          <p:cNvSpPr txBox="1"/>
          <p:nvPr/>
        </p:nvSpPr>
        <p:spPr>
          <a:xfrm>
            <a:off x="941696" y="1719618"/>
            <a:ext cx="10124409" cy="3164649"/>
          </a:xfrm>
          <a:prstGeom prst="rect">
            <a:avLst/>
          </a:prstGeom>
          <a:noFill/>
        </p:spPr>
        <p:txBody>
          <a:bodyPr wrap="square" rtlCol="0">
            <a:spAutoFit/>
          </a:bodyPr>
          <a:lstStyle/>
          <a:p>
            <a:pPr algn="ctr"/>
            <a:r>
              <a:rPr lang="ar-JO" sz="3200" kern="0" dirty="0">
                <a:solidFill>
                  <a:srgbClr val="00B0F0"/>
                </a:solidFill>
                <a:effectLst/>
                <a:latin typeface="Segoe UI" panose="020B0502040204020203" pitchFamily="34" charset="0"/>
                <a:ea typeface="Times New Roman" panose="02020603050405020304" pitchFamily="18" charset="0"/>
                <a:cs typeface="Segoe UI" panose="020B0502040204020203" pitchFamily="34" charset="0"/>
              </a:rPr>
              <a:t>خاتمة</a:t>
            </a:r>
            <a:endParaRPr lang="ar-JO" sz="1600" kern="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just" rtl="1">
              <a:lnSpc>
                <a:spcPct val="150000"/>
              </a:lnSpc>
            </a:pPr>
            <a:r>
              <a:rPr lang="ar-JO" sz="2400" dirty="0">
                <a:latin typeface="Segoe UI" panose="020B0502040204020203" pitchFamily="34" charset="0"/>
                <a:cs typeface="Segoe UI" panose="020B0502040204020203" pitchFamily="34" charset="0"/>
              </a:rPr>
              <a:t>     </a:t>
            </a:r>
            <a:r>
              <a:rPr lang="ar-YE" dirty="0">
                <a:latin typeface="Segoe UI" panose="020B0502040204020203" pitchFamily="34" charset="0"/>
                <a:cs typeface="Segoe UI" panose="020B0502040204020203" pitchFamily="34" charset="0"/>
              </a:rPr>
              <a:t>إن </a:t>
            </a:r>
            <a:r>
              <a:rPr lang="ar-JO" dirty="0">
                <a:latin typeface="Segoe UI" panose="020B0502040204020203" pitchFamily="34" charset="0"/>
                <a:cs typeface="Segoe UI" panose="020B0502040204020203" pitchFamily="34" charset="0"/>
              </a:rPr>
              <a:t>ازدياد الطلب على </a:t>
            </a:r>
            <a:r>
              <a:rPr lang="ar-YE" dirty="0">
                <a:latin typeface="Segoe UI" panose="020B0502040204020203" pitchFamily="34" charset="0"/>
                <a:cs typeface="Segoe UI" panose="020B0502040204020203" pitchFamily="34" charset="0"/>
              </a:rPr>
              <a:t>التعليم في جميع المجتمعات ومن بينها </a:t>
            </a:r>
            <a:r>
              <a:rPr lang="ar-JO" dirty="0">
                <a:latin typeface="Segoe UI" panose="020B0502040204020203" pitchFamily="34" charset="0"/>
                <a:cs typeface="Segoe UI" panose="020B0502040204020203" pitchFamily="34" charset="0"/>
              </a:rPr>
              <a:t>دول</a:t>
            </a:r>
            <a:r>
              <a:rPr lang="ar-YE" dirty="0">
                <a:latin typeface="Segoe UI" panose="020B0502040204020203" pitchFamily="34" charset="0"/>
                <a:cs typeface="Segoe UI" panose="020B0502040204020203" pitchFamily="34" charset="0"/>
              </a:rPr>
              <a:t> الوطن العربي </a:t>
            </a:r>
            <a:r>
              <a:rPr lang="ar-JO" dirty="0">
                <a:latin typeface="Segoe UI" panose="020B0502040204020203" pitchFamily="34" charset="0"/>
                <a:cs typeface="Segoe UI" panose="020B0502040204020203" pitchFamily="34" charset="0"/>
              </a:rPr>
              <a:t>حتم عليها اتخاذ قرار</a:t>
            </a:r>
            <a:r>
              <a:rPr lang="ar-YE" dirty="0">
                <a:latin typeface="Segoe UI" panose="020B0502040204020203" pitchFamily="34" charset="0"/>
                <a:cs typeface="Segoe UI" panose="020B0502040204020203" pitchFamily="34" charset="0"/>
              </a:rPr>
              <a:t> التوسع في أنظمة التعليم وتوفير الفرص المتكافئة لكل فرد في جميع المجتمعات كحق من حقوق المواطنة ومن أجل تحقيق المشاركة المجتمعية الشاملة في عمليات التنمية، </a:t>
            </a:r>
            <a:endParaRPr lang="ar-JO" dirty="0">
              <a:latin typeface="Segoe UI" panose="020B0502040204020203" pitchFamily="34" charset="0"/>
              <a:cs typeface="Segoe UI" panose="020B0502040204020203" pitchFamily="34" charset="0"/>
            </a:endParaRPr>
          </a:p>
          <a:p>
            <a:pPr algn="just" rtl="1">
              <a:lnSpc>
                <a:spcPct val="150000"/>
              </a:lnSpc>
            </a:pPr>
            <a:r>
              <a:rPr lang="ar-JO" dirty="0">
                <a:latin typeface="Segoe UI" panose="020B0502040204020203" pitchFamily="34" charset="0"/>
                <a:cs typeface="Segoe UI" panose="020B0502040204020203" pitchFamily="34" charset="0"/>
              </a:rPr>
              <a:t>أن ال</a:t>
            </a:r>
            <a:r>
              <a:rPr lang="ar-YE" dirty="0">
                <a:latin typeface="Segoe UI" panose="020B0502040204020203" pitchFamily="34" charset="0"/>
                <a:cs typeface="Segoe UI" panose="020B0502040204020203" pitchFamily="34" charset="0"/>
              </a:rPr>
              <a:t>تحسين والتجديد التربوي عملية مستمرة </a:t>
            </a:r>
            <a:r>
              <a:rPr lang="ar-JO" dirty="0">
                <a:latin typeface="Segoe UI" panose="020B0502040204020203" pitchFamily="34" charset="0"/>
                <a:cs typeface="Segoe UI" panose="020B0502040204020203" pitchFamily="34" charset="0"/>
              </a:rPr>
              <a:t>وهذا </a:t>
            </a:r>
            <a:r>
              <a:rPr lang="ar-YE" dirty="0">
                <a:latin typeface="Segoe UI" panose="020B0502040204020203" pitchFamily="34" charset="0"/>
                <a:cs typeface="Segoe UI" panose="020B0502040204020203" pitchFamily="34" charset="0"/>
              </a:rPr>
              <a:t>يتطلب تعزيز عناصر</a:t>
            </a:r>
            <a:r>
              <a:rPr lang="ar-JO" dirty="0">
                <a:latin typeface="Segoe UI" panose="020B0502040204020203" pitchFamily="34" charset="0"/>
                <a:cs typeface="Segoe UI" panose="020B0502040204020203" pitchFamily="34" charset="0"/>
              </a:rPr>
              <a:t>التعليم</a:t>
            </a:r>
            <a:r>
              <a:rPr lang="ar-YE" dirty="0">
                <a:latin typeface="Segoe UI" panose="020B0502040204020203" pitchFamily="34" charset="0"/>
                <a:cs typeface="Segoe UI" panose="020B0502040204020203" pitchFamily="34" charset="0"/>
              </a:rPr>
              <a:t> و</a:t>
            </a:r>
            <a:r>
              <a:rPr lang="ar-JO" dirty="0">
                <a:latin typeface="Segoe UI" panose="020B0502040204020203" pitchFamily="34" charset="0"/>
                <a:cs typeface="Segoe UI" panose="020B0502040204020203" pitchFamily="34" charset="0"/>
              </a:rPr>
              <a:t>دعم</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المُناخ التعليمي ليحقق الجودة</a:t>
            </a:r>
            <a:r>
              <a:rPr lang="ar-YE" dirty="0">
                <a:latin typeface="Segoe UI" panose="020B0502040204020203" pitchFamily="34" charset="0"/>
                <a:cs typeface="Segoe UI" panose="020B0502040204020203" pitchFamily="34" charset="0"/>
              </a:rPr>
              <a:t>، مما يتطلب تحسين السياسات التعليمية </a:t>
            </a:r>
            <a:r>
              <a:rPr lang="ar-JO" dirty="0">
                <a:latin typeface="Segoe UI" panose="020B0502040204020203" pitchFamily="34" charset="0"/>
                <a:cs typeface="Segoe UI" panose="020B0502040204020203" pitchFamily="34" charset="0"/>
              </a:rPr>
              <a:t>بالمدلرس والجامعات</a:t>
            </a:r>
            <a:r>
              <a:rPr lang="ar-YE" dirty="0">
                <a:latin typeface="Segoe UI" panose="020B0502040204020203" pitchFamily="34" charset="0"/>
                <a:cs typeface="Segoe UI" panose="020B0502040204020203" pitchFamily="34" charset="0"/>
              </a:rPr>
              <a:t>، </a:t>
            </a:r>
            <a:r>
              <a:rPr lang="ar-JO" dirty="0">
                <a:latin typeface="Segoe UI" panose="020B0502040204020203" pitchFamily="34" charset="0"/>
                <a:cs typeface="Segoe UI" panose="020B0502040204020203" pitchFamily="34" charset="0"/>
              </a:rPr>
              <a:t>لذلك يجب الا</a:t>
            </a:r>
            <a:r>
              <a:rPr lang="ar-YE" dirty="0">
                <a:latin typeface="Segoe UI" panose="020B0502040204020203" pitchFamily="34" charset="0"/>
                <a:cs typeface="Segoe UI" panose="020B0502040204020203" pitchFamily="34" charset="0"/>
              </a:rPr>
              <a:t>هتمام بوضع السياسات </a:t>
            </a:r>
            <a:r>
              <a:rPr lang="ar-JO" dirty="0">
                <a:latin typeface="Segoe UI" panose="020B0502040204020203" pitchFamily="34" charset="0"/>
                <a:cs typeface="Segoe UI" panose="020B0502040204020203" pitchFamily="34" charset="0"/>
              </a:rPr>
              <a:t>التعليمية </a:t>
            </a:r>
            <a:r>
              <a:rPr lang="ar-YE" dirty="0">
                <a:latin typeface="Segoe UI" panose="020B0502040204020203" pitchFamily="34" charset="0"/>
                <a:cs typeface="Segoe UI" panose="020B0502040204020203" pitchFamily="34" charset="0"/>
              </a:rPr>
              <a:t>المتكاملة و</a:t>
            </a:r>
            <a:r>
              <a:rPr lang="ar-JO" dirty="0">
                <a:latin typeface="Segoe UI" panose="020B0502040204020203" pitchFamily="34" charset="0"/>
                <a:cs typeface="Segoe UI" panose="020B0502040204020203" pitchFamily="34" charset="0"/>
              </a:rPr>
              <a:t>العقلانية</a:t>
            </a:r>
            <a:r>
              <a:rPr lang="ar-YE" dirty="0">
                <a:latin typeface="Segoe UI" panose="020B0502040204020203" pitchFamily="34" charset="0"/>
                <a:cs typeface="Segoe UI" panose="020B0502040204020203" pitchFamily="34" charset="0"/>
              </a:rPr>
              <a:t> عند </a:t>
            </a:r>
            <a:r>
              <a:rPr lang="ar-JO" dirty="0">
                <a:latin typeface="Segoe UI" panose="020B0502040204020203" pitchFamily="34" charset="0"/>
                <a:cs typeface="Segoe UI" panose="020B0502040204020203" pitchFamily="34" charset="0"/>
              </a:rPr>
              <a:t>الإشراف على التعليم لضمان تحقيق الأهداف المتفق عليها.</a:t>
            </a:r>
            <a:endParaRPr lang="en-US" dirty="0">
              <a:latin typeface="Segoe UI" panose="020B0502040204020203" pitchFamily="34" charset="0"/>
              <a:cs typeface="Segoe UI" panose="020B0502040204020203" pitchFamily="34" charset="0"/>
            </a:endParaRPr>
          </a:p>
        </p:txBody>
      </p:sp>
      <p:pic>
        <p:nvPicPr>
          <p:cNvPr id="4" name="Graphic 21">
            <a:extLst>
              <a:ext uri="{FF2B5EF4-FFF2-40B4-BE49-F238E27FC236}">
                <a16:creationId xmlns:a16="http://schemas.microsoft.com/office/drawing/2014/main" xmlns="" id="{FDC478DB-59C1-4C04-E7BB-055FABE0125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63042" y="7202"/>
            <a:ext cx="2480158" cy="1158064"/>
          </a:xfrm>
          <a:prstGeom prst="rect">
            <a:avLst/>
          </a:prstGeom>
        </p:spPr>
      </p:pic>
    </p:spTree>
    <p:custDataLst>
      <p:tags r:id="rId1"/>
    </p:custDataLst>
    <p:extLst>
      <p:ext uri="{BB962C8B-B14F-4D97-AF65-F5344CB8AC3E}">
        <p14:creationId xmlns:p14="http://schemas.microsoft.com/office/powerpoint/2010/main" val="1104281993"/>
      </p:ext>
    </p:extLst>
  </p:cSld>
  <p:clrMapOvr>
    <a:masterClrMapping/>
  </p:clrMapOvr>
  <mc:AlternateContent xmlns:mc="http://schemas.openxmlformats.org/markup-compatibility/2006" xmlns:p14="http://schemas.microsoft.com/office/powerpoint/2010/main">
    <mc:Choice Requires="p14">
      <p:transition spd="slow" p14:dur="1600" advTm="178076">
        <p14:prism isInverted="1"/>
      </p:transition>
    </mc:Choice>
    <mc:Fallback xmlns="">
      <p:transition spd="slow" advTm="178076">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08830770-4B5C-3C10-C5CD-6133E63BC9C1}"/>
              </a:ext>
            </a:extLst>
          </p:cNvPr>
          <p:cNvSpPr/>
          <p:nvPr/>
        </p:nvSpPr>
        <p:spPr>
          <a:xfrm>
            <a:off x="611851" y="1128596"/>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xmlns="" id="{5DDFF2A6-4C2E-574E-1EB7-98D4C40FBBC5}"/>
              </a:ext>
            </a:extLst>
          </p:cNvPr>
          <p:cNvSpPr txBox="1"/>
          <p:nvPr/>
        </p:nvSpPr>
        <p:spPr>
          <a:xfrm>
            <a:off x="4155473" y="1429763"/>
            <a:ext cx="3828668" cy="584775"/>
          </a:xfrm>
          <a:prstGeom prst="rect">
            <a:avLst/>
          </a:prstGeom>
          <a:noFill/>
        </p:spPr>
        <p:txBody>
          <a:bodyPr wrap="square" rtlCol="0">
            <a:spAutoFit/>
          </a:bodyPr>
          <a:lstStyle/>
          <a:p>
            <a:pPr algn="ctr"/>
            <a:endParaRPr lang="en-US" sz="3200" b="1" dirty="0">
              <a:solidFill>
                <a:srgbClr val="00B0F0"/>
              </a:solidFill>
              <a:cs typeface="+mj-cs"/>
            </a:endParaRPr>
          </a:p>
        </p:txBody>
      </p:sp>
      <p:sp>
        <p:nvSpPr>
          <p:cNvPr id="20" name="TextBox 19">
            <a:extLst>
              <a:ext uri="{FF2B5EF4-FFF2-40B4-BE49-F238E27FC236}">
                <a16:creationId xmlns:a16="http://schemas.microsoft.com/office/drawing/2014/main" xmlns="" id="{54830403-E990-F3FA-DBB4-38F3C4883622}"/>
              </a:ext>
            </a:extLst>
          </p:cNvPr>
          <p:cNvSpPr txBox="1"/>
          <p:nvPr/>
        </p:nvSpPr>
        <p:spPr>
          <a:xfrm>
            <a:off x="3129560" y="1514060"/>
            <a:ext cx="6492111" cy="523220"/>
          </a:xfrm>
          <a:prstGeom prst="rect">
            <a:avLst/>
          </a:prstGeom>
          <a:noFill/>
        </p:spPr>
        <p:txBody>
          <a:bodyPr wrap="square" rtlCol="0">
            <a:spAutoFit/>
          </a:bodyPr>
          <a:lstStyle/>
          <a:p>
            <a:pPr algn="ctr"/>
            <a:r>
              <a:rPr lang="ar-JO" sz="2800" b="1" dirty="0">
                <a:ln w="0"/>
                <a:solidFill>
                  <a:srgbClr val="00B0F0"/>
                </a:solidFill>
                <a:effectLst>
                  <a:outerShdw blurRad="38100" dist="19050" dir="2700000" algn="tl" rotWithShape="0">
                    <a:schemeClr val="dk1">
                      <a:alpha val="40000"/>
                    </a:schemeClr>
                  </a:outerShdw>
                </a:effectLst>
                <a:latin typeface="Segoe UI" panose="020B0502040204020203" pitchFamily="34" charset="0"/>
                <a:cs typeface="Segoe UI" panose="020B0502040204020203" pitchFamily="34" charset="0"/>
              </a:rPr>
              <a:t> </a:t>
            </a:r>
            <a:r>
              <a:rPr lang="ar-JO" b="1" dirty="0">
                <a:ln w="0"/>
                <a:solidFill>
                  <a:srgbClr val="00B0F0"/>
                </a:solidFill>
                <a:effectLst>
                  <a:outerShdw blurRad="38100" dist="19050" dir="2700000" algn="tl" rotWithShape="0">
                    <a:schemeClr val="dk1">
                      <a:alpha val="40000"/>
                    </a:schemeClr>
                  </a:outerShdw>
                </a:effectLst>
                <a:latin typeface="Segoe UI" panose="020B0502040204020203" pitchFamily="34" charset="0"/>
                <a:cs typeface="Segoe UI" panose="020B0502040204020203" pitchFamily="34" charset="0"/>
              </a:rPr>
              <a:t>وأخيرًا نستذكر أهم نتاجات المحاضرة الرابعة</a:t>
            </a:r>
            <a:endParaRPr lang="en-US" sz="2800" b="1" dirty="0">
              <a:ln w="0"/>
              <a:solidFill>
                <a:srgbClr val="00B0F0"/>
              </a:solidFill>
              <a:effectLst>
                <a:outerShdw blurRad="38100" dist="19050" dir="2700000" algn="tl" rotWithShape="0">
                  <a:schemeClr val="dk1">
                    <a:alpha val="40000"/>
                  </a:schemeClr>
                </a:outerShdw>
              </a:effectLst>
              <a:latin typeface="Segoe UI" panose="020B0502040204020203" pitchFamily="34" charset="0"/>
              <a:cs typeface="Segoe UI" panose="020B0502040204020203" pitchFamily="34" charset="0"/>
            </a:endParaRPr>
          </a:p>
        </p:txBody>
      </p:sp>
      <p:graphicFrame>
        <p:nvGraphicFramePr>
          <p:cNvPr id="2" name="Diagram 1">
            <a:extLst>
              <a:ext uri="{FF2B5EF4-FFF2-40B4-BE49-F238E27FC236}">
                <a16:creationId xmlns:a16="http://schemas.microsoft.com/office/drawing/2014/main" xmlns="" id="{385FF69E-AC34-FEBE-3EA6-344248C7BCAB}"/>
              </a:ext>
            </a:extLst>
          </p:cNvPr>
          <p:cNvGraphicFramePr/>
          <p:nvPr>
            <p:extLst>
              <p:ext uri="{D42A27DB-BD31-4B8C-83A1-F6EECF244321}">
                <p14:modId xmlns:p14="http://schemas.microsoft.com/office/powerpoint/2010/main" val="3047840195"/>
              </p:ext>
            </p:extLst>
          </p:nvPr>
        </p:nvGraphicFramePr>
        <p:xfrm>
          <a:off x="2005807" y="2234420"/>
          <a:ext cx="8128000" cy="349962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phic 21">
            <a:extLst>
              <a:ext uri="{FF2B5EF4-FFF2-40B4-BE49-F238E27FC236}">
                <a16:creationId xmlns:a16="http://schemas.microsoft.com/office/drawing/2014/main" xmlns="" id="{A1749C66-0CE5-0AAE-D2BB-D68CBE0AEEC0}"/>
              </a:ext>
            </a:extLst>
          </p:cNvPr>
          <p:cNvPicPr>
            <a:picLocks noChangeAspect="1"/>
          </p:cNvPicPr>
          <p:nvPr/>
        </p:nvPicPr>
        <p:blipFill rotWithShape="1">
          <a:blip r:embed="rId8"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02090" y="23309"/>
            <a:ext cx="2599731" cy="1213897"/>
          </a:xfrm>
          <a:prstGeom prst="rect">
            <a:avLst/>
          </a:prstGeom>
        </p:spPr>
      </p:pic>
    </p:spTree>
    <p:custDataLst>
      <p:tags r:id="rId1"/>
    </p:custDataLst>
    <p:extLst>
      <p:ext uri="{BB962C8B-B14F-4D97-AF65-F5344CB8AC3E}">
        <p14:creationId xmlns:p14="http://schemas.microsoft.com/office/powerpoint/2010/main" val="4181479772"/>
      </p:ext>
    </p:extLst>
  </p:cSld>
  <p:clrMapOvr>
    <a:masterClrMapping/>
  </p:clrMapOvr>
  <mc:AlternateContent xmlns:mc="http://schemas.openxmlformats.org/markup-compatibility/2006" xmlns:p14="http://schemas.microsoft.com/office/powerpoint/2010/main">
    <mc:Choice Requires="p14">
      <p:transition spd="slow" p14:dur="1600" advTm="228329">
        <p14:prism isInverted="1"/>
      </p:transition>
    </mc:Choice>
    <mc:Fallback xmlns="">
      <p:transition spd="slow" advTm="228329">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xmlns="" id="{A78FA205-C550-9AEF-7EE8-7B884AEC551E}"/>
              </a:ext>
            </a:extLst>
          </p:cNvPr>
          <p:cNvSpPr/>
          <p:nvPr/>
        </p:nvSpPr>
        <p:spPr>
          <a:xfrm>
            <a:off x="504877" y="1357289"/>
            <a:ext cx="11390980" cy="4928978"/>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Top Corners Rounded 4">
            <a:extLst>
              <a:ext uri="{FF2B5EF4-FFF2-40B4-BE49-F238E27FC236}">
                <a16:creationId xmlns:a16="http://schemas.microsoft.com/office/drawing/2014/main" xmlns="" id="{F2D42662-C5D0-F3A7-5605-96279B152853}"/>
              </a:ext>
            </a:extLst>
          </p:cNvPr>
          <p:cNvSpPr/>
          <p:nvPr/>
        </p:nvSpPr>
        <p:spPr>
          <a:xfrm>
            <a:off x="6375000" y="1357290"/>
            <a:ext cx="5312123" cy="4766260"/>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r">
              <a:lnSpc>
                <a:spcPct val="115000"/>
              </a:lnSpc>
            </a:pPr>
            <a:r>
              <a:rPr lang="ar-JO" dirty="0">
                <a:solidFill>
                  <a:schemeClr val="tx1"/>
                </a:solidFill>
                <a:effectLst/>
                <a:latin typeface="Segoe UI" panose="020B0502040204020203" pitchFamily="34" charset="0"/>
                <a:ea typeface="Simplified Arabic" panose="02020603050405020304" pitchFamily="18" charset="-78"/>
                <a:cs typeface="Segoe UI" panose="020B0502040204020203" pitchFamily="34" charset="0"/>
              </a:rPr>
              <a:t>المصري، إيمان، والضمرات، آلاء، ومخلص، محمد (2024). سياسات التعليم، مكتبة الرشد: الرياض.</a:t>
            </a:r>
          </a:p>
          <a:p>
            <a:pPr algn="r">
              <a:lnSpc>
                <a:spcPct val="115000"/>
              </a:lnSpc>
            </a:pPr>
            <a:endParaRPr lang="en-US" sz="20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algn="r">
              <a:lnSpc>
                <a:spcPct val="115000"/>
              </a:lnSpc>
            </a:pPr>
            <a:r>
              <a:rPr lang="ar-SA" dirty="0">
                <a:solidFill>
                  <a:schemeClr val="tx1"/>
                </a:solidFill>
                <a:latin typeface="Segoe UI" panose="020B0502040204020203" pitchFamily="34" charset="0"/>
                <a:cs typeface="Segoe UI" panose="020B0502040204020203" pitchFamily="34" charset="0"/>
              </a:rPr>
              <a:t>الحسين, أحمد (2002). مدخل إلى تحليل السياسات العامة، المركز العلمي للدراسات السياسية.</a:t>
            </a:r>
            <a:endParaRPr lang="en-US" dirty="0">
              <a:solidFill>
                <a:schemeClr val="tx1"/>
              </a:solidFill>
              <a:latin typeface="Segoe UI" panose="020B0502040204020203" pitchFamily="34" charset="0"/>
              <a:cs typeface="Segoe UI" panose="020B0502040204020203" pitchFamily="34" charset="0"/>
            </a:endParaRPr>
          </a:p>
          <a:p>
            <a:pPr marL="0" marR="0" algn="r">
              <a:lnSpc>
                <a:spcPct val="115000"/>
              </a:lnSpc>
              <a:spcBef>
                <a:spcPts val="0"/>
              </a:spcBef>
              <a:spcAft>
                <a:spcPts val="0"/>
              </a:spcAft>
            </a:pPr>
            <a:endParaRPr lang="ar-JO" sz="18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15000"/>
              </a:lnSpc>
              <a:spcBef>
                <a:spcPts val="0"/>
              </a:spcBef>
              <a:spcAft>
                <a:spcPts val="0"/>
              </a:spcAft>
            </a:pPr>
            <a:endParaRPr lang="ar-JO"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R="0" algn="r">
              <a:lnSpc>
                <a:spcPct val="115000"/>
              </a:lnSpc>
              <a:spcBef>
                <a:spcPts val="0"/>
              </a:spcBef>
              <a:spcAft>
                <a:spcPts val="0"/>
              </a:spcAft>
            </a:pPr>
            <a:r>
              <a:rPr lang="en-GB" dirty="0" err="1">
                <a:solidFill>
                  <a:schemeClr val="tx1"/>
                </a:solidFill>
                <a:latin typeface="Segoe UI" panose="020B0502040204020203" pitchFamily="34" charset="0"/>
                <a:cs typeface="Segoe UI" panose="020B0502040204020203" pitchFamily="34" charset="0"/>
              </a:rPr>
              <a:t>Tagler</a:t>
            </a:r>
            <a:r>
              <a:rPr lang="en-GB" dirty="0">
                <a:solidFill>
                  <a:schemeClr val="tx1"/>
                </a:solidFill>
                <a:latin typeface="Segoe UI" panose="020B0502040204020203" pitchFamily="34" charset="0"/>
                <a:cs typeface="Segoe UI" panose="020B0502040204020203" pitchFamily="34" charset="0"/>
              </a:rPr>
              <a:t>, Sandra (1997) Educational Policy and Politics of Change, New fetter lane, England.</a:t>
            </a:r>
            <a:endParaRPr lang="ar-JO" dirty="0">
              <a:solidFill>
                <a:schemeClr val="tx1"/>
              </a:solidFill>
              <a:latin typeface="Segoe UI" panose="020B0502040204020203" pitchFamily="34" charset="0"/>
              <a:cs typeface="Segoe UI" panose="020B0502040204020203" pitchFamily="34" charset="0"/>
            </a:endParaRPr>
          </a:p>
          <a:p>
            <a:pPr marL="0" marR="0" algn="just">
              <a:lnSpc>
                <a:spcPct val="115000"/>
              </a:lnSpc>
              <a:spcBef>
                <a:spcPts val="0"/>
              </a:spcBef>
              <a:spcAft>
                <a:spcPts val="0"/>
              </a:spcAft>
            </a:pPr>
            <a:endParaRPr lang="ar-JO"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0" marR="0" algn="just">
              <a:lnSpc>
                <a:spcPct val="115000"/>
              </a:lnSpc>
              <a:spcBef>
                <a:spcPts val="0"/>
              </a:spcBef>
              <a:spcAft>
                <a:spcPts val="0"/>
              </a:spcAft>
            </a:pPr>
            <a:endParaRPr lang="en-US" sz="1800"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8" name="TextBox 7">
            <a:extLst>
              <a:ext uri="{FF2B5EF4-FFF2-40B4-BE49-F238E27FC236}">
                <a16:creationId xmlns:a16="http://schemas.microsoft.com/office/drawing/2014/main" xmlns="" id="{D4CEA5D8-F6B2-7478-E517-50642F83BCBD}"/>
              </a:ext>
            </a:extLst>
          </p:cNvPr>
          <p:cNvSpPr txBox="1"/>
          <p:nvPr/>
        </p:nvSpPr>
        <p:spPr>
          <a:xfrm>
            <a:off x="7404100" y="571733"/>
            <a:ext cx="4491757" cy="400110"/>
          </a:xfrm>
          <a:prstGeom prst="rect">
            <a:avLst/>
          </a:prstGeom>
          <a:noFill/>
        </p:spPr>
        <p:txBody>
          <a:bodyPr wrap="square" rtlCol="0">
            <a:spAutoFit/>
          </a:bodyPr>
          <a:lstStyle/>
          <a:p>
            <a:pPr algn="ctr"/>
            <a:r>
              <a:rPr lang="ar-JO" sz="2000" b="1" dirty="0">
                <a:solidFill>
                  <a:srgbClr val="00B0F0"/>
                </a:solidFill>
                <a:latin typeface="Segoe UI Historic" panose="020B0502040204020203" pitchFamily="34" charset="0"/>
                <a:cs typeface="Alexandria" pitchFamily="2" charset="-78"/>
              </a:rPr>
              <a:t>مراجع المادة المعتمدة </a:t>
            </a:r>
            <a:endParaRPr lang="en-US" sz="2000" b="1" dirty="0">
              <a:solidFill>
                <a:srgbClr val="00B0F0"/>
              </a:solidFill>
              <a:latin typeface="Segoe UI Historic" panose="020B0502040204020203" pitchFamily="34" charset="0"/>
              <a:cs typeface="Segoe UI Historic" panose="020B0502040204020203" pitchFamily="34" charset="0"/>
            </a:endParaRPr>
          </a:p>
        </p:txBody>
      </p:sp>
      <p:sp>
        <p:nvSpPr>
          <p:cNvPr id="15" name="Rectangle: Top Corners Rounded 14">
            <a:extLst>
              <a:ext uri="{FF2B5EF4-FFF2-40B4-BE49-F238E27FC236}">
                <a16:creationId xmlns:a16="http://schemas.microsoft.com/office/drawing/2014/main" xmlns="" id="{3DC374E1-6AE2-24D8-536E-D71A408C19A5}"/>
              </a:ext>
            </a:extLst>
          </p:cNvPr>
          <p:cNvSpPr/>
          <p:nvPr/>
        </p:nvSpPr>
        <p:spPr>
          <a:xfrm>
            <a:off x="629826" y="1431935"/>
            <a:ext cx="5312123" cy="4766259"/>
          </a:xfrm>
          <a:prstGeom prst="round2SameRect">
            <a:avLst/>
          </a:prstGeom>
          <a:solidFill>
            <a:schemeClr val="bg1"/>
          </a:solidFill>
          <a:ln w="28575">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algn="just">
              <a:lnSpc>
                <a:spcPct val="115000"/>
              </a:lnSpc>
              <a:spcBef>
                <a:spcPts val="0"/>
              </a:spcBef>
              <a:spcAft>
                <a:spcPts val="0"/>
              </a:spcAft>
            </a:pPr>
            <a:endParaRPr lang="en-US" dirty="0"/>
          </a:p>
        </p:txBody>
      </p:sp>
      <p:pic>
        <p:nvPicPr>
          <p:cNvPr id="3" name="Picture 2">
            <a:extLst>
              <a:ext uri="{FF2B5EF4-FFF2-40B4-BE49-F238E27FC236}">
                <a16:creationId xmlns:a16="http://schemas.microsoft.com/office/drawing/2014/main" xmlns="" id="{0328BA9F-5A6E-1AC7-3BBE-CF1B46509D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31425" y="1634507"/>
            <a:ext cx="4508923" cy="4037308"/>
          </a:xfrm>
          <a:prstGeom prst="rect">
            <a:avLst/>
          </a:prstGeom>
        </p:spPr>
      </p:pic>
      <p:pic>
        <p:nvPicPr>
          <p:cNvPr id="11" name="Graphic 21">
            <a:extLst>
              <a:ext uri="{FF2B5EF4-FFF2-40B4-BE49-F238E27FC236}">
                <a16:creationId xmlns:a16="http://schemas.microsoft.com/office/drawing/2014/main" xmlns="" id="{33EFEA78-DF4E-A703-0EE3-D0C88151432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96143" y="-6765"/>
            <a:ext cx="2654550" cy="1239493"/>
          </a:xfrm>
          <a:prstGeom prst="rect">
            <a:avLst/>
          </a:prstGeom>
        </p:spPr>
      </p:pic>
    </p:spTree>
    <p:extLst>
      <p:ext uri="{BB962C8B-B14F-4D97-AF65-F5344CB8AC3E}">
        <p14:creationId xmlns:p14="http://schemas.microsoft.com/office/powerpoint/2010/main" val="644688886"/>
      </p:ext>
    </p:extLst>
  </p:cSld>
  <p:clrMapOvr>
    <a:masterClrMapping/>
  </p:clrMapOvr>
  <mc:AlternateContent xmlns:mc="http://schemas.openxmlformats.org/markup-compatibility/2006" xmlns:p14="http://schemas.microsoft.com/office/powerpoint/2010/main">
    <mc:Choice Requires="p14">
      <p:transition spd="slow" p14:dur="1600" advTm="45414">
        <p14:prism isInverted="1"/>
      </p:transition>
    </mc:Choice>
    <mc:Fallback xmlns="">
      <p:transition spd="slow" advTm="45414">
        <p:fade/>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Rounded Corners 5">
            <a:extLst>
              <a:ext uri="{FF2B5EF4-FFF2-40B4-BE49-F238E27FC236}">
                <a16:creationId xmlns:a16="http://schemas.microsoft.com/office/drawing/2014/main" xmlns="" id="{DB63D2A1-2FF0-516A-6A2B-14C02928A496}"/>
              </a:ext>
            </a:extLst>
          </p:cNvPr>
          <p:cNvSpPr/>
          <p:nvPr/>
        </p:nvSpPr>
        <p:spPr>
          <a:xfrm>
            <a:off x="650033" y="1252218"/>
            <a:ext cx="10721875" cy="4724920"/>
          </a:xfrm>
          <a:prstGeom prst="roundRect">
            <a:avLst/>
          </a:prstGeom>
          <a:solidFill>
            <a:schemeClr val="bg1"/>
          </a:solidFill>
          <a:ln w="38100">
            <a:solidFill>
              <a:srgbClr val="00B0F0"/>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a:extLst>
              <a:ext uri="{FF2B5EF4-FFF2-40B4-BE49-F238E27FC236}">
                <a16:creationId xmlns:a16="http://schemas.microsoft.com/office/drawing/2014/main" xmlns="" id="{D4CEA5D8-F6B2-7478-E517-50642F83BCBD}"/>
              </a:ext>
            </a:extLst>
          </p:cNvPr>
          <p:cNvSpPr txBox="1"/>
          <p:nvPr/>
        </p:nvSpPr>
        <p:spPr>
          <a:xfrm>
            <a:off x="9294353" y="1677356"/>
            <a:ext cx="1575737" cy="461665"/>
          </a:xfrm>
          <a:prstGeom prst="rect">
            <a:avLst/>
          </a:prstGeom>
          <a:noFill/>
        </p:spPr>
        <p:txBody>
          <a:bodyPr wrap="square" rtlCol="0">
            <a:spAutoFit/>
          </a:bodyPr>
          <a:lstStyle/>
          <a:p>
            <a:pPr algn="ctr"/>
            <a:r>
              <a:rPr lang="ar-JO" sz="2400" b="1" dirty="0">
                <a:solidFill>
                  <a:srgbClr val="00B0F0"/>
                </a:solidFill>
                <a:latin typeface="Segoe UI Historic" panose="020B0502040204020203" pitchFamily="34" charset="0"/>
                <a:cs typeface="Alexandria" pitchFamily="2" charset="-78"/>
              </a:rPr>
              <a:t>المراجع</a:t>
            </a:r>
            <a:endParaRPr lang="en-US" sz="2400" b="1" dirty="0">
              <a:solidFill>
                <a:srgbClr val="00B0F0"/>
              </a:solidFill>
              <a:latin typeface="Segoe UI Historic" panose="020B0502040204020203" pitchFamily="34" charset="0"/>
              <a:cs typeface="Segoe UI Historic" panose="020B0502040204020203" pitchFamily="34" charset="0"/>
            </a:endParaRPr>
          </a:p>
        </p:txBody>
      </p:sp>
      <p:sp>
        <p:nvSpPr>
          <p:cNvPr id="3" name="TextBox 2">
            <a:extLst>
              <a:ext uri="{FF2B5EF4-FFF2-40B4-BE49-F238E27FC236}">
                <a16:creationId xmlns:a16="http://schemas.microsoft.com/office/drawing/2014/main" xmlns="" id="{425EBF04-BA91-2CBD-7CC2-4EAC1DFA6AE9}"/>
              </a:ext>
            </a:extLst>
          </p:cNvPr>
          <p:cNvSpPr txBox="1"/>
          <p:nvPr/>
        </p:nvSpPr>
        <p:spPr>
          <a:xfrm>
            <a:off x="3098302" y="2983706"/>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4" name="TextBox 3">
            <a:extLst>
              <a:ext uri="{FF2B5EF4-FFF2-40B4-BE49-F238E27FC236}">
                <a16:creationId xmlns:a16="http://schemas.microsoft.com/office/drawing/2014/main" xmlns="" id="{AE59F4C2-3B93-D8C3-82F1-5DEB3B6A3DF2}"/>
              </a:ext>
            </a:extLst>
          </p:cNvPr>
          <p:cNvSpPr txBox="1"/>
          <p:nvPr/>
        </p:nvSpPr>
        <p:spPr>
          <a:xfrm>
            <a:off x="1075373" y="322840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a16="http://schemas.microsoft.com/office/drawing/2014/main" xmlns="" id="{DC9CF143-F92C-63B3-D63E-FC85245276B6}"/>
              </a:ext>
            </a:extLst>
          </p:cNvPr>
          <p:cNvSpPr txBox="1"/>
          <p:nvPr/>
        </p:nvSpPr>
        <p:spPr>
          <a:xfrm>
            <a:off x="990343" y="2171394"/>
            <a:ext cx="10041254" cy="3380221"/>
          </a:xfrm>
          <a:prstGeom prst="rect">
            <a:avLst/>
          </a:prstGeom>
          <a:noFill/>
        </p:spPr>
        <p:txBody>
          <a:bodyPr wrap="square" rtlCol="0">
            <a:spAutoFit/>
          </a:bodyPr>
          <a:lstStyle/>
          <a:p>
            <a:pPr marL="361950" marR="0" algn="just" rtl="1">
              <a:lnSpc>
                <a:spcPts val="2250"/>
              </a:lnSpc>
              <a:spcBef>
                <a:spcPts val="0"/>
              </a:spcBef>
              <a:spcAft>
                <a:spcPts val="0"/>
              </a:spcAft>
            </a:pPr>
            <a:r>
              <a:rPr lang="ar-SA"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السهلي، محمد بن علي بن محمد. (2019). تطوير السياسات التربوية في الجامعات السعودية في ضوء متطلبات القدرة التنافسية "استراتيجية مقترحة</a:t>
            </a:r>
            <a:r>
              <a:rPr lang="en-US"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(رسالة دكتوراه غير منشورة). جامعة الملك سعود.</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p>
            <a:pPr marL="361950" marR="0" algn="just" rtl="1">
              <a:lnSpc>
                <a:spcPts val="2250"/>
              </a:lnSpc>
              <a:spcBef>
                <a:spcPts val="0"/>
              </a:spcBef>
              <a:spcAft>
                <a:spcPts val="0"/>
              </a:spcAft>
            </a:pPr>
            <a:r>
              <a:rPr lang="ar-SA" sz="1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الشرقاوي، سعدية يوسف حسن. (2002). استخدام نظرية النظم العامة في الإدارة التعليمية بمحافظة الدقهلية. المؤتمر السنوي السابع - إدارة الأزمة التعليمية في مصر، القاهرة: كلية التجارة. جامعة عين شمس، 374 - 413.</a:t>
            </a:r>
            <a:endParaRPr lang="en-US" sz="1400" dirty="0">
              <a:effectLst/>
              <a:latin typeface="Segoe UI" panose="020B0502040204020203" pitchFamily="34" charset="0"/>
              <a:ea typeface="Times New Roman" panose="02020603050405020304" pitchFamily="18" charset="0"/>
              <a:cs typeface="Segoe UI" panose="020B0502040204020203" pitchFamily="34" charset="0"/>
            </a:endParaRPr>
          </a:p>
          <a:p>
            <a:pPr marL="361950" marR="0" algn="just">
              <a:lnSpc>
                <a:spcPts val="2250"/>
              </a:lnSpc>
              <a:spcBef>
                <a:spcPts val="0"/>
              </a:spcBef>
              <a:spcAft>
                <a:spcPts val="0"/>
              </a:spcAft>
            </a:pPr>
            <a:r>
              <a:rPr lang="en-US" sz="160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Rohman</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 (2014). The Strengths and Weakness of Pluralism Theory. </a:t>
            </a:r>
            <a:r>
              <a:rPr lang="en-US" sz="1600" i="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Available at SSRN 2304600</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r>
              <a:rPr lang="ar-SA"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p>
            <a:pPr marL="361950" marR="0" algn="just">
              <a:lnSpc>
                <a:spcPts val="2250"/>
              </a:lnSpc>
              <a:spcBef>
                <a:spcPts val="0"/>
              </a:spcBef>
              <a:spcAft>
                <a:spcPts val="0"/>
              </a:spcAft>
            </a:pPr>
            <a:r>
              <a:rPr lang="en-US" sz="160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Veugelers</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W., de Groot, I., </a:t>
            </a:r>
            <a:r>
              <a:rPr lang="en-US" sz="160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Llomovatte</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S., &amp; </a:t>
            </a:r>
            <a:r>
              <a:rPr lang="en-US" sz="1600" dirty="0" err="1">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Naidorf</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J. (2017). Higher education, educational policy and citizenship development. </a:t>
            </a:r>
            <a:r>
              <a:rPr lang="en-US" sz="1600" i="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Education and Society</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 </a:t>
            </a:r>
            <a:r>
              <a:rPr lang="en-US" sz="1600" i="1"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35</a:t>
            </a: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(1), 27-42.</a:t>
            </a:r>
            <a:r>
              <a:rPr lang="ar-SA"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p>
            <a:pPr marL="361950" marR="0" algn="just">
              <a:lnSpc>
                <a:spcPts val="2250"/>
              </a:lnSpc>
              <a:spcBef>
                <a:spcPts val="0"/>
              </a:spcBef>
              <a:spcAft>
                <a:spcPts val="0"/>
              </a:spcAft>
            </a:pPr>
            <a:r>
              <a:rPr lang="en-US"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Lovett, F. (2006). Rational choice theory and explanation. Rationality and Society, 18(2), 237-272.</a:t>
            </a:r>
            <a:r>
              <a:rPr lang="ar-SA" sz="16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rPr>
              <a:t>‏</a:t>
            </a:r>
            <a:endParaRPr lang="en-US" sz="1600" dirty="0">
              <a:effectLst/>
              <a:latin typeface="Segoe UI" panose="020B0502040204020203" pitchFamily="34" charset="0"/>
              <a:ea typeface="Times New Roman" panose="02020603050405020304" pitchFamily="18" charset="0"/>
              <a:cs typeface="Segoe UI" panose="020B0502040204020203" pitchFamily="34" charset="0"/>
            </a:endParaRPr>
          </a:p>
          <a:p>
            <a:pPr>
              <a:lnSpc>
                <a:spcPct val="115000"/>
              </a:lnSpc>
            </a:pPr>
            <a:r>
              <a:rPr lang="ar-YE" sz="1800" b="0" i="0" u="none" strike="noStrike" baseline="0" dirty="0">
                <a:latin typeface="Segoe UI" panose="020B0502040204020203" pitchFamily="34" charset="0"/>
                <a:cs typeface="Segoe UI" panose="020B0502040204020203" pitchFamily="34" charset="0"/>
              </a:rPr>
              <a:t>.</a:t>
            </a:r>
            <a:r>
              <a:rPr lang="en-US" sz="1800" dirty="0">
                <a:solidFill>
                  <a:srgbClr val="333333"/>
                </a:solidFill>
                <a:effectLst/>
                <a:latin typeface="Segoe UI" panose="020B0502040204020203" pitchFamily="34" charset="0"/>
                <a:ea typeface="Calibri" panose="020F0502020204030204" pitchFamily="34" charset="0"/>
                <a:cs typeface="Segoe UI" panose="020B0502040204020203" pitchFamily="34" charset="0"/>
              </a:rPr>
              <a:t>  </a:t>
            </a:r>
            <a:r>
              <a:rPr lang="en-US" sz="1800" u="sng" dirty="0">
                <a:solidFill>
                  <a:srgbClr val="0000FF"/>
                </a:solidFill>
                <a:effectLst/>
                <a:latin typeface="Segoe UI" panose="020B0502040204020203" pitchFamily="34" charset="0"/>
                <a:ea typeface="Calibri" panose="020F0502020204030204" pitchFamily="34" charset="0"/>
                <a:cs typeface="Segoe UI" panose="020B0502040204020203" pitchFamily="34" charset="0"/>
                <a:hlinkClick r:id="rId2"/>
              </a:rPr>
              <a:t>https://mawdoo3.com/</a:t>
            </a:r>
            <a:endParaRPr lang="ar-JO" sz="1800" u="sng" dirty="0">
              <a:solidFill>
                <a:srgbClr val="0000FF"/>
              </a:solidFill>
              <a:effectLst/>
              <a:latin typeface="Segoe UI" panose="020B0502040204020203" pitchFamily="34" charset="0"/>
              <a:ea typeface="Calibri" panose="020F0502020204030204" pitchFamily="34" charset="0"/>
              <a:cs typeface="Segoe UI" panose="020B0502040204020203" pitchFamily="34" charset="0"/>
              <a:hlinkClick r:id="rId2"/>
            </a:endParaRPr>
          </a:p>
          <a:p>
            <a:pPr>
              <a:lnSpc>
                <a:spcPct val="115000"/>
              </a:lnSpc>
            </a:pPr>
            <a:r>
              <a:rPr lang="en-US" sz="1800" b="1"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hlinkClick r:id="rId3"/>
              </a:rPr>
              <a:t>https://drasah.com/Description.aspx?id=6307</a:t>
            </a:r>
            <a:r>
              <a:rPr lang="ar-JO" sz="1800" b="1"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hlinkClick r:id="rId3"/>
              </a:rPr>
              <a:t>يحيى</a:t>
            </a:r>
            <a:r>
              <a:rPr lang="ar-JO" sz="1800" b="1" u="sng" kern="100" dirty="0">
                <a:solidFill>
                  <a:srgbClr val="0563C1"/>
                </a:solidFill>
                <a:effectLst/>
                <a:latin typeface="Segoe UI" panose="020B0502040204020203" pitchFamily="34" charset="0"/>
                <a:ea typeface="Calibri" panose="020F0502020204030204" pitchFamily="34" charset="0"/>
                <a:cs typeface="Segoe UI" panose="020B0502040204020203" pitchFamily="34" charset="0"/>
              </a:rPr>
              <a:t> سعد 18/7/2022     </a:t>
            </a:r>
            <a:endParaRPr lang="en-US" sz="1800" kern="100" dirty="0">
              <a:effectLst/>
              <a:latin typeface="Segoe UI" panose="020B0502040204020203" pitchFamily="34" charset="0"/>
              <a:ea typeface="Calibri" panose="020F0502020204030204" pitchFamily="34" charset="0"/>
              <a:cs typeface="Segoe UI" panose="020B0502040204020203" pitchFamily="34" charset="0"/>
            </a:endParaRPr>
          </a:p>
          <a:p>
            <a:pPr>
              <a:lnSpc>
                <a:spcPct val="115000"/>
              </a:lnSpc>
            </a:pPr>
            <a:endParaRPr lang="ar-JO" sz="1800" u="sng" dirty="0">
              <a:solidFill>
                <a:srgbClr val="0000FF"/>
              </a:solidFill>
              <a:effectLst/>
              <a:latin typeface="Segoe UI" panose="020B0502040204020203" pitchFamily="34" charset="0"/>
              <a:ea typeface="Calibri" panose="020F0502020204030204" pitchFamily="34" charset="0"/>
              <a:cs typeface="Segoe UI" panose="020B0502040204020203" pitchFamily="34" charset="0"/>
              <a:hlinkClick r:id="rId2"/>
            </a:endParaRPr>
          </a:p>
        </p:txBody>
      </p:sp>
      <p:pic>
        <p:nvPicPr>
          <p:cNvPr id="10" name="Graphic 21">
            <a:extLst>
              <a:ext uri="{FF2B5EF4-FFF2-40B4-BE49-F238E27FC236}">
                <a16:creationId xmlns:a16="http://schemas.microsoft.com/office/drawing/2014/main" xmlns="" id="{A54C1C88-89B6-AA21-CFF0-0E5EBE07B7AA}"/>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55127" y="103757"/>
            <a:ext cx="2459592" cy="1148461"/>
          </a:xfrm>
          <a:prstGeom prst="rect">
            <a:avLst/>
          </a:prstGeom>
        </p:spPr>
      </p:pic>
    </p:spTree>
    <p:extLst>
      <p:ext uri="{BB962C8B-B14F-4D97-AF65-F5344CB8AC3E}">
        <p14:creationId xmlns:p14="http://schemas.microsoft.com/office/powerpoint/2010/main" val="3261152654"/>
      </p:ext>
    </p:extLst>
  </p:cSld>
  <p:clrMapOvr>
    <a:masterClrMapping/>
  </p:clrMapOvr>
  <mc:AlternateContent xmlns:mc="http://schemas.openxmlformats.org/markup-compatibility/2006" xmlns:p14="http://schemas.microsoft.com/office/powerpoint/2010/main">
    <mc:Choice Requires="p14">
      <p:transition spd="slow" p14:dur="1600" advTm="121699">
        <p14:prism isInverted="1"/>
      </p:transition>
    </mc:Choice>
    <mc:Fallback xmlns="">
      <p:transition spd="slow" advTm="121699">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1097456" y="5392105"/>
            <a:ext cx="4524565" cy="923330"/>
          </a:xfrm>
          <a:prstGeom prst="rect">
            <a:avLst/>
          </a:prstGeom>
          <a:noFill/>
        </p:spPr>
        <p:txBody>
          <a:bodyPr wrap="square" rtlCol="0">
            <a:spAutoFit/>
          </a:bodyPr>
          <a:lstStyle/>
          <a:p>
            <a:pPr marL="0" marR="0" lvl="0" indent="0" algn="l" defTabSz="4572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sp>
        <p:nvSpPr>
          <p:cNvPr id="14" name="Parallelogram 13"/>
          <p:cNvSpPr/>
          <p:nvPr/>
        </p:nvSpPr>
        <p:spPr>
          <a:xfrm rot="5400000" flipV="1">
            <a:off x="-1800333" y="3690068"/>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r>
              <a:rPr kumimoji="0" lang="ar-JO"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rPr>
              <a:t>سياسات التعليم</a:t>
            </a:r>
            <a:endParaRPr kumimoji="0" lang="id-ID" sz="1800" b="0" i="0" u="none" strike="noStrike" kern="1200" cap="none" spc="0" normalizeH="0" baseline="0" noProof="0" dirty="0">
              <a:ln>
                <a:noFill/>
              </a:ln>
              <a:solidFill>
                <a:prstClr val="white"/>
              </a:solidFill>
              <a:effectLst/>
              <a:uLnTx/>
              <a:uFillTx/>
              <a:latin typeface="Alexandria SemiBold" pitchFamily="2" charset="-78"/>
              <a:ea typeface="+mn-ea"/>
              <a:cs typeface="Alexandria SemiBold" pitchFamily="2" charset="-78"/>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38142"/>
          </a:xfrm>
          <a:prstGeom prst="rect">
            <a:avLst/>
          </a:prstGeom>
        </p:spPr>
      </p:pic>
      <p:pic>
        <p:nvPicPr>
          <p:cNvPr id="3" name="Picture 2">
            <a:extLst>
              <a:ext uri="{FF2B5EF4-FFF2-40B4-BE49-F238E27FC236}">
                <a16:creationId xmlns:a16="http://schemas.microsoft.com/office/drawing/2014/main" xmlns="" id="{87210E87-07E0-21E8-48CD-D5CA2E58A415}"/>
              </a:ext>
            </a:extLst>
          </p:cNvPr>
          <p:cNvPicPr>
            <a:picLocks noChangeAspect="1"/>
          </p:cNvPicPr>
          <p:nvPr/>
        </p:nvPicPr>
        <p:blipFill>
          <a:blip r:embed="rId6"/>
          <a:stretch>
            <a:fillRect/>
          </a:stretch>
        </p:blipFill>
        <p:spPr>
          <a:xfrm>
            <a:off x="4571868" y="2572438"/>
            <a:ext cx="3048264" cy="1713124"/>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67527"/>
    </mc:Choice>
    <mc:Fallback xmlns="">
      <p:transition spd="slow" advTm="67527"/>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TIMING" val="|5"/>
</p:tagLst>
</file>

<file path=ppt/tags/tag2.xml><?xml version="1.0" encoding="utf-8"?>
<p:tagLst xmlns:a="http://schemas.openxmlformats.org/drawingml/2006/main" xmlns:r="http://schemas.openxmlformats.org/officeDocument/2006/relationships" xmlns:p="http://schemas.openxmlformats.org/presentationml/2006/main">
  <p:tag name="TIMING" val="|5"/>
</p:tagLst>
</file>

<file path=ppt/tags/tag3.xml><?xml version="1.0" encoding="utf-8"?>
<p:tagLst xmlns:a="http://schemas.openxmlformats.org/drawingml/2006/main" xmlns:r="http://schemas.openxmlformats.org/officeDocument/2006/relationships" xmlns:p="http://schemas.openxmlformats.org/presentationml/2006/main">
  <p:tag name="TIMING" val="|5.1"/>
</p:tagLst>
</file>

<file path=ppt/tags/tag4.xml><?xml version="1.0" encoding="utf-8"?>
<p:tagLst xmlns:a="http://schemas.openxmlformats.org/drawingml/2006/main" xmlns:r="http://schemas.openxmlformats.org/officeDocument/2006/relationships" xmlns:p="http://schemas.openxmlformats.org/presentationml/2006/main">
  <p:tag name="TIMING" val="|5"/>
</p:tagLst>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Segoe UI"/>
        <a:ea typeface=""/>
        <a:cs typeface="Segoe UI"/>
      </a:majorFont>
      <a:minorFont>
        <a:latin typeface="Segoe UI"/>
        <a:ea typeface=""/>
        <a:cs typeface="Segoe U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00103D78-D772-44F3-9D19-CB36A24561A5}" vid="{FA943841-DE5C-4569-82FF-0B5A89EA055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F6552A7-B98E-4136-A8E5-8152FCA1758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5CF30968-7524-432D-A213-2EB55929A283}">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3.xml><?xml version="1.0" encoding="utf-8"?>
<ds:datastoreItem xmlns:ds="http://schemas.openxmlformats.org/officeDocument/2006/customXml" ds:itemID="{EEFB7720-C4F8-44E8-8EA9-9B7A98A031B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Theme2</Template>
  <TotalTime>4878</TotalTime>
  <Words>1846</Words>
  <Application>Microsoft Office PowerPoint</Application>
  <PresentationFormat>Widescreen</PresentationFormat>
  <Paragraphs>191</Paragraphs>
  <Slides>40</Slides>
  <Notes>4</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40</vt:i4>
      </vt:variant>
    </vt:vector>
  </HeadingPairs>
  <TitlesOfParts>
    <vt:vector size="53" baseType="lpstr">
      <vt:lpstr>Alexandria</vt:lpstr>
      <vt:lpstr>Alexandria Black</vt:lpstr>
      <vt:lpstr>Alexandria Light</vt:lpstr>
      <vt:lpstr>Alexandria SemiBold</vt:lpstr>
      <vt:lpstr>Arial</vt:lpstr>
      <vt:lpstr>Calibri</vt:lpstr>
      <vt:lpstr>Segoe UI</vt:lpstr>
      <vt:lpstr>Segoe UI Historic</vt:lpstr>
      <vt:lpstr>Simplified Arabic</vt:lpstr>
      <vt:lpstr>Symbol</vt:lpstr>
      <vt:lpstr>Times New Roman</vt:lpstr>
      <vt:lpstr>TraditionalArabic</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647</cp:revision>
  <dcterms:created xsi:type="dcterms:W3CDTF">2023-04-29T09:08:23Z</dcterms:created>
  <dcterms:modified xsi:type="dcterms:W3CDTF">2026-02-17T12:39:08Z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