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80" r:id="rId2"/>
    <p:sldId id="303" r:id="rId3"/>
    <p:sldId id="313" r:id="rId4"/>
    <p:sldId id="259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4" r:id="rId14"/>
    <p:sldId id="305" r:id="rId15"/>
    <p:sldId id="306" r:id="rId16"/>
    <p:sldId id="307" r:id="rId17"/>
    <p:sldId id="310" r:id="rId18"/>
    <p:sldId id="311" r:id="rId19"/>
    <p:sldId id="312" r:id="rId20"/>
    <p:sldId id="481" r:id="rId21"/>
    <p:sldId id="314" r:id="rId22"/>
    <p:sldId id="308" r:id="rId23"/>
    <p:sldId id="309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34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59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4"/>
            <p14:sldId id="305"/>
            <p14:sldId id="306"/>
            <p14:sldId id="307"/>
            <p14:sldId id="310"/>
            <p14:sldId id="311"/>
            <p14:sldId id="312"/>
            <p14:sldId id="481"/>
            <p14:sldId id="314"/>
            <p14:sldId id="308"/>
            <p14:sldId id="309"/>
            <p14:sldId id="316"/>
            <p14:sldId id="317"/>
            <p14:sldId id="318"/>
            <p14:sldId id="319"/>
            <p14:sldId id="320"/>
            <p14:sldId id="321"/>
            <p14:sldId id="322"/>
            <p14:sldId id="323"/>
            <p14:sldId id="324"/>
            <p14:sldId id="32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899" y="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1.jpeg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2.jpeg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jpeg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gzJGMl2Lyj4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7.jpg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8.jpg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9.jpg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2.jpg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3.jpeg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eg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8.jpeg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9.jpeg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0.jpeg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1.jpeg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jpg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5.jpg"/><Relationship Id="rId7" Type="http://schemas.openxmlformats.org/officeDocument/2006/relationships/image" Target="../media/image7.em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37.jpg"/><Relationship Id="rId4" Type="http://schemas.openxmlformats.org/officeDocument/2006/relationships/image" Target="../media/image36.jpg"/><Relationship Id="rId9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2.sv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1.png"/><Relationship Id="rId5" Type="http://schemas.openxmlformats.org/officeDocument/2006/relationships/image" Target="../media/image3.png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264998" y="-720725"/>
            <a:ext cx="7571788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346479" y="-320675"/>
            <a:ext cx="7264314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46359" y="4685024"/>
            <a:ext cx="6159380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Risk&amp; Supply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13" y="-195944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99910" y="413147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151367" y="614545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Dalia Hosni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77292" y="574038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681513" y="2532528"/>
            <a:ext cx="6359596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Risk&amp; Supply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 Management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29832" y="4692406"/>
            <a:ext cx="6843540" cy="954107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PMG 663</a:t>
            </a:r>
          </a:p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385475" y="3295744"/>
            <a:ext cx="6482802" cy="707886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Materials Management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-101182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472850-CCC4-07C0-89F6-086C61940822}"/>
              </a:ext>
            </a:extLst>
          </p:cNvPr>
          <p:cNvSpPr txBox="1"/>
          <p:nvPr/>
        </p:nvSpPr>
        <p:spPr>
          <a:xfrm>
            <a:off x="2130629" y="380752"/>
            <a:ext cx="62257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C000"/>
                </a:solidFill>
              </a:rPr>
              <a:t>Materials Management</a:t>
            </a:r>
          </a:p>
        </p:txBody>
      </p:sp>
      <p:pic>
        <p:nvPicPr>
          <p:cNvPr id="10" name="Picture 2" descr="Material Management: Courses, Universities &amp; Careers - Leverage Edu">
            <a:extLst>
              <a:ext uri="{FF2B5EF4-FFF2-40B4-BE49-F238E27FC236}">
                <a16:creationId xmlns:a16="http://schemas.microsoft.com/office/drawing/2014/main" id="{785CBD43-CAEE-1A01-3A9F-D6677DEFB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332" y="1363998"/>
            <a:ext cx="8453336" cy="4290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E6C8A3EC-9582-1DB8-B9D8-83C6BF30B71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915"/>
    </mc:Choice>
    <mc:Fallback xmlns="">
      <p:transition spd="slow" advTm="7591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2C7BE80-FFC4-61AD-BFDA-10CCAF519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101182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A3E3FD-AB52-571E-D4F6-0963476011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584267-989F-B8A7-615F-A9DD303C8E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BD43C9-C6CA-44F1-82D5-52EC6FBA41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236DBA5-417B-B078-FD6E-9CCEAB1DBF6F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861F89F-28FD-DC51-DC38-0B869E27E00F}"/>
              </a:ext>
            </a:extLst>
          </p:cNvPr>
          <p:cNvSpPr txBox="1">
            <a:spLocks/>
          </p:cNvSpPr>
          <p:nvPr/>
        </p:nvSpPr>
        <p:spPr>
          <a:xfrm>
            <a:off x="2168007" y="471311"/>
            <a:ext cx="5807594" cy="65193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FFC000"/>
                </a:solidFill>
              </a:rPr>
              <a:t>Introduction </a:t>
            </a:r>
            <a:br>
              <a:rPr lang="en-US" b="1" dirty="0">
                <a:solidFill>
                  <a:srgbClr val="FFC000"/>
                </a:solidFill>
              </a:rPr>
            </a:b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9E9CE7F-E652-E3BB-9523-E3EEFAC1E914}"/>
              </a:ext>
            </a:extLst>
          </p:cNvPr>
          <p:cNvSpPr txBox="1">
            <a:spLocks/>
          </p:cNvSpPr>
          <p:nvPr/>
        </p:nvSpPr>
        <p:spPr>
          <a:xfrm>
            <a:off x="982673" y="1622035"/>
            <a:ext cx="10394506" cy="407176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/>
            <a:r>
              <a:rPr lang="en-US" sz="3200" dirty="0"/>
              <a:t>Material management is an approach for planning, organizing, and controlling all those activities principally concerned with the flow of materials into an organization. </a:t>
            </a:r>
          </a:p>
          <a:p>
            <a:pPr algn="justLow"/>
            <a:r>
              <a:rPr lang="en-US" sz="3200" dirty="0"/>
              <a:t>The scope of Materials Management varies greatly from company to company and may include material planning and control, production planning, Purchasing, inventory control, in-plant materials movement, and waste management.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33C8D65-7EA3-DFA6-F60D-E730FA366EC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70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084"/>
    </mc:Choice>
    <mc:Fallback xmlns="">
      <p:transition spd="slow" advTm="23808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75782"/>
            <a:ext cx="8923483" cy="1610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F608847-355D-8531-AFAD-D7C865A64807}"/>
              </a:ext>
            </a:extLst>
          </p:cNvPr>
          <p:cNvSpPr txBox="1">
            <a:spLocks/>
          </p:cNvSpPr>
          <p:nvPr/>
        </p:nvSpPr>
        <p:spPr>
          <a:xfrm>
            <a:off x="2104346" y="427462"/>
            <a:ext cx="6798734" cy="130386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rgbClr val="FFC000"/>
                </a:solidFill>
              </a:rPr>
              <a:t>What is Materials Management?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AA6F6CD-EE02-83DD-6EFC-D8704498D974}"/>
              </a:ext>
            </a:extLst>
          </p:cNvPr>
          <p:cNvSpPr txBox="1">
            <a:spLocks/>
          </p:cNvSpPr>
          <p:nvPr/>
        </p:nvSpPr>
        <p:spPr>
          <a:xfrm>
            <a:off x="1429782" y="1542217"/>
            <a:ext cx="10005981" cy="39252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Coordinating function that balances the conflicting objectives of marketing, production, and finance by managing the flow of Materials.</a:t>
            </a:r>
          </a:p>
          <a:p>
            <a:r>
              <a:rPr lang="en-US" sz="4000" dirty="0"/>
              <a:t>Balancing the Resources of the company with Customer Demand</a:t>
            </a:r>
          </a:p>
          <a:p>
            <a:endParaRPr lang="en-US" sz="4000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5B9DB30-E9D8-8D51-ECE2-FDFA2358BA1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90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047"/>
    </mc:Choice>
    <mc:Fallback xmlns="">
      <p:transition spd="slow" advTm="12604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91365"/>
            <a:ext cx="9699253" cy="18946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F4D2D1F-D762-9F3C-162F-D24647DDC7E1}"/>
              </a:ext>
            </a:extLst>
          </p:cNvPr>
          <p:cNvSpPr txBox="1">
            <a:spLocks/>
          </p:cNvSpPr>
          <p:nvPr/>
        </p:nvSpPr>
        <p:spPr>
          <a:xfrm>
            <a:off x="1293427" y="621896"/>
            <a:ext cx="8385423" cy="130386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Role of Materials Management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76095BE-3052-4D61-DFA0-0F9234B1CB7C}"/>
              </a:ext>
            </a:extLst>
          </p:cNvPr>
          <p:cNvSpPr txBox="1">
            <a:spLocks/>
          </p:cNvSpPr>
          <p:nvPr/>
        </p:nvSpPr>
        <p:spPr>
          <a:xfrm>
            <a:off x="1575882" y="1862566"/>
            <a:ext cx="10334190" cy="29257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/>
              <a:t>Make the best use of company resources</a:t>
            </a:r>
          </a:p>
          <a:p>
            <a:r>
              <a:rPr lang="en-US" sz="4800" dirty="0"/>
              <a:t>Provide the desired level of customer service (demand)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435355D-128A-81AC-4570-0040980C323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40109" y="16347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71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039"/>
    </mc:Choice>
    <mc:Fallback xmlns="">
      <p:transition spd="slow" advTm="12603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79949" cy="18946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169" y="6277497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F7BF3549-A13A-60B2-AD76-FF81B4728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940" y="1894611"/>
            <a:ext cx="8931616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gain economy in purchasing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satisfy the  demand during period of replenishment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carry reserve stock to avoid stock out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stabilize fluctuations in consumption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provide  reasonable level of client services</a:t>
            </a:r>
          </a:p>
          <a:p>
            <a:pPr>
              <a:tabLst>
                <a:tab pos="685800" algn="l"/>
              </a:tabLst>
            </a:pPr>
            <a:endParaRPr lang="en-US" sz="28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99CC26-8EDA-A18A-2D62-2776C64B5B9B}"/>
              </a:ext>
            </a:extLst>
          </p:cNvPr>
          <p:cNvSpPr/>
          <p:nvPr/>
        </p:nvSpPr>
        <p:spPr>
          <a:xfrm>
            <a:off x="2812051" y="608697"/>
            <a:ext cx="60997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tabLst>
                <a:tab pos="685800" algn="l"/>
              </a:tabLst>
            </a:pP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Purpose of Material Management</a:t>
            </a:r>
          </a:p>
        </p:txBody>
      </p:sp>
      <p:pic>
        <p:nvPicPr>
          <p:cNvPr id="19458" name="Picture 2" descr="Designing for Material Handling Excellence - The Network Effect">
            <a:extLst>
              <a:ext uri="{FF2B5EF4-FFF2-40B4-BE49-F238E27FC236}">
                <a16:creationId xmlns:a16="http://schemas.microsoft.com/office/drawing/2014/main" id="{B391943D-8B74-3949-5328-F90EA3448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226" y="3259771"/>
            <a:ext cx="4406449" cy="301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D5C02D04-025C-2791-6B68-ABEBD1BE63F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168"/>
    </mc:Choice>
    <mc:Fallback xmlns="">
      <p:transition spd="slow" advTm="10816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678850" cy="18946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82563B4-E828-6480-01CE-C72A0387C397}"/>
              </a:ext>
            </a:extLst>
          </p:cNvPr>
          <p:cNvSpPr txBox="1">
            <a:spLocks/>
          </p:cNvSpPr>
          <p:nvPr/>
        </p:nvSpPr>
        <p:spPr>
          <a:xfrm>
            <a:off x="2513149" y="695683"/>
            <a:ext cx="6798734" cy="63564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Objective of material management</a:t>
            </a:r>
            <a:br>
              <a:rPr lang="en-US" sz="3600" b="1" dirty="0">
                <a:solidFill>
                  <a:srgbClr val="FFC000"/>
                </a:solidFill>
              </a:rPr>
            </a:br>
            <a:endParaRPr lang="en-US" sz="3600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7DBB0E1-770F-744E-CA9E-D70D57FD4C41}"/>
              </a:ext>
            </a:extLst>
          </p:cNvPr>
          <p:cNvSpPr txBox="1">
            <a:spLocks/>
          </p:cNvSpPr>
          <p:nvPr/>
        </p:nvSpPr>
        <p:spPr>
          <a:xfrm>
            <a:off x="2404377" y="1444062"/>
            <a:ext cx="4396902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  <a:tabLst>
                <a:tab pos="457200" algn="l"/>
              </a:tabLst>
            </a:pPr>
            <a:r>
              <a:rPr lang="en-US" sz="3600" b="1" u="sng" dirty="0"/>
              <a:t>Primary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Right price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High turnover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Low procurement 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&amp; storage cost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Continuity of supply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Consistency in quality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Good supplier relations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Development of personnel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Good information system</a:t>
            </a:r>
          </a:p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E34BCF-9AB2-9792-093E-3470B67E7C10}"/>
              </a:ext>
            </a:extLst>
          </p:cNvPr>
          <p:cNvSpPr/>
          <p:nvPr/>
        </p:nvSpPr>
        <p:spPr>
          <a:xfrm>
            <a:off x="6702357" y="1530948"/>
            <a:ext cx="53703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3200" b="1" u="sng" dirty="0"/>
              <a:t>Secondary</a:t>
            </a:r>
            <a:endParaRPr lang="en-US" sz="3200" b="1" dirty="0"/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Forecasting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Inter-departmental harmony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Product improvement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Standardization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Make or buy decision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New materials &amp; products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Favorable reciprocal relationships 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2F3B3F3-FA93-A331-4331-3837E6D26E0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28790" y="19096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35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884"/>
    </mc:Choice>
    <mc:Fallback xmlns="">
      <p:transition spd="slow" advTm="20188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8769" y="-77010"/>
            <a:ext cx="9757619" cy="18946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59A611F-E5AF-FD77-4F4F-3F90532770F6}"/>
              </a:ext>
            </a:extLst>
          </p:cNvPr>
          <p:cNvSpPr txBox="1">
            <a:spLocks/>
          </p:cNvSpPr>
          <p:nvPr/>
        </p:nvSpPr>
        <p:spPr>
          <a:xfrm>
            <a:off x="2654243" y="726622"/>
            <a:ext cx="6080079" cy="86511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Materials management  functions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3A9A27D2-521F-00F1-4866-D3D8E1175F03}"/>
              </a:ext>
            </a:extLst>
          </p:cNvPr>
          <p:cNvSpPr txBox="1">
            <a:spLocks/>
          </p:cNvSpPr>
          <p:nvPr/>
        </p:nvSpPr>
        <p:spPr>
          <a:xfrm>
            <a:off x="1231260" y="1831713"/>
            <a:ext cx="8926046" cy="3444997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Material planning and programming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Purchasing and outsourcing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Inventory control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Storekeeping and warehousing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Codification</a:t>
            </a:r>
          </a:p>
          <a:p>
            <a:pPr marL="274320" indent="-274320">
              <a:buFont typeface="Arial" panose="020B0604020202020204" pitchFamily="34" charset="0"/>
              <a:buNone/>
              <a:defRPr/>
            </a:pPr>
            <a:endParaRPr lang="en-US" b="1" dirty="0">
              <a:solidFill>
                <a:srgbClr val="FF0000"/>
              </a:solidFill>
            </a:endParaRPr>
          </a:p>
          <a:p>
            <a:endParaRPr lang="en-US" b="1" dirty="0"/>
          </a:p>
        </p:txBody>
      </p:sp>
      <p:pic>
        <p:nvPicPr>
          <p:cNvPr id="22530" name="Picture 2">
            <a:extLst>
              <a:ext uri="{FF2B5EF4-FFF2-40B4-BE49-F238E27FC236}">
                <a16:creationId xmlns:a16="http://schemas.microsoft.com/office/drawing/2014/main" id="{FA74988F-EDA7-2C85-6386-E7E3E10EF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23047" y="1721796"/>
            <a:ext cx="5449627" cy="389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61306B64-0E19-D676-156B-0CE50197E08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72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021"/>
    </mc:Choice>
    <mc:Fallback xmlns="">
      <p:transition spd="slow" advTm="10802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2579"/>
            <a:ext cx="9390580" cy="18946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5870DAD5-B19E-CE48-35F3-ECEB054C7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0737" y="1548039"/>
            <a:ext cx="1003894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457200" algn="l"/>
              </a:tabLst>
            </a:pPr>
            <a:r>
              <a:rPr lang="en-US" sz="2800" dirty="0"/>
              <a:t>Effective management &amp; supervision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2800" dirty="0"/>
              <a:t>It depends on managerial functions of 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Planning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Organizing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Staffing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Directing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Controlling 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Reporting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Budgeting</a:t>
            </a:r>
          </a:p>
          <a:p>
            <a:pPr marL="342900" indent="-342900">
              <a:tabLst>
                <a:tab pos="457200" algn="l"/>
              </a:tabLst>
            </a:pPr>
            <a:endParaRPr lang="en-US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800567-7F55-7238-0FA3-FD695B614E85}"/>
              </a:ext>
            </a:extLst>
          </p:cNvPr>
          <p:cNvSpPr/>
          <p:nvPr/>
        </p:nvSpPr>
        <p:spPr>
          <a:xfrm>
            <a:off x="2306175" y="661843"/>
            <a:ext cx="6493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tabLst>
                <a:tab pos="457200" algn="l"/>
              </a:tabLst>
            </a:pP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principles of material management   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40E8C0B-49C4-423D-D3A7-F717590BA92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0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64"/>
    </mc:Choice>
    <mc:Fallback xmlns="">
      <p:transition spd="slow" advTm="5506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D814A8-8D66-A44E-F779-D92256DD0BEC}"/>
              </a:ext>
            </a:extLst>
          </p:cNvPr>
          <p:cNvSpPr txBox="1"/>
          <p:nvPr/>
        </p:nvSpPr>
        <p:spPr>
          <a:xfrm>
            <a:off x="2655651" y="2071991"/>
            <a:ext cx="8561288" cy="3081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2.Sound purchasing methods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3.Skillful &amp; hard poised negotiations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4.Effective purchase system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5.Should be simple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6.Must not increase other costs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7.Simple inventory control </a:t>
            </a:r>
            <a:r>
              <a:rPr lang="en-US" sz="3200" dirty="0" err="1"/>
              <a:t>programme</a:t>
            </a:r>
            <a:endParaRPr lang="en-US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39A935-3527-50E6-75E0-A49970E06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2" y="0"/>
            <a:ext cx="9575140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39745D-23B5-266C-77A1-88100ABC6E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F18835-0F2A-CAF6-4361-844CE9CC1E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C7678-7D46-DA3C-2234-55278174CE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D09536A-C871-8054-D0BC-133BD46C282F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405E2F-66D3-675E-2760-FABD4120FCB6}"/>
              </a:ext>
            </a:extLst>
          </p:cNvPr>
          <p:cNvSpPr/>
          <p:nvPr/>
        </p:nvSpPr>
        <p:spPr>
          <a:xfrm>
            <a:off x="2637263" y="729142"/>
            <a:ext cx="6493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tabLst>
                <a:tab pos="457200" algn="l"/>
              </a:tabLst>
            </a:pP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principles of material management   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5802EAC-210C-D968-F9F0-87ABCB415F3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46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661"/>
    </mc:Choice>
    <mc:Fallback xmlns="">
      <p:transition spd="slow" advTm="10166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D9D66E0-8F27-2EE1-F180-EE8305BF8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2473" y="2204822"/>
            <a:ext cx="9677400" cy="26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Demand estimation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Identify the needed items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Calculate from the trends in Consumption   during last 2 years.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Review with resource constraints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7277"/>
            <a:ext cx="9328935" cy="189461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895C9C2-7A1C-0AA7-9276-52860F9E4162}"/>
              </a:ext>
            </a:extLst>
          </p:cNvPr>
          <p:cNvSpPr/>
          <p:nvPr/>
        </p:nvSpPr>
        <p:spPr>
          <a:xfrm>
            <a:off x="3375543" y="723215"/>
            <a:ext cx="54409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tabLst>
                <a:tab pos="457200" algn="l"/>
                <a:tab pos="800100" algn="l"/>
                <a:tab pos="914400" algn="l"/>
              </a:tabLst>
            </a:pP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Elements of material management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4F7E28-7DAD-33C3-EAF2-981C63D6020A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062E007-29F8-B5DD-A857-FD1A4D306EC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76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541"/>
    </mc:Choice>
    <mc:Fallback xmlns="">
      <p:transition spd="slow" advTm="13754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403" y="-220374"/>
            <a:ext cx="9965787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F6DF482D-9F8B-253D-A098-4C389A5C9C67}"/>
              </a:ext>
            </a:extLst>
          </p:cNvPr>
          <p:cNvSpPr txBox="1">
            <a:spLocks/>
          </p:cNvSpPr>
          <p:nvPr/>
        </p:nvSpPr>
        <p:spPr>
          <a:xfrm>
            <a:off x="2409096" y="471722"/>
            <a:ext cx="8955851" cy="604374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7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Advantages of material management</a:t>
            </a:r>
            <a:endParaRPr lang="en-US" sz="3700" b="1" dirty="0">
              <a:solidFill>
                <a:srgbClr val="FFC000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A9E44F4-E2EE-2221-6760-4C536969CB43}"/>
              </a:ext>
            </a:extLst>
          </p:cNvPr>
          <p:cNvSpPr txBox="1">
            <a:spLocks/>
          </p:cNvSpPr>
          <p:nvPr/>
        </p:nvSpPr>
        <p:spPr>
          <a:xfrm>
            <a:off x="1842473" y="1740190"/>
            <a:ext cx="9733442" cy="407714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Reduced operating costs and timely production.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Greater job satisfaction on the part of both the workers and the employer.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Every inch of the space is properly utilized.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The issue of materials is also facilitated.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It helps in maintaining effective production planning and control.</a:t>
            </a:r>
          </a:p>
          <a:p>
            <a:pPr algn="just"/>
            <a:endParaRPr lang="en-US" dirty="0"/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BA1EDFC-5DF1-D84E-A538-38E41454498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06184" y="0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099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660"/>
    </mc:Choice>
    <mc:Fallback xmlns="">
      <p:transition spd="slow" advTm="135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2" y="-243388"/>
            <a:ext cx="9275128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6EF30E8-F821-CBFA-43FF-3A96E03A3B55}"/>
              </a:ext>
            </a:extLst>
          </p:cNvPr>
          <p:cNvSpPr txBox="1">
            <a:spLocks/>
          </p:cNvSpPr>
          <p:nvPr/>
        </p:nvSpPr>
        <p:spPr>
          <a:xfrm>
            <a:off x="847454" y="1768780"/>
            <a:ext cx="10476688" cy="4906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457200" algn="l"/>
              </a:tabLst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Material management is an important management tool which will be  very useful in getting the right quality &amp; right quantity of supplies at right time, having good inventory control &amp; adopting sound methods of condemnation &amp; disposal will improve the efficiency of the organization &amp; also make the working atmosphere healthy any type of organization, whether it is Private, Government ,Small organization, Big organization  and Household.</a:t>
            </a:r>
          </a:p>
          <a:p>
            <a:pPr algn="just">
              <a:tabLst>
                <a:tab pos="457200" algn="l"/>
              </a:tabLst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Even a common man must know the basics of material management so that he can get the best of the available resources and make it a habit to adopt the principles of material management in all our daily activities</a:t>
            </a:r>
          </a:p>
          <a:p>
            <a:pPr algn="ctr">
              <a:tabLst>
                <a:tab pos="457200" algn="l"/>
              </a:tabLst>
            </a:pPr>
            <a:endParaRPr lang="en-US" dirty="0">
              <a:solidFill>
                <a:srgbClr val="000066"/>
              </a:solidFill>
            </a:endParaRP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3C8120-DBE2-C52C-7458-50A954CAA8D3}"/>
              </a:ext>
            </a:extLst>
          </p:cNvPr>
          <p:cNvSpPr txBox="1"/>
          <p:nvPr/>
        </p:nvSpPr>
        <p:spPr>
          <a:xfrm>
            <a:off x="2512162" y="319196"/>
            <a:ext cx="3458762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4400" b="1" dirty="0">
                <a:solidFill>
                  <a:srgbClr val="FFC000"/>
                </a:solidFill>
              </a:rPr>
              <a:t>Summary</a:t>
            </a:r>
            <a:r>
              <a:rPr lang="en-US" b="1" dirty="0"/>
              <a:t> </a:t>
            </a:r>
            <a:endParaRPr lang="ar-EG" b="1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7B9F856-589D-9B03-77FE-2021C3B890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29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365"/>
    </mc:Choice>
    <mc:Fallback xmlns="">
      <p:transition spd="slow" advTm="20636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9986336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2409096" y="471183"/>
            <a:ext cx="8540568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pic>
        <p:nvPicPr>
          <p:cNvPr id="2050" name="Picture 2" descr="Material Handling">
            <a:extLst>
              <a:ext uri="{FF2B5EF4-FFF2-40B4-BE49-F238E27FC236}">
                <a16:creationId xmlns:a16="http://schemas.microsoft.com/office/drawing/2014/main" id="{2F2A88E0-7323-1971-D634-DFC47ADEE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954" y="1990600"/>
            <a:ext cx="7778182" cy="320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197A1B47-9C79-0D87-24EC-E062C7142C8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2520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5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975"/>
    </mc:Choice>
    <mc:Fallback xmlns="">
      <p:transition spd="slow" advTm="9497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9246596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0835DAD-9B9F-5226-8612-0A3554F26F53}"/>
              </a:ext>
            </a:extLst>
          </p:cNvPr>
          <p:cNvSpPr txBox="1">
            <a:spLocks/>
          </p:cNvSpPr>
          <p:nvPr/>
        </p:nvSpPr>
        <p:spPr>
          <a:xfrm>
            <a:off x="1082185" y="365565"/>
            <a:ext cx="8020718" cy="9064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Types of Equipment</a:t>
            </a:r>
          </a:p>
        </p:txBody>
      </p:sp>
      <p:pic>
        <p:nvPicPr>
          <p:cNvPr id="3074" name="Picture 2" descr="Visy Materials Handling Equipment - MHE - Equipment Management">
            <a:extLst>
              <a:ext uri="{FF2B5EF4-FFF2-40B4-BE49-F238E27FC236}">
                <a16:creationId xmlns:a16="http://schemas.microsoft.com/office/drawing/2014/main" id="{F5CD60A2-1C37-9F57-562E-FAEE9135F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451" y="1859795"/>
            <a:ext cx="3982224" cy="339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57BD52B-002C-8CD4-8FC6-E907AAFFF8CA}"/>
              </a:ext>
            </a:extLst>
          </p:cNvPr>
          <p:cNvSpPr txBox="1"/>
          <p:nvPr/>
        </p:nvSpPr>
        <p:spPr>
          <a:xfrm>
            <a:off x="515178" y="1698757"/>
            <a:ext cx="717274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en-US" sz="3200" b="1" i="0" dirty="0">
                <a:solidFill>
                  <a:srgbClr val="555555"/>
                </a:solidFill>
                <a:effectLst/>
                <a:latin typeface="Museo-Sans"/>
              </a:rPr>
              <a:t>Materials handling equipment is mechanical equipment used for the movement, storage, control and protection of materials, goods and products throughout the process of manufacturing, distribution, consumption and disposal.</a:t>
            </a:r>
          </a:p>
          <a:p>
            <a:pPr algn="ctr"/>
            <a:r>
              <a:rPr lang="en-US" sz="3200" dirty="0">
                <a:hlinkClick r:id="rId6"/>
              </a:rPr>
              <a:t>Types of Material Handling Equipment - YouTube</a:t>
            </a:r>
            <a:endParaRPr lang="ar-EG" sz="3200" b="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50C705BB-4290-7340-27F5-E05E3131EDE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67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379"/>
    </mc:Choice>
    <mc:Fallback xmlns="">
      <p:transition spd="slow" advTm="9237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BACE-A00C-6144-FBDE-4816EB8DD8BB}"/>
              </a:ext>
            </a:extLst>
          </p:cNvPr>
          <p:cNvSpPr txBox="1">
            <a:spLocks/>
          </p:cNvSpPr>
          <p:nvPr/>
        </p:nvSpPr>
        <p:spPr>
          <a:xfrm>
            <a:off x="2628900" y="1895843"/>
            <a:ext cx="7543800" cy="306631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Factors contributing to injuries:</a:t>
            </a:r>
          </a:p>
          <a:p>
            <a:r>
              <a:rPr lang="en-US" dirty="0"/>
              <a:t>Weight and bulkiness of objects</a:t>
            </a:r>
            <a:endParaRPr lang="en-US" sz="1000" dirty="0"/>
          </a:p>
          <a:p>
            <a:r>
              <a:rPr lang="en-US" dirty="0"/>
              <a:t>Bending, twisting, turning movements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4" name="Picture 3" title="man grabbing large box">
            <a:extLst>
              <a:ext uri="{FF2B5EF4-FFF2-40B4-BE49-F238E27FC236}">
                <a16:creationId xmlns:a16="http://schemas.microsoft.com/office/drawing/2014/main" id="{6C2565DC-A236-9F11-DA4F-A1E2EF1F59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878" y="3186232"/>
            <a:ext cx="3175960" cy="2763012"/>
          </a:xfrm>
          <a:prstGeom prst="rect">
            <a:avLst/>
          </a:prstGeom>
        </p:spPr>
      </p:pic>
      <p:pic>
        <p:nvPicPr>
          <p:cNvPr id="5" name="Picture 4" title="Man grabbing large object">
            <a:extLst>
              <a:ext uri="{FF2B5EF4-FFF2-40B4-BE49-F238E27FC236}">
                <a16:creationId xmlns:a16="http://schemas.microsoft.com/office/drawing/2014/main" id="{817F69BD-DFB0-4D2E-DBCA-517C1C266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3580651"/>
            <a:ext cx="3101731" cy="22656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404" y="-243388"/>
            <a:ext cx="9927667" cy="1894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1454404" y="432857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rgbClr val="FFC000"/>
                </a:solidFill>
              </a:rPr>
              <a:t>Hazards Associated with Materials Handling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158A260-BAC5-520A-085C-83250677F10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07263" y="15805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78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430"/>
    </mc:Choice>
    <mc:Fallback xmlns="">
      <p:transition spd="slow" advTm="15943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9965788" cy="1894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1715406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rgbClr val="FFC000"/>
                </a:solidFill>
              </a:rPr>
              <a:t>Hazards Associated with Materials Handling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FF1C920-CB72-32B6-572F-FFB58C219EC5}"/>
              </a:ext>
            </a:extLst>
          </p:cNvPr>
          <p:cNvSpPr txBox="1">
            <a:spLocks/>
          </p:cNvSpPr>
          <p:nvPr/>
        </p:nvSpPr>
        <p:spPr>
          <a:xfrm>
            <a:off x="3249038" y="1553103"/>
            <a:ext cx="7351859" cy="2362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Hazards:</a:t>
            </a:r>
          </a:p>
          <a:p>
            <a:r>
              <a:rPr lang="en-US" sz="3600" dirty="0"/>
              <a:t>Improper operation of equipment</a:t>
            </a:r>
            <a:endParaRPr lang="en-US" sz="1100" dirty="0"/>
          </a:p>
          <a:p>
            <a:r>
              <a:rPr lang="en-US" sz="3600" dirty="0"/>
              <a:t>Accumulated materials or clutter </a:t>
            </a:r>
            <a:endParaRPr lang="en-US" sz="3600" dirty="0">
              <a:solidFill>
                <a:srgbClr val="FF0000"/>
              </a:solidFill>
            </a:endParaRPr>
          </a:p>
          <a:p>
            <a:pPr marL="571500" indent="-457200"/>
            <a:endParaRPr lang="en-US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/>
          </a:p>
        </p:txBody>
      </p:sp>
      <p:pic>
        <p:nvPicPr>
          <p:cNvPr id="14" name="Picture 13" title="industrial clutter">
            <a:extLst>
              <a:ext uri="{FF2B5EF4-FFF2-40B4-BE49-F238E27FC236}">
                <a16:creationId xmlns:a16="http://schemas.microsoft.com/office/drawing/2014/main" id="{5B347CD0-F555-C302-E2A9-248A2F4B313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0" t="914" r="2950" b="3196"/>
          <a:stretch/>
        </p:blipFill>
        <p:spPr>
          <a:xfrm>
            <a:off x="2819399" y="3505200"/>
            <a:ext cx="3505201" cy="2286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D867BE9E-CA03-5C9B-9B19-A292D8364D4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40737" y="22903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54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31"/>
    </mc:Choice>
    <mc:Fallback xmlns="">
      <p:transition spd="slow" advTm="7283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9699254" cy="1894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1153543" y="552879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rgbClr val="FFC000"/>
                </a:solidFill>
              </a:rPr>
              <a:t>Hazards Associated with Materials Handling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E1E30A6-5038-E961-0B4C-1EB7E90C2360}"/>
              </a:ext>
            </a:extLst>
          </p:cNvPr>
          <p:cNvSpPr txBox="1">
            <a:spLocks/>
          </p:cNvSpPr>
          <p:nvPr/>
        </p:nvSpPr>
        <p:spPr>
          <a:xfrm>
            <a:off x="2589737" y="1951695"/>
            <a:ext cx="7620000" cy="2743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Unsafe conditions of materials or containers</a:t>
            </a:r>
            <a:endParaRPr lang="en-US" sz="1000" dirty="0"/>
          </a:p>
          <a:p>
            <a:r>
              <a:rPr lang="en-US" dirty="0"/>
              <a:t>Flammability or toxicity of some materials</a:t>
            </a:r>
          </a:p>
          <a:p>
            <a:pPr marL="571500" indent="-457200"/>
            <a:endParaRPr lang="en-US" dirty="0">
              <a:solidFill>
                <a:srgbClr val="FF0000"/>
              </a:solidFill>
            </a:endParaRP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6" name="Picture 15" title="toxic materials">
            <a:extLst>
              <a:ext uri="{FF2B5EF4-FFF2-40B4-BE49-F238E27FC236}">
                <a16:creationId xmlns:a16="http://schemas.microsoft.com/office/drawing/2014/main" id="{14CA022E-2EEA-92AF-DE59-EE193AA2161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3" t="4139" r="4818" b="6438"/>
          <a:stretch/>
        </p:blipFill>
        <p:spPr>
          <a:xfrm>
            <a:off x="3876787" y="3291348"/>
            <a:ext cx="4012345" cy="22787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E9880E65-AD2A-D51B-EEE3-2F035D8C07D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9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654"/>
    </mc:Choice>
    <mc:Fallback xmlns="">
      <p:transition spd="slow" advTm="148654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9554822" cy="1894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1314714" y="403711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rgbClr val="FFC000"/>
                </a:solidFill>
              </a:rPr>
              <a:t>Hazards Associated with Materials Handling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22BEDED-7D9B-2550-A526-3965B36F4ACE}"/>
              </a:ext>
            </a:extLst>
          </p:cNvPr>
          <p:cNvSpPr txBox="1">
            <a:spLocks/>
          </p:cNvSpPr>
          <p:nvPr/>
        </p:nvSpPr>
        <p:spPr>
          <a:xfrm>
            <a:off x="249940" y="2308613"/>
            <a:ext cx="6364869" cy="330950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Weight of materials</a:t>
            </a:r>
          </a:p>
          <a:p>
            <a:r>
              <a:rPr lang="en-US" sz="4000" dirty="0"/>
              <a:t>Binding ties or other devices that secure bundles or </a:t>
            </a:r>
            <a:br>
              <a:rPr lang="en-US" sz="4000" dirty="0"/>
            </a:br>
            <a:r>
              <a:rPr lang="en-US" sz="4000" dirty="0"/>
              <a:t>bound materials</a:t>
            </a:r>
            <a:endParaRPr lang="en-US" sz="4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4000" dirty="0"/>
          </a:p>
        </p:txBody>
      </p:sp>
      <p:pic>
        <p:nvPicPr>
          <p:cNvPr id="14" name="Picture 13" title="tipped over forklift">
            <a:extLst>
              <a:ext uri="{FF2B5EF4-FFF2-40B4-BE49-F238E27FC236}">
                <a16:creationId xmlns:a16="http://schemas.microsoft.com/office/drawing/2014/main" id="{FC30FBF1-BC64-B7F7-AD90-7ED720A7A4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737" y="2548908"/>
            <a:ext cx="4056628" cy="26109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ABE6907C-6D8D-AC95-C858-5ECDBB11FF0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7286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98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83"/>
    </mc:Choice>
    <mc:Fallback xmlns="">
      <p:transition spd="slow" advTm="11428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9811676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1231260" y="467741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rgbClr val="FFC000"/>
                </a:solidFill>
              </a:rPr>
              <a:t>Hazards Associated with Materials Handling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C06E51D-68F1-F805-D2ED-AB04FEDD8B0C}"/>
              </a:ext>
            </a:extLst>
          </p:cNvPr>
          <p:cNvSpPr txBox="1">
            <a:spLocks/>
          </p:cNvSpPr>
          <p:nvPr/>
        </p:nvSpPr>
        <p:spPr>
          <a:xfrm>
            <a:off x="2801566" y="1577757"/>
            <a:ext cx="7620000" cy="184957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Improperly stacked materials</a:t>
            </a:r>
          </a:p>
          <a:p>
            <a:r>
              <a:rPr lang="en-US" dirty="0"/>
              <a:t>Struck-by or caught-in/-between hazards</a:t>
            </a:r>
          </a:p>
          <a:p>
            <a:pPr lvl="1"/>
            <a:endParaRPr lang="en-US" dirty="0"/>
          </a:p>
          <a:p>
            <a:pPr marL="571500" indent="-457200"/>
            <a:endParaRPr lang="en-US" dirty="0">
              <a:solidFill>
                <a:srgbClr val="FF0000"/>
              </a:solidFill>
            </a:endParaRP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3" name="Picture 12" title="improperly stacked blocks">
            <a:extLst>
              <a:ext uri="{FF2B5EF4-FFF2-40B4-BE49-F238E27FC236}">
                <a16:creationId xmlns:a16="http://schemas.microsoft.com/office/drawing/2014/main" id="{E0A848DC-FCBA-B94E-A2DB-99416D57D6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7" y="2941208"/>
            <a:ext cx="3505200" cy="26289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Picture 14" title="caught in hazard">
            <a:extLst>
              <a:ext uri="{FF2B5EF4-FFF2-40B4-BE49-F238E27FC236}">
                <a16:creationId xmlns:a16="http://schemas.microsoft.com/office/drawing/2014/main" id="{347B0384-0A0E-73A9-C213-FD6A5D1AA1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379" y="3047782"/>
            <a:ext cx="2984661" cy="263352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EBA420B3-1B69-7D39-992B-2B9A7E233BC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91272" y="165745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62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01"/>
    </mc:Choice>
    <mc:Fallback xmlns="">
      <p:transition spd="slow" advTm="10480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9619886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2134282" y="419080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7469DCD-625E-CFD9-1EC5-BB00916084D8}"/>
              </a:ext>
            </a:extLst>
          </p:cNvPr>
          <p:cNvSpPr txBox="1">
            <a:spLocks/>
          </p:cNvSpPr>
          <p:nvPr/>
        </p:nvSpPr>
        <p:spPr>
          <a:xfrm>
            <a:off x="813495" y="1889105"/>
            <a:ext cx="7616934" cy="39228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Types of injuries commonly reported:</a:t>
            </a:r>
          </a:p>
          <a:p>
            <a:r>
              <a:rPr lang="en-US" dirty="0"/>
              <a:t>Sprains, strains, tears</a:t>
            </a:r>
          </a:p>
          <a:p>
            <a:r>
              <a:rPr lang="en-US" dirty="0"/>
              <a:t>Soreness and pain</a:t>
            </a:r>
          </a:p>
          <a:p>
            <a:r>
              <a:rPr lang="en-US" dirty="0"/>
              <a:t>Bruises and contusions</a:t>
            </a:r>
          </a:p>
          <a:p>
            <a:r>
              <a:rPr lang="en-US" dirty="0"/>
              <a:t>Cuts, lacerations, punctures, crushing, and amputations</a:t>
            </a:r>
            <a:endParaRPr lang="en-US" dirty="0">
              <a:solidFill>
                <a:srgbClr val="FF0000"/>
              </a:solidFill>
            </a:endParaRP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3" name="Picture 12" title="Man lifting cylinder">
            <a:extLst>
              <a:ext uri="{FF2B5EF4-FFF2-40B4-BE49-F238E27FC236}">
                <a16:creationId xmlns:a16="http://schemas.microsoft.com/office/drawing/2014/main" id="{03650EA6-366F-9305-1C54-341B5C55A7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511" y="2329553"/>
            <a:ext cx="1905000" cy="25622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5D6BAF92-7869-19FE-795E-4641B23D81B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67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887"/>
    </mc:Choice>
    <mc:Fallback xmlns="">
      <p:transition spd="slow" advTm="16988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1628"/>
            <a:ext cx="9914562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2277438" y="631652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40E0ED9-1F37-3115-7560-500556F4DA53}"/>
              </a:ext>
            </a:extLst>
          </p:cNvPr>
          <p:cNvSpPr txBox="1">
            <a:spLocks/>
          </p:cNvSpPr>
          <p:nvPr/>
        </p:nvSpPr>
        <p:spPr>
          <a:xfrm>
            <a:off x="982673" y="1882948"/>
            <a:ext cx="7337880" cy="43434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/>
              <a:t>Examples of events or exposures leading to injuries:</a:t>
            </a:r>
            <a:br>
              <a:rPr lang="en-US" sz="3200" dirty="0"/>
            </a:br>
            <a:endParaRPr lang="en-US" sz="1400" dirty="0"/>
          </a:p>
          <a:p>
            <a:r>
              <a:rPr lang="en-US" sz="3200" dirty="0"/>
              <a:t>Contact with objects </a:t>
            </a:r>
            <a:br>
              <a:rPr lang="en-US" sz="3200" dirty="0"/>
            </a:br>
            <a:r>
              <a:rPr lang="en-US" sz="3200" dirty="0"/>
              <a:t>and equipment</a:t>
            </a:r>
          </a:p>
          <a:p>
            <a:r>
              <a:rPr lang="en-US" sz="3200" dirty="0"/>
              <a:t>Transportation incidents</a:t>
            </a:r>
          </a:p>
          <a:p>
            <a:r>
              <a:rPr lang="en-US" sz="3200" dirty="0"/>
              <a:t>Exposure to harmful substances or environments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15" name="Picture 2" descr="Elevators">
            <a:extLst>
              <a:ext uri="{FF2B5EF4-FFF2-40B4-BE49-F238E27FC236}">
                <a16:creationId xmlns:a16="http://schemas.microsoft.com/office/drawing/2014/main" id="{C68816BD-E3B2-FF79-2615-55C0611AA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158" y="2686110"/>
            <a:ext cx="3592123" cy="211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FDDB79A3-4DF6-7232-958E-B793D208C68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38219" y="25423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53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915"/>
    </mc:Choice>
    <mc:Fallback xmlns="">
      <p:transition spd="slow" advTm="27191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5591" y="-177976"/>
            <a:ext cx="9956589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2119191" y="536192"/>
            <a:ext cx="7811102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B1CB22E4-DE1C-3FD0-B7EA-794A341B44AF}"/>
              </a:ext>
            </a:extLst>
          </p:cNvPr>
          <p:cNvSpPr txBox="1">
            <a:spLocks/>
          </p:cNvSpPr>
          <p:nvPr/>
        </p:nvSpPr>
        <p:spPr>
          <a:xfrm>
            <a:off x="1135696" y="2056801"/>
            <a:ext cx="5705272" cy="33132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Falls, slips, trips, or loss of balance</a:t>
            </a:r>
          </a:p>
          <a:p>
            <a:r>
              <a:rPr lang="en-US" sz="4000" dirty="0"/>
              <a:t>Repetitive motion</a:t>
            </a:r>
          </a:p>
          <a:p>
            <a:r>
              <a:rPr lang="en-US" sz="4000" dirty="0"/>
              <a:t>Overexertion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4000" dirty="0"/>
          </a:p>
        </p:txBody>
      </p:sp>
      <p:pic>
        <p:nvPicPr>
          <p:cNvPr id="15" name="Picture 4" descr="_MG_6915">
            <a:extLst>
              <a:ext uri="{FF2B5EF4-FFF2-40B4-BE49-F238E27FC236}">
                <a16:creationId xmlns:a16="http://schemas.microsoft.com/office/drawing/2014/main" id="{3D93D1DD-BCBF-AB24-CBD5-9ED4526E4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659" y="1408915"/>
            <a:ext cx="2667000" cy="1342608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title="man throwing item">
            <a:extLst>
              <a:ext uri="{FF2B5EF4-FFF2-40B4-BE49-F238E27FC236}">
                <a16:creationId xmlns:a16="http://schemas.microsoft.com/office/drawing/2014/main" id="{272C0289-DC4A-2411-F402-7D6C83E8CB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659" y="2953523"/>
            <a:ext cx="2644739" cy="27645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20373CBE-DE5B-72E1-0C23-67D774183F2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30293" y="13274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16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895"/>
    </mc:Choice>
    <mc:Fallback xmlns="">
      <p:transition spd="slow" advTm="118895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8991298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E66DAD0-A83E-4CCD-88FC-B714C9CFA85C}"/>
              </a:ext>
            </a:extLst>
          </p:cNvPr>
          <p:cNvSpPr txBox="1">
            <a:spLocks/>
          </p:cNvSpPr>
          <p:nvPr/>
        </p:nvSpPr>
        <p:spPr>
          <a:xfrm>
            <a:off x="3660458" y="39970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BF4C15A8-5635-0676-B056-FD2F640E7591}"/>
              </a:ext>
            </a:extLst>
          </p:cNvPr>
          <p:cNvSpPr txBox="1">
            <a:spLocks/>
          </p:cNvSpPr>
          <p:nvPr/>
        </p:nvSpPr>
        <p:spPr>
          <a:xfrm>
            <a:off x="620048" y="1838993"/>
            <a:ext cx="5638800" cy="403100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Moving materials manually:</a:t>
            </a:r>
          </a:p>
          <a:p>
            <a:r>
              <a:rPr lang="en-US" dirty="0"/>
              <a:t>Use devices to assist with holding loads</a:t>
            </a:r>
          </a:p>
          <a:p>
            <a:r>
              <a:rPr lang="en-US" dirty="0"/>
              <a:t>Wear PPE</a:t>
            </a:r>
          </a:p>
          <a:p>
            <a:r>
              <a:rPr lang="en-US" dirty="0"/>
              <a:t>Use proper lifting technique</a:t>
            </a:r>
          </a:p>
          <a:p>
            <a:r>
              <a:rPr lang="en-US" dirty="0"/>
              <a:t>Seek help for oversized loads</a:t>
            </a:r>
          </a:p>
          <a:p>
            <a:r>
              <a:rPr lang="en-US" dirty="0"/>
              <a:t>Use blocking materials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8" name="Picture 17" title="Person bending wrong">
            <a:extLst>
              <a:ext uri="{FF2B5EF4-FFF2-40B4-BE49-F238E27FC236}">
                <a16:creationId xmlns:a16="http://schemas.microsoft.com/office/drawing/2014/main" id="{7344BB7E-F328-CC70-19F1-4CA9C74F649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68"/>
          <a:stretch/>
        </p:blipFill>
        <p:spPr>
          <a:xfrm>
            <a:off x="9162104" y="3461989"/>
            <a:ext cx="2133600" cy="18227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title="device to assist with lifting">
            <a:extLst>
              <a:ext uri="{FF2B5EF4-FFF2-40B4-BE49-F238E27FC236}">
                <a16:creationId xmlns:a16="http://schemas.microsoft.com/office/drawing/2014/main" id="{2C9B5A95-4B23-787B-BD58-EE00EDAAF0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4828" y="1573246"/>
            <a:ext cx="2133600" cy="14698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CDC24DC8-1401-8B50-B5AD-965896C405B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43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536"/>
    </mc:Choice>
    <mc:Fallback xmlns="">
      <p:transition spd="slow" advTm="11753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9503450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BF992EF-025E-F30E-CE80-357EC982E38A}"/>
              </a:ext>
            </a:extLst>
          </p:cNvPr>
          <p:cNvSpPr txBox="1">
            <a:spLocks/>
          </p:cNvSpPr>
          <p:nvPr/>
        </p:nvSpPr>
        <p:spPr>
          <a:xfrm>
            <a:off x="2545285" y="1918470"/>
            <a:ext cx="8154330" cy="36516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Do not leave unused slings suspended on a crane hook</a:t>
            </a:r>
          </a:p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Store wall-mounted cranes against the wall</a:t>
            </a:r>
          </a:p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Continuously observe equipment for any sign of problems during operation.  </a:t>
            </a:r>
          </a:p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Don’t allow yourself to become distracted.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DBEEF82-B373-ACAB-706C-237F59FC13D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16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020"/>
    </mc:Choice>
    <mc:Fallback xmlns="">
      <p:transition spd="slow" advTm="17402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9472628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E66DAD0-A83E-4CCD-88FC-B714C9CFA85C}"/>
              </a:ext>
            </a:extLst>
          </p:cNvPr>
          <p:cNvSpPr txBox="1">
            <a:spLocks/>
          </p:cNvSpPr>
          <p:nvPr/>
        </p:nvSpPr>
        <p:spPr>
          <a:xfrm>
            <a:off x="3660458" y="39970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4D25F74-839B-EE9B-3081-FC1F00CFC117}"/>
              </a:ext>
            </a:extLst>
          </p:cNvPr>
          <p:cNvSpPr txBox="1">
            <a:spLocks/>
          </p:cNvSpPr>
          <p:nvPr/>
        </p:nvSpPr>
        <p:spPr>
          <a:xfrm>
            <a:off x="3227962" y="1435274"/>
            <a:ext cx="7162800" cy="16400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Operated only by thoroughly trained</a:t>
            </a:r>
            <a:br>
              <a:rPr lang="en-US" dirty="0"/>
            </a:br>
            <a:r>
              <a:rPr lang="en-US" dirty="0"/>
              <a:t>and qualified workers 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5" name="Picture 10" descr="http://compliance.safetysmart.com/wp-content/uploads/2012/09/1397275471.jpg" title="trained worker">
            <a:extLst>
              <a:ext uri="{FF2B5EF4-FFF2-40B4-BE49-F238E27FC236}">
                <a16:creationId xmlns:a16="http://schemas.microsoft.com/office/drawing/2014/main" id="{FDE25D95-4147-42AF-5A1A-1D04AF4B8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162" y="2636457"/>
            <a:ext cx="4724400" cy="314960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16EA2442-B3BD-5BA4-8D68-457F329339DA}"/>
              </a:ext>
            </a:extLst>
          </p:cNvPr>
          <p:cNvSpPr/>
          <p:nvPr/>
        </p:nvSpPr>
        <p:spPr>
          <a:xfrm>
            <a:off x="98922" y="2275188"/>
            <a:ext cx="4249342" cy="2849893"/>
          </a:xfrm>
          <a:prstGeom prst="wedgeEllipseCallout">
            <a:avLst>
              <a:gd name="adj1" fmla="val 67766"/>
              <a:gd name="adj2" fmla="val -8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en-US" sz="2000" b="1" dirty="0">
                <a:solidFill>
                  <a:schemeClr val="bg1"/>
                </a:solidFill>
              </a:rPr>
              <a:t>Crane operators:</a:t>
            </a:r>
          </a:p>
          <a:p>
            <a:pPr marL="601178" lvl="1" indent="-163958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Must</a:t>
            </a:r>
            <a:r>
              <a:rPr lang="en-US" sz="2000" b="1" baseline="0" dirty="0">
                <a:solidFill>
                  <a:schemeClr val="bg1"/>
                </a:solidFill>
              </a:rPr>
              <a:t> be qualified</a:t>
            </a:r>
          </a:p>
          <a:p>
            <a:pPr marL="601178" lvl="1" indent="-163958">
              <a:buFont typeface="Arial" panose="020B0604020202020204" pitchFamily="34" charset="0"/>
              <a:buChar char="•"/>
            </a:pPr>
            <a:r>
              <a:rPr lang="en-US" sz="2000" b="1" baseline="0" dirty="0">
                <a:solidFill>
                  <a:schemeClr val="bg1"/>
                </a:solidFill>
              </a:rPr>
              <a:t>Should know what they are lifting and what it weighs</a:t>
            </a:r>
            <a:endParaRPr lang="ar-EG" sz="2000" b="1" dirty="0">
              <a:solidFill>
                <a:schemeClr val="bg1"/>
              </a:solidFill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143850D-262C-74FE-8C44-0268BD02AF0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3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218"/>
    </mc:Choice>
    <mc:Fallback xmlns="">
      <p:transition spd="slow" advTm="13621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8683682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C8C4CF1-51E6-DDBB-DE23-414B17355534}"/>
              </a:ext>
            </a:extLst>
          </p:cNvPr>
          <p:cNvSpPr txBox="1">
            <a:spLocks/>
          </p:cNvSpPr>
          <p:nvPr/>
        </p:nvSpPr>
        <p:spPr>
          <a:xfrm>
            <a:off x="2735779" y="1417283"/>
            <a:ext cx="5927500" cy="480807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/>
              <a:t>Eliminate/reduce crane </a:t>
            </a:r>
            <a:br>
              <a:rPr lang="en-US" sz="3200" dirty="0"/>
            </a:br>
            <a:r>
              <a:rPr lang="en-US" sz="3200" dirty="0"/>
              <a:t>hazards by:</a:t>
            </a:r>
          </a:p>
          <a:p>
            <a:r>
              <a:rPr lang="en-US" sz="3200" dirty="0"/>
              <a:t>Knowing </a:t>
            </a:r>
          </a:p>
          <a:p>
            <a:pPr lvl="1"/>
            <a:r>
              <a:rPr lang="en-US" sz="2800" dirty="0"/>
              <a:t>Load</a:t>
            </a:r>
          </a:p>
          <a:p>
            <a:pPr lvl="1"/>
            <a:r>
              <a:rPr lang="en-US" sz="2800" dirty="0"/>
              <a:t>Capacity of the crane</a:t>
            </a:r>
          </a:p>
          <a:p>
            <a:pPr lvl="1"/>
            <a:r>
              <a:rPr lang="en-US" sz="2800" dirty="0"/>
              <a:t>When the load is safe to lift</a:t>
            </a:r>
          </a:p>
          <a:p>
            <a:r>
              <a:rPr lang="en-US" sz="3200" dirty="0"/>
              <a:t>Always checking crane </a:t>
            </a:r>
            <a:br>
              <a:rPr lang="en-US" sz="3200" dirty="0"/>
            </a:br>
            <a:r>
              <a:rPr lang="en-US" sz="3200" dirty="0"/>
              <a:t>load chart and never </a:t>
            </a:r>
            <a:br>
              <a:rPr lang="en-US" sz="3200" dirty="0"/>
            </a:br>
            <a:r>
              <a:rPr lang="en-US" sz="3200" dirty="0"/>
              <a:t>exceed load limits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800" dirty="0"/>
          </a:p>
          <a:p>
            <a:pPr marL="571500" indent="-457200"/>
            <a:endParaRPr lang="en-US" sz="24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200" dirty="0"/>
          </a:p>
        </p:txBody>
      </p:sp>
      <p:pic>
        <p:nvPicPr>
          <p:cNvPr id="13" name="Picture 12" title="Chart">
            <a:extLst>
              <a:ext uri="{FF2B5EF4-FFF2-40B4-BE49-F238E27FC236}">
                <a16:creationId xmlns:a16="http://schemas.microsoft.com/office/drawing/2014/main" id="{08C3661A-8A93-8227-667C-EE2AFE18D8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460" y="2433536"/>
            <a:ext cx="1694346" cy="225912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6BFD6D6E-018F-34F0-1C3B-ADEEEC65E6A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1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30"/>
    </mc:Choice>
    <mc:Fallback xmlns="">
      <p:transition spd="slow" advTm="11323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47877"/>
            <a:ext cx="8784259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34030C5-74AC-3F29-96DE-E8C0235113A7}"/>
              </a:ext>
            </a:extLst>
          </p:cNvPr>
          <p:cNvSpPr txBox="1">
            <a:spLocks/>
          </p:cNvSpPr>
          <p:nvPr/>
        </p:nvSpPr>
        <p:spPr>
          <a:xfrm>
            <a:off x="2263639" y="1669806"/>
            <a:ext cx="7086600" cy="480059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Inspection of crane by a qualified person</a:t>
            </a:r>
          </a:p>
          <a:p>
            <a:pPr lvl="1"/>
            <a:r>
              <a:rPr lang="en-US" dirty="0"/>
              <a:t>Modified, repaired, or adjusted</a:t>
            </a:r>
          </a:p>
          <a:p>
            <a:pPr lvl="1"/>
            <a:r>
              <a:rPr lang="en-US" dirty="0"/>
              <a:t>Post-assembly</a:t>
            </a:r>
          </a:p>
          <a:p>
            <a:pPr lvl="1"/>
            <a:r>
              <a:rPr lang="en-US" dirty="0"/>
              <a:t>At least every 12 months</a:t>
            </a:r>
          </a:p>
          <a:p>
            <a:pPr lvl="1"/>
            <a:r>
              <a:rPr lang="en-US" dirty="0"/>
              <a:t>Equipment not in regular use</a:t>
            </a:r>
          </a:p>
          <a:p>
            <a:r>
              <a:rPr lang="en-US" dirty="0"/>
              <a:t>Visual inspection by a </a:t>
            </a:r>
            <a:br>
              <a:rPr lang="en-US" dirty="0"/>
            </a:br>
            <a:r>
              <a:rPr lang="en-US" dirty="0"/>
              <a:t>competent person</a:t>
            </a:r>
          </a:p>
          <a:p>
            <a:pPr lvl="1"/>
            <a:r>
              <a:rPr lang="en-US" dirty="0"/>
              <a:t>Prior to each shift</a:t>
            </a:r>
          </a:p>
          <a:p>
            <a:pPr lvl="1"/>
            <a:r>
              <a:rPr lang="en-US" dirty="0"/>
              <a:t>Monthly</a:t>
            </a:r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1" name="Picture 2" descr="http://www.washingtoncrane.com/Images/inspections-pic.jpg" title="scissor lift">
            <a:extLst>
              <a:ext uri="{FF2B5EF4-FFF2-40B4-BE49-F238E27FC236}">
                <a16:creationId xmlns:a16="http://schemas.microsoft.com/office/drawing/2014/main" id="{A017C0C2-DE43-0F7B-CE07-C0A42C3DE7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1"/>
          <a:stretch/>
        </p:blipFill>
        <p:spPr bwMode="auto">
          <a:xfrm>
            <a:off x="8177954" y="2821183"/>
            <a:ext cx="2710627" cy="249784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7B635332-6589-7136-4B7D-07091AB31EC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648"/>
    </mc:Choice>
    <mc:Fallback xmlns="">
      <p:transition spd="slow" advTm="17364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9174677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289BA77-6077-0FCF-ECB0-2CAE0DE0189D}"/>
              </a:ext>
            </a:extLst>
          </p:cNvPr>
          <p:cNvSpPr txBox="1">
            <a:spLocks/>
          </p:cNvSpPr>
          <p:nvPr/>
        </p:nvSpPr>
        <p:spPr>
          <a:xfrm>
            <a:off x="1576248" y="1940874"/>
            <a:ext cx="6858000" cy="32370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Forklifts</a:t>
            </a:r>
          </a:p>
          <a:p>
            <a:r>
              <a:rPr lang="en-US" dirty="0"/>
              <a:t>Main causes of injuries</a:t>
            </a:r>
          </a:p>
          <a:p>
            <a:pPr lvl="1"/>
            <a:r>
              <a:rPr lang="en-US" dirty="0"/>
              <a:t>Forklift overturns</a:t>
            </a:r>
          </a:p>
          <a:p>
            <a:pPr lvl="1"/>
            <a:r>
              <a:rPr lang="en-US" dirty="0"/>
              <a:t>Forklift striking workers </a:t>
            </a:r>
            <a:br>
              <a:rPr lang="en-US" dirty="0"/>
            </a:br>
            <a:r>
              <a:rPr lang="en-US" dirty="0"/>
              <a:t>on foot</a:t>
            </a:r>
          </a:p>
          <a:p>
            <a:pPr lvl="1"/>
            <a:r>
              <a:rPr lang="en-US" dirty="0"/>
              <a:t>Persons crushed by forklifts</a:t>
            </a:r>
          </a:p>
          <a:p>
            <a:pPr lvl="1"/>
            <a:r>
              <a:rPr lang="en-US" dirty="0"/>
              <a:t>Persons falling from forklifts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6146" name="Picture 2" descr="Different Types of Forklifts and Their Uses">
            <a:extLst>
              <a:ext uri="{FF2B5EF4-FFF2-40B4-BE49-F238E27FC236}">
                <a16:creationId xmlns:a16="http://schemas.microsoft.com/office/drawing/2014/main" id="{D246D7D0-7671-E47D-3506-8360B880D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753" y="2094978"/>
            <a:ext cx="4671263" cy="306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30316558-A810-D6D2-FEE6-FCEBB9B5647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53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242"/>
    </mc:Choice>
    <mc:Fallback xmlns="">
      <p:transition spd="slow" advTm="13524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98514"/>
            <a:ext cx="9020565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19343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728" y="2245287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196963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3615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D9F3238-5116-8D63-BF81-E1E39ABA263D}"/>
              </a:ext>
            </a:extLst>
          </p:cNvPr>
          <p:cNvSpPr txBox="1">
            <a:spLocks/>
          </p:cNvSpPr>
          <p:nvPr/>
        </p:nvSpPr>
        <p:spPr>
          <a:xfrm>
            <a:off x="1729877" y="1685069"/>
            <a:ext cx="7620000" cy="20940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Illegal forklift operators</a:t>
            </a:r>
          </a:p>
          <a:p>
            <a:pPr lvl="1"/>
            <a:r>
              <a:rPr lang="en-US" dirty="0"/>
              <a:t>Anyone under 18</a:t>
            </a:r>
          </a:p>
          <a:p>
            <a:pPr lvl="1"/>
            <a:r>
              <a:rPr lang="en-US" dirty="0"/>
              <a:t>Anyone not properly trained</a:t>
            </a:r>
          </a:p>
        </p:txBody>
      </p:sp>
      <p:pic>
        <p:nvPicPr>
          <p:cNvPr id="13" name="Picture 12" title="men looking at forklift">
            <a:extLst>
              <a:ext uri="{FF2B5EF4-FFF2-40B4-BE49-F238E27FC236}">
                <a16:creationId xmlns:a16="http://schemas.microsoft.com/office/drawing/2014/main" id="{7233C3FD-1A8A-03BE-F17E-3D51010CDA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758" y="3313733"/>
            <a:ext cx="2428239" cy="242823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Picture 14" title="forklift age sticker">
            <a:extLst>
              <a:ext uri="{FF2B5EF4-FFF2-40B4-BE49-F238E27FC236}">
                <a16:creationId xmlns:a16="http://schemas.microsoft.com/office/drawing/2014/main" id="{51ACDA8B-2A88-3970-94A0-1677076D38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151" y="3376168"/>
            <a:ext cx="2619375" cy="25431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0F9B6F6C-A405-DED3-164D-818ABA854D6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5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17"/>
    </mc:Choice>
    <mc:Fallback xmlns="">
      <p:transition spd="slow" advTm="7361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54AB75A-9944-3744-484E-164B3E5E66F5}"/>
              </a:ext>
            </a:extLst>
          </p:cNvPr>
          <p:cNvSpPr txBox="1">
            <a:spLocks/>
          </p:cNvSpPr>
          <p:nvPr/>
        </p:nvSpPr>
        <p:spPr>
          <a:xfrm>
            <a:off x="3840269" y="2048848"/>
            <a:ext cx="4868141" cy="427681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3200" dirty="0"/>
              <a:t>Driving the forklift</a:t>
            </a:r>
            <a:endParaRPr lang="en-US" sz="3200" dirty="0">
              <a:solidFill>
                <a:srgbClr val="0070C0"/>
              </a:solidFill>
            </a:endParaRPr>
          </a:p>
          <a:p>
            <a:pPr lvl="2"/>
            <a:r>
              <a:rPr lang="en-US" sz="2800" dirty="0"/>
              <a:t>Obstructed vision</a:t>
            </a:r>
          </a:p>
          <a:p>
            <a:pPr lvl="2"/>
            <a:r>
              <a:rPr lang="en-US" sz="2800" dirty="0"/>
              <a:t>Travel path</a:t>
            </a:r>
          </a:p>
          <a:p>
            <a:pPr lvl="2"/>
            <a:r>
              <a:rPr lang="en-US" sz="2800" dirty="0"/>
              <a:t>Approaching people</a:t>
            </a:r>
          </a:p>
          <a:p>
            <a:pPr lvl="2"/>
            <a:r>
              <a:rPr lang="en-US" sz="2800" dirty="0"/>
              <a:t>Elevated platform</a:t>
            </a:r>
          </a:p>
          <a:p>
            <a:pPr lvl="2"/>
            <a:r>
              <a:rPr lang="en-US" sz="2800" dirty="0"/>
              <a:t>Seat belts and</a:t>
            </a:r>
          </a:p>
          <a:p>
            <a:pPr lvl="2"/>
            <a:r>
              <a:rPr lang="en-US" sz="2800" dirty="0"/>
              <a:t>Raising/lowering forks</a:t>
            </a:r>
          </a:p>
          <a:p>
            <a:pPr lvl="2"/>
            <a:r>
              <a:rPr lang="en-US" sz="2800" dirty="0"/>
              <a:t>Safe distance</a:t>
            </a:r>
          </a:p>
          <a:p>
            <a:pPr lvl="2"/>
            <a:endParaRPr lang="en-US" sz="2800" dirty="0"/>
          </a:p>
        </p:txBody>
      </p:sp>
      <p:pic>
        <p:nvPicPr>
          <p:cNvPr id="3" name="Picture 2" title="man driving forklift">
            <a:extLst>
              <a:ext uri="{FF2B5EF4-FFF2-40B4-BE49-F238E27FC236}">
                <a16:creationId xmlns:a16="http://schemas.microsoft.com/office/drawing/2014/main" id="{C58E3E96-BB12-F708-E37F-38D04C11E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423" y="2094228"/>
            <a:ext cx="2201011" cy="1655161"/>
          </a:xfrm>
          <a:prstGeom prst="rect">
            <a:avLst/>
          </a:prstGeom>
        </p:spPr>
      </p:pic>
      <p:pic>
        <p:nvPicPr>
          <p:cNvPr id="4" name="Picture 3" title="Man driving forklift">
            <a:extLst>
              <a:ext uri="{FF2B5EF4-FFF2-40B4-BE49-F238E27FC236}">
                <a16:creationId xmlns:a16="http://schemas.microsoft.com/office/drawing/2014/main" id="{74615DCE-3169-FB71-D86D-373B758EE5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810" y="4187257"/>
            <a:ext cx="1964999" cy="1909979"/>
          </a:xfrm>
          <a:prstGeom prst="rect">
            <a:avLst/>
          </a:prstGeom>
        </p:spPr>
      </p:pic>
      <p:pic>
        <p:nvPicPr>
          <p:cNvPr id="5" name="Picture 4" title="man driving forklift with forks up">
            <a:extLst>
              <a:ext uri="{FF2B5EF4-FFF2-40B4-BE49-F238E27FC236}">
                <a16:creationId xmlns:a16="http://schemas.microsoft.com/office/drawing/2014/main" id="{EEED6A2E-46D7-EF09-56D3-D795042C7A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540" y="2097691"/>
            <a:ext cx="2227344" cy="1648234"/>
          </a:xfrm>
          <a:prstGeom prst="rect">
            <a:avLst/>
          </a:prstGeom>
        </p:spPr>
      </p:pic>
      <p:pic>
        <p:nvPicPr>
          <p:cNvPr id="6" name="Picture 5" title="man wearing forklift seatbelt">
            <a:extLst>
              <a:ext uri="{FF2B5EF4-FFF2-40B4-BE49-F238E27FC236}">
                <a16:creationId xmlns:a16="http://schemas.microsoft.com/office/drawing/2014/main" id="{7AAE2B8F-370C-C927-B4E8-B20FFDE6B6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003" y="4187257"/>
            <a:ext cx="1935881" cy="19358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852758-2501-54D6-1C03-4FE3FBA293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0403" y="-298514"/>
            <a:ext cx="9184951" cy="1894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46F348-D0DC-EC63-1493-BA10AD6E18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9096" y="5919343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248ACD-C395-DB32-3AEC-067701B5B2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39728" y="2245287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6B41C2-1ED8-A6D2-0C37-D58C6B4347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2F2ABD2-D74A-C767-344B-1B0B23C8B75D}"/>
              </a:ext>
            </a:extLst>
          </p:cNvPr>
          <p:cNvSpPr txBox="1"/>
          <p:nvPr/>
        </p:nvSpPr>
        <p:spPr>
          <a:xfrm>
            <a:off x="249940" y="196963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63DCAE1-5F23-8676-4A13-D648D3DDB819}"/>
              </a:ext>
            </a:extLst>
          </p:cNvPr>
          <p:cNvSpPr txBox="1">
            <a:spLocks/>
          </p:cNvSpPr>
          <p:nvPr/>
        </p:nvSpPr>
        <p:spPr>
          <a:xfrm>
            <a:off x="3836653" y="43615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18A6DD91-768A-0570-40AA-648E42F857A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3814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15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049"/>
    </mc:Choice>
    <mc:Fallback xmlns="">
      <p:transition spd="slow" advTm="215049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77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1037</Words>
  <Application>Microsoft Office PowerPoint</Application>
  <PresentationFormat>Widescreen</PresentationFormat>
  <Paragraphs>243</Paragraphs>
  <Slides>34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Arial</vt:lpstr>
      <vt:lpstr>Calibri</vt:lpstr>
      <vt:lpstr>Calibri Light</vt:lpstr>
      <vt:lpstr>Museo-Sans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Heba kamel Elqasaby Atalla</cp:lastModifiedBy>
  <cp:revision>26</cp:revision>
  <dcterms:created xsi:type="dcterms:W3CDTF">2023-04-29T09:08:23Z</dcterms:created>
  <dcterms:modified xsi:type="dcterms:W3CDTF">2023-12-07T08:35:22Z</dcterms:modified>
</cp:coreProperties>
</file>