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6"/>
  </p:notesMasterIdLst>
  <p:sldIdLst>
    <p:sldId id="257" r:id="rId2"/>
    <p:sldId id="453" r:id="rId3"/>
    <p:sldId id="465" r:id="rId4"/>
    <p:sldId id="455" r:id="rId5"/>
    <p:sldId id="456" r:id="rId6"/>
    <p:sldId id="338" r:id="rId7"/>
    <p:sldId id="463" r:id="rId8"/>
    <p:sldId id="464" r:id="rId9"/>
    <p:sldId id="458" r:id="rId10"/>
    <p:sldId id="459" r:id="rId11"/>
    <p:sldId id="468" r:id="rId12"/>
    <p:sldId id="460" r:id="rId13"/>
    <p:sldId id="461" r:id="rId14"/>
    <p:sldId id="302" r:id="rId15"/>
    <p:sldId id="466" r:id="rId16"/>
    <p:sldId id="259" r:id="rId17"/>
    <p:sldId id="299" r:id="rId18"/>
    <p:sldId id="300" r:id="rId19"/>
    <p:sldId id="467" r:id="rId20"/>
    <p:sldId id="281" r:id="rId21"/>
    <p:sldId id="261" r:id="rId22"/>
    <p:sldId id="308" r:id="rId23"/>
    <p:sldId id="282" r:id="rId24"/>
    <p:sldId id="262" r:id="rId25"/>
    <p:sldId id="263" r:id="rId26"/>
    <p:sldId id="264" r:id="rId27"/>
    <p:sldId id="268" r:id="rId28"/>
    <p:sldId id="469" r:id="rId29"/>
    <p:sldId id="274" r:id="rId30"/>
    <p:sldId id="276" r:id="rId31"/>
    <p:sldId id="277" r:id="rId32"/>
    <p:sldId id="278" r:id="rId33"/>
    <p:sldId id="416" r:id="rId34"/>
    <p:sldId id="28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uy" initials="GA" lastIdx="49"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88014" autoAdjust="0"/>
  </p:normalViewPr>
  <p:slideViewPr>
    <p:cSldViewPr snapToGrid="0">
      <p:cViewPr varScale="1">
        <p:scale>
          <a:sx n="97" d="100"/>
          <a:sy n="97" d="100"/>
        </p:scale>
        <p:origin x="10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E21D04-AF3E-476A-B18E-D593947CD471}" type="datetimeFigureOut">
              <a:rPr lang="en-US" smtClean="0"/>
              <a:t>11/19/2022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D3FA8D-5AA4-4FB2-ADBC-3472CF320248}" type="slidenum">
              <a:rPr lang="en-US" smtClean="0"/>
              <a:t>‹#›</a:t>
            </a:fld>
            <a:endParaRPr lang="en-US"/>
          </a:p>
        </p:txBody>
      </p:sp>
    </p:spTree>
    <p:extLst>
      <p:ext uri="{BB962C8B-B14F-4D97-AF65-F5344CB8AC3E}">
        <p14:creationId xmlns:p14="http://schemas.microsoft.com/office/powerpoint/2010/main" val="2462114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a:extLst>
              <a:ext uri="{FF2B5EF4-FFF2-40B4-BE49-F238E27FC236}">
                <a16:creationId xmlns:a16="http://schemas.microsoft.com/office/drawing/2014/main" id="{FDDCD410-45A3-F148-B1AD-2A885492150F}"/>
              </a:ext>
            </a:extLst>
          </p:cNvPr>
          <p:cNvSpPr>
            <a:spLocks noGrp="1" noRot="1" noChangeAspect="1" noTextEdit="1"/>
          </p:cNvSpPr>
          <p:nvPr>
            <p:ph type="sldImg"/>
          </p:nvPr>
        </p:nvSpPr>
        <p:spPr>
          <a:ln/>
        </p:spPr>
      </p:sp>
      <p:sp>
        <p:nvSpPr>
          <p:cNvPr id="115715" name="Notes Placeholder 2">
            <a:extLst>
              <a:ext uri="{FF2B5EF4-FFF2-40B4-BE49-F238E27FC236}">
                <a16:creationId xmlns:a16="http://schemas.microsoft.com/office/drawing/2014/main" id="{447DD66B-9508-6B4B-9338-85AF4E75D28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115716" name="Slide Number Placeholder 3">
            <a:extLst>
              <a:ext uri="{FF2B5EF4-FFF2-40B4-BE49-F238E27FC236}">
                <a16:creationId xmlns:a16="http://schemas.microsoft.com/office/drawing/2014/main" id="{E1DB3B95-ED74-B547-BB2B-C6EDF663C04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sz="2000">
                <a:solidFill>
                  <a:schemeClr val="tx1"/>
                </a:solidFill>
                <a:latin typeface="Arial" panose="020B0604020202020204" pitchFamily="34" charset="0"/>
                <a:ea typeface="MS PGothic" panose="020B0600070205080204" pitchFamily="34" charset="-128"/>
              </a:defRPr>
            </a:lvl1pPr>
            <a:lvl2pPr marL="742950" indent="-285750" defTabSz="966788">
              <a:defRPr sz="2000">
                <a:solidFill>
                  <a:schemeClr val="tx1"/>
                </a:solidFill>
                <a:latin typeface="Arial" panose="020B0604020202020204" pitchFamily="34" charset="0"/>
                <a:ea typeface="MS PGothic" panose="020B0600070205080204" pitchFamily="34" charset="-128"/>
              </a:defRPr>
            </a:lvl2pPr>
            <a:lvl3pPr marL="1143000" indent="-228600" defTabSz="966788">
              <a:defRPr sz="2000">
                <a:solidFill>
                  <a:schemeClr val="tx1"/>
                </a:solidFill>
                <a:latin typeface="Arial" panose="020B0604020202020204" pitchFamily="34" charset="0"/>
                <a:ea typeface="MS PGothic" panose="020B0600070205080204" pitchFamily="34" charset="-128"/>
              </a:defRPr>
            </a:lvl3pPr>
            <a:lvl4pPr marL="1600200" indent="-228600" defTabSz="966788">
              <a:defRPr sz="2000">
                <a:solidFill>
                  <a:schemeClr val="tx1"/>
                </a:solidFill>
                <a:latin typeface="Arial" panose="020B0604020202020204" pitchFamily="34" charset="0"/>
                <a:ea typeface="MS PGothic" panose="020B0600070205080204" pitchFamily="34" charset="-128"/>
              </a:defRPr>
            </a:lvl4pPr>
            <a:lvl5pPr marL="2057400" indent="-228600" defTabSz="966788">
              <a:defRPr sz="2000">
                <a:solidFill>
                  <a:schemeClr val="tx1"/>
                </a:solidFill>
                <a:latin typeface="Arial" panose="020B0604020202020204" pitchFamily="34" charset="0"/>
                <a:ea typeface="MS PGothic" panose="020B0600070205080204" pitchFamily="34" charset="-128"/>
              </a:defRPr>
            </a:lvl5pPr>
            <a:lvl6pPr marL="25146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6pPr>
            <a:lvl7pPr marL="29718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7pPr>
            <a:lvl8pPr marL="34290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8pPr>
            <a:lvl9pPr marL="38862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9pPr>
          </a:lstStyle>
          <a:p>
            <a:fld id="{8AF2D778-11A8-6C47-B451-B12B1F9D501C}" type="slidenum">
              <a:rPr lang="en-US" altLang="en-US" sz="1300">
                <a:latin typeface="Times New Roman" panose="02020603050405020304" pitchFamily="18" charset="0"/>
              </a:rPr>
              <a:pPr/>
              <a:t>4</a:t>
            </a:fld>
            <a:endParaRPr lang="en-US" altLang="en-US" sz="1300">
              <a:latin typeface="Times New Roman" panose="02020603050405020304"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a:extLst>
              <a:ext uri="{FF2B5EF4-FFF2-40B4-BE49-F238E27FC236}">
                <a16:creationId xmlns:a16="http://schemas.microsoft.com/office/drawing/2014/main" id="{32D8E8C6-E23E-B34F-9C78-CFA5FDAF82D4}"/>
              </a:ext>
            </a:extLst>
          </p:cNvPr>
          <p:cNvSpPr>
            <a:spLocks noGrp="1" noRot="1" noChangeAspect="1" noTextEdit="1"/>
          </p:cNvSpPr>
          <p:nvPr>
            <p:ph type="sldImg"/>
          </p:nvPr>
        </p:nvSpPr>
        <p:spPr>
          <a:ln/>
        </p:spPr>
      </p:sp>
      <p:sp>
        <p:nvSpPr>
          <p:cNvPr id="117763" name="Notes Placeholder 2">
            <a:extLst>
              <a:ext uri="{FF2B5EF4-FFF2-40B4-BE49-F238E27FC236}">
                <a16:creationId xmlns:a16="http://schemas.microsoft.com/office/drawing/2014/main" id="{15D2AC91-F51D-8841-AE39-555FFA296DE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117764" name="Slide Number Placeholder 3">
            <a:extLst>
              <a:ext uri="{FF2B5EF4-FFF2-40B4-BE49-F238E27FC236}">
                <a16:creationId xmlns:a16="http://schemas.microsoft.com/office/drawing/2014/main" id="{596B3771-F11E-0043-B99B-0CE70AEA351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sz="2000">
                <a:solidFill>
                  <a:schemeClr val="tx1"/>
                </a:solidFill>
                <a:latin typeface="Arial" panose="020B0604020202020204" pitchFamily="34" charset="0"/>
                <a:ea typeface="MS PGothic" panose="020B0600070205080204" pitchFamily="34" charset="-128"/>
              </a:defRPr>
            </a:lvl1pPr>
            <a:lvl2pPr marL="742950" indent="-285750" defTabSz="966788">
              <a:defRPr sz="2000">
                <a:solidFill>
                  <a:schemeClr val="tx1"/>
                </a:solidFill>
                <a:latin typeface="Arial" panose="020B0604020202020204" pitchFamily="34" charset="0"/>
                <a:ea typeface="MS PGothic" panose="020B0600070205080204" pitchFamily="34" charset="-128"/>
              </a:defRPr>
            </a:lvl2pPr>
            <a:lvl3pPr marL="1143000" indent="-228600" defTabSz="966788">
              <a:defRPr sz="2000">
                <a:solidFill>
                  <a:schemeClr val="tx1"/>
                </a:solidFill>
                <a:latin typeface="Arial" panose="020B0604020202020204" pitchFamily="34" charset="0"/>
                <a:ea typeface="MS PGothic" panose="020B0600070205080204" pitchFamily="34" charset="-128"/>
              </a:defRPr>
            </a:lvl3pPr>
            <a:lvl4pPr marL="1600200" indent="-228600" defTabSz="966788">
              <a:defRPr sz="2000">
                <a:solidFill>
                  <a:schemeClr val="tx1"/>
                </a:solidFill>
                <a:latin typeface="Arial" panose="020B0604020202020204" pitchFamily="34" charset="0"/>
                <a:ea typeface="MS PGothic" panose="020B0600070205080204" pitchFamily="34" charset="-128"/>
              </a:defRPr>
            </a:lvl4pPr>
            <a:lvl5pPr marL="2057400" indent="-228600" defTabSz="966788">
              <a:defRPr sz="2000">
                <a:solidFill>
                  <a:schemeClr val="tx1"/>
                </a:solidFill>
                <a:latin typeface="Arial" panose="020B0604020202020204" pitchFamily="34" charset="0"/>
                <a:ea typeface="MS PGothic" panose="020B0600070205080204" pitchFamily="34" charset="-128"/>
              </a:defRPr>
            </a:lvl5pPr>
            <a:lvl6pPr marL="25146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6pPr>
            <a:lvl7pPr marL="29718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7pPr>
            <a:lvl8pPr marL="34290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8pPr>
            <a:lvl9pPr marL="38862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9pPr>
          </a:lstStyle>
          <a:p>
            <a:fld id="{3D25F6A9-1586-584B-80A3-F5E61641831F}" type="slidenum">
              <a:rPr lang="en-US" altLang="en-US" sz="1300">
                <a:latin typeface="Times New Roman" panose="02020603050405020304" pitchFamily="18" charset="0"/>
              </a:rPr>
              <a:pPr/>
              <a:t>5</a:t>
            </a:fld>
            <a:endParaRPr lang="en-US" altLang="en-US" sz="1300">
              <a:latin typeface="Times New Roman" panose="02020603050405020304"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a:extLst>
              <a:ext uri="{FF2B5EF4-FFF2-40B4-BE49-F238E27FC236}">
                <a16:creationId xmlns:a16="http://schemas.microsoft.com/office/drawing/2014/main" id="{8150BFDA-24BD-5A4D-B9DE-A8435422AC34}"/>
              </a:ext>
            </a:extLst>
          </p:cNvPr>
          <p:cNvSpPr>
            <a:spLocks noGrp="1" noRot="1" noChangeAspect="1" noTextEdit="1"/>
          </p:cNvSpPr>
          <p:nvPr>
            <p:ph type="sldImg"/>
          </p:nvPr>
        </p:nvSpPr>
        <p:spPr>
          <a:ln/>
        </p:spPr>
      </p:sp>
      <p:sp>
        <p:nvSpPr>
          <p:cNvPr id="121859" name="Notes Placeholder 2">
            <a:extLst>
              <a:ext uri="{FF2B5EF4-FFF2-40B4-BE49-F238E27FC236}">
                <a16:creationId xmlns:a16="http://schemas.microsoft.com/office/drawing/2014/main" id="{A38576D7-E686-9442-A3A5-51230000AF5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121860" name="Slide Number Placeholder 3">
            <a:extLst>
              <a:ext uri="{FF2B5EF4-FFF2-40B4-BE49-F238E27FC236}">
                <a16:creationId xmlns:a16="http://schemas.microsoft.com/office/drawing/2014/main" id="{28949BE8-5F9F-6F44-A2DB-54E248508B5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sz="2000">
                <a:solidFill>
                  <a:schemeClr val="tx1"/>
                </a:solidFill>
                <a:latin typeface="Arial" panose="020B0604020202020204" pitchFamily="34" charset="0"/>
                <a:ea typeface="MS PGothic" panose="020B0600070205080204" pitchFamily="34" charset="-128"/>
              </a:defRPr>
            </a:lvl1pPr>
            <a:lvl2pPr marL="742950" indent="-285750" defTabSz="966788">
              <a:defRPr sz="2000">
                <a:solidFill>
                  <a:schemeClr val="tx1"/>
                </a:solidFill>
                <a:latin typeface="Arial" panose="020B0604020202020204" pitchFamily="34" charset="0"/>
                <a:ea typeface="MS PGothic" panose="020B0600070205080204" pitchFamily="34" charset="-128"/>
              </a:defRPr>
            </a:lvl2pPr>
            <a:lvl3pPr marL="1143000" indent="-228600" defTabSz="966788">
              <a:defRPr sz="2000">
                <a:solidFill>
                  <a:schemeClr val="tx1"/>
                </a:solidFill>
                <a:latin typeface="Arial" panose="020B0604020202020204" pitchFamily="34" charset="0"/>
                <a:ea typeface="MS PGothic" panose="020B0600070205080204" pitchFamily="34" charset="-128"/>
              </a:defRPr>
            </a:lvl3pPr>
            <a:lvl4pPr marL="1600200" indent="-228600" defTabSz="966788">
              <a:defRPr sz="2000">
                <a:solidFill>
                  <a:schemeClr val="tx1"/>
                </a:solidFill>
                <a:latin typeface="Arial" panose="020B0604020202020204" pitchFamily="34" charset="0"/>
                <a:ea typeface="MS PGothic" panose="020B0600070205080204" pitchFamily="34" charset="-128"/>
              </a:defRPr>
            </a:lvl4pPr>
            <a:lvl5pPr marL="2057400" indent="-228600" defTabSz="966788">
              <a:defRPr sz="2000">
                <a:solidFill>
                  <a:schemeClr val="tx1"/>
                </a:solidFill>
                <a:latin typeface="Arial" panose="020B0604020202020204" pitchFamily="34" charset="0"/>
                <a:ea typeface="MS PGothic" panose="020B0600070205080204" pitchFamily="34" charset="-128"/>
              </a:defRPr>
            </a:lvl5pPr>
            <a:lvl6pPr marL="25146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6pPr>
            <a:lvl7pPr marL="29718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7pPr>
            <a:lvl8pPr marL="34290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8pPr>
            <a:lvl9pPr marL="38862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9pPr>
          </a:lstStyle>
          <a:p>
            <a:fld id="{97083AB9-FF01-894C-89FD-738EDDE3BCE2}" type="slidenum">
              <a:rPr lang="en-US" altLang="en-US" sz="1300">
                <a:latin typeface="Times New Roman" panose="02020603050405020304" pitchFamily="18" charset="0"/>
              </a:rPr>
              <a:pPr/>
              <a:t>6</a:t>
            </a:fld>
            <a:endParaRPr lang="en-US" altLang="en-US" sz="1300">
              <a:latin typeface="Times New Roman"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B369E73-3836-022B-382A-43CF613EDD8B}"/>
              </a:ext>
            </a:extLst>
          </p:cNvPr>
          <p:cNvSpPr>
            <a:spLocks noGrp="1" noChangeArrowheads="1"/>
          </p:cNvSpPr>
          <p:nvPr>
            <p:ph type="sldNum" sz="quarter" idx="5"/>
          </p:nvPr>
        </p:nvSpPr>
        <p:spPr>
          <a:ln/>
        </p:spPr>
        <p:txBody>
          <a:bodyPr/>
          <a:lstStyle/>
          <a:p>
            <a:fld id="{BD1DDB54-C709-47A1-9A6B-700C7CEA12F5}" type="slidenum">
              <a:rPr lang="en-AU" altLang="en-US"/>
              <a:pPr/>
              <a:t>7</a:t>
            </a:fld>
            <a:endParaRPr lang="en-AU" altLang="en-US"/>
          </a:p>
        </p:txBody>
      </p:sp>
      <p:sp>
        <p:nvSpPr>
          <p:cNvPr id="47106" name="Rectangle 2">
            <a:extLst>
              <a:ext uri="{FF2B5EF4-FFF2-40B4-BE49-F238E27FC236}">
                <a16:creationId xmlns:a16="http://schemas.microsoft.com/office/drawing/2014/main" id="{D7DECD9D-3450-0C31-8575-DBBCD91B31F0}"/>
              </a:ext>
            </a:extLst>
          </p:cNvPr>
          <p:cNvSpPr>
            <a:spLocks noGrp="1" noRot="1" noChangeAspect="1" noChangeArrowheads="1" noTextEdit="1"/>
          </p:cNvSpPr>
          <p:nvPr>
            <p:ph type="sldImg"/>
          </p:nvPr>
        </p:nvSpPr>
        <p:spPr>
          <a:ln/>
        </p:spPr>
      </p:sp>
      <p:sp>
        <p:nvSpPr>
          <p:cNvPr id="47107" name="Rectangle 3">
            <a:extLst>
              <a:ext uri="{FF2B5EF4-FFF2-40B4-BE49-F238E27FC236}">
                <a16:creationId xmlns:a16="http://schemas.microsoft.com/office/drawing/2014/main" id="{B5A8D3C7-1802-97C1-B578-97DA60C6F3DC}"/>
              </a:ext>
            </a:extLst>
          </p:cNvPr>
          <p:cNvSpPr>
            <a:spLocks noGrp="1" noChangeArrowheads="1"/>
          </p:cNvSpPr>
          <p:nvPr>
            <p:ph type="body" idx="1"/>
          </p:nvPr>
        </p:nvSpPr>
        <p:spPr/>
        <p:txBody>
          <a:bodyPr/>
          <a:lstStyle/>
          <a:p>
            <a:endParaRPr lang="en-AU"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9324517-2E7F-6098-66DD-4655B2E5F863}"/>
              </a:ext>
            </a:extLst>
          </p:cNvPr>
          <p:cNvSpPr>
            <a:spLocks noGrp="1" noChangeArrowheads="1"/>
          </p:cNvSpPr>
          <p:nvPr>
            <p:ph type="sldNum" sz="quarter" idx="5"/>
          </p:nvPr>
        </p:nvSpPr>
        <p:spPr>
          <a:ln/>
        </p:spPr>
        <p:txBody>
          <a:bodyPr/>
          <a:lstStyle/>
          <a:p>
            <a:fld id="{2EE71BE0-2FE5-4F9A-83BB-C25944D2D62C}" type="slidenum">
              <a:rPr lang="en-AU" altLang="en-US"/>
              <a:pPr/>
              <a:t>8</a:t>
            </a:fld>
            <a:endParaRPr lang="en-AU" altLang="en-US"/>
          </a:p>
        </p:txBody>
      </p:sp>
      <p:sp>
        <p:nvSpPr>
          <p:cNvPr id="49154" name="Rectangle 2">
            <a:extLst>
              <a:ext uri="{FF2B5EF4-FFF2-40B4-BE49-F238E27FC236}">
                <a16:creationId xmlns:a16="http://schemas.microsoft.com/office/drawing/2014/main" id="{9E75F8F4-7340-3F38-F7F5-8969F827D632}"/>
              </a:ext>
            </a:extLst>
          </p:cNvPr>
          <p:cNvSpPr>
            <a:spLocks noGrp="1" noRot="1" noChangeAspect="1" noChangeArrowheads="1" noTextEdit="1"/>
          </p:cNvSpPr>
          <p:nvPr>
            <p:ph type="sldImg"/>
          </p:nvPr>
        </p:nvSpPr>
        <p:spPr>
          <a:ln/>
        </p:spPr>
      </p:sp>
      <p:sp>
        <p:nvSpPr>
          <p:cNvPr id="49155" name="Rectangle 3">
            <a:extLst>
              <a:ext uri="{FF2B5EF4-FFF2-40B4-BE49-F238E27FC236}">
                <a16:creationId xmlns:a16="http://schemas.microsoft.com/office/drawing/2014/main" id="{45EC689D-9FAA-9666-CC84-02691E270008}"/>
              </a:ext>
            </a:extLst>
          </p:cNvPr>
          <p:cNvSpPr>
            <a:spLocks noGrp="1" noChangeArrowheads="1"/>
          </p:cNvSpPr>
          <p:nvPr>
            <p:ph type="body" idx="1"/>
          </p:nvPr>
        </p:nvSpPr>
        <p:spPr/>
        <p:txBody>
          <a:bodyPr/>
          <a:lstStyle/>
          <a:p>
            <a:endParaRPr lang="en-AU"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0AD3FA8D-5AA4-4FB2-ADBC-3472CF320248}" type="slidenum">
              <a:rPr lang="en-US" smtClean="0"/>
              <a:t>9</a:t>
            </a:fld>
            <a:endParaRPr lang="en-US"/>
          </a:p>
        </p:txBody>
      </p:sp>
    </p:spTree>
    <p:extLst>
      <p:ext uri="{BB962C8B-B14F-4D97-AF65-F5344CB8AC3E}">
        <p14:creationId xmlns:p14="http://schemas.microsoft.com/office/powerpoint/2010/main" val="3992808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10</a:t>
            </a:fld>
            <a:endParaRPr lang="en-US"/>
          </a:p>
        </p:txBody>
      </p:sp>
    </p:spTree>
    <p:extLst>
      <p:ext uri="{BB962C8B-B14F-4D97-AF65-F5344CB8AC3E}">
        <p14:creationId xmlns:p14="http://schemas.microsoft.com/office/powerpoint/2010/main" val="23365660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14</a:t>
            </a:fld>
            <a:endParaRPr lang="en-US"/>
          </a:p>
        </p:txBody>
      </p:sp>
    </p:spTree>
    <p:extLst>
      <p:ext uri="{BB962C8B-B14F-4D97-AF65-F5344CB8AC3E}">
        <p14:creationId xmlns:p14="http://schemas.microsoft.com/office/powerpoint/2010/main" val="18439813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04B21BE-9CC1-84C3-FF1A-A561BE05EE43}"/>
              </a:ext>
            </a:extLst>
          </p:cNvPr>
          <p:cNvSpPr>
            <a:spLocks noGrp="1" noChangeArrowheads="1"/>
          </p:cNvSpPr>
          <p:nvPr>
            <p:ph type="sldNum" sz="quarter" idx="5"/>
          </p:nvPr>
        </p:nvSpPr>
        <p:spPr>
          <a:ln/>
        </p:spPr>
        <p:txBody>
          <a:bodyPr/>
          <a:lstStyle/>
          <a:p>
            <a:fld id="{5A7451DC-83C4-43C5-A65C-D512BC384FC2}" type="slidenum">
              <a:rPr lang="en-US" altLang="en-US"/>
              <a:pPr/>
              <a:t>16</a:t>
            </a:fld>
            <a:endParaRPr lang="it-IT" altLang="en-US"/>
          </a:p>
        </p:txBody>
      </p:sp>
      <p:sp>
        <p:nvSpPr>
          <p:cNvPr id="134146" name="Rectangle 2">
            <a:extLst>
              <a:ext uri="{FF2B5EF4-FFF2-40B4-BE49-F238E27FC236}">
                <a16:creationId xmlns:a16="http://schemas.microsoft.com/office/drawing/2014/main" id="{BCE5E7C9-3B51-0581-0FEE-1020F0E4A34C}"/>
              </a:ext>
            </a:extLst>
          </p:cNvPr>
          <p:cNvSpPr>
            <a:spLocks noGrp="1" noRot="1" noChangeAspect="1" noChangeArrowheads="1" noTextEdit="1"/>
          </p:cNvSpPr>
          <p:nvPr>
            <p:ph type="sldImg"/>
          </p:nvPr>
        </p:nvSpPr>
        <p:spPr>
          <a:ln/>
        </p:spPr>
      </p:sp>
      <p:sp>
        <p:nvSpPr>
          <p:cNvPr id="134147" name="Rectangle 3">
            <a:extLst>
              <a:ext uri="{FF2B5EF4-FFF2-40B4-BE49-F238E27FC236}">
                <a16:creationId xmlns:a16="http://schemas.microsoft.com/office/drawing/2014/main" id="{62472689-0006-222D-7A98-B37BEF67269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0AD3FA8D-5AA4-4FB2-ADBC-3472CF320248}" type="slidenum">
              <a:rPr lang="en-US" smtClean="0"/>
              <a:t>17</a:t>
            </a:fld>
            <a:endParaRPr lang="en-US"/>
          </a:p>
        </p:txBody>
      </p:sp>
    </p:spTree>
    <p:extLst>
      <p:ext uri="{BB962C8B-B14F-4D97-AF65-F5344CB8AC3E}">
        <p14:creationId xmlns:p14="http://schemas.microsoft.com/office/powerpoint/2010/main" val="23248503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18</a:t>
            </a:fld>
            <a:endParaRPr lang="en-US"/>
          </a:p>
        </p:txBody>
      </p:sp>
    </p:spTree>
    <p:extLst>
      <p:ext uri="{BB962C8B-B14F-4D97-AF65-F5344CB8AC3E}">
        <p14:creationId xmlns:p14="http://schemas.microsoft.com/office/powerpoint/2010/main" val="1666224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28BC036-A92C-27D3-8041-D9C6C56E18AE}"/>
              </a:ext>
            </a:extLst>
          </p:cNvPr>
          <p:cNvSpPr>
            <a:spLocks noGrp="1" noChangeArrowheads="1"/>
          </p:cNvSpPr>
          <p:nvPr>
            <p:ph type="sldNum" sz="quarter" idx="5"/>
          </p:nvPr>
        </p:nvSpPr>
        <p:spPr>
          <a:ln/>
        </p:spPr>
        <p:txBody>
          <a:bodyPr/>
          <a:lstStyle/>
          <a:p>
            <a:fld id="{B7770CB8-2D6E-4004-AA55-CAFF2D871892}" type="slidenum">
              <a:rPr lang="en-US" altLang="en-US"/>
              <a:pPr/>
              <a:t>20</a:t>
            </a:fld>
            <a:endParaRPr lang="it-IT" altLang="en-US"/>
          </a:p>
        </p:txBody>
      </p:sp>
      <p:sp>
        <p:nvSpPr>
          <p:cNvPr id="136194" name="Rectangle 2">
            <a:extLst>
              <a:ext uri="{FF2B5EF4-FFF2-40B4-BE49-F238E27FC236}">
                <a16:creationId xmlns:a16="http://schemas.microsoft.com/office/drawing/2014/main" id="{4AC1507D-3CE6-488C-CF1F-A1666E9143EE}"/>
              </a:ext>
            </a:extLst>
          </p:cNvPr>
          <p:cNvSpPr>
            <a:spLocks noGrp="1" noRot="1" noChangeAspect="1" noChangeArrowheads="1" noTextEdit="1"/>
          </p:cNvSpPr>
          <p:nvPr>
            <p:ph type="sldImg"/>
          </p:nvPr>
        </p:nvSpPr>
        <p:spPr>
          <a:ln/>
        </p:spPr>
      </p:sp>
      <p:sp>
        <p:nvSpPr>
          <p:cNvPr id="136195" name="Rectangle 3">
            <a:extLst>
              <a:ext uri="{FF2B5EF4-FFF2-40B4-BE49-F238E27FC236}">
                <a16:creationId xmlns:a16="http://schemas.microsoft.com/office/drawing/2014/main" id="{B6762294-F8DE-91FB-D583-DFF767603081}"/>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3DCAD01-DF16-4EE8-8A46-0CB37D9CD15F}"/>
              </a:ext>
            </a:extLst>
          </p:cNvPr>
          <p:cNvSpPr>
            <a:spLocks noGrp="1" noChangeArrowheads="1"/>
          </p:cNvSpPr>
          <p:nvPr>
            <p:ph type="sldNum" sz="quarter" idx="5"/>
          </p:nvPr>
        </p:nvSpPr>
        <p:spPr>
          <a:ln/>
        </p:spPr>
        <p:txBody>
          <a:bodyPr/>
          <a:lstStyle/>
          <a:p>
            <a:fld id="{FDAF742E-2713-45F8-AE39-12471CC194A3}" type="slidenum">
              <a:rPr lang="en-US" altLang="en-US"/>
              <a:pPr/>
              <a:t>21</a:t>
            </a:fld>
            <a:endParaRPr lang="it-IT" altLang="en-US"/>
          </a:p>
        </p:txBody>
      </p:sp>
      <p:sp>
        <p:nvSpPr>
          <p:cNvPr id="137218" name="Rectangle 2">
            <a:extLst>
              <a:ext uri="{FF2B5EF4-FFF2-40B4-BE49-F238E27FC236}">
                <a16:creationId xmlns:a16="http://schemas.microsoft.com/office/drawing/2014/main" id="{A999078F-A5B9-D341-65C5-E5468CFAA580}"/>
              </a:ext>
            </a:extLst>
          </p:cNvPr>
          <p:cNvSpPr>
            <a:spLocks noGrp="1" noRot="1" noChangeAspect="1" noChangeArrowheads="1" noTextEdit="1"/>
          </p:cNvSpPr>
          <p:nvPr>
            <p:ph type="sldImg"/>
          </p:nvPr>
        </p:nvSpPr>
        <p:spPr>
          <a:ln/>
        </p:spPr>
      </p:sp>
      <p:sp>
        <p:nvSpPr>
          <p:cNvPr id="137219" name="Rectangle 3">
            <a:extLst>
              <a:ext uri="{FF2B5EF4-FFF2-40B4-BE49-F238E27FC236}">
                <a16:creationId xmlns:a16="http://schemas.microsoft.com/office/drawing/2014/main" id="{57072E29-2C5B-7348-7970-3C72B496ACCA}"/>
              </a:ext>
            </a:extLst>
          </p:cNvPr>
          <p:cNvSpPr>
            <a:spLocks noGrp="1" noChangeArrowheads="1"/>
          </p:cNvSpPr>
          <p:nvPr>
            <p:ph type="body" idx="1"/>
          </p:nvPr>
        </p:nvSpPr>
        <p:spPr/>
        <p:txBody>
          <a:bodyPr/>
          <a:lstStyle/>
          <a:p>
            <a:endParaRPr lang="en-US"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B75FAB7-8E61-E7E2-406A-DD8F2617344D}"/>
              </a:ext>
            </a:extLst>
          </p:cNvPr>
          <p:cNvSpPr>
            <a:spLocks noGrp="1" noChangeArrowheads="1"/>
          </p:cNvSpPr>
          <p:nvPr>
            <p:ph type="sldNum" sz="quarter" idx="5"/>
          </p:nvPr>
        </p:nvSpPr>
        <p:spPr>
          <a:ln/>
        </p:spPr>
        <p:txBody>
          <a:bodyPr/>
          <a:lstStyle/>
          <a:p>
            <a:fld id="{CA5DA997-D84F-4E51-BB9B-9F84ABCB1502}" type="slidenum">
              <a:rPr lang="en-US" altLang="en-US"/>
              <a:pPr/>
              <a:t>22</a:t>
            </a:fld>
            <a:endParaRPr lang="it-IT" altLang="en-US"/>
          </a:p>
        </p:txBody>
      </p:sp>
      <p:sp>
        <p:nvSpPr>
          <p:cNvPr id="138242" name="Rectangle 2">
            <a:extLst>
              <a:ext uri="{FF2B5EF4-FFF2-40B4-BE49-F238E27FC236}">
                <a16:creationId xmlns:a16="http://schemas.microsoft.com/office/drawing/2014/main" id="{3EEC59F4-2C8E-BE03-89F3-0CD8EB4CF10C}"/>
              </a:ext>
            </a:extLst>
          </p:cNvPr>
          <p:cNvSpPr>
            <a:spLocks noGrp="1" noRot="1" noChangeAspect="1" noChangeArrowheads="1" noTextEdit="1"/>
          </p:cNvSpPr>
          <p:nvPr>
            <p:ph type="sldImg"/>
          </p:nvPr>
        </p:nvSpPr>
        <p:spPr>
          <a:ln/>
        </p:spPr>
      </p:sp>
      <p:sp>
        <p:nvSpPr>
          <p:cNvPr id="138243" name="Rectangle 3">
            <a:extLst>
              <a:ext uri="{FF2B5EF4-FFF2-40B4-BE49-F238E27FC236}">
                <a16:creationId xmlns:a16="http://schemas.microsoft.com/office/drawing/2014/main" id="{4ACA89F0-86FE-9212-7F96-F9B69C4B2C0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8D0A698-7302-4F4C-9DE0-EE5C398C202D}"/>
              </a:ext>
            </a:extLst>
          </p:cNvPr>
          <p:cNvSpPr>
            <a:spLocks noGrp="1" noChangeArrowheads="1"/>
          </p:cNvSpPr>
          <p:nvPr>
            <p:ph type="sldNum" sz="quarter" idx="5"/>
          </p:nvPr>
        </p:nvSpPr>
        <p:spPr>
          <a:ln/>
        </p:spPr>
        <p:txBody>
          <a:bodyPr/>
          <a:lstStyle/>
          <a:p>
            <a:fld id="{35FB1EAE-3B3C-49C2-89A6-4EEEE97D4E4F}" type="slidenum">
              <a:rPr lang="en-US" altLang="en-US"/>
              <a:pPr/>
              <a:t>23</a:t>
            </a:fld>
            <a:endParaRPr lang="it-IT" altLang="en-US"/>
          </a:p>
        </p:txBody>
      </p:sp>
      <p:sp>
        <p:nvSpPr>
          <p:cNvPr id="139266" name="Rectangle 2">
            <a:extLst>
              <a:ext uri="{FF2B5EF4-FFF2-40B4-BE49-F238E27FC236}">
                <a16:creationId xmlns:a16="http://schemas.microsoft.com/office/drawing/2014/main" id="{F8821F3E-8213-744F-05C5-7CDC5BC59DE0}"/>
              </a:ext>
            </a:extLst>
          </p:cNvPr>
          <p:cNvSpPr>
            <a:spLocks noGrp="1" noRot="1" noChangeAspect="1" noChangeArrowheads="1" noTextEdit="1"/>
          </p:cNvSpPr>
          <p:nvPr>
            <p:ph type="sldImg"/>
          </p:nvPr>
        </p:nvSpPr>
        <p:spPr>
          <a:ln/>
        </p:spPr>
      </p:sp>
      <p:sp>
        <p:nvSpPr>
          <p:cNvPr id="139267" name="Rectangle 3">
            <a:extLst>
              <a:ext uri="{FF2B5EF4-FFF2-40B4-BE49-F238E27FC236}">
                <a16:creationId xmlns:a16="http://schemas.microsoft.com/office/drawing/2014/main" id="{97B5EDAC-BC41-F28B-1247-2E5497C20FAA}"/>
              </a:ext>
            </a:extLst>
          </p:cNvPr>
          <p:cNvSpPr>
            <a:spLocks noGrp="1" noChangeArrowheads="1"/>
          </p:cNvSpPr>
          <p:nvPr>
            <p:ph type="body" idx="1"/>
          </p:nvPr>
        </p:nvSpPr>
        <p:spPr/>
        <p:txBody>
          <a:bodyPr/>
          <a:lstStyle/>
          <a:p>
            <a:endParaRPr lang="en-US"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E88AEBFC-46D1-61EC-BD00-DAE35522143E}"/>
              </a:ext>
            </a:extLst>
          </p:cNvPr>
          <p:cNvSpPr>
            <a:spLocks noGrp="1" noChangeArrowheads="1"/>
          </p:cNvSpPr>
          <p:nvPr>
            <p:ph type="sldNum" sz="quarter" idx="5"/>
          </p:nvPr>
        </p:nvSpPr>
        <p:spPr>
          <a:ln/>
        </p:spPr>
        <p:txBody>
          <a:bodyPr/>
          <a:lstStyle/>
          <a:p>
            <a:fld id="{B2F73986-3E21-4FE7-BA5C-A56742781C6E}" type="slidenum">
              <a:rPr lang="en-US" altLang="en-US"/>
              <a:pPr/>
              <a:t>24</a:t>
            </a:fld>
            <a:endParaRPr lang="it-IT" altLang="en-US"/>
          </a:p>
        </p:txBody>
      </p:sp>
      <p:sp>
        <p:nvSpPr>
          <p:cNvPr id="140290" name="Rectangle 2">
            <a:extLst>
              <a:ext uri="{FF2B5EF4-FFF2-40B4-BE49-F238E27FC236}">
                <a16:creationId xmlns:a16="http://schemas.microsoft.com/office/drawing/2014/main" id="{64ADD040-8DB4-4EA1-AA84-72366D484472}"/>
              </a:ext>
            </a:extLst>
          </p:cNvPr>
          <p:cNvSpPr>
            <a:spLocks noGrp="1" noRot="1" noChangeAspect="1" noChangeArrowheads="1" noTextEdit="1"/>
          </p:cNvSpPr>
          <p:nvPr>
            <p:ph type="sldImg"/>
          </p:nvPr>
        </p:nvSpPr>
        <p:spPr>
          <a:ln/>
        </p:spPr>
      </p:sp>
      <p:sp>
        <p:nvSpPr>
          <p:cNvPr id="140291" name="Rectangle 3">
            <a:extLst>
              <a:ext uri="{FF2B5EF4-FFF2-40B4-BE49-F238E27FC236}">
                <a16:creationId xmlns:a16="http://schemas.microsoft.com/office/drawing/2014/main" id="{F601DE3B-E0D5-0DA3-D132-F53DCCF72200}"/>
              </a:ext>
            </a:extLst>
          </p:cNvPr>
          <p:cNvSpPr>
            <a:spLocks noGrp="1" noChangeArrowheads="1"/>
          </p:cNvSpPr>
          <p:nvPr>
            <p:ph type="body" idx="1"/>
          </p:nvPr>
        </p:nvSpPr>
        <p:spPr/>
        <p:txBody>
          <a:bodyPr/>
          <a:lstStyle/>
          <a:p>
            <a:endParaRPr lang="en-US"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7D4F5ED-6C9D-E3C9-31B5-193C9865F7DF}"/>
              </a:ext>
            </a:extLst>
          </p:cNvPr>
          <p:cNvSpPr>
            <a:spLocks noGrp="1" noChangeArrowheads="1"/>
          </p:cNvSpPr>
          <p:nvPr>
            <p:ph type="sldNum" sz="quarter" idx="5"/>
          </p:nvPr>
        </p:nvSpPr>
        <p:spPr>
          <a:ln/>
        </p:spPr>
        <p:txBody>
          <a:bodyPr/>
          <a:lstStyle/>
          <a:p>
            <a:fld id="{A44BE3BE-AECE-442D-AEDE-662E5046A322}" type="slidenum">
              <a:rPr lang="en-US" altLang="en-US"/>
              <a:pPr/>
              <a:t>25</a:t>
            </a:fld>
            <a:endParaRPr lang="it-IT" altLang="en-US"/>
          </a:p>
        </p:txBody>
      </p:sp>
      <p:sp>
        <p:nvSpPr>
          <p:cNvPr id="141314" name="Rectangle 2">
            <a:extLst>
              <a:ext uri="{FF2B5EF4-FFF2-40B4-BE49-F238E27FC236}">
                <a16:creationId xmlns:a16="http://schemas.microsoft.com/office/drawing/2014/main" id="{79595A83-7C11-D6C9-4EB1-BD58B6BE1FBC}"/>
              </a:ext>
            </a:extLst>
          </p:cNvPr>
          <p:cNvSpPr>
            <a:spLocks noGrp="1" noRot="1" noChangeAspect="1" noChangeArrowheads="1" noTextEdit="1"/>
          </p:cNvSpPr>
          <p:nvPr>
            <p:ph type="sldImg"/>
          </p:nvPr>
        </p:nvSpPr>
        <p:spPr>
          <a:ln/>
        </p:spPr>
      </p:sp>
      <p:sp>
        <p:nvSpPr>
          <p:cNvPr id="141315" name="Rectangle 3">
            <a:extLst>
              <a:ext uri="{FF2B5EF4-FFF2-40B4-BE49-F238E27FC236}">
                <a16:creationId xmlns:a16="http://schemas.microsoft.com/office/drawing/2014/main" id="{23C1F064-CFF0-4CDE-29E3-BC7D6EAD8951}"/>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C87015A-4CDE-55FF-B287-8A9184CD72B4}"/>
              </a:ext>
            </a:extLst>
          </p:cNvPr>
          <p:cNvSpPr>
            <a:spLocks noGrp="1" noChangeArrowheads="1"/>
          </p:cNvSpPr>
          <p:nvPr>
            <p:ph type="sldNum" sz="quarter" idx="5"/>
          </p:nvPr>
        </p:nvSpPr>
        <p:spPr>
          <a:ln/>
        </p:spPr>
        <p:txBody>
          <a:bodyPr/>
          <a:lstStyle/>
          <a:p>
            <a:fld id="{EE4C2E8D-B0C8-4E33-B614-37631011AFDB}" type="slidenum">
              <a:rPr lang="en-US" altLang="en-US"/>
              <a:pPr/>
              <a:t>26</a:t>
            </a:fld>
            <a:endParaRPr lang="it-IT" altLang="en-US"/>
          </a:p>
        </p:txBody>
      </p:sp>
      <p:sp>
        <p:nvSpPr>
          <p:cNvPr id="142338" name="Rectangle 2">
            <a:extLst>
              <a:ext uri="{FF2B5EF4-FFF2-40B4-BE49-F238E27FC236}">
                <a16:creationId xmlns:a16="http://schemas.microsoft.com/office/drawing/2014/main" id="{7E17722C-C143-8894-8BDB-EA2FE528A852}"/>
              </a:ext>
            </a:extLst>
          </p:cNvPr>
          <p:cNvSpPr>
            <a:spLocks noGrp="1" noRot="1" noChangeAspect="1" noChangeArrowheads="1" noTextEdit="1"/>
          </p:cNvSpPr>
          <p:nvPr>
            <p:ph type="sldImg"/>
          </p:nvPr>
        </p:nvSpPr>
        <p:spPr>
          <a:ln/>
        </p:spPr>
      </p:sp>
      <p:sp>
        <p:nvSpPr>
          <p:cNvPr id="142339" name="Rectangle 3">
            <a:extLst>
              <a:ext uri="{FF2B5EF4-FFF2-40B4-BE49-F238E27FC236}">
                <a16:creationId xmlns:a16="http://schemas.microsoft.com/office/drawing/2014/main" id="{B9326A5D-DD43-A004-CCC5-2F2C63D7BF05}"/>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2F65098-1FE8-514D-9BBB-0CEB04E339FC}"/>
              </a:ext>
            </a:extLst>
          </p:cNvPr>
          <p:cNvSpPr>
            <a:spLocks noGrp="1" noChangeArrowheads="1"/>
          </p:cNvSpPr>
          <p:nvPr>
            <p:ph type="sldNum" sz="quarter" idx="5"/>
          </p:nvPr>
        </p:nvSpPr>
        <p:spPr>
          <a:ln/>
        </p:spPr>
        <p:txBody>
          <a:bodyPr/>
          <a:lstStyle/>
          <a:p>
            <a:fld id="{6BB7C7E2-CBAF-42B4-9113-80FD02356209}" type="slidenum">
              <a:rPr lang="en-US" altLang="en-US"/>
              <a:pPr/>
              <a:t>27</a:t>
            </a:fld>
            <a:endParaRPr lang="it-IT" altLang="en-US"/>
          </a:p>
        </p:txBody>
      </p:sp>
      <p:sp>
        <p:nvSpPr>
          <p:cNvPr id="147458" name="Rectangle 2">
            <a:extLst>
              <a:ext uri="{FF2B5EF4-FFF2-40B4-BE49-F238E27FC236}">
                <a16:creationId xmlns:a16="http://schemas.microsoft.com/office/drawing/2014/main" id="{B52EF6DF-2CD8-862D-4CFE-66784076EE62}"/>
              </a:ext>
            </a:extLst>
          </p:cNvPr>
          <p:cNvSpPr>
            <a:spLocks noGrp="1" noRot="1" noChangeAspect="1" noChangeArrowheads="1" noTextEdit="1"/>
          </p:cNvSpPr>
          <p:nvPr>
            <p:ph type="sldImg"/>
          </p:nvPr>
        </p:nvSpPr>
        <p:spPr>
          <a:ln/>
        </p:spPr>
      </p:sp>
      <p:sp>
        <p:nvSpPr>
          <p:cNvPr id="147459" name="Rectangle 3">
            <a:extLst>
              <a:ext uri="{FF2B5EF4-FFF2-40B4-BE49-F238E27FC236}">
                <a16:creationId xmlns:a16="http://schemas.microsoft.com/office/drawing/2014/main" id="{9CBDFFE1-B186-CCA2-72C5-493493D3A16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BAF9C0-03F0-4961-A614-0240057543F6}" type="slidenum">
              <a:rPr lang="en-MY" smtClean="0"/>
              <a:t>34</a:t>
            </a:fld>
            <a:endParaRPr lang="en-MY"/>
          </a:p>
        </p:txBody>
      </p:sp>
    </p:spTree>
    <p:extLst>
      <p:ext uri="{BB962C8B-B14F-4D97-AF65-F5344CB8AC3E}">
        <p14:creationId xmlns:p14="http://schemas.microsoft.com/office/powerpoint/2010/main" val="939751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306AE76-1F4E-4300-B2C4-E3ACE92A9FE7}" type="datetime1">
              <a:rPr lang="en-US" smtClean="0"/>
              <a:t>11/19/2022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89C00C0-2406-4A10-9EBE-9F028133F119}" type="datetime1">
              <a:rPr lang="en-US" smtClean="0"/>
              <a:t>11/19/2022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889ED7-3A21-41E3-9940-BFD11938CA99}" type="datetime1">
              <a:rPr lang="en-US" smtClean="0"/>
              <a:t>11/19/2022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CB25C8A-A568-4693-86DC-96DD6CBE4C0F}" type="datetime1">
              <a:rPr lang="en-US" smtClean="0"/>
              <a:t>11/19/2022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D3D371D-0416-4043-B8B7-C002C869358B}" type="datetime1">
              <a:rPr lang="en-US" smtClean="0"/>
              <a:t>11/19/2022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6AB9600-9073-4EC1-A1FD-517D1510D03C}" type="datetime1">
              <a:rPr lang="en-US" smtClean="0"/>
              <a:t>11/19/2022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7025AF-374C-409C-8C1A-7504B36131D1}" type="datetime1">
              <a:rPr lang="en-US" smtClean="0"/>
              <a:t>11/19/2022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CBBE335-27FE-461F-B3FE-371AD2515737}" type="datetime1">
              <a:rPr lang="en-US" smtClean="0"/>
              <a:t>11/19/2022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3D361DF-02BE-40B5-89B8-B9374F3515FE}" type="datetime1">
              <a:rPr lang="en-US" smtClean="0"/>
              <a:t>11/19/2022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1FD26B7-D96C-4898-86C0-BBDC35E559A4}" type="datetime1">
              <a:rPr lang="en-US" smtClean="0"/>
              <a:t>11/19/2022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97CB6E9-5160-442C-A8D1-2C0AECB3B702}" type="datetime1">
              <a:rPr lang="en-US" smtClean="0"/>
              <a:t>11/19/2022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20C4C-9E55-187A-3605-F0E4E8839342}"/>
              </a:ext>
            </a:extLst>
          </p:cNvPr>
          <p:cNvSpPr>
            <a:spLocks noGrp="1"/>
          </p:cNvSpPr>
          <p:nvPr>
            <p:ph type="title"/>
          </p:nvPr>
        </p:nvSpPr>
        <p:spPr>
          <a:xfrm>
            <a:off x="2032000" y="190500"/>
            <a:ext cx="9347200" cy="1527175"/>
          </a:xfrm>
        </p:spPr>
        <p:txBody>
          <a:bodyPr/>
          <a:lstStyle/>
          <a:p>
            <a:r>
              <a:rPr lang="en-US"/>
              <a:t>Click to edit Master title style</a:t>
            </a:r>
          </a:p>
        </p:txBody>
      </p:sp>
      <p:sp>
        <p:nvSpPr>
          <p:cNvPr id="3" name="Table Placeholder 2">
            <a:extLst>
              <a:ext uri="{FF2B5EF4-FFF2-40B4-BE49-F238E27FC236}">
                <a16:creationId xmlns:a16="http://schemas.microsoft.com/office/drawing/2014/main" id="{E38FFCD9-B58E-8838-BB37-6F178BD09081}"/>
              </a:ext>
            </a:extLst>
          </p:cNvPr>
          <p:cNvSpPr>
            <a:spLocks noGrp="1"/>
          </p:cNvSpPr>
          <p:nvPr>
            <p:ph type="tbl" idx="1"/>
          </p:nvPr>
        </p:nvSpPr>
        <p:spPr>
          <a:xfrm>
            <a:off x="2032000" y="1905000"/>
            <a:ext cx="9347200" cy="4114800"/>
          </a:xfrm>
        </p:spPr>
        <p:txBody>
          <a:bodyPr/>
          <a:lstStyle/>
          <a:p>
            <a:endParaRPr lang="en-US"/>
          </a:p>
        </p:txBody>
      </p:sp>
      <p:sp>
        <p:nvSpPr>
          <p:cNvPr id="4" name="Date Placeholder 3">
            <a:extLst>
              <a:ext uri="{FF2B5EF4-FFF2-40B4-BE49-F238E27FC236}">
                <a16:creationId xmlns:a16="http://schemas.microsoft.com/office/drawing/2014/main" id="{5D2353F0-85CD-1D7A-154B-AFBD00890DA6}"/>
              </a:ext>
            </a:extLst>
          </p:cNvPr>
          <p:cNvSpPr>
            <a:spLocks noGrp="1"/>
          </p:cNvSpPr>
          <p:nvPr>
            <p:ph type="dt" sz="half" idx="10"/>
          </p:nvPr>
        </p:nvSpPr>
        <p:spPr>
          <a:xfrm>
            <a:off x="8839200" y="6248400"/>
            <a:ext cx="2540000" cy="457200"/>
          </a:xfrm>
        </p:spPr>
        <p:txBody>
          <a:bodyPr/>
          <a:lstStyle>
            <a:lvl1pPr>
              <a:defRPr/>
            </a:lvl1pPr>
          </a:lstStyle>
          <a:p>
            <a:fld id="{C92E622E-BD46-4483-AFF0-7B9D5BA387B7}" type="datetime1">
              <a:rPr lang="en-US" altLang="en-US" smtClean="0"/>
              <a:t>11/19/2022</a:t>
            </a:fld>
            <a:endParaRPr lang="en-GB" altLang="en-US"/>
          </a:p>
        </p:txBody>
      </p:sp>
      <p:sp>
        <p:nvSpPr>
          <p:cNvPr id="5" name="Footer Placeholder 4">
            <a:extLst>
              <a:ext uri="{FF2B5EF4-FFF2-40B4-BE49-F238E27FC236}">
                <a16:creationId xmlns:a16="http://schemas.microsoft.com/office/drawing/2014/main" id="{34898C7D-9273-AF14-1ED1-D93A80F53956}"/>
              </a:ext>
            </a:extLst>
          </p:cNvPr>
          <p:cNvSpPr>
            <a:spLocks noGrp="1"/>
          </p:cNvSpPr>
          <p:nvPr>
            <p:ph type="ftr" sz="quarter" idx="11"/>
          </p:nvPr>
        </p:nvSpPr>
        <p:spPr>
          <a:xfrm>
            <a:off x="4368800" y="6248400"/>
            <a:ext cx="3860800" cy="457200"/>
          </a:xfrm>
        </p:spPr>
        <p:txBody>
          <a:bodyPr/>
          <a:lstStyle>
            <a:lvl1pPr>
              <a:defRPr/>
            </a:lvl1pPr>
          </a:lstStyle>
          <a:p>
            <a:endParaRPr lang="en-GB" altLang="en-US"/>
          </a:p>
        </p:txBody>
      </p:sp>
      <p:sp>
        <p:nvSpPr>
          <p:cNvPr id="6" name="Slide Number Placeholder 5">
            <a:extLst>
              <a:ext uri="{FF2B5EF4-FFF2-40B4-BE49-F238E27FC236}">
                <a16:creationId xmlns:a16="http://schemas.microsoft.com/office/drawing/2014/main" id="{255FFA2B-2344-E23A-6CA3-0B785BB1B501}"/>
              </a:ext>
            </a:extLst>
          </p:cNvPr>
          <p:cNvSpPr>
            <a:spLocks noGrp="1"/>
          </p:cNvSpPr>
          <p:nvPr>
            <p:ph type="sldNum" sz="quarter" idx="12"/>
          </p:nvPr>
        </p:nvSpPr>
        <p:spPr>
          <a:xfrm>
            <a:off x="2032000" y="6248400"/>
            <a:ext cx="1727200" cy="457200"/>
          </a:xfrm>
        </p:spPr>
        <p:txBody>
          <a:bodyPr/>
          <a:lstStyle>
            <a:lvl1pPr>
              <a:defRPr/>
            </a:lvl1pPr>
          </a:lstStyle>
          <a:p>
            <a:fld id="{3C7167B8-999C-4818-B76C-84D307374559}" type="slidenum">
              <a:rPr lang="en-GB" altLang="en-US"/>
              <a:pPr/>
              <a:t>‹#›</a:t>
            </a:fld>
            <a:endParaRPr lang="en-GB" altLang="en-US"/>
          </a:p>
        </p:txBody>
      </p:sp>
    </p:spTree>
    <p:extLst>
      <p:ext uri="{BB962C8B-B14F-4D97-AF65-F5344CB8AC3E}">
        <p14:creationId xmlns:p14="http://schemas.microsoft.com/office/powerpoint/2010/main" val="25616864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31DD0-1E04-F7DC-9802-30B2C1C872D5}"/>
              </a:ext>
            </a:extLst>
          </p:cNvPr>
          <p:cNvSpPr>
            <a:spLocks noGrp="1"/>
          </p:cNvSpPr>
          <p:nvPr>
            <p:ph type="title"/>
          </p:nvPr>
        </p:nvSpPr>
        <p:spPr>
          <a:xfrm>
            <a:off x="1422400" y="304801"/>
            <a:ext cx="10058400" cy="1431925"/>
          </a:xfrm>
        </p:spPr>
        <p:txBody>
          <a:bodyPr/>
          <a:lstStyle/>
          <a:p>
            <a:r>
              <a:rPr lang="en-US"/>
              <a:t>Click to edit Master title style</a:t>
            </a:r>
          </a:p>
        </p:txBody>
      </p:sp>
      <p:sp>
        <p:nvSpPr>
          <p:cNvPr id="3" name="Text Placeholder 2">
            <a:extLst>
              <a:ext uri="{FF2B5EF4-FFF2-40B4-BE49-F238E27FC236}">
                <a16:creationId xmlns:a16="http://schemas.microsoft.com/office/drawing/2014/main" id="{C67EF6D5-657B-E82F-26BA-A790E16AA9AA}"/>
              </a:ext>
            </a:extLst>
          </p:cNvPr>
          <p:cNvSpPr>
            <a:spLocks noGrp="1"/>
          </p:cNvSpPr>
          <p:nvPr>
            <p:ph type="body" sz="half" idx="1"/>
          </p:nvPr>
        </p:nvSpPr>
        <p:spPr>
          <a:xfrm>
            <a:off x="1422400" y="1981200"/>
            <a:ext cx="49276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88DD7BB-0AE1-E10C-C6C6-04ACD1F016E8}"/>
              </a:ext>
            </a:extLst>
          </p:cNvPr>
          <p:cNvSpPr>
            <a:spLocks noGrp="1"/>
          </p:cNvSpPr>
          <p:nvPr>
            <p:ph sz="half" idx="2"/>
          </p:nvPr>
        </p:nvSpPr>
        <p:spPr>
          <a:xfrm>
            <a:off x="6553200" y="1981200"/>
            <a:ext cx="49276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47FC86D-45D4-415D-5E03-5C51E2FB2EA6}"/>
              </a:ext>
            </a:extLst>
          </p:cNvPr>
          <p:cNvSpPr>
            <a:spLocks noGrp="1"/>
          </p:cNvSpPr>
          <p:nvPr>
            <p:ph type="dt" sz="half" idx="10"/>
          </p:nvPr>
        </p:nvSpPr>
        <p:spPr>
          <a:xfrm>
            <a:off x="1422400" y="6248400"/>
            <a:ext cx="2540000" cy="457200"/>
          </a:xfrm>
        </p:spPr>
        <p:txBody>
          <a:bodyPr/>
          <a:lstStyle>
            <a:lvl1pPr>
              <a:defRPr/>
            </a:lvl1pPr>
          </a:lstStyle>
          <a:p>
            <a:fld id="{CFF95830-6790-47AA-9EB3-619763F7B82F}" type="datetime1">
              <a:rPr lang="en-US" altLang="en-US" smtClean="0"/>
              <a:t>11/19/2022</a:t>
            </a:fld>
            <a:endParaRPr lang="en-US" altLang="en-US"/>
          </a:p>
        </p:txBody>
      </p:sp>
      <p:sp>
        <p:nvSpPr>
          <p:cNvPr id="6" name="Footer Placeholder 5">
            <a:extLst>
              <a:ext uri="{FF2B5EF4-FFF2-40B4-BE49-F238E27FC236}">
                <a16:creationId xmlns:a16="http://schemas.microsoft.com/office/drawing/2014/main" id="{05DCEBBD-620F-9F01-76E0-EE346D0E8F57}"/>
              </a:ext>
            </a:extLst>
          </p:cNvPr>
          <p:cNvSpPr>
            <a:spLocks noGrp="1"/>
          </p:cNvSpPr>
          <p:nvPr>
            <p:ph type="ftr" sz="quarter" idx="11"/>
          </p:nvPr>
        </p:nvSpPr>
        <p:spPr>
          <a:xfrm>
            <a:off x="4572000" y="6248400"/>
            <a:ext cx="3860800" cy="45720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62A184EB-67C1-183A-6766-AC4A85E7B3B2}"/>
              </a:ext>
            </a:extLst>
          </p:cNvPr>
          <p:cNvSpPr>
            <a:spLocks noGrp="1"/>
          </p:cNvSpPr>
          <p:nvPr>
            <p:ph type="sldNum" sz="quarter" idx="12"/>
          </p:nvPr>
        </p:nvSpPr>
        <p:spPr>
          <a:xfrm>
            <a:off x="8940800" y="6248400"/>
            <a:ext cx="2540000" cy="457200"/>
          </a:xfrm>
        </p:spPr>
        <p:txBody>
          <a:bodyPr/>
          <a:lstStyle>
            <a:lvl1pPr>
              <a:defRPr/>
            </a:lvl1pPr>
          </a:lstStyle>
          <a:p>
            <a:fld id="{FA087C80-451A-4BFD-AAB9-3E0FA6A5A496}" type="slidenum">
              <a:rPr lang="en-US" altLang="en-US"/>
              <a:pPr/>
              <a:t>‹#›</a:t>
            </a:fld>
            <a:endParaRPr lang="en-US" altLang="en-US"/>
          </a:p>
        </p:txBody>
      </p:sp>
    </p:spTree>
    <p:extLst>
      <p:ext uri="{BB962C8B-B14F-4D97-AF65-F5344CB8AC3E}">
        <p14:creationId xmlns:p14="http://schemas.microsoft.com/office/powerpoint/2010/main" val="41438409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49A5B4-637E-4629-A81C-2A6005B4EA13}" type="datetime1">
              <a:rPr lang="en-US" smtClean="0"/>
              <a:t>11/19/2022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4.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jpeg"/><Relationship Id="rId1" Type="http://schemas.openxmlformats.org/officeDocument/2006/relationships/slideLayout" Target="../slideLayouts/slideLayout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4.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4.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2.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hyperlink" Target="https://www.attogtech.com/pgp-key-generator/" TargetMode="External"/><Relationship Id="rId7" Type="http://schemas.openxmlformats.org/officeDocument/2006/relationships/image" Target="../media/image8.emf"/><Relationship Id="rId2" Type="http://schemas.openxmlformats.org/officeDocument/2006/relationships/hyperlink" Target="https://www.gpg4win.org/download.html" TargetMode="Externa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6269" y="4288121"/>
            <a:ext cx="6714451" cy="1972334"/>
          </a:xfrm>
          <a:prstGeom prst="rect">
            <a:avLst/>
          </a:prstGeom>
        </p:spPr>
      </p:pic>
      <p:pic>
        <p:nvPicPr>
          <p:cNvPr id="13" name="Picture 12"/>
          <p:cNvPicPr>
            <a:picLocks noChangeAspect="1"/>
          </p:cNvPicPr>
          <p:nvPr/>
        </p:nvPicPr>
        <p:blipFill>
          <a:blip r:embed="rId6"/>
          <a:stretch>
            <a:fillRect/>
          </a:stretch>
        </p:blipFill>
        <p:spPr>
          <a:xfrm>
            <a:off x="6570304" y="4708455"/>
            <a:ext cx="5882401" cy="1034667"/>
          </a:xfrm>
          <a:prstGeom prst="rect">
            <a:avLst/>
          </a:prstGeom>
        </p:spPr>
      </p:pic>
      <p:sp>
        <p:nvSpPr>
          <p:cNvPr id="14" name="TextBox 13"/>
          <p:cNvSpPr txBox="1"/>
          <p:nvPr/>
        </p:nvSpPr>
        <p:spPr>
          <a:xfrm>
            <a:off x="87274" y="4581790"/>
            <a:ext cx="5744329"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Security </a:t>
            </a:r>
          </a:p>
          <a:p>
            <a:r>
              <a:rPr lang="en-US" sz="2800" dirty="0">
                <a:solidFill>
                  <a:srgbClr val="24A9E1"/>
                </a:solidFill>
                <a:latin typeface="Tajawal Medium" panose="00000600000000000000" pitchFamily="2" charset="-78"/>
                <a:cs typeface="Tajawal Medium" panose="00000600000000000000" pitchFamily="2" charset="-78"/>
              </a:rPr>
              <a:t>Prepared by Dr. Mohammed Anbar</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8194644" y="4994955"/>
            <a:ext cx="2640466" cy="553998"/>
          </a:xfrm>
          <a:prstGeom prst="rect">
            <a:avLst/>
          </a:prstGeom>
          <a:noFill/>
        </p:spPr>
        <p:txBody>
          <a:bodyPr wrap="none" rtlCol="0">
            <a:spAutoFit/>
          </a:bodyPr>
          <a:lstStyle/>
          <a:p>
            <a:r>
              <a:rPr lang="en-US" sz="3000" dirty="0">
                <a:solidFill>
                  <a:schemeClr val="bg1"/>
                </a:solidFill>
                <a:latin typeface="Tajawal Medium" panose="00000600000000000000" pitchFamily="2" charset="-78"/>
                <a:cs typeface="Tajawal Medium" panose="00000600000000000000" pitchFamily="2" charset="-78"/>
              </a:rPr>
              <a:t>Email Security</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C35CD86-B44B-D064-3CFB-E607360FAEF9}"/>
              </a:ext>
            </a:extLst>
          </p:cNvPr>
          <p:cNvPicPr>
            <a:picLocks noChangeAspect="1"/>
          </p:cNvPicPr>
          <p:nvPr/>
        </p:nvPicPr>
        <p:blipFill>
          <a:blip r:embed="rId2"/>
          <a:stretch>
            <a:fillRect/>
          </a:stretch>
        </p:blipFill>
        <p:spPr>
          <a:xfrm>
            <a:off x="-108036" y="0"/>
            <a:ext cx="9533101" cy="1610200"/>
          </a:xfrm>
          <a:prstGeom prst="rect">
            <a:avLst/>
          </a:prstGeom>
        </p:spPr>
      </p:pic>
      <p:pic>
        <p:nvPicPr>
          <p:cNvPr id="3" name="Picture 2">
            <a:extLst>
              <a:ext uri="{FF2B5EF4-FFF2-40B4-BE49-F238E27FC236}">
                <a16:creationId xmlns:a16="http://schemas.microsoft.com/office/drawing/2014/main" id="{58DA2A87-93DA-3DC1-BD87-09B27F246C8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0816" y="5677145"/>
            <a:ext cx="1222425" cy="1096206"/>
          </a:xfrm>
          <a:prstGeom prst="rect">
            <a:avLst/>
          </a:prstGeom>
        </p:spPr>
      </p:pic>
      <p:pic>
        <p:nvPicPr>
          <p:cNvPr id="4" name="Picture 3">
            <a:extLst>
              <a:ext uri="{FF2B5EF4-FFF2-40B4-BE49-F238E27FC236}">
                <a16:creationId xmlns:a16="http://schemas.microsoft.com/office/drawing/2014/main" id="{4889C7C6-8FA3-9A0B-7365-592257DCBB3F}"/>
              </a:ext>
            </a:extLst>
          </p:cNvPr>
          <p:cNvPicPr>
            <a:picLocks noChangeAspect="1"/>
          </p:cNvPicPr>
          <p:nvPr/>
        </p:nvPicPr>
        <p:blipFill>
          <a:blip r:embed="rId4"/>
          <a:stretch>
            <a:fillRect/>
          </a:stretch>
        </p:blipFill>
        <p:spPr>
          <a:xfrm>
            <a:off x="2009864" y="6117410"/>
            <a:ext cx="9902229" cy="204838"/>
          </a:xfrm>
          <a:prstGeom prst="rect">
            <a:avLst/>
          </a:prstGeom>
        </p:spPr>
      </p:pic>
      <p:sp>
        <p:nvSpPr>
          <p:cNvPr id="5" name="TextBox 4">
            <a:extLst>
              <a:ext uri="{FF2B5EF4-FFF2-40B4-BE49-F238E27FC236}">
                <a16:creationId xmlns:a16="http://schemas.microsoft.com/office/drawing/2014/main" id="{39B610C2-87F0-91E3-7D54-F744D1BD3C1D}"/>
              </a:ext>
            </a:extLst>
          </p:cNvPr>
          <p:cNvSpPr txBox="1"/>
          <p:nvPr/>
        </p:nvSpPr>
        <p:spPr>
          <a:xfrm>
            <a:off x="2440788" y="620750"/>
            <a:ext cx="6265984" cy="461665"/>
          </a:xfrm>
          <a:prstGeom prst="rect">
            <a:avLst/>
          </a:prstGeom>
          <a:noFill/>
        </p:spPr>
        <p:txBody>
          <a:bodyPr wrap="square">
            <a:spAutoFit/>
          </a:bodyPr>
          <a:lstStyle/>
          <a:p>
            <a:r>
              <a:rPr lang="en-US" sz="2400" dirty="0">
                <a:solidFill>
                  <a:schemeClr val="bg1"/>
                </a:solidFill>
              </a:rPr>
              <a:t>Learning objectives </a:t>
            </a:r>
          </a:p>
        </p:txBody>
      </p:sp>
      <p:sp>
        <p:nvSpPr>
          <p:cNvPr id="6" name="TextBox 5">
            <a:extLst>
              <a:ext uri="{FF2B5EF4-FFF2-40B4-BE49-F238E27FC236}">
                <a16:creationId xmlns:a16="http://schemas.microsoft.com/office/drawing/2014/main" id="{254B3F11-E203-19BB-1897-D5797965FC53}"/>
              </a:ext>
            </a:extLst>
          </p:cNvPr>
          <p:cNvSpPr txBox="1"/>
          <p:nvPr/>
        </p:nvSpPr>
        <p:spPr>
          <a:xfrm>
            <a:off x="1514459" y="2074012"/>
            <a:ext cx="8548302" cy="1938992"/>
          </a:xfrm>
          <a:prstGeom prst="rect">
            <a:avLst/>
          </a:prstGeom>
          <a:noFill/>
        </p:spPr>
        <p:txBody>
          <a:bodyPr wrap="square">
            <a:spAutoFit/>
          </a:bodyPr>
          <a:lstStyle/>
          <a:p>
            <a:pPr marL="342900" indent="-342900">
              <a:buFont typeface="Arial" panose="020B0604020202020204" pitchFamily="34" charset="0"/>
              <a:buChar char="•"/>
            </a:pPr>
            <a:r>
              <a:rPr lang="en-US" sz="2400" dirty="0"/>
              <a:t>Understand email basics,</a:t>
            </a:r>
          </a:p>
          <a:p>
            <a:pPr marL="342900" indent="-342900">
              <a:buFont typeface="Arial" panose="020B0604020202020204" pitchFamily="34" charset="0"/>
              <a:buChar char="•"/>
            </a:pPr>
            <a:r>
              <a:rPr lang="en-US" sz="2400" dirty="0"/>
              <a:t>Explain email security,</a:t>
            </a:r>
          </a:p>
          <a:p>
            <a:pPr marL="342900" indent="-342900">
              <a:buFont typeface="Arial" panose="020B0604020202020204" pitchFamily="34" charset="0"/>
              <a:buChar char="•"/>
            </a:pPr>
            <a:r>
              <a:rPr lang="en-US" sz="2400" dirty="0"/>
              <a:t>Explain email security threats,</a:t>
            </a:r>
          </a:p>
          <a:p>
            <a:pPr marL="342900" indent="-342900">
              <a:buFont typeface="Arial" panose="020B0604020202020204" pitchFamily="34" charset="0"/>
              <a:buChar char="•"/>
            </a:pPr>
            <a:r>
              <a:rPr lang="en-US" sz="2400" dirty="0"/>
              <a:t>Explain </a:t>
            </a:r>
            <a:r>
              <a:rPr lang="en-MY" sz="2400" dirty="0"/>
              <a:t>Pretty Good Privacy (PGP),</a:t>
            </a:r>
          </a:p>
          <a:p>
            <a:pPr marL="342900" indent="-342900">
              <a:buFont typeface="Arial" panose="020B0604020202020204" pitchFamily="34" charset="0"/>
              <a:buChar char="•"/>
            </a:pPr>
            <a:r>
              <a:rPr lang="en-US" sz="2400" dirty="0"/>
              <a:t>Explain</a:t>
            </a:r>
            <a:r>
              <a:rPr lang="fr-FR" sz="2400" dirty="0"/>
              <a:t> Secure/Multipurpose Internet Mail Extension (S/MIME). </a:t>
            </a:r>
          </a:p>
        </p:txBody>
      </p:sp>
      <p:sp>
        <p:nvSpPr>
          <p:cNvPr id="7" name="TextBox 6">
            <a:extLst>
              <a:ext uri="{FF2B5EF4-FFF2-40B4-BE49-F238E27FC236}">
                <a16:creationId xmlns:a16="http://schemas.microsoft.com/office/drawing/2014/main" id="{E3DC7454-522C-669A-F3CC-41E14A8EF667}"/>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Slide Number Placeholder 7">
            <a:extLst>
              <a:ext uri="{FF2B5EF4-FFF2-40B4-BE49-F238E27FC236}">
                <a16:creationId xmlns:a16="http://schemas.microsoft.com/office/drawing/2014/main" id="{A495F105-C087-D9A5-FB29-44C53D1D24F2}"/>
              </a:ext>
            </a:extLst>
          </p:cNvPr>
          <p:cNvSpPr>
            <a:spLocks noGrp="1"/>
          </p:cNvSpPr>
          <p:nvPr>
            <p:ph type="sldNum" sz="quarter" idx="12"/>
          </p:nvPr>
        </p:nvSpPr>
        <p:spPr/>
        <p:txBody>
          <a:bodyPr/>
          <a:lstStyle/>
          <a:p>
            <a:fld id="{FDED41F8-FC0F-4085-8150-313B6CF05213}" type="slidenum">
              <a:rPr lang="en-US" smtClean="0"/>
              <a:t>2</a:t>
            </a:fld>
            <a:endParaRPr lang="en-US"/>
          </a:p>
        </p:txBody>
      </p:sp>
      <p:pic>
        <p:nvPicPr>
          <p:cNvPr id="9" name="Picture 8">
            <a:extLst>
              <a:ext uri="{FF2B5EF4-FFF2-40B4-BE49-F238E27FC236}">
                <a16:creationId xmlns:a16="http://schemas.microsoft.com/office/drawing/2014/main" id="{0B7268F1-74A3-25E7-8E6C-D8DE17B7F683}"/>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D1555385-781F-4DEE-3659-55FAE6246070}"/>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055150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8E7DC1-5CF7-84F0-596E-495B7F1B9233}"/>
              </a:ext>
            </a:extLst>
          </p:cNvPr>
          <p:cNvSpPr txBox="1"/>
          <p:nvPr/>
        </p:nvSpPr>
        <p:spPr>
          <a:xfrm>
            <a:off x="875492" y="1964142"/>
            <a:ext cx="9533100" cy="2814617"/>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MY" sz="2000" b="0" i="0" dirty="0">
                <a:solidFill>
                  <a:srgbClr val="202124"/>
                </a:solidFill>
                <a:effectLst/>
              </a:rPr>
              <a:t>E-mail is </a:t>
            </a:r>
            <a:r>
              <a:rPr lang="en-MY" sz="2000" i="0" dirty="0">
                <a:solidFill>
                  <a:srgbClr val="202124"/>
                </a:solidFill>
                <a:effectLst/>
              </a:rPr>
              <a:t>a computer-based application for the exchange of messages between users</a:t>
            </a:r>
            <a:r>
              <a:rPr lang="en-MY" sz="2000" b="0" i="0" dirty="0">
                <a:solidFill>
                  <a:srgbClr val="202124"/>
                </a:solidFill>
                <a:effectLst/>
              </a:rPr>
              <a:t>.</a:t>
            </a:r>
            <a:br>
              <a:rPr lang="en-MY" sz="2000" b="0" i="0" dirty="0">
                <a:solidFill>
                  <a:srgbClr val="202124"/>
                </a:solidFill>
                <a:effectLst/>
              </a:rPr>
            </a:br>
            <a:r>
              <a:rPr lang="en-MY" sz="2000" b="0" i="0" dirty="0">
                <a:solidFill>
                  <a:srgbClr val="202124"/>
                </a:solidFill>
                <a:effectLst/>
              </a:rPr>
              <a:t> </a:t>
            </a:r>
          </a:p>
          <a:p>
            <a:pPr marL="342900" indent="-342900">
              <a:lnSpc>
                <a:spcPct val="150000"/>
              </a:lnSpc>
              <a:buFont typeface="Arial" panose="020B0604020202020204" pitchFamily="34" charset="0"/>
              <a:buChar char="•"/>
            </a:pPr>
            <a:r>
              <a:rPr lang="en-MY" sz="2000" b="0" i="0" dirty="0">
                <a:solidFill>
                  <a:srgbClr val="202124"/>
                </a:solidFill>
                <a:effectLst/>
              </a:rPr>
              <a:t>A worldwide e-mail network allows people to exchange e-mail messages very quickly.</a:t>
            </a:r>
            <a:br>
              <a:rPr lang="en-MY" sz="2000" b="0" i="0" dirty="0">
                <a:solidFill>
                  <a:srgbClr val="202124"/>
                </a:solidFill>
                <a:effectLst/>
              </a:rPr>
            </a:br>
            <a:endParaRPr lang="en-MY" sz="2000" b="0" i="0" dirty="0">
              <a:solidFill>
                <a:srgbClr val="202124"/>
              </a:solidFill>
              <a:effectLst/>
            </a:endParaRPr>
          </a:p>
          <a:p>
            <a:pPr marL="342900" indent="-342900">
              <a:lnSpc>
                <a:spcPct val="150000"/>
              </a:lnSpc>
              <a:buFont typeface="Arial" panose="020B0604020202020204" pitchFamily="34" charset="0"/>
              <a:buChar char="•"/>
            </a:pPr>
            <a:r>
              <a:rPr lang="en-MY" sz="2000" b="0" i="0" dirty="0">
                <a:solidFill>
                  <a:srgbClr val="202124"/>
                </a:solidFill>
                <a:effectLst/>
              </a:rPr>
              <a:t> E-mail is the electronic equivalent of a letter, but with advantages in timeliness and flexibility.</a:t>
            </a:r>
            <a:endParaRPr lang="en-US" sz="2000" dirty="0"/>
          </a:p>
        </p:txBody>
      </p:sp>
      <p:pic>
        <p:nvPicPr>
          <p:cNvPr id="7" name="Picture 6">
            <a:extLst>
              <a:ext uri="{FF2B5EF4-FFF2-40B4-BE49-F238E27FC236}">
                <a16:creationId xmlns:a16="http://schemas.microsoft.com/office/drawing/2014/main" id="{90ECED2A-DF30-4FF7-1640-86684A09CFB9}"/>
              </a:ext>
            </a:extLst>
          </p:cNvPr>
          <p:cNvPicPr>
            <a:picLocks noChangeAspect="1"/>
          </p:cNvPicPr>
          <p:nvPr/>
        </p:nvPicPr>
        <p:blipFill>
          <a:blip r:embed="rId2"/>
          <a:stretch>
            <a:fillRect/>
          </a:stretch>
        </p:blipFill>
        <p:spPr>
          <a:xfrm>
            <a:off x="-108036" y="0"/>
            <a:ext cx="9533101" cy="1610200"/>
          </a:xfrm>
          <a:prstGeom prst="rect">
            <a:avLst/>
          </a:prstGeom>
        </p:spPr>
      </p:pic>
      <p:sp>
        <p:nvSpPr>
          <p:cNvPr id="3" name="TextBox 2">
            <a:extLst>
              <a:ext uri="{FF2B5EF4-FFF2-40B4-BE49-F238E27FC236}">
                <a16:creationId xmlns:a16="http://schemas.microsoft.com/office/drawing/2014/main" id="{A5AE8679-7A47-A516-12C5-8C7A4DD22AA0}"/>
              </a:ext>
            </a:extLst>
          </p:cNvPr>
          <p:cNvSpPr txBox="1"/>
          <p:nvPr/>
        </p:nvSpPr>
        <p:spPr>
          <a:xfrm>
            <a:off x="2548647" y="620434"/>
            <a:ext cx="6186790" cy="461665"/>
          </a:xfrm>
          <a:prstGeom prst="rect">
            <a:avLst/>
          </a:prstGeom>
          <a:noFill/>
        </p:spPr>
        <p:txBody>
          <a:bodyPr wrap="square">
            <a:spAutoFit/>
          </a:bodyPr>
          <a:lstStyle/>
          <a:p>
            <a:r>
              <a:rPr lang="en-MY" sz="2400" dirty="0">
                <a:solidFill>
                  <a:schemeClr val="bg1"/>
                </a:solidFill>
              </a:rPr>
              <a:t>Electronic mail (E-mail) </a:t>
            </a:r>
          </a:p>
        </p:txBody>
      </p:sp>
      <p:pic>
        <p:nvPicPr>
          <p:cNvPr id="4" name="Picture 3">
            <a:extLst>
              <a:ext uri="{FF2B5EF4-FFF2-40B4-BE49-F238E27FC236}">
                <a16:creationId xmlns:a16="http://schemas.microsoft.com/office/drawing/2014/main" id="{4119785B-A63B-14A3-D467-2F78236809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0816" y="5677145"/>
            <a:ext cx="1222425" cy="1096206"/>
          </a:xfrm>
          <a:prstGeom prst="rect">
            <a:avLst/>
          </a:prstGeom>
        </p:spPr>
      </p:pic>
      <p:pic>
        <p:nvPicPr>
          <p:cNvPr id="5" name="Picture 4">
            <a:extLst>
              <a:ext uri="{FF2B5EF4-FFF2-40B4-BE49-F238E27FC236}">
                <a16:creationId xmlns:a16="http://schemas.microsoft.com/office/drawing/2014/main" id="{85DF5D6A-242F-88A9-99D5-7B35F645F2A3}"/>
              </a:ext>
            </a:extLst>
          </p:cNvPr>
          <p:cNvPicPr>
            <a:picLocks noChangeAspect="1"/>
          </p:cNvPicPr>
          <p:nvPr/>
        </p:nvPicPr>
        <p:blipFill>
          <a:blip r:embed="rId4"/>
          <a:stretch>
            <a:fillRect/>
          </a:stretch>
        </p:blipFill>
        <p:spPr>
          <a:xfrm>
            <a:off x="2009864" y="6117410"/>
            <a:ext cx="9902229" cy="204838"/>
          </a:xfrm>
          <a:prstGeom prst="rect">
            <a:avLst/>
          </a:prstGeom>
        </p:spPr>
      </p:pic>
      <p:sp>
        <p:nvSpPr>
          <p:cNvPr id="8" name="TextBox 7">
            <a:extLst>
              <a:ext uri="{FF2B5EF4-FFF2-40B4-BE49-F238E27FC236}">
                <a16:creationId xmlns:a16="http://schemas.microsoft.com/office/drawing/2014/main" id="{6D7CD7EE-8FDB-AC50-299F-83716CB5FA71}"/>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AA34EBFE-3577-A4DF-17AA-204E92C9D135}"/>
              </a:ext>
            </a:extLst>
          </p:cNvPr>
          <p:cNvSpPr>
            <a:spLocks noGrp="1"/>
          </p:cNvSpPr>
          <p:nvPr>
            <p:ph type="sldNum" sz="quarter" idx="12"/>
          </p:nvPr>
        </p:nvSpPr>
        <p:spPr/>
        <p:txBody>
          <a:bodyPr/>
          <a:lstStyle/>
          <a:p>
            <a:fld id="{FDED41F8-FC0F-4085-8150-313B6CF05213}" type="slidenum">
              <a:rPr lang="en-US" smtClean="0"/>
              <a:t>3</a:t>
            </a:fld>
            <a:endParaRPr lang="en-US"/>
          </a:p>
        </p:txBody>
      </p:sp>
      <p:pic>
        <p:nvPicPr>
          <p:cNvPr id="10" name="Picture 9">
            <a:extLst>
              <a:ext uri="{FF2B5EF4-FFF2-40B4-BE49-F238E27FC236}">
                <a16:creationId xmlns:a16="http://schemas.microsoft.com/office/drawing/2014/main" id="{111296D3-D4D3-BD4A-8947-29FB1C129B18}"/>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26300F33-2899-5C66-6680-609ABAA3C052}"/>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9087780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3" name="Rectangle 3">
            <a:extLst>
              <a:ext uri="{FF2B5EF4-FFF2-40B4-BE49-F238E27FC236}">
                <a16:creationId xmlns:a16="http://schemas.microsoft.com/office/drawing/2014/main" id="{D791821C-7219-B74A-8C14-B65C6D494AC8}"/>
              </a:ext>
            </a:extLst>
          </p:cNvPr>
          <p:cNvSpPr>
            <a:spLocks noGrp="1" noChangeArrowheads="1"/>
          </p:cNvSpPr>
          <p:nvPr>
            <p:ph type="body" sz="half" idx="1"/>
          </p:nvPr>
        </p:nvSpPr>
        <p:spPr>
          <a:xfrm>
            <a:off x="1443241" y="1688349"/>
            <a:ext cx="9938873" cy="4876800"/>
          </a:xfrm>
        </p:spPr>
        <p:txBody>
          <a:bodyPr>
            <a:normAutofit/>
          </a:bodyPr>
          <a:lstStyle/>
          <a:p>
            <a:pPr marL="0" indent="0">
              <a:lnSpc>
                <a:spcPct val="150000"/>
              </a:lnSpc>
              <a:buNone/>
            </a:pPr>
            <a:r>
              <a:rPr lang="en-US" altLang="en-US" sz="1800" b="1" dirty="0">
                <a:solidFill>
                  <a:srgbClr val="202124"/>
                </a:solidFill>
              </a:rPr>
              <a:t>Three major components: </a:t>
            </a:r>
          </a:p>
          <a:p>
            <a:pPr>
              <a:lnSpc>
                <a:spcPct val="150000"/>
              </a:lnSpc>
            </a:pPr>
            <a:r>
              <a:rPr lang="en-US" altLang="en-US" sz="1800" dirty="0">
                <a:solidFill>
                  <a:srgbClr val="202124"/>
                </a:solidFill>
              </a:rPr>
              <a:t>user agents </a:t>
            </a:r>
          </a:p>
          <a:p>
            <a:pPr>
              <a:lnSpc>
                <a:spcPct val="150000"/>
              </a:lnSpc>
            </a:pPr>
            <a:r>
              <a:rPr lang="en-US" altLang="en-US" sz="1800" dirty="0">
                <a:solidFill>
                  <a:srgbClr val="202124"/>
                </a:solidFill>
              </a:rPr>
              <a:t>mail servers </a:t>
            </a:r>
          </a:p>
          <a:p>
            <a:pPr>
              <a:lnSpc>
                <a:spcPct val="150000"/>
              </a:lnSpc>
              <a:spcAft>
                <a:spcPct val="75000"/>
              </a:spcAft>
            </a:pPr>
            <a:r>
              <a:rPr lang="en-US" altLang="en-US" sz="1800" dirty="0">
                <a:solidFill>
                  <a:srgbClr val="202124"/>
                </a:solidFill>
              </a:rPr>
              <a:t>simple mail transfer protocol (SMTP)</a:t>
            </a:r>
          </a:p>
          <a:p>
            <a:pPr marL="0" indent="0">
              <a:lnSpc>
                <a:spcPct val="150000"/>
              </a:lnSpc>
              <a:buNone/>
            </a:pPr>
            <a:r>
              <a:rPr lang="en-US" altLang="en-US" sz="1800" b="1" dirty="0">
                <a:solidFill>
                  <a:srgbClr val="202124"/>
                </a:solidFill>
              </a:rPr>
              <a:t>User Agent or </a:t>
            </a:r>
            <a:r>
              <a:rPr lang="en-US" altLang="ja-JP" sz="1800" dirty="0">
                <a:solidFill>
                  <a:srgbClr val="202124"/>
                </a:solidFill>
              </a:rPr>
              <a:t>mail reader</a:t>
            </a:r>
            <a:endParaRPr lang="en-US" altLang="en-US" sz="1800" b="1" dirty="0">
              <a:solidFill>
                <a:srgbClr val="202124"/>
              </a:solidFill>
            </a:endParaRPr>
          </a:p>
          <a:p>
            <a:pPr>
              <a:lnSpc>
                <a:spcPct val="150000"/>
              </a:lnSpc>
            </a:pPr>
            <a:r>
              <a:rPr lang="en-US" altLang="en-US" sz="1800" dirty="0">
                <a:solidFill>
                  <a:srgbClr val="202124"/>
                </a:solidFill>
              </a:rPr>
              <a:t>composing, editing, and reading mail messages. Examples of user agents are (</a:t>
            </a:r>
            <a:r>
              <a:rPr lang="en-US" altLang="en-US" sz="1800" dirty="0" err="1">
                <a:solidFill>
                  <a:srgbClr val="202124"/>
                </a:solidFill>
              </a:rPr>
              <a:t>i</a:t>
            </a:r>
            <a:r>
              <a:rPr lang="en-US" altLang="en-US" sz="1800" dirty="0">
                <a:solidFill>
                  <a:srgbClr val="202124"/>
                </a:solidFill>
              </a:rPr>
              <a:t>)Outlook and (ii)Thunderbird</a:t>
            </a:r>
          </a:p>
          <a:p>
            <a:pPr>
              <a:lnSpc>
                <a:spcPct val="150000"/>
              </a:lnSpc>
            </a:pPr>
            <a:r>
              <a:rPr lang="en-US" altLang="en-US" sz="1800" dirty="0">
                <a:solidFill>
                  <a:srgbClr val="202124"/>
                </a:solidFill>
              </a:rPr>
              <a:t>Outgoing, and incoming messages stored on the server</a:t>
            </a:r>
          </a:p>
        </p:txBody>
      </p:sp>
      <p:pic>
        <p:nvPicPr>
          <p:cNvPr id="2" name="Picture 1">
            <a:extLst>
              <a:ext uri="{FF2B5EF4-FFF2-40B4-BE49-F238E27FC236}">
                <a16:creationId xmlns:a16="http://schemas.microsoft.com/office/drawing/2014/main" id="{95A4B96C-2576-5C2C-61AF-17348F055F9E}"/>
              </a:ext>
            </a:extLst>
          </p:cNvPr>
          <p:cNvPicPr>
            <a:picLocks noChangeAspect="1"/>
          </p:cNvPicPr>
          <p:nvPr/>
        </p:nvPicPr>
        <p:blipFill>
          <a:blip r:embed="rId3"/>
          <a:stretch>
            <a:fillRect/>
          </a:stretch>
        </p:blipFill>
        <p:spPr>
          <a:xfrm>
            <a:off x="-108036" y="0"/>
            <a:ext cx="9533101" cy="1610200"/>
          </a:xfrm>
          <a:prstGeom prst="rect">
            <a:avLst/>
          </a:prstGeom>
        </p:spPr>
      </p:pic>
      <p:sp>
        <p:nvSpPr>
          <p:cNvPr id="4" name="TextBox 3">
            <a:extLst>
              <a:ext uri="{FF2B5EF4-FFF2-40B4-BE49-F238E27FC236}">
                <a16:creationId xmlns:a16="http://schemas.microsoft.com/office/drawing/2014/main" id="{BE4FEEAC-C8D9-8F54-C820-6F31B7D51E27}"/>
              </a:ext>
            </a:extLst>
          </p:cNvPr>
          <p:cNvSpPr txBox="1"/>
          <p:nvPr/>
        </p:nvSpPr>
        <p:spPr>
          <a:xfrm>
            <a:off x="2655651" y="620434"/>
            <a:ext cx="6186790" cy="461665"/>
          </a:xfrm>
          <a:prstGeom prst="rect">
            <a:avLst/>
          </a:prstGeom>
          <a:noFill/>
        </p:spPr>
        <p:txBody>
          <a:bodyPr wrap="square">
            <a:spAutoFit/>
          </a:bodyPr>
          <a:lstStyle/>
          <a:p>
            <a:r>
              <a:rPr lang="en-MY" sz="2400" dirty="0">
                <a:solidFill>
                  <a:schemeClr val="bg1"/>
                </a:solidFill>
              </a:rPr>
              <a:t>E-mail (cont. )</a:t>
            </a:r>
            <a:endParaRPr lang="en-MY" sz="2400" dirty="0"/>
          </a:p>
        </p:txBody>
      </p:sp>
      <p:pic>
        <p:nvPicPr>
          <p:cNvPr id="7" name="Picture 6">
            <a:extLst>
              <a:ext uri="{FF2B5EF4-FFF2-40B4-BE49-F238E27FC236}">
                <a16:creationId xmlns:a16="http://schemas.microsoft.com/office/drawing/2014/main" id="{D181DD19-603E-9517-D190-06858EAE625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0816" y="5677145"/>
            <a:ext cx="1222425" cy="1096206"/>
          </a:xfrm>
          <a:prstGeom prst="rect">
            <a:avLst/>
          </a:prstGeom>
        </p:spPr>
      </p:pic>
      <p:pic>
        <p:nvPicPr>
          <p:cNvPr id="8" name="Picture 7">
            <a:extLst>
              <a:ext uri="{FF2B5EF4-FFF2-40B4-BE49-F238E27FC236}">
                <a16:creationId xmlns:a16="http://schemas.microsoft.com/office/drawing/2014/main" id="{64BA3C38-3C2C-614E-9FD7-6EBA4401842B}"/>
              </a:ext>
            </a:extLst>
          </p:cNvPr>
          <p:cNvPicPr>
            <a:picLocks noChangeAspect="1"/>
          </p:cNvPicPr>
          <p:nvPr/>
        </p:nvPicPr>
        <p:blipFill>
          <a:blip r:embed="rId5"/>
          <a:stretch>
            <a:fillRect/>
          </a:stretch>
        </p:blipFill>
        <p:spPr>
          <a:xfrm>
            <a:off x="2009864" y="6117410"/>
            <a:ext cx="9902229" cy="204838"/>
          </a:xfrm>
          <a:prstGeom prst="rect">
            <a:avLst/>
          </a:prstGeom>
        </p:spPr>
      </p:pic>
      <p:sp>
        <p:nvSpPr>
          <p:cNvPr id="9" name="TextBox 8">
            <a:extLst>
              <a:ext uri="{FF2B5EF4-FFF2-40B4-BE49-F238E27FC236}">
                <a16:creationId xmlns:a16="http://schemas.microsoft.com/office/drawing/2014/main" id="{B601582A-57B9-1D35-3438-D15E786293A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616D10F4-92F7-0131-9409-0FD978D1182B}"/>
              </a:ext>
            </a:extLst>
          </p:cNvPr>
          <p:cNvPicPr>
            <a:picLocks noChangeAspect="1"/>
          </p:cNvPicPr>
          <p:nvPr/>
        </p:nvPicPr>
        <p:blipFill>
          <a:blip r:embed="rId6"/>
          <a:stretch>
            <a:fillRect/>
          </a:stretch>
        </p:blipFill>
        <p:spPr>
          <a:xfrm>
            <a:off x="-108036" y="2204822"/>
            <a:ext cx="238650" cy="2709534"/>
          </a:xfrm>
          <a:prstGeom prst="rect">
            <a:avLst/>
          </a:prstGeom>
        </p:spPr>
      </p:pic>
      <p:sp>
        <p:nvSpPr>
          <p:cNvPr id="3" name="Slide Number Placeholder 2">
            <a:extLst>
              <a:ext uri="{FF2B5EF4-FFF2-40B4-BE49-F238E27FC236}">
                <a16:creationId xmlns:a16="http://schemas.microsoft.com/office/drawing/2014/main" id="{A34EE956-57BF-04EC-5395-EE3FA79CEAF8}"/>
              </a:ext>
            </a:extLst>
          </p:cNvPr>
          <p:cNvSpPr>
            <a:spLocks noGrp="1"/>
          </p:cNvSpPr>
          <p:nvPr>
            <p:ph type="sldNum" sz="quarter" idx="12"/>
          </p:nvPr>
        </p:nvSpPr>
        <p:spPr/>
        <p:txBody>
          <a:bodyPr/>
          <a:lstStyle/>
          <a:p>
            <a:fld id="{FDED41F8-FC0F-4085-8150-313B6CF05213}" type="slidenum">
              <a:rPr lang="en-US" smtClean="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1" name="Rectangle 3">
            <a:extLst>
              <a:ext uri="{FF2B5EF4-FFF2-40B4-BE49-F238E27FC236}">
                <a16:creationId xmlns:a16="http://schemas.microsoft.com/office/drawing/2014/main" id="{5F332B77-4F3E-3046-9DE2-52FD15EF04F0}"/>
              </a:ext>
            </a:extLst>
          </p:cNvPr>
          <p:cNvSpPr>
            <a:spLocks noGrp="1" noChangeArrowheads="1"/>
          </p:cNvSpPr>
          <p:nvPr>
            <p:ph type="body" sz="half" idx="1"/>
          </p:nvPr>
        </p:nvSpPr>
        <p:spPr>
          <a:xfrm>
            <a:off x="1821530" y="1488735"/>
            <a:ext cx="8548939" cy="4648200"/>
          </a:xfrm>
        </p:spPr>
        <p:txBody>
          <a:bodyPr>
            <a:normAutofit/>
          </a:bodyPr>
          <a:lstStyle/>
          <a:p>
            <a:pPr marL="0" indent="0">
              <a:lnSpc>
                <a:spcPct val="140000"/>
              </a:lnSpc>
              <a:spcAft>
                <a:spcPct val="75000"/>
              </a:spcAft>
              <a:buNone/>
            </a:pPr>
            <a:r>
              <a:rPr lang="en-US" altLang="en-US" sz="2000" b="1" dirty="0">
                <a:solidFill>
                  <a:srgbClr val="202124"/>
                </a:solidFill>
              </a:rPr>
              <a:t>Mail servers:</a:t>
            </a:r>
          </a:p>
          <a:p>
            <a:pPr>
              <a:lnSpc>
                <a:spcPct val="140000"/>
              </a:lnSpc>
              <a:spcAft>
                <a:spcPct val="75000"/>
              </a:spcAft>
            </a:pPr>
            <a:r>
              <a:rPr lang="en-US" altLang="en-US" sz="2000" dirty="0">
                <a:solidFill>
                  <a:srgbClr val="202124"/>
                </a:solidFill>
              </a:rPr>
              <a:t>mailbox contains incoming messages for the user</a:t>
            </a:r>
          </a:p>
          <a:p>
            <a:pPr>
              <a:lnSpc>
                <a:spcPct val="140000"/>
              </a:lnSpc>
              <a:spcAft>
                <a:spcPct val="75000"/>
              </a:spcAft>
            </a:pPr>
            <a:r>
              <a:rPr lang="en-US" altLang="en-US" sz="2000" dirty="0">
                <a:solidFill>
                  <a:srgbClr val="202124"/>
                </a:solidFill>
              </a:rPr>
              <a:t>message queue of outgoing (to be sent) mail messages</a:t>
            </a:r>
          </a:p>
          <a:p>
            <a:pPr marL="0" indent="0">
              <a:lnSpc>
                <a:spcPct val="140000"/>
              </a:lnSpc>
              <a:spcAft>
                <a:spcPct val="75000"/>
              </a:spcAft>
              <a:buNone/>
            </a:pPr>
            <a:r>
              <a:rPr lang="en-US" altLang="en-US" sz="2000" b="1" dirty="0">
                <a:solidFill>
                  <a:srgbClr val="202124"/>
                </a:solidFill>
              </a:rPr>
              <a:t>SMTP protocol </a:t>
            </a:r>
            <a:r>
              <a:rPr lang="en-US" altLang="en-US" sz="2000" dirty="0">
                <a:solidFill>
                  <a:srgbClr val="202124"/>
                </a:solidFill>
              </a:rPr>
              <a:t>between mail servers to send email messages</a:t>
            </a:r>
          </a:p>
          <a:p>
            <a:pPr marL="342900" lvl="1" indent="-342900">
              <a:lnSpc>
                <a:spcPct val="140000"/>
              </a:lnSpc>
              <a:spcBef>
                <a:spcPts val="1000"/>
              </a:spcBef>
              <a:spcAft>
                <a:spcPct val="75000"/>
              </a:spcAft>
            </a:pPr>
            <a:r>
              <a:rPr lang="en-US" altLang="en-US" sz="2000" dirty="0">
                <a:solidFill>
                  <a:srgbClr val="202124"/>
                </a:solidFill>
              </a:rPr>
              <a:t>Client: sending mail server</a:t>
            </a:r>
          </a:p>
          <a:p>
            <a:pPr marL="342900" lvl="1" indent="-342900">
              <a:lnSpc>
                <a:spcPct val="140000"/>
              </a:lnSpc>
              <a:spcBef>
                <a:spcPts val="1000"/>
              </a:spcBef>
              <a:spcAft>
                <a:spcPct val="75000"/>
              </a:spcAft>
            </a:pPr>
            <a:r>
              <a:rPr lang="en-US" altLang="ja-JP" sz="2000" dirty="0">
                <a:solidFill>
                  <a:srgbClr val="202124"/>
                </a:solidFill>
              </a:rPr>
              <a:t>Server: receiving mail server</a:t>
            </a:r>
            <a:endParaRPr lang="en-US" altLang="en-US" sz="2000" dirty="0">
              <a:solidFill>
                <a:srgbClr val="202124"/>
              </a:solidFill>
            </a:endParaRPr>
          </a:p>
        </p:txBody>
      </p:sp>
      <p:pic>
        <p:nvPicPr>
          <p:cNvPr id="2" name="Picture 1">
            <a:extLst>
              <a:ext uri="{FF2B5EF4-FFF2-40B4-BE49-F238E27FC236}">
                <a16:creationId xmlns:a16="http://schemas.microsoft.com/office/drawing/2014/main" id="{A4BB09DD-1844-5DE7-9D5B-030340A21761}"/>
              </a:ext>
            </a:extLst>
          </p:cNvPr>
          <p:cNvPicPr>
            <a:picLocks noChangeAspect="1"/>
          </p:cNvPicPr>
          <p:nvPr/>
        </p:nvPicPr>
        <p:blipFill>
          <a:blip r:embed="rId3"/>
          <a:stretch>
            <a:fillRect/>
          </a:stretch>
        </p:blipFill>
        <p:spPr>
          <a:xfrm>
            <a:off x="-108036" y="0"/>
            <a:ext cx="9533101" cy="1610200"/>
          </a:xfrm>
          <a:prstGeom prst="rect">
            <a:avLst/>
          </a:prstGeom>
        </p:spPr>
      </p:pic>
      <p:sp>
        <p:nvSpPr>
          <p:cNvPr id="4" name="TextBox 3">
            <a:extLst>
              <a:ext uri="{FF2B5EF4-FFF2-40B4-BE49-F238E27FC236}">
                <a16:creationId xmlns:a16="http://schemas.microsoft.com/office/drawing/2014/main" id="{74224FA4-A7A9-7957-35E0-A69ABF539539}"/>
              </a:ext>
            </a:extLst>
          </p:cNvPr>
          <p:cNvSpPr txBox="1"/>
          <p:nvPr/>
        </p:nvSpPr>
        <p:spPr>
          <a:xfrm>
            <a:off x="2588066" y="620434"/>
            <a:ext cx="6663558" cy="461665"/>
          </a:xfrm>
          <a:prstGeom prst="rect">
            <a:avLst/>
          </a:prstGeom>
          <a:noFill/>
        </p:spPr>
        <p:txBody>
          <a:bodyPr wrap="square">
            <a:spAutoFit/>
          </a:bodyPr>
          <a:lstStyle/>
          <a:p>
            <a:r>
              <a:rPr lang="en-MY" sz="2400" dirty="0">
                <a:solidFill>
                  <a:schemeClr val="bg1"/>
                </a:solidFill>
              </a:rPr>
              <a:t>E-mail (cont. )</a:t>
            </a:r>
            <a:endParaRPr lang="en-MY" sz="2400" dirty="0"/>
          </a:p>
        </p:txBody>
      </p:sp>
      <p:pic>
        <p:nvPicPr>
          <p:cNvPr id="3" name="Picture 2">
            <a:extLst>
              <a:ext uri="{FF2B5EF4-FFF2-40B4-BE49-F238E27FC236}">
                <a16:creationId xmlns:a16="http://schemas.microsoft.com/office/drawing/2014/main" id="{36C46C84-C0F1-E3F9-EAF9-73EBD50AA1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0816" y="5677145"/>
            <a:ext cx="1222425" cy="1096206"/>
          </a:xfrm>
          <a:prstGeom prst="rect">
            <a:avLst/>
          </a:prstGeom>
        </p:spPr>
      </p:pic>
      <p:pic>
        <p:nvPicPr>
          <p:cNvPr id="5" name="Picture 4">
            <a:extLst>
              <a:ext uri="{FF2B5EF4-FFF2-40B4-BE49-F238E27FC236}">
                <a16:creationId xmlns:a16="http://schemas.microsoft.com/office/drawing/2014/main" id="{3BAA8802-62C8-2C1E-0C6E-D4B6FC9A7948}"/>
              </a:ext>
            </a:extLst>
          </p:cNvPr>
          <p:cNvPicPr>
            <a:picLocks noChangeAspect="1"/>
          </p:cNvPicPr>
          <p:nvPr/>
        </p:nvPicPr>
        <p:blipFill>
          <a:blip r:embed="rId5"/>
          <a:stretch>
            <a:fillRect/>
          </a:stretch>
        </p:blipFill>
        <p:spPr>
          <a:xfrm>
            <a:off x="2009864" y="6117410"/>
            <a:ext cx="9902229" cy="204838"/>
          </a:xfrm>
          <a:prstGeom prst="rect">
            <a:avLst/>
          </a:prstGeom>
        </p:spPr>
      </p:pic>
      <p:sp>
        <p:nvSpPr>
          <p:cNvPr id="6" name="TextBox 5">
            <a:extLst>
              <a:ext uri="{FF2B5EF4-FFF2-40B4-BE49-F238E27FC236}">
                <a16:creationId xmlns:a16="http://schemas.microsoft.com/office/drawing/2014/main" id="{48A8CEDB-D199-CD34-D616-2DB575BD07A0}"/>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25FCA6BF-7189-9E21-24EE-F160441277D1}"/>
              </a:ext>
            </a:extLst>
          </p:cNvPr>
          <p:cNvSpPr>
            <a:spLocks noGrp="1"/>
          </p:cNvSpPr>
          <p:nvPr>
            <p:ph type="sldNum" sz="quarter" idx="12"/>
          </p:nvPr>
        </p:nvSpPr>
        <p:spPr/>
        <p:txBody>
          <a:bodyPr/>
          <a:lstStyle/>
          <a:p>
            <a:fld id="{FDED41F8-FC0F-4085-8150-313B6CF05213}" type="slidenum">
              <a:rPr lang="en-US" smtClean="0"/>
              <a:t>5</a:t>
            </a:fld>
            <a:endParaRPr lang="en-US"/>
          </a:p>
        </p:txBody>
      </p:sp>
      <p:pic>
        <p:nvPicPr>
          <p:cNvPr id="8" name="Picture 7">
            <a:extLst>
              <a:ext uri="{FF2B5EF4-FFF2-40B4-BE49-F238E27FC236}">
                <a16:creationId xmlns:a16="http://schemas.microsoft.com/office/drawing/2014/main" id="{658404E5-1018-3541-426A-622B1E6A5D7C}"/>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3DCC055A-C2F9-815A-55D7-3686E137CDE5}"/>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41" name="Rectangle 3">
            <a:extLst>
              <a:ext uri="{FF2B5EF4-FFF2-40B4-BE49-F238E27FC236}">
                <a16:creationId xmlns:a16="http://schemas.microsoft.com/office/drawing/2014/main" id="{87B8D163-1625-DE45-95EB-BAB00960B14A}"/>
              </a:ext>
            </a:extLst>
          </p:cNvPr>
          <p:cNvSpPr>
            <a:spLocks noGrp="1" noChangeArrowheads="1"/>
          </p:cNvSpPr>
          <p:nvPr>
            <p:ph type="body" sz="half" idx="1"/>
          </p:nvPr>
        </p:nvSpPr>
        <p:spPr>
          <a:xfrm>
            <a:off x="1222815" y="1610200"/>
            <a:ext cx="9746370" cy="4630382"/>
          </a:xfrm>
        </p:spPr>
        <p:txBody>
          <a:bodyPr>
            <a:noAutofit/>
          </a:bodyPr>
          <a:lstStyle/>
          <a:p>
            <a:pPr marL="342900" indent="-342900">
              <a:lnSpc>
                <a:spcPct val="160000"/>
              </a:lnSpc>
              <a:spcAft>
                <a:spcPct val="75000"/>
              </a:spcAft>
              <a:buFont typeface="+mj-lt"/>
              <a:buAutoNum type="arabicPeriod"/>
            </a:pPr>
            <a:r>
              <a:rPr lang="en-US" altLang="en-US" sz="1800" dirty="0">
                <a:solidFill>
                  <a:srgbClr val="202124"/>
                </a:solidFill>
              </a:rPr>
              <a:t>Alice uses UA to compose a message </a:t>
            </a:r>
            <a:r>
              <a:rPr lang="ja-JP" altLang="en-US" sz="1800" dirty="0">
                <a:solidFill>
                  <a:srgbClr val="202124"/>
                </a:solidFill>
              </a:rPr>
              <a:t>“</a:t>
            </a:r>
            <a:r>
              <a:rPr lang="en-US" altLang="ja-JP" sz="1800" dirty="0">
                <a:solidFill>
                  <a:srgbClr val="202124"/>
                </a:solidFill>
              </a:rPr>
              <a:t>to</a:t>
            </a:r>
            <a:r>
              <a:rPr lang="ja-JP" altLang="en-US" sz="1800" dirty="0">
                <a:solidFill>
                  <a:srgbClr val="202124"/>
                </a:solidFill>
              </a:rPr>
              <a:t>”</a:t>
            </a:r>
            <a:r>
              <a:rPr lang="en-US" altLang="ja-JP" sz="1800" dirty="0">
                <a:solidFill>
                  <a:srgbClr val="202124"/>
                </a:solidFill>
              </a:rPr>
              <a:t> bob@someschool.edu</a:t>
            </a:r>
          </a:p>
          <a:p>
            <a:pPr marL="342900" indent="-342900">
              <a:lnSpc>
                <a:spcPct val="160000"/>
              </a:lnSpc>
              <a:spcAft>
                <a:spcPct val="75000"/>
              </a:spcAft>
              <a:buFont typeface="+mj-lt"/>
              <a:buAutoNum type="arabicPeriod"/>
            </a:pPr>
            <a:r>
              <a:rPr lang="en-US" altLang="en-US" sz="1800" dirty="0">
                <a:solidFill>
                  <a:srgbClr val="202124"/>
                </a:solidFill>
              </a:rPr>
              <a:t>Alice</a:t>
            </a:r>
            <a:r>
              <a:rPr lang="ja-JP" altLang="en-US" sz="1800" dirty="0">
                <a:solidFill>
                  <a:srgbClr val="202124"/>
                </a:solidFill>
              </a:rPr>
              <a:t>’</a:t>
            </a:r>
            <a:r>
              <a:rPr lang="en-US" altLang="ja-JP" sz="1800" dirty="0">
                <a:solidFill>
                  <a:srgbClr val="202124"/>
                </a:solidFill>
              </a:rPr>
              <a:t>s UA sends the message to her mail server; the message is placed in the message queue.</a:t>
            </a:r>
          </a:p>
          <a:p>
            <a:pPr marL="342900" indent="-342900">
              <a:lnSpc>
                <a:spcPct val="160000"/>
              </a:lnSpc>
              <a:spcAft>
                <a:spcPct val="75000"/>
              </a:spcAft>
              <a:buFont typeface="+mj-lt"/>
              <a:buAutoNum type="arabicPeriod"/>
            </a:pPr>
            <a:r>
              <a:rPr lang="en-US" altLang="en-US" sz="1800" dirty="0">
                <a:solidFill>
                  <a:srgbClr val="202124"/>
                </a:solidFill>
              </a:rPr>
              <a:t>The client side of SMTP opens a TCP connection with Bob</a:t>
            </a:r>
            <a:r>
              <a:rPr lang="ja-JP" altLang="en-US" sz="1800" dirty="0">
                <a:solidFill>
                  <a:srgbClr val="202124"/>
                </a:solidFill>
              </a:rPr>
              <a:t>’</a:t>
            </a:r>
            <a:r>
              <a:rPr lang="en-US" altLang="ja-JP" sz="1800" dirty="0">
                <a:solidFill>
                  <a:srgbClr val="202124"/>
                </a:solidFill>
              </a:rPr>
              <a:t>s mail server.</a:t>
            </a:r>
          </a:p>
          <a:p>
            <a:pPr marL="342900" indent="-342900">
              <a:lnSpc>
                <a:spcPct val="160000"/>
              </a:lnSpc>
              <a:spcAft>
                <a:spcPct val="75000"/>
              </a:spcAft>
              <a:buFont typeface="+mj-lt"/>
              <a:buAutoNum type="arabicPeriod"/>
            </a:pPr>
            <a:r>
              <a:rPr lang="en-US" altLang="en-US" sz="1800" dirty="0">
                <a:solidFill>
                  <a:srgbClr val="202124"/>
                </a:solidFill>
              </a:rPr>
              <a:t>SMTP client sends Alice</a:t>
            </a:r>
            <a:r>
              <a:rPr lang="ja-JP" altLang="en-US" sz="1800" dirty="0">
                <a:solidFill>
                  <a:srgbClr val="202124"/>
                </a:solidFill>
              </a:rPr>
              <a:t>’</a:t>
            </a:r>
            <a:r>
              <a:rPr lang="en-US" altLang="ja-JP" sz="1800" dirty="0">
                <a:solidFill>
                  <a:srgbClr val="202124"/>
                </a:solidFill>
              </a:rPr>
              <a:t>s message over the TCP connection.</a:t>
            </a:r>
          </a:p>
          <a:p>
            <a:pPr marL="342900" indent="-342900">
              <a:lnSpc>
                <a:spcPct val="160000"/>
              </a:lnSpc>
              <a:spcAft>
                <a:spcPct val="75000"/>
              </a:spcAft>
              <a:buFont typeface="+mj-lt"/>
              <a:buAutoNum type="arabicPeriod"/>
            </a:pPr>
            <a:r>
              <a:rPr lang="en-US" altLang="en-US" sz="1800" dirty="0">
                <a:solidFill>
                  <a:srgbClr val="202124"/>
                </a:solidFill>
              </a:rPr>
              <a:t>Bob</a:t>
            </a:r>
            <a:r>
              <a:rPr lang="ja-JP" altLang="en-US" sz="1800" dirty="0">
                <a:solidFill>
                  <a:srgbClr val="202124"/>
                </a:solidFill>
              </a:rPr>
              <a:t>’</a:t>
            </a:r>
            <a:r>
              <a:rPr lang="en-US" altLang="ja-JP" sz="1800" dirty="0">
                <a:solidFill>
                  <a:srgbClr val="202124"/>
                </a:solidFill>
              </a:rPr>
              <a:t>s mail server places the message in Bob</a:t>
            </a:r>
            <a:r>
              <a:rPr lang="ja-JP" altLang="en-US" sz="1800" dirty="0">
                <a:solidFill>
                  <a:srgbClr val="202124"/>
                </a:solidFill>
              </a:rPr>
              <a:t>’</a:t>
            </a:r>
            <a:r>
              <a:rPr lang="en-US" altLang="ja-JP" sz="1800" dirty="0">
                <a:solidFill>
                  <a:srgbClr val="202124"/>
                </a:solidFill>
              </a:rPr>
              <a:t>s mailbox.</a:t>
            </a:r>
          </a:p>
          <a:p>
            <a:pPr marL="342900" indent="-342900">
              <a:lnSpc>
                <a:spcPct val="160000"/>
              </a:lnSpc>
              <a:spcAft>
                <a:spcPct val="75000"/>
              </a:spcAft>
              <a:buFont typeface="+mj-lt"/>
              <a:buAutoNum type="arabicPeriod"/>
            </a:pPr>
            <a:r>
              <a:rPr lang="en-US" altLang="en-US" sz="1800" dirty="0">
                <a:solidFill>
                  <a:srgbClr val="202124"/>
                </a:solidFill>
              </a:rPr>
              <a:t>Bob invokes his user agent to read the message.</a:t>
            </a:r>
          </a:p>
          <a:p>
            <a:pPr>
              <a:buFont typeface="Wingdings" pitchFamily="2" charset="2"/>
              <a:buNone/>
            </a:pPr>
            <a:endParaRPr lang="en-US" altLang="en-US" sz="1800" dirty="0">
              <a:latin typeface="Gill Sans MT" panose="020B0502020104020203" pitchFamily="34" charset="77"/>
            </a:endParaRPr>
          </a:p>
        </p:txBody>
      </p:sp>
      <p:pic>
        <p:nvPicPr>
          <p:cNvPr id="2" name="Picture 1">
            <a:extLst>
              <a:ext uri="{FF2B5EF4-FFF2-40B4-BE49-F238E27FC236}">
                <a16:creationId xmlns:a16="http://schemas.microsoft.com/office/drawing/2014/main" id="{74BAAAA8-27A0-F847-3E41-A90E63DDD716}"/>
              </a:ext>
            </a:extLst>
          </p:cNvPr>
          <p:cNvPicPr>
            <a:picLocks noChangeAspect="1"/>
          </p:cNvPicPr>
          <p:nvPr/>
        </p:nvPicPr>
        <p:blipFill>
          <a:blip r:embed="rId3"/>
          <a:stretch>
            <a:fillRect/>
          </a:stretch>
        </p:blipFill>
        <p:spPr>
          <a:xfrm>
            <a:off x="0" y="0"/>
            <a:ext cx="9533101" cy="1610200"/>
          </a:xfrm>
          <a:prstGeom prst="rect">
            <a:avLst/>
          </a:prstGeom>
        </p:spPr>
      </p:pic>
      <p:sp>
        <p:nvSpPr>
          <p:cNvPr id="4" name="TextBox 3">
            <a:extLst>
              <a:ext uri="{FF2B5EF4-FFF2-40B4-BE49-F238E27FC236}">
                <a16:creationId xmlns:a16="http://schemas.microsoft.com/office/drawing/2014/main" id="{45E73BB0-1170-88E9-2C5E-DB82D660AD7B}"/>
              </a:ext>
            </a:extLst>
          </p:cNvPr>
          <p:cNvSpPr txBox="1"/>
          <p:nvPr/>
        </p:nvSpPr>
        <p:spPr>
          <a:xfrm>
            <a:off x="2393788" y="654129"/>
            <a:ext cx="6148550" cy="461665"/>
          </a:xfrm>
          <a:prstGeom prst="rect">
            <a:avLst/>
          </a:prstGeom>
          <a:noFill/>
        </p:spPr>
        <p:txBody>
          <a:bodyPr wrap="square">
            <a:spAutoFit/>
          </a:bodyPr>
          <a:lstStyle/>
          <a:p>
            <a:r>
              <a:rPr lang="en-US" altLang="en-US" sz="2400" dirty="0">
                <a:solidFill>
                  <a:schemeClr val="bg1"/>
                </a:solidFill>
              </a:rPr>
              <a:t>Scenario: Alice sends message to Bob</a:t>
            </a:r>
            <a:endParaRPr lang="en-US" sz="2400" dirty="0">
              <a:solidFill>
                <a:schemeClr val="bg1"/>
              </a:solidFill>
            </a:endParaRPr>
          </a:p>
        </p:txBody>
      </p:sp>
      <p:pic>
        <p:nvPicPr>
          <p:cNvPr id="3" name="Picture 2">
            <a:extLst>
              <a:ext uri="{FF2B5EF4-FFF2-40B4-BE49-F238E27FC236}">
                <a16:creationId xmlns:a16="http://schemas.microsoft.com/office/drawing/2014/main" id="{AD34174C-2326-0DB2-7EBE-055CADC33F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6031" y="5774145"/>
            <a:ext cx="1222425" cy="1096206"/>
          </a:xfrm>
          <a:prstGeom prst="rect">
            <a:avLst/>
          </a:prstGeom>
        </p:spPr>
      </p:pic>
      <p:pic>
        <p:nvPicPr>
          <p:cNvPr id="5" name="Picture 4">
            <a:extLst>
              <a:ext uri="{FF2B5EF4-FFF2-40B4-BE49-F238E27FC236}">
                <a16:creationId xmlns:a16="http://schemas.microsoft.com/office/drawing/2014/main" id="{5D567CF6-06EF-50B1-B13D-0AF2D1C9B554}"/>
              </a:ext>
            </a:extLst>
          </p:cNvPr>
          <p:cNvPicPr>
            <a:picLocks noChangeAspect="1"/>
          </p:cNvPicPr>
          <p:nvPr/>
        </p:nvPicPr>
        <p:blipFill>
          <a:blip r:embed="rId5"/>
          <a:stretch>
            <a:fillRect/>
          </a:stretch>
        </p:blipFill>
        <p:spPr>
          <a:xfrm>
            <a:off x="2009864" y="6117410"/>
            <a:ext cx="9902229" cy="204838"/>
          </a:xfrm>
          <a:prstGeom prst="rect">
            <a:avLst/>
          </a:prstGeom>
        </p:spPr>
      </p:pic>
      <p:sp>
        <p:nvSpPr>
          <p:cNvPr id="6" name="TextBox 5">
            <a:extLst>
              <a:ext uri="{FF2B5EF4-FFF2-40B4-BE49-F238E27FC236}">
                <a16:creationId xmlns:a16="http://schemas.microsoft.com/office/drawing/2014/main" id="{86EC29EF-C0FC-F2D6-CCF2-361516CF1FB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12AE2F9E-B046-4E5C-B123-E24654B64D5D}"/>
              </a:ext>
            </a:extLst>
          </p:cNvPr>
          <p:cNvSpPr>
            <a:spLocks noGrp="1"/>
          </p:cNvSpPr>
          <p:nvPr>
            <p:ph type="sldNum" sz="quarter" idx="12"/>
          </p:nvPr>
        </p:nvSpPr>
        <p:spPr/>
        <p:txBody>
          <a:bodyPr/>
          <a:lstStyle/>
          <a:p>
            <a:fld id="{FDED41F8-FC0F-4085-8150-313B6CF05213}" type="slidenum">
              <a:rPr lang="en-US" smtClean="0"/>
              <a:t>6</a:t>
            </a:fld>
            <a:endParaRPr lang="en-US"/>
          </a:p>
        </p:txBody>
      </p:sp>
      <p:pic>
        <p:nvPicPr>
          <p:cNvPr id="8" name="Picture 7">
            <a:extLst>
              <a:ext uri="{FF2B5EF4-FFF2-40B4-BE49-F238E27FC236}">
                <a16:creationId xmlns:a16="http://schemas.microsoft.com/office/drawing/2014/main" id="{0B078211-D17A-5056-5200-A744ED6EF613}"/>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6620E725-6F45-C1CC-4BF8-C2EEE1109954}"/>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a:extLst>
              <a:ext uri="{FF2B5EF4-FFF2-40B4-BE49-F238E27FC236}">
                <a16:creationId xmlns:a16="http://schemas.microsoft.com/office/drawing/2014/main" id="{048594EF-6747-89F9-CC39-C6FD9C70416C}"/>
              </a:ext>
            </a:extLst>
          </p:cNvPr>
          <p:cNvSpPr>
            <a:spLocks noGrp="1" noChangeArrowheads="1"/>
          </p:cNvSpPr>
          <p:nvPr>
            <p:ph type="body" idx="1"/>
          </p:nvPr>
        </p:nvSpPr>
        <p:spPr>
          <a:xfrm>
            <a:off x="838200" y="1951749"/>
            <a:ext cx="10515600" cy="4351338"/>
          </a:xfrm>
        </p:spPr>
        <p:txBody>
          <a:bodyPr>
            <a:normAutofit/>
          </a:bodyPr>
          <a:lstStyle/>
          <a:p>
            <a:pPr>
              <a:lnSpc>
                <a:spcPct val="200000"/>
              </a:lnSpc>
            </a:pPr>
            <a:r>
              <a:rPr lang="en-AU" altLang="en-US" sz="2000" dirty="0"/>
              <a:t>Email is </a:t>
            </a:r>
            <a:r>
              <a:rPr lang="en-US" altLang="en-US" sz="2000" dirty="0"/>
              <a:t>the most popular and well-regarded network services </a:t>
            </a:r>
            <a:endParaRPr lang="en-AU" altLang="en-US" sz="2000" dirty="0"/>
          </a:p>
          <a:p>
            <a:pPr>
              <a:lnSpc>
                <a:spcPct val="200000"/>
              </a:lnSpc>
            </a:pPr>
            <a:r>
              <a:rPr lang="en-AU" altLang="en-US" sz="2000" dirty="0"/>
              <a:t>Email contents are not secure </a:t>
            </a:r>
          </a:p>
          <a:p>
            <a:pPr lvl="1">
              <a:lnSpc>
                <a:spcPct val="200000"/>
              </a:lnSpc>
            </a:pPr>
            <a:r>
              <a:rPr lang="en-AU" altLang="en-US" sz="2000" dirty="0"/>
              <a:t>may be inspected in transit </a:t>
            </a:r>
          </a:p>
          <a:p>
            <a:pPr lvl="1">
              <a:lnSpc>
                <a:spcPct val="200000"/>
              </a:lnSpc>
            </a:pPr>
            <a:r>
              <a:rPr lang="en-AU" altLang="en-US" sz="2000" dirty="0"/>
              <a:t>or by suitably privileged users on the destination system</a:t>
            </a:r>
          </a:p>
        </p:txBody>
      </p:sp>
      <p:pic>
        <p:nvPicPr>
          <p:cNvPr id="2" name="Picture 1">
            <a:extLst>
              <a:ext uri="{FF2B5EF4-FFF2-40B4-BE49-F238E27FC236}">
                <a16:creationId xmlns:a16="http://schemas.microsoft.com/office/drawing/2014/main" id="{36D76123-6D55-83A6-9498-1FD18F41210D}"/>
              </a:ext>
            </a:extLst>
          </p:cNvPr>
          <p:cNvPicPr>
            <a:picLocks noChangeAspect="1"/>
          </p:cNvPicPr>
          <p:nvPr/>
        </p:nvPicPr>
        <p:blipFill>
          <a:blip r:embed="rId3"/>
          <a:stretch>
            <a:fillRect/>
          </a:stretch>
        </p:blipFill>
        <p:spPr>
          <a:xfrm>
            <a:off x="-108036" y="0"/>
            <a:ext cx="9533101" cy="1610200"/>
          </a:xfrm>
          <a:prstGeom prst="rect">
            <a:avLst/>
          </a:prstGeom>
        </p:spPr>
      </p:pic>
      <p:sp>
        <p:nvSpPr>
          <p:cNvPr id="4" name="TextBox 3">
            <a:extLst>
              <a:ext uri="{FF2B5EF4-FFF2-40B4-BE49-F238E27FC236}">
                <a16:creationId xmlns:a16="http://schemas.microsoft.com/office/drawing/2014/main" id="{A457D83B-CE1A-D1F2-61AA-C7D206556121}"/>
              </a:ext>
            </a:extLst>
          </p:cNvPr>
          <p:cNvSpPr txBox="1"/>
          <p:nvPr/>
        </p:nvSpPr>
        <p:spPr>
          <a:xfrm>
            <a:off x="2430517" y="620603"/>
            <a:ext cx="6185338" cy="461665"/>
          </a:xfrm>
          <a:prstGeom prst="rect">
            <a:avLst/>
          </a:prstGeom>
          <a:noFill/>
        </p:spPr>
        <p:txBody>
          <a:bodyPr wrap="square">
            <a:spAutoFit/>
          </a:bodyPr>
          <a:lstStyle/>
          <a:p>
            <a:r>
              <a:rPr lang="en-AU" altLang="en-US" sz="2400" dirty="0">
                <a:solidFill>
                  <a:schemeClr val="bg1"/>
                </a:solidFill>
              </a:rPr>
              <a:t>Email Security</a:t>
            </a:r>
            <a:endParaRPr lang="en-US" sz="2400" dirty="0">
              <a:solidFill>
                <a:schemeClr val="bg1"/>
              </a:solidFill>
            </a:endParaRPr>
          </a:p>
        </p:txBody>
      </p:sp>
      <p:pic>
        <p:nvPicPr>
          <p:cNvPr id="3" name="Picture 2">
            <a:extLst>
              <a:ext uri="{FF2B5EF4-FFF2-40B4-BE49-F238E27FC236}">
                <a16:creationId xmlns:a16="http://schemas.microsoft.com/office/drawing/2014/main" id="{85917126-6805-E694-9B5E-BDA0A23259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0816" y="5677145"/>
            <a:ext cx="1222425" cy="1096206"/>
          </a:xfrm>
          <a:prstGeom prst="rect">
            <a:avLst/>
          </a:prstGeom>
        </p:spPr>
      </p:pic>
      <p:pic>
        <p:nvPicPr>
          <p:cNvPr id="5" name="Picture 4">
            <a:extLst>
              <a:ext uri="{FF2B5EF4-FFF2-40B4-BE49-F238E27FC236}">
                <a16:creationId xmlns:a16="http://schemas.microsoft.com/office/drawing/2014/main" id="{B3E5CE3F-2ED7-0784-3E11-534BDF47D5E5}"/>
              </a:ext>
            </a:extLst>
          </p:cNvPr>
          <p:cNvPicPr>
            <a:picLocks noChangeAspect="1"/>
          </p:cNvPicPr>
          <p:nvPr/>
        </p:nvPicPr>
        <p:blipFill>
          <a:blip r:embed="rId5"/>
          <a:stretch>
            <a:fillRect/>
          </a:stretch>
        </p:blipFill>
        <p:spPr>
          <a:xfrm>
            <a:off x="2009864" y="6117410"/>
            <a:ext cx="9902229" cy="204838"/>
          </a:xfrm>
          <a:prstGeom prst="rect">
            <a:avLst/>
          </a:prstGeom>
        </p:spPr>
      </p:pic>
      <p:sp>
        <p:nvSpPr>
          <p:cNvPr id="6" name="TextBox 5">
            <a:extLst>
              <a:ext uri="{FF2B5EF4-FFF2-40B4-BE49-F238E27FC236}">
                <a16:creationId xmlns:a16="http://schemas.microsoft.com/office/drawing/2014/main" id="{F42BBCAC-AE91-E447-E094-F434119E85E1}"/>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2A7EEA95-F2FC-C748-74C2-2D60FFD342BF}"/>
              </a:ext>
            </a:extLst>
          </p:cNvPr>
          <p:cNvSpPr>
            <a:spLocks noGrp="1"/>
          </p:cNvSpPr>
          <p:nvPr>
            <p:ph type="sldNum" sz="quarter" idx="12"/>
          </p:nvPr>
        </p:nvSpPr>
        <p:spPr/>
        <p:txBody>
          <a:bodyPr/>
          <a:lstStyle/>
          <a:p>
            <a:fld id="{FDED41F8-FC0F-4085-8150-313B6CF05213}" type="slidenum">
              <a:rPr lang="en-US" smtClean="0"/>
              <a:t>7</a:t>
            </a:fld>
            <a:endParaRPr lang="en-US"/>
          </a:p>
        </p:txBody>
      </p:sp>
      <p:pic>
        <p:nvPicPr>
          <p:cNvPr id="8" name="Picture 7">
            <a:extLst>
              <a:ext uri="{FF2B5EF4-FFF2-40B4-BE49-F238E27FC236}">
                <a16:creationId xmlns:a16="http://schemas.microsoft.com/office/drawing/2014/main" id="{2E724BF4-296A-50F2-4555-557C3BFDCCC5}"/>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1530B64B-26AB-A03D-5C21-326DCE602111}"/>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a:extLst>
              <a:ext uri="{FF2B5EF4-FFF2-40B4-BE49-F238E27FC236}">
                <a16:creationId xmlns:a16="http://schemas.microsoft.com/office/drawing/2014/main" id="{E8184D07-9EAC-064A-00B6-FCB94AD263C1}"/>
              </a:ext>
            </a:extLst>
          </p:cNvPr>
          <p:cNvSpPr>
            <a:spLocks noGrp="1" noChangeArrowheads="1"/>
          </p:cNvSpPr>
          <p:nvPr>
            <p:ph type="body" idx="1"/>
          </p:nvPr>
        </p:nvSpPr>
        <p:spPr>
          <a:xfrm>
            <a:off x="943304" y="1886228"/>
            <a:ext cx="10515600" cy="4351338"/>
          </a:xfrm>
        </p:spPr>
        <p:txBody>
          <a:bodyPr>
            <a:normAutofit/>
          </a:bodyPr>
          <a:lstStyle/>
          <a:p>
            <a:r>
              <a:rPr lang="en-AU" altLang="en-US" sz="2000" dirty="0"/>
              <a:t>Confidentiality</a:t>
            </a:r>
          </a:p>
          <a:p>
            <a:pPr lvl="1"/>
            <a:r>
              <a:rPr lang="en-AU" altLang="en-US" sz="2000" dirty="0"/>
              <a:t>protection from disclosure</a:t>
            </a:r>
          </a:p>
          <a:p>
            <a:r>
              <a:rPr lang="en-AU" altLang="en-US" sz="2000" dirty="0"/>
              <a:t>Authentication</a:t>
            </a:r>
          </a:p>
          <a:p>
            <a:pPr lvl="1"/>
            <a:r>
              <a:rPr lang="en-AU" altLang="en-US" sz="2000" dirty="0"/>
              <a:t>of the sender of the message</a:t>
            </a:r>
          </a:p>
          <a:p>
            <a:r>
              <a:rPr lang="en-AU" altLang="en-US" sz="2000" dirty="0"/>
              <a:t>Message integrity</a:t>
            </a:r>
          </a:p>
          <a:p>
            <a:pPr lvl="1"/>
            <a:r>
              <a:rPr lang="en-AU" altLang="en-US" sz="2000" dirty="0"/>
              <a:t>Protection from modification </a:t>
            </a:r>
          </a:p>
          <a:p>
            <a:r>
              <a:rPr lang="en-AU" altLang="en-US" sz="2000" dirty="0"/>
              <a:t>Non-repudiation of origin</a:t>
            </a:r>
          </a:p>
          <a:p>
            <a:pPr lvl="1"/>
            <a:r>
              <a:rPr lang="en-AU" altLang="en-US" sz="2000" dirty="0"/>
              <a:t>Protection from the denial by the sender</a:t>
            </a:r>
          </a:p>
        </p:txBody>
      </p:sp>
      <p:pic>
        <p:nvPicPr>
          <p:cNvPr id="2" name="Picture 1">
            <a:extLst>
              <a:ext uri="{FF2B5EF4-FFF2-40B4-BE49-F238E27FC236}">
                <a16:creationId xmlns:a16="http://schemas.microsoft.com/office/drawing/2014/main" id="{95FD4369-6D44-814F-FB19-FDF7D235C19A}"/>
              </a:ext>
            </a:extLst>
          </p:cNvPr>
          <p:cNvPicPr>
            <a:picLocks noChangeAspect="1"/>
          </p:cNvPicPr>
          <p:nvPr/>
        </p:nvPicPr>
        <p:blipFill>
          <a:blip r:embed="rId3"/>
          <a:stretch>
            <a:fillRect/>
          </a:stretch>
        </p:blipFill>
        <p:spPr>
          <a:xfrm>
            <a:off x="-108036" y="0"/>
            <a:ext cx="9533101" cy="1610200"/>
          </a:xfrm>
          <a:prstGeom prst="rect">
            <a:avLst/>
          </a:prstGeom>
        </p:spPr>
      </p:pic>
      <p:sp>
        <p:nvSpPr>
          <p:cNvPr id="4" name="TextBox 3">
            <a:extLst>
              <a:ext uri="{FF2B5EF4-FFF2-40B4-BE49-F238E27FC236}">
                <a16:creationId xmlns:a16="http://schemas.microsoft.com/office/drawing/2014/main" id="{CFE5C41E-B320-518E-4787-689800693039}"/>
              </a:ext>
            </a:extLst>
          </p:cNvPr>
          <p:cNvSpPr txBox="1"/>
          <p:nvPr/>
        </p:nvSpPr>
        <p:spPr>
          <a:xfrm>
            <a:off x="2335924" y="620434"/>
            <a:ext cx="6185338" cy="461665"/>
          </a:xfrm>
          <a:prstGeom prst="rect">
            <a:avLst/>
          </a:prstGeom>
          <a:noFill/>
        </p:spPr>
        <p:txBody>
          <a:bodyPr wrap="square">
            <a:spAutoFit/>
          </a:bodyPr>
          <a:lstStyle/>
          <a:p>
            <a:r>
              <a:rPr lang="en-AU" altLang="en-US" sz="2400" dirty="0">
                <a:solidFill>
                  <a:schemeClr val="bg1"/>
                </a:solidFill>
              </a:rPr>
              <a:t>Email Security Enhancements</a:t>
            </a:r>
            <a:endParaRPr lang="en-US" sz="2400" dirty="0">
              <a:solidFill>
                <a:schemeClr val="bg1"/>
              </a:solidFill>
            </a:endParaRPr>
          </a:p>
        </p:txBody>
      </p:sp>
      <p:pic>
        <p:nvPicPr>
          <p:cNvPr id="3" name="Picture 2">
            <a:extLst>
              <a:ext uri="{FF2B5EF4-FFF2-40B4-BE49-F238E27FC236}">
                <a16:creationId xmlns:a16="http://schemas.microsoft.com/office/drawing/2014/main" id="{15DDB859-F14A-6FCF-5292-FACCFCC3728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0816" y="5677145"/>
            <a:ext cx="1222425" cy="1096206"/>
          </a:xfrm>
          <a:prstGeom prst="rect">
            <a:avLst/>
          </a:prstGeom>
        </p:spPr>
      </p:pic>
      <p:pic>
        <p:nvPicPr>
          <p:cNvPr id="5" name="Picture 4">
            <a:extLst>
              <a:ext uri="{FF2B5EF4-FFF2-40B4-BE49-F238E27FC236}">
                <a16:creationId xmlns:a16="http://schemas.microsoft.com/office/drawing/2014/main" id="{D6E67890-CAC2-2835-7C1B-D2016B35700B}"/>
              </a:ext>
            </a:extLst>
          </p:cNvPr>
          <p:cNvPicPr>
            <a:picLocks noChangeAspect="1"/>
          </p:cNvPicPr>
          <p:nvPr/>
        </p:nvPicPr>
        <p:blipFill>
          <a:blip r:embed="rId5"/>
          <a:stretch>
            <a:fillRect/>
          </a:stretch>
        </p:blipFill>
        <p:spPr>
          <a:xfrm>
            <a:off x="2009864" y="6117410"/>
            <a:ext cx="9902229" cy="204838"/>
          </a:xfrm>
          <a:prstGeom prst="rect">
            <a:avLst/>
          </a:prstGeom>
        </p:spPr>
      </p:pic>
      <p:sp>
        <p:nvSpPr>
          <p:cNvPr id="6" name="TextBox 5">
            <a:extLst>
              <a:ext uri="{FF2B5EF4-FFF2-40B4-BE49-F238E27FC236}">
                <a16:creationId xmlns:a16="http://schemas.microsoft.com/office/drawing/2014/main" id="{9425DCBD-50F7-FAB5-5A8C-0DEBFA9238F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8B515DD0-B78B-A2DE-5A5F-8B5BC457A2BD}"/>
              </a:ext>
            </a:extLst>
          </p:cNvPr>
          <p:cNvSpPr>
            <a:spLocks noGrp="1"/>
          </p:cNvSpPr>
          <p:nvPr>
            <p:ph type="sldNum" sz="quarter" idx="12"/>
          </p:nvPr>
        </p:nvSpPr>
        <p:spPr/>
        <p:txBody>
          <a:bodyPr/>
          <a:lstStyle/>
          <a:p>
            <a:fld id="{FDED41F8-FC0F-4085-8150-313B6CF05213}" type="slidenum">
              <a:rPr lang="en-US" smtClean="0"/>
              <a:t>8</a:t>
            </a:fld>
            <a:endParaRPr lang="en-US"/>
          </a:p>
        </p:txBody>
      </p:sp>
      <p:pic>
        <p:nvPicPr>
          <p:cNvPr id="8" name="Picture 7">
            <a:extLst>
              <a:ext uri="{FF2B5EF4-FFF2-40B4-BE49-F238E27FC236}">
                <a16:creationId xmlns:a16="http://schemas.microsoft.com/office/drawing/2014/main" id="{F7777648-772F-C573-9243-5E6B5009A51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5F47EDCA-4209-53DE-31E7-22131F5F8767}"/>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3FE2146-7563-A532-BD36-1945C6C0C3DF}"/>
              </a:ext>
            </a:extLst>
          </p:cNvPr>
          <p:cNvSpPr txBox="1"/>
          <p:nvPr/>
        </p:nvSpPr>
        <p:spPr>
          <a:xfrm>
            <a:off x="832028" y="1663827"/>
            <a:ext cx="10268606" cy="4093428"/>
          </a:xfrm>
          <a:prstGeom prst="rect">
            <a:avLst/>
          </a:prstGeom>
          <a:noFill/>
        </p:spPr>
        <p:txBody>
          <a:bodyPr wrap="square">
            <a:spAutoFit/>
          </a:bodyPr>
          <a:lstStyle/>
          <a:p>
            <a:pPr marL="228600" indent="-228600">
              <a:spcBef>
                <a:spcPts val="1000"/>
              </a:spcBef>
              <a:spcAft>
                <a:spcPts val="600"/>
              </a:spcAft>
              <a:buFont typeface="Arial" panose="020B0604020202020204" pitchFamily="34" charset="0"/>
              <a:buChar char="•"/>
            </a:pPr>
            <a:r>
              <a:rPr lang="en-MY" sz="2000" dirty="0"/>
              <a:t>Malware is </a:t>
            </a:r>
            <a:r>
              <a:rPr lang="en-US" sz="2000" dirty="0"/>
              <a:t>one of the most dangerous, yet frequent threats is malware, which is frequently transmitted through emails</a:t>
            </a:r>
            <a:r>
              <a:rPr lang="en-MY" sz="2000" dirty="0"/>
              <a:t>. </a:t>
            </a:r>
            <a:br>
              <a:rPr lang="en-MY" sz="2000" dirty="0"/>
            </a:br>
            <a:endParaRPr lang="en-MY" sz="2000" dirty="0"/>
          </a:p>
          <a:p>
            <a:pPr marL="228600" indent="-228600">
              <a:spcBef>
                <a:spcPts val="1000"/>
              </a:spcBef>
              <a:spcAft>
                <a:spcPts val="600"/>
              </a:spcAft>
              <a:buFont typeface="Arial" panose="020B0604020202020204" pitchFamily="34" charset="0"/>
              <a:buChar char="•"/>
            </a:pPr>
            <a:r>
              <a:rPr lang="en-US" sz="2000" dirty="0"/>
              <a:t>Victims are readily tricked into downloading malicious files by spam messages that pretend to be legitimate senders like clients, partners, or suppliers.</a:t>
            </a:r>
            <a:br>
              <a:rPr lang="en-US" sz="2000" dirty="0"/>
            </a:br>
            <a:endParaRPr lang="en-US" sz="2000" dirty="0"/>
          </a:p>
          <a:p>
            <a:pPr marL="228600" indent="-228600">
              <a:spcBef>
                <a:spcPts val="1000"/>
              </a:spcBef>
              <a:spcAft>
                <a:spcPts val="600"/>
              </a:spcAft>
              <a:buFont typeface="Arial" panose="020B0604020202020204" pitchFamily="34" charset="0"/>
              <a:buChar char="•"/>
            </a:pPr>
            <a:r>
              <a:rPr lang="en-MY" sz="2000" dirty="0"/>
              <a:t> </a:t>
            </a:r>
            <a:r>
              <a:rPr lang="en-US" sz="2000" dirty="0"/>
              <a:t>Victims usually are unaware that they are downloading malware onto their systems.</a:t>
            </a:r>
            <a:br>
              <a:rPr lang="en-US" sz="2000" dirty="0"/>
            </a:br>
            <a:endParaRPr lang="en-US" sz="2000" dirty="0"/>
          </a:p>
          <a:p>
            <a:pPr marL="228600" indent="-228600">
              <a:spcBef>
                <a:spcPts val="1000"/>
              </a:spcBef>
              <a:spcAft>
                <a:spcPts val="600"/>
              </a:spcAft>
              <a:buFont typeface="Arial" panose="020B0604020202020204" pitchFamily="34" charset="0"/>
              <a:buChar char="•"/>
            </a:pPr>
            <a:r>
              <a:rPr lang="en-US" sz="2000" dirty="0"/>
              <a:t>The process of infecting the entire IT infrastructure might take days or even months. The attackers can stealthily gain control of the victim's computer and then infiltrate the company IT network to distribute the malware to neighboring computers.</a:t>
            </a:r>
            <a:endParaRPr lang="en-MY" sz="2000" dirty="0"/>
          </a:p>
        </p:txBody>
      </p:sp>
      <p:pic>
        <p:nvPicPr>
          <p:cNvPr id="9" name="Picture 8">
            <a:extLst>
              <a:ext uri="{FF2B5EF4-FFF2-40B4-BE49-F238E27FC236}">
                <a16:creationId xmlns:a16="http://schemas.microsoft.com/office/drawing/2014/main" id="{E95220D4-CAEF-455D-233F-E230DD964E42}"/>
              </a:ext>
            </a:extLst>
          </p:cNvPr>
          <p:cNvPicPr>
            <a:picLocks noChangeAspect="1"/>
          </p:cNvPicPr>
          <p:nvPr/>
        </p:nvPicPr>
        <p:blipFill>
          <a:blip r:embed="rId3"/>
          <a:stretch>
            <a:fillRect/>
          </a:stretch>
        </p:blipFill>
        <p:spPr>
          <a:xfrm>
            <a:off x="-108036" y="0"/>
            <a:ext cx="9533101" cy="1610200"/>
          </a:xfrm>
          <a:prstGeom prst="rect">
            <a:avLst/>
          </a:prstGeom>
        </p:spPr>
      </p:pic>
      <p:sp>
        <p:nvSpPr>
          <p:cNvPr id="10" name="TextBox 9">
            <a:extLst>
              <a:ext uri="{FF2B5EF4-FFF2-40B4-BE49-F238E27FC236}">
                <a16:creationId xmlns:a16="http://schemas.microsoft.com/office/drawing/2014/main" id="{4A73AF97-DE56-02A2-702F-094CCAC2B2D2}"/>
              </a:ext>
            </a:extLst>
          </p:cNvPr>
          <p:cNvSpPr txBox="1"/>
          <p:nvPr/>
        </p:nvSpPr>
        <p:spPr>
          <a:xfrm>
            <a:off x="2409825" y="498067"/>
            <a:ext cx="4733925" cy="830997"/>
          </a:xfrm>
          <a:prstGeom prst="rect">
            <a:avLst/>
          </a:prstGeom>
          <a:noFill/>
        </p:spPr>
        <p:txBody>
          <a:bodyPr wrap="square" rtlCol="0">
            <a:spAutoFit/>
          </a:bodyPr>
          <a:lstStyle/>
          <a:p>
            <a:r>
              <a:rPr lang="en-US" sz="2400" dirty="0">
                <a:solidFill>
                  <a:schemeClr val="bg1"/>
                </a:solidFill>
              </a:rPr>
              <a:t>Common email security threats</a:t>
            </a:r>
            <a:br>
              <a:rPr lang="en-US" sz="2400" dirty="0">
                <a:solidFill>
                  <a:schemeClr val="bg1"/>
                </a:solidFill>
              </a:rPr>
            </a:br>
            <a:r>
              <a:rPr lang="en-US" sz="2400" dirty="0">
                <a:solidFill>
                  <a:schemeClr val="bg1"/>
                </a:solidFill>
              </a:rPr>
              <a:t>Delivering malware through spam</a:t>
            </a:r>
          </a:p>
        </p:txBody>
      </p:sp>
      <p:pic>
        <p:nvPicPr>
          <p:cNvPr id="2" name="Picture 1">
            <a:extLst>
              <a:ext uri="{FF2B5EF4-FFF2-40B4-BE49-F238E27FC236}">
                <a16:creationId xmlns:a16="http://schemas.microsoft.com/office/drawing/2014/main" id="{22A712DF-8F0B-6F99-FA4C-63B34AB68FB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0816" y="5677145"/>
            <a:ext cx="1222425" cy="1096206"/>
          </a:xfrm>
          <a:prstGeom prst="rect">
            <a:avLst/>
          </a:prstGeom>
        </p:spPr>
      </p:pic>
      <p:pic>
        <p:nvPicPr>
          <p:cNvPr id="3" name="Picture 2">
            <a:extLst>
              <a:ext uri="{FF2B5EF4-FFF2-40B4-BE49-F238E27FC236}">
                <a16:creationId xmlns:a16="http://schemas.microsoft.com/office/drawing/2014/main" id="{0D826A3B-2C44-DF46-86FE-64F720AD83D9}"/>
              </a:ext>
            </a:extLst>
          </p:cNvPr>
          <p:cNvPicPr>
            <a:picLocks noChangeAspect="1"/>
          </p:cNvPicPr>
          <p:nvPr/>
        </p:nvPicPr>
        <p:blipFill>
          <a:blip r:embed="rId5"/>
          <a:stretch>
            <a:fillRect/>
          </a:stretch>
        </p:blipFill>
        <p:spPr>
          <a:xfrm>
            <a:off x="2009864" y="6117410"/>
            <a:ext cx="9902229" cy="204838"/>
          </a:xfrm>
          <a:prstGeom prst="rect">
            <a:avLst/>
          </a:prstGeom>
        </p:spPr>
      </p:pic>
      <p:sp>
        <p:nvSpPr>
          <p:cNvPr id="4" name="TextBox 3">
            <a:extLst>
              <a:ext uri="{FF2B5EF4-FFF2-40B4-BE49-F238E27FC236}">
                <a16:creationId xmlns:a16="http://schemas.microsoft.com/office/drawing/2014/main" id="{677EDD02-FEF5-268A-1DC5-FD8524C2638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CB24514A-BDC0-4346-499B-55911B6CECCC}"/>
              </a:ext>
            </a:extLst>
          </p:cNvPr>
          <p:cNvSpPr>
            <a:spLocks noGrp="1"/>
          </p:cNvSpPr>
          <p:nvPr>
            <p:ph type="sldNum" sz="quarter" idx="12"/>
          </p:nvPr>
        </p:nvSpPr>
        <p:spPr/>
        <p:txBody>
          <a:bodyPr/>
          <a:lstStyle/>
          <a:p>
            <a:fld id="{FDED41F8-FC0F-4085-8150-313B6CF05213}" type="slidenum">
              <a:rPr lang="en-US" smtClean="0"/>
              <a:t>9</a:t>
            </a:fld>
            <a:endParaRPr lang="en-US"/>
          </a:p>
        </p:txBody>
      </p:sp>
      <p:pic>
        <p:nvPicPr>
          <p:cNvPr id="6" name="Picture 5">
            <a:extLst>
              <a:ext uri="{FF2B5EF4-FFF2-40B4-BE49-F238E27FC236}">
                <a16:creationId xmlns:a16="http://schemas.microsoft.com/office/drawing/2014/main" id="{78255F92-1873-B24C-455B-A08523E8809A}"/>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848EA816-6DED-EBF2-F531-DC281D6C339A}"/>
              </a:ext>
            </a:extLst>
          </p:cNvPr>
          <p:cNvPicPr>
            <a:picLocks noChangeAspect="1"/>
          </p:cNvPicPr>
          <p:nvPr/>
        </p:nvPicPr>
        <p:blipFill>
          <a:blip r:embed="rId6"/>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814772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3FE2146-7563-A532-BD36-1945C6C0C3DF}"/>
              </a:ext>
            </a:extLst>
          </p:cNvPr>
          <p:cNvSpPr txBox="1"/>
          <p:nvPr/>
        </p:nvSpPr>
        <p:spPr>
          <a:xfrm>
            <a:off x="515566" y="1539947"/>
            <a:ext cx="11537003" cy="4404411"/>
          </a:xfrm>
          <a:prstGeom prst="rect">
            <a:avLst/>
          </a:prstGeom>
          <a:noFill/>
        </p:spPr>
        <p:txBody>
          <a:bodyPr wrap="square">
            <a:spAutoFit/>
          </a:bodyPr>
          <a:lstStyle/>
          <a:p>
            <a:pPr marL="228600" indent="-228600">
              <a:lnSpc>
                <a:spcPct val="150000"/>
              </a:lnSpc>
              <a:spcBef>
                <a:spcPts val="1000"/>
              </a:spcBef>
              <a:spcAft>
                <a:spcPts val="600"/>
              </a:spcAft>
              <a:buFont typeface="Arial" panose="020B0604020202020204" pitchFamily="34" charset="0"/>
              <a:buChar char="•"/>
            </a:pPr>
            <a:r>
              <a:rPr lang="en-US" dirty="0"/>
              <a:t>Phishing emails are quite like spam, with the exception that they are more personalized and frequently intended to trick victims into directly disclosing sensitive information.</a:t>
            </a:r>
          </a:p>
          <a:p>
            <a:pPr marL="228600" indent="-228600">
              <a:lnSpc>
                <a:spcPct val="150000"/>
              </a:lnSpc>
              <a:spcBef>
                <a:spcPts val="1000"/>
              </a:spcBef>
              <a:spcAft>
                <a:spcPts val="600"/>
              </a:spcAft>
              <a:buFont typeface="Arial" panose="020B0604020202020204" pitchFamily="34" charset="0"/>
              <a:buChar char="•"/>
            </a:pPr>
            <a:r>
              <a:rPr lang="en-MY" dirty="0"/>
              <a:t>For example, attackers could somehow acquire a list of customer data from a financial institution, possibly leaked from a previous data breach. </a:t>
            </a:r>
          </a:p>
          <a:p>
            <a:pPr marL="228600" indent="-228600">
              <a:lnSpc>
                <a:spcPct val="150000"/>
              </a:lnSpc>
              <a:spcBef>
                <a:spcPts val="1000"/>
              </a:spcBef>
              <a:spcAft>
                <a:spcPts val="600"/>
              </a:spcAft>
              <a:buFont typeface="Arial" panose="020B0604020202020204" pitchFamily="34" charset="0"/>
              <a:buChar char="•"/>
            </a:pPr>
            <a:r>
              <a:rPr lang="en-MY" dirty="0"/>
              <a:t>The list may contain the customers’ names, email addresses, bank account numbers, and perhaps other personal information. </a:t>
            </a:r>
          </a:p>
          <a:p>
            <a:pPr marL="228600" indent="-228600">
              <a:lnSpc>
                <a:spcPct val="150000"/>
              </a:lnSpc>
              <a:spcBef>
                <a:spcPts val="1000"/>
              </a:spcBef>
              <a:spcAft>
                <a:spcPts val="600"/>
              </a:spcAft>
              <a:buFont typeface="Arial" panose="020B0604020202020204" pitchFamily="34" charset="0"/>
              <a:buChar char="•"/>
            </a:pPr>
            <a:r>
              <a:rPr lang="en-US" dirty="0"/>
              <a:t>The attackers may utilize this list to create spear-phishing emails that are extremely convincing in order to trick the victims into clicking a bogus link that asks them to enter their online banking login information.</a:t>
            </a:r>
            <a:br>
              <a:rPr lang="en-US" dirty="0"/>
            </a:br>
            <a:endParaRPr lang="en-US" dirty="0"/>
          </a:p>
        </p:txBody>
      </p:sp>
      <p:pic>
        <p:nvPicPr>
          <p:cNvPr id="3" name="Picture 2">
            <a:extLst>
              <a:ext uri="{FF2B5EF4-FFF2-40B4-BE49-F238E27FC236}">
                <a16:creationId xmlns:a16="http://schemas.microsoft.com/office/drawing/2014/main" id="{F9A8D228-E866-328D-5043-4E700412ABB9}"/>
              </a:ext>
            </a:extLst>
          </p:cNvPr>
          <p:cNvPicPr>
            <a:picLocks noChangeAspect="1"/>
          </p:cNvPicPr>
          <p:nvPr/>
        </p:nvPicPr>
        <p:blipFill>
          <a:blip r:embed="rId3"/>
          <a:stretch>
            <a:fillRect/>
          </a:stretch>
        </p:blipFill>
        <p:spPr>
          <a:xfrm>
            <a:off x="-108036" y="-57150"/>
            <a:ext cx="9533101" cy="1610200"/>
          </a:xfrm>
          <a:prstGeom prst="rect">
            <a:avLst/>
          </a:prstGeom>
        </p:spPr>
      </p:pic>
      <p:sp>
        <p:nvSpPr>
          <p:cNvPr id="5" name="TextBox 4">
            <a:extLst>
              <a:ext uri="{FF2B5EF4-FFF2-40B4-BE49-F238E27FC236}">
                <a16:creationId xmlns:a16="http://schemas.microsoft.com/office/drawing/2014/main" id="{2BFCDBCA-6D46-5CAC-FF48-1C431EE0F6C1}"/>
              </a:ext>
            </a:extLst>
          </p:cNvPr>
          <p:cNvSpPr txBox="1"/>
          <p:nvPr/>
        </p:nvSpPr>
        <p:spPr>
          <a:xfrm>
            <a:off x="2414588" y="397904"/>
            <a:ext cx="6181724" cy="830997"/>
          </a:xfrm>
          <a:prstGeom prst="rect">
            <a:avLst/>
          </a:prstGeom>
          <a:noFill/>
        </p:spPr>
        <p:txBody>
          <a:bodyPr wrap="square">
            <a:spAutoFit/>
          </a:bodyPr>
          <a:lstStyle/>
          <a:p>
            <a:r>
              <a:rPr lang="en-US" sz="2400" dirty="0">
                <a:solidFill>
                  <a:schemeClr val="bg1"/>
                </a:solidFill>
              </a:rPr>
              <a:t>Common email security threats (cont.)</a:t>
            </a:r>
            <a:br>
              <a:rPr lang="en-US" sz="2400" dirty="0">
                <a:solidFill>
                  <a:schemeClr val="bg1"/>
                </a:solidFill>
              </a:rPr>
            </a:br>
            <a:r>
              <a:rPr lang="en-MY" sz="2400" dirty="0">
                <a:solidFill>
                  <a:schemeClr val="bg1"/>
                </a:solidFill>
              </a:rPr>
              <a:t>Credential Theft via Phishing Emails</a:t>
            </a:r>
          </a:p>
        </p:txBody>
      </p:sp>
      <p:pic>
        <p:nvPicPr>
          <p:cNvPr id="2" name="Picture 1">
            <a:extLst>
              <a:ext uri="{FF2B5EF4-FFF2-40B4-BE49-F238E27FC236}">
                <a16:creationId xmlns:a16="http://schemas.microsoft.com/office/drawing/2014/main" id="{949C16CC-DF1C-11CB-BFDB-9C9D78EF9F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0816" y="5677145"/>
            <a:ext cx="1222425" cy="1096206"/>
          </a:xfrm>
          <a:prstGeom prst="rect">
            <a:avLst/>
          </a:prstGeom>
        </p:spPr>
      </p:pic>
      <p:pic>
        <p:nvPicPr>
          <p:cNvPr id="4" name="Picture 3">
            <a:extLst>
              <a:ext uri="{FF2B5EF4-FFF2-40B4-BE49-F238E27FC236}">
                <a16:creationId xmlns:a16="http://schemas.microsoft.com/office/drawing/2014/main" id="{29A5F390-7FAF-EA8F-D3EC-1FA5C887D3F5}"/>
              </a:ext>
            </a:extLst>
          </p:cNvPr>
          <p:cNvPicPr>
            <a:picLocks noChangeAspect="1"/>
          </p:cNvPicPr>
          <p:nvPr/>
        </p:nvPicPr>
        <p:blipFill>
          <a:blip r:embed="rId5"/>
          <a:stretch>
            <a:fillRect/>
          </a:stretch>
        </p:blipFill>
        <p:spPr>
          <a:xfrm>
            <a:off x="2009864" y="6117410"/>
            <a:ext cx="9902229" cy="204838"/>
          </a:xfrm>
          <a:prstGeom prst="rect">
            <a:avLst/>
          </a:prstGeom>
        </p:spPr>
      </p:pic>
      <p:sp>
        <p:nvSpPr>
          <p:cNvPr id="6" name="TextBox 5">
            <a:extLst>
              <a:ext uri="{FF2B5EF4-FFF2-40B4-BE49-F238E27FC236}">
                <a16:creationId xmlns:a16="http://schemas.microsoft.com/office/drawing/2014/main" id="{914893D7-5119-420A-98E1-906EAF762D9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7D509C2B-C319-F165-B2C7-12A7B7109145}"/>
              </a:ext>
            </a:extLst>
          </p:cNvPr>
          <p:cNvSpPr>
            <a:spLocks noGrp="1"/>
          </p:cNvSpPr>
          <p:nvPr>
            <p:ph type="sldNum" sz="quarter" idx="12"/>
          </p:nvPr>
        </p:nvSpPr>
        <p:spPr/>
        <p:txBody>
          <a:bodyPr/>
          <a:lstStyle/>
          <a:p>
            <a:fld id="{FDED41F8-FC0F-4085-8150-313B6CF05213}" type="slidenum">
              <a:rPr lang="en-US" smtClean="0"/>
              <a:t>10</a:t>
            </a:fld>
            <a:endParaRPr lang="en-US"/>
          </a:p>
        </p:txBody>
      </p:sp>
      <p:pic>
        <p:nvPicPr>
          <p:cNvPr id="9" name="Picture 8">
            <a:extLst>
              <a:ext uri="{FF2B5EF4-FFF2-40B4-BE49-F238E27FC236}">
                <a16:creationId xmlns:a16="http://schemas.microsoft.com/office/drawing/2014/main" id="{249A6824-6B78-8F69-3BEA-0685E93E4CD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592880B2-4587-79C5-6A18-97AF1A8CC3B9}"/>
              </a:ext>
            </a:extLst>
          </p:cNvPr>
          <p:cNvPicPr>
            <a:picLocks noChangeAspect="1"/>
          </p:cNvPicPr>
          <p:nvPr/>
        </p:nvPicPr>
        <p:blipFill>
          <a:blip r:embed="rId6"/>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793468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paypal phishing email FAIL | paypal phishing email FAIL, arr… | Flickr">
            <a:extLst>
              <a:ext uri="{FF2B5EF4-FFF2-40B4-BE49-F238E27FC236}">
                <a16:creationId xmlns:a16="http://schemas.microsoft.com/office/drawing/2014/main" id="{7AF9BF99-DC6D-7311-B9C1-F82A2F294D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065" y="1400783"/>
            <a:ext cx="7620000" cy="449417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D557BA6-81B0-1AE1-E022-25904D3E783E}"/>
              </a:ext>
            </a:extLst>
          </p:cNvPr>
          <p:cNvPicPr>
            <a:picLocks noChangeAspect="1"/>
          </p:cNvPicPr>
          <p:nvPr/>
        </p:nvPicPr>
        <p:blipFill>
          <a:blip r:embed="rId3"/>
          <a:stretch>
            <a:fillRect/>
          </a:stretch>
        </p:blipFill>
        <p:spPr>
          <a:xfrm>
            <a:off x="-108036" y="-57150"/>
            <a:ext cx="9533101" cy="1610200"/>
          </a:xfrm>
          <a:prstGeom prst="rect">
            <a:avLst/>
          </a:prstGeom>
        </p:spPr>
      </p:pic>
      <p:sp>
        <p:nvSpPr>
          <p:cNvPr id="6" name="TextBox 5">
            <a:extLst>
              <a:ext uri="{FF2B5EF4-FFF2-40B4-BE49-F238E27FC236}">
                <a16:creationId xmlns:a16="http://schemas.microsoft.com/office/drawing/2014/main" id="{F9371A1D-B5BD-7F42-A306-DDDDAEC8420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75729038-EF28-9D95-E539-F3BF276DF023}"/>
              </a:ext>
            </a:extLst>
          </p:cNvPr>
          <p:cNvSpPr txBox="1"/>
          <p:nvPr/>
        </p:nvSpPr>
        <p:spPr>
          <a:xfrm>
            <a:off x="2492686" y="424784"/>
            <a:ext cx="6186790" cy="830997"/>
          </a:xfrm>
          <a:prstGeom prst="rect">
            <a:avLst/>
          </a:prstGeom>
          <a:noFill/>
        </p:spPr>
        <p:txBody>
          <a:bodyPr wrap="square">
            <a:spAutoFit/>
          </a:bodyPr>
          <a:lstStyle/>
          <a:p>
            <a:r>
              <a:rPr lang="en-US" sz="2400" dirty="0">
                <a:solidFill>
                  <a:schemeClr val="bg1"/>
                </a:solidFill>
              </a:rPr>
              <a:t>Common email security threats (cont.)</a:t>
            </a:r>
            <a:br>
              <a:rPr lang="en-US" sz="2400" dirty="0">
                <a:solidFill>
                  <a:schemeClr val="bg1"/>
                </a:solidFill>
              </a:rPr>
            </a:br>
            <a:r>
              <a:rPr lang="en-US" sz="2400" dirty="0">
                <a:solidFill>
                  <a:schemeClr val="bg1"/>
                </a:solidFill>
              </a:rPr>
              <a:t>Credential Theft via Phishing Emails</a:t>
            </a:r>
          </a:p>
        </p:txBody>
      </p:sp>
      <p:pic>
        <p:nvPicPr>
          <p:cNvPr id="9" name="Picture 8">
            <a:extLst>
              <a:ext uri="{FF2B5EF4-FFF2-40B4-BE49-F238E27FC236}">
                <a16:creationId xmlns:a16="http://schemas.microsoft.com/office/drawing/2014/main" id="{4BFCC006-50A5-A8DE-AD80-F5AA89688E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0816" y="5677145"/>
            <a:ext cx="1222425" cy="1096206"/>
          </a:xfrm>
          <a:prstGeom prst="rect">
            <a:avLst/>
          </a:prstGeom>
        </p:spPr>
      </p:pic>
      <p:pic>
        <p:nvPicPr>
          <p:cNvPr id="10" name="Picture 9">
            <a:extLst>
              <a:ext uri="{FF2B5EF4-FFF2-40B4-BE49-F238E27FC236}">
                <a16:creationId xmlns:a16="http://schemas.microsoft.com/office/drawing/2014/main" id="{3D231C4F-2251-564F-828C-BB8C2BD28C33}"/>
              </a:ext>
            </a:extLst>
          </p:cNvPr>
          <p:cNvPicPr>
            <a:picLocks noChangeAspect="1"/>
          </p:cNvPicPr>
          <p:nvPr/>
        </p:nvPicPr>
        <p:blipFill>
          <a:blip r:embed="rId5"/>
          <a:stretch>
            <a:fillRect/>
          </a:stretch>
        </p:blipFill>
        <p:spPr>
          <a:xfrm>
            <a:off x="2009864" y="6117410"/>
            <a:ext cx="9902229" cy="204838"/>
          </a:xfrm>
          <a:prstGeom prst="rect">
            <a:avLst/>
          </a:prstGeom>
        </p:spPr>
      </p:pic>
      <p:sp>
        <p:nvSpPr>
          <p:cNvPr id="11" name="Slide Number Placeholder 10">
            <a:extLst>
              <a:ext uri="{FF2B5EF4-FFF2-40B4-BE49-F238E27FC236}">
                <a16:creationId xmlns:a16="http://schemas.microsoft.com/office/drawing/2014/main" id="{120D5370-10F7-72F7-0391-2DA5B60EB6C9}"/>
              </a:ext>
            </a:extLst>
          </p:cNvPr>
          <p:cNvSpPr>
            <a:spLocks noGrp="1"/>
          </p:cNvSpPr>
          <p:nvPr>
            <p:ph type="sldNum" sz="quarter" idx="12"/>
          </p:nvPr>
        </p:nvSpPr>
        <p:spPr/>
        <p:txBody>
          <a:bodyPr/>
          <a:lstStyle/>
          <a:p>
            <a:fld id="{FDED41F8-FC0F-4085-8150-313B6CF05213}" type="slidenum">
              <a:rPr lang="en-US" smtClean="0"/>
              <a:t>11</a:t>
            </a:fld>
            <a:endParaRPr lang="en-US"/>
          </a:p>
        </p:txBody>
      </p:sp>
      <p:pic>
        <p:nvPicPr>
          <p:cNvPr id="12" name="Picture 11">
            <a:extLst>
              <a:ext uri="{FF2B5EF4-FFF2-40B4-BE49-F238E27FC236}">
                <a16:creationId xmlns:a16="http://schemas.microsoft.com/office/drawing/2014/main" id="{B8635417-7B80-5130-9A73-27BB9541D28A}"/>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3" name="Picture 12">
            <a:extLst>
              <a:ext uri="{FF2B5EF4-FFF2-40B4-BE49-F238E27FC236}">
                <a16:creationId xmlns:a16="http://schemas.microsoft.com/office/drawing/2014/main" id="{47E34AA8-44C7-4876-CB4A-AF818D0F530B}"/>
              </a:ext>
            </a:extLst>
          </p:cNvPr>
          <p:cNvPicPr>
            <a:picLocks noChangeAspect="1"/>
          </p:cNvPicPr>
          <p:nvPr/>
        </p:nvPicPr>
        <p:blipFill>
          <a:blip r:embed="rId6"/>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788765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3FE2146-7563-A532-BD36-1945C6C0C3DF}"/>
              </a:ext>
            </a:extLst>
          </p:cNvPr>
          <p:cNvSpPr txBox="1"/>
          <p:nvPr/>
        </p:nvSpPr>
        <p:spPr>
          <a:xfrm>
            <a:off x="838200" y="2079570"/>
            <a:ext cx="10268606" cy="2332049"/>
          </a:xfrm>
          <a:prstGeom prst="rect">
            <a:avLst/>
          </a:prstGeom>
          <a:noFill/>
        </p:spPr>
        <p:txBody>
          <a:bodyPr wrap="square">
            <a:spAutoFit/>
          </a:bodyPr>
          <a:lstStyle/>
          <a:p>
            <a:pPr marL="228600" indent="-228600">
              <a:lnSpc>
                <a:spcPct val="150000"/>
              </a:lnSpc>
              <a:spcBef>
                <a:spcPts val="1000"/>
              </a:spcBef>
              <a:spcAft>
                <a:spcPts val="600"/>
              </a:spcAft>
              <a:buFont typeface="Arial" panose="020B0604020202020204" pitchFamily="34" charset="0"/>
              <a:buChar char="•"/>
            </a:pPr>
            <a:r>
              <a:rPr lang="en-US" dirty="0"/>
              <a:t>Attackers can employ compromised botnets to send a myriad number of emails to a targeted organization, resulting in the email server crashing from system overload, similar to what a traditional DDoS attack does to the victim's web server.</a:t>
            </a:r>
          </a:p>
          <a:p>
            <a:pPr marL="228600" indent="-228600">
              <a:lnSpc>
                <a:spcPct val="150000"/>
              </a:lnSpc>
              <a:spcBef>
                <a:spcPts val="1000"/>
              </a:spcBef>
              <a:spcAft>
                <a:spcPts val="600"/>
              </a:spcAft>
              <a:buFont typeface="Arial" panose="020B0604020202020204" pitchFamily="34" charset="0"/>
              <a:buChar char="•"/>
            </a:pPr>
            <a:r>
              <a:rPr lang="en-US" dirty="0"/>
              <a:t>B2B companies are more likely to be the target of DDoS attacks on their email servers because a significant portion of their sales is conducted via email.</a:t>
            </a:r>
            <a:endParaRPr lang="en-MY" dirty="0"/>
          </a:p>
        </p:txBody>
      </p:sp>
      <p:pic>
        <p:nvPicPr>
          <p:cNvPr id="3" name="Picture 2">
            <a:extLst>
              <a:ext uri="{FF2B5EF4-FFF2-40B4-BE49-F238E27FC236}">
                <a16:creationId xmlns:a16="http://schemas.microsoft.com/office/drawing/2014/main" id="{872CC103-83D2-0E72-3FF9-5ACC27492171}"/>
              </a:ext>
            </a:extLst>
          </p:cNvPr>
          <p:cNvPicPr>
            <a:picLocks noChangeAspect="1"/>
          </p:cNvPicPr>
          <p:nvPr/>
        </p:nvPicPr>
        <p:blipFill>
          <a:blip r:embed="rId2"/>
          <a:stretch>
            <a:fillRect/>
          </a:stretch>
        </p:blipFill>
        <p:spPr>
          <a:xfrm>
            <a:off x="-108036" y="0"/>
            <a:ext cx="9533101" cy="1610200"/>
          </a:xfrm>
          <a:prstGeom prst="rect">
            <a:avLst/>
          </a:prstGeom>
        </p:spPr>
      </p:pic>
      <p:sp>
        <p:nvSpPr>
          <p:cNvPr id="4" name="TextBox 3">
            <a:extLst>
              <a:ext uri="{FF2B5EF4-FFF2-40B4-BE49-F238E27FC236}">
                <a16:creationId xmlns:a16="http://schemas.microsoft.com/office/drawing/2014/main" id="{C8B13654-66E8-B730-3305-807BC69E415A}"/>
              </a:ext>
            </a:extLst>
          </p:cNvPr>
          <p:cNvSpPr txBox="1"/>
          <p:nvPr/>
        </p:nvSpPr>
        <p:spPr>
          <a:xfrm>
            <a:off x="2447925" y="409871"/>
            <a:ext cx="4974279" cy="830997"/>
          </a:xfrm>
          <a:prstGeom prst="rect">
            <a:avLst/>
          </a:prstGeom>
          <a:noFill/>
        </p:spPr>
        <p:txBody>
          <a:bodyPr wrap="square" rtlCol="0">
            <a:spAutoFit/>
          </a:bodyPr>
          <a:lstStyle/>
          <a:p>
            <a:r>
              <a:rPr lang="en-US" sz="2400" dirty="0">
                <a:solidFill>
                  <a:schemeClr val="bg1"/>
                </a:solidFill>
              </a:rPr>
              <a:t>Common email security threats (cont.) </a:t>
            </a:r>
            <a:br>
              <a:rPr lang="en-US" sz="2400" dirty="0">
                <a:solidFill>
                  <a:schemeClr val="bg1"/>
                </a:solidFill>
              </a:rPr>
            </a:br>
            <a:r>
              <a:rPr lang="en-MY" sz="2400" dirty="0">
                <a:solidFill>
                  <a:schemeClr val="bg1"/>
                </a:solidFill>
              </a:rPr>
              <a:t>Malicious Bot and DDoS Attacks</a:t>
            </a:r>
          </a:p>
        </p:txBody>
      </p:sp>
      <p:pic>
        <p:nvPicPr>
          <p:cNvPr id="2" name="Picture 1">
            <a:extLst>
              <a:ext uri="{FF2B5EF4-FFF2-40B4-BE49-F238E27FC236}">
                <a16:creationId xmlns:a16="http://schemas.microsoft.com/office/drawing/2014/main" id="{5E91B4D9-2CA6-E0EE-EF9D-66D3CE8D86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0816" y="5677145"/>
            <a:ext cx="1222425" cy="1096206"/>
          </a:xfrm>
          <a:prstGeom prst="rect">
            <a:avLst/>
          </a:prstGeom>
        </p:spPr>
      </p:pic>
      <p:pic>
        <p:nvPicPr>
          <p:cNvPr id="5" name="Picture 4">
            <a:extLst>
              <a:ext uri="{FF2B5EF4-FFF2-40B4-BE49-F238E27FC236}">
                <a16:creationId xmlns:a16="http://schemas.microsoft.com/office/drawing/2014/main" id="{CDD9C42F-6547-A730-ABAC-227AF4C61859}"/>
              </a:ext>
            </a:extLst>
          </p:cNvPr>
          <p:cNvPicPr>
            <a:picLocks noChangeAspect="1"/>
          </p:cNvPicPr>
          <p:nvPr/>
        </p:nvPicPr>
        <p:blipFill>
          <a:blip r:embed="rId4"/>
          <a:stretch>
            <a:fillRect/>
          </a:stretch>
        </p:blipFill>
        <p:spPr>
          <a:xfrm>
            <a:off x="2009864" y="6117410"/>
            <a:ext cx="9902229" cy="204838"/>
          </a:xfrm>
          <a:prstGeom prst="rect">
            <a:avLst/>
          </a:prstGeom>
        </p:spPr>
      </p:pic>
      <p:sp>
        <p:nvSpPr>
          <p:cNvPr id="6" name="TextBox 5">
            <a:extLst>
              <a:ext uri="{FF2B5EF4-FFF2-40B4-BE49-F238E27FC236}">
                <a16:creationId xmlns:a16="http://schemas.microsoft.com/office/drawing/2014/main" id="{3E01A914-BA14-4465-87C4-2F7545B98B6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22D985E7-DE6C-30BA-BFA6-1B2214981FAE}"/>
              </a:ext>
            </a:extLst>
          </p:cNvPr>
          <p:cNvSpPr>
            <a:spLocks noGrp="1"/>
          </p:cNvSpPr>
          <p:nvPr>
            <p:ph type="sldNum" sz="quarter" idx="12"/>
          </p:nvPr>
        </p:nvSpPr>
        <p:spPr/>
        <p:txBody>
          <a:bodyPr/>
          <a:lstStyle/>
          <a:p>
            <a:fld id="{FDED41F8-FC0F-4085-8150-313B6CF05213}" type="slidenum">
              <a:rPr lang="en-US" smtClean="0"/>
              <a:t>12</a:t>
            </a:fld>
            <a:endParaRPr lang="en-US"/>
          </a:p>
        </p:txBody>
      </p:sp>
      <p:pic>
        <p:nvPicPr>
          <p:cNvPr id="9" name="Picture 8">
            <a:extLst>
              <a:ext uri="{FF2B5EF4-FFF2-40B4-BE49-F238E27FC236}">
                <a16:creationId xmlns:a16="http://schemas.microsoft.com/office/drawing/2014/main" id="{501266D5-D269-217E-54B7-C3A7B15718A2}"/>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CEE37E97-F2D8-2F71-0449-0402B9EC5F0B}"/>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3195572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3FE2146-7563-A532-BD36-1945C6C0C3DF}"/>
              </a:ext>
            </a:extLst>
          </p:cNvPr>
          <p:cNvSpPr txBox="1"/>
          <p:nvPr/>
        </p:nvSpPr>
        <p:spPr>
          <a:xfrm>
            <a:off x="838200" y="2079570"/>
            <a:ext cx="10268606" cy="2332049"/>
          </a:xfrm>
          <a:prstGeom prst="rect">
            <a:avLst/>
          </a:prstGeom>
          <a:noFill/>
        </p:spPr>
        <p:txBody>
          <a:bodyPr wrap="square">
            <a:spAutoFit/>
          </a:bodyPr>
          <a:lstStyle/>
          <a:p>
            <a:pPr marL="228600" indent="-228600">
              <a:lnSpc>
                <a:spcPct val="150000"/>
              </a:lnSpc>
              <a:spcBef>
                <a:spcPts val="1000"/>
              </a:spcBef>
              <a:spcAft>
                <a:spcPts val="600"/>
              </a:spcAft>
              <a:buFont typeface="Arial" panose="020B0604020202020204" pitchFamily="34" charset="0"/>
              <a:buChar char="•"/>
            </a:pPr>
            <a:r>
              <a:rPr lang="en-US" dirty="0"/>
              <a:t>Attackers may choose to concentrate on the email inbox itself. In this scenario, attackers would try to access the email server by breaking authentication via brute force, credential stuffing, and other techniques.</a:t>
            </a:r>
            <a:endParaRPr lang="en-MY" dirty="0"/>
          </a:p>
          <a:p>
            <a:pPr marL="228600" indent="-228600">
              <a:lnSpc>
                <a:spcPct val="150000"/>
              </a:lnSpc>
              <a:spcBef>
                <a:spcPts val="1000"/>
              </a:spcBef>
              <a:spcAft>
                <a:spcPts val="600"/>
              </a:spcAft>
              <a:buFont typeface="Arial" panose="020B0604020202020204" pitchFamily="34" charset="0"/>
              <a:buChar char="•"/>
            </a:pPr>
            <a:r>
              <a:rPr lang="en-US" dirty="0"/>
              <a:t>As a result,  the attackers would then have access to any email messages and attachments kept on the system</a:t>
            </a:r>
            <a:endParaRPr lang="en-MY" dirty="0"/>
          </a:p>
        </p:txBody>
      </p:sp>
      <p:pic>
        <p:nvPicPr>
          <p:cNvPr id="3" name="Picture 2">
            <a:extLst>
              <a:ext uri="{FF2B5EF4-FFF2-40B4-BE49-F238E27FC236}">
                <a16:creationId xmlns:a16="http://schemas.microsoft.com/office/drawing/2014/main" id="{503CCD76-7EA8-1FFE-54F5-A73F2FA7E200}"/>
              </a:ext>
            </a:extLst>
          </p:cNvPr>
          <p:cNvPicPr>
            <a:picLocks noChangeAspect="1"/>
          </p:cNvPicPr>
          <p:nvPr/>
        </p:nvPicPr>
        <p:blipFill>
          <a:blip r:embed="rId2"/>
          <a:stretch>
            <a:fillRect/>
          </a:stretch>
        </p:blipFill>
        <p:spPr>
          <a:xfrm>
            <a:off x="-108036" y="-57150"/>
            <a:ext cx="9533101" cy="1610200"/>
          </a:xfrm>
          <a:prstGeom prst="rect">
            <a:avLst/>
          </a:prstGeom>
        </p:spPr>
      </p:pic>
      <p:sp>
        <p:nvSpPr>
          <p:cNvPr id="4" name="TextBox 3">
            <a:extLst>
              <a:ext uri="{FF2B5EF4-FFF2-40B4-BE49-F238E27FC236}">
                <a16:creationId xmlns:a16="http://schemas.microsoft.com/office/drawing/2014/main" id="{D516CC62-8BBA-383E-E385-1CF9BADCA164}"/>
              </a:ext>
            </a:extLst>
          </p:cNvPr>
          <p:cNvSpPr txBox="1"/>
          <p:nvPr/>
        </p:nvSpPr>
        <p:spPr>
          <a:xfrm>
            <a:off x="2447925" y="409871"/>
            <a:ext cx="5857875" cy="830997"/>
          </a:xfrm>
          <a:prstGeom prst="rect">
            <a:avLst/>
          </a:prstGeom>
          <a:noFill/>
        </p:spPr>
        <p:txBody>
          <a:bodyPr wrap="square" rtlCol="0">
            <a:spAutoFit/>
          </a:bodyPr>
          <a:lstStyle/>
          <a:p>
            <a:r>
              <a:rPr lang="en-US" sz="2400" dirty="0">
                <a:solidFill>
                  <a:schemeClr val="bg1"/>
                </a:solidFill>
              </a:rPr>
              <a:t>Common email security threats (cont.)</a:t>
            </a:r>
            <a:br>
              <a:rPr lang="en-US" sz="2400" dirty="0">
                <a:solidFill>
                  <a:schemeClr val="bg1"/>
                </a:solidFill>
              </a:rPr>
            </a:br>
            <a:r>
              <a:rPr lang="en-MY" sz="2400" dirty="0">
                <a:solidFill>
                  <a:schemeClr val="bg1"/>
                </a:solidFill>
              </a:rPr>
              <a:t>Authentication Attacks on mail servers</a:t>
            </a:r>
          </a:p>
        </p:txBody>
      </p:sp>
      <p:pic>
        <p:nvPicPr>
          <p:cNvPr id="2" name="Picture 1">
            <a:extLst>
              <a:ext uri="{FF2B5EF4-FFF2-40B4-BE49-F238E27FC236}">
                <a16:creationId xmlns:a16="http://schemas.microsoft.com/office/drawing/2014/main" id="{1B111C7D-D953-9C70-4F69-226018D91A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0816" y="5677145"/>
            <a:ext cx="1222425" cy="1096206"/>
          </a:xfrm>
          <a:prstGeom prst="rect">
            <a:avLst/>
          </a:prstGeom>
        </p:spPr>
      </p:pic>
      <p:pic>
        <p:nvPicPr>
          <p:cNvPr id="5" name="Picture 4">
            <a:extLst>
              <a:ext uri="{FF2B5EF4-FFF2-40B4-BE49-F238E27FC236}">
                <a16:creationId xmlns:a16="http://schemas.microsoft.com/office/drawing/2014/main" id="{88B21E39-902A-28A8-6DB0-50564F59A748}"/>
              </a:ext>
            </a:extLst>
          </p:cNvPr>
          <p:cNvPicPr>
            <a:picLocks noChangeAspect="1"/>
          </p:cNvPicPr>
          <p:nvPr/>
        </p:nvPicPr>
        <p:blipFill>
          <a:blip r:embed="rId4"/>
          <a:stretch>
            <a:fillRect/>
          </a:stretch>
        </p:blipFill>
        <p:spPr>
          <a:xfrm>
            <a:off x="2009864" y="6117410"/>
            <a:ext cx="9902229" cy="204838"/>
          </a:xfrm>
          <a:prstGeom prst="rect">
            <a:avLst/>
          </a:prstGeom>
        </p:spPr>
      </p:pic>
      <p:sp>
        <p:nvSpPr>
          <p:cNvPr id="6" name="TextBox 5">
            <a:extLst>
              <a:ext uri="{FF2B5EF4-FFF2-40B4-BE49-F238E27FC236}">
                <a16:creationId xmlns:a16="http://schemas.microsoft.com/office/drawing/2014/main" id="{3D41F9EF-52E1-85E4-9D04-4F46D6D51A5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B37A966B-3361-DBB5-DBE4-A1D69D18230D}"/>
              </a:ext>
            </a:extLst>
          </p:cNvPr>
          <p:cNvSpPr>
            <a:spLocks noGrp="1"/>
          </p:cNvSpPr>
          <p:nvPr>
            <p:ph type="sldNum" sz="quarter" idx="12"/>
          </p:nvPr>
        </p:nvSpPr>
        <p:spPr/>
        <p:txBody>
          <a:bodyPr/>
          <a:lstStyle/>
          <a:p>
            <a:fld id="{FDED41F8-FC0F-4085-8150-313B6CF05213}" type="slidenum">
              <a:rPr lang="en-US" smtClean="0"/>
              <a:t>13</a:t>
            </a:fld>
            <a:endParaRPr lang="en-US"/>
          </a:p>
        </p:txBody>
      </p:sp>
      <p:pic>
        <p:nvPicPr>
          <p:cNvPr id="9" name="Picture 8">
            <a:extLst>
              <a:ext uri="{FF2B5EF4-FFF2-40B4-BE49-F238E27FC236}">
                <a16:creationId xmlns:a16="http://schemas.microsoft.com/office/drawing/2014/main" id="{52DF7821-1E33-6A5B-0E4A-D54B3205B462}"/>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033F7D36-DAC6-5CFD-2D8A-4E1A921985AD}"/>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7133924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MY" sz="2400" dirty="0">
                <a:solidFill>
                  <a:schemeClr val="bg1"/>
                </a:solidFill>
              </a:rPr>
              <a:t>Pretty Good Privacy </a:t>
            </a:r>
            <a:r>
              <a:rPr lang="en-US" altLang="en-US" sz="2400" dirty="0">
                <a:solidFill>
                  <a:schemeClr val="bg1"/>
                </a:solidFill>
              </a:rPr>
              <a:t>Basics</a:t>
            </a:r>
          </a:p>
        </p:txBody>
      </p:sp>
      <p:sp>
        <p:nvSpPr>
          <p:cNvPr id="10" name="TextBox 9">
            <a:extLst>
              <a:ext uri="{FF2B5EF4-FFF2-40B4-BE49-F238E27FC236}">
                <a16:creationId xmlns:a16="http://schemas.microsoft.com/office/drawing/2014/main" id="{461A4C67-966D-543F-6AD7-9677231B4D28}"/>
              </a:ext>
            </a:extLst>
          </p:cNvPr>
          <p:cNvSpPr txBox="1"/>
          <p:nvPr/>
        </p:nvSpPr>
        <p:spPr>
          <a:xfrm>
            <a:off x="594860" y="1703165"/>
            <a:ext cx="11013568" cy="3778599"/>
          </a:xfrm>
          <a:prstGeom prst="rect">
            <a:avLst/>
          </a:prstGeom>
          <a:noFill/>
        </p:spPr>
        <p:txBody>
          <a:bodyPr wrap="square">
            <a:spAutoFit/>
          </a:bodyPr>
          <a:lstStyle/>
          <a:p>
            <a:pPr marL="228600" indent="-228600">
              <a:lnSpc>
                <a:spcPct val="150000"/>
              </a:lnSpc>
              <a:spcBef>
                <a:spcPts val="1000"/>
              </a:spcBef>
              <a:spcAft>
                <a:spcPts val="600"/>
              </a:spcAft>
              <a:buFont typeface="Arial" panose="020B0604020202020204" pitchFamily="34" charset="0"/>
              <a:buChar char="•"/>
            </a:pPr>
            <a:r>
              <a:rPr lang="en-MY" dirty="0"/>
              <a:t>PGP stands for Pretty Good Privacy which is invented by Phil Zimmermann.</a:t>
            </a:r>
          </a:p>
          <a:p>
            <a:pPr marL="228600" indent="-228600">
              <a:lnSpc>
                <a:spcPct val="150000"/>
              </a:lnSpc>
              <a:spcBef>
                <a:spcPts val="1000"/>
              </a:spcBef>
              <a:spcAft>
                <a:spcPts val="600"/>
              </a:spcAft>
              <a:buFont typeface="Arial" panose="020B0604020202020204" pitchFamily="34" charset="0"/>
              <a:buChar char="•"/>
            </a:pPr>
            <a:r>
              <a:rPr lang="en-MY" dirty="0"/>
              <a:t>PGP was designed to provide all four aspects of security, i.e., privacy, integrity, authentication, and non-repudiation in the sending of email.</a:t>
            </a:r>
          </a:p>
          <a:p>
            <a:pPr marL="228600" indent="-228600">
              <a:lnSpc>
                <a:spcPct val="150000"/>
              </a:lnSpc>
              <a:spcBef>
                <a:spcPts val="1000"/>
              </a:spcBef>
              <a:spcAft>
                <a:spcPts val="600"/>
              </a:spcAft>
              <a:buFont typeface="Arial" panose="020B0604020202020204" pitchFamily="34" charset="0"/>
              <a:buChar char="•"/>
            </a:pPr>
            <a:r>
              <a:rPr lang="en-MY" dirty="0"/>
              <a:t>PGP uses a digital signature to provide integrity, authentication, and non-repudiation.</a:t>
            </a:r>
          </a:p>
          <a:p>
            <a:pPr marL="228600" indent="-228600">
              <a:lnSpc>
                <a:spcPct val="150000"/>
              </a:lnSpc>
              <a:spcBef>
                <a:spcPts val="1000"/>
              </a:spcBef>
              <a:spcAft>
                <a:spcPts val="600"/>
              </a:spcAft>
              <a:buFont typeface="Arial" panose="020B0604020202020204" pitchFamily="34" charset="0"/>
              <a:buChar char="•"/>
            </a:pPr>
            <a:r>
              <a:rPr lang="en-MY" dirty="0"/>
              <a:t> PGP uses a combination of secret key encryption and public key encryption to provide privacy. Therefore, we can say that the digital signature uses one hash function, one secret key, and two private-public key pairs.</a:t>
            </a:r>
          </a:p>
          <a:p>
            <a:pPr marL="228600" indent="-228600">
              <a:lnSpc>
                <a:spcPct val="150000"/>
              </a:lnSpc>
              <a:spcBef>
                <a:spcPts val="1000"/>
              </a:spcBef>
              <a:spcAft>
                <a:spcPts val="600"/>
              </a:spcAft>
              <a:buFont typeface="Arial" panose="020B0604020202020204" pitchFamily="34" charset="0"/>
              <a:buChar char="•"/>
            </a:pPr>
            <a:r>
              <a:rPr lang="en-MY" dirty="0"/>
              <a:t>PGP is an open-source and freely available software package for email security.</a:t>
            </a:r>
          </a:p>
        </p:txBody>
      </p:sp>
      <p:sp>
        <p:nvSpPr>
          <p:cNvPr id="9" name="Slide Number Placeholder 8">
            <a:extLst>
              <a:ext uri="{FF2B5EF4-FFF2-40B4-BE49-F238E27FC236}">
                <a16:creationId xmlns:a16="http://schemas.microsoft.com/office/drawing/2014/main" id="{70A1045C-EDEE-8D3D-7346-6893729019E1}"/>
              </a:ext>
            </a:extLst>
          </p:cNvPr>
          <p:cNvSpPr>
            <a:spLocks noGrp="1"/>
          </p:cNvSpPr>
          <p:nvPr>
            <p:ph type="sldNum" sz="quarter" idx="12"/>
          </p:nvPr>
        </p:nvSpPr>
        <p:spPr/>
        <p:txBody>
          <a:bodyPr/>
          <a:lstStyle/>
          <a:p>
            <a:fld id="{FDED41F8-FC0F-4085-8150-313B6CF05213}" type="slidenum">
              <a:rPr lang="en-US" smtClean="0"/>
              <a:t>14</a:t>
            </a:fld>
            <a:endParaRPr lang="en-US"/>
          </a:p>
        </p:txBody>
      </p:sp>
    </p:spTree>
    <p:extLst>
      <p:ext uri="{BB962C8B-B14F-4D97-AF65-F5344CB8AC3E}">
        <p14:creationId xmlns:p14="http://schemas.microsoft.com/office/powerpoint/2010/main" val="24288511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E0375D-A122-CBAE-9100-F48031B42C7A}"/>
              </a:ext>
            </a:extLst>
          </p:cNvPr>
          <p:cNvSpPr txBox="1"/>
          <p:nvPr/>
        </p:nvSpPr>
        <p:spPr>
          <a:xfrm>
            <a:off x="1387813" y="1846924"/>
            <a:ext cx="9416374" cy="4596130"/>
          </a:xfrm>
          <a:prstGeom prst="rect">
            <a:avLst/>
          </a:prstGeom>
          <a:noFill/>
        </p:spPr>
        <p:txBody>
          <a:bodyPr wrap="square">
            <a:spAutoFit/>
          </a:bodyPr>
          <a:lstStyle/>
          <a:p>
            <a:pPr marL="228600" indent="-228600">
              <a:lnSpc>
                <a:spcPct val="150000"/>
              </a:lnSpc>
              <a:spcBef>
                <a:spcPts val="1000"/>
              </a:spcBef>
              <a:spcAft>
                <a:spcPts val="600"/>
              </a:spcAft>
              <a:buFont typeface="Arial" panose="020B0604020202020204" pitchFamily="34" charset="0"/>
              <a:buChar char="•"/>
            </a:pPr>
            <a:r>
              <a:rPr lang="en-MY" dirty="0"/>
              <a:t>PGP provides authentication through the use of a Digital Signature.</a:t>
            </a:r>
          </a:p>
          <a:p>
            <a:pPr marL="228600" indent="-228600">
              <a:lnSpc>
                <a:spcPct val="150000"/>
              </a:lnSpc>
              <a:spcBef>
                <a:spcPts val="1000"/>
              </a:spcBef>
              <a:spcAft>
                <a:spcPts val="600"/>
              </a:spcAft>
              <a:buFont typeface="Arial" panose="020B0604020202020204" pitchFamily="34" charset="0"/>
              <a:buChar char="•"/>
            </a:pPr>
            <a:r>
              <a:rPr lang="en-MY" dirty="0"/>
              <a:t>It provides confidentiality through the use of symmetric block encryption.</a:t>
            </a:r>
          </a:p>
          <a:p>
            <a:pPr marL="228600" indent="-228600">
              <a:lnSpc>
                <a:spcPct val="150000"/>
              </a:lnSpc>
              <a:spcBef>
                <a:spcPts val="1000"/>
              </a:spcBef>
              <a:spcAft>
                <a:spcPts val="600"/>
              </a:spcAft>
              <a:buFont typeface="Arial" panose="020B0604020202020204" pitchFamily="34" charset="0"/>
              <a:buChar char="•"/>
            </a:pPr>
            <a:r>
              <a:rPr lang="en-MY" dirty="0"/>
              <a:t>It provides compression by using the ZIP algorithm, and EMAIL compatibility using the radix-64 encoding scheme.</a:t>
            </a:r>
            <a:endParaRPr lang="ar-MA" dirty="0"/>
          </a:p>
          <a:p>
            <a:pPr marL="228600" indent="-228600">
              <a:lnSpc>
                <a:spcPct val="150000"/>
              </a:lnSpc>
              <a:spcBef>
                <a:spcPts val="1000"/>
              </a:spcBef>
              <a:spcAft>
                <a:spcPts val="600"/>
              </a:spcAft>
              <a:buFont typeface="Arial" panose="020B0604020202020204" pitchFamily="34" charset="0"/>
              <a:buChar char="•"/>
            </a:pPr>
            <a:r>
              <a:rPr lang="en-GB" altLang="en-US" sz="1800" dirty="0"/>
              <a:t>Available as </a:t>
            </a:r>
            <a:r>
              <a:rPr lang="ar-MA" altLang="en-US" sz="1800" dirty="0"/>
              <a:t>a </a:t>
            </a:r>
            <a:r>
              <a:rPr lang="en-GB" altLang="en-US" dirty="0"/>
              <a:t>plug-in for popular e-mail clients, can also be used as stand-alone software.</a:t>
            </a:r>
          </a:p>
          <a:p>
            <a:pPr>
              <a:lnSpc>
                <a:spcPct val="150000"/>
              </a:lnSpc>
              <a:spcBef>
                <a:spcPts val="1000"/>
              </a:spcBef>
              <a:spcAft>
                <a:spcPts val="600"/>
              </a:spcAft>
            </a:pPr>
            <a:r>
              <a:rPr lang="sv-SE" altLang="en-US" dirty="0"/>
              <a:t>           - Microsoft Exchange</a:t>
            </a:r>
          </a:p>
          <a:p>
            <a:pPr marL="228600" indent="-228600">
              <a:lnSpc>
                <a:spcPct val="150000"/>
              </a:lnSpc>
              <a:spcBef>
                <a:spcPts val="1000"/>
              </a:spcBef>
              <a:spcAft>
                <a:spcPts val="600"/>
              </a:spcAft>
              <a:buFont typeface="Arial" panose="020B0604020202020204" pitchFamily="34" charset="0"/>
              <a:buChar char="•"/>
            </a:pPr>
            <a:r>
              <a:rPr lang="sv-SE" altLang="en-US" dirty="0"/>
              <a:t>     - outlook</a:t>
            </a:r>
          </a:p>
          <a:p>
            <a:pPr marL="228600" indent="-228600">
              <a:lnSpc>
                <a:spcPct val="150000"/>
              </a:lnSpc>
              <a:spcBef>
                <a:spcPts val="1000"/>
              </a:spcBef>
              <a:spcAft>
                <a:spcPts val="600"/>
              </a:spcAft>
              <a:buFont typeface="Arial" panose="020B0604020202020204" pitchFamily="34" charset="0"/>
              <a:buChar char="•"/>
            </a:pPr>
            <a:endParaRPr lang="ar-MA" dirty="0"/>
          </a:p>
        </p:txBody>
      </p:sp>
      <p:pic>
        <p:nvPicPr>
          <p:cNvPr id="4" name="Picture 3">
            <a:extLst>
              <a:ext uri="{FF2B5EF4-FFF2-40B4-BE49-F238E27FC236}">
                <a16:creationId xmlns:a16="http://schemas.microsoft.com/office/drawing/2014/main" id="{DDF76DC1-0095-FC6B-E805-13745123F968}"/>
              </a:ext>
            </a:extLst>
          </p:cNvPr>
          <p:cNvPicPr>
            <a:picLocks noChangeAspect="1"/>
          </p:cNvPicPr>
          <p:nvPr/>
        </p:nvPicPr>
        <p:blipFill>
          <a:blip r:embed="rId2"/>
          <a:stretch>
            <a:fillRect/>
          </a:stretch>
        </p:blipFill>
        <p:spPr>
          <a:xfrm>
            <a:off x="-108036" y="0"/>
            <a:ext cx="9533101" cy="1610200"/>
          </a:xfrm>
          <a:prstGeom prst="rect">
            <a:avLst/>
          </a:prstGeom>
        </p:spPr>
      </p:pic>
      <p:sp>
        <p:nvSpPr>
          <p:cNvPr id="5" name="TextBox 4">
            <a:extLst>
              <a:ext uri="{FF2B5EF4-FFF2-40B4-BE49-F238E27FC236}">
                <a16:creationId xmlns:a16="http://schemas.microsoft.com/office/drawing/2014/main" id="{D4896968-85AA-1084-77FA-CE65CF96305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id="{28A3898A-8D40-FBDD-4D02-08B0E9589C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id="{8B4E9831-318B-1DE6-2CCD-A8637AD17FC6}"/>
              </a:ext>
            </a:extLst>
          </p:cNvPr>
          <p:cNvPicPr>
            <a:picLocks noChangeAspect="1"/>
          </p:cNvPicPr>
          <p:nvPr/>
        </p:nvPicPr>
        <p:blipFill>
          <a:blip r:embed="rId4"/>
          <a:stretch>
            <a:fillRect/>
          </a:stretch>
        </p:blipFill>
        <p:spPr>
          <a:xfrm>
            <a:off x="2440788" y="5949244"/>
            <a:ext cx="9902229" cy="204838"/>
          </a:xfrm>
          <a:prstGeom prst="rect">
            <a:avLst/>
          </a:prstGeom>
        </p:spPr>
      </p:pic>
      <p:sp>
        <p:nvSpPr>
          <p:cNvPr id="9" name="TextBox 8">
            <a:extLst>
              <a:ext uri="{FF2B5EF4-FFF2-40B4-BE49-F238E27FC236}">
                <a16:creationId xmlns:a16="http://schemas.microsoft.com/office/drawing/2014/main" id="{35817C27-9F54-0A2E-BE28-39601EA2CF8A}"/>
              </a:ext>
            </a:extLst>
          </p:cNvPr>
          <p:cNvSpPr txBox="1"/>
          <p:nvPr/>
        </p:nvSpPr>
        <p:spPr>
          <a:xfrm>
            <a:off x="2453775" y="574267"/>
            <a:ext cx="6264612" cy="461665"/>
          </a:xfrm>
          <a:prstGeom prst="rect">
            <a:avLst/>
          </a:prstGeom>
          <a:noFill/>
        </p:spPr>
        <p:txBody>
          <a:bodyPr wrap="square">
            <a:spAutoFit/>
          </a:bodyPr>
          <a:lstStyle/>
          <a:p>
            <a:r>
              <a:rPr lang="en-MY" sz="2400" dirty="0">
                <a:solidFill>
                  <a:schemeClr val="bg1"/>
                </a:solidFill>
              </a:rPr>
              <a:t>Pretty Good Privacy Basics (cont.)</a:t>
            </a:r>
          </a:p>
        </p:txBody>
      </p:sp>
      <p:sp>
        <p:nvSpPr>
          <p:cNvPr id="10" name="Slide Number Placeholder 9">
            <a:extLst>
              <a:ext uri="{FF2B5EF4-FFF2-40B4-BE49-F238E27FC236}">
                <a16:creationId xmlns:a16="http://schemas.microsoft.com/office/drawing/2014/main" id="{F313F9D3-ADC0-F202-CDEA-E832E4C51FF9}"/>
              </a:ext>
            </a:extLst>
          </p:cNvPr>
          <p:cNvSpPr>
            <a:spLocks noGrp="1"/>
          </p:cNvSpPr>
          <p:nvPr>
            <p:ph type="sldNum" sz="quarter" idx="12"/>
          </p:nvPr>
        </p:nvSpPr>
        <p:spPr>
          <a:xfrm>
            <a:off x="8982075" y="6349381"/>
            <a:ext cx="2743200" cy="365125"/>
          </a:xfrm>
        </p:spPr>
        <p:txBody>
          <a:bodyPr/>
          <a:lstStyle/>
          <a:p>
            <a:fld id="{FDED41F8-FC0F-4085-8150-313B6CF05213}" type="slidenum">
              <a:rPr lang="en-US" smtClean="0"/>
              <a:t>15</a:t>
            </a:fld>
            <a:endParaRPr lang="en-US"/>
          </a:p>
        </p:txBody>
      </p:sp>
      <p:pic>
        <p:nvPicPr>
          <p:cNvPr id="11" name="Picture 10">
            <a:extLst>
              <a:ext uri="{FF2B5EF4-FFF2-40B4-BE49-F238E27FC236}">
                <a16:creationId xmlns:a16="http://schemas.microsoft.com/office/drawing/2014/main" id="{FA21EC81-2453-F101-1268-61CB06705112}"/>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2" name="Picture 11">
            <a:extLst>
              <a:ext uri="{FF2B5EF4-FFF2-40B4-BE49-F238E27FC236}">
                <a16:creationId xmlns:a16="http://schemas.microsoft.com/office/drawing/2014/main" id="{31438FA1-2FB9-1A2C-CF09-09B9900E97FD}"/>
              </a:ext>
            </a:extLst>
          </p:cNvPr>
          <p:cNvPicPr>
            <a:picLocks noChangeAspect="1"/>
          </p:cNvPicPr>
          <p:nvPr/>
        </p:nvPicPr>
        <p:blipFill>
          <a:blip r:embed="rId5"/>
          <a:stretch>
            <a:fillRect/>
          </a:stretch>
        </p:blipFill>
        <p:spPr>
          <a:xfrm>
            <a:off x="12072675" y="2074233"/>
            <a:ext cx="238650" cy="2709534"/>
          </a:xfrm>
          <a:prstGeom prst="rect">
            <a:avLst/>
          </a:prstGeom>
        </p:spPr>
      </p:pic>
    </p:spTree>
    <p:extLst>
      <p:ext uri="{BB962C8B-B14F-4D97-AF65-F5344CB8AC3E}">
        <p14:creationId xmlns:p14="http://schemas.microsoft.com/office/powerpoint/2010/main" val="18289688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a:extLst>
              <a:ext uri="{FF2B5EF4-FFF2-40B4-BE49-F238E27FC236}">
                <a16:creationId xmlns:a16="http://schemas.microsoft.com/office/drawing/2014/main" id="{58CAFFCF-668E-8BCA-EC14-3660D1DF46B5}"/>
              </a:ext>
            </a:extLst>
          </p:cNvPr>
          <p:cNvSpPr>
            <a:spLocks noGrp="1" noChangeArrowheads="1"/>
          </p:cNvSpPr>
          <p:nvPr>
            <p:ph type="body" sz="half" idx="1"/>
          </p:nvPr>
        </p:nvSpPr>
        <p:spPr>
          <a:xfrm>
            <a:off x="1128410" y="1644172"/>
            <a:ext cx="9406646" cy="4464050"/>
          </a:xfrm>
        </p:spPr>
        <p:txBody>
          <a:bodyPr>
            <a:normAutofit/>
          </a:bodyPr>
          <a:lstStyle/>
          <a:p>
            <a:pPr algn="l" rtl="0">
              <a:lnSpc>
                <a:spcPct val="80000"/>
              </a:lnSpc>
            </a:pPr>
            <a:r>
              <a:rPr lang="en-US" altLang="en-US" sz="1800" b="1" dirty="0"/>
              <a:t>Based on well-known algorithms   </a:t>
            </a:r>
          </a:p>
          <a:p>
            <a:pPr lvl="1">
              <a:lnSpc>
                <a:spcPct val="80000"/>
              </a:lnSpc>
            </a:pPr>
            <a:r>
              <a:rPr lang="en-US" altLang="en-US" sz="1800" dirty="0"/>
              <a:t>These algorithms have survived extensive public review and are considered extremely secure.</a:t>
            </a:r>
          </a:p>
          <a:p>
            <a:pPr lvl="1" algn="l" rtl="0">
              <a:lnSpc>
                <a:spcPct val="80000"/>
              </a:lnSpc>
            </a:pPr>
            <a:r>
              <a:rPr lang="en-US" altLang="en-US" sz="1800" dirty="0"/>
              <a:t>Integrated these algorithms into a general-purpose application</a:t>
            </a:r>
            <a:endParaRPr lang="sv-SE" altLang="en-US" sz="1800" dirty="0"/>
          </a:p>
          <a:p>
            <a:pPr algn="l" rtl="0">
              <a:lnSpc>
                <a:spcPct val="80000"/>
              </a:lnSpc>
            </a:pPr>
            <a:r>
              <a:rPr lang="sv-SE" altLang="en-US" sz="1800" dirty="0"/>
              <a:t>It is cross-platform  (can run on Windows, UNIX, Macintosh, etc.)</a:t>
            </a:r>
          </a:p>
          <a:p>
            <a:pPr lvl="1" algn="l" rtl="0">
              <a:lnSpc>
                <a:spcPct val="80000"/>
              </a:lnSpc>
            </a:pPr>
            <a:r>
              <a:rPr lang="sv-SE" altLang="en-US" sz="1800" dirty="0"/>
              <a:t>Open and free code.</a:t>
            </a:r>
          </a:p>
          <a:p>
            <a:pPr algn="l" rtl="0">
              <a:lnSpc>
                <a:spcPct val="80000"/>
              </a:lnSpc>
              <a:buFont typeface="Wingdings" panose="05000000000000000000" pitchFamily="2" charset="2"/>
              <a:buNone/>
            </a:pPr>
            <a:endParaRPr lang="en-US" altLang="en-US" sz="1800" dirty="0"/>
          </a:p>
          <a:p>
            <a:pPr algn="l" rtl="0">
              <a:lnSpc>
                <a:spcPct val="80000"/>
              </a:lnSpc>
            </a:pPr>
            <a:r>
              <a:rPr lang="sv-SE" altLang="en-US" sz="1800" b="1" dirty="0"/>
              <a:t>Wide range of applicability </a:t>
            </a:r>
            <a:r>
              <a:rPr lang="sv-SE" altLang="en-US" sz="1800" dirty="0"/>
              <a:t>from corporations that wish to select and enforce standardized security to individuals</a:t>
            </a:r>
          </a:p>
          <a:p>
            <a:pPr algn="l" rtl="0">
              <a:lnSpc>
                <a:spcPct val="80000"/>
              </a:lnSpc>
              <a:buFont typeface="Wingdings" panose="05000000000000000000" pitchFamily="2" charset="2"/>
              <a:buNone/>
            </a:pPr>
            <a:endParaRPr lang="sv-SE" altLang="en-US" sz="1800" dirty="0"/>
          </a:p>
          <a:p>
            <a:pPr algn="l" rtl="0">
              <a:lnSpc>
                <a:spcPct val="80000"/>
              </a:lnSpc>
            </a:pPr>
            <a:r>
              <a:rPr lang="sv-SE" altLang="en-US" sz="1800" b="1" dirty="0"/>
              <a:t>Independent</a:t>
            </a:r>
            <a:r>
              <a:rPr lang="sv-SE" altLang="en-US" sz="1800" dirty="0"/>
              <a:t> </a:t>
            </a:r>
            <a:r>
              <a:rPr lang="sv-SE" altLang="en-US" sz="1800" dirty="0">
                <a:latin typeface="Arial" panose="020B0604020202020204" pitchFamily="34" charset="0"/>
              </a:rPr>
              <a:t>–</a:t>
            </a:r>
            <a:r>
              <a:rPr lang="sv-SE" altLang="en-US" sz="1800" dirty="0"/>
              <a:t> meaning not developed or controlled by governmental or standards organizations</a:t>
            </a:r>
            <a:r>
              <a:rPr lang="en-US" altLang="en-US" sz="1800" dirty="0"/>
              <a:t> </a:t>
            </a:r>
          </a:p>
          <a:p>
            <a:pPr algn="l" rtl="0">
              <a:lnSpc>
                <a:spcPct val="80000"/>
              </a:lnSpc>
              <a:buFont typeface="Wingdings" panose="05000000000000000000" pitchFamily="2" charset="2"/>
              <a:buNone/>
            </a:pPr>
            <a:r>
              <a:rPr lang="en-US" altLang="en-US" sz="1800" dirty="0"/>
              <a:t>        - Based on mutual trust between clients</a:t>
            </a:r>
          </a:p>
        </p:txBody>
      </p:sp>
      <p:pic>
        <p:nvPicPr>
          <p:cNvPr id="5" name="Picture 4">
            <a:extLst>
              <a:ext uri="{FF2B5EF4-FFF2-40B4-BE49-F238E27FC236}">
                <a16:creationId xmlns:a16="http://schemas.microsoft.com/office/drawing/2014/main" id="{136D3F04-D94B-1DA2-756C-D4811D0C6155}"/>
              </a:ext>
            </a:extLst>
          </p:cNvPr>
          <p:cNvPicPr>
            <a:picLocks noChangeAspect="1"/>
          </p:cNvPicPr>
          <p:nvPr/>
        </p:nvPicPr>
        <p:blipFill>
          <a:blip r:embed="rId3"/>
          <a:stretch>
            <a:fillRect/>
          </a:stretch>
        </p:blipFill>
        <p:spPr>
          <a:xfrm>
            <a:off x="-108036" y="0"/>
            <a:ext cx="9533101" cy="1610200"/>
          </a:xfrm>
          <a:prstGeom prst="rect">
            <a:avLst/>
          </a:prstGeom>
        </p:spPr>
      </p:pic>
      <p:sp>
        <p:nvSpPr>
          <p:cNvPr id="7" name="TextBox 6">
            <a:extLst>
              <a:ext uri="{FF2B5EF4-FFF2-40B4-BE49-F238E27FC236}">
                <a16:creationId xmlns:a16="http://schemas.microsoft.com/office/drawing/2014/main" id="{215EA834-F95A-E6F8-27EE-756431CCFE97}"/>
              </a:ext>
            </a:extLst>
          </p:cNvPr>
          <p:cNvSpPr txBox="1"/>
          <p:nvPr/>
        </p:nvSpPr>
        <p:spPr>
          <a:xfrm>
            <a:off x="2566989" y="620434"/>
            <a:ext cx="6185338" cy="461665"/>
          </a:xfrm>
          <a:prstGeom prst="rect">
            <a:avLst/>
          </a:prstGeom>
          <a:noFill/>
        </p:spPr>
        <p:txBody>
          <a:bodyPr wrap="square">
            <a:spAutoFit/>
          </a:bodyPr>
          <a:lstStyle/>
          <a:p>
            <a:r>
              <a:rPr lang="sv-SE" altLang="en-US" sz="2400" dirty="0">
                <a:solidFill>
                  <a:schemeClr val="bg1"/>
                </a:solidFill>
              </a:rPr>
              <a:t>Why Is PGP Popular?</a:t>
            </a:r>
            <a:endParaRPr lang="en-US" sz="2400" dirty="0">
              <a:solidFill>
                <a:schemeClr val="bg1"/>
              </a:solidFill>
            </a:endParaRPr>
          </a:p>
        </p:txBody>
      </p:sp>
      <p:pic>
        <p:nvPicPr>
          <p:cNvPr id="2" name="Picture 1">
            <a:extLst>
              <a:ext uri="{FF2B5EF4-FFF2-40B4-BE49-F238E27FC236}">
                <a16:creationId xmlns:a16="http://schemas.microsoft.com/office/drawing/2014/main" id="{DB67C392-C5F6-70C5-7544-E435DE678A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1468" y="5722135"/>
            <a:ext cx="1222425" cy="1096206"/>
          </a:xfrm>
          <a:prstGeom prst="rect">
            <a:avLst/>
          </a:prstGeom>
        </p:spPr>
      </p:pic>
      <p:pic>
        <p:nvPicPr>
          <p:cNvPr id="3" name="Picture 2">
            <a:extLst>
              <a:ext uri="{FF2B5EF4-FFF2-40B4-BE49-F238E27FC236}">
                <a16:creationId xmlns:a16="http://schemas.microsoft.com/office/drawing/2014/main" id="{DE89D4F9-F313-E791-A555-901BA890998D}"/>
              </a:ext>
            </a:extLst>
          </p:cNvPr>
          <p:cNvPicPr>
            <a:picLocks noChangeAspect="1"/>
          </p:cNvPicPr>
          <p:nvPr/>
        </p:nvPicPr>
        <p:blipFill>
          <a:blip r:embed="rId5"/>
          <a:stretch>
            <a:fillRect/>
          </a:stretch>
        </p:blipFill>
        <p:spPr>
          <a:xfrm>
            <a:off x="2450516" y="6162400"/>
            <a:ext cx="9902229" cy="204838"/>
          </a:xfrm>
          <a:prstGeom prst="rect">
            <a:avLst/>
          </a:prstGeom>
        </p:spPr>
      </p:pic>
      <p:sp>
        <p:nvSpPr>
          <p:cNvPr id="4" name="TextBox 3">
            <a:extLst>
              <a:ext uri="{FF2B5EF4-FFF2-40B4-BE49-F238E27FC236}">
                <a16:creationId xmlns:a16="http://schemas.microsoft.com/office/drawing/2014/main" id="{5AA0CB98-8EEC-BCCB-169C-48B6EEEA9D27}"/>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Slide Number Placeholder 5">
            <a:extLst>
              <a:ext uri="{FF2B5EF4-FFF2-40B4-BE49-F238E27FC236}">
                <a16:creationId xmlns:a16="http://schemas.microsoft.com/office/drawing/2014/main" id="{48B3214D-2E5F-0237-3667-3FD762C801CF}"/>
              </a:ext>
            </a:extLst>
          </p:cNvPr>
          <p:cNvSpPr>
            <a:spLocks noGrp="1"/>
          </p:cNvSpPr>
          <p:nvPr>
            <p:ph type="sldNum" sz="quarter" idx="12"/>
          </p:nvPr>
        </p:nvSpPr>
        <p:spPr/>
        <p:txBody>
          <a:bodyPr/>
          <a:lstStyle/>
          <a:p>
            <a:fld id="{FA087C80-451A-4BFD-AAB9-3E0FA6A5A496}" type="slidenum">
              <a:rPr lang="en-US" altLang="en-US" smtClean="0"/>
              <a:pPr/>
              <a:t>16</a:t>
            </a:fld>
            <a:endParaRPr lang="en-US" altLang="en-US"/>
          </a:p>
        </p:txBody>
      </p:sp>
      <p:pic>
        <p:nvPicPr>
          <p:cNvPr id="8" name="Picture 7">
            <a:extLst>
              <a:ext uri="{FF2B5EF4-FFF2-40B4-BE49-F238E27FC236}">
                <a16:creationId xmlns:a16="http://schemas.microsoft.com/office/drawing/2014/main" id="{11F99A47-79D5-849F-BEC3-776B77E0B209}"/>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31B64F6F-81F5-B3A1-43C0-9A9C17573F95}"/>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019" name="Group 3">
            <a:extLst>
              <a:ext uri="{FF2B5EF4-FFF2-40B4-BE49-F238E27FC236}">
                <a16:creationId xmlns:a16="http://schemas.microsoft.com/office/drawing/2014/main" id="{8603B258-FF74-9F24-7D92-494FF6D811AB}"/>
              </a:ext>
            </a:extLst>
          </p:cNvPr>
          <p:cNvGraphicFramePr>
            <a:graphicFrameLocks noGrp="1"/>
          </p:cNvGraphicFramePr>
          <p:nvPr>
            <p:ph type="tbl" idx="1"/>
            <p:extLst>
              <p:ext uri="{D42A27DB-BD31-4B8C-83A1-F6EECF244321}">
                <p14:modId xmlns:p14="http://schemas.microsoft.com/office/powerpoint/2010/main" val="1154225245"/>
              </p:ext>
            </p:extLst>
          </p:nvPr>
        </p:nvGraphicFramePr>
        <p:xfrm>
          <a:off x="1468246" y="1649224"/>
          <a:ext cx="8499475" cy="3840480"/>
        </p:xfrm>
        <a:graphic>
          <a:graphicData uri="http://schemas.openxmlformats.org/drawingml/2006/table">
            <a:tbl>
              <a:tblPr>
                <a:tableStyleId>{5940675A-B579-460E-94D1-54222C63F5DA}</a:tableStyleId>
              </a:tblPr>
              <a:tblGrid>
                <a:gridCol w="1800225">
                  <a:extLst>
                    <a:ext uri="{9D8B030D-6E8A-4147-A177-3AD203B41FA5}">
                      <a16:colId xmlns:a16="http://schemas.microsoft.com/office/drawing/2014/main" val="1961717926"/>
                    </a:ext>
                  </a:extLst>
                </a:gridCol>
                <a:gridCol w="2520950">
                  <a:extLst>
                    <a:ext uri="{9D8B030D-6E8A-4147-A177-3AD203B41FA5}">
                      <a16:colId xmlns:a16="http://schemas.microsoft.com/office/drawing/2014/main" val="2084624767"/>
                    </a:ext>
                  </a:extLst>
                </a:gridCol>
                <a:gridCol w="4178300">
                  <a:extLst>
                    <a:ext uri="{9D8B030D-6E8A-4147-A177-3AD203B41FA5}">
                      <a16:colId xmlns:a16="http://schemas.microsoft.com/office/drawing/2014/main" val="4253332306"/>
                    </a:ext>
                  </a:extLst>
                </a:gridCol>
              </a:tblGrid>
              <a:tr h="1371600">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r>
                        <a:rPr lang="en-GB" altLang="en-US" sz="2000" kern="1200" dirty="0">
                          <a:solidFill>
                            <a:schemeClr val="tx1"/>
                          </a:solidFill>
                          <a:latin typeface="+mn-lt"/>
                          <a:ea typeface="+mn-ea"/>
                          <a:cs typeface="+mn-cs"/>
                        </a:rPr>
                        <a:t>Digital signature</a:t>
                      </a:r>
                    </a:p>
                  </a:txBody>
                  <a:tcPr horzOverflow="overflow"/>
                </a:tc>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r>
                        <a:rPr lang="en-GB" altLang="en-US" sz="2000" kern="1200" dirty="0">
                          <a:solidFill>
                            <a:schemeClr val="tx1"/>
                          </a:solidFill>
                          <a:latin typeface="+mn-lt"/>
                          <a:ea typeface="+mn-ea"/>
                          <a:cs typeface="+mn-cs"/>
                        </a:rPr>
                        <a:t>DSS/SHA or RSA/SHA</a:t>
                      </a:r>
                    </a:p>
                  </a:txBody>
                  <a:tcPr horzOverflow="overflow"/>
                </a:tc>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r>
                        <a:rPr lang="en-GB" altLang="en-US" sz="2000" kern="1200" dirty="0">
                          <a:solidFill>
                            <a:schemeClr val="tx1"/>
                          </a:solidFill>
                          <a:latin typeface="+mn-lt"/>
                          <a:ea typeface="+mn-ea"/>
                          <a:cs typeface="+mn-cs"/>
                        </a:rPr>
                        <a:t>A hash code of a message is created using SHA-1. This message digest is encrypted using DSS or RSA with the sender's private key and included with the message.</a:t>
                      </a:r>
                    </a:p>
                  </a:txBody>
                  <a:tcPr horzOverflow="overflow"/>
                </a:tc>
                <a:extLst>
                  <a:ext uri="{0D108BD9-81ED-4DB2-BD59-A6C34878D82A}">
                    <a16:rowId xmlns:a16="http://schemas.microsoft.com/office/drawing/2014/main" val="4238588123"/>
                  </a:ext>
                </a:extLst>
              </a:tr>
              <a:tr h="1371600">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r>
                        <a:rPr lang="en-GB" altLang="en-US" sz="2000" kern="1200" dirty="0">
                          <a:solidFill>
                            <a:schemeClr val="tx1"/>
                          </a:solidFill>
                          <a:latin typeface="+mn-lt"/>
                          <a:ea typeface="+mn-ea"/>
                          <a:cs typeface="+mn-cs"/>
                        </a:rPr>
                        <a:t>Message encryption</a:t>
                      </a:r>
                    </a:p>
                  </a:txBody>
                  <a:tcPr horzOverflow="overflow"/>
                </a:tc>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r>
                        <a:rPr lang="en-GB" altLang="en-US" sz="2000" kern="1200">
                          <a:solidFill>
                            <a:schemeClr val="tx1"/>
                          </a:solidFill>
                          <a:latin typeface="+mn-lt"/>
                          <a:ea typeface="+mn-ea"/>
                          <a:cs typeface="+mn-cs"/>
                        </a:rPr>
                        <a:t>CAST or IDEA or Three-key Triple DES with Diffie-Hellman or RSA</a:t>
                      </a:r>
                    </a:p>
                  </a:txBody>
                  <a:tcPr horzOverflow="overflow"/>
                </a:tc>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r>
                        <a:rPr lang="en-GB" altLang="en-US" sz="2000" kern="1200" dirty="0">
                          <a:solidFill>
                            <a:schemeClr val="tx1"/>
                          </a:solidFill>
                          <a:latin typeface="+mn-lt"/>
                          <a:ea typeface="+mn-ea"/>
                          <a:cs typeface="+mn-cs"/>
                        </a:rPr>
                        <a:t>A message is encrypted using CAST-128 or IDEA or 3DES with a one-time session key generated by the sender. The session key is encrypted using Diffie-Hellman or RSA with the recipient's public key and included with the message.</a:t>
                      </a:r>
                    </a:p>
                  </a:txBody>
                  <a:tcPr horzOverflow="overflow"/>
                </a:tc>
                <a:extLst>
                  <a:ext uri="{0D108BD9-81ED-4DB2-BD59-A6C34878D82A}">
                    <a16:rowId xmlns:a16="http://schemas.microsoft.com/office/drawing/2014/main" val="2762456306"/>
                  </a:ext>
                </a:extLst>
              </a:tr>
            </a:tbl>
          </a:graphicData>
        </a:graphic>
      </p:graphicFrame>
      <p:pic>
        <p:nvPicPr>
          <p:cNvPr id="2" name="Picture 1">
            <a:extLst>
              <a:ext uri="{FF2B5EF4-FFF2-40B4-BE49-F238E27FC236}">
                <a16:creationId xmlns:a16="http://schemas.microsoft.com/office/drawing/2014/main" id="{7396D33B-2D1A-7FC4-9A67-EB86B466E4F4}"/>
              </a:ext>
            </a:extLst>
          </p:cNvPr>
          <p:cNvPicPr>
            <a:picLocks noChangeAspect="1"/>
          </p:cNvPicPr>
          <p:nvPr/>
        </p:nvPicPr>
        <p:blipFill>
          <a:blip r:embed="rId3"/>
          <a:stretch>
            <a:fillRect/>
          </a:stretch>
        </p:blipFill>
        <p:spPr>
          <a:xfrm>
            <a:off x="0" y="0"/>
            <a:ext cx="9533101" cy="1610200"/>
          </a:xfrm>
          <a:prstGeom prst="rect">
            <a:avLst/>
          </a:prstGeom>
        </p:spPr>
      </p:pic>
      <p:sp>
        <p:nvSpPr>
          <p:cNvPr id="4" name="TextBox 3">
            <a:extLst>
              <a:ext uri="{FF2B5EF4-FFF2-40B4-BE49-F238E27FC236}">
                <a16:creationId xmlns:a16="http://schemas.microsoft.com/office/drawing/2014/main" id="{721FF3BC-16DB-B121-B323-92FA0455B26F}"/>
              </a:ext>
            </a:extLst>
          </p:cNvPr>
          <p:cNvSpPr txBox="1"/>
          <p:nvPr/>
        </p:nvSpPr>
        <p:spPr>
          <a:xfrm>
            <a:off x="2521744" y="632514"/>
            <a:ext cx="6129336" cy="461665"/>
          </a:xfrm>
          <a:prstGeom prst="rect">
            <a:avLst/>
          </a:prstGeom>
          <a:noFill/>
        </p:spPr>
        <p:txBody>
          <a:bodyPr wrap="square">
            <a:spAutoFit/>
          </a:bodyPr>
          <a:lstStyle/>
          <a:p>
            <a:r>
              <a:rPr lang="en-US" sz="2400" dirty="0">
                <a:solidFill>
                  <a:schemeClr val="bg1"/>
                </a:solidFill>
              </a:rPr>
              <a:t>PGP Services </a:t>
            </a:r>
          </a:p>
        </p:txBody>
      </p:sp>
      <p:pic>
        <p:nvPicPr>
          <p:cNvPr id="3" name="Picture 2">
            <a:extLst>
              <a:ext uri="{FF2B5EF4-FFF2-40B4-BE49-F238E27FC236}">
                <a16:creationId xmlns:a16="http://schemas.microsoft.com/office/drawing/2014/main" id="{FB78F9A4-BFFF-5DA8-0A2E-2DDA729D350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06430B7B-0357-E615-6194-940E0F26B9FB}"/>
              </a:ext>
            </a:extLst>
          </p:cNvPr>
          <p:cNvPicPr>
            <a:picLocks noChangeAspect="1"/>
          </p:cNvPicPr>
          <p:nvPr/>
        </p:nvPicPr>
        <p:blipFill>
          <a:blip r:embed="rId5"/>
          <a:stretch>
            <a:fillRect/>
          </a:stretch>
        </p:blipFill>
        <p:spPr>
          <a:xfrm>
            <a:off x="2440788" y="5949244"/>
            <a:ext cx="9902229" cy="204838"/>
          </a:xfrm>
          <a:prstGeom prst="rect">
            <a:avLst/>
          </a:prstGeom>
        </p:spPr>
      </p:pic>
      <p:sp>
        <p:nvSpPr>
          <p:cNvPr id="6" name="TextBox 5">
            <a:extLst>
              <a:ext uri="{FF2B5EF4-FFF2-40B4-BE49-F238E27FC236}">
                <a16:creationId xmlns:a16="http://schemas.microsoft.com/office/drawing/2014/main" id="{64A307B7-1CEC-798F-C6A5-8ED3135A4D60}"/>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EE9AD439-3685-7952-26F1-AC54EE494806}"/>
              </a:ext>
            </a:extLst>
          </p:cNvPr>
          <p:cNvSpPr>
            <a:spLocks noGrp="1"/>
          </p:cNvSpPr>
          <p:nvPr>
            <p:ph type="sldNum" sz="quarter" idx="12"/>
          </p:nvPr>
        </p:nvSpPr>
        <p:spPr>
          <a:xfrm>
            <a:off x="10050200" y="6247808"/>
            <a:ext cx="1727200" cy="457200"/>
          </a:xfrm>
        </p:spPr>
        <p:txBody>
          <a:bodyPr/>
          <a:lstStyle/>
          <a:p>
            <a:fld id="{3C7167B8-999C-4818-B76C-84D307374559}" type="slidenum">
              <a:rPr lang="en-GB" altLang="en-US" smtClean="0"/>
              <a:pPr/>
              <a:t>17</a:t>
            </a:fld>
            <a:endParaRPr lang="en-GB" altLang="en-US" dirty="0"/>
          </a:p>
        </p:txBody>
      </p:sp>
      <p:pic>
        <p:nvPicPr>
          <p:cNvPr id="8" name="Picture 7">
            <a:extLst>
              <a:ext uri="{FF2B5EF4-FFF2-40B4-BE49-F238E27FC236}">
                <a16:creationId xmlns:a16="http://schemas.microsoft.com/office/drawing/2014/main" id="{06582B8E-1BF3-63BE-4DCF-59D2DDF6457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0C17054F-0595-480D-BCB2-419968893CFB}"/>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7043" name="Group 3">
            <a:extLst>
              <a:ext uri="{FF2B5EF4-FFF2-40B4-BE49-F238E27FC236}">
                <a16:creationId xmlns:a16="http://schemas.microsoft.com/office/drawing/2014/main" id="{7BD66492-B927-B483-E7FA-57744958AD16}"/>
              </a:ext>
            </a:extLst>
          </p:cNvPr>
          <p:cNvGraphicFramePr>
            <a:graphicFrameLocks noGrp="1"/>
          </p:cNvGraphicFramePr>
          <p:nvPr>
            <p:ph idx="1"/>
            <p:extLst>
              <p:ext uri="{D42A27DB-BD31-4B8C-83A1-F6EECF244321}">
                <p14:modId xmlns:p14="http://schemas.microsoft.com/office/powerpoint/2010/main" val="3287660155"/>
              </p:ext>
            </p:extLst>
          </p:nvPr>
        </p:nvGraphicFramePr>
        <p:xfrm>
          <a:off x="1984443" y="1726693"/>
          <a:ext cx="8093412" cy="3876439"/>
        </p:xfrm>
        <a:graphic>
          <a:graphicData uri="http://schemas.openxmlformats.org/drawingml/2006/table">
            <a:tbl>
              <a:tblPr/>
              <a:tblGrid>
                <a:gridCol w="2100877">
                  <a:extLst>
                    <a:ext uri="{9D8B030D-6E8A-4147-A177-3AD203B41FA5}">
                      <a16:colId xmlns:a16="http://schemas.microsoft.com/office/drawing/2014/main" val="2995873501"/>
                    </a:ext>
                  </a:extLst>
                </a:gridCol>
                <a:gridCol w="2093053">
                  <a:extLst>
                    <a:ext uri="{9D8B030D-6E8A-4147-A177-3AD203B41FA5}">
                      <a16:colId xmlns:a16="http://schemas.microsoft.com/office/drawing/2014/main" val="1339754162"/>
                    </a:ext>
                  </a:extLst>
                </a:gridCol>
                <a:gridCol w="3899482">
                  <a:extLst>
                    <a:ext uri="{9D8B030D-6E8A-4147-A177-3AD203B41FA5}">
                      <a16:colId xmlns:a16="http://schemas.microsoft.com/office/drawing/2014/main" val="1762812411"/>
                    </a:ext>
                  </a:extLst>
                </a:gridCol>
              </a:tblGrid>
              <a:tr h="955478">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r>
                        <a:rPr lang="en-GB" altLang="en-US" sz="2000" kern="1200" dirty="0">
                          <a:solidFill>
                            <a:schemeClr val="tx1"/>
                          </a:solidFill>
                          <a:latin typeface="+mn-lt"/>
                          <a:ea typeface="+mn-ea"/>
                          <a:cs typeface="+mn-cs"/>
                        </a:rPr>
                        <a:t>Compression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r>
                        <a:rPr lang="en-GB" altLang="en-US" sz="2000" kern="1200" dirty="0">
                          <a:solidFill>
                            <a:schemeClr val="tx1"/>
                          </a:solidFill>
                          <a:latin typeface="+mn-lt"/>
                          <a:ea typeface="+mn-ea"/>
                          <a:cs typeface="+mn-cs"/>
                        </a:rPr>
                        <a:t>ZIP</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r>
                        <a:rPr lang="en-GB" altLang="en-US" sz="2000" kern="1200" dirty="0">
                          <a:solidFill>
                            <a:schemeClr val="tx1"/>
                          </a:solidFill>
                          <a:latin typeface="+mn-lt"/>
                          <a:ea typeface="+mn-ea"/>
                          <a:cs typeface="+mn-cs"/>
                        </a:rPr>
                        <a:t>A message may be compressed, for storage or transmission, using ZIP.</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85142596"/>
                  </a:ext>
                </a:extLst>
              </a:tr>
              <a:tr h="1549088">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r>
                        <a:rPr lang="en-GB" altLang="en-US" sz="2000" kern="1200" dirty="0">
                          <a:solidFill>
                            <a:schemeClr val="tx1"/>
                          </a:solidFill>
                          <a:latin typeface="+mn-lt"/>
                          <a:ea typeface="+mn-ea"/>
                          <a:cs typeface="+mn-cs"/>
                        </a:rPr>
                        <a:t>Email compatibility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r>
                        <a:rPr lang="en-GB" altLang="en-US" sz="2000" kern="1200" dirty="0">
                          <a:solidFill>
                            <a:schemeClr val="tx1"/>
                          </a:solidFill>
                          <a:latin typeface="+mn-lt"/>
                          <a:ea typeface="+mn-ea"/>
                          <a:cs typeface="+mn-cs"/>
                        </a:rPr>
                        <a:t>Radix 64 conversion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r>
                        <a:rPr lang="en-GB" altLang="en-US" sz="2000" kern="1200" dirty="0">
                          <a:solidFill>
                            <a:schemeClr val="tx1"/>
                          </a:solidFill>
                          <a:latin typeface="+mn-lt"/>
                          <a:ea typeface="+mn-ea"/>
                          <a:cs typeface="+mn-cs"/>
                        </a:rPr>
                        <a:t>To provide transparency for email applications, an encrypted message may be converted to an ASCII string using radix 64 conversion.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84644864"/>
                  </a:ext>
                </a:extLst>
              </a:tr>
              <a:tr h="1371873">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r>
                        <a:rPr lang="en-GB" altLang="en-US" sz="2000" kern="1200" dirty="0">
                          <a:solidFill>
                            <a:schemeClr val="tx1"/>
                          </a:solidFill>
                          <a:latin typeface="+mn-lt"/>
                          <a:ea typeface="+mn-ea"/>
                          <a:cs typeface="+mn-cs"/>
                        </a:rPr>
                        <a:t>Segmentation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endParaRPr lang="en-US" altLang="en-US" sz="2000" kern="1200" dirty="0">
                        <a:solidFill>
                          <a:schemeClr val="tx1"/>
                        </a:solidFill>
                        <a:latin typeface="+mn-lt"/>
                        <a:ea typeface="+mn-ea"/>
                        <a:cs typeface="+mn-cs"/>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1"/>
                        </a:buClr>
                        <a:buSzPct val="7000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000"/>
                        </a:spcBef>
                        <a:buClr>
                          <a:schemeClr val="accent1"/>
                        </a:buClr>
                        <a:buSzPct val="75000"/>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00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000"/>
                        </a:spcBef>
                        <a:buClr>
                          <a:schemeClr val="tx1"/>
                        </a:buClr>
                        <a:defRPr>
                          <a:solidFill>
                            <a:schemeClr val="tx2"/>
                          </a:solidFill>
                          <a:latin typeface="Arial" panose="020B0604020202020204" pitchFamily="34" charset="0"/>
                          <a:cs typeface="Arial" panose="020B0604020202020204" pitchFamily="34" charset="0"/>
                        </a:defRPr>
                      </a:lvl4pPr>
                      <a:lvl5pPr>
                        <a:spcBef>
                          <a:spcPct val="20000"/>
                        </a:spcBef>
                        <a:defRPr>
                          <a:solidFill>
                            <a:schemeClr val="tx2"/>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0000"/>
                        <a:buFont typeface="Wingdings" panose="05000000000000000000" pitchFamily="2" charset="2"/>
                        <a:buNone/>
                        <a:tabLst/>
                      </a:pPr>
                      <a:r>
                        <a:rPr lang="en-GB" altLang="en-US" sz="2000" kern="1200" dirty="0">
                          <a:solidFill>
                            <a:schemeClr val="tx1"/>
                          </a:solidFill>
                          <a:latin typeface="+mn-lt"/>
                          <a:ea typeface="+mn-ea"/>
                          <a:cs typeface="+mn-cs"/>
                        </a:rPr>
                        <a:t>To accommodate maximum message size limitations, PGP performs segmentation and reassembly.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94957294"/>
                  </a:ext>
                </a:extLst>
              </a:tr>
            </a:tbl>
          </a:graphicData>
        </a:graphic>
      </p:graphicFrame>
      <p:pic>
        <p:nvPicPr>
          <p:cNvPr id="2" name="Picture 1">
            <a:extLst>
              <a:ext uri="{FF2B5EF4-FFF2-40B4-BE49-F238E27FC236}">
                <a16:creationId xmlns:a16="http://schemas.microsoft.com/office/drawing/2014/main" id="{8613AA57-198D-657D-D0F2-4D741AFB481E}"/>
              </a:ext>
            </a:extLst>
          </p:cNvPr>
          <p:cNvPicPr>
            <a:picLocks noChangeAspect="1"/>
          </p:cNvPicPr>
          <p:nvPr/>
        </p:nvPicPr>
        <p:blipFill>
          <a:blip r:embed="rId3"/>
          <a:stretch>
            <a:fillRect/>
          </a:stretch>
        </p:blipFill>
        <p:spPr>
          <a:xfrm>
            <a:off x="0" y="0"/>
            <a:ext cx="9533101" cy="1610200"/>
          </a:xfrm>
          <a:prstGeom prst="rect">
            <a:avLst/>
          </a:prstGeom>
        </p:spPr>
      </p:pic>
      <p:sp>
        <p:nvSpPr>
          <p:cNvPr id="3" name="TextBox 2">
            <a:extLst>
              <a:ext uri="{FF2B5EF4-FFF2-40B4-BE49-F238E27FC236}">
                <a16:creationId xmlns:a16="http://schemas.microsoft.com/office/drawing/2014/main" id="{5D63EFA7-D87D-E281-8681-020F860BAC92}"/>
              </a:ext>
            </a:extLst>
          </p:cNvPr>
          <p:cNvSpPr txBox="1"/>
          <p:nvPr/>
        </p:nvSpPr>
        <p:spPr>
          <a:xfrm>
            <a:off x="2521744" y="632514"/>
            <a:ext cx="6129336" cy="461665"/>
          </a:xfrm>
          <a:prstGeom prst="rect">
            <a:avLst/>
          </a:prstGeom>
          <a:noFill/>
        </p:spPr>
        <p:txBody>
          <a:bodyPr wrap="square">
            <a:spAutoFit/>
          </a:bodyPr>
          <a:lstStyle/>
          <a:p>
            <a:r>
              <a:rPr lang="en-US" sz="2400" dirty="0">
                <a:solidFill>
                  <a:schemeClr val="bg1"/>
                </a:solidFill>
              </a:rPr>
              <a:t>PGP Services </a:t>
            </a:r>
          </a:p>
        </p:txBody>
      </p:sp>
      <p:pic>
        <p:nvPicPr>
          <p:cNvPr id="4" name="Picture 3">
            <a:extLst>
              <a:ext uri="{FF2B5EF4-FFF2-40B4-BE49-F238E27FC236}">
                <a16:creationId xmlns:a16="http://schemas.microsoft.com/office/drawing/2014/main" id="{CF348A85-DA59-DEBD-C66D-AC6EFAE7F7A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451" y="5868799"/>
            <a:ext cx="1222425" cy="1096206"/>
          </a:xfrm>
          <a:prstGeom prst="rect">
            <a:avLst/>
          </a:prstGeom>
        </p:spPr>
      </p:pic>
      <p:pic>
        <p:nvPicPr>
          <p:cNvPr id="5" name="Picture 4">
            <a:extLst>
              <a:ext uri="{FF2B5EF4-FFF2-40B4-BE49-F238E27FC236}">
                <a16:creationId xmlns:a16="http://schemas.microsoft.com/office/drawing/2014/main" id="{BA6A62E8-4B68-E639-85D2-B47B707C4F7A}"/>
              </a:ext>
            </a:extLst>
          </p:cNvPr>
          <p:cNvPicPr>
            <a:picLocks noChangeAspect="1"/>
          </p:cNvPicPr>
          <p:nvPr/>
        </p:nvPicPr>
        <p:blipFill>
          <a:blip r:embed="rId5"/>
          <a:stretch>
            <a:fillRect/>
          </a:stretch>
        </p:blipFill>
        <p:spPr>
          <a:xfrm>
            <a:off x="2521744" y="6123067"/>
            <a:ext cx="9902229" cy="204838"/>
          </a:xfrm>
          <a:prstGeom prst="rect">
            <a:avLst/>
          </a:prstGeom>
        </p:spPr>
      </p:pic>
      <p:sp>
        <p:nvSpPr>
          <p:cNvPr id="6" name="TextBox 5">
            <a:extLst>
              <a:ext uri="{FF2B5EF4-FFF2-40B4-BE49-F238E27FC236}">
                <a16:creationId xmlns:a16="http://schemas.microsoft.com/office/drawing/2014/main" id="{7BE7304D-39DD-80EF-D2FA-41333FD1857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a:extLst>
              <a:ext uri="{FF2B5EF4-FFF2-40B4-BE49-F238E27FC236}">
                <a16:creationId xmlns:a16="http://schemas.microsoft.com/office/drawing/2014/main" id="{5A913D65-4FC6-006C-3641-8C38A9454019}"/>
              </a:ext>
            </a:extLst>
          </p:cNvPr>
          <p:cNvSpPr>
            <a:spLocks noGrp="1"/>
          </p:cNvSpPr>
          <p:nvPr>
            <p:ph type="sldNum" sz="quarter" idx="12"/>
          </p:nvPr>
        </p:nvSpPr>
        <p:spPr>
          <a:xfrm>
            <a:off x="10077855" y="6327905"/>
            <a:ext cx="1727200" cy="457200"/>
          </a:xfrm>
        </p:spPr>
        <p:txBody>
          <a:bodyPr/>
          <a:lstStyle/>
          <a:p>
            <a:fld id="{3C7167B8-999C-4818-B76C-84D307374559}" type="slidenum">
              <a:rPr lang="en-GB" altLang="en-US" smtClean="0"/>
              <a:pPr/>
              <a:t>18</a:t>
            </a:fld>
            <a:endParaRPr lang="en-GB" altLang="en-US" dirty="0"/>
          </a:p>
        </p:txBody>
      </p:sp>
      <p:pic>
        <p:nvPicPr>
          <p:cNvPr id="8" name="Picture 7">
            <a:extLst>
              <a:ext uri="{FF2B5EF4-FFF2-40B4-BE49-F238E27FC236}">
                <a16:creationId xmlns:a16="http://schemas.microsoft.com/office/drawing/2014/main" id="{A470E8BA-4847-1915-CF30-2E64331DE5DF}"/>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085875ED-9FC8-ABA2-E396-3B99BBA1BF9E}"/>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613AA57-198D-657D-D0F2-4D741AFB481E}"/>
              </a:ext>
            </a:extLst>
          </p:cNvPr>
          <p:cNvPicPr>
            <a:picLocks noChangeAspect="1"/>
          </p:cNvPicPr>
          <p:nvPr/>
        </p:nvPicPr>
        <p:blipFill>
          <a:blip r:embed="rId2"/>
          <a:stretch>
            <a:fillRect/>
          </a:stretch>
        </p:blipFill>
        <p:spPr>
          <a:xfrm>
            <a:off x="0" y="0"/>
            <a:ext cx="9533101" cy="1610200"/>
          </a:xfrm>
          <a:prstGeom prst="rect">
            <a:avLst/>
          </a:prstGeom>
        </p:spPr>
      </p:pic>
      <p:pic>
        <p:nvPicPr>
          <p:cNvPr id="4" name="Picture 3">
            <a:extLst>
              <a:ext uri="{FF2B5EF4-FFF2-40B4-BE49-F238E27FC236}">
                <a16:creationId xmlns:a16="http://schemas.microsoft.com/office/drawing/2014/main" id="{CF348A85-DA59-DEBD-C66D-AC6EFAE7F7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77383"/>
            <a:ext cx="1222425" cy="1096206"/>
          </a:xfrm>
          <a:prstGeom prst="rect">
            <a:avLst/>
          </a:prstGeom>
        </p:spPr>
      </p:pic>
      <p:pic>
        <p:nvPicPr>
          <p:cNvPr id="5" name="Picture 4">
            <a:extLst>
              <a:ext uri="{FF2B5EF4-FFF2-40B4-BE49-F238E27FC236}">
                <a16:creationId xmlns:a16="http://schemas.microsoft.com/office/drawing/2014/main" id="{BA6A62E8-4B68-E639-85D2-B47B707C4F7A}"/>
              </a:ext>
            </a:extLst>
          </p:cNvPr>
          <p:cNvPicPr>
            <a:picLocks noChangeAspect="1"/>
          </p:cNvPicPr>
          <p:nvPr/>
        </p:nvPicPr>
        <p:blipFill>
          <a:blip r:embed="rId4"/>
          <a:stretch>
            <a:fillRect/>
          </a:stretch>
        </p:blipFill>
        <p:spPr>
          <a:xfrm>
            <a:off x="2512219" y="6081103"/>
            <a:ext cx="9902229" cy="204838"/>
          </a:xfrm>
          <a:prstGeom prst="rect">
            <a:avLst/>
          </a:prstGeom>
        </p:spPr>
      </p:pic>
      <p:sp>
        <p:nvSpPr>
          <p:cNvPr id="6" name="TextBox 5">
            <a:extLst>
              <a:ext uri="{FF2B5EF4-FFF2-40B4-BE49-F238E27FC236}">
                <a16:creationId xmlns:a16="http://schemas.microsoft.com/office/drawing/2014/main" id="{7BE7304D-39DD-80EF-D2FA-41333FD1857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a:extLst>
              <a:ext uri="{FF2B5EF4-FFF2-40B4-BE49-F238E27FC236}">
                <a16:creationId xmlns:a16="http://schemas.microsoft.com/office/drawing/2014/main" id="{B82725DC-7CE8-7A77-0745-66410623022F}"/>
              </a:ext>
            </a:extLst>
          </p:cNvPr>
          <p:cNvSpPr/>
          <p:nvPr/>
        </p:nvSpPr>
        <p:spPr>
          <a:xfrm>
            <a:off x="3151761" y="2524203"/>
            <a:ext cx="4938409" cy="856034"/>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altLang="en-US" sz="1800" dirty="0">
                <a:solidFill>
                  <a:schemeClr val="bg1"/>
                </a:solidFill>
              </a:rPr>
              <a:t>Authentication/Digital Signature</a:t>
            </a:r>
            <a:endParaRPr lang="en-MY" sz="1800" dirty="0">
              <a:solidFill>
                <a:schemeClr val="bg1"/>
              </a:solidFill>
            </a:endParaRPr>
          </a:p>
        </p:txBody>
      </p:sp>
      <p:sp>
        <p:nvSpPr>
          <p:cNvPr id="10" name="Rectangle 9">
            <a:extLst>
              <a:ext uri="{FF2B5EF4-FFF2-40B4-BE49-F238E27FC236}">
                <a16:creationId xmlns:a16="http://schemas.microsoft.com/office/drawing/2014/main" id="{5F2EB48C-672B-1C34-6A5F-B32CEE51E144}"/>
              </a:ext>
            </a:extLst>
          </p:cNvPr>
          <p:cNvSpPr/>
          <p:nvPr/>
        </p:nvSpPr>
        <p:spPr>
          <a:xfrm>
            <a:off x="3236066" y="3648680"/>
            <a:ext cx="4938409" cy="856034"/>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altLang="en-US" sz="1800" dirty="0">
                <a:solidFill>
                  <a:schemeClr val="bg1"/>
                </a:solidFill>
              </a:rPr>
              <a:t>Confidentiality/Encryption</a:t>
            </a:r>
            <a:endParaRPr lang="en-MY" sz="1800" dirty="0">
              <a:solidFill>
                <a:schemeClr val="bg1"/>
              </a:solidFill>
            </a:endParaRPr>
          </a:p>
        </p:txBody>
      </p:sp>
      <p:sp>
        <p:nvSpPr>
          <p:cNvPr id="11" name="Rectangle 10">
            <a:extLst>
              <a:ext uri="{FF2B5EF4-FFF2-40B4-BE49-F238E27FC236}">
                <a16:creationId xmlns:a16="http://schemas.microsoft.com/office/drawing/2014/main" id="{A167165C-61FE-6562-6E7F-386107A6AC0F}"/>
              </a:ext>
            </a:extLst>
          </p:cNvPr>
          <p:cNvSpPr/>
          <p:nvPr/>
        </p:nvSpPr>
        <p:spPr>
          <a:xfrm>
            <a:off x="3236066" y="4821349"/>
            <a:ext cx="4938409" cy="856034"/>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altLang="en-US" sz="1800" dirty="0">
                <a:solidFill>
                  <a:schemeClr val="bg1"/>
                </a:solidFill>
              </a:rPr>
              <a:t>Confidentiality  &amp;  Authentication</a:t>
            </a:r>
          </a:p>
        </p:txBody>
      </p:sp>
      <p:sp>
        <p:nvSpPr>
          <p:cNvPr id="12" name="TextBox 11">
            <a:extLst>
              <a:ext uri="{FF2B5EF4-FFF2-40B4-BE49-F238E27FC236}">
                <a16:creationId xmlns:a16="http://schemas.microsoft.com/office/drawing/2014/main" id="{C25A1727-161E-0B57-37F3-DBC124C4D639}"/>
              </a:ext>
            </a:extLst>
          </p:cNvPr>
          <p:cNvSpPr txBox="1"/>
          <p:nvPr/>
        </p:nvSpPr>
        <p:spPr>
          <a:xfrm>
            <a:off x="1867710" y="1855829"/>
            <a:ext cx="1942198" cy="400110"/>
          </a:xfrm>
          <a:prstGeom prst="rect">
            <a:avLst/>
          </a:prstGeom>
          <a:noFill/>
        </p:spPr>
        <p:txBody>
          <a:bodyPr wrap="none" rtlCol="0">
            <a:spAutoFit/>
          </a:bodyPr>
          <a:lstStyle/>
          <a:p>
            <a:r>
              <a:rPr lang="en-US" sz="2000" dirty="0"/>
              <a:t>PGP can provide</a:t>
            </a:r>
            <a:endParaRPr lang="en-MY" sz="2000" dirty="0"/>
          </a:p>
        </p:txBody>
      </p:sp>
      <p:sp>
        <p:nvSpPr>
          <p:cNvPr id="13" name="TextBox 12">
            <a:extLst>
              <a:ext uri="{FF2B5EF4-FFF2-40B4-BE49-F238E27FC236}">
                <a16:creationId xmlns:a16="http://schemas.microsoft.com/office/drawing/2014/main" id="{A4D10E7B-DDB7-298A-9412-4A846301926B}"/>
              </a:ext>
            </a:extLst>
          </p:cNvPr>
          <p:cNvSpPr txBox="1"/>
          <p:nvPr/>
        </p:nvSpPr>
        <p:spPr>
          <a:xfrm>
            <a:off x="2658899" y="653459"/>
            <a:ext cx="1575047" cy="400110"/>
          </a:xfrm>
          <a:prstGeom prst="rect">
            <a:avLst/>
          </a:prstGeom>
          <a:noFill/>
        </p:spPr>
        <p:txBody>
          <a:bodyPr wrap="none" rtlCol="0">
            <a:spAutoFit/>
          </a:bodyPr>
          <a:lstStyle/>
          <a:p>
            <a:r>
              <a:rPr lang="en-US" sz="2000" b="1" dirty="0">
                <a:solidFill>
                  <a:schemeClr val="bg1"/>
                </a:solidFill>
              </a:rPr>
              <a:t>PGP  Options</a:t>
            </a:r>
            <a:endParaRPr lang="en-MY" sz="2000" b="1" dirty="0">
              <a:solidFill>
                <a:schemeClr val="bg1"/>
              </a:solidFill>
            </a:endParaRPr>
          </a:p>
        </p:txBody>
      </p:sp>
      <p:sp>
        <p:nvSpPr>
          <p:cNvPr id="14" name="Slide Number Placeholder 13">
            <a:extLst>
              <a:ext uri="{FF2B5EF4-FFF2-40B4-BE49-F238E27FC236}">
                <a16:creationId xmlns:a16="http://schemas.microsoft.com/office/drawing/2014/main" id="{642DCF53-5F0A-F2F3-1D7A-54CBA66378CA}"/>
              </a:ext>
            </a:extLst>
          </p:cNvPr>
          <p:cNvSpPr>
            <a:spLocks noGrp="1"/>
          </p:cNvSpPr>
          <p:nvPr>
            <p:ph type="sldNum" sz="quarter" idx="12"/>
          </p:nvPr>
        </p:nvSpPr>
        <p:spPr>
          <a:xfrm>
            <a:off x="10345475" y="6327905"/>
            <a:ext cx="1727200" cy="457200"/>
          </a:xfrm>
        </p:spPr>
        <p:txBody>
          <a:bodyPr/>
          <a:lstStyle/>
          <a:p>
            <a:fld id="{3C7167B8-999C-4818-B76C-84D307374559}" type="slidenum">
              <a:rPr lang="en-GB" altLang="en-US" smtClean="0"/>
              <a:pPr/>
              <a:t>19</a:t>
            </a:fld>
            <a:endParaRPr lang="en-GB" altLang="en-US" dirty="0"/>
          </a:p>
        </p:txBody>
      </p:sp>
      <p:pic>
        <p:nvPicPr>
          <p:cNvPr id="15" name="Picture 14">
            <a:extLst>
              <a:ext uri="{FF2B5EF4-FFF2-40B4-BE49-F238E27FC236}">
                <a16:creationId xmlns:a16="http://schemas.microsoft.com/office/drawing/2014/main" id="{51DA4C0B-86D4-D4BB-660C-4122D5943F54}"/>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6" name="Picture 15">
            <a:extLst>
              <a:ext uri="{FF2B5EF4-FFF2-40B4-BE49-F238E27FC236}">
                <a16:creationId xmlns:a16="http://schemas.microsoft.com/office/drawing/2014/main" id="{BBE7997C-CC20-228B-A37A-6B9218D2C824}"/>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900610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a:extLst>
              <a:ext uri="{FF2B5EF4-FFF2-40B4-BE49-F238E27FC236}">
                <a16:creationId xmlns:a16="http://schemas.microsoft.com/office/drawing/2014/main" id="{F61DB597-4AA9-6241-97E9-ED320EA63823}"/>
              </a:ext>
            </a:extLst>
          </p:cNvPr>
          <p:cNvSpPr>
            <a:spLocks noGrp="1" noChangeArrowheads="1"/>
          </p:cNvSpPr>
          <p:nvPr>
            <p:ph type="body" sz="half" idx="1"/>
          </p:nvPr>
        </p:nvSpPr>
        <p:spPr>
          <a:xfrm>
            <a:off x="1279965" y="1702533"/>
            <a:ext cx="9942512" cy="4302125"/>
          </a:xfrm>
        </p:spPr>
        <p:txBody>
          <a:bodyPr>
            <a:normAutofit/>
          </a:bodyPr>
          <a:lstStyle/>
          <a:p>
            <a:pPr>
              <a:lnSpc>
                <a:spcPct val="80000"/>
              </a:lnSpc>
            </a:pPr>
            <a:r>
              <a:rPr lang="it-IT" altLang="en-US" sz="2000" dirty="0"/>
              <a:t>Sender creates a message </a:t>
            </a:r>
          </a:p>
          <a:p>
            <a:pPr>
              <a:lnSpc>
                <a:spcPct val="80000"/>
              </a:lnSpc>
            </a:pPr>
            <a:r>
              <a:rPr lang="it-IT" altLang="en-US" sz="2000" dirty="0"/>
              <a:t>Sender generates a hash code of the message</a:t>
            </a:r>
          </a:p>
          <a:p>
            <a:pPr marL="0" indent="0">
              <a:lnSpc>
                <a:spcPct val="80000"/>
              </a:lnSpc>
              <a:buNone/>
            </a:pPr>
            <a:r>
              <a:rPr lang="it-IT" altLang="en-US" sz="2000" dirty="0"/>
              <a:t>        </a:t>
            </a:r>
            <a:r>
              <a:rPr lang="it-IT" altLang="en-US" sz="1800" dirty="0"/>
              <a:t>	uses SHA-1 algorithm in order to generate 160-bit hash code</a:t>
            </a:r>
          </a:p>
          <a:p>
            <a:pPr>
              <a:lnSpc>
                <a:spcPct val="80000"/>
              </a:lnSpc>
            </a:pPr>
            <a:r>
              <a:rPr lang="it-IT" altLang="en-US" sz="2000" dirty="0"/>
              <a:t>Hash code encrypted with RSA (sender</a:t>
            </a:r>
            <a:r>
              <a:rPr lang="it-IT" altLang="en-US" sz="2000" dirty="0">
                <a:latin typeface="Arial" panose="020B0604020202020204" pitchFamily="34" charset="0"/>
              </a:rPr>
              <a:t>’</a:t>
            </a:r>
            <a:r>
              <a:rPr lang="it-IT" altLang="en-US" sz="2000" dirty="0"/>
              <a:t>s private key)</a:t>
            </a:r>
          </a:p>
          <a:p>
            <a:pPr marL="0" indent="0">
              <a:lnSpc>
                <a:spcPct val="80000"/>
              </a:lnSpc>
              <a:buNone/>
            </a:pPr>
            <a:r>
              <a:rPr lang="it-IT" altLang="en-US" sz="2000" dirty="0"/>
              <a:t>        </a:t>
            </a:r>
            <a:r>
              <a:rPr lang="it-IT" altLang="en-US" sz="1800" dirty="0"/>
              <a:t>	 the result is prepended to the message</a:t>
            </a:r>
          </a:p>
          <a:p>
            <a:pPr>
              <a:lnSpc>
                <a:spcPct val="80000"/>
              </a:lnSpc>
            </a:pPr>
            <a:r>
              <a:rPr lang="it-IT" altLang="en-US" sz="2000" dirty="0"/>
              <a:t>Receiver recovers the hash code</a:t>
            </a:r>
          </a:p>
          <a:p>
            <a:pPr marL="0" indent="0">
              <a:lnSpc>
                <a:spcPct val="80000"/>
              </a:lnSpc>
              <a:buNone/>
            </a:pPr>
            <a:r>
              <a:rPr lang="it-IT" altLang="en-US" sz="1800" dirty="0"/>
              <a:t>	uses RSA with the sender</a:t>
            </a:r>
            <a:r>
              <a:rPr lang="it-IT" altLang="en-US" sz="1800" dirty="0">
                <a:latin typeface="Arial" panose="020B0604020202020204" pitchFamily="34" charset="0"/>
              </a:rPr>
              <a:t>’</a:t>
            </a:r>
            <a:r>
              <a:rPr lang="it-IT" altLang="en-US" sz="1800" dirty="0"/>
              <a:t>s public key </a:t>
            </a:r>
          </a:p>
          <a:p>
            <a:pPr>
              <a:lnSpc>
                <a:spcPct val="80000"/>
              </a:lnSpc>
            </a:pPr>
            <a:r>
              <a:rPr lang="it-IT" altLang="en-US" sz="2000" dirty="0"/>
              <a:t>Receiver generates a new hash code of the message and compares the two codes.</a:t>
            </a:r>
          </a:p>
          <a:p>
            <a:pPr marL="0" indent="0">
              <a:lnSpc>
                <a:spcPct val="80000"/>
              </a:lnSpc>
              <a:buNone/>
            </a:pPr>
            <a:r>
              <a:rPr lang="it-IT" altLang="en-US" sz="2000" dirty="0"/>
              <a:t>	If the two matches, the message is accepted as authentic.</a:t>
            </a:r>
          </a:p>
          <a:p>
            <a:pPr marL="609600" indent="-609600">
              <a:lnSpc>
                <a:spcPct val="80000"/>
              </a:lnSpc>
              <a:buNone/>
            </a:pPr>
            <a:endParaRPr lang="it-IT" altLang="en-US" sz="2000" dirty="0"/>
          </a:p>
        </p:txBody>
      </p:sp>
      <p:pic>
        <p:nvPicPr>
          <p:cNvPr id="3" name="Picture 2">
            <a:extLst>
              <a:ext uri="{FF2B5EF4-FFF2-40B4-BE49-F238E27FC236}">
                <a16:creationId xmlns:a16="http://schemas.microsoft.com/office/drawing/2014/main" id="{6A29B501-DD36-D3B8-8AF9-ABED4F715AED}"/>
              </a:ext>
            </a:extLst>
          </p:cNvPr>
          <p:cNvPicPr>
            <a:picLocks noChangeAspect="1"/>
          </p:cNvPicPr>
          <p:nvPr/>
        </p:nvPicPr>
        <p:blipFill>
          <a:blip r:embed="rId3"/>
          <a:stretch>
            <a:fillRect/>
          </a:stretch>
        </p:blipFill>
        <p:spPr>
          <a:xfrm>
            <a:off x="0" y="0"/>
            <a:ext cx="9533101" cy="1610200"/>
          </a:xfrm>
          <a:prstGeom prst="rect">
            <a:avLst/>
          </a:prstGeom>
        </p:spPr>
      </p:pic>
      <p:sp>
        <p:nvSpPr>
          <p:cNvPr id="4" name="TextBox 3">
            <a:extLst>
              <a:ext uri="{FF2B5EF4-FFF2-40B4-BE49-F238E27FC236}">
                <a16:creationId xmlns:a16="http://schemas.microsoft.com/office/drawing/2014/main" id="{AA8939A0-ED99-8387-9B3A-8AEF34CA8F89}"/>
              </a:ext>
            </a:extLst>
          </p:cNvPr>
          <p:cNvSpPr txBox="1"/>
          <p:nvPr/>
        </p:nvSpPr>
        <p:spPr>
          <a:xfrm>
            <a:off x="2521896" y="620434"/>
            <a:ext cx="6094378" cy="461665"/>
          </a:xfrm>
          <a:prstGeom prst="rect">
            <a:avLst/>
          </a:prstGeom>
          <a:noFill/>
        </p:spPr>
        <p:txBody>
          <a:bodyPr wrap="square">
            <a:spAutoFit/>
          </a:bodyPr>
          <a:lstStyle/>
          <a:p>
            <a:r>
              <a:rPr lang="it-IT" altLang="en-US" sz="2400" dirty="0">
                <a:solidFill>
                  <a:schemeClr val="bg1"/>
                </a:solidFill>
              </a:rPr>
              <a:t>Option 1: Authentication/Digital Signature</a:t>
            </a:r>
            <a:endParaRPr lang="en-MY" sz="2400" dirty="0">
              <a:solidFill>
                <a:schemeClr val="bg1"/>
              </a:solidFill>
            </a:endParaRPr>
          </a:p>
        </p:txBody>
      </p:sp>
      <p:pic>
        <p:nvPicPr>
          <p:cNvPr id="5" name="Picture 4">
            <a:extLst>
              <a:ext uri="{FF2B5EF4-FFF2-40B4-BE49-F238E27FC236}">
                <a16:creationId xmlns:a16="http://schemas.microsoft.com/office/drawing/2014/main" id="{747FB8D6-FE7A-5057-D3F4-B030656F03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2906" y="5761794"/>
            <a:ext cx="1222425" cy="1096206"/>
          </a:xfrm>
          <a:prstGeom prst="rect">
            <a:avLst/>
          </a:prstGeom>
        </p:spPr>
      </p:pic>
      <p:pic>
        <p:nvPicPr>
          <p:cNvPr id="6" name="Picture 5">
            <a:extLst>
              <a:ext uri="{FF2B5EF4-FFF2-40B4-BE49-F238E27FC236}">
                <a16:creationId xmlns:a16="http://schemas.microsoft.com/office/drawing/2014/main" id="{3F8765F2-73EC-9DD0-4949-AF043824509D}"/>
              </a:ext>
            </a:extLst>
          </p:cNvPr>
          <p:cNvPicPr>
            <a:picLocks noChangeAspect="1"/>
          </p:cNvPicPr>
          <p:nvPr/>
        </p:nvPicPr>
        <p:blipFill>
          <a:blip r:embed="rId5"/>
          <a:stretch>
            <a:fillRect/>
          </a:stretch>
        </p:blipFill>
        <p:spPr>
          <a:xfrm>
            <a:off x="2521896" y="6043562"/>
            <a:ext cx="9902229" cy="204838"/>
          </a:xfrm>
          <a:prstGeom prst="rect">
            <a:avLst/>
          </a:prstGeom>
        </p:spPr>
      </p:pic>
      <p:sp>
        <p:nvSpPr>
          <p:cNvPr id="7" name="TextBox 6">
            <a:extLst>
              <a:ext uri="{FF2B5EF4-FFF2-40B4-BE49-F238E27FC236}">
                <a16:creationId xmlns:a16="http://schemas.microsoft.com/office/drawing/2014/main" id="{7B4C658D-A80E-45A6-096E-170E3514EEAF}"/>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Slide Number Placeholder 7">
            <a:extLst>
              <a:ext uri="{FF2B5EF4-FFF2-40B4-BE49-F238E27FC236}">
                <a16:creationId xmlns:a16="http://schemas.microsoft.com/office/drawing/2014/main" id="{778567B5-D97E-CEE9-25AF-6826929A01B3}"/>
              </a:ext>
            </a:extLst>
          </p:cNvPr>
          <p:cNvSpPr>
            <a:spLocks noGrp="1"/>
          </p:cNvSpPr>
          <p:nvPr>
            <p:ph type="sldNum" sz="quarter" idx="12"/>
          </p:nvPr>
        </p:nvSpPr>
        <p:spPr/>
        <p:txBody>
          <a:bodyPr/>
          <a:lstStyle/>
          <a:p>
            <a:fld id="{FA087C80-451A-4BFD-AAB9-3E0FA6A5A496}" type="slidenum">
              <a:rPr lang="en-US" altLang="en-US" smtClean="0"/>
              <a:pPr/>
              <a:t>20</a:t>
            </a:fld>
            <a:endParaRPr lang="en-US" altLang="en-US"/>
          </a:p>
        </p:txBody>
      </p:sp>
      <p:pic>
        <p:nvPicPr>
          <p:cNvPr id="9" name="Picture 8">
            <a:extLst>
              <a:ext uri="{FF2B5EF4-FFF2-40B4-BE49-F238E27FC236}">
                <a16:creationId xmlns:a16="http://schemas.microsoft.com/office/drawing/2014/main" id="{84C6033B-42C9-F204-DEEF-678C7E53CA4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E04832B1-C6B3-356D-9516-3D31A2ACB26B}"/>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1" name="Text Box 7">
            <a:extLst>
              <a:ext uri="{FF2B5EF4-FFF2-40B4-BE49-F238E27FC236}">
                <a16:creationId xmlns:a16="http://schemas.microsoft.com/office/drawing/2014/main" id="{1C0FFC75-9F1B-DA68-6060-218C048C9E74}"/>
              </a:ext>
            </a:extLst>
          </p:cNvPr>
          <p:cNvSpPr txBox="1">
            <a:spLocks noChangeArrowheads="1"/>
          </p:cNvSpPr>
          <p:nvPr/>
        </p:nvSpPr>
        <p:spPr bwMode="auto">
          <a:xfrm>
            <a:off x="1567191" y="3604886"/>
            <a:ext cx="944562" cy="1874837"/>
          </a:xfrm>
          <a:prstGeom prst="rect">
            <a:avLst/>
          </a:prstGeom>
          <a:solidFill>
            <a:schemeClr val="accent6"/>
          </a:solidFill>
          <a:ln w="22225" cap="sq" algn="ctr">
            <a:solidFill>
              <a:srgbClr val="FFFFFF"/>
            </a:solidFill>
            <a:miter lim="800000"/>
            <a:headEnd/>
            <a:tailEnd/>
          </a:ln>
          <a:effectLst/>
        </p:spPr>
        <p:txBody>
          <a:bodyPr>
            <a:spAutoFit/>
          </a:bodyPr>
          <a:lstStyle/>
          <a:p>
            <a:pPr algn="ctr" rtl="0">
              <a:lnSpc>
                <a:spcPct val="90000"/>
              </a:lnSpc>
              <a:spcBef>
                <a:spcPct val="20000"/>
              </a:spcBef>
            </a:pPr>
            <a:endParaRPr lang="en-US" altLang="en-US" dirty="0">
              <a:latin typeface="Times New Roman" panose="02020603050405020304" pitchFamily="18" charset="0"/>
            </a:endParaRPr>
          </a:p>
          <a:p>
            <a:pPr algn="ctr" rtl="0">
              <a:lnSpc>
                <a:spcPct val="90000"/>
              </a:lnSpc>
              <a:spcBef>
                <a:spcPct val="20000"/>
              </a:spcBef>
            </a:pPr>
            <a:endParaRPr lang="en-US" altLang="en-US" dirty="0">
              <a:latin typeface="Times New Roman" panose="02020603050405020304" pitchFamily="18" charset="0"/>
            </a:endParaRPr>
          </a:p>
          <a:p>
            <a:pPr algn="ctr" rtl="0">
              <a:lnSpc>
                <a:spcPct val="90000"/>
              </a:lnSpc>
              <a:spcBef>
                <a:spcPct val="20000"/>
              </a:spcBef>
            </a:pPr>
            <a:r>
              <a:rPr lang="en-US" altLang="en-US" sz="1600" dirty="0">
                <a:latin typeface="Times New Roman" panose="02020603050405020304" pitchFamily="18" charset="0"/>
              </a:rPr>
              <a:t>Message</a:t>
            </a:r>
          </a:p>
          <a:p>
            <a:pPr algn="ctr" rtl="0">
              <a:lnSpc>
                <a:spcPct val="90000"/>
              </a:lnSpc>
              <a:spcBef>
                <a:spcPct val="20000"/>
              </a:spcBef>
            </a:pPr>
            <a:r>
              <a:rPr lang="en-US" altLang="en-US" sz="1400" dirty="0">
                <a:latin typeface="Times New Roman" panose="02020603050405020304" pitchFamily="18" charset="0"/>
              </a:rPr>
              <a:t>M</a:t>
            </a:r>
          </a:p>
          <a:p>
            <a:pPr algn="ctr" rtl="0">
              <a:lnSpc>
                <a:spcPct val="90000"/>
              </a:lnSpc>
              <a:spcBef>
                <a:spcPct val="20000"/>
              </a:spcBef>
            </a:pPr>
            <a:endParaRPr lang="en-US" altLang="en-US" sz="1400" dirty="0">
              <a:latin typeface="Times New Roman" panose="02020603050405020304" pitchFamily="18" charset="0"/>
            </a:endParaRPr>
          </a:p>
          <a:p>
            <a:pPr algn="ctr" rtl="0">
              <a:lnSpc>
                <a:spcPct val="90000"/>
              </a:lnSpc>
              <a:spcBef>
                <a:spcPct val="20000"/>
              </a:spcBef>
            </a:pPr>
            <a:endParaRPr lang="en-US" altLang="en-US" sz="1400" dirty="0">
              <a:latin typeface="Times New Roman" panose="02020603050405020304" pitchFamily="18" charset="0"/>
            </a:endParaRPr>
          </a:p>
          <a:p>
            <a:pPr algn="ctr" rtl="0">
              <a:lnSpc>
                <a:spcPct val="90000"/>
              </a:lnSpc>
              <a:spcBef>
                <a:spcPct val="20000"/>
              </a:spcBef>
            </a:pPr>
            <a:endParaRPr lang="en-US" altLang="en-US" sz="1400" dirty="0">
              <a:latin typeface="Times New Roman" panose="02020603050405020304" pitchFamily="18" charset="0"/>
            </a:endParaRPr>
          </a:p>
        </p:txBody>
      </p:sp>
      <p:sp>
        <p:nvSpPr>
          <p:cNvPr id="11272" name="AutoShape 8">
            <a:extLst>
              <a:ext uri="{FF2B5EF4-FFF2-40B4-BE49-F238E27FC236}">
                <a16:creationId xmlns:a16="http://schemas.microsoft.com/office/drawing/2014/main" id="{A761AF73-7638-5277-388F-C76B1D20947A}"/>
              </a:ext>
            </a:extLst>
          </p:cNvPr>
          <p:cNvSpPr>
            <a:spLocks noChangeArrowheads="1"/>
          </p:cNvSpPr>
          <p:nvPr/>
        </p:nvSpPr>
        <p:spPr bwMode="auto">
          <a:xfrm>
            <a:off x="2913391" y="4238298"/>
            <a:ext cx="241300" cy="417513"/>
          </a:xfrm>
          <a:prstGeom prst="roundRect">
            <a:avLst>
              <a:gd name="adj" fmla="val 16667"/>
            </a:avLst>
          </a:prstGeom>
          <a:solidFill>
            <a:schemeClr val="accent2"/>
          </a:solidFill>
          <a:ln>
            <a:noFill/>
          </a:ln>
          <a:effectLst/>
        </p:spPr>
        <p:txBody>
          <a:bodyPr wrap="none" anchor="ctr"/>
          <a:lstStyle/>
          <a:p>
            <a:pPr algn="ctr" rtl="0">
              <a:lnSpc>
                <a:spcPct val="90000"/>
              </a:lnSpc>
              <a:spcBef>
                <a:spcPct val="20000"/>
              </a:spcBef>
            </a:pPr>
            <a:r>
              <a:rPr lang="en-US" altLang="en-US">
                <a:solidFill>
                  <a:schemeClr val="bg1"/>
                </a:solidFill>
                <a:latin typeface="Times New Roman" panose="02020603050405020304" pitchFamily="18" charset="0"/>
              </a:rPr>
              <a:t>H</a:t>
            </a:r>
          </a:p>
        </p:txBody>
      </p:sp>
      <p:sp>
        <p:nvSpPr>
          <p:cNvPr id="11273" name="Line 9">
            <a:extLst>
              <a:ext uri="{FF2B5EF4-FFF2-40B4-BE49-F238E27FC236}">
                <a16:creationId xmlns:a16="http://schemas.microsoft.com/office/drawing/2014/main" id="{E0DB1885-B463-076D-C4C8-D351A4969713}"/>
              </a:ext>
            </a:extLst>
          </p:cNvPr>
          <p:cNvSpPr>
            <a:spLocks noChangeShapeType="1"/>
          </p:cNvSpPr>
          <p:nvPr/>
        </p:nvSpPr>
        <p:spPr bwMode="auto">
          <a:xfrm flipV="1">
            <a:off x="2511753" y="4446259"/>
            <a:ext cx="1238252" cy="1"/>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74" name="AutoShape 10">
            <a:extLst>
              <a:ext uri="{FF2B5EF4-FFF2-40B4-BE49-F238E27FC236}">
                <a16:creationId xmlns:a16="http://schemas.microsoft.com/office/drawing/2014/main" id="{F947E559-4F6F-8327-780C-2685C8581FB1}"/>
              </a:ext>
            </a:extLst>
          </p:cNvPr>
          <p:cNvSpPr>
            <a:spLocks noChangeArrowheads="1"/>
          </p:cNvSpPr>
          <p:nvPr/>
        </p:nvSpPr>
        <p:spPr bwMode="auto">
          <a:xfrm>
            <a:off x="3791278" y="4238298"/>
            <a:ext cx="241300" cy="314325"/>
          </a:xfrm>
          <a:prstGeom prst="roundRect">
            <a:avLst>
              <a:gd name="adj" fmla="val 16667"/>
            </a:avLst>
          </a:prstGeom>
          <a:solidFill>
            <a:srgbClr val="FFFFFF"/>
          </a:solidFill>
          <a:ln>
            <a:noFill/>
          </a:ln>
          <a:effectLst/>
          <a:extLst>
            <a:ext uri="{91240B29-F687-4F45-9708-019B960494DF}">
              <a14:hiddenLine xmlns:a14="http://schemas.microsoft.com/office/drawing/2010/main" w="12700" cap="sq"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lnSpc>
                <a:spcPct val="90000"/>
              </a:lnSpc>
              <a:spcBef>
                <a:spcPct val="20000"/>
              </a:spcBef>
            </a:pPr>
            <a:r>
              <a:rPr lang="en-US" altLang="en-US" dirty="0">
                <a:solidFill>
                  <a:srgbClr val="FF0000"/>
                </a:solidFill>
                <a:latin typeface="Times New Roman" panose="02020603050405020304" pitchFamily="18" charset="0"/>
              </a:rPr>
              <a:t>EP</a:t>
            </a:r>
          </a:p>
        </p:txBody>
      </p:sp>
      <p:sp>
        <p:nvSpPr>
          <p:cNvPr id="11276" name="AutoShape 12">
            <a:extLst>
              <a:ext uri="{FF2B5EF4-FFF2-40B4-BE49-F238E27FC236}">
                <a16:creationId xmlns:a16="http://schemas.microsoft.com/office/drawing/2014/main" id="{F99892AD-50A8-D41E-3F98-64F678A859F4}"/>
              </a:ext>
            </a:extLst>
          </p:cNvPr>
          <p:cNvSpPr>
            <a:spLocks noChangeArrowheads="1"/>
          </p:cNvSpPr>
          <p:nvPr/>
        </p:nvSpPr>
        <p:spPr bwMode="auto">
          <a:xfrm>
            <a:off x="4513591" y="4238298"/>
            <a:ext cx="241300" cy="314325"/>
          </a:xfrm>
          <a:prstGeom prst="roundRect">
            <a:avLst>
              <a:gd name="adj" fmla="val 16667"/>
            </a:avLst>
          </a:prstGeom>
          <a:solidFill>
            <a:schemeClr val="accent2"/>
          </a:solidFill>
          <a:ln>
            <a:noFill/>
          </a:ln>
          <a:effectLst/>
        </p:spPr>
        <p:txBody>
          <a:bodyPr wrap="none" anchor="ctr"/>
          <a:lstStyle/>
          <a:p>
            <a:pPr algn="ctr" rtl="0">
              <a:lnSpc>
                <a:spcPct val="90000"/>
              </a:lnSpc>
              <a:spcBef>
                <a:spcPct val="20000"/>
              </a:spcBef>
            </a:pPr>
            <a:r>
              <a:rPr lang="en-US" altLang="en-US" dirty="0">
                <a:solidFill>
                  <a:schemeClr val="bg1"/>
                </a:solidFill>
                <a:latin typeface="Times New Roman" panose="02020603050405020304" pitchFamily="18" charset="0"/>
              </a:rPr>
              <a:t>| |</a:t>
            </a:r>
          </a:p>
        </p:txBody>
      </p:sp>
      <p:sp>
        <p:nvSpPr>
          <p:cNvPr id="11277" name="Line 13">
            <a:extLst>
              <a:ext uri="{FF2B5EF4-FFF2-40B4-BE49-F238E27FC236}">
                <a16:creationId xmlns:a16="http://schemas.microsoft.com/office/drawing/2014/main" id="{17EB7F51-B9B5-4F52-CB12-79E335E62F92}"/>
              </a:ext>
            </a:extLst>
          </p:cNvPr>
          <p:cNvSpPr>
            <a:spLocks noChangeShapeType="1"/>
          </p:cNvSpPr>
          <p:nvPr/>
        </p:nvSpPr>
        <p:spPr bwMode="auto">
          <a:xfrm flipV="1">
            <a:off x="4032579" y="4446260"/>
            <a:ext cx="481013"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78" name="Line 14">
            <a:extLst>
              <a:ext uri="{FF2B5EF4-FFF2-40B4-BE49-F238E27FC236}">
                <a16:creationId xmlns:a16="http://schemas.microsoft.com/office/drawing/2014/main" id="{7C261BFE-5CF0-0E25-A549-B06A99C644A6}"/>
              </a:ext>
            </a:extLst>
          </p:cNvPr>
          <p:cNvSpPr>
            <a:spLocks noChangeShapeType="1"/>
          </p:cNvSpPr>
          <p:nvPr/>
        </p:nvSpPr>
        <p:spPr bwMode="auto">
          <a:xfrm flipV="1">
            <a:off x="4592966" y="4552623"/>
            <a:ext cx="0" cy="523875"/>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79" name="Line 15">
            <a:extLst>
              <a:ext uri="{FF2B5EF4-FFF2-40B4-BE49-F238E27FC236}">
                <a16:creationId xmlns:a16="http://schemas.microsoft.com/office/drawing/2014/main" id="{CE6331E8-7AA3-CF88-FF56-4B4EB8983CE2}"/>
              </a:ext>
            </a:extLst>
          </p:cNvPr>
          <p:cNvSpPr>
            <a:spLocks noChangeShapeType="1"/>
          </p:cNvSpPr>
          <p:nvPr/>
        </p:nvSpPr>
        <p:spPr bwMode="auto">
          <a:xfrm>
            <a:off x="2511754" y="5076497"/>
            <a:ext cx="2081213"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1281" name="Text Box 17">
            <a:extLst>
              <a:ext uri="{FF2B5EF4-FFF2-40B4-BE49-F238E27FC236}">
                <a16:creationId xmlns:a16="http://schemas.microsoft.com/office/drawing/2014/main" id="{AF96408A-E6FE-769F-8BFC-965279C6C24E}"/>
              </a:ext>
            </a:extLst>
          </p:cNvPr>
          <p:cNvSpPr txBox="1">
            <a:spLocks noChangeArrowheads="1"/>
          </p:cNvSpPr>
          <p:nvPr/>
        </p:nvSpPr>
        <p:spPr bwMode="auto">
          <a:xfrm>
            <a:off x="3307092" y="2954010"/>
            <a:ext cx="1106487" cy="582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000"/>
              </a:lnSpc>
              <a:spcBef>
                <a:spcPct val="20000"/>
              </a:spcBef>
            </a:pPr>
            <a:r>
              <a:rPr lang="en-US" altLang="en-US" sz="1600" dirty="0">
                <a:latin typeface="Times New Roman" panose="02020603050405020304" pitchFamily="18" charset="0"/>
              </a:rPr>
              <a:t>Private key</a:t>
            </a:r>
          </a:p>
          <a:p>
            <a:pPr algn="ctr" rtl="0">
              <a:lnSpc>
                <a:spcPct val="90000"/>
              </a:lnSpc>
              <a:spcBef>
                <a:spcPct val="20000"/>
              </a:spcBef>
            </a:pPr>
            <a:r>
              <a:rPr lang="en-US" altLang="en-US" sz="1600" dirty="0">
                <a:latin typeface="Times New Roman" panose="02020603050405020304" pitchFamily="18" charset="0"/>
              </a:rPr>
              <a:t>A</a:t>
            </a:r>
          </a:p>
        </p:txBody>
      </p:sp>
      <p:sp>
        <p:nvSpPr>
          <p:cNvPr id="11282" name="Line 18">
            <a:extLst>
              <a:ext uri="{FF2B5EF4-FFF2-40B4-BE49-F238E27FC236}">
                <a16:creationId xmlns:a16="http://schemas.microsoft.com/office/drawing/2014/main" id="{93F0589B-2C92-1225-531D-D6EC19F51B05}"/>
              </a:ext>
            </a:extLst>
          </p:cNvPr>
          <p:cNvSpPr>
            <a:spLocks noChangeShapeType="1"/>
          </p:cNvSpPr>
          <p:nvPr/>
        </p:nvSpPr>
        <p:spPr bwMode="auto">
          <a:xfrm>
            <a:off x="3943678" y="3604885"/>
            <a:ext cx="7938" cy="633412"/>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84" name="AutoShape 20">
            <a:extLst>
              <a:ext uri="{FF2B5EF4-FFF2-40B4-BE49-F238E27FC236}">
                <a16:creationId xmlns:a16="http://schemas.microsoft.com/office/drawing/2014/main" id="{E5AED806-DC3C-83AB-C003-39C455024DF2}"/>
              </a:ext>
            </a:extLst>
          </p:cNvPr>
          <p:cNvSpPr>
            <a:spLocks noChangeArrowheads="1"/>
          </p:cNvSpPr>
          <p:nvPr/>
        </p:nvSpPr>
        <p:spPr bwMode="auto">
          <a:xfrm>
            <a:off x="5131128" y="4238298"/>
            <a:ext cx="342900" cy="353149"/>
          </a:xfrm>
          <a:prstGeom prst="roundRect">
            <a:avLst>
              <a:gd name="adj" fmla="val 16667"/>
            </a:avLst>
          </a:prstGeom>
          <a:solidFill>
            <a:schemeClr val="accent2"/>
          </a:solidFill>
          <a:ln>
            <a:noFill/>
          </a:ln>
          <a:effectLst/>
        </p:spPr>
        <p:txBody>
          <a:bodyPr wrap="none" anchor="ctr"/>
          <a:lstStyle/>
          <a:p>
            <a:pPr algn="ctr" rtl="0">
              <a:lnSpc>
                <a:spcPct val="90000"/>
              </a:lnSpc>
              <a:spcBef>
                <a:spcPct val="20000"/>
              </a:spcBef>
            </a:pPr>
            <a:r>
              <a:rPr lang="en-US" altLang="en-US" dirty="0">
                <a:solidFill>
                  <a:schemeClr val="bg1"/>
                </a:solidFill>
                <a:latin typeface="Times New Roman" panose="02020603050405020304" pitchFamily="18" charset="0"/>
              </a:rPr>
              <a:t>ZIP</a:t>
            </a:r>
          </a:p>
        </p:txBody>
      </p:sp>
      <p:sp>
        <p:nvSpPr>
          <p:cNvPr id="11285" name="Line 21">
            <a:extLst>
              <a:ext uri="{FF2B5EF4-FFF2-40B4-BE49-F238E27FC236}">
                <a16:creationId xmlns:a16="http://schemas.microsoft.com/office/drawing/2014/main" id="{19D6D439-3912-2F70-B8D9-35B6EF95CDE2}"/>
              </a:ext>
            </a:extLst>
          </p:cNvPr>
          <p:cNvSpPr>
            <a:spLocks noChangeShapeType="1"/>
          </p:cNvSpPr>
          <p:nvPr/>
        </p:nvSpPr>
        <p:spPr bwMode="auto">
          <a:xfrm>
            <a:off x="4753305" y="4417075"/>
            <a:ext cx="336550" cy="7933"/>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98" name="AutoShape 34">
            <a:extLst>
              <a:ext uri="{FF2B5EF4-FFF2-40B4-BE49-F238E27FC236}">
                <a16:creationId xmlns:a16="http://schemas.microsoft.com/office/drawing/2014/main" id="{1B1C9671-558B-75B2-B82D-8BDF08FB28DC}"/>
              </a:ext>
            </a:extLst>
          </p:cNvPr>
          <p:cNvSpPr>
            <a:spLocks noChangeArrowheads="1"/>
          </p:cNvSpPr>
          <p:nvPr/>
        </p:nvSpPr>
        <p:spPr bwMode="auto">
          <a:xfrm>
            <a:off x="6191580" y="4252587"/>
            <a:ext cx="720723" cy="403224"/>
          </a:xfrm>
          <a:prstGeom prst="roundRect">
            <a:avLst>
              <a:gd name="adj" fmla="val 16667"/>
            </a:avLst>
          </a:prstGeom>
          <a:solidFill>
            <a:schemeClr val="accent2"/>
          </a:solidFill>
          <a:ln>
            <a:noFill/>
          </a:ln>
          <a:effectLst/>
        </p:spPr>
        <p:txBody>
          <a:bodyPr wrap="none" anchor="ctr"/>
          <a:lstStyle/>
          <a:p>
            <a:pPr algn="ctr" rtl="0">
              <a:lnSpc>
                <a:spcPct val="90000"/>
              </a:lnSpc>
              <a:spcBef>
                <a:spcPct val="20000"/>
              </a:spcBef>
            </a:pPr>
            <a:r>
              <a:rPr lang="en-US" altLang="en-US" sz="1600" dirty="0">
                <a:solidFill>
                  <a:schemeClr val="bg1"/>
                </a:solidFill>
                <a:latin typeface="Times New Roman" panose="02020603050405020304" pitchFamily="18" charset="0"/>
              </a:rPr>
              <a:t>UNZIP</a:t>
            </a:r>
          </a:p>
        </p:txBody>
      </p:sp>
      <p:sp>
        <p:nvSpPr>
          <p:cNvPr id="11287" name="Line 23">
            <a:extLst>
              <a:ext uri="{FF2B5EF4-FFF2-40B4-BE49-F238E27FC236}">
                <a16:creationId xmlns:a16="http://schemas.microsoft.com/office/drawing/2014/main" id="{29E7E58A-FD75-CBDA-4C0B-717F3C41E605}"/>
              </a:ext>
            </a:extLst>
          </p:cNvPr>
          <p:cNvSpPr>
            <a:spLocks noChangeShapeType="1"/>
          </p:cNvSpPr>
          <p:nvPr/>
        </p:nvSpPr>
        <p:spPr bwMode="auto">
          <a:xfrm flipV="1">
            <a:off x="8110867" y="4192260"/>
            <a:ext cx="560387"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88" name="AutoShape 24">
            <a:extLst>
              <a:ext uri="{FF2B5EF4-FFF2-40B4-BE49-F238E27FC236}">
                <a16:creationId xmlns:a16="http://schemas.microsoft.com/office/drawing/2014/main" id="{BC20A457-340E-4CBD-6BE9-F28770C404EA}"/>
              </a:ext>
            </a:extLst>
          </p:cNvPr>
          <p:cNvSpPr>
            <a:spLocks noChangeArrowheads="1"/>
          </p:cNvSpPr>
          <p:nvPr/>
        </p:nvSpPr>
        <p:spPr bwMode="auto">
          <a:xfrm>
            <a:off x="8639504" y="4082723"/>
            <a:ext cx="320675" cy="314325"/>
          </a:xfrm>
          <a:prstGeom prst="roundRect">
            <a:avLst>
              <a:gd name="adj" fmla="val 16667"/>
            </a:avLst>
          </a:prstGeom>
          <a:solidFill>
            <a:schemeClr val="accent2"/>
          </a:solidFill>
          <a:ln>
            <a:noFill/>
          </a:ln>
          <a:effectLst/>
        </p:spPr>
        <p:txBody>
          <a:bodyPr wrap="none" anchor="ctr"/>
          <a:lstStyle/>
          <a:p>
            <a:pPr algn="ctr" rtl="0">
              <a:lnSpc>
                <a:spcPct val="90000"/>
              </a:lnSpc>
              <a:spcBef>
                <a:spcPct val="20000"/>
              </a:spcBef>
            </a:pPr>
            <a:r>
              <a:rPr lang="en-US" altLang="en-US" dirty="0">
                <a:solidFill>
                  <a:schemeClr val="bg1"/>
                </a:solidFill>
                <a:latin typeface="Times New Roman" panose="02020603050405020304" pitchFamily="18" charset="0"/>
              </a:rPr>
              <a:t>DP</a:t>
            </a:r>
          </a:p>
        </p:txBody>
      </p:sp>
      <p:sp>
        <p:nvSpPr>
          <p:cNvPr id="11289" name="Line 25">
            <a:extLst>
              <a:ext uri="{FF2B5EF4-FFF2-40B4-BE49-F238E27FC236}">
                <a16:creationId xmlns:a16="http://schemas.microsoft.com/office/drawing/2014/main" id="{D9B73FEC-7368-3435-F93A-63A484DD19A4}"/>
              </a:ext>
            </a:extLst>
          </p:cNvPr>
          <p:cNvSpPr>
            <a:spLocks noChangeShapeType="1"/>
          </p:cNvSpPr>
          <p:nvPr/>
        </p:nvSpPr>
        <p:spPr bwMode="auto">
          <a:xfrm>
            <a:off x="10077778" y="4189086"/>
            <a:ext cx="0" cy="523875"/>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90" name="Line 26">
            <a:extLst>
              <a:ext uri="{FF2B5EF4-FFF2-40B4-BE49-F238E27FC236}">
                <a16:creationId xmlns:a16="http://schemas.microsoft.com/office/drawing/2014/main" id="{1346E324-3FE9-1CCA-CE04-FADCD5FC2AD9}"/>
              </a:ext>
            </a:extLst>
          </p:cNvPr>
          <p:cNvSpPr>
            <a:spLocks noChangeShapeType="1"/>
          </p:cNvSpPr>
          <p:nvPr/>
        </p:nvSpPr>
        <p:spPr bwMode="auto">
          <a:xfrm flipV="1">
            <a:off x="8979228" y="4189085"/>
            <a:ext cx="1098550"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91" name="Text Box 27">
            <a:extLst>
              <a:ext uri="{FF2B5EF4-FFF2-40B4-BE49-F238E27FC236}">
                <a16:creationId xmlns:a16="http://schemas.microsoft.com/office/drawing/2014/main" id="{E3337CBD-1674-4C6F-DD0D-55423EF915D4}"/>
              </a:ext>
            </a:extLst>
          </p:cNvPr>
          <p:cNvSpPr txBox="1">
            <a:spLocks noChangeArrowheads="1"/>
          </p:cNvSpPr>
          <p:nvPr/>
        </p:nvSpPr>
        <p:spPr bwMode="auto">
          <a:xfrm>
            <a:off x="9477703" y="4695497"/>
            <a:ext cx="990600" cy="312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rtl="0">
              <a:lnSpc>
                <a:spcPct val="90000"/>
              </a:lnSpc>
              <a:spcBef>
                <a:spcPct val="20000"/>
              </a:spcBef>
            </a:pPr>
            <a:r>
              <a:rPr lang="en-US" altLang="en-US" sz="1600">
                <a:latin typeface="Times New Roman" panose="02020603050405020304" pitchFamily="18" charset="0"/>
                <a:cs typeface="Times New Roman" panose="02020603050405020304" pitchFamily="18" charset="0"/>
              </a:rPr>
              <a:t>Compare</a:t>
            </a:r>
          </a:p>
        </p:txBody>
      </p:sp>
      <p:sp>
        <p:nvSpPr>
          <p:cNvPr id="11293" name="Line 29">
            <a:extLst>
              <a:ext uri="{FF2B5EF4-FFF2-40B4-BE49-F238E27FC236}">
                <a16:creationId xmlns:a16="http://schemas.microsoft.com/office/drawing/2014/main" id="{4B74687E-88C3-894E-06D9-699272E9BF76}"/>
              </a:ext>
            </a:extLst>
          </p:cNvPr>
          <p:cNvSpPr>
            <a:spLocks noChangeShapeType="1"/>
          </p:cNvSpPr>
          <p:nvPr/>
        </p:nvSpPr>
        <p:spPr bwMode="auto">
          <a:xfrm flipV="1">
            <a:off x="9198304" y="5551160"/>
            <a:ext cx="879475"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94" name="Line 30">
            <a:extLst>
              <a:ext uri="{FF2B5EF4-FFF2-40B4-BE49-F238E27FC236}">
                <a16:creationId xmlns:a16="http://schemas.microsoft.com/office/drawing/2014/main" id="{5109832E-2754-B22F-2325-FEEE7CD92CD4}"/>
              </a:ext>
            </a:extLst>
          </p:cNvPr>
          <p:cNvSpPr>
            <a:spLocks noChangeShapeType="1"/>
          </p:cNvSpPr>
          <p:nvPr/>
        </p:nvSpPr>
        <p:spPr bwMode="auto">
          <a:xfrm flipV="1">
            <a:off x="10077778" y="5132060"/>
            <a:ext cx="0" cy="41910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99" name="Line 35">
            <a:extLst>
              <a:ext uri="{FF2B5EF4-FFF2-40B4-BE49-F238E27FC236}">
                <a16:creationId xmlns:a16="http://schemas.microsoft.com/office/drawing/2014/main" id="{24573ABD-049F-BF07-CB0D-5E7FB4A61448}"/>
              </a:ext>
            </a:extLst>
          </p:cNvPr>
          <p:cNvSpPr>
            <a:spLocks noChangeShapeType="1"/>
          </p:cNvSpPr>
          <p:nvPr/>
        </p:nvSpPr>
        <p:spPr bwMode="auto">
          <a:xfrm>
            <a:off x="6912303" y="4446260"/>
            <a:ext cx="241300"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00" name="Line 36">
            <a:extLst>
              <a:ext uri="{FF2B5EF4-FFF2-40B4-BE49-F238E27FC236}">
                <a16:creationId xmlns:a16="http://schemas.microsoft.com/office/drawing/2014/main" id="{DF144105-0519-626B-C087-ED17C2162D70}"/>
              </a:ext>
            </a:extLst>
          </p:cNvPr>
          <p:cNvSpPr>
            <a:spLocks noChangeShapeType="1"/>
          </p:cNvSpPr>
          <p:nvPr/>
        </p:nvSpPr>
        <p:spPr bwMode="auto">
          <a:xfrm flipV="1">
            <a:off x="8110866" y="5114926"/>
            <a:ext cx="368300" cy="12371"/>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01" name="Line 37">
            <a:extLst>
              <a:ext uri="{FF2B5EF4-FFF2-40B4-BE49-F238E27FC236}">
                <a16:creationId xmlns:a16="http://schemas.microsoft.com/office/drawing/2014/main" id="{A8AD43DE-07C1-A9FA-D476-08C830644A37}"/>
              </a:ext>
            </a:extLst>
          </p:cNvPr>
          <p:cNvSpPr>
            <a:spLocks noChangeShapeType="1"/>
          </p:cNvSpPr>
          <p:nvPr/>
        </p:nvSpPr>
        <p:spPr bwMode="auto">
          <a:xfrm>
            <a:off x="8479166" y="5132060"/>
            <a:ext cx="0" cy="41910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02" name="Line 38">
            <a:extLst>
              <a:ext uri="{FF2B5EF4-FFF2-40B4-BE49-F238E27FC236}">
                <a16:creationId xmlns:a16="http://schemas.microsoft.com/office/drawing/2014/main" id="{517F4DBD-15E2-BFC6-D0AB-911B7555AAD4}"/>
              </a:ext>
            </a:extLst>
          </p:cNvPr>
          <p:cNvSpPr>
            <a:spLocks noChangeShapeType="1"/>
          </p:cNvSpPr>
          <p:nvPr/>
        </p:nvSpPr>
        <p:spPr bwMode="auto">
          <a:xfrm flipV="1">
            <a:off x="8479166" y="5551160"/>
            <a:ext cx="400050"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03" name="AutoShape 39">
            <a:extLst>
              <a:ext uri="{FF2B5EF4-FFF2-40B4-BE49-F238E27FC236}">
                <a16:creationId xmlns:a16="http://schemas.microsoft.com/office/drawing/2014/main" id="{AC642431-D155-8CE9-9021-08F2C408B7F4}"/>
              </a:ext>
            </a:extLst>
          </p:cNvPr>
          <p:cNvSpPr>
            <a:spLocks noChangeArrowheads="1"/>
          </p:cNvSpPr>
          <p:nvPr/>
        </p:nvSpPr>
        <p:spPr bwMode="auto">
          <a:xfrm>
            <a:off x="8879217" y="5446386"/>
            <a:ext cx="320675" cy="314325"/>
          </a:xfrm>
          <a:prstGeom prst="roundRect">
            <a:avLst>
              <a:gd name="adj" fmla="val 16667"/>
            </a:avLst>
          </a:prstGeom>
          <a:solidFill>
            <a:schemeClr val="accent2"/>
          </a:solidFill>
          <a:ln>
            <a:noFill/>
          </a:ln>
          <a:effectLst/>
        </p:spPr>
        <p:txBody>
          <a:bodyPr wrap="none" anchor="ctr"/>
          <a:lstStyle/>
          <a:p>
            <a:pPr algn="ctr" rtl="0">
              <a:lnSpc>
                <a:spcPct val="90000"/>
              </a:lnSpc>
              <a:spcBef>
                <a:spcPct val="20000"/>
              </a:spcBef>
            </a:pPr>
            <a:r>
              <a:rPr lang="en-US" altLang="en-US" dirty="0">
                <a:solidFill>
                  <a:schemeClr val="bg1"/>
                </a:solidFill>
                <a:latin typeface="Times New Roman" panose="02020603050405020304" pitchFamily="18" charset="0"/>
              </a:rPr>
              <a:t>H</a:t>
            </a:r>
          </a:p>
        </p:txBody>
      </p:sp>
      <p:grpSp>
        <p:nvGrpSpPr>
          <p:cNvPr id="11306" name="Group 42">
            <a:extLst>
              <a:ext uri="{FF2B5EF4-FFF2-40B4-BE49-F238E27FC236}">
                <a16:creationId xmlns:a16="http://schemas.microsoft.com/office/drawing/2014/main" id="{EC8AE216-2FC8-84C4-BE39-BE8FF1BFFED4}"/>
              </a:ext>
            </a:extLst>
          </p:cNvPr>
          <p:cNvGrpSpPr>
            <a:grpSpLocks/>
          </p:cNvGrpSpPr>
          <p:nvPr/>
        </p:nvGrpSpPr>
        <p:grpSpPr bwMode="auto">
          <a:xfrm>
            <a:off x="7153604" y="3817611"/>
            <a:ext cx="974725" cy="1804987"/>
            <a:chOff x="3833" y="2568"/>
            <a:chExt cx="454" cy="587"/>
          </a:xfrm>
        </p:grpSpPr>
        <p:sp>
          <p:nvSpPr>
            <p:cNvPr id="11296" name="Text Box 32">
              <a:extLst>
                <a:ext uri="{FF2B5EF4-FFF2-40B4-BE49-F238E27FC236}">
                  <a16:creationId xmlns:a16="http://schemas.microsoft.com/office/drawing/2014/main" id="{0E963453-DF94-AC36-9C40-636B32932A1E}"/>
                </a:ext>
              </a:extLst>
            </p:cNvPr>
            <p:cNvSpPr txBox="1">
              <a:spLocks noChangeArrowheads="1"/>
            </p:cNvSpPr>
            <p:nvPr/>
          </p:nvSpPr>
          <p:spPr bwMode="auto">
            <a:xfrm>
              <a:off x="3833" y="2568"/>
              <a:ext cx="454" cy="587"/>
            </a:xfrm>
            <a:prstGeom prst="rect">
              <a:avLst/>
            </a:prstGeom>
            <a:solidFill>
              <a:schemeClr val="accent6"/>
            </a:solidFill>
            <a:ln w="22225" cap="sq" algn="ctr">
              <a:solidFill>
                <a:srgbClr val="FFFF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rtl="0">
                <a:lnSpc>
                  <a:spcPct val="90000"/>
                </a:lnSpc>
                <a:spcBef>
                  <a:spcPct val="20000"/>
                </a:spcBef>
              </a:pPr>
              <a:endParaRPr lang="en-US" altLang="en-US" dirty="0">
                <a:latin typeface="Times New Roman" panose="02020603050405020304" pitchFamily="18" charset="0"/>
              </a:endParaRPr>
            </a:p>
            <a:p>
              <a:pPr algn="ctr" rtl="0">
                <a:lnSpc>
                  <a:spcPct val="90000"/>
                </a:lnSpc>
                <a:spcBef>
                  <a:spcPct val="20000"/>
                </a:spcBef>
              </a:pPr>
              <a:endParaRPr lang="en-US" altLang="en-US" dirty="0">
                <a:latin typeface="Times New Roman" panose="02020603050405020304" pitchFamily="18" charset="0"/>
              </a:endParaRPr>
            </a:p>
            <a:p>
              <a:pPr algn="ctr" rtl="0">
                <a:lnSpc>
                  <a:spcPct val="90000"/>
                </a:lnSpc>
                <a:spcBef>
                  <a:spcPct val="20000"/>
                </a:spcBef>
              </a:pPr>
              <a:endParaRPr lang="en-US" altLang="en-US" sz="1000" dirty="0">
                <a:latin typeface="Times New Roman" panose="02020603050405020304" pitchFamily="18" charset="0"/>
              </a:endParaRPr>
            </a:p>
            <a:p>
              <a:pPr algn="ctr" rtl="0">
                <a:lnSpc>
                  <a:spcPct val="90000"/>
                </a:lnSpc>
                <a:spcBef>
                  <a:spcPct val="20000"/>
                </a:spcBef>
              </a:pPr>
              <a:r>
                <a:rPr lang="en-US" altLang="en-US" sz="1600" dirty="0">
                  <a:latin typeface="Times New Roman" panose="02020603050405020304" pitchFamily="18" charset="0"/>
                </a:rPr>
                <a:t>Message</a:t>
              </a:r>
            </a:p>
            <a:p>
              <a:pPr algn="ctr" rtl="0">
                <a:lnSpc>
                  <a:spcPct val="90000"/>
                </a:lnSpc>
                <a:spcBef>
                  <a:spcPct val="20000"/>
                </a:spcBef>
              </a:pPr>
              <a:r>
                <a:rPr lang="en-US" altLang="en-US" sz="1400" dirty="0">
                  <a:latin typeface="Times New Roman" panose="02020603050405020304" pitchFamily="18" charset="0"/>
                </a:rPr>
                <a:t>M</a:t>
              </a:r>
            </a:p>
            <a:p>
              <a:pPr algn="ctr" rtl="0">
                <a:lnSpc>
                  <a:spcPct val="90000"/>
                </a:lnSpc>
                <a:spcBef>
                  <a:spcPct val="20000"/>
                </a:spcBef>
              </a:pPr>
              <a:endParaRPr lang="en-US" altLang="en-US" sz="1400" dirty="0">
                <a:latin typeface="Times New Roman" panose="02020603050405020304" pitchFamily="18" charset="0"/>
              </a:endParaRPr>
            </a:p>
            <a:p>
              <a:pPr algn="ctr" rtl="0">
                <a:lnSpc>
                  <a:spcPct val="90000"/>
                </a:lnSpc>
                <a:spcBef>
                  <a:spcPct val="20000"/>
                </a:spcBef>
              </a:pPr>
              <a:endParaRPr lang="en-US" altLang="en-US" sz="1400" dirty="0">
                <a:latin typeface="Times New Roman" panose="02020603050405020304" pitchFamily="18" charset="0"/>
              </a:endParaRPr>
            </a:p>
          </p:txBody>
        </p:sp>
        <p:sp>
          <p:nvSpPr>
            <p:cNvPr id="11304" name="Line 40">
              <a:extLst>
                <a:ext uri="{FF2B5EF4-FFF2-40B4-BE49-F238E27FC236}">
                  <a16:creationId xmlns:a16="http://schemas.microsoft.com/office/drawing/2014/main" id="{3830301F-112D-EB59-55C0-A4F970DA06DE}"/>
                </a:ext>
              </a:extLst>
            </p:cNvPr>
            <p:cNvSpPr>
              <a:spLocks noChangeShapeType="1"/>
            </p:cNvSpPr>
            <p:nvPr/>
          </p:nvSpPr>
          <p:spPr bwMode="auto">
            <a:xfrm>
              <a:off x="3833" y="2750"/>
              <a:ext cx="453" cy="0"/>
            </a:xfrm>
            <a:prstGeom prst="line">
              <a:avLst/>
            </a:prstGeom>
            <a:noFill/>
            <a:ln w="12700" cap="sq">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1307" name="Text Box 43">
            <a:extLst>
              <a:ext uri="{FF2B5EF4-FFF2-40B4-BE49-F238E27FC236}">
                <a16:creationId xmlns:a16="http://schemas.microsoft.com/office/drawing/2014/main" id="{3E2C941D-5655-BB17-1C2E-BC96B0F77D26}"/>
              </a:ext>
            </a:extLst>
          </p:cNvPr>
          <p:cNvSpPr txBox="1">
            <a:spLocks noChangeArrowheads="1"/>
          </p:cNvSpPr>
          <p:nvPr/>
        </p:nvSpPr>
        <p:spPr bwMode="auto">
          <a:xfrm>
            <a:off x="3083668" y="2037954"/>
            <a:ext cx="1389115" cy="4247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rtl="0">
              <a:lnSpc>
                <a:spcPct val="90000"/>
              </a:lnSpc>
              <a:spcBef>
                <a:spcPct val="20000"/>
              </a:spcBef>
            </a:pPr>
            <a:r>
              <a:rPr lang="en-US" altLang="en-US" sz="2400" b="1" dirty="0">
                <a:latin typeface="Times New Roman" panose="02020603050405020304" pitchFamily="18" charset="0"/>
              </a:rPr>
              <a:t>Source A</a:t>
            </a:r>
          </a:p>
        </p:txBody>
      </p:sp>
      <p:sp>
        <p:nvSpPr>
          <p:cNvPr id="11310" name="AutoShape 46">
            <a:extLst>
              <a:ext uri="{FF2B5EF4-FFF2-40B4-BE49-F238E27FC236}">
                <a16:creationId xmlns:a16="http://schemas.microsoft.com/office/drawing/2014/main" id="{DBAA6A48-5998-DAFD-6C7A-99C95B964467}"/>
              </a:ext>
            </a:extLst>
          </p:cNvPr>
          <p:cNvSpPr>
            <a:spLocks noChangeArrowheads="1"/>
          </p:cNvSpPr>
          <p:nvPr/>
        </p:nvSpPr>
        <p:spPr bwMode="auto">
          <a:xfrm rot="10800000">
            <a:off x="4792664" y="2224089"/>
            <a:ext cx="879475" cy="211137"/>
          </a:xfrm>
          <a:prstGeom prst="leftArrow">
            <a:avLst>
              <a:gd name="adj1" fmla="val 50000"/>
              <a:gd name="adj2" fmla="val 104136"/>
            </a:avLst>
          </a:prstGeom>
          <a:solidFill>
            <a:srgbClr val="FFFFFF"/>
          </a:solidFill>
          <a:ln>
            <a:noFill/>
          </a:ln>
          <a:effectLst/>
          <a:extLs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312" name="Text Box 48">
            <a:extLst>
              <a:ext uri="{FF2B5EF4-FFF2-40B4-BE49-F238E27FC236}">
                <a16:creationId xmlns:a16="http://schemas.microsoft.com/office/drawing/2014/main" id="{0B62EE14-8711-F02C-D729-1A3A97E54F39}"/>
              </a:ext>
            </a:extLst>
          </p:cNvPr>
          <p:cNvSpPr txBox="1">
            <a:spLocks noChangeArrowheads="1"/>
          </p:cNvSpPr>
          <p:nvPr/>
        </p:nvSpPr>
        <p:spPr bwMode="auto">
          <a:xfrm>
            <a:off x="7484100" y="2016125"/>
            <a:ext cx="1972015" cy="4247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000"/>
              </a:lnSpc>
              <a:spcBef>
                <a:spcPct val="20000"/>
              </a:spcBef>
            </a:pPr>
            <a:r>
              <a:rPr lang="en-US" altLang="en-US" sz="2400" b="1" dirty="0">
                <a:latin typeface="Times New Roman" panose="02020603050405020304" pitchFamily="18" charset="0"/>
              </a:rPr>
              <a:t>Destination B</a:t>
            </a:r>
          </a:p>
        </p:txBody>
      </p:sp>
      <p:sp>
        <p:nvSpPr>
          <p:cNvPr id="11313" name="AutoShape 49">
            <a:extLst>
              <a:ext uri="{FF2B5EF4-FFF2-40B4-BE49-F238E27FC236}">
                <a16:creationId xmlns:a16="http://schemas.microsoft.com/office/drawing/2014/main" id="{531D429B-2980-8F3A-C5C2-C02471CD1454}"/>
              </a:ext>
            </a:extLst>
          </p:cNvPr>
          <p:cNvSpPr>
            <a:spLocks noChangeArrowheads="1"/>
          </p:cNvSpPr>
          <p:nvPr/>
        </p:nvSpPr>
        <p:spPr bwMode="auto">
          <a:xfrm>
            <a:off x="6311901" y="2224089"/>
            <a:ext cx="881063" cy="211137"/>
          </a:xfrm>
          <a:prstGeom prst="leftArrow">
            <a:avLst>
              <a:gd name="adj1" fmla="val 50000"/>
              <a:gd name="adj2" fmla="val 104324"/>
            </a:avLst>
          </a:prstGeom>
          <a:solidFill>
            <a:srgbClr val="FFFFFF"/>
          </a:solidFill>
          <a:ln>
            <a:noFill/>
          </a:ln>
          <a:effectLst/>
          <a:extLs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314" name="AutoShape 50">
            <a:extLst>
              <a:ext uri="{FF2B5EF4-FFF2-40B4-BE49-F238E27FC236}">
                <a16:creationId xmlns:a16="http://schemas.microsoft.com/office/drawing/2014/main" id="{37A76A4F-B8A9-3E11-6788-6EC791FF1CE4}"/>
              </a:ext>
            </a:extLst>
          </p:cNvPr>
          <p:cNvSpPr>
            <a:spLocks noChangeArrowheads="1"/>
          </p:cNvSpPr>
          <p:nvPr/>
        </p:nvSpPr>
        <p:spPr bwMode="auto">
          <a:xfrm rot="10800000">
            <a:off x="9432926" y="2224089"/>
            <a:ext cx="881063" cy="211137"/>
          </a:xfrm>
          <a:prstGeom prst="leftArrow">
            <a:avLst>
              <a:gd name="adj1" fmla="val 50000"/>
              <a:gd name="adj2" fmla="val 104324"/>
            </a:avLst>
          </a:prstGeom>
          <a:solidFill>
            <a:srgbClr val="FFFFFF"/>
          </a:solidFill>
          <a:ln>
            <a:noFill/>
          </a:ln>
          <a:effectLst/>
          <a:extLs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317" name="Text Box 53">
            <a:extLst>
              <a:ext uri="{FF2B5EF4-FFF2-40B4-BE49-F238E27FC236}">
                <a16:creationId xmlns:a16="http://schemas.microsoft.com/office/drawing/2014/main" id="{6070B731-A359-A33E-FD77-0E846D8C1AC1}"/>
              </a:ext>
            </a:extLst>
          </p:cNvPr>
          <p:cNvSpPr txBox="1">
            <a:spLocks noChangeArrowheads="1"/>
          </p:cNvSpPr>
          <p:nvPr/>
        </p:nvSpPr>
        <p:spPr bwMode="auto">
          <a:xfrm>
            <a:off x="8245804" y="2907973"/>
            <a:ext cx="1050925" cy="582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000"/>
              </a:lnSpc>
              <a:spcBef>
                <a:spcPct val="20000"/>
              </a:spcBef>
            </a:pPr>
            <a:r>
              <a:rPr lang="en-US" altLang="en-US" sz="1600" dirty="0">
                <a:latin typeface="Times New Roman" panose="02020603050405020304" pitchFamily="18" charset="0"/>
              </a:rPr>
              <a:t>Public key</a:t>
            </a:r>
          </a:p>
          <a:p>
            <a:pPr algn="ctr" rtl="0">
              <a:lnSpc>
                <a:spcPct val="90000"/>
              </a:lnSpc>
              <a:spcBef>
                <a:spcPct val="20000"/>
              </a:spcBef>
            </a:pPr>
            <a:r>
              <a:rPr lang="en-US" altLang="en-US" sz="1600" dirty="0">
                <a:latin typeface="Times New Roman" panose="02020603050405020304" pitchFamily="18" charset="0"/>
              </a:rPr>
              <a:t>A</a:t>
            </a:r>
          </a:p>
        </p:txBody>
      </p:sp>
      <p:sp>
        <p:nvSpPr>
          <p:cNvPr id="11318" name="Line 54">
            <a:extLst>
              <a:ext uri="{FF2B5EF4-FFF2-40B4-BE49-F238E27FC236}">
                <a16:creationId xmlns:a16="http://schemas.microsoft.com/office/drawing/2014/main" id="{FEA88190-61EC-F93D-FC55-09614B822429}"/>
              </a:ext>
            </a:extLst>
          </p:cNvPr>
          <p:cNvSpPr>
            <a:spLocks noChangeShapeType="1"/>
          </p:cNvSpPr>
          <p:nvPr/>
        </p:nvSpPr>
        <p:spPr bwMode="auto">
          <a:xfrm>
            <a:off x="8749041" y="3555673"/>
            <a:ext cx="0" cy="504825"/>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5" name="Picture 4">
            <a:extLst>
              <a:ext uri="{FF2B5EF4-FFF2-40B4-BE49-F238E27FC236}">
                <a16:creationId xmlns:a16="http://schemas.microsoft.com/office/drawing/2014/main" id="{806C5061-8EF7-AF75-5041-A365E234BA81}"/>
              </a:ext>
            </a:extLst>
          </p:cNvPr>
          <p:cNvPicPr>
            <a:picLocks noChangeAspect="1"/>
          </p:cNvPicPr>
          <p:nvPr/>
        </p:nvPicPr>
        <p:blipFill>
          <a:blip r:embed="rId3"/>
          <a:stretch>
            <a:fillRect/>
          </a:stretch>
        </p:blipFill>
        <p:spPr>
          <a:xfrm>
            <a:off x="0" y="0"/>
            <a:ext cx="9533101" cy="1610200"/>
          </a:xfrm>
          <a:prstGeom prst="rect">
            <a:avLst/>
          </a:prstGeom>
        </p:spPr>
      </p:pic>
      <p:sp>
        <p:nvSpPr>
          <p:cNvPr id="6" name="TextBox 5">
            <a:extLst>
              <a:ext uri="{FF2B5EF4-FFF2-40B4-BE49-F238E27FC236}">
                <a16:creationId xmlns:a16="http://schemas.microsoft.com/office/drawing/2014/main" id="{757BC94B-83B7-D4DE-E99C-813601FB48AC}"/>
              </a:ext>
            </a:extLst>
          </p:cNvPr>
          <p:cNvSpPr txBox="1"/>
          <p:nvPr/>
        </p:nvSpPr>
        <p:spPr>
          <a:xfrm>
            <a:off x="2521896" y="620434"/>
            <a:ext cx="6094378" cy="461665"/>
          </a:xfrm>
          <a:prstGeom prst="rect">
            <a:avLst/>
          </a:prstGeom>
          <a:noFill/>
        </p:spPr>
        <p:txBody>
          <a:bodyPr wrap="square">
            <a:spAutoFit/>
          </a:bodyPr>
          <a:lstStyle/>
          <a:p>
            <a:r>
              <a:rPr lang="it-IT" altLang="en-US" sz="2400" dirty="0">
                <a:solidFill>
                  <a:schemeClr val="bg1"/>
                </a:solidFill>
              </a:rPr>
              <a:t>Authentication/Digital Signature</a:t>
            </a:r>
            <a:endParaRPr lang="en-MY" sz="2400" dirty="0">
              <a:solidFill>
                <a:schemeClr val="bg1"/>
              </a:solidFill>
            </a:endParaRPr>
          </a:p>
        </p:txBody>
      </p:sp>
      <p:sp>
        <p:nvSpPr>
          <p:cNvPr id="7" name="Line 21">
            <a:extLst>
              <a:ext uri="{FF2B5EF4-FFF2-40B4-BE49-F238E27FC236}">
                <a16:creationId xmlns:a16="http://schemas.microsoft.com/office/drawing/2014/main" id="{78B0F606-2074-07AD-270F-C73528BAB8A6}"/>
              </a:ext>
            </a:extLst>
          </p:cNvPr>
          <p:cNvSpPr>
            <a:spLocks noChangeShapeType="1"/>
          </p:cNvSpPr>
          <p:nvPr/>
        </p:nvSpPr>
        <p:spPr bwMode="auto">
          <a:xfrm flipV="1">
            <a:off x="5536736" y="4417075"/>
            <a:ext cx="559264" cy="5699"/>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TextBox 7">
            <a:extLst>
              <a:ext uri="{FF2B5EF4-FFF2-40B4-BE49-F238E27FC236}">
                <a16:creationId xmlns:a16="http://schemas.microsoft.com/office/drawing/2014/main" id="{C77A041F-C860-4853-39A0-55EE9353B90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6D21526C-43C5-9E43-080D-75B550DC24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2906" y="5761794"/>
            <a:ext cx="1222425" cy="1096206"/>
          </a:xfrm>
          <a:prstGeom prst="rect">
            <a:avLst/>
          </a:prstGeom>
        </p:spPr>
      </p:pic>
      <p:pic>
        <p:nvPicPr>
          <p:cNvPr id="10" name="Picture 9">
            <a:extLst>
              <a:ext uri="{FF2B5EF4-FFF2-40B4-BE49-F238E27FC236}">
                <a16:creationId xmlns:a16="http://schemas.microsoft.com/office/drawing/2014/main" id="{82D26EC7-4698-C231-0055-04B2B4C6C02F}"/>
              </a:ext>
            </a:extLst>
          </p:cNvPr>
          <p:cNvPicPr>
            <a:picLocks noChangeAspect="1"/>
          </p:cNvPicPr>
          <p:nvPr/>
        </p:nvPicPr>
        <p:blipFill>
          <a:blip r:embed="rId5"/>
          <a:stretch>
            <a:fillRect/>
          </a:stretch>
        </p:blipFill>
        <p:spPr>
          <a:xfrm>
            <a:off x="2533337" y="6115931"/>
            <a:ext cx="9902229" cy="204838"/>
          </a:xfrm>
          <a:prstGeom prst="rect">
            <a:avLst/>
          </a:prstGeom>
        </p:spPr>
      </p:pic>
      <p:sp>
        <p:nvSpPr>
          <p:cNvPr id="11" name="Slide Number Placeholder 10">
            <a:extLst>
              <a:ext uri="{FF2B5EF4-FFF2-40B4-BE49-F238E27FC236}">
                <a16:creationId xmlns:a16="http://schemas.microsoft.com/office/drawing/2014/main" id="{610AD6DC-15A3-7BE4-B0DE-5ECAB64E56A3}"/>
              </a:ext>
            </a:extLst>
          </p:cNvPr>
          <p:cNvSpPr>
            <a:spLocks noGrp="1"/>
          </p:cNvSpPr>
          <p:nvPr>
            <p:ph type="sldNum" sz="quarter" idx="12"/>
          </p:nvPr>
        </p:nvSpPr>
        <p:spPr/>
        <p:txBody>
          <a:bodyPr/>
          <a:lstStyle/>
          <a:p>
            <a:fld id="{FDED41F8-FC0F-4085-8150-313B6CF05213}" type="slidenum">
              <a:rPr lang="en-US" smtClean="0"/>
              <a:t>21</a:t>
            </a:fld>
            <a:endParaRPr lang="en-US"/>
          </a:p>
        </p:txBody>
      </p:sp>
      <p:pic>
        <p:nvPicPr>
          <p:cNvPr id="12" name="Picture 11">
            <a:extLst>
              <a:ext uri="{FF2B5EF4-FFF2-40B4-BE49-F238E27FC236}">
                <a16:creationId xmlns:a16="http://schemas.microsoft.com/office/drawing/2014/main" id="{2F8CB15B-9C74-0543-3A0B-A537C88FEA1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3" name="Picture 12">
            <a:extLst>
              <a:ext uri="{FF2B5EF4-FFF2-40B4-BE49-F238E27FC236}">
                <a16:creationId xmlns:a16="http://schemas.microsoft.com/office/drawing/2014/main" id="{9E71CEBA-0E4D-750A-C93D-30152D9D9BA1}"/>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1310"/>
                                        </p:tgtEl>
                                        <p:attrNameLst>
                                          <p:attrName>style.visibility</p:attrName>
                                        </p:attrNameLst>
                                      </p:cBhvr>
                                      <p:to>
                                        <p:strVal val="visible"/>
                                      </p:to>
                                    </p:set>
                                    <p:animEffect transition="in" filter="wipe(left)">
                                      <p:cBhvr>
                                        <p:cTn id="7" dur="500"/>
                                        <p:tgtEl>
                                          <p:spTgt spid="11310"/>
                                        </p:tgtEl>
                                      </p:cBhvr>
                                    </p:animEffect>
                                  </p:childTnLst>
                                </p:cTn>
                              </p:par>
                              <p:par>
                                <p:cTn id="8" presetID="22" presetClass="entr" presetSubtype="8" fill="hold" grpId="0" nodeType="withEffect" nodePh="1">
                                  <p:stCondLst>
                                    <p:cond delay="0"/>
                                  </p:stCondLst>
                                  <p:endCondLst>
                                    <p:cond evt="begin" delay="0">
                                      <p:tn val="8"/>
                                    </p:cond>
                                  </p:endCondLst>
                                  <p:childTnLst>
                                    <p:set>
                                      <p:cBhvr>
                                        <p:cTn id="9" dur="1" fill="hold">
                                          <p:stCondLst>
                                            <p:cond delay="0"/>
                                          </p:stCondLst>
                                        </p:cTn>
                                        <p:tgtEl>
                                          <p:spTgt spid="11307"/>
                                        </p:tgtEl>
                                        <p:attrNameLst>
                                          <p:attrName>style.visibility</p:attrName>
                                        </p:attrNameLst>
                                      </p:cBhvr>
                                      <p:to>
                                        <p:strVal val="visible"/>
                                      </p:to>
                                    </p:set>
                                    <p:animEffect transition="in" filter="wipe(left)">
                                      <p:cBhvr>
                                        <p:cTn id="10" dur="500"/>
                                        <p:tgtEl>
                                          <p:spTgt spid="1130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1271"/>
                                        </p:tgtEl>
                                        <p:attrNameLst>
                                          <p:attrName>style.visibility</p:attrName>
                                        </p:attrNameLst>
                                      </p:cBhvr>
                                      <p:to>
                                        <p:strVal val="visible"/>
                                      </p:to>
                                    </p:set>
                                    <p:animEffect transition="in" filter="wipe(left)">
                                      <p:cBhvr>
                                        <p:cTn id="13" dur="500"/>
                                        <p:tgtEl>
                                          <p:spTgt spid="11271"/>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nodeType="clickEffect">
                                  <p:stCondLst>
                                    <p:cond delay="0"/>
                                  </p:stCondLst>
                                  <p:childTnLst>
                                    <p:set>
                                      <p:cBhvr>
                                        <p:cTn id="17" dur="1" fill="hold">
                                          <p:stCondLst>
                                            <p:cond delay="0"/>
                                          </p:stCondLst>
                                        </p:cTn>
                                        <p:tgtEl>
                                          <p:spTgt spid="11273"/>
                                        </p:tgtEl>
                                        <p:attrNameLst>
                                          <p:attrName>style.visibility</p:attrName>
                                        </p:attrNameLst>
                                      </p:cBhvr>
                                      <p:to>
                                        <p:strVal val="visible"/>
                                      </p:to>
                                    </p:set>
                                    <p:animEffect transition="in" filter="wipe(left)">
                                      <p:cBhvr>
                                        <p:cTn id="18" dur="500"/>
                                        <p:tgtEl>
                                          <p:spTgt spid="11273"/>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1272"/>
                                        </p:tgtEl>
                                        <p:attrNameLst>
                                          <p:attrName>style.visibility</p:attrName>
                                        </p:attrNameLst>
                                      </p:cBhvr>
                                      <p:to>
                                        <p:strVal val="visible"/>
                                      </p:to>
                                    </p:set>
                                    <p:animEffect transition="in" filter="wipe(left)">
                                      <p:cBhvr>
                                        <p:cTn id="21" dur="500"/>
                                        <p:tgtEl>
                                          <p:spTgt spid="1127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1281"/>
                                        </p:tgtEl>
                                        <p:attrNameLst>
                                          <p:attrName>style.visibility</p:attrName>
                                        </p:attrNameLst>
                                      </p:cBhvr>
                                      <p:to>
                                        <p:strVal val="visible"/>
                                      </p:to>
                                    </p:set>
                                    <p:animEffect transition="in" filter="wipe(left)">
                                      <p:cBhvr>
                                        <p:cTn id="26" dur="500"/>
                                        <p:tgtEl>
                                          <p:spTgt spid="11281"/>
                                        </p:tgtEl>
                                      </p:cBhvr>
                                    </p:animEffect>
                                  </p:childTnLst>
                                </p:cTn>
                              </p:par>
                              <p:par>
                                <p:cTn id="27" presetID="22" presetClass="entr" presetSubtype="8" fill="hold" nodeType="withEffect">
                                  <p:stCondLst>
                                    <p:cond delay="0"/>
                                  </p:stCondLst>
                                  <p:childTnLst>
                                    <p:set>
                                      <p:cBhvr>
                                        <p:cTn id="28" dur="1" fill="hold">
                                          <p:stCondLst>
                                            <p:cond delay="0"/>
                                          </p:stCondLst>
                                        </p:cTn>
                                        <p:tgtEl>
                                          <p:spTgt spid="11282"/>
                                        </p:tgtEl>
                                        <p:attrNameLst>
                                          <p:attrName>style.visibility</p:attrName>
                                        </p:attrNameLst>
                                      </p:cBhvr>
                                      <p:to>
                                        <p:strVal val="visible"/>
                                      </p:to>
                                    </p:set>
                                    <p:animEffect transition="in" filter="wipe(left)">
                                      <p:cBhvr>
                                        <p:cTn id="29" dur="500"/>
                                        <p:tgtEl>
                                          <p:spTgt spid="11282"/>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1274"/>
                                        </p:tgtEl>
                                        <p:attrNameLst>
                                          <p:attrName>style.visibility</p:attrName>
                                        </p:attrNameLst>
                                      </p:cBhvr>
                                      <p:to>
                                        <p:strVal val="visible"/>
                                      </p:to>
                                    </p:set>
                                    <p:animEffect transition="in" filter="wipe(left)">
                                      <p:cBhvr>
                                        <p:cTn id="32" dur="500"/>
                                        <p:tgtEl>
                                          <p:spTgt spid="11274"/>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11279"/>
                                        </p:tgtEl>
                                        <p:attrNameLst>
                                          <p:attrName>style.visibility</p:attrName>
                                        </p:attrNameLst>
                                      </p:cBhvr>
                                      <p:to>
                                        <p:strVal val="visible"/>
                                      </p:to>
                                    </p:set>
                                    <p:animEffect transition="in" filter="wipe(left)">
                                      <p:cBhvr>
                                        <p:cTn id="37" dur="500"/>
                                        <p:tgtEl>
                                          <p:spTgt spid="11279"/>
                                        </p:tgtEl>
                                      </p:cBhvr>
                                    </p:animEffect>
                                  </p:childTnLst>
                                </p:cTn>
                              </p:par>
                              <p:par>
                                <p:cTn id="38" presetID="22" presetClass="entr" presetSubtype="8" fill="hold" nodeType="withEffect">
                                  <p:stCondLst>
                                    <p:cond delay="0"/>
                                  </p:stCondLst>
                                  <p:childTnLst>
                                    <p:set>
                                      <p:cBhvr>
                                        <p:cTn id="39" dur="1" fill="hold">
                                          <p:stCondLst>
                                            <p:cond delay="0"/>
                                          </p:stCondLst>
                                        </p:cTn>
                                        <p:tgtEl>
                                          <p:spTgt spid="11278"/>
                                        </p:tgtEl>
                                        <p:attrNameLst>
                                          <p:attrName>style.visibility</p:attrName>
                                        </p:attrNameLst>
                                      </p:cBhvr>
                                      <p:to>
                                        <p:strVal val="visible"/>
                                      </p:to>
                                    </p:set>
                                    <p:animEffect transition="in" filter="wipe(left)">
                                      <p:cBhvr>
                                        <p:cTn id="40" dur="500"/>
                                        <p:tgtEl>
                                          <p:spTgt spid="11278"/>
                                        </p:tgtEl>
                                      </p:cBhvr>
                                    </p:animEffect>
                                  </p:childTnLst>
                                </p:cTn>
                              </p:par>
                              <p:par>
                                <p:cTn id="41" presetID="22" presetClass="entr" presetSubtype="8" fill="hold" nodeType="withEffect">
                                  <p:stCondLst>
                                    <p:cond delay="0"/>
                                  </p:stCondLst>
                                  <p:childTnLst>
                                    <p:set>
                                      <p:cBhvr>
                                        <p:cTn id="42" dur="1" fill="hold">
                                          <p:stCondLst>
                                            <p:cond delay="0"/>
                                          </p:stCondLst>
                                        </p:cTn>
                                        <p:tgtEl>
                                          <p:spTgt spid="11277"/>
                                        </p:tgtEl>
                                        <p:attrNameLst>
                                          <p:attrName>style.visibility</p:attrName>
                                        </p:attrNameLst>
                                      </p:cBhvr>
                                      <p:to>
                                        <p:strVal val="visible"/>
                                      </p:to>
                                    </p:set>
                                    <p:animEffect transition="in" filter="wipe(left)">
                                      <p:cBhvr>
                                        <p:cTn id="43" dur="500"/>
                                        <p:tgtEl>
                                          <p:spTgt spid="11277"/>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1276"/>
                                        </p:tgtEl>
                                        <p:attrNameLst>
                                          <p:attrName>style.visibility</p:attrName>
                                        </p:attrNameLst>
                                      </p:cBhvr>
                                      <p:to>
                                        <p:strVal val="visible"/>
                                      </p:to>
                                    </p:set>
                                    <p:animEffect transition="in" filter="wipe(left)">
                                      <p:cBhvr>
                                        <p:cTn id="46" dur="500"/>
                                        <p:tgtEl>
                                          <p:spTgt spid="11276"/>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8" fill="hold" nodeType="clickEffect">
                                  <p:stCondLst>
                                    <p:cond delay="0"/>
                                  </p:stCondLst>
                                  <p:childTnLst>
                                    <p:set>
                                      <p:cBhvr>
                                        <p:cTn id="50" dur="1" fill="hold">
                                          <p:stCondLst>
                                            <p:cond delay="0"/>
                                          </p:stCondLst>
                                        </p:cTn>
                                        <p:tgtEl>
                                          <p:spTgt spid="11285"/>
                                        </p:tgtEl>
                                        <p:attrNameLst>
                                          <p:attrName>style.visibility</p:attrName>
                                        </p:attrNameLst>
                                      </p:cBhvr>
                                      <p:to>
                                        <p:strVal val="visible"/>
                                      </p:to>
                                    </p:set>
                                    <p:animEffect transition="in" filter="wipe(left)">
                                      <p:cBhvr>
                                        <p:cTn id="51" dur="500"/>
                                        <p:tgtEl>
                                          <p:spTgt spid="11285"/>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11284"/>
                                        </p:tgtEl>
                                        <p:attrNameLst>
                                          <p:attrName>style.visibility</p:attrName>
                                        </p:attrNameLst>
                                      </p:cBhvr>
                                      <p:to>
                                        <p:strVal val="visible"/>
                                      </p:to>
                                    </p:set>
                                    <p:animEffect transition="in" filter="wipe(left)">
                                      <p:cBhvr>
                                        <p:cTn id="54" dur="500"/>
                                        <p:tgtEl>
                                          <p:spTgt spid="11284"/>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nodeType="click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2" presetClass="entr" presetSubtype="8" fill="hold" nodeType="clickEffect">
                                  <p:stCondLst>
                                    <p:cond delay="0"/>
                                  </p:stCondLst>
                                  <p:childTnLst>
                                    <p:set>
                                      <p:cBhvr>
                                        <p:cTn id="63" dur="1" fill="hold">
                                          <p:stCondLst>
                                            <p:cond delay="0"/>
                                          </p:stCondLst>
                                        </p:cTn>
                                        <p:tgtEl>
                                          <p:spTgt spid="11313"/>
                                        </p:tgtEl>
                                        <p:attrNameLst>
                                          <p:attrName>style.visibility</p:attrName>
                                        </p:attrNameLst>
                                      </p:cBhvr>
                                      <p:to>
                                        <p:strVal val="visible"/>
                                      </p:to>
                                    </p:set>
                                    <p:animEffect transition="in" filter="wipe(left)">
                                      <p:cBhvr>
                                        <p:cTn id="64" dur="500"/>
                                        <p:tgtEl>
                                          <p:spTgt spid="11313"/>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1312"/>
                                        </p:tgtEl>
                                        <p:attrNameLst>
                                          <p:attrName>style.visibility</p:attrName>
                                        </p:attrNameLst>
                                      </p:cBhvr>
                                      <p:to>
                                        <p:strVal val="visible"/>
                                      </p:to>
                                    </p:set>
                                    <p:animEffect transition="in" filter="wipe(left)">
                                      <p:cBhvr>
                                        <p:cTn id="67" dur="500"/>
                                        <p:tgtEl>
                                          <p:spTgt spid="11312"/>
                                        </p:tgtEl>
                                      </p:cBhvr>
                                    </p:animEffect>
                                  </p:childTnLst>
                                </p:cTn>
                              </p:par>
                              <p:par>
                                <p:cTn id="68" presetID="22" presetClass="entr" presetSubtype="8" fill="hold" nodeType="withEffect">
                                  <p:stCondLst>
                                    <p:cond delay="0"/>
                                  </p:stCondLst>
                                  <p:childTnLst>
                                    <p:set>
                                      <p:cBhvr>
                                        <p:cTn id="69" dur="1" fill="hold">
                                          <p:stCondLst>
                                            <p:cond delay="0"/>
                                          </p:stCondLst>
                                        </p:cTn>
                                        <p:tgtEl>
                                          <p:spTgt spid="11314"/>
                                        </p:tgtEl>
                                        <p:attrNameLst>
                                          <p:attrName>style.visibility</p:attrName>
                                        </p:attrNameLst>
                                      </p:cBhvr>
                                      <p:to>
                                        <p:strVal val="visible"/>
                                      </p:to>
                                    </p:set>
                                    <p:animEffect transition="in" filter="wipe(left)">
                                      <p:cBhvr>
                                        <p:cTn id="70" dur="500"/>
                                        <p:tgtEl>
                                          <p:spTgt spid="11314"/>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11298"/>
                                        </p:tgtEl>
                                        <p:attrNameLst>
                                          <p:attrName>style.visibility</p:attrName>
                                        </p:attrNameLst>
                                      </p:cBhvr>
                                      <p:to>
                                        <p:strVal val="visible"/>
                                      </p:to>
                                    </p:set>
                                    <p:animEffect transition="in" filter="wipe(left)">
                                      <p:cBhvr>
                                        <p:cTn id="73" dur="500"/>
                                        <p:tgtEl>
                                          <p:spTgt spid="11298"/>
                                        </p:tgtEl>
                                      </p:cBhvr>
                                    </p:animEffect>
                                  </p:childTnLst>
                                </p:cTn>
                              </p:par>
                              <p:par>
                                <p:cTn id="74" presetID="22" presetClass="entr" presetSubtype="8" fill="hold" nodeType="withEffect">
                                  <p:stCondLst>
                                    <p:cond delay="0"/>
                                  </p:stCondLst>
                                  <p:childTnLst>
                                    <p:set>
                                      <p:cBhvr>
                                        <p:cTn id="75" dur="1" fill="hold">
                                          <p:stCondLst>
                                            <p:cond delay="0"/>
                                          </p:stCondLst>
                                        </p:cTn>
                                        <p:tgtEl>
                                          <p:spTgt spid="11299"/>
                                        </p:tgtEl>
                                        <p:attrNameLst>
                                          <p:attrName>style.visibility</p:attrName>
                                        </p:attrNameLst>
                                      </p:cBhvr>
                                      <p:to>
                                        <p:strVal val="visible"/>
                                      </p:to>
                                    </p:set>
                                    <p:animEffect transition="in" filter="wipe(left)">
                                      <p:cBhvr>
                                        <p:cTn id="76" dur="500"/>
                                        <p:tgtEl>
                                          <p:spTgt spid="11299"/>
                                        </p:tgtEl>
                                      </p:cBhvr>
                                    </p:animEffect>
                                  </p:childTnLst>
                                </p:cTn>
                              </p:par>
                              <p:par>
                                <p:cTn id="77" presetID="22" presetClass="entr" presetSubtype="8" fill="hold" nodeType="withEffect">
                                  <p:stCondLst>
                                    <p:cond delay="0"/>
                                  </p:stCondLst>
                                  <p:childTnLst>
                                    <p:set>
                                      <p:cBhvr>
                                        <p:cTn id="78" dur="1" fill="hold">
                                          <p:stCondLst>
                                            <p:cond delay="0"/>
                                          </p:stCondLst>
                                        </p:cTn>
                                        <p:tgtEl>
                                          <p:spTgt spid="11306"/>
                                        </p:tgtEl>
                                        <p:attrNameLst>
                                          <p:attrName>style.visibility</p:attrName>
                                        </p:attrNameLst>
                                      </p:cBhvr>
                                      <p:to>
                                        <p:strVal val="visible"/>
                                      </p:to>
                                    </p:set>
                                    <p:animEffect transition="in" filter="wipe(left)">
                                      <p:cBhvr>
                                        <p:cTn id="79" dur="500"/>
                                        <p:tgtEl>
                                          <p:spTgt spid="11306"/>
                                        </p:tgtEl>
                                      </p:cBhvr>
                                    </p:animEffect>
                                  </p:childTnLst>
                                </p:cTn>
                              </p:par>
                              <p:par>
                                <p:cTn id="80" presetID="22" presetClass="entr" presetSubtype="8" fill="hold" nodeType="withEffect">
                                  <p:stCondLst>
                                    <p:cond delay="0"/>
                                  </p:stCondLst>
                                  <p:childTnLst>
                                    <p:set>
                                      <p:cBhvr>
                                        <p:cTn id="81" dur="1" fill="hold">
                                          <p:stCondLst>
                                            <p:cond delay="0"/>
                                          </p:stCondLst>
                                        </p:cTn>
                                        <p:tgtEl>
                                          <p:spTgt spid="11287"/>
                                        </p:tgtEl>
                                        <p:attrNameLst>
                                          <p:attrName>style.visibility</p:attrName>
                                        </p:attrNameLst>
                                      </p:cBhvr>
                                      <p:to>
                                        <p:strVal val="visible"/>
                                      </p:to>
                                    </p:set>
                                    <p:animEffect transition="in" filter="wipe(left)">
                                      <p:cBhvr>
                                        <p:cTn id="82" dur="500"/>
                                        <p:tgtEl>
                                          <p:spTgt spid="11287"/>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1288"/>
                                        </p:tgtEl>
                                        <p:attrNameLst>
                                          <p:attrName>style.visibility</p:attrName>
                                        </p:attrNameLst>
                                      </p:cBhvr>
                                      <p:to>
                                        <p:strVal val="visible"/>
                                      </p:to>
                                    </p:set>
                                    <p:animEffect transition="in" filter="wipe(left)">
                                      <p:cBhvr>
                                        <p:cTn id="85" dur="500"/>
                                        <p:tgtEl>
                                          <p:spTgt spid="11288"/>
                                        </p:tgtEl>
                                      </p:cBhvr>
                                    </p:animEffect>
                                  </p:childTnLst>
                                </p:cTn>
                              </p:par>
                              <p:par>
                                <p:cTn id="86" presetID="22" presetClass="entr" presetSubtype="8" fill="hold" nodeType="withEffect">
                                  <p:stCondLst>
                                    <p:cond delay="0"/>
                                  </p:stCondLst>
                                  <p:childTnLst>
                                    <p:set>
                                      <p:cBhvr>
                                        <p:cTn id="87" dur="1" fill="hold">
                                          <p:stCondLst>
                                            <p:cond delay="0"/>
                                          </p:stCondLst>
                                        </p:cTn>
                                        <p:tgtEl>
                                          <p:spTgt spid="11318"/>
                                        </p:tgtEl>
                                        <p:attrNameLst>
                                          <p:attrName>style.visibility</p:attrName>
                                        </p:attrNameLst>
                                      </p:cBhvr>
                                      <p:to>
                                        <p:strVal val="visible"/>
                                      </p:to>
                                    </p:set>
                                    <p:animEffect transition="in" filter="wipe(left)">
                                      <p:cBhvr>
                                        <p:cTn id="88" dur="500"/>
                                        <p:tgtEl>
                                          <p:spTgt spid="11318"/>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11317"/>
                                        </p:tgtEl>
                                        <p:attrNameLst>
                                          <p:attrName>style.visibility</p:attrName>
                                        </p:attrNameLst>
                                      </p:cBhvr>
                                      <p:to>
                                        <p:strVal val="visible"/>
                                      </p:to>
                                    </p:set>
                                    <p:animEffect transition="in" filter="wipe(left)">
                                      <p:cBhvr>
                                        <p:cTn id="91" dur="500"/>
                                        <p:tgtEl>
                                          <p:spTgt spid="11317"/>
                                        </p:tgtEl>
                                      </p:cBhvr>
                                    </p:animEffect>
                                  </p:childTnLst>
                                </p:cTn>
                              </p:par>
                            </p:childTnLst>
                          </p:cTn>
                        </p:par>
                      </p:childTnLst>
                    </p:cTn>
                  </p:par>
                  <p:par>
                    <p:cTn id="92" fill="hold" nodeType="clickPar">
                      <p:stCondLst>
                        <p:cond delay="indefinite"/>
                      </p:stCondLst>
                      <p:childTnLst>
                        <p:par>
                          <p:cTn id="93" fill="hold" nodeType="withGroup">
                            <p:stCondLst>
                              <p:cond delay="0"/>
                            </p:stCondLst>
                            <p:childTnLst>
                              <p:par>
                                <p:cTn id="94" presetID="22" presetClass="entr" presetSubtype="8" fill="hold" nodeType="clickEffect">
                                  <p:stCondLst>
                                    <p:cond delay="0"/>
                                  </p:stCondLst>
                                  <p:childTnLst>
                                    <p:set>
                                      <p:cBhvr>
                                        <p:cTn id="95" dur="1" fill="hold">
                                          <p:stCondLst>
                                            <p:cond delay="0"/>
                                          </p:stCondLst>
                                        </p:cTn>
                                        <p:tgtEl>
                                          <p:spTgt spid="11300"/>
                                        </p:tgtEl>
                                        <p:attrNameLst>
                                          <p:attrName>style.visibility</p:attrName>
                                        </p:attrNameLst>
                                      </p:cBhvr>
                                      <p:to>
                                        <p:strVal val="visible"/>
                                      </p:to>
                                    </p:set>
                                    <p:animEffect transition="in" filter="wipe(left)">
                                      <p:cBhvr>
                                        <p:cTn id="96" dur="500"/>
                                        <p:tgtEl>
                                          <p:spTgt spid="11300"/>
                                        </p:tgtEl>
                                      </p:cBhvr>
                                    </p:animEffect>
                                  </p:childTnLst>
                                </p:cTn>
                              </p:par>
                              <p:par>
                                <p:cTn id="97" presetID="22" presetClass="entr" presetSubtype="8" fill="hold" nodeType="withEffect">
                                  <p:stCondLst>
                                    <p:cond delay="0"/>
                                  </p:stCondLst>
                                  <p:childTnLst>
                                    <p:set>
                                      <p:cBhvr>
                                        <p:cTn id="98" dur="1" fill="hold">
                                          <p:stCondLst>
                                            <p:cond delay="0"/>
                                          </p:stCondLst>
                                        </p:cTn>
                                        <p:tgtEl>
                                          <p:spTgt spid="11301"/>
                                        </p:tgtEl>
                                        <p:attrNameLst>
                                          <p:attrName>style.visibility</p:attrName>
                                        </p:attrNameLst>
                                      </p:cBhvr>
                                      <p:to>
                                        <p:strVal val="visible"/>
                                      </p:to>
                                    </p:set>
                                    <p:animEffect transition="in" filter="wipe(left)">
                                      <p:cBhvr>
                                        <p:cTn id="99" dur="500"/>
                                        <p:tgtEl>
                                          <p:spTgt spid="11301"/>
                                        </p:tgtEl>
                                      </p:cBhvr>
                                    </p:animEffect>
                                  </p:childTnLst>
                                </p:cTn>
                              </p:par>
                              <p:par>
                                <p:cTn id="100" presetID="22" presetClass="entr" presetSubtype="8" fill="hold" nodeType="withEffect">
                                  <p:stCondLst>
                                    <p:cond delay="0"/>
                                  </p:stCondLst>
                                  <p:childTnLst>
                                    <p:set>
                                      <p:cBhvr>
                                        <p:cTn id="101" dur="1" fill="hold">
                                          <p:stCondLst>
                                            <p:cond delay="0"/>
                                          </p:stCondLst>
                                        </p:cTn>
                                        <p:tgtEl>
                                          <p:spTgt spid="11302"/>
                                        </p:tgtEl>
                                        <p:attrNameLst>
                                          <p:attrName>style.visibility</p:attrName>
                                        </p:attrNameLst>
                                      </p:cBhvr>
                                      <p:to>
                                        <p:strVal val="visible"/>
                                      </p:to>
                                    </p:set>
                                    <p:animEffect transition="in" filter="wipe(left)">
                                      <p:cBhvr>
                                        <p:cTn id="102" dur="500"/>
                                        <p:tgtEl>
                                          <p:spTgt spid="11302"/>
                                        </p:tgtEl>
                                      </p:cBhvr>
                                    </p:animEffect>
                                  </p:childTnLst>
                                </p:cTn>
                              </p:par>
                              <p:par>
                                <p:cTn id="103" presetID="22" presetClass="entr" presetSubtype="8" fill="hold" grpId="0" nodeType="withEffect">
                                  <p:stCondLst>
                                    <p:cond delay="0"/>
                                  </p:stCondLst>
                                  <p:childTnLst>
                                    <p:set>
                                      <p:cBhvr>
                                        <p:cTn id="104" dur="1" fill="hold">
                                          <p:stCondLst>
                                            <p:cond delay="0"/>
                                          </p:stCondLst>
                                        </p:cTn>
                                        <p:tgtEl>
                                          <p:spTgt spid="11303"/>
                                        </p:tgtEl>
                                        <p:attrNameLst>
                                          <p:attrName>style.visibility</p:attrName>
                                        </p:attrNameLst>
                                      </p:cBhvr>
                                      <p:to>
                                        <p:strVal val="visible"/>
                                      </p:to>
                                    </p:set>
                                    <p:animEffect transition="in" filter="wipe(left)">
                                      <p:cBhvr>
                                        <p:cTn id="105" dur="500"/>
                                        <p:tgtEl>
                                          <p:spTgt spid="11303"/>
                                        </p:tgtEl>
                                      </p:cBhvr>
                                    </p:animEffect>
                                  </p:childTnLst>
                                </p:cTn>
                              </p:par>
                            </p:childTnLst>
                          </p:cTn>
                        </p:par>
                      </p:childTnLst>
                    </p:cTn>
                  </p:par>
                  <p:par>
                    <p:cTn id="106" fill="hold" nodeType="clickPar">
                      <p:stCondLst>
                        <p:cond delay="indefinite"/>
                      </p:stCondLst>
                      <p:childTnLst>
                        <p:par>
                          <p:cTn id="107" fill="hold" nodeType="withGroup">
                            <p:stCondLst>
                              <p:cond delay="0"/>
                            </p:stCondLst>
                            <p:childTnLst>
                              <p:par>
                                <p:cTn id="108" presetID="22" presetClass="entr" presetSubtype="8" fill="hold" nodeType="clickEffect">
                                  <p:stCondLst>
                                    <p:cond delay="0"/>
                                  </p:stCondLst>
                                  <p:childTnLst>
                                    <p:set>
                                      <p:cBhvr>
                                        <p:cTn id="109" dur="1" fill="hold">
                                          <p:stCondLst>
                                            <p:cond delay="0"/>
                                          </p:stCondLst>
                                        </p:cTn>
                                        <p:tgtEl>
                                          <p:spTgt spid="11290"/>
                                        </p:tgtEl>
                                        <p:attrNameLst>
                                          <p:attrName>style.visibility</p:attrName>
                                        </p:attrNameLst>
                                      </p:cBhvr>
                                      <p:to>
                                        <p:strVal val="visible"/>
                                      </p:to>
                                    </p:set>
                                    <p:animEffect transition="in" filter="wipe(left)">
                                      <p:cBhvr>
                                        <p:cTn id="110" dur="500"/>
                                        <p:tgtEl>
                                          <p:spTgt spid="11290"/>
                                        </p:tgtEl>
                                      </p:cBhvr>
                                    </p:animEffect>
                                  </p:childTnLst>
                                </p:cTn>
                              </p:par>
                              <p:par>
                                <p:cTn id="111" presetID="22" presetClass="entr" presetSubtype="8" fill="hold" nodeType="withEffect">
                                  <p:stCondLst>
                                    <p:cond delay="0"/>
                                  </p:stCondLst>
                                  <p:childTnLst>
                                    <p:set>
                                      <p:cBhvr>
                                        <p:cTn id="112" dur="1" fill="hold">
                                          <p:stCondLst>
                                            <p:cond delay="0"/>
                                          </p:stCondLst>
                                        </p:cTn>
                                        <p:tgtEl>
                                          <p:spTgt spid="11289"/>
                                        </p:tgtEl>
                                        <p:attrNameLst>
                                          <p:attrName>style.visibility</p:attrName>
                                        </p:attrNameLst>
                                      </p:cBhvr>
                                      <p:to>
                                        <p:strVal val="visible"/>
                                      </p:to>
                                    </p:set>
                                    <p:animEffect transition="in" filter="wipe(left)">
                                      <p:cBhvr>
                                        <p:cTn id="113" dur="500"/>
                                        <p:tgtEl>
                                          <p:spTgt spid="11289"/>
                                        </p:tgtEl>
                                      </p:cBhvr>
                                    </p:animEffect>
                                  </p:childTnLst>
                                </p:cTn>
                              </p:par>
                              <p:par>
                                <p:cTn id="114" presetID="22" presetClass="entr" presetSubtype="8" fill="hold" nodeType="withEffect">
                                  <p:stCondLst>
                                    <p:cond delay="0"/>
                                  </p:stCondLst>
                                  <p:childTnLst>
                                    <p:set>
                                      <p:cBhvr>
                                        <p:cTn id="115" dur="1" fill="hold">
                                          <p:stCondLst>
                                            <p:cond delay="0"/>
                                          </p:stCondLst>
                                        </p:cTn>
                                        <p:tgtEl>
                                          <p:spTgt spid="11293"/>
                                        </p:tgtEl>
                                        <p:attrNameLst>
                                          <p:attrName>style.visibility</p:attrName>
                                        </p:attrNameLst>
                                      </p:cBhvr>
                                      <p:to>
                                        <p:strVal val="visible"/>
                                      </p:to>
                                    </p:set>
                                    <p:animEffect transition="in" filter="wipe(left)">
                                      <p:cBhvr>
                                        <p:cTn id="116" dur="500"/>
                                        <p:tgtEl>
                                          <p:spTgt spid="11293"/>
                                        </p:tgtEl>
                                      </p:cBhvr>
                                    </p:animEffect>
                                  </p:childTnLst>
                                </p:cTn>
                              </p:par>
                              <p:par>
                                <p:cTn id="117" presetID="22" presetClass="entr" presetSubtype="8" fill="hold" nodeType="withEffect">
                                  <p:stCondLst>
                                    <p:cond delay="0"/>
                                  </p:stCondLst>
                                  <p:childTnLst>
                                    <p:set>
                                      <p:cBhvr>
                                        <p:cTn id="118" dur="1" fill="hold">
                                          <p:stCondLst>
                                            <p:cond delay="0"/>
                                          </p:stCondLst>
                                        </p:cTn>
                                        <p:tgtEl>
                                          <p:spTgt spid="11294"/>
                                        </p:tgtEl>
                                        <p:attrNameLst>
                                          <p:attrName>style.visibility</p:attrName>
                                        </p:attrNameLst>
                                      </p:cBhvr>
                                      <p:to>
                                        <p:strVal val="visible"/>
                                      </p:to>
                                    </p:set>
                                    <p:animEffect transition="in" filter="wipe(left)">
                                      <p:cBhvr>
                                        <p:cTn id="119" dur="500"/>
                                        <p:tgtEl>
                                          <p:spTgt spid="11294"/>
                                        </p:tgtEl>
                                      </p:cBhvr>
                                    </p:animEffect>
                                  </p:childTnLst>
                                </p:cTn>
                              </p:par>
                            </p:childTnLst>
                          </p:cTn>
                        </p:par>
                      </p:childTnLst>
                    </p:cTn>
                  </p:par>
                  <p:par>
                    <p:cTn id="120" fill="hold" nodeType="clickPar">
                      <p:stCondLst>
                        <p:cond delay="indefinite"/>
                      </p:stCondLst>
                      <p:childTnLst>
                        <p:par>
                          <p:cTn id="121" fill="hold" nodeType="withGroup">
                            <p:stCondLst>
                              <p:cond delay="0"/>
                            </p:stCondLst>
                            <p:childTnLst>
                              <p:par>
                                <p:cTn id="122" presetID="2" presetClass="entr" presetSubtype="4" fill="hold" grpId="0" nodeType="clickEffect">
                                  <p:stCondLst>
                                    <p:cond delay="0"/>
                                  </p:stCondLst>
                                  <p:childTnLst>
                                    <p:set>
                                      <p:cBhvr>
                                        <p:cTn id="123" dur="1" fill="hold">
                                          <p:stCondLst>
                                            <p:cond delay="0"/>
                                          </p:stCondLst>
                                        </p:cTn>
                                        <p:tgtEl>
                                          <p:spTgt spid="11291"/>
                                        </p:tgtEl>
                                        <p:attrNameLst>
                                          <p:attrName>style.visibility</p:attrName>
                                        </p:attrNameLst>
                                      </p:cBhvr>
                                      <p:to>
                                        <p:strVal val="visible"/>
                                      </p:to>
                                    </p:set>
                                    <p:anim calcmode="lin" valueType="num">
                                      <p:cBhvr additive="base">
                                        <p:cTn id="124" dur="500" fill="hold"/>
                                        <p:tgtEl>
                                          <p:spTgt spid="11291"/>
                                        </p:tgtEl>
                                        <p:attrNameLst>
                                          <p:attrName>ppt_x</p:attrName>
                                        </p:attrNameLst>
                                      </p:cBhvr>
                                      <p:tavLst>
                                        <p:tav tm="0">
                                          <p:val>
                                            <p:strVal val="#ppt_x"/>
                                          </p:val>
                                        </p:tav>
                                        <p:tav tm="100000">
                                          <p:val>
                                            <p:strVal val="#ppt_x"/>
                                          </p:val>
                                        </p:tav>
                                      </p:tavLst>
                                    </p:anim>
                                    <p:anim calcmode="lin" valueType="num">
                                      <p:cBhvr additive="base">
                                        <p:cTn id="125" dur="500" fill="hold"/>
                                        <p:tgtEl>
                                          <p:spTgt spid="112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1" grpId="0" animBg="1"/>
      <p:bldP spid="11272" grpId="0" animBg="1"/>
      <p:bldP spid="11274" grpId="0" animBg="1"/>
      <p:bldP spid="11276" grpId="0" animBg="1"/>
      <p:bldP spid="11281" grpId="0"/>
      <p:bldP spid="11284" grpId="0" animBg="1"/>
      <p:bldP spid="11298" grpId="0" animBg="1"/>
      <p:bldP spid="11288" grpId="0" animBg="1"/>
      <p:bldP spid="11291" grpId="0"/>
      <p:bldP spid="11303" grpId="0" animBg="1"/>
      <p:bldP spid="11307" grpId="0"/>
      <p:bldP spid="11312" grpId="0"/>
      <p:bldP spid="113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7" name="Rectangle 3">
            <a:extLst>
              <a:ext uri="{FF2B5EF4-FFF2-40B4-BE49-F238E27FC236}">
                <a16:creationId xmlns:a16="http://schemas.microsoft.com/office/drawing/2014/main" id="{5BCD036B-8BF1-1DAD-EF3E-096662014A05}"/>
              </a:ext>
            </a:extLst>
          </p:cNvPr>
          <p:cNvSpPr>
            <a:spLocks noGrp="1" noChangeArrowheads="1"/>
          </p:cNvSpPr>
          <p:nvPr>
            <p:ph type="body" idx="4294967295"/>
          </p:nvPr>
        </p:nvSpPr>
        <p:spPr>
          <a:xfrm>
            <a:off x="2610831" y="1702533"/>
            <a:ext cx="6569075" cy="4186238"/>
          </a:xfrm>
        </p:spPr>
        <p:txBody>
          <a:bodyPr>
            <a:normAutofit lnSpcReduction="10000"/>
          </a:bodyPr>
          <a:lstStyle/>
          <a:p>
            <a:pPr algn="l" rtl="0">
              <a:lnSpc>
                <a:spcPct val="80000"/>
              </a:lnSpc>
              <a:buFont typeface="Wingdings" panose="05000000000000000000" pitchFamily="2" charset="2"/>
              <a:buNone/>
            </a:pPr>
            <a:r>
              <a:rPr lang="it-IT" altLang="en-US" sz="2000" dirty="0"/>
              <a:t>-----BEGIN PGP SIGNED MESSAGE-----</a:t>
            </a:r>
          </a:p>
          <a:p>
            <a:pPr algn="l" rtl="0">
              <a:lnSpc>
                <a:spcPct val="80000"/>
              </a:lnSpc>
              <a:buFont typeface="Wingdings" panose="05000000000000000000" pitchFamily="2" charset="2"/>
              <a:buNone/>
            </a:pPr>
            <a:r>
              <a:rPr lang="it-IT" altLang="en-US" sz="2000" dirty="0"/>
              <a:t>Hash: SHA1</a:t>
            </a:r>
          </a:p>
          <a:p>
            <a:pPr algn="l" rtl="0">
              <a:lnSpc>
                <a:spcPct val="80000"/>
              </a:lnSpc>
              <a:buFont typeface="Wingdings" panose="05000000000000000000" pitchFamily="2" charset="2"/>
              <a:buNone/>
            </a:pPr>
            <a:r>
              <a:rPr lang="en-GB" altLang="ko-KR" sz="2000" dirty="0">
                <a:ea typeface="굴림" panose="020B0600000101010101" pitchFamily="34" charset="-127"/>
              </a:rPr>
              <a:t>This is simply the text of the message. </a:t>
            </a:r>
          </a:p>
          <a:p>
            <a:pPr algn="l" rtl="0">
              <a:lnSpc>
                <a:spcPct val="80000"/>
              </a:lnSpc>
              <a:buFont typeface="Wingdings" panose="05000000000000000000" pitchFamily="2" charset="2"/>
              <a:buNone/>
            </a:pPr>
            <a:r>
              <a:rPr lang="en-GB" altLang="ko-KR" sz="2000" dirty="0">
                <a:ea typeface="굴림" panose="020B0600000101010101" pitchFamily="34" charset="-127"/>
              </a:rPr>
              <a:t>It has not been encrypted, simply signed</a:t>
            </a:r>
            <a:r>
              <a:rPr lang="en-US" altLang="ko-KR" sz="2000" dirty="0">
                <a:ea typeface="굴림" panose="020B0600000101010101" pitchFamily="34" charset="-127"/>
              </a:rPr>
              <a:t> </a:t>
            </a:r>
            <a:endParaRPr lang="it-IT" altLang="en-US" sz="2000" dirty="0"/>
          </a:p>
          <a:p>
            <a:pPr algn="l" rtl="0">
              <a:lnSpc>
                <a:spcPct val="80000"/>
              </a:lnSpc>
              <a:buFont typeface="Wingdings" panose="05000000000000000000" pitchFamily="2" charset="2"/>
              <a:buNone/>
            </a:pPr>
            <a:endParaRPr lang="it-IT" altLang="en-US" sz="2000" dirty="0"/>
          </a:p>
          <a:p>
            <a:pPr algn="l" rtl="0">
              <a:lnSpc>
                <a:spcPct val="80000"/>
              </a:lnSpc>
              <a:buFont typeface="Wingdings" panose="05000000000000000000" pitchFamily="2" charset="2"/>
              <a:buNone/>
            </a:pPr>
            <a:r>
              <a:rPr lang="it-IT" altLang="en-US" sz="2000" dirty="0"/>
              <a:t>-----BEGIN PGP SIGNATURE-----</a:t>
            </a:r>
          </a:p>
          <a:p>
            <a:pPr algn="l" rtl="0">
              <a:lnSpc>
                <a:spcPct val="80000"/>
              </a:lnSpc>
              <a:buFont typeface="Wingdings" panose="05000000000000000000" pitchFamily="2" charset="2"/>
              <a:buNone/>
            </a:pPr>
            <a:r>
              <a:rPr lang="it-IT" altLang="en-US" sz="2000" dirty="0"/>
              <a:t>Version: </a:t>
            </a:r>
            <a:r>
              <a:rPr lang="en-GB" altLang="ko-KR" sz="2000" dirty="0" err="1">
                <a:ea typeface="굴림" panose="020B0600000101010101" pitchFamily="34" charset="-127"/>
              </a:rPr>
              <a:t>PGPfreeware</a:t>
            </a:r>
            <a:r>
              <a:rPr lang="en-GB" altLang="ko-KR" sz="2000" dirty="0">
                <a:ea typeface="굴림" panose="020B0600000101010101" pitchFamily="34" charset="-127"/>
              </a:rPr>
              <a:t> 6.5.3 for non-commercial use &lt;http://www.pgp.com&gt; </a:t>
            </a:r>
            <a:endParaRPr lang="it-IT" altLang="en-US" sz="2000" dirty="0"/>
          </a:p>
          <a:p>
            <a:pPr algn="l" rtl="0">
              <a:lnSpc>
                <a:spcPct val="80000"/>
              </a:lnSpc>
              <a:buFont typeface="Wingdings" panose="05000000000000000000" pitchFamily="2" charset="2"/>
              <a:buNone/>
            </a:pPr>
            <a:endParaRPr lang="it-IT" altLang="en-US" sz="2000" dirty="0"/>
          </a:p>
          <a:p>
            <a:pPr algn="l" rtl="0">
              <a:lnSpc>
                <a:spcPct val="80000"/>
              </a:lnSpc>
              <a:buFont typeface="Wingdings" panose="05000000000000000000" pitchFamily="2" charset="2"/>
              <a:buNone/>
            </a:pPr>
            <a:r>
              <a:rPr lang="it-IT" altLang="en-US" sz="2000" dirty="0"/>
              <a:t>iEYEARECAAYFAj5Ha6AACgkQ99/KQPj2cRNHsQCffKf64LwWQMfRIiKUfs6QrokB7twAnR5gDobzGapPgyLKQ0gLklj1WIIp=gXad</a:t>
            </a:r>
          </a:p>
          <a:p>
            <a:pPr algn="l" rtl="0">
              <a:lnSpc>
                <a:spcPct val="80000"/>
              </a:lnSpc>
              <a:buFont typeface="Wingdings" panose="05000000000000000000" pitchFamily="2" charset="2"/>
              <a:buNone/>
            </a:pPr>
            <a:r>
              <a:rPr lang="it-IT" altLang="en-US" sz="2000" dirty="0"/>
              <a:t>-----END PGP SIGNATURE-----</a:t>
            </a:r>
          </a:p>
          <a:p>
            <a:pPr algn="l" rtl="0">
              <a:lnSpc>
                <a:spcPct val="80000"/>
              </a:lnSpc>
              <a:buFont typeface="Wingdings" panose="05000000000000000000" pitchFamily="2" charset="2"/>
              <a:buNone/>
            </a:pPr>
            <a:endParaRPr lang="it-IT" altLang="en-US" sz="2000" dirty="0"/>
          </a:p>
        </p:txBody>
      </p:sp>
      <p:pic>
        <p:nvPicPr>
          <p:cNvPr id="3" name="Picture 2">
            <a:extLst>
              <a:ext uri="{FF2B5EF4-FFF2-40B4-BE49-F238E27FC236}">
                <a16:creationId xmlns:a16="http://schemas.microsoft.com/office/drawing/2014/main" id="{8F93D966-2464-5204-8AFC-54C20A7ADA0A}"/>
              </a:ext>
            </a:extLst>
          </p:cNvPr>
          <p:cNvPicPr>
            <a:picLocks noChangeAspect="1"/>
          </p:cNvPicPr>
          <p:nvPr/>
        </p:nvPicPr>
        <p:blipFill>
          <a:blip r:embed="rId3"/>
          <a:stretch>
            <a:fillRect/>
          </a:stretch>
        </p:blipFill>
        <p:spPr>
          <a:xfrm>
            <a:off x="0" y="0"/>
            <a:ext cx="9533101" cy="1610200"/>
          </a:xfrm>
          <a:prstGeom prst="rect">
            <a:avLst/>
          </a:prstGeom>
        </p:spPr>
      </p:pic>
      <p:sp>
        <p:nvSpPr>
          <p:cNvPr id="4" name="TextBox 3">
            <a:extLst>
              <a:ext uri="{FF2B5EF4-FFF2-40B4-BE49-F238E27FC236}">
                <a16:creationId xmlns:a16="http://schemas.microsoft.com/office/drawing/2014/main" id="{250A5F64-AF98-EDB7-EAA5-3A816A36D099}"/>
              </a:ext>
            </a:extLst>
          </p:cNvPr>
          <p:cNvSpPr txBox="1"/>
          <p:nvPr/>
        </p:nvSpPr>
        <p:spPr>
          <a:xfrm>
            <a:off x="2521896" y="620434"/>
            <a:ext cx="6094378" cy="461665"/>
          </a:xfrm>
          <a:prstGeom prst="rect">
            <a:avLst/>
          </a:prstGeom>
          <a:noFill/>
        </p:spPr>
        <p:txBody>
          <a:bodyPr wrap="square">
            <a:spAutoFit/>
          </a:bodyPr>
          <a:lstStyle/>
          <a:p>
            <a:r>
              <a:rPr lang="it-IT" altLang="en-US" sz="2400" dirty="0">
                <a:solidFill>
                  <a:schemeClr val="bg1"/>
                </a:solidFill>
              </a:rPr>
              <a:t>PGP Signed Message</a:t>
            </a:r>
            <a:endParaRPr lang="en-MY" sz="2400" dirty="0">
              <a:solidFill>
                <a:schemeClr val="bg1"/>
              </a:solidFill>
            </a:endParaRPr>
          </a:p>
        </p:txBody>
      </p:sp>
      <p:sp>
        <p:nvSpPr>
          <p:cNvPr id="5" name="TextBox 4">
            <a:extLst>
              <a:ext uri="{FF2B5EF4-FFF2-40B4-BE49-F238E27FC236}">
                <a16:creationId xmlns:a16="http://schemas.microsoft.com/office/drawing/2014/main" id="{587C15AD-15D6-6E07-939B-4B7EF8CDFB49}"/>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id="{72BE239E-FB20-9D22-B544-0C0C014D68C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2906" y="5761794"/>
            <a:ext cx="1222425" cy="1096206"/>
          </a:xfrm>
          <a:prstGeom prst="rect">
            <a:avLst/>
          </a:prstGeom>
        </p:spPr>
      </p:pic>
      <p:pic>
        <p:nvPicPr>
          <p:cNvPr id="7" name="Picture 6">
            <a:extLst>
              <a:ext uri="{FF2B5EF4-FFF2-40B4-BE49-F238E27FC236}">
                <a16:creationId xmlns:a16="http://schemas.microsoft.com/office/drawing/2014/main" id="{F78FE33F-59E8-E895-BF80-CCDF1A679AD1}"/>
              </a:ext>
            </a:extLst>
          </p:cNvPr>
          <p:cNvPicPr>
            <a:picLocks noChangeAspect="1"/>
          </p:cNvPicPr>
          <p:nvPr/>
        </p:nvPicPr>
        <p:blipFill>
          <a:blip r:embed="rId5"/>
          <a:stretch>
            <a:fillRect/>
          </a:stretch>
        </p:blipFill>
        <p:spPr>
          <a:xfrm>
            <a:off x="2699179" y="6151512"/>
            <a:ext cx="9902229" cy="204838"/>
          </a:xfrm>
          <a:prstGeom prst="rect">
            <a:avLst/>
          </a:prstGeom>
        </p:spPr>
      </p:pic>
      <p:sp>
        <p:nvSpPr>
          <p:cNvPr id="8" name="Slide Number Placeholder 7">
            <a:extLst>
              <a:ext uri="{FF2B5EF4-FFF2-40B4-BE49-F238E27FC236}">
                <a16:creationId xmlns:a16="http://schemas.microsoft.com/office/drawing/2014/main" id="{ED5C2338-6998-B864-8BC5-7D0D6EC69A06}"/>
              </a:ext>
            </a:extLst>
          </p:cNvPr>
          <p:cNvSpPr>
            <a:spLocks noGrp="1"/>
          </p:cNvSpPr>
          <p:nvPr>
            <p:ph type="sldNum" sz="quarter" idx="12"/>
          </p:nvPr>
        </p:nvSpPr>
        <p:spPr/>
        <p:txBody>
          <a:bodyPr/>
          <a:lstStyle/>
          <a:p>
            <a:fld id="{FDED41F8-FC0F-4085-8150-313B6CF05213}" type="slidenum">
              <a:rPr lang="en-US" smtClean="0"/>
              <a:t>22</a:t>
            </a:fld>
            <a:endParaRPr lang="en-US"/>
          </a:p>
        </p:txBody>
      </p:sp>
      <p:pic>
        <p:nvPicPr>
          <p:cNvPr id="9" name="Picture 8">
            <a:extLst>
              <a:ext uri="{FF2B5EF4-FFF2-40B4-BE49-F238E27FC236}">
                <a16:creationId xmlns:a16="http://schemas.microsoft.com/office/drawing/2014/main" id="{922A5267-D4E0-62C4-0DF4-6BA5F682E8DC}"/>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45E11ECA-7BB3-4FF8-C448-467C375D8E31}"/>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a:extLst>
              <a:ext uri="{FF2B5EF4-FFF2-40B4-BE49-F238E27FC236}">
                <a16:creationId xmlns:a16="http://schemas.microsoft.com/office/drawing/2014/main" id="{C6FADCC6-66BE-8FA9-A725-22E272D34B08}"/>
              </a:ext>
            </a:extLst>
          </p:cNvPr>
          <p:cNvSpPr>
            <a:spLocks noGrp="1" noChangeArrowheads="1"/>
          </p:cNvSpPr>
          <p:nvPr>
            <p:ph type="body" sz="half" idx="1"/>
          </p:nvPr>
        </p:nvSpPr>
        <p:spPr>
          <a:xfrm>
            <a:off x="1055689" y="1786850"/>
            <a:ext cx="10425111" cy="4616450"/>
          </a:xfrm>
        </p:spPr>
        <p:txBody>
          <a:bodyPr>
            <a:normAutofit/>
          </a:bodyPr>
          <a:lstStyle/>
          <a:p>
            <a:pPr>
              <a:lnSpc>
                <a:spcPct val="80000"/>
              </a:lnSpc>
            </a:pPr>
            <a:r>
              <a:rPr lang="it-IT" altLang="en-US" sz="2000" dirty="0"/>
              <a:t>Sender generates a message and also a session key</a:t>
            </a:r>
          </a:p>
          <a:p>
            <a:pPr marL="457200" lvl="1" indent="0">
              <a:lnSpc>
                <a:spcPct val="80000"/>
              </a:lnSpc>
              <a:buNone/>
            </a:pPr>
            <a:r>
              <a:rPr lang="it-IT" altLang="en-US" sz="2000" dirty="0"/>
              <a:t> 	 The session key is a random 128-bit number to be used as a session </a:t>
            </a:r>
          </a:p>
          <a:p>
            <a:pPr marL="457200" lvl="1" indent="0">
              <a:lnSpc>
                <a:spcPct val="80000"/>
              </a:lnSpc>
              <a:buNone/>
            </a:pPr>
            <a:r>
              <a:rPr lang="it-IT" altLang="en-US" sz="2000" dirty="0"/>
              <a:t>  	 key for this message only</a:t>
            </a:r>
          </a:p>
          <a:p>
            <a:pPr>
              <a:lnSpc>
                <a:spcPct val="80000"/>
              </a:lnSpc>
            </a:pPr>
            <a:r>
              <a:rPr lang="it-IT" altLang="en-US" sz="2000" dirty="0"/>
              <a:t>Sender encrypts the message</a:t>
            </a:r>
          </a:p>
          <a:p>
            <a:pPr marL="0" indent="0">
              <a:lnSpc>
                <a:spcPct val="80000"/>
              </a:lnSpc>
              <a:buNone/>
            </a:pPr>
            <a:r>
              <a:rPr lang="it-IT" altLang="en-US" sz="2000" dirty="0"/>
              <a:t>       	Uses CAST-128 (IDEA or 3DES) algorithm </a:t>
            </a:r>
            <a:r>
              <a:rPr lang="en-US" altLang="en-US" sz="2000" dirty="0"/>
              <a:t>with the session key</a:t>
            </a:r>
            <a:endParaRPr lang="it-IT" altLang="en-US" sz="2000" dirty="0"/>
          </a:p>
          <a:p>
            <a:pPr>
              <a:lnSpc>
                <a:spcPct val="80000"/>
              </a:lnSpc>
            </a:pPr>
            <a:r>
              <a:rPr lang="it-IT" altLang="en-US" sz="2000" dirty="0"/>
              <a:t>Sender encrypts the Session key with RSA and prepended to the message</a:t>
            </a:r>
          </a:p>
          <a:p>
            <a:pPr>
              <a:lnSpc>
                <a:spcPct val="80000"/>
              </a:lnSpc>
            </a:pPr>
            <a:r>
              <a:rPr lang="it-IT" altLang="en-US" sz="2000" dirty="0"/>
              <a:t>Receiver decrypts the session key</a:t>
            </a:r>
          </a:p>
          <a:p>
            <a:pPr marL="457200" lvl="1" indent="0">
              <a:lnSpc>
                <a:spcPct val="80000"/>
              </a:lnSpc>
              <a:buNone/>
            </a:pPr>
            <a:r>
              <a:rPr lang="it-IT" altLang="en-US" sz="2000" dirty="0"/>
              <a:t>   uses RSA with its private key  </a:t>
            </a:r>
          </a:p>
          <a:p>
            <a:pPr>
              <a:lnSpc>
                <a:spcPct val="80000"/>
              </a:lnSpc>
            </a:pPr>
            <a:r>
              <a:rPr lang="it-IT" altLang="en-US" sz="2000" dirty="0"/>
              <a:t>Receiver decrypts the message with the Session key </a:t>
            </a:r>
          </a:p>
          <a:p>
            <a:pPr marL="609600" indent="-609600">
              <a:lnSpc>
                <a:spcPct val="80000"/>
              </a:lnSpc>
              <a:buNone/>
            </a:pPr>
            <a:r>
              <a:rPr lang="it-IT" altLang="en-US" sz="2000" dirty="0"/>
              <a:t>           </a:t>
            </a:r>
          </a:p>
        </p:txBody>
      </p:sp>
      <p:pic>
        <p:nvPicPr>
          <p:cNvPr id="3" name="Picture 2">
            <a:extLst>
              <a:ext uri="{FF2B5EF4-FFF2-40B4-BE49-F238E27FC236}">
                <a16:creationId xmlns:a16="http://schemas.microsoft.com/office/drawing/2014/main" id="{B7F18161-BEC8-64BF-2A91-ED12A7E305AA}"/>
              </a:ext>
            </a:extLst>
          </p:cNvPr>
          <p:cNvPicPr>
            <a:picLocks noChangeAspect="1"/>
          </p:cNvPicPr>
          <p:nvPr/>
        </p:nvPicPr>
        <p:blipFill>
          <a:blip r:embed="rId3"/>
          <a:stretch>
            <a:fillRect/>
          </a:stretch>
        </p:blipFill>
        <p:spPr>
          <a:xfrm>
            <a:off x="-108036" y="-21752"/>
            <a:ext cx="9533101" cy="1610200"/>
          </a:xfrm>
          <a:prstGeom prst="rect">
            <a:avLst/>
          </a:prstGeom>
        </p:spPr>
      </p:pic>
      <p:sp>
        <p:nvSpPr>
          <p:cNvPr id="5" name="TextBox 4">
            <a:extLst>
              <a:ext uri="{FF2B5EF4-FFF2-40B4-BE49-F238E27FC236}">
                <a16:creationId xmlns:a16="http://schemas.microsoft.com/office/drawing/2014/main" id="{DBB16BAC-B8A2-521C-2D46-197B38D160F9}"/>
              </a:ext>
            </a:extLst>
          </p:cNvPr>
          <p:cNvSpPr txBox="1"/>
          <p:nvPr/>
        </p:nvSpPr>
        <p:spPr>
          <a:xfrm>
            <a:off x="2658899" y="574267"/>
            <a:ext cx="6094378" cy="461665"/>
          </a:xfrm>
          <a:prstGeom prst="rect">
            <a:avLst/>
          </a:prstGeom>
          <a:noFill/>
        </p:spPr>
        <p:txBody>
          <a:bodyPr wrap="square">
            <a:spAutoFit/>
          </a:bodyPr>
          <a:lstStyle/>
          <a:p>
            <a:r>
              <a:rPr lang="it-IT" altLang="en-US" sz="2400" dirty="0">
                <a:solidFill>
                  <a:schemeClr val="bg1"/>
                </a:solidFill>
              </a:rPr>
              <a:t>Option 2: Confidentiality/Encryption</a:t>
            </a:r>
            <a:endParaRPr lang="en-MY" sz="2400" dirty="0">
              <a:solidFill>
                <a:schemeClr val="bg1"/>
              </a:solidFill>
            </a:endParaRPr>
          </a:p>
        </p:txBody>
      </p:sp>
      <p:sp>
        <p:nvSpPr>
          <p:cNvPr id="6" name="TextBox 5">
            <a:extLst>
              <a:ext uri="{FF2B5EF4-FFF2-40B4-BE49-F238E27FC236}">
                <a16:creationId xmlns:a16="http://schemas.microsoft.com/office/drawing/2014/main" id="{5B4108B4-EC28-2827-98D8-0772022141E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7C6C59F7-0FD2-F1D4-6B9B-C6E161B3B7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2906" y="5761794"/>
            <a:ext cx="1222425" cy="1096206"/>
          </a:xfrm>
          <a:prstGeom prst="rect">
            <a:avLst/>
          </a:prstGeom>
        </p:spPr>
      </p:pic>
      <p:pic>
        <p:nvPicPr>
          <p:cNvPr id="8" name="Picture 7">
            <a:extLst>
              <a:ext uri="{FF2B5EF4-FFF2-40B4-BE49-F238E27FC236}">
                <a16:creationId xmlns:a16="http://schemas.microsoft.com/office/drawing/2014/main" id="{CD85611E-05F6-7B07-7696-F8B2A867AEA6}"/>
              </a:ext>
            </a:extLst>
          </p:cNvPr>
          <p:cNvPicPr>
            <a:picLocks noChangeAspect="1"/>
          </p:cNvPicPr>
          <p:nvPr/>
        </p:nvPicPr>
        <p:blipFill>
          <a:blip r:embed="rId5"/>
          <a:stretch>
            <a:fillRect/>
          </a:stretch>
        </p:blipFill>
        <p:spPr>
          <a:xfrm>
            <a:off x="2503646" y="6181314"/>
            <a:ext cx="9902229" cy="204838"/>
          </a:xfrm>
          <a:prstGeom prst="rect">
            <a:avLst/>
          </a:prstGeom>
        </p:spPr>
      </p:pic>
      <p:sp>
        <p:nvSpPr>
          <p:cNvPr id="9" name="Slide Number Placeholder 8">
            <a:extLst>
              <a:ext uri="{FF2B5EF4-FFF2-40B4-BE49-F238E27FC236}">
                <a16:creationId xmlns:a16="http://schemas.microsoft.com/office/drawing/2014/main" id="{BCB0780C-99F1-BED6-7B60-78323221EBC0}"/>
              </a:ext>
            </a:extLst>
          </p:cNvPr>
          <p:cNvSpPr>
            <a:spLocks noGrp="1"/>
          </p:cNvSpPr>
          <p:nvPr>
            <p:ph type="sldNum" sz="quarter" idx="12"/>
          </p:nvPr>
        </p:nvSpPr>
        <p:spPr/>
        <p:txBody>
          <a:bodyPr/>
          <a:lstStyle/>
          <a:p>
            <a:fld id="{FA087C80-451A-4BFD-AAB9-3E0FA6A5A496}" type="slidenum">
              <a:rPr lang="en-US" altLang="en-US" smtClean="0"/>
              <a:pPr/>
              <a:t>23</a:t>
            </a:fld>
            <a:endParaRPr lang="en-US" altLang="en-US"/>
          </a:p>
        </p:txBody>
      </p:sp>
      <p:pic>
        <p:nvPicPr>
          <p:cNvPr id="10" name="Picture 9">
            <a:extLst>
              <a:ext uri="{FF2B5EF4-FFF2-40B4-BE49-F238E27FC236}">
                <a16:creationId xmlns:a16="http://schemas.microsoft.com/office/drawing/2014/main" id="{33A07661-DD74-A9EF-FDD5-740ACAEB1BF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A8AD3046-61DC-6920-B203-2080C572DD68}"/>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02" name="Text Box 14">
            <a:extLst>
              <a:ext uri="{FF2B5EF4-FFF2-40B4-BE49-F238E27FC236}">
                <a16:creationId xmlns:a16="http://schemas.microsoft.com/office/drawing/2014/main" id="{0E5F6FA7-AB94-3D38-FA54-B875762ABA3D}"/>
              </a:ext>
            </a:extLst>
          </p:cNvPr>
          <p:cNvSpPr txBox="1">
            <a:spLocks noChangeArrowheads="1"/>
          </p:cNvSpPr>
          <p:nvPr/>
        </p:nvSpPr>
        <p:spPr bwMode="auto">
          <a:xfrm>
            <a:off x="4367214" y="2924176"/>
            <a:ext cx="1049337" cy="582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000"/>
              </a:lnSpc>
              <a:spcBef>
                <a:spcPct val="20000"/>
              </a:spcBef>
            </a:pPr>
            <a:r>
              <a:rPr lang="en-US" altLang="en-US" sz="1600">
                <a:latin typeface="Times New Roman" panose="02020603050405020304" pitchFamily="18" charset="0"/>
              </a:rPr>
              <a:t>Public key</a:t>
            </a:r>
          </a:p>
          <a:p>
            <a:pPr algn="ctr" rtl="0">
              <a:lnSpc>
                <a:spcPct val="90000"/>
              </a:lnSpc>
              <a:spcBef>
                <a:spcPct val="20000"/>
              </a:spcBef>
            </a:pPr>
            <a:r>
              <a:rPr lang="en-US" altLang="en-US" sz="1600">
                <a:latin typeface="Times New Roman" panose="02020603050405020304" pitchFamily="18" charset="0"/>
              </a:rPr>
              <a:t>KUb</a:t>
            </a:r>
          </a:p>
        </p:txBody>
      </p:sp>
      <p:sp>
        <p:nvSpPr>
          <p:cNvPr id="12303" name="Line 15">
            <a:extLst>
              <a:ext uri="{FF2B5EF4-FFF2-40B4-BE49-F238E27FC236}">
                <a16:creationId xmlns:a16="http://schemas.microsoft.com/office/drawing/2014/main" id="{F432EC73-60E2-6880-4CF7-975F4929CC63}"/>
              </a:ext>
            </a:extLst>
          </p:cNvPr>
          <p:cNvSpPr>
            <a:spLocks noChangeShapeType="1"/>
          </p:cNvSpPr>
          <p:nvPr/>
        </p:nvSpPr>
        <p:spPr bwMode="auto">
          <a:xfrm>
            <a:off x="4948238" y="3500438"/>
            <a:ext cx="0" cy="792162"/>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04" name="Text Box 16">
            <a:extLst>
              <a:ext uri="{FF2B5EF4-FFF2-40B4-BE49-F238E27FC236}">
                <a16:creationId xmlns:a16="http://schemas.microsoft.com/office/drawing/2014/main" id="{B43BA227-20CA-85C2-4324-9489D07CF4FB}"/>
              </a:ext>
            </a:extLst>
          </p:cNvPr>
          <p:cNvSpPr txBox="1">
            <a:spLocks noChangeArrowheads="1"/>
          </p:cNvSpPr>
          <p:nvPr/>
        </p:nvSpPr>
        <p:spPr bwMode="auto">
          <a:xfrm>
            <a:off x="1703389" y="4651376"/>
            <a:ext cx="1081087" cy="1135063"/>
          </a:xfrm>
          <a:prstGeom prst="rect">
            <a:avLst/>
          </a:prstGeom>
          <a:solidFill>
            <a:schemeClr val="accent6"/>
          </a:solidFill>
          <a:ln w="22225" cap="sq" algn="ctr">
            <a:solidFill>
              <a:srgbClr val="FFFFFF"/>
            </a:solidFill>
            <a:miter lim="800000"/>
            <a:headEnd/>
            <a:tailEnd/>
          </a:ln>
          <a:effectLst/>
        </p:spPr>
        <p:txBody>
          <a:bodyPr>
            <a:spAutoFit/>
          </a:bodyPr>
          <a:lstStyle/>
          <a:p>
            <a:pPr algn="ctr" rtl="0">
              <a:lnSpc>
                <a:spcPct val="90000"/>
              </a:lnSpc>
              <a:spcBef>
                <a:spcPct val="20000"/>
              </a:spcBef>
            </a:pPr>
            <a:endParaRPr lang="en-US" altLang="en-US" dirty="0">
              <a:latin typeface="Times New Roman" panose="02020603050405020304" pitchFamily="18" charset="0"/>
            </a:endParaRPr>
          </a:p>
          <a:p>
            <a:pPr algn="ctr" rtl="0">
              <a:lnSpc>
                <a:spcPct val="90000"/>
              </a:lnSpc>
              <a:spcBef>
                <a:spcPct val="20000"/>
              </a:spcBef>
            </a:pPr>
            <a:r>
              <a:rPr lang="en-US" altLang="en-US" dirty="0">
                <a:latin typeface="Times New Roman" panose="02020603050405020304" pitchFamily="18" charset="0"/>
              </a:rPr>
              <a:t>Message</a:t>
            </a:r>
          </a:p>
          <a:p>
            <a:pPr algn="ctr" rtl="0">
              <a:lnSpc>
                <a:spcPct val="90000"/>
              </a:lnSpc>
              <a:spcBef>
                <a:spcPct val="20000"/>
              </a:spcBef>
            </a:pPr>
            <a:r>
              <a:rPr lang="en-US" altLang="en-US" sz="1400" dirty="0">
                <a:latin typeface="Times New Roman" panose="02020603050405020304" pitchFamily="18" charset="0"/>
              </a:rPr>
              <a:t>M</a:t>
            </a:r>
          </a:p>
          <a:p>
            <a:pPr algn="ctr" rtl="0">
              <a:lnSpc>
                <a:spcPct val="90000"/>
              </a:lnSpc>
              <a:spcBef>
                <a:spcPct val="20000"/>
              </a:spcBef>
            </a:pPr>
            <a:endParaRPr lang="en-US" altLang="en-US" sz="1400" dirty="0">
              <a:latin typeface="Times New Roman" panose="02020603050405020304" pitchFamily="18" charset="0"/>
            </a:endParaRPr>
          </a:p>
        </p:txBody>
      </p:sp>
      <p:sp>
        <p:nvSpPr>
          <p:cNvPr id="12305" name="Line 17">
            <a:extLst>
              <a:ext uri="{FF2B5EF4-FFF2-40B4-BE49-F238E27FC236}">
                <a16:creationId xmlns:a16="http://schemas.microsoft.com/office/drawing/2014/main" id="{6E9F7008-2458-E1C1-B5EF-701C871E79B2}"/>
              </a:ext>
            </a:extLst>
          </p:cNvPr>
          <p:cNvSpPr>
            <a:spLocks noChangeShapeType="1"/>
          </p:cNvSpPr>
          <p:nvPr/>
        </p:nvSpPr>
        <p:spPr bwMode="auto">
          <a:xfrm flipV="1">
            <a:off x="4440238" y="4435475"/>
            <a:ext cx="360362" cy="1588"/>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06" name="Text Box 18">
            <a:extLst>
              <a:ext uri="{FF2B5EF4-FFF2-40B4-BE49-F238E27FC236}">
                <a16:creationId xmlns:a16="http://schemas.microsoft.com/office/drawing/2014/main" id="{30C07A42-C89E-2FDB-CA84-E58F06438FC8}"/>
              </a:ext>
            </a:extLst>
          </p:cNvPr>
          <p:cNvSpPr txBox="1">
            <a:spLocks noChangeArrowheads="1"/>
          </p:cNvSpPr>
          <p:nvPr/>
        </p:nvSpPr>
        <p:spPr bwMode="auto">
          <a:xfrm>
            <a:off x="3360738" y="4076701"/>
            <a:ext cx="1222375" cy="582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rtl="0">
              <a:lnSpc>
                <a:spcPct val="90000"/>
              </a:lnSpc>
              <a:spcBef>
                <a:spcPct val="20000"/>
              </a:spcBef>
            </a:pPr>
            <a:r>
              <a:rPr lang="en-US" altLang="en-US" sz="1600" dirty="0">
                <a:latin typeface="Times New Roman" panose="02020603050405020304" pitchFamily="18" charset="0"/>
              </a:rPr>
              <a:t>Session key</a:t>
            </a:r>
          </a:p>
          <a:p>
            <a:pPr algn="ctr" rtl="0">
              <a:lnSpc>
                <a:spcPct val="90000"/>
              </a:lnSpc>
              <a:spcBef>
                <a:spcPct val="20000"/>
              </a:spcBef>
            </a:pPr>
            <a:r>
              <a:rPr lang="en-US" altLang="en-US" sz="1600" dirty="0">
                <a:latin typeface="Times New Roman" panose="02020603050405020304" pitchFamily="18" charset="0"/>
              </a:rPr>
              <a:t>Ks</a:t>
            </a:r>
          </a:p>
        </p:txBody>
      </p:sp>
      <p:sp>
        <p:nvSpPr>
          <p:cNvPr id="12307" name="AutoShape 19">
            <a:extLst>
              <a:ext uri="{FF2B5EF4-FFF2-40B4-BE49-F238E27FC236}">
                <a16:creationId xmlns:a16="http://schemas.microsoft.com/office/drawing/2014/main" id="{737A961F-CDC9-2133-8192-4723E4ED49C6}"/>
              </a:ext>
            </a:extLst>
          </p:cNvPr>
          <p:cNvSpPr>
            <a:spLocks noChangeArrowheads="1"/>
          </p:cNvSpPr>
          <p:nvPr/>
        </p:nvSpPr>
        <p:spPr bwMode="auto">
          <a:xfrm>
            <a:off x="3935414" y="5229225"/>
            <a:ext cx="360361" cy="215896"/>
          </a:xfrm>
          <a:prstGeom prst="roundRect">
            <a:avLst>
              <a:gd name="adj" fmla="val 0"/>
            </a:avLst>
          </a:prstGeom>
          <a:solidFill>
            <a:schemeClr val="accent2"/>
          </a:solidFill>
          <a:ln>
            <a:noFill/>
          </a:ln>
          <a:effectLst/>
        </p:spPr>
        <p:txBody>
          <a:bodyPr wrap="none" anchor="ctr"/>
          <a:lstStyle/>
          <a:p>
            <a:pPr algn="ctr" rtl="0">
              <a:lnSpc>
                <a:spcPct val="90000"/>
              </a:lnSpc>
              <a:spcBef>
                <a:spcPct val="20000"/>
              </a:spcBef>
            </a:pPr>
            <a:r>
              <a:rPr lang="en-US" altLang="en-US" dirty="0">
                <a:solidFill>
                  <a:schemeClr val="bg1"/>
                </a:solidFill>
                <a:latin typeface="Times New Roman" panose="02020603050405020304" pitchFamily="18" charset="0"/>
              </a:rPr>
              <a:t>EC</a:t>
            </a:r>
          </a:p>
        </p:txBody>
      </p:sp>
      <p:sp>
        <p:nvSpPr>
          <p:cNvPr id="12308" name="Line 20">
            <a:extLst>
              <a:ext uri="{FF2B5EF4-FFF2-40B4-BE49-F238E27FC236}">
                <a16:creationId xmlns:a16="http://schemas.microsoft.com/office/drawing/2014/main" id="{19FA4A21-4FDC-217A-A982-7A43D51E834E}"/>
              </a:ext>
            </a:extLst>
          </p:cNvPr>
          <p:cNvSpPr>
            <a:spLocks noChangeShapeType="1"/>
          </p:cNvSpPr>
          <p:nvPr/>
        </p:nvSpPr>
        <p:spPr bwMode="auto">
          <a:xfrm>
            <a:off x="4087813" y="4622801"/>
            <a:ext cx="0" cy="574675"/>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09" name="Line 21">
            <a:extLst>
              <a:ext uri="{FF2B5EF4-FFF2-40B4-BE49-F238E27FC236}">
                <a16:creationId xmlns:a16="http://schemas.microsoft.com/office/drawing/2014/main" id="{DB024E50-21AD-68C1-7E8C-744978C72110}"/>
              </a:ext>
            </a:extLst>
          </p:cNvPr>
          <p:cNvSpPr>
            <a:spLocks noChangeShapeType="1"/>
          </p:cNvSpPr>
          <p:nvPr/>
        </p:nvSpPr>
        <p:spPr bwMode="auto">
          <a:xfrm>
            <a:off x="3430589" y="5303129"/>
            <a:ext cx="504825"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10" name="AutoShape 22">
            <a:extLst>
              <a:ext uri="{FF2B5EF4-FFF2-40B4-BE49-F238E27FC236}">
                <a16:creationId xmlns:a16="http://schemas.microsoft.com/office/drawing/2014/main" id="{75B2D9B9-AF84-CBBD-4F81-948F06D8579A}"/>
              </a:ext>
            </a:extLst>
          </p:cNvPr>
          <p:cNvSpPr>
            <a:spLocks noChangeArrowheads="1"/>
          </p:cNvSpPr>
          <p:nvPr/>
        </p:nvSpPr>
        <p:spPr bwMode="auto">
          <a:xfrm>
            <a:off x="4800601" y="4292600"/>
            <a:ext cx="288925" cy="215900"/>
          </a:xfrm>
          <a:prstGeom prst="roundRect">
            <a:avLst>
              <a:gd name="adj" fmla="val 16667"/>
            </a:avLst>
          </a:prstGeom>
          <a:solidFill>
            <a:schemeClr val="accent2"/>
          </a:solidFill>
          <a:ln>
            <a:noFill/>
          </a:ln>
          <a:effectLst/>
        </p:spPr>
        <p:txBody>
          <a:bodyPr wrap="none" anchor="ctr"/>
          <a:lstStyle/>
          <a:p>
            <a:pPr algn="ctr" rtl="0">
              <a:lnSpc>
                <a:spcPct val="90000"/>
              </a:lnSpc>
              <a:spcBef>
                <a:spcPct val="20000"/>
              </a:spcBef>
            </a:pPr>
            <a:r>
              <a:rPr lang="en-US" altLang="en-US" dirty="0">
                <a:solidFill>
                  <a:schemeClr val="bg1"/>
                </a:solidFill>
                <a:latin typeface="Times New Roman" panose="02020603050405020304" pitchFamily="18" charset="0"/>
              </a:rPr>
              <a:t>EP</a:t>
            </a:r>
          </a:p>
        </p:txBody>
      </p:sp>
      <p:sp>
        <p:nvSpPr>
          <p:cNvPr id="12311" name="Line 23">
            <a:extLst>
              <a:ext uri="{FF2B5EF4-FFF2-40B4-BE49-F238E27FC236}">
                <a16:creationId xmlns:a16="http://schemas.microsoft.com/office/drawing/2014/main" id="{B9B42558-0C91-CF2D-5881-8352722C7847}"/>
              </a:ext>
            </a:extLst>
          </p:cNvPr>
          <p:cNvSpPr>
            <a:spLocks noChangeShapeType="1"/>
          </p:cNvSpPr>
          <p:nvPr/>
        </p:nvSpPr>
        <p:spPr bwMode="auto">
          <a:xfrm>
            <a:off x="4943475" y="4508501"/>
            <a:ext cx="0" cy="720725"/>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12" name="AutoShape 24">
            <a:extLst>
              <a:ext uri="{FF2B5EF4-FFF2-40B4-BE49-F238E27FC236}">
                <a16:creationId xmlns:a16="http://schemas.microsoft.com/office/drawing/2014/main" id="{E824791F-B7C3-09AD-0548-2963DDE76E9C}"/>
              </a:ext>
            </a:extLst>
          </p:cNvPr>
          <p:cNvSpPr>
            <a:spLocks noChangeArrowheads="1"/>
          </p:cNvSpPr>
          <p:nvPr/>
        </p:nvSpPr>
        <p:spPr bwMode="auto">
          <a:xfrm>
            <a:off x="4838699" y="5229225"/>
            <a:ext cx="249237" cy="215894"/>
          </a:xfrm>
          <a:prstGeom prst="roundRect">
            <a:avLst>
              <a:gd name="adj" fmla="val 16667"/>
            </a:avLst>
          </a:prstGeom>
          <a:solidFill>
            <a:schemeClr val="accent2"/>
          </a:solidFill>
          <a:ln>
            <a:noFill/>
          </a:ln>
          <a:effectLst/>
        </p:spPr>
        <p:txBody>
          <a:bodyPr wrap="none" anchor="ctr"/>
          <a:lstStyle/>
          <a:p>
            <a:pPr algn="ctr" rtl="0">
              <a:lnSpc>
                <a:spcPct val="90000"/>
              </a:lnSpc>
              <a:spcBef>
                <a:spcPct val="20000"/>
              </a:spcBef>
            </a:pPr>
            <a:r>
              <a:rPr lang="en-US" altLang="en-US" dirty="0">
                <a:solidFill>
                  <a:schemeClr val="bg1"/>
                </a:solidFill>
                <a:latin typeface="Times New Roman" panose="02020603050405020304" pitchFamily="18" charset="0"/>
              </a:rPr>
              <a:t>| |</a:t>
            </a:r>
          </a:p>
        </p:txBody>
      </p:sp>
      <p:sp>
        <p:nvSpPr>
          <p:cNvPr id="12316" name="AutoShape 28">
            <a:extLst>
              <a:ext uri="{FF2B5EF4-FFF2-40B4-BE49-F238E27FC236}">
                <a16:creationId xmlns:a16="http://schemas.microsoft.com/office/drawing/2014/main" id="{0FDBCE16-447A-454B-A946-10C3BF5A0644}"/>
              </a:ext>
            </a:extLst>
          </p:cNvPr>
          <p:cNvSpPr>
            <a:spLocks noChangeArrowheads="1"/>
          </p:cNvSpPr>
          <p:nvPr/>
        </p:nvSpPr>
        <p:spPr bwMode="auto">
          <a:xfrm>
            <a:off x="3144839" y="5229225"/>
            <a:ext cx="430212" cy="215900"/>
          </a:xfrm>
          <a:prstGeom prst="roundRect">
            <a:avLst>
              <a:gd name="adj" fmla="val 0"/>
            </a:avLst>
          </a:prstGeom>
          <a:solidFill>
            <a:schemeClr val="accent2"/>
          </a:solidFill>
          <a:ln>
            <a:noFill/>
          </a:ln>
          <a:effectLst/>
        </p:spPr>
        <p:txBody>
          <a:bodyPr wrap="none" anchor="ctr"/>
          <a:lstStyle/>
          <a:p>
            <a:pPr algn="ctr" rtl="0">
              <a:lnSpc>
                <a:spcPct val="90000"/>
              </a:lnSpc>
              <a:spcBef>
                <a:spcPct val="20000"/>
              </a:spcBef>
            </a:pPr>
            <a:r>
              <a:rPr lang="en-US" altLang="en-US" dirty="0">
                <a:solidFill>
                  <a:schemeClr val="bg1"/>
                </a:solidFill>
                <a:latin typeface="Times New Roman" panose="02020603050405020304" pitchFamily="18" charset="0"/>
              </a:rPr>
              <a:t>ZIP</a:t>
            </a:r>
          </a:p>
        </p:txBody>
      </p:sp>
      <p:sp>
        <p:nvSpPr>
          <p:cNvPr id="12317" name="Line 29">
            <a:extLst>
              <a:ext uri="{FF2B5EF4-FFF2-40B4-BE49-F238E27FC236}">
                <a16:creationId xmlns:a16="http://schemas.microsoft.com/office/drawing/2014/main" id="{492C7407-AE6A-B5F4-F2A2-7357CEC858EE}"/>
              </a:ext>
            </a:extLst>
          </p:cNvPr>
          <p:cNvSpPr>
            <a:spLocks noChangeShapeType="1"/>
          </p:cNvSpPr>
          <p:nvPr/>
        </p:nvSpPr>
        <p:spPr bwMode="auto">
          <a:xfrm>
            <a:off x="2784476" y="5294313"/>
            <a:ext cx="360363" cy="635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18" name="Line 30">
            <a:extLst>
              <a:ext uri="{FF2B5EF4-FFF2-40B4-BE49-F238E27FC236}">
                <a16:creationId xmlns:a16="http://schemas.microsoft.com/office/drawing/2014/main" id="{31307928-A649-F4A2-662A-10044433EC8D}"/>
              </a:ext>
            </a:extLst>
          </p:cNvPr>
          <p:cNvSpPr>
            <a:spLocks noChangeShapeType="1"/>
          </p:cNvSpPr>
          <p:nvPr/>
        </p:nvSpPr>
        <p:spPr bwMode="auto">
          <a:xfrm>
            <a:off x="4224338" y="5300663"/>
            <a:ext cx="576262"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21" name="Line 33">
            <a:extLst>
              <a:ext uri="{FF2B5EF4-FFF2-40B4-BE49-F238E27FC236}">
                <a16:creationId xmlns:a16="http://schemas.microsoft.com/office/drawing/2014/main" id="{2647225F-CBE9-6339-8E19-1E2050D65342}"/>
              </a:ext>
            </a:extLst>
          </p:cNvPr>
          <p:cNvSpPr>
            <a:spLocks noChangeShapeType="1"/>
          </p:cNvSpPr>
          <p:nvPr/>
        </p:nvSpPr>
        <p:spPr bwMode="auto">
          <a:xfrm>
            <a:off x="5087938" y="5300663"/>
            <a:ext cx="360362" cy="0"/>
          </a:xfrm>
          <a:prstGeom prst="line">
            <a:avLst/>
          </a:prstGeom>
          <a:noFill/>
          <a:ln w="12700">
            <a:solidFill>
              <a:srgbClr val="FF0000"/>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43" name="Text Box 55">
            <a:extLst>
              <a:ext uri="{FF2B5EF4-FFF2-40B4-BE49-F238E27FC236}">
                <a16:creationId xmlns:a16="http://schemas.microsoft.com/office/drawing/2014/main" id="{DB01CDC6-A19B-1EEE-3427-0B36B1994D2C}"/>
              </a:ext>
            </a:extLst>
          </p:cNvPr>
          <p:cNvSpPr txBox="1">
            <a:spLocks noChangeArrowheads="1"/>
          </p:cNvSpPr>
          <p:nvPr/>
        </p:nvSpPr>
        <p:spPr bwMode="auto">
          <a:xfrm>
            <a:off x="9480551" y="5084763"/>
            <a:ext cx="1008063" cy="1135062"/>
          </a:xfrm>
          <a:prstGeom prst="rect">
            <a:avLst/>
          </a:prstGeom>
          <a:solidFill>
            <a:schemeClr val="accent6"/>
          </a:solidFill>
          <a:ln w="22225" cap="sq" algn="ctr">
            <a:solidFill>
              <a:srgbClr val="FFFFFF"/>
            </a:solidFill>
            <a:miter lim="800000"/>
            <a:headEnd/>
            <a:tailEnd/>
          </a:ln>
          <a:effectLst/>
        </p:spPr>
        <p:txBody>
          <a:bodyPr>
            <a:spAutoFit/>
          </a:bodyPr>
          <a:lstStyle/>
          <a:p>
            <a:pPr algn="ctr" rtl="0">
              <a:lnSpc>
                <a:spcPct val="90000"/>
              </a:lnSpc>
              <a:spcBef>
                <a:spcPct val="20000"/>
              </a:spcBef>
            </a:pPr>
            <a:endParaRPr lang="en-US" altLang="en-US" dirty="0">
              <a:latin typeface="Times New Roman" panose="02020603050405020304" pitchFamily="18" charset="0"/>
            </a:endParaRPr>
          </a:p>
          <a:p>
            <a:pPr algn="ctr" rtl="0">
              <a:lnSpc>
                <a:spcPct val="90000"/>
              </a:lnSpc>
              <a:spcBef>
                <a:spcPct val="20000"/>
              </a:spcBef>
            </a:pPr>
            <a:r>
              <a:rPr lang="en-US" altLang="en-US" dirty="0">
                <a:latin typeface="Times New Roman" panose="02020603050405020304" pitchFamily="18" charset="0"/>
              </a:rPr>
              <a:t>Message</a:t>
            </a:r>
          </a:p>
          <a:p>
            <a:pPr algn="ctr" rtl="0">
              <a:lnSpc>
                <a:spcPct val="90000"/>
              </a:lnSpc>
              <a:spcBef>
                <a:spcPct val="20000"/>
              </a:spcBef>
            </a:pPr>
            <a:r>
              <a:rPr lang="en-US" altLang="en-US" sz="1400" dirty="0">
                <a:latin typeface="Times New Roman" panose="02020603050405020304" pitchFamily="18" charset="0"/>
              </a:rPr>
              <a:t>M</a:t>
            </a:r>
          </a:p>
          <a:p>
            <a:pPr algn="ctr" rtl="0">
              <a:lnSpc>
                <a:spcPct val="90000"/>
              </a:lnSpc>
              <a:spcBef>
                <a:spcPct val="20000"/>
              </a:spcBef>
            </a:pPr>
            <a:endParaRPr lang="en-US" altLang="en-US" sz="1400" dirty="0">
              <a:latin typeface="Times New Roman" panose="02020603050405020304" pitchFamily="18" charset="0"/>
            </a:endParaRPr>
          </a:p>
        </p:txBody>
      </p:sp>
      <p:sp>
        <p:nvSpPr>
          <p:cNvPr id="12323" name="Line 35">
            <a:extLst>
              <a:ext uri="{FF2B5EF4-FFF2-40B4-BE49-F238E27FC236}">
                <a16:creationId xmlns:a16="http://schemas.microsoft.com/office/drawing/2014/main" id="{71883BEE-D475-84A3-7546-D633FEF29578}"/>
              </a:ext>
            </a:extLst>
          </p:cNvPr>
          <p:cNvSpPr>
            <a:spLocks noChangeShapeType="1"/>
          </p:cNvSpPr>
          <p:nvPr/>
        </p:nvSpPr>
        <p:spPr bwMode="auto">
          <a:xfrm>
            <a:off x="8112126" y="6021388"/>
            <a:ext cx="288925"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24" name="Line 36">
            <a:extLst>
              <a:ext uri="{FF2B5EF4-FFF2-40B4-BE49-F238E27FC236}">
                <a16:creationId xmlns:a16="http://schemas.microsoft.com/office/drawing/2014/main" id="{4CB8524F-798A-AF39-3315-2520337E1964}"/>
              </a:ext>
            </a:extLst>
          </p:cNvPr>
          <p:cNvSpPr>
            <a:spLocks noChangeShapeType="1"/>
          </p:cNvSpPr>
          <p:nvPr/>
        </p:nvSpPr>
        <p:spPr bwMode="auto">
          <a:xfrm flipV="1">
            <a:off x="6888163" y="6021388"/>
            <a:ext cx="863600"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25" name="AutoShape 37">
            <a:extLst>
              <a:ext uri="{FF2B5EF4-FFF2-40B4-BE49-F238E27FC236}">
                <a16:creationId xmlns:a16="http://schemas.microsoft.com/office/drawing/2014/main" id="{F18D7563-77A8-FAE0-9D80-4D57D07F20B2}"/>
              </a:ext>
            </a:extLst>
          </p:cNvPr>
          <p:cNvSpPr>
            <a:spLocks noChangeArrowheads="1"/>
          </p:cNvSpPr>
          <p:nvPr/>
        </p:nvSpPr>
        <p:spPr bwMode="auto">
          <a:xfrm>
            <a:off x="7751763" y="5949950"/>
            <a:ext cx="361950" cy="215900"/>
          </a:xfrm>
          <a:prstGeom prst="roundRect">
            <a:avLst>
              <a:gd name="adj" fmla="val 16667"/>
            </a:avLst>
          </a:prstGeom>
          <a:solidFill>
            <a:schemeClr val="accent2"/>
          </a:solidFill>
          <a:ln>
            <a:noFill/>
          </a:ln>
          <a:effectLst/>
        </p:spPr>
        <p:txBody>
          <a:bodyPr wrap="none" anchor="ctr"/>
          <a:lstStyle/>
          <a:p>
            <a:pPr algn="ctr" rtl="0">
              <a:lnSpc>
                <a:spcPct val="90000"/>
              </a:lnSpc>
              <a:spcBef>
                <a:spcPct val="20000"/>
              </a:spcBef>
            </a:pPr>
            <a:r>
              <a:rPr lang="en-US" altLang="en-US" dirty="0">
                <a:solidFill>
                  <a:schemeClr val="bg1"/>
                </a:solidFill>
                <a:latin typeface="Times New Roman" panose="02020603050405020304" pitchFamily="18" charset="0"/>
              </a:rPr>
              <a:t>DC</a:t>
            </a:r>
          </a:p>
        </p:txBody>
      </p:sp>
      <p:sp>
        <p:nvSpPr>
          <p:cNvPr id="12326" name="Text Box 38">
            <a:extLst>
              <a:ext uri="{FF2B5EF4-FFF2-40B4-BE49-F238E27FC236}">
                <a16:creationId xmlns:a16="http://schemas.microsoft.com/office/drawing/2014/main" id="{44A59825-B203-E96E-26E4-10726D4DC661}"/>
              </a:ext>
            </a:extLst>
          </p:cNvPr>
          <p:cNvSpPr txBox="1">
            <a:spLocks noChangeArrowheads="1"/>
          </p:cNvSpPr>
          <p:nvPr/>
        </p:nvSpPr>
        <p:spPr bwMode="auto">
          <a:xfrm>
            <a:off x="7354889" y="5089526"/>
            <a:ext cx="1150937" cy="582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000"/>
              </a:lnSpc>
              <a:spcBef>
                <a:spcPct val="20000"/>
              </a:spcBef>
            </a:pPr>
            <a:r>
              <a:rPr lang="en-US" altLang="en-US" sz="1600" dirty="0">
                <a:latin typeface="Times New Roman" panose="02020603050405020304" pitchFamily="18" charset="0"/>
              </a:rPr>
              <a:t>Session key</a:t>
            </a:r>
          </a:p>
          <a:p>
            <a:pPr algn="ctr" rtl="0">
              <a:lnSpc>
                <a:spcPct val="90000"/>
              </a:lnSpc>
              <a:spcBef>
                <a:spcPct val="20000"/>
              </a:spcBef>
            </a:pPr>
            <a:r>
              <a:rPr lang="en-US" altLang="en-US" sz="1600" dirty="0">
                <a:latin typeface="Times New Roman" panose="02020603050405020304" pitchFamily="18" charset="0"/>
              </a:rPr>
              <a:t>Ks</a:t>
            </a:r>
          </a:p>
        </p:txBody>
      </p:sp>
      <p:sp>
        <p:nvSpPr>
          <p:cNvPr id="12327" name="Line 39">
            <a:extLst>
              <a:ext uri="{FF2B5EF4-FFF2-40B4-BE49-F238E27FC236}">
                <a16:creationId xmlns:a16="http://schemas.microsoft.com/office/drawing/2014/main" id="{44BCB7E1-04D9-422D-308A-EE715EA689A0}"/>
              </a:ext>
            </a:extLst>
          </p:cNvPr>
          <p:cNvSpPr>
            <a:spLocks noChangeShapeType="1"/>
          </p:cNvSpPr>
          <p:nvPr/>
        </p:nvSpPr>
        <p:spPr bwMode="auto">
          <a:xfrm>
            <a:off x="7967663" y="5661025"/>
            <a:ext cx="0" cy="287338"/>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28" name="Line 40">
            <a:extLst>
              <a:ext uri="{FF2B5EF4-FFF2-40B4-BE49-F238E27FC236}">
                <a16:creationId xmlns:a16="http://schemas.microsoft.com/office/drawing/2014/main" id="{03148316-345B-8C05-B960-847EF83C5AC4}"/>
              </a:ext>
            </a:extLst>
          </p:cNvPr>
          <p:cNvSpPr>
            <a:spLocks noChangeShapeType="1"/>
          </p:cNvSpPr>
          <p:nvPr/>
        </p:nvSpPr>
        <p:spPr bwMode="auto">
          <a:xfrm flipV="1">
            <a:off x="6888163" y="4868863"/>
            <a:ext cx="431800"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29" name="AutoShape 41">
            <a:extLst>
              <a:ext uri="{FF2B5EF4-FFF2-40B4-BE49-F238E27FC236}">
                <a16:creationId xmlns:a16="http://schemas.microsoft.com/office/drawing/2014/main" id="{2AB7C9B4-3050-1E73-7CEC-E1911070E6A7}"/>
              </a:ext>
            </a:extLst>
          </p:cNvPr>
          <p:cNvSpPr>
            <a:spLocks noChangeArrowheads="1"/>
          </p:cNvSpPr>
          <p:nvPr/>
        </p:nvSpPr>
        <p:spPr bwMode="auto">
          <a:xfrm>
            <a:off x="7896226" y="4365625"/>
            <a:ext cx="360363" cy="287338"/>
          </a:xfrm>
          <a:prstGeom prst="roundRect">
            <a:avLst>
              <a:gd name="adj" fmla="val 16667"/>
            </a:avLst>
          </a:prstGeom>
          <a:solidFill>
            <a:schemeClr val="accent2"/>
          </a:solidFill>
          <a:ln>
            <a:noFill/>
          </a:ln>
          <a:effectLst/>
        </p:spPr>
        <p:txBody>
          <a:bodyPr wrap="none" anchor="ctr"/>
          <a:lstStyle/>
          <a:p>
            <a:pPr algn="ctr" rtl="0">
              <a:lnSpc>
                <a:spcPct val="90000"/>
              </a:lnSpc>
              <a:spcBef>
                <a:spcPct val="20000"/>
              </a:spcBef>
            </a:pPr>
            <a:r>
              <a:rPr lang="en-US" altLang="en-US" dirty="0">
                <a:solidFill>
                  <a:schemeClr val="bg1"/>
                </a:solidFill>
                <a:latin typeface="Times New Roman" panose="02020603050405020304" pitchFamily="18" charset="0"/>
              </a:rPr>
              <a:t>DP</a:t>
            </a:r>
          </a:p>
        </p:txBody>
      </p:sp>
      <p:sp>
        <p:nvSpPr>
          <p:cNvPr id="12330" name="Line 42">
            <a:extLst>
              <a:ext uri="{FF2B5EF4-FFF2-40B4-BE49-F238E27FC236}">
                <a16:creationId xmlns:a16="http://schemas.microsoft.com/office/drawing/2014/main" id="{524FE4DB-CE2F-9807-3579-18D3762F8F50}"/>
              </a:ext>
            </a:extLst>
          </p:cNvPr>
          <p:cNvSpPr>
            <a:spLocks noChangeShapeType="1"/>
          </p:cNvSpPr>
          <p:nvPr/>
        </p:nvSpPr>
        <p:spPr bwMode="auto">
          <a:xfrm>
            <a:off x="7319963" y="4508501"/>
            <a:ext cx="0" cy="360363"/>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31" name="Line 43">
            <a:extLst>
              <a:ext uri="{FF2B5EF4-FFF2-40B4-BE49-F238E27FC236}">
                <a16:creationId xmlns:a16="http://schemas.microsoft.com/office/drawing/2014/main" id="{B4193B3A-A354-F624-77D5-24C1187B1B3D}"/>
              </a:ext>
            </a:extLst>
          </p:cNvPr>
          <p:cNvSpPr>
            <a:spLocks noChangeShapeType="1"/>
          </p:cNvSpPr>
          <p:nvPr/>
        </p:nvSpPr>
        <p:spPr bwMode="auto">
          <a:xfrm>
            <a:off x="7319963" y="4508500"/>
            <a:ext cx="576262"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33" name="Text Box 45">
            <a:extLst>
              <a:ext uri="{FF2B5EF4-FFF2-40B4-BE49-F238E27FC236}">
                <a16:creationId xmlns:a16="http://schemas.microsoft.com/office/drawing/2014/main" id="{B8F63978-4D08-3B1C-42A0-706B49FCF2ED}"/>
              </a:ext>
            </a:extLst>
          </p:cNvPr>
          <p:cNvSpPr txBox="1">
            <a:spLocks noChangeArrowheads="1"/>
          </p:cNvSpPr>
          <p:nvPr/>
        </p:nvSpPr>
        <p:spPr bwMode="auto">
          <a:xfrm>
            <a:off x="7391400" y="3429001"/>
            <a:ext cx="1106488" cy="582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000"/>
              </a:lnSpc>
              <a:spcBef>
                <a:spcPct val="20000"/>
              </a:spcBef>
            </a:pPr>
            <a:r>
              <a:rPr lang="en-US" altLang="en-US" sz="1600">
                <a:latin typeface="Times New Roman" panose="02020603050405020304" pitchFamily="18" charset="0"/>
              </a:rPr>
              <a:t>Private key</a:t>
            </a:r>
          </a:p>
          <a:p>
            <a:pPr algn="ctr" rtl="0">
              <a:lnSpc>
                <a:spcPct val="90000"/>
              </a:lnSpc>
              <a:spcBef>
                <a:spcPct val="20000"/>
              </a:spcBef>
            </a:pPr>
            <a:r>
              <a:rPr lang="en-US" altLang="en-US" sz="1600">
                <a:latin typeface="Times New Roman" panose="02020603050405020304" pitchFamily="18" charset="0"/>
              </a:rPr>
              <a:t>KRb</a:t>
            </a:r>
          </a:p>
        </p:txBody>
      </p:sp>
      <p:sp>
        <p:nvSpPr>
          <p:cNvPr id="12334" name="Line 46">
            <a:extLst>
              <a:ext uri="{FF2B5EF4-FFF2-40B4-BE49-F238E27FC236}">
                <a16:creationId xmlns:a16="http://schemas.microsoft.com/office/drawing/2014/main" id="{C2285D99-6249-CD42-801D-8CEFB77FB2DB}"/>
              </a:ext>
            </a:extLst>
          </p:cNvPr>
          <p:cNvSpPr>
            <a:spLocks noChangeShapeType="1"/>
          </p:cNvSpPr>
          <p:nvPr/>
        </p:nvSpPr>
        <p:spPr bwMode="auto">
          <a:xfrm>
            <a:off x="7967663" y="4005264"/>
            <a:ext cx="0" cy="369887"/>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2337" name="Group 49">
            <a:extLst>
              <a:ext uri="{FF2B5EF4-FFF2-40B4-BE49-F238E27FC236}">
                <a16:creationId xmlns:a16="http://schemas.microsoft.com/office/drawing/2014/main" id="{8772E9DB-23A2-9CA1-9B2A-CF3156ACF79F}"/>
              </a:ext>
            </a:extLst>
          </p:cNvPr>
          <p:cNvGrpSpPr>
            <a:grpSpLocks/>
          </p:cNvGrpSpPr>
          <p:nvPr/>
        </p:nvGrpSpPr>
        <p:grpSpPr bwMode="auto">
          <a:xfrm>
            <a:off x="5880101" y="4724401"/>
            <a:ext cx="1008063" cy="1438275"/>
            <a:chOff x="3833" y="2568"/>
            <a:chExt cx="454" cy="906"/>
          </a:xfrm>
        </p:grpSpPr>
        <p:sp>
          <p:nvSpPr>
            <p:cNvPr id="12338" name="Text Box 50">
              <a:extLst>
                <a:ext uri="{FF2B5EF4-FFF2-40B4-BE49-F238E27FC236}">
                  <a16:creationId xmlns:a16="http://schemas.microsoft.com/office/drawing/2014/main" id="{B4B2D28F-8EBD-7D94-F036-29A2904AE491}"/>
                </a:ext>
              </a:extLst>
            </p:cNvPr>
            <p:cNvSpPr txBox="1">
              <a:spLocks noChangeArrowheads="1"/>
            </p:cNvSpPr>
            <p:nvPr/>
          </p:nvSpPr>
          <p:spPr bwMode="auto">
            <a:xfrm>
              <a:off x="3833" y="2568"/>
              <a:ext cx="454" cy="906"/>
            </a:xfrm>
            <a:prstGeom prst="rect">
              <a:avLst/>
            </a:prstGeom>
            <a:solidFill>
              <a:schemeClr val="accent6"/>
            </a:solidFill>
            <a:ln w="22225" cap="sq" algn="ctr">
              <a:solidFill>
                <a:srgbClr val="FFFF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rtl="0">
                <a:lnSpc>
                  <a:spcPct val="90000"/>
                </a:lnSpc>
                <a:spcBef>
                  <a:spcPct val="20000"/>
                </a:spcBef>
              </a:pPr>
              <a:endParaRPr lang="en-US" altLang="en-US" dirty="0">
                <a:latin typeface="Times New Roman" panose="02020603050405020304" pitchFamily="18" charset="0"/>
              </a:endParaRPr>
            </a:p>
            <a:p>
              <a:pPr algn="ctr" rtl="0">
                <a:lnSpc>
                  <a:spcPct val="90000"/>
                </a:lnSpc>
                <a:spcBef>
                  <a:spcPct val="20000"/>
                </a:spcBef>
              </a:pPr>
              <a:endParaRPr lang="en-US" altLang="en-US" dirty="0">
                <a:latin typeface="Times New Roman" panose="02020603050405020304" pitchFamily="18" charset="0"/>
              </a:endParaRPr>
            </a:p>
            <a:p>
              <a:pPr algn="ctr" rtl="0">
                <a:lnSpc>
                  <a:spcPct val="90000"/>
                </a:lnSpc>
                <a:spcBef>
                  <a:spcPct val="20000"/>
                </a:spcBef>
              </a:pPr>
              <a:r>
                <a:rPr lang="en-US" altLang="en-US" dirty="0">
                  <a:latin typeface="Times New Roman" panose="02020603050405020304" pitchFamily="18" charset="0"/>
                </a:rPr>
                <a:t>Message</a:t>
              </a:r>
            </a:p>
            <a:p>
              <a:pPr algn="ctr" rtl="0">
                <a:lnSpc>
                  <a:spcPct val="90000"/>
                </a:lnSpc>
                <a:spcBef>
                  <a:spcPct val="20000"/>
                </a:spcBef>
              </a:pPr>
              <a:r>
                <a:rPr lang="en-US" altLang="en-US" sz="1400" dirty="0">
                  <a:latin typeface="Times New Roman" panose="02020603050405020304" pitchFamily="18" charset="0"/>
                </a:rPr>
                <a:t>M</a:t>
              </a:r>
            </a:p>
            <a:p>
              <a:pPr algn="ctr" rtl="0">
                <a:lnSpc>
                  <a:spcPct val="90000"/>
                </a:lnSpc>
                <a:spcBef>
                  <a:spcPct val="20000"/>
                </a:spcBef>
              </a:pPr>
              <a:endParaRPr lang="en-US" altLang="en-US" sz="1400" dirty="0">
                <a:latin typeface="Times New Roman" panose="02020603050405020304" pitchFamily="18" charset="0"/>
              </a:endParaRPr>
            </a:p>
          </p:txBody>
        </p:sp>
        <p:sp>
          <p:nvSpPr>
            <p:cNvPr id="12339" name="Line 51">
              <a:extLst>
                <a:ext uri="{FF2B5EF4-FFF2-40B4-BE49-F238E27FC236}">
                  <a16:creationId xmlns:a16="http://schemas.microsoft.com/office/drawing/2014/main" id="{93E34BA8-C601-CF04-8103-F39C7AA69B0C}"/>
                </a:ext>
              </a:extLst>
            </p:cNvPr>
            <p:cNvSpPr>
              <a:spLocks noChangeShapeType="1"/>
            </p:cNvSpPr>
            <p:nvPr/>
          </p:nvSpPr>
          <p:spPr bwMode="auto">
            <a:xfrm>
              <a:off x="3833" y="2750"/>
              <a:ext cx="453" cy="0"/>
            </a:xfrm>
            <a:prstGeom prst="line">
              <a:avLst/>
            </a:prstGeom>
            <a:noFill/>
            <a:ln w="12700" cap="sq">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2340" name="AutoShape 52">
            <a:extLst>
              <a:ext uri="{FF2B5EF4-FFF2-40B4-BE49-F238E27FC236}">
                <a16:creationId xmlns:a16="http://schemas.microsoft.com/office/drawing/2014/main" id="{7339D61A-F70A-C604-EF12-BE18DADED598}"/>
              </a:ext>
            </a:extLst>
          </p:cNvPr>
          <p:cNvSpPr>
            <a:spLocks noChangeArrowheads="1"/>
          </p:cNvSpPr>
          <p:nvPr/>
        </p:nvSpPr>
        <p:spPr bwMode="auto">
          <a:xfrm>
            <a:off x="8401050" y="5734050"/>
            <a:ext cx="647700" cy="431800"/>
          </a:xfrm>
          <a:prstGeom prst="roundRect">
            <a:avLst>
              <a:gd name="adj" fmla="val 0"/>
            </a:avLst>
          </a:prstGeom>
          <a:solidFill>
            <a:schemeClr val="accent2"/>
          </a:solidFill>
          <a:ln>
            <a:noFill/>
          </a:ln>
          <a:effectLst/>
        </p:spPr>
        <p:txBody>
          <a:bodyPr wrap="none" anchor="ctr"/>
          <a:lstStyle/>
          <a:p>
            <a:pPr algn="ctr" rtl="0">
              <a:lnSpc>
                <a:spcPct val="90000"/>
              </a:lnSpc>
              <a:spcBef>
                <a:spcPct val="20000"/>
              </a:spcBef>
            </a:pPr>
            <a:r>
              <a:rPr lang="en-US" altLang="en-US" dirty="0">
                <a:solidFill>
                  <a:schemeClr val="bg1"/>
                </a:solidFill>
                <a:latin typeface="Times New Roman" panose="02020603050405020304" pitchFamily="18" charset="0"/>
              </a:rPr>
              <a:t>UNZIP</a:t>
            </a:r>
          </a:p>
        </p:txBody>
      </p:sp>
      <p:sp>
        <p:nvSpPr>
          <p:cNvPr id="12341" name="Line 53">
            <a:extLst>
              <a:ext uri="{FF2B5EF4-FFF2-40B4-BE49-F238E27FC236}">
                <a16:creationId xmlns:a16="http://schemas.microsoft.com/office/drawing/2014/main" id="{28EBFD05-615B-3CA9-DF58-EC0DC9C159CD}"/>
              </a:ext>
            </a:extLst>
          </p:cNvPr>
          <p:cNvSpPr>
            <a:spLocks noChangeShapeType="1"/>
          </p:cNvSpPr>
          <p:nvPr/>
        </p:nvSpPr>
        <p:spPr bwMode="auto">
          <a:xfrm>
            <a:off x="7967663" y="4724401"/>
            <a:ext cx="0" cy="504825"/>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44" name="Line 56">
            <a:extLst>
              <a:ext uri="{FF2B5EF4-FFF2-40B4-BE49-F238E27FC236}">
                <a16:creationId xmlns:a16="http://schemas.microsoft.com/office/drawing/2014/main" id="{A2BAF284-5678-C0E2-8C01-E49CCBFEEBD3}"/>
              </a:ext>
            </a:extLst>
          </p:cNvPr>
          <p:cNvSpPr>
            <a:spLocks noChangeShapeType="1"/>
          </p:cNvSpPr>
          <p:nvPr/>
        </p:nvSpPr>
        <p:spPr bwMode="auto">
          <a:xfrm>
            <a:off x="9048750" y="5948363"/>
            <a:ext cx="431800"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45" name="Text Box 57">
            <a:extLst>
              <a:ext uri="{FF2B5EF4-FFF2-40B4-BE49-F238E27FC236}">
                <a16:creationId xmlns:a16="http://schemas.microsoft.com/office/drawing/2014/main" id="{CD1D3A5E-2716-5E4F-8080-25516BF4F724}"/>
              </a:ext>
            </a:extLst>
          </p:cNvPr>
          <p:cNvSpPr txBox="1">
            <a:spLocks noChangeArrowheads="1"/>
          </p:cNvSpPr>
          <p:nvPr/>
        </p:nvSpPr>
        <p:spPr bwMode="auto">
          <a:xfrm>
            <a:off x="3267511" y="2349500"/>
            <a:ext cx="1367554" cy="4247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000"/>
              </a:lnSpc>
              <a:spcBef>
                <a:spcPct val="20000"/>
              </a:spcBef>
            </a:pPr>
            <a:r>
              <a:rPr lang="en-US" altLang="en-US" sz="2400" b="1" dirty="0">
                <a:latin typeface="Times New Roman" panose="02020603050405020304" pitchFamily="18" charset="0"/>
              </a:rPr>
              <a:t>Source A</a:t>
            </a:r>
          </a:p>
        </p:txBody>
      </p:sp>
      <p:sp>
        <p:nvSpPr>
          <p:cNvPr id="12346" name="AutoShape 58">
            <a:extLst>
              <a:ext uri="{FF2B5EF4-FFF2-40B4-BE49-F238E27FC236}">
                <a16:creationId xmlns:a16="http://schemas.microsoft.com/office/drawing/2014/main" id="{61F3C9DB-C3C7-2338-1223-C58871C7AEDE}"/>
              </a:ext>
            </a:extLst>
          </p:cNvPr>
          <p:cNvSpPr>
            <a:spLocks noChangeArrowheads="1"/>
          </p:cNvSpPr>
          <p:nvPr/>
        </p:nvSpPr>
        <p:spPr bwMode="auto">
          <a:xfrm>
            <a:off x="2495551" y="2492376"/>
            <a:ext cx="792163" cy="144463"/>
          </a:xfrm>
          <a:prstGeom prst="leftArrow">
            <a:avLst>
              <a:gd name="adj1" fmla="val 50000"/>
              <a:gd name="adj2" fmla="val 137088"/>
            </a:avLst>
          </a:prstGeom>
          <a:solidFill>
            <a:srgbClr val="FFFFFF"/>
          </a:solidFill>
          <a:ln>
            <a:noFill/>
          </a:ln>
          <a:effectLst/>
          <a:extLs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347" name="AutoShape 59">
            <a:extLst>
              <a:ext uri="{FF2B5EF4-FFF2-40B4-BE49-F238E27FC236}">
                <a16:creationId xmlns:a16="http://schemas.microsoft.com/office/drawing/2014/main" id="{39F0B97A-7A63-79D2-D42E-7628848A1954}"/>
              </a:ext>
            </a:extLst>
          </p:cNvPr>
          <p:cNvSpPr>
            <a:spLocks noChangeArrowheads="1"/>
          </p:cNvSpPr>
          <p:nvPr/>
        </p:nvSpPr>
        <p:spPr bwMode="auto">
          <a:xfrm rot="10800000">
            <a:off x="4511676" y="2492376"/>
            <a:ext cx="792163" cy="144463"/>
          </a:xfrm>
          <a:prstGeom prst="leftArrow">
            <a:avLst>
              <a:gd name="adj1" fmla="val 50000"/>
              <a:gd name="adj2" fmla="val 137088"/>
            </a:avLst>
          </a:prstGeom>
          <a:solidFill>
            <a:srgbClr val="FFFFFF"/>
          </a:solidFill>
          <a:ln>
            <a:noFill/>
          </a:ln>
          <a:effectLst/>
          <a:extLs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348" name="Text Box 60">
            <a:extLst>
              <a:ext uri="{FF2B5EF4-FFF2-40B4-BE49-F238E27FC236}">
                <a16:creationId xmlns:a16="http://schemas.microsoft.com/office/drawing/2014/main" id="{BAEC66EB-9FC8-A906-5372-0663A18F00ED}"/>
              </a:ext>
            </a:extLst>
          </p:cNvPr>
          <p:cNvSpPr txBox="1">
            <a:spLocks noChangeArrowheads="1"/>
          </p:cNvSpPr>
          <p:nvPr/>
        </p:nvSpPr>
        <p:spPr bwMode="auto">
          <a:xfrm>
            <a:off x="6764168" y="2349500"/>
            <a:ext cx="1972015" cy="4247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000"/>
              </a:lnSpc>
              <a:spcBef>
                <a:spcPct val="20000"/>
              </a:spcBef>
            </a:pPr>
            <a:r>
              <a:rPr lang="en-US" altLang="en-US" sz="2400" b="1" dirty="0">
                <a:latin typeface="Times New Roman" panose="02020603050405020304" pitchFamily="18" charset="0"/>
              </a:rPr>
              <a:t>Destination B</a:t>
            </a:r>
          </a:p>
        </p:txBody>
      </p:sp>
      <p:sp>
        <p:nvSpPr>
          <p:cNvPr id="12349" name="AutoShape 61">
            <a:extLst>
              <a:ext uri="{FF2B5EF4-FFF2-40B4-BE49-F238E27FC236}">
                <a16:creationId xmlns:a16="http://schemas.microsoft.com/office/drawing/2014/main" id="{63C811C7-D1AB-256A-E8E6-BE25B19A69E0}"/>
              </a:ext>
            </a:extLst>
          </p:cNvPr>
          <p:cNvSpPr>
            <a:spLocks noChangeArrowheads="1"/>
          </p:cNvSpPr>
          <p:nvPr/>
        </p:nvSpPr>
        <p:spPr bwMode="auto">
          <a:xfrm>
            <a:off x="5880101" y="2492376"/>
            <a:ext cx="792163" cy="144463"/>
          </a:xfrm>
          <a:prstGeom prst="leftArrow">
            <a:avLst>
              <a:gd name="adj1" fmla="val 50000"/>
              <a:gd name="adj2" fmla="val 137088"/>
            </a:avLst>
          </a:prstGeom>
          <a:solidFill>
            <a:srgbClr val="FFFFFF"/>
          </a:solidFill>
          <a:ln>
            <a:noFill/>
          </a:ln>
          <a:effectLst/>
          <a:extLs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350" name="AutoShape 62">
            <a:extLst>
              <a:ext uri="{FF2B5EF4-FFF2-40B4-BE49-F238E27FC236}">
                <a16:creationId xmlns:a16="http://schemas.microsoft.com/office/drawing/2014/main" id="{061C0D84-4FC1-128D-0B2C-4FFA0CD2A1E8}"/>
              </a:ext>
            </a:extLst>
          </p:cNvPr>
          <p:cNvSpPr>
            <a:spLocks noChangeArrowheads="1"/>
          </p:cNvSpPr>
          <p:nvPr/>
        </p:nvSpPr>
        <p:spPr bwMode="auto">
          <a:xfrm rot="10800000">
            <a:off x="8688388" y="2492376"/>
            <a:ext cx="792162" cy="144463"/>
          </a:xfrm>
          <a:prstGeom prst="leftArrow">
            <a:avLst>
              <a:gd name="adj1" fmla="val 50000"/>
              <a:gd name="adj2" fmla="val 137087"/>
            </a:avLst>
          </a:prstGeom>
          <a:solidFill>
            <a:srgbClr val="FFFFFF"/>
          </a:solidFill>
          <a:ln>
            <a:noFill/>
          </a:ln>
          <a:effectLst/>
          <a:extLs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356" name="Line 68">
            <a:extLst>
              <a:ext uri="{FF2B5EF4-FFF2-40B4-BE49-F238E27FC236}">
                <a16:creationId xmlns:a16="http://schemas.microsoft.com/office/drawing/2014/main" id="{526B0606-F1D1-A86C-74D0-D0971A6787DE}"/>
              </a:ext>
            </a:extLst>
          </p:cNvPr>
          <p:cNvSpPr>
            <a:spLocks noChangeShapeType="1"/>
          </p:cNvSpPr>
          <p:nvPr/>
        </p:nvSpPr>
        <p:spPr bwMode="auto">
          <a:xfrm>
            <a:off x="5519738" y="5300663"/>
            <a:ext cx="360362" cy="0"/>
          </a:xfrm>
          <a:prstGeom prst="line">
            <a:avLst/>
          </a:prstGeom>
          <a:noFill/>
          <a:ln w="12700">
            <a:solidFill>
              <a:srgbClr val="FF0000"/>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6" name="Picture 5">
            <a:extLst>
              <a:ext uri="{FF2B5EF4-FFF2-40B4-BE49-F238E27FC236}">
                <a16:creationId xmlns:a16="http://schemas.microsoft.com/office/drawing/2014/main" id="{58534240-D0AF-FC1D-AF2A-9690722D95C1}"/>
              </a:ext>
            </a:extLst>
          </p:cNvPr>
          <p:cNvPicPr>
            <a:picLocks noChangeAspect="1"/>
          </p:cNvPicPr>
          <p:nvPr/>
        </p:nvPicPr>
        <p:blipFill>
          <a:blip r:embed="rId3"/>
          <a:stretch>
            <a:fillRect/>
          </a:stretch>
        </p:blipFill>
        <p:spPr>
          <a:xfrm>
            <a:off x="0" y="-27187"/>
            <a:ext cx="9534970" cy="1609483"/>
          </a:xfrm>
          <a:prstGeom prst="rect">
            <a:avLst/>
          </a:prstGeom>
        </p:spPr>
      </p:pic>
      <p:sp>
        <p:nvSpPr>
          <p:cNvPr id="8" name="TextBox 7">
            <a:extLst>
              <a:ext uri="{FF2B5EF4-FFF2-40B4-BE49-F238E27FC236}">
                <a16:creationId xmlns:a16="http://schemas.microsoft.com/office/drawing/2014/main" id="{9E68A97D-FF92-6818-7EBE-9B659BDB5D6C}"/>
              </a:ext>
            </a:extLst>
          </p:cNvPr>
          <p:cNvSpPr txBox="1"/>
          <p:nvPr/>
        </p:nvSpPr>
        <p:spPr>
          <a:xfrm>
            <a:off x="2472549" y="591642"/>
            <a:ext cx="6094378" cy="461665"/>
          </a:xfrm>
          <a:prstGeom prst="rect">
            <a:avLst/>
          </a:prstGeom>
          <a:noFill/>
        </p:spPr>
        <p:txBody>
          <a:bodyPr wrap="square">
            <a:spAutoFit/>
          </a:bodyPr>
          <a:lstStyle/>
          <a:p>
            <a:r>
              <a:rPr lang="it-IT" altLang="en-US" sz="2400" dirty="0">
                <a:solidFill>
                  <a:schemeClr val="bg1"/>
                </a:solidFill>
              </a:rPr>
              <a:t>Confidentiality/Encryption (cont.)</a:t>
            </a:r>
            <a:endParaRPr lang="en-MY" sz="2400" dirty="0">
              <a:solidFill>
                <a:schemeClr val="bg1"/>
              </a:solidFill>
            </a:endParaRPr>
          </a:p>
        </p:txBody>
      </p:sp>
      <p:sp>
        <p:nvSpPr>
          <p:cNvPr id="9" name="TextBox 8">
            <a:extLst>
              <a:ext uri="{FF2B5EF4-FFF2-40B4-BE49-F238E27FC236}">
                <a16:creationId xmlns:a16="http://schemas.microsoft.com/office/drawing/2014/main" id="{4382B5EA-D23D-F99D-EBBC-D48FED747DF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050DBC3-B161-E1B0-5205-8900B3A09B3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2906" y="5761794"/>
            <a:ext cx="1222425" cy="1096206"/>
          </a:xfrm>
          <a:prstGeom prst="rect">
            <a:avLst/>
          </a:prstGeom>
        </p:spPr>
      </p:pic>
      <p:pic>
        <p:nvPicPr>
          <p:cNvPr id="11" name="Picture 10">
            <a:extLst>
              <a:ext uri="{FF2B5EF4-FFF2-40B4-BE49-F238E27FC236}">
                <a16:creationId xmlns:a16="http://schemas.microsoft.com/office/drawing/2014/main" id="{F587AD7C-774F-CA07-C5B2-FF4234FC5129}"/>
              </a:ext>
            </a:extLst>
          </p:cNvPr>
          <p:cNvPicPr>
            <a:picLocks noChangeAspect="1"/>
          </p:cNvPicPr>
          <p:nvPr/>
        </p:nvPicPr>
        <p:blipFill>
          <a:blip r:embed="rId5"/>
          <a:stretch>
            <a:fillRect/>
          </a:stretch>
        </p:blipFill>
        <p:spPr>
          <a:xfrm>
            <a:off x="2152948" y="6297613"/>
            <a:ext cx="9902229" cy="204838"/>
          </a:xfrm>
          <a:prstGeom prst="rect">
            <a:avLst/>
          </a:prstGeom>
        </p:spPr>
      </p:pic>
      <p:sp>
        <p:nvSpPr>
          <p:cNvPr id="12" name="Slide Number Placeholder 11">
            <a:extLst>
              <a:ext uri="{FF2B5EF4-FFF2-40B4-BE49-F238E27FC236}">
                <a16:creationId xmlns:a16="http://schemas.microsoft.com/office/drawing/2014/main" id="{8EEB55DD-C05B-BA3A-3267-CBC9724A2B78}"/>
              </a:ext>
            </a:extLst>
          </p:cNvPr>
          <p:cNvSpPr>
            <a:spLocks noGrp="1"/>
          </p:cNvSpPr>
          <p:nvPr>
            <p:ph type="sldNum" sz="quarter" idx="12"/>
          </p:nvPr>
        </p:nvSpPr>
        <p:spPr>
          <a:xfrm>
            <a:off x="8924925" y="6413550"/>
            <a:ext cx="2743200" cy="365125"/>
          </a:xfrm>
        </p:spPr>
        <p:txBody>
          <a:bodyPr/>
          <a:lstStyle/>
          <a:p>
            <a:fld id="{FDED41F8-FC0F-4085-8150-313B6CF05213}" type="slidenum">
              <a:rPr lang="en-US" smtClean="0"/>
              <a:t>24</a:t>
            </a:fld>
            <a:endParaRPr lang="en-US" dirty="0"/>
          </a:p>
        </p:txBody>
      </p:sp>
      <p:pic>
        <p:nvPicPr>
          <p:cNvPr id="13" name="Picture 12">
            <a:extLst>
              <a:ext uri="{FF2B5EF4-FFF2-40B4-BE49-F238E27FC236}">
                <a16:creationId xmlns:a16="http://schemas.microsoft.com/office/drawing/2014/main" id="{4A78E3CC-A351-4DF0-74A3-9F84CB9BD61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4" name="Picture 13">
            <a:extLst>
              <a:ext uri="{FF2B5EF4-FFF2-40B4-BE49-F238E27FC236}">
                <a16:creationId xmlns:a16="http://schemas.microsoft.com/office/drawing/2014/main" id="{82C3CD30-23E6-5F08-CF46-48CB9FDBB45E}"/>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304"/>
                                        </p:tgtEl>
                                        <p:attrNameLst>
                                          <p:attrName>style.visibility</p:attrName>
                                        </p:attrNameLst>
                                      </p:cBhvr>
                                      <p:to>
                                        <p:strVal val="visible"/>
                                      </p:to>
                                    </p:set>
                                    <p:animEffect transition="in" filter="wipe(left)">
                                      <p:cBhvr>
                                        <p:cTn id="7" dur="500"/>
                                        <p:tgtEl>
                                          <p:spTgt spid="12304"/>
                                        </p:tgtEl>
                                      </p:cBhvr>
                                    </p:animEffect>
                                  </p:childTnLst>
                                </p:cTn>
                              </p:par>
                              <p:par>
                                <p:cTn id="8" presetID="22" presetClass="entr" presetSubtype="8" fill="hold" nodeType="withEffect">
                                  <p:stCondLst>
                                    <p:cond delay="0"/>
                                  </p:stCondLst>
                                  <p:childTnLst>
                                    <p:set>
                                      <p:cBhvr>
                                        <p:cTn id="9" dur="1" fill="hold">
                                          <p:stCondLst>
                                            <p:cond delay="0"/>
                                          </p:stCondLst>
                                        </p:cTn>
                                        <p:tgtEl>
                                          <p:spTgt spid="12346"/>
                                        </p:tgtEl>
                                        <p:attrNameLst>
                                          <p:attrName>style.visibility</p:attrName>
                                        </p:attrNameLst>
                                      </p:cBhvr>
                                      <p:to>
                                        <p:strVal val="visible"/>
                                      </p:to>
                                    </p:set>
                                    <p:animEffect transition="in" filter="wipe(left)">
                                      <p:cBhvr>
                                        <p:cTn id="10" dur="500"/>
                                        <p:tgtEl>
                                          <p:spTgt spid="1234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2345"/>
                                        </p:tgtEl>
                                        <p:attrNameLst>
                                          <p:attrName>style.visibility</p:attrName>
                                        </p:attrNameLst>
                                      </p:cBhvr>
                                      <p:to>
                                        <p:strVal val="visible"/>
                                      </p:to>
                                    </p:set>
                                    <p:animEffect transition="in" filter="wipe(left)">
                                      <p:cBhvr>
                                        <p:cTn id="13" dur="500"/>
                                        <p:tgtEl>
                                          <p:spTgt spid="12345"/>
                                        </p:tgtEl>
                                      </p:cBhvr>
                                    </p:animEffect>
                                  </p:childTnLst>
                                </p:cTn>
                              </p:par>
                              <p:par>
                                <p:cTn id="14" presetID="22" presetClass="entr" presetSubtype="8" fill="hold" nodeType="withEffect">
                                  <p:stCondLst>
                                    <p:cond delay="0"/>
                                  </p:stCondLst>
                                  <p:childTnLst>
                                    <p:set>
                                      <p:cBhvr>
                                        <p:cTn id="15" dur="1" fill="hold">
                                          <p:stCondLst>
                                            <p:cond delay="0"/>
                                          </p:stCondLst>
                                        </p:cTn>
                                        <p:tgtEl>
                                          <p:spTgt spid="12347"/>
                                        </p:tgtEl>
                                        <p:attrNameLst>
                                          <p:attrName>style.visibility</p:attrName>
                                        </p:attrNameLst>
                                      </p:cBhvr>
                                      <p:to>
                                        <p:strVal val="visible"/>
                                      </p:to>
                                    </p:set>
                                    <p:animEffect transition="in" filter="wipe(left)">
                                      <p:cBhvr>
                                        <p:cTn id="16" dur="500"/>
                                        <p:tgtEl>
                                          <p:spTgt spid="1234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nodeType="clickEffect">
                                  <p:stCondLst>
                                    <p:cond delay="0"/>
                                  </p:stCondLst>
                                  <p:childTnLst>
                                    <p:set>
                                      <p:cBhvr>
                                        <p:cTn id="20" dur="1" fill="hold">
                                          <p:stCondLst>
                                            <p:cond delay="0"/>
                                          </p:stCondLst>
                                        </p:cTn>
                                        <p:tgtEl>
                                          <p:spTgt spid="12317"/>
                                        </p:tgtEl>
                                        <p:attrNameLst>
                                          <p:attrName>style.visibility</p:attrName>
                                        </p:attrNameLst>
                                      </p:cBhvr>
                                      <p:to>
                                        <p:strVal val="visible"/>
                                      </p:to>
                                    </p:set>
                                    <p:animEffect transition="in" filter="wipe(left)">
                                      <p:cBhvr>
                                        <p:cTn id="21" dur="500"/>
                                        <p:tgtEl>
                                          <p:spTgt spid="12317"/>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2316"/>
                                        </p:tgtEl>
                                        <p:attrNameLst>
                                          <p:attrName>style.visibility</p:attrName>
                                        </p:attrNameLst>
                                      </p:cBhvr>
                                      <p:to>
                                        <p:strVal val="visible"/>
                                      </p:to>
                                    </p:set>
                                    <p:animEffect transition="in" filter="wipe(left)">
                                      <p:cBhvr>
                                        <p:cTn id="24" dur="500"/>
                                        <p:tgtEl>
                                          <p:spTgt spid="1231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nodeType="clickEffect">
                                  <p:stCondLst>
                                    <p:cond delay="0"/>
                                  </p:stCondLst>
                                  <p:childTnLst>
                                    <p:set>
                                      <p:cBhvr>
                                        <p:cTn id="28" dur="1" fill="hold">
                                          <p:stCondLst>
                                            <p:cond delay="0"/>
                                          </p:stCondLst>
                                        </p:cTn>
                                        <p:tgtEl>
                                          <p:spTgt spid="12309"/>
                                        </p:tgtEl>
                                        <p:attrNameLst>
                                          <p:attrName>style.visibility</p:attrName>
                                        </p:attrNameLst>
                                      </p:cBhvr>
                                      <p:to>
                                        <p:strVal val="visible"/>
                                      </p:to>
                                    </p:set>
                                    <p:animEffect transition="in" filter="wipe(left)">
                                      <p:cBhvr>
                                        <p:cTn id="29" dur="500"/>
                                        <p:tgtEl>
                                          <p:spTgt spid="12309"/>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2307"/>
                                        </p:tgtEl>
                                        <p:attrNameLst>
                                          <p:attrName>style.visibility</p:attrName>
                                        </p:attrNameLst>
                                      </p:cBhvr>
                                      <p:to>
                                        <p:strVal val="visible"/>
                                      </p:to>
                                    </p:set>
                                    <p:animEffect transition="in" filter="wipe(left)">
                                      <p:cBhvr>
                                        <p:cTn id="32" dur="500"/>
                                        <p:tgtEl>
                                          <p:spTgt spid="12307"/>
                                        </p:tgtEl>
                                      </p:cBhvr>
                                    </p:animEffect>
                                  </p:childTnLst>
                                </p:cTn>
                              </p:par>
                              <p:par>
                                <p:cTn id="33" presetID="22" presetClass="entr" presetSubtype="8" fill="hold" nodeType="withEffect">
                                  <p:stCondLst>
                                    <p:cond delay="0"/>
                                  </p:stCondLst>
                                  <p:childTnLst>
                                    <p:set>
                                      <p:cBhvr>
                                        <p:cTn id="34" dur="1" fill="hold">
                                          <p:stCondLst>
                                            <p:cond delay="0"/>
                                          </p:stCondLst>
                                        </p:cTn>
                                        <p:tgtEl>
                                          <p:spTgt spid="12308"/>
                                        </p:tgtEl>
                                        <p:attrNameLst>
                                          <p:attrName>style.visibility</p:attrName>
                                        </p:attrNameLst>
                                      </p:cBhvr>
                                      <p:to>
                                        <p:strVal val="visible"/>
                                      </p:to>
                                    </p:set>
                                    <p:animEffect transition="in" filter="wipe(left)">
                                      <p:cBhvr>
                                        <p:cTn id="35" dur="500"/>
                                        <p:tgtEl>
                                          <p:spTgt spid="1230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2306"/>
                                        </p:tgtEl>
                                        <p:attrNameLst>
                                          <p:attrName>style.visibility</p:attrName>
                                        </p:attrNameLst>
                                      </p:cBhvr>
                                      <p:to>
                                        <p:strVal val="visible"/>
                                      </p:to>
                                    </p:set>
                                    <p:animEffect transition="in" filter="wipe(left)">
                                      <p:cBhvr>
                                        <p:cTn id="38" dur="500"/>
                                        <p:tgtEl>
                                          <p:spTgt spid="12306"/>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8" fill="hold" nodeType="clickEffect">
                                  <p:stCondLst>
                                    <p:cond delay="0"/>
                                  </p:stCondLst>
                                  <p:childTnLst>
                                    <p:set>
                                      <p:cBhvr>
                                        <p:cTn id="42" dur="1" fill="hold">
                                          <p:stCondLst>
                                            <p:cond delay="0"/>
                                          </p:stCondLst>
                                        </p:cTn>
                                        <p:tgtEl>
                                          <p:spTgt spid="12305"/>
                                        </p:tgtEl>
                                        <p:attrNameLst>
                                          <p:attrName>style.visibility</p:attrName>
                                        </p:attrNameLst>
                                      </p:cBhvr>
                                      <p:to>
                                        <p:strVal val="visible"/>
                                      </p:to>
                                    </p:set>
                                    <p:animEffect transition="in" filter="wipe(left)">
                                      <p:cBhvr>
                                        <p:cTn id="43" dur="500"/>
                                        <p:tgtEl>
                                          <p:spTgt spid="1230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2302"/>
                                        </p:tgtEl>
                                        <p:attrNameLst>
                                          <p:attrName>style.visibility</p:attrName>
                                        </p:attrNameLst>
                                      </p:cBhvr>
                                      <p:to>
                                        <p:strVal val="visible"/>
                                      </p:to>
                                    </p:set>
                                    <p:animEffect transition="in" filter="wipe(left)">
                                      <p:cBhvr>
                                        <p:cTn id="46" dur="500"/>
                                        <p:tgtEl>
                                          <p:spTgt spid="12302"/>
                                        </p:tgtEl>
                                      </p:cBhvr>
                                    </p:animEffect>
                                  </p:childTnLst>
                                </p:cTn>
                              </p:par>
                              <p:par>
                                <p:cTn id="47" presetID="22" presetClass="entr" presetSubtype="8" fill="hold" nodeType="withEffect">
                                  <p:stCondLst>
                                    <p:cond delay="0"/>
                                  </p:stCondLst>
                                  <p:childTnLst>
                                    <p:set>
                                      <p:cBhvr>
                                        <p:cTn id="48" dur="1" fill="hold">
                                          <p:stCondLst>
                                            <p:cond delay="0"/>
                                          </p:stCondLst>
                                        </p:cTn>
                                        <p:tgtEl>
                                          <p:spTgt spid="12303"/>
                                        </p:tgtEl>
                                        <p:attrNameLst>
                                          <p:attrName>style.visibility</p:attrName>
                                        </p:attrNameLst>
                                      </p:cBhvr>
                                      <p:to>
                                        <p:strVal val="visible"/>
                                      </p:to>
                                    </p:set>
                                    <p:animEffect transition="in" filter="wipe(left)">
                                      <p:cBhvr>
                                        <p:cTn id="49" dur="500"/>
                                        <p:tgtEl>
                                          <p:spTgt spid="12303"/>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310"/>
                                        </p:tgtEl>
                                        <p:attrNameLst>
                                          <p:attrName>style.visibility</p:attrName>
                                        </p:attrNameLst>
                                      </p:cBhvr>
                                      <p:to>
                                        <p:strVal val="visible"/>
                                      </p:to>
                                    </p:set>
                                    <p:animEffect transition="in" filter="wipe(left)">
                                      <p:cBhvr>
                                        <p:cTn id="52" dur="500"/>
                                        <p:tgtEl>
                                          <p:spTgt spid="12310"/>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8" fill="hold" nodeType="clickEffect">
                                  <p:stCondLst>
                                    <p:cond delay="0"/>
                                  </p:stCondLst>
                                  <p:childTnLst>
                                    <p:set>
                                      <p:cBhvr>
                                        <p:cTn id="56" dur="1" fill="hold">
                                          <p:stCondLst>
                                            <p:cond delay="0"/>
                                          </p:stCondLst>
                                        </p:cTn>
                                        <p:tgtEl>
                                          <p:spTgt spid="12318"/>
                                        </p:tgtEl>
                                        <p:attrNameLst>
                                          <p:attrName>style.visibility</p:attrName>
                                        </p:attrNameLst>
                                      </p:cBhvr>
                                      <p:to>
                                        <p:strVal val="visible"/>
                                      </p:to>
                                    </p:set>
                                    <p:animEffect transition="in" filter="wipe(left)">
                                      <p:cBhvr>
                                        <p:cTn id="57" dur="500"/>
                                        <p:tgtEl>
                                          <p:spTgt spid="12318"/>
                                        </p:tgtEl>
                                      </p:cBhvr>
                                    </p:animEffect>
                                  </p:childTnLst>
                                </p:cTn>
                              </p:par>
                              <p:par>
                                <p:cTn id="58" presetID="22" presetClass="entr" presetSubtype="8" fill="hold" nodeType="withEffect">
                                  <p:stCondLst>
                                    <p:cond delay="0"/>
                                  </p:stCondLst>
                                  <p:childTnLst>
                                    <p:set>
                                      <p:cBhvr>
                                        <p:cTn id="59" dur="1" fill="hold">
                                          <p:stCondLst>
                                            <p:cond delay="0"/>
                                          </p:stCondLst>
                                        </p:cTn>
                                        <p:tgtEl>
                                          <p:spTgt spid="12311"/>
                                        </p:tgtEl>
                                        <p:attrNameLst>
                                          <p:attrName>style.visibility</p:attrName>
                                        </p:attrNameLst>
                                      </p:cBhvr>
                                      <p:to>
                                        <p:strVal val="visible"/>
                                      </p:to>
                                    </p:set>
                                    <p:animEffect transition="in" filter="wipe(left)">
                                      <p:cBhvr>
                                        <p:cTn id="60" dur="500"/>
                                        <p:tgtEl>
                                          <p:spTgt spid="12311"/>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12312"/>
                                        </p:tgtEl>
                                        <p:attrNameLst>
                                          <p:attrName>style.visibility</p:attrName>
                                        </p:attrNameLst>
                                      </p:cBhvr>
                                      <p:to>
                                        <p:strVal val="visible"/>
                                      </p:to>
                                    </p:set>
                                    <p:animEffect transition="in" filter="wipe(left)">
                                      <p:cBhvr>
                                        <p:cTn id="63" dur="500"/>
                                        <p:tgtEl>
                                          <p:spTgt spid="12312"/>
                                        </p:tgtEl>
                                      </p:cBhvr>
                                    </p:animEffect>
                                  </p:childTnLst>
                                </p:cTn>
                              </p:par>
                              <p:par>
                                <p:cTn id="64" presetID="22" presetClass="entr" presetSubtype="8" fill="hold" nodeType="withEffect">
                                  <p:stCondLst>
                                    <p:cond delay="0"/>
                                  </p:stCondLst>
                                  <p:childTnLst>
                                    <p:set>
                                      <p:cBhvr>
                                        <p:cTn id="65" dur="1" fill="hold">
                                          <p:stCondLst>
                                            <p:cond delay="0"/>
                                          </p:stCondLst>
                                        </p:cTn>
                                        <p:tgtEl>
                                          <p:spTgt spid="12321"/>
                                        </p:tgtEl>
                                        <p:attrNameLst>
                                          <p:attrName>style.visibility</p:attrName>
                                        </p:attrNameLst>
                                      </p:cBhvr>
                                      <p:to>
                                        <p:strVal val="visible"/>
                                      </p:to>
                                    </p:set>
                                    <p:animEffect transition="in" filter="wipe(left)">
                                      <p:cBhvr>
                                        <p:cTn id="66" dur="500"/>
                                        <p:tgtEl>
                                          <p:spTgt spid="12321"/>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22" presetClass="entr" presetSubtype="8" fill="hold" nodeType="clickEffect">
                                  <p:stCondLst>
                                    <p:cond delay="0"/>
                                  </p:stCondLst>
                                  <p:childTnLst>
                                    <p:set>
                                      <p:cBhvr>
                                        <p:cTn id="70" dur="1" fill="hold">
                                          <p:stCondLst>
                                            <p:cond delay="0"/>
                                          </p:stCondLst>
                                        </p:cTn>
                                        <p:tgtEl>
                                          <p:spTgt spid="12356"/>
                                        </p:tgtEl>
                                        <p:attrNameLst>
                                          <p:attrName>style.visibility</p:attrName>
                                        </p:attrNameLst>
                                      </p:cBhvr>
                                      <p:to>
                                        <p:strVal val="visible"/>
                                      </p:to>
                                    </p:set>
                                    <p:animEffect transition="in" filter="wipe(left)">
                                      <p:cBhvr>
                                        <p:cTn id="71" dur="500"/>
                                        <p:tgtEl>
                                          <p:spTgt spid="12356"/>
                                        </p:tgtEl>
                                      </p:cBhvr>
                                    </p:animEffect>
                                  </p:childTnLst>
                                </p:cTn>
                              </p:par>
                              <p:par>
                                <p:cTn id="72" presetID="22" presetClass="entr" presetSubtype="8" fill="hold" nodeType="withEffect">
                                  <p:stCondLst>
                                    <p:cond delay="0"/>
                                  </p:stCondLst>
                                  <p:childTnLst>
                                    <p:set>
                                      <p:cBhvr>
                                        <p:cTn id="73" dur="1" fill="hold">
                                          <p:stCondLst>
                                            <p:cond delay="0"/>
                                          </p:stCondLst>
                                        </p:cTn>
                                        <p:tgtEl>
                                          <p:spTgt spid="12337"/>
                                        </p:tgtEl>
                                        <p:attrNameLst>
                                          <p:attrName>style.visibility</p:attrName>
                                        </p:attrNameLst>
                                      </p:cBhvr>
                                      <p:to>
                                        <p:strVal val="visible"/>
                                      </p:to>
                                    </p:set>
                                    <p:animEffect transition="in" filter="wipe(left)">
                                      <p:cBhvr>
                                        <p:cTn id="74" dur="500"/>
                                        <p:tgtEl>
                                          <p:spTgt spid="12337"/>
                                        </p:tgtEl>
                                      </p:cBhvr>
                                    </p:animEffect>
                                  </p:childTnLst>
                                </p:cTn>
                              </p:par>
                              <p:par>
                                <p:cTn id="75" presetID="22" presetClass="entr" presetSubtype="8" fill="hold" nodeType="withEffect">
                                  <p:stCondLst>
                                    <p:cond delay="0"/>
                                  </p:stCondLst>
                                  <p:childTnLst>
                                    <p:set>
                                      <p:cBhvr>
                                        <p:cTn id="76" dur="1" fill="hold">
                                          <p:stCondLst>
                                            <p:cond delay="0"/>
                                          </p:stCondLst>
                                        </p:cTn>
                                        <p:tgtEl>
                                          <p:spTgt spid="12349"/>
                                        </p:tgtEl>
                                        <p:attrNameLst>
                                          <p:attrName>style.visibility</p:attrName>
                                        </p:attrNameLst>
                                      </p:cBhvr>
                                      <p:to>
                                        <p:strVal val="visible"/>
                                      </p:to>
                                    </p:set>
                                    <p:animEffect transition="in" filter="wipe(left)">
                                      <p:cBhvr>
                                        <p:cTn id="77" dur="500"/>
                                        <p:tgtEl>
                                          <p:spTgt spid="12349"/>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2348"/>
                                        </p:tgtEl>
                                        <p:attrNameLst>
                                          <p:attrName>style.visibility</p:attrName>
                                        </p:attrNameLst>
                                      </p:cBhvr>
                                      <p:to>
                                        <p:strVal val="visible"/>
                                      </p:to>
                                    </p:set>
                                    <p:animEffect transition="in" filter="wipe(left)">
                                      <p:cBhvr>
                                        <p:cTn id="80" dur="500"/>
                                        <p:tgtEl>
                                          <p:spTgt spid="12348"/>
                                        </p:tgtEl>
                                      </p:cBhvr>
                                    </p:animEffect>
                                  </p:childTnLst>
                                </p:cTn>
                              </p:par>
                              <p:par>
                                <p:cTn id="81" presetID="22" presetClass="entr" presetSubtype="8" fill="hold" nodeType="withEffect">
                                  <p:stCondLst>
                                    <p:cond delay="0"/>
                                  </p:stCondLst>
                                  <p:childTnLst>
                                    <p:set>
                                      <p:cBhvr>
                                        <p:cTn id="82" dur="1" fill="hold">
                                          <p:stCondLst>
                                            <p:cond delay="0"/>
                                          </p:stCondLst>
                                        </p:cTn>
                                        <p:tgtEl>
                                          <p:spTgt spid="12350"/>
                                        </p:tgtEl>
                                        <p:attrNameLst>
                                          <p:attrName>style.visibility</p:attrName>
                                        </p:attrNameLst>
                                      </p:cBhvr>
                                      <p:to>
                                        <p:strVal val="visible"/>
                                      </p:to>
                                    </p:set>
                                    <p:animEffect transition="in" filter="wipe(left)">
                                      <p:cBhvr>
                                        <p:cTn id="83" dur="500"/>
                                        <p:tgtEl>
                                          <p:spTgt spid="12350"/>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22" presetClass="entr" presetSubtype="8" fill="hold" nodeType="clickEffect">
                                  <p:stCondLst>
                                    <p:cond delay="0"/>
                                  </p:stCondLst>
                                  <p:childTnLst>
                                    <p:set>
                                      <p:cBhvr>
                                        <p:cTn id="87" dur="1" fill="hold">
                                          <p:stCondLst>
                                            <p:cond delay="0"/>
                                          </p:stCondLst>
                                        </p:cTn>
                                        <p:tgtEl>
                                          <p:spTgt spid="12328"/>
                                        </p:tgtEl>
                                        <p:attrNameLst>
                                          <p:attrName>style.visibility</p:attrName>
                                        </p:attrNameLst>
                                      </p:cBhvr>
                                      <p:to>
                                        <p:strVal val="visible"/>
                                      </p:to>
                                    </p:set>
                                    <p:animEffect transition="in" filter="wipe(left)">
                                      <p:cBhvr>
                                        <p:cTn id="88" dur="500"/>
                                        <p:tgtEl>
                                          <p:spTgt spid="12328"/>
                                        </p:tgtEl>
                                      </p:cBhvr>
                                    </p:animEffect>
                                  </p:childTnLst>
                                </p:cTn>
                              </p:par>
                              <p:par>
                                <p:cTn id="89" presetID="22" presetClass="entr" presetSubtype="8" fill="hold" nodeType="withEffect">
                                  <p:stCondLst>
                                    <p:cond delay="0"/>
                                  </p:stCondLst>
                                  <p:childTnLst>
                                    <p:set>
                                      <p:cBhvr>
                                        <p:cTn id="90" dur="1" fill="hold">
                                          <p:stCondLst>
                                            <p:cond delay="0"/>
                                          </p:stCondLst>
                                        </p:cTn>
                                        <p:tgtEl>
                                          <p:spTgt spid="12330"/>
                                        </p:tgtEl>
                                        <p:attrNameLst>
                                          <p:attrName>style.visibility</p:attrName>
                                        </p:attrNameLst>
                                      </p:cBhvr>
                                      <p:to>
                                        <p:strVal val="visible"/>
                                      </p:to>
                                    </p:set>
                                    <p:animEffect transition="in" filter="wipe(left)">
                                      <p:cBhvr>
                                        <p:cTn id="91" dur="500"/>
                                        <p:tgtEl>
                                          <p:spTgt spid="12330"/>
                                        </p:tgtEl>
                                      </p:cBhvr>
                                    </p:animEffect>
                                  </p:childTnLst>
                                </p:cTn>
                              </p:par>
                              <p:par>
                                <p:cTn id="92" presetID="22" presetClass="entr" presetSubtype="8" fill="hold" nodeType="withEffect">
                                  <p:stCondLst>
                                    <p:cond delay="0"/>
                                  </p:stCondLst>
                                  <p:childTnLst>
                                    <p:set>
                                      <p:cBhvr>
                                        <p:cTn id="93" dur="1" fill="hold">
                                          <p:stCondLst>
                                            <p:cond delay="0"/>
                                          </p:stCondLst>
                                        </p:cTn>
                                        <p:tgtEl>
                                          <p:spTgt spid="12331"/>
                                        </p:tgtEl>
                                        <p:attrNameLst>
                                          <p:attrName>style.visibility</p:attrName>
                                        </p:attrNameLst>
                                      </p:cBhvr>
                                      <p:to>
                                        <p:strVal val="visible"/>
                                      </p:to>
                                    </p:set>
                                    <p:animEffect transition="in" filter="wipe(left)">
                                      <p:cBhvr>
                                        <p:cTn id="94" dur="500"/>
                                        <p:tgtEl>
                                          <p:spTgt spid="12331"/>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12329"/>
                                        </p:tgtEl>
                                        <p:attrNameLst>
                                          <p:attrName>style.visibility</p:attrName>
                                        </p:attrNameLst>
                                      </p:cBhvr>
                                      <p:to>
                                        <p:strVal val="visible"/>
                                      </p:to>
                                    </p:set>
                                    <p:animEffect transition="in" filter="wipe(left)">
                                      <p:cBhvr>
                                        <p:cTn id="97" dur="500"/>
                                        <p:tgtEl>
                                          <p:spTgt spid="12329"/>
                                        </p:tgtEl>
                                      </p:cBhvr>
                                    </p:animEffect>
                                  </p:childTnLst>
                                </p:cTn>
                              </p:par>
                              <p:par>
                                <p:cTn id="98" presetID="22" presetClass="entr" presetSubtype="8" fill="hold" nodeType="withEffect">
                                  <p:stCondLst>
                                    <p:cond delay="0"/>
                                  </p:stCondLst>
                                  <p:childTnLst>
                                    <p:set>
                                      <p:cBhvr>
                                        <p:cTn id="99" dur="1" fill="hold">
                                          <p:stCondLst>
                                            <p:cond delay="0"/>
                                          </p:stCondLst>
                                        </p:cTn>
                                        <p:tgtEl>
                                          <p:spTgt spid="12334"/>
                                        </p:tgtEl>
                                        <p:attrNameLst>
                                          <p:attrName>style.visibility</p:attrName>
                                        </p:attrNameLst>
                                      </p:cBhvr>
                                      <p:to>
                                        <p:strVal val="visible"/>
                                      </p:to>
                                    </p:set>
                                    <p:animEffect transition="in" filter="wipe(left)">
                                      <p:cBhvr>
                                        <p:cTn id="100" dur="500"/>
                                        <p:tgtEl>
                                          <p:spTgt spid="12334"/>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12333"/>
                                        </p:tgtEl>
                                        <p:attrNameLst>
                                          <p:attrName>style.visibility</p:attrName>
                                        </p:attrNameLst>
                                      </p:cBhvr>
                                      <p:to>
                                        <p:strVal val="visible"/>
                                      </p:to>
                                    </p:set>
                                    <p:animEffect transition="in" filter="wipe(left)">
                                      <p:cBhvr>
                                        <p:cTn id="103" dur="500"/>
                                        <p:tgtEl>
                                          <p:spTgt spid="12333"/>
                                        </p:tgtEl>
                                      </p:cBhvr>
                                    </p:animEffect>
                                  </p:childTnLst>
                                </p:cTn>
                              </p:par>
                              <p:par>
                                <p:cTn id="104" presetID="22" presetClass="entr" presetSubtype="8" fill="hold" nodeType="withEffect">
                                  <p:stCondLst>
                                    <p:cond delay="0"/>
                                  </p:stCondLst>
                                  <p:childTnLst>
                                    <p:set>
                                      <p:cBhvr>
                                        <p:cTn id="105" dur="1" fill="hold">
                                          <p:stCondLst>
                                            <p:cond delay="0"/>
                                          </p:stCondLst>
                                        </p:cTn>
                                        <p:tgtEl>
                                          <p:spTgt spid="12341"/>
                                        </p:tgtEl>
                                        <p:attrNameLst>
                                          <p:attrName>style.visibility</p:attrName>
                                        </p:attrNameLst>
                                      </p:cBhvr>
                                      <p:to>
                                        <p:strVal val="visible"/>
                                      </p:to>
                                    </p:set>
                                    <p:animEffect transition="in" filter="wipe(left)">
                                      <p:cBhvr>
                                        <p:cTn id="106" dur="500"/>
                                        <p:tgtEl>
                                          <p:spTgt spid="12341"/>
                                        </p:tgtEl>
                                      </p:cBhvr>
                                    </p:animEffect>
                                  </p:childTnLst>
                                </p:cTn>
                              </p:par>
                              <p:par>
                                <p:cTn id="107" presetID="22" presetClass="entr" presetSubtype="8" fill="hold" grpId="0" nodeType="withEffect">
                                  <p:stCondLst>
                                    <p:cond delay="0"/>
                                  </p:stCondLst>
                                  <p:childTnLst>
                                    <p:set>
                                      <p:cBhvr>
                                        <p:cTn id="108" dur="1" fill="hold">
                                          <p:stCondLst>
                                            <p:cond delay="0"/>
                                          </p:stCondLst>
                                        </p:cTn>
                                        <p:tgtEl>
                                          <p:spTgt spid="12326"/>
                                        </p:tgtEl>
                                        <p:attrNameLst>
                                          <p:attrName>style.visibility</p:attrName>
                                        </p:attrNameLst>
                                      </p:cBhvr>
                                      <p:to>
                                        <p:strVal val="visible"/>
                                      </p:to>
                                    </p:set>
                                    <p:animEffect transition="in" filter="wipe(left)">
                                      <p:cBhvr>
                                        <p:cTn id="109" dur="500"/>
                                        <p:tgtEl>
                                          <p:spTgt spid="12326"/>
                                        </p:tgtEl>
                                      </p:cBhvr>
                                    </p:animEffect>
                                  </p:childTnLst>
                                </p:cTn>
                              </p:par>
                            </p:childTnLst>
                          </p:cTn>
                        </p:par>
                      </p:childTnLst>
                    </p:cTn>
                  </p:par>
                  <p:par>
                    <p:cTn id="110" fill="hold" nodeType="clickPar">
                      <p:stCondLst>
                        <p:cond delay="indefinite"/>
                      </p:stCondLst>
                      <p:childTnLst>
                        <p:par>
                          <p:cTn id="111" fill="hold" nodeType="withGroup">
                            <p:stCondLst>
                              <p:cond delay="0"/>
                            </p:stCondLst>
                            <p:childTnLst>
                              <p:par>
                                <p:cTn id="112" presetID="22" presetClass="entr" presetSubtype="4" fill="hold" nodeType="clickEffect">
                                  <p:stCondLst>
                                    <p:cond delay="0"/>
                                  </p:stCondLst>
                                  <p:childTnLst>
                                    <p:set>
                                      <p:cBhvr>
                                        <p:cTn id="113" dur="1" fill="hold">
                                          <p:stCondLst>
                                            <p:cond delay="0"/>
                                          </p:stCondLst>
                                        </p:cTn>
                                        <p:tgtEl>
                                          <p:spTgt spid="12324"/>
                                        </p:tgtEl>
                                        <p:attrNameLst>
                                          <p:attrName>style.visibility</p:attrName>
                                        </p:attrNameLst>
                                      </p:cBhvr>
                                      <p:to>
                                        <p:strVal val="visible"/>
                                      </p:to>
                                    </p:set>
                                    <p:animEffect transition="in" filter="wipe(down)">
                                      <p:cBhvr>
                                        <p:cTn id="114" dur="500"/>
                                        <p:tgtEl>
                                          <p:spTgt spid="12324"/>
                                        </p:tgtEl>
                                      </p:cBhvr>
                                    </p:animEffect>
                                  </p:childTnLst>
                                </p:cTn>
                              </p:par>
                              <p:par>
                                <p:cTn id="115" presetID="22" presetClass="entr" presetSubtype="4" fill="hold" nodeType="withEffect">
                                  <p:stCondLst>
                                    <p:cond delay="0"/>
                                  </p:stCondLst>
                                  <p:childTnLst>
                                    <p:set>
                                      <p:cBhvr>
                                        <p:cTn id="116" dur="1" fill="hold">
                                          <p:stCondLst>
                                            <p:cond delay="0"/>
                                          </p:stCondLst>
                                        </p:cTn>
                                        <p:tgtEl>
                                          <p:spTgt spid="12327"/>
                                        </p:tgtEl>
                                        <p:attrNameLst>
                                          <p:attrName>style.visibility</p:attrName>
                                        </p:attrNameLst>
                                      </p:cBhvr>
                                      <p:to>
                                        <p:strVal val="visible"/>
                                      </p:to>
                                    </p:set>
                                    <p:animEffect transition="in" filter="wipe(down)">
                                      <p:cBhvr>
                                        <p:cTn id="117" dur="500"/>
                                        <p:tgtEl>
                                          <p:spTgt spid="12327"/>
                                        </p:tgtEl>
                                      </p:cBhvr>
                                    </p:animEffect>
                                  </p:childTnLst>
                                </p:cTn>
                              </p:par>
                              <p:par>
                                <p:cTn id="118" presetID="22" presetClass="entr" presetSubtype="4" fill="hold" grpId="0" nodeType="withEffect">
                                  <p:stCondLst>
                                    <p:cond delay="0"/>
                                  </p:stCondLst>
                                  <p:childTnLst>
                                    <p:set>
                                      <p:cBhvr>
                                        <p:cTn id="119" dur="1" fill="hold">
                                          <p:stCondLst>
                                            <p:cond delay="0"/>
                                          </p:stCondLst>
                                        </p:cTn>
                                        <p:tgtEl>
                                          <p:spTgt spid="12325"/>
                                        </p:tgtEl>
                                        <p:attrNameLst>
                                          <p:attrName>style.visibility</p:attrName>
                                        </p:attrNameLst>
                                      </p:cBhvr>
                                      <p:to>
                                        <p:strVal val="visible"/>
                                      </p:to>
                                    </p:set>
                                    <p:animEffect transition="in" filter="wipe(down)">
                                      <p:cBhvr>
                                        <p:cTn id="120" dur="500"/>
                                        <p:tgtEl>
                                          <p:spTgt spid="12325"/>
                                        </p:tgtEl>
                                      </p:cBhvr>
                                    </p:animEffect>
                                  </p:childTnLst>
                                </p:cTn>
                              </p:par>
                            </p:childTnLst>
                          </p:cTn>
                        </p:par>
                      </p:childTnLst>
                    </p:cTn>
                  </p:par>
                  <p:par>
                    <p:cTn id="121" fill="hold" nodeType="clickPar">
                      <p:stCondLst>
                        <p:cond delay="indefinite"/>
                      </p:stCondLst>
                      <p:childTnLst>
                        <p:par>
                          <p:cTn id="122" fill="hold" nodeType="withGroup">
                            <p:stCondLst>
                              <p:cond delay="0"/>
                            </p:stCondLst>
                            <p:childTnLst>
                              <p:par>
                                <p:cTn id="123" presetID="22" presetClass="entr" presetSubtype="4" fill="hold" nodeType="clickEffect">
                                  <p:stCondLst>
                                    <p:cond delay="0"/>
                                  </p:stCondLst>
                                  <p:childTnLst>
                                    <p:set>
                                      <p:cBhvr>
                                        <p:cTn id="124" dur="1" fill="hold">
                                          <p:stCondLst>
                                            <p:cond delay="0"/>
                                          </p:stCondLst>
                                        </p:cTn>
                                        <p:tgtEl>
                                          <p:spTgt spid="12323"/>
                                        </p:tgtEl>
                                        <p:attrNameLst>
                                          <p:attrName>style.visibility</p:attrName>
                                        </p:attrNameLst>
                                      </p:cBhvr>
                                      <p:to>
                                        <p:strVal val="visible"/>
                                      </p:to>
                                    </p:set>
                                    <p:animEffect transition="in" filter="wipe(down)">
                                      <p:cBhvr>
                                        <p:cTn id="125" dur="500"/>
                                        <p:tgtEl>
                                          <p:spTgt spid="12323"/>
                                        </p:tgtEl>
                                      </p:cBhvr>
                                    </p:animEffect>
                                  </p:childTnLst>
                                </p:cTn>
                              </p:par>
                              <p:par>
                                <p:cTn id="126" presetID="22" presetClass="entr" presetSubtype="4" fill="hold" grpId="0" nodeType="withEffect">
                                  <p:stCondLst>
                                    <p:cond delay="0"/>
                                  </p:stCondLst>
                                  <p:childTnLst>
                                    <p:set>
                                      <p:cBhvr>
                                        <p:cTn id="127" dur="1" fill="hold">
                                          <p:stCondLst>
                                            <p:cond delay="0"/>
                                          </p:stCondLst>
                                        </p:cTn>
                                        <p:tgtEl>
                                          <p:spTgt spid="12340"/>
                                        </p:tgtEl>
                                        <p:attrNameLst>
                                          <p:attrName>style.visibility</p:attrName>
                                        </p:attrNameLst>
                                      </p:cBhvr>
                                      <p:to>
                                        <p:strVal val="visible"/>
                                      </p:to>
                                    </p:set>
                                    <p:animEffect transition="in" filter="wipe(down)">
                                      <p:cBhvr>
                                        <p:cTn id="128" dur="500"/>
                                        <p:tgtEl>
                                          <p:spTgt spid="12340"/>
                                        </p:tgtEl>
                                      </p:cBhvr>
                                    </p:animEffect>
                                  </p:childTnLst>
                                </p:cTn>
                              </p:par>
                              <p:par>
                                <p:cTn id="129" presetID="22" presetClass="entr" presetSubtype="4" fill="hold" nodeType="withEffect">
                                  <p:stCondLst>
                                    <p:cond delay="0"/>
                                  </p:stCondLst>
                                  <p:childTnLst>
                                    <p:set>
                                      <p:cBhvr>
                                        <p:cTn id="130" dur="1" fill="hold">
                                          <p:stCondLst>
                                            <p:cond delay="0"/>
                                          </p:stCondLst>
                                        </p:cTn>
                                        <p:tgtEl>
                                          <p:spTgt spid="12344"/>
                                        </p:tgtEl>
                                        <p:attrNameLst>
                                          <p:attrName>style.visibility</p:attrName>
                                        </p:attrNameLst>
                                      </p:cBhvr>
                                      <p:to>
                                        <p:strVal val="visible"/>
                                      </p:to>
                                    </p:set>
                                    <p:animEffect transition="in" filter="wipe(down)">
                                      <p:cBhvr>
                                        <p:cTn id="131" dur="500"/>
                                        <p:tgtEl>
                                          <p:spTgt spid="12344"/>
                                        </p:tgtEl>
                                      </p:cBhvr>
                                    </p:animEffect>
                                  </p:childTnLst>
                                </p:cTn>
                              </p:par>
                              <p:par>
                                <p:cTn id="132" presetID="22" presetClass="entr" presetSubtype="4" fill="hold" grpId="0" nodeType="withEffect">
                                  <p:stCondLst>
                                    <p:cond delay="0"/>
                                  </p:stCondLst>
                                  <p:childTnLst>
                                    <p:set>
                                      <p:cBhvr>
                                        <p:cTn id="133" dur="1" fill="hold">
                                          <p:stCondLst>
                                            <p:cond delay="0"/>
                                          </p:stCondLst>
                                        </p:cTn>
                                        <p:tgtEl>
                                          <p:spTgt spid="12343"/>
                                        </p:tgtEl>
                                        <p:attrNameLst>
                                          <p:attrName>style.visibility</p:attrName>
                                        </p:attrNameLst>
                                      </p:cBhvr>
                                      <p:to>
                                        <p:strVal val="visible"/>
                                      </p:to>
                                    </p:set>
                                    <p:animEffect transition="in" filter="wipe(down)">
                                      <p:cBhvr>
                                        <p:cTn id="134" dur="500"/>
                                        <p:tgtEl>
                                          <p:spTgt spid="123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2" grpId="0"/>
      <p:bldP spid="12304" grpId="0" animBg="1"/>
      <p:bldP spid="12306" grpId="0"/>
      <p:bldP spid="12307" grpId="0" animBg="1"/>
      <p:bldP spid="12310" grpId="0" animBg="1"/>
      <p:bldP spid="12312" grpId="0" animBg="1"/>
      <p:bldP spid="12316" grpId="0" animBg="1"/>
      <p:bldP spid="12343" grpId="0" animBg="1"/>
      <p:bldP spid="12325" grpId="0" animBg="1"/>
      <p:bldP spid="12326" grpId="0"/>
      <p:bldP spid="12329" grpId="0" animBg="1"/>
      <p:bldP spid="12333" grpId="0"/>
      <p:bldP spid="12340" grpId="0" animBg="1"/>
      <p:bldP spid="12345" grpId="0"/>
      <p:bldP spid="1234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32" name="Text Box 20">
            <a:extLst>
              <a:ext uri="{FF2B5EF4-FFF2-40B4-BE49-F238E27FC236}">
                <a16:creationId xmlns:a16="http://schemas.microsoft.com/office/drawing/2014/main" id="{1A6986C9-094F-2685-13EE-47DF72DE0A31}"/>
              </a:ext>
            </a:extLst>
          </p:cNvPr>
          <p:cNvSpPr txBox="1">
            <a:spLocks noChangeArrowheads="1"/>
          </p:cNvSpPr>
          <p:nvPr/>
        </p:nvSpPr>
        <p:spPr bwMode="auto">
          <a:xfrm>
            <a:off x="1717675" y="4160827"/>
            <a:ext cx="558800" cy="874712"/>
          </a:xfrm>
          <a:prstGeom prst="rect">
            <a:avLst/>
          </a:prstGeom>
          <a:solidFill>
            <a:schemeClr val="accent6"/>
          </a:solidFill>
          <a:ln w="22225" cap="sq" algn="ctr">
            <a:solidFill>
              <a:srgbClr val="FFFFFF"/>
            </a:solidFill>
            <a:miter lim="800000"/>
            <a:headEnd/>
            <a:tailEnd/>
          </a:ln>
          <a:effectLst/>
        </p:spPr>
        <p:txBody>
          <a:bodyPr>
            <a:spAutoFit/>
          </a:bodyPr>
          <a:lstStyle/>
          <a:p>
            <a:pPr algn="ctr" rtl="0">
              <a:lnSpc>
                <a:spcPct val="90000"/>
              </a:lnSpc>
              <a:spcBef>
                <a:spcPct val="20000"/>
              </a:spcBef>
            </a:pPr>
            <a:endParaRPr lang="en-US" altLang="en-US" sz="1600">
              <a:latin typeface="Times New Roman" panose="02020603050405020304" pitchFamily="18" charset="0"/>
            </a:endParaRPr>
          </a:p>
          <a:p>
            <a:pPr algn="ctr" rtl="0">
              <a:lnSpc>
                <a:spcPct val="90000"/>
              </a:lnSpc>
              <a:spcBef>
                <a:spcPct val="20000"/>
              </a:spcBef>
            </a:pPr>
            <a:r>
              <a:rPr lang="en-US" altLang="en-US" sz="1600">
                <a:latin typeface="Times New Roman" panose="02020603050405020304" pitchFamily="18" charset="0"/>
              </a:rPr>
              <a:t>M</a:t>
            </a:r>
          </a:p>
          <a:p>
            <a:pPr algn="ctr" rtl="0">
              <a:lnSpc>
                <a:spcPct val="90000"/>
              </a:lnSpc>
              <a:spcBef>
                <a:spcPct val="20000"/>
              </a:spcBef>
            </a:pPr>
            <a:endParaRPr lang="en-US" altLang="en-US" sz="1600">
              <a:latin typeface="Times New Roman" panose="02020603050405020304" pitchFamily="18" charset="0"/>
            </a:endParaRPr>
          </a:p>
        </p:txBody>
      </p:sp>
      <p:sp>
        <p:nvSpPr>
          <p:cNvPr id="13333" name="AutoShape 21">
            <a:extLst>
              <a:ext uri="{FF2B5EF4-FFF2-40B4-BE49-F238E27FC236}">
                <a16:creationId xmlns:a16="http://schemas.microsoft.com/office/drawing/2014/main" id="{3E9882AB-074D-EA38-C691-D68C4D329D30}"/>
              </a:ext>
            </a:extLst>
          </p:cNvPr>
          <p:cNvSpPr>
            <a:spLocks noChangeArrowheads="1"/>
          </p:cNvSpPr>
          <p:nvPr/>
        </p:nvSpPr>
        <p:spPr bwMode="auto">
          <a:xfrm>
            <a:off x="2554289" y="4356089"/>
            <a:ext cx="168275" cy="198438"/>
          </a:xfrm>
          <a:prstGeom prst="roundRect">
            <a:avLst>
              <a:gd name="adj" fmla="val 16667"/>
            </a:avLst>
          </a:prstGeom>
          <a:solidFill>
            <a:schemeClr val="accent4"/>
          </a:solidFill>
          <a:ln>
            <a:noFill/>
          </a:ln>
          <a:effectLst/>
        </p:spPr>
        <p:txBody>
          <a:bodyPr wrap="none" anchor="ctr"/>
          <a:lstStyle/>
          <a:p>
            <a:pPr algn="ctr" rtl="0">
              <a:lnSpc>
                <a:spcPct val="90000"/>
              </a:lnSpc>
              <a:spcBef>
                <a:spcPct val="20000"/>
              </a:spcBef>
            </a:pPr>
            <a:r>
              <a:rPr lang="en-US" altLang="en-US" sz="1400" dirty="0">
                <a:solidFill>
                  <a:schemeClr val="bg1"/>
                </a:solidFill>
                <a:latin typeface="Times New Roman" panose="02020603050405020304" pitchFamily="18" charset="0"/>
              </a:rPr>
              <a:t>H</a:t>
            </a:r>
          </a:p>
        </p:txBody>
      </p:sp>
      <p:sp>
        <p:nvSpPr>
          <p:cNvPr id="13334" name="Line 22">
            <a:extLst>
              <a:ext uri="{FF2B5EF4-FFF2-40B4-BE49-F238E27FC236}">
                <a16:creationId xmlns:a16="http://schemas.microsoft.com/office/drawing/2014/main" id="{CFE46033-BF13-BC20-75BD-BCEB1BD97881}"/>
              </a:ext>
            </a:extLst>
          </p:cNvPr>
          <p:cNvSpPr>
            <a:spLocks noChangeShapeType="1"/>
          </p:cNvSpPr>
          <p:nvPr/>
        </p:nvSpPr>
        <p:spPr bwMode="auto">
          <a:xfrm>
            <a:off x="2276476" y="4487852"/>
            <a:ext cx="277813"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35" name="AutoShape 23">
            <a:extLst>
              <a:ext uri="{FF2B5EF4-FFF2-40B4-BE49-F238E27FC236}">
                <a16:creationId xmlns:a16="http://schemas.microsoft.com/office/drawing/2014/main" id="{22824B31-194E-E570-6F56-5FC2A1D88D8B}"/>
              </a:ext>
            </a:extLst>
          </p:cNvPr>
          <p:cNvSpPr>
            <a:spLocks noChangeArrowheads="1"/>
          </p:cNvSpPr>
          <p:nvPr/>
        </p:nvSpPr>
        <p:spPr bwMode="auto">
          <a:xfrm>
            <a:off x="3000375" y="4398953"/>
            <a:ext cx="331788" cy="155575"/>
          </a:xfrm>
          <a:prstGeom prst="roundRect">
            <a:avLst>
              <a:gd name="adj" fmla="val 16667"/>
            </a:avLst>
          </a:prstGeom>
          <a:solidFill>
            <a:srgbClr val="FFC000"/>
          </a:solidFill>
          <a:ln>
            <a:noFill/>
          </a:ln>
          <a:effectLst/>
        </p:spPr>
        <p:txBody>
          <a:bodyPr wrap="none" anchor="ctr"/>
          <a:lstStyle/>
          <a:p>
            <a:pPr algn="ctr" rtl="0">
              <a:lnSpc>
                <a:spcPct val="90000"/>
              </a:lnSpc>
              <a:spcBef>
                <a:spcPct val="20000"/>
              </a:spcBef>
            </a:pPr>
            <a:r>
              <a:rPr lang="en-US" altLang="en-US" sz="1400" dirty="0">
                <a:solidFill>
                  <a:schemeClr val="bg1"/>
                </a:solidFill>
                <a:latin typeface="Times New Roman" panose="02020603050405020304" pitchFamily="18" charset="0"/>
              </a:rPr>
              <a:t>EP</a:t>
            </a:r>
          </a:p>
        </p:txBody>
      </p:sp>
      <p:sp>
        <p:nvSpPr>
          <p:cNvPr id="13336" name="Line 24">
            <a:extLst>
              <a:ext uri="{FF2B5EF4-FFF2-40B4-BE49-F238E27FC236}">
                <a16:creationId xmlns:a16="http://schemas.microsoft.com/office/drawing/2014/main" id="{FE6E8A62-EE34-FDFF-662B-BD442981B9A6}"/>
              </a:ext>
            </a:extLst>
          </p:cNvPr>
          <p:cNvSpPr>
            <a:spLocks noChangeShapeType="1"/>
          </p:cNvSpPr>
          <p:nvPr/>
        </p:nvSpPr>
        <p:spPr bwMode="auto">
          <a:xfrm flipV="1">
            <a:off x="2720975" y="4470390"/>
            <a:ext cx="279400" cy="17463"/>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37" name="AutoShape 25">
            <a:extLst>
              <a:ext uri="{FF2B5EF4-FFF2-40B4-BE49-F238E27FC236}">
                <a16:creationId xmlns:a16="http://schemas.microsoft.com/office/drawing/2014/main" id="{AD5875D1-3A03-E3C2-6F9F-32936B5E3ADC}"/>
              </a:ext>
            </a:extLst>
          </p:cNvPr>
          <p:cNvSpPr>
            <a:spLocks noChangeArrowheads="1"/>
          </p:cNvSpPr>
          <p:nvPr/>
        </p:nvSpPr>
        <p:spPr bwMode="auto">
          <a:xfrm>
            <a:off x="3665539" y="4356089"/>
            <a:ext cx="168275" cy="198438"/>
          </a:xfrm>
          <a:prstGeom prst="roundRect">
            <a:avLst>
              <a:gd name="adj" fmla="val 16667"/>
            </a:avLst>
          </a:prstGeom>
          <a:solidFill>
            <a:srgbClr val="FFC000"/>
          </a:solidFill>
          <a:ln>
            <a:noFill/>
          </a:ln>
          <a:effectLst/>
        </p:spPr>
        <p:txBody>
          <a:bodyPr wrap="none" anchor="ctr"/>
          <a:lstStyle/>
          <a:p>
            <a:pPr algn="ctr" rtl="0">
              <a:lnSpc>
                <a:spcPct val="90000"/>
              </a:lnSpc>
              <a:spcBef>
                <a:spcPct val="20000"/>
              </a:spcBef>
            </a:pPr>
            <a:r>
              <a:rPr lang="en-US" altLang="en-US" sz="1400" dirty="0">
                <a:solidFill>
                  <a:schemeClr val="bg1"/>
                </a:solidFill>
                <a:latin typeface="Times New Roman" panose="02020603050405020304" pitchFamily="18" charset="0"/>
              </a:rPr>
              <a:t>| |</a:t>
            </a:r>
          </a:p>
        </p:txBody>
      </p:sp>
      <p:sp>
        <p:nvSpPr>
          <p:cNvPr id="13338" name="Line 26">
            <a:extLst>
              <a:ext uri="{FF2B5EF4-FFF2-40B4-BE49-F238E27FC236}">
                <a16:creationId xmlns:a16="http://schemas.microsoft.com/office/drawing/2014/main" id="{93D3785E-2074-D589-80DA-44CB3EA0151C}"/>
              </a:ext>
            </a:extLst>
          </p:cNvPr>
          <p:cNvSpPr>
            <a:spLocks noChangeShapeType="1"/>
          </p:cNvSpPr>
          <p:nvPr/>
        </p:nvSpPr>
        <p:spPr bwMode="auto">
          <a:xfrm flipV="1">
            <a:off x="3332164" y="4487852"/>
            <a:ext cx="333375"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39" name="Line 27">
            <a:extLst>
              <a:ext uri="{FF2B5EF4-FFF2-40B4-BE49-F238E27FC236}">
                <a16:creationId xmlns:a16="http://schemas.microsoft.com/office/drawing/2014/main" id="{7867F75A-ACCC-10F6-5313-AECF6A63833A}"/>
              </a:ext>
            </a:extLst>
          </p:cNvPr>
          <p:cNvSpPr>
            <a:spLocks noChangeShapeType="1"/>
          </p:cNvSpPr>
          <p:nvPr/>
        </p:nvSpPr>
        <p:spPr bwMode="auto">
          <a:xfrm flipV="1">
            <a:off x="3721100" y="4554527"/>
            <a:ext cx="1588" cy="328612"/>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0" name="Line 28">
            <a:extLst>
              <a:ext uri="{FF2B5EF4-FFF2-40B4-BE49-F238E27FC236}">
                <a16:creationId xmlns:a16="http://schemas.microsoft.com/office/drawing/2014/main" id="{4E18C22F-5018-5FED-0D58-A40CED2CE490}"/>
              </a:ext>
            </a:extLst>
          </p:cNvPr>
          <p:cNvSpPr>
            <a:spLocks noChangeShapeType="1"/>
          </p:cNvSpPr>
          <p:nvPr/>
        </p:nvSpPr>
        <p:spPr bwMode="auto">
          <a:xfrm>
            <a:off x="2276476" y="4883139"/>
            <a:ext cx="1444625"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1" name="Text Box 29">
            <a:extLst>
              <a:ext uri="{FF2B5EF4-FFF2-40B4-BE49-F238E27FC236}">
                <a16:creationId xmlns:a16="http://schemas.microsoft.com/office/drawing/2014/main" id="{381CCB14-B1FC-2EB4-1C53-1DB6B31C70F3}"/>
              </a:ext>
            </a:extLst>
          </p:cNvPr>
          <p:cNvSpPr txBox="1">
            <a:spLocks noChangeArrowheads="1"/>
          </p:cNvSpPr>
          <p:nvPr/>
        </p:nvSpPr>
        <p:spPr bwMode="auto">
          <a:xfrm>
            <a:off x="2782888" y="3606790"/>
            <a:ext cx="989012"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000"/>
              </a:lnSpc>
              <a:spcBef>
                <a:spcPct val="20000"/>
              </a:spcBef>
            </a:pPr>
            <a:r>
              <a:rPr lang="en-US" altLang="en-US" sz="1400">
                <a:latin typeface="Times New Roman" panose="02020603050405020304" pitchFamily="18" charset="0"/>
              </a:rPr>
              <a:t>Private key</a:t>
            </a:r>
          </a:p>
          <a:p>
            <a:pPr algn="ctr" rtl="0">
              <a:lnSpc>
                <a:spcPct val="90000"/>
              </a:lnSpc>
              <a:spcBef>
                <a:spcPct val="20000"/>
              </a:spcBef>
            </a:pPr>
            <a:r>
              <a:rPr lang="en-US" altLang="en-US" sz="1400">
                <a:latin typeface="Times New Roman" panose="02020603050405020304" pitchFamily="18" charset="0"/>
              </a:rPr>
              <a:t>KRa</a:t>
            </a:r>
          </a:p>
        </p:txBody>
      </p:sp>
      <p:sp>
        <p:nvSpPr>
          <p:cNvPr id="13342" name="Line 30">
            <a:extLst>
              <a:ext uri="{FF2B5EF4-FFF2-40B4-BE49-F238E27FC236}">
                <a16:creationId xmlns:a16="http://schemas.microsoft.com/office/drawing/2014/main" id="{2D99842F-F430-D9DC-2BF9-5B6BEDFF136A}"/>
              </a:ext>
            </a:extLst>
          </p:cNvPr>
          <p:cNvSpPr>
            <a:spLocks noChangeShapeType="1"/>
          </p:cNvSpPr>
          <p:nvPr/>
        </p:nvSpPr>
        <p:spPr bwMode="auto">
          <a:xfrm>
            <a:off x="3276600" y="4159239"/>
            <a:ext cx="1588" cy="19685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3" name="AutoShape 31">
            <a:extLst>
              <a:ext uri="{FF2B5EF4-FFF2-40B4-BE49-F238E27FC236}">
                <a16:creationId xmlns:a16="http://schemas.microsoft.com/office/drawing/2014/main" id="{19DE5E05-1D8A-C6E2-7CC5-BFDFA1878FC2}"/>
              </a:ext>
            </a:extLst>
          </p:cNvPr>
          <p:cNvSpPr>
            <a:spLocks noChangeArrowheads="1"/>
          </p:cNvSpPr>
          <p:nvPr/>
        </p:nvSpPr>
        <p:spPr bwMode="auto">
          <a:xfrm>
            <a:off x="4167188" y="4398953"/>
            <a:ext cx="273050" cy="155575"/>
          </a:xfrm>
          <a:prstGeom prst="roundRect">
            <a:avLst>
              <a:gd name="adj" fmla="val 16667"/>
            </a:avLst>
          </a:prstGeom>
          <a:solidFill>
            <a:srgbClr val="FFC000"/>
          </a:solidFill>
          <a:ln>
            <a:noFill/>
          </a:ln>
          <a:effectLst/>
        </p:spPr>
        <p:txBody>
          <a:bodyPr wrap="none" anchor="ctr"/>
          <a:lstStyle/>
          <a:p>
            <a:pPr algn="ctr" rtl="0">
              <a:lnSpc>
                <a:spcPct val="90000"/>
              </a:lnSpc>
              <a:spcBef>
                <a:spcPct val="20000"/>
              </a:spcBef>
            </a:pPr>
            <a:r>
              <a:rPr lang="en-US" altLang="en-US" sz="1400" dirty="0">
                <a:solidFill>
                  <a:schemeClr val="bg1"/>
                </a:solidFill>
                <a:latin typeface="Times New Roman" panose="02020603050405020304" pitchFamily="18" charset="0"/>
              </a:rPr>
              <a:t>ZIP</a:t>
            </a:r>
          </a:p>
        </p:txBody>
      </p:sp>
      <p:sp>
        <p:nvSpPr>
          <p:cNvPr id="13344" name="Line 32">
            <a:extLst>
              <a:ext uri="{FF2B5EF4-FFF2-40B4-BE49-F238E27FC236}">
                <a16:creationId xmlns:a16="http://schemas.microsoft.com/office/drawing/2014/main" id="{71412305-B06C-CD90-C0E9-CE53BF8FE476}"/>
              </a:ext>
            </a:extLst>
          </p:cNvPr>
          <p:cNvSpPr>
            <a:spLocks noChangeShapeType="1"/>
          </p:cNvSpPr>
          <p:nvPr/>
        </p:nvSpPr>
        <p:spPr bwMode="auto">
          <a:xfrm>
            <a:off x="3833813" y="4487852"/>
            <a:ext cx="334962"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5" name="Text Box 33">
            <a:extLst>
              <a:ext uri="{FF2B5EF4-FFF2-40B4-BE49-F238E27FC236}">
                <a16:creationId xmlns:a16="http://schemas.microsoft.com/office/drawing/2014/main" id="{192ECC5B-50FF-EEAC-5016-E4ECD50862E2}"/>
              </a:ext>
            </a:extLst>
          </p:cNvPr>
          <p:cNvSpPr txBox="1">
            <a:spLocks noChangeArrowheads="1"/>
          </p:cNvSpPr>
          <p:nvPr/>
        </p:nvSpPr>
        <p:spPr bwMode="auto">
          <a:xfrm>
            <a:off x="5106988" y="2384415"/>
            <a:ext cx="93980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000"/>
              </a:lnSpc>
              <a:spcBef>
                <a:spcPct val="20000"/>
              </a:spcBef>
            </a:pPr>
            <a:r>
              <a:rPr lang="en-US" altLang="en-US" sz="1400">
                <a:latin typeface="Times New Roman" panose="02020603050405020304" pitchFamily="18" charset="0"/>
              </a:rPr>
              <a:t>Public key</a:t>
            </a:r>
          </a:p>
          <a:p>
            <a:pPr algn="ctr" rtl="0">
              <a:lnSpc>
                <a:spcPct val="90000"/>
              </a:lnSpc>
              <a:spcBef>
                <a:spcPct val="20000"/>
              </a:spcBef>
            </a:pPr>
            <a:r>
              <a:rPr lang="en-US" altLang="en-US" sz="1400">
                <a:latin typeface="Times New Roman" panose="02020603050405020304" pitchFamily="18" charset="0"/>
              </a:rPr>
              <a:t>KUb</a:t>
            </a:r>
          </a:p>
        </p:txBody>
      </p:sp>
      <p:sp>
        <p:nvSpPr>
          <p:cNvPr id="13347" name="Line 35">
            <a:extLst>
              <a:ext uri="{FF2B5EF4-FFF2-40B4-BE49-F238E27FC236}">
                <a16:creationId xmlns:a16="http://schemas.microsoft.com/office/drawing/2014/main" id="{494E4CF9-7C2A-719A-8633-86A154CD3AEE}"/>
              </a:ext>
            </a:extLst>
          </p:cNvPr>
          <p:cNvSpPr>
            <a:spLocks noChangeShapeType="1"/>
          </p:cNvSpPr>
          <p:nvPr/>
        </p:nvSpPr>
        <p:spPr bwMode="auto">
          <a:xfrm flipV="1">
            <a:off x="5135563" y="3694103"/>
            <a:ext cx="279400" cy="1587"/>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9" name="AutoShape 37">
            <a:extLst>
              <a:ext uri="{FF2B5EF4-FFF2-40B4-BE49-F238E27FC236}">
                <a16:creationId xmlns:a16="http://schemas.microsoft.com/office/drawing/2014/main" id="{4376B548-C535-E4EE-3C64-2BE99A20C0DD}"/>
              </a:ext>
            </a:extLst>
          </p:cNvPr>
          <p:cNvSpPr>
            <a:spLocks noChangeArrowheads="1"/>
          </p:cNvSpPr>
          <p:nvPr/>
        </p:nvSpPr>
        <p:spPr bwMode="auto">
          <a:xfrm>
            <a:off x="4746625" y="4421177"/>
            <a:ext cx="222250" cy="196850"/>
          </a:xfrm>
          <a:prstGeom prst="roundRect">
            <a:avLst>
              <a:gd name="adj" fmla="val 0"/>
            </a:avLst>
          </a:prstGeom>
          <a:solidFill>
            <a:srgbClr val="FFC000"/>
          </a:solidFill>
          <a:ln>
            <a:noFill/>
          </a:ln>
          <a:effectLst/>
        </p:spPr>
        <p:txBody>
          <a:bodyPr wrap="none" anchor="ctr"/>
          <a:lstStyle/>
          <a:p>
            <a:pPr algn="ctr" rtl="0">
              <a:lnSpc>
                <a:spcPct val="90000"/>
              </a:lnSpc>
              <a:spcBef>
                <a:spcPct val="20000"/>
              </a:spcBef>
            </a:pPr>
            <a:r>
              <a:rPr lang="en-US" altLang="en-US" sz="1400" dirty="0">
                <a:solidFill>
                  <a:schemeClr val="bg1"/>
                </a:solidFill>
                <a:latin typeface="Times New Roman" panose="02020603050405020304" pitchFamily="18" charset="0"/>
              </a:rPr>
              <a:t>EC</a:t>
            </a:r>
          </a:p>
        </p:txBody>
      </p:sp>
      <p:sp>
        <p:nvSpPr>
          <p:cNvPr id="13352" name="AutoShape 40">
            <a:extLst>
              <a:ext uri="{FF2B5EF4-FFF2-40B4-BE49-F238E27FC236}">
                <a16:creationId xmlns:a16="http://schemas.microsoft.com/office/drawing/2014/main" id="{35669098-47D4-387C-7358-3DAF2B1E4F68}"/>
              </a:ext>
            </a:extLst>
          </p:cNvPr>
          <p:cNvSpPr>
            <a:spLocks noChangeArrowheads="1"/>
          </p:cNvSpPr>
          <p:nvPr/>
        </p:nvSpPr>
        <p:spPr bwMode="auto">
          <a:xfrm>
            <a:off x="5414963" y="3563927"/>
            <a:ext cx="222250" cy="196850"/>
          </a:xfrm>
          <a:prstGeom prst="roundRect">
            <a:avLst>
              <a:gd name="adj" fmla="val 16667"/>
            </a:avLst>
          </a:prstGeom>
          <a:solidFill>
            <a:srgbClr val="FFC000"/>
          </a:solidFill>
          <a:ln>
            <a:noFill/>
          </a:ln>
          <a:effectLst/>
        </p:spPr>
        <p:txBody>
          <a:bodyPr wrap="none" anchor="ctr"/>
          <a:lstStyle/>
          <a:p>
            <a:pPr algn="ctr" rtl="0">
              <a:lnSpc>
                <a:spcPct val="90000"/>
              </a:lnSpc>
              <a:spcBef>
                <a:spcPct val="20000"/>
              </a:spcBef>
            </a:pPr>
            <a:r>
              <a:rPr lang="en-US" altLang="en-US" sz="1400" dirty="0">
                <a:solidFill>
                  <a:schemeClr val="bg1"/>
                </a:solidFill>
                <a:latin typeface="Times New Roman" panose="02020603050405020304" pitchFamily="18" charset="0"/>
              </a:rPr>
              <a:t>EP</a:t>
            </a:r>
          </a:p>
        </p:txBody>
      </p:sp>
      <p:sp>
        <p:nvSpPr>
          <p:cNvPr id="13354" name="AutoShape 42">
            <a:extLst>
              <a:ext uri="{FF2B5EF4-FFF2-40B4-BE49-F238E27FC236}">
                <a16:creationId xmlns:a16="http://schemas.microsoft.com/office/drawing/2014/main" id="{7B4AEA98-47F1-7F17-EC89-8B1536CD5917}"/>
              </a:ext>
            </a:extLst>
          </p:cNvPr>
          <p:cNvSpPr>
            <a:spLocks noChangeArrowheads="1"/>
          </p:cNvSpPr>
          <p:nvPr/>
        </p:nvSpPr>
        <p:spPr bwMode="auto">
          <a:xfrm>
            <a:off x="5443539" y="4421177"/>
            <a:ext cx="168275" cy="196850"/>
          </a:xfrm>
          <a:prstGeom prst="roundRect">
            <a:avLst>
              <a:gd name="adj" fmla="val 16667"/>
            </a:avLst>
          </a:prstGeom>
          <a:solidFill>
            <a:srgbClr val="FFC000"/>
          </a:solidFill>
          <a:ln>
            <a:noFill/>
          </a:ln>
          <a:effectLst/>
        </p:spPr>
        <p:txBody>
          <a:bodyPr wrap="none" anchor="ctr"/>
          <a:lstStyle/>
          <a:p>
            <a:pPr algn="ctr" rtl="0">
              <a:lnSpc>
                <a:spcPct val="90000"/>
              </a:lnSpc>
              <a:spcBef>
                <a:spcPct val="20000"/>
              </a:spcBef>
            </a:pPr>
            <a:r>
              <a:rPr lang="en-US" altLang="en-US" sz="1400" dirty="0">
                <a:solidFill>
                  <a:schemeClr val="bg1"/>
                </a:solidFill>
                <a:latin typeface="Times New Roman" panose="02020603050405020304" pitchFamily="18" charset="0"/>
              </a:rPr>
              <a:t>| |</a:t>
            </a:r>
          </a:p>
        </p:txBody>
      </p:sp>
      <p:sp>
        <p:nvSpPr>
          <p:cNvPr id="13361" name="AutoShape 49">
            <a:extLst>
              <a:ext uri="{FF2B5EF4-FFF2-40B4-BE49-F238E27FC236}">
                <a16:creationId xmlns:a16="http://schemas.microsoft.com/office/drawing/2014/main" id="{FA2094DC-B06C-E15F-C8FB-5147963D5ACD}"/>
              </a:ext>
            </a:extLst>
          </p:cNvPr>
          <p:cNvSpPr>
            <a:spLocks noChangeArrowheads="1"/>
          </p:cNvSpPr>
          <p:nvPr/>
        </p:nvSpPr>
        <p:spPr bwMode="auto">
          <a:xfrm>
            <a:off x="7339013" y="4583103"/>
            <a:ext cx="247650" cy="160337"/>
          </a:xfrm>
          <a:prstGeom prst="roundRect">
            <a:avLst>
              <a:gd name="adj" fmla="val 16667"/>
            </a:avLst>
          </a:prstGeom>
          <a:solidFill>
            <a:srgbClr val="FFC000"/>
          </a:solidFill>
          <a:ln>
            <a:noFill/>
          </a:ln>
          <a:effectLst/>
        </p:spPr>
        <p:txBody>
          <a:bodyPr wrap="none" anchor="ctr"/>
          <a:lstStyle/>
          <a:p>
            <a:pPr algn="ctr" rtl="0">
              <a:lnSpc>
                <a:spcPct val="90000"/>
              </a:lnSpc>
              <a:spcBef>
                <a:spcPct val="20000"/>
              </a:spcBef>
            </a:pPr>
            <a:r>
              <a:rPr lang="en-US" altLang="en-US" sz="1400" dirty="0">
                <a:solidFill>
                  <a:schemeClr val="bg1"/>
                </a:solidFill>
                <a:latin typeface="Times New Roman" panose="02020603050405020304" pitchFamily="18" charset="0"/>
              </a:rPr>
              <a:t>DC</a:t>
            </a:r>
          </a:p>
        </p:txBody>
      </p:sp>
      <p:sp>
        <p:nvSpPr>
          <p:cNvPr id="13362" name="Text Box 50">
            <a:extLst>
              <a:ext uri="{FF2B5EF4-FFF2-40B4-BE49-F238E27FC236}">
                <a16:creationId xmlns:a16="http://schemas.microsoft.com/office/drawing/2014/main" id="{375ABEBA-787B-C53A-60DE-32A58653663C}"/>
              </a:ext>
            </a:extLst>
          </p:cNvPr>
          <p:cNvSpPr txBox="1">
            <a:spLocks noChangeArrowheads="1"/>
          </p:cNvSpPr>
          <p:nvPr/>
        </p:nvSpPr>
        <p:spPr bwMode="auto">
          <a:xfrm>
            <a:off x="6886575" y="3902065"/>
            <a:ext cx="1030288"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000"/>
              </a:lnSpc>
              <a:spcBef>
                <a:spcPct val="20000"/>
              </a:spcBef>
            </a:pPr>
            <a:r>
              <a:rPr lang="en-US" altLang="en-US" sz="1400">
                <a:latin typeface="Times New Roman" panose="02020603050405020304" pitchFamily="18" charset="0"/>
              </a:rPr>
              <a:t>Session key</a:t>
            </a:r>
          </a:p>
          <a:p>
            <a:pPr algn="ctr" rtl="0">
              <a:lnSpc>
                <a:spcPct val="90000"/>
              </a:lnSpc>
              <a:spcBef>
                <a:spcPct val="20000"/>
              </a:spcBef>
            </a:pPr>
            <a:r>
              <a:rPr lang="en-US" altLang="en-US" sz="1400">
                <a:latin typeface="Times New Roman" panose="02020603050405020304" pitchFamily="18" charset="0"/>
              </a:rPr>
              <a:t>Ks</a:t>
            </a:r>
          </a:p>
        </p:txBody>
      </p:sp>
      <p:sp>
        <p:nvSpPr>
          <p:cNvPr id="13365" name="AutoShape 53">
            <a:extLst>
              <a:ext uri="{FF2B5EF4-FFF2-40B4-BE49-F238E27FC236}">
                <a16:creationId xmlns:a16="http://schemas.microsoft.com/office/drawing/2014/main" id="{D2AE08CB-F891-8569-559F-94FC27685337}"/>
              </a:ext>
            </a:extLst>
          </p:cNvPr>
          <p:cNvSpPr>
            <a:spLocks noChangeArrowheads="1"/>
          </p:cNvSpPr>
          <p:nvPr/>
        </p:nvSpPr>
        <p:spPr bwMode="auto">
          <a:xfrm>
            <a:off x="7323138" y="3533764"/>
            <a:ext cx="285750" cy="217488"/>
          </a:xfrm>
          <a:prstGeom prst="roundRect">
            <a:avLst>
              <a:gd name="adj" fmla="val 16667"/>
            </a:avLst>
          </a:prstGeom>
          <a:solidFill>
            <a:srgbClr val="FFC000"/>
          </a:solidFill>
          <a:ln>
            <a:noFill/>
          </a:ln>
          <a:effectLst/>
        </p:spPr>
        <p:txBody>
          <a:bodyPr wrap="none" anchor="ctr"/>
          <a:lstStyle/>
          <a:p>
            <a:pPr algn="ctr" rtl="0">
              <a:lnSpc>
                <a:spcPct val="90000"/>
              </a:lnSpc>
              <a:spcBef>
                <a:spcPct val="20000"/>
              </a:spcBef>
            </a:pPr>
            <a:r>
              <a:rPr lang="en-US" altLang="en-US" sz="1400" dirty="0">
                <a:solidFill>
                  <a:schemeClr val="bg1"/>
                </a:solidFill>
                <a:latin typeface="Times New Roman" panose="02020603050405020304" pitchFamily="18" charset="0"/>
              </a:rPr>
              <a:t>DP</a:t>
            </a:r>
          </a:p>
        </p:txBody>
      </p:sp>
      <p:sp>
        <p:nvSpPr>
          <p:cNvPr id="13368" name="Text Box 56">
            <a:extLst>
              <a:ext uri="{FF2B5EF4-FFF2-40B4-BE49-F238E27FC236}">
                <a16:creationId xmlns:a16="http://schemas.microsoft.com/office/drawing/2014/main" id="{C051840F-E8C3-3A76-BBC8-60C79CE9EF6A}"/>
              </a:ext>
            </a:extLst>
          </p:cNvPr>
          <p:cNvSpPr txBox="1">
            <a:spLocks noChangeArrowheads="1"/>
          </p:cNvSpPr>
          <p:nvPr/>
        </p:nvSpPr>
        <p:spPr bwMode="auto">
          <a:xfrm>
            <a:off x="6959600" y="2525702"/>
            <a:ext cx="788988" cy="711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rtl="0">
              <a:lnSpc>
                <a:spcPct val="90000"/>
              </a:lnSpc>
              <a:spcBef>
                <a:spcPct val="20000"/>
              </a:spcBef>
            </a:pPr>
            <a:r>
              <a:rPr lang="en-US" altLang="en-US" sz="1400">
                <a:latin typeface="Times New Roman" panose="02020603050405020304" pitchFamily="18" charset="0"/>
              </a:rPr>
              <a:t>Private key</a:t>
            </a:r>
          </a:p>
          <a:p>
            <a:pPr algn="ctr" rtl="0">
              <a:lnSpc>
                <a:spcPct val="90000"/>
              </a:lnSpc>
              <a:spcBef>
                <a:spcPct val="20000"/>
              </a:spcBef>
            </a:pPr>
            <a:r>
              <a:rPr lang="en-US" altLang="en-US" sz="1400">
                <a:latin typeface="Times New Roman" panose="02020603050405020304" pitchFamily="18" charset="0"/>
              </a:rPr>
              <a:t>KRb</a:t>
            </a:r>
          </a:p>
        </p:txBody>
      </p:sp>
      <p:grpSp>
        <p:nvGrpSpPr>
          <p:cNvPr id="13371" name="Group 59">
            <a:extLst>
              <a:ext uri="{FF2B5EF4-FFF2-40B4-BE49-F238E27FC236}">
                <a16:creationId xmlns:a16="http://schemas.microsoft.com/office/drawing/2014/main" id="{C8D677E8-5B09-25D2-2725-743755C4EBDC}"/>
              </a:ext>
            </a:extLst>
          </p:cNvPr>
          <p:cNvGrpSpPr>
            <a:grpSpLocks/>
          </p:cNvGrpSpPr>
          <p:nvPr/>
        </p:nvGrpSpPr>
        <p:grpSpPr bwMode="auto">
          <a:xfrm>
            <a:off x="6016626" y="3803639"/>
            <a:ext cx="544513" cy="1144588"/>
            <a:chOff x="3833" y="2568"/>
            <a:chExt cx="454" cy="1462"/>
          </a:xfrm>
          <a:solidFill>
            <a:schemeClr val="accent6"/>
          </a:solidFill>
        </p:grpSpPr>
        <p:sp>
          <p:nvSpPr>
            <p:cNvPr id="13372" name="Text Box 60">
              <a:extLst>
                <a:ext uri="{FF2B5EF4-FFF2-40B4-BE49-F238E27FC236}">
                  <a16:creationId xmlns:a16="http://schemas.microsoft.com/office/drawing/2014/main" id="{8DD4AA15-DF36-DD9D-F0E7-A09E13956EC1}"/>
                </a:ext>
              </a:extLst>
            </p:cNvPr>
            <p:cNvSpPr txBox="1">
              <a:spLocks noChangeArrowheads="1"/>
            </p:cNvSpPr>
            <p:nvPr/>
          </p:nvSpPr>
          <p:spPr bwMode="auto">
            <a:xfrm>
              <a:off x="3833" y="2568"/>
              <a:ext cx="454" cy="1462"/>
            </a:xfrm>
            <a:prstGeom prst="rect">
              <a:avLst/>
            </a:prstGeom>
            <a:grpFill/>
            <a:ln w="22225" cap="sq" algn="ctr">
              <a:solidFill>
                <a:srgbClr val="FFFF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rtl="0">
                <a:lnSpc>
                  <a:spcPct val="90000"/>
                </a:lnSpc>
                <a:spcBef>
                  <a:spcPct val="20000"/>
                </a:spcBef>
              </a:pPr>
              <a:endParaRPr lang="en-US" altLang="en-US" sz="1600" dirty="0">
                <a:latin typeface="Times New Roman" panose="02020603050405020304" pitchFamily="18" charset="0"/>
              </a:endParaRPr>
            </a:p>
            <a:p>
              <a:pPr algn="ctr" rtl="0">
                <a:lnSpc>
                  <a:spcPct val="90000"/>
                </a:lnSpc>
                <a:spcBef>
                  <a:spcPct val="20000"/>
                </a:spcBef>
              </a:pPr>
              <a:endParaRPr lang="en-US" altLang="en-US" sz="1600" dirty="0">
                <a:latin typeface="Times New Roman" panose="02020603050405020304" pitchFamily="18" charset="0"/>
              </a:endParaRPr>
            </a:p>
            <a:p>
              <a:pPr algn="ctr" rtl="0">
                <a:lnSpc>
                  <a:spcPct val="90000"/>
                </a:lnSpc>
                <a:spcBef>
                  <a:spcPct val="20000"/>
                </a:spcBef>
              </a:pPr>
              <a:r>
                <a:rPr lang="en-US" altLang="en-US" sz="1600" dirty="0">
                  <a:latin typeface="Times New Roman" panose="02020603050405020304" pitchFamily="18" charset="0"/>
                </a:rPr>
                <a:t>M</a:t>
              </a:r>
            </a:p>
            <a:p>
              <a:pPr algn="ctr" rtl="0">
                <a:lnSpc>
                  <a:spcPct val="90000"/>
                </a:lnSpc>
                <a:spcBef>
                  <a:spcPct val="20000"/>
                </a:spcBef>
              </a:pPr>
              <a:endParaRPr lang="en-US" altLang="en-US" sz="1600" dirty="0">
                <a:latin typeface="Times New Roman" panose="02020603050405020304" pitchFamily="18" charset="0"/>
              </a:endParaRPr>
            </a:p>
          </p:txBody>
        </p:sp>
        <p:sp>
          <p:nvSpPr>
            <p:cNvPr id="13373" name="Line 61">
              <a:extLst>
                <a:ext uri="{FF2B5EF4-FFF2-40B4-BE49-F238E27FC236}">
                  <a16:creationId xmlns:a16="http://schemas.microsoft.com/office/drawing/2014/main" id="{207A49F6-1380-413A-466D-79B7C8D8439A}"/>
                </a:ext>
              </a:extLst>
            </p:cNvPr>
            <p:cNvSpPr>
              <a:spLocks noChangeShapeType="1"/>
            </p:cNvSpPr>
            <p:nvPr/>
          </p:nvSpPr>
          <p:spPr bwMode="auto">
            <a:xfrm>
              <a:off x="3833" y="2750"/>
              <a:ext cx="453" cy="0"/>
            </a:xfrm>
            <a:prstGeom prst="line">
              <a:avLst/>
            </a:prstGeom>
            <a:grpFill/>
            <a:ln w="12700" cap="sq">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374" name="AutoShape 62">
            <a:extLst>
              <a:ext uri="{FF2B5EF4-FFF2-40B4-BE49-F238E27FC236}">
                <a16:creationId xmlns:a16="http://schemas.microsoft.com/office/drawing/2014/main" id="{2C64686E-AAF5-7A5A-AA03-61CA6C965777}"/>
              </a:ext>
            </a:extLst>
          </p:cNvPr>
          <p:cNvSpPr>
            <a:spLocks noChangeArrowheads="1"/>
          </p:cNvSpPr>
          <p:nvPr/>
        </p:nvSpPr>
        <p:spPr bwMode="auto">
          <a:xfrm>
            <a:off x="7916862" y="4583102"/>
            <a:ext cx="447413" cy="241300"/>
          </a:xfrm>
          <a:prstGeom prst="roundRect">
            <a:avLst>
              <a:gd name="adj" fmla="val 0"/>
            </a:avLst>
          </a:prstGeom>
          <a:solidFill>
            <a:srgbClr val="FFC000"/>
          </a:solidFill>
          <a:ln>
            <a:noFill/>
          </a:ln>
          <a:effectLst/>
        </p:spPr>
        <p:txBody>
          <a:bodyPr wrap="none" anchor="ctr"/>
          <a:lstStyle/>
          <a:p>
            <a:pPr algn="ctr" rtl="0">
              <a:lnSpc>
                <a:spcPct val="90000"/>
              </a:lnSpc>
              <a:spcBef>
                <a:spcPct val="20000"/>
              </a:spcBef>
            </a:pPr>
            <a:r>
              <a:rPr lang="en-US" altLang="en-US" sz="1200">
                <a:solidFill>
                  <a:schemeClr val="bg1"/>
                </a:solidFill>
                <a:latin typeface="Times New Roman" panose="02020603050405020304" pitchFamily="18" charset="0"/>
              </a:rPr>
              <a:t>UNZIP</a:t>
            </a:r>
          </a:p>
        </p:txBody>
      </p:sp>
      <p:sp>
        <p:nvSpPr>
          <p:cNvPr id="13346" name="Line 34">
            <a:extLst>
              <a:ext uri="{FF2B5EF4-FFF2-40B4-BE49-F238E27FC236}">
                <a16:creationId xmlns:a16="http://schemas.microsoft.com/office/drawing/2014/main" id="{015E8407-5B43-F1BA-644C-E25CFC38BA58}"/>
              </a:ext>
            </a:extLst>
          </p:cNvPr>
          <p:cNvSpPr>
            <a:spLocks noChangeShapeType="1"/>
          </p:cNvSpPr>
          <p:nvPr/>
        </p:nvSpPr>
        <p:spPr bwMode="auto">
          <a:xfrm>
            <a:off x="5527675" y="2838440"/>
            <a:ext cx="0" cy="727075"/>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8" name="Text Box 36">
            <a:extLst>
              <a:ext uri="{FF2B5EF4-FFF2-40B4-BE49-F238E27FC236}">
                <a16:creationId xmlns:a16="http://schemas.microsoft.com/office/drawing/2014/main" id="{3DD2F746-80CD-4DED-CBD3-C6296D29F819}"/>
              </a:ext>
            </a:extLst>
          </p:cNvPr>
          <p:cNvSpPr txBox="1">
            <a:spLocks noChangeArrowheads="1"/>
          </p:cNvSpPr>
          <p:nvPr/>
        </p:nvSpPr>
        <p:spPr bwMode="auto">
          <a:xfrm>
            <a:off x="4224339" y="3317865"/>
            <a:ext cx="1030287"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FF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000"/>
              </a:lnSpc>
              <a:spcBef>
                <a:spcPct val="20000"/>
              </a:spcBef>
            </a:pPr>
            <a:r>
              <a:rPr lang="en-US" altLang="en-US" sz="1400">
                <a:latin typeface="Times New Roman" panose="02020603050405020304" pitchFamily="18" charset="0"/>
              </a:rPr>
              <a:t>Session key</a:t>
            </a:r>
          </a:p>
          <a:p>
            <a:pPr algn="ctr" rtl="0">
              <a:lnSpc>
                <a:spcPct val="90000"/>
              </a:lnSpc>
              <a:spcBef>
                <a:spcPct val="20000"/>
              </a:spcBef>
            </a:pPr>
            <a:r>
              <a:rPr lang="en-US" altLang="en-US" sz="1400">
                <a:latin typeface="Times New Roman" panose="02020603050405020304" pitchFamily="18" charset="0"/>
              </a:rPr>
              <a:t>Ks</a:t>
            </a:r>
          </a:p>
        </p:txBody>
      </p:sp>
      <p:sp>
        <p:nvSpPr>
          <p:cNvPr id="13350" name="Line 38">
            <a:extLst>
              <a:ext uri="{FF2B5EF4-FFF2-40B4-BE49-F238E27FC236}">
                <a16:creationId xmlns:a16="http://schemas.microsoft.com/office/drawing/2014/main" id="{06F550A1-AE05-90E5-97A1-9D08AABE96AC}"/>
              </a:ext>
            </a:extLst>
          </p:cNvPr>
          <p:cNvSpPr>
            <a:spLocks noChangeShapeType="1"/>
          </p:cNvSpPr>
          <p:nvPr/>
        </p:nvSpPr>
        <p:spPr bwMode="auto">
          <a:xfrm>
            <a:off x="4862513" y="3865552"/>
            <a:ext cx="0" cy="525462"/>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1" name="Line 39">
            <a:extLst>
              <a:ext uri="{FF2B5EF4-FFF2-40B4-BE49-F238E27FC236}">
                <a16:creationId xmlns:a16="http://schemas.microsoft.com/office/drawing/2014/main" id="{9BEC3F15-363F-BD07-D038-E5083F421B61}"/>
              </a:ext>
            </a:extLst>
          </p:cNvPr>
          <p:cNvSpPr>
            <a:spLocks noChangeShapeType="1"/>
          </p:cNvSpPr>
          <p:nvPr/>
        </p:nvSpPr>
        <p:spPr bwMode="auto">
          <a:xfrm>
            <a:off x="4511675" y="4470390"/>
            <a:ext cx="234950" cy="11113"/>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3" name="Line 41">
            <a:extLst>
              <a:ext uri="{FF2B5EF4-FFF2-40B4-BE49-F238E27FC236}">
                <a16:creationId xmlns:a16="http://schemas.microsoft.com/office/drawing/2014/main" id="{B0D52F7A-8329-B7F6-1CEF-41B72E45DD96}"/>
              </a:ext>
            </a:extLst>
          </p:cNvPr>
          <p:cNvSpPr>
            <a:spLocks noChangeShapeType="1"/>
          </p:cNvSpPr>
          <p:nvPr/>
        </p:nvSpPr>
        <p:spPr bwMode="auto">
          <a:xfrm>
            <a:off x="5524500" y="3762365"/>
            <a:ext cx="0" cy="658813"/>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5" name="Line 43">
            <a:extLst>
              <a:ext uri="{FF2B5EF4-FFF2-40B4-BE49-F238E27FC236}">
                <a16:creationId xmlns:a16="http://schemas.microsoft.com/office/drawing/2014/main" id="{C606C5B0-E9C1-06D5-4C56-80A7E9F52B07}"/>
              </a:ext>
            </a:extLst>
          </p:cNvPr>
          <p:cNvSpPr>
            <a:spLocks noChangeShapeType="1"/>
          </p:cNvSpPr>
          <p:nvPr/>
        </p:nvSpPr>
        <p:spPr bwMode="auto">
          <a:xfrm>
            <a:off x="4968875" y="4486264"/>
            <a:ext cx="446088" cy="0"/>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6" name="Line 44">
            <a:extLst>
              <a:ext uri="{FF2B5EF4-FFF2-40B4-BE49-F238E27FC236}">
                <a16:creationId xmlns:a16="http://schemas.microsoft.com/office/drawing/2014/main" id="{9E28E776-4DF6-EF32-E747-7336E3F30887}"/>
              </a:ext>
            </a:extLst>
          </p:cNvPr>
          <p:cNvSpPr>
            <a:spLocks noChangeShapeType="1"/>
          </p:cNvSpPr>
          <p:nvPr/>
        </p:nvSpPr>
        <p:spPr bwMode="auto">
          <a:xfrm>
            <a:off x="5635626" y="4486264"/>
            <a:ext cx="277813" cy="0"/>
          </a:xfrm>
          <a:prstGeom prst="line">
            <a:avLst/>
          </a:prstGeom>
          <a:noFill/>
          <a:ln w="12700">
            <a:solidFill>
              <a:schemeClr val="tx2"/>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9" name="Line 47">
            <a:extLst>
              <a:ext uri="{FF2B5EF4-FFF2-40B4-BE49-F238E27FC236}">
                <a16:creationId xmlns:a16="http://schemas.microsoft.com/office/drawing/2014/main" id="{E8BB7FDC-F8CB-2585-16C0-1C79F5A92EB1}"/>
              </a:ext>
            </a:extLst>
          </p:cNvPr>
          <p:cNvSpPr>
            <a:spLocks noChangeShapeType="1"/>
          </p:cNvSpPr>
          <p:nvPr/>
        </p:nvSpPr>
        <p:spPr bwMode="auto">
          <a:xfrm>
            <a:off x="7586664" y="4664064"/>
            <a:ext cx="325437" cy="0"/>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0" name="Line 48">
            <a:extLst>
              <a:ext uri="{FF2B5EF4-FFF2-40B4-BE49-F238E27FC236}">
                <a16:creationId xmlns:a16="http://schemas.microsoft.com/office/drawing/2014/main" id="{A6A77CE4-2FEF-775C-C9F8-DF18CAD33AAA}"/>
              </a:ext>
            </a:extLst>
          </p:cNvPr>
          <p:cNvSpPr>
            <a:spLocks noChangeShapeType="1"/>
          </p:cNvSpPr>
          <p:nvPr/>
        </p:nvSpPr>
        <p:spPr bwMode="auto">
          <a:xfrm flipV="1">
            <a:off x="6592888" y="4664064"/>
            <a:ext cx="762000" cy="0"/>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3" name="Line 51">
            <a:extLst>
              <a:ext uri="{FF2B5EF4-FFF2-40B4-BE49-F238E27FC236}">
                <a16:creationId xmlns:a16="http://schemas.microsoft.com/office/drawing/2014/main" id="{4795A258-7F7B-818B-D17F-11F0AEBAFCA4}"/>
              </a:ext>
            </a:extLst>
          </p:cNvPr>
          <p:cNvSpPr>
            <a:spLocks noChangeShapeType="1"/>
          </p:cNvSpPr>
          <p:nvPr/>
        </p:nvSpPr>
        <p:spPr bwMode="auto">
          <a:xfrm>
            <a:off x="7419975" y="4343390"/>
            <a:ext cx="0" cy="188913"/>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4" name="Line 52">
            <a:extLst>
              <a:ext uri="{FF2B5EF4-FFF2-40B4-BE49-F238E27FC236}">
                <a16:creationId xmlns:a16="http://schemas.microsoft.com/office/drawing/2014/main" id="{4DE21FCC-EE6B-A483-28D1-0803AD95519D}"/>
              </a:ext>
            </a:extLst>
          </p:cNvPr>
          <p:cNvSpPr>
            <a:spLocks noChangeShapeType="1"/>
          </p:cNvSpPr>
          <p:nvPr/>
        </p:nvSpPr>
        <p:spPr bwMode="auto">
          <a:xfrm flipV="1">
            <a:off x="6561139" y="3875077"/>
            <a:ext cx="325437" cy="0"/>
          </a:xfrm>
          <a:prstGeom prst="line">
            <a:avLst/>
          </a:prstGeom>
          <a:noFill/>
          <a:ln w="15875" cap="sq">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6" name="Line 54">
            <a:extLst>
              <a:ext uri="{FF2B5EF4-FFF2-40B4-BE49-F238E27FC236}">
                <a16:creationId xmlns:a16="http://schemas.microsoft.com/office/drawing/2014/main" id="{53EE9075-036C-D0D0-D7C6-761047457A6E}"/>
              </a:ext>
            </a:extLst>
          </p:cNvPr>
          <p:cNvSpPr>
            <a:spLocks noChangeShapeType="1"/>
          </p:cNvSpPr>
          <p:nvPr/>
        </p:nvSpPr>
        <p:spPr bwMode="auto">
          <a:xfrm>
            <a:off x="6886575" y="3697277"/>
            <a:ext cx="0" cy="177800"/>
          </a:xfrm>
          <a:prstGeom prst="line">
            <a:avLst/>
          </a:prstGeom>
          <a:noFill/>
          <a:ln w="15875" cap="sq">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7" name="Line 55">
            <a:extLst>
              <a:ext uri="{FF2B5EF4-FFF2-40B4-BE49-F238E27FC236}">
                <a16:creationId xmlns:a16="http://schemas.microsoft.com/office/drawing/2014/main" id="{77AA3B25-E7F6-7170-08E0-D11020F5CF9A}"/>
              </a:ext>
            </a:extLst>
          </p:cNvPr>
          <p:cNvSpPr>
            <a:spLocks noChangeShapeType="1"/>
          </p:cNvSpPr>
          <p:nvPr/>
        </p:nvSpPr>
        <p:spPr bwMode="auto">
          <a:xfrm>
            <a:off x="6886576" y="3697277"/>
            <a:ext cx="434975" cy="0"/>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9" name="Line 57">
            <a:extLst>
              <a:ext uri="{FF2B5EF4-FFF2-40B4-BE49-F238E27FC236}">
                <a16:creationId xmlns:a16="http://schemas.microsoft.com/office/drawing/2014/main" id="{1D75D950-44B4-BCC6-3203-F91A8E8E6481}"/>
              </a:ext>
            </a:extLst>
          </p:cNvPr>
          <p:cNvSpPr>
            <a:spLocks noChangeShapeType="1"/>
          </p:cNvSpPr>
          <p:nvPr/>
        </p:nvSpPr>
        <p:spPr bwMode="auto">
          <a:xfrm>
            <a:off x="7391400" y="3317865"/>
            <a:ext cx="0" cy="182563"/>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5" name="Line 63">
            <a:extLst>
              <a:ext uri="{FF2B5EF4-FFF2-40B4-BE49-F238E27FC236}">
                <a16:creationId xmlns:a16="http://schemas.microsoft.com/office/drawing/2014/main" id="{FD42AFA7-2D6C-9FDD-376D-2780E21260D5}"/>
              </a:ext>
            </a:extLst>
          </p:cNvPr>
          <p:cNvSpPr>
            <a:spLocks noChangeShapeType="1"/>
          </p:cNvSpPr>
          <p:nvPr/>
        </p:nvSpPr>
        <p:spPr bwMode="auto">
          <a:xfrm>
            <a:off x="7377113" y="3768714"/>
            <a:ext cx="0" cy="247650"/>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6" name="Line 64">
            <a:extLst>
              <a:ext uri="{FF2B5EF4-FFF2-40B4-BE49-F238E27FC236}">
                <a16:creationId xmlns:a16="http://schemas.microsoft.com/office/drawing/2014/main" id="{9FDC3CCA-A71C-B1F0-FDF2-19F964372872}"/>
              </a:ext>
            </a:extLst>
          </p:cNvPr>
          <p:cNvSpPr>
            <a:spLocks noChangeShapeType="1"/>
          </p:cNvSpPr>
          <p:nvPr/>
        </p:nvSpPr>
        <p:spPr bwMode="auto">
          <a:xfrm>
            <a:off x="8364276" y="4664064"/>
            <a:ext cx="209812"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8" name="Line 66">
            <a:extLst>
              <a:ext uri="{FF2B5EF4-FFF2-40B4-BE49-F238E27FC236}">
                <a16:creationId xmlns:a16="http://schemas.microsoft.com/office/drawing/2014/main" id="{09E28EB4-54E7-09D3-5E71-4C81F46C64DE}"/>
              </a:ext>
            </a:extLst>
          </p:cNvPr>
          <p:cNvSpPr>
            <a:spLocks noChangeShapeType="1"/>
          </p:cNvSpPr>
          <p:nvPr/>
        </p:nvSpPr>
        <p:spPr bwMode="auto">
          <a:xfrm flipV="1">
            <a:off x="9064625" y="3732202"/>
            <a:ext cx="350838"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9" name="AutoShape 67">
            <a:extLst>
              <a:ext uri="{FF2B5EF4-FFF2-40B4-BE49-F238E27FC236}">
                <a16:creationId xmlns:a16="http://schemas.microsoft.com/office/drawing/2014/main" id="{A897F85C-6E24-C2D1-4830-69787311E6D9}"/>
              </a:ext>
            </a:extLst>
          </p:cNvPr>
          <p:cNvSpPr>
            <a:spLocks noChangeArrowheads="1"/>
          </p:cNvSpPr>
          <p:nvPr/>
        </p:nvSpPr>
        <p:spPr bwMode="auto">
          <a:xfrm>
            <a:off x="9415464" y="3606789"/>
            <a:ext cx="352425" cy="215901"/>
          </a:xfrm>
          <a:prstGeom prst="roundRect">
            <a:avLst>
              <a:gd name="adj" fmla="val 16667"/>
            </a:avLst>
          </a:prstGeom>
          <a:solidFill>
            <a:srgbClr val="FFC000"/>
          </a:solidFill>
          <a:ln>
            <a:noFill/>
          </a:ln>
          <a:effectLst/>
        </p:spPr>
        <p:txBody>
          <a:bodyPr wrap="none" anchor="ctr"/>
          <a:lstStyle/>
          <a:p>
            <a:pPr algn="ctr" rtl="0">
              <a:lnSpc>
                <a:spcPct val="90000"/>
              </a:lnSpc>
              <a:spcBef>
                <a:spcPct val="20000"/>
              </a:spcBef>
            </a:pPr>
            <a:r>
              <a:rPr lang="en-US" altLang="en-US" sz="1400" dirty="0">
                <a:solidFill>
                  <a:schemeClr val="bg1"/>
                </a:solidFill>
                <a:latin typeface="Times New Roman" panose="02020603050405020304" pitchFamily="18" charset="0"/>
              </a:rPr>
              <a:t>DP</a:t>
            </a:r>
          </a:p>
        </p:txBody>
      </p:sp>
      <p:sp>
        <p:nvSpPr>
          <p:cNvPr id="13380" name="Line 68">
            <a:extLst>
              <a:ext uri="{FF2B5EF4-FFF2-40B4-BE49-F238E27FC236}">
                <a16:creationId xmlns:a16="http://schemas.microsoft.com/office/drawing/2014/main" id="{E328E021-12EA-0206-A263-12FFF9BE4A91}"/>
              </a:ext>
            </a:extLst>
          </p:cNvPr>
          <p:cNvSpPr>
            <a:spLocks noChangeShapeType="1"/>
          </p:cNvSpPr>
          <p:nvPr/>
        </p:nvSpPr>
        <p:spPr bwMode="auto">
          <a:xfrm>
            <a:off x="10317164" y="3732203"/>
            <a:ext cx="1587" cy="231775"/>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1" name="Line 69">
            <a:extLst>
              <a:ext uri="{FF2B5EF4-FFF2-40B4-BE49-F238E27FC236}">
                <a16:creationId xmlns:a16="http://schemas.microsoft.com/office/drawing/2014/main" id="{1405F82A-4363-D662-4D6D-0CE9DA302F79}"/>
              </a:ext>
            </a:extLst>
          </p:cNvPr>
          <p:cNvSpPr>
            <a:spLocks noChangeShapeType="1"/>
          </p:cNvSpPr>
          <p:nvPr/>
        </p:nvSpPr>
        <p:spPr bwMode="auto">
          <a:xfrm flipV="1">
            <a:off x="9767889" y="3751252"/>
            <a:ext cx="549275"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2" name="Text Box 70">
            <a:extLst>
              <a:ext uri="{FF2B5EF4-FFF2-40B4-BE49-F238E27FC236}">
                <a16:creationId xmlns:a16="http://schemas.microsoft.com/office/drawing/2014/main" id="{8023A42D-78C2-FC6D-4F69-A10FA383EFFC}"/>
              </a:ext>
            </a:extLst>
          </p:cNvPr>
          <p:cNvSpPr txBox="1">
            <a:spLocks noChangeArrowheads="1"/>
          </p:cNvSpPr>
          <p:nvPr/>
        </p:nvSpPr>
        <p:spPr bwMode="auto">
          <a:xfrm>
            <a:off x="9696450" y="3954452"/>
            <a:ext cx="865188" cy="284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rtl="0">
              <a:lnSpc>
                <a:spcPct val="90000"/>
              </a:lnSpc>
              <a:spcBef>
                <a:spcPct val="20000"/>
              </a:spcBef>
            </a:pPr>
            <a:r>
              <a:rPr lang="en-US" altLang="en-US" sz="1400">
                <a:latin typeface="Times New Roman" panose="02020603050405020304" pitchFamily="18" charset="0"/>
                <a:cs typeface="Times New Roman" panose="02020603050405020304" pitchFamily="18" charset="0"/>
              </a:rPr>
              <a:t>Compare</a:t>
            </a:r>
          </a:p>
        </p:txBody>
      </p:sp>
      <p:sp>
        <p:nvSpPr>
          <p:cNvPr id="13383" name="Line 71">
            <a:extLst>
              <a:ext uri="{FF2B5EF4-FFF2-40B4-BE49-F238E27FC236}">
                <a16:creationId xmlns:a16="http://schemas.microsoft.com/office/drawing/2014/main" id="{9392BCAF-7BC1-C888-C713-04292DB5907A}"/>
              </a:ext>
            </a:extLst>
          </p:cNvPr>
          <p:cNvSpPr>
            <a:spLocks noChangeShapeType="1"/>
          </p:cNvSpPr>
          <p:nvPr/>
        </p:nvSpPr>
        <p:spPr bwMode="auto">
          <a:xfrm flipV="1">
            <a:off x="9769475" y="4549764"/>
            <a:ext cx="552450"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4" name="Line 72">
            <a:extLst>
              <a:ext uri="{FF2B5EF4-FFF2-40B4-BE49-F238E27FC236}">
                <a16:creationId xmlns:a16="http://schemas.microsoft.com/office/drawing/2014/main" id="{CF34E515-5C85-597E-6EDA-2A8B1DF3E733}"/>
              </a:ext>
            </a:extLst>
          </p:cNvPr>
          <p:cNvSpPr>
            <a:spLocks noChangeShapeType="1"/>
          </p:cNvSpPr>
          <p:nvPr/>
        </p:nvSpPr>
        <p:spPr bwMode="auto">
          <a:xfrm flipV="1">
            <a:off x="10321925" y="4367202"/>
            <a:ext cx="1588" cy="182562"/>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6" name="Line 74">
            <a:extLst>
              <a:ext uri="{FF2B5EF4-FFF2-40B4-BE49-F238E27FC236}">
                <a16:creationId xmlns:a16="http://schemas.microsoft.com/office/drawing/2014/main" id="{5A3666B3-629E-9503-9E4F-38479F26447B}"/>
              </a:ext>
            </a:extLst>
          </p:cNvPr>
          <p:cNvSpPr>
            <a:spLocks noChangeShapeType="1"/>
          </p:cNvSpPr>
          <p:nvPr/>
        </p:nvSpPr>
        <p:spPr bwMode="auto">
          <a:xfrm>
            <a:off x="9067801" y="4367202"/>
            <a:ext cx="250825"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7" name="Line 75">
            <a:extLst>
              <a:ext uri="{FF2B5EF4-FFF2-40B4-BE49-F238E27FC236}">
                <a16:creationId xmlns:a16="http://schemas.microsoft.com/office/drawing/2014/main" id="{F2EABE14-0121-F1B9-33A2-CB455D308EAD}"/>
              </a:ext>
            </a:extLst>
          </p:cNvPr>
          <p:cNvSpPr>
            <a:spLocks noChangeShapeType="1"/>
          </p:cNvSpPr>
          <p:nvPr/>
        </p:nvSpPr>
        <p:spPr bwMode="auto">
          <a:xfrm>
            <a:off x="9318625" y="4367202"/>
            <a:ext cx="1588" cy="182562"/>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8" name="Line 76">
            <a:extLst>
              <a:ext uri="{FF2B5EF4-FFF2-40B4-BE49-F238E27FC236}">
                <a16:creationId xmlns:a16="http://schemas.microsoft.com/office/drawing/2014/main" id="{09559B00-934B-9B66-13D6-91770E19D23B}"/>
              </a:ext>
            </a:extLst>
          </p:cNvPr>
          <p:cNvSpPr>
            <a:spLocks noChangeShapeType="1"/>
          </p:cNvSpPr>
          <p:nvPr/>
        </p:nvSpPr>
        <p:spPr bwMode="auto">
          <a:xfrm flipV="1">
            <a:off x="9318626" y="4549764"/>
            <a:ext cx="250825"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9" name="AutoShape 77">
            <a:extLst>
              <a:ext uri="{FF2B5EF4-FFF2-40B4-BE49-F238E27FC236}">
                <a16:creationId xmlns:a16="http://schemas.microsoft.com/office/drawing/2014/main" id="{6D95868F-9417-6C2F-F8D3-928BEEADBAE7}"/>
              </a:ext>
            </a:extLst>
          </p:cNvPr>
          <p:cNvSpPr>
            <a:spLocks noChangeArrowheads="1"/>
          </p:cNvSpPr>
          <p:nvPr/>
        </p:nvSpPr>
        <p:spPr bwMode="auto">
          <a:xfrm>
            <a:off x="9520237" y="4436758"/>
            <a:ext cx="250827" cy="206669"/>
          </a:xfrm>
          <a:prstGeom prst="roundRect">
            <a:avLst>
              <a:gd name="adj" fmla="val 16667"/>
            </a:avLst>
          </a:prstGeom>
          <a:solidFill>
            <a:srgbClr val="FFC000"/>
          </a:solidFill>
          <a:ln>
            <a:noFill/>
          </a:ln>
          <a:effectLst/>
        </p:spPr>
        <p:txBody>
          <a:bodyPr wrap="none" anchor="ctr"/>
          <a:lstStyle/>
          <a:p>
            <a:pPr algn="ctr" rtl="0">
              <a:lnSpc>
                <a:spcPct val="90000"/>
              </a:lnSpc>
              <a:spcBef>
                <a:spcPct val="20000"/>
              </a:spcBef>
            </a:pPr>
            <a:r>
              <a:rPr lang="en-US" altLang="en-US" sz="1400" dirty="0">
                <a:solidFill>
                  <a:schemeClr val="bg1"/>
                </a:solidFill>
                <a:latin typeface="Times New Roman" panose="02020603050405020304" pitchFamily="18" charset="0"/>
              </a:rPr>
              <a:t>H</a:t>
            </a:r>
          </a:p>
        </p:txBody>
      </p:sp>
      <p:grpSp>
        <p:nvGrpSpPr>
          <p:cNvPr id="13390" name="Group 78">
            <a:extLst>
              <a:ext uri="{FF2B5EF4-FFF2-40B4-BE49-F238E27FC236}">
                <a16:creationId xmlns:a16="http://schemas.microsoft.com/office/drawing/2014/main" id="{B4634F17-BC5F-A94D-3048-0F8974A219BD}"/>
              </a:ext>
            </a:extLst>
          </p:cNvPr>
          <p:cNvGrpSpPr>
            <a:grpSpLocks/>
          </p:cNvGrpSpPr>
          <p:nvPr/>
        </p:nvGrpSpPr>
        <p:grpSpPr bwMode="auto">
          <a:xfrm>
            <a:off x="8543925" y="3606789"/>
            <a:ext cx="503238" cy="1144588"/>
            <a:chOff x="3833" y="2568"/>
            <a:chExt cx="454" cy="1123"/>
          </a:xfrm>
          <a:solidFill>
            <a:schemeClr val="accent6"/>
          </a:solidFill>
        </p:grpSpPr>
        <p:sp>
          <p:nvSpPr>
            <p:cNvPr id="13391" name="Text Box 79">
              <a:extLst>
                <a:ext uri="{FF2B5EF4-FFF2-40B4-BE49-F238E27FC236}">
                  <a16:creationId xmlns:a16="http://schemas.microsoft.com/office/drawing/2014/main" id="{FBC50329-C6E1-3F9A-95AD-F0543B7E19F2}"/>
                </a:ext>
              </a:extLst>
            </p:cNvPr>
            <p:cNvSpPr txBox="1">
              <a:spLocks noChangeArrowheads="1"/>
            </p:cNvSpPr>
            <p:nvPr/>
          </p:nvSpPr>
          <p:spPr bwMode="auto">
            <a:xfrm>
              <a:off x="3833" y="2568"/>
              <a:ext cx="454" cy="1123"/>
            </a:xfrm>
            <a:prstGeom prst="rect">
              <a:avLst/>
            </a:prstGeom>
            <a:grpFill/>
            <a:ln w="22225" cap="sq" algn="ctr">
              <a:solidFill>
                <a:srgbClr val="FFFF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a:lnSpc>
                  <a:spcPct val="90000"/>
                </a:lnSpc>
                <a:spcBef>
                  <a:spcPct val="20000"/>
                </a:spcBef>
              </a:pPr>
              <a:endParaRPr lang="en-US" altLang="en-US" sz="1600">
                <a:latin typeface="Times New Roman" panose="02020603050405020304" pitchFamily="18" charset="0"/>
              </a:endParaRPr>
            </a:p>
            <a:p>
              <a:pPr algn="l" rtl="0">
                <a:lnSpc>
                  <a:spcPct val="90000"/>
                </a:lnSpc>
                <a:spcBef>
                  <a:spcPct val="20000"/>
                </a:spcBef>
              </a:pPr>
              <a:endParaRPr lang="en-US" altLang="en-US" sz="1600">
                <a:latin typeface="Times New Roman" panose="02020603050405020304" pitchFamily="18" charset="0"/>
              </a:endParaRPr>
            </a:p>
            <a:p>
              <a:pPr algn="l" rtl="0">
                <a:lnSpc>
                  <a:spcPct val="90000"/>
                </a:lnSpc>
                <a:spcBef>
                  <a:spcPct val="20000"/>
                </a:spcBef>
              </a:pPr>
              <a:r>
                <a:rPr lang="en-US" altLang="en-US" sz="1600">
                  <a:latin typeface="Times New Roman" panose="02020603050405020304" pitchFamily="18" charset="0"/>
                </a:rPr>
                <a:t>M</a:t>
              </a:r>
            </a:p>
            <a:p>
              <a:pPr algn="l" rtl="0">
                <a:lnSpc>
                  <a:spcPct val="90000"/>
                </a:lnSpc>
                <a:spcBef>
                  <a:spcPct val="20000"/>
                </a:spcBef>
              </a:pPr>
              <a:endParaRPr lang="en-US" altLang="en-US" sz="1600">
                <a:latin typeface="Times New Roman" panose="02020603050405020304" pitchFamily="18" charset="0"/>
              </a:endParaRPr>
            </a:p>
          </p:txBody>
        </p:sp>
        <p:sp>
          <p:nvSpPr>
            <p:cNvPr id="13392" name="Line 80">
              <a:extLst>
                <a:ext uri="{FF2B5EF4-FFF2-40B4-BE49-F238E27FC236}">
                  <a16:creationId xmlns:a16="http://schemas.microsoft.com/office/drawing/2014/main" id="{6F1CC35C-6F35-0736-7A8F-9E312E6F6372}"/>
                </a:ext>
              </a:extLst>
            </p:cNvPr>
            <p:cNvSpPr>
              <a:spLocks noChangeShapeType="1"/>
            </p:cNvSpPr>
            <p:nvPr/>
          </p:nvSpPr>
          <p:spPr bwMode="auto">
            <a:xfrm>
              <a:off x="3833" y="2750"/>
              <a:ext cx="453" cy="0"/>
            </a:xfrm>
            <a:prstGeom prst="line">
              <a:avLst/>
            </a:prstGeom>
            <a:grpFill/>
            <a:ln w="12700" cap="sq">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393" name="Text Box 81">
            <a:extLst>
              <a:ext uri="{FF2B5EF4-FFF2-40B4-BE49-F238E27FC236}">
                <a16:creationId xmlns:a16="http://schemas.microsoft.com/office/drawing/2014/main" id="{539140C2-A32D-A786-FCEB-236C6325CFE2}"/>
              </a:ext>
            </a:extLst>
          </p:cNvPr>
          <p:cNvSpPr txBox="1">
            <a:spLocks noChangeArrowheads="1"/>
          </p:cNvSpPr>
          <p:nvPr/>
        </p:nvSpPr>
        <p:spPr bwMode="auto">
          <a:xfrm>
            <a:off x="9048750" y="2598727"/>
            <a:ext cx="939800"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000"/>
              </a:lnSpc>
              <a:spcBef>
                <a:spcPct val="20000"/>
              </a:spcBef>
            </a:pPr>
            <a:r>
              <a:rPr lang="en-US" altLang="en-US" sz="1400" dirty="0">
                <a:latin typeface="Times New Roman" panose="02020603050405020304" pitchFamily="18" charset="0"/>
              </a:rPr>
              <a:t>Public key</a:t>
            </a:r>
          </a:p>
          <a:p>
            <a:pPr algn="ctr" rtl="0">
              <a:lnSpc>
                <a:spcPct val="90000"/>
              </a:lnSpc>
              <a:spcBef>
                <a:spcPct val="20000"/>
              </a:spcBef>
            </a:pPr>
            <a:r>
              <a:rPr lang="en-US" altLang="en-US" sz="1400" dirty="0" err="1">
                <a:latin typeface="Times New Roman" panose="02020603050405020304" pitchFamily="18" charset="0"/>
              </a:rPr>
              <a:t>KRa</a:t>
            </a:r>
            <a:endParaRPr lang="en-US" altLang="en-US" sz="1400" dirty="0">
              <a:latin typeface="Times New Roman" panose="02020603050405020304" pitchFamily="18" charset="0"/>
            </a:endParaRPr>
          </a:p>
        </p:txBody>
      </p:sp>
      <p:sp>
        <p:nvSpPr>
          <p:cNvPr id="13394" name="Line 82">
            <a:extLst>
              <a:ext uri="{FF2B5EF4-FFF2-40B4-BE49-F238E27FC236}">
                <a16:creationId xmlns:a16="http://schemas.microsoft.com/office/drawing/2014/main" id="{4EF9F78C-854C-3093-D067-3A5D8BA68669}"/>
              </a:ext>
            </a:extLst>
          </p:cNvPr>
          <p:cNvSpPr>
            <a:spLocks noChangeShapeType="1"/>
          </p:cNvSpPr>
          <p:nvPr/>
        </p:nvSpPr>
        <p:spPr bwMode="auto">
          <a:xfrm flipH="1">
            <a:off x="9567863" y="3098935"/>
            <a:ext cx="1588" cy="481013"/>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95" name="Text Box 83">
            <a:extLst>
              <a:ext uri="{FF2B5EF4-FFF2-40B4-BE49-F238E27FC236}">
                <a16:creationId xmlns:a16="http://schemas.microsoft.com/office/drawing/2014/main" id="{00B585D1-5334-3C67-99C8-AE8C4C4FD575}"/>
              </a:ext>
            </a:extLst>
          </p:cNvPr>
          <p:cNvSpPr txBox="1">
            <a:spLocks noChangeArrowheads="1"/>
          </p:cNvSpPr>
          <p:nvPr/>
        </p:nvSpPr>
        <p:spPr bwMode="auto">
          <a:xfrm>
            <a:off x="2600589" y="2045151"/>
            <a:ext cx="1327150" cy="420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rtl="0">
              <a:lnSpc>
                <a:spcPct val="90000"/>
              </a:lnSpc>
              <a:spcBef>
                <a:spcPct val="20000"/>
              </a:spcBef>
            </a:pPr>
            <a:r>
              <a:rPr lang="en-US" altLang="en-US" sz="2400" dirty="0">
                <a:solidFill>
                  <a:schemeClr val="accent1"/>
                </a:solidFill>
                <a:latin typeface="Times New Roman" panose="02020603050405020304" pitchFamily="18" charset="0"/>
              </a:rPr>
              <a:t>Source A</a:t>
            </a:r>
          </a:p>
        </p:txBody>
      </p:sp>
      <p:sp>
        <p:nvSpPr>
          <p:cNvPr id="13397" name="AutoShape 85">
            <a:extLst>
              <a:ext uri="{FF2B5EF4-FFF2-40B4-BE49-F238E27FC236}">
                <a16:creationId xmlns:a16="http://schemas.microsoft.com/office/drawing/2014/main" id="{FC93796B-9EF1-13FE-97F6-42D740F33422}"/>
              </a:ext>
            </a:extLst>
          </p:cNvPr>
          <p:cNvSpPr>
            <a:spLocks noChangeArrowheads="1"/>
          </p:cNvSpPr>
          <p:nvPr/>
        </p:nvSpPr>
        <p:spPr bwMode="auto">
          <a:xfrm rot="10800000">
            <a:off x="4527550" y="2109778"/>
            <a:ext cx="909638" cy="160337"/>
          </a:xfrm>
          <a:prstGeom prst="leftArrow">
            <a:avLst>
              <a:gd name="adj1" fmla="val 50000"/>
              <a:gd name="adj2" fmla="val 141832"/>
            </a:avLst>
          </a:prstGeom>
          <a:solidFill>
            <a:srgbClr val="FFFFFF"/>
          </a:solidFill>
          <a:ln>
            <a:noFill/>
          </a:ln>
          <a:effectLst/>
          <a:extLs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98" name="Text Box 86">
            <a:extLst>
              <a:ext uri="{FF2B5EF4-FFF2-40B4-BE49-F238E27FC236}">
                <a16:creationId xmlns:a16="http://schemas.microsoft.com/office/drawing/2014/main" id="{551F3A63-DF07-059C-8041-AAF262D40421}"/>
              </a:ext>
            </a:extLst>
          </p:cNvPr>
          <p:cNvSpPr txBox="1">
            <a:spLocks noChangeArrowheads="1"/>
          </p:cNvSpPr>
          <p:nvPr/>
        </p:nvSpPr>
        <p:spPr bwMode="auto">
          <a:xfrm>
            <a:off x="7306649" y="1980543"/>
            <a:ext cx="1866900" cy="420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rtl="0">
              <a:lnSpc>
                <a:spcPct val="90000"/>
              </a:lnSpc>
              <a:spcBef>
                <a:spcPct val="20000"/>
              </a:spcBef>
            </a:pPr>
            <a:r>
              <a:rPr lang="en-US" altLang="en-US" sz="2400" dirty="0">
                <a:solidFill>
                  <a:schemeClr val="accent1"/>
                </a:solidFill>
                <a:latin typeface="Times New Roman" panose="02020603050405020304" pitchFamily="18" charset="0"/>
              </a:rPr>
              <a:t>Destination B</a:t>
            </a:r>
          </a:p>
        </p:txBody>
      </p:sp>
      <p:sp>
        <p:nvSpPr>
          <p:cNvPr id="13399" name="AutoShape 87">
            <a:extLst>
              <a:ext uri="{FF2B5EF4-FFF2-40B4-BE49-F238E27FC236}">
                <a16:creationId xmlns:a16="http://schemas.microsoft.com/office/drawing/2014/main" id="{215876E8-80CB-671C-BF86-51B424361BDB}"/>
              </a:ext>
            </a:extLst>
          </p:cNvPr>
          <p:cNvSpPr>
            <a:spLocks noChangeArrowheads="1"/>
          </p:cNvSpPr>
          <p:nvPr/>
        </p:nvSpPr>
        <p:spPr bwMode="auto">
          <a:xfrm>
            <a:off x="6097589" y="2109778"/>
            <a:ext cx="909637" cy="160337"/>
          </a:xfrm>
          <a:prstGeom prst="leftArrow">
            <a:avLst>
              <a:gd name="adj1" fmla="val 50000"/>
              <a:gd name="adj2" fmla="val 141832"/>
            </a:avLst>
          </a:prstGeom>
          <a:solidFill>
            <a:srgbClr val="FFFFFF"/>
          </a:solidFill>
          <a:ln>
            <a:noFill/>
          </a:ln>
          <a:effectLst/>
          <a:extLs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400" name="AutoShape 88">
            <a:extLst>
              <a:ext uri="{FF2B5EF4-FFF2-40B4-BE49-F238E27FC236}">
                <a16:creationId xmlns:a16="http://schemas.microsoft.com/office/drawing/2014/main" id="{4458FB38-8018-B668-9E1D-8B49CB665540}"/>
              </a:ext>
            </a:extLst>
          </p:cNvPr>
          <p:cNvSpPr>
            <a:spLocks noChangeArrowheads="1"/>
          </p:cNvSpPr>
          <p:nvPr/>
        </p:nvSpPr>
        <p:spPr bwMode="auto">
          <a:xfrm rot="10800000">
            <a:off x="9320214" y="2109778"/>
            <a:ext cx="909637" cy="160337"/>
          </a:xfrm>
          <a:prstGeom prst="leftArrow">
            <a:avLst>
              <a:gd name="adj1" fmla="val 50000"/>
              <a:gd name="adj2" fmla="val 141832"/>
            </a:avLst>
          </a:prstGeom>
          <a:solidFill>
            <a:srgbClr val="FFFFFF"/>
          </a:solidFill>
          <a:ln>
            <a:noFill/>
          </a:ln>
          <a:effectLst/>
          <a:extLs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3" name="Picture 2">
            <a:extLst>
              <a:ext uri="{FF2B5EF4-FFF2-40B4-BE49-F238E27FC236}">
                <a16:creationId xmlns:a16="http://schemas.microsoft.com/office/drawing/2014/main" id="{4C73531E-2FFB-A070-94FA-402B2A6CC2B4}"/>
              </a:ext>
            </a:extLst>
          </p:cNvPr>
          <p:cNvPicPr>
            <a:picLocks noChangeAspect="1"/>
          </p:cNvPicPr>
          <p:nvPr/>
        </p:nvPicPr>
        <p:blipFill>
          <a:blip r:embed="rId3"/>
          <a:stretch>
            <a:fillRect/>
          </a:stretch>
        </p:blipFill>
        <p:spPr>
          <a:xfrm>
            <a:off x="0" y="-39592"/>
            <a:ext cx="9534970" cy="1609483"/>
          </a:xfrm>
          <a:prstGeom prst="rect">
            <a:avLst/>
          </a:prstGeom>
        </p:spPr>
      </p:pic>
      <p:sp>
        <p:nvSpPr>
          <p:cNvPr id="5" name="TextBox 4">
            <a:extLst>
              <a:ext uri="{FF2B5EF4-FFF2-40B4-BE49-F238E27FC236}">
                <a16:creationId xmlns:a16="http://schemas.microsoft.com/office/drawing/2014/main" id="{5C96D899-B1A8-53E3-554E-9B1DCD230D2B}"/>
              </a:ext>
            </a:extLst>
          </p:cNvPr>
          <p:cNvSpPr txBox="1"/>
          <p:nvPr/>
        </p:nvSpPr>
        <p:spPr>
          <a:xfrm>
            <a:off x="2700612" y="618398"/>
            <a:ext cx="6094378" cy="461665"/>
          </a:xfrm>
          <a:prstGeom prst="rect">
            <a:avLst/>
          </a:prstGeom>
          <a:noFill/>
        </p:spPr>
        <p:txBody>
          <a:bodyPr wrap="square">
            <a:spAutoFit/>
          </a:bodyPr>
          <a:lstStyle/>
          <a:p>
            <a:r>
              <a:rPr lang="it-IT" altLang="en-US" sz="2400" dirty="0">
                <a:solidFill>
                  <a:schemeClr val="bg1"/>
                </a:solidFill>
              </a:rPr>
              <a:t>Option 3: Confidentiality </a:t>
            </a:r>
            <a:r>
              <a:rPr lang="he-IL" altLang="en-US" sz="2400" dirty="0">
                <a:solidFill>
                  <a:schemeClr val="bg1"/>
                </a:solidFill>
              </a:rPr>
              <a:t> &amp; </a:t>
            </a:r>
            <a:r>
              <a:rPr lang="it-IT" altLang="en-US" sz="2400" dirty="0">
                <a:solidFill>
                  <a:schemeClr val="bg1"/>
                </a:solidFill>
              </a:rPr>
              <a:t> Authentication</a:t>
            </a:r>
            <a:endParaRPr lang="en-MY" sz="2400" dirty="0">
              <a:solidFill>
                <a:schemeClr val="bg1"/>
              </a:solidFill>
            </a:endParaRPr>
          </a:p>
        </p:txBody>
      </p:sp>
      <p:sp>
        <p:nvSpPr>
          <p:cNvPr id="6" name="TextBox 5">
            <a:extLst>
              <a:ext uri="{FF2B5EF4-FFF2-40B4-BE49-F238E27FC236}">
                <a16:creationId xmlns:a16="http://schemas.microsoft.com/office/drawing/2014/main" id="{810BDA61-4C9E-C0D2-89E8-CD314A00929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35137B18-33BC-1A38-39CE-1A2E4EF5698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2906" y="5761794"/>
            <a:ext cx="1222425" cy="1096206"/>
          </a:xfrm>
          <a:prstGeom prst="rect">
            <a:avLst/>
          </a:prstGeom>
        </p:spPr>
      </p:pic>
      <p:pic>
        <p:nvPicPr>
          <p:cNvPr id="8" name="Picture 7">
            <a:extLst>
              <a:ext uri="{FF2B5EF4-FFF2-40B4-BE49-F238E27FC236}">
                <a16:creationId xmlns:a16="http://schemas.microsoft.com/office/drawing/2014/main" id="{BB37AE08-9B6F-2161-C60B-071A378F633E}"/>
              </a:ext>
            </a:extLst>
          </p:cNvPr>
          <p:cNvPicPr>
            <a:picLocks noChangeAspect="1"/>
          </p:cNvPicPr>
          <p:nvPr/>
        </p:nvPicPr>
        <p:blipFill>
          <a:blip r:embed="rId5"/>
          <a:stretch>
            <a:fillRect/>
          </a:stretch>
        </p:blipFill>
        <p:spPr>
          <a:xfrm>
            <a:off x="2041954" y="6202059"/>
            <a:ext cx="9902229" cy="204838"/>
          </a:xfrm>
          <a:prstGeom prst="rect">
            <a:avLst/>
          </a:prstGeom>
        </p:spPr>
      </p:pic>
      <p:sp>
        <p:nvSpPr>
          <p:cNvPr id="9" name="Slide Number Placeholder 8">
            <a:extLst>
              <a:ext uri="{FF2B5EF4-FFF2-40B4-BE49-F238E27FC236}">
                <a16:creationId xmlns:a16="http://schemas.microsoft.com/office/drawing/2014/main" id="{A552C284-89A6-C1F7-0F48-5216AAA078E9}"/>
              </a:ext>
            </a:extLst>
          </p:cNvPr>
          <p:cNvSpPr>
            <a:spLocks noGrp="1"/>
          </p:cNvSpPr>
          <p:nvPr>
            <p:ph type="sldNum" sz="quarter" idx="12"/>
          </p:nvPr>
        </p:nvSpPr>
        <p:spPr/>
        <p:txBody>
          <a:bodyPr/>
          <a:lstStyle/>
          <a:p>
            <a:fld id="{FDED41F8-FC0F-4085-8150-313B6CF05213}" type="slidenum">
              <a:rPr lang="en-US" smtClean="0"/>
              <a:t>25</a:t>
            </a:fld>
            <a:endParaRPr lang="en-US"/>
          </a:p>
        </p:txBody>
      </p:sp>
      <p:pic>
        <p:nvPicPr>
          <p:cNvPr id="10" name="Picture 9">
            <a:extLst>
              <a:ext uri="{FF2B5EF4-FFF2-40B4-BE49-F238E27FC236}">
                <a16:creationId xmlns:a16="http://schemas.microsoft.com/office/drawing/2014/main" id="{57A2AB9D-DF18-2089-C49B-AF8834CD5744}"/>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9DFAA217-BDAC-4448-CBFC-B58D69E8D42E}"/>
              </a:ext>
            </a:extLst>
          </p:cNvPr>
          <p:cNvPicPr>
            <a:picLocks noChangeAspect="1"/>
          </p:cNvPicPr>
          <p:nvPr/>
        </p:nvPicPr>
        <p:blipFill>
          <a:blip r:embed="rId6"/>
          <a:stretch>
            <a:fillRect/>
          </a:stretch>
        </p:blipFill>
        <p:spPr>
          <a:xfrm>
            <a:off x="12072675" y="2204822"/>
            <a:ext cx="238650" cy="2709534"/>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a:extLst>
              <a:ext uri="{FF2B5EF4-FFF2-40B4-BE49-F238E27FC236}">
                <a16:creationId xmlns:a16="http://schemas.microsoft.com/office/drawing/2014/main" id="{D89373C2-23A9-9329-8CBD-F8902884B86A}"/>
              </a:ext>
            </a:extLst>
          </p:cNvPr>
          <p:cNvSpPr>
            <a:spLocks noGrp="1" noChangeArrowheads="1"/>
          </p:cNvSpPr>
          <p:nvPr>
            <p:ph type="body" sz="half" idx="1"/>
          </p:nvPr>
        </p:nvSpPr>
        <p:spPr>
          <a:xfrm>
            <a:off x="1321490" y="1764739"/>
            <a:ext cx="8777287" cy="4114800"/>
          </a:xfrm>
        </p:spPr>
        <p:txBody>
          <a:bodyPr>
            <a:normAutofit/>
          </a:bodyPr>
          <a:lstStyle/>
          <a:p>
            <a:pPr algn="l" rtl="0">
              <a:lnSpc>
                <a:spcPct val="90000"/>
              </a:lnSpc>
            </a:pPr>
            <a:r>
              <a:rPr lang="sv-SE" altLang="en-US" sz="1800" dirty="0"/>
              <a:t>Saving space both for e-mail transmission and for file storage</a:t>
            </a:r>
          </a:p>
          <a:p>
            <a:pPr algn="l" rtl="0">
              <a:lnSpc>
                <a:spcPct val="90000"/>
              </a:lnSpc>
            </a:pPr>
            <a:endParaRPr lang="sv-SE" altLang="en-US" sz="1800" dirty="0"/>
          </a:p>
          <a:p>
            <a:pPr algn="l" rtl="0">
              <a:lnSpc>
                <a:spcPct val="90000"/>
              </a:lnSpc>
            </a:pPr>
            <a:r>
              <a:rPr lang="sv-SE" altLang="en-US" sz="1800" dirty="0"/>
              <a:t>PGP uses ZIP to compress the message</a:t>
            </a:r>
          </a:p>
          <a:p>
            <a:pPr algn="l" rtl="0">
              <a:lnSpc>
                <a:spcPct val="90000"/>
              </a:lnSpc>
              <a:buFont typeface="Wingdings" panose="05000000000000000000" pitchFamily="2" charset="2"/>
              <a:buNone/>
            </a:pPr>
            <a:endParaRPr lang="sv-SE" altLang="en-US" sz="1800" dirty="0"/>
          </a:p>
          <a:p>
            <a:r>
              <a:rPr lang="sv-SE" altLang="en-US" sz="1800" dirty="0"/>
              <a:t>PGP compresses the message after applying the signature but before message encryption.</a:t>
            </a:r>
          </a:p>
          <a:p>
            <a:endParaRPr lang="sv-SE" altLang="en-US" sz="1800" dirty="0"/>
          </a:p>
          <a:p>
            <a:r>
              <a:rPr lang="sv-SE" altLang="en-US" sz="1800" dirty="0"/>
              <a:t>Encryption is applied after compression to strengthen cryptographic security.</a:t>
            </a:r>
          </a:p>
        </p:txBody>
      </p:sp>
      <p:pic>
        <p:nvPicPr>
          <p:cNvPr id="2" name="Picture 1">
            <a:extLst>
              <a:ext uri="{FF2B5EF4-FFF2-40B4-BE49-F238E27FC236}">
                <a16:creationId xmlns:a16="http://schemas.microsoft.com/office/drawing/2014/main" id="{77EE9991-6C46-AE4C-286A-836DAA06807E}"/>
              </a:ext>
            </a:extLst>
          </p:cNvPr>
          <p:cNvPicPr>
            <a:picLocks noChangeAspect="1"/>
          </p:cNvPicPr>
          <p:nvPr/>
        </p:nvPicPr>
        <p:blipFill>
          <a:blip r:embed="rId3"/>
          <a:stretch>
            <a:fillRect/>
          </a:stretch>
        </p:blipFill>
        <p:spPr>
          <a:xfrm>
            <a:off x="-50908" y="20997"/>
            <a:ext cx="9534970" cy="1609483"/>
          </a:xfrm>
          <a:prstGeom prst="rect">
            <a:avLst/>
          </a:prstGeom>
        </p:spPr>
      </p:pic>
      <p:sp>
        <p:nvSpPr>
          <p:cNvPr id="4" name="TextBox 3">
            <a:extLst>
              <a:ext uri="{FF2B5EF4-FFF2-40B4-BE49-F238E27FC236}">
                <a16:creationId xmlns:a16="http://schemas.microsoft.com/office/drawing/2014/main" id="{D4BDFC3C-58F7-97E1-47D2-06C9B72E0A50}"/>
              </a:ext>
            </a:extLst>
          </p:cNvPr>
          <p:cNvSpPr txBox="1"/>
          <p:nvPr/>
        </p:nvSpPr>
        <p:spPr>
          <a:xfrm>
            <a:off x="2631330" y="594905"/>
            <a:ext cx="6157608" cy="461665"/>
          </a:xfrm>
          <a:prstGeom prst="rect">
            <a:avLst/>
          </a:prstGeom>
          <a:noFill/>
        </p:spPr>
        <p:txBody>
          <a:bodyPr wrap="square">
            <a:spAutoFit/>
          </a:bodyPr>
          <a:lstStyle/>
          <a:p>
            <a:r>
              <a:rPr lang="sv-SE" altLang="en-US" sz="2400" dirty="0">
                <a:solidFill>
                  <a:schemeClr val="bg1"/>
                </a:solidFill>
              </a:rPr>
              <a:t>Compression</a:t>
            </a:r>
            <a:endParaRPr lang="en-MY" sz="2400" dirty="0">
              <a:solidFill>
                <a:schemeClr val="bg1"/>
              </a:solidFill>
            </a:endParaRPr>
          </a:p>
        </p:txBody>
      </p:sp>
      <p:pic>
        <p:nvPicPr>
          <p:cNvPr id="5" name="Picture 4">
            <a:extLst>
              <a:ext uri="{FF2B5EF4-FFF2-40B4-BE49-F238E27FC236}">
                <a16:creationId xmlns:a16="http://schemas.microsoft.com/office/drawing/2014/main" id="{D5C2A397-9BEC-7053-7622-E02A6F6AB6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2906" y="5761794"/>
            <a:ext cx="1222425" cy="1096206"/>
          </a:xfrm>
          <a:prstGeom prst="rect">
            <a:avLst/>
          </a:prstGeom>
        </p:spPr>
      </p:pic>
      <p:pic>
        <p:nvPicPr>
          <p:cNvPr id="6" name="Picture 5">
            <a:extLst>
              <a:ext uri="{FF2B5EF4-FFF2-40B4-BE49-F238E27FC236}">
                <a16:creationId xmlns:a16="http://schemas.microsoft.com/office/drawing/2014/main" id="{979B4FDC-29F1-0737-2E38-14BC42824636}"/>
              </a:ext>
            </a:extLst>
          </p:cNvPr>
          <p:cNvPicPr>
            <a:picLocks noChangeAspect="1"/>
          </p:cNvPicPr>
          <p:nvPr/>
        </p:nvPicPr>
        <p:blipFill>
          <a:blip r:embed="rId5"/>
          <a:stretch>
            <a:fillRect/>
          </a:stretch>
        </p:blipFill>
        <p:spPr>
          <a:xfrm>
            <a:off x="2041954" y="6202059"/>
            <a:ext cx="9902229" cy="204838"/>
          </a:xfrm>
          <a:prstGeom prst="rect">
            <a:avLst/>
          </a:prstGeom>
        </p:spPr>
      </p:pic>
      <p:sp>
        <p:nvSpPr>
          <p:cNvPr id="7" name="Slide Number Placeholder 6">
            <a:extLst>
              <a:ext uri="{FF2B5EF4-FFF2-40B4-BE49-F238E27FC236}">
                <a16:creationId xmlns:a16="http://schemas.microsoft.com/office/drawing/2014/main" id="{431BA995-F875-1FDF-68C8-636C21C7BF36}"/>
              </a:ext>
            </a:extLst>
          </p:cNvPr>
          <p:cNvSpPr>
            <a:spLocks noGrp="1"/>
          </p:cNvSpPr>
          <p:nvPr>
            <p:ph type="sldNum" sz="quarter" idx="12"/>
          </p:nvPr>
        </p:nvSpPr>
        <p:spPr/>
        <p:txBody>
          <a:bodyPr/>
          <a:lstStyle/>
          <a:p>
            <a:fld id="{FA087C80-451A-4BFD-AAB9-3E0FA6A5A496}" type="slidenum">
              <a:rPr lang="en-US" altLang="en-US" smtClean="0"/>
              <a:pPr/>
              <a:t>26</a:t>
            </a:fld>
            <a:endParaRPr lang="en-US" altLang="en-US"/>
          </a:p>
        </p:txBody>
      </p:sp>
      <p:pic>
        <p:nvPicPr>
          <p:cNvPr id="8" name="Picture 7">
            <a:extLst>
              <a:ext uri="{FF2B5EF4-FFF2-40B4-BE49-F238E27FC236}">
                <a16:creationId xmlns:a16="http://schemas.microsoft.com/office/drawing/2014/main" id="{335B85B8-F7B8-2AB2-B735-8654012E8C1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4BEEE559-FC4A-132E-C2EE-EF861E90DBB7}"/>
              </a:ext>
            </a:extLst>
          </p:cNvPr>
          <p:cNvPicPr>
            <a:picLocks noChangeAspect="1"/>
          </p:cNvPicPr>
          <p:nvPr/>
        </p:nvPicPr>
        <p:blipFill>
          <a:blip r:embed="rId6"/>
          <a:stretch>
            <a:fillRect/>
          </a:stretch>
        </p:blipFill>
        <p:spPr>
          <a:xfrm>
            <a:off x="12072675" y="2204822"/>
            <a:ext cx="238650" cy="2709534"/>
          </a:xfrm>
          <a:prstGeom prst="rect">
            <a:avLst/>
          </a:prstGeom>
        </p:spPr>
      </p:pic>
      <p:sp>
        <p:nvSpPr>
          <p:cNvPr id="10" name="TextBox 9">
            <a:extLst>
              <a:ext uri="{FF2B5EF4-FFF2-40B4-BE49-F238E27FC236}">
                <a16:creationId xmlns:a16="http://schemas.microsoft.com/office/drawing/2014/main" id="{C52442EC-2D31-3A57-45FD-F1478E1E3EFE}"/>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a:extLst>
              <a:ext uri="{FF2B5EF4-FFF2-40B4-BE49-F238E27FC236}">
                <a16:creationId xmlns:a16="http://schemas.microsoft.com/office/drawing/2014/main" id="{4177EA47-1810-1DCF-C351-C23198883A70}"/>
              </a:ext>
            </a:extLst>
          </p:cNvPr>
          <p:cNvSpPr>
            <a:spLocks noGrp="1" noChangeArrowheads="1"/>
          </p:cNvSpPr>
          <p:nvPr>
            <p:ph type="body" sz="half" idx="1"/>
          </p:nvPr>
        </p:nvSpPr>
        <p:spPr>
          <a:xfrm>
            <a:off x="864118" y="2150929"/>
            <a:ext cx="9603857" cy="2556142"/>
          </a:xfrm>
        </p:spPr>
        <p:txBody>
          <a:bodyPr/>
          <a:lstStyle/>
          <a:p>
            <a:r>
              <a:rPr lang="en-US" altLang="en-US" sz="1800" dirty="0"/>
              <a:t>E-mail facilities are often restricted to a maximum message length.</a:t>
            </a:r>
            <a:br>
              <a:rPr lang="en-US" altLang="en-US" sz="1800" dirty="0"/>
            </a:br>
            <a:endParaRPr lang="en-US" altLang="en-US" sz="1800" dirty="0"/>
          </a:p>
          <a:p>
            <a:r>
              <a:rPr lang="en-US" altLang="en-US" sz="1800" dirty="0"/>
              <a:t> Longer messages must be broken up into segments, which will be mailed separately.</a:t>
            </a:r>
            <a:br>
              <a:rPr lang="en-US" altLang="en-US" sz="1800" dirty="0"/>
            </a:br>
            <a:endParaRPr lang="en-US" altLang="en-US" sz="1800" dirty="0"/>
          </a:p>
          <a:p>
            <a:r>
              <a:rPr lang="en-US" altLang="en-US" sz="1800" dirty="0"/>
              <a:t>PGP automatically subdivides a message that is too large into segments that are small enough to send via e-mail.</a:t>
            </a:r>
            <a:br>
              <a:rPr lang="en-US" altLang="en-US" sz="1800" dirty="0"/>
            </a:br>
            <a:endParaRPr lang="en-US" altLang="en-US" sz="1800" dirty="0"/>
          </a:p>
          <a:p>
            <a:r>
              <a:rPr lang="en-US" altLang="en-US" sz="1800" dirty="0"/>
              <a:t>The receiver strips off all e-mail headers and reassembles the block.</a:t>
            </a:r>
          </a:p>
        </p:txBody>
      </p:sp>
      <p:pic>
        <p:nvPicPr>
          <p:cNvPr id="4" name="Picture 3">
            <a:extLst>
              <a:ext uri="{FF2B5EF4-FFF2-40B4-BE49-F238E27FC236}">
                <a16:creationId xmlns:a16="http://schemas.microsoft.com/office/drawing/2014/main" id="{E4864AE4-8F7B-9097-D05D-99A014778C8B}"/>
              </a:ext>
            </a:extLst>
          </p:cNvPr>
          <p:cNvPicPr>
            <a:picLocks noChangeAspect="1"/>
          </p:cNvPicPr>
          <p:nvPr/>
        </p:nvPicPr>
        <p:blipFill>
          <a:blip r:embed="rId3"/>
          <a:stretch>
            <a:fillRect/>
          </a:stretch>
        </p:blipFill>
        <p:spPr>
          <a:xfrm>
            <a:off x="-50908" y="20997"/>
            <a:ext cx="9534970" cy="1609483"/>
          </a:xfrm>
          <a:prstGeom prst="rect">
            <a:avLst/>
          </a:prstGeom>
        </p:spPr>
      </p:pic>
      <p:sp>
        <p:nvSpPr>
          <p:cNvPr id="7" name="TextBox 6">
            <a:extLst>
              <a:ext uri="{FF2B5EF4-FFF2-40B4-BE49-F238E27FC236}">
                <a16:creationId xmlns:a16="http://schemas.microsoft.com/office/drawing/2014/main" id="{268AAF87-F6D6-2A75-1CD4-4810B812CCA3}"/>
              </a:ext>
            </a:extLst>
          </p:cNvPr>
          <p:cNvSpPr txBox="1"/>
          <p:nvPr/>
        </p:nvSpPr>
        <p:spPr>
          <a:xfrm>
            <a:off x="2708238" y="594905"/>
            <a:ext cx="4016677" cy="461665"/>
          </a:xfrm>
          <a:prstGeom prst="rect">
            <a:avLst/>
          </a:prstGeom>
          <a:noFill/>
        </p:spPr>
        <p:txBody>
          <a:bodyPr wrap="none" rtlCol="0">
            <a:spAutoFit/>
          </a:bodyPr>
          <a:lstStyle/>
          <a:p>
            <a:r>
              <a:rPr lang="en-US" sz="2400" dirty="0">
                <a:solidFill>
                  <a:schemeClr val="bg1"/>
                </a:solidFill>
              </a:rPr>
              <a:t>Segmentation and reassembly </a:t>
            </a:r>
            <a:endParaRPr lang="en-MY" sz="2400" dirty="0">
              <a:solidFill>
                <a:schemeClr val="bg1"/>
              </a:solidFill>
            </a:endParaRPr>
          </a:p>
        </p:txBody>
      </p:sp>
      <p:pic>
        <p:nvPicPr>
          <p:cNvPr id="16" name="Picture 15">
            <a:extLst>
              <a:ext uri="{FF2B5EF4-FFF2-40B4-BE49-F238E27FC236}">
                <a16:creationId xmlns:a16="http://schemas.microsoft.com/office/drawing/2014/main" id="{6DCEA4EE-69DA-FF65-AC56-1B3117C3D8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2906" y="5761794"/>
            <a:ext cx="1222425" cy="1096206"/>
          </a:xfrm>
          <a:prstGeom prst="rect">
            <a:avLst/>
          </a:prstGeom>
        </p:spPr>
      </p:pic>
      <p:pic>
        <p:nvPicPr>
          <p:cNvPr id="17" name="Picture 16">
            <a:extLst>
              <a:ext uri="{FF2B5EF4-FFF2-40B4-BE49-F238E27FC236}">
                <a16:creationId xmlns:a16="http://schemas.microsoft.com/office/drawing/2014/main" id="{A7DCCE69-AC5A-0132-A998-FA6E8AD2C79C}"/>
              </a:ext>
            </a:extLst>
          </p:cNvPr>
          <p:cNvPicPr>
            <a:picLocks noChangeAspect="1"/>
          </p:cNvPicPr>
          <p:nvPr/>
        </p:nvPicPr>
        <p:blipFill>
          <a:blip r:embed="rId5"/>
          <a:stretch>
            <a:fillRect/>
          </a:stretch>
        </p:blipFill>
        <p:spPr>
          <a:xfrm>
            <a:off x="2036865" y="6058257"/>
            <a:ext cx="9902229" cy="204838"/>
          </a:xfrm>
          <a:prstGeom prst="rect">
            <a:avLst/>
          </a:prstGeom>
        </p:spPr>
      </p:pic>
      <p:sp>
        <p:nvSpPr>
          <p:cNvPr id="18" name="Slide Number Placeholder 17">
            <a:extLst>
              <a:ext uri="{FF2B5EF4-FFF2-40B4-BE49-F238E27FC236}">
                <a16:creationId xmlns:a16="http://schemas.microsoft.com/office/drawing/2014/main" id="{B2386FE9-809A-B5B7-6C8F-5B0F22E925A7}"/>
              </a:ext>
            </a:extLst>
          </p:cNvPr>
          <p:cNvSpPr>
            <a:spLocks noGrp="1"/>
          </p:cNvSpPr>
          <p:nvPr>
            <p:ph type="sldNum" sz="quarter" idx="12"/>
          </p:nvPr>
        </p:nvSpPr>
        <p:spPr/>
        <p:txBody>
          <a:bodyPr/>
          <a:lstStyle/>
          <a:p>
            <a:fld id="{FA087C80-451A-4BFD-AAB9-3E0FA6A5A496}" type="slidenum">
              <a:rPr lang="en-US" altLang="en-US" smtClean="0"/>
              <a:pPr/>
              <a:t>27</a:t>
            </a:fld>
            <a:endParaRPr lang="en-US" altLang="en-US" dirty="0"/>
          </a:p>
        </p:txBody>
      </p:sp>
      <p:pic>
        <p:nvPicPr>
          <p:cNvPr id="19" name="Picture 18">
            <a:extLst>
              <a:ext uri="{FF2B5EF4-FFF2-40B4-BE49-F238E27FC236}">
                <a16:creationId xmlns:a16="http://schemas.microsoft.com/office/drawing/2014/main" id="{A6B5443D-F0B0-3198-13B4-3DE4544560BC}"/>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20" name="Picture 19">
            <a:extLst>
              <a:ext uri="{FF2B5EF4-FFF2-40B4-BE49-F238E27FC236}">
                <a16:creationId xmlns:a16="http://schemas.microsoft.com/office/drawing/2014/main" id="{5C88AF04-4871-0A99-2E1E-BD52255BE14F}"/>
              </a:ext>
            </a:extLst>
          </p:cNvPr>
          <p:cNvPicPr>
            <a:picLocks noChangeAspect="1"/>
          </p:cNvPicPr>
          <p:nvPr/>
        </p:nvPicPr>
        <p:blipFill>
          <a:blip r:embed="rId6"/>
          <a:stretch>
            <a:fillRect/>
          </a:stretch>
        </p:blipFill>
        <p:spPr>
          <a:xfrm>
            <a:off x="12072675" y="2204822"/>
            <a:ext cx="238650" cy="2709534"/>
          </a:xfrm>
          <a:prstGeom prst="rect">
            <a:avLst/>
          </a:prstGeom>
        </p:spPr>
      </p:pic>
      <p:sp>
        <p:nvSpPr>
          <p:cNvPr id="21" name="TextBox 20">
            <a:extLst>
              <a:ext uri="{FF2B5EF4-FFF2-40B4-BE49-F238E27FC236}">
                <a16:creationId xmlns:a16="http://schemas.microsoft.com/office/drawing/2014/main" id="{B5E53401-67B4-B71B-CC9A-728AA348F52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6B475C2-524E-BDD9-C0E3-BED68FAE9B2D}"/>
              </a:ext>
            </a:extLst>
          </p:cNvPr>
          <p:cNvSpPr>
            <a:spLocks noGrp="1"/>
          </p:cNvSpPr>
          <p:nvPr>
            <p:ph type="sldNum" sz="quarter" idx="12"/>
          </p:nvPr>
        </p:nvSpPr>
        <p:spPr>
          <a:xfrm>
            <a:off x="9103435" y="6471878"/>
            <a:ext cx="2743200" cy="365125"/>
          </a:xfrm>
        </p:spPr>
        <p:txBody>
          <a:bodyPr/>
          <a:lstStyle/>
          <a:p>
            <a:fld id="{FDED41F8-FC0F-4085-8150-313B6CF05213}" type="slidenum">
              <a:rPr lang="en-US" smtClean="0"/>
              <a:t>28</a:t>
            </a:fld>
            <a:endParaRPr lang="en-US"/>
          </a:p>
        </p:txBody>
      </p:sp>
      <p:sp>
        <p:nvSpPr>
          <p:cNvPr id="6" name="TextBox 5">
            <a:extLst>
              <a:ext uri="{FF2B5EF4-FFF2-40B4-BE49-F238E27FC236}">
                <a16:creationId xmlns:a16="http://schemas.microsoft.com/office/drawing/2014/main" id="{08F5AF27-A09F-9719-5777-B76DBB625007}"/>
              </a:ext>
            </a:extLst>
          </p:cNvPr>
          <p:cNvSpPr txBox="1"/>
          <p:nvPr/>
        </p:nvSpPr>
        <p:spPr>
          <a:xfrm>
            <a:off x="2151512" y="1425706"/>
            <a:ext cx="8133030" cy="2308324"/>
          </a:xfrm>
          <a:prstGeom prst="rect">
            <a:avLst/>
          </a:prstGeom>
          <a:noFill/>
        </p:spPr>
        <p:txBody>
          <a:bodyPr wrap="square">
            <a:spAutoFit/>
          </a:bodyPr>
          <a:lstStyle/>
          <a:p>
            <a:r>
              <a:rPr lang="pl-PL" b="0" i="0" dirty="0">
                <a:solidFill>
                  <a:srgbClr val="0F0F0F"/>
                </a:solidFill>
                <a:effectLst/>
                <a:latin typeface="Roboto" panose="02000000000000000000" pitchFamily="2" charset="0"/>
              </a:rPr>
              <a:t>Kleopatra Download: </a:t>
            </a:r>
            <a:r>
              <a:rPr lang="pl-PL" b="0" i="0" dirty="0">
                <a:effectLst/>
                <a:latin typeface="Roboto" panose="02000000000000000000" pitchFamily="2" charset="0"/>
                <a:hlinkClick r:id="rId2"/>
              </a:rPr>
              <a:t>https://www.gpg4win.org/download.html</a:t>
            </a:r>
            <a:br>
              <a:rPr lang="en-US" b="0" i="0" dirty="0">
                <a:effectLst/>
                <a:latin typeface="Roboto" panose="02000000000000000000" pitchFamily="2" charset="0"/>
              </a:rPr>
            </a:br>
            <a:br>
              <a:rPr lang="en-US" b="0" i="0" dirty="0">
                <a:effectLst/>
                <a:latin typeface="Roboto" panose="02000000000000000000" pitchFamily="2" charset="0"/>
              </a:rPr>
            </a:br>
            <a:r>
              <a:rPr lang="en-US" dirty="0">
                <a:solidFill>
                  <a:srgbClr val="0F0F0F"/>
                </a:solidFill>
                <a:latin typeface="Roboto" panose="02000000000000000000" pitchFamily="2" charset="0"/>
              </a:rPr>
              <a:t>Online PGP Key Generator</a:t>
            </a:r>
            <a:br>
              <a:rPr lang="en-US" b="1" dirty="0">
                <a:effectLst/>
                <a:latin typeface="cormorant garamond"/>
              </a:rPr>
            </a:br>
            <a:r>
              <a:rPr lang="en-US" b="1" dirty="0">
                <a:effectLst/>
                <a:latin typeface="cormorant garamond"/>
                <a:hlinkClick r:id="rId3"/>
              </a:rPr>
              <a:t>https://www.attogtech.com/pgp-key-generator/</a:t>
            </a:r>
            <a:endParaRPr lang="en-US" b="1" dirty="0">
              <a:effectLst/>
              <a:latin typeface="cormorant garamond"/>
            </a:endParaRPr>
          </a:p>
          <a:p>
            <a:endParaRPr lang="en-US" b="1" dirty="0">
              <a:effectLst/>
              <a:latin typeface="cormorant garamond"/>
            </a:endParaRPr>
          </a:p>
          <a:p>
            <a:br>
              <a:rPr lang="en-US" b="0" i="0" dirty="0">
                <a:solidFill>
                  <a:srgbClr val="000000"/>
                </a:solidFill>
                <a:effectLst/>
                <a:latin typeface="cormorant garamond"/>
              </a:rPr>
            </a:br>
            <a:endParaRPr lang="en-US" b="0" i="0" dirty="0">
              <a:effectLst/>
              <a:latin typeface="Roboto" panose="02000000000000000000" pitchFamily="2" charset="0"/>
            </a:endParaRPr>
          </a:p>
          <a:p>
            <a:endParaRPr lang="en-MY" dirty="0"/>
          </a:p>
        </p:txBody>
      </p:sp>
      <p:pic>
        <p:nvPicPr>
          <p:cNvPr id="7" name="Picture 6">
            <a:extLst>
              <a:ext uri="{FF2B5EF4-FFF2-40B4-BE49-F238E27FC236}">
                <a16:creationId xmlns:a16="http://schemas.microsoft.com/office/drawing/2014/main" id="{3D862E9D-5E54-9C6C-3521-2273080AFD66}"/>
              </a:ext>
            </a:extLst>
          </p:cNvPr>
          <p:cNvPicPr>
            <a:picLocks noChangeAspect="1"/>
          </p:cNvPicPr>
          <p:nvPr/>
        </p:nvPicPr>
        <p:blipFill>
          <a:blip r:embed="rId4"/>
          <a:stretch>
            <a:fillRect/>
          </a:stretch>
        </p:blipFill>
        <p:spPr>
          <a:xfrm>
            <a:off x="1546982" y="2846673"/>
            <a:ext cx="8928053" cy="3286397"/>
          </a:xfrm>
          <a:prstGeom prst="rect">
            <a:avLst/>
          </a:prstGeom>
        </p:spPr>
      </p:pic>
      <p:pic>
        <p:nvPicPr>
          <p:cNvPr id="8" name="Picture 7">
            <a:extLst>
              <a:ext uri="{FF2B5EF4-FFF2-40B4-BE49-F238E27FC236}">
                <a16:creationId xmlns:a16="http://schemas.microsoft.com/office/drawing/2014/main" id="{B03E31F9-E614-A58D-4EF9-2A9E4271B032}"/>
              </a:ext>
            </a:extLst>
          </p:cNvPr>
          <p:cNvPicPr>
            <a:picLocks noChangeAspect="1"/>
          </p:cNvPicPr>
          <p:nvPr/>
        </p:nvPicPr>
        <p:blipFill>
          <a:blip r:embed="rId5"/>
          <a:stretch>
            <a:fillRect/>
          </a:stretch>
        </p:blipFill>
        <p:spPr>
          <a:xfrm>
            <a:off x="-50908" y="20997"/>
            <a:ext cx="9534970" cy="1609483"/>
          </a:xfrm>
          <a:prstGeom prst="rect">
            <a:avLst/>
          </a:prstGeom>
        </p:spPr>
      </p:pic>
      <p:sp>
        <p:nvSpPr>
          <p:cNvPr id="10" name="TextBox 9">
            <a:extLst>
              <a:ext uri="{FF2B5EF4-FFF2-40B4-BE49-F238E27FC236}">
                <a16:creationId xmlns:a16="http://schemas.microsoft.com/office/drawing/2014/main" id="{050A830F-7A5A-62FA-0829-39B4602DB50C}"/>
              </a:ext>
            </a:extLst>
          </p:cNvPr>
          <p:cNvSpPr txBox="1"/>
          <p:nvPr/>
        </p:nvSpPr>
        <p:spPr>
          <a:xfrm>
            <a:off x="2330611" y="615549"/>
            <a:ext cx="7108664" cy="461665"/>
          </a:xfrm>
          <a:prstGeom prst="rect">
            <a:avLst/>
          </a:prstGeom>
          <a:noFill/>
        </p:spPr>
        <p:txBody>
          <a:bodyPr wrap="square">
            <a:spAutoFit/>
          </a:bodyPr>
          <a:lstStyle/>
          <a:p>
            <a:r>
              <a:rPr lang="en-MY" sz="2400" dirty="0">
                <a:solidFill>
                  <a:schemeClr val="bg1"/>
                </a:solidFill>
              </a:rPr>
              <a:t>PGP Encryption using </a:t>
            </a:r>
            <a:r>
              <a:rPr lang="en-MY" sz="2400" dirty="0" err="1">
                <a:solidFill>
                  <a:schemeClr val="bg1"/>
                </a:solidFill>
              </a:rPr>
              <a:t>Kleopatra</a:t>
            </a:r>
            <a:r>
              <a:rPr lang="en-MY" sz="2400" dirty="0">
                <a:solidFill>
                  <a:schemeClr val="bg1"/>
                </a:solidFill>
              </a:rPr>
              <a:t> (installation and demo) </a:t>
            </a:r>
          </a:p>
        </p:txBody>
      </p:sp>
      <p:pic>
        <p:nvPicPr>
          <p:cNvPr id="11" name="Picture 10">
            <a:extLst>
              <a:ext uri="{FF2B5EF4-FFF2-40B4-BE49-F238E27FC236}">
                <a16:creationId xmlns:a16="http://schemas.microsoft.com/office/drawing/2014/main" id="{BBE9FEE1-DB95-3A80-E3FA-B057ED8203A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82568" y="5799543"/>
            <a:ext cx="1222425" cy="1096206"/>
          </a:xfrm>
          <a:prstGeom prst="rect">
            <a:avLst/>
          </a:prstGeom>
        </p:spPr>
      </p:pic>
      <p:pic>
        <p:nvPicPr>
          <p:cNvPr id="12" name="Picture 11">
            <a:extLst>
              <a:ext uri="{FF2B5EF4-FFF2-40B4-BE49-F238E27FC236}">
                <a16:creationId xmlns:a16="http://schemas.microsoft.com/office/drawing/2014/main" id="{66FF8120-B17D-2123-957B-7989C0D202ED}"/>
              </a:ext>
            </a:extLst>
          </p:cNvPr>
          <p:cNvPicPr>
            <a:picLocks noChangeAspect="1"/>
          </p:cNvPicPr>
          <p:nvPr/>
        </p:nvPicPr>
        <p:blipFill>
          <a:blip r:embed="rId7"/>
          <a:stretch>
            <a:fillRect/>
          </a:stretch>
        </p:blipFill>
        <p:spPr>
          <a:xfrm>
            <a:off x="1944406" y="6236721"/>
            <a:ext cx="9902229" cy="204838"/>
          </a:xfrm>
          <a:prstGeom prst="rect">
            <a:avLst/>
          </a:prstGeom>
        </p:spPr>
      </p:pic>
      <p:sp>
        <p:nvSpPr>
          <p:cNvPr id="13" name="TextBox 12">
            <a:extLst>
              <a:ext uri="{FF2B5EF4-FFF2-40B4-BE49-F238E27FC236}">
                <a16:creationId xmlns:a16="http://schemas.microsoft.com/office/drawing/2014/main" id="{7D955CE2-A57F-C743-1315-D15C043E328F}"/>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200472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A8A75557-D95B-40D2-5664-CA732FA9E2F8}"/>
              </a:ext>
            </a:extLst>
          </p:cNvPr>
          <p:cNvSpPr>
            <a:spLocks noGrp="1"/>
          </p:cNvSpPr>
          <p:nvPr>
            <p:ph type="sldNum" sz="quarter" idx="12"/>
          </p:nvPr>
        </p:nvSpPr>
        <p:spPr/>
        <p:txBody>
          <a:bodyPr/>
          <a:lstStyle/>
          <a:p>
            <a:fld id="{1F93B277-43BB-47E1-B44C-D1ADC3FDAF7B}" type="slidenum">
              <a:rPr lang="en-US" altLang="en-US"/>
              <a:pPr/>
              <a:t>29</a:t>
            </a:fld>
            <a:endParaRPr lang="en-US" altLang="en-US"/>
          </a:p>
        </p:txBody>
      </p:sp>
      <p:sp>
        <p:nvSpPr>
          <p:cNvPr id="23555" name="Rectangle 3">
            <a:extLst>
              <a:ext uri="{FF2B5EF4-FFF2-40B4-BE49-F238E27FC236}">
                <a16:creationId xmlns:a16="http://schemas.microsoft.com/office/drawing/2014/main" id="{23300D93-68B7-A31E-0592-8AF798578DA3}"/>
              </a:ext>
            </a:extLst>
          </p:cNvPr>
          <p:cNvSpPr>
            <a:spLocks noGrp="1" noChangeArrowheads="1"/>
          </p:cNvSpPr>
          <p:nvPr>
            <p:ph type="body" idx="1"/>
          </p:nvPr>
        </p:nvSpPr>
        <p:spPr>
          <a:xfrm>
            <a:off x="770106" y="1817746"/>
            <a:ext cx="10515600" cy="4351338"/>
          </a:xfrm>
        </p:spPr>
        <p:txBody>
          <a:bodyPr>
            <a:normAutofit/>
          </a:bodyPr>
          <a:lstStyle/>
          <a:p>
            <a:r>
              <a:rPr lang="en-US" altLang="en-US" sz="2000" dirty="0"/>
              <a:t>Security enhancement to MIME email</a:t>
            </a:r>
          </a:p>
          <a:p>
            <a:pPr marL="0" indent="0">
              <a:buNone/>
            </a:pPr>
            <a:r>
              <a:rPr lang="en-US" altLang="en-US" sz="2000" dirty="0"/>
              <a:t>	- Original Internet RFC822 email was text only </a:t>
            </a:r>
          </a:p>
          <a:p>
            <a:pPr marL="0" indent="0">
              <a:buNone/>
            </a:pPr>
            <a:r>
              <a:rPr lang="en-US" altLang="en-US" sz="2000" dirty="0"/>
              <a:t>	-MIME provided support for varying content types and multi-part messages Image, video,  	audio</a:t>
            </a:r>
          </a:p>
          <a:p>
            <a:pPr marL="0" indent="0">
              <a:buNone/>
            </a:pPr>
            <a:r>
              <a:rPr lang="en-US" altLang="en-US" sz="2000" dirty="0"/>
              <a:t> 	-S/MIME added security enhancements </a:t>
            </a:r>
          </a:p>
          <a:p>
            <a:r>
              <a:rPr lang="en-US" altLang="en-US" sz="2000" dirty="0"/>
              <a:t>Have S/MIME support in various modern mail agents: MS Outlook, Netscape, </a:t>
            </a:r>
            <a:r>
              <a:rPr lang="en-US" altLang="en-US" sz="2000" dirty="0" err="1"/>
              <a:t>etc</a:t>
            </a:r>
            <a:endParaRPr lang="en-US" altLang="en-US" sz="2000" dirty="0"/>
          </a:p>
        </p:txBody>
      </p:sp>
      <p:pic>
        <p:nvPicPr>
          <p:cNvPr id="4" name="Picture 3">
            <a:extLst>
              <a:ext uri="{FF2B5EF4-FFF2-40B4-BE49-F238E27FC236}">
                <a16:creationId xmlns:a16="http://schemas.microsoft.com/office/drawing/2014/main" id="{0778DF9F-AB06-A117-9C3B-FC2CC18B880D}"/>
              </a:ext>
            </a:extLst>
          </p:cNvPr>
          <p:cNvPicPr>
            <a:picLocks noChangeAspect="1"/>
          </p:cNvPicPr>
          <p:nvPr/>
        </p:nvPicPr>
        <p:blipFill>
          <a:blip r:embed="rId2"/>
          <a:stretch>
            <a:fillRect/>
          </a:stretch>
        </p:blipFill>
        <p:spPr>
          <a:xfrm>
            <a:off x="-50909" y="20997"/>
            <a:ext cx="10089853" cy="1609483"/>
          </a:xfrm>
          <a:prstGeom prst="rect">
            <a:avLst/>
          </a:prstGeom>
        </p:spPr>
      </p:pic>
      <p:sp>
        <p:nvSpPr>
          <p:cNvPr id="5" name="TextBox 4">
            <a:extLst>
              <a:ext uri="{FF2B5EF4-FFF2-40B4-BE49-F238E27FC236}">
                <a16:creationId xmlns:a16="http://schemas.microsoft.com/office/drawing/2014/main" id="{CEF03051-4717-8FD6-BA26-B2C9FE2DB2B6}"/>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B6DE2004-01C1-C9D8-0C42-BD00BEADFE75}"/>
              </a:ext>
            </a:extLst>
          </p:cNvPr>
          <p:cNvSpPr txBox="1"/>
          <p:nvPr/>
        </p:nvSpPr>
        <p:spPr>
          <a:xfrm>
            <a:off x="2344365" y="667165"/>
            <a:ext cx="7694579" cy="461665"/>
          </a:xfrm>
          <a:prstGeom prst="rect">
            <a:avLst/>
          </a:prstGeom>
          <a:noFill/>
        </p:spPr>
        <p:txBody>
          <a:bodyPr wrap="square">
            <a:spAutoFit/>
          </a:bodyPr>
          <a:lstStyle/>
          <a:p>
            <a:r>
              <a:rPr lang="fr-FR" sz="2400" dirty="0">
                <a:solidFill>
                  <a:schemeClr val="bg1"/>
                </a:solidFill>
              </a:rPr>
              <a:t>Secure/Multipurpose Internet Mail Extension (S/MIME )</a:t>
            </a:r>
          </a:p>
        </p:txBody>
      </p:sp>
      <p:pic>
        <p:nvPicPr>
          <p:cNvPr id="10" name="Picture 9">
            <a:extLst>
              <a:ext uri="{FF2B5EF4-FFF2-40B4-BE49-F238E27FC236}">
                <a16:creationId xmlns:a16="http://schemas.microsoft.com/office/drawing/2014/main" id="{018005E8-FB03-7AA6-29CD-79009A128BE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2906" y="5761794"/>
            <a:ext cx="1222425" cy="1096206"/>
          </a:xfrm>
          <a:prstGeom prst="rect">
            <a:avLst/>
          </a:prstGeom>
        </p:spPr>
      </p:pic>
      <p:pic>
        <p:nvPicPr>
          <p:cNvPr id="11" name="Picture 10">
            <a:extLst>
              <a:ext uri="{FF2B5EF4-FFF2-40B4-BE49-F238E27FC236}">
                <a16:creationId xmlns:a16="http://schemas.microsoft.com/office/drawing/2014/main" id="{BF129099-B386-1208-6EAD-797733382565}"/>
              </a:ext>
            </a:extLst>
          </p:cNvPr>
          <p:cNvPicPr>
            <a:picLocks noChangeAspect="1"/>
          </p:cNvPicPr>
          <p:nvPr/>
        </p:nvPicPr>
        <p:blipFill>
          <a:blip r:embed="rId4"/>
          <a:stretch>
            <a:fillRect/>
          </a:stretch>
        </p:blipFill>
        <p:spPr>
          <a:xfrm>
            <a:off x="2041954" y="6202059"/>
            <a:ext cx="9902229" cy="204838"/>
          </a:xfrm>
          <a:prstGeom prst="rect">
            <a:avLst/>
          </a:prstGeom>
        </p:spPr>
      </p:pic>
      <p:pic>
        <p:nvPicPr>
          <p:cNvPr id="12" name="Picture 11">
            <a:extLst>
              <a:ext uri="{FF2B5EF4-FFF2-40B4-BE49-F238E27FC236}">
                <a16:creationId xmlns:a16="http://schemas.microsoft.com/office/drawing/2014/main" id="{E19AFE12-102D-2673-6814-50B2D4DFCD70}"/>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3" name="Picture 12">
            <a:extLst>
              <a:ext uri="{FF2B5EF4-FFF2-40B4-BE49-F238E27FC236}">
                <a16:creationId xmlns:a16="http://schemas.microsoft.com/office/drawing/2014/main" id="{33B0F38C-3EBF-57EF-8A2C-288F11953F2E}"/>
              </a:ext>
            </a:extLst>
          </p:cNvPr>
          <p:cNvPicPr>
            <a:picLocks noChangeAspect="1"/>
          </p:cNvPicPr>
          <p:nvPr/>
        </p:nvPicPr>
        <p:blipFill>
          <a:blip r:embed="rId5"/>
          <a:stretch>
            <a:fillRect/>
          </a:stretch>
        </p:blipFill>
        <p:spPr>
          <a:xfrm>
            <a:off x="12072675" y="2204822"/>
            <a:ext cx="238650" cy="2709534"/>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F7FEA84C-8CD6-FEDE-2945-F2995BE0B966}"/>
              </a:ext>
            </a:extLst>
          </p:cNvPr>
          <p:cNvSpPr>
            <a:spLocks noGrp="1"/>
          </p:cNvSpPr>
          <p:nvPr>
            <p:ph type="sldNum" sz="quarter" idx="12"/>
          </p:nvPr>
        </p:nvSpPr>
        <p:spPr/>
        <p:txBody>
          <a:bodyPr/>
          <a:lstStyle/>
          <a:p>
            <a:fld id="{485F7FE6-2D8C-4D31-B70F-A8AFABAA5ADC}" type="slidenum">
              <a:rPr lang="en-US" altLang="en-US"/>
              <a:pPr/>
              <a:t>30</a:t>
            </a:fld>
            <a:endParaRPr lang="en-US" altLang="en-US"/>
          </a:p>
        </p:txBody>
      </p:sp>
      <p:sp>
        <p:nvSpPr>
          <p:cNvPr id="25603" name="Rectangle 3">
            <a:extLst>
              <a:ext uri="{FF2B5EF4-FFF2-40B4-BE49-F238E27FC236}">
                <a16:creationId xmlns:a16="http://schemas.microsoft.com/office/drawing/2014/main" id="{6ABFB7C7-F443-52E3-401A-DB2BE8C6AADE}"/>
              </a:ext>
            </a:extLst>
          </p:cNvPr>
          <p:cNvSpPr>
            <a:spLocks noGrp="1" noChangeArrowheads="1"/>
          </p:cNvSpPr>
          <p:nvPr>
            <p:ph type="body" idx="1"/>
          </p:nvPr>
        </p:nvSpPr>
        <p:spPr/>
        <p:txBody>
          <a:bodyPr/>
          <a:lstStyle/>
          <a:p>
            <a:pPr marL="0" indent="0">
              <a:spcAft>
                <a:spcPct val="20000"/>
              </a:spcAft>
              <a:buNone/>
            </a:pPr>
            <a:r>
              <a:rPr lang="en-US" altLang="en-US" sz="2400" b="1" dirty="0"/>
              <a:t>SMTP Limitations - Can not transmit, or has a problem with:</a:t>
            </a:r>
          </a:p>
          <a:p>
            <a:pPr lvl="1">
              <a:spcAft>
                <a:spcPct val="20000"/>
              </a:spcAft>
            </a:pPr>
            <a:r>
              <a:rPr lang="en-US" altLang="en-US" dirty="0"/>
              <a:t> executable files, or other binary files (jpeg image)</a:t>
            </a:r>
          </a:p>
          <a:p>
            <a:pPr lvl="1">
              <a:spcAft>
                <a:spcPct val="20000"/>
              </a:spcAft>
            </a:pPr>
            <a:r>
              <a:rPr lang="en-US" altLang="en-US" dirty="0"/>
              <a:t> “national language” characters (non-ASCII)</a:t>
            </a:r>
          </a:p>
          <a:p>
            <a:pPr lvl="1">
              <a:spcAft>
                <a:spcPct val="20000"/>
              </a:spcAft>
            </a:pPr>
            <a:r>
              <a:rPr lang="en-US" altLang="en-US" dirty="0"/>
              <a:t> messages over a certain size</a:t>
            </a:r>
          </a:p>
          <a:p>
            <a:pPr lvl="1">
              <a:spcAft>
                <a:spcPct val="20000"/>
              </a:spcAft>
            </a:pPr>
            <a:r>
              <a:rPr lang="en-US" altLang="en-US" dirty="0"/>
              <a:t>lines longer than a certain length (72 to 254 characters)</a:t>
            </a:r>
          </a:p>
        </p:txBody>
      </p:sp>
      <p:pic>
        <p:nvPicPr>
          <p:cNvPr id="4" name="Picture 3">
            <a:extLst>
              <a:ext uri="{FF2B5EF4-FFF2-40B4-BE49-F238E27FC236}">
                <a16:creationId xmlns:a16="http://schemas.microsoft.com/office/drawing/2014/main" id="{F5B5A58E-0E8F-E146-3C9E-84E428BBDF99}"/>
              </a:ext>
            </a:extLst>
          </p:cNvPr>
          <p:cNvPicPr>
            <a:picLocks noChangeAspect="1"/>
          </p:cNvPicPr>
          <p:nvPr/>
        </p:nvPicPr>
        <p:blipFill>
          <a:blip r:embed="rId2"/>
          <a:stretch>
            <a:fillRect/>
          </a:stretch>
        </p:blipFill>
        <p:spPr>
          <a:xfrm>
            <a:off x="-50908" y="20997"/>
            <a:ext cx="9534970" cy="1609483"/>
          </a:xfrm>
          <a:prstGeom prst="rect">
            <a:avLst/>
          </a:prstGeom>
        </p:spPr>
      </p:pic>
      <p:sp>
        <p:nvSpPr>
          <p:cNvPr id="5" name="TextBox 4">
            <a:extLst>
              <a:ext uri="{FF2B5EF4-FFF2-40B4-BE49-F238E27FC236}">
                <a16:creationId xmlns:a16="http://schemas.microsoft.com/office/drawing/2014/main" id="{42E43C80-1EB6-7735-9E1F-886FC7782ADA}"/>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D1B8B453-E173-92CE-181F-0030C5034285}"/>
              </a:ext>
            </a:extLst>
          </p:cNvPr>
          <p:cNvSpPr txBox="1"/>
          <p:nvPr/>
        </p:nvSpPr>
        <p:spPr>
          <a:xfrm>
            <a:off x="2536776" y="681037"/>
            <a:ext cx="6157608" cy="461665"/>
          </a:xfrm>
          <a:prstGeom prst="rect">
            <a:avLst/>
          </a:prstGeom>
          <a:noFill/>
        </p:spPr>
        <p:txBody>
          <a:bodyPr wrap="square">
            <a:spAutoFit/>
          </a:bodyPr>
          <a:lstStyle/>
          <a:p>
            <a:r>
              <a:rPr lang="en-MY" sz="2400" dirty="0">
                <a:solidFill>
                  <a:schemeClr val="bg1"/>
                </a:solidFill>
              </a:rPr>
              <a:t>SMTP Limitations </a:t>
            </a:r>
          </a:p>
        </p:txBody>
      </p:sp>
      <p:pic>
        <p:nvPicPr>
          <p:cNvPr id="10" name="Picture 9">
            <a:extLst>
              <a:ext uri="{FF2B5EF4-FFF2-40B4-BE49-F238E27FC236}">
                <a16:creationId xmlns:a16="http://schemas.microsoft.com/office/drawing/2014/main" id="{5A032C9E-8F0A-6DDE-4F0D-17FB0558644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2906" y="5761794"/>
            <a:ext cx="1222425" cy="1096206"/>
          </a:xfrm>
          <a:prstGeom prst="rect">
            <a:avLst/>
          </a:prstGeom>
        </p:spPr>
      </p:pic>
      <p:pic>
        <p:nvPicPr>
          <p:cNvPr id="11" name="Picture 10">
            <a:extLst>
              <a:ext uri="{FF2B5EF4-FFF2-40B4-BE49-F238E27FC236}">
                <a16:creationId xmlns:a16="http://schemas.microsoft.com/office/drawing/2014/main" id="{23821423-7B03-6DD2-A711-35390DBE0F50}"/>
              </a:ext>
            </a:extLst>
          </p:cNvPr>
          <p:cNvPicPr>
            <a:picLocks noChangeAspect="1"/>
          </p:cNvPicPr>
          <p:nvPr/>
        </p:nvPicPr>
        <p:blipFill>
          <a:blip r:embed="rId4"/>
          <a:stretch>
            <a:fillRect/>
          </a:stretch>
        </p:blipFill>
        <p:spPr>
          <a:xfrm>
            <a:off x="2041954" y="6202059"/>
            <a:ext cx="9902229" cy="204838"/>
          </a:xfrm>
          <a:prstGeom prst="rect">
            <a:avLst/>
          </a:prstGeom>
        </p:spPr>
      </p:pic>
      <p:pic>
        <p:nvPicPr>
          <p:cNvPr id="12" name="Picture 11">
            <a:extLst>
              <a:ext uri="{FF2B5EF4-FFF2-40B4-BE49-F238E27FC236}">
                <a16:creationId xmlns:a16="http://schemas.microsoft.com/office/drawing/2014/main" id="{78F70635-1B30-7C70-FF82-3EA28D7B73D2}"/>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3" name="Picture 12">
            <a:extLst>
              <a:ext uri="{FF2B5EF4-FFF2-40B4-BE49-F238E27FC236}">
                <a16:creationId xmlns:a16="http://schemas.microsoft.com/office/drawing/2014/main" id="{14FD8F3C-471A-6B0E-C5F6-6D29F5EF5AF3}"/>
              </a:ext>
            </a:extLst>
          </p:cNvPr>
          <p:cNvPicPr>
            <a:picLocks noChangeAspect="1"/>
          </p:cNvPicPr>
          <p:nvPr/>
        </p:nvPicPr>
        <p:blipFill>
          <a:blip r:embed="rId5"/>
          <a:stretch>
            <a:fillRect/>
          </a:stretch>
        </p:blipFill>
        <p:spPr>
          <a:xfrm>
            <a:off x="12072675" y="2204822"/>
            <a:ext cx="238650" cy="2709534"/>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5F4D6CB5-0871-0A75-C768-2C57FBE675FC}"/>
              </a:ext>
            </a:extLst>
          </p:cNvPr>
          <p:cNvSpPr>
            <a:spLocks noGrp="1"/>
          </p:cNvSpPr>
          <p:nvPr>
            <p:ph type="sldNum" sz="quarter" idx="12"/>
          </p:nvPr>
        </p:nvSpPr>
        <p:spPr/>
        <p:txBody>
          <a:bodyPr/>
          <a:lstStyle/>
          <a:p>
            <a:fld id="{D899ACBD-4505-49D3-AC3F-6B897056B6DF}" type="slidenum">
              <a:rPr lang="en-US" altLang="en-US"/>
              <a:pPr/>
              <a:t>31</a:t>
            </a:fld>
            <a:endParaRPr lang="en-US" altLang="en-US"/>
          </a:p>
        </p:txBody>
      </p:sp>
      <p:sp>
        <p:nvSpPr>
          <p:cNvPr id="26627" name="Rectangle 3">
            <a:extLst>
              <a:ext uri="{FF2B5EF4-FFF2-40B4-BE49-F238E27FC236}">
                <a16:creationId xmlns:a16="http://schemas.microsoft.com/office/drawing/2014/main" id="{3FF87B96-6E0E-7AC8-C6F6-1F233F2E7520}"/>
              </a:ext>
            </a:extLst>
          </p:cNvPr>
          <p:cNvSpPr>
            <a:spLocks noGrp="1" noChangeArrowheads="1"/>
          </p:cNvSpPr>
          <p:nvPr>
            <p:ph type="body" idx="1"/>
          </p:nvPr>
        </p:nvSpPr>
        <p:spPr/>
        <p:txBody>
          <a:bodyPr>
            <a:normAutofit/>
          </a:bodyPr>
          <a:lstStyle/>
          <a:p>
            <a:pPr>
              <a:spcAft>
                <a:spcPct val="20000"/>
              </a:spcAft>
            </a:pPr>
            <a:r>
              <a:rPr lang="en-US" altLang="en-US" sz="2000" b="1" dirty="0"/>
              <a:t>Enveloped Data:</a:t>
            </a:r>
            <a:r>
              <a:rPr lang="en-US" altLang="en-US" sz="2000" dirty="0"/>
              <a:t> Encrypted content and encrypted session keys for recipients.</a:t>
            </a:r>
            <a:br>
              <a:rPr lang="en-US" altLang="en-US" sz="2000" dirty="0"/>
            </a:br>
            <a:endParaRPr lang="en-US" altLang="en-US" sz="2000" dirty="0"/>
          </a:p>
          <a:p>
            <a:pPr>
              <a:spcAft>
                <a:spcPct val="20000"/>
              </a:spcAft>
            </a:pPr>
            <a:r>
              <a:rPr lang="en-US" altLang="en-US" sz="2000" b="1" dirty="0"/>
              <a:t>Signed Data:</a:t>
            </a:r>
            <a:r>
              <a:rPr lang="en-US" altLang="en-US" sz="2000" dirty="0"/>
              <a:t> Message Digest encrypted with the private key of “signer.”</a:t>
            </a:r>
            <a:br>
              <a:rPr lang="en-US" altLang="en-US" sz="2000" dirty="0"/>
            </a:br>
            <a:endParaRPr lang="en-US" altLang="en-US" sz="2000" dirty="0"/>
          </a:p>
          <a:p>
            <a:pPr>
              <a:spcAft>
                <a:spcPct val="20000"/>
              </a:spcAft>
            </a:pPr>
            <a:r>
              <a:rPr lang="en-US" altLang="en-US" sz="2000" b="1" dirty="0"/>
              <a:t>Clear-Signed Data:</a:t>
            </a:r>
            <a:r>
              <a:rPr lang="en-US" altLang="en-US" sz="2000" dirty="0"/>
              <a:t> Signed but not encrypted.</a:t>
            </a:r>
            <a:br>
              <a:rPr lang="en-US" altLang="en-US" sz="2000" dirty="0"/>
            </a:br>
            <a:endParaRPr lang="en-US" altLang="en-US" sz="2000" dirty="0"/>
          </a:p>
          <a:p>
            <a:pPr>
              <a:spcAft>
                <a:spcPct val="20000"/>
              </a:spcAft>
            </a:pPr>
            <a:r>
              <a:rPr lang="en-US" altLang="en-US" sz="2000" b="1" dirty="0"/>
              <a:t>Signed and Enveloped Data:</a:t>
            </a:r>
            <a:r>
              <a:rPr lang="en-US" altLang="en-US" sz="2000" dirty="0"/>
              <a:t> Various orderings for encrypting and signing.</a:t>
            </a:r>
          </a:p>
          <a:p>
            <a:endParaRPr lang="en-US" altLang="en-US" sz="2000" dirty="0"/>
          </a:p>
        </p:txBody>
      </p:sp>
      <p:pic>
        <p:nvPicPr>
          <p:cNvPr id="4" name="Picture 3">
            <a:extLst>
              <a:ext uri="{FF2B5EF4-FFF2-40B4-BE49-F238E27FC236}">
                <a16:creationId xmlns:a16="http://schemas.microsoft.com/office/drawing/2014/main" id="{E4CEFDBC-FE3F-6DC0-14B1-AB8A7F0EF5C0}"/>
              </a:ext>
            </a:extLst>
          </p:cNvPr>
          <p:cNvPicPr>
            <a:picLocks noChangeAspect="1"/>
          </p:cNvPicPr>
          <p:nvPr/>
        </p:nvPicPr>
        <p:blipFill>
          <a:blip r:embed="rId2"/>
          <a:stretch>
            <a:fillRect/>
          </a:stretch>
        </p:blipFill>
        <p:spPr>
          <a:xfrm>
            <a:off x="-50908" y="20997"/>
            <a:ext cx="9534970" cy="1609483"/>
          </a:xfrm>
          <a:prstGeom prst="rect">
            <a:avLst/>
          </a:prstGeom>
        </p:spPr>
      </p:pic>
      <p:sp>
        <p:nvSpPr>
          <p:cNvPr id="5" name="TextBox 4">
            <a:extLst>
              <a:ext uri="{FF2B5EF4-FFF2-40B4-BE49-F238E27FC236}">
                <a16:creationId xmlns:a16="http://schemas.microsoft.com/office/drawing/2014/main" id="{1AD31573-115B-1733-9ABA-7EB5DCFF2EA8}"/>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BB2C3A92-F476-4F11-894D-7A1959455B82}"/>
              </a:ext>
            </a:extLst>
          </p:cNvPr>
          <p:cNvSpPr txBox="1"/>
          <p:nvPr/>
        </p:nvSpPr>
        <p:spPr>
          <a:xfrm>
            <a:off x="2707938" y="641072"/>
            <a:ext cx="6157608" cy="461665"/>
          </a:xfrm>
          <a:prstGeom prst="rect">
            <a:avLst/>
          </a:prstGeom>
          <a:noFill/>
        </p:spPr>
        <p:txBody>
          <a:bodyPr wrap="square">
            <a:spAutoFit/>
          </a:bodyPr>
          <a:lstStyle/>
          <a:p>
            <a:r>
              <a:rPr lang="en-US" altLang="en-US" sz="2400" dirty="0">
                <a:solidFill>
                  <a:schemeClr val="bg1"/>
                </a:solidFill>
              </a:rPr>
              <a:t>S/MIME Functions</a:t>
            </a:r>
            <a:endParaRPr lang="en-MY" sz="2400" dirty="0">
              <a:solidFill>
                <a:schemeClr val="bg1"/>
              </a:solidFill>
            </a:endParaRPr>
          </a:p>
        </p:txBody>
      </p:sp>
      <p:pic>
        <p:nvPicPr>
          <p:cNvPr id="8" name="Picture 7">
            <a:extLst>
              <a:ext uri="{FF2B5EF4-FFF2-40B4-BE49-F238E27FC236}">
                <a16:creationId xmlns:a16="http://schemas.microsoft.com/office/drawing/2014/main" id="{0BA72536-A439-2559-3A7A-1E47B9A0DE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2906" y="5761794"/>
            <a:ext cx="1222425" cy="1096206"/>
          </a:xfrm>
          <a:prstGeom prst="rect">
            <a:avLst/>
          </a:prstGeom>
        </p:spPr>
      </p:pic>
      <p:pic>
        <p:nvPicPr>
          <p:cNvPr id="9" name="Picture 8">
            <a:extLst>
              <a:ext uri="{FF2B5EF4-FFF2-40B4-BE49-F238E27FC236}">
                <a16:creationId xmlns:a16="http://schemas.microsoft.com/office/drawing/2014/main" id="{C7B0EF4A-4D0E-19E9-E4E9-5179D4E74D27}"/>
              </a:ext>
            </a:extLst>
          </p:cNvPr>
          <p:cNvPicPr>
            <a:picLocks noChangeAspect="1"/>
          </p:cNvPicPr>
          <p:nvPr/>
        </p:nvPicPr>
        <p:blipFill>
          <a:blip r:embed="rId4"/>
          <a:stretch>
            <a:fillRect/>
          </a:stretch>
        </p:blipFill>
        <p:spPr>
          <a:xfrm>
            <a:off x="2041954" y="6202059"/>
            <a:ext cx="9902229" cy="204838"/>
          </a:xfrm>
          <a:prstGeom prst="rect">
            <a:avLst/>
          </a:prstGeom>
        </p:spPr>
      </p:pic>
      <p:pic>
        <p:nvPicPr>
          <p:cNvPr id="10" name="Picture 9">
            <a:extLst>
              <a:ext uri="{FF2B5EF4-FFF2-40B4-BE49-F238E27FC236}">
                <a16:creationId xmlns:a16="http://schemas.microsoft.com/office/drawing/2014/main" id="{AD1823AF-F824-C2E1-EEFD-7F9B132C6C11}"/>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B32AAA27-BA6B-A54F-0D93-7145FF41113A}"/>
              </a:ext>
            </a:extLst>
          </p:cNvPr>
          <p:cNvPicPr>
            <a:picLocks noChangeAspect="1"/>
          </p:cNvPicPr>
          <p:nvPr/>
        </p:nvPicPr>
        <p:blipFill>
          <a:blip r:embed="rId5"/>
          <a:stretch>
            <a:fillRect/>
          </a:stretch>
        </p:blipFill>
        <p:spPr>
          <a:xfrm>
            <a:off x="12072675" y="2204822"/>
            <a:ext cx="238650" cy="2709534"/>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19C737BC-C76C-1CE9-A81B-4CD05CB00D02}"/>
              </a:ext>
            </a:extLst>
          </p:cNvPr>
          <p:cNvSpPr>
            <a:spLocks noGrp="1"/>
          </p:cNvSpPr>
          <p:nvPr>
            <p:ph type="sldNum" sz="quarter" idx="12"/>
          </p:nvPr>
        </p:nvSpPr>
        <p:spPr/>
        <p:txBody>
          <a:bodyPr/>
          <a:lstStyle/>
          <a:p>
            <a:fld id="{2606DCDB-ADB4-4CFA-B96C-A404E11EC789}" type="slidenum">
              <a:rPr lang="en-US" altLang="en-US"/>
              <a:pPr/>
              <a:t>32</a:t>
            </a:fld>
            <a:endParaRPr lang="en-US" altLang="en-US"/>
          </a:p>
        </p:txBody>
      </p:sp>
      <p:sp>
        <p:nvSpPr>
          <p:cNvPr id="27651" name="Rectangle 3">
            <a:extLst>
              <a:ext uri="{FF2B5EF4-FFF2-40B4-BE49-F238E27FC236}">
                <a16:creationId xmlns:a16="http://schemas.microsoft.com/office/drawing/2014/main" id="{97AFC210-8F6E-61E6-65FD-0CFDBBFB8AB7}"/>
              </a:ext>
            </a:extLst>
          </p:cNvPr>
          <p:cNvSpPr>
            <a:spLocks noGrp="1" noChangeArrowheads="1"/>
          </p:cNvSpPr>
          <p:nvPr>
            <p:ph type="body" idx="1"/>
          </p:nvPr>
        </p:nvSpPr>
        <p:spPr>
          <a:xfrm>
            <a:off x="838200" y="1825625"/>
            <a:ext cx="10515600" cy="3573226"/>
          </a:xfrm>
        </p:spPr>
        <p:txBody>
          <a:bodyPr>
            <a:normAutofit/>
          </a:bodyPr>
          <a:lstStyle/>
          <a:p>
            <a:pPr>
              <a:spcAft>
                <a:spcPct val="20000"/>
              </a:spcAft>
            </a:pPr>
            <a:r>
              <a:rPr lang="en-US" altLang="en-US" sz="2000" b="1" dirty="0"/>
              <a:t>Hash functions :</a:t>
            </a:r>
            <a:r>
              <a:rPr lang="en-US" altLang="en-US" sz="2000" dirty="0"/>
              <a:t> SHA-1 and MD5</a:t>
            </a:r>
            <a:br>
              <a:rPr lang="en-US" altLang="en-US" sz="2000" dirty="0"/>
            </a:br>
            <a:endParaRPr lang="en-US" altLang="en-US" sz="2000" dirty="0"/>
          </a:p>
          <a:p>
            <a:pPr>
              <a:spcAft>
                <a:spcPct val="20000"/>
              </a:spcAft>
            </a:pPr>
            <a:r>
              <a:rPr lang="en-US" altLang="en-US" sz="2000" b="1" dirty="0"/>
              <a:t>Digital Signatures:</a:t>
            </a:r>
            <a:r>
              <a:rPr lang="en-US" altLang="en-US" sz="2000" dirty="0"/>
              <a:t> DSS and RSA</a:t>
            </a:r>
            <a:br>
              <a:rPr lang="en-US" altLang="en-US" sz="2000" dirty="0"/>
            </a:br>
            <a:endParaRPr lang="en-US" altLang="en-US" sz="2000" dirty="0"/>
          </a:p>
          <a:p>
            <a:pPr>
              <a:spcAft>
                <a:spcPct val="20000"/>
              </a:spcAft>
            </a:pPr>
            <a:r>
              <a:rPr lang="en-US" altLang="en-US" sz="2000" b="1" dirty="0"/>
              <a:t>Secret-Key Encryption:</a:t>
            </a:r>
            <a:r>
              <a:rPr lang="en-US" altLang="en-US" sz="2000" dirty="0"/>
              <a:t> Triple-DES, RC2/40 (exportable)</a:t>
            </a:r>
            <a:br>
              <a:rPr lang="en-US" altLang="en-US" sz="2000" dirty="0"/>
            </a:br>
            <a:endParaRPr lang="en-US" altLang="en-US" sz="2000" dirty="0"/>
          </a:p>
          <a:p>
            <a:pPr>
              <a:spcAft>
                <a:spcPct val="20000"/>
              </a:spcAft>
            </a:pPr>
            <a:r>
              <a:rPr lang="en-US" altLang="en-US" sz="2000" b="1" dirty="0"/>
              <a:t>Public-Private Key Encryption:</a:t>
            </a:r>
            <a:r>
              <a:rPr lang="en-US" altLang="en-US" sz="2000" dirty="0"/>
              <a:t> RSA with key sizes of 512 and 1024 bits.</a:t>
            </a:r>
          </a:p>
          <a:p>
            <a:endParaRPr lang="en-US" altLang="en-US" sz="2000" dirty="0"/>
          </a:p>
        </p:txBody>
      </p:sp>
      <p:pic>
        <p:nvPicPr>
          <p:cNvPr id="4" name="Picture 3">
            <a:extLst>
              <a:ext uri="{FF2B5EF4-FFF2-40B4-BE49-F238E27FC236}">
                <a16:creationId xmlns:a16="http://schemas.microsoft.com/office/drawing/2014/main" id="{7FE1ABD1-A629-14E6-A954-963F0E3E0FFF}"/>
              </a:ext>
            </a:extLst>
          </p:cNvPr>
          <p:cNvPicPr>
            <a:picLocks noChangeAspect="1"/>
          </p:cNvPicPr>
          <p:nvPr/>
        </p:nvPicPr>
        <p:blipFill>
          <a:blip r:embed="rId2"/>
          <a:stretch>
            <a:fillRect/>
          </a:stretch>
        </p:blipFill>
        <p:spPr>
          <a:xfrm>
            <a:off x="-50908" y="20997"/>
            <a:ext cx="9534970" cy="1609483"/>
          </a:xfrm>
          <a:prstGeom prst="rect">
            <a:avLst/>
          </a:prstGeom>
        </p:spPr>
      </p:pic>
      <p:sp>
        <p:nvSpPr>
          <p:cNvPr id="5" name="TextBox 4">
            <a:extLst>
              <a:ext uri="{FF2B5EF4-FFF2-40B4-BE49-F238E27FC236}">
                <a16:creationId xmlns:a16="http://schemas.microsoft.com/office/drawing/2014/main" id="{8E97B410-54FC-A3B3-C73A-A013886AAC76}"/>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A14F2C8F-1E5D-DD70-C5BA-9D4DAE936DD4}"/>
              </a:ext>
            </a:extLst>
          </p:cNvPr>
          <p:cNvSpPr txBox="1"/>
          <p:nvPr/>
        </p:nvSpPr>
        <p:spPr>
          <a:xfrm>
            <a:off x="2452992" y="594905"/>
            <a:ext cx="6157608" cy="461665"/>
          </a:xfrm>
          <a:prstGeom prst="rect">
            <a:avLst/>
          </a:prstGeom>
          <a:noFill/>
        </p:spPr>
        <p:txBody>
          <a:bodyPr wrap="square">
            <a:spAutoFit/>
          </a:bodyPr>
          <a:lstStyle/>
          <a:p>
            <a:r>
              <a:rPr lang="en-US" altLang="en-US" sz="2400" dirty="0">
                <a:solidFill>
                  <a:schemeClr val="bg1"/>
                </a:solidFill>
              </a:rPr>
              <a:t>S/MIME Cryptographic Algorithms</a:t>
            </a:r>
            <a:endParaRPr lang="en-MY" sz="2400" dirty="0">
              <a:solidFill>
                <a:schemeClr val="bg1"/>
              </a:solidFill>
            </a:endParaRPr>
          </a:p>
        </p:txBody>
      </p:sp>
      <p:pic>
        <p:nvPicPr>
          <p:cNvPr id="8" name="Picture 7">
            <a:extLst>
              <a:ext uri="{FF2B5EF4-FFF2-40B4-BE49-F238E27FC236}">
                <a16:creationId xmlns:a16="http://schemas.microsoft.com/office/drawing/2014/main" id="{2DF720A0-BDC8-A1BD-BC10-EE40382FCA4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2906" y="5761794"/>
            <a:ext cx="1222425" cy="1096206"/>
          </a:xfrm>
          <a:prstGeom prst="rect">
            <a:avLst/>
          </a:prstGeom>
        </p:spPr>
      </p:pic>
      <p:pic>
        <p:nvPicPr>
          <p:cNvPr id="9" name="Picture 8">
            <a:extLst>
              <a:ext uri="{FF2B5EF4-FFF2-40B4-BE49-F238E27FC236}">
                <a16:creationId xmlns:a16="http://schemas.microsoft.com/office/drawing/2014/main" id="{B94D7A0F-612B-BABB-2898-48166E213DA2}"/>
              </a:ext>
            </a:extLst>
          </p:cNvPr>
          <p:cNvPicPr>
            <a:picLocks noChangeAspect="1"/>
          </p:cNvPicPr>
          <p:nvPr/>
        </p:nvPicPr>
        <p:blipFill>
          <a:blip r:embed="rId4"/>
          <a:stretch>
            <a:fillRect/>
          </a:stretch>
        </p:blipFill>
        <p:spPr>
          <a:xfrm>
            <a:off x="2041954" y="6202059"/>
            <a:ext cx="9902229" cy="204838"/>
          </a:xfrm>
          <a:prstGeom prst="rect">
            <a:avLst/>
          </a:prstGeom>
        </p:spPr>
      </p:pic>
      <p:pic>
        <p:nvPicPr>
          <p:cNvPr id="10" name="Picture 9">
            <a:extLst>
              <a:ext uri="{FF2B5EF4-FFF2-40B4-BE49-F238E27FC236}">
                <a16:creationId xmlns:a16="http://schemas.microsoft.com/office/drawing/2014/main" id="{D38FC747-EC38-DB6D-7945-4CBF99234002}"/>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5B663831-C3C3-F86D-65BC-393A1F27DE00}"/>
              </a:ext>
            </a:extLst>
          </p:cNvPr>
          <p:cNvPicPr>
            <a:picLocks noChangeAspect="1"/>
          </p:cNvPicPr>
          <p:nvPr/>
        </p:nvPicPr>
        <p:blipFill>
          <a:blip r:embed="rId5"/>
          <a:stretch>
            <a:fillRect/>
          </a:stretch>
        </p:blipFill>
        <p:spPr>
          <a:xfrm>
            <a:off x="12072675" y="2204822"/>
            <a:ext cx="238650" cy="2709534"/>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5D46EBD-1F7C-F215-D189-F451F27098BA}"/>
              </a:ext>
            </a:extLst>
          </p:cNvPr>
          <p:cNvSpPr txBox="1"/>
          <p:nvPr/>
        </p:nvSpPr>
        <p:spPr>
          <a:xfrm>
            <a:off x="1584959" y="2245864"/>
            <a:ext cx="7384869" cy="1754326"/>
          </a:xfrm>
          <a:prstGeom prst="rect">
            <a:avLst/>
          </a:prstGeom>
          <a:noFill/>
        </p:spPr>
        <p:txBody>
          <a:bodyPr wrap="square">
            <a:spAutoFit/>
          </a:bodyPr>
          <a:lstStyle/>
          <a:p>
            <a:br>
              <a:rPr lang="ar-SA" dirty="0">
                <a:solidFill>
                  <a:srgbClr val="222222"/>
                </a:solidFill>
                <a:latin typeface="Arial" panose="020B0604020202020204" pitchFamily="34" charset="0"/>
              </a:rPr>
            </a:br>
            <a:r>
              <a:rPr lang="en-MY" dirty="0">
                <a:solidFill>
                  <a:srgbClr val="222222"/>
                </a:solidFill>
                <a:latin typeface="Arial" panose="020B0604020202020204" pitchFamily="34" charset="0"/>
              </a:rPr>
              <a:t>Stallings, W. (2006). Cryptography and network security principles and practices 4th edition</a:t>
            </a:r>
            <a:br>
              <a:rPr lang="en-MY" dirty="0">
                <a:solidFill>
                  <a:srgbClr val="222222"/>
                </a:solidFill>
                <a:latin typeface="Arial" panose="020B0604020202020204" pitchFamily="34" charset="0"/>
              </a:rPr>
            </a:br>
            <a:endParaRPr lang="en-MY" dirty="0">
              <a:solidFill>
                <a:srgbClr val="222222"/>
              </a:solidFill>
              <a:latin typeface="Arial" panose="020B0604020202020204" pitchFamily="34" charset="0"/>
            </a:endParaRPr>
          </a:p>
          <a:p>
            <a:endParaRPr lang="en-MY" dirty="0">
              <a:solidFill>
                <a:srgbClr val="222222"/>
              </a:solidFill>
              <a:latin typeface="Arial" panose="020B0604020202020204" pitchFamily="34" charset="0"/>
            </a:endParaRPr>
          </a:p>
          <a:p>
            <a:endParaRPr lang="en-US" dirty="0"/>
          </a:p>
        </p:txBody>
      </p:sp>
      <p:sp>
        <p:nvSpPr>
          <p:cNvPr id="2" name="Slide Number Placeholder 1">
            <a:extLst>
              <a:ext uri="{FF2B5EF4-FFF2-40B4-BE49-F238E27FC236}">
                <a16:creationId xmlns:a16="http://schemas.microsoft.com/office/drawing/2014/main" id="{3E8F2FB1-8989-071C-C4C0-FBC9D9CAE2D8}"/>
              </a:ext>
            </a:extLst>
          </p:cNvPr>
          <p:cNvSpPr>
            <a:spLocks noGrp="1"/>
          </p:cNvSpPr>
          <p:nvPr>
            <p:ph type="sldNum" sz="quarter" idx="12"/>
          </p:nvPr>
        </p:nvSpPr>
        <p:spPr/>
        <p:txBody>
          <a:bodyPr/>
          <a:lstStyle/>
          <a:p>
            <a:fld id="{FDED41F8-FC0F-4085-8150-313B6CF05213}" type="slidenum">
              <a:rPr lang="en-US" smtClean="0"/>
              <a:t>33</a:t>
            </a:fld>
            <a:endParaRPr lang="en-US"/>
          </a:p>
        </p:txBody>
      </p:sp>
      <p:pic>
        <p:nvPicPr>
          <p:cNvPr id="4" name="Picture 3">
            <a:extLst>
              <a:ext uri="{FF2B5EF4-FFF2-40B4-BE49-F238E27FC236}">
                <a16:creationId xmlns:a16="http://schemas.microsoft.com/office/drawing/2014/main" id="{F46E54A5-ABD0-79F2-F86B-A72A7B63833A}"/>
              </a:ext>
            </a:extLst>
          </p:cNvPr>
          <p:cNvPicPr>
            <a:picLocks noChangeAspect="1"/>
          </p:cNvPicPr>
          <p:nvPr/>
        </p:nvPicPr>
        <p:blipFill>
          <a:blip r:embed="rId2"/>
          <a:stretch>
            <a:fillRect/>
          </a:stretch>
        </p:blipFill>
        <p:spPr>
          <a:xfrm>
            <a:off x="17815" y="0"/>
            <a:ext cx="9533101" cy="1610200"/>
          </a:xfrm>
          <a:prstGeom prst="rect">
            <a:avLst/>
          </a:prstGeom>
        </p:spPr>
      </p:pic>
      <p:sp>
        <p:nvSpPr>
          <p:cNvPr id="5" name="TextBox 4">
            <a:extLst>
              <a:ext uri="{FF2B5EF4-FFF2-40B4-BE49-F238E27FC236}">
                <a16:creationId xmlns:a16="http://schemas.microsoft.com/office/drawing/2014/main" id="{BDB2E8A4-4AAD-670D-5603-68138FD1E465}"/>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a:t>
            </a:r>
            <a:r>
              <a:rPr lang="en-MY" sz="2800" dirty="0">
                <a:solidFill>
                  <a:schemeClr val="bg1"/>
                </a:solidFill>
                <a:latin typeface="Tajawal Medium" panose="00000600000000000000" pitchFamily="2" charset="-78"/>
                <a:cs typeface="Tajawal Medium" panose="00000600000000000000" pitchFamily="2" charset="-78"/>
              </a:rPr>
              <a:t>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5FA5B0C0-A21F-6DDF-4412-5452CB71EBF4}"/>
              </a:ext>
            </a:extLst>
          </p:cNvPr>
          <p:cNvSpPr txBox="1"/>
          <p:nvPr/>
        </p:nvSpPr>
        <p:spPr>
          <a:xfrm>
            <a:off x="2506063" y="574267"/>
            <a:ext cx="1629998" cy="461665"/>
          </a:xfrm>
          <a:prstGeom prst="rect">
            <a:avLst/>
          </a:prstGeom>
          <a:noFill/>
        </p:spPr>
        <p:txBody>
          <a:bodyPr wrap="none" rtlCol="0">
            <a:spAutoFit/>
          </a:bodyPr>
          <a:lstStyle/>
          <a:p>
            <a:r>
              <a:rPr lang="en-US" sz="2400" dirty="0">
                <a:solidFill>
                  <a:schemeClr val="bg1"/>
                </a:solidFill>
              </a:rPr>
              <a:t>References </a:t>
            </a:r>
          </a:p>
        </p:txBody>
      </p:sp>
    </p:spTree>
    <p:extLst>
      <p:ext uri="{BB962C8B-B14F-4D97-AF65-F5344CB8AC3E}">
        <p14:creationId xmlns:p14="http://schemas.microsoft.com/office/powerpoint/2010/main" val="19408711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Content Placeholder 2"/>
          <p:cNvSpPr>
            <a:spLocks noGrp="1"/>
          </p:cNvSpPr>
          <p:nvPr>
            <p:ph idx="1"/>
          </p:nvPr>
        </p:nvSpPr>
        <p:spPr>
          <a:xfrm>
            <a:off x="613246" y="2564140"/>
            <a:ext cx="5888960" cy="1729719"/>
          </a:xfrm>
        </p:spPr>
        <p:txBody>
          <a:bodyPr>
            <a:normAutofit fontScale="92500" lnSpcReduction="20000"/>
          </a:bodyPr>
          <a:lstStyle/>
          <a:p>
            <a:pPr marL="0" indent="0" algn="ctr">
              <a:buNone/>
            </a:pPr>
            <a:r>
              <a:rPr lang="en-MY" sz="13800" b="1" dirty="0">
                <a:solidFill>
                  <a:schemeClr val="accent1">
                    <a:lumMod val="50000"/>
                    <a:alpha val="60000"/>
                  </a:schemeClr>
                </a:solidFill>
                <a:latin typeface="Edwardian Script ITC" panose="030303020407070D0804" pitchFamily="66" charset="0"/>
                <a:ea typeface="Cambria" panose="02040503050406030204" pitchFamily="18" charset="0"/>
              </a:rPr>
              <a:t>Thank you</a:t>
            </a:r>
          </a:p>
        </p:txBody>
      </p:sp>
      <p:pic>
        <p:nvPicPr>
          <p:cNvPr id="38" name="Graphic 37" descr="Handshake">
            <a:extLst>
              <a:ext uri="{FF2B5EF4-FFF2-40B4-BE49-F238E27FC236}">
                <a16:creationId xmlns:a16="http://schemas.microsoft.com/office/drawing/2014/main" id="{BB27E4C3-D55C-4F23-BB03-C111E11930D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499994" y="1608058"/>
            <a:ext cx="3240000" cy="3240000"/>
          </a:xfrm>
          <a:prstGeom prst="rect">
            <a:avLst/>
          </a:prstGeom>
        </p:spPr>
      </p:pic>
      <p:sp>
        <p:nvSpPr>
          <p:cNvPr id="2" name="Slide Number Placeholder 1">
            <a:extLst>
              <a:ext uri="{FF2B5EF4-FFF2-40B4-BE49-F238E27FC236}">
                <a16:creationId xmlns:a16="http://schemas.microsoft.com/office/drawing/2014/main" id="{91B6726C-0499-91F8-37FC-D029E6D4C27B}"/>
              </a:ext>
            </a:extLst>
          </p:cNvPr>
          <p:cNvSpPr>
            <a:spLocks noGrp="1"/>
          </p:cNvSpPr>
          <p:nvPr>
            <p:ph type="sldNum" sz="quarter" idx="12"/>
          </p:nvPr>
        </p:nvSpPr>
        <p:spPr/>
        <p:txBody>
          <a:bodyPr/>
          <a:lstStyle/>
          <a:p>
            <a:fld id="{FDED41F8-FC0F-4085-8150-313B6CF05213}" type="slidenum">
              <a:rPr lang="en-US" smtClean="0"/>
              <a:t>34</a:t>
            </a:fld>
            <a:endParaRPr lang="en-US"/>
          </a:p>
        </p:txBody>
      </p:sp>
    </p:spTree>
    <p:extLst>
      <p:ext uri="{BB962C8B-B14F-4D97-AF65-F5344CB8AC3E}">
        <p14:creationId xmlns:p14="http://schemas.microsoft.com/office/powerpoint/2010/main" val="24068774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11384</TotalTime>
  <Words>2082</Words>
  <Application>Microsoft Office PowerPoint</Application>
  <PresentationFormat>Widescreen</PresentationFormat>
  <Paragraphs>392</Paragraphs>
  <Slides>34</Slides>
  <Notes>20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34</vt:i4>
      </vt:variant>
    </vt:vector>
  </HeadingPairs>
  <TitlesOfParts>
    <vt:vector size="45" baseType="lpstr">
      <vt:lpstr>Arial</vt:lpstr>
      <vt:lpstr>Calibri</vt:lpstr>
      <vt:lpstr>Calibri Light</vt:lpstr>
      <vt:lpstr>cormorant garamond</vt:lpstr>
      <vt:lpstr>Edwardian Script ITC</vt:lpstr>
      <vt:lpstr>Gill Sans MT</vt:lpstr>
      <vt:lpstr>Roboto</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mohammed anbar</cp:lastModifiedBy>
  <cp:revision>364</cp:revision>
  <dcterms:created xsi:type="dcterms:W3CDTF">2021-08-03T13:03:26Z</dcterms:created>
  <dcterms:modified xsi:type="dcterms:W3CDTF">2022-11-20T14:35:01Z</dcterms:modified>
</cp:coreProperties>
</file>