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480" r:id="rId2"/>
    <p:sldId id="303" r:id="rId3"/>
    <p:sldId id="313" r:id="rId4"/>
    <p:sldId id="271" r:id="rId5"/>
    <p:sldId id="482" r:id="rId6"/>
    <p:sldId id="276" r:id="rId7"/>
    <p:sldId id="481" r:id="rId8"/>
    <p:sldId id="489" r:id="rId9"/>
    <p:sldId id="483" r:id="rId10"/>
    <p:sldId id="256" r:id="rId11"/>
    <p:sldId id="490" r:id="rId12"/>
    <p:sldId id="306" r:id="rId13"/>
    <p:sldId id="485" r:id="rId14"/>
    <p:sldId id="486" r:id="rId15"/>
    <p:sldId id="487" r:id="rId16"/>
    <p:sldId id="34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1"/>
            <p14:sldId id="482"/>
            <p14:sldId id="276"/>
            <p14:sldId id="481"/>
            <p14:sldId id="489"/>
            <p14:sldId id="483"/>
            <p14:sldId id="256"/>
            <p14:sldId id="490"/>
            <p14:sldId id="306"/>
            <p14:sldId id="485"/>
            <p14:sldId id="486"/>
            <p14:sldId id="48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>
        <p:scale>
          <a:sx n="60" d="100"/>
          <a:sy n="60" d="100"/>
        </p:scale>
        <p:origin x="-1080" y="-2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xmlns="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xmlns="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1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xmlns="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Galal Elmasry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16E4CC76-2D0D-6204-3FBC-B0856D8E8836}"/>
              </a:ext>
            </a:extLst>
          </p:cNvPr>
          <p:cNvSpPr txBox="1"/>
          <p:nvPr/>
        </p:nvSpPr>
        <p:spPr>
          <a:xfrm>
            <a:off x="546265" y="2347846"/>
            <a:ext cx="50662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مبادئ الدراسات القانونية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xmlns="" id="{15C30772-0DD8-7BE1-E943-20DE696CFBEA}"/>
              </a:ext>
            </a:extLst>
          </p:cNvPr>
          <p:cNvSpPr/>
          <p:nvPr/>
        </p:nvSpPr>
        <p:spPr>
          <a:xfrm>
            <a:off x="31819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Introductory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1339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LAW612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459185" y="-43545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6095998" y="2964832"/>
            <a:ext cx="56389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مبادئ الدراسات القانونية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6222670" y="4232260"/>
            <a:ext cx="36786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Introductory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1549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LAW612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Galal Elmasry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904B7CA6-23A4-2E24-5FFC-ECEA38831F6A}"/>
              </a:ext>
            </a:extLst>
          </p:cNvPr>
          <p:cNvSpPr txBox="1"/>
          <p:nvPr/>
        </p:nvSpPr>
        <p:spPr>
          <a:xfrm>
            <a:off x="4689259" y="951234"/>
            <a:ext cx="4113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كلمة ترحيبية بالطلاب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180972" y="2388150"/>
            <a:ext cx="1183459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buFont typeface="Wingdings" pitchFamily="2" charset="2"/>
              <a:buChar char="§"/>
            </a:pPr>
            <a:r>
              <a:rPr lang="ar-EG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أعزائي طلاب المستوى الأول ببرنامج ماجستير القانون </a:t>
            </a:r>
            <a:r>
              <a:rPr lang="ar-EG" sz="24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الرقمي.......</a:t>
            </a:r>
            <a:endParaRPr lang="ar-EG" sz="2400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marL="342900" indent="-342900" algn="just" rtl="1">
              <a:buFont typeface="Wingdings" pitchFamily="2" charset="2"/>
              <a:buChar char="§"/>
            </a:pPr>
            <a:r>
              <a:rPr lang="ar-EG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يطيب لي أن أرحب بكم جميعاً في الفصل الدراسي الثالث من العام الجامعي 2023م بجامعة ميدأوشن</a:t>
            </a:r>
            <a:r>
              <a:rPr lang="ar-EG" sz="24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.</a:t>
            </a:r>
            <a:endParaRPr lang="ar-EG" sz="2400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marL="342900" indent="-342900" algn="just" rtl="1">
              <a:buFont typeface="Wingdings" pitchFamily="2" charset="2"/>
              <a:buChar char="§"/>
            </a:pPr>
            <a:r>
              <a:rPr lang="ar-EG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يشرفني تدريس مقرر </a:t>
            </a:r>
            <a:r>
              <a:rPr lang="ar-EG" sz="24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مبادئ الدراسات القانونية </a:t>
            </a:r>
            <a:r>
              <a:rPr lang="ar-EG" sz="24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لفوجكم المتميز </a:t>
            </a:r>
            <a:r>
              <a:rPr lang="ar-EG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في هذا الفصل، لنضع معًا اللبنات الأساسية في فهم المفاهيم والمبادئ القانونية العامة، بما يُعدكم لاستيعاب المقررات المتخصصة القادمة بكل يسر</a:t>
            </a:r>
            <a:r>
              <a:rPr lang="ar-EG" sz="24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.</a:t>
            </a:r>
            <a:endParaRPr lang="ar-EG" sz="2400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marL="342900" indent="-342900" algn="just" rtl="1">
              <a:buFont typeface="Wingdings" pitchFamily="2" charset="2"/>
              <a:buChar char="§"/>
            </a:pPr>
            <a:r>
              <a:rPr lang="ar-EG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إنه من دواعي سروري البالغ أن أسير معكم خطى رحلتكم العلمية نحو إتقان القانون الرقمي. أتطلع إلى تبادل المعارف معكم، والإجابة على تساؤلاتكم، ودعم مسيرتكم نحو تحقيق أهدافكم</a:t>
            </a:r>
            <a:r>
              <a:rPr lang="ar-EG" sz="24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.</a:t>
            </a:r>
            <a:endParaRPr lang="ar-EG" sz="2400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marL="342900" indent="-342900" algn="just" rtl="1">
              <a:buFont typeface="Wingdings" pitchFamily="2" charset="2"/>
              <a:buChar char="§"/>
            </a:pPr>
            <a:r>
              <a:rPr lang="ar-EG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بالتوفيق </a:t>
            </a:r>
            <a:r>
              <a:rPr lang="ar-EG" sz="24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دومًا....</a:t>
            </a:r>
          </a:p>
          <a:p>
            <a:pPr rtl="1"/>
            <a:r>
              <a:rPr lang="ar-EG" sz="24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مع </a:t>
            </a:r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تحياتي وتقديري</a:t>
            </a:r>
            <a:r>
              <a:rPr lang="ar-EG" sz="24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،</a:t>
            </a:r>
            <a:endParaRPr lang="ar-EG" sz="24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45018" y="87721"/>
            <a:ext cx="1290006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83B5688-FE98-684A-8FDB-4023CCDDD82C}"/>
              </a:ext>
            </a:extLst>
          </p:cNvPr>
          <p:cNvSpPr txBox="1"/>
          <p:nvPr/>
        </p:nvSpPr>
        <p:spPr>
          <a:xfrm>
            <a:off x="-54389" y="181837"/>
            <a:ext cx="1389413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Introductory</a:t>
            </a:r>
          </a:p>
          <a:p>
            <a:pPr algn="ctr"/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10966" y="712320"/>
            <a:ext cx="1378447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0" y="667426"/>
            <a:ext cx="9595262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2861953" y="879181"/>
            <a:ext cx="64839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 تعريفية</a:t>
            </a:r>
            <a:endParaRPr lang="ar-EG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في مقرر </a:t>
            </a:r>
            <a:r>
              <a:rPr lang="ar-EG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مبادئ الدراسات القانونية</a:t>
            </a:r>
            <a:endParaRPr lang="ar-EG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183B5688-FE98-684A-8FDB-4023CCDDD82C}"/>
              </a:ext>
            </a:extLst>
          </p:cNvPr>
          <p:cNvSpPr txBox="1"/>
          <p:nvPr/>
        </p:nvSpPr>
        <p:spPr>
          <a:xfrm>
            <a:off x="0" y="725292"/>
            <a:ext cx="1389413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Introductory</a:t>
            </a:r>
          </a:p>
          <a:p>
            <a:pPr algn="ctr"/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 1"/>
          <p:cNvSpPr/>
          <p:nvPr/>
        </p:nvSpPr>
        <p:spPr>
          <a:xfrm>
            <a:off x="130629" y="2018423"/>
            <a:ext cx="1194657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EG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أهم المحاور الأساسية للمحاضرة:</a:t>
            </a:r>
            <a:endParaRPr lang="en-US" sz="2800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 rtl="1"/>
            <a:r>
              <a:rPr lang="ar-EG" sz="2800" b="1" dirty="0" smtClean="0">
                <a:solidFill>
                  <a:schemeClr val="bg1"/>
                </a:solidFill>
              </a:rPr>
              <a:t>1- تعريف </a:t>
            </a:r>
            <a:r>
              <a:rPr lang="ar-EG" sz="2800" b="1" dirty="0">
                <a:solidFill>
                  <a:schemeClr val="bg1"/>
                </a:solidFill>
              </a:rPr>
              <a:t>الطلاب بوصف </a:t>
            </a:r>
            <a:r>
              <a:rPr lang="ar-EG" sz="2800" b="1" dirty="0" smtClean="0">
                <a:solidFill>
                  <a:schemeClr val="bg1"/>
                </a:solidFill>
              </a:rPr>
              <a:t>المقرر.</a:t>
            </a:r>
            <a:endParaRPr lang="en-US" sz="2800" dirty="0">
              <a:solidFill>
                <a:schemeClr val="bg1"/>
              </a:solidFill>
            </a:endParaRPr>
          </a:p>
          <a:p>
            <a:pPr algn="just" rtl="1"/>
            <a:r>
              <a:rPr lang="ar-EG" sz="2800" b="1" dirty="0" smtClean="0">
                <a:solidFill>
                  <a:schemeClr val="bg1"/>
                </a:solidFill>
              </a:rPr>
              <a:t>2- المحاور </a:t>
            </a:r>
            <a:r>
              <a:rPr lang="ar-EG" sz="2800" b="1" dirty="0">
                <a:solidFill>
                  <a:schemeClr val="bg1"/>
                </a:solidFill>
              </a:rPr>
              <a:t>المتضمنة </a:t>
            </a:r>
            <a:r>
              <a:rPr lang="ar-EG" sz="2800" b="1" dirty="0" smtClean="0">
                <a:solidFill>
                  <a:schemeClr val="bg1"/>
                </a:solidFill>
              </a:rPr>
              <a:t>للمقرر.</a:t>
            </a:r>
            <a:endParaRPr lang="en-US" sz="2800" dirty="0">
              <a:solidFill>
                <a:schemeClr val="bg1"/>
              </a:solidFill>
            </a:endParaRPr>
          </a:p>
          <a:p>
            <a:pPr algn="just" rtl="1"/>
            <a:r>
              <a:rPr lang="ar-EG" sz="2800" b="1" dirty="0" smtClean="0">
                <a:solidFill>
                  <a:schemeClr val="bg1"/>
                </a:solidFill>
              </a:rPr>
              <a:t>3- الأهداف </a:t>
            </a:r>
            <a:r>
              <a:rPr lang="ar-EG" sz="2800" b="1" dirty="0">
                <a:solidFill>
                  <a:schemeClr val="bg1"/>
                </a:solidFill>
              </a:rPr>
              <a:t>المعرفية والمهارية العامة </a:t>
            </a:r>
            <a:r>
              <a:rPr lang="ar-EG" sz="2800" b="1" dirty="0" smtClean="0">
                <a:solidFill>
                  <a:schemeClr val="bg1"/>
                </a:solidFill>
              </a:rPr>
              <a:t>للمقرر.</a:t>
            </a:r>
            <a:endParaRPr lang="en-US" sz="2800" dirty="0">
              <a:solidFill>
                <a:schemeClr val="bg1"/>
              </a:solidFill>
            </a:endParaRPr>
          </a:p>
          <a:p>
            <a:pPr algn="just" rtl="1"/>
            <a:r>
              <a:rPr lang="ar-EG" sz="2800" b="1" dirty="0" smtClean="0">
                <a:solidFill>
                  <a:schemeClr val="bg1"/>
                </a:solidFill>
              </a:rPr>
              <a:t>4- المخرجات </a:t>
            </a:r>
            <a:r>
              <a:rPr lang="ar-EG" sz="2800" b="1" dirty="0">
                <a:solidFill>
                  <a:schemeClr val="bg1"/>
                </a:solidFill>
              </a:rPr>
              <a:t>التعليمية المستهدفة </a:t>
            </a:r>
            <a:r>
              <a:rPr lang="ar-EG" sz="2800" b="1" dirty="0" smtClean="0">
                <a:solidFill>
                  <a:schemeClr val="bg1"/>
                </a:solidFill>
              </a:rPr>
              <a:t>للمقرر.</a:t>
            </a:r>
            <a:endParaRPr lang="en-US" sz="2800" dirty="0">
              <a:solidFill>
                <a:schemeClr val="bg1"/>
              </a:solidFill>
            </a:endParaRPr>
          </a:p>
          <a:p>
            <a:pPr algn="just" rtl="1"/>
            <a:r>
              <a:rPr lang="ar-EG" sz="2800" b="1" dirty="0" smtClean="0">
                <a:solidFill>
                  <a:schemeClr val="bg1"/>
                </a:solidFill>
              </a:rPr>
              <a:t>5- أهم </a:t>
            </a:r>
            <a:r>
              <a:rPr lang="ar-EG" sz="2800" b="1" dirty="0">
                <a:solidFill>
                  <a:schemeClr val="bg1"/>
                </a:solidFill>
              </a:rPr>
              <a:t>استراتيجيات التدريس في </a:t>
            </a:r>
            <a:r>
              <a:rPr lang="ar-EG" sz="2800" b="1" dirty="0" smtClean="0">
                <a:solidFill>
                  <a:schemeClr val="bg1"/>
                </a:solidFill>
              </a:rPr>
              <a:t>المقرر.</a:t>
            </a:r>
            <a:endParaRPr lang="en-US" sz="2800" dirty="0">
              <a:solidFill>
                <a:schemeClr val="bg1"/>
              </a:solidFill>
            </a:endParaRPr>
          </a:p>
          <a:p>
            <a:pPr algn="just" rtl="1"/>
            <a:r>
              <a:rPr lang="ar-EG" sz="2800" b="1" dirty="0" smtClean="0">
                <a:solidFill>
                  <a:schemeClr val="bg1"/>
                </a:solidFill>
              </a:rPr>
              <a:t>6- أهم </a:t>
            </a:r>
            <a:r>
              <a:rPr lang="ar-EG" sz="2800" b="1" dirty="0">
                <a:solidFill>
                  <a:schemeClr val="bg1"/>
                </a:solidFill>
              </a:rPr>
              <a:t>المراجع الموصى بها في </a:t>
            </a:r>
            <a:r>
              <a:rPr lang="ar-EG" sz="2800" b="1" dirty="0" smtClean="0">
                <a:solidFill>
                  <a:schemeClr val="bg1"/>
                </a:solidFill>
              </a:rPr>
              <a:t>المقرر.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904B7CA6-23A4-2E24-5FFC-ECEA38831F6A}"/>
              </a:ext>
            </a:extLst>
          </p:cNvPr>
          <p:cNvSpPr txBox="1"/>
          <p:nvPr/>
        </p:nvSpPr>
        <p:spPr>
          <a:xfrm>
            <a:off x="4335517" y="951234"/>
            <a:ext cx="4467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تعريف الطلاب بوصف المقرر :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46227" y="2245782"/>
            <a:ext cx="1183459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buFont typeface="Wingdings" pitchFamily="2" charset="2"/>
              <a:buChar char="§"/>
            </a:pPr>
            <a:r>
              <a:rPr lang="ar-EG" sz="24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يُعد </a:t>
            </a:r>
            <a:r>
              <a:rPr lang="ar-EG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مقرر </a:t>
            </a:r>
            <a:r>
              <a:rPr lang="ar-EG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مبادئ الدراسات القانونية </a:t>
            </a:r>
            <a:r>
              <a:rPr lang="ar-EG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المقرر الأساسي والمدخل لدراسة العلوم القانونية، حيث يهدف إلى تزويد الطالب بالمبادئ والمفاهيم الأولية اللازمة لفهم النظم القانونية وتطبيقاتها</a:t>
            </a:r>
            <a:r>
              <a:rPr lang="ar-EG" sz="24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.</a:t>
            </a:r>
            <a:endParaRPr lang="ar-EG" sz="2400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marL="342900" indent="-342900" algn="just" rtl="1">
              <a:buFont typeface="Wingdings" pitchFamily="2" charset="2"/>
              <a:buChar char="§"/>
            </a:pPr>
            <a:r>
              <a:rPr lang="ar-EG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سنبدأ المقرر بالتعريف بعلم القانون وبيان أهميته كضابط لسلوك الأفراد والمجتمعات. ثم نتطرق لتمييز القاعدة القانونية عن غيرها من القواعد الاجتماعية</a:t>
            </a:r>
            <a:r>
              <a:rPr lang="ar-EG" sz="24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.</a:t>
            </a:r>
            <a:endParaRPr lang="ar-EG" sz="2400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marL="342900" indent="-342900" algn="just" rtl="1">
              <a:buFont typeface="Wingdings" pitchFamily="2" charset="2"/>
              <a:buChar char="§"/>
            </a:pPr>
            <a:r>
              <a:rPr lang="ar-EG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وسنغطي تقسيم القانون إلى قانون عام وخاص، وسنستعرض أبرز فروع القانون مثل القانون الدستوري والإداري والمدني والتجاري وغيرها</a:t>
            </a:r>
            <a:r>
              <a:rPr lang="ar-EG" sz="24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.</a:t>
            </a:r>
            <a:endParaRPr lang="ar-EG" sz="2400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marL="342900" indent="-342900" algn="just" rtl="1">
              <a:buFont typeface="Wingdings" pitchFamily="2" charset="2"/>
              <a:buChar char="§"/>
            </a:pPr>
            <a:r>
              <a:rPr lang="ar-EG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كما سنتناول صياغة القاعدة القانونية وخصائصها وأنواعها، ومصادر التشريع، بالإضافة إلى كيفية تفسير النصوص القانونية وتطبيقها</a:t>
            </a:r>
            <a:r>
              <a:rPr lang="ar-EG" sz="24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.</a:t>
            </a:r>
            <a:endParaRPr lang="ar-EG" sz="2400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marL="342900" indent="-342900" algn="just" rtl="1">
              <a:buFont typeface="Wingdings" pitchFamily="2" charset="2"/>
              <a:buChar char="§"/>
            </a:pPr>
            <a:r>
              <a:rPr lang="ar-EG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وسنختم المقرر بماهية الحقوق وواجبات الأفراد القانونية، وسبل حمايتها</a:t>
            </a:r>
            <a:r>
              <a:rPr lang="ar-EG" sz="24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.</a:t>
            </a:r>
            <a:endParaRPr lang="ar-EG" sz="2400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marL="342900" indent="-342900" algn="just" rtl="1">
              <a:buFont typeface="Wingdings" pitchFamily="2" charset="2"/>
              <a:buChar char="§"/>
            </a:pPr>
            <a:r>
              <a:rPr lang="ar-EG" sz="24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نسعى إلى أن </a:t>
            </a:r>
            <a:r>
              <a:rPr lang="ar-EG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يوفر لكم هذا المقرر القاعدة المعرفية القانونية التي تمكنكم من استيعاب المقررات القانونية المتقدمة وتطبيقاتها العملية بكل </a:t>
            </a:r>
            <a:r>
              <a:rPr lang="ar-EG" sz="24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سهولة ويسر.</a:t>
            </a:r>
            <a:endParaRPr lang="ar-EG" sz="2400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marL="342900" indent="-342900" algn="just" rtl="1">
              <a:buFont typeface="Wingdings" pitchFamily="2" charset="2"/>
              <a:buChar char="§"/>
            </a:pPr>
            <a:r>
              <a:rPr lang="ar-EG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أتمنى لكم رحلة معرفية </a:t>
            </a:r>
            <a:r>
              <a:rPr lang="ar-EG" sz="24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ممتعة....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45018" y="87721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Introductory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1600487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3926314" y="49584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2-المحاور المتضمنة للمقرر: 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050976E4-0CF2-BA00-34CA-2F9419409B9E}"/>
              </a:ext>
            </a:extLst>
          </p:cNvPr>
          <p:cNvSpPr txBox="1"/>
          <p:nvPr/>
        </p:nvSpPr>
        <p:spPr>
          <a:xfrm>
            <a:off x="889000" y="1869330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400" b="1" dirty="0">
                <a:solidFill>
                  <a:srgbClr val="2D3956"/>
                </a:solidFill>
                <a:latin typeface="Times New Roman" panose="02020603050405020304" pitchFamily="18" charset="0"/>
              </a:rPr>
              <a:t>المحاضرة الأولى: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تعريف القانون وأهميته.</a:t>
            </a:r>
          </a:p>
          <a:p>
            <a:pPr algn="just" rtl="1"/>
            <a:r>
              <a:rPr lang="ar-EG" sz="2400" b="1" dirty="0">
                <a:solidFill>
                  <a:srgbClr val="2D3956"/>
                </a:solidFill>
                <a:latin typeface="Times New Roman" panose="02020603050405020304" pitchFamily="18" charset="0"/>
              </a:rPr>
              <a:t>المحاضرة الثانية: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تمييز القانون عن القواعد والعلوم الاجتماعية الأخرى.</a:t>
            </a:r>
          </a:p>
          <a:p>
            <a:pPr algn="just" rtl="1"/>
            <a:r>
              <a:rPr lang="ar-EG" sz="2400" b="1" dirty="0">
                <a:solidFill>
                  <a:srgbClr val="2D3956"/>
                </a:solidFill>
                <a:latin typeface="Times New Roman" panose="02020603050405020304" pitchFamily="18" charset="0"/>
              </a:rPr>
              <a:t>المحاضرة الثالثة: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تقسيم القانون إلى القانون العام والقانون الخاص وفروعهم.</a:t>
            </a:r>
          </a:p>
          <a:p>
            <a:pPr algn="just" rtl="1"/>
            <a:r>
              <a:rPr lang="ar-EG" sz="2400" b="1" dirty="0">
                <a:solidFill>
                  <a:srgbClr val="2D3956"/>
                </a:solidFill>
                <a:latin typeface="Times New Roman" panose="02020603050405020304" pitchFamily="18" charset="0"/>
              </a:rPr>
              <a:t>المحاضرة الرابعة: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صياغة القاعدة القانونية وطرقها وأنواعها.</a:t>
            </a:r>
          </a:p>
          <a:p>
            <a:pPr algn="just" rtl="1"/>
            <a:r>
              <a:rPr lang="ar-EG" sz="2400" b="1" dirty="0">
                <a:solidFill>
                  <a:srgbClr val="2D3956"/>
                </a:solidFill>
                <a:latin typeface="Times New Roman" panose="02020603050405020304" pitchFamily="18" charset="0"/>
              </a:rPr>
              <a:t>المحاضرة الخامسة: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تقسيم القواعد القانونية من حيث قوتها. </a:t>
            </a:r>
          </a:p>
          <a:p>
            <a:pPr algn="just" rtl="1"/>
            <a:r>
              <a:rPr lang="ar-EG" sz="2400" b="1" dirty="0">
                <a:solidFill>
                  <a:srgbClr val="2D3956"/>
                </a:solidFill>
                <a:latin typeface="Times New Roman" panose="02020603050405020304" pitchFamily="18" charset="0"/>
              </a:rPr>
              <a:t>المحاضرة السادسة: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مصادر القانون وأنواعها.</a:t>
            </a:r>
          </a:p>
          <a:p>
            <a:pPr algn="just" rtl="1"/>
            <a:r>
              <a:rPr lang="ar-EG" sz="2400" b="1" dirty="0">
                <a:solidFill>
                  <a:srgbClr val="2D3956"/>
                </a:solidFill>
                <a:latin typeface="Times New Roman" panose="02020603050405020304" pitchFamily="18" charset="0"/>
              </a:rPr>
              <a:t>المحاضرة السابعة: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تطبيق القانون وإلغاءه.</a:t>
            </a:r>
          </a:p>
          <a:p>
            <a:pPr algn="just" rtl="1"/>
            <a:r>
              <a:rPr lang="ar-EG" sz="2400" b="1" dirty="0">
                <a:solidFill>
                  <a:srgbClr val="2D3956"/>
                </a:solidFill>
                <a:latin typeface="Times New Roman" panose="02020603050405020304" pitchFamily="18" charset="0"/>
              </a:rPr>
              <a:t>المحاضرة الثامنة: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تفسير القانون وأنواعه وطرقه ومذاهبه.</a:t>
            </a:r>
          </a:p>
          <a:p>
            <a:pPr algn="just" rtl="1"/>
            <a:r>
              <a:rPr lang="ar-EG" sz="2400" b="1" dirty="0">
                <a:solidFill>
                  <a:srgbClr val="2D3956"/>
                </a:solidFill>
                <a:latin typeface="Times New Roman" panose="02020603050405020304" pitchFamily="18" charset="0"/>
              </a:rPr>
              <a:t>المحاضرة التاسعة: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تعريف الحق وأنواعه وأشخاصه ومحل الحق وحمايته.</a:t>
            </a:r>
          </a:p>
          <a:p>
            <a:pPr algn="just" rtl="1"/>
            <a:r>
              <a:rPr lang="ar-EG" sz="2400" b="1" dirty="0">
                <a:solidFill>
                  <a:srgbClr val="2D3956"/>
                </a:solidFill>
                <a:latin typeface="Times New Roman" panose="02020603050405020304" pitchFamily="18" charset="0"/>
              </a:rPr>
              <a:t>المحاضرة العاشرة: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محل الحق وحمايته.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45018" y="87721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Introductory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995E94FF-98B8-EC32-6A4F-5A7B41A22586}"/>
              </a:ext>
            </a:extLst>
          </p:cNvPr>
          <p:cNvSpPr/>
          <p:nvPr/>
        </p:nvSpPr>
        <p:spPr>
          <a:xfrm>
            <a:off x="772891" y="26769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xmlns="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00209" y="807523"/>
            <a:ext cx="3682724" cy="8787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F302B31E-7905-011C-84CF-EEAEA8E33539}"/>
              </a:ext>
            </a:extLst>
          </p:cNvPr>
          <p:cNvSpPr txBox="1"/>
          <p:nvPr/>
        </p:nvSpPr>
        <p:spPr>
          <a:xfrm>
            <a:off x="953297" y="2495164"/>
            <a:ext cx="1028540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400" b="1" dirty="0">
                <a:solidFill>
                  <a:srgbClr val="2D3956"/>
                </a:solidFill>
                <a:latin typeface="Times New Roman" panose="02020603050405020304" pitchFamily="18" charset="0"/>
              </a:rPr>
              <a:t>تهدف دراسة مقرر </a:t>
            </a:r>
            <a:r>
              <a:rPr lang="ar-EG" sz="2400" b="1" u="sng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مبادئ الدراسات القانونية </a:t>
            </a:r>
            <a:r>
              <a:rPr lang="ar-EG" sz="2400" b="1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إلى </a:t>
            </a:r>
            <a:r>
              <a:rPr lang="ar-EG" sz="2400" b="1" dirty="0">
                <a:solidFill>
                  <a:srgbClr val="2D3956"/>
                </a:solidFill>
                <a:latin typeface="Times New Roman" panose="02020603050405020304" pitchFamily="18" charset="0"/>
              </a:rPr>
              <a:t>تحقيق مجموعة من الأهداف المعرفية والمهارية للطالب، </a:t>
            </a:r>
            <a:r>
              <a:rPr lang="ar-EG" sz="2400" b="1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على النحو التالي:</a:t>
            </a:r>
          </a:p>
          <a:p>
            <a:pPr algn="just" rtl="1"/>
            <a:r>
              <a:rPr lang="ar-EG" sz="2400" b="1" u="sng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** الأهداف المعرفية للمقرر:</a:t>
            </a:r>
            <a:endParaRPr lang="ar-EG" sz="2400" b="1" u="sng" dirty="0">
              <a:solidFill>
                <a:srgbClr val="2D3956"/>
              </a:solidFill>
              <a:latin typeface="Times New Roman" panose="02020603050405020304" pitchFamily="18" charset="0"/>
            </a:endParaRPr>
          </a:p>
          <a:p>
            <a:pPr algn="just" rtl="1"/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1- فهم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ماهية القانون وخصائص القاعدة </a:t>
            </a:r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القانونية.</a:t>
            </a: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</a:endParaRPr>
          </a:p>
          <a:p>
            <a:pPr algn="just" rtl="1"/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2- التمييز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بين القانون وغيره من </a:t>
            </a:r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القواعد الاجتماعية.</a:t>
            </a: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</a:endParaRPr>
          </a:p>
          <a:p>
            <a:pPr algn="just" rtl="1"/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3- استيعاب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التقسيم الرئيسي للقانون إلى عام </a:t>
            </a:r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وخاص.</a:t>
            </a: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</a:endParaRPr>
          </a:p>
          <a:p>
            <a:pPr algn="just" rtl="1"/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4- التعرف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على الفروع الرئيسية للقانون ونطاق كل </a:t>
            </a:r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منها.</a:t>
            </a: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</a:endParaRPr>
          </a:p>
          <a:p>
            <a:pPr algn="just" rtl="1"/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5- فهم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كيفية صياغة القاعدة القانونية </a:t>
            </a:r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وخصائصها.</a:t>
            </a: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852540" y="5552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Introductory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702455" y="1795976"/>
            <a:ext cx="5367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3-الأهداف المعرفية والمهارية العامة للمقرر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0371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995E94FF-98B8-EC32-6A4F-5A7B41A22586}"/>
              </a:ext>
            </a:extLst>
          </p:cNvPr>
          <p:cNvSpPr/>
          <p:nvPr/>
        </p:nvSpPr>
        <p:spPr>
          <a:xfrm>
            <a:off x="772891" y="26769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xmlns="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00209" y="807523"/>
            <a:ext cx="3682724" cy="8787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F302B31E-7905-011C-84CF-EEAEA8E33539}"/>
              </a:ext>
            </a:extLst>
          </p:cNvPr>
          <p:cNvSpPr txBox="1"/>
          <p:nvPr/>
        </p:nvSpPr>
        <p:spPr>
          <a:xfrm>
            <a:off x="953297" y="2495164"/>
            <a:ext cx="1028540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400" b="1" dirty="0">
                <a:solidFill>
                  <a:srgbClr val="2D3956"/>
                </a:solidFill>
                <a:latin typeface="Times New Roman" panose="02020603050405020304" pitchFamily="18" charset="0"/>
              </a:rPr>
              <a:t>تهدف دراسة مقرر </a:t>
            </a:r>
            <a:r>
              <a:rPr lang="ar-EG" sz="2400" b="1" u="sng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مبادئ الدراسات القانونية </a:t>
            </a:r>
            <a:r>
              <a:rPr lang="ar-EG" sz="2400" b="1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إلى </a:t>
            </a:r>
            <a:r>
              <a:rPr lang="ar-EG" sz="2400" b="1" dirty="0">
                <a:solidFill>
                  <a:srgbClr val="2D3956"/>
                </a:solidFill>
                <a:latin typeface="Times New Roman" panose="02020603050405020304" pitchFamily="18" charset="0"/>
              </a:rPr>
              <a:t>تحقيق مجموعة من الأهداف المعرفية والمهارية للطالب، </a:t>
            </a:r>
            <a:r>
              <a:rPr lang="ar-EG" sz="2400" b="1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على النحو التالي:</a:t>
            </a:r>
          </a:p>
          <a:p>
            <a:pPr algn="just" rtl="1"/>
            <a:r>
              <a:rPr lang="ar-EG" sz="2400" b="1" u="sng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** الأهداف المعرفية للمقرر:</a:t>
            </a:r>
          </a:p>
          <a:p>
            <a:pPr lvl="0" algn="just" rtl="1"/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6- إدراك مصادر التشريع الرسمية وغير الرسمية</a:t>
            </a:r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.</a:t>
            </a:r>
            <a:endParaRPr lang="ar-EG" sz="2400" b="1" u="sng" dirty="0">
              <a:solidFill>
                <a:srgbClr val="2D3956"/>
              </a:solidFill>
              <a:latin typeface="Times New Roman" panose="02020603050405020304" pitchFamily="18" charset="0"/>
            </a:endParaRPr>
          </a:p>
          <a:p>
            <a:pPr algn="just" rtl="1"/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7- استيعاب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طرق تفسير النصوص القانونية وكيفية </a:t>
            </a:r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تطبيقها.</a:t>
            </a: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</a:endParaRPr>
          </a:p>
          <a:p>
            <a:pPr algn="just" rtl="1"/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8- معرفة ماهية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الحقوق والواجبات القانونية </a:t>
            </a:r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وأنواعها.</a:t>
            </a: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852540" y="5552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Introductory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702455" y="1795976"/>
            <a:ext cx="5367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3-الأهداف المعرفية والمهارية العامة للمقرر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85014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995E94FF-98B8-EC32-6A4F-5A7B41A22586}"/>
              </a:ext>
            </a:extLst>
          </p:cNvPr>
          <p:cNvSpPr/>
          <p:nvPr/>
        </p:nvSpPr>
        <p:spPr>
          <a:xfrm>
            <a:off x="772891" y="26769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xmlns="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00209" y="807523"/>
            <a:ext cx="3682724" cy="8787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F302B31E-7905-011C-84CF-EEAEA8E33539}"/>
              </a:ext>
            </a:extLst>
          </p:cNvPr>
          <p:cNvSpPr txBox="1"/>
          <p:nvPr/>
        </p:nvSpPr>
        <p:spPr>
          <a:xfrm>
            <a:off x="953297" y="2319196"/>
            <a:ext cx="1028540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400" b="1" u="sng" dirty="0">
                <a:solidFill>
                  <a:srgbClr val="2D3956"/>
                </a:solidFill>
                <a:latin typeface="Times New Roman" panose="02020603050405020304" pitchFamily="18" charset="0"/>
              </a:rPr>
              <a:t>** الأهداف </a:t>
            </a:r>
            <a:r>
              <a:rPr lang="ar-EG" sz="2400" b="1" u="sng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المهارية للمقرر:</a:t>
            </a:r>
          </a:p>
          <a:p>
            <a:pPr algn="just" rtl="1"/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1- القدرة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على تحليل القواعد القانونية </a:t>
            </a:r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وتمييزها.</a:t>
            </a: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</a:endParaRPr>
          </a:p>
          <a:p>
            <a:pPr algn="just" rtl="1"/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2- مهارة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تصنيف القوانين إلى فروعها </a:t>
            </a:r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المختلفة.</a:t>
            </a: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</a:endParaRPr>
          </a:p>
          <a:p>
            <a:pPr algn="just" rtl="1"/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3- القدرة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على صياغة قاعدة قانونية بشكل </a:t>
            </a:r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سليم.</a:t>
            </a: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</a:endParaRPr>
          </a:p>
          <a:p>
            <a:pPr algn="just" rtl="1"/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4- مهارة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تفسير النصوص القانونية وتطبيقها بشكل </a:t>
            </a:r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صحيح.</a:t>
            </a: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</a:endParaRPr>
          </a:p>
          <a:p>
            <a:pPr algn="just" rtl="1"/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5- القدرة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على البحث القانوني واستخدام المراجع </a:t>
            </a:r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بكفاءة.</a:t>
            </a: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</a:endParaRPr>
          </a:p>
          <a:p>
            <a:pPr algn="just" rtl="1"/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6- مهارة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عرض ومناقشة المفاهيم القانونية </a:t>
            </a:r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بوضوح.</a:t>
            </a: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</a:endParaRPr>
          </a:p>
          <a:p>
            <a:pPr algn="just" rtl="1"/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7- القدرة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على حل المشكلات القانونية </a:t>
            </a:r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البسيطة.</a:t>
            </a: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</a:endParaRPr>
          </a:p>
          <a:p>
            <a:pPr algn="just" rtl="1"/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8- تنمية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التفكير النقدي والقدرة على الاستدلال </a:t>
            </a:r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المنطق.</a:t>
            </a: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852540" y="58680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Introductory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34442" y="1795976"/>
            <a:ext cx="5367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3-الأهداف المعرفية والمهارية العامة للمقرر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71987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063578" y="169257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700644" y="2110910"/>
            <a:ext cx="10666293" cy="41217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878774" y="2447046"/>
            <a:ext cx="1048816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يستهدف مقرر </a:t>
            </a:r>
            <a:r>
              <a:rPr lang="ar-EG" sz="2800" b="1" u="sng" dirty="0" smtClean="0">
                <a:solidFill>
                  <a:srgbClr val="2D39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مبادئ الدراسات القانونية </a:t>
            </a:r>
            <a:r>
              <a:rPr lang="ar-EG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تحقيق </a:t>
            </a:r>
            <a:r>
              <a:rPr lang="ar-EG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مجموعة من المخرجات التعليمية للطالب عند اكتمال دراسته للمقرر، ومن أهم هذه المخرجات</a:t>
            </a:r>
            <a:r>
              <a:rPr lang="ar-EG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ar-EG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القدرة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على تعريف القانون وبيان أوجه اختلافه عن المعايير الاجتماعية </a:t>
            </a:r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الأخرى.</a:t>
            </a: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التمكن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من شرح الفرق بين القانون العام والخاص وذكر أمثلة على كل </a:t>
            </a:r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منهما.</a:t>
            </a: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القدرة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على تصنيف التشريعات إلى الفروع الرئيسية كالقانون المدني والجنائي </a:t>
            </a:r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والتجاري.</a:t>
            </a: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التمكن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من صياغة قواعد قانونية صحيحة من حيث الشكل </a:t>
            </a:r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والمضمون.</a:t>
            </a: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القدرة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على التمييز بين مصادر التشريع الرسمية وغير الرسمية وأمثلة لكل </a:t>
            </a:r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منها.</a:t>
            </a: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القدرة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على تحديد أنواع الحقوق والواجبات القانونية </a:t>
            </a:r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المختلفة.</a:t>
            </a: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التمكن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من ذكر وسائل حماية الحقوق القانونية </a:t>
            </a:r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المتاحة.</a:t>
            </a: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0" y="658403"/>
            <a:ext cx="9497088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0" y="70412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Introductory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34442" y="951234"/>
            <a:ext cx="5367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 المخرجات 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التعليمية المستهدفة للمقرر: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063578" y="169257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700644" y="2110910"/>
            <a:ext cx="10666293" cy="41217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878774" y="2447046"/>
            <a:ext cx="1048816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يستهدف مقرر </a:t>
            </a:r>
            <a:r>
              <a:rPr lang="ar-EG" sz="2800" b="1" u="sng" dirty="0" smtClean="0">
                <a:solidFill>
                  <a:srgbClr val="2D39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مبادئ الدراسات القانونية </a:t>
            </a:r>
            <a:r>
              <a:rPr lang="ar-EG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تحقيق </a:t>
            </a:r>
            <a:r>
              <a:rPr lang="ar-EG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مجموعة من المخرجات التعليمية للطالب عند اكتمال دراسته للمقرر، ومن أهم هذه المخرجات</a:t>
            </a:r>
            <a:r>
              <a:rPr lang="ar-EG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ar-EG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القدرة على توظيف المنهجية والمصطلحات القانونية </a:t>
            </a:r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بدقة.</a:t>
            </a: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التمكن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من الاستدلال المنطقي والتحليل النقدي للمفاهيم </a:t>
            </a:r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القانونية.</a:t>
            </a: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تنمية </a:t>
            </a:r>
            <a:r>
              <a:rPr lang="ar-EG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مهارات البحث القانوني واستخدام مصادر المعلومات ذات </a:t>
            </a:r>
            <a:r>
              <a:rPr lang="ar-EG" sz="24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الصلة.</a:t>
            </a:r>
            <a:endParaRPr lang="ar-EG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0" y="658403"/>
            <a:ext cx="9497088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0" y="70412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Introductory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34442" y="951234"/>
            <a:ext cx="5367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 المخرجات 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التعليمية المستهدفة للمقرر: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4010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0AD33B2-84DB-498D-99BC-48015ABD3174}"/>
              </a:ext>
            </a:extLst>
          </p:cNvPr>
          <p:cNvSpPr/>
          <p:nvPr/>
        </p:nvSpPr>
        <p:spPr>
          <a:xfrm>
            <a:off x="49795" y="1639832"/>
            <a:ext cx="11944284" cy="41724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AC2650A-C51A-9ACB-723B-68D89C868D01}"/>
              </a:ext>
            </a:extLst>
          </p:cNvPr>
          <p:cNvSpPr/>
          <p:nvPr/>
        </p:nvSpPr>
        <p:spPr>
          <a:xfrm>
            <a:off x="444964" y="2135516"/>
            <a:ext cx="11435861" cy="319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20000"/>
              </a:lnSpc>
            </a:pPr>
            <a:r>
              <a:rPr lang="ar-EG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1- المحاضرات المسجلة </a:t>
            </a: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وترفع بداية كل اسبوع في يوم </a:t>
            </a:r>
            <a:r>
              <a:rPr lang="ar-EG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السبت.</a:t>
            </a:r>
          </a:p>
          <a:p>
            <a:pPr algn="just" rtl="1">
              <a:lnSpc>
                <a:spcPct val="120000"/>
              </a:lnSpc>
            </a:pPr>
            <a:r>
              <a:rPr lang="ar-EG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2- حلقات نقاش </a:t>
            </a: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بتكون محاضرة </a:t>
            </a:r>
            <a:r>
              <a:rPr lang="ar-EG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أسبوعياً </a:t>
            </a: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بنلتقي فيها مع حضراتكم لمدة ساعة لمراجعة على ما تم تناوله في المحاضرة المسجلة والرد على كافة استفساراتكم </a:t>
            </a:r>
            <a:r>
              <a:rPr lang="ar-EG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وتساؤلاتكم.</a:t>
            </a:r>
          </a:p>
          <a:p>
            <a:pPr marL="342900" indent="-342900" algn="just" rtl="1">
              <a:lnSpc>
                <a:spcPct val="120000"/>
              </a:lnSpc>
              <a:buFont typeface="Arial" pitchFamily="34" charset="0"/>
              <a:buChar char="•"/>
            </a:pPr>
            <a:r>
              <a:rPr lang="ar-EG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الاختبارات للمقرر هتنقسم لقسمين اختبارات اسبوعية قصيرة واختبار </a:t>
            </a:r>
            <a:r>
              <a:rPr lang="ar-EG" sz="24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نهائي. </a:t>
            </a:r>
            <a:endParaRPr lang="ar-EG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342900" indent="-342900" algn="just" rtl="1">
              <a:lnSpc>
                <a:spcPct val="120000"/>
              </a:lnSpc>
              <a:buFont typeface="Arial" pitchFamily="34" charset="0"/>
              <a:buChar char="•"/>
            </a:pPr>
            <a:r>
              <a:rPr lang="ar-EG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عدد الاختبارات الاسبوعية 10 اختبارات على مدار الفصل الدراسي عليهم 80 درجة.</a:t>
            </a:r>
          </a:p>
          <a:p>
            <a:pPr marL="342900" indent="-342900" algn="just" rtl="1">
              <a:lnSpc>
                <a:spcPct val="120000"/>
              </a:lnSpc>
              <a:buFont typeface="Arial" pitchFamily="34" charset="0"/>
              <a:buChar char="•"/>
            </a:pPr>
            <a:r>
              <a:rPr lang="ar-EG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والاختبار النهائي من 20 درجة والدرجة الكاملة للمقرر 100 درجة.</a:t>
            </a:r>
          </a:p>
          <a:p>
            <a:pPr algn="just" rtl="1">
              <a:lnSpc>
                <a:spcPct val="120000"/>
              </a:lnSpc>
            </a:pPr>
            <a:endParaRPr lang="en-US" sz="2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954B34D3-F436-A1EE-53D3-534D66D793CE}"/>
              </a:ext>
            </a:extLst>
          </p:cNvPr>
          <p:cNvSpPr txBox="1"/>
          <p:nvPr/>
        </p:nvSpPr>
        <p:spPr>
          <a:xfrm>
            <a:off x="3194462" y="993502"/>
            <a:ext cx="4951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5- أهم 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استراتيجيات التدريس في المقرر: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25E018C8-E6D9-8F68-BAC6-E298E84AEBAC}"/>
              </a:ext>
            </a:extLst>
          </p:cNvPr>
          <p:cNvSpPr/>
          <p:nvPr/>
        </p:nvSpPr>
        <p:spPr>
          <a:xfrm flipV="1">
            <a:off x="0" y="556142"/>
            <a:ext cx="9497088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0" y="601861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Introductory</a:t>
            </a:r>
          </a:p>
        </p:txBody>
      </p:sp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954B34D3-F436-A1EE-53D3-534D66D793CE}"/>
              </a:ext>
            </a:extLst>
          </p:cNvPr>
          <p:cNvSpPr txBox="1"/>
          <p:nvPr/>
        </p:nvSpPr>
        <p:spPr>
          <a:xfrm>
            <a:off x="3194462" y="993502"/>
            <a:ext cx="4951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6- أهم المراجع الموصى بها في 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المقرر: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25E018C8-E6D9-8F68-BAC6-E298E84AEBAC}"/>
              </a:ext>
            </a:extLst>
          </p:cNvPr>
          <p:cNvSpPr/>
          <p:nvPr/>
        </p:nvSpPr>
        <p:spPr>
          <a:xfrm flipV="1">
            <a:off x="0" y="556142"/>
            <a:ext cx="9497088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0" y="601861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Introductory</a:t>
            </a:r>
          </a:p>
        </p:txBody>
      </p:sp>
      <p:pic>
        <p:nvPicPr>
          <p:cNvPr id="2" name="Picture 2" descr="D:\القانون الرقمي\الفصل الدراسي الثاني 2023\مقرر مبادئ الدراسات القانونية\المادة العلمية\Screenshot 2023-09-24 at 22-11-17 كتاب المدخل للعلوم القانونية - الجزء الأول نظرية القانون.pd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550" y="1590314"/>
            <a:ext cx="4301687" cy="42258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7" name="Picture 3" descr="D:\القانون الرقمي\الفصل الدراسي الثاني 2023\مقرر مبادئ الدراسات القانونية\المادة العلمية\Screenshot 2023-09-24 at 22-11-56 كتاب المدخل للعلوم القانونية - الجزء الثاني نظرية الحق.pdf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0485" y="1590313"/>
            <a:ext cx="4067502" cy="42258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775737301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954B34D3-F436-A1EE-53D3-534D66D793CE}"/>
              </a:ext>
            </a:extLst>
          </p:cNvPr>
          <p:cNvSpPr txBox="1"/>
          <p:nvPr/>
        </p:nvSpPr>
        <p:spPr>
          <a:xfrm>
            <a:off x="3194462" y="993502"/>
            <a:ext cx="4951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6- أهم المراجع الموصى بها في 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المقرر: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25E018C8-E6D9-8F68-BAC6-E298E84AEBAC}"/>
              </a:ext>
            </a:extLst>
          </p:cNvPr>
          <p:cNvSpPr/>
          <p:nvPr/>
        </p:nvSpPr>
        <p:spPr>
          <a:xfrm flipV="1">
            <a:off x="0" y="556142"/>
            <a:ext cx="9497088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0" y="601861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Introductory</a:t>
            </a:r>
          </a:p>
        </p:txBody>
      </p:sp>
      <p:pic>
        <p:nvPicPr>
          <p:cNvPr id="2" name="Picture 2" descr="D:\القانون الرقمي\الفصل الدراسي الثاني 2023\مقرر مبادئ الدراسات القانونية\المادة العلمية\Screenshot 2023-09-24 at 22-12-54 الكتاب مجمع.doc - MEDIU1198.pd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8668" y="1590314"/>
            <a:ext cx="4657725" cy="4495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800924399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954B34D3-F436-A1EE-53D3-534D66D793CE}"/>
              </a:ext>
            </a:extLst>
          </p:cNvPr>
          <p:cNvSpPr txBox="1"/>
          <p:nvPr/>
        </p:nvSpPr>
        <p:spPr>
          <a:xfrm>
            <a:off x="3194462" y="993502"/>
            <a:ext cx="4951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6- أهم المراجع الموصى بها في 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المقرر: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25E018C8-E6D9-8F68-BAC6-E298E84AEBAC}"/>
              </a:ext>
            </a:extLst>
          </p:cNvPr>
          <p:cNvSpPr/>
          <p:nvPr/>
        </p:nvSpPr>
        <p:spPr>
          <a:xfrm flipV="1">
            <a:off x="0" y="556142"/>
            <a:ext cx="9497088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0" y="601861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Introductory</a:t>
            </a:r>
          </a:p>
        </p:txBody>
      </p:sp>
      <p:pic>
        <p:nvPicPr>
          <p:cNvPr id="2" name="Picture 2" descr="D:\القانون الرقمي\الفصل الدراسي الثاني 2023\مقرر مبادئ الدراسات القانونية\المادة العلمية\Screenshot 2023-09-24 at 22-12-28 ãÞÏãÜÜÉ - نظرية القانون عمرو طه بدوي.pd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934" y="1581412"/>
            <a:ext cx="5614988" cy="48104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850596037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732</TotalTime>
  <Words>931</Words>
  <Application>Microsoft Office PowerPoint</Application>
  <PresentationFormat>Custom</PresentationFormat>
  <Paragraphs>124</Paragraphs>
  <Slides>16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oo</cp:lastModifiedBy>
  <cp:revision>55</cp:revision>
  <dcterms:created xsi:type="dcterms:W3CDTF">2023-04-29T09:08:23Z</dcterms:created>
  <dcterms:modified xsi:type="dcterms:W3CDTF">2023-09-24T20:26:53Z</dcterms:modified>
</cp:coreProperties>
</file>