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4"/>
  </p:notesMasterIdLst>
  <p:sldIdLst>
    <p:sldId id="530" r:id="rId2"/>
    <p:sldId id="313" r:id="rId3"/>
    <p:sldId id="483" r:id="rId4"/>
    <p:sldId id="484" r:id="rId5"/>
    <p:sldId id="491" r:id="rId6"/>
    <p:sldId id="556" r:id="rId7"/>
    <p:sldId id="496" r:id="rId8"/>
    <p:sldId id="513" r:id="rId9"/>
    <p:sldId id="560" r:id="rId10"/>
    <p:sldId id="555" r:id="rId11"/>
    <p:sldId id="573" r:id="rId12"/>
    <p:sldId id="514" r:id="rId13"/>
    <p:sldId id="576" r:id="rId14"/>
    <p:sldId id="575" r:id="rId15"/>
    <p:sldId id="577" r:id="rId16"/>
    <p:sldId id="508" r:id="rId17"/>
    <p:sldId id="574" r:id="rId18"/>
    <p:sldId id="515" r:id="rId19"/>
    <p:sldId id="494" r:id="rId20"/>
    <p:sldId id="521" r:id="rId21"/>
    <p:sldId id="566" r:id="rId22"/>
    <p:sldId id="522" r:id="rId23"/>
    <p:sldId id="561" r:id="rId24"/>
    <p:sldId id="567" r:id="rId25"/>
    <p:sldId id="569" r:id="rId26"/>
    <p:sldId id="562" r:id="rId27"/>
    <p:sldId id="563" r:id="rId28"/>
    <p:sldId id="564" r:id="rId29"/>
    <p:sldId id="570" r:id="rId30"/>
    <p:sldId id="584" r:id="rId31"/>
    <p:sldId id="523" r:id="rId32"/>
    <p:sldId id="524" r:id="rId33"/>
    <p:sldId id="572" r:id="rId34"/>
    <p:sldId id="588" r:id="rId35"/>
    <p:sldId id="585" r:id="rId36"/>
    <p:sldId id="586" r:id="rId37"/>
    <p:sldId id="587" r:id="rId38"/>
    <p:sldId id="589" r:id="rId39"/>
    <p:sldId id="590" r:id="rId40"/>
    <p:sldId id="583" r:id="rId41"/>
    <p:sldId id="59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0"/>
            <p14:sldId id="313"/>
            <p14:sldId id="483"/>
            <p14:sldId id="484"/>
            <p14:sldId id="491"/>
            <p14:sldId id="556"/>
            <p14:sldId id="496"/>
            <p14:sldId id="513"/>
            <p14:sldId id="560"/>
            <p14:sldId id="555"/>
            <p14:sldId id="573"/>
            <p14:sldId id="514"/>
            <p14:sldId id="576"/>
            <p14:sldId id="575"/>
            <p14:sldId id="577"/>
            <p14:sldId id="508"/>
            <p14:sldId id="574"/>
            <p14:sldId id="515"/>
            <p14:sldId id="494"/>
            <p14:sldId id="521"/>
            <p14:sldId id="566"/>
            <p14:sldId id="522"/>
            <p14:sldId id="561"/>
            <p14:sldId id="567"/>
            <p14:sldId id="569"/>
            <p14:sldId id="562"/>
            <p14:sldId id="563"/>
            <p14:sldId id="564"/>
            <p14:sldId id="570"/>
            <p14:sldId id="584"/>
            <p14:sldId id="523"/>
            <p14:sldId id="524"/>
            <p14:sldId id="572"/>
            <p14:sldId id="588"/>
            <p14:sldId id="585"/>
            <p14:sldId id="586"/>
            <p14:sldId id="587"/>
            <p14:sldId id="589"/>
            <p14:sldId id="590"/>
            <p14:sldId id="583"/>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8E5A6D"/>
    <a:srgbClr val="4472C4"/>
    <a:srgbClr val="FFFFFF"/>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a:solidFill>
          <a:schemeClr val="accent6"/>
        </a:solidFill>
      </dgm:spPr>
      <dgm:t>
        <a:bodyPr/>
        <a:lstStyle/>
        <a:p>
          <a:r>
            <a:rPr lang="en-US" dirty="0"/>
            <a:t>Introduction </a:t>
          </a:r>
          <a:r>
            <a:rPr lang="ar-EG" dirty="0"/>
            <a:t>المقدمة</a:t>
          </a:r>
          <a:endParaRPr lang="en-US" dirty="0"/>
        </a:p>
      </dgm:t>
    </dgm:pt>
    <dgm:pt modelId="{1569FF5F-FAD4-44D9-B32D-E19B1563A929}" type="parTrans" cxnId="{59FC91D6-921F-4E63-9628-6DCED6540C58}">
      <dgm:prSet/>
      <dgm:spPr/>
      <dgm:t>
        <a:bodyPr/>
        <a:lstStyle/>
        <a:p>
          <a:endParaRPr lang="en-US"/>
        </a:p>
      </dgm:t>
    </dgm:pt>
    <dgm:pt modelId="{BB860C5A-679A-42AC-ACA0-B9A29DFBE457}" type="sibTrans" cxnId="{59FC91D6-921F-4E63-9628-6DCED6540C58}">
      <dgm:prSet/>
      <dgm:spPr/>
      <dgm:t>
        <a:bodyPr/>
        <a:lstStyle/>
        <a:p>
          <a:endParaRPr lang="en-US"/>
        </a:p>
      </dgm:t>
    </dgm:pt>
    <dgm:pt modelId="{389932F0-FEE2-478E-B2F9-1DBAD13B8145}">
      <dgm:prSet phldrT="[Text]"/>
      <dgm:spPr>
        <a:solidFill>
          <a:schemeClr val="accent6"/>
        </a:solidFill>
      </dgm:spPr>
      <dgm:t>
        <a:bodyPr/>
        <a:lstStyle/>
        <a:p>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endParaRPr lang="en-US"/>
        </a:p>
      </dgm:t>
    </dgm:pt>
    <dgm:pt modelId="{7541CF92-6D10-4B8A-B2B1-03A40CABC766}" type="sibTrans" cxnId="{0D25ADE6-45FD-4B37-9C59-CB65494AED73}">
      <dgm:prSet/>
      <dgm:spPr/>
      <dgm:t>
        <a:bodyPr/>
        <a:lstStyle/>
        <a:p>
          <a:endParaRPr lang="en-US"/>
        </a:p>
      </dgm:t>
    </dgm:pt>
    <dgm:pt modelId="{4D9F3ED8-374F-4ED6-95BF-1A87E94C2B5E}">
      <dgm:prSet phldrT="[Text]"/>
      <dgm:spPr>
        <a:solidFill>
          <a:schemeClr val="accent6"/>
        </a:solidFill>
      </dgm:spPr>
      <dgm:t>
        <a:bodyPr/>
        <a:lstStyle/>
        <a:p>
          <a:r>
            <a:rPr lang="en-US"/>
            <a:t>Main Research </a:t>
          </a:r>
          <a:r>
            <a:rPr lang="en-US" dirty="0"/>
            <a:t>Question</a:t>
          </a:r>
          <a:r>
            <a:rPr lang="ar-EG" dirty="0"/>
            <a:t>سؤال الدراسة الأساسي </a:t>
          </a:r>
          <a:endParaRPr lang="en-US" dirty="0"/>
        </a:p>
      </dgm:t>
    </dgm:pt>
    <dgm:pt modelId="{242EC983-4A9B-4A57-B503-0A631004C252}" type="parTrans" cxnId="{28F880DA-D49D-4688-8CB5-7C17AE018FEA}">
      <dgm:prSet/>
      <dgm:spPr/>
      <dgm:t>
        <a:bodyPr/>
        <a:lstStyle/>
        <a:p>
          <a:endParaRPr lang="en-US"/>
        </a:p>
      </dgm:t>
    </dgm:pt>
    <dgm:pt modelId="{BB94A7BF-AA90-4A64-9714-7FA10D5CB51E}" type="sibTrans" cxnId="{28F880DA-D49D-4688-8CB5-7C17AE018FEA}">
      <dgm:prSet/>
      <dgm:spPr/>
      <dgm:t>
        <a:bodyPr/>
        <a:lstStyle/>
        <a:p>
          <a:endParaRPr lang="en-US"/>
        </a:p>
      </dgm:t>
    </dgm:pt>
    <dgm:pt modelId="{85609F15-5299-4B0D-9D65-E722AB51EA90}">
      <dgm:prSet phldrT="[Text]"/>
      <dgm:spPr>
        <a:solidFill>
          <a:schemeClr val="accent2"/>
        </a:solidFill>
      </dgm:spPr>
      <dgm:t>
        <a:bodyPr/>
        <a:lstStyle/>
        <a:p>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endParaRPr lang="en-US"/>
        </a:p>
      </dgm:t>
    </dgm:pt>
    <dgm:pt modelId="{6FC7A943-27D6-4E35-A08A-CA5CAF1D59E0}" type="sibTrans" cxnId="{A889C96E-858E-47E9-B5A3-EF3B5FF4DD2F}">
      <dgm:prSet/>
      <dgm:spPr/>
      <dgm:t>
        <a:bodyPr/>
        <a:lstStyle/>
        <a:p>
          <a:endParaRPr lang="en-US"/>
        </a:p>
      </dgm:t>
    </dgm:pt>
    <dgm:pt modelId="{F8ED3BE6-D2AB-49CB-85CB-36414B725B16}">
      <dgm:prSet phldrT="[Text]"/>
      <dgm:spPr>
        <a:solidFill>
          <a:schemeClr val="accent6"/>
        </a:solidFill>
      </dgm:spPr>
      <dgm:t>
        <a:bodyPr/>
        <a:lstStyle/>
        <a:p>
          <a:r>
            <a:rPr lang="en-US" dirty="0"/>
            <a:t>Research Significance</a:t>
          </a:r>
          <a:r>
            <a:rPr lang="ar-EG" dirty="0"/>
            <a:t> أهمية الدراسة </a:t>
          </a:r>
          <a:endParaRPr lang="en-US" dirty="0"/>
        </a:p>
      </dgm:t>
    </dgm:pt>
    <dgm:pt modelId="{7F1B8D99-8ED2-457E-841D-3705B893E14D}" type="parTrans" cxnId="{F2066B4A-0965-461F-8D1F-B78810A7684F}">
      <dgm:prSet/>
      <dgm:spPr/>
      <dgm:t>
        <a:bodyPr/>
        <a:lstStyle/>
        <a:p>
          <a:endParaRPr lang="en-US"/>
        </a:p>
      </dgm:t>
    </dgm:pt>
    <dgm:pt modelId="{E21C8BF4-AD81-40BB-B273-7E300A7FB7BF}" type="sibTrans" cxnId="{F2066B4A-0965-461F-8D1F-B78810A7684F}">
      <dgm:prSet/>
      <dgm:spPr/>
      <dgm:t>
        <a:bodyPr/>
        <a:lstStyle/>
        <a:p>
          <a:endParaRPr lang="en-US"/>
        </a:p>
      </dgm:t>
    </dgm:pt>
    <dgm:pt modelId="{4F4ACB61-5161-43B2-82F0-07A50F61E56E}">
      <dgm:prSet phldrT="[Text]"/>
      <dgm:spPr>
        <a:solidFill>
          <a:schemeClr val="accent2"/>
        </a:solidFill>
      </dgm:spPr>
      <dgm:t>
        <a:bodyPr/>
        <a:lstStyle/>
        <a:p>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endParaRPr lang="en-US"/>
        </a:p>
      </dgm:t>
    </dgm:pt>
    <dgm:pt modelId="{E5A62DE1-0FBB-4239-B253-C1D9EBADB7BA}" type="sibTrans" cxnId="{757A4B28-D852-4CC5-B8FA-ABE2ABDA4F55}">
      <dgm:prSet/>
      <dgm:spPr/>
      <dgm:t>
        <a:bodyPr/>
        <a:lstStyle/>
        <a:p>
          <a:endParaRPr lang="en-US"/>
        </a:p>
      </dgm:t>
    </dgm:pt>
    <dgm:pt modelId="{553F1735-4488-4282-9B6C-578349BFDDC1}">
      <dgm:prSet phldrT="[Text]"/>
      <dgm:spPr/>
      <dgm:t>
        <a:bodyPr/>
        <a:lstStyle/>
        <a:p>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endParaRPr lang="en-US"/>
        </a:p>
      </dgm:t>
    </dgm:pt>
    <dgm:pt modelId="{48331327-58E3-4E5B-A095-DA9DF4D63EB4}" type="sibTrans" cxnId="{F4E562AF-185E-4366-BEC1-0B41B446AA76}">
      <dgm:prSet/>
      <dgm:spPr/>
      <dgm:t>
        <a:bodyPr/>
        <a:lstStyle/>
        <a:p>
          <a:endParaRPr lang="en-US"/>
        </a:p>
      </dgm:t>
    </dgm:pt>
    <dgm:pt modelId="{011E5183-CCB0-4C31-9A6D-0E907E01D7B8}">
      <dgm:prSet phldrT="[Text]"/>
      <dgm:spPr>
        <a:solidFill>
          <a:schemeClr val="accent2"/>
        </a:solidFill>
      </dgm:spPr>
      <dgm:t>
        <a:bodyPr/>
        <a:lstStyle/>
        <a:p>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endParaRPr lang="en-US"/>
        </a:p>
      </dgm:t>
    </dgm:pt>
    <dgm:pt modelId="{FF9C9486-8D6E-4F6C-AF59-164AAADA8707}" type="sibTrans" cxnId="{6E870095-C941-4D3C-A307-2D29BBB73FB1}">
      <dgm:prSet/>
      <dgm:spPr/>
      <dgm:t>
        <a:bodyPr/>
        <a:lstStyle/>
        <a:p>
          <a:endParaRPr lang="en-US"/>
        </a:p>
      </dgm:t>
    </dgm:pt>
    <dgm:pt modelId="{88249610-EC87-4E86-9EA6-9548BC2B24AD}">
      <dgm:prSet phldrT="[Text]"/>
      <dgm:spPr/>
      <dgm:t>
        <a:bodyPr/>
        <a:lstStyle/>
        <a:p>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endParaRPr lang="en-US"/>
        </a:p>
      </dgm:t>
    </dgm:pt>
    <dgm:pt modelId="{4C3FC90D-67D9-4D10-A9C0-C6CEBFFEEAC6}" type="sibTrans" cxnId="{27DD1D58-8928-475B-9F6C-6F5B1D801853}">
      <dgm:prSet/>
      <dgm:spPr/>
      <dgm:t>
        <a:bodyPr/>
        <a:lstStyle/>
        <a:p>
          <a:endParaRPr lang="en-US"/>
        </a:p>
      </dgm:t>
    </dgm:pt>
    <dgm:pt modelId="{50089AC6-4DFB-44DC-8929-A6C9F4CB01D7}">
      <dgm:prSet phldrT="[Text]"/>
      <dgm:spPr/>
      <dgm:t>
        <a:bodyPr/>
        <a:lstStyle/>
        <a:p>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endParaRPr lang="en-US"/>
        </a:p>
      </dgm:t>
    </dgm:pt>
    <dgm:pt modelId="{EF4F73F3-C347-413D-BB6C-69E3DD9FAEE1}" type="sibTrans" cxnId="{BEF89C74-9E46-4722-8C62-164A0DF03164}">
      <dgm:prSet/>
      <dgm:spPr/>
      <dgm:t>
        <a:bodyPr/>
        <a:lstStyle/>
        <a:p>
          <a:endParaRPr lang="en-US"/>
        </a:p>
      </dgm:t>
    </dgm:pt>
    <dgm:pt modelId="{8D27EB80-D332-463E-83CD-4EB9EFEC2D58}">
      <dgm:prSet phldrT="[Text]"/>
      <dgm:spPr/>
      <dgm:t>
        <a:bodyPr/>
        <a:lstStyle/>
        <a:p>
          <a:r>
            <a:rPr lang="en-US" dirty="0"/>
            <a:t>Appendices </a:t>
          </a:r>
          <a:r>
            <a:rPr lang="ar-EG" dirty="0"/>
            <a:t>الملاحق </a:t>
          </a:r>
          <a:endParaRPr lang="en-US" dirty="0"/>
        </a:p>
      </dgm:t>
    </dgm:pt>
    <dgm:pt modelId="{F892DF37-4E7A-4C35-B951-D2CF97FCC937}" type="parTrans" cxnId="{7217E4EA-CE78-4F7C-AC6A-F4965EC2D40C}">
      <dgm:prSet/>
      <dgm:spPr/>
      <dgm:t>
        <a:bodyPr/>
        <a:lstStyle/>
        <a:p>
          <a:endParaRPr lang="en-US"/>
        </a:p>
      </dgm:t>
    </dgm:pt>
    <dgm:pt modelId="{F2A45BAE-27C5-4912-B24E-8716257084C3}" type="sibTrans" cxnId="{7217E4EA-CE78-4F7C-AC6A-F4965EC2D40C}">
      <dgm:prSet/>
      <dgm:spPr/>
      <dgm:t>
        <a:bodyPr/>
        <a:lstStyle/>
        <a:p>
          <a:endParaRPr lang="en-US"/>
        </a:p>
      </dgm:t>
    </dgm:pt>
    <dgm:pt modelId="{716A7B2F-CB81-4A95-86EF-9A912800EFE1}">
      <dgm:prSet phldrT="[Text]"/>
      <dgm:spPr>
        <a:solidFill>
          <a:schemeClr val="accent6"/>
        </a:solidFill>
      </dgm:spPr>
      <dgm:t>
        <a:bodyPr/>
        <a:lstStyle/>
        <a:p>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endParaRPr lang="en-US"/>
        </a:p>
      </dgm:t>
    </dgm:pt>
    <dgm:pt modelId="{E0DE0489-DD4E-409C-A5D6-0A9D734737DF}" type="sibTrans" cxnId="{0B6380D8-DC7A-4ABB-8962-140324E042B4}">
      <dgm:prSet/>
      <dgm:spPr/>
      <dgm:t>
        <a:bodyPr/>
        <a:lstStyle/>
        <a:p>
          <a:endParaRPr lang="en-US"/>
        </a:p>
      </dgm:t>
    </dgm:pt>
    <dgm:pt modelId="{BB62B94C-F8CA-4990-93D9-FBB2957DB132}">
      <dgm:prSet phldrT="[Text]"/>
      <dgm:spPr>
        <a:solidFill>
          <a:schemeClr val="accent2"/>
        </a:solidFill>
      </dgm:spPr>
      <dgm:t>
        <a:bodyPr/>
        <a:lstStyle/>
        <a:p>
          <a:r>
            <a:rPr lang="en-US" dirty="0"/>
            <a:t>Research Sub-questions </a:t>
          </a:r>
          <a:r>
            <a:rPr lang="ar-EG" dirty="0"/>
            <a:t>أسئلة الدراسة الفرعية </a:t>
          </a:r>
          <a:endParaRPr lang="en-US" dirty="0"/>
        </a:p>
      </dgm:t>
    </dgm:pt>
    <dgm:pt modelId="{DAB892CE-35DB-496B-9CFB-11D89BBC6E33}" type="parTrans" cxnId="{5DB8309A-6030-4265-9A87-E5491593A30D}">
      <dgm:prSet/>
      <dgm:spPr/>
      <dgm:t>
        <a:bodyPr/>
        <a:lstStyle/>
        <a:p>
          <a:endParaRPr lang="en-US"/>
        </a:p>
      </dgm:t>
    </dgm:pt>
    <dgm:pt modelId="{40AE2470-2BCF-4672-AF21-D13FFDAA9495}" type="sibTrans" cxnId="{5DB8309A-6030-4265-9A87-E5491593A30D}">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3">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3"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3">
        <dgm:presLayoutVars>
          <dgm:bulletEnabled val="1"/>
        </dgm:presLayoutVars>
      </dgm:prSet>
      <dgm:spPr/>
    </dgm:pt>
    <dgm:pt modelId="{89F4593A-B2C2-4766-8B88-FE3BE0ABC7D7}" type="pres">
      <dgm:prSet presAssocID="{7541CF92-6D10-4B8A-B2B1-03A40CABC766}" presName="space" presStyleCnt="0"/>
      <dgm:spPr/>
    </dgm:pt>
    <dgm:pt modelId="{BCB0F75D-2B58-486A-940A-01B3002EF4CD}" type="pres">
      <dgm:prSet presAssocID="{4D9F3ED8-374F-4ED6-95BF-1A87E94C2B5E}" presName="text" presStyleLbl="node1" presStyleIdx="3" presStyleCnt="13">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4" presStyleCnt="13" custLinFactY="184747" custLinFactNeighborY="200000">
        <dgm:presLayoutVars>
          <dgm:bulletEnabled val="1"/>
        </dgm:presLayoutVars>
      </dgm:prSet>
      <dgm:spPr/>
    </dgm:pt>
    <dgm:pt modelId="{5B15F317-E615-48DC-9821-A8C35385E660}" type="pres">
      <dgm:prSet presAssocID="{6FC7A943-27D6-4E35-A08A-CA5CAF1D59E0}" presName="space" presStyleCnt="0"/>
      <dgm:spPr/>
    </dgm:pt>
    <dgm:pt modelId="{8191F0D5-4E0B-419E-9B77-1A249C6C659D}" type="pres">
      <dgm:prSet presAssocID="{F8ED3BE6-D2AB-49CB-85CB-36414B725B16}" presName="text" presStyleLbl="node1" presStyleIdx="5" presStyleCnt="13" custLinFactY="-100905" custLinFactNeighborY="-200000">
        <dgm:presLayoutVars>
          <dgm:bulletEnabled val="1"/>
        </dgm:presLayoutVars>
      </dgm:prSet>
      <dgm:spPr/>
    </dgm:pt>
    <dgm:pt modelId="{C00AD1DF-9F38-4BCF-A922-8FC69F693C91}" type="pres">
      <dgm:prSet presAssocID="{E21C8BF4-AD81-40BB-B273-7E300A7FB7BF}" presName="space" presStyleCnt="0"/>
      <dgm:spPr/>
    </dgm:pt>
    <dgm:pt modelId="{3CC448AA-1675-452E-850E-41DD2D80E209}" type="pres">
      <dgm:prSet presAssocID="{BB62B94C-F8CA-4990-93D9-FBB2957DB132}" presName="text" presStyleLbl="node1" presStyleIdx="6" presStyleCnt="13" custLinFactY="-122917" custLinFactNeighborX="0" custLinFactNeighborY="-200000">
        <dgm:presLayoutVars>
          <dgm:bulletEnabled val="1"/>
        </dgm:presLayoutVars>
      </dgm:prSet>
      <dgm:spPr/>
    </dgm:pt>
    <dgm:pt modelId="{89E3F68B-29B4-4858-9548-4532E67D507E}" type="pres">
      <dgm:prSet presAssocID="{40AE2470-2BCF-4672-AF21-D13FFDAA9495}" presName="space" presStyleCnt="0"/>
      <dgm:spPr/>
    </dgm:pt>
    <dgm:pt modelId="{9E91EA2D-0534-43AA-AF0C-25FE01324703}" type="pres">
      <dgm:prSet presAssocID="{4F4ACB61-5161-43B2-82F0-07A50F61E56E}" presName="text" presStyleLbl="node1" presStyleIdx="7" presStyleCnt="13">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3" custLinFactY="104167" custLinFactNeighborY="200000">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3" custLinFactY="-92857" custLinFactNeighborX="3857" custLinFactNeighborY="-100000">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3">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1" presStyleCnt="13">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2" presStyleCnt="13">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0062F11C-E1B8-459D-BC08-B2E151CD1A94}" type="presOf" srcId="{F8ED3BE6-D2AB-49CB-85CB-36414B725B16}" destId="{8191F0D5-4E0B-419E-9B77-1A249C6C659D}"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F2066B4A-0965-461F-8D1F-B78810A7684F}" srcId="{EC0DD46D-97F1-4264-B295-5B83F983DB47}" destId="{F8ED3BE6-D2AB-49CB-85CB-36414B725B16}" srcOrd="5" destOrd="0" parTransId="{7F1B8D99-8ED2-457E-841D-3705B893E14D}" sibTransId="{E21C8BF4-AD81-40BB-B273-7E300A7FB7BF}"/>
    <dgm:cxn modelId="{A889C96E-858E-47E9-B5A3-EF3B5FF4DD2F}" srcId="{EC0DD46D-97F1-4264-B295-5B83F983DB47}" destId="{85609F15-5299-4B0D-9D65-E722AB51EA90}" srcOrd="4"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8089CE8E-E5C7-4487-ADAE-135FC59D6731}" type="presOf" srcId="{BB62B94C-F8CA-4990-93D9-FBB2957DB132}" destId="{3CC448AA-1675-452E-850E-41DD2D80E209}"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5DB8309A-6030-4265-9A87-E5491593A30D}" srcId="{EC0DD46D-97F1-4264-B295-5B83F983DB47}" destId="{BB62B94C-F8CA-4990-93D9-FBB2957DB132}" srcOrd="6" destOrd="0" parTransId="{DAB892CE-35DB-496B-9CFB-11D89BBC6E33}" sibTransId="{40AE2470-2BCF-4672-AF21-D13FFDAA9495}"/>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3"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7217E4EA-CE78-4F7C-AC6A-F4965EC2D40C}" srcId="{EC0DD46D-97F1-4264-B295-5B83F983DB47}" destId="{8D27EB80-D332-463E-83CD-4EB9EFEC2D58}" srcOrd="12" destOrd="0" parTransId="{F892DF37-4E7A-4C35-B951-D2CF97FCC937}" sibTransId="{F2A45BAE-27C5-4912-B24E-8716257084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D878B35E-50B7-4F1D-8536-7F8FDAF18830}" type="presParOf" srcId="{16FDD885-99AF-4EB8-BA64-266F72DBF523}" destId="{BCB0F75D-2B58-486A-940A-01B3002EF4CD}" srcOrd="6" destOrd="0" presId="urn:diagrams.loki3.com/VaryingWidthList"/>
    <dgm:cxn modelId="{3E3E024B-F345-49B2-9F7F-219084F43299}" type="presParOf" srcId="{16FDD885-99AF-4EB8-BA64-266F72DBF523}" destId="{04ED963B-A8BB-4B5C-B6F1-071DEE232439}" srcOrd="7" destOrd="0" presId="urn:diagrams.loki3.com/VaryingWidthList"/>
    <dgm:cxn modelId="{579E0947-D656-4668-93B8-61E05810CAF0}" type="presParOf" srcId="{16FDD885-99AF-4EB8-BA64-266F72DBF523}" destId="{779C773A-F489-478E-B8A5-88BD6AF0D122}" srcOrd="8" destOrd="0" presId="urn:diagrams.loki3.com/VaryingWidthList"/>
    <dgm:cxn modelId="{3FB181F8-42EB-4F5C-908C-B1425A25F53E}" type="presParOf" srcId="{16FDD885-99AF-4EB8-BA64-266F72DBF523}" destId="{5B15F317-E615-48DC-9821-A8C35385E660}" srcOrd="9" destOrd="0" presId="urn:diagrams.loki3.com/VaryingWidthList"/>
    <dgm:cxn modelId="{19E77EDE-6932-4859-894E-5CBA2BF383C6}" type="presParOf" srcId="{16FDD885-99AF-4EB8-BA64-266F72DBF523}" destId="{8191F0D5-4E0B-419E-9B77-1A249C6C659D}" srcOrd="10" destOrd="0" presId="urn:diagrams.loki3.com/VaryingWidthList"/>
    <dgm:cxn modelId="{1BD924F9-4A30-41DD-8EA9-AABD9CE07157}" type="presParOf" srcId="{16FDD885-99AF-4EB8-BA64-266F72DBF523}" destId="{C00AD1DF-9F38-4BCF-A922-8FC69F693C91}" srcOrd="11" destOrd="0" presId="urn:diagrams.loki3.com/VaryingWidthList"/>
    <dgm:cxn modelId="{491D343E-BC36-4121-8B44-451F5AF5E071}" type="presParOf" srcId="{16FDD885-99AF-4EB8-BA64-266F72DBF523}" destId="{3CC448AA-1675-452E-850E-41DD2D80E209}" srcOrd="12" destOrd="0" presId="urn:diagrams.loki3.com/VaryingWidthList"/>
    <dgm:cxn modelId="{7759DD47-C45F-4B99-A44C-19C7EE984C0A}" type="presParOf" srcId="{16FDD885-99AF-4EB8-BA64-266F72DBF523}" destId="{89E3F68B-29B4-4858-9548-4532E67D507E}"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05617490-565A-42B0-B42F-8113B3AFA8F1}" type="presParOf" srcId="{16FDD885-99AF-4EB8-BA64-266F72DBF523}" destId="{494A3454-5139-458F-A913-63CDB206BCFD}" srcOrd="22" destOrd="0" presId="urn:diagrams.loki3.com/VaryingWidthList"/>
    <dgm:cxn modelId="{492FC089-3DC9-465E-A514-45EDB4D94FF6}" type="presParOf" srcId="{16FDD885-99AF-4EB8-BA64-266F72DBF523}" destId="{E6C91CCD-3C2A-4B0D-B8CD-8436CA3366B6}" srcOrd="23" destOrd="0" presId="urn:diagrams.loki3.com/VaryingWidthList"/>
    <dgm:cxn modelId="{B642C58B-50F5-4A56-B30B-1D2B9F22DB9A}" type="presParOf" srcId="{16FDD885-99AF-4EB8-BA64-266F72DBF523}" destId="{A917EBDB-02CA-48D6-B1AE-F0760510AC71}" srcOrd="2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69000" y="1587"/>
          <a:ext cx="279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Title </a:t>
          </a:r>
          <a:r>
            <a:rPr lang="ar-EG" sz="2000" kern="1200" dirty="0"/>
            <a:t>عنوان الدراسة</a:t>
          </a:r>
          <a:endParaRPr lang="en-US" sz="2000" kern="1200" dirty="0"/>
        </a:p>
      </dsp:txBody>
      <dsp:txXfrm>
        <a:off x="2669000" y="1587"/>
        <a:ext cx="2790000" cy="398197"/>
      </dsp:txXfrm>
    </dsp:sp>
    <dsp:sp modelId="{ECEDCEBD-3A31-4A51-BD7F-B4B4DBD28F28}">
      <dsp:nvSpPr>
        <dsp:cNvPr id="0" name=""/>
        <dsp:cNvSpPr/>
      </dsp:nvSpPr>
      <dsp:spPr>
        <a:xfrm>
          <a:off x="2571261" y="419695"/>
          <a:ext cx="2985477"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Introduction </a:t>
          </a:r>
          <a:r>
            <a:rPr lang="ar-EG" sz="2000" kern="1200" dirty="0"/>
            <a:t>المقدمة</a:t>
          </a:r>
          <a:endParaRPr lang="en-US" sz="2000" kern="1200" dirty="0"/>
        </a:p>
      </dsp:txBody>
      <dsp:txXfrm>
        <a:off x="2571261" y="419695"/>
        <a:ext cx="2985477" cy="398197"/>
      </dsp:txXfrm>
    </dsp:sp>
    <dsp:sp modelId="{94C58217-1473-4AC2-9620-3E1956789323}">
      <dsp:nvSpPr>
        <dsp:cNvPr id="0" name=""/>
        <dsp:cNvSpPr/>
      </dsp:nvSpPr>
      <dsp:spPr>
        <a:xfrm>
          <a:off x="2399000" y="837803"/>
          <a:ext cx="333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Problem</a:t>
          </a:r>
          <a:r>
            <a:rPr lang="ar-EG" sz="2000" kern="1200" dirty="0"/>
            <a:t> مشكلة الدراسة </a:t>
          </a:r>
          <a:endParaRPr lang="en-US" sz="2000" kern="1200" dirty="0"/>
        </a:p>
      </dsp:txBody>
      <dsp:txXfrm>
        <a:off x="2399000" y="837803"/>
        <a:ext cx="3330000" cy="398197"/>
      </dsp:txXfrm>
    </dsp:sp>
    <dsp:sp modelId="{BCB0F75D-2B58-486A-940A-01B3002EF4CD}">
      <dsp:nvSpPr>
        <dsp:cNvPr id="0" name=""/>
        <dsp:cNvSpPr/>
      </dsp:nvSpPr>
      <dsp:spPr>
        <a:xfrm>
          <a:off x="1769000" y="1255911"/>
          <a:ext cx="459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a:t>Main Research </a:t>
          </a:r>
          <a:r>
            <a:rPr lang="en-US" sz="2000" kern="1200" dirty="0"/>
            <a:t>Question</a:t>
          </a:r>
          <a:r>
            <a:rPr lang="ar-EG" sz="2000" kern="1200" dirty="0"/>
            <a:t>سؤال الدراسة الأساسي </a:t>
          </a:r>
          <a:endParaRPr lang="en-US" sz="2000" kern="1200" dirty="0"/>
        </a:p>
      </dsp:txBody>
      <dsp:txXfrm>
        <a:off x="1769000" y="1255911"/>
        <a:ext cx="4590000" cy="398197"/>
      </dsp:txXfrm>
    </dsp:sp>
    <dsp:sp modelId="{779C773A-F489-478E-B8A5-88BD6AF0D122}">
      <dsp:nvSpPr>
        <dsp:cNvPr id="0" name=""/>
        <dsp:cNvSpPr/>
      </dsp:nvSpPr>
      <dsp:spPr>
        <a:xfrm>
          <a:off x="2309000" y="2449497"/>
          <a:ext cx="351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Objectives</a:t>
          </a:r>
          <a:r>
            <a:rPr lang="ar-EG" sz="2000" kern="1200" dirty="0"/>
            <a:t> أهداف الدراسة </a:t>
          </a:r>
          <a:endParaRPr lang="en-US" sz="2000" kern="1200" dirty="0"/>
        </a:p>
      </dsp:txBody>
      <dsp:txXfrm>
        <a:off x="2309000" y="2449497"/>
        <a:ext cx="3510000" cy="398197"/>
      </dsp:txXfrm>
    </dsp:sp>
    <dsp:sp modelId="{8191F0D5-4E0B-419E-9B77-1A249C6C659D}">
      <dsp:nvSpPr>
        <dsp:cNvPr id="0" name=""/>
        <dsp:cNvSpPr/>
      </dsp:nvSpPr>
      <dsp:spPr>
        <a:xfrm>
          <a:off x="2264000" y="1650505"/>
          <a:ext cx="360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Significance</a:t>
          </a:r>
          <a:r>
            <a:rPr lang="ar-EG" sz="2000" kern="1200" dirty="0"/>
            <a:t> أهمية الدراسة </a:t>
          </a:r>
          <a:endParaRPr lang="en-US" sz="2000" kern="1200" dirty="0"/>
        </a:p>
      </dsp:txBody>
      <dsp:txXfrm>
        <a:off x="2264000" y="1650505"/>
        <a:ext cx="3600000" cy="398197"/>
      </dsp:txXfrm>
    </dsp:sp>
    <dsp:sp modelId="{3CC448AA-1675-452E-850E-41DD2D80E209}">
      <dsp:nvSpPr>
        <dsp:cNvPr id="0" name=""/>
        <dsp:cNvSpPr/>
      </dsp:nvSpPr>
      <dsp:spPr>
        <a:xfrm>
          <a:off x="1858999" y="1980961"/>
          <a:ext cx="441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Sub-questions </a:t>
          </a:r>
          <a:r>
            <a:rPr lang="ar-EG" sz="2000" kern="1200" dirty="0"/>
            <a:t>أسئلة الدراسة الفرعية </a:t>
          </a:r>
          <a:endParaRPr lang="en-US" sz="2000" kern="1200" dirty="0"/>
        </a:p>
      </dsp:txBody>
      <dsp:txXfrm>
        <a:off x="1858999" y="1980961"/>
        <a:ext cx="4410000" cy="398197"/>
      </dsp:txXfrm>
    </dsp:sp>
    <dsp:sp modelId="{9E91EA2D-0534-43AA-AF0C-25FE01324703}">
      <dsp:nvSpPr>
        <dsp:cNvPr id="0" name=""/>
        <dsp:cNvSpPr/>
      </dsp:nvSpPr>
      <dsp:spPr>
        <a:xfrm>
          <a:off x="1363999" y="2928342"/>
          <a:ext cx="540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Model &amp; Hypotheses </a:t>
          </a:r>
          <a:r>
            <a:rPr lang="ar-EG" sz="2000" kern="1200" dirty="0"/>
            <a:t>نموذج وفرضيات الدراسة</a:t>
          </a:r>
          <a:endParaRPr lang="en-US" sz="2000" kern="1200" dirty="0"/>
        </a:p>
      </dsp:txBody>
      <dsp:txXfrm>
        <a:off x="1363999" y="2928342"/>
        <a:ext cx="5400000" cy="398197"/>
      </dsp:txXfrm>
    </dsp:sp>
    <dsp:sp modelId="{8D074F2B-DC70-4168-BCBF-F02C4D223BC9}">
      <dsp:nvSpPr>
        <dsp:cNvPr id="0" name=""/>
        <dsp:cNvSpPr/>
      </dsp:nvSpPr>
      <dsp:spPr>
        <a:xfrm>
          <a:off x="2174000" y="3801060"/>
          <a:ext cx="378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Methodology </a:t>
          </a:r>
          <a:r>
            <a:rPr lang="ar-EG" sz="2000" kern="1200" dirty="0"/>
            <a:t>منهجية الدراسة</a:t>
          </a:r>
          <a:endParaRPr lang="en-US" sz="2000" kern="1200" dirty="0"/>
        </a:p>
      </dsp:txBody>
      <dsp:txXfrm>
        <a:off x="2174000" y="3801060"/>
        <a:ext cx="3780000" cy="398197"/>
      </dsp:txXfrm>
    </dsp:sp>
    <dsp:sp modelId="{F22E00D2-B6B8-46CD-A2A2-B3A50DEB31F5}">
      <dsp:nvSpPr>
        <dsp:cNvPr id="0" name=""/>
        <dsp:cNvSpPr/>
      </dsp:nvSpPr>
      <dsp:spPr>
        <a:xfrm>
          <a:off x="2652024" y="3374893"/>
          <a:ext cx="306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Scope of Study </a:t>
          </a:r>
          <a:r>
            <a:rPr lang="ar-EG" sz="2000" kern="1200" dirty="0"/>
            <a:t>الدراسة الميدانية</a:t>
          </a:r>
          <a:endParaRPr lang="en-US" sz="2000" kern="1200" dirty="0"/>
        </a:p>
      </dsp:txBody>
      <dsp:txXfrm>
        <a:off x="2652024" y="3374893"/>
        <a:ext cx="3060000" cy="398197"/>
      </dsp:txXfrm>
    </dsp:sp>
    <dsp:sp modelId="{E37E68C4-5134-4C7C-8BFC-22743FBE0C96}">
      <dsp:nvSpPr>
        <dsp:cNvPr id="0" name=""/>
        <dsp:cNvSpPr/>
      </dsp:nvSpPr>
      <dsp:spPr>
        <a:xfrm>
          <a:off x="1557812" y="4182665"/>
          <a:ext cx="5012375"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Proposed Research Structure </a:t>
          </a:r>
          <a:r>
            <a:rPr lang="ar-EG" sz="2000" kern="1200" dirty="0"/>
            <a:t>الهيكل المقترح للدراسة</a:t>
          </a:r>
          <a:endParaRPr lang="en-US" sz="2000" kern="1200" dirty="0"/>
        </a:p>
      </dsp:txBody>
      <dsp:txXfrm>
        <a:off x="1557812" y="4182665"/>
        <a:ext cx="5012375" cy="398197"/>
      </dsp:txXfrm>
    </dsp:sp>
    <dsp:sp modelId="{494A3454-5139-458F-A913-63CDB206BCFD}">
      <dsp:nvSpPr>
        <dsp:cNvPr id="0" name=""/>
        <dsp:cNvSpPr/>
      </dsp:nvSpPr>
      <dsp:spPr>
        <a:xfrm>
          <a:off x="2871500" y="4600773"/>
          <a:ext cx="2385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References </a:t>
          </a:r>
          <a:r>
            <a:rPr lang="ar-EG" sz="2000" kern="1200" dirty="0"/>
            <a:t>قائمة المراجع</a:t>
          </a:r>
          <a:endParaRPr lang="en-US" sz="2000" kern="1200" dirty="0"/>
        </a:p>
      </dsp:txBody>
      <dsp:txXfrm>
        <a:off x="2871500" y="4600773"/>
        <a:ext cx="2385000" cy="398197"/>
      </dsp:txXfrm>
    </dsp:sp>
    <dsp:sp modelId="{A917EBDB-02CA-48D6-B1AE-F0760510AC71}">
      <dsp:nvSpPr>
        <dsp:cNvPr id="0" name=""/>
        <dsp:cNvSpPr/>
      </dsp:nvSpPr>
      <dsp:spPr>
        <a:xfrm>
          <a:off x="3029000" y="5018881"/>
          <a:ext cx="207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Appendices </a:t>
          </a:r>
          <a:r>
            <a:rPr lang="ar-EG" sz="2000" kern="1200" dirty="0"/>
            <a:t>الملاحق </a:t>
          </a:r>
          <a:endParaRPr lang="en-US" sz="2000" kern="1200" dirty="0"/>
        </a:p>
      </dsp:txBody>
      <dsp:txXfrm>
        <a:off x="3029000" y="5018881"/>
        <a:ext cx="2070000" cy="398197"/>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19454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07261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67238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74262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85359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74906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890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6249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77684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82123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81863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1954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58038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4548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9065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9433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8957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44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3619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6942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7082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3451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3978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3365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582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1117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4143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0737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10894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5893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5779121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687" r:id="rId17"/>
    <p:sldLayoutId id="2147483660" r:id="rId18"/>
    <p:sldLayoutId id="2147483662" r:id="rId19"/>
    <p:sldLayoutId id="2147483665" r:id="rId20"/>
    <p:sldLayoutId id="2147483666" r:id="rId21"/>
    <p:sldLayoutId id="2147483667" r:id="rId22"/>
    <p:sldLayoutId id="2147483668"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7.xml"/><Relationship Id="rId4" Type="http://schemas.openxmlformats.org/officeDocument/2006/relationships/hyperlink" Target="https://padlet.com/monaalashry77/padlet-l514v7r0c4qvrbpn"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6.xml"/><Relationship Id="rId5" Type="http://schemas.openxmlformats.org/officeDocument/2006/relationships/image" Target="../media/image17.jp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7239" y="3229357"/>
            <a:ext cx="7711605"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Final Project-1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Mona </a:t>
            </a:r>
            <a:r>
              <a:rPr lang="en-US" sz="2800" b="1" dirty="0" err="1">
                <a:solidFill>
                  <a:srgbClr val="00B0F0"/>
                </a:solidFill>
                <a:latin typeface="Times New Roman" panose="02020603050405020304" pitchFamily="18" charset="0"/>
                <a:cs typeface="Times New Roman" panose="02020603050405020304" pitchFamily="18" charset="0"/>
              </a:rPr>
              <a:t>Moustafa</a:t>
            </a:r>
            <a:r>
              <a:rPr lang="en-US" sz="2800" b="1" dirty="0">
                <a:solidFill>
                  <a:srgbClr val="00B0F0"/>
                </a:solidFill>
                <a:latin typeface="Times New Roman" panose="02020603050405020304" pitchFamily="18" charset="0"/>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5" name="TextBox 14">
            <a:extLst>
              <a:ext uri="{FF2B5EF4-FFF2-40B4-BE49-F238E27FC236}">
                <a16:creationId xmlns:a16="http://schemas.microsoft.com/office/drawing/2014/main" id="{D6D44D99-9A40-482F-BC44-96F3BF70C801}"/>
              </a:ext>
            </a:extLst>
          </p:cNvPr>
          <p:cNvSpPr txBox="1"/>
          <p:nvPr/>
        </p:nvSpPr>
        <p:spPr>
          <a:xfrm>
            <a:off x="-163970" y="5299076"/>
            <a:ext cx="909037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
        <p:nvSpPr>
          <p:cNvPr id="11" name="Rectangle: Rounded Corners 10">
            <a:extLst>
              <a:ext uri="{FF2B5EF4-FFF2-40B4-BE49-F238E27FC236}">
                <a16:creationId xmlns:a16="http://schemas.microsoft.com/office/drawing/2014/main" id="{F9D815AE-CA4D-4BA9-885C-70B9DB57C98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D72AE9C1-6FF3-4978-99A0-B16BB7DF09F7}"/>
              </a:ext>
            </a:extLst>
          </p:cNvPr>
          <p:cNvSpPr txBox="1"/>
          <p:nvPr/>
        </p:nvSpPr>
        <p:spPr>
          <a:xfrm>
            <a:off x="4055067" y="4764057"/>
            <a:ext cx="836390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Sub-questions, Objectives, Hypotheses, Model &amp; Empirical Study</a:t>
            </a:r>
          </a:p>
        </p:txBody>
      </p:sp>
    </p:spTree>
    <p:extLst>
      <p:ext uri="{BB962C8B-B14F-4D97-AF65-F5344CB8AC3E}">
        <p14:creationId xmlns:p14="http://schemas.microsoft.com/office/powerpoint/2010/main" val="3463086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proposal</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Sub-questions </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Objectives</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Hypotheses</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Model</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Scope of The Study/ Empirical Study</a:t>
            </a:r>
          </a:p>
          <a:p>
            <a:endParaRPr lang="en-US" sz="2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832126" y="1211053"/>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proposal</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مقترح البحث</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33304113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748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Questions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أسئلة الدراسة </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513912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38621" y="2658793"/>
            <a:ext cx="6452381" cy="310896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ما هو سؤال البحث؟</a:t>
            </a:r>
            <a:endParaRPr lang="en-US" sz="4400" b="1" dirty="0">
              <a:solidFill>
                <a:srgbClr val="2D3956"/>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696442"/>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What is a research question?</a:t>
            </a:r>
          </a:p>
        </p:txBody>
      </p:sp>
    </p:spTree>
    <p:extLst>
      <p:ext uri="{BB962C8B-B14F-4D97-AF65-F5344CB8AC3E}">
        <p14:creationId xmlns:p14="http://schemas.microsoft.com/office/powerpoint/2010/main" val="3550097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532EE0E-1A18-4907-89C9-C6450A1E80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EFC45FF-997E-4EBC-9501-8ADE2C6EF731}"/>
              </a:ext>
            </a:extLst>
          </p:cNvPr>
          <p:cNvSpPr/>
          <p:nvPr/>
        </p:nvSpPr>
        <p:spPr>
          <a:xfrm>
            <a:off x="127307" y="1259175"/>
            <a:ext cx="11937386" cy="4339650"/>
          </a:xfrm>
          <a:prstGeom prst="rect">
            <a:avLst/>
          </a:prstGeom>
        </p:spPr>
        <p:txBody>
          <a:bodyPr wrap="square">
            <a:spAutoFit/>
          </a:bodyPr>
          <a:lstStyle/>
          <a:p>
            <a:pPr marL="457200" indent="-457200" algn="just">
              <a:buFont typeface="Arial" panose="020B0604020202020204" pitchFamily="34" charset="0"/>
              <a:buChar char="•"/>
            </a:pPr>
            <a:r>
              <a:rPr lang="en-US" sz="3600" dirty="0">
                <a:solidFill>
                  <a:srgbClr val="000000"/>
                </a:solidFill>
              </a:rPr>
              <a:t>A research question is a concise and well-defined inquiry that guides the research process and provides a focus for investigation. It should be specific, measurable, achievable, relevant, and time-bound (SMART).</a:t>
            </a:r>
          </a:p>
          <a:p>
            <a:pPr marL="457200" indent="-457200" algn="just">
              <a:buFont typeface="Arial" panose="020B0604020202020204" pitchFamily="34" charset="0"/>
              <a:buChar char="•"/>
            </a:pPr>
            <a:endParaRPr lang="en-US" sz="3600" dirty="0">
              <a:solidFill>
                <a:srgbClr val="000000"/>
              </a:solidFill>
            </a:endParaRPr>
          </a:p>
          <a:p>
            <a:pPr marL="457200" indent="-457200" algn="just" rtl="1">
              <a:buFont typeface="Arial" panose="020B0604020202020204" pitchFamily="34" charset="0"/>
              <a:buChar char="•"/>
            </a:pPr>
            <a:r>
              <a:rPr lang="ar-EG" sz="3200" dirty="0">
                <a:solidFill>
                  <a:srgbClr val="000000"/>
                </a:solidFill>
              </a:rPr>
              <a:t>سؤال البحث هو استفسار موجز ومحدد جيدًا يوجه عملية البحث ويوفر التركيز للتحقيق. وينبغي أن تكون محددة وقابلة للقياس وقابلة للتحقيق وذات صلة ومحددة زمنياً (</a:t>
            </a:r>
            <a:r>
              <a:rPr lang="en-US" sz="3200" dirty="0">
                <a:solidFill>
                  <a:srgbClr val="000000"/>
                </a:solidFill>
              </a:rPr>
              <a:t>SMART).</a:t>
            </a:r>
          </a:p>
        </p:txBody>
      </p:sp>
      <p:sp>
        <p:nvSpPr>
          <p:cNvPr id="6" name="Rectangle 5">
            <a:extLst>
              <a:ext uri="{FF2B5EF4-FFF2-40B4-BE49-F238E27FC236}">
                <a16:creationId xmlns:a16="http://schemas.microsoft.com/office/drawing/2014/main" id="{4F2D9B8F-8292-452A-B010-CFA5B8E29A17}"/>
              </a:ext>
            </a:extLst>
          </p:cNvPr>
          <p:cNvSpPr/>
          <p:nvPr/>
        </p:nvSpPr>
        <p:spPr>
          <a:xfrm>
            <a:off x="3056925" y="211358"/>
            <a:ext cx="3867534" cy="646331"/>
          </a:xfrm>
          <a:prstGeom prst="rect">
            <a:avLst/>
          </a:prstGeom>
        </p:spPr>
        <p:txBody>
          <a:bodyPr wrap="none">
            <a:spAutoFit/>
          </a:bodyPr>
          <a:lstStyle/>
          <a:p>
            <a:r>
              <a:rPr lang="en-US" sz="3600" dirty="0">
                <a:solidFill>
                  <a:prstClr val="white"/>
                </a:solidFill>
              </a:rPr>
              <a:t>Research Questions</a:t>
            </a:r>
            <a:endParaRPr lang="en-US" sz="2400" dirty="0"/>
          </a:p>
        </p:txBody>
      </p:sp>
    </p:spTree>
    <p:extLst>
      <p:ext uri="{BB962C8B-B14F-4D97-AF65-F5344CB8AC3E}">
        <p14:creationId xmlns:p14="http://schemas.microsoft.com/office/powerpoint/2010/main" val="3436765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01303" y="2807324"/>
            <a:ext cx="6799188" cy="237744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معايير اسئلة البحث الجيدة</a:t>
            </a:r>
            <a:endParaRPr lang="en-US" sz="4400" b="1" dirty="0">
              <a:solidFill>
                <a:srgbClr val="2D3956"/>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82018" y="1845380"/>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Criteria for Good Research Questions:</a:t>
            </a:r>
          </a:p>
        </p:txBody>
      </p:sp>
    </p:spTree>
    <p:extLst>
      <p:ext uri="{BB962C8B-B14F-4D97-AF65-F5344CB8AC3E}">
        <p14:creationId xmlns:p14="http://schemas.microsoft.com/office/powerpoint/2010/main" val="182046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indent="-285750" algn="just">
              <a:buFont typeface="Arial" panose="020B0604020202020204" pitchFamily="34" charset="0"/>
              <a:buChar char="•"/>
            </a:pPr>
            <a:r>
              <a:rPr lang="en-US" sz="2400" dirty="0">
                <a:solidFill>
                  <a:srgbClr val="0070C0"/>
                </a:solidFill>
              </a:rPr>
              <a:t>Relevance</a:t>
            </a:r>
            <a:r>
              <a:rPr lang="en-US" sz="2400" dirty="0">
                <a:solidFill>
                  <a:srgbClr val="000000"/>
                </a:solidFill>
              </a:rPr>
              <a:t>: The research question should address a significant and relevant problem or gap in knowledge.</a:t>
            </a:r>
            <a:endParaRPr lang="ar-EG" sz="2400" dirty="0">
              <a:solidFill>
                <a:srgbClr val="000000"/>
              </a:solidFill>
            </a:endParaRPr>
          </a:p>
          <a:p>
            <a:pPr marL="285750" indent="-285750" algn="just">
              <a:buFont typeface="Arial" panose="020B0604020202020204" pitchFamily="34" charset="0"/>
              <a:buChar char="•"/>
            </a:pPr>
            <a:r>
              <a:rPr lang="en-US" sz="2400" dirty="0">
                <a:solidFill>
                  <a:srgbClr val="0070C0"/>
                </a:solidFill>
              </a:rPr>
              <a:t>Feasibility</a:t>
            </a:r>
            <a:r>
              <a:rPr lang="en-US" sz="2400" dirty="0">
                <a:solidFill>
                  <a:srgbClr val="000000"/>
                </a:solidFill>
              </a:rPr>
              <a:t>: The question should be answerable within the available resources, time, and scope of the study.</a:t>
            </a:r>
          </a:p>
          <a:p>
            <a:pPr marL="285750" indent="-285750" algn="just">
              <a:buFont typeface="Arial" panose="020B0604020202020204" pitchFamily="34" charset="0"/>
              <a:buChar char="•"/>
            </a:pPr>
            <a:r>
              <a:rPr lang="en-US" sz="2400" dirty="0">
                <a:solidFill>
                  <a:srgbClr val="0070C0"/>
                </a:solidFill>
              </a:rPr>
              <a:t>Clarity</a:t>
            </a:r>
            <a:r>
              <a:rPr lang="en-US" sz="2400" dirty="0">
                <a:solidFill>
                  <a:srgbClr val="000000"/>
                </a:solidFill>
              </a:rPr>
              <a:t>: The question should be clear, unambiguous, and easily understood by both researchers and readers.</a:t>
            </a:r>
          </a:p>
          <a:p>
            <a:pPr marL="285750" indent="-285750" algn="just">
              <a:buFont typeface="Arial" panose="020B0604020202020204" pitchFamily="34" charset="0"/>
              <a:buChar char="•"/>
            </a:pPr>
            <a:r>
              <a:rPr lang="en-US" sz="2400" dirty="0">
                <a:solidFill>
                  <a:srgbClr val="0070C0"/>
                </a:solidFill>
              </a:rPr>
              <a:t>Measurability</a:t>
            </a:r>
            <a:r>
              <a:rPr lang="en-US" sz="2400" dirty="0">
                <a:solidFill>
                  <a:srgbClr val="000000"/>
                </a:solidFill>
              </a:rPr>
              <a:t>: The question should allow for the collection of empirical data that can be analyzed and interpreted.</a:t>
            </a:r>
          </a:p>
          <a:p>
            <a:pPr marL="285750" indent="-285750" algn="just">
              <a:buFont typeface="Arial" panose="020B0604020202020204" pitchFamily="34" charset="0"/>
              <a:buChar char="•"/>
            </a:pPr>
            <a:r>
              <a:rPr lang="en-US" sz="2400" dirty="0">
                <a:solidFill>
                  <a:srgbClr val="0070C0"/>
                </a:solidFill>
              </a:rPr>
              <a:t>Novelty</a:t>
            </a:r>
            <a:r>
              <a:rPr lang="en-US" sz="2400" dirty="0">
                <a:solidFill>
                  <a:srgbClr val="000000"/>
                </a:solidFill>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indent="-285750" algn="just" rtl="1">
              <a:buFont typeface="Arial" panose="020B0604020202020204" pitchFamily="34" charset="0"/>
              <a:buChar char="•"/>
            </a:pPr>
            <a:r>
              <a:rPr lang="ar-EG" sz="2400" dirty="0">
                <a:solidFill>
                  <a:srgbClr val="000000"/>
                </a:solidFill>
              </a:rPr>
              <a:t> الملاءمة: يجب أن يتناول سؤال البحث مشكلة كبيرة وذات صلة أو فجوة في المعرفة.</a:t>
            </a:r>
          </a:p>
          <a:p>
            <a:pPr marL="285750" indent="-285750" algn="just" rtl="1">
              <a:buFont typeface="Arial" panose="020B0604020202020204" pitchFamily="34" charset="0"/>
              <a:buChar char="•"/>
            </a:pPr>
            <a:r>
              <a:rPr lang="ar-EG" sz="2400" dirty="0">
                <a:solidFill>
                  <a:srgbClr val="000000"/>
                </a:solidFill>
              </a:rPr>
              <a:t>الجدوى: يجب أن يكون السؤال قابلاً للإجابة في حدود الموارد المتاحة والوقت ونطاق الدراسة</a:t>
            </a:r>
          </a:p>
          <a:p>
            <a:pPr marL="285750" indent="-285750" algn="just" rtl="1">
              <a:buFont typeface="Arial" panose="020B0604020202020204" pitchFamily="34" charset="0"/>
              <a:buChar char="•"/>
            </a:pPr>
            <a:r>
              <a:rPr lang="ar-EG" sz="2400" dirty="0">
                <a:solidFill>
                  <a:srgbClr val="000000"/>
                </a:solidFill>
              </a:rPr>
              <a:t> الوضوح: يجب أن يكون السؤال واضحاً لا لبس فيه، ويسهل فهمه من قبل الباحثين والقراء على حد سواء.</a:t>
            </a:r>
          </a:p>
          <a:p>
            <a:pPr marL="285750" indent="-285750" algn="just" rtl="1">
              <a:buFont typeface="Arial" panose="020B0604020202020204" pitchFamily="34" charset="0"/>
              <a:buChar char="•"/>
            </a:pPr>
            <a:r>
              <a:rPr lang="ar-EG" sz="2400" dirty="0">
                <a:solidFill>
                  <a:srgbClr val="000000"/>
                </a:solidFill>
              </a:rPr>
              <a:t>قابلية القياس: يجب أن يسمح السؤال بجمع البيانات التجريبية التي يمكن تحليلها وتفسيرها.</a:t>
            </a:r>
          </a:p>
          <a:p>
            <a:pPr marL="285750" indent="-285750" algn="just" rtl="1">
              <a:buFont typeface="Arial" panose="020B0604020202020204" pitchFamily="34" charset="0"/>
              <a:buChar char="•"/>
            </a:pPr>
            <a:r>
              <a:rPr lang="ar-EG" sz="2400" dirty="0">
                <a:solidFill>
                  <a:srgbClr val="000000"/>
                </a:solidFill>
              </a:rPr>
              <a:t> الجدة: يجب أن يساهم السؤال في المعرفة الموجودة من خلال استكشاف وجهات نظر أو مناهج جديدة.</a:t>
            </a:r>
            <a:endParaRPr lang="en-US" sz="2400" dirty="0">
              <a:solidFill>
                <a:srgbClr val="000000"/>
              </a:solidFill>
            </a:endParaRPr>
          </a:p>
        </p:txBody>
      </p:sp>
    </p:spTree>
    <p:extLst>
      <p:ext uri="{BB962C8B-B14F-4D97-AF65-F5344CB8AC3E}">
        <p14:creationId xmlns:p14="http://schemas.microsoft.com/office/powerpoint/2010/main" val="1523856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062227"/>
            <a:ext cx="11937386" cy="5632311"/>
          </a:xfrm>
          <a:prstGeom prst="rect">
            <a:avLst/>
          </a:prstGeom>
        </p:spPr>
        <p:txBody>
          <a:bodyPr wrap="square">
            <a:spAutoFit/>
          </a:bodyPr>
          <a:lstStyle/>
          <a:p>
            <a:pPr marL="571500" indent="-571500" algn="just">
              <a:buFont typeface="Wingdings" panose="05000000000000000000" pitchFamily="2" charset="2"/>
              <a:buChar char="q"/>
            </a:pPr>
            <a:r>
              <a:rPr lang="en-US" sz="3600" dirty="0">
                <a:solidFill>
                  <a:srgbClr val="002060"/>
                </a:solidFill>
              </a:rPr>
              <a:t>"What are the factors influencing employee satisfaction in the IT industry?“</a:t>
            </a:r>
          </a:p>
          <a:p>
            <a:pPr marL="457200" indent="-457200" algn="just" rtl="1">
              <a:buFont typeface="Arial" panose="020B0604020202020204" pitchFamily="34" charset="0"/>
              <a:buChar char="•"/>
            </a:pPr>
            <a:r>
              <a:rPr lang="ar-EG" sz="3200" dirty="0">
                <a:solidFill>
                  <a:srgbClr val="002060"/>
                </a:solidFill>
              </a:rPr>
              <a:t>"ما هي العوامل المؤثرة على رضا الموظفين في صناعة تكنولوجيا المعلومات؟“</a:t>
            </a:r>
            <a:endParaRPr lang="en-US" sz="3200" dirty="0">
              <a:solidFill>
                <a:srgbClr val="002060"/>
              </a:solidFill>
            </a:endParaRPr>
          </a:p>
          <a:p>
            <a:pPr marL="457200" indent="-457200" algn="just" rtl="1">
              <a:buFont typeface="Arial" panose="020B0604020202020204" pitchFamily="34" charset="0"/>
              <a:buChar char="•"/>
            </a:pPr>
            <a:endParaRPr lang="en-US" sz="3200" dirty="0">
              <a:solidFill>
                <a:srgbClr val="002060"/>
              </a:solidFill>
            </a:endParaRPr>
          </a:p>
          <a:p>
            <a:pPr marL="457200" indent="-457200" algn="just">
              <a:buFont typeface="Wingdings" panose="05000000000000000000" pitchFamily="2" charset="2"/>
              <a:buChar char="q"/>
            </a:pPr>
            <a:r>
              <a:rPr lang="en-US" sz="3200" dirty="0">
                <a:solidFill>
                  <a:srgbClr val="002060"/>
                </a:solidFill>
              </a:rPr>
              <a:t>"How does team diversity impact project outcomes in the construction industry?“</a:t>
            </a:r>
          </a:p>
          <a:p>
            <a:pPr marL="457200" indent="-457200" algn="just" rtl="1">
              <a:buFont typeface="Arial" panose="020B0604020202020204" pitchFamily="34" charset="0"/>
              <a:buChar char="•"/>
            </a:pPr>
            <a:r>
              <a:rPr lang="ar-EG" sz="3200" dirty="0">
                <a:solidFill>
                  <a:srgbClr val="002060"/>
                </a:solidFill>
              </a:rPr>
              <a:t>، "كيف يؤثر تنوع الفريق على نتائج المشروع في صناعة البناء والتشييد؟“</a:t>
            </a:r>
            <a:endParaRPr lang="en-US" sz="3200" dirty="0">
              <a:solidFill>
                <a:srgbClr val="002060"/>
              </a:solidFill>
            </a:endParaRPr>
          </a:p>
          <a:p>
            <a:pPr marL="457200" indent="-457200" algn="just" rtl="1">
              <a:buFont typeface="Arial" panose="020B0604020202020204" pitchFamily="34" charset="0"/>
              <a:buChar char="•"/>
            </a:pPr>
            <a:endParaRPr lang="en-US" sz="3200" dirty="0">
              <a:solidFill>
                <a:srgbClr val="002060"/>
              </a:solidFill>
            </a:endParaRPr>
          </a:p>
          <a:p>
            <a:pPr marL="514350" indent="-514350" algn="just">
              <a:buFont typeface="Wingdings" panose="05000000000000000000" pitchFamily="2" charset="2"/>
              <a:buChar char="q"/>
            </a:pPr>
            <a:r>
              <a:rPr lang="en-US" sz="3200" dirty="0">
                <a:solidFill>
                  <a:srgbClr val="002060"/>
                </a:solidFill>
              </a:rPr>
              <a:t>"What are the factors contributing to project cost overruns in the manufacturing sector?“</a:t>
            </a:r>
          </a:p>
          <a:p>
            <a:pPr marL="457200" indent="-457200" algn="just" rtl="1">
              <a:buFont typeface="Wingdings" panose="05000000000000000000" pitchFamily="2" charset="2"/>
              <a:buChar char="§"/>
            </a:pPr>
            <a:r>
              <a:rPr lang="ar-EG" sz="3200" dirty="0">
                <a:solidFill>
                  <a:srgbClr val="002060"/>
                </a:solidFill>
              </a:rPr>
              <a:t>"ما هي العوامل التي تساهم في تجاوز تكاليف المشروع في قطاع التصنيع؟"</a:t>
            </a:r>
            <a:endParaRPr lang="en-US" sz="3200" dirty="0">
              <a:solidFill>
                <a:srgbClr val="002060"/>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2907274" y="211358"/>
            <a:ext cx="6377451" cy="646331"/>
          </a:xfrm>
          <a:prstGeom prst="rect">
            <a:avLst/>
          </a:prstGeom>
        </p:spPr>
        <p:txBody>
          <a:bodyPr wrap="none">
            <a:spAutoFit/>
          </a:bodyPr>
          <a:lstStyle/>
          <a:p>
            <a:r>
              <a:rPr lang="en-US" sz="3600" dirty="0">
                <a:solidFill>
                  <a:srgbClr val="002060"/>
                </a:solidFill>
              </a:rPr>
              <a:t>Examples for Research Questions</a:t>
            </a:r>
            <a:endParaRPr lang="en-US" sz="2400" dirty="0">
              <a:solidFill>
                <a:srgbClr val="002060"/>
              </a:solidFill>
            </a:endParaRPr>
          </a:p>
        </p:txBody>
      </p:sp>
    </p:spTree>
    <p:extLst>
      <p:ext uri="{BB962C8B-B14F-4D97-AF65-F5344CB8AC3E}">
        <p14:creationId xmlns:p14="http://schemas.microsoft.com/office/powerpoint/2010/main" val="1032133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68283" y="2554105"/>
            <a:ext cx="6719668" cy="20965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000" b="1" dirty="0">
                <a:solidFill>
                  <a:srgbClr val="2D3956"/>
                </a:solidFill>
              </a:rPr>
              <a:t>الأسئلة الفرعية للبحث</a:t>
            </a:r>
            <a:endParaRPr lang="en-US" sz="4000" b="1" dirty="0">
              <a:solidFill>
                <a:srgbClr val="2D3956"/>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499494"/>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2253936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They provide more focused inquiries that contribute to answering the main research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Sub-questions help to break down the main research question into smaller, manageable parts and guide the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1809846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58461" y="2721114"/>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Examples for Research Sub-questions</a:t>
            </a:r>
          </a:p>
        </p:txBody>
      </p:sp>
    </p:spTree>
    <p:extLst>
      <p:ext uri="{BB962C8B-B14F-4D97-AF65-F5344CB8AC3E}">
        <p14:creationId xmlns:p14="http://schemas.microsoft.com/office/powerpoint/2010/main" val="7289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152" y="1208270"/>
            <a:ext cx="11952848" cy="5053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9828" y="1426840"/>
            <a:ext cx="11432344"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chemeClr val="bg1"/>
                </a:solidFill>
                <a:highlight>
                  <a:srgbClr val="000080"/>
                </a:highlight>
                <a:latin typeface="Times New Roman" panose="02020603050405020304" pitchFamily="18" charset="0"/>
                <a:cs typeface="Times New Roman" panose="02020603050405020304" pitchFamily="18" charset="0"/>
              </a:rPr>
              <a:t>Research Title: "The Impact of Leadership Styles on Employee Motivation in the Workplace"</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400" dirty="0">
                <a:solidFill>
                  <a:schemeClr val="bg1"/>
                </a:solidFill>
                <a:highlight>
                  <a:srgbClr val="0000FF"/>
                </a:highlight>
                <a:latin typeface="Times New Roman" panose="02020603050405020304" pitchFamily="18" charset="0"/>
                <a:cs typeface="Times New Roman" panose="02020603050405020304" pitchFamily="18" charset="0"/>
              </a:rPr>
              <a:t>Main Research Question: What is the impact of leadership styles on employee motivation in the workplace?</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400" dirty="0">
                <a:solidFill>
                  <a:schemeClr val="bg1"/>
                </a:solidFill>
                <a:highlight>
                  <a:srgbClr val="4472C4"/>
                </a:highlight>
                <a:latin typeface="Times New Roman" panose="02020603050405020304" pitchFamily="18" charset="0"/>
                <a:cs typeface="Times New Roman" panose="02020603050405020304" pitchFamily="18" charset="0"/>
              </a:rPr>
              <a:t>Sub-questions:</a:t>
            </a:r>
          </a:p>
          <a:p>
            <a:pPr algn="just"/>
            <a:r>
              <a:rPr lang="en-US" sz="2400" dirty="0">
                <a:solidFill>
                  <a:srgbClr val="2D3956"/>
                </a:solidFill>
                <a:latin typeface="Times New Roman" panose="02020603050405020304" pitchFamily="18" charset="0"/>
                <a:cs typeface="Times New Roman" panose="02020603050405020304" pitchFamily="18" charset="0"/>
              </a:rPr>
              <a:t>1. How does transformational leadership style influence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2. What is the relationship between transactional leadership style and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3. How does autocratic leadership style affect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4. What role does participative leadership style play in enhancing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5. How does the laissez-faire leadership style impact employee motivation?</a:t>
            </a:r>
          </a:p>
        </p:txBody>
      </p:sp>
    </p:spTree>
    <p:extLst>
      <p:ext uri="{BB962C8B-B14F-4D97-AF65-F5344CB8AC3E}">
        <p14:creationId xmlns:p14="http://schemas.microsoft.com/office/powerpoint/2010/main" val="1453590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489" y="1097280"/>
            <a:ext cx="11882511" cy="5067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a:p>
            <a:pPr algn="ctr"/>
            <a:endParaRPr lang="en-US" sz="1600" dirty="0">
              <a:solidFill>
                <a:schemeClr val="tx1"/>
              </a:solidFill>
            </a:endParaRPr>
          </a:p>
          <a:p>
            <a:pPr algn="ctr"/>
            <a:endParaRPr lang="en-US" sz="1600" dirty="0">
              <a:solidFill>
                <a:schemeClr val="tx1"/>
              </a:solidFill>
            </a:endParaRPr>
          </a:p>
          <a:p>
            <a:pPr algn="ctr"/>
            <a:endParaRPr lang="en-US" sz="1600" dirty="0">
              <a:solidFill>
                <a:schemeClr val="tx1"/>
              </a:solidFill>
            </a:endParaRPr>
          </a:p>
          <a:p>
            <a:pPr algn="just"/>
            <a:endParaRPr lang="en-US" sz="2000" dirty="0">
              <a:solidFill>
                <a:schemeClr val="tx1"/>
              </a:solidFill>
            </a:endParaRPr>
          </a:p>
          <a:p>
            <a:pPr algn="ctr"/>
            <a:endParaRPr lang="en-US" sz="1600" dirty="0">
              <a:solidFill>
                <a:schemeClr val="tx1"/>
              </a:solidFill>
            </a:endParaRPr>
          </a:p>
          <a:p>
            <a:pPr algn="just"/>
            <a:endParaRPr lang="en-US" sz="2000" b="1" dirty="0">
              <a:solidFill>
                <a:srgbClr val="0070C0"/>
              </a:solidFill>
            </a:endParaRPr>
          </a:p>
          <a:p>
            <a:pPr algn="just"/>
            <a:endParaRPr lang="en-US" sz="2000" b="1" dirty="0">
              <a:solidFill>
                <a:srgbClr val="0070C0"/>
              </a:solidFill>
            </a:endParaRPr>
          </a:p>
          <a:p>
            <a:pPr algn="just"/>
            <a:endParaRPr lang="en-US" sz="20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 y="1578112"/>
            <a:ext cx="12192000" cy="3970318"/>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عنوان البحث: "أثر الأنماط القيادية على تحفيز الموظفين في مكان العمل“</a:t>
            </a: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سؤال البحث الرئيسي: ما تأثير الأساليب القيادية على تحفيز الموظفين في مكان العمل؟</a:t>
            </a: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الأسئلة الفرعية:</a:t>
            </a:r>
            <a:endParaRPr lang="en-US" sz="2800" b="1" dirty="0">
              <a:latin typeface="Times New Roman" panose="02020603050405020304" pitchFamily="18" charset="0"/>
              <a:cs typeface="Times New Roman" panose="02020603050405020304" pitchFamily="18" charset="0"/>
            </a:endParaRPr>
          </a:p>
          <a:p>
            <a:pPr algn="just" rtl="1"/>
            <a:r>
              <a:rPr lang="ar-EG" sz="2800" b="1" dirty="0">
                <a:latin typeface="Times New Roman" panose="02020603050405020304" pitchFamily="18" charset="0"/>
                <a:cs typeface="Times New Roman" panose="02020603050405020304" pitchFamily="18" charset="0"/>
              </a:rPr>
              <a:t>. </a:t>
            </a:r>
            <a:r>
              <a:rPr lang="ar-EG" sz="2800" dirty="0">
                <a:latin typeface="Times New Roman" panose="02020603050405020304" pitchFamily="18" charset="0"/>
                <a:cs typeface="Times New Roman" panose="02020603050405020304" pitchFamily="18" charset="0"/>
              </a:rPr>
              <a:t>كيف يؤثر أسلوب القيادة التحويلية على 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ما هي العلاقة بين أسلوب القيادة المعاملاتية وتحفيز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كيف يؤثر أسلوب القيادة الاستبدادية على 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ما هو الدور الذي يلعبه أسلوب القيادة التشاركية في تعزيز تحفيز الموظفين؟</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4523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Objectives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اهداف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4940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Research objectives are clear, concise statements that articulate the purpose of a research study. </a:t>
            </a:r>
          </a:p>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They outline the specific questions that the researcher intends to answer or the specific problems they aim to solve through their research. </a:t>
            </a:r>
          </a:p>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These objectives provide a roadmap for the study, guiding the researcher in collecting and analyzing data to achieve their research goals.</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lang="ar-EG" sz="2800" dirty="0">
                <a:solidFill>
                  <a:srgbClr val="2D3956"/>
                </a:solidFill>
                <a:latin typeface="Times New Roman" panose="02020603050405020304" pitchFamily="18" charset="0"/>
                <a:cs typeface="Times New Roman" panose="02020603050405020304" pitchFamily="18" charset="0"/>
              </a:rPr>
              <a:t>.</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373730" y="2405575"/>
            <a:ext cx="6311704" cy="246184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أمثلة لأهداف البحث</a:t>
            </a:r>
            <a:endParaRPr lang="en-US" sz="4400" b="1" dirty="0">
              <a:solidFill>
                <a:srgbClr val="2D3956"/>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Examples for Research Objectives</a:t>
            </a:r>
          </a:p>
        </p:txBody>
      </p:sp>
    </p:spTree>
    <p:extLst>
      <p:ext uri="{BB962C8B-B14F-4D97-AF65-F5344CB8AC3E}">
        <p14:creationId xmlns:p14="http://schemas.microsoft.com/office/powerpoint/2010/main" val="1098335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r>
              <a:rPr lang="en-US" sz="2400" dirty="0">
                <a:solidFill>
                  <a:schemeClr val="bg1"/>
                </a:solidFill>
                <a:highlight>
                  <a:srgbClr val="000080"/>
                </a:highlight>
              </a:rPr>
              <a:t>"How can effective project management strategies be implemented to improve project success rates?"</a:t>
            </a:r>
            <a:r>
              <a:rPr lang="ar-EG" sz="2400" dirty="0">
                <a:solidFill>
                  <a:schemeClr val="bg1"/>
                </a:solidFill>
                <a:highlight>
                  <a:srgbClr val="000080"/>
                </a:highlight>
              </a:rPr>
              <a:t>"كيف يمكن تنفيذ استراتيجيات إدارة المشاريع الفعالة لتحسين معدلات نجاح المشروع؟"</a:t>
            </a:r>
            <a:endParaRPr lang="en-US" sz="2400" dirty="0">
              <a:solidFill>
                <a:schemeClr val="bg1"/>
              </a:solidFill>
              <a:highlight>
                <a:srgbClr val="000080"/>
              </a:highlight>
            </a:endParaRPr>
          </a:p>
          <a:p>
            <a:pPr marL="457200" indent="-457200">
              <a:buFont typeface="Arial" panose="020B0604020202020204" pitchFamily="34" charset="0"/>
              <a:buChar char="•"/>
            </a:pPr>
            <a:endParaRPr lang="en-US" sz="2400" dirty="0">
              <a:solidFill>
                <a:schemeClr val="bg1"/>
              </a:solidFill>
            </a:endParaRPr>
          </a:p>
          <a:p>
            <a:pPr marL="457200" indent="-457200">
              <a:buFont typeface="Arial" panose="020B0604020202020204" pitchFamily="34" charset="0"/>
              <a:buChar char="•"/>
            </a:pPr>
            <a:r>
              <a:rPr lang="en-US" sz="2400" dirty="0">
                <a:solidFill>
                  <a:srgbClr val="2D3956"/>
                </a:solidFill>
              </a:rPr>
              <a:t>To answer this research question, several research objectives have been identified:</a:t>
            </a:r>
          </a:p>
          <a:p>
            <a:pPr marL="457200" indent="-457200">
              <a:buFont typeface="Arial" panose="020B0604020202020204" pitchFamily="34" charset="0"/>
              <a:buChar char="•"/>
            </a:pPr>
            <a:endParaRPr lang="en-US" sz="2400" dirty="0">
              <a:solidFill>
                <a:srgbClr val="2D3956"/>
              </a:solidFill>
            </a:endParaRPr>
          </a:p>
          <a:p>
            <a:pPr marL="457200" indent="-457200">
              <a:buFont typeface="Arial" panose="020B0604020202020204" pitchFamily="34" charset="0"/>
              <a:buChar char="•"/>
            </a:pPr>
            <a:r>
              <a:rPr lang="en-US" sz="2400" dirty="0">
                <a:solidFill>
                  <a:srgbClr val="2D3956"/>
                </a:solidFill>
              </a:rPr>
              <a:t>1. </a:t>
            </a:r>
            <a:r>
              <a:rPr lang="en-US" sz="2400" dirty="0">
                <a:solidFill>
                  <a:srgbClr val="2D3956"/>
                </a:solidFill>
                <a:highlight>
                  <a:srgbClr val="4472C4"/>
                </a:highlight>
              </a:rPr>
              <a:t>To examine </a:t>
            </a:r>
            <a:r>
              <a:rPr lang="en-US" sz="2400" dirty="0">
                <a:solidFill>
                  <a:srgbClr val="2D3956"/>
                </a:solidFill>
              </a:rPr>
              <a:t>the current project management practices in the chosen organization</a:t>
            </a:r>
          </a:p>
          <a:p>
            <a:pPr marL="457200" indent="-457200">
              <a:buFont typeface="Arial" panose="020B0604020202020204" pitchFamily="34" charset="0"/>
              <a:buChar char="•"/>
            </a:pPr>
            <a:r>
              <a:rPr lang="en-US" sz="2400" dirty="0">
                <a:solidFill>
                  <a:srgbClr val="2D3956"/>
                </a:solidFill>
              </a:rPr>
              <a:t>2. </a:t>
            </a:r>
            <a:r>
              <a:rPr lang="en-US" sz="2400" dirty="0">
                <a:solidFill>
                  <a:srgbClr val="2D3956"/>
                </a:solidFill>
                <a:highlight>
                  <a:srgbClr val="4472C4"/>
                </a:highlight>
              </a:rPr>
              <a:t>To identify </a:t>
            </a:r>
            <a:r>
              <a:rPr lang="en-US" sz="2400" dirty="0">
                <a:solidFill>
                  <a:srgbClr val="2D3956"/>
                </a:solidFill>
              </a:rPr>
              <a:t>the key challenges faced in project management</a:t>
            </a:r>
          </a:p>
          <a:p>
            <a:pPr marL="457200" indent="-457200">
              <a:buFont typeface="Arial" panose="020B0604020202020204" pitchFamily="34" charset="0"/>
              <a:buChar char="•"/>
            </a:pPr>
            <a:r>
              <a:rPr lang="en-US" sz="2400" dirty="0">
                <a:solidFill>
                  <a:srgbClr val="2D3956"/>
                </a:solidFill>
              </a:rPr>
              <a:t>3. </a:t>
            </a:r>
            <a:r>
              <a:rPr lang="en-US" sz="2400" dirty="0">
                <a:solidFill>
                  <a:srgbClr val="2D3956"/>
                </a:solidFill>
                <a:highlight>
                  <a:srgbClr val="4472C4"/>
                </a:highlight>
              </a:rPr>
              <a:t>To evaluate </a:t>
            </a:r>
            <a:r>
              <a:rPr lang="en-US" sz="2400" dirty="0">
                <a:solidFill>
                  <a:srgbClr val="2D3956"/>
                </a:solidFill>
              </a:rPr>
              <a:t>the impact of project management practices on project success</a:t>
            </a:r>
          </a:p>
          <a:p>
            <a:pPr marL="457200" indent="-457200">
              <a:buFont typeface="Arial" panose="020B0604020202020204" pitchFamily="34" charset="0"/>
              <a:buChar char="•"/>
            </a:pPr>
            <a:r>
              <a:rPr lang="en-US" sz="2400" dirty="0">
                <a:solidFill>
                  <a:srgbClr val="2D3956"/>
                </a:solidFill>
              </a:rPr>
              <a:t>4. </a:t>
            </a:r>
            <a:r>
              <a:rPr lang="en-US" sz="2400" dirty="0">
                <a:solidFill>
                  <a:srgbClr val="2D3956"/>
                </a:solidFill>
                <a:highlight>
                  <a:srgbClr val="4472C4"/>
                </a:highlight>
              </a:rPr>
              <a:t>To propose </a:t>
            </a:r>
            <a:r>
              <a:rPr lang="en-US" sz="2400" dirty="0">
                <a:solidFill>
                  <a:srgbClr val="2D3956"/>
                </a:solidFill>
              </a:rPr>
              <a:t>recommendations for improving project management practices</a:t>
            </a:r>
          </a:p>
          <a:p>
            <a:pPr marL="457200" indent="-457200">
              <a:buFont typeface="Arial" panose="020B0604020202020204" pitchFamily="34" charset="0"/>
              <a:buChar char="•"/>
            </a:pPr>
            <a:r>
              <a:rPr lang="en-US" sz="2400" dirty="0">
                <a:solidFill>
                  <a:srgbClr val="2D3956"/>
                </a:solidFill>
              </a:rPr>
              <a:t>5. </a:t>
            </a:r>
            <a:r>
              <a:rPr lang="en-US" sz="2400" dirty="0">
                <a:solidFill>
                  <a:srgbClr val="2D3956"/>
                </a:solidFill>
                <a:highlight>
                  <a:srgbClr val="4472C4"/>
                </a:highlight>
              </a:rPr>
              <a:t>To generate </a:t>
            </a:r>
            <a:r>
              <a:rPr lang="en-US" sz="2400" dirty="0">
                <a:solidFill>
                  <a:srgbClr val="2D3956"/>
                </a:solidFill>
              </a:rPr>
              <a:t>insights for future project management research</a:t>
            </a:r>
          </a:p>
          <a:p>
            <a:pPr marL="457200" indent="-457200">
              <a:buFont typeface="Arial" panose="020B0604020202020204" pitchFamily="34" charset="0"/>
              <a:buChar char="•"/>
            </a:pPr>
            <a:endParaRPr lang="en-US" sz="2400" dirty="0">
              <a:solidFill>
                <a:srgbClr val="2D3956"/>
              </a:solidFill>
            </a:endParaRPr>
          </a:p>
          <a:p>
            <a:pPr algn="just" rtl="1"/>
            <a:r>
              <a:rPr lang="ar-EG" sz="2400" dirty="0">
                <a:solidFill>
                  <a:srgbClr val="2D3956"/>
                </a:solidFill>
              </a:rPr>
              <a:t>1. </a:t>
            </a:r>
            <a:r>
              <a:rPr lang="ar-EG" sz="2000" dirty="0">
                <a:solidFill>
                  <a:srgbClr val="2D3956"/>
                </a:solidFill>
                <a:highlight>
                  <a:srgbClr val="4472C4"/>
                </a:highlight>
              </a:rPr>
              <a:t>دراسة</a:t>
            </a:r>
            <a:r>
              <a:rPr lang="ar-EG" sz="2000" dirty="0">
                <a:solidFill>
                  <a:srgbClr val="2D3956"/>
                </a:solidFill>
              </a:rPr>
              <a:t> ممارسات إدارة المشاريع الحالية في المنظمة المختارة</a:t>
            </a:r>
          </a:p>
          <a:p>
            <a:pPr algn="just" rtl="1"/>
            <a:r>
              <a:rPr lang="ar-EG" sz="2000" dirty="0">
                <a:solidFill>
                  <a:srgbClr val="2D3956"/>
                </a:solidFill>
              </a:rPr>
              <a:t>2. </a:t>
            </a:r>
            <a:r>
              <a:rPr lang="ar-EG" sz="2000" dirty="0">
                <a:solidFill>
                  <a:srgbClr val="2D3956"/>
                </a:solidFill>
                <a:highlight>
                  <a:srgbClr val="4472C4"/>
                </a:highlight>
              </a:rPr>
              <a:t>التعرف على </a:t>
            </a:r>
            <a:r>
              <a:rPr lang="ar-EG" sz="2000" dirty="0">
                <a:solidFill>
                  <a:srgbClr val="2D3956"/>
                </a:solidFill>
              </a:rPr>
              <a:t>التحديات الرئيسية التي تواجه إدارة المشاريع</a:t>
            </a:r>
          </a:p>
          <a:p>
            <a:pPr algn="just" rtl="1"/>
            <a:r>
              <a:rPr lang="ar-EG" sz="2000" dirty="0">
                <a:solidFill>
                  <a:srgbClr val="2D3956"/>
                </a:solidFill>
              </a:rPr>
              <a:t>3. </a:t>
            </a:r>
            <a:r>
              <a:rPr lang="ar-EG" sz="2000" dirty="0">
                <a:solidFill>
                  <a:srgbClr val="2D3956"/>
                </a:solidFill>
                <a:highlight>
                  <a:srgbClr val="4472C4"/>
                </a:highlight>
              </a:rPr>
              <a:t>تقييم</a:t>
            </a:r>
            <a:r>
              <a:rPr lang="ar-EG" sz="2000" dirty="0">
                <a:solidFill>
                  <a:srgbClr val="2D3956"/>
                </a:solidFill>
              </a:rPr>
              <a:t> تأثير ممارسات إدارة المشروع على نجاح المشروع</a:t>
            </a:r>
          </a:p>
          <a:p>
            <a:pPr algn="just" rtl="1"/>
            <a:r>
              <a:rPr lang="ar-EG" sz="2000" dirty="0">
                <a:solidFill>
                  <a:srgbClr val="2D3956"/>
                </a:solidFill>
              </a:rPr>
              <a:t>4. </a:t>
            </a:r>
            <a:r>
              <a:rPr lang="ar-EG" sz="2000" dirty="0">
                <a:solidFill>
                  <a:srgbClr val="2D3956"/>
                </a:solidFill>
                <a:highlight>
                  <a:srgbClr val="4472C4"/>
                </a:highlight>
              </a:rPr>
              <a:t>اقتراح</a:t>
            </a:r>
            <a:r>
              <a:rPr lang="ar-EG" sz="2000" dirty="0">
                <a:solidFill>
                  <a:srgbClr val="2D3956"/>
                </a:solidFill>
              </a:rPr>
              <a:t> توصيات لتحسين ممارسات إدارة المشاريع</a:t>
            </a:r>
          </a:p>
          <a:p>
            <a:pPr algn="just" rtl="1"/>
            <a:r>
              <a:rPr lang="ar-EG" sz="2000" dirty="0">
                <a:solidFill>
                  <a:srgbClr val="2D3956"/>
                </a:solidFill>
              </a:rPr>
              <a:t>5. </a:t>
            </a:r>
            <a:r>
              <a:rPr lang="ar-EG" sz="2000" dirty="0">
                <a:solidFill>
                  <a:srgbClr val="2D3956"/>
                </a:solidFill>
                <a:highlight>
                  <a:srgbClr val="4472C4"/>
                </a:highlight>
              </a:rPr>
              <a:t>لتوليد رؤى </a:t>
            </a:r>
            <a:r>
              <a:rPr lang="ar-EG" sz="2000" dirty="0">
                <a:solidFill>
                  <a:srgbClr val="2D3956"/>
                </a:solidFill>
              </a:rPr>
              <a:t>لأبحاث إدارة المشاريع في المستقبل</a:t>
            </a:r>
            <a:endParaRPr lang="en-US" sz="2000" dirty="0">
              <a:solidFill>
                <a:srgbClr val="2D3956"/>
              </a:solidFill>
            </a:endParaRPr>
          </a:p>
          <a:p>
            <a:endParaRPr lang="en-US" sz="2400" dirty="0">
              <a:solidFill>
                <a:schemeClr val="bg1"/>
              </a:solidFill>
              <a:highlight>
                <a:srgbClr val="00FF00"/>
              </a:highlight>
            </a:endParaRPr>
          </a:p>
        </p:txBody>
      </p:sp>
    </p:spTree>
    <p:extLst>
      <p:ext uri="{BB962C8B-B14F-4D97-AF65-F5344CB8AC3E}">
        <p14:creationId xmlns:p14="http://schemas.microsoft.com/office/powerpoint/2010/main" val="3728049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Research Hypotheses</a:t>
            </a:r>
          </a:p>
          <a:p>
            <a:pPr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فرضيات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44654" y="2879343"/>
            <a:ext cx="4750191" cy="20739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000" b="1" dirty="0">
                <a:solidFill>
                  <a:srgbClr val="2D3956"/>
                </a:solidFill>
              </a:rPr>
              <a:t>فرضيات البحث</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29983" y="2032815"/>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Research Hypotheses</a:t>
            </a:r>
          </a:p>
        </p:txBody>
      </p:sp>
    </p:spTree>
    <p:extLst>
      <p:ext uri="{BB962C8B-B14F-4D97-AF65-F5344CB8AC3E}">
        <p14:creationId xmlns:p14="http://schemas.microsoft.com/office/powerpoint/2010/main" val="3821392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Research Hypotheses</a:t>
            </a:r>
          </a:p>
          <a:p>
            <a:pPr marL="342900" indent="-342900" algn="just">
              <a:buFont typeface="Wingdings" panose="05000000000000000000" pitchFamily="2" charset="2"/>
              <a:buChar char="q"/>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research hypothesis is a statement that predicts the relationship between variables in a study.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It is an educated guess or assumption that guides the investigation and helps researchers formulate specific research questions.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فرضية البحث هي عبارة تتنبأ بالعلاقة بين المتغيرات في الدراسة.</a:t>
            </a: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إنه تخمين أو افتراض مدروس يوجه التحقيق ويساعد الباحثين على صياغة أسئلة بحثية محددة.</a:t>
            </a:r>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Null Hypothesis (H0)</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Alternative Hypothesis (Ha)</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Directional Hypothesis</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FF"/>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1569650" cy="5383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0363" y="1490172"/>
            <a:ext cx="11071274"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b="1" dirty="0">
                <a:solidFill>
                  <a:srgbClr val="2D3956"/>
                </a:solidFill>
                <a:latin typeface="Times New Roman" panose="02020603050405020304" pitchFamily="18" charset="0"/>
                <a:cs typeface="Times New Roman" panose="02020603050405020304" pitchFamily="18" charset="0"/>
              </a:rPr>
              <a:t>Null Hypothesis (H0):</a:t>
            </a:r>
          </a:p>
          <a:p>
            <a:pPr algn="just"/>
            <a:r>
              <a:rPr lang="en-US" sz="2400" b="1" dirty="0">
                <a:solidFill>
                  <a:srgbClr val="2D3956"/>
                </a:solidFill>
                <a:latin typeface="Times New Roman" panose="02020603050405020304" pitchFamily="18" charset="0"/>
                <a:cs typeface="Times New Roman" panose="02020603050405020304" pitchFamily="18" charset="0"/>
              </a:rPr>
              <a:t>Definition</a:t>
            </a:r>
            <a:r>
              <a:rPr lang="en-US" sz="2400" dirty="0">
                <a:solidFill>
                  <a:srgbClr val="2D3956"/>
                </a:solidFill>
                <a:latin typeface="Times New Roman" panose="02020603050405020304" pitchFamily="18" charset="0"/>
                <a:cs typeface="Times New Roman" panose="02020603050405020304" pitchFamily="18" charset="0"/>
              </a:rPr>
              <a:t>: The null hypothesis states that there is no significant relationship or difference between variables.</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b="1" dirty="0">
                <a:solidFill>
                  <a:srgbClr val="2D3956"/>
                </a:solidFill>
                <a:latin typeface="Times New Roman" panose="02020603050405020304" pitchFamily="18" charset="0"/>
                <a:cs typeface="Times New Roman" panose="02020603050405020304" pitchFamily="18" charset="0"/>
              </a:rPr>
              <a:t>Example:</a:t>
            </a:r>
            <a:r>
              <a:rPr lang="en-US" sz="2400" dirty="0">
                <a:solidFill>
                  <a:srgbClr val="2D3956"/>
                </a:solidFill>
                <a:latin typeface="Times New Roman" panose="02020603050405020304" pitchFamily="18" charset="0"/>
                <a:cs typeface="Times New Roman" panose="02020603050405020304" pitchFamily="18" charset="0"/>
              </a:rPr>
              <a:t> There is no significant relationship between employee job satisfaction and organizational commitment in the manufacturing industry.</a:t>
            </a:r>
          </a:p>
          <a:p>
            <a:pPr algn="just" rtl="1"/>
            <a:endParaRPr lang="en-US"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2D3956"/>
                </a:solidFill>
                <a:latin typeface="Times New Roman" panose="02020603050405020304" pitchFamily="18" charset="0"/>
                <a:cs typeface="Times New Roman" panose="02020603050405020304" pitchFamily="18" charset="0"/>
              </a:rPr>
              <a:t>الفرضية الصفرية</a:t>
            </a:r>
            <a:r>
              <a:rPr lang="en-US" sz="2400" b="1" dirty="0">
                <a:solidFill>
                  <a:srgbClr val="2D3956"/>
                </a:solidFill>
                <a:latin typeface="Times New Roman" panose="02020603050405020304" pitchFamily="18" charset="0"/>
                <a:cs typeface="Times New Roman" panose="02020603050405020304" pitchFamily="18" charset="0"/>
              </a:rPr>
              <a:t>H0:- </a:t>
            </a:r>
            <a:r>
              <a:rPr lang="ar-EG" sz="2400" b="1" dirty="0">
                <a:solidFill>
                  <a:srgbClr val="2D3956"/>
                </a:solidFill>
                <a:latin typeface="Times New Roman" panose="02020603050405020304" pitchFamily="18" charset="0"/>
                <a:cs typeface="Times New Roman" panose="02020603050405020304" pitchFamily="18" charset="0"/>
              </a:rPr>
              <a:t> </a:t>
            </a:r>
          </a:p>
          <a:p>
            <a:pPr algn="just" rtl="1"/>
            <a:r>
              <a:rPr lang="ar-EG" sz="2400" b="1" dirty="0">
                <a:solidFill>
                  <a:srgbClr val="2D3956"/>
                </a:solidFill>
                <a:latin typeface="Times New Roman" panose="02020603050405020304" pitchFamily="18" charset="0"/>
                <a:cs typeface="Times New Roman" panose="02020603050405020304" pitchFamily="18" charset="0"/>
              </a:rPr>
              <a:t>التعريف</a:t>
            </a:r>
            <a:r>
              <a:rPr lang="ar-EG" sz="2400" dirty="0">
                <a:solidFill>
                  <a:srgbClr val="2D3956"/>
                </a:solidFill>
                <a:latin typeface="Times New Roman" panose="02020603050405020304" pitchFamily="18" charset="0"/>
                <a:cs typeface="Times New Roman" panose="02020603050405020304" pitchFamily="18" charset="0"/>
              </a:rPr>
              <a:t>: تنص الفرضية الصفرية على عدم وجود علاقة أو فرق معنوي بين المتغيرات.- </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2D3956"/>
                </a:solidFill>
                <a:latin typeface="Times New Roman" panose="02020603050405020304" pitchFamily="18" charset="0"/>
                <a:cs typeface="Times New Roman" panose="02020603050405020304" pitchFamily="18" charset="0"/>
              </a:rPr>
              <a:t>مثال</a:t>
            </a:r>
            <a:r>
              <a:rPr lang="ar-EG" sz="2400" dirty="0">
                <a:solidFill>
                  <a:srgbClr val="2D3956"/>
                </a:solidFill>
                <a:latin typeface="Times New Roman" panose="02020603050405020304" pitchFamily="18" charset="0"/>
                <a:cs typeface="Times New Roman" panose="02020603050405020304" pitchFamily="18" charset="0"/>
              </a:rPr>
              <a:t>: لا توجد علاقة ذات دلالة إحصائية بين الرضا الوظيفي للموظفين والالتزام التنظيمي في الصناعة التحويلية.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FF"/>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2765755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1569650" cy="5383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50166" y="1453095"/>
            <a:ext cx="11071274"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Definition: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alternative hypothesis states that there is a significant relationship or difference between variables.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Example: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There is a significant positive relationship between transformational leadership and employee performance in the service sector.</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الفرضية البديلة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التعريف: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تنص الفرضية البديلة على وجود علاقة أو فرق معنوي بين المتغيرات</a:t>
            </a: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مثال: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توجد علاقة إيجابية معنوية بين القيادة التحويلية وأداء الموظفين في قطاع الخدمات.</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83695"/>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3089158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4061" y="1017512"/>
            <a:ext cx="11197883"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9427" y="1017512"/>
            <a:ext cx="11052517" cy="4401205"/>
          </a:xfrm>
          <a:prstGeom prst="rect">
            <a:avLst/>
          </a:prstGeom>
          <a:noFill/>
        </p:spPr>
        <p:txBody>
          <a:bodyPr wrap="square" rtlCol="0">
            <a:spAutoFit/>
          </a:bodyPr>
          <a:lstStyle/>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Hypotheses can be either </a:t>
            </a:r>
            <a:r>
              <a:rPr lang="en-US" sz="2800" b="1" dirty="0">
                <a:solidFill>
                  <a:srgbClr val="2D3956"/>
                </a:solidFill>
                <a:latin typeface="Times New Roman" panose="02020603050405020304" pitchFamily="18" charset="0"/>
                <a:cs typeface="Times New Roman" panose="02020603050405020304" pitchFamily="18" charset="0"/>
              </a:rPr>
              <a:t>directional or non-directional</a:t>
            </a:r>
            <a:r>
              <a:rPr lang="en-US" sz="2800" dirty="0">
                <a:solidFill>
                  <a:srgbClr val="2D3956"/>
                </a:solidFill>
                <a:latin typeface="Times New Roman" panose="02020603050405020304" pitchFamily="18" charset="0"/>
                <a:cs typeface="Times New Roman" panose="02020603050405020304" pitchFamily="18" charset="0"/>
              </a:rPr>
              <a:t>. </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Directional hypotheses </a:t>
            </a:r>
            <a:r>
              <a:rPr lang="en-US" sz="2800" dirty="0">
                <a:solidFill>
                  <a:srgbClr val="2D3956"/>
                </a:solidFill>
                <a:latin typeface="Times New Roman" panose="02020603050405020304" pitchFamily="18" charset="0"/>
                <a:cs typeface="Times New Roman" panose="02020603050405020304" pitchFamily="18" charset="0"/>
              </a:rPr>
              <a:t>predict the direction of the relationship between variables</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Non-directional hypotheses </a:t>
            </a:r>
            <a:r>
              <a:rPr lang="en-US" sz="2800" dirty="0">
                <a:solidFill>
                  <a:srgbClr val="2D3956"/>
                </a:solidFill>
                <a:latin typeface="Times New Roman" panose="02020603050405020304" pitchFamily="18" charset="0"/>
                <a:cs typeface="Times New Roman" panose="02020603050405020304" pitchFamily="18" charset="0"/>
              </a:rPr>
              <a:t>merely state that a relationship exists without specifying its direction.</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ar-EG" sz="2800" dirty="0">
                <a:solidFill>
                  <a:srgbClr val="2D3956"/>
                </a:solidFill>
                <a:latin typeface="Times New Roman" panose="02020603050405020304" pitchFamily="18" charset="0"/>
                <a:cs typeface="Times New Roman" panose="02020603050405020304" pitchFamily="18" charset="0"/>
              </a:rPr>
              <a:t>يمكن أن تكون الفرضيات إما اتجاهية أو غير اتجاهية. تتنبأ الفرضيات الاتجاهية باتجاه العلاقة بين المتغيرات، بينما تنص الفرضيات غير الاتجاهية فقط على وجود علاقة دون تحديد اتجاهها.</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63AF3BB8-C5CC-4A15-B62F-E171E87A7D7A}"/>
              </a:ext>
            </a:extLst>
          </p:cNvPr>
          <p:cNvSpPr/>
          <p:nvPr/>
        </p:nvSpPr>
        <p:spPr>
          <a:xfrm>
            <a:off x="2968494" y="124796"/>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92171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546" y="1259058"/>
            <a:ext cx="11662118" cy="462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9546" y="1536174"/>
            <a:ext cx="11581557" cy="378565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400" dirty="0">
                <a:solidFill>
                  <a:srgbClr val="2D3956"/>
                </a:solidFill>
                <a:latin typeface="Times New Roman" panose="02020603050405020304" pitchFamily="18" charset="0"/>
                <a:cs typeface="Times New Roman" panose="02020603050405020304" pitchFamily="18" charset="0"/>
              </a:rPr>
              <a:t>Suppose we are interested in </a:t>
            </a:r>
            <a:r>
              <a:rPr lang="en-US" sz="24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endParaRPr lang="ar-EG" sz="24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ar-EG" sz="24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b="1" dirty="0">
                <a:solidFill>
                  <a:schemeClr val="bg1"/>
                </a:solidFill>
                <a:highlight>
                  <a:srgbClr val="4472C4"/>
                </a:highlight>
                <a:latin typeface="Times New Roman" panose="02020603050405020304" pitchFamily="18" charset="0"/>
                <a:cs typeface="Times New Roman" panose="02020603050405020304" pitchFamily="18" charset="0"/>
              </a:rPr>
              <a:t>A directional research hypothesis could be</a:t>
            </a:r>
            <a:r>
              <a:rPr lang="en-US" sz="2400" dirty="0">
                <a:solidFill>
                  <a:srgbClr val="2D3956"/>
                </a:solidFill>
                <a:latin typeface="Times New Roman" panose="02020603050405020304" pitchFamily="18" charset="0"/>
                <a:cs typeface="Times New Roman" panose="02020603050405020304" pitchFamily="18" charset="0"/>
              </a:rPr>
              <a:t>: "Increased employee motivation positively and significantly affects job performance." </a:t>
            </a:r>
          </a:p>
          <a:p>
            <a:pPr algn="just"/>
            <a:r>
              <a:rPr lang="en-US" sz="2400" dirty="0">
                <a:solidFill>
                  <a:srgbClr val="2D3956"/>
                </a:solidFill>
                <a:latin typeface="Times New Roman" panose="02020603050405020304" pitchFamily="18" charset="0"/>
                <a:cs typeface="Times New Roman" panose="02020603050405020304" pitchFamily="18" charset="0"/>
              </a:rPr>
              <a:t>This hypothesis predicts a positive and significant relationship between employee motivation and job performance. </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chemeClr val="bg1"/>
                </a:solidFill>
                <a:highlight>
                  <a:srgbClr val="4472C4"/>
                </a:highlight>
                <a:latin typeface="Times New Roman" panose="02020603050405020304" pitchFamily="18" charset="0"/>
                <a:cs typeface="Times New Roman" panose="02020603050405020304" pitchFamily="18" charset="0"/>
              </a:rPr>
              <a:t>كن أن تكون فرضية البحث الاتجاهي كما يلي</a:t>
            </a:r>
            <a:r>
              <a:rPr lang="ar-EG" sz="2400" dirty="0">
                <a:latin typeface="Times New Roman" panose="02020603050405020304" pitchFamily="18" charset="0"/>
                <a:cs typeface="Times New Roman" panose="02020603050405020304" pitchFamily="18" charset="0"/>
              </a:rPr>
              <a:t>: "زيادة تحفيز الموظفين تؤثر بشكل إيجابي ومعنوي على الأداء الوظيفي".تتنبأ هذه الفرضية بوجود علاقة إيجابية ومعنوية بين تحفيز الموظفين والأداء الوظيفي.</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000058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055" y="1485676"/>
            <a:ext cx="11730770"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800" dirty="0">
                <a:solidFill>
                  <a:srgbClr val="2D3956"/>
                </a:solidFill>
                <a:latin typeface="Times New Roman" panose="02020603050405020304" pitchFamily="18" charset="0"/>
                <a:cs typeface="Times New Roman" panose="02020603050405020304" pitchFamily="18" charset="0"/>
              </a:rPr>
              <a:t>Suppose we are interested in </a:t>
            </a:r>
            <a:r>
              <a:rPr lang="en-US" sz="28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chemeClr val="bg1"/>
                </a:solidFill>
                <a:highlight>
                  <a:srgbClr val="4472C4"/>
                </a:highlight>
                <a:latin typeface="Times New Roman" panose="02020603050405020304" pitchFamily="18" charset="0"/>
                <a:cs typeface="Times New Roman" panose="02020603050405020304" pitchFamily="18" charset="0"/>
              </a:rPr>
              <a:t>A non-directional hypothesis would state:</a:t>
            </a:r>
            <a:r>
              <a:rPr lang="en-US" sz="2800" dirty="0">
                <a:solidFill>
                  <a:srgbClr val="2D3956"/>
                </a:solidFill>
                <a:latin typeface="Times New Roman" panose="02020603050405020304" pitchFamily="18" charset="0"/>
                <a:cs typeface="Times New Roman" panose="02020603050405020304" pitchFamily="18" charset="0"/>
              </a:rPr>
              <a:t> "There is a </a:t>
            </a:r>
            <a:r>
              <a:rPr lang="en-US" sz="2800" dirty="0" err="1">
                <a:solidFill>
                  <a:srgbClr val="2D3956"/>
                </a:solidFill>
                <a:latin typeface="Times New Roman" panose="02020603050405020304" pitchFamily="18" charset="0"/>
                <a:cs typeface="Times New Roman" panose="02020603050405020304" pitchFamily="18" charset="0"/>
              </a:rPr>
              <a:t>a</a:t>
            </a:r>
            <a:r>
              <a:rPr lang="en-US" sz="2800" dirty="0">
                <a:solidFill>
                  <a:srgbClr val="2D3956"/>
                </a:solidFill>
                <a:latin typeface="Times New Roman" panose="02020603050405020304" pitchFamily="18" charset="0"/>
                <a:cs typeface="Times New Roman" panose="02020603050405020304" pitchFamily="18" charset="0"/>
              </a:rPr>
              <a:t> significant relationship between employee motivation and job performance." This hypothesis does not specify the direction of the relationship.</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chemeClr val="bg1"/>
                </a:solidFill>
                <a:highlight>
                  <a:srgbClr val="4472C4"/>
                </a:highlight>
                <a:latin typeface="Times New Roman" panose="02020603050405020304" pitchFamily="18" charset="0"/>
                <a:cs typeface="Times New Roman" panose="02020603050405020304" pitchFamily="18" charset="0"/>
              </a:rPr>
              <a:t>ومن ناحية أخرى، فإن الفرضية غير الاتجاهية تنص على ما يلي</a:t>
            </a:r>
            <a:r>
              <a:rPr lang="ar-EG" sz="2800" dirty="0">
                <a:solidFill>
                  <a:srgbClr val="2D3956"/>
                </a:solidFill>
                <a:latin typeface="Times New Roman" panose="02020603050405020304" pitchFamily="18" charset="0"/>
                <a:cs typeface="Times New Roman" panose="02020603050405020304" pitchFamily="18" charset="0"/>
              </a:rPr>
              <a:t>: "هناك علاقة معنوية بين تحفيز الموظف والأداء الوظيفي". هذه الفرضية لا تحدد اتجاه العلاقة.</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854C6D6-1D94-4443-9BB4-6697CBDB3781}"/>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229259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8757" y="1212844"/>
            <a:ext cx="11352628" cy="462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9815" y="1720840"/>
            <a:ext cx="10723428" cy="341632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b="1" dirty="0">
                <a:solidFill>
                  <a:srgbClr val="2D3956"/>
                </a:solidFill>
                <a:latin typeface="Times New Roman" panose="02020603050405020304" pitchFamily="18" charset="0"/>
                <a:cs typeface="Times New Roman" panose="02020603050405020304" pitchFamily="18" charset="0"/>
              </a:rPr>
              <a:t>Null Hypothesis of No Difference:</a:t>
            </a:r>
          </a:p>
          <a:p>
            <a:pPr algn="just"/>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Definition</a:t>
            </a:r>
            <a:r>
              <a:rPr lang="en-US" sz="2400" dirty="0">
                <a:solidFill>
                  <a:srgbClr val="2D3956"/>
                </a:solidFill>
                <a:latin typeface="Times New Roman" panose="02020603050405020304" pitchFamily="18" charset="0"/>
                <a:cs typeface="Times New Roman" panose="02020603050405020304" pitchFamily="18" charset="0"/>
              </a:rPr>
              <a:t>: The null hypothesis of no difference states that there is no significant difference between groups or conditions.</a:t>
            </a:r>
          </a:p>
          <a:p>
            <a:pPr marL="457200" indent="-457200" algn="just">
              <a:buFontTx/>
              <a:buChar char="-"/>
            </a:pPr>
            <a:r>
              <a:rPr lang="en-US" sz="2400" b="1" dirty="0">
                <a:solidFill>
                  <a:srgbClr val="2D3956"/>
                </a:solidFill>
                <a:latin typeface="Times New Roman" panose="02020603050405020304" pitchFamily="18" charset="0"/>
                <a:cs typeface="Times New Roman" panose="02020603050405020304" pitchFamily="18" charset="0"/>
              </a:rPr>
              <a:t>Example</a:t>
            </a:r>
            <a:r>
              <a:rPr lang="en-US" sz="2400" dirty="0">
                <a:solidFill>
                  <a:srgbClr val="2D3956"/>
                </a:solidFill>
                <a:latin typeface="Times New Roman" panose="02020603050405020304" pitchFamily="18" charset="0"/>
                <a:cs typeface="Times New Roman" panose="02020603050405020304" pitchFamily="18" charset="0"/>
              </a:rPr>
              <a:t>: There is no significant difference in customer loyalty between two different marketing strategies in the hospitality industry.</a:t>
            </a:r>
          </a:p>
          <a:p>
            <a:pPr marL="457200" indent="-457200" algn="just">
              <a:buFontTx/>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400" b="1" dirty="0">
                <a:solidFill>
                  <a:srgbClr val="2D3956"/>
                </a:solidFill>
                <a:latin typeface="Times New Roman" panose="02020603050405020304" pitchFamily="18" charset="0"/>
                <a:cs typeface="Times New Roman" panose="02020603050405020304" pitchFamily="18" charset="0"/>
              </a:rPr>
              <a:t>الفرضية الصفرية لعدم وجود فرق:- </a:t>
            </a:r>
            <a:endParaRPr lang="en-US" sz="2400" b="1"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b="1" dirty="0">
                <a:solidFill>
                  <a:srgbClr val="2D3956"/>
                </a:solidFill>
                <a:latin typeface="Times New Roman" panose="02020603050405020304" pitchFamily="18" charset="0"/>
                <a:cs typeface="Times New Roman" panose="02020603050405020304" pitchFamily="18" charset="0"/>
              </a:rPr>
              <a:t>التعريف</a:t>
            </a:r>
            <a:r>
              <a:rPr lang="ar-EG" sz="2400" dirty="0">
                <a:solidFill>
                  <a:srgbClr val="2D3956"/>
                </a:solidFill>
                <a:latin typeface="Times New Roman" panose="02020603050405020304" pitchFamily="18" charset="0"/>
                <a:cs typeface="Times New Roman" panose="02020603050405020304" pitchFamily="18" charset="0"/>
              </a:rPr>
              <a:t>: تنص الفرضية الصفرية لعدم وجود فرق على عدم وجود فرق كبير بين المجموعات أو الظروف</a:t>
            </a:r>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b="1" dirty="0">
                <a:solidFill>
                  <a:srgbClr val="2D3956"/>
                </a:solidFill>
                <a:latin typeface="Times New Roman" panose="02020603050405020304" pitchFamily="18" charset="0"/>
                <a:cs typeface="Times New Roman" panose="02020603050405020304" pitchFamily="18" charset="0"/>
              </a:rPr>
              <a:t>مثال</a:t>
            </a:r>
            <a:r>
              <a:rPr lang="ar-EG" sz="2400" dirty="0">
                <a:solidFill>
                  <a:srgbClr val="2D3956"/>
                </a:solidFill>
                <a:latin typeface="Times New Roman" panose="02020603050405020304" pitchFamily="18" charset="0"/>
                <a:cs typeface="Times New Roman" panose="02020603050405020304" pitchFamily="18" charset="0"/>
              </a:rPr>
              <a:t>: لا يوجد فرق كبير في ولاء العملاء بين استراتيجيتين تسويقيتين مختلفتين في صناعة الضيافة.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4054727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880964"/>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Model/ Conceptual Model</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نموذج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76224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conceptual model is a representation or framework that helps to organize and understand complex ideas or concepts.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It provides a visual or written depiction of the relationships between different elements or variables in a particular system or theory. </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النموذج المفاهيمي هو تمثيل أو إطار يساعد على تنظيم وفهم الأفكار أو المفاهيم المعقدة.</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Steps for creating a conceptual model:</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Identify the key elements</a:t>
            </a:r>
            <a:r>
              <a:rPr lang="en-US" sz="2800" dirty="0">
                <a:solidFill>
                  <a:srgbClr val="2D3956"/>
                </a:solidFill>
                <a:latin typeface="Times New Roman" panose="02020603050405020304" pitchFamily="18" charset="0"/>
                <a:cs typeface="Times New Roman" panose="02020603050405020304" pitchFamily="18" charset="0"/>
              </a:rPr>
              <a:t>: Start by identifying the main components or variables that are relevant to your topic or theory. </a:t>
            </a: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Determine the relationships</a:t>
            </a:r>
            <a:r>
              <a:rPr lang="en-US" sz="2800" dirty="0">
                <a:solidFill>
                  <a:srgbClr val="2D3956"/>
                </a:solidFill>
                <a:latin typeface="Times New Roman" panose="02020603050405020304" pitchFamily="18" charset="0"/>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006088-3220-4B5B-AB5F-FB30C6950693}"/>
              </a:ext>
            </a:extLst>
          </p:cNvPr>
          <p:cNvPicPr>
            <a:picLocks noChangeAspect="1"/>
          </p:cNvPicPr>
          <p:nvPr/>
        </p:nvPicPr>
        <p:blipFill>
          <a:blip r:embed="rId2"/>
          <a:stretch>
            <a:fillRect/>
          </a:stretch>
        </p:blipFill>
        <p:spPr>
          <a:xfrm>
            <a:off x="1198171" y="1041008"/>
            <a:ext cx="9795657" cy="5214569"/>
          </a:xfrm>
          <a:prstGeom prst="rect">
            <a:avLst/>
          </a:prstGeom>
          <a:solidFill>
            <a:schemeClr val="bg1"/>
          </a:solidFill>
        </p:spPr>
      </p:pic>
    </p:spTree>
    <p:extLst>
      <p:ext uri="{BB962C8B-B14F-4D97-AF65-F5344CB8AC3E}">
        <p14:creationId xmlns:p14="http://schemas.microsoft.com/office/powerpoint/2010/main" val="6849196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D4A87D-3250-429D-830F-4F5345D2A441}"/>
              </a:ext>
            </a:extLst>
          </p:cNvPr>
          <p:cNvPicPr>
            <a:picLocks noChangeAspect="1"/>
          </p:cNvPicPr>
          <p:nvPr/>
        </p:nvPicPr>
        <p:blipFill>
          <a:blip r:embed="rId2"/>
          <a:stretch>
            <a:fillRect/>
          </a:stretch>
        </p:blipFill>
        <p:spPr>
          <a:xfrm>
            <a:off x="1456923" y="1542647"/>
            <a:ext cx="9278153" cy="3772706"/>
          </a:xfrm>
          <a:prstGeom prst="rect">
            <a:avLst/>
          </a:prstGeom>
        </p:spPr>
      </p:pic>
    </p:spTree>
    <p:extLst>
      <p:ext uri="{BB962C8B-B14F-4D97-AF65-F5344CB8AC3E}">
        <p14:creationId xmlns:p14="http://schemas.microsoft.com/office/powerpoint/2010/main" val="8027320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Empirical Study</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الدراسة الميدانية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506127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416320"/>
          </a:xfrm>
          <a:prstGeom prst="rect">
            <a:avLst/>
          </a:prstGeom>
          <a:noFill/>
        </p:spPr>
        <p:txBody>
          <a:bodyPr wrap="square" rtlCol="0">
            <a:spAutoFit/>
          </a:bodyPr>
          <a:lstStyle/>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400" b="1" dirty="0">
                <a:solidFill>
                  <a:srgbClr val="2D3956"/>
                </a:solidFill>
                <a:latin typeface="Times New Roman" panose="02020603050405020304" pitchFamily="18" charset="0"/>
                <a:cs typeface="Times New Roman" panose="02020603050405020304" pitchFamily="18" charset="0"/>
              </a:rPr>
              <a:t>Criteria for Selecting a Research Study Setting:</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Relevance: The setting should be relevant to the research topic and conducive to gathering data that aligns with the research objectives.</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Access: Researchers should have easy access to the setting to carry out observations, interviews, or experiments effectively.</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Ethical Considerations: The setting should uphold ethical standards and ensure the welfare and rights of any participants involved in the research.</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Representativeness: The setting should be representative of the population or phenomenon being studied to ensure that the findings can be generalized</a:t>
            </a:r>
          </a:p>
        </p:txBody>
      </p:sp>
    </p:spTree>
    <p:extLst>
      <p:ext uri="{BB962C8B-B14F-4D97-AF65-F5344CB8AC3E}">
        <p14:creationId xmlns:p14="http://schemas.microsoft.com/office/powerpoint/2010/main" val="4163200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04274" y="1545191"/>
            <a:ext cx="9373103" cy="3786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416320"/>
          </a:xfrm>
          <a:prstGeom prst="rect">
            <a:avLst/>
          </a:prstGeom>
          <a:noFill/>
        </p:spPr>
        <p:txBody>
          <a:bodyPr wrap="square" rtlCol="0">
            <a:spAutoFit/>
          </a:bodyPr>
          <a:lstStyle/>
          <a:p>
            <a:pPr algn="just" rtl="1"/>
            <a:r>
              <a:rPr lang="ar-EG" sz="2400" b="1" dirty="0">
                <a:solidFill>
                  <a:srgbClr val="2D3956"/>
                </a:solidFill>
                <a:latin typeface="Times New Roman" panose="02020603050405020304" pitchFamily="18" charset="0"/>
                <a:cs typeface="Times New Roman" panose="02020603050405020304" pitchFamily="18" charset="0"/>
              </a:rPr>
              <a:t>معايير اختيار مكان الدراسة البحثية: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•الصلة: يجب أن يكون الإعداد ذا صلة بموضوع البحث ويفضي إلى جمع البيانات التي تتوافق مع أهداف البحث.</a:t>
            </a:r>
          </a:p>
          <a:p>
            <a:pPr algn="just" rtl="1"/>
            <a:r>
              <a:rPr lang="ar-EG" sz="2400" dirty="0">
                <a:solidFill>
                  <a:srgbClr val="2D3956"/>
                </a:solidFill>
                <a:latin typeface="Times New Roman" panose="02020603050405020304" pitchFamily="18" charset="0"/>
                <a:cs typeface="Times New Roman" panose="02020603050405020304" pitchFamily="18" charset="0"/>
              </a:rPr>
              <a:t>•الوصول: يجب أن يتمتع الباحثون بسهولة الوصول إلى المكان لإجراء الملاحظات أو المقابلات أو التجارب بشكل فعال.</a:t>
            </a:r>
          </a:p>
          <a:p>
            <a:pPr algn="just" rtl="1"/>
            <a:r>
              <a:rPr lang="ar-EG" sz="2400" dirty="0">
                <a:solidFill>
                  <a:srgbClr val="2D3956"/>
                </a:solidFill>
                <a:latin typeface="Times New Roman" panose="02020603050405020304" pitchFamily="18" charset="0"/>
                <a:cs typeface="Times New Roman" panose="02020603050405020304" pitchFamily="18" charset="0"/>
              </a:rPr>
              <a:t>•الاعتبارات الأخلاقية: يجب أن يدعم الإعداد المعايير الأخلاقية ويضمن رفاهية وحقوق أي مشاركين في البحث.</a:t>
            </a:r>
          </a:p>
          <a:p>
            <a:pPr algn="just" rtl="1"/>
            <a:r>
              <a:rPr lang="ar-EG" sz="2400" dirty="0">
                <a:solidFill>
                  <a:srgbClr val="2D3956"/>
                </a:solidFill>
                <a:latin typeface="Times New Roman" panose="02020603050405020304" pitchFamily="18" charset="0"/>
                <a:cs typeface="Times New Roman" panose="02020603050405020304" pitchFamily="18" charset="0"/>
              </a:rPr>
              <a:t>•التمثيل: يجب أن يكون الإعداد ممثلاً للسكان أو الظاهرة التي تتم دراستها لضمان إمكانية تعميم النتائج.</a:t>
            </a:r>
          </a:p>
        </p:txBody>
      </p:sp>
    </p:spTree>
    <p:extLst>
      <p:ext uri="{BB962C8B-B14F-4D97-AF65-F5344CB8AC3E}">
        <p14:creationId xmlns:p14="http://schemas.microsoft.com/office/powerpoint/2010/main" val="41165864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54659" y="163034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832126" y="1319909"/>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21184" y="2399649"/>
            <a:ext cx="4222539" cy="2028697"/>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Write Example for Research Proposal</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id="{60AFF675-C346-473F-8978-9580E7F3C95F}"/>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3"/>
          <a:stretch>
            <a:fillRect/>
          </a:stretch>
        </p:blipFill>
        <p:spPr>
          <a:xfrm>
            <a:off x="2675597" y="4056774"/>
            <a:ext cx="1804572" cy="1237595"/>
          </a:xfrm>
          <a:prstGeom prst="rect">
            <a:avLst/>
          </a:prstGeom>
        </p:spPr>
      </p:pic>
    </p:spTree>
    <p:extLst>
      <p:ext uri="{BB962C8B-B14F-4D97-AF65-F5344CB8AC3E}">
        <p14:creationId xmlns:p14="http://schemas.microsoft.com/office/powerpoint/2010/main" val="4192915774"/>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2"/>
          <a:stretch>
            <a:fillRect/>
          </a:stretch>
        </p:blipFill>
        <p:spPr>
          <a:xfrm>
            <a:off x="2941966" y="4794002"/>
            <a:ext cx="1804572" cy="1237595"/>
          </a:xfrm>
          <a:prstGeom prst="rect">
            <a:avLst/>
          </a:prstGeom>
        </p:spPr>
      </p:pic>
      <p:sp>
        <p:nvSpPr>
          <p:cNvPr id="8" name="Rectangle 7">
            <a:extLst>
              <a:ext uri="{FF2B5EF4-FFF2-40B4-BE49-F238E27FC236}">
                <a16:creationId xmlns:a16="http://schemas.microsoft.com/office/drawing/2014/main" id="{A671ED94-BC08-4CA1-A951-5E0350672C4D}"/>
              </a:ext>
            </a:extLst>
          </p:cNvPr>
          <p:cNvSpPr/>
          <p:nvPr/>
        </p:nvSpPr>
        <p:spPr>
          <a:xfrm>
            <a:off x="5713301" y="1804962"/>
            <a:ext cx="6096000" cy="3952429"/>
          </a:xfrm>
          <a:prstGeom prst="rect">
            <a:avLst/>
          </a:prstGeom>
        </p:spPr>
        <p:txBody>
          <a:bodyPr>
            <a:spAutoFit/>
          </a:bodyPr>
          <a:lstStyle/>
          <a:p>
            <a:pPr algn="just" rtl="1">
              <a:lnSpc>
                <a:spcPct val="107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أكتب مثال لمقترح البحثي :</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عنوان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سؤال البحث الرئيسي</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أسئلة البحث الفرعية</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أهداف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فرضيات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نموذج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الدراسة الميدانية</a:t>
            </a:r>
            <a:endParaRPr lang="en-US" sz="2000" dirty="0">
              <a:latin typeface="Calibri" panose="020F0502020204030204" pitchFamily="34" charset="0"/>
              <a:ea typeface="Calibri" panose="020F0502020204030204" pitchFamily="34" charset="0"/>
            </a:endParaRPr>
          </a:p>
        </p:txBody>
      </p:sp>
      <p:pic>
        <p:nvPicPr>
          <p:cNvPr id="9" name="Picture 8">
            <a:extLst>
              <a:ext uri="{FF2B5EF4-FFF2-40B4-BE49-F238E27FC236}">
                <a16:creationId xmlns:a16="http://schemas.microsoft.com/office/drawing/2014/main" id="{1EB2BDFB-A163-42FB-B1FC-C84957747FEF}"/>
              </a:ext>
            </a:extLst>
          </p:cNvPr>
          <p:cNvPicPr>
            <a:picLocks noChangeAspect="1"/>
          </p:cNvPicPr>
          <p:nvPr/>
        </p:nvPicPr>
        <p:blipFill>
          <a:blip r:embed="rId3"/>
          <a:stretch>
            <a:fillRect/>
          </a:stretch>
        </p:blipFill>
        <p:spPr>
          <a:xfrm>
            <a:off x="2363372" y="1445200"/>
            <a:ext cx="2669600" cy="2669600"/>
          </a:xfrm>
          <a:prstGeom prst="rect">
            <a:avLst/>
          </a:prstGeom>
        </p:spPr>
      </p:pic>
      <p:sp>
        <p:nvSpPr>
          <p:cNvPr id="10" name="Rectangle 9">
            <a:extLst>
              <a:ext uri="{FF2B5EF4-FFF2-40B4-BE49-F238E27FC236}">
                <a16:creationId xmlns:a16="http://schemas.microsoft.com/office/drawing/2014/main" id="{AA1033FC-12F3-4B75-B7C1-D3A7A4C64D11}"/>
              </a:ext>
            </a:extLst>
          </p:cNvPr>
          <p:cNvSpPr/>
          <p:nvPr/>
        </p:nvSpPr>
        <p:spPr>
          <a:xfrm>
            <a:off x="974426" y="4209802"/>
            <a:ext cx="5966570" cy="369332"/>
          </a:xfrm>
          <a:prstGeom prst="rect">
            <a:avLst/>
          </a:prstGeom>
        </p:spPr>
        <p:txBody>
          <a:bodyPr wrap="none">
            <a:spAutoFit/>
          </a:bodyPr>
          <a:lstStyle/>
          <a:p>
            <a:r>
              <a:rPr lang="en-US" dirty="0">
                <a:hlinkClick r:id="rId4"/>
              </a:rPr>
              <a:t>https://padlet.com/monaalashry77/padlet-l514v7r0c4qvrbpn</a:t>
            </a:r>
            <a:r>
              <a:rPr lang="en-US" dirty="0"/>
              <a:t> </a:t>
            </a:r>
          </a:p>
        </p:txBody>
      </p:sp>
    </p:spTree>
    <p:extLst>
      <p:ext uri="{BB962C8B-B14F-4D97-AF65-F5344CB8AC3E}">
        <p14:creationId xmlns:p14="http://schemas.microsoft.com/office/powerpoint/2010/main" val="229248226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White</Template>
  <TotalTime>1993</TotalTime>
  <Words>2087</Words>
  <Application>Microsoft Office PowerPoint</Application>
  <PresentationFormat>Widescreen</PresentationFormat>
  <Paragraphs>366</Paragraphs>
  <Slides>42</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Roboto Light</vt:lpstr>
      <vt:lpstr>Times New Roman</vt:lpstr>
      <vt:lpstr>Wingdings</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244</cp:revision>
  <dcterms:created xsi:type="dcterms:W3CDTF">2023-04-29T09:08:23Z</dcterms:created>
  <dcterms:modified xsi:type="dcterms:W3CDTF">2024-06-08T12:32:02Z</dcterms:modified>
</cp:coreProperties>
</file>