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489" r:id="rId4"/>
    <p:sldId id="490" r:id="rId5"/>
    <p:sldId id="483" r:id="rId6"/>
    <p:sldId id="484" r:id="rId7"/>
    <p:sldId id="485" r:id="rId8"/>
    <p:sldId id="491" r:id="rId9"/>
    <p:sldId id="500" r:id="rId10"/>
    <p:sldId id="486" r:id="rId11"/>
    <p:sldId id="487" r:id="rId12"/>
    <p:sldId id="493" r:id="rId13"/>
    <p:sldId id="502" r:id="rId14"/>
    <p:sldId id="494" r:id="rId15"/>
    <p:sldId id="496" r:id="rId16"/>
    <p:sldId id="495" r:id="rId17"/>
    <p:sldId id="503" r:id="rId18"/>
    <p:sldId id="492" r:id="rId19"/>
    <p:sldId id="488" r:id="rId20"/>
    <p:sldId id="497" r:id="rId21"/>
    <p:sldId id="498" r:id="rId22"/>
    <p:sldId id="526" r:id="rId23"/>
    <p:sldId id="504" r:id="rId24"/>
    <p:sldId id="501" r:id="rId25"/>
    <p:sldId id="517" r:id="rId26"/>
    <p:sldId id="518" r:id="rId27"/>
    <p:sldId id="519" r:id="rId28"/>
    <p:sldId id="520" r:id="rId29"/>
    <p:sldId id="521" r:id="rId30"/>
    <p:sldId id="276" r:id="rId31"/>
    <p:sldId id="499" r:id="rId32"/>
    <p:sldId id="507" r:id="rId33"/>
    <p:sldId id="509" r:id="rId34"/>
    <p:sldId id="508" r:id="rId35"/>
    <p:sldId id="510" r:id="rId36"/>
    <p:sldId id="511" r:id="rId37"/>
    <p:sldId id="512" r:id="rId38"/>
    <p:sldId id="513" r:id="rId39"/>
    <p:sldId id="514" r:id="rId40"/>
    <p:sldId id="515" r:id="rId41"/>
    <p:sldId id="516" r:id="rId42"/>
    <p:sldId id="522" r:id="rId43"/>
    <p:sldId id="523" r:id="rId44"/>
    <p:sldId id="524" r:id="rId45"/>
    <p:sldId id="52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792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0228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e1a5c76648_0_2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e1a5c76648_0_2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ge1a5c76648_0_29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6" name="Google Shape;796;ge1a5c76648_0_29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ge1a5c76648_0_29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1" name="Google Shape;831;ge1a5c76648_0_29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e1a5c76648_0_30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e1a5c76648_0_30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ge1a5c76648_0_30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3" name="Google Shape;943;ge1a5c76648_0_30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7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What is an algorithm?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Definition: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dirty="0" smtClean="0"/>
              <a:t>An algorithm is a Step By Step process to solve a problem, where each step indicates an intermediate task. </a:t>
            </a:r>
          </a:p>
          <a:p>
            <a:pPr algn="just">
              <a:lnSpc>
                <a:spcPct val="200000"/>
              </a:lnSpc>
            </a:pPr>
            <a:r>
              <a:rPr lang="en-US" dirty="0" smtClean="0"/>
              <a:t>Algorithm contains finite number of steps that leads to the solution of the problem.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436104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30455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is an algorithm?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247819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It’s </a:t>
            </a:r>
            <a:r>
              <a:rPr lang="en-US" b="1" dirty="0">
                <a:solidFill>
                  <a:srgbClr val="C00000"/>
                </a:solidFill>
              </a:rPr>
              <a:t>a set of well-defined rules for solving some computational problem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en-US" sz="2000" dirty="0"/>
              <a:t>a bunch of numbers and you want to </a:t>
            </a:r>
            <a:r>
              <a:rPr lang="en-US" sz="2000" b="1" dirty="0"/>
              <a:t>rearrange them </a:t>
            </a:r>
            <a:r>
              <a:rPr lang="en-US" sz="2000" dirty="0"/>
              <a:t>so that they’re </a:t>
            </a:r>
            <a:r>
              <a:rPr lang="en-US" sz="2000" b="1" dirty="0"/>
              <a:t>in sorted order</a:t>
            </a:r>
            <a:r>
              <a:rPr lang="en-US" sz="2000" dirty="0"/>
              <a:t>.</a:t>
            </a:r>
          </a:p>
          <a:p>
            <a:pPr lvl="1" algn="just"/>
            <a:r>
              <a:rPr lang="en-US" sz="2000" dirty="0"/>
              <a:t>you have a road map and you want to </a:t>
            </a:r>
            <a:r>
              <a:rPr lang="en-US" sz="2000" b="1" dirty="0"/>
              <a:t>compute the shortest path</a:t>
            </a:r>
            <a:r>
              <a:rPr lang="en-US" sz="2000" dirty="0"/>
              <a:t> from some origin to some destination.</a:t>
            </a:r>
          </a:p>
          <a:p>
            <a:pPr lvl="1" algn="just"/>
            <a:r>
              <a:rPr lang="en-US" sz="2000" dirty="0"/>
              <a:t>you need to complete several tasks before certain deadlines, and you want to </a:t>
            </a:r>
            <a:r>
              <a:rPr lang="en-US" sz="2000" b="1" dirty="0"/>
              <a:t>know in what order you should finish the tasks</a:t>
            </a:r>
            <a:r>
              <a:rPr lang="en-US" sz="2000" dirty="0"/>
              <a:t> so that you complete them all by their respective deadlines.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63086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 Study Algorithms?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Why Study Algorithms?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Important for all other branches of computer science</a:t>
            </a:r>
            <a:endParaRPr lang="en-US" sz="2000" dirty="0">
              <a:solidFill>
                <a:schemeClr val="tx1"/>
              </a:solidFill>
            </a:endParaRP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Routing protocols in communication networks take credit of </a:t>
            </a:r>
            <a:r>
              <a:rPr lang="en-US" sz="2000" b="1" dirty="0"/>
              <a:t>classical shortest path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Public-key cryptography relies on </a:t>
            </a:r>
            <a:r>
              <a:rPr lang="en-US" sz="2000" b="1" dirty="0"/>
              <a:t>efficient number-theoretic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Computer graphics requires the </a:t>
            </a:r>
            <a:r>
              <a:rPr lang="en-US" sz="2000" b="1" dirty="0"/>
              <a:t>computational primitives supplied by geometric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Database indices rely on </a:t>
            </a:r>
            <a:r>
              <a:rPr lang="en-US" sz="2000" b="1" dirty="0"/>
              <a:t>balanced search tree data structures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Computational biology uses </a:t>
            </a:r>
            <a:r>
              <a:rPr lang="en-US" sz="2000" b="1" dirty="0"/>
              <a:t>dynamic programming algorithms to measure genome similarity</a:t>
            </a:r>
            <a:r>
              <a:rPr lang="en-US" sz="2000" dirty="0" smtClean="0"/>
              <a:t>.</a:t>
            </a:r>
            <a:endParaRPr lang="en-US" sz="2000" dirty="0"/>
          </a:p>
          <a:p>
            <a:pPr marL="1054100" lvl="1" indent="-457200">
              <a:buFont typeface="+mj-lt"/>
              <a:buAutoNum type="arabicPeriod"/>
            </a:pPr>
            <a:endParaRPr lang="en-US" sz="2000" dirty="0" smtClean="0"/>
          </a:p>
          <a:p>
            <a:pPr marL="1054100" lvl="1" indent="-457200">
              <a:buNone/>
            </a:pPr>
            <a:r>
              <a:rPr lang="en-US" sz="2000" kern="0" dirty="0" smtClea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                                        Challenging (Good for the brain)</a:t>
            </a:r>
          </a:p>
          <a:p>
            <a:pPr marL="1054100" lvl="1" indent="-457200">
              <a:buNone/>
            </a:pPr>
            <a:endParaRPr lang="en-US" sz="2000" dirty="0" smtClean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436104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9619C308-2E69-420C-80C6-DA2DA4E3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557" y="1086853"/>
            <a:ext cx="8520600" cy="763500"/>
          </a:xfrm>
        </p:spPr>
        <p:txBody>
          <a:bodyPr/>
          <a:lstStyle/>
          <a:p>
            <a:r>
              <a:rPr lang="en-US" dirty="0"/>
              <a:t>OUR TOPIC ROADMAP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675" y="2090285"/>
            <a:ext cx="9338239" cy="416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Properties /Characteristics of an Algorithm</a:t>
            </a:r>
            <a:endParaRPr lang="en-US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Algorithm has the following basic properties: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366" y="783776"/>
            <a:ext cx="11360800" cy="4930693"/>
          </a:xfrm>
        </p:spPr>
        <p:txBody>
          <a:bodyPr>
            <a:noAutofit/>
          </a:bodyPr>
          <a:lstStyle/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endParaRPr lang="en-US" sz="2000" b="1" dirty="0" smtClean="0"/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Input-Output:</a:t>
            </a:r>
            <a:r>
              <a:rPr lang="en-US" sz="2000" b="1" dirty="0" smtClean="0"/>
              <a:t> </a:t>
            </a:r>
            <a:r>
              <a:rPr lang="en-US" sz="2000" dirty="0" smtClean="0"/>
              <a:t>Algorithm takes input and produces the required output. This is the basic characteristic of an algorithm.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Finiteness: </a:t>
            </a:r>
            <a:r>
              <a:rPr lang="en-US" sz="2000" dirty="0" smtClean="0"/>
              <a:t>An algorithm must terminate in countable number of steps.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Definiteness: </a:t>
            </a:r>
            <a:r>
              <a:rPr lang="en-US" sz="2000" dirty="0" smtClean="0"/>
              <a:t>Each step of an algorithm must be stated </a:t>
            </a:r>
            <a:r>
              <a:rPr lang="en-US" sz="2000" b="1" dirty="0" smtClean="0"/>
              <a:t>clearly</a:t>
            </a:r>
            <a:r>
              <a:rPr lang="en-US" sz="2000" dirty="0" smtClean="0"/>
              <a:t> and </a:t>
            </a:r>
            <a:r>
              <a:rPr lang="en-US" sz="2000" b="1" dirty="0" smtClean="0"/>
              <a:t>unambiguously</a:t>
            </a:r>
            <a:r>
              <a:rPr lang="en-US" sz="2000" dirty="0" smtClean="0"/>
              <a:t>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Effectiveness:</a:t>
            </a:r>
            <a:r>
              <a:rPr lang="en-US" sz="2000" dirty="0" smtClean="0"/>
              <a:t> Each and every step in an algorithm </a:t>
            </a:r>
            <a:r>
              <a:rPr lang="en-US" sz="2000" b="1" dirty="0" smtClean="0"/>
              <a:t>can be converted in to programming language statement</a:t>
            </a:r>
            <a:r>
              <a:rPr lang="en-US" sz="2000" dirty="0" smtClean="0"/>
              <a:t>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Generality: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Algorithm is generalized one. </a:t>
            </a:r>
            <a:r>
              <a:rPr lang="en-US" sz="2000" b="1" dirty="0" smtClean="0"/>
              <a:t>It works on all set of inputs and provides the required output</a:t>
            </a:r>
            <a:r>
              <a:rPr lang="en-US" sz="2000" dirty="0" smtClean="0"/>
              <a:t>. In other words it is </a:t>
            </a:r>
            <a:r>
              <a:rPr lang="en-US" sz="2000" b="1" dirty="0" smtClean="0"/>
              <a:t>not restricted to a single input value</a:t>
            </a:r>
            <a:r>
              <a:rPr lang="en-US" sz="2000" dirty="0" smtClean="0"/>
              <a:t>.</a:t>
            </a:r>
            <a:endParaRPr lang="en-US" sz="2000" i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 smtClean="0"/>
              <a:t>Categories of Algorithm: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13170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150000"/>
              </a:lnSpc>
              <a:buSzPts val="2000"/>
            </a:pPr>
            <a:r>
              <a:rPr lang="en-US" sz="2000" dirty="0" smtClean="0"/>
              <a:t>Based on the different types of steps in an Algorithm, it can be </a:t>
            </a:r>
            <a:r>
              <a:rPr lang="en-US" sz="2000" b="1" dirty="0" smtClean="0"/>
              <a:t>divided into three categories</a:t>
            </a:r>
            <a:r>
              <a:rPr lang="en-US" sz="2000" dirty="0" smtClean="0"/>
              <a:t>, namely </a:t>
            </a:r>
            <a:r>
              <a:rPr lang="en" sz="2000" dirty="0" smtClean="0"/>
              <a:t>The </a:t>
            </a:r>
            <a:r>
              <a:rPr lang="en" sz="2000" dirty="0"/>
              <a:t>written program is buggy</a:t>
            </a:r>
            <a:r>
              <a:rPr lang="en" sz="2000" dirty="0" smtClean="0"/>
              <a:t>.</a:t>
            </a:r>
          </a:p>
          <a:p>
            <a:pPr indent="-355600">
              <a:lnSpc>
                <a:spcPct val="150000"/>
              </a:lnSpc>
              <a:buSzPts val="2000"/>
            </a:pPr>
            <a:endParaRPr lang="en" sz="2000" dirty="0" smtClean="0"/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Sequence</a:t>
            </a:r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Selection and </a:t>
            </a:r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Iteration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1587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Sequence: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763936" y="192851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The steps described in an algorithm are </a:t>
            </a:r>
            <a:r>
              <a:rPr lang="en-US" sz="2400" b="1" dirty="0" smtClean="0"/>
              <a:t>performed successively one by one without skipping any step</a:t>
            </a:r>
            <a:r>
              <a:rPr lang="en-US" sz="2400" dirty="0" smtClean="0"/>
              <a:t>.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The sequence of steps defined in an algorithm </a:t>
            </a:r>
            <a:r>
              <a:rPr lang="en-US" sz="2400" b="1" dirty="0" smtClean="0"/>
              <a:t>should be simple and easy to understand</a:t>
            </a:r>
            <a:r>
              <a:rPr lang="en-US" sz="2400" dirty="0" smtClean="0"/>
              <a:t>. 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b="1" dirty="0" smtClean="0"/>
              <a:t>Each instruction of such an algorithm is executed</a:t>
            </a:r>
            <a:r>
              <a:rPr lang="en-US" sz="2400" dirty="0" smtClean="0"/>
              <a:t>, because no selection procedure or conditional branching exists in a sequence algorithm.</a:t>
            </a:r>
            <a:endParaRPr lang="en" sz="24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386571" y="11449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Sequence Example: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1373523" y="1913990"/>
            <a:ext cx="1032498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200000"/>
              </a:lnSpc>
              <a:buSzPts val="2800"/>
              <a:buNone/>
            </a:pPr>
            <a:r>
              <a:rPr lang="en-US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en-US" sz="2400" dirty="0" smtClean="0"/>
              <a:t>// adding two numbers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1: start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2: read </a:t>
            </a:r>
            <a:r>
              <a:rPr lang="en-US" sz="2400" dirty="0" err="1" smtClean="0"/>
              <a:t>a,b</a:t>
            </a:r>
            <a:r>
              <a:rPr lang="en-US" sz="2400" dirty="0" smtClean="0"/>
              <a:t>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3: Sum=</a:t>
            </a:r>
            <a:r>
              <a:rPr lang="en-US" sz="2400" dirty="0" err="1" smtClean="0"/>
              <a:t>a+b</a:t>
            </a:r>
            <a:r>
              <a:rPr lang="en-US" sz="2400" dirty="0" smtClean="0"/>
              <a:t>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4: write Sum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5: stop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8401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Selection: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821992" y="149309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sequence type of algorithms are not sufficient to solve the problems, which </a:t>
            </a:r>
            <a:r>
              <a:rPr lang="en-US" sz="2000" b="1" dirty="0" smtClean="0"/>
              <a:t>involves decision and conditions</a:t>
            </a:r>
            <a:r>
              <a:rPr lang="en-US" sz="2000" dirty="0" smtClean="0"/>
              <a:t>. 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In order </a:t>
            </a:r>
            <a:r>
              <a:rPr lang="en-US" sz="2000" b="1" dirty="0" smtClean="0"/>
              <a:t>to solve the problem which involve decision making or option selection</a:t>
            </a:r>
            <a:r>
              <a:rPr lang="en-US" sz="2000" dirty="0" smtClean="0"/>
              <a:t>, we go for </a:t>
            </a:r>
            <a:r>
              <a:rPr lang="en-US" sz="2000" b="1" dirty="0" smtClean="0"/>
              <a:t>Selection type of algorithm</a:t>
            </a:r>
            <a:r>
              <a:rPr lang="en-US" sz="2000" dirty="0" smtClean="0"/>
              <a:t>. </a:t>
            </a:r>
          </a:p>
          <a:p>
            <a:pPr indent="-355600" algn="just">
              <a:lnSpc>
                <a:spcPct val="100000"/>
              </a:lnSpc>
              <a:buSzPts val="2000"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general format of Selection type of statement is as shown below: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if(condition)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Statement 1;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else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Statement 2;</a:t>
            </a:r>
          </a:p>
          <a:p>
            <a:pPr indent="-355600" algn="just">
              <a:lnSpc>
                <a:spcPct val="100000"/>
              </a:lnSpc>
              <a:buSzPts val="2000"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above syntax specifies that </a:t>
            </a:r>
            <a:r>
              <a:rPr lang="en-US" sz="2000" b="1" dirty="0" smtClean="0">
                <a:solidFill>
                  <a:srgbClr val="C00000"/>
                </a:solidFill>
              </a:rPr>
              <a:t>if the condition is true</a:t>
            </a:r>
            <a:r>
              <a:rPr lang="en-US" sz="2000" dirty="0" smtClean="0"/>
              <a:t>, </a:t>
            </a:r>
            <a:r>
              <a:rPr lang="en-US" sz="2000" b="1" dirty="0" smtClean="0">
                <a:solidFill>
                  <a:srgbClr val="4472C4"/>
                </a:solidFill>
              </a:rPr>
              <a:t>statement 1 will be executed </a:t>
            </a:r>
            <a:r>
              <a:rPr lang="en-US" sz="2000" b="1" dirty="0" smtClean="0">
                <a:solidFill>
                  <a:srgbClr val="C00000"/>
                </a:solidFill>
              </a:rPr>
              <a:t>otherwise</a:t>
            </a:r>
            <a:r>
              <a:rPr lang="en-US" sz="2000" dirty="0" smtClean="0"/>
              <a:t> </a:t>
            </a:r>
            <a:r>
              <a:rPr lang="en-US" sz="2000" b="1" dirty="0" smtClean="0">
                <a:solidFill>
                  <a:srgbClr val="0070C0"/>
                </a:solidFill>
              </a:rPr>
              <a:t>statement 2 will be executed</a:t>
            </a:r>
            <a:r>
              <a:rPr lang="en-US" sz="2000" dirty="0" smtClean="0"/>
              <a:t>.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8401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Selection Examples:  </a:t>
            </a:r>
            <a:endParaRPr b="1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699" y="1494975"/>
            <a:ext cx="11068498" cy="423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30114" y="9997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Iteration: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386572" y="191401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Iteration type algorithms are </a:t>
            </a:r>
            <a:r>
              <a:rPr lang="en-US" sz="2400" b="1" dirty="0" smtClean="0"/>
              <a:t>used in solving the problems which involves repetition of statement</a:t>
            </a:r>
            <a:r>
              <a:rPr lang="en-US" sz="2400" dirty="0" smtClean="0"/>
              <a:t>. 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In this type of algorithms, </a:t>
            </a:r>
            <a:r>
              <a:rPr lang="en-US" sz="2400" b="1" dirty="0" smtClean="0"/>
              <a:t>a particular number of statements are repeated </a:t>
            </a:r>
            <a:r>
              <a:rPr lang="en-US" sz="3600" b="1" dirty="0" smtClean="0"/>
              <a:t>‘n’</a:t>
            </a:r>
            <a:r>
              <a:rPr lang="en-US" sz="2400" b="1" dirty="0" smtClean="0"/>
              <a:t> no. of times</a:t>
            </a:r>
            <a:r>
              <a:rPr lang="en-US" sz="2400" dirty="0" smtClean="0"/>
              <a:t>.</a:t>
            </a:r>
            <a:endParaRPr lang="en" sz="24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01086" y="665938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Iteration Example: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1228384" y="1231845"/>
            <a:ext cx="1083298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1 : start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2 :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counter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=1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3 :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sum=0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2 : read grade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3 : repeat step 4 until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counter</a:t>
            </a:r>
            <a:r>
              <a:rPr lang="en-US" sz="2000" dirty="0" smtClean="0"/>
              <a:t> &gt; 5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Step 4 : (a) sum = grade +sum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	(b) Average =sum/5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               (c) counter = counter + 1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5 : write Average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6 : stop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865206" y="2510976"/>
            <a:ext cx="4648200" cy="461963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ar-EG" sz="2399" dirty="0" smtClean="0"/>
              <a:t>The input: 10, 25, 30, 40, 50</a:t>
            </a:r>
            <a:endParaRPr lang="en-US" altLang="ar-EG" sz="2399" dirty="0"/>
          </a:p>
        </p:txBody>
      </p:sp>
      <p:sp>
        <p:nvSpPr>
          <p:cNvPr id="10" name="Down Arrow 9"/>
          <p:cNvSpPr>
            <a:spLocks noChangeArrowheads="1"/>
          </p:cNvSpPr>
          <p:nvPr/>
        </p:nvSpPr>
        <p:spPr bwMode="auto">
          <a:xfrm>
            <a:off x="8998806" y="2972939"/>
            <a:ext cx="495300" cy="604837"/>
          </a:xfrm>
          <a:prstGeom prst="downArrow">
            <a:avLst>
              <a:gd name="adj1" fmla="val 50000"/>
              <a:gd name="adj2" fmla="val 4998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pPr eaLnBrk="1" hangingPunct="1"/>
            <a:endParaRPr lang="en-US" altLang="en-US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246206" y="3577776"/>
            <a:ext cx="3733800" cy="46037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ar-EG" sz="2399" dirty="0" smtClean="0"/>
              <a:t>The output: 215/5 = 43</a:t>
            </a:r>
            <a:endParaRPr lang="en-US" altLang="ar-EG" sz="2399" dirty="0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Algorithm analysis Importance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13170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b="1" dirty="0">
                <a:solidFill>
                  <a:schemeClr val="tx1"/>
                </a:solidFill>
              </a:rPr>
              <a:t>To detect</a:t>
            </a:r>
            <a:endParaRPr sz="2000" b="1" dirty="0">
              <a:solidFill>
                <a:schemeClr val="tx1"/>
              </a:solidFill>
            </a:endParaRPr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The written </a:t>
            </a:r>
            <a:r>
              <a:rPr lang="en" sz="2000" dirty="0">
                <a:solidFill>
                  <a:srgbClr val="0070C0"/>
                </a:solidFill>
              </a:rPr>
              <a:t>program</a:t>
            </a:r>
            <a:r>
              <a:rPr lang="en" sz="2000" dirty="0"/>
              <a:t> is </a:t>
            </a:r>
            <a:r>
              <a:rPr lang="en" sz="2000" dirty="0">
                <a:solidFill>
                  <a:srgbClr val="0070C0"/>
                </a:solidFill>
              </a:rPr>
              <a:t>buggy</a:t>
            </a:r>
            <a:r>
              <a:rPr lang="en" sz="2000" dirty="0"/>
              <a:t>.</a:t>
            </a:r>
            <a:endParaRPr sz="2000" dirty="0"/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The </a:t>
            </a:r>
            <a:r>
              <a:rPr lang="en" sz="2000" dirty="0">
                <a:solidFill>
                  <a:srgbClr val="0070C0"/>
                </a:solidFill>
              </a:rPr>
              <a:t>program</a:t>
            </a:r>
            <a:r>
              <a:rPr lang="en" sz="2000" dirty="0"/>
              <a:t> may be </a:t>
            </a:r>
            <a:r>
              <a:rPr lang="en" sz="2000" dirty="0">
                <a:solidFill>
                  <a:srgbClr val="0070C0"/>
                </a:solidFill>
              </a:rPr>
              <a:t>inefficient</a:t>
            </a:r>
            <a:endParaRPr sz="2000" dirty="0">
              <a:solidFill>
                <a:srgbClr val="0070C0"/>
              </a:solidFill>
            </a:endParaRPr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If the program is running on a large data set, then</a:t>
            </a:r>
            <a:r>
              <a:rPr lang="en" sz="2000" dirty="0">
                <a:solidFill>
                  <a:srgbClr val="0070C0"/>
                </a:solidFill>
              </a:rPr>
              <a:t> the running time becomes an issue</a:t>
            </a:r>
            <a:endParaRPr sz="2000" dirty="0">
              <a:solidFill>
                <a:srgbClr val="0070C0"/>
              </a:solidFill>
            </a:endParaRPr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Analysis Aspects</a:t>
            </a:r>
            <a:endParaRPr dirty="0"/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5600" y="211719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400" b="1" dirty="0">
                <a:solidFill>
                  <a:srgbClr val="0070C0"/>
                </a:solidFill>
              </a:rPr>
              <a:t>Correctness</a:t>
            </a:r>
            <a:endParaRPr sz="2400" b="1" dirty="0">
              <a:solidFill>
                <a:srgbClr val="0070C0"/>
              </a:solidFill>
            </a:endParaRPr>
          </a:p>
          <a:p>
            <a:pPr marL="914400" marR="0" lvl="1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Does </a:t>
            </a:r>
            <a:r>
              <a:rPr lang="en" sz="2000" b="1" dirty="0"/>
              <a:t>the input/output</a:t>
            </a:r>
            <a:r>
              <a:rPr lang="en" sz="2000" dirty="0"/>
              <a:t> relation </a:t>
            </a:r>
            <a:r>
              <a:rPr lang="en" sz="2000" b="1" dirty="0"/>
              <a:t>match algorithm requirement</a:t>
            </a:r>
            <a:r>
              <a:rPr lang="en" sz="2000" dirty="0"/>
              <a:t>?</a:t>
            </a:r>
            <a:endParaRPr sz="2000" dirty="0"/>
          </a:p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b="1" dirty="0">
                <a:solidFill>
                  <a:schemeClr val="tx1"/>
                </a:solidFill>
              </a:rPr>
              <a:t>Amount of work</a:t>
            </a:r>
            <a:r>
              <a:rPr lang="en" sz="2000" dirty="0">
                <a:solidFill>
                  <a:schemeClr val="tx1"/>
                </a:solidFill>
              </a:rPr>
              <a:t> done </a:t>
            </a:r>
            <a:r>
              <a:rPr lang="en" sz="2000" dirty="0" smtClean="0">
                <a:solidFill>
                  <a:schemeClr val="tx1"/>
                </a:solidFill>
              </a:rPr>
              <a:t>(</a:t>
            </a:r>
            <a:r>
              <a:rPr lang="en" sz="2400" b="1" dirty="0" smtClean="0">
                <a:solidFill>
                  <a:srgbClr val="0070C0"/>
                </a:solidFill>
              </a:rPr>
              <a:t>complexity</a:t>
            </a:r>
            <a:r>
              <a:rPr lang="en" sz="2000" dirty="0">
                <a:solidFill>
                  <a:schemeClr val="tx1"/>
                </a:solidFill>
              </a:rPr>
              <a:t>) </a:t>
            </a:r>
            <a:endParaRPr sz="2000" dirty="0">
              <a:solidFill>
                <a:schemeClr val="tx1"/>
              </a:solidFill>
            </a:endParaRPr>
          </a:p>
          <a:p>
            <a:pPr marL="914400" marR="0" lvl="1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b="1" dirty="0"/>
              <a:t>Basic operations</a:t>
            </a:r>
            <a:r>
              <a:rPr lang="en" sz="2000" dirty="0"/>
              <a:t> to do task </a:t>
            </a:r>
            <a:r>
              <a:rPr lang="en" sz="2000" b="1" dirty="0"/>
              <a:t>in a finite amount of time</a:t>
            </a:r>
            <a:r>
              <a:rPr lang="en" sz="2000" dirty="0"/>
              <a:t> </a:t>
            </a:r>
            <a:endParaRPr sz="2000" dirty="0"/>
          </a:p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dirty="0">
                <a:solidFill>
                  <a:schemeClr val="tx1"/>
                </a:solidFill>
              </a:rPr>
              <a:t>Amount of </a:t>
            </a:r>
            <a:r>
              <a:rPr lang="en" sz="2000" b="1" dirty="0">
                <a:solidFill>
                  <a:schemeClr val="tx1"/>
                </a:solidFill>
              </a:rPr>
              <a:t>space used</a:t>
            </a:r>
            <a:r>
              <a:rPr lang="en" sz="2000" dirty="0">
                <a:solidFill>
                  <a:schemeClr val="tx1"/>
                </a:solidFill>
              </a:rPr>
              <a:t> e.g. </a:t>
            </a:r>
            <a:r>
              <a:rPr lang="en" sz="2400" b="1" dirty="0">
                <a:solidFill>
                  <a:srgbClr val="0070C0"/>
                </a:solidFill>
              </a:rPr>
              <a:t>Memory </a:t>
            </a:r>
            <a:r>
              <a:rPr lang="en" sz="2400" b="1" dirty="0" smtClean="0">
                <a:solidFill>
                  <a:srgbClr val="0070C0"/>
                </a:solidFill>
              </a:rPr>
              <a:t>used</a:t>
            </a:r>
            <a:endParaRPr lang="en" sz="2400" b="1" dirty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Performance Analysis of Algorithm</a:t>
            </a:r>
            <a:endParaRPr lang="en-US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647823" y="1261019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Performance Analysis an Algorithm: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88167" y="208817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3200" b="1" dirty="0" smtClean="0">
                <a:solidFill>
                  <a:srgbClr val="C00000"/>
                </a:solidFill>
              </a:rPr>
              <a:t>The Efficiency of an Algorithm can be measured by the following metrics: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i</a:t>
            </a:r>
            <a:r>
              <a:rPr lang="en-US" sz="3200" dirty="0" smtClean="0"/>
              <a:t>. Time Complexity and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3200" dirty="0" smtClean="0"/>
              <a:t>	ii. Space Complexity.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39422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618794" y="1086848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Performance Analysis an Algorithm: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62338" y="198656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150000"/>
              </a:lnSpc>
              <a:buSzPts val="2000"/>
              <a:buNone/>
            </a:pPr>
            <a:r>
              <a:rPr lang="en-US" sz="2000" b="1" dirty="0" err="1" smtClean="0"/>
              <a:t>i</a:t>
            </a:r>
            <a:r>
              <a:rPr lang="en-US" sz="2000" b="1" dirty="0" smtClean="0"/>
              <a:t>. Time Complexity: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b="1" dirty="0" smtClean="0">
                <a:solidFill>
                  <a:srgbClr val="0070C0"/>
                </a:solidFill>
              </a:rPr>
              <a:t>The amount of time required for an algorithm to complete its execution is its time complexity.</a:t>
            </a:r>
            <a:r>
              <a:rPr lang="en-US" sz="2000" b="1" dirty="0" smtClean="0"/>
              <a:t>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An algorithm is said to be </a:t>
            </a:r>
            <a:r>
              <a:rPr lang="en-US" sz="2000" dirty="0" smtClean="0">
                <a:solidFill>
                  <a:srgbClr val="FF0000"/>
                </a:solidFill>
              </a:rPr>
              <a:t>efficient</a:t>
            </a:r>
            <a:r>
              <a:rPr lang="en-US" sz="2000" dirty="0" smtClean="0"/>
              <a:t> if </a:t>
            </a:r>
            <a:r>
              <a:rPr lang="en-US" sz="2000" dirty="0" smtClean="0">
                <a:solidFill>
                  <a:srgbClr val="FF0000"/>
                </a:solidFill>
              </a:rPr>
              <a:t>it takes the minimum (reasonable) amount of time </a:t>
            </a:r>
            <a:r>
              <a:rPr lang="en-US" sz="2000" dirty="0" smtClean="0"/>
              <a:t>to complete its execution</a:t>
            </a:r>
            <a:r>
              <a:rPr lang="en" sz="2000" dirty="0" smtClean="0"/>
              <a:t>.</a:t>
            </a:r>
          </a:p>
          <a:p>
            <a:pPr lvl="1" indent="-798513" algn="just">
              <a:lnSpc>
                <a:spcPct val="150000"/>
              </a:lnSpc>
              <a:spcBef>
                <a:spcPts val="0"/>
              </a:spcBef>
              <a:buSzPts val="2000"/>
              <a:buNone/>
            </a:pPr>
            <a:r>
              <a:rPr lang="en-US" sz="2000" b="1" dirty="0" smtClean="0"/>
              <a:t>ii. Space Complexity: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b="1" dirty="0" smtClean="0">
                <a:solidFill>
                  <a:srgbClr val="0070C0"/>
                </a:solidFill>
              </a:rPr>
              <a:t>The amount of space occupied by an algorithm is known as Space Complexity.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An algorithm is said to be </a:t>
            </a:r>
            <a:r>
              <a:rPr lang="en-US" sz="2000" dirty="0" smtClean="0">
                <a:solidFill>
                  <a:srgbClr val="FF0000"/>
                </a:solidFill>
              </a:rPr>
              <a:t>efficient</a:t>
            </a:r>
            <a:r>
              <a:rPr lang="en-US" sz="2000" dirty="0" smtClean="0"/>
              <a:t> if </a:t>
            </a:r>
            <a:r>
              <a:rPr lang="en-US" sz="2000" dirty="0" smtClean="0">
                <a:solidFill>
                  <a:srgbClr val="FF0000"/>
                </a:solidFill>
              </a:rPr>
              <a:t>it occupies less space and required the minimum amount of time</a:t>
            </a:r>
            <a:r>
              <a:rPr lang="en-US" sz="2000" dirty="0" smtClean="0"/>
              <a:t> to complete its   execution</a:t>
            </a:r>
            <a:endParaRPr lang="en" sz="20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39422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9680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684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Asymptotic analysis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Asymptotic analysis:</a:t>
            </a:r>
            <a:endParaRPr b="1" dirty="0"/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49422" y="1972050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Asymptotic analysis refers to </a:t>
            </a:r>
            <a:r>
              <a:rPr lang="en-US" sz="2000" b="1" dirty="0" smtClean="0"/>
              <a:t>computing the running time of any operation in mathematical units of computation</a:t>
            </a:r>
            <a:r>
              <a:rPr lang="en-US" sz="2000" dirty="0" smtClean="0"/>
              <a:t>. 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0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For example, the running time of one operation is computed as O(n) and may be for another operation it is computed as O(n</a:t>
            </a:r>
            <a:r>
              <a:rPr lang="en-US" sz="2000" baseline="30000" dirty="0" smtClean="0"/>
              <a:t>2</a:t>
            </a:r>
            <a:r>
              <a:rPr lang="en-US" sz="2000" dirty="0" smtClean="0"/>
              <a:t>). 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0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This means </a:t>
            </a:r>
            <a:r>
              <a:rPr lang="en-US" sz="2000" b="1" dirty="0" smtClean="0"/>
              <a:t>the first operation running time will increase linearly</a:t>
            </a:r>
            <a:r>
              <a:rPr lang="en-US" sz="2000" dirty="0" smtClean="0"/>
              <a:t> with </a:t>
            </a:r>
            <a:r>
              <a:rPr lang="en-US" sz="2000" b="1" dirty="0" smtClean="0"/>
              <a:t>the increase in n </a:t>
            </a:r>
            <a:r>
              <a:rPr lang="en-US" sz="2000" dirty="0" smtClean="0"/>
              <a:t>and </a:t>
            </a:r>
            <a:r>
              <a:rPr lang="en-US" sz="2000" b="1" dirty="0" smtClean="0"/>
              <a:t>the running time of the second operation will increase exponentially when n increases</a:t>
            </a:r>
            <a:r>
              <a:rPr lang="en-US" sz="2000" dirty="0" smtClean="0"/>
              <a:t>. Similarly, the running time of both operations </a:t>
            </a:r>
            <a:r>
              <a:rPr lang="en-US" sz="2000" b="1" dirty="0" smtClean="0"/>
              <a:t>will be nearly the same if n is significantly small</a:t>
            </a:r>
            <a:r>
              <a:rPr lang="en-US" sz="2000" dirty="0" smtClean="0"/>
              <a:t>.</a:t>
            </a:r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sz="2000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p75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sp>
        <p:nvSpPr>
          <p:cNvPr id="780" name="Google Shape;780;p75"/>
          <p:cNvSpPr/>
          <p:nvPr/>
        </p:nvSpPr>
        <p:spPr>
          <a:xfrm>
            <a:off x="2126400" y="2093700"/>
            <a:ext cx="7939200" cy="1007100"/>
          </a:xfrm>
          <a:prstGeom prst="roundRect">
            <a:avLst>
              <a:gd name="adj" fmla="val 3412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800" b="1" i="1" dirty="0">
                <a:solidFill>
                  <a:srgbClr val="CC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We’ll express the asymptotic runtime of an algorithm using</a:t>
            </a:r>
            <a:endParaRPr sz="1800" b="1" i="1" dirty="0">
              <a:solidFill>
                <a:srgbClr val="CC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/>
            <a:r>
              <a:rPr lang="en" sz="38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BIG-O NOTATION</a:t>
            </a:r>
            <a:endParaRPr sz="3400" b="1" dirty="0">
              <a:solidFill>
                <a:srgbClr val="CC0000"/>
              </a:solidFill>
            </a:endParaRPr>
          </a:p>
        </p:txBody>
      </p:sp>
      <p:grpSp>
        <p:nvGrpSpPr>
          <p:cNvPr id="2" name="Google Shape;782;p75"/>
          <p:cNvGrpSpPr/>
          <p:nvPr/>
        </p:nvGrpSpPr>
        <p:grpSpPr>
          <a:xfrm>
            <a:off x="932428" y="3675688"/>
            <a:ext cx="10873000" cy="1346400"/>
            <a:chOff x="707400" y="3267725"/>
            <a:chExt cx="7729200" cy="1346400"/>
          </a:xfrm>
        </p:grpSpPr>
        <p:sp>
          <p:nvSpPr>
            <p:cNvPr id="783" name="Google Shape;783;p75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4" name="Google Shape;784;p75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5" name="Google Shape;785;p75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6" name="Google Shape;786;p75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75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793" name="Google Shape;793;p75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p76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799;p76"/>
          <p:cNvGrpSpPr/>
          <p:nvPr/>
        </p:nvGrpSpPr>
        <p:grpSpPr>
          <a:xfrm>
            <a:off x="943200" y="2095875"/>
            <a:ext cx="10848465" cy="1346400"/>
            <a:chOff x="707400" y="3267725"/>
            <a:chExt cx="7729200" cy="1346400"/>
          </a:xfrm>
        </p:grpSpPr>
        <p:sp>
          <p:nvSpPr>
            <p:cNvPr id="800" name="Google Shape;800;p76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1" name="Google Shape;801;p76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2" name="Google Shape;802;p76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3" name="Google Shape;803;p76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76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05" name="Google Shape;805;p76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06" name="Google Shape;806;p76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7" name="Google Shape;807;p76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8" name="Google Shape;808;p76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9" name="Google Shape;809;p76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0" name="Google Shape;810;p76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1" name="Google Shape;811;p76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2" name="Google Shape;812;p76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3" name="Google Shape;813;p76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4" name="Google Shape;814;p76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5" name="Google Shape;815;p76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6" name="Google Shape;816;p76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7" name="Google Shape;817;p76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8" name="Google Shape;818;p76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9" name="Google Shape;819;p76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0" name="Google Shape;820;p76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1" name="Google Shape;821;p76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22" name="Google Shape;822;p76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23" name="Google Shape;823;p76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24" name="Google Shape;824;p76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5" name="Google Shape;825;p76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826" name="Google Shape;826;p76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827" name="Google Shape;827;p76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8" name="Google Shape;828;p76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p77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834;p77"/>
          <p:cNvGrpSpPr/>
          <p:nvPr/>
        </p:nvGrpSpPr>
        <p:grpSpPr>
          <a:xfrm>
            <a:off x="943200" y="2095875"/>
            <a:ext cx="10979625" cy="1346400"/>
            <a:chOff x="707400" y="3267725"/>
            <a:chExt cx="7729200" cy="1346400"/>
          </a:xfrm>
        </p:grpSpPr>
        <p:sp>
          <p:nvSpPr>
            <p:cNvPr id="835" name="Google Shape;835;p77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6" name="Google Shape;836;p77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7" name="Google Shape;837;p77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8" name="Google Shape;838;p77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77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40" name="Google Shape;840;p77"/>
          <p:cNvSpPr/>
          <p:nvPr/>
        </p:nvSpPr>
        <p:spPr>
          <a:xfrm>
            <a:off x="7977200" y="3824188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41" name="Google Shape;841;p77"/>
          <p:cNvSpPr txBox="1"/>
          <p:nvPr/>
        </p:nvSpPr>
        <p:spPr>
          <a:xfrm rot="-5400000">
            <a:off x="6675850" y="4382913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2" name="Google Shape;842;p77"/>
          <p:cNvSpPr txBox="1"/>
          <p:nvPr/>
        </p:nvSpPr>
        <p:spPr>
          <a:xfrm>
            <a:off x="7462011" y="52557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3" name="Google Shape;843;p77"/>
          <p:cNvSpPr txBox="1"/>
          <p:nvPr/>
        </p:nvSpPr>
        <p:spPr>
          <a:xfrm>
            <a:off x="7360416" y="496420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10000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4" name="Google Shape;844;p77"/>
          <p:cNvSpPr txBox="1"/>
          <p:nvPr/>
        </p:nvSpPr>
        <p:spPr>
          <a:xfrm>
            <a:off x="7218176" y="4675005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20000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5" name="Google Shape;845;p77"/>
          <p:cNvSpPr txBox="1"/>
          <p:nvPr/>
        </p:nvSpPr>
        <p:spPr>
          <a:xfrm>
            <a:off x="7073608" y="4385809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30000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6" name="Google Shape;846;p77"/>
          <p:cNvSpPr txBox="1"/>
          <p:nvPr/>
        </p:nvSpPr>
        <p:spPr>
          <a:xfrm>
            <a:off x="7073608" y="4067001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40000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7" name="Google Shape;847;p77"/>
          <p:cNvSpPr txBox="1"/>
          <p:nvPr/>
        </p:nvSpPr>
        <p:spPr>
          <a:xfrm>
            <a:off x="7073608" y="3777805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50000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8" name="Google Shape;848;p77"/>
          <p:cNvSpPr txBox="1"/>
          <p:nvPr/>
        </p:nvSpPr>
        <p:spPr>
          <a:xfrm>
            <a:off x="76652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9" name="Google Shape;849;p77"/>
          <p:cNvSpPr txBox="1"/>
          <p:nvPr/>
        </p:nvSpPr>
        <p:spPr>
          <a:xfrm>
            <a:off x="82316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0" name="Google Shape;850;p77"/>
          <p:cNvSpPr txBox="1"/>
          <p:nvPr/>
        </p:nvSpPr>
        <p:spPr>
          <a:xfrm>
            <a:off x="87980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1" name="Google Shape;851;p77"/>
          <p:cNvSpPr txBox="1"/>
          <p:nvPr/>
        </p:nvSpPr>
        <p:spPr>
          <a:xfrm>
            <a:off x="93644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2" name="Google Shape;852;p77"/>
          <p:cNvSpPr txBox="1"/>
          <p:nvPr/>
        </p:nvSpPr>
        <p:spPr>
          <a:xfrm>
            <a:off x="99308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3" name="Google Shape;853;p77"/>
          <p:cNvSpPr txBox="1"/>
          <p:nvPr/>
        </p:nvSpPr>
        <p:spPr>
          <a:xfrm>
            <a:off x="9529433" y="4947500"/>
            <a:ext cx="21804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gets bigger!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4" name="Google Shape;854;p77"/>
          <p:cNvSpPr txBox="1"/>
          <p:nvPr/>
        </p:nvSpPr>
        <p:spPr>
          <a:xfrm>
            <a:off x="9061476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5" name="Google Shape;855;p77"/>
          <p:cNvSpPr txBox="1"/>
          <p:nvPr/>
        </p:nvSpPr>
        <p:spPr>
          <a:xfrm>
            <a:off x="104866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6" name="Google Shape;856;p77"/>
          <p:cNvSpPr txBox="1"/>
          <p:nvPr/>
        </p:nvSpPr>
        <p:spPr>
          <a:xfrm>
            <a:off x="110530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7" name="Google Shape;857;p77"/>
          <p:cNvSpPr/>
          <p:nvPr/>
        </p:nvSpPr>
        <p:spPr>
          <a:xfrm>
            <a:off x="8034502" y="3726175"/>
            <a:ext cx="1277033" cy="1716750"/>
          </a:xfrm>
          <a:custGeom>
            <a:avLst/>
            <a:gdLst/>
            <a:ahLst/>
            <a:cxnLst/>
            <a:rect l="l" t="t" r="r" b="b"/>
            <a:pathLst>
              <a:path w="38311" h="68670" extrusionOk="0">
                <a:moveTo>
                  <a:pt x="0" y="68670"/>
                </a:moveTo>
                <a:cubicBezTo>
                  <a:pt x="2651" y="67586"/>
                  <a:pt x="10783" y="67827"/>
                  <a:pt x="15903" y="62165"/>
                </a:cubicBezTo>
                <a:cubicBezTo>
                  <a:pt x="21023" y="56503"/>
                  <a:pt x="26986" y="45057"/>
                  <a:pt x="30721" y="34696"/>
                </a:cubicBezTo>
                <a:cubicBezTo>
                  <a:pt x="34456" y="24335"/>
                  <a:pt x="37046" y="5783"/>
                  <a:pt x="38311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cxnSp>
        <p:nvCxnSpPr>
          <p:cNvPr id="858" name="Google Shape;858;p77"/>
          <p:cNvCxnSpPr/>
          <p:nvPr/>
        </p:nvCxnSpPr>
        <p:spPr>
          <a:xfrm rot="10800000" flipH="1">
            <a:off x="6721333" y="3888875"/>
            <a:ext cx="3337200" cy="39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59" name="Google Shape;859;p77"/>
          <p:cNvCxnSpPr/>
          <p:nvPr/>
        </p:nvCxnSpPr>
        <p:spPr>
          <a:xfrm rot="10800000" flipH="1">
            <a:off x="6685200" y="4873600"/>
            <a:ext cx="2168800" cy="54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60" name="Google Shape;860;p77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861" name="Google Shape;861;p77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62" name="Google Shape;862;p77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3" name="Google Shape;863;p77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4" name="Google Shape;864;p77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5" name="Google Shape;865;p77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6" name="Google Shape;866;p77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7" name="Google Shape;867;p77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8" name="Google Shape;868;p77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9" name="Google Shape;869;p77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0" name="Google Shape;870;p77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1" name="Google Shape;871;p77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2" name="Google Shape;872;p77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3" name="Google Shape;873;p77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4" name="Google Shape;874;p77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5" name="Google Shape;875;p77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6" name="Google Shape;876;p77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7" name="Google Shape;877;p77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78" name="Google Shape;878;p77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79" name="Google Shape;879;p77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80" name="Google Shape;880;p77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1" name="Google Shape;881;p77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882" name="Google Shape;882;p77"/>
          <p:cNvSpPr/>
          <p:nvPr/>
        </p:nvSpPr>
        <p:spPr>
          <a:xfrm>
            <a:off x="8022469" y="3708102"/>
            <a:ext cx="2180567" cy="1707725"/>
          </a:xfrm>
          <a:custGeom>
            <a:avLst/>
            <a:gdLst/>
            <a:ahLst/>
            <a:cxnLst/>
            <a:rect l="l" t="t" r="r" b="b"/>
            <a:pathLst>
              <a:path w="65417" h="68309" extrusionOk="0">
                <a:moveTo>
                  <a:pt x="0" y="68309"/>
                </a:moveTo>
                <a:cubicBezTo>
                  <a:pt x="3132" y="67285"/>
                  <a:pt x="12650" y="65297"/>
                  <a:pt x="18794" y="62165"/>
                </a:cubicBezTo>
                <a:cubicBezTo>
                  <a:pt x="24938" y="59033"/>
                  <a:pt x="31143" y="55659"/>
                  <a:pt x="36865" y="49515"/>
                </a:cubicBezTo>
                <a:cubicBezTo>
                  <a:pt x="42588" y="43371"/>
                  <a:pt x="48370" y="33553"/>
                  <a:pt x="53129" y="25300"/>
                </a:cubicBezTo>
                <a:cubicBezTo>
                  <a:pt x="57888" y="17048"/>
                  <a:pt x="63369" y="4217"/>
                  <a:pt x="65417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3" name="Google Shape;883;p77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4" name="Google Shape;884;p77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8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890;p78"/>
          <p:cNvGrpSpPr/>
          <p:nvPr/>
        </p:nvGrpSpPr>
        <p:grpSpPr>
          <a:xfrm>
            <a:off x="389609" y="2095875"/>
            <a:ext cx="11320224" cy="1346400"/>
            <a:chOff x="707400" y="3267725"/>
            <a:chExt cx="7729200" cy="1346400"/>
          </a:xfrm>
        </p:grpSpPr>
        <p:sp>
          <p:nvSpPr>
            <p:cNvPr id="891" name="Google Shape;891;p78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2" name="Google Shape;892;p78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3" name="Google Shape;893;p78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4" name="Google Shape;894;p78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78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96" name="Google Shape;896;p78"/>
          <p:cNvSpPr txBox="1"/>
          <p:nvPr/>
        </p:nvSpPr>
        <p:spPr>
          <a:xfrm>
            <a:off x="5404284" y="3728035"/>
            <a:ext cx="1357600" cy="448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E691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1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O(n</a:t>
            </a:r>
            <a:r>
              <a:rPr lang="en" sz="21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</a:t>
            </a:r>
            <a:r>
              <a:rPr lang="en" sz="21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)</a:t>
            </a:r>
            <a:endParaRPr sz="21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7" name="Google Shape;897;p78"/>
          <p:cNvSpPr txBox="1"/>
          <p:nvPr/>
        </p:nvSpPr>
        <p:spPr>
          <a:xfrm>
            <a:off x="5430133" y="5143535"/>
            <a:ext cx="1357600" cy="448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8E7C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1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O(n</a:t>
            </a:r>
            <a:r>
              <a:rPr lang="en" sz="21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1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)</a:t>
            </a:r>
            <a:endParaRPr sz="21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8" name="Google Shape;898;p78"/>
          <p:cNvSpPr/>
          <p:nvPr/>
        </p:nvSpPr>
        <p:spPr>
          <a:xfrm>
            <a:off x="7977200" y="3824188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99" name="Google Shape;899;p78"/>
          <p:cNvSpPr txBox="1"/>
          <p:nvPr/>
        </p:nvSpPr>
        <p:spPr>
          <a:xfrm rot="-5400000">
            <a:off x="6675850" y="4382913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0" name="Google Shape;900;p78"/>
          <p:cNvSpPr txBox="1"/>
          <p:nvPr/>
        </p:nvSpPr>
        <p:spPr>
          <a:xfrm>
            <a:off x="7462011" y="52557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1" name="Google Shape;901;p78"/>
          <p:cNvSpPr txBox="1"/>
          <p:nvPr/>
        </p:nvSpPr>
        <p:spPr>
          <a:xfrm>
            <a:off x="7360416" y="496420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10000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2" name="Google Shape;902;p78"/>
          <p:cNvSpPr txBox="1"/>
          <p:nvPr/>
        </p:nvSpPr>
        <p:spPr>
          <a:xfrm>
            <a:off x="7218176" y="4675005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20000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3" name="Google Shape;903;p78"/>
          <p:cNvSpPr txBox="1"/>
          <p:nvPr/>
        </p:nvSpPr>
        <p:spPr>
          <a:xfrm>
            <a:off x="7073608" y="4385809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30000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4" name="Google Shape;904;p78"/>
          <p:cNvSpPr txBox="1"/>
          <p:nvPr/>
        </p:nvSpPr>
        <p:spPr>
          <a:xfrm>
            <a:off x="7073608" y="4067001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40000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5" name="Google Shape;905;p78"/>
          <p:cNvSpPr txBox="1"/>
          <p:nvPr/>
        </p:nvSpPr>
        <p:spPr>
          <a:xfrm>
            <a:off x="7073608" y="3777805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50000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6" name="Google Shape;906;p78"/>
          <p:cNvSpPr txBox="1"/>
          <p:nvPr/>
        </p:nvSpPr>
        <p:spPr>
          <a:xfrm>
            <a:off x="76652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7" name="Google Shape;907;p78"/>
          <p:cNvSpPr txBox="1"/>
          <p:nvPr/>
        </p:nvSpPr>
        <p:spPr>
          <a:xfrm>
            <a:off x="82316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8" name="Google Shape;908;p78"/>
          <p:cNvSpPr txBox="1"/>
          <p:nvPr/>
        </p:nvSpPr>
        <p:spPr>
          <a:xfrm>
            <a:off x="87980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9" name="Google Shape;909;p78"/>
          <p:cNvSpPr txBox="1"/>
          <p:nvPr/>
        </p:nvSpPr>
        <p:spPr>
          <a:xfrm>
            <a:off x="93644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0" name="Google Shape;910;p78"/>
          <p:cNvSpPr txBox="1"/>
          <p:nvPr/>
        </p:nvSpPr>
        <p:spPr>
          <a:xfrm>
            <a:off x="99308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1" name="Google Shape;911;p78"/>
          <p:cNvSpPr txBox="1"/>
          <p:nvPr/>
        </p:nvSpPr>
        <p:spPr>
          <a:xfrm>
            <a:off x="9529433" y="4947500"/>
            <a:ext cx="21804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gets bigger!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2" name="Google Shape;912;p78"/>
          <p:cNvSpPr txBox="1"/>
          <p:nvPr/>
        </p:nvSpPr>
        <p:spPr>
          <a:xfrm>
            <a:off x="9061476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3" name="Google Shape;913;p78"/>
          <p:cNvSpPr txBox="1"/>
          <p:nvPr/>
        </p:nvSpPr>
        <p:spPr>
          <a:xfrm>
            <a:off x="104866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4" name="Google Shape;914;p78"/>
          <p:cNvSpPr/>
          <p:nvPr/>
        </p:nvSpPr>
        <p:spPr>
          <a:xfrm>
            <a:off x="8034502" y="3726175"/>
            <a:ext cx="1277033" cy="1716750"/>
          </a:xfrm>
          <a:custGeom>
            <a:avLst/>
            <a:gdLst/>
            <a:ahLst/>
            <a:cxnLst/>
            <a:rect l="l" t="t" r="r" b="b"/>
            <a:pathLst>
              <a:path w="38311" h="68670" extrusionOk="0">
                <a:moveTo>
                  <a:pt x="0" y="68670"/>
                </a:moveTo>
                <a:cubicBezTo>
                  <a:pt x="2651" y="67586"/>
                  <a:pt x="10783" y="67827"/>
                  <a:pt x="15903" y="62165"/>
                </a:cubicBezTo>
                <a:cubicBezTo>
                  <a:pt x="21023" y="56503"/>
                  <a:pt x="26986" y="45057"/>
                  <a:pt x="30721" y="34696"/>
                </a:cubicBezTo>
                <a:cubicBezTo>
                  <a:pt x="34456" y="24335"/>
                  <a:pt x="37046" y="5783"/>
                  <a:pt x="38311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15" name="Google Shape;915;p78"/>
          <p:cNvSpPr/>
          <p:nvPr/>
        </p:nvSpPr>
        <p:spPr>
          <a:xfrm>
            <a:off x="8022469" y="3708102"/>
            <a:ext cx="2180567" cy="1707725"/>
          </a:xfrm>
          <a:custGeom>
            <a:avLst/>
            <a:gdLst/>
            <a:ahLst/>
            <a:cxnLst/>
            <a:rect l="l" t="t" r="r" b="b"/>
            <a:pathLst>
              <a:path w="65417" h="68309" extrusionOk="0">
                <a:moveTo>
                  <a:pt x="0" y="68309"/>
                </a:moveTo>
                <a:cubicBezTo>
                  <a:pt x="3132" y="67285"/>
                  <a:pt x="12650" y="65297"/>
                  <a:pt x="18794" y="62165"/>
                </a:cubicBezTo>
                <a:cubicBezTo>
                  <a:pt x="24938" y="59033"/>
                  <a:pt x="31143" y="55659"/>
                  <a:pt x="36865" y="49515"/>
                </a:cubicBezTo>
                <a:cubicBezTo>
                  <a:pt x="42588" y="43371"/>
                  <a:pt x="48370" y="33553"/>
                  <a:pt x="53129" y="25300"/>
                </a:cubicBezTo>
                <a:cubicBezTo>
                  <a:pt x="57888" y="17048"/>
                  <a:pt x="63369" y="4217"/>
                  <a:pt x="65417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cxnSp>
        <p:nvCxnSpPr>
          <p:cNvPr id="916" name="Google Shape;916;p78"/>
          <p:cNvCxnSpPr/>
          <p:nvPr/>
        </p:nvCxnSpPr>
        <p:spPr>
          <a:xfrm rot="10800000" flipH="1">
            <a:off x="6721333" y="3888875"/>
            <a:ext cx="3337200" cy="39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917" name="Google Shape;917;p78"/>
          <p:cNvCxnSpPr/>
          <p:nvPr/>
        </p:nvCxnSpPr>
        <p:spPr>
          <a:xfrm rot="10800000" flipH="1">
            <a:off x="6685200" y="4873600"/>
            <a:ext cx="2168800" cy="54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918" name="Google Shape;918;p78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919" name="Google Shape;919;p78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0" name="Google Shape;920;p78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1" name="Google Shape;921;p78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2" name="Google Shape;922;p78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3" name="Google Shape;923;p78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4" name="Google Shape;924;p78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5" name="Google Shape;925;p78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6" name="Google Shape;926;p78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7" name="Google Shape;927;p78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8" name="Google Shape;928;p78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9" name="Google Shape;929;p78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0" name="Google Shape;930;p78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1" name="Google Shape;931;p78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2" name="Google Shape;932;p78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3" name="Google Shape;933;p78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4" name="Google Shape;934;p78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5" name="Google Shape;935;p78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936" name="Google Shape;936;p78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937" name="Google Shape;937;p78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938" name="Google Shape;938;p78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9" name="Google Shape;939;p78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40" name="Google Shape;940;p78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Google Shape;945;p79"/>
          <p:cNvSpPr txBox="1">
            <a:spLocks noGrp="1"/>
          </p:cNvSpPr>
          <p:nvPr>
            <p:ph type="title" idx="4294967295"/>
          </p:nvPr>
        </p:nvSpPr>
        <p:spPr>
          <a:xfrm>
            <a:off x="314000" y="4156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sp>
        <p:nvSpPr>
          <p:cNvPr id="946" name="Google Shape;946;p79"/>
          <p:cNvSpPr txBox="1">
            <a:spLocks noGrp="1"/>
          </p:cNvSpPr>
          <p:nvPr>
            <p:ph type="body" idx="4294967295"/>
          </p:nvPr>
        </p:nvSpPr>
        <p:spPr>
          <a:xfrm>
            <a:off x="401086" y="1504586"/>
            <a:ext cx="11360800" cy="206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49250">
              <a:spcBef>
                <a:spcPts val="1000"/>
              </a:spcBef>
              <a:buClr>
                <a:schemeClr val="dk1"/>
              </a:buClr>
              <a:buSzPts val="1900"/>
              <a:buFont typeface="Assistant Light"/>
              <a:buChar char="●"/>
            </a:pPr>
            <a:r>
              <a:rPr lang="en" b="1" dirty="0">
                <a:solidFill>
                  <a:schemeClr val="tx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To </a:t>
            </a:r>
            <a:r>
              <a:rPr lang="en" b="1" dirty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compare algorithm runtimes</a:t>
            </a:r>
            <a:r>
              <a:rPr lang="en" b="1" dirty="0">
                <a:solidFill>
                  <a:schemeClr val="tx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 in this class, </a:t>
            </a:r>
            <a:r>
              <a:rPr lang="en" b="1" dirty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we compare their Big-O </a:t>
            </a:r>
            <a:r>
              <a:rPr lang="en" b="1" dirty="0" smtClean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runtimes</a:t>
            </a:r>
          </a:p>
          <a:p>
            <a:pPr indent="-349250">
              <a:spcBef>
                <a:spcPts val="1000"/>
              </a:spcBef>
              <a:buClr>
                <a:schemeClr val="dk1"/>
              </a:buClr>
              <a:buSzPts val="1900"/>
              <a:buFont typeface="Assistant Light"/>
              <a:buChar char="●"/>
            </a:pPr>
            <a:endParaRPr b="1" dirty="0">
              <a:solidFill>
                <a:srgbClr val="C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2</a:t>
            </a: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 is considered “better” than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3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1.6</a:t>
            </a: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 is considered “better” than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2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O(1/n) is considered “better” than O(1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None/>
            </a:pP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                              O(1/n) = O(1*n</a:t>
            </a:r>
            <a:r>
              <a:rPr lang="en" sz="2800" b="1" baseline="30000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-1</a:t>
            </a: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) ,                          O(1) = (1*n</a:t>
            </a:r>
            <a:r>
              <a:rPr lang="en" sz="2800" b="1" baseline="30000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0</a:t>
            </a: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)</a:t>
            </a: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947" name="Google Shape;947;p79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time required by an algorithm falls under three types: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95040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Best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Minimum time required for program execution.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Average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Average time required for program execution.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Worst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Maximum time required for program execution.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ASYMPTOTIC NOTATIONS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Asymptotic Notations: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0242"/>
            <a:ext cx="1054100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 smtClean="0"/>
              <a:t>Following are the commonly used asymptotic notations to calculate the running time complexity of an algorithm.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Ο </a:t>
            </a:r>
            <a:r>
              <a:rPr lang="en-US" sz="2400" dirty="0" smtClean="0"/>
              <a:t>Notation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Ω </a:t>
            </a:r>
            <a:r>
              <a:rPr lang="en-US" sz="2400" dirty="0" smtClean="0"/>
              <a:t>Notation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θ </a:t>
            </a:r>
            <a:r>
              <a:rPr lang="en-US" sz="2400" dirty="0" smtClean="0"/>
              <a:t>Notation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Worst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Big Oh Notation, </a:t>
            </a:r>
            <a:r>
              <a:rPr lang="el-GR" sz="4000" b="1" dirty="0" smtClean="0"/>
              <a:t>Ο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990041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7242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The notation Ο(n)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the upper bound of an algorithm's running time</a:t>
            </a:r>
            <a:r>
              <a:rPr lang="en-US" sz="3200" dirty="0" smtClean="0"/>
              <a:t>. </a:t>
            </a:r>
          </a:p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It measures the worst case time complexity or the longest amount of time an algorithm can possibly take to complete.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973922"/>
            <a:ext cx="10541000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For example, for a function f(n)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Ο(f(n)) = { g(n) : there exists c &gt; 0 and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such that f(n) ≤ </a:t>
            </a:r>
            <a:r>
              <a:rPr lang="en-US" sz="2400" dirty="0" err="1" smtClean="0"/>
              <a:t>c.g</a:t>
            </a:r>
            <a:r>
              <a:rPr lang="en-US" sz="2400" dirty="0" smtClean="0"/>
              <a:t>(n)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1314" y="1413562"/>
            <a:ext cx="6705600" cy="283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Best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Omega Notation, </a:t>
            </a:r>
            <a:r>
              <a:rPr lang="el-GR" sz="4000" b="1" dirty="0" smtClean="0"/>
              <a:t>Ω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Omega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404897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The notation Ω(n)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the lower bound of an algorithm's running time</a:t>
            </a:r>
            <a:r>
              <a:rPr lang="en-US" sz="3200" dirty="0" smtClean="0"/>
              <a:t>. </a:t>
            </a:r>
          </a:p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It measures the best case time complexity or the best amount of time an algorithm can possibly take to complete.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3556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540107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Omega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828782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For example, for a function f(n)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Ω(f(n)) = { g(n) : there exists c &gt; 0 and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such that g(n) ≤ </a:t>
            </a:r>
            <a:r>
              <a:rPr lang="en-US" sz="2400" dirty="0" err="1" smtClean="0"/>
              <a:t>c.f</a:t>
            </a:r>
            <a:r>
              <a:rPr lang="en-US" sz="2400" dirty="0" smtClean="0"/>
              <a:t>(n)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8057" y="1360272"/>
            <a:ext cx="6662057" cy="2718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Average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Theta Notation, </a:t>
            </a:r>
            <a:r>
              <a:rPr lang="el-GR" sz="4000" b="1" dirty="0" smtClean="0"/>
              <a:t>θ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990041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Theta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912887"/>
            <a:ext cx="1054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 smtClean="0"/>
              <a:t>The notation θ(n)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both the lower bound and the upper bound of an algorithm's running time</a:t>
            </a:r>
            <a:r>
              <a:rPr lang="en-US" sz="3200" dirty="0" smtClean="0"/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944894"/>
            <a:ext cx="10541000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It is represented as follows 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θ(f(n)) = { g(n) if and only if g(n) = Ο(f(n)) and g(n) = Ω(f(n))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0744" y="1500413"/>
            <a:ext cx="8621484" cy="281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34CDB9-0F0E-429C-897A-C42EEDFF3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Some common Big O run times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5C96460-E8ED-4BC9-91AF-D54DF0159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O(log n), also known as </a:t>
            </a:r>
            <a:r>
              <a:rPr lang="en-US" sz="2000" dirty="0">
                <a:solidFill>
                  <a:srgbClr val="0070C0"/>
                </a:solidFill>
              </a:rPr>
              <a:t>log time</a:t>
            </a:r>
            <a:r>
              <a:rPr lang="en-US" sz="2000" dirty="0">
                <a:solidFill>
                  <a:schemeClr val="tx1"/>
                </a:solidFill>
              </a:rPr>
              <a:t>. Example: </a:t>
            </a:r>
            <a:r>
              <a:rPr lang="en-US" sz="2000" dirty="0">
                <a:solidFill>
                  <a:srgbClr val="FF0000"/>
                </a:solidFill>
              </a:rPr>
              <a:t>Binary search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O(n), also known as </a:t>
            </a:r>
            <a:r>
              <a:rPr lang="en-US" sz="2000" dirty="0">
                <a:solidFill>
                  <a:srgbClr val="0070C0"/>
                </a:solidFill>
              </a:rPr>
              <a:t>linear time</a:t>
            </a:r>
            <a:r>
              <a:rPr lang="en-US" sz="2000" dirty="0">
                <a:solidFill>
                  <a:schemeClr val="tx1"/>
                </a:solidFill>
              </a:rPr>
              <a:t>. Example: </a:t>
            </a:r>
            <a:r>
              <a:rPr lang="en-US" sz="2000" dirty="0">
                <a:solidFill>
                  <a:srgbClr val="FF0000"/>
                </a:solidFill>
              </a:rPr>
              <a:t>Simple search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 * log n). Example: A </a:t>
            </a:r>
            <a:r>
              <a:rPr lang="en-US" sz="2000" dirty="0">
                <a:solidFill>
                  <a:srgbClr val="0070C0"/>
                </a:solidFill>
              </a:rPr>
              <a:t>fast sorting algorithm</a:t>
            </a:r>
            <a:r>
              <a:rPr lang="en-US" sz="2000" dirty="0">
                <a:solidFill>
                  <a:schemeClr val="tx1"/>
                </a:solidFill>
              </a:rPr>
              <a:t>, like </a:t>
            </a:r>
            <a:r>
              <a:rPr lang="en-US" sz="2000" dirty="0">
                <a:solidFill>
                  <a:srgbClr val="FF0000"/>
                </a:solidFill>
              </a:rPr>
              <a:t>quicksort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</a:t>
            </a:r>
            <a:r>
              <a:rPr lang="en-US" sz="2000" baseline="30000" dirty="0">
                <a:solidFill>
                  <a:schemeClr val="tx1"/>
                </a:solidFill>
              </a:rPr>
              <a:t>2</a:t>
            </a:r>
            <a:r>
              <a:rPr lang="en-US" sz="2000" dirty="0">
                <a:solidFill>
                  <a:schemeClr val="tx1"/>
                </a:solidFill>
              </a:rPr>
              <a:t>). Example: A </a:t>
            </a:r>
            <a:r>
              <a:rPr lang="en-US" sz="2000" dirty="0">
                <a:solidFill>
                  <a:srgbClr val="0070C0"/>
                </a:solidFill>
              </a:rPr>
              <a:t>slow sorting algorithm</a:t>
            </a:r>
            <a:r>
              <a:rPr lang="en-US" sz="2000" dirty="0">
                <a:solidFill>
                  <a:schemeClr val="tx1"/>
                </a:solidFill>
              </a:rPr>
              <a:t>, like </a:t>
            </a:r>
            <a:r>
              <a:rPr lang="en-US" sz="2000" dirty="0">
                <a:solidFill>
                  <a:srgbClr val="FF0000"/>
                </a:solidFill>
              </a:rPr>
              <a:t>selection sort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O(n!). Example: A </a:t>
            </a:r>
            <a:r>
              <a:rPr lang="en-US" sz="2000" dirty="0">
                <a:solidFill>
                  <a:srgbClr val="0070C0"/>
                </a:solidFill>
              </a:rPr>
              <a:t>really slow algorithm</a:t>
            </a:r>
            <a:r>
              <a:rPr lang="en-US" sz="2000" dirty="0">
                <a:solidFill>
                  <a:schemeClr val="tx1"/>
                </a:solidFill>
              </a:rPr>
              <a:t>, like the </a:t>
            </a:r>
            <a:r>
              <a:rPr lang="en-US" sz="2000" dirty="0">
                <a:solidFill>
                  <a:srgbClr val="FF0000"/>
                </a:solidFill>
              </a:rPr>
              <a:t>traveling salesperson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224CDE0-33C3-4A7C-9547-9FAE755EA87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42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1913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6CEBD7-1520-4720-BE42-6CC43E73E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Growth Rates of Common Functions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77B24FB-BC70-4FA6-80E3-123AA7F180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5C9709D-2F36-4838-A72D-37BA1296ED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43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04DDCB1-09AD-4B15-BBB4-0F32FD043F1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8982" y="3138447"/>
            <a:ext cx="254036" cy="581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48750F5-2977-42EA-86A6-064BCDAFAC3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7875" y="1569679"/>
            <a:ext cx="9250285" cy="448910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7046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6207CD-9136-4DD7-8D01-A798DD82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Growth Rates of Common Functions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60CEB9-3406-48C3-AC97-A7694D3474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47FFD71-BAD1-4E3A-85D6-307ABB0BAE3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44</a:t>
            </a:fld>
            <a:endParaRPr lang="en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2FAE3ED-668B-4750-8B3D-0DBF0530314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017" y="1893984"/>
            <a:ext cx="11656503" cy="29351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95926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F32A4E-7565-4B31-9314-989AA3CBF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Growth Rates of Common Functions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BA40FE-9B7E-4567-B009-5DD816B507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34AED14-1D16-4F45-9D5C-71B0153534E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45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E146523-8052-486A-841E-57E886ACDFF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5600" y="1830854"/>
            <a:ext cx="11360800" cy="29783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70673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1839</Words>
  <Application>Microsoft Office PowerPoint</Application>
  <PresentationFormat>Custom</PresentationFormat>
  <Paragraphs>436</Paragraphs>
  <Slides>46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Slide 1</vt:lpstr>
      <vt:lpstr>Slide 2</vt:lpstr>
      <vt:lpstr>What is an algorithm?</vt:lpstr>
      <vt:lpstr>Definition:</vt:lpstr>
      <vt:lpstr>What is an algorithm?</vt:lpstr>
      <vt:lpstr>Why Study Algorithms?</vt:lpstr>
      <vt:lpstr>Why Study Algorithms?</vt:lpstr>
      <vt:lpstr>OUR TOPIC ROADMAP</vt:lpstr>
      <vt:lpstr>Properties /Characteristics of an Algorithm</vt:lpstr>
      <vt:lpstr>Algorithm has the following basic properties:</vt:lpstr>
      <vt:lpstr>Categories of Algorithm: </vt:lpstr>
      <vt:lpstr>Sequence:  </vt:lpstr>
      <vt:lpstr>Sequence Example:  </vt:lpstr>
      <vt:lpstr>Selection:  </vt:lpstr>
      <vt:lpstr>Selection Examples:  </vt:lpstr>
      <vt:lpstr>Iteration:  </vt:lpstr>
      <vt:lpstr>Iteration Example:  </vt:lpstr>
      <vt:lpstr>Algorithm analysis Importance</vt:lpstr>
      <vt:lpstr>Analysis Aspects</vt:lpstr>
      <vt:lpstr>Performance Analysis of Algorithm</vt:lpstr>
      <vt:lpstr>Performance Analysis an Algorithm:</vt:lpstr>
      <vt:lpstr>Performance Analysis an Algorithm:</vt:lpstr>
      <vt:lpstr>Slide 23</vt:lpstr>
      <vt:lpstr>Asymptotic analysis: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Slide 30</vt:lpstr>
      <vt:lpstr>ASYMPTOTIC NOTATIONS</vt:lpstr>
      <vt:lpstr>Slide 32</vt:lpstr>
      <vt:lpstr>Worst Case   Big Oh Notation, Ο</vt:lpstr>
      <vt:lpstr>Slide 34</vt:lpstr>
      <vt:lpstr>Slide 35</vt:lpstr>
      <vt:lpstr>Best Case   Omega Notation, Ω</vt:lpstr>
      <vt:lpstr>Slide 37</vt:lpstr>
      <vt:lpstr>Slide 38</vt:lpstr>
      <vt:lpstr>Average Case   Theta Notation, θ</vt:lpstr>
      <vt:lpstr>Slide 40</vt:lpstr>
      <vt:lpstr>Slide 41</vt:lpstr>
      <vt:lpstr>Some common Big O run times</vt:lpstr>
      <vt:lpstr>Growth Rates of Common Functions</vt:lpstr>
      <vt:lpstr>Growth Rates of Common Functions</vt:lpstr>
      <vt:lpstr>Growth Rates of Common Functions</vt:lpstr>
      <vt:lpstr>Slide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160</cp:revision>
  <dcterms:created xsi:type="dcterms:W3CDTF">2023-04-29T09:08:23Z</dcterms:created>
  <dcterms:modified xsi:type="dcterms:W3CDTF">2024-01-29T14:49:40Z</dcterms:modified>
</cp:coreProperties>
</file>