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9" r:id="rId1"/>
    <p:sldMasterId id="2147483936" r:id="rId2"/>
    <p:sldMasterId id="2147483943" r:id="rId3"/>
    <p:sldMasterId id="2147483965" r:id="rId4"/>
    <p:sldMasterId id="2147483968" r:id="rId5"/>
    <p:sldMasterId id="2147483971" r:id="rId6"/>
    <p:sldMasterId id="2147483976" r:id="rId7"/>
    <p:sldMasterId id="2147483980" r:id="rId8"/>
  </p:sldMasterIdLst>
  <p:notesMasterIdLst>
    <p:notesMasterId r:id="rId49"/>
  </p:notesMasterIdLst>
  <p:sldIdLst>
    <p:sldId id="774" r:id="rId9"/>
    <p:sldId id="1041" r:id="rId10"/>
    <p:sldId id="267" r:id="rId11"/>
    <p:sldId id="911" r:id="rId12"/>
    <p:sldId id="971" r:id="rId13"/>
    <p:sldId id="972" r:id="rId14"/>
    <p:sldId id="973" r:id="rId15"/>
    <p:sldId id="974" r:id="rId16"/>
    <p:sldId id="975" r:id="rId17"/>
    <p:sldId id="976" r:id="rId18"/>
    <p:sldId id="977" r:id="rId19"/>
    <p:sldId id="978" r:id="rId20"/>
    <p:sldId id="979" r:id="rId21"/>
    <p:sldId id="980" r:id="rId22"/>
    <p:sldId id="981" r:id="rId23"/>
    <p:sldId id="982" r:id="rId24"/>
    <p:sldId id="984" r:id="rId25"/>
    <p:sldId id="985" r:id="rId26"/>
    <p:sldId id="986" r:id="rId27"/>
    <p:sldId id="987" r:id="rId28"/>
    <p:sldId id="988" r:id="rId29"/>
    <p:sldId id="989" r:id="rId30"/>
    <p:sldId id="990" r:id="rId31"/>
    <p:sldId id="991" r:id="rId32"/>
    <p:sldId id="996" r:id="rId33"/>
    <p:sldId id="997" r:id="rId34"/>
    <p:sldId id="998" r:id="rId35"/>
    <p:sldId id="992" r:id="rId36"/>
    <p:sldId id="1000" r:id="rId37"/>
    <p:sldId id="1001" r:id="rId38"/>
    <p:sldId id="1002" r:id="rId39"/>
    <p:sldId id="1003" r:id="rId40"/>
    <p:sldId id="1004" r:id="rId41"/>
    <p:sldId id="1042" r:id="rId42"/>
    <p:sldId id="1043" r:id="rId43"/>
    <p:sldId id="1044" r:id="rId44"/>
    <p:sldId id="1045" r:id="rId45"/>
    <p:sldId id="1046" r:id="rId46"/>
    <p:sldId id="1047" r:id="rId47"/>
    <p:sldId id="482" r:id="rId4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5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4">
          <p15:clr>
            <a:srgbClr val="A4A3A4"/>
          </p15:clr>
        </p15:guide>
        <p15:guide id="2" pos="2304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rvin, Megan - Hoboken" initials="MG" lastIdx="38" clrIdx="0"/>
  <p:cmAuthor id="1" name="Michael, Leah - Indianapolis" initials="LM" lastIdx="9" clrIdx="1"/>
  <p:cmAuthor id="2" name="Heaney, Barbara - Hoboken" initials="BH" lastIdx="3" clrIdx="2"/>
  <p:cmAuthor id="3" name="Perry, Nancy - Hoboken" initials="NP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990000"/>
    <a:srgbClr val="EAEAEA"/>
    <a:srgbClr val="196E78"/>
    <a:srgbClr val="FAF5C9"/>
    <a:srgbClr val="BDEEFF"/>
    <a:srgbClr val="C4F8EE"/>
    <a:srgbClr val="17CBA9"/>
    <a:srgbClr val="B9ECF1"/>
    <a:srgbClr val="CFF9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19" autoAdjust="0"/>
    <p:restoredTop sz="94949" autoAdjust="0"/>
  </p:normalViewPr>
  <p:slideViewPr>
    <p:cSldViewPr>
      <p:cViewPr varScale="1">
        <p:scale>
          <a:sx n="62" d="100"/>
          <a:sy n="62" d="100"/>
        </p:scale>
        <p:origin x="1512" y="66"/>
      </p:cViewPr>
      <p:guideLst>
        <p:guide orient="horz" pos="2160"/>
        <p:guide pos="3504"/>
      </p:guideLst>
    </p:cSldViewPr>
  </p:slideViewPr>
  <p:outlineViewPr>
    <p:cViewPr>
      <p:scale>
        <a:sx n="33" d="100"/>
        <a:sy n="33" d="100"/>
      </p:scale>
      <p:origin x="0" y="4026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0" d="100"/>
        <a:sy n="70" d="100"/>
      </p:scale>
      <p:origin x="0" y="-10720"/>
    </p:cViewPr>
  </p:sorterViewPr>
  <p:notesViewPr>
    <p:cSldViewPr>
      <p:cViewPr varScale="1">
        <p:scale>
          <a:sx n="134" d="100"/>
          <a:sy n="134" d="100"/>
        </p:scale>
        <p:origin x="3184" y="200"/>
      </p:cViewPr>
      <p:guideLst>
        <p:guide orient="horz" pos="3024"/>
        <p:guide pos="230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slide" Target="slides/slide39.xml"/><Relationship Id="rId50" Type="http://schemas.openxmlformats.org/officeDocument/2006/relationships/commentAuthors" Target="commentAuthor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slide" Target="slides/slide40.xml"/><Relationship Id="rId8" Type="http://schemas.openxmlformats.org/officeDocument/2006/relationships/slideMaster" Target="slideMasters/slideMaster8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slide" Target="slides/slide38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194C1A8-DC4B-4329-AF88-FD913597DE85}" type="datetimeFigureOut">
              <a:rPr lang="en-US" smtClean="0"/>
              <a:t>8/2/2024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A8073E54-D085-4E2E-B9A5-A53D7E51940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75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982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199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421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8553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005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6755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43655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6011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737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9024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6143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029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4667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57012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3283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01718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92223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24521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4824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2350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3277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579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5814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7631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31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372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85532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9487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82394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073E54-D085-4E2E-B9A5-A53D7E51940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780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65125"/>
            <a:ext cx="8839200" cy="1387475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2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1752600"/>
            <a:ext cx="8839200" cy="609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27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2362200"/>
            <a:ext cx="8839200" cy="685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  <p:sp>
        <p:nvSpPr>
          <p:cNvPr id="29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37338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31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4267200"/>
            <a:ext cx="8839200" cy="24384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</p:spTree>
    <p:extLst>
      <p:ext uri="{BB962C8B-B14F-4D97-AF65-F5344CB8AC3E}">
        <p14:creationId xmlns:p14="http://schemas.microsoft.com/office/powerpoint/2010/main" val="8263724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er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N"/>
          <p:cNvSpPr>
            <a:spLocks noGrp="1"/>
          </p:cNvSpPr>
          <p:nvPr>
            <p:ph sz="quarter" idx="19" hasCustomPrompt="1"/>
          </p:nvPr>
        </p:nvSpPr>
        <p:spPr>
          <a:xfrm>
            <a:off x="152400" y="2286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Chapter 1</a:t>
            </a:r>
          </a:p>
        </p:txBody>
      </p:sp>
      <p:sp>
        <p:nvSpPr>
          <p:cNvPr id="14" name="CT"/>
          <p:cNvSpPr>
            <a:spLocks noGrp="1"/>
          </p:cNvSpPr>
          <p:nvPr>
            <p:ph sz="quarter" idx="20" hasCustomPrompt="1"/>
          </p:nvPr>
        </p:nvSpPr>
        <p:spPr>
          <a:xfrm>
            <a:off x="152400" y="762000"/>
            <a:ext cx="8839200" cy="228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Click to Edit Chapter Title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152400" y="3505200"/>
            <a:ext cx="8839200" cy="1524000"/>
          </a:xfrm>
          <a:prstGeom prst="rect">
            <a:avLst/>
          </a:prstGeom>
        </p:spPr>
        <p:txBody>
          <a:bodyPr anchor="b"/>
          <a:lstStyle>
            <a:lvl1pPr>
              <a:defRPr sz="6200" b="0" i="0" baseline="0">
                <a:latin typeface="Source Sans Pro Light" charset="0"/>
                <a:ea typeface="Source Sans Pro Light" charset="0"/>
                <a:cs typeface="Source Sans Pro Light" charset="0"/>
              </a:defRPr>
            </a:lvl1pPr>
          </a:lstStyle>
          <a:p>
            <a:r>
              <a:rPr lang="en-US" dirty="0"/>
              <a:t>Click to Edit Book Title</a:t>
            </a:r>
          </a:p>
        </p:txBody>
      </p:sp>
      <p:sp>
        <p:nvSpPr>
          <p:cNvPr id="15" name="Edition"/>
          <p:cNvSpPr>
            <a:spLocks noGrp="1"/>
          </p:cNvSpPr>
          <p:nvPr>
            <p:ph sz="quarter" idx="17" hasCustomPrompt="1"/>
          </p:nvPr>
        </p:nvSpPr>
        <p:spPr>
          <a:xfrm>
            <a:off x="152400" y="5029200"/>
            <a:ext cx="8839200" cy="7620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900" b="1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900" b="1" i="0" dirty="0">
                <a:latin typeface="Source Sans Pro" charset="0"/>
                <a:ea typeface="Source Sans Pro" charset="0"/>
                <a:cs typeface="Source Sans Pro" charset="0"/>
              </a:rPr>
              <a:t>Third Edition</a:t>
            </a:r>
            <a:endParaRPr lang="en-US" dirty="0"/>
          </a:p>
        </p:txBody>
      </p:sp>
      <p:sp>
        <p:nvSpPr>
          <p:cNvPr id="16" name="Author"/>
          <p:cNvSpPr>
            <a:spLocks noGrp="1"/>
          </p:cNvSpPr>
          <p:nvPr>
            <p:ph sz="quarter" idx="18" hasCustomPrompt="1"/>
          </p:nvPr>
        </p:nvSpPr>
        <p:spPr>
          <a:xfrm>
            <a:off x="152400" y="6096000"/>
            <a:ext cx="8839200" cy="5334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David Klein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232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BBL"/>
          <p:cNvSpPr>
            <a:spLocks noGrp="1"/>
          </p:cNvSpPr>
          <p:nvPr>
            <p:ph sz="quarter" idx="10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5275" indent="-295275">
              <a:buClr>
                <a:schemeClr val="accent2"/>
              </a:buClr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95274" y="777241"/>
            <a:ext cx="8543926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866936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BL 2-co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Two-Column</a:t>
            </a:r>
          </a:p>
          <a:p>
            <a:pPr lvl="0"/>
            <a:r>
              <a:rPr lang="en-US" dirty="0"/>
              <a:t>This Outline Has No Sub-lists</a:t>
            </a:r>
          </a:p>
          <a:p>
            <a:pPr lvl="0"/>
            <a:r>
              <a:rPr lang="en-US" dirty="0"/>
              <a:t>This List Is Bulleted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Outline Items Usually Have No Ending Punctuation</a:t>
            </a:r>
          </a:p>
          <a:p>
            <a:pPr lvl="0"/>
            <a:r>
              <a:rPr lang="en-US" dirty="0"/>
              <a:t>This is Another Heading</a:t>
            </a:r>
          </a:p>
          <a:p>
            <a:pPr lvl="0"/>
            <a:r>
              <a:rPr lang="en-US" dirty="0"/>
              <a:t>This is Another Heading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993600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One-Column</a:t>
            </a:r>
          </a:p>
          <a:p>
            <a:pPr lvl="0"/>
            <a:r>
              <a:rPr lang="en-US" dirty="0"/>
              <a:t>It Is One-Column Only</a:t>
            </a:r>
          </a:p>
          <a:p>
            <a:pPr lvl="0"/>
            <a:r>
              <a:rPr lang="en-US" dirty="0"/>
              <a:t>This Outline Has H1 Headings Only</a:t>
            </a:r>
          </a:p>
          <a:p>
            <a:pPr lvl="0"/>
            <a:r>
              <a:rPr lang="en-US" dirty="0"/>
              <a:t>The Headings Are in Title Case, Matching the </a:t>
            </a:r>
            <a:r>
              <a:rPr lang="en-US" dirty="0" err="1"/>
              <a:t>eText</a:t>
            </a:r>
            <a:r>
              <a:rPr lang="en-US" dirty="0"/>
              <a:t>; This Can Vary by Title</a:t>
            </a:r>
          </a:p>
          <a:p>
            <a:pPr lvl="0"/>
            <a:r>
              <a:rPr lang="en-US" dirty="0"/>
              <a:t>This List Is Numbered</a:t>
            </a:r>
          </a:p>
          <a:p>
            <a:pPr lvl="0"/>
            <a:r>
              <a:rPr lang="en-US" dirty="0"/>
              <a:t>The Outline Slide Has a Footer</a:t>
            </a:r>
          </a:p>
          <a:p>
            <a:pPr lvl="0"/>
            <a:r>
              <a:rPr lang="en-US" dirty="0"/>
              <a:t>Outline Items Usually Have No Ending Punctuation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786427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C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0"/>
            <a:r>
              <a:rPr lang="en-US" dirty="0"/>
              <a:t>1.2	It is One-column Only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10.6	Outline Items Usually Have No Ending Punctuation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123572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BBL"/>
          <p:cNvSpPr>
            <a:spLocks noGrp="1"/>
          </p:cNvSpPr>
          <p:nvPr>
            <p:ph sz="quarter" idx="12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marR="0" indent="-29260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Arial"/>
              <a:buChar char="•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21792" marR="0" indent="-32004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ct val="80000"/>
              <a:buFont typeface="Courier New" charset="0"/>
              <a:buChar char="o"/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This Is a Sample Outline for 1-Column </a:t>
            </a:r>
          </a:p>
          <a:p>
            <a:pPr lvl="1"/>
            <a:r>
              <a:rPr lang="en-US" dirty="0"/>
              <a:t>It Has H2s</a:t>
            </a:r>
          </a:p>
          <a:p>
            <a:pPr lvl="0"/>
            <a:r>
              <a:rPr lang="en-US" dirty="0"/>
              <a:t>It Is One-column Only</a:t>
            </a:r>
          </a:p>
          <a:p>
            <a:pPr lvl="1"/>
            <a:r>
              <a:rPr lang="en-US" dirty="0"/>
              <a:t>It Will Probably Not Have Art</a:t>
            </a:r>
          </a:p>
          <a:p>
            <a:pPr lvl="0"/>
            <a:r>
              <a:rPr lang="en-US" dirty="0"/>
              <a:t>This Is a Bulleted List</a:t>
            </a:r>
          </a:p>
          <a:p>
            <a:pPr lvl="1"/>
            <a:r>
              <a:rPr lang="en-US" dirty="0"/>
              <a:t>Make Sure That Any Links Included Here, for Any Reason, Have Descriptive Hyperlinks</a:t>
            </a:r>
          </a:p>
          <a:p>
            <a:pPr lvl="0"/>
            <a:r>
              <a:rPr lang="en-US" dirty="0"/>
              <a:t>Outline Items Usually Have No Ending Punctuation</a:t>
            </a:r>
          </a:p>
          <a:p>
            <a:pPr lvl="1"/>
            <a:r>
              <a:rPr lang="en-US" dirty="0"/>
              <a:t>There is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837909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 (sing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465138" indent="-465138">
              <a:buClr>
                <a:schemeClr val="accent2"/>
              </a:buClr>
              <a:buFont typeface="+mj-lt"/>
              <a:buAutoNum type="arabicPeriod"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buClr>
                <a:schemeClr val="accent2"/>
              </a:buClr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for One-Column and single number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263432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2 (double#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343400"/>
          </a:xfrm>
          <a:prstGeom prst="rect">
            <a:avLst/>
          </a:prstGeom>
        </p:spPr>
        <p:txBody>
          <a:bodyPr/>
          <a:lstStyle>
            <a:lvl1pPr marL="803275" indent="-803275"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1143000" indent="-292608">
              <a:buClr>
                <a:schemeClr val="accent2"/>
              </a:buClr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1143000" marR="0" indent="-29260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1.1	This Is a Sample Outline for One-Column and Double-numbered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</a:t>
            </a:r>
          </a:p>
          <a:p>
            <a:pPr lvl="0"/>
            <a:r>
              <a:rPr lang="en-US" dirty="0"/>
              <a:t>10.2	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lvl="2"/>
            <a:r>
              <a:rPr lang="en-US" dirty="0"/>
              <a:t>Special Feature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104265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282575">
              <a:tabLst/>
              <a:defRPr sz="26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marR="0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600" b="0" i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 and One-column</a:t>
            </a:r>
          </a:p>
          <a:p>
            <a:pPr lvl="1"/>
            <a:r>
              <a:rPr lang="en-US" dirty="0"/>
              <a:t>The H2 Level Does Not Have a Number</a:t>
            </a:r>
          </a:p>
          <a:p>
            <a:pPr lvl="2"/>
            <a:r>
              <a:rPr lang="en-US" dirty="0"/>
              <a:t>One of the Subheadings May Be a Special Feature  </a:t>
            </a:r>
          </a:p>
          <a:p>
            <a:pPr lvl="0"/>
            <a:r>
              <a:rPr lang="en-US" dirty="0"/>
              <a:t>This Outline Has Two Levels</a:t>
            </a:r>
          </a:p>
          <a:p>
            <a:pPr lvl="1"/>
            <a:r>
              <a:rPr lang="en-US" dirty="0"/>
              <a:t>Outline Items Usually Have No Ending Punctuation</a:t>
            </a:r>
          </a:p>
          <a:p>
            <a:pPr marL="803275" marR="0" lvl="2" indent="-2825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/>
              <a:t>Special Feature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34037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 numCol="2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Chapter Outline</a:t>
            </a:r>
          </a:p>
        </p:txBody>
      </p:sp>
    </p:spTree>
    <p:extLst>
      <p:ext uri="{BB962C8B-B14F-4D97-AF65-F5344CB8AC3E}">
        <p14:creationId xmlns:p14="http://schemas.microsoft.com/office/powerpoint/2010/main" val="2051878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F2 (2 text boxe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BNL1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	This Is a Sample Outline for Two-Column (2 Boxes) and Double-numbered</a:t>
            </a:r>
          </a:p>
          <a:p>
            <a:pPr lvl="0"/>
            <a:r>
              <a:rPr lang="en-US" dirty="0"/>
              <a:t>1.2	It is Two-column </a:t>
            </a:r>
          </a:p>
          <a:p>
            <a:pPr lvl="0"/>
            <a:r>
              <a:rPr lang="en-US" dirty="0"/>
              <a:t>1.3	This Outline Has No Sub-lists</a:t>
            </a:r>
          </a:p>
          <a:p>
            <a:pPr lvl="0"/>
            <a:r>
              <a:rPr lang="en-US" dirty="0"/>
              <a:t>1.4	This List Is Double-numbered</a:t>
            </a:r>
          </a:p>
        </p:txBody>
      </p:sp>
      <p:sp>
        <p:nvSpPr>
          <p:cNvPr id="7" name="COBNL2"/>
          <p:cNvSpPr>
            <a:spLocks noGrp="1"/>
          </p:cNvSpPr>
          <p:nvPr>
            <p:ph sz="quarter" idx="15" hasCustomPrompt="1"/>
          </p:nvPr>
        </p:nvSpPr>
        <p:spPr>
          <a:xfrm>
            <a:off x="4767262" y="1752600"/>
            <a:ext cx="4038600" cy="4419600"/>
          </a:xfrm>
          <a:prstGeom prst="rect">
            <a:avLst/>
          </a:prstGeom>
        </p:spPr>
        <p:txBody>
          <a:bodyPr numCol="1" spcCol="548640"/>
          <a:lstStyle>
            <a:lvl1pPr marL="803275" marR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1.5	The Outline Slide Has a Footer</a:t>
            </a:r>
          </a:p>
          <a:p>
            <a:pPr lvl="0"/>
            <a:r>
              <a:rPr lang="en-US" dirty="0"/>
              <a:t>1.6	Outline Items Usually Have No Ending Punctuation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1.7	Another Heading</a:t>
            </a:r>
          </a:p>
          <a:p>
            <a:pPr marL="803275" marR="0" lvl="0" indent="-8032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lang="en-US" dirty="0"/>
              <a:t>1.10	Another Heading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060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utline: Version 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B"/>
          <p:cNvSpPr>
            <a:spLocks noGrp="1"/>
          </p:cNvSpPr>
          <p:nvPr>
            <p:ph sz="quarter" idx="14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0" indent="0">
              <a:buFont typeface="+mj-lt"/>
              <a:buNone/>
              <a:tabLst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520700" indent="-508000">
              <a:spcBef>
                <a:spcPts val="2000"/>
              </a:spcBef>
              <a:buNone/>
              <a:tabLst/>
              <a:defRPr sz="2800" b="0" i="0" baseline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635000" marR="0" indent="-3952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Tx/>
              <a:buFont typeface="+mj-lt"/>
              <a:buAutoNum type="arabicPeriod"/>
              <a:tabLst/>
              <a:defRPr sz="2800" b="0" i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dirty="0"/>
              <a:t>This Is a Sample Outline with No Numbers</a:t>
            </a:r>
          </a:p>
          <a:p>
            <a:pPr lvl="1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</a:p>
          <a:p>
            <a:pPr lvl="2"/>
            <a:r>
              <a:rPr lang="en-US" dirty="0"/>
              <a:t>Describe what racial &amp; ethnic group make up Latin America.</a:t>
            </a:r>
          </a:p>
          <a:p>
            <a:pPr lvl="2"/>
            <a:r>
              <a:rPr lang="en-US" dirty="0"/>
              <a:t>Explain Latin American agricultural systems.</a:t>
            </a:r>
          </a:p>
          <a:p>
            <a:pPr lvl="2"/>
            <a:r>
              <a:rPr lang="en-US" dirty="0"/>
              <a:t>Critically evaluate models of biodiversity conservation in the Latin American context.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04800" y="777241"/>
            <a:ext cx="8534400" cy="97536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33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  <p:sp>
        <p:nvSpPr>
          <p:cNvPr id="9" name="LON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514350" indent="-514350">
              <a:buClr>
                <a:schemeClr val="accent2"/>
              </a:buClr>
              <a:buFont typeface="+mj-lt"/>
              <a:buAutoNum type="arabicPeriod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/>
          <a:lstStyle/>
          <a:p>
            <a:fld id="{957104EA-F2AF-1046-9253-EE8D978719B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82321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rning Objectives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OBL"/>
          <p:cNvSpPr>
            <a:spLocks noGrp="1"/>
          </p:cNvSpPr>
          <p:nvPr>
            <p:ph sz="quarter" idx="16" hasCustomPrompt="1"/>
          </p:nvPr>
        </p:nvSpPr>
        <p:spPr>
          <a:xfrm>
            <a:off x="304800" y="1752600"/>
            <a:ext cx="8534400" cy="4495800"/>
          </a:xfrm>
          <a:prstGeom prst="rect">
            <a:avLst/>
          </a:prstGeom>
        </p:spPr>
        <p:txBody>
          <a:bodyPr/>
          <a:lstStyle>
            <a:lvl1pPr marL="292608" indent="-292608">
              <a:buClr>
                <a:schemeClr val="accent2"/>
              </a:buClr>
              <a:buFont typeface="Arial" charset="0"/>
              <a:buChar char="•"/>
              <a:defRPr sz="30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2pPr>
            <a:lvl3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3pPr>
            <a:lvl4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4pPr>
            <a:lvl5pPr>
              <a:defRPr sz="2800" b="0" i="0">
                <a:latin typeface="Source Sans Pro" charset="0"/>
                <a:ea typeface="Source Sans Pro" charset="0"/>
                <a:cs typeface="Source Sans Pro" charset="0"/>
              </a:defRPr>
            </a:lvl5pPr>
          </a:lstStyle>
          <a:p>
            <a:pPr lvl="0"/>
            <a:r>
              <a:rPr lang="en-US" dirty="0"/>
              <a:t>Explain the time value of money and why it is so important in the field of finance.</a:t>
            </a:r>
          </a:p>
          <a:p>
            <a:pPr lvl="0"/>
            <a:r>
              <a:rPr lang="en-US" dirty="0"/>
              <a:t>Explain the concept of future value, including the meaning of the terms principal, simple interest, and compound interest.</a:t>
            </a:r>
          </a:p>
          <a:p>
            <a:pPr lvl="0"/>
            <a:r>
              <a:rPr lang="en-US" dirty="0"/>
              <a:t>Explain the concept of present value, how it relates to future value, and is used to make business decisions.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2" name="Title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 anchor="t"/>
          <a:lstStyle>
            <a:lvl1pPr>
              <a:defRPr sz="44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4000" b="0" i="0" dirty="0">
                <a:latin typeface="Source Sans Pro" charset="0"/>
                <a:ea typeface="Source Sans Pro" charset="0"/>
                <a:cs typeface="Source Sans Pro" charset="0"/>
              </a:rPr>
              <a:t>Learning Objectives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718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1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None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Clr>
                <a:schemeClr val="accent2"/>
              </a:buClr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Companies record events that change their financial statements in the period in which events occur, even if cash was not exchanged.</a:t>
            </a:r>
          </a:p>
          <a:p>
            <a:pPr lvl="1"/>
            <a:r>
              <a:rPr lang="en-US" dirty="0"/>
              <a:t>Companies recognize revenue in the period in which the performance obligation is satisfied.</a:t>
            </a:r>
          </a:p>
          <a:p>
            <a:pPr lvl="1"/>
            <a:r>
              <a:rPr lang="en-US" dirty="0"/>
              <a:t>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646331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1.1 Periodicity Assumption</a:t>
            </a:r>
          </a:p>
        </p:txBody>
      </p:sp>
    </p:spTree>
    <p:extLst>
      <p:ext uri="{BB962C8B-B14F-4D97-AF65-F5344CB8AC3E}">
        <p14:creationId xmlns:p14="http://schemas.microsoft.com/office/powerpoint/2010/main" val="812438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ept Check Question (2of 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Question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419600"/>
          </a:xfrm>
          <a:prstGeom prst="rect">
            <a:avLst/>
          </a:prstGeom>
        </p:spPr>
        <p:txBody>
          <a:bodyPr/>
          <a:lstStyle>
            <a:lvl1pPr marL="12700" indent="0">
              <a:spcBef>
                <a:spcPts val="1000"/>
              </a:spcBef>
              <a:buNone/>
              <a:tabLst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None/>
              <a:tabLst/>
              <a:defRPr sz="28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2pPr>
            <a:lvl3pPr marL="803275" indent="-790575">
              <a:buNone/>
              <a:tabLst/>
              <a:defRPr sz="28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3pPr>
          </a:lstStyle>
          <a:p>
            <a:pPr lvl="0"/>
            <a:r>
              <a:rPr lang="en-US" b="0" i="0" dirty="0">
                <a:latin typeface="Source Sans Pro" charset="0"/>
                <a:ea typeface="Source Sans Pro" charset="0"/>
                <a:cs typeface="Source Sans Pro" charset="0"/>
              </a:rPr>
              <a:t>Which one of these statements about the accrual basis of accounting is false?</a:t>
            </a:r>
          </a:p>
          <a:p>
            <a:pPr lvl="1"/>
            <a:r>
              <a:rPr lang="en-US" dirty="0"/>
              <a:t>a.	Companies record events that change their financial statements in the period in which events occur, even if cash was not exchanged.</a:t>
            </a:r>
          </a:p>
          <a:p>
            <a:pPr lvl="2"/>
            <a:r>
              <a:rPr lang="en-US" dirty="0"/>
              <a:t>✔️b.	Companies recognize revenue in the period in which the performance obligation is satisfied.</a:t>
            </a:r>
          </a:p>
          <a:p>
            <a:pPr lvl="1"/>
            <a:r>
              <a:rPr lang="en-US" dirty="0"/>
              <a:t>c.	This basis is accord with generally accepted accounting principles.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8" name="Title"/>
          <p:cNvSpPr>
            <a:spLocks noGrp="1"/>
          </p:cNvSpPr>
          <p:nvPr>
            <p:ph sz="quarter" idx="16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3935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"/>
          <p:cNvSpPr>
            <a:spLocks noGrp="1"/>
          </p:cNvSpPr>
          <p:nvPr>
            <p:ph sz="quarter" idx="17" hasCustomPrompt="1"/>
          </p:nvPr>
        </p:nvSpPr>
        <p:spPr>
          <a:xfrm>
            <a:off x="304800" y="762000"/>
            <a:ext cx="8534400" cy="990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Language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752600"/>
            <a:ext cx="8534400" cy="41148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Form of communication using sounds and symbols combined according to specified rules</a:t>
            </a:r>
          </a:p>
        </p:txBody>
      </p:sp>
      <p:sp>
        <p:nvSpPr>
          <p:cNvPr id="9" name="Media LInk"/>
          <p:cNvSpPr>
            <a:spLocks noGrp="1"/>
          </p:cNvSpPr>
          <p:nvPr>
            <p:ph sz="quarter" idx="16" hasCustomPrompt="1"/>
          </p:nvPr>
        </p:nvSpPr>
        <p:spPr>
          <a:xfrm>
            <a:off x="304800" y="5867400"/>
            <a:ext cx="8534400" cy="6096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200" b="0" i="0" baseline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algn="r">
              <a:defRPr/>
            </a:lvl2pPr>
            <a:lvl3pPr algn="r">
              <a:defRPr/>
            </a:lvl3pPr>
            <a:lvl4pPr algn="r">
              <a:defRPr/>
            </a:lvl4pPr>
            <a:lvl5pPr algn="r">
              <a:defRPr/>
            </a:lvl5pPr>
          </a:lstStyle>
          <a:p>
            <a:pPr lvl="0"/>
            <a:r>
              <a:rPr lang="en-US" dirty="0"/>
              <a:t>Media link placeholder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700609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Term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"/>
          <p:cNvSpPr>
            <a:spLocks noGrp="1"/>
          </p:cNvSpPr>
          <p:nvPr>
            <p:ph sz="quarter" idx="16" hasCustomPrompt="1"/>
          </p:nvPr>
        </p:nvSpPr>
        <p:spPr>
          <a:xfrm>
            <a:off x="304800" y="838201"/>
            <a:ext cx="8534400" cy="1066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0" i="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Anatomy and Physiology Defined</a:t>
            </a:r>
          </a:p>
        </p:txBody>
      </p:sp>
      <p:sp>
        <p:nvSpPr>
          <p:cNvPr id="7" name="Definition of Key Term"/>
          <p:cNvSpPr>
            <a:spLocks noGrp="1"/>
          </p:cNvSpPr>
          <p:nvPr>
            <p:ph sz="quarter" idx="15" hasCustomPrompt="1"/>
          </p:nvPr>
        </p:nvSpPr>
        <p:spPr>
          <a:xfrm>
            <a:off x="304800" y="1905000"/>
            <a:ext cx="8534400" cy="3962400"/>
          </a:xfrm>
          <a:prstGeom prst="rect">
            <a:avLst/>
          </a:prstGeom>
        </p:spPr>
        <p:txBody>
          <a:bodyPr/>
          <a:lstStyle>
            <a:lvl1pPr marL="292608" indent="-292608">
              <a:spcBef>
                <a:spcPts val="1000"/>
              </a:spcBef>
              <a:buClr>
                <a:schemeClr val="accent2"/>
              </a:buClr>
              <a:buFont typeface="Arial" charset="0"/>
              <a:buChar char="•"/>
              <a:defRPr sz="3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dirty="0"/>
              <a:t>Anatomy is the science of structure and the relationships among structures.</a:t>
            </a:r>
          </a:p>
          <a:p>
            <a:pPr lvl="0"/>
            <a:r>
              <a:rPr lang="en-US" dirty="0"/>
              <a:t>Physiology is the science of body functions, that is, how the body parts work.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62271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for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"/>
          <p:cNvSpPr>
            <a:spLocks noGrp="1"/>
          </p:cNvSpPr>
          <p:nvPr>
            <p:ph sz="quarter" idx="15" hasCustomPrompt="1"/>
          </p:nvPr>
        </p:nvSpPr>
        <p:spPr>
          <a:xfrm>
            <a:off x="304800" y="5029200"/>
            <a:ext cx="8534400" cy="1143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000"/>
              </a:spcBef>
              <a:buFont typeface="Arial" charset="0"/>
              <a:buNone/>
              <a:defRPr sz="2000" b="0" i="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803275" indent="-450850">
              <a:spcBef>
                <a:spcPts val="1000"/>
              </a:spcBef>
              <a:buFont typeface="+mj-lt"/>
              <a:buAutoNum type="alphaLcPeriod"/>
              <a:tabLst/>
              <a:defRPr sz="2800" b="0" i="0" baseline="0">
                <a:solidFill>
                  <a:schemeClr val="tx1"/>
                </a:solidFill>
                <a:latin typeface="Source Sans Pro" charset="0"/>
                <a:ea typeface="Source Sans Pro" charset="0"/>
                <a:cs typeface="Source Sans Pro" charset="0"/>
              </a:defRPr>
            </a:lvl2pPr>
          </a:lstStyle>
          <a:p>
            <a:pPr lvl="0"/>
            <a:r>
              <a:rPr lang="en-US" sz="2000" dirty="0"/>
              <a:t>Figure 4.5 Figure title placeholder</a:t>
            </a:r>
          </a:p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3276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</p:spTree>
    <p:extLst>
      <p:ext uri="{BB962C8B-B14F-4D97-AF65-F5344CB8AC3E}">
        <p14:creationId xmlns:p14="http://schemas.microsoft.com/office/powerpoint/2010/main" val="977103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85344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253979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4603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47604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"/>
          <p:cNvSpPr>
            <a:spLocks noGrp="1"/>
          </p:cNvSpPr>
          <p:nvPr>
            <p:ph type="title" hasCustomPrompt="1"/>
          </p:nvPr>
        </p:nvSpPr>
        <p:spPr>
          <a:xfrm>
            <a:off x="304800" y="762001"/>
            <a:ext cx="8534400" cy="990600"/>
          </a:xfrm>
          <a:prstGeom prst="rect">
            <a:avLst/>
          </a:prstGeom>
        </p:spPr>
        <p:txBody>
          <a:bodyPr/>
          <a:lstStyle>
            <a:lvl1pPr>
              <a:defRPr sz="4000" b="0" i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Section or Topic Heading</a:t>
            </a:r>
          </a:p>
        </p:txBody>
      </p:sp>
      <p:sp>
        <p:nvSpPr>
          <p:cNvPr id="6" name="Content Placeholder 1"/>
          <p:cNvSpPr>
            <a:spLocks noGrp="1"/>
          </p:cNvSpPr>
          <p:nvPr>
            <p:ph sz="quarter" idx="16"/>
          </p:nvPr>
        </p:nvSpPr>
        <p:spPr>
          <a:xfrm>
            <a:off x="3048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7"/>
          </p:nvPr>
        </p:nvSpPr>
        <p:spPr>
          <a:xfrm>
            <a:off x="4724400" y="1752600"/>
            <a:ext cx="4114800" cy="2819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8"/>
          </p:nvPr>
        </p:nvSpPr>
        <p:spPr>
          <a:xfrm>
            <a:off x="2286000" y="4724400"/>
            <a:ext cx="4572000" cy="14890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6132984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452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5350050"/>
            <a:ext cx="8534400" cy="309975"/>
          </a:xfrm>
          <a:prstGeom prst="rect">
            <a:avLst/>
          </a:prstGeom>
        </p:spPr>
        <p:txBody>
          <a:bodyPr/>
          <a:lstStyle>
            <a:lvl1pPr>
              <a:defRPr sz="2000" b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Title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 hasCustomPrompt="1"/>
          </p:nvPr>
        </p:nvSpPr>
        <p:spPr>
          <a:xfrm>
            <a:off x="304800" y="5780675"/>
            <a:ext cx="8534400" cy="467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sz="2000" dirty="0"/>
              <a:t>Figure 4.5 Figure title placeholder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2667376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: Version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820738"/>
            <a:ext cx="8534400" cy="49704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 i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304800" y="5920581"/>
            <a:ext cx="8534400" cy="435770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Image Title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Copyright ©2018 John Wiley &amp; Son, Inc. 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1D879-F7CD-4B87-A39A-9B1EFBAA8C93}" type="datetime8">
              <a:rPr lang="ar-EG" smtClean="0"/>
              <a:t>02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568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C5202-9340-4763-A8B2-DB3760FE46B5}" type="datetime8">
              <a:rPr lang="ar-EG" smtClean="0"/>
              <a:t>02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4235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70E33-6A2D-4642-8820-4F63366A9A7D}" type="datetime8">
              <a:rPr lang="ar-EG" smtClean="0"/>
              <a:t>02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0875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6F78A-E644-4BD2-AA44-23730300262C}" type="datetime8">
              <a:rPr lang="ar-EG" smtClean="0"/>
              <a:t>02 آب،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3495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43AD3-122B-40C0-BC16-64BF32E4901C}" type="datetime8">
              <a:rPr lang="ar-EG" smtClean="0"/>
              <a:t>02 آب، 24</a:t>
            </a:fld>
            <a:endParaRPr lang="ar-E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3164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6F7C0-6EDA-45E1-9667-502361C80AB8}" type="datetime8">
              <a:rPr lang="ar-EG" smtClean="0"/>
              <a:t>02 آب، 24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9318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40A9-426D-42B1-827E-011C7AA75322}" type="datetime8">
              <a:rPr lang="ar-EG" smtClean="0"/>
              <a:t>02 آب، 24</a:t>
            </a:fld>
            <a:endParaRPr lang="ar-E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3310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DD41D-F016-4E68-BEAD-905813B2971E}" type="datetime8">
              <a:rPr lang="ar-EG" smtClean="0"/>
              <a:t>02 آب،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6010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EB3B6-A347-40AE-B1D2-6942D69CB983}" type="datetime8">
              <a:rPr lang="ar-EG" smtClean="0"/>
              <a:t>02 آب، 24</a:t>
            </a:fld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13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B7F-3129-42A8-909B-33732CAB840F}" type="datetime8">
              <a:rPr lang="ar-EG" smtClean="0"/>
              <a:t>02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7055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EA6C7-739D-417A-91CD-179C3780FCA6}" type="datetime8">
              <a:rPr lang="ar-EG" smtClean="0"/>
              <a:t>02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2134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08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474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3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304800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880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110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" name="Straight Connector 16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158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42" r:id="rId2"/>
    <p:sldLayoutId id="2147483956" r:id="rId3"/>
    <p:sldLayoutId id="2147483955" r:id="rId4"/>
    <p:sldLayoutId id="2147483957" r:id="rId5"/>
    <p:sldLayoutId id="2147483959" r:id="rId6"/>
    <p:sldLayoutId id="2147483958" r:id="rId7"/>
    <p:sldLayoutId id="2147483960" r:id="rId8"/>
    <p:sldLayoutId id="2147483961" r:id="rId9"/>
    <p:sldLayoutId id="2147483962" r:id="rId10"/>
    <p:sldLayoutId id="214748396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811935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4" r:id="rId1"/>
    <p:sldLayoutId id="214748396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3219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161695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9" r:id="rId1"/>
    <p:sldLayoutId id="214748397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381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67B19427-F580-D146-B60E-4CADEE75497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Copyright ©2018 John Wiley &amp; Son, Inc. </a:t>
            </a:r>
          </a:p>
        </p:txBody>
      </p:sp>
    </p:spTree>
    <p:extLst>
      <p:ext uri="{BB962C8B-B14F-4D97-AF65-F5344CB8AC3E}">
        <p14:creationId xmlns:p14="http://schemas.microsoft.com/office/powerpoint/2010/main" val="302625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40080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Copyright ©2018 John Wiley &amp; Son, Inc.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81430-7FCB-BA4C-90CE-EB7ACCC9EC50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144000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0" y="6324600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1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0" i="0" kern="1200">
          <a:solidFill>
            <a:schemeClr val="tx1"/>
          </a:solidFill>
          <a:latin typeface="Source Sans Pro" charset="0"/>
          <a:ea typeface="Source Sans Pro" charset="0"/>
          <a:cs typeface="Source Sans Pro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C6F66-5AD6-48CF-B4F4-5315F96E7480}" type="datetime8">
              <a:rPr lang="ar-EG" smtClean="0"/>
              <a:t>02 آب، 24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109FA-CF45-4298-8B36-360B17B99176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08046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  <p:sldLayoutId id="2147483992" r:id="rId12"/>
    <p:sldLayoutId id="2147483993" r:id="rId13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9540" y="3395663"/>
            <a:ext cx="434554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Dr. Emad Zaher</a:t>
            </a:r>
          </a:p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52400" y="2414893"/>
            <a:ext cx="3801490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Financial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79540" y="5062233"/>
            <a:ext cx="5252759" cy="168208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(8) </a:t>
            </a:r>
          </a:p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Plant Assets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27936" y="4502184"/>
            <a:ext cx="1429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kkal Majalla" panose="02000000000000000000" pitchFamily="2" charset="-78"/>
                <a:ea typeface="Calibri" panose="020F0502020204030204" pitchFamily="34" charset="0"/>
                <a:cs typeface="+mn-cs"/>
              </a:rPr>
              <a:t>MGM611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650257" y="616744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9428">
        <p14:reveal/>
      </p:transition>
    </mc:Choice>
    <mc:Fallback xmlns="">
      <p:transition spd="slow" advTm="99428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A09A8AF-0E7E-8198-F25F-F6FC68E63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CT"/>
          <p:cNvSpPr>
            <a:spLocks noGrp="1"/>
          </p:cNvSpPr>
          <p:nvPr>
            <p:ph sz="quarter" idx="20"/>
          </p:nvPr>
        </p:nvSpPr>
        <p:spPr>
          <a:xfrm>
            <a:off x="304800" y="1743375"/>
            <a:ext cx="8035636" cy="1251285"/>
          </a:xfrm>
        </p:spPr>
        <p:txBody>
          <a:bodyPr/>
          <a:lstStyle/>
          <a:p>
            <a:r>
              <a:rPr lang="en-US" sz="4000" b="1" dirty="0">
                <a:solidFill>
                  <a:srgbClr val="FF0000"/>
                </a:solidFill>
                <a:ea typeface="Source Sans Pro" charset="0"/>
              </a:rPr>
              <a:t>Plant Assets(Non current assets)</a:t>
            </a:r>
          </a:p>
        </p:txBody>
      </p:sp>
      <p:sp>
        <p:nvSpPr>
          <p:cNvPr id="8" name="Edition"/>
          <p:cNvSpPr txBox="1">
            <a:spLocks/>
          </p:cNvSpPr>
          <p:nvPr/>
        </p:nvSpPr>
        <p:spPr>
          <a:xfrm>
            <a:off x="304800" y="2667000"/>
            <a:ext cx="8839200" cy="60960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900" b="1" i="0" kern="1200" baseline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0" name="CN"/>
          <p:cNvSpPr txBox="1">
            <a:spLocks/>
          </p:cNvSpPr>
          <p:nvPr/>
        </p:nvSpPr>
        <p:spPr>
          <a:xfrm>
            <a:off x="-96982" y="4724400"/>
            <a:ext cx="9144000" cy="586740"/>
          </a:xfrm>
          <a:prstGeom prst="rect">
            <a:avLst/>
          </a:prstGeom>
          <a:solidFill>
            <a:schemeClr val="bg2"/>
          </a:solidFill>
        </p:spPr>
        <p:txBody>
          <a:bodyPr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4000" b="1" i="0" kern="1200" baseline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4" name="CT">
            <a:extLst>
              <a:ext uri="{FF2B5EF4-FFF2-40B4-BE49-F238E27FC236}">
                <a16:creationId xmlns:a16="http://schemas.microsoft.com/office/drawing/2014/main" id="{8673BB98-1C37-83ED-75C1-9C98AE60DAF8}"/>
              </a:ext>
            </a:extLst>
          </p:cNvPr>
          <p:cNvSpPr txBox="1">
            <a:spLocks/>
          </p:cNvSpPr>
          <p:nvPr/>
        </p:nvSpPr>
        <p:spPr>
          <a:xfrm>
            <a:off x="457200" y="3249478"/>
            <a:ext cx="8035636" cy="1251285"/>
          </a:xfrm>
          <a:prstGeom prst="rect">
            <a:avLst/>
          </a:prstGeom>
        </p:spPr>
        <p:txBody>
          <a:bodyPr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3800" b="0" i="0" kern="120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>
                <a:solidFill>
                  <a:schemeClr val="accent1"/>
                </a:solidFill>
                <a:ea typeface="Source Sans Pro" charset="0"/>
              </a:rPr>
              <a:t>Property ,Plant ,and Equipment</a:t>
            </a:r>
          </a:p>
          <a:p>
            <a:r>
              <a:rPr lang="en-US" sz="4400" dirty="0">
                <a:solidFill>
                  <a:srgbClr val="0000CC"/>
                </a:solidFill>
              </a:rPr>
              <a:t>(IAS 16)</a:t>
            </a:r>
          </a:p>
        </p:txBody>
      </p:sp>
    </p:spTree>
    <p:extLst>
      <p:ext uri="{BB962C8B-B14F-4D97-AF65-F5344CB8AC3E}">
        <p14:creationId xmlns:p14="http://schemas.microsoft.com/office/powerpoint/2010/main" val="468637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0E4D89-DB9E-12F0-5525-507BDDD590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000" b="1" dirty="0">
                <a:ea typeface="Source Sans Pro" charset="0"/>
              </a:rPr>
              <a:t>Chapter Outline</a:t>
            </a:r>
          </a:p>
        </p:txBody>
      </p:sp>
      <p:sp>
        <p:nvSpPr>
          <p:cNvPr id="4" name="COB/LO"/>
          <p:cNvSpPr>
            <a:spLocks noGrp="1"/>
          </p:cNvSpPr>
          <p:nvPr>
            <p:ph sz="quarter" idx="14"/>
          </p:nvPr>
        </p:nvSpPr>
        <p:spPr>
          <a:xfrm>
            <a:off x="228600" y="1371600"/>
            <a:ext cx="8763000" cy="4648200"/>
          </a:xfrm>
        </p:spPr>
        <p:txBody>
          <a:bodyPr/>
          <a:lstStyle/>
          <a:p>
            <a:pPr lvl="1" indent="-520700">
              <a:spcBef>
                <a:spcPts val="1200"/>
              </a:spcBef>
            </a:pPr>
            <a:endParaRPr lang="en-US" sz="1400" b="1" dirty="0"/>
          </a:p>
          <a:p>
            <a:pPr lvl="1" indent="-520700">
              <a:spcBef>
                <a:spcPts val="1200"/>
              </a:spcBef>
            </a:pPr>
            <a:r>
              <a:rPr lang="en-US" sz="3200" b="1" dirty="0"/>
              <a:t>Learning Objectives</a:t>
            </a:r>
          </a:p>
          <a:p>
            <a:pPr lvl="1" indent="-520700">
              <a:spcBef>
                <a:spcPts val="1200"/>
              </a:spcBef>
            </a:pPr>
            <a:endParaRPr lang="en-US" sz="3200" b="1" dirty="0"/>
          </a:p>
          <a:p>
            <a:pPr>
              <a:spcBef>
                <a:spcPts val="1200"/>
              </a:spcBef>
            </a:pPr>
            <a:r>
              <a:rPr lang="en-US" sz="2600" b="1" dirty="0">
                <a:solidFill>
                  <a:srgbClr val="990000"/>
                </a:solidFill>
              </a:rPr>
              <a:t>LO </a:t>
            </a:r>
            <a:r>
              <a:rPr lang="en-US" sz="2800" b="1" dirty="0">
                <a:solidFill>
                  <a:srgbClr val="990000"/>
                </a:solidFill>
              </a:rPr>
              <a:t>1</a:t>
            </a:r>
            <a:r>
              <a:rPr lang="en-US" sz="2800" dirty="0">
                <a:solidFill>
                  <a:schemeClr val="tx1"/>
                </a:solidFill>
              </a:rPr>
              <a:t>	</a:t>
            </a:r>
            <a:r>
              <a:rPr lang="en-US" sz="2800" dirty="0"/>
              <a:t>Explain the accounting for plant asset	expenditures.</a:t>
            </a:r>
          </a:p>
          <a:p>
            <a:pPr>
              <a:spcBef>
                <a:spcPts val="1200"/>
              </a:spcBef>
            </a:pPr>
            <a:r>
              <a:rPr lang="en-US" sz="2800" b="1" dirty="0">
                <a:solidFill>
                  <a:srgbClr val="990000"/>
                </a:solidFill>
              </a:rPr>
              <a:t>LO 2    </a:t>
            </a:r>
            <a:r>
              <a:rPr lang="en-US" sz="2800" dirty="0"/>
              <a:t>Illustrate cost of plant assets.</a:t>
            </a:r>
          </a:p>
          <a:p>
            <a:pPr>
              <a:spcBef>
                <a:spcPts val="1200"/>
              </a:spcBef>
            </a:pPr>
            <a:r>
              <a:rPr lang="en-US" sz="2800" b="1" dirty="0">
                <a:solidFill>
                  <a:srgbClr val="990000"/>
                </a:solidFill>
              </a:rPr>
              <a:t>LO 3</a:t>
            </a:r>
            <a:r>
              <a:rPr lang="en-US" sz="2800" dirty="0"/>
              <a:t> 	Apply depreciation methods to plant assets.</a:t>
            </a:r>
          </a:p>
          <a:p>
            <a:pPr lvl="0">
              <a:spcBef>
                <a:spcPts val="1200"/>
              </a:spcBef>
            </a:pPr>
            <a:r>
              <a:rPr lang="en-US" sz="2800" b="1" dirty="0">
                <a:solidFill>
                  <a:srgbClr val="990000"/>
                </a:solidFill>
              </a:rPr>
              <a:t>LO 4 	</a:t>
            </a:r>
            <a:r>
              <a:rPr lang="en-GB" sz="2800" dirty="0">
                <a:solidFill>
                  <a:srgbClr val="000000"/>
                </a:solidFill>
              </a:rPr>
              <a:t>Discuss how plant assets depreciation revised.</a:t>
            </a: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315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4C97AC-96C4-40DF-5DEF-CAA19D3C85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r>
              <a:rPr lang="en-US" b="1" dirty="0">
                <a:solidFill>
                  <a:srgbClr val="0000CC"/>
                </a:solidFill>
              </a:rPr>
              <a:t>Plant assets </a:t>
            </a:r>
            <a:r>
              <a:rPr lang="en-US" dirty="0"/>
              <a:t>are resources that have 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dirty="0"/>
              <a:t>physical substance (a definite size and shape) 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dirty="0"/>
              <a:t>are used in the operations of a business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dirty="0"/>
              <a:t>are not intended for sale to customers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r>
              <a:rPr lang="en-US" dirty="0"/>
              <a:t>are expected to be of use to the company for a number of years</a:t>
            </a:r>
          </a:p>
          <a:p>
            <a:pPr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r>
              <a:rPr lang="en-US" altLang="en-US" dirty="0"/>
              <a:t>Referred to as </a:t>
            </a:r>
            <a:r>
              <a:rPr lang="en-US" altLang="en-US" b="1" dirty="0"/>
              <a:t>property, plant, and equipment</a:t>
            </a:r>
            <a:r>
              <a:rPr lang="en-US" altLang="en-US" dirty="0"/>
              <a:t>; </a:t>
            </a:r>
            <a:r>
              <a:rPr lang="en-US" altLang="en-US" b="1" dirty="0"/>
              <a:t>plant and equipment</a:t>
            </a:r>
            <a:r>
              <a:rPr lang="en-US" altLang="en-US" dirty="0"/>
              <a:t>; and </a:t>
            </a:r>
            <a:r>
              <a:rPr lang="en-US" altLang="en-US" b="1" dirty="0"/>
              <a:t>fixed assets</a:t>
            </a:r>
            <a:r>
              <a:rPr lang="en-US" altLang="en-US" dirty="0"/>
              <a:t>.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</a:pPr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Plant Asset Expenditures</a:t>
            </a:r>
          </a:p>
        </p:txBody>
      </p:sp>
    </p:spTree>
    <p:extLst>
      <p:ext uri="{BB962C8B-B14F-4D97-AF65-F5344CB8AC3E}">
        <p14:creationId xmlns:p14="http://schemas.microsoft.com/office/powerpoint/2010/main" val="3281371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811D9B-D01C-3E62-65FC-8B6950D06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6096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r>
              <a:rPr lang="en-US" b="1" dirty="0">
                <a:solidFill>
                  <a:srgbClr val="0000CC"/>
                </a:solidFill>
              </a:rPr>
              <a:t>Plant assets </a:t>
            </a:r>
            <a:r>
              <a:rPr lang="en-US" dirty="0"/>
              <a:t>are critical to a company’s success.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Plant Asset Expenditures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22" y="2155592"/>
            <a:ext cx="8095555" cy="338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16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FB4725-908D-8062-9A12-302659351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r>
              <a:rPr lang="en-US" sz="3200" b="1" dirty="0">
                <a:solidFill>
                  <a:srgbClr val="990000"/>
                </a:solidFill>
              </a:rPr>
              <a:t>Determining the Cost of Plant Assets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>
                <a:solidFill>
                  <a:srgbClr val="0000CC"/>
                </a:solidFill>
              </a:rPr>
              <a:t>Historical Cost Principle </a:t>
            </a:r>
            <a:r>
              <a:rPr lang="en-US" altLang="en-US" dirty="0"/>
              <a:t>requires that companies record plant assets at cost. 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None/>
            </a:pPr>
            <a:r>
              <a:rPr lang="en-US" altLang="en-US" dirty="0"/>
              <a:t>	</a:t>
            </a:r>
            <a:r>
              <a:rPr lang="en-US" altLang="en-US" b="1" dirty="0"/>
              <a:t>Cost consists of all expenditures necessary to acquire an asset and </a:t>
            </a:r>
            <a:r>
              <a:rPr lang="en-US" altLang="en-US" b="1" dirty="0">
                <a:solidFill>
                  <a:srgbClr val="FF0000"/>
                </a:solidFill>
              </a:rPr>
              <a:t>make it ready for its intended use</a:t>
            </a:r>
            <a:r>
              <a:rPr lang="en-US" altLang="en-US" b="1" dirty="0"/>
              <a:t>. 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990000"/>
              </a:buClr>
              <a:buNone/>
            </a:pPr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Plant Asset Expenditures</a:t>
            </a:r>
          </a:p>
        </p:txBody>
      </p:sp>
    </p:spTree>
    <p:extLst>
      <p:ext uri="{BB962C8B-B14F-4D97-AF65-F5344CB8AC3E}">
        <p14:creationId xmlns:p14="http://schemas.microsoft.com/office/powerpoint/2010/main" val="1707025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C0D520-DD93-3309-1C3A-990CC85D91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3200" b="1" dirty="0"/>
              <a:t>Land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All necessary costs </a:t>
            </a:r>
            <a:r>
              <a:rPr lang="en-US" altLang="en-US" dirty="0"/>
              <a:t>incurred in making the land </a:t>
            </a:r>
            <a:r>
              <a:rPr lang="en-US" altLang="en-US" b="1" dirty="0"/>
              <a:t>ready for its intended use</a:t>
            </a:r>
            <a:r>
              <a:rPr lang="en-US" altLang="en-US" dirty="0"/>
              <a:t> increase (debit) the Land account.</a:t>
            </a:r>
          </a:p>
          <a:p>
            <a:pPr marL="0" lvl="1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None/>
            </a:pPr>
            <a:r>
              <a:rPr lang="en-US" altLang="en-US" sz="2800" b="1" dirty="0"/>
              <a:t>Costs typically include:</a:t>
            </a:r>
          </a:p>
          <a:p>
            <a:pPr marL="685800" lvl="2" indent="-457200">
              <a:lnSpc>
                <a:spcPct val="100000"/>
              </a:lnSpc>
              <a:spcBef>
                <a:spcPts val="9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altLang="en-US" sz="2800" b="1" dirty="0">
                <a:solidFill>
                  <a:srgbClr val="FF0000"/>
                </a:solidFill>
              </a:rPr>
              <a:t>cash purchase price, </a:t>
            </a:r>
          </a:p>
          <a:p>
            <a:pPr marL="685800" lvl="2" indent="-457200">
              <a:lnSpc>
                <a:spcPct val="100000"/>
              </a:lnSpc>
              <a:spcBef>
                <a:spcPts val="9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altLang="en-US" sz="2800" b="1" dirty="0">
                <a:solidFill>
                  <a:srgbClr val="FF0000"/>
                </a:solidFill>
              </a:rPr>
              <a:t>closing costs such as title and attorney’s fees, </a:t>
            </a:r>
          </a:p>
          <a:p>
            <a:pPr marL="685800" lvl="2" indent="-457200">
              <a:lnSpc>
                <a:spcPct val="100000"/>
              </a:lnSpc>
              <a:spcBef>
                <a:spcPts val="9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altLang="en-US" sz="2800" b="1" dirty="0">
                <a:solidFill>
                  <a:srgbClr val="FF0000"/>
                </a:solidFill>
              </a:rPr>
              <a:t>real estate brokers’ commissions, and </a:t>
            </a:r>
          </a:p>
          <a:p>
            <a:pPr marL="685800" lvl="2" indent="-457200">
              <a:lnSpc>
                <a:spcPct val="100000"/>
              </a:lnSpc>
              <a:spcBef>
                <a:spcPts val="9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altLang="en-US" sz="2800" b="1" dirty="0">
                <a:solidFill>
                  <a:srgbClr val="FF0000"/>
                </a:solidFill>
              </a:rPr>
              <a:t>accrued property taxes.</a:t>
            </a:r>
            <a:endParaRPr lang="ar-EG" altLang="en-US" sz="2800" b="1" dirty="0">
              <a:solidFill>
                <a:srgbClr val="FF0000"/>
              </a:solidFill>
            </a:endParaRPr>
          </a:p>
          <a:p>
            <a:pPr marL="685800" lvl="2" indent="-457200">
              <a:lnSpc>
                <a:spcPct val="100000"/>
              </a:lnSpc>
              <a:spcBef>
                <a:spcPts val="9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sz="2800" b="1" dirty="0">
                <a:solidFill>
                  <a:srgbClr val="FF0000"/>
                </a:solidFill>
              </a:rPr>
              <a:t>Removal cost (Razing cost)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</p:spTree>
    <p:extLst>
      <p:ext uri="{BB962C8B-B14F-4D97-AF65-F5344CB8AC3E}">
        <p14:creationId xmlns:p14="http://schemas.microsoft.com/office/powerpoint/2010/main" val="148723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068D21-3306-4D45-6730-FA9F69916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6482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sz="2600" b="1" dirty="0"/>
              <a:t>Illustration: </a:t>
            </a:r>
            <a:r>
              <a:rPr lang="en-US" sz="2600" dirty="0"/>
              <a:t>Lew Ltd. acquires real estate at a cash cost of $2,000,000. The property contains an old warehouse that is razed at a net cost of HK$60,000 ($75,000 in costs less $15,000 proceeds from salvaged materials). Additional expenditures are the attorney’s fee, $10,000, and the real estate broker’s commission, $80,000. </a:t>
            </a:r>
            <a:r>
              <a:rPr lang="en-US" altLang="en-US" sz="2400" dirty="0">
                <a:latin typeface="Liberation Sans" panose="020B0604020202020204" pitchFamily="34" charset="0"/>
              </a:rPr>
              <a:t>Determine the amount to be reported as the cost of the land.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altLang="en-US" sz="2600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sz="2600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</p:spTree>
    <p:extLst>
      <p:ext uri="{BB962C8B-B14F-4D97-AF65-F5344CB8AC3E}">
        <p14:creationId xmlns:p14="http://schemas.microsoft.com/office/powerpoint/2010/main" val="1376851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6ED14F5-65A7-914E-5C51-02BA1DCF7A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562" y="1447800"/>
            <a:ext cx="8535614" cy="9906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600" b="1" dirty="0"/>
              <a:t>Illustration: </a:t>
            </a:r>
            <a:r>
              <a:rPr lang="en-US" altLang="en-US" sz="2400" dirty="0">
                <a:latin typeface="Liberation Sans" panose="020B0604020202020204" pitchFamily="34" charset="0"/>
              </a:rPr>
              <a:t>Determine the amount to be reported as the cost of the land.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altLang="en-US" sz="2600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endParaRPr lang="en-US" sz="2600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2609828"/>
              </p:ext>
            </p:extLst>
          </p:nvPr>
        </p:nvGraphicFramePr>
        <p:xfrm>
          <a:off x="152400" y="1889760"/>
          <a:ext cx="8763000" cy="22231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79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36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>
                        <a:lnSpc>
                          <a:spcPts val="2700"/>
                        </a:lnSpc>
                      </a:pP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ts val="2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Land</a:t>
                      </a: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Cash price of property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HK$2,000,000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Net removal cost of warehouse (HK$75,000 - HK$15,000)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60,000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Attorney’s fee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10,000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Real estate broker’s commission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ts val="2700"/>
                        </a:lnSpc>
                      </a:pPr>
                      <a:r>
                        <a:rPr lang="en-US" sz="2200" u="none" strike="noStrike" dirty="0">
                          <a:effectLst/>
                        </a:rPr>
                        <a:t>80,000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>
                        <a:lnSpc>
                          <a:spcPts val="2700"/>
                        </a:lnSpc>
                      </a:pPr>
                      <a:r>
                        <a:rPr lang="en-US" sz="22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Cost of land</a:t>
                      </a:r>
                      <a:endParaRPr lang="en-US" sz="22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lnSpc>
                          <a:spcPts val="2700"/>
                        </a:lnSpc>
                      </a:pPr>
                      <a:r>
                        <a:rPr lang="en-US" sz="22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HK$2,150,000</a:t>
                      </a:r>
                      <a:endParaRPr lang="en-US" sz="22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04800" y="4876800"/>
            <a:ext cx="845820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8000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14950" algn="r"/>
                <a:tab pos="7143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460375" indent="-460375" algn="l">
              <a:spcBef>
                <a:spcPts val="1200"/>
              </a:spcBef>
              <a:buClr>
                <a:schemeClr val="accent2"/>
              </a:buClr>
              <a:buSzPct val="75000"/>
              <a:buFont typeface="Wingdings" pitchFamily="2" charset="2"/>
              <a:buNone/>
            </a:pPr>
            <a:r>
              <a:rPr lang="en-US" altLang="en-US" sz="2600" b="0" dirty="0">
                <a:solidFill>
                  <a:srgbClr val="000000"/>
                </a:solidFill>
                <a:latin typeface="+mn-lt"/>
              </a:rPr>
              <a:t>Lew makes the following entry:</a:t>
            </a:r>
          </a:p>
          <a:p>
            <a:pPr marL="914400" indent="-457200" algn="l">
              <a:spcBef>
                <a:spcPts val="6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tabLst>
                <a:tab pos="6570663" algn="r"/>
                <a:tab pos="8229600" algn="r"/>
              </a:tabLst>
            </a:pPr>
            <a:r>
              <a:rPr lang="en-US" altLang="en-US" sz="2600" b="0" dirty="0">
                <a:solidFill>
                  <a:srgbClr val="000000"/>
                </a:solidFill>
                <a:latin typeface="+mn-lt"/>
              </a:rPr>
              <a:t>Land	2,150,000</a:t>
            </a:r>
          </a:p>
          <a:p>
            <a:pPr marL="914400" indent="-457200" algn="l">
              <a:spcBef>
                <a:spcPts val="6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tabLst>
                <a:tab pos="6570663" algn="r"/>
                <a:tab pos="8229600" algn="r"/>
              </a:tabLst>
            </a:pPr>
            <a:r>
              <a:rPr lang="en-US" altLang="en-US" sz="2600" b="0" dirty="0">
                <a:solidFill>
                  <a:srgbClr val="000000"/>
                </a:solidFill>
                <a:latin typeface="+mn-lt"/>
              </a:rPr>
              <a:t>	Cash		2,150,000</a:t>
            </a:r>
          </a:p>
        </p:txBody>
      </p:sp>
      <p:sp>
        <p:nvSpPr>
          <p:cNvPr id="3" name="Rectangle 2"/>
          <p:cNvSpPr/>
          <p:nvPr/>
        </p:nvSpPr>
        <p:spPr>
          <a:xfrm>
            <a:off x="7239000" y="2438400"/>
            <a:ext cx="1676400" cy="3148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239000" y="2743200"/>
            <a:ext cx="1676400" cy="3148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239000" y="3114124"/>
            <a:ext cx="1676400" cy="3148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391400" y="3429000"/>
            <a:ext cx="1676400" cy="3148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239000" y="4025020"/>
            <a:ext cx="1676400" cy="3148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32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 bldLvl="2"/>
      <p:bldP spid="3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020756-B38F-46E5-74CE-2F60EE62C6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3200" b="1" dirty="0"/>
              <a:t>Land Improvements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Structural additions </a:t>
            </a:r>
            <a:r>
              <a:rPr lang="en-GB" altLang="en-US" dirty="0"/>
              <a:t>with limited lives that are</a:t>
            </a:r>
            <a:r>
              <a:rPr lang="en-US" altLang="en-US" dirty="0"/>
              <a:t> made to land.  </a:t>
            </a:r>
            <a:r>
              <a:rPr lang="en-US" altLang="en-US" b="1" dirty="0"/>
              <a:t>Cost includes all expenditures necessary </a:t>
            </a:r>
            <a:r>
              <a:rPr lang="en-US" altLang="en-US" dirty="0"/>
              <a:t>to make the improvements </a:t>
            </a:r>
            <a:r>
              <a:rPr lang="en-US" altLang="en-US" b="1" dirty="0"/>
              <a:t>ready for their intended use</a:t>
            </a:r>
            <a:r>
              <a:rPr lang="en-US" altLang="en-US" dirty="0"/>
              <a:t>.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Examples: </a:t>
            </a:r>
            <a:r>
              <a:rPr lang="en-US" altLang="en-US" b="1" dirty="0">
                <a:solidFill>
                  <a:srgbClr val="FF0000"/>
                </a:solidFill>
              </a:rPr>
              <a:t>driveways, parking lots, fences, landscaping, and underground sprinklers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Limited useful lives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Expense (depreciate) cost of land improvements over their useful lives</a:t>
            </a:r>
            <a:endParaRPr lang="en-US" dirty="0"/>
          </a:p>
        </p:txBody>
      </p:sp>
      <p:sp>
        <p:nvSpPr>
          <p:cNvPr id="10" name="COB/LO"/>
          <p:cNvSpPr>
            <a:spLocks noGrp="1"/>
          </p:cNvSpPr>
          <p:nvPr>
            <p:ph sz="quarter" idx="4294967295"/>
          </p:nvPr>
        </p:nvSpPr>
        <p:spPr>
          <a:xfrm>
            <a:off x="228600" y="6410673"/>
            <a:ext cx="489095" cy="276999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marL="60325" lvl="1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LO 1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</p:spTree>
    <p:extLst>
      <p:ext uri="{BB962C8B-B14F-4D97-AF65-F5344CB8AC3E}">
        <p14:creationId xmlns:p14="http://schemas.microsoft.com/office/powerpoint/2010/main" val="315241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C94C44-B1A0-CAB9-1349-2C791AAB13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3200" b="1" dirty="0"/>
              <a:t>Buildings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Includes all costs </a:t>
            </a:r>
            <a:r>
              <a:rPr lang="en-US" altLang="en-US" dirty="0"/>
              <a:t>related directly to purchase or construction.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Purchase costs:</a:t>
            </a:r>
            <a:endParaRPr lang="en-US" altLang="en-US" dirty="0"/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dirty="0"/>
              <a:t>Purchase price, closing costs (attorney’s fees, title insurance, etc.) and real estate broker’s commission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dirty="0"/>
              <a:t>Remodeling and replacing or repairing the roof, floors, electrical wiring, and plumbing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</p:spTree>
    <p:extLst>
      <p:ext uri="{BB962C8B-B14F-4D97-AF65-F5344CB8AC3E}">
        <p14:creationId xmlns:p14="http://schemas.microsoft.com/office/powerpoint/2010/main" val="3852663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29EE65-904D-CCA6-AD87-84718EB5EB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3200" b="1" dirty="0"/>
              <a:t>Buildings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Includes all costs </a:t>
            </a:r>
            <a:r>
              <a:rPr lang="en-US" altLang="en-US" dirty="0"/>
              <a:t>related directly to purchase or construction.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Construction costs: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Contract price 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Payments for architects’ fees 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Building permits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Excavation costs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867600-A473-9F65-DC9C-83C7B29B0374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249337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CDA8D5-AC67-F3E2-A18E-5E06437ABE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143000"/>
            <a:ext cx="8534400" cy="5252819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sz="3200" b="1" dirty="0"/>
              <a:t>Equipment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Includes all costs </a:t>
            </a:r>
            <a:r>
              <a:rPr lang="en-US" altLang="en-US" dirty="0"/>
              <a:t>incurred in acquiring the equipment and preparing it for use.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Costs typically include:</a:t>
            </a:r>
          </a:p>
          <a:p>
            <a:pPr marL="574675" indent="-346075">
              <a:lnSpc>
                <a:spcPct val="100000"/>
              </a:lnSpc>
              <a:spcBef>
                <a:spcPts val="9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Cash purchase price</a:t>
            </a:r>
          </a:p>
          <a:p>
            <a:pPr marL="574675" indent="-346075">
              <a:spcBef>
                <a:spcPts val="9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Sales taxes</a:t>
            </a:r>
          </a:p>
          <a:p>
            <a:pPr marL="574675" indent="-346075">
              <a:spcBef>
                <a:spcPts val="9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Freight charges</a:t>
            </a:r>
          </a:p>
          <a:p>
            <a:pPr marL="574675" indent="-346075">
              <a:spcBef>
                <a:spcPts val="900"/>
              </a:spcBef>
              <a:buClr>
                <a:srgbClr val="800000"/>
              </a:buClr>
              <a:buSzPct val="100000"/>
            </a:pPr>
            <a:r>
              <a:rPr lang="en-US" altLang="en-US" sz="2800" b="1" dirty="0">
                <a:solidFill>
                  <a:srgbClr val="FF0000"/>
                </a:solidFill>
              </a:rPr>
              <a:t>Insurance during transit paid by purchaser</a:t>
            </a:r>
          </a:p>
          <a:p>
            <a:pPr marL="574675" indent="-346075">
              <a:spcBef>
                <a:spcPts val="900"/>
              </a:spcBef>
              <a:buClr>
                <a:srgbClr val="800000"/>
              </a:buClr>
              <a:buSzPct val="100000"/>
            </a:pPr>
            <a:r>
              <a:rPr lang="en-US" altLang="en-US" b="1" dirty="0">
                <a:solidFill>
                  <a:srgbClr val="FF0000"/>
                </a:solidFill>
              </a:rPr>
              <a:t>A</a:t>
            </a:r>
            <a:r>
              <a:rPr lang="en-US" altLang="en-US" sz="2800" b="1" dirty="0">
                <a:solidFill>
                  <a:srgbClr val="FF0000"/>
                </a:solidFill>
              </a:rPr>
              <a:t>ssembling, installing, and testing</a:t>
            </a:r>
          </a:p>
          <a:p>
            <a:pPr marL="574675" indent="-346075">
              <a:spcBef>
                <a:spcPts val="900"/>
              </a:spcBef>
              <a:buClr>
                <a:srgbClr val="800000"/>
              </a:buClr>
              <a:buSzPct val="100000"/>
            </a:pPr>
            <a:r>
              <a:rPr lang="en-US" b="1" dirty="0">
                <a:solidFill>
                  <a:srgbClr val="FF0000"/>
                </a:solidFill>
              </a:rPr>
              <a:t>Painting and lettering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EBE74A-8B1F-BE0E-BA2B-1AA5334834A8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20538132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5BB152-A121-8CBE-97EE-89EB7592E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20726"/>
              </p:ext>
            </p:extLst>
          </p:nvPr>
        </p:nvGraphicFramePr>
        <p:xfrm>
          <a:off x="914400" y="3337560"/>
          <a:ext cx="7235232" cy="2834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1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5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endParaRPr lang="en-US" sz="2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Equipment</a:t>
                      </a: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u="none" strike="noStrike" dirty="0">
                          <a:effectLst/>
                        </a:rPr>
                        <a:t>Cash price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00584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600" u="none" strike="noStrike" dirty="0">
                          <a:effectLst/>
                        </a:rPr>
                        <a:t>HK$420,000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u="none" strike="noStrike" dirty="0">
                          <a:effectLst/>
                        </a:rPr>
                        <a:t>Sales taxes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00584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600" u="none" strike="noStrike" dirty="0">
                          <a:effectLst/>
                        </a:rPr>
                        <a:t>13,200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u="none" strike="noStrike" dirty="0">
                          <a:effectLst/>
                        </a:rPr>
                        <a:t>Painting and lettering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00584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600" u="none" strike="noStrike" dirty="0">
                          <a:effectLst/>
                        </a:rPr>
                        <a:t>5,000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00584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r>
                        <a:rPr lang="en-US" sz="26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Cost of delivery truck</a:t>
                      </a:r>
                      <a:endParaRPr lang="en-US" sz="26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R="100584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6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HK$438,200</a:t>
                      </a:r>
                      <a:endParaRPr lang="en-US" sz="26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562" y="1447800"/>
            <a:ext cx="8535614" cy="19812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2500" b="1" dirty="0"/>
              <a:t>Illustration: </a:t>
            </a:r>
            <a:r>
              <a:rPr lang="en-GB" altLang="en-US" sz="2500" dirty="0"/>
              <a:t>Huang Group purchases a delivery truck at a cash price of $420,000. Related expenditures consist of sales taxes $13,200, painting and lettering $5,000, motor vehicle license $800, and a three-year accident insurance policy $16,000. </a:t>
            </a:r>
            <a:r>
              <a:rPr lang="en-GB" altLang="en-US" sz="2500" b="1" dirty="0"/>
              <a:t>Compute</a:t>
            </a:r>
            <a:r>
              <a:rPr lang="en-GB" altLang="en-US" sz="2500" dirty="0"/>
              <a:t> the cost of the delivery truck.</a:t>
            </a:r>
            <a:endParaRPr lang="en-US" sz="2500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  <p:sp>
        <p:nvSpPr>
          <p:cNvPr id="3" name="Rectangle 2"/>
          <p:cNvSpPr/>
          <p:nvPr/>
        </p:nvSpPr>
        <p:spPr>
          <a:xfrm>
            <a:off x="762000" y="4001388"/>
            <a:ext cx="746760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62000" y="4458588"/>
            <a:ext cx="746760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62000" y="4915788"/>
            <a:ext cx="746760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6400800" y="5742708"/>
            <a:ext cx="1752600" cy="381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96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8B7FF4-CAE2-AEFD-DEEE-9E2BF088C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09562" y="1447800"/>
            <a:ext cx="8535614" cy="4038600"/>
          </a:xfrm>
          <a:prstGeom prst="rect">
            <a:avLst/>
          </a:prstGeom>
        </p:spPr>
        <p:txBody>
          <a:bodyPr/>
          <a:lstStyle/>
          <a:p>
            <a:r>
              <a:rPr lang="en-US" sz="2600" b="1" dirty="0"/>
              <a:t>Illustration: </a:t>
            </a:r>
            <a:r>
              <a:rPr lang="en-GB" sz="2400" dirty="0"/>
              <a:t>Huang Group purchases a delivery truck at a cash price of $420,000. Related expenditures consist of sales taxes $13,200, painting and lettering $5,000, motor vehicle license $800, and a three-year accident insurance policy $16,000. </a:t>
            </a:r>
            <a:r>
              <a:rPr lang="en-GB" sz="2400" b="1" dirty="0"/>
              <a:t>Prepare the journal entry </a:t>
            </a:r>
            <a:r>
              <a:rPr lang="en-GB" sz="2400" dirty="0"/>
              <a:t>to record these costs.</a:t>
            </a:r>
          </a:p>
          <a:p>
            <a:pPr marL="914400" indent="-460375">
              <a:lnSpc>
                <a:spcPct val="100000"/>
              </a:lnSpc>
              <a:spcBef>
                <a:spcPts val="1800"/>
              </a:spcBef>
              <a:buClr>
                <a:schemeClr val="accent2"/>
              </a:buClr>
              <a:buSzPct val="75000"/>
              <a:buNone/>
              <a:tabLst>
                <a:tab pos="6061075" algn="r"/>
                <a:tab pos="7543800" algn="r"/>
              </a:tabLst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Equipment 	438,200</a:t>
            </a:r>
          </a:p>
          <a:p>
            <a:pPr marL="914400" indent="-460375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5000"/>
              <a:buNone/>
              <a:tabLst>
                <a:tab pos="6061075" algn="r"/>
                <a:tab pos="7543800" algn="r"/>
              </a:tabLst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License Expense 	800 </a:t>
            </a:r>
          </a:p>
          <a:p>
            <a:pPr marL="914400" indent="-460375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5000"/>
              <a:buNone/>
              <a:tabLst>
                <a:tab pos="6061075" algn="r"/>
                <a:tab pos="7543800" algn="r"/>
              </a:tabLst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Prepaid Insurance 	16,000 </a:t>
            </a:r>
          </a:p>
          <a:p>
            <a:pPr marL="914400" indent="-460375">
              <a:lnSpc>
                <a:spcPct val="100000"/>
              </a:lnSpc>
              <a:spcBef>
                <a:spcPts val="600"/>
              </a:spcBef>
              <a:buClr>
                <a:schemeClr val="accent2"/>
              </a:buClr>
              <a:buSzPct val="75000"/>
              <a:buNone/>
              <a:tabLst>
                <a:tab pos="6061075" algn="r"/>
                <a:tab pos="7543800" algn="r"/>
              </a:tabLst>
            </a:pPr>
            <a:r>
              <a:rPr lang="en-US" altLang="en-US" sz="2400" dirty="0">
                <a:solidFill>
                  <a:srgbClr val="000000"/>
                </a:solidFill>
                <a:latin typeface="Liberation Sans" panose="020B0604020202020204" pitchFamily="34" charset="0"/>
              </a:rPr>
              <a:t>	Cash    		455,000</a:t>
            </a:r>
            <a:endParaRPr lang="en-US" sz="2600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Determining the Cost of Plant Assets</a:t>
            </a:r>
          </a:p>
        </p:txBody>
      </p:sp>
    </p:spTree>
    <p:extLst>
      <p:ext uri="{BB962C8B-B14F-4D97-AF65-F5344CB8AC3E}">
        <p14:creationId xmlns:p14="http://schemas.microsoft.com/office/powerpoint/2010/main" val="3280438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3C2BB2-EC32-0AD6-C3AD-25DCC90DE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b="1" dirty="0">
                <a:solidFill>
                  <a:srgbClr val="0000CC"/>
                </a:solidFill>
              </a:rPr>
              <a:t>Ordinary Repairs </a:t>
            </a:r>
            <a:r>
              <a:rPr lang="en-US" dirty="0"/>
              <a:t>are expenditures to maintain the operating efficiency and productive life of the unit.</a:t>
            </a:r>
          </a:p>
          <a:p>
            <a:pPr marL="574675" indent="-346075"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dirty="0"/>
              <a:t>Debit to Maintenance and Repairs Expense</a:t>
            </a:r>
          </a:p>
          <a:p>
            <a:pPr marL="574675" indent="-346075"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dirty="0"/>
              <a:t>Referred to as </a:t>
            </a:r>
            <a:r>
              <a:rPr lang="en-US" b="1" dirty="0">
                <a:solidFill>
                  <a:srgbClr val="0000CC"/>
                </a:solidFill>
              </a:rPr>
              <a:t>revenue expenditures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Clr>
                <a:srgbClr val="800000"/>
              </a:buClr>
              <a:buSzPct val="100000"/>
              <a:buNone/>
            </a:pPr>
            <a:r>
              <a:rPr lang="en-US" altLang="en-US" b="1" dirty="0">
                <a:solidFill>
                  <a:srgbClr val="0000CC"/>
                </a:solidFill>
              </a:rPr>
              <a:t>Additions and Improvements </a:t>
            </a:r>
            <a:r>
              <a:rPr lang="en-US" altLang="en-US" dirty="0"/>
              <a:t>are costs incurred to increase the operating efficiency, productive capacity, or useful life of a plant asset.</a:t>
            </a:r>
          </a:p>
          <a:p>
            <a:pPr marL="574675" indent="-346075"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Debit plant asset affected</a:t>
            </a:r>
          </a:p>
          <a:p>
            <a:pPr marL="574675" indent="-346075"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Referred to as </a:t>
            </a:r>
            <a:r>
              <a:rPr lang="en-US" altLang="en-US" b="1" dirty="0">
                <a:solidFill>
                  <a:srgbClr val="0000CC"/>
                </a:solidFill>
              </a:rPr>
              <a:t>capital expenditures</a:t>
            </a:r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Expenditures During Useful Life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3C6E5C-75FD-CD28-585B-7F8187E2FEA8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9617145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B61A37-87AB-D9C3-A1F1-BBEC93AB07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83202" y="6322547"/>
            <a:ext cx="2381250" cy="365125"/>
          </a:xfrm>
        </p:spPr>
        <p:txBody>
          <a:bodyPr/>
          <a:lstStyle/>
          <a:p>
            <a:fld id="{67B19427-F580-D146-B60E-4CADEE75497F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800"/>
            <a:ext cx="8534400" cy="4773741"/>
          </a:xfrm>
          <a:prstGeom prst="rect">
            <a:avLst/>
          </a:prstGeom>
        </p:spPr>
        <p:txBody>
          <a:bodyPr/>
          <a:lstStyle/>
          <a:p>
            <a:pPr marL="0" indent="0" algn="just">
              <a:lnSpc>
                <a:spcPct val="95000"/>
              </a:lnSpc>
              <a:spcBef>
                <a:spcPts val="1200"/>
              </a:spcBef>
              <a:buNone/>
            </a:pPr>
            <a:r>
              <a:rPr lang="en-US" sz="2600" dirty="0"/>
              <a:t>Assume that Jing Feng Heating and Cooling purchases a delivery truck for $150,000 cash, plus sales taxes of $9,000 and delivery costs of $5,000. The buyer also pays $2,000 for painting and lettering, $6,000 for an annual insurance policy, and $800 for a motor vehicle license. Explain how each of these costs would be accounted for.</a:t>
            </a:r>
          </a:p>
          <a:p>
            <a:pPr marL="0" indent="0">
              <a:lnSpc>
                <a:spcPct val="95000"/>
              </a:lnSpc>
              <a:spcBef>
                <a:spcPts val="1200"/>
              </a:spcBef>
              <a:buNone/>
            </a:pPr>
            <a:r>
              <a:rPr lang="en-US" sz="2600" b="1" dirty="0">
                <a:solidFill>
                  <a:srgbClr val="990000"/>
                </a:solidFill>
              </a:rPr>
              <a:t>Solution</a:t>
            </a:r>
          </a:p>
          <a:p>
            <a:pPr marL="574675" indent="-342900">
              <a:lnSpc>
                <a:spcPct val="95000"/>
              </a:lnSpc>
              <a:spcBef>
                <a:spcPts val="1200"/>
              </a:spcBef>
              <a:buClr>
                <a:srgbClr val="990000"/>
              </a:buClr>
              <a:buSzPct val="100000"/>
              <a:tabLst>
                <a:tab pos="2057400" algn="l"/>
              </a:tabLst>
            </a:pPr>
            <a:r>
              <a:rPr lang="en-US" sz="2600" dirty="0"/>
              <a:t>The first four payments ($150,000, $9,000, $5,000, and $2,000) are included in the </a:t>
            </a:r>
            <a:r>
              <a:rPr lang="en-US" sz="2600" b="1" dirty="0"/>
              <a:t>cost of the truck ($166,000) </a:t>
            </a:r>
          </a:p>
          <a:p>
            <a:pPr marL="574675" indent="-342900">
              <a:lnSpc>
                <a:spcPct val="95000"/>
              </a:lnSpc>
              <a:spcBef>
                <a:spcPts val="1200"/>
              </a:spcBef>
              <a:buClr>
                <a:srgbClr val="990000"/>
              </a:buClr>
              <a:buSzPct val="100000"/>
              <a:tabLst>
                <a:tab pos="2057400" algn="l"/>
              </a:tabLst>
            </a:pPr>
            <a:r>
              <a:rPr lang="en-US" sz="2600" dirty="0"/>
              <a:t>The payments for </a:t>
            </a:r>
            <a:r>
              <a:rPr lang="en-US" sz="2600" b="1" dirty="0"/>
              <a:t>insurance</a:t>
            </a:r>
            <a:r>
              <a:rPr lang="en-US" sz="2600" dirty="0"/>
              <a:t> and the </a:t>
            </a:r>
            <a:r>
              <a:rPr lang="en-US" sz="2600" b="1" dirty="0"/>
              <a:t>license</a:t>
            </a:r>
            <a:r>
              <a:rPr lang="en-US" sz="2600" dirty="0"/>
              <a:t> are operating costs and therefore are </a:t>
            </a:r>
            <a:r>
              <a:rPr lang="en-US" sz="2600" b="1" dirty="0"/>
              <a:t>expensed</a:t>
            </a: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877669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1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Cost of Plant Assets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33432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2955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4530A5-D6F3-E996-697B-26B765CDB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3200" b="1" dirty="0"/>
              <a:t>Depreciation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SzPct val="80000"/>
              <a:buNone/>
            </a:pPr>
            <a:r>
              <a:rPr lang="en-US" altLang="en-US" b="1" dirty="0"/>
              <a:t>Process of allocating to expense </a:t>
            </a:r>
            <a:r>
              <a:rPr lang="en-US" altLang="en-US" dirty="0"/>
              <a:t>the cost of a plant asset over its useful (service) life in a </a:t>
            </a:r>
            <a:r>
              <a:rPr lang="en-US" altLang="en-US" b="1" dirty="0"/>
              <a:t>rational and systematic manner</a:t>
            </a:r>
            <a:r>
              <a:rPr lang="en-US" altLang="en-US" dirty="0"/>
              <a:t>.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dirty="0"/>
              <a:t>Process of cost allocation, not asset valuation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dirty="0"/>
              <a:t>Applies to land improvements, buildings, and equipment, not land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sz="2800" dirty="0"/>
              <a:t>Depreciable because the revenue-producing ability of asset will decline over the asset’s useful life</a:t>
            </a:r>
            <a:endParaRPr lang="en-US" dirty="0"/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bri" panose="020F0502020204030204" pitchFamily="34" charset="0"/>
                <a:ea typeface="Source Sans Pro" charset="0"/>
                <a:cs typeface="Calibri" panose="020F0502020204030204" pitchFamily="34" charset="0"/>
              </a:rPr>
              <a:t>Depreciation Methods</a:t>
            </a:r>
          </a:p>
        </p:txBody>
      </p:sp>
    </p:spTree>
    <p:extLst>
      <p:ext uri="{BB962C8B-B14F-4D97-AF65-F5344CB8AC3E}">
        <p14:creationId xmlns:p14="http://schemas.microsoft.com/office/powerpoint/2010/main" val="26672618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506625-C313-D3C9-FECC-99B7FB624C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19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Factors in Computing Depreciation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5257800" y="4752108"/>
            <a:ext cx="33147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/>
            <a:r>
              <a:rPr lang="en-US" altLang="en-US" sz="1400" dirty="0">
                <a:latin typeface="+mn-lt"/>
              </a:rPr>
              <a:t>Helpful Hint </a:t>
            </a:r>
          </a:p>
          <a:p>
            <a:r>
              <a:rPr lang="en-US" altLang="en-US" sz="1400" b="0" dirty="0">
                <a:latin typeface="+mn-lt"/>
              </a:rPr>
              <a:t>Depreciation expense is reported on the income statement. Accumulated depreciation is reported on the statement of financial position as a deduction from plant assets.</a:t>
            </a:r>
            <a:endParaRPr lang="en-US" altLang="en-US" sz="1400" dirty="0">
              <a:latin typeface="+mn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0" y="5357812"/>
            <a:ext cx="3114675" cy="738188"/>
          </a:xfrm>
          <a:prstGeom prst="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l">
              <a:defRPr/>
            </a:pPr>
            <a:r>
              <a:rPr lang="en-US" sz="1400" b="1" dirty="0"/>
              <a:t>Alternative Terminology</a:t>
            </a:r>
          </a:p>
          <a:p>
            <a:pPr algn="l">
              <a:defRPr/>
            </a:pPr>
            <a:r>
              <a:rPr lang="en-US" sz="1400" b="0" dirty="0"/>
              <a:t>Another term sometimes used for salvage value is </a:t>
            </a:r>
            <a:r>
              <a:rPr lang="en-US" sz="1400" b="0" i="1" dirty="0"/>
              <a:t>residual value</a:t>
            </a:r>
            <a:r>
              <a:rPr lang="en-US" sz="1400" b="0" dirty="0"/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6060" y="4718989"/>
            <a:ext cx="4081140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en-US" sz="1200" b="1" dirty="0">
                <a:solidFill>
                  <a:srgbClr val="196E78"/>
                </a:solidFill>
              </a:rPr>
              <a:t>ILLUSTRATION 10.6</a:t>
            </a: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en-US" sz="1200" b="0" dirty="0"/>
              <a:t>Three factors in computing depreciation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37" y="1555384"/>
            <a:ext cx="8639525" cy="313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8580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683D02-7F7A-41E5-70FC-E28DE56B9E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altLang="en-US" b="1" dirty="0"/>
              <a:t>Management selects the method </a:t>
            </a:r>
            <a:r>
              <a:rPr lang="en-US" altLang="en-US" dirty="0"/>
              <a:t>it believes best measures an asset’s contribution to revenue over its useful life.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None/>
            </a:pPr>
            <a:r>
              <a:rPr lang="en-US" altLang="en-US" dirty="0"/>
              <a:t>Examples include:</a:t>
            </a:r>
          </a:p>
          <a:p>
            <a:pPr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altLang="en-US" sz="2800" b="1" dirty="0">
                <a:solidFill>
                  <a:srgbClr val="0000CC"/>
                </a:solidFill>
              </a:rPr>
              <a:t>Straight-line method</a:t>
            </a:r>
          </a:p>
          <a:p>
            <a:pPr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altLang="en-US" sz="2800" b="1" dirty="0">
                <a:solidFill>
                  <a:srgbClr val="0000CC"/>
                </a:solidFill>
              </a:rPr>
              <a:t>Declining-balance method</a:t>
            </a:r>
          </a:p>
          <a:p>
            <a:pPr lvl="1" indent="-45720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Font typeface="Comic Sans MS" pitchFamily="66" charset="0"/>
              <a:buAutoNum type="arabicPeriod"/>
            </a:pPr>
            <a:r>
              <a:rPr lang="en-US" altLang="en-US" sz="2800" b="1" dirty="0">
                <a:solidFill>
                  <a:srgbClr val="0000CC"/>
                </a:solidFill>
              </a:rPr>
              <a:t>Units-of-activity method</a:t>
            </a:r>
          </a:p>
          <a:p>
            <a:pPr marL="228600" lvl="1" indent="0">
              <a:lnSpc>
                <a:spcPct val="100000"/>
              </a:lnSpc>
              <a:spcBef>
                <a:spcPts val="1200"/>
              </a:spcBef>
              <a:buClr>
                <a:schemeClr val="tx1"/>
              </a:buClr>
              <a:buNone/>
            </a:pPr>
            <a:endParaRPr lang="en-US" altLang="en-US" sz="2800" dirty="0"/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20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Depreciation Methods</a:t>
            </a:r>
          </a:p>
        </p:txBody>
      </p:sp>
    </p:spTree>
    <p:extLst>
      <p:ext uri="{BB962C8B-B14F-4D97-AF65-F5344CB8AC3E}">
        <p14:creationId xmlns:p14="http://schemas.microsoft.com/office/powerpoint/2010/main" val="15748702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B2B8CD-D207-D87B-75B1-BE31BB59A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152400" y="1447800"/>
            <a:ext cx="8833224" cy="4724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SzPct val="80000"/>
              <a:buNone/>
            </a:pPr>
            <a:r>
              <a:rPr lang="en-US" altLang="en-US" sz="2600" b="1" dirty="0"/>
              <a:t>Illustration: </a:t>
            </a:r>
            <a:r>
              <a:rPr lang="en-US" altLang="en-US" sz="2600" dirty="0"/>
              <a:t>Barb’s Florists purchased a small delivery truck on January 1, 2020.</a:t>
            </a:r>
          </a:p>
          <a:p>
            <a:pPr marL="685800" indent="0">
              <a:lnSpc>
                <a:spcPct val="100000"/>
              </a:lnSpc>
              <a:spcBef>
                <a:spcPts val="1200"/>
              </a:spcBef>
              <a:buSzPct val="80000"/>
              <a:buNone/>
              <a:tabLst>
                <a:tab pos="6629400" algn="r"/>
              </a:tabLst>
            </a:pPr>
            <a:r>
              <a:rPr lang="en-US" altLang="en-US" sz="2600" dirty="0"/>
              <a:t>Cost 	€13,000</a:t>
            </a:r>
          </a:p>
          <a:p>
            <a:pPr marL="685800" indent="0">
              <a:lnSpc>
                <a:spcPct val="100000"/>
              </a:lnSpc>
              <a:spcBef>
                <a:spcPts val="600"/>
              </a:spcBef>
              <a:buSzPct val="80000"/>
              <a:buNone/>
              <a:tabLst>
                <a:tab pos="6629400" algn="r"/>
              </a:tabLst>
            </a:pPr>
            <a:r>
              <a:rPr lang="en-US" altLang="en-US" sz="2600" dirty="0"/>
              <a:t>Expected salvage value 	€  1,000</a:t>
            </a:r>
          </a:p>
          <a:p>
            <a:pPr marL="685800" indent="0">
              <a:lnSpc>
                <a:spcPct val="100000"/>
              </a:lnSpc>
              <a:spcBef>
                <a:spcPts val="600"/>
              </a:spcBef>
              <a:buSzPct val="80000"/>
              <a:buNone/>
              <a:tabLst>
                <a:tab pos="6629400" algn="r"/>
              </a:tabLst>
            </a:pPr>
            <a:r>
              <a:rPr lang="en-US" altLang="en-US" sz="2600" dirty="0"/>
              <a:t>Estimated useful life in years	5</a:t>
            </a:r>
          </a:p>
          <a:p>
            <a:pPr marL="685800" indent="0">
              <a:lnSpc>
                <a:spcPct val="100000"/>
              </a:lnSpc>
              <a:spcBef>
                <a:spcPts val="600"/>
              </a:spcBef>
              <a:buSzPct val="80000"/>
              <a:buNone/>
              <a:tabLst>
                <a:tab pos="6629400" algn="r"/>
              </a:tabLst>
            </a:pPr>
            <a:r>
              <a:rPr lang="en-US" altLang="en-US" sz="2600" dirty="0"/>
              <a:t>Estimated useful life in miles	100,000</a:t>
            </a:r>
          </a:p>
          <a:p>
            <a:pPr marL="0" indent="0">
              <a:lnSpc>
                <a:spcPct val="100000"/>
              </a:lnSpc>
              <a:spcBef>
                <a:spcPts val="1800"/>
              </a:spcBef>
              <a:buSzPct val="80000"/>
              <a:buNone/>
            </a:pPr>
            <a:r>
              <a:rPr lang="en-US" altLang="en-US" sz="2400" b="1" dirty="0">
                <a:latin typeface="Liberation Sans" panose="020B0604020202020204" pitchFamily="34" charset="0"/>
              </a:rPr>
              <a:t>Required: Compute depreciation using the following</a:t>
            </a:r>
            <a:r>
              <a:rPr lang="en-US" altLang="en-US" sz="2400" dirty="0">
                <a:latin typeface="Liberation Sans" panose="020B0604020202020204" pitchFamily="34" charset="0"/>
              </a:rPr>
              <a:t>. 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SzPct val="80000"/>
              <a:buNone/>
            </a:pPr>
            <a:r>
              <a:rPr lang="en-US" altLang="en-US" sz="2000" b="1" dirty="0">
                <a:solidFill>
                  <a:srgbClr val="FF0000"/>
                </a:solidFill>
                <a:latin typeface="Liberation Sans" panose="020B0604020202020204" pitchFamily="34" charset="0"/>
              </a:rPr>
              <a:t>(a) Straight-Line  (b) Units-of-Activity  (c) Declining Balance</a:t>
            </a:r>
            <a:endParaRPr lang="en-US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21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Depreciation Methods</a:t>
            </a:r>
          </a:p>
        </p:txBody>
      </p:sp>
    </p:spTree>
    <p:extLst>
      <p:ext uri="{BB962C8B-B14F-4D97-AF65-F5344CB8AC3E}">
        <p14:creationId xmlns:p14="http://schemas.microsoft.com/office/powerpoint/2010/main" val="41171269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9E5560-29E0-9C1B-09B7-C2308E56E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1219200"/>
          </a:xfrm>
          <a:prstGeom prst="rect">
            <a:avLst/>
          </a:prstGeom>
        </p:spPr>
        <p:txBody>
          <a:bodyPr/>
          <a:lstStyle/>
          <a:p>
            <a:pPr marL="574675" indent="-346075">
              <a:lnSpc>
                <a:spcPct val="100000"/>
              </a:lnSpc>
              <a:spcBef>
                <a:spcPts val="6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Expense is </a:t>
            </a:r>
            <a:r>
              <a:rPr lang="en-US" altLang="en-US" b="1" dirty="0"/>
              <a:t>same amount </a:t>
            </a:r>
            <a:r>
              <a:rPr lang="en-US" altLang="en-US" dirty="0"/>
              <a:t>for each year</a:t>
            </a:r>
          </a:p>
          <a:p>
            <a:pPr marL="574675" indent="-346075">
              <a:lnSpc>
                <a:spcPct val="100000"/>
              </a:lnSpc>
              <a:spcBef>
                <a:spcPts val="6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Depreciable cost = Cost less residual value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22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Straight-Line Method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975280"/>
              </p:ext>
            </p:extLst>
          </p:nvPr>
        </p:nvGraphicFramePr>
        <p:xfrm>
          <a:off x="593652" y="2819400"/>
          <a:ext cx="8001000" cy="32173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67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3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6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153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Cost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-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Residual </a:t>
                      </a:r>
                    </a:p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Value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=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Depreciable </a:t>
                      </a:r>
                    </a:p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Cost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€13,000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-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€1,000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=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€12,000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Depreciable </a:t>
                      </a:r>
                    </a:p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Cost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÷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Useful Life </a:t>
                      </a:r>
                    </a:p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(in years)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effectLst/>
                        </a:rPr>
                        <a:t>=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Annual </a:t>
                      </a:r>
                    </a:p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Depreciation </a:t>
                      </a:r>
                    </a:p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Expense</a:t>
                      </a:r>
                      <a:endParaRPr lang="en-US" sz="24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€12,000 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÷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=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€2,400</a:t>
                      </a:r>
                      <a:endParaRPr lang="en-US" sz="24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4" name="Elbow Connector 3"/>
          <p:cNvCxnSpPr/>
          <p:nvPr/>
        </p:nvCxnSpPr>
        <p:spPr>
          <a:xfrm rot="5400000">
            <a:off x="4223378" y="1563837"/>
            <a:ext cx="645414" cy="5779237"/>
          </a:xfrm>
          <a:prstGeom prst="bentConnector3">
            <a:avLst>
              <a:gd name="adj1" fmla="val 33526"/>
            </a:avLst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0839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34A020-9B9D-56AD-90A9-D9C07F9CD7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135476"/>
              </p:ext>
            </p:extLst>
          </p:nvPr>
        </p:nvGraphicFramePr>
        <p:xfrm>
          <a:off x="266244" y="2115312"/>
          <a:ext cx="8623462" cy="29900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79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6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10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49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410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72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6748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8722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8657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Computation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Annual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Expense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100" b="1" dirty="0"/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Year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Year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Depreciable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Cost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x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Rate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=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endParaRPr lang="en-US" sz="2100" b="1" dirty="0"/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Accumulated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Book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Value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20%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5486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€2,400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€ 2,400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€10,600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2021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2,400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4,800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8,200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2022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2,400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7,200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5,800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2023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2,400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9,600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3,400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2024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2,400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1,000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533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Clr>
                <a:srgbClr val="800000"/>
              </a:buClr>
              <a:buSzPct val="100000"/>
              <a:buNone/>
            </a:pPr>
            <a:r>
              <a:rPr lang="en-US" altLang="en-US" b="1" dirty="0"/>
              <a:t>Illustration for Barb’s Florists</a:t>
            </a: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Straight-Line Method</a:t>
            </a:r>
          </a:p>
        </p:txBody>
      </p:sp>
      <p:sp>
        <p:nvSpPr>
          <p:cNvPr id="7" name="Rectangle 6"/>
          <p:cNvSpPr/>
          <p:nvPr/>
        </p:nvSpPr>
        <p:spPr>
          <a:xfrm>
            <a:off x="12192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8194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6482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3246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7724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2192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194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6482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3246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7724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2192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28194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46482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63246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77724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12192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28194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46482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63246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77724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2192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28194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46482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/>
          <p:cNvSpPr/>
          <p:nvPr/>
        </p:nvSpPr>
        <p:spPr>
          <a:xfrm>
            <a:off x="63246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77724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ext Box 34"/>
          <p:cNvSpPr txBox="1">
            <a:spLocks noChangeArrowheads="1"/>
          </p:cNvSpPr>
          <p:nvPr/>
        </p:nvSpPr>
        <p:spPr bwMode="auto">
          <a:xfrm>
            <a:off x="457200" y="5181600"/>
            <a:ext cx="1066800" cy="96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600"/>
              </a:spcBef>
            </a:pPr>
            <a:r>
              <a:rPr lang="en-US" altLang="en-US" sz="2100" dirty="0">
                <a:solidFill>
                  <a:srgbClr val="800000"/>
                </a:solidFill>
                <a:latin typeface="+mn-lt"/>
              </a:rPr>
              <a:t>2020  Journal Entry</a:t>
            </a: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1828800" y="5105400"/>
            <a:ext cx="6858000" cy="880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257800" algn="r"/>
                <a:tab pos="6286500" algn="r"/>
                <a:tab pos="7426325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spcBef>
                <a:spcPts val="600"/>
              </a:spcBef>
              <a:spcAft>
                <a:spcPct val="20000"/>
              </a:spcAft>
              <a:buSzPct val="80000"/>
            </a:pPr>
            <a:r>
              <a:rPr lang="en-US" altLang="en-US" sz="2100" dirty="0">
                <a:latin typeface="+mn-lt"/>
              </a:rPr>
              <a:t>Depreciation Expense 	2,400</a:t>
            </a:r>
          </a:p>
          <a:p>
            <a:pPr algn="l">
              <a:spcBef>
                <a:spcPts val="600"/>
              </a:spcBef>
              <a:buSzPct val="80000"/>
            </a:pPr>
            <a:r>
              <a:rPr lang="en-US" altLang="en-US" sz="2100" dirty="0">
                <a:latin typeface="+mn-lt"/>
              </a:rPr>
              <a:t>	Accumulated Depreciation		2,400</a:t>
            </a:r>
          </a:p>
        </p:txBody>
      </p:sp>
    </p:spTree>
    <p:extLst>
      <p:ext uri="{BB962C8B-B14F-4D97-AF65-F5344CB8AC3E}">
        <p14:creationId xmlns:p14="http://schemas.microsoft.com/office/powerpoint/2010/main" val="2634115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5B2478A-0922-BA3E-8EAA-04563F6F42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533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2600" dirty="0"/>
              <a:t>Assume the delivery truck was </a:t>
            </a:r>
            <a:r>
              <a:rPr lang="en-US" altLang="en-US" sz="2600" b="1" dirty="0"/>
              <a:t>purchased on April 1, 2020</a:t>
            </a:r>
            <a:r>
              <a:rPr lang="en-US" altLang="en-US" sz="2600" dirty="0"/>
              <a:t>.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24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Straight-Line Method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692657"/>
              </p:ext>
            </p:extLst>
          </p:nvPr>
        </p:nvGraphicFramePr>
        <p:xfrm>
          <a:off x="266244" y="2115312"/>
          <a:ext cx="8668467" cy="3739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85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3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0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2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43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508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107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589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0214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888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8679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57755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Year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Depreciable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Cost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1" u="none" strike="noStrike" dirty="0">
                          <a:effectLst/>
                        </a:rPr>
                        <a:t>x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u="none" strike="noStrike" dirty="0">
                        <a:effectLst/>
                      </a:endParaRP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Rate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effectLst/>
                        </a:rPr>
                        <a:t>=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Annual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Expense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x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Partial</a:t>
                      </a:r>
                    </a:p>
                    <a:p>
                      <a:pPr algn="ctr"/>
                      <a:r>
                        <a:rPr lang="en-US" sz="2100" b="1" dirty="0"/>
                        <a:t>Year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=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Current</a:t>
                      </a:r>
                    </a:p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</a:p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Expense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0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Accumulated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20%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9144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=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€2,400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9/12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=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€ 1,800</a:t>
                      </a:r>
                    </a:p>
                  </a:txBody>
                  <a:tcPr marL="4233" marR="36576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€ 1,800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2021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2,400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2,400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4,200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2022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2,400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2,400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6,600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2023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2,400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2,400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9,000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2024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2,400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2,400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11,400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12,000</a:t>
                      </a: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=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2,400</a:t>
                      </a: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3/12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=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12,000</a:t>
                      </a: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€12,000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9" name="Text Box 9"/>
          <p:cNvSpPr txBox="1">
            <a:spLocks noChangeArrowheads="1"/>
          </p:cNvSpPr>
          <p:nvPr/>
        </p:nvSpPr>
        <p:spPr bwMode="auto">
          <a:xfrm>
            <a:off x="6363112" y="815319"/>
            <a:ext cx="2208976" cy="452432"/>
          </a:xfrm>
          <a:prstGeom prst="rect">
            <a:avLst/>
          </a:prstGeom>
          <a:solidFill>
            <a:schemeClr val="bg1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0">
            <a:spAutoFit/>
          </a:bodyPr>
          <a:lstStyle>
            <a:lvl1pPr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30000"/>
              </a:spcBef>
              <a:buSzPct val="80000"/>
            </a:pPr>
            <a:r>
              <a:rPr lang="en-US" altLang="en-US" sz="2600" dirty="0">
                <a:latin typeface="+mn-lt"/>
              </a:rPr>
              <a:t>Partial Year</a:t>
            </a:r>
            <a:endParaRPr lang="en-US" altLang="en-US" sz="24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3344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6388FA-BBEA-948F-8B2B-5AFB88505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905000"/>
            <a:ext cx="8534400" cy="3429000"/>
          </a:xfrm>
          <a:prstGeom prst="rect">
            <a:avLst/>
          </a:prstGeom>
        </p:spPr>
        <p:txBody>
          <a:bodyPr/>
          <a:lstStyle/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Accelerated method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Decreasing annual depreciation expense over asset’s useful life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Twice straight-line rate with Double-Declining-Balance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Rate applied to book value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25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1030069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Declining-Balance Method</a:t>
            </a:r>
          </a:p>
        </p:txBody>
      </p:sp>
    </p:spTree>
    <p:extLst>
      <p:ext uri="{BB962C8B-B14F-4D97-AF65-F5344CB8AC3E}">
        <p14:creationId xmlns:p14="http://schemas.microsoft.com/office/powerpoint/2010/main" val="23093512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FA0A97-0307-A3D1-7FC1-610451A07B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5191020"/>
              </p:ext>
            </p:extLst>
          </p:nvPr>
        </p:nvGraphicFramePr>
        <p:xfrm>
          <a:off x="266244" y="2115312"/>
          <a:ext cx="8623462" cy="381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79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6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10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49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410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72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6748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8722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8657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Computation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Annual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Expense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100" b="1" dirty="0"/>
                    </a:p>
                  </a:txBody>
                  <a:tcPr marL="4233" marR="4233" marT="4233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Year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Year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Book Value</a:t>
                      </a:r>
                      <a:r>
                        <a:rPr lang="en-US" sz="2100" b="1" u="none" strike="noStrike" baseline="0" dirty="0">
                          <a:effectLst/>
                        </a:rPr>
                        <a:t> Beg. of Year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x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Rate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=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marB="0" anchor="b"/>
                </a:tc>
                <a:tc>
                  <a:txBody>
                    <a:bodyPr/>
                    <a:lstStyle/>
                    <a:p>
                      <a:endParaRPr lang="en-US" sz="2100" b="1" dirty="0"/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Accumulated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Book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Value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€13,000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40%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54864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€5,200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€ 5,200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€7,800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2021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7,800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3,120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8,320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4,680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2022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4,680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1,872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10,192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2,808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2023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2,808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1,123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11,315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1,685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2024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1,685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685*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37744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12,000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solidFill>
                            <a:srgbClr val="990000"/>
                          </a:solidFill>
                          <a:effectLst/>
                        </a:rPr>
                        <a:t>1,000</a:t>
                      </a:r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 gridSpan="11">
                  <a:txBody>
                    <a:bodyPr/>
                    <a:lstStyle/>
                    <a:p>
                      <a:pPr marL="228600" indent="-228600" algn="l" fontAlgn="b"/>
                      <a:r>
                        <a:rPr lang="en-US" sz="2000" b="0" i="0" u="none" strike="noStrike" dirty="0"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* </a:t>
                      </a:r>
                      <a:r>
                        <a:rPr lang="en-US" sz="2000" b="0" i="0" u="none" strike="noStrike" baseline="0" dirty="0"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Computation of €674 (€1,685 × 40%) is adjusted to €685 in order for book value to equal residual value.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233" marR="4233" marT="18288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7315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37744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2100" b="1" i="0" u="none" strike="noStrike" dirty="0">
                        <a:solidFill>
                          <a:srgbClr val="99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57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533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Clr>
                <a:srgbClr val="800000"/>
              </a:buClr>
              <a:buSzPct val="100000"/>
              <a:buNone/>
            </a:pPr>
            <a:r>
              <a:rPr lang="en-US" altLang="en-US" b="1" dirty="0"/>
              <a:t>Illustration for Barb’s Florists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26</a:t>
            </a:fld>
            <a:endParaRPr lang="en-US" dirty="0">
              <a:latin typeface="+mn-lt"/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6934200" y="1447800"/>
            <a:ext cx="2057400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8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>
              <a:lnSpc>
                <a:spcPct val="90000"/>
              </a:lnSpc>
            </a:pPr>
            <a:r>
              <a:rPr lang="en-US" altLang="en-US" sz="1200" dirty="0">
                <a:solidFill>
                  <a:srgbClr val="196E78"/>
                </a:solidFill>
                <a:latin typeface="+mn-lt"/>
              </a:rPr>
              <a:t>ILLUSTRATION 10.13</a:t>
            </a:r>
          </a:p>
          <a:p>
            <a:pPr algn="l">
              <a:lnSpc>
                <a:spcPct val="90000"/>
              </a:lnSpc>
            </a:pPr>
            <a:r>
              <a:rPr lang="en-US" altLang="en-US" sz="1200" b="0" dirty="0">
                <a:latin typeface="+mn-lt"/>
              </a:rPr>
              <a:t>Double-declining-balance depreciation schedule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194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6482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3246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772400" y="327660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2192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194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6482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3246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772400" y="3655836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2192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28194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46482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63246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7772400" y="4031328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12192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28194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46482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63246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7772400" y="4406820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2192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/>
          <p:cNvSpPr/>
          <p:nvPr/>
        </p:nvSpPr>
        <p:spPr>
          <a:xfrm>
            <a:off x="28194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/>
          <p:cNvSpPr/>
          <p:nvPr/>
        </p:nvSpPr>
        <p:spPr>
          <a:xfrm>
            <a:off x="46482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/>
          <p:cNvSpPr/>
          <p:nvPr/>
        </p:nvSpPr>
        <p:spPr>
          <a:xfrm>
            <a:off x="63246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7772400" y="4782312"/>
            <a:ext cx="1143000" cy="30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Declining-Balance Method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21673" y="5276088"/>
            <a:ext cx="8610600" cy="667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175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4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18743D-D5D0-AD46-E624-A9E903474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416192"/>
              </p:ext>
            </p:extLst>
          </p:nvPr>
        </p:nvGraphicFramePr>
        <p:xfrm>
          <a:off x="266244" y="2115312"/>
          <a:ext cx="8668467" cy="37398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85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3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0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26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43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508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107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8589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0214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888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8679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157755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Year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Book Value</a:t>
                      </a:r>
                      <a:r>
                        <a:rPr lang="en-US" sz="2100" b="1" u="none" strike="noStrike" baseline="0" dirty="0">
                          <a:effectLst/>
                        </a:rPr>
                        <a:t> Beg. of Year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1" u="none" strike="noStrike" dirty="0">
                          <a:effectLst/>
                        </a:rPr>
                        <a:t>x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u="none" strike="noStrike" dirty="0">
                        <a:effectLst/>
                      </a:endParaRP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Rate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u="none" strike="noStrike" dirty="0">
                          <a:effectLst/>
                        </a:rPr>
                        <a:t>=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Annual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Expense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9144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x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Partial</a:t>
                      </a:r>
                    </a:p>
                    <a:p>
                      <a:pPr algn="ctr"/>
                      <a:r>
                        <a:rPr lang="en-US" sz="2100" b="1" dirty="0"/>
                        <a:t>Year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dirty="0"/>
                        <a:t>=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Current</a:t>
                      </a:r>
                    </a:p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</a:p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Expense</a:t>
                      </a: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0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Accumulated </a:t>
                      </a:r>
                    </a:p>
                    <a:p>
                      <a:pPr algn="ctr" fontAlgn="b"/>
                      <a:r>
                        <a:rPr lang="en-US" sz="2100" b="1" u="none" strike="noStrike" dirty="0">
                          <a:effectLst/>
                        </a:rPr>
                        <a:t>Depreciation</a:t>
                      </a:r>
                      <a:endParaRPr lang="en-US" sz="2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4233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€13,000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40%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9144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=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€5,200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9/12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=</a:t>
                      </a:r>
                    </a:p>
                  </a:txBody>
                  <a:tcPr marL="4233" marR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€ 3,900</a:t>
                      </a:r>
                    </a:p>
                  </a:txBody>
                  <a:tcPr marL="4233" marR="36576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€ 3,900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2021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9,100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3,640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3,640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7,540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2022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5,460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2,184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2,184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9,724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2023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3,276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1,310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1,310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11,034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u="none" strike="noStrike" dirty="0">
                          <a:effectLst/>
                        </a:rPr>
                        <a:t>2024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1,966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40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786</a:t>
                      </a:r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786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u="none" strike="noStrike" dirty="0">
                          <a:effectLst/>
                        </a:rPr>
                        <a:t>11,820</a:t>
                      </a:r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2025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1,180</a:t>
                      </a: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=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472</a:t>
                      </a: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1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Plug</a:t>
                      </a: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1" i="0" u="none" strike="noStrike" dirty="0">
                          <a:solidFill>
                            <a:srgbClr val="99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12,000</a:t>
                      </a: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2245"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27432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18288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€12,000</a:t>
                      </a:r>
                    </a:p>
                  </a:txBody>
                  <a:tcPr marL="4233" marR="36576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2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33" marR="365760" marT="27432" marB="27432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5334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2600" dirty="0"/>
              <a:t>Assume the delivery truck was </a:t>
            </a:r>
            <a:r>
              <a:rPr lang="en-US" altLang="en-US" sz="2600" b="1" dirty="0"/>
              <a:t>purchased on April 1, 2020</a:t>
            </a:r>
            <a:r>
              <a:rPr lang="en-US" altLang="en-US" sz="2600" dirty="0"/>
              <a:t>.</a:t>
            </a:r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27</a:t>
            </a:fld>
            <a:endParaRPr lang="en-US" dirty="0">
              <a:latin typeface="+mn-lt"/>
            </a:endParaRPr>
          </a:p>
        </p:txBody>
      </p:sp>
      <p:sp>
        <p:nvSpPr>
          <p:cNvPr id="39" name="Text Box 9"/>
          <p:cNvSpPr txBox="1">
            <a:spLocks noChangeArrowheads="1"/>
          </p:cNvSpPr>
          <p:nvPr/>
        </p:nvSpPr>
        <p:spPr bwMode="auto">
          <a:xfrm>
            <a:off x="6363112" y="815319"/>
            <a:ext cx="2208976" cy="452432"/>
          </a:xfrm>
          <a:prstGeom prst="rect">
            <a:avLst/>
          </a:prstGeom>
          <a:solidFill>
            <a:schemeClr val="bg1"/>
          </a:solidFill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0">
            <a:spAutoFit/>
          </a:bodyPr>
          <a:lstStyle>
            <a:lvl1pPr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30000"/>
              </a:spcBef>
              <a:buSzPct val="80000"/>
            </a:pPr>
            <a:r>
              <a:rPr lang="en-US" altLang="en-US" sz="2600" dirty="0">
                <a:latin typeface="+mn-lt"/>
              </a:rPr>
              <a:t>Partial Year</a:t>
            </a:r>
            <a:endParaRPr lang="en-US" altLang="en-US" sz="2400" b="0" dirty="0">
              <a:latin typeface="+mn-lt"/>
            </a:endParaRPr>
          </a:p>
        </p:txBody>
      </p:sp>
      <p:sp>
        <p:nvSpPr>
          <p:cNvPr id="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Declining-Balance Method</a:t>
            </a:r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6019800" y="5300759"/>
            <a:ext cx="533400" cy="0"/>
          </a:xfrm>
          <a:prstGeom prst="line">
            <a:avLst/>
          </a:prstGeom>
          <a:noFill/>
          <a:ln w="28575" cap="sq">
            <a:solidFill>
              <a:srgbClr val="99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2800" dirty="0">
              <a:latin typeface="Liberation Sans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9942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3C7B29-9649-CD09-B595-A34B63BEA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7" name="LOBL"/>
          <p:cNvSpPr>
            <a:spLocks noGrp="1"/>
          </p:cNvSpPr>
          <p:nvPr>
            <p:ph sz="quarter" idx="4294967295"/>
          </p:nvPr>
        </p:nvSpPr>
        <p:spPr>
          <a:xfrm>
            <a:off x="310624" y="1447800"/>
            <a:ext cx="8534400" cy="4773741"/>
          </a:xfrm>
          <a:prstGeom prst="rect">
            <a:avLst/>
          </a:prstGeom>
        </p:spPr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1200"/>
              </a:spcBef>
              <a:buClrTx/>
              <a:buSzTx/>
              <a:buNone/>
            </a:pPr>
            <a:r>
              <a:rPr lang="en-US" sz="2600" dirty="0"/>
              <a:t>On January 1, 2020, Iron Mountain Ski purchased a new snow-grooming machine for €50,000. The machine is estimated to have a 10-year life with a €2,000 residual value. What journal entry would Iron Mountain Ski make at December 31, 2020, if it uses the straight-line method of depreciation?</a:t>
            </a:r>
            <a:endParaRPr lang="en-US" altLang="en-US" sz="2600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ClrTx/>
              <a:buSzTx/>
              <a:buNone/>
            </a:pPr>
            <a:r>
              <a:rPr lang="en-US" altLang="en-US" sz="2600" b="1" dirty="0">
                <a:solidFill>
                  <a:schemeClr val="accent6">
                    <a:lumMod val="75000"/>
                  </a:schemeClr>
                </a:solidFill>
              </a:rPr>
              <a:t>So</a:t>
            </a:r>
            <a:r>
              <a:rPr lang="en-US" altLang="en-US" sz="2600" b="1" dirty="0"/>
              <a:t>lution</a:t>
            </a:r>
          </a:p>
          <a:p>
            <a:pPr marL="914400" indent="-457200">
              <a:lnSpc>
                <a:spcPct val="100000"/>
              </a:lnSpc>
              <a:spcBef>
                <a:spcPts val="1200"/>
              </a:spcBef>
              <a:buSzPct val="80000"/>
              <a:buNone/>
              <a:tabLst>
                <a:tab pos="6518275" algn="r"/>
                <a:tab pos="7831138" algn="r"/>
              </a:tabLst>
            </a:pPr>
            <a:r>
              <a:rPr lang="en-US" altLang="en-US" sz="2600" dirty="0"/>
              <a:t>Depreciation Expense 	4,800</a:t>
            </a:r>
          </a:p>
          <a:p>
            <a:pPr marL="914400" indent="-457200">
              <a:lnSpc>
                <a:spcPct val="100000"/>
              </a:lnSpc>
              <a:spcBef>
                <a:spcPts val="600"/>
              </a:spcBef>
              <a:buSzPct val="80000"/>
              <a:buNone/>
              <a:tabLst>
                <a:tab pos="6629400" algn="r"/>
                <a:tab pos="7831138" algn="r"/>
              </a:tabLst>
            </a:pPr>
            <a:r>
              <a:rPr lang="en-US" altLang="en-US" sz="2600" dirty="0"/>
              <a:t>	Accumulated Depreciation		4,800</a:t>
            </a:r>
          </a:p>
          <a:p>
            <a:pPr marL="914400" indent="-457200">
              <a:lnSpc>
                <a:spcPct val="100000"/>
              </a:lnSpc>
              <a:spcBef>
                <a:spcPts val="1200"/>
              </a:spcBef>
              <a:buSzPct val="80000"/>
              <a:buNone/>
              <a:tabLst>
                <a:tab pos="6629400" algn="r"/>
                <a:tab pos="7831138" algn="r"/>
              </a:tabLst>
            </a:pPr>
            <a:r>
              <a:rPr lang="en-US" altLang="en-US" sz="2400" dirty="0"/>
              <a:t>(€50,000 - €2,000) ÷ 10 = €4,800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Tx/>
              <a:buSzTx/>
              <a:buNone/>
            </a:pPr>
            <a:endParaRPr lang="en-US" altLang="en-US" sz="2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304800" y="762001"/>
            <a:ext cx="8534400" cy="646331"/>
          </a:xfrm>
        </p:spPr>
        <p:txBody>
          <a:bodyPr>
            <a:spAutoFit/>
          </a:bodyPr>
          <a:lstStyle/>
          <a:p>
            <a:r>
              <a:rPr lang="en-US" b="1" dirty="0">
                <a:ea typeface="Source Sans Pro" charset="0"/>
              </a:rPr>
              <a:t>DO IT! 2a    </a:t>
            </a:r>
            <a:r>
              <a:rPr lang="en-US" b="1" dirty="0">
                <a:solidFill>
                  <a:srgbClr val="196E78"/>
                </a:solidFill>
                <a:ea typeface="Source Sans Pro" charset="0"/>
              </a:rPr>
              <a:t>Straight-Line Depreciation</a:t>
            </a:r>
            <a:endParaRPr lang="en-US" sz="2000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2514600" y="762000"/>
            <a:ext cx="0" cy="457200"/>
          </a:xfrm>
          <a:prstGeom prst="line">
            <a:avLst/>
          </a:prstGeom>
          <a:ln w="38100">
            <a:solidFill>
              <a:srgbClr val="196E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"/>
          <p:cNvSpPr>
            <a:spLocks noGrp="1"/>
          </p:cNvSpPr>
          <p:nvPr>
            <p:ph type="sldNum" sz="quarter" idx="10"/>
          </p:nvPr>
        </p:nvSpPr>
        <p:spPr>
          <a:xfrm>
            <a:off x="6457950" y="6356350"/>
            <a:ext cx="2381250" cy="365125"/>
          </a:xfrm>
        </p:spPr>
        <p:txBody>
          <a:bodyPr/>
          <a:lstStyle/>
          <a:p>
            <a:r>
              <a:rPr lang="en-US" dirty="0">
                <a:latin typeface="+mn-lt"/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535332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C1B2E5-5BE5-47E4-8068-DAC7783A5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3429000"/>
          </a:xfrm>
          <a:prstGeom prst="rect">
            <a:avLst/>
          </a:prstGeo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dirty="0"/>
              <a:t>Tax laws do not require taxpayer to use the same depreciation method on the tax return that is used in preparing financial statements.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GB" altLang="en-US" dirty="0"/>
              <a:t>Many companies use </a:t>
            </a:r>
            <a:r>
              <a:rPr lang="en-GB" altLang="en-US" dirty="0">
                <a:solidFill>
                  <a:srgbClr val="0000CC"/>
                </a:solidFill>
              </a:rPr>
              <a:t>straight-line</a:t>
            </a:r>
            <a:r>
              <a:rPr lang="en-GB" altLang="en-US" dirty="0"/>
              <a:t> in their financial statements </a:t>
            </a:r>
            <a:r>
              <a:rPr lang="en-GB" altLang="en-US" b="1" dirty="0">
                <a:solidFill>
                  <a:srgbClr val="FF0000"/>
                </a:solidFill>
              </a:rPr>
              <a:t>to maximize </a:t>
            </a:r>
            <a:r>
              <a:rPr lang="en-GB" altLang="en-US" dirty="0"/>
              <a:t>net income.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GB" altLang="en-US" dirty="0"/>
              <a:t>They also use an </a:t>
            </a:r>
            <a:r>
              <a:rPr lang="en-GB" altLang="en-US" dirty="0">
                <a:solidFill>
                  <a:srgbClr val="0000CC"/>
                </a:solidFill>
              </a:rPr>
              <a:t>accelerated depreciation </a:t>
            </a:r>
            <a:r>
              <a:rPr lang="en-GB" altLang="en-US" dirty="0"/>
              <a:t>method on their tax returns </a:t>
            </a:r>
            <a:r>
              <a:rPr lang="en-GB" altLang="en-US" b="1" dirty="0">
                <a:solidFill>
                  <a:srgbClr val="FF0000"/>
                </a:solidFill>
              </a:rPr>
              <a:t>to minimize </a:t>
            </a:r>
            <a:r>
              <a:rPr lang="en-GB" altLang="en-US" dirty="0"/>
              <a:t>their income taxes.</a:t>
            </a:r>
            <a:endParaRPr lang="en-US" altLang="en-US" dirty="0"/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29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Depreciation and Income Taxes</a:t>
            </a:r>
          </a:p>
        </p:txBody>
      </p:sp>
    </p:spTree>
    <p:extLst>
      <p:ext uri="{BB962C8B-B14F-4D97-AF65-F5344CB8AC3E}">
        <p14:creationId xmlns:p14="http://schemas.microsoft.com/office/powerpoint/2010/main" val="22567096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920CCC-B901-416C-5D1B-8D84FEE1C1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4724400"/>
          </a:xfrm>
          <a:prstGeom prst="rect">
            <a:avLst/>
          </a:prstGeom>
        </p:spPr>
        <p:txBody>
          <a:bodyPr/>
          <a:lstStyle/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Accounted for in period of change and future periods (Change in Estimate)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No change in depreciation reported for prior years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altLang="en-US" dirty="0"/>
              <a:t>Not considered an error</a:t>
            </a:r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r>
              <a:rPr lang="en-US" dirty="0"/>
              <a:t>Use a step-by-step approach: </a:t>
            </a:r>
          </a:p>
          <a:p>
            <a:pPr marL="1371600" lvl="1" indent="-457200">
              <a:lnSpc>
                <a:spcPct val="100000"/>
              </a:lnSpc>
              <a:spcBef>
                <a:spcPts val="1200"/>
              </a:spcBef>
              <a:buSzPct val="100000"/>
              <a:buFont typeface="+mj-lt"/>
              <a:buAutoNum type="arabicPeriod"/>
            </a:pPr>
            <a:r>
              <a:rPr lang="en-US" sz="2800" dirty="0"/>
              <a:t>determine new depreciable cost</a:t>
            </a:r>
          </a:p>
          <a:p>
            <a:pPr marL="1371600" lvl="1" indent="-457200">
              <a:lnSpc>
                <a:spcPct val="100000"/>
              </a:lnSpc>
              <a:spcBef>
                <a:spcPts val="1200"/>
              </a:spcBef>
              <a:buSzPct val="100000"/>
              <a:buFont typeface="+mj-lt"/>
              <a:buAutoNum type="arabicPeriod"/>
            </a:pPr>
            <a:r>
              <a:rPr lang="en-US" sz="2800" dirty="0"/>
              <a:t>divide by remaining useful life</a:t>
            </a:r>
            <a:endParaRPr lang="en-US" altLang="en-US" sz="2800" dirty="0"/>
          </a:p>
          <a:p>
            <a:pPr marL="1371600" indent="-45720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endParaRPr lang="en-US" altLang="en-US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endParaRPr lang="en-US" altLang="en-US" dirty="0"/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30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Revising Periodic Depreciation</a:t>
            </a:r>
          </a:p>
        </p:txBody>
      </p:sp>
    </p:spTree>
    <p:extLst>
      <p:ext uri="{BB962C8B-B14F-4D97-AF65-F5344CB8AC3E}">
        <p14:creationId xmlns:p14="http://schemas.microsoft.com/office/powerpoint/2010/main" val="2216801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772831-AAE5-96B0-BC16-E0A73C750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14" name="LOBL"/>
          <p:cNvSpPr>
            <a:spLocks noGrp="1"/>
          </p:cNvSpPr>
          <p:nvPr>
            <p:ph sz="quarter" idx="4294967295"/>
          </p:nvPr>
        </p:nvSpPr>
        <p:spPr>
          <a:xfrm>
            <a:off x="310776" y="1447800"/>
            <a:ext cx="8534400" cy="3352800"/>
          </a:xfrm>
          <a:prstGeom prst="rect">
            <a:avLst/>
          </a:prstGeo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r>
              <a:rPr lang="en-US" altLang="en-US" sz="2600" b="1" dirty="0"/>
              <a:t>Illustration: </a:t>
            </a:r>
            <a:r>
              <a:rPr lang="en-GB" altLang="en-US" sz="2600" dirty="0"/>
              <a:t>Chambers Landscaping purchased a piece of equipment for £36,000. It estimated a 6-year life and £6,000 residual value. Thus, straight-line depreciation was £5,000 per year [(£36,000 − £6,000) ÷ 6]. At the end of year three (before the depreciation adjustment), it estimated the new total life to be 10 years and the new residual value to be £2,000. Compute the revised depreciation.</a:t>
            </a:r>
            <a:endParaRPr lang="en-US" altLang="en-US" sz="2600" dirty="0"/>
          </a:p>
          <a:p>
            <a:pPr marL="574675" indent="-346075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</a:pPr>
            <a:endParaRPr lang="en-US" altLang="en-US" sz="2600" dirty="0"/>
          </a:p>
          <a:p>
            <a:pPr marL="0" indent="0">
              <a:lnSpc>
                <a:spcPct val="100000"/>
              </a:lnSpc>
              <a:spcBef>
                <a:spcPts val="1200"/>
              </a:spcBef>
              <a:buClr>
                <a:srgbClr val="800000"/>
              </a:buClr>
              <a:buSzPct val="100000"/>
              <a:buNone/>
            </a:pPr>
            <a:endParaRPr lang="en-US" altLang="en-US" sz="2600" dirty="0"/>
          </a:p>
        </p:txBody>
      </p:sp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31</a:t>
            </a:fld>
            <a:endParaRPr lang="en-US" dirty="0">
              <a:latin typeface="+mn-lt"/>
            </a:endParaRPr>
          </a:p>
        </p:txBody>
      </p:sp>
      <p:sp>
        <p:nvSpPr>
          <p:cNvPr id="8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Revised Depreciation</a:t>
            </a:r>
          </a:p>
        </p:txBody>
      </p:sp>
    </p:spTree>
    <p:extLst>
      <p:ext uri="{BB962C8B-B14F-4D97-AF65-F5344CB8AC3E}">
        <p14:creationId xmlns:p14="http://schemas.microsoft.com/office/powerpoint/2010/main" val="932796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2744A4-FA4B-1969-438B-2C2AAE5D6E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32</a:t>
            </a:fld>
            <a:endParaRPr lang="en-US" dirty="0">
              <a:latin typeface="+mn-lt"/>
            </a:endParaRPr>
          </a:p>
        </p:txBody>
      </p:sp>
      <p:sp>
        <p:nvSpPr>
          <p:cNvPr id="29" name="Title "/>
          <p:cNvSpPr>
            <a:spLocks noGrp="1"/>
          </p:cNvSpPr>
          <p:nvPr>
            <p:ph type="title" idx="4294967295"/>
          </p:nvPr>
        </p:nvSpPr>
        <p:spPr>
          <a:xfrm>
            <a:off x="309562" y="762000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Revised Depreciation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609600" y="1600200"/>
            <a:ext cx="82296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Original depreciation expense = [(£36,000 − £6,000) ÷ 6] = £5,000</a:t>
            </a:r>
          </a:p>
          <a:p>
            <a:r>
              <a:rPr lang="en-GB" sz="2600" dirty="0"/>
              <a:t>Accumulated depreciation after 2 years = 2 × £5,000 = £10,000</a:t>
            </a:r>
          </a:p>
          <a:p>
            <a:r>
              <a:rPr lang="en-GB" sz="2600" dirty="0"/>
              <a:t>Book value = £36,000 − £10,000 = £26,000</a:t>
            </a:r>
          </a:p>
        </p:txBody>
      </p:sp>
    </p:spTree>
    <p:extLst>
      <p:ext uri="{BB962C8B-B14F-4D97-AF65-F5344CB8AC3E}">
        <p14:creationId xmlns:p14="http://schemas.microsoft.com/office/powerpoint/2010/main" val="35801806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9C961B-FC51-BF9E-136A-9E8B90B226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6" name="Slide Number Placeholder 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>
                <a:latin typeface="+mn-lt"/>
              </a:rPr>
              <a:pPr/>
              <a:t>33</a:t>
            </a:fld>
            <a:endParaRPr lang="en-US" dirty="0">
              <a:latin typeface="+mn-lt"/>
            </a:endParaRPr>
          </a:p>
        </p:txBody>
      </p:sp>
      <p:sp>
        <p:nvSpPr>
          <p:cNvPr id="29" name="Title "/>
          <p:cNvSpPr>
            <a:spLocks noGrp="1"/>
          </p:cNvSpPr>
          <p:nvPr>
            <p:ph type="title" idx="4294967295"/>
          </p:nvPr>
        </p:nvSpPr>
        <p:spPr>
          <a:xfrm>
            <a:off x="309562" y="1106269"/>
            <a:ext cx="86820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+mn-lt"/>
                <a:ea typeface="Source Sans Pro" charset="0"/>
                <a:cs typeface="Calibri" panose="020F0502020204030204" pitchFamily="34" charset="0"/>
              </a:rPr>
              <a:t>Revised Depreciation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57200" y="2021919"/>
            <a:ext cx="7924800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57200" indent="-457200"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5375275" algn="r"/>
                <a:tab pos="6635750" algn="r"/>
              </a:tabLst>
              <a:defRPr sz="29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altLang="en-US" sz="2600" b="0" dirty="0">
                <a:latin typeface="+mn-lt"/>
                <a:cs typeface="Arial" charset="0"/>
              </a:rPr>
              <a:t>Book value after 2 years of depreciation	      £26,000  </a:t>
            </a:r>
          </a:p>
          <a:p>
            <a:r>
              <a:rPr lang="en-GB" altLang="en-US" sz="2600" b="0" dirty="0">
                <a:latin typeface="+mn-lt"/>
                <a:cs typeface="Arial" charset="0"/>
              </a:rPr>
              <a:t>Less: New residual value 		           2,000  </a:t>
            </a:r>
          </a:p>
          <a:p>
            <a:r>
              <a:rPr lang="en-GB" altLang="en-US" sz="2600" b="0" dirty="0">
                <a:latin typeface="+mn-lt"/>
                <a:cs typeface="Arial" charset="0"/>
              </a:rPr>
              <a:t>Depreciable cost                                           	      £24,000  </a:t>
            </a:r>
          </a:p>
          <a:p>
            <a:r>
              <a:rPr lang="en-GB" altLang="en-US" sz="2600" b="0" dirty="0">
                <a:latin typeface="+mn-lt"/>
                <a:cs typeface="Arial" charset="0"/>
              </a:rPr>
              <a:t>Remaining useful life (10 − 2) 		        8 years  </a:t>
            </a:r>
          </a:p>
          <a:p>
            <a:r>
              <a:rPr lang="en-GB" altLang="en-US" sz="2600" b="0" dirty="0">
                <a:latin typeface="+mn-lt"/>
                <a:cs typeface="Arial" charset="0"/>
              </a:rPr>
              <a:t>Revised annual depreciation (£24,000 ÷ 8) 	    £ 3,000 </a:t>
            </a:r>
            <a:endParaRPr lang="en-US" altLang="en-US" sz="2600" b="0" dirty="0">
              <a:latin typeface="+mn-lt"/>
              <a:cs typeface="Arial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6477000" y="2362200"/>
            <a:ext cx="990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477000" y="3161144"/>
            <a:ext cx="990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477000" y="3200400"/>
            <a:ext cx="990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477000" y="2743200"/>
            <a:ext cx="990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477000" y="2782456"/>
            <a:ext cx="990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477000" y="3591115"/>
            <a:ext cx="990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6477000" y="3630371"/>
            <a:ext cx="990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117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027C89-76A4-5A11-AA1B-FFB84C7CC7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3C4EAA5-DAF7-0853-6B6F-E168DE3A2B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ED97FE-89B1-D716-43F0-1A49B1193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990600"/>
            <a:ext cx="8382000" cy="47244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45198D-F464-717A-BDD4-9B30B74FCBA1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1406124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49D4FD9-C2E7-4923-FBFA-F3459A0744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8DC2CA6-D9F2-D359-D268-A6C7503076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C295FE-0BF9-C3CF-E6D1-CE373DA646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295400"/>
            <a:ext cx="8029956" cy="31760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51AC05B-845A-2EF6-159C-5976214B5102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5273258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A587B45-F831-9C12-4971-167435EE3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749DC53-1A51-E4EC-9A28-D54316E378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36</a:t>
            </a:fld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A486963-080D-1F71-F89C-CE17EDFD3E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52298"/>
              </p:ext>
            </p:extLst>
          </p:nvPr>
        </p:nvGraphicFramePr>
        <p:xfrm>
          <a:off x="609600" y="1447800"/>
          <a:ext cx="7924800" cy="4343402"/>
        </p:xfrm>
        <a:graphic>
          <a:graphicData uri="http://schemas.openxmlformats.org/drawingml/2006/table">
            <a:tbl>
              <a:tblPr firstRow="1" firstCol="1" bandRow="1"/>
              <a:tblGrid>
                <a:gridCol w="2804082">
                  <a:extLst>
                    <a:ext uri="{9D8B030D-6E8A-4147-A177-3AD203B41FA5}">
                      <a16:colId xmlns:a16="http://schemas.microsoft.com/office/drawing/2014/main" val="1712358140"/>
                    </a:ext>
                  </a:extLst>
                </a:gridCol>
                <a:gridCol w="979922">
                  <a:extLst>
                    <a:ext uri="{9D8B030D-6E8A-4147-A177-3AD203B41FA5}">
                      <a16:colId xmlns:a16="http://schemas.microsoft.com/office/drawing/2014/main" val="424983220"/>
                    </a:ext>
                  </a:extLst>
                </a:gridCol>
                <a:gridCol w="1530185">
                  <a:extLst>
                    <a:ext uri="{9D8B030D-6E8A-4147-A177-3AD203B41FA5}">
                      <a16:colId xmlns:a16="http://schemas.microsoft.com/office/drawing/2014/main" val="2763149397"/>
                    </a:ext>
                  </a:extLst>
                </a:gridCol>
                <a:gridCol w="1419630">
                  <a:extLst>
                    <a:ext uri="{9D8B030D-6E8A-4147-A177-3AD203B41FA5}">
                      <a16:colId xmlns:a16="http://schemas.microsoft.com/office/drawing/2014/main" val="3702958003"/>
                    </a:ext>
                  </a:extLst>
                </a:gridCol>
                <a:gridCol w="1190981">
                  <a:extLst>
                    <a:ext uri="{9D8B030D-6E8A-4147-A177-3AD203B41FA5}">
                      <a16:colId xmlns:a16="http://schemas.microsoft.com/office/drawing/2014/main" val="102520715"/>
                    </a:ext>
                  </a:extLst>
                </a:gridCol>
              </a:tblGrid>
              <a:tr h="446240">
                <a:tc gridSpan="5">
                  <a:txBody>
                    <a:bodyPr/>
                    <a:lstStyle/>
                    <a:p>
                      <a:pPr algn="ctr" rtl="0"/>
                      <a:r>
                        <a:rPr lang="en-US" sz="24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Depreciation schedule, straight – line method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612141"/>
                  </a:ext>
                </a:extLst>
              </a:tr>
              <a:tr h="386741">
                <a:tc>
                  <a:txBody>
                    <a:bodyPr/>
                    <a:lstStyle/>
                    <a:p>
                      <a:pPr algn="ctr" rtl="0"/>
                      <a:r>
                        <a:rPr lang="en-US" sz="13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Cost</a:t>
                      </a:r>
                      <a:endParaRPr lang="en-US" sz="20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Depreciation</a:t>
                      </a:r>
                      <a:endParaRPr lang="en-US" sz="20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Accumulated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Book</a:t>
                      </a:r>
                      <a:endParaRPr lang="en-US" sz="20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7571039"/>
                  </a:ext>
                </a:extLst>
              </a:tr>
              <a:tr h="386741">
                <a:tc>
                  <a:txBody>
                    <a:bodyPr/>
                    <a:lstStyle/>
                    <a:p>
                      <a:pPr algn="ctr" rtl="0"/>
                      <a:r>
                        <a:rPr lang="en-US" sz="13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dirty="0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expense</a:t>
                      </a:r>
                      <a:endParaRPr lang="en-US" sz="20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Depreciation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Value</a:t>
                      </a:r>
                      <a:endParaRPr lang="en-US" sz="20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1224167"/>
                  </a:ext>
                </a:extLst>
              </a:tr>
              <a:tr h="446240">
                <a:tc>
                  <a:txBody>
                    <a:bodyPr/>
                    <a:lstStyle/>
                    <a:p>
                      <a:pPr algn="ctr" rtl="0"/>
                      <a:r>
                        <a:rPr lang="en-US" sz="1500" b="1"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 </a:t>
                      </a:r>
                      <a:endParaRPr lang="en-US" sz="15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L.E.</a:t>
                      </a:r>
                      <a:endParaRPr lang="en-US" sz="180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L.E.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L.E.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00206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L.E.</a:t>
                      </a:r>
                      <a:endParaRPr lang="en-US" sz="1800" dirty="0">
                        <a:effectLst/>
                        <a:highlight>
                          <a:srgbClr val="00206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3321735"/>
                  </a:ext>
                </a:extLst>
              </a:tr>
              <a:tr h="446240">
                <a:tc>
                  <a:txBody>
                    <a:bodyPr/>
                    <a:lstStyle/>
                    <a:p>
                      <a:pPr algn="just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Date of purchase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--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--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9731547"/>
                  </a:ext>
                </a:extLst>
              </a:tr>
              <a:tr h="446240">
                <a:tc>
                  <a:txBody>
                    <a:bodyPr/>
                    <a:lstStyle/>
                    <a:p>
                      <a:pPr algn="just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 of </a:t>
                      </a: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first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year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1800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1800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8200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1889459"/>
                  </a:ext>
                </a:extLst>
              </a:tr>
              <a:tr h="446240">
                <a:tc>
                  <a:txBody>
                    <a:bodyPr/>
                    <a:lstStyle/>
                    <a:p>
                      <a:pPr algn="just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 of </a:t>
                      </a: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second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year 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1800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3600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6400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1750370"/>
                  </a:ext>
                </a:extLst>
              </a:tr>
              <a:tr h="446240">
                <a:tc>
                  <a:txBody>
                    <a:bodyPr/>
                    <a:lstStyle/>
                    <a:p>
                      <a:pPr algn="just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 of </a:t>
                      </a: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third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year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1800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5400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4600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0361467"/>
                  </a:ext>
                </a:extLst>
              </a:tr>
              <a:tr h="446240">
                <a:tc>
                  <a:txBody>
                    <a:bodyPr/>
                    <a:lstStyle/>
                    <a:p>
                      <a:pPr algn="just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 of </a:t>
                      </a: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fourth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year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1800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7200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2800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6960938"/>
                  </a:ext>
                </a:extLst>
              </a:tr>
              <a:tr h="446240">
                <a:tc>
                  <a:txBody>
                    <a:bodyPr/>
                    <a:lstStyle/>
                    <a:p>
                      <a:pPr algn="just" rtl="0"/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End of </a:t>
                      </a:r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fifth</a:t>
                      </a: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 year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1800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9000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highlight>
                            <a:srgbClr val="FF0000"/>
                          </a:highlight>
                          <a:latin typeface="Times New Roman" panose="02020603050405020304" pitchFamily="18" charset="0"/>
                          <a:ea typeface="Calibri" panose="020F0502020204030204" pitchFamily="34" charset="0"/>
                          <a:cs typeface="Simplified Arabic" panose="02020603050405020304" pitchFamily="18" charset="-78"/>
                        </a:rPr>
                        <a:t>1000</a:t>
                      </a:r>
                      <a:endParaRPr lang="en-US" sz="2000" b="1" dirty="0">
                        <a:effectLst/>
                        <a:highlight>
                          <a:srgbClr val="FF0000"/>
                        </a:highlight>
                        <a:latin typeface="Times New Roman" panose="02020603050405020304" pitchFamily="18" charset="0"/>
                        <a:ea typeface="Calibri" panose="020F0502020204030204" pitchFamily="34" charset="0"/>
                        <a:cs typeface="Simplified Arabic" panose="02020603050405020304" pitchFamily="18" charset="-78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16620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0549BFB-9D97-5D22-F407-1FA42269C0C3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55684324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709E23C-2B61-4D50-A33E-31165ACA6E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BE908F-2D7E-BD78-E9C4-3552413192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2708B51-E132-F1E3-A37B-C39CCF8675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1143000"/>
            <a:ext cx="8305800" cy="42672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03B6CCE-D39B-334B-0F86-AF78D981FE12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8917701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CD0F72-2F82-2124-8DC6-0246B798E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08D9A0B-9F30-EB93-9230-3C8C5A0F75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F46A75-4FF8-599F-4525-4630FC717F64}"/>
              </a:ext>
            </a:extLst>
          </p:cNvPr>
          <p:cNvSpPr txBox="1"/>
          <p:nvPr/>
        </p:nvSpPr>
        <p:spPr>
          <a:xfrm>
            <a:off x="457200" y="1219200"/>
            <a:ext cx="7848600" cy="4070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340" indent="-180340" algn="just">
              <a:lnSpc>
                <a:spcPct val="150000"/>
              </a:lnSpc>
              <a:tabLst>
                <a:tab pos="90170" algn="l"/>
                <a:tab pos="180340" algn="dec"/>
                <a:tab pos="685800" algn="l"/>
              </a:tabLst>
            </a:pPr>
            <a:r>
              <a:rPr lang="en-US" b="1" dirty="0"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b="1" dirty="0"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On October 1, 2020, Holt Company places a new asset into service. The cost of the asset is €160,000 with an estimated 5-year life and €40,000 residual value at the end of its useful life. What is the depreciation expense for 2020 if Holt Company uses the straight-line method of depreciation?</a:t>
            </a:r>
            <a:endParaRPr lang="en-US" sz="20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 indent="-228600" algn="just"/>
            <a:r>
              <a:rPr lang="en-US" sz="2000" b="1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a.	€6,000</a:t>
            </a:r>
            <a:endParaRPr lang="en-US" sz="2000" b="1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 indent="-228600" algn="just"/>
            <a:r>
              <a:rPr lang="en-US" sz="2000" b="1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b.	€32,000</a:t>
            </a:r>
            <a:endParaRPr lang="en-US" sz="2000" b="1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 indent="-228600" algn="just"/>
            <a:r>
              <a:rPr lang="en-US" sz="2000" b="1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c.	€8,000</a:t>
            </a:r>
            <a:endParaRPr lang="en-US" sz="2000" b="1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215" indent="-228600" algn="just"/>
            <a:r>
              <a:rPr lang="en-US" sz="2000" b="1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d.	€16,000</a:t>
            </a:r>
            <a:endParaRPr lang="en-US" sz="2000" b="1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/>
            <a:r>
              <a:rPr lang="en-US" sz="1050" dirty="0"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Answer(A)</a:t>
            </a:r>
            <a:endParaRPr lang="en-US" sz="11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5B69FC-117D-EFFD-7364-A351AEFAA669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30746158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DD4550A-83DB-C1EF-5413-746F8B01D7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311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A93F69A-0972-6FF3-B8A8-CD0E19BD42B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B19427-F580-D146-B60E-4CADEE75497F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7868BC-72CC-43A1-F2B1-0F71D1D1A539}"/>
              </a:ext>
            </a:extLst>
          </p:cNvPr>
          <p:cNvSpPr txBox="1"/>
          <p:nvPr/>
        </p:nvSpPr>
        <p:spPr>
          <a:xfrm>
            <a:off x="304800" y="1143000"/>
            <a:ext cx="8153400" cy="4270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340" indent="-180340" algn="just">
              <a:lnSpc>
                <a:spcPct val="150000"/>
              </a:lnSpc>
              <a:tabLst>
                <a:tab pos="180340" algn="l"/>
                <a:tab pos="228600" algn="dec"/>
                <a:tab pos="685800" algn="l"/>
              </a:tabLst>
            </a:pPr>
            <a:r>
              <a:rPr lang="en-US" b="1" dirty="0"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Equipment was purchased for $120,000. Freight charges amounted to $5,600 and there was a cost of $16,000 for building a foundation and installing the equipment. It is estimated that the equipment will have a $24,000 residual value at the end of its 5-year useful life. Depreciation expense each year using the straight-line method will be</a:t>
            </a:r>
            <a:endParaRPr lang="en-US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lnSpc>
                <a:spcPct val="150000"/>
              </a:lnSpc>
            </a:pPr>
            <a:r>
              <a:rPr lang="en-US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a.	$28,320.</a:t>
            </a:r>
            <a:endParaRPr lang="en-US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lnSpc>
                <a:spcPct val="150000"/>
              </a:lnSpc>
            </a:pPr>
            <a:r>
              <a:rPr lang="en-US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b.	$23,520.</a:t>
            </a:r>
            <a:endParaRPr lang="en-US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lnSpc>
                <a:spcPct val="150000"/>
              </a:lnSpc>
            </a:pPr>
            <a:r>
              <a:rPr lang="en-US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c.	$19,680.</a:t>
            </a:r>
            <a:endParaRPr lang="en-US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228600" algn="just">
              <a:lnSpc>
                <a:spcPct val="150000"/>
              </a:lnSpc>
            </a:pPr>
            <a:r>
              <a:rPr lang="en-US" dirty="0">
                <a:solidFill>
                  <a:srgbClr val="0000CC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d.	$19,200.</a:t>
            </a:r>
            <a:endParaRPr lang="en-US" dirty="0">
              <a:solidFill>
                <a:srgbClr val="0000CC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/>
            <a:r>
              <a:rPr lang="en-US" sz="1050" dirty="0"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solidFill>
                  <a:srgbClr val="FF0000"/>
                </a:solidFill>
                <a:effectLst/>
                <a:latin typeface="Liberation Sans"/>
                <a:ea typeface="Times New Roman" panose="02020603050405020304" pitchFamily="18" charset="0"/>
                <a:cs typeface="Times New Roman" panose="02020603050405020304" pitchFamily="18" charset="0"/>
              </a:rPr>
              <a:t>  Answer(B)</a:t>
            </a:r>
            <a:endParaRPr lang="en-US" sz="1100" dirty="0"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374B99-B5CC-3D0C-00EB-EDB965EDFFAC}"/>
              </a:ext>
            </a:extLst>
          </p:cNvPr>
          <p:cNvSpPr txBox="1"/>
          <p:nvPr/>
        </p:nvSpPr>
        <p:spPr>
          <a:xfrm>
            <a:off x="23553" y="6310074"/>
            <a:ext cx="3124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lexandria" charset="0"/>
                <a:cs typeface="Alexandria" charset="0"/>
              </a:rPr>
              <a:t>Prepared by Dr. Emad Zaher</a:t>
            </a:r>
          </a:p>
        </p:txBody>
      </p:sp>
    </p:spTree>
    <p:extLst>
      <p:ext uri="{BB962C8B-B14F-4D97-AF65-F5344CB8AC3E}">
        <p14:creationId xmlns:p14="http://schemas.microsoft.com/office/powerpoint/2010/main" val="18146539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322207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374" y="513755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2135" y="548380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415831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35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009650"/>
            <a:ext cx="1935005" cy="9035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5204">
        <p14:reveal/>
      </p:transition>
    </mc:Choice>
    <mc:Fallback xmlns="">
      <p:transition spd="slow" advTm="15204">
        <p:fade/>
      </p:transition>
    </mc:Fallback>
  </mc:AlternateContent>
</p:sld>
</file>

<file path=ppt/theme/theme1.xml><?xml version="1.0" encoding="utf-8"?>
<a:theme xmlns:a="http://schemas.openxmlformats.org/drawingml/2006/main" name="Opener">
  <a:themeElements>
    <a:clrScheme name="Office 2007 - 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hapter Outlin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arning Objectives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Concept Check Ques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Key Term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ection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Image Slide Master">
  <a:themeElements>
    <a:clrScheme name="Standard Design">
      <a:dk1>
        <a:srgbClr val="000000"/>
      </a:dk1>
      <a:lt1>
        <a:srgbClr val="FFFFFF"/>
      </a:lt1>
      <a:dk2>
        <a:srgbClr val="1A698A"/>
      </a:dk2>
      <a:lt2>
        <a:srgbClr val="FFFEFE"/>
      </a:lt2>
      <a:accent1>
        <a:srgbClr val="196E78"/>
      </a:accent1>
      <a:accent2>
        <a:srgbClr val="911B21"/>
      </a:accent2>
      <a:accent3>
        <a:srgbClr val="73653A"/>
      </a:accent3>
      <a:accent4>
        <a:srgbClr val="15344A"/>
      </a:accent4>
      <a:accent5>
        <a:srgbClr val="5A6F80"/>
      </a:accent5>
      <a:accent6>
        <a:srgbClr val="404140"/>
      </a:accent6>
      <a:hlink>
        <a:srgbClr val="1A698A"/>
      </a:hlink>
      <a:folHlink>
        <a:srgbClr val="4F3B58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30609</TotalTime>
  <Words>2318</Words>
  <Application>Microsoft Office PowerPoint</Application>
  <PresentationFormat>On-screen Show (4:3)</PresentationFormat>
  <Paragraphs>581</Paragraphs>
  <Slides>40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40</vt:i4>
      </vt:variant>
    </vt:vector>
  </HeadingPairs>
  <TitlesOfParts>
    <vt:vector size="60" baseType="lpstr">
      <vt:lpstr>Alexandria</vt:lpstr>
      <vt:lpstr>Arial</vt:lpstr>
      <vt:lpstr>Calibri</vt:lpstr>
      <vt:lpstr>Calibri Light</vt:lpstr>
      <vt:lpstr>Comic Sans MS</vt:lpstr>
      <vt:lpstr>Courier New</vt:lpstr>
      <vt:lpstr>Liberation Sans</vt:lpstr>
      <vt:lpstr>Sakkal Majalla</vt:lpstr>
      <vt:lpstr>Source Sans Pro</vt:lpstr>
      <vt:lpstr>Source Sans Pro Light</vt:lpstr>
      <vt:lpstr>Times New Roman</vt:lpstr>
      <vt:lpstr>Wingdings</vt:lpstr>
      <vt:lpstr>Opener</vt:lpstr>
      <vt:lpstr>Chapter Outline</vt:lpstr>
      <vt:lpstr>Learning Objectives</vt:lpstr>
      <vt:lpstr>Concept Check Question</vt:lpstr>
      <vt:lpstr>Key Term</vt:lpstr>
      <vt:lpstr>Section</vt:lpstr>
      <vt:lpstr>Image Slide Master</vt:lpstr>
      <vt:lpstr>1_Office Theme</vt:lpstr>
      <vt:lpstr>PowerPoint Presentation</vt:lpstr>
      <vt:lpstr>PowerPoint Presentation</vt:lpstr>
      <vt:lpstr>Chapter Outline</vt:lpstr>
      <vt:lpstr>Plant Asset Expenditures</vt:lpstr>
      <vt:lpstr>Plant Asset Expenditures</vt:lpstr>
      <vt:lpstr>Plant Asset Expenditures</vt:lpstr>
      <vt:lpstr>Determining the Cost of Plant Assets</vt:lpstr>
      <vt:lpstr>Determining the Cost of Plant Assets</vt:lpstr>
      <vt:lpstr>Determining the Cost of Plant Assets</vt:lpstr>
      <vt:lpstr>Determining the Cost of Plant Assets</vt:lpstr>
      <vt:lpstr>Determining the Cost of Plant Assets</vt:lpstr>
      <vt:lpstr>Determining the Cost of Plant Assets</vt:lpstr>
      <vt:lpstr>Determining the Cost of Plant Assets</vt:lpstr>
      <vt:lpstr>Determining the Cost of Plant Assets</vt:lpstr>
      <vt:lpstr>Determining the Cost of Plant Assets</vt:lpstr>
      <vt:lpstr>Expenditures During Useful Life</vt:lpstr>
      <vt:lpstr>DO IT! 1    Cost of Plant Assets</vt:lpstr>
      <vt:lpstr>Depreciation Methods</vt:lpstr>
      <vt:lpstr>Factors in Computing Depreciation</vt:lpstr>
      <vt:lpstr>Depreciation Methods</vt:lpstr>
      <vt:lpstr>Depreciation Methods</vt:lpstr>
      <vt:lpstr>Straight-Line Method</vt:lpstr>
      <vt:lpstr>Straight-Line Method</vt:lpstr>
      <vt:lpstr>Straight-Line Method</vt:lpstr>
      <vt:lpstr>Declining-Balance Method</vt:lpstr>
      <vt:lpstr>Declining-Balance Method</vt:lpstr>
      <vt:lpstr>Declining-Balance Method</vt:lpstr>
      <vt:lpstr>DO IT! 2a    Straight-Line Depreciation</vt:lpstr>
      <vt:lpstr>Depreciation and Income Taxes</vt:lpstr>
      <vt:lpstr>Revising Periodic Depreciation</vt:lpstr>
      <vt:lpstr>Revised Depreciation</vt:lpstr>
      <vt:lpstr>Revised Depreciation</vt:lpstr>
      <vt:lpstr>Revised Depreciation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John Wiley and Sons,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 Chapter Title</dc:title>
  <dc:creator>Garvin, Megan - Hoboken</dc:creator>
  <cp:lastModifiedBy>Dr.Emad Zaher</cp:lastModifiedBy>
  <cp:revision>3189</cp:revision>
  <cp:lastPrinted>2017-04-26T13:25:47Z</cp:lastPrinted>
  <dcterms:created xsi:type="dcterms:W3CDTF">2017-04-21T14:49:46Z</dcterms:created>
  <dcterms:modified xsi:type="dcterms:W3CDTF">2024-08-02T12:56:17Z</dcterms:modified>
</cp:coreProperties>
</file>