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59" r:id="rId3"/>
    <p:sldId id="385" r:id="rId4"/>
    <p:sldId id="459" r:id="rId5"/>
    <p:sldId id="388" r:id="rId6"/>
    <p:sldId id="389" r:id="rId7"/>
    <p:sldId id="390" r:id="rId8"/>
    <p:sldId id="391" r:id="rId9"/>
    <p:sldId id="392" r:id="rId10"/>
    <p:sldId id="393" r:id="rId11"/>
    <p:sldId id="395" r:id="rId12"/>
    <p:sldId id="394" r:id="rId13"/>
    <p:sldId id="396" r:id="rId14"/>
    <p:sldId id="397" r:id="rId15"/>
    <p:sldId id="398" r:id="rId16"/>
    <p:sldId id="399" r:id="rId17"/>
    <p:sldId id="400" r:id="rId18"/>
    <p:sldId id="401" r:id="rId19"/>
    <p:sldId id="402" r:id="rId20"/>
    <p:sldId id="403" r:id="rId21"/>
    <p:sldId id="404" r:id="rId22"/>
    <p:sldId id="405" r:id="rId23"/>
    <p:sldId id="406" r:id="rId24"/>
    <p:sldId id="407" r:id="rId25"/>
    <p:sldId id="408" r:id="rId26"/>
    <p:sldId id="409" r:id="rId27"/>
    <p:sldId id="412" r:id="rId28"/>
    <p:sldId id="414" r:id="rId29"/>
    <p:sldId id="415" r:id="rId30"/>
    <p:sldId id="416" r:id="rId31"/>
    <p:sldId id="417" r:id="rId32"/>
    <p:sldId id="418" r:id="rId33"/>
    <p:sldId id="419" r:id="rId34"/>
    <p:sldId id="420" r:id="rId35"/>
    <p:sldId id="421" r:id="rId36"/>
    <p:sldId id="422" r:id="rId37"/>
    <p:sldId id="423" r:id="rId38"/>
    <p:sldId id="424" r:id="rId39"/>
    <p:sldId id="426" r:id="rId40"/>
    <p:sldId id="427" r:id="rId41"/>
    <p:sldId id="428" r:id="rId42"/>
    <p:sldId id="429" r:id="rId43"/>
    <p:sldId id="430" r:id="rId44"/>
    <p:sldId id="431" r:id="rId45"/>
    <p:sldId id="432" r:id="rId46"/>
    <p:sldId id="433" r:id="rId47"/>
    <p:sldId id="434" r:id="rId48"/>
    <p:sldId id="460" r:id="rId49"/>
    <p:sldId id="435" r:id="rId50"/>
    <p:sldId id="436" r:id="rId51"/>
    <p:sldId id="437" r:id="rId52"/>
    <p:sldId id="438" r:id="rId53"/>
    <p:sldId id="439" r:id="rId54"/>
    <p:sldId id="440" r:id="rId55"/>
    <p:sldId id="441" r:id="rId56"/>
    <p:sldId id="443" r:id="rId57"/>
    <p:sldId id="444" r:id="rId58"/>
    <p:sldId id="445" r:id="rId59"/>
    <p:sldId id="447" r:id="rId60"/>
    <p:sldId id="446" r:id="rId61"/>
    <p:sldId id="448" r:id="rId62"/>
    <p:sldId id="449" r:id="rId63"/>
    <p:sldId id="450" r:id="rId64"/>
    <p:sldId id="451" r:id="rId65"/>
    <p:sldId id="452" r:id="rId66"/>
    <p:sldId id="453" r:id="rId67"/>
    <p:sldId id="454" r:id="rId68"/>
    <p:sldId id="455" r:id="rId69"/>
    <p:sldId id="456" r:id="rId70"/>
    <p:sldId id="457" r:id="rId71"/>
    <p:sldId id="458" r:id="rId72"/>
    <p:sldId id="32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291"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9/23/2021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08409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934461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194719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78733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154653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175806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37604837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2079475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261895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805454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6716373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25734762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989139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3091849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8282317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608673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7703218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42501242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41472844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046047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7183165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2178900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276696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544116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8764835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7081939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8341332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3910404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19234106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85121047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5252943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0141697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4768384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646805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67705306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40555805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17383684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98900925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76709479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765123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3664517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81698714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50452259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35047927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38701818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79339751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22445455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390884566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263591568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2984342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53</a:t>
            </a:fld>
            <a:endParaRPr lang="en-US"/>
          </a:p>
        </p:txBody>
      </p:sp>
    </p:spTree>
    <p:extLst>
      <p:ext uri="{BB962C8B-B14F-4D97-AF65-F5344CB8AC3E}">
        <p14:creationId xmlns:p14="http://schemas.microsoft.com/office/powerpoint/2010/main" val="369797269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54</a:t>
            </a:fld>
            <a:endParaRPr lang="en-US"/>
          </a:p>
        </p:txBody>
      </p:sp>
    </p:spTree>
    <p:extLst>
      <p:ext uri="{BB962C8B-B14F-4D97-AF65-F5344CB8AC3E}">
        <p14:creationId xmlns:p14="http://schemas.microsoft.com/office/powerpoint/2010/main" val="85102711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55</a:t>
            </a:fld>
            <a:endParaRPr lang="en-US"/>
          </a:p>
        </p:txBody>
      </p:sp>
    </p:spTree>
    <p:extLst>
      <p:ext uri="{BB962C8B-B14F-4D97-AF65-F5344CB8AC3E}">
        <p14:creationId xmlns:p14="http://schemas.microsoft.com/office/powerpoint/2010/main" val="223509395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56</a:t>
            </a:fld>
            <a:endParaRPr lang="en-US"/>
          </a:p>
        </p:txBody>
      </p:sp>
    </p:spTree>
    <p:extLst>
      <p:ext uri="{BB962C8B-B14F-4D97-AF65-F5344CB8AC3E}">
        <p14:creationId xmlns:p14="http://schemas.microsoft.com/office/powerpoint/2010/main" val="119348718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57</a:t>
            </a:fld>
            <a:endParaRPr lang="en-US"/>
          </a:p>
        </p:txBody>
      </p:sp>
    </p:spTree>
    <p:extLst>
      <p:ext uri="{BB962C8B-B14F-4D97-AF65-F5344CB8AC3E}">
        <p14:creationId xmlns:p14="http://schemas.microsoft.com/office/powerpoint/2010/main" val="12173086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58</a:t>
            </a:fld>
            <a:endParaRPr lang="en-US"/>
          </a:p>
        </p:txBody>
      </p:sp>
    </p:spTree>
    <p:extLst>
      <p:ext uri="{BB962C8B-B14F-4D97-AF65-F5344CB8AC3E}">
        <p14:creationId xmlns:p14="http://schemas.microsoft.com/office/powerpoint/2010/main" val="13988899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59</a:t>
            </a:fld>
            <a:endParaRPr lang="en-US"/>
          </a:p>
        </p:txBody>
      </p:sp>
    </p:spTree>
    <p:extLst>
      <p:ext uri="{BB962C8B-B14F-4D97-AF65-F5344CB8AC3E}">
        <p14:creationId xmlns:p14="http://schemas.microsoft.com/office/powerpoint/2010/main" val="258725271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60</a:t>
            </a:fld>
            <a:endParaRPr lang="en-US"/>
          </a:p>
        </p:txBody>
      </p:sp>
    </p:spTree>
    <p:extLst>
      <p:ext uri="{BB962C8B-B14F-4D97-AF65-F5344CB8AC3E}">
        <p14:creationId xmlns:p14="http://schemas.microsoft.com/office/powerpoint/2010/main" val="331377897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61</a:t>
            </a:fld>
            <a:endParaRPr lang="en-US"/>
          </a:p>
        </p:txBody>
      </p:sp>
    </p:spTree>
    <p:extLst>
      <p:ext uri="{BB962C8B-B14F-4D97-AF65-F5344CB8AC3E}">
        <p14:creationId xmlns:p14="http://schemas.microsoft.com/office/powerpoint/2010/main" val="338693759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62</a:t>
            </a:fld>
            <a:endParaRPr lang="en-US"/>
          </a:p>
        </p:txBody>
      </p:sp>
    </p:spTree>
    <p:extLst>
      <p:ext uri="{BB962C8B-B14F-4D97-AF65-F5344CB8AC3E}">
        <p14:creationId xmlns:p14="http://schemas.microsoft.com/office/powerpoint/2010/main" val="46879572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63</a:t>
            </a:fld>
            <a:endParaRPr lang="en-US"/>
          </a:p>
        </p:txBody>
      </p:sp>
    </p:spTree>
    <p:extLst>
      <p:ext uri="{BB962C8B-B14F-4D97-AF65-F5344CB8AC3E}">
        <p14:creationId xmlns:p14="http://schemas.microsoft.com/office/powerpoint/2010/main" val="63282908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64</a:t>
            </a:fld>
            <a:endParaRPr lang="en-US"/>
          </a:p>
        </p:txBody>
      </p:sp>
    </p:spTree>
    <p:extLst>
      <p:ext uri="{BB962C8B-B14F-4D97-AF65-F5344CB8AC3E}">
        <p14:creationId xmlns:p14="http://schemas.microsoft.com/office/powerpoint/2010/main" val="290410659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65</a:t>
            </a:fld>
            <a:endParaRPr lang="en-US"/>
          </a:p>
        </p:txBody>
      </p:sp>
    </p:spTree>
    <p:extLst>
      <p:ext uri="{BB962C8B-B14F-4D97-AF65-F5344CB8AC3E}">
        <p14:creationId xmlns:p14="http://schemas.microsoft.com/office/powerpoint/2010/main" val="12979232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66</a:t>
            </a:fld>
            <a:endParaRPr lang="en-US"/>
          </a:p>
        </p:txBody>
      </p:sp>
    </p:spTree>
    <p:extLst>
      <p:ext uri="{BB962C8B-B14F-4D97-AF65-F5344CB8AC3E}">
        <p14:creationId xmlns:p14="http://schemas.microsoft.com/office/powerpoint/2010/main" val="3618902237"/>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67</a:t>
            </a:fld>
            <a:endParaRPr lang="en-US"/>
          </a:p>
        </p:txBody>
      </p:sp>
    </p:spTree>
    <p:extLst>
      <p:ext uri="{BB962C8B-B14F-4D97-AF65-F5344CB8AC3E}">
        <p14:creationId xmlns:p14="http://schemas.microsoft.com/office/powerpoint/2010/main" val="168183143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68</a:t>
            </a:fld>
            <a:endParaRPr lang="en-US"/>
          </a:p>
        </p:txBody>
      </p:sp>
    </p:spTree>
    <p:extLst>
      <p:ext uri="{BB962C8B-B14F-4D97-AF65-F5344CB8AC3E}">
        <p14:creationId xmlns:p14="http://schemas.microsoft.com/office/powerpoint/2010/main" val="76318548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69</a:t>
            </a:fld>
            <a:endParaRPr lang="en-US"/>
          </a:p>
        </p:txBody>
      </p:sp>
    </p:spTree>
    <p:extLst>
      <p:ext uri="{BB962C8B-B14F-4D97-AF65-F5344CB8AC3E}">
        <p14:creationId xmlns:p14="http://schemas.microsoft.com/office/powerpoint/2010/main" val="72958278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70</a:t>
            </a:fld>
            <a:endParaRPr lang="en-US"/>
          </a:p>
        </p:txBody>
      </p:sp>
    </p:spTree>
    <p:extLst>
      <p:ext uri="{BB962C8B-B14F-4D97-AF65-F5344CB8AC3E}">
        <p14:creationId xmlns:p14="http://schemas.microsoft.com/office/powerpoint/2010/main" val="3747047859"/>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71</a:t>
            </a:fld>
            <a:endParaRPr lang="en-US"/>
          </a:p>
        </p:txBody>
      </p:sp>
    </p:spTree>
    <p:extLst>
      <p:ext uri="{BB962C8B-B14F-4D97-AF65-F5344CB8AC3E}">
        <p14:creationId xmlns:p14="http://schemas.microsoft.com/office/powerpoint/2010/main" val="142116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png"/><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8.png"/><Relationship Id="rId2" Type="http://schemas.openxmlformats.org/officeDocument/2006/relationships/notesSlide" Target="../notesSlides/notesSlide6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754326"/>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4</a:t>
            </a:r>
            <a:r>
              <a:rPr lang="en-US" sz="2000" dirty="0">
                <a:solidFill>
                  <a:schemeClr val="bg1"/>
                </a:solidFill>
                <a:latin typeface="Tajawal Medium" panose="00000600000000000000" pitchFamily="2" charset="-78"/>
                <a:cs typeface="Tajawal Medium" panose="00000600000000000000" pitchFamily="2" charset="-78"/>
              </a:rPr>
              <a:t> </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Individual Values, Perceptions, and Reactions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591856"/>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4" y="1610200"/>
            <a:ext cx="9666096" cy="3366563"/>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how attitudes are formed, describe the meaning of cognitive dissonance, and identify and describe three important work-related attitudes.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and importance of values and emotions in organizational behavior.</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basic perceptual processes and how perception affects fairness, justice, and trust in organizations.</a:t>
            </a:r>
          </a:p>
          <a:p>
            <a:pPr marL="285750" indent="-285750">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Discuss the nature of stress, identify the basic causes and consequences of stress, and describe how stress can be managed.</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3" y="1204349"/>
            <a:ext cx="9666096"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3 Summary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3" y="1604050"/>
            <a:ext cx="10198512" cy="4401205"/>
          </a:xfrm>
          <a:prstGeom prst="rect">
            <a:avLst/>
          </a:prstGeom>
          <a:noFill/>
        </p:spPr>
        <p:txBody>
          <a:bodyPr wrap="square">
            <a:spAutoFit/>
          </a:bodyPr>
          <a:lstStyle/>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Organizations strive to achieve an optimal person-job fit, but this process is complicated by the existence of individual differences.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Personalities are the relatively stable sets of psychological and behavioral attributes that distinguish one person from another.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Big Five personality traits are agreeableness, conscientiousness, neuroticism, extraversion, and openness.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Myers-Briggs dimensions and emotional intelligence also offer insights into personalities in organizations.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Other important personality traits include locus of control, self-efficacy, authoritarianism, Machiavellianism, self-esteem, and risk propensity.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 Learning styles, or individual differences and preferences in how we process information while problem solving, learning, or engaging in similar activities, are also important individual differences and preferences, and there are numerous typologies, measures, and models that capture them. </a:t>
            </a:r>
          </a:p>
        </p:txBody>
      </p:sp>
    </p:spTree>
    <p:extLst>
      <p:ext uri="{BB962C8B-B14F-4D97-AF65-F5344CB8AC3E}">
        <p14:creationId xmlns:p14="http://schemas.microsoft.com/office/powerpoint/2010/main" val="2793380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4" name="TextBox 13">
            <a:extLst>
              <a:ext uri="{FF2B5EF4-FFF2-40B4-BE49-F238E27FC236}">
                <a16:creationId xmlns:a16="http://schemas.microsoft.com/office/drawing/2014/main" id="{01A74BEB-9EC0-4DE3-B292-3C1601D6F4A7}"/>
              </a:ext>
            </a:extLst>
          </p:cNvPr>
          <p:cNvSpPr txBox="1"/>
          <p:nvPr/>
        </p:nvSpPr>
        <p:spPr>
          <a:xfrm>
            <a:off x="1874164" y="2024423"/>
            <a:ext cx="9902229" cy="3477875"/>
          </a:xfrm>
          <a:prstGeom prst="rect">
            <a:avLst/>
          </a:prstGeom>
          <a:noFill/>
        </p:spPr>
        <p:txBody>
          <a:bodyPr wrap="square">
            <a:spAutoFit/>
          </a:bodyPr>
          <a:lstStyle/>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Chapter 3 </a:t>
            </a:r>
            <a:r>
              <a:rPr lang="en-US" sz="2000" dirty="0">
                <a:latin typeface="Times New Roman" panose="02020603050405020304" pitchFamily="18" charset="0"/>
                <a:cs typeface="Times New Roman" panose="02020603050405020304" pitchFamily="18" charset="0"/>
              </a:rPr>
              <a:t>introduced the concept of individual differences and explored personality, intelligence, and learning styles.</a:t>
            </a:r>
          </a:p>
          <a:p>
            <a:pPr marL="285750" indent="-285750" algn="just">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This chapter </a:t>
            </a:r>
            <a:r>
              <a:rPr lang="en-US" sz="2000" dirty="0">
                <a:latin typeface="Times New Roman" panose="02020603050405020304" pitchFamily="18" charset="0"/>
                <a:cs typeface="Times New Roman" panose="02020603050405020304" pitchFamily="18" charset="0"/>
              </a:rPr>
              <a:t>continues our focus on individual behavior in organizations.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We begin with a discussion of attitudes, examining how attitudes are formed and changed, cognitive dissonance, and three key work-related attitudes.</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 Next we look at how values and emotions affect organizational behavior. </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The role of perception, especially as it relates to issues of fairness and trust, is then discussed.</a:t>
            </a:r>
          </a:p>
          <a:p>
            <a:pPr marL="285750" indent="-285750" algn="just">
              <a:buFont typeface="Wingdings" panose="05000000000000000000" pitchFamily="2" charset="2"/>
              <a:buChar char="ü"/>
            </a:pPr>
            <a:r>
              <a:rPr lang="en-US" sz="2000" dirty="0">
                <a:latin typeface="Times New Roman" panose="02020603050405020304" pitchFamily="18" charset="0"/>
                <a:cs typeface="Times New Roman" panose="02020603050405020304" pitchFamily="18" charset="0"/>
              </a:rPr>
              <a:t>Finally, our chapter concludes with a section devoted to stress in organizations—its causes and consequences and how it can be managed.  </a:t>
            </a:r>
          </a:p>
        </p:txBody>
      </p:sp>
      <p:sp>
        <p:nvSpPr>
          <p:cNvPr id="13" name="TextBox 12">
            <a:extLst>
              <a:ext uri="{FF2B5EF4-FFF2-40B4-BE49-F238E27FC236}">
                <a16:creationId xmlns:a16="http://schemas.microsoft.com/office/drawing/2014/main" id="{45150EEA-8EB3-4F4F-A7C8-017796B793AC}"/>
              </a:ext>
            </a:extLst>
          </p:cNvPr>
          <p:cNvSpPr txBox="1"/>
          <p:nvPr/>
        </p:nvSpPr>
        <p:spPr>
          <a:xfrm>
            <a:off x="1874164" y="1434902"/>
            <a:ext cx="6208642"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General View </a:t>
            </a:r>
          </a:p>
        </p:txBody>
      </p:sp>
    </p:spTree>
    <p:extLst>
      <p:ext uri="{BB962C8B-B14F-4D97-AF65-F5344CB8AC3E}">
        <p14:creationId xmlns:p14="http://schemas.microsoft.com/office/powerpoint/2010/main" val="497265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7" y="1341605"/>
            <a:ext cx="10040407" cy="470539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sz="2000"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John Yokoyama did not plan on owning Seattle’s Pike Place Fish Market.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But when the owner of the business decided to get out, Yokoyama decided to buy the business instead of losing his job.</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He emulated the previous owner’s negative attitudes, anger, and fear-based management style. No one working there was having fun, including Yokoyama.</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As his business struggled, employee turnover was high and morale was low.</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Yokoyama knew he was not getting the best from his employees and</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finally recognized that he needed to change his managerial values and style to save his business.</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Yokoyama asks you for advice on improving his employees’ attitudes.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Tree>
    <p:extLst>
      <p:ext uri="{BB962C8B-B14F-4D97-AF65-F5344CB8AC3E}">
        <p14:creationId xmlns:p14="http://schemas.microsoft.com/office/powerpoint/2010/main" val="20738870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73572"/>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Real-World Challenge :</a:t>
            </a:r>
          </a:p>
          <a:p>
            <a:pPr algn="just">
              <a:lnSpc>
                <a:spcPct val="150000"/>
              </a:lnSpc>
            </a:pPr>
            <a:r>
              <a:rPr lang="en-US" b="1" u="sng" dirty="0">
                <a:solidFill>
                  <a:schemeClr val="accent2">
                    <a:lumMod val="75000"/>
                  </a:schemeClr>
                </a:solidFill>
                <a:latin typeface="Times New Roman" panose="02020603050405020304" pitchFamily="18" charset="0"/>
                <a:cs typeface="Times New Roman" panose="02020603050405020304" pitchFamily="18" charset="0"/>
              </a:rPr>
              <a:t>Attitude Is a Choice at Pike Place Fish Market </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0" name="Picture 9">
            <a:extLst>
              <a:ext uri="{FF2B5EF4-FFF2-40B4-BE49-F238E27FC236}">
                <a16:creationId xmlns:a16="http://schemas.microsoft.com/office/drawing/2014/main" id="{9194FC7C-6F8E-49F3-A771-D1332B18AF1D}"/>
              </a:ext>
            </a:extLst>
          </p:cNvPr>
          <p:cNvPicPr>
            <a:picLocks noChangeAspect="1"/>
          </p:cNvPicPr>
          <p:nvPr/>
        </p:nvPicPr>
        <p:blipFill>
          <a:blip r:embed="rId7"/>
          <a:stretch>
            <a:fillRect/>
          </a:stretch>
        </p:blipFill>
        <p:spPr>
          <a:xfrm>
            <a:off x="2449853" y="2336278"/>
            <a:ext cx="9090407" cy="3497284"/>
          </a:xfrm>
          <a:prstGeom prst="rect">
            <a:avLst/>
          </a:prstGeom>
        </p:spPr>
      </p:pic>
    </p:spTree>
    <p:extLst>
      <p:ext uri="{BB962C8B-B14F-4D97-AF65-F5344CB8AC3E}">
        <p14:creationId xmlns:p14="http://schemas.microsoft.com/office/powerpoint/2010/main" val="2571508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aphicFrame>
        <p:nvGraphicFramePr>
          <p:cNvPr id="12" name="Table 7">
            <a:extLst>
              <a:ext uri="{FF2B5EF4-FFF2-40B4-BE49-F238E27FC236}">
                <a16:creationId xmlns:a16="http://schemas.microsoft.com/office/drawing/2014/main" id="{D1A0D9F4-9352-49D0-9E74-082D4D0C4C18}"/>
              </a:ext>
            </a:extLst>
          </p:cNvPr>
          <p:cNvGraphicFramePr>
            <a:graphicFrameLocks noGrp="1"/>
          </p:cNvGraphicFramePr>
          <p:nvPr>
            <p:extLst>
              <p:ext uri="{D42A27DB-BD31-4B8C-83A1-F6EECF244321}">
                <p14:modId xmlns:p14="http://schemas.microsoft.com/office/powerpoint/2010/main" val="1419404582"/>
              </p:ext>
            </p:extLst>
          </p:nvPr>
        </p:nvGraphicFramePr>
        <p:xfrm>
          <a:off x="2032268" y="2303170"/>
          <a:ext cx="9303139" cy="3188591"/>
        </p:xfrm>
        <a:graphic>
          <a:graphicData uri="http://schemas.openxmlformats.org/drawingml/2006/table">
            <a:tbl>
              <a:tblPr firstRow="1" bandRow="1">
                <a:tableStyleId>{5C22544A-7EE6-4342-B048-85BDC9FD1C3A}</a:tableStyleId>
              </a:tblPr>
              <a:tblGrid>
                <a:gridCol w="2004766">
                  <a:extLst>
                    <a:ext uri="{9D8B030D-6E8A-4147-A177-3AD203B41FA5}">
                      <a16:colId xmlns:a16="http://schemas.microsoft.com/office/drawing/2014/main" val="3966072766"/>
                    </a:ext>
                  </a:extLst>
                </a:gridCol>
                <a:gridCol w="729837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Attitudes</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dirty="0">
                          <a:solidFill>
                            <a:srgbClr val="0A1F61"/>
                          </a:solidFill>
                          <a:latin typeface="Times New Roman" panose="02020603050405020304" pitchFamily="18" charset="0"/>
                          <a:cs typeface="Times New Roman" panose="02020603050405020304" pitchFamily="18" charset="0"/>
                        </a:rPr>
                        <a:t>Attitudes </a:t>
                      </a:r>
                      <a:r>
                        <a:rPr lang="en-US" sz="2000" b="1" kern="1200" dirty="0">
                          <a:solidFill>
                            <a:srgbClr val="0A1F61"/>
                          </a:solidFill>
                          <a:latin typeface="Times New Roman" panose="02020603050405020304" pitchFamily="18" charset="0"/>
                          <a:ea typeface="+mn-ea"/>
                          <a:cs typeface="Times New Roman" panose="02020603050405020304" pitchFamily="18" charset="0"/>
                        </a:rPr>
                        <a:t>Important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Attitudes Are Formed</a:t>
                      </a: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Defined as A person’s complexes of beliefs and feelings about specific ideas, situations, or other people</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important because they are the mechanism through which most people express their feelings. </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Attitudes are formed by a variety of forces, including our personal values, our experiences, and our personalities.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397240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grpSp>
        <p:nvGrpSpPr>
          <p:cNvPr id="15" name="Group 14">
            <a:extLst>
              <a:ext uri="{FF2B5EF4-FFF2-40B4-BE49-F238E27FC236}">
                <a16:creationId xmlns:a16="http://schemas.microsoft.com/office/drawing/2014/main" id="{7AB909EA-78D8-4705-BFF4-3876285A6464}"/>
              </a:ext>
            </a:extLst>
          </p:cNvPr>
          <p:cNvGrpSpPr/>
          <p:nvPr/>
        </p:nvGrpSpPr>
        <p:grpSpPr>
          <a:xfrm>
            <a:off x="2032267" y="2038735"/>
            <a:ext cx="9919943" cy="3694343"/>
            <a:chOff x="1355833" y="2081825"/>
            <a:chExt cx="10564846" cy="3694343"/>
          </a:xfrm>
        </p:grpSpPr>
        <p:pic>
          <p:nvPicPr>
            <p:cNvPr id="10" name="Picture 9">
              <a:extLst>
                <a:ext uri="{FF2B5EF4-FFF2-40B4-BE49-F238E27FC236}">
                  <a16:creationId xmlns:a16="http://schemas.microsoft.com/office/drawing/2014/main" id="{3C307FCB-8DBB-468E-BC70-0A16791711BF}"/>
                </a:ext>
              </a:extLst>
            </p:cNvPr>
            <p:cNvPicPr>
              <a:picLocks noChangeAspect="1"/>
            </p:cNvPicPr>
            <p:nvPr/>
          </p:nvPicPr>
          <p:blipFill>
            <a:blip r:embed="rId7"/>
            <a:stretch>
              <a:fillRect/>
            </a:stretch>
          </p:blipFill>
          <p:spPr>
            <a:xfrm>
              <a:off x="7392881" y="2081825"/>
              <a:ext cx="4527798" cy="3694343"/>
            </a:xfrm>
            <a:prstGeom prst="rect">
              <a:avLst/>
            </a:prstGeom>
          </p:spPr>
        </p:pic>
        <p:sp>
          <p:nvSpPr>
            <p:cNvPr id="14" name="TextBox 13">
              <a:extLst>
                <a:ext uri="{FF2B5EF4-FFF2-40B4-BE49-F238E27FC236}">
                  <a16:creationId xmlns:a16="http://schemas.microsoft.com/office/drawing/2014/main" id="{B68A66C1-1A9C-459C-ABAC-377B1883351C}"/>
                </a:ext>
              </a:extLst>
            </p:cNvPr>
            <p:cNvSpPr txBox="1"/>
            <p:nvPr/>
          </p:nvSpPr>
          <p:spPr>
            <a:xfrm>
              <a:off x="1355833" y="2513235"/>
              <a:ext cx="6037047" cy="2308324"/>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Attitudes are our beliefs and feelings about things. For example, soccer fans develop positive attitudes toward their favorite team and then support it by cheering for it to win, wearing shirts and caps with its logo, and bragging about its accomplishments to their friends. They also root for other teams to lose because this helps their own team. Their attitudes may be developed on the basis of where they live, who plays on the team, or myriad other factors</a:t>
              </a:r>
            </a:p>
          </p:txBody>
        </p:sp>
      </p:grpSp>
    </p:spTree>
    <p:extLst>
      <p:ext uri="{BB962C8B-B14F-4D97-AF65-F5344CB8AC3E}">
        <p14:creationId xmlns:p14="http://schemas.microsoft.com/office/powerpoint/2010/main" val="228888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3" name="Picture 12">
            <a:extLst>
              <a:ext uri="{FF2B5EF4-FFF2-40B4-BE49-F238E27FC236}">
                <a16:creationId xmlns:a16="http://schemas.microsoft.com/office/drawing/2014/main" id="{F6A95926-5A67-484B-A9A2-C831A6211A98}"/>
              </a:ext>
            </a:extLst>
          </p:cNvPr>
          <p:cNvPicPr>
            <a:picLocks noChangeAspect="1"/>
          </p:cNvPicPr>
          <p:nvPr/>
        </p:nvPicPr>
        <p:blipFill>
          <a:blip r:embed="rId7"/>
          <a:stretch>
            <a:fillRect/>
          </a:stretch>
        </p:blipFill>
        <p:spPr>
          <a:xfrm>
            <a:off x="7014171" y="2441653"/>
            <a:ext cx="4668077" cy="3265463"/>
          </a:xfrm>
          <a:prstGeom prst="rect">
            <a:avLst/>
          </a:prstGeom>
        </p:spPr>
      </p:pic>
      <p:sp>
        <p:nvSpPr>
          <p:cNvPr id="15" name="TextBox 14">
            <a:extLst>
              <a:ext uri="{FF2B5EF4-FFF2-40B4-BE49-F238E27FC236}">
                <a16:creationId xmlns:a16="http://schemas.microsoft.com/office/drawing/2014/main" id="{951ABDDF-24A4-4E02-AD13-D45F0652A507}"/>
              </a:ext>
            </a:extLst>
          </p:cNvPr>
          <p:cNvSpPr txBox="1"/>
          <p:nvPr/>
        </p:nvSpPr>
        <p:spPr>
          <a:xfrm>
            <a:off x="2032268" y="2169011"/>
            <a:ext cx="4668077" cy="3785652"/>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4.1.</a:t>
            </a:r>
          </a:p>
          <a:p>
            <a:pPr algn="just"/>
            <a:r>
              <a:rPr lang="en-US" sz="2000" b="1" dirty="0">
                <a:effectLst/>
                <a:latin typeface="Times New Roman" panose="02020603050405020304" pitchFamily="18" charset="0"/>
                <a:cs typeface="Times New Roman" panose="02020603050405020304" pitchFamily="18" charset="0"/>
              </a:rPr>
              <a:t>Attitude Formation:</a:t>
            </a:r>
          </a:p>
          <a:p>
            <a:pPr marL="342900" indent="-342900" algn="just">
              <a:buFont typeface="Wingdings" panose="05000000000000000000" pitchFamily="2" charset="2"/>
              <a:buChar char="§"/>
            </a:pPr>
            <a:endParaRPr lang="en-US" sz="20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Attitudes are generally formed around a sequence of cognition, affect, and behavioral intention.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That is, we come to know something that we believe to be true (cognition). This knowledge triggers a feeling (affect). </a:t>
            </a:r>
          </a:p>
          <a:p>
            <a:pPr marL="342900" indent="-342900" algn="just">
              <a:buFont typeface="Wingdings" panose="05000000000000000000" pitchFamily="2" charset="2"/>
              <a:buChar char="§"/>
            </a:pPr>
            <a:r>
              <a:rPr lang="en-US" sz="2000" i="1" dirty="0">
                <a:effectLst/>
                <a:latin typeface="Times New Roman" panose="02020603050405020304" pitchFamily="18" charset="0"/>
                <a:cs typeface="Times New Roman" panose="02020603050405020304" pitchFamily="18" charset="0"/>
              </a:rPr>
              <a:t>Cognition and affect then together influence how we intend to behave in the future</a:t>
            </a:r>
            <a:endParaRPr lang="en-US" sz="20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106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726617593"/>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1771105">
                  <a:extLst>
                    <a:ext uri="{9D8B030D-6E8A-4147-A177-3AD203B41FA5}">
                      <a16:colId xmlns:a16="http://schemas.microsoft.com/office/drawing/2014/main" val="3966072766"/>
                    </a:ext>
                  </a:extLst>
                </a:gridCol>
                <a:gridCol w="776199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1- Cognition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Defined as the knowledge a person presumes to have about something</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believe you like a class because the textbook is excellent, the class meets at your favorite time, the instructor is outstanding, and the workload is reasonable. This “knowledge” </a:t>
                      </a:r>
                      <a:r>
                        <a:rPr lang="en-US" sz="2000" b="0" i="1" u="sng" dirty="0">
                          <a:solidFill>
                            <a:schemeClr val="tx1"/>
                          </a:solidFill>
                          <a:latin typeface="Times New Roman" panose="02020603050405020304" pitchFamily="18" charset="0"/>
                          <a:cs typeface="Times New Roman" panose="02020603050405020304" pitchFamily="18" charset="0"/>
                        </a:rPr>
                        <a:t>may be true, partially true, or totally false.</a:t>
                      </a:r>
                    </a:p>
                    <a:p>
                      <a:pPr marL="342900" indent="-342900" algn="just">
                        <a:buFont typeface="Wingdings" panose="05000000000000000000" pitchFamily="2" charset="2"/>
                        <a:buChar char="Ø"/>
                      </a:pPr>
                      <a:endParaRPr lang="en-US" sz="2000" b="0" i="1" u="sng"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0" kern="1200" dirty="0">
                          <a:solidFill>
                            <a:schemeClr val="tx1"/>
                          </a:solidFill>
                          <a:latin typeface="Times New Roman" panose="02020603050405020304" pitchFamily="18" charset="0"/>
                          <a:ea typeface="+mn-ea"/>
                          <a:cs typeface="Times New Roman" panose="02020603050405020304" pitchFamily="18" charset="0"/>
                        </a:rPr>
                        <a:t>Cognitions are based on perceptions of truth and reality, and, perceptions agree with reality to varying degrees.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528365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93147986"/>
              </p:ext>
            </p:extLst>
          </p:nvPr>
        </p:nvGraphicFramePr>
        <p:xfrm>
          <a:off x="2032269" y="2303170"/>
          <a:ext cx="9533100" cy="3188591"/>
        </p:xfrm>
        <a:graphic>
          <a:graphicData uri="http://schemas.openxmlformats.org/drawingml/2006/table">
            <a:tbl>
              <a:tblPr firstRow="1" bandRow="1">
                <a:tableStyleId>{5C22544A-7EE6-4342-B048-85BDC9FD1C3A}</a:tableStyleId>
              </a:tblPr>
              <a:tblGrid>
                <a:gridCol w="2054321">
                  <a:extLst>
                    <a:ext uri="{9D8B030D-6E8A-4147-A177-3AD203B41FA5}">
                      <a16:colId xmlns:a16="http://schemas.microsoft.com/office/drawing/2014/main" val="3966072766"/>
                    </a:ext>
                  </a:extLst>
                </a:gridCol>
                <a:gridCol w="747877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dirty="0">
                          <a:solidFill>
                            <a:schemeClr val="tx1"/>
                          </a:solidFill>
                          <a:latin typeface="Times New Roman" panose="02020603050405020304" pitchFamily="18" charset="0"/>
                          <a:cs typeface="Times New Roman" panose="02020603050405020304" pitchFamily="18" charset="0"/>
                        </a:rPr>
                        <a:t> </a:t>
                      </a:r>
                      <a:r>
                        <a:rPr lang="en-US" sz="2000" b="1" kern="1200" dirty="0">
                          <a:solidFill>
                            <a:srgbClr val="0A1F61"/>
                          </a:solidFill>
                          <a:latin typeface="Times New Roman" panose="02020603050405020304" pitchFamily="18" charset="0"/>
                          <a:ea typeface="+mn-ea"/>
                          <a:cs typeface="Times New Roman" panose="02020603050405020304" pitchFamily="18" charset="0"/>
                        </a:rPr>
                        <a:t>2-</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a:solidFill>
                            <a:srgbClr val="0A1F61"/>
                          </a:solidFill>
                          <a:latin typeface="Times New Roman" panose="02020603050405020304" pitchFamily="18" charset="0"/>
                          <a:cs typeface="Times New Roman" panose="02020603050405020304" pitchFamily="18" charset="0"/>
                        </a:rPr>
                        <a:t>A person’s affect </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A person’s feeling toward something.</a:t>
                      </a:r>
                    </a:p>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 In many ways, affect is similar to emotion — it is something over which we have little or no conscious control.</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you may like one of your classes, dislike another, and be indifferent toward a third. If the class you dislike is an elective, you may not be particularly concerned. But if it is the first course in your chosen major, your affective reaction may cause you considerable anxiety.</a:t>
                      </a:r>
                      <a:endParaRPr lang="en-US" sz="2000" b="0" i="1" u="sng" dirty="0">
                        <a:solidFill>
                          <a:schemeClr val="tx1"/>
                        </a:solidFill>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866339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570865580"/>
              </p:ext>
            </p:extLst>
          </p:nvPr>
        </p:nvGraphicFramePr>
        <p:xfrm>
          <a:off x="2032269" y="2303170"/>
          <a:ext cx="9801922" cy="4053840"/>
        </p:xfrm>
        <a:graphic>
          <a:graphicData uri="http://schemas.openxmlformats.org/drawingml/2006/table">
            <a:tbl>
              <a:tblPr firstRow="1" bandRow="1">
                <a:tableStyleId>{5C22544A-7EE6-4342-B048-85BDC9FD1C3A}</a:tableStyleId>
              </a:tblPr>
              <a:tblGrid>
                <a:gridCol w="1661915">
                  <a:extLst>
                    <a:ext uri="{9D8B030D-6E8A-4147-A177-3AD203B41FA5}">
                      <a16:colId xmlns:a16="http://schemas.microsoft.com/office/drawing/2014/main" val="3966072766"/>
                    </a:ext>
                  </a:extLst>
                </a:gridCol>
                <a:gridCol w="8140007">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3- behavioral</a:t>
                      </a:r>
                    </a:p>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Intention</a:t>
                      </a: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 Component of an attitude that guides a person’s behavior</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If you like your instructor, you may intend to take another class from him or her next semester. Intentions are not always translated into actual behavior, however. If the instructor’s course next semester is scheduled for 8:00 a.m., you may decide that another instructor is just as good.</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chemeClr val="tx1"/>
                          </a:solidFill>
                          <a:latin typeface="Times New Roman" panose="02020603050405020304" pitchFamily="18" charset="0"/>
                          <a:cs typeface="Times New Roman" panose="02020603050405020304" pitchFamily="18" charset="0"/>
                        </a:rPr>
                        <a:t>Some attitudes, and their corresponding intentions, are much more central and significant to an individual than others. You may intend to do one thing (take a particular class) but later alter your intentions because of a more significant and central attitude (fondness for sleeping late).</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76507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How Attitudes Are Formed:</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6" name="Group 15">
            <a:extLst>
              <a:ext uri="{FF2B5EF4-FFF2-40B4-BE49-F238E27FC236}">
                <a16:creationId xmlns:a16="http://schemas.microsoft.com/office/drawing/2014/main" id="{2FADDAB1-28C1-4686-9E58-182BFC552EED}"/>
              </a:ext>
            </a:extLst>
          </p:cNvPr>
          <p:cNvGrpSpPr/>
          <p:nvPr/>
        </p:nvGrpSpPr>
        <p:grpSpPr>
          <a:xfrm>
            <a:off x="2289771" y="2306457"/>
            <a:ext cx="9533101" cy="3609535"/>
            <a:chOff x="2289771" y="2306457"/>
            <a:chExt cx="9649979" cy="3609535"/>
          </a:xfrm>
        </p:grpSpPr>
        <p:pic>
          <p:nvPicPr>
            <p:cNvPr id="12" name="Picture 11">
              <a:extLst>
                <a:ext uri="{FF2B5EF4-FFF2-40B4-BE49-F238E27FC236}">
                  <a16:creationId xmlns:a16="http://schemas.microsoft.com/office/drawing/2014/main" id="{9D6D161E-7294-49D6-B6D9-E5EC96AF8C61}"/>
                </a:ext>
              </a:extLst>
            </p:cNvPr>
            <p:cNvPicPr>
              <a:picLocks noChangeAspect="1"/>
            </p:cNvPicPr>
            <p:nvPr/>
          </p:nvPicPr>
          <p:blipFill>
            <a:blip r:embed="rId7"/>
            <a:stretch>
              <a:fillRect/>
            </a:stretch>
          </p:blipFill>
          <p:spPr>
            <a:xfrm>
              <a:off x="2289771" y="2306457"/>
              <a:ext cx="9649979" cy="2132207"/>
            </a:xfrm>
            <a:prstGeom prst="rect">
              <a:avLst/>
            </a:prstGeom>
          </p:spPr>
        </p:pic>
        <p:sp>
          <p:nvSpPr>
            <p:cNvPr id="15" name="TextBox 14">
              <a:extLst>
                <a:ext uri="{FF2B5EF4-FFF2-40B4-BE49-F238E27FC236}">
                  <a16:creationId xmlns:a16="http://schemas.microsoft.com/office/drawing/2014/main" id="{207051F5-1E8B-45E4-BD9C-6FE14DCC2337}"/>
                </a:ext>
              </a:extLst>
            </p:cNvPr>
            <p:cNvSpPr txBox="1"/>
            <p:nvPr/>
          </p:nvSpPr>
          <p:spPr>
            <a:xfrm>
              <a:off x="2427116" y="4438664"/>
              <a:ext cx="9512634" cy="1477328"/>
            </a:xfrm>
            <a:prstGeom prst="rect">
              <a:avLst/>
            </a:prstGeom>
            <a:solidFill>
              <a:srgbClr val="FF9518"/>
            </a:solidFill>
          </p:spPr>
          <p:txBody>
            <a:bodyPr wrap="square">
              <a:spAutoFit/>
            </a:bodyPr>
            <a:lstStyle/>
            <a:p>
              <a:pPr algn="just"/>
              <a:r>
                <a:rPr lang="en-US" i="1" u="sng" dirty="0">
                  <a:latin typeface="Times New Roman" panose="02020603050405020304" pitchFamily="18" charset="0"/>
                  <a:cs typeface="Times New Roman" panose="02020603050405020304" pitchFamily="18" charset="0"/>
                </a:rPr>
                <a:t>Affect, cognition, and behavioral intention are the primary components of an attitude. </a:t>
              </a:r>
              <a:r>
                <a:rPr lang="en-US" i="1" dirty="0">
                  <a:latin typeface="Times New Roman" panose="02020603050405020304" pitchFamily="18" charset="0"/>
                  <a:cs typeface="Times New Roman" panose="02020603050405020304" pitchFamily="18" charset="0"/>
                </a:rPr>
                <a:t>For instance, you may like a particular professor (affect), believe that she or he is a great instructor (cognition), and plan to take another class from the professor next semester (behavioral intention). However, if the class ends up scheduled at 8:00 a.m. you may reconsider if you have an early morning job or just like to sleep late</a:t>
              </a:r>
            </a:p>
          </p:txBody>
        </p:sp>
      </p:grpSp>
    </p:spTree>
    <p:extLst>
      <p:ext uri="{BB962C8B-B14F-4D97-AF65-F5344CB8AC3E}">
        <p14:creationId xmlns:p14="http://schemas.microsoft.com/office/powerpoint/2010/main" val="2160853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A9B8EDD7-64D3-41A3-9061-4B16F1BB5F6A}"/>
              </a:ext>
            </a:extLst>
          </p:cNvPr>
          <p:cNvGrpSpPr/>
          <p:nvPr/>
        </p:nvGrpSpPr>
        <p:grpSpPr>
          <a:xfrm>
            <a:off x="2289770" y="2187028"/>
            <a:ext cx="9533101" cy="3505922"/>
            <a:chOff x="2289770" y="2187028"/>
            <a:chExt cx="9533101" cy="3505922"/>
          </a:xfrm>
        </p:grpSpPr>
        <p:sp>
          <p:nvSpPr>
            <p:cNvPr id="15" name="TextBox 14">
              <a:extLst>
                <a:ext uri="{FF2B5EF4-FFF2-40B4-BE49-F238E27FC236}">
                  <a16:creationId xmlns:a16="http://schemas.microsoft.com/office/drawing/2014/main" id="{207051F5-1E8B-45E4-BD9C-6FE14DCC2337}"/>
                </a:ext>
              </a:extLst>
            </p:cNvPr>
            <p:cNvSpPr txBox="1"/>
            <p:nvPr/>
          </p:nvSpPr>
          <p:spPr>
            <a:xfrm>
              <a:off x="2425452" y="4769620"/>
              <a:ext cx="9397419" cy="923330"/>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Cognitive dissonance is sometimes experienced by people who smoke. Their cognition “tells” them that smoking is not healthy, but their behavior (smoking) contradicts this knowledge. To cope with the dissonance they may set goals for themselves to quit at some point in the future.</a:t>
              </a:r>
            </a:p>
          </p:txBody>
        </p:sp>
        <p:pic>
          <p:nvPicPr>
            <p:cNvPr id="13" name="Picture 12">
              <a:extLst>
                <a:ext uri="{FF2B5EF4-FFF2-40B4-BE49-F238E27FC236}">
                  <a16:creationId xmlns:a16="http://schemas.microsoft.com/office/drawing/2014/main" id="{9FE5336B-8B65-4F2C-B40D-15359B943604}"/>
                </a:ext>
              </a:extLst>
            </p:cNvPr>
            <p:cNvPicPr>
              <a:picLocks noChangeAspect="1"/>
            </p:cNvPicPr>
            <p:nvPr/>
          </p:nvPicPr>
          <p:blipFill>
            <a:blip r:embed="rId7"/>
            <a:stretch>
              <a:fillRect/>
            </a:stretch>
          </p:blipFill>
          <p:spPr>
            <a:xfrm>
              <a:off x="2289770" y="2187028"/>
              <a:ext cx="9533101" cy="2558902"/>
            </a:xfrm>
            <a:prstGeom prst="rect">
              <a:avLst/>
            </a:prstGeom>
          </p:spPr>
        </p:pic>
      </p:grpSp>
    </p:spTree>
    <p:extLst>
      <p:ext uri="{BB962C8B-B14F-4D97-AF65-F5344CB8AC3E}">
        <p14:creationId xmlns:p14="http://schemas.microsoft.com/office/powerpoint/2010/main" val="2431683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881764957"/>
              </p:ext>
            </p:extLst>
          </p:nvPr>
        </p:nvGraphicFramePr>
        <p:xfrm>
          <a:off x="2032268" y="2303170"/>
          <a:ext cx="9649979" cy="3749040"/>
        </p:xfrm>
        <a:graphic>
          <a:graphicData uri="http://schemas.openxmlformats.org/drawingml/2006/table">
            <a:tbl>
              <a:tblPr firstRow="1" bandRow="1">
                <a:tableStyleId>{5C22544A-7EE6-4342-B048-85BDC9FD1C3A}</a:tableStyleId>
              </a:tblPr>
              <a:tblGrid>
                <a:gridCol w="1569598">
                  <a:extLst>
                    <a:ext uri="{9D8B030D-6E8A-4147-A177-3AD203B41FA5}">
                      <a16:colId xmlns:a16="http://schemas.microsoft.com/office/drawing/2014/main" val="3966072766"/>
                    </a:ext>
                  </a:extLst>
                </a:gridCol>
                <a:gridCol w="808038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1" dirty="0">
                          <a:solidFill>
                            <a:schemeClr val="tx1"/>
                          </a:solidFill>
                          <a:latin typeface="Times New Roman" panose="02020603050405020304" pitchFamily="18" charset="0"/>
                          <a:cs typeface="Times New Roman" panose="02020603050405020304" pitchFamily="18" charset="0"/>
                        </a:rPr>
                        <a:t>Cognitive dissonance is an incompatibility or conflict between behavior and an attitude or between two different attitudes.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0" dirty="0">
                          <a:solidFill>
                            <a:srgbClr val="C00000"/>
                          </a:solidFill>
                          <a:latin typeface="Times New Roman" panose="02020603050405020304" pitchFamily="18" charset="0"/>
                          <a:cs typeface="Times New Roman" panose="02020603050405020304" pitchFamily="18" charset="0"/>
                        </a:rPr>
                        <a:t>Ex</a:t>
                      </a:r>
                      <a:r>
                        <a:rPr lang="en-US" sz="2000" b="0" dirty="0">
                          <a:solidFill>
                            <a:schemeClr val="tx1"/>
                          </a:solidFill>
                          <a:latin typeface="Times New Roman" panose="02020603050405020304" pitchFamily="18" charset="0"/>
                          <a:cs typeface="Times New Roman" panose="02020603050405020304" pitchFamily="18" charset="0"/>
                        </a:rPr>
                        <a:t>. suppose that you strongly believe that all companies need to be both profitable and environmentally responsible and that you are the new CEO of a company that is a terrible polluter. You learn that reducing your company’s carbon emissions would be so expensive that the company would no longer be profitable. What would you do? The </a:t>
                      </a:r>
                      <a:r>
                        <a:rPr lang="en-US" sz="2000" b="0" dirty="0">
                          <a:solidFill>
                            <a:srgbClr val="0070C0"/>
                          </a:solidFill>
                          <a:latin typeface="Times New Roman" panose="02020603050405020304" pitchFamily="18" charset="0"/>
                          <a:cs typeface="Times New Roman" panose="02020603050405020304" pitchFamily="18" charset="0"/>
                        </a:rPr>
                        <a:t>gap</a:t>
                      </a:r>
                      <a:r>
                        <a:rPr lang="en-US" sz="2000" b="0" dirty="0">
                          <a:solidFill>
                            <a:schemeClr val="tx1"/>
                          </a:solidFill>
                          <a:latin typeface="Times New Roman" panose="02020603050405020304" pitchFamily="18" charset="0"/>
                          <a:cs typeface="Times New Roman" panose="02020603050405020304" pitchFamily="18" charset="0"/>
                        </a:rPr>
                        <a:t> between your environmentally responsible attitude and your attitude that your responsibility is to run a profitable company creates what is called </a:t>
                      </a:r>
                      <a:r>
                        <a:rPr lang="en-US" sz="2000" b="1" dirty="0">
                          <a:solidFill>
                            <a:srgbClr val="0070C0"/>
                          </a:solidFill>
                          <a:latin typeface="Times New Roman" panose="02020603050405020304" pitchFamily="18" charset="0"/>
                          <a:cs typeface="Times New Roman" panose="02020603050405020304" pitchFamily="18" charset="0"/>
                        </a:rPr>
                        <a:t>cognitive dissonance</a:t>
                      </a:r>
                      <a:r>
                        <a:rPr lang="en-US" sz="2000" b="0" dirty="0">
                          <a:solidFill>
                            <a:schemeClr val="tx1"/>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endParaRPr lang="en-US" sz="2000" b="0" dirty="0">
                        <a:solidFill>
                          <a:schemeClr val="tx1"/>
                        </a:solidFill>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4254988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4610879"/>
              </p:ext>
            </p:extLst>
          </p:nvPr>
        </p:nvGraphicFramePr>
        <p:xfrm>
          <a:off x="1890281" y="2186461"/>
          <a:ext cx="9791967" cy="3749040"/>
        </p:xfrm>
        <a:graphic>
          <a:graphicData uri="http://schemas.openxmlformats.org/drawingml/2006/table">
            <a:tbl>
              <a:tblPr firstRow="1" bandRow="1">
                <a:tableStyleId>{5C22544A-7EE6-4342-B048-85BDC9FD1C3A}</a:tableStyleId>
              </a:tblPr>
              <a:tblGrid>
                <a:gridCol w="1592693">
                  <a:extLst>
                    <a:ext uri="{9D8B030D-6E8A-4147-A177-3AD203B41FA5}">
                      <a16:colId xmlns:a16="http://schemas.microsoft.com/office/drawing/2014/main" val="3966072766"/>
                    </a:ext>
                  </a:extLst>
                </a:gridCol>
                <a:gridCol w="81992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When people experience dissonance, they often use one of four approaches to cope with it. Using the scenario mentioned in the pervious ex., these would include:</a:t>
                      </a: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 can change your behavior and reduce the company’s carbon emissions.</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reduce the felt dissonance by reasoning that the pollution is not so important when compared to the goal of running a profitable company.</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change your attitude toward pollution to decrease your belief that pollution is bad.</a:t>
                      </a:r>
                    </a:p>
                    <a:p>
                      <a:pPr marL="457200" indent="-457200" algn="just" defTabSz="914400" rtl="0" eaLnBrk="1" latinLnBrk="0" hangingPunct="1">
                        <a:buFont typeface="+mj-lt"/>
                        <a:buAutoNum type="arabicPeriod"/>
                      </a:pPr>
                      <a:r>
                        <a:rPr lang="en-US" sz="2000" b="0" kern="1200" dirty="0">
                          <a:solidFill>
                            <a:schemeClr val="tx1"/>
                          </a:solidFill>
                          <a:latin typeface="Times New Roman" panose="02020603050405020304" pitchFamily="18" charset="0"/>
                          <a:ea typeface="+mn-ea"/>
                          <a:cs typeface="Times New Roman" panose="02020603050405020304" pitchFamily="18" charset="0"/>
                        </a:rPr>
                        <a:t>You can seek additional information to better reason that the benefits to society of manufacturing the products outweigh the societal costs of polluting.</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767764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Cognitive Dissonance: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8829449"/>
              </p:ext>
            </p:extLst>
          </p:nvPr>
        </p:nvGraphicFramePr>
        <p:xfrm>
          <a:off x="1890281" y="2186461"/>
          <a:ext cx="9902229" cy="3188591"/>
        </p:xfrm>
        <a:graphic>
          <a:graphicData uri="http://schemas.openxmlformats.org/drawingml/2006/table">
            <a:tbl>
              <a:tblPr firstRow="1" bandRow="1">
                <a:tableStyleId>{5C22544A-7EE6-4342-B048-85BDC9FD1C3A}</a:tableStyleId>
              </a:tblPr>
              <a:tblGrid>
                <a:gridCol w="1610627">
                  <a:extLst>
                    <a:ext uri="{9D8B030D-6E8A-4147-A177-3AD203B41FA5}">
                      <a16:colId xmlns:a16="http://schemas.microsoft.com/office/drawing/2014/main" val="3966072766"/>
                    </a:ext>
                  </a:extLst>
                </a:gridCol>
                <a:gridCol w="82916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Cognitive Dissonance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a:buFont typeface="Wingdings" panose="05000000000000000000" pitchFamily="2" charset="2"/>
                        <a:buNone/>
                      </a:pPr>
                      <a:r>
                        <a:rPr lang="en-US" sz="2000" b="0" dirty="0">
                          <a:solidFill>
                            <a:schemeClr val="tx1"/>
                          </a:solidFill>
                          <a:latin typeface="Times New Roman" panose="02020603050405020304" pitchFamily="18" charset="0"/>
                          <a:cs typeface="Times New Roman" panose="02020603050405020304" pitchFamily="18" charset="0"/>
                        </a:rPr>
                        <a:t>sometimes people are aware of their dissonance but make a conscious decision to not reduce it. This decision would be influenced by the following three things:</a:t>
                      </a:r>
                    </a:p>
                    <a:p>
                      <a:pPr marL="0" indent="0" algn="just">
                        <a:buFont typeface="Wingdings" panose="05000000000000000000" pitchFamily="2" charset="2"/>
                        <a:buNone/>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Your perception of the importance of the elements that are creating the dissonance.  </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amount of influence you feel you have over these elements</a:t>
                      </a:r>
                    </a:p>
                    <a:p>
                      <a:pPr marL="457200" indent="-457200" algn="just">
                        <a:buFont typeface="+mj-lt"/>
                        <a:buAutoNum type="arabicPeriod"/>
                      </a:pPr>
                      <a:endParaRPr lang="en-US" sz="2000" b="0" dirty="0">
                        <a:solidFill>
                          <a:schemeClr val="tx1"/>
                        </a:solidFill>
                        <a:latin typeface="Times New Roman" panose="02020603050405020304" pitchFamily="18" charset="0"/>
                        <a:cs typeface="Times New Roman" panose="02020603050405020304" pitchFamily="18" charset="0"/>
                      </a:endParaRPr>
                    </a:p>
                    <a:p>
                      <a:pPr marL="457200" indent="-457200" algn="just">
                        <a:buFont typeface="+mj-lt"/>
                        <a:buAutoNum type="arabicPeriod"/>
                      </a:pPr>
                      <a:r>
                        <a:rPr lang="en-US" sz="2000" b="0" dirty="0">
                          <a:solidFill>
                            <a:schemeClr val="tx1"/>
                          </a:solidFill>
                          <a:latin typeface="Times New Roman" panose="02020603050405020304" pitchFamily="18" charset="0"/>
                          <a:cs typeface="Times New Roman" panose="02020603050405020304" pitchFamily="18" charset="0"/>
                        </a:rPr>
                        <a:t>The rewards involved in the dissonance</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076233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Attitude Change:</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095802280"/>
              </p:ext>
            </p:extLst>
          </p:nvPr>
        </p:nvGraphicFramePr>
        <p:xfrm>
          <a:off x="1906144" y="2245918"/>
          <a:ext cx="9533102" cy="3188591"/>
        </p:xfrm>
        <a:graphic>
          <a:graphicData uri="http://schemas.openxmlformats.org/drawingml/2006/table">
            <a:tbl>
              <a:tblPr firstRow="1" bandRow="1">
                <a:tableStyleId>{5C22544A-7EE6-4342-B048-85BDC9FD1C3A}</a:tableStyleId>
              </a:tblPr>
              <a:tblGrid>
                <a:gridCol w="1550587">
                  <a:extLst>
                    <a:ext uri="{9D8B030D-6E8A-4147-A177-3AD203B41FA5}">
                      <a16:colId xmlns:a16="http://schemas.microsoft.com/office/drawing/2014/main" val="3966072766"/>
                    </a:ext>
                  </a:extLst>
                </a:gridCol>
                <a:gridCol w="798251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Attitude Change</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are not as stable as personality attributes.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Attitudes can also change when the object of the attitude becomes less important or less relevant to the person.</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individuals may change their attitudes as a way to reduce cognitive dissonance.</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Deeply rooted attitudes that have a long history are, of course, resistant to change. </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1410330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2" descr="Photo shows a group of smiling and happy professionals working together in front of a computer.">
            <a:extLst>
              <a:ext uri="{FF2B5EF4-FFF2-40B4-BE49-F238E27FC236}">
                <a16:creationId xmlns:a16="http://schemas.microsoft.com/office/drawing/2014/main" id="{1A80647F-8917-432F-A386-082A5A00B45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7" name="Group 16">
            <a:extLst>
              <a:ext uri="{FF2B5EF4-FFF2-40B4-BE49-F238E27FC236}">
                <a16:creationId xmlns:a16="http://schemas.microsoft.com/office/drawing/2014/main" id="{F2069293-BE35-4A99-83DB-F8068CBC340A}"/>
              </a:ext>
            </a:extLst>
          </p:cNvPr>
          <p:cNvGrpSpPr/>
          <p:nvPr/>
        </p:nvGrpSpPr>
        <p:grpSpPr>
          <a:xfrm>
            <a:off x="1874165" y="1775686"/>
            <a:ext cx="9772367" cy="3976346"/>
            <a:chOff x="1797965" y="2463379"/>
            <a:chExt cx="9772367" cy="3976346"/>
          </a:xfrm>
        </p:grpSpPr>
        <p:pic>
          <p:nvPicPr>
            <p:cNvPr id="13" name="Picture 12">
              <a:extLst>
                <a:ext uri="{FF2B5EF4-FFF2-40B4-BE49-F238E27FC236}">
                  <a16:creationId xmlns:a16="http://schemas.microsoft.com/office/drawing/2014/main" id="{41CE9D50-333E-4809-AFA1-A204242DD8AD}"/>
                </a:ext>
              </a:extLst>
            </p:cNvPr>
            <p:cNvPicPr>
              <a:picLocks noChangeAspect="1"/>
            </p:cNvPicPr>
            <p:nvPr/>
          </p:nvPicPr>
          <p:blipFill>
            <a:blip r:embed="rId7"/>
            <a:stretch>
              <a:fillRect/>
            </a:stretch>
          </p:blipFill>
          <p:spPr>
            <a:xfrm>
              <a:off x="5984961" y="2463379"/>
              <a:ext cx="5585371" cy="3976345"/>
            </a:xfrm>
            <a:prstGeom prst="rect">
              <a:avLst/>
            </a:prstGeom>
          </p:spPr>
        </p:pic>
        <p:sp>
          <p:nvSpPr>
            <p:cNvPr id="16" name="TextBox 15">
              <a:extLst>
                <a:ext uri="{FF2B5EF4-FFF2-40B4-BE49-F238E27FC236}">
                  <a16:creationId xmlns:a16="http://schemas.microsoft.com/office/drawing/2014/main" id="{12DA67D3-849E-4B8B-BDC3-B25BDB308985}"/>
                </a:ext>
              </a:extLst>
            </p:cNvPr>
            <p:cNvSpPr txBox="1"/>
            <p:nvPr/>
          </p:nvSpPr>
          <p:spPr>
            <a:xfrm>
              <a:off x="1797965" y="2654073"/>
              <a:ext cx="4151280" cy="378565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Attitudes play an important role in organizations, especially attitudes like job satisfaction, organizational commitment, and employee engagement. Take this team of designers, for example. They seem to enjoy working together and appear to all be satisfied with what they are doing. In all likelihood, then, they will be productive and help the organization remain effective and successful.</a:t>
              </a:r>
            </a:p>
          </p:txBody>
        </p:sp>
      </p:grpSp>
    </p:spTree>
    <p:extLst>
      <p:ext uri="{BB962C8B-B14F-4D97-AF65-F5344CB8AC3E}">
        <p14:creationId xmlns:p14="http://schemas.microsoft.com/office/powerpoint/2010/main" val="3022550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03379252"/>
              </p:ext>
            </p:extLst>
          </p:nvPr>
        </p:nvGraphicFramePr>
        <p:xfrm>
          <a:off x="1906144" y="2245918"/>
          <a:ext cx="9533101" cy="3188591"/>
        </p:xfrm>
        <a:graphic>
          <a:graphicData uri="http://schemas.openxmlformats.org/drawingml/2006/table">
            <a:tbl>
              <a:tblPr firstRow="1" bandRow="1">
                <a:tableStyleId>{5C22544A-7EE6-4342-B048-85BDC9FD1C3A}</a:tableStyleId>
              </a:tblPr>
              <a:tblGrid>
                <a:gridCol w="1940642">
                  <a:extLst>
                    <a:ext uri="{9D8B030D-6E8A-4147-A177-3AD203B41FA5}">
                      <a16:colId xmlns:a16="http://schemas.microsoft.com/office/drawing/2014/main" val="3966072766"/>
                    </a:ext>
                  </a:extLst>
                </a:gridCol>
                <a:gridCol w="759245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Key Work-Related Attitudes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People in an organization form attitudes about many different things.</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Employees are likely to have attitudes about their salary, their promotion possibilities, their boss, employee benefits, ………</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Some of these attitudes are more important than others. Especially important attitudes are:</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Job satisfaction,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Organizational commitment, and </a:t>
                      </a:r>
                    </a:p>
                    <a:p>
                      <a:pPr marL="514350" indent="-514350" algn="just">
                        <a:buFont typeface="+mj-lt"/>
                        <a:buAutoNum type="romanLcPeriod"/>
                      </a:pPr>
                      <a:r>
                        <a:rPr lang="en-US" sz="2000" b="1" i="1" u="sng" dirty="0">
                          <a:solidFill>
                            <a:schemeClr val="tx1"/>
                          </a:solidFill>
                          <a:latin typeface="Times New Roman" panose="02020603050405020304" pitchFamily="18" charset="0"/>
                          <a:cs typeface="Times New Roman" panose="02020603050405020304" pitchFamily="18" charset="0"/>
                        </a:rPr>
                        <a:t>Employee engagement.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45445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28796897"/>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457200" indent="-457200" algn="l">
                        <a:buFont typeface="+mj-lt"/>
                        <a:buAutoNum type="arabicParenR"/>
                      </a:pPr>
                      <a:r>
                        <a:rPr lang="en-US" sz="2000" b="1" u="none" kern="1200" dirty="0">
                          <a:solidFill>
                            <a:srgbClr val="002060"/>
                          </a:solidFill>
                          <a:latin typeface="Times New Roman" panose="02020603050405020304" pitchFamily="18" charset="0"/>
                          <a:ea typeface="+mn-ea"/>
                          <a:cs typeface="Times New Roman" panose="02020603050405020304" pitchFamily="18" charset="0"/>
                        </a:rPr>
                        <a:t>Job satisfaction, </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dirty="0">
                        <a:solidFill>
                          <a:schemeClr val="tx1"/>
                        </a:solidFill>
                        <a:latin typeface="Times New Roman" panose="02020603050405020304" pitchFamily="18" charset="0"/>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a:buFont typeface="Wingdings" panose="05000000000000000000" pitchFamily="2" charset="2"/>
                        <a:buChar char="§"/>
                      </a:pPr>
                      <a:r>
                        <a:rPr lang="en-US" sz="2000" b="1" dirty="0">
                          <a:solidFill>
                            <a:schemeClr val="tx1"/>
                          </a:solidFill>
                          <a:latin typeface="Times New Roman" panose="02020603050405020304" pitchFamily="18" charset="0"/>
                          <a:cs typeface="Times New Roman" panose="02020603050405020304" pitchFamily="18" charset="0"/>
                        </a:rPr>
                        <a:t>Job satisfaction reflects our attitudes and feelings about our job</a:t>
                      </a:r>
                    </a:p>
                    <a:p>
                      <a:pPr marL="342900" indent="-342900" algn="just">
                        <a:buFont typeface="Wingdings" panose="05000000000000000000" pitchFamily="2" charset="2"/>
                        <a:buChar char="§"/>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0" dirty="0">
                          <a:solidFill>
                            <a:schemeClr val="tx1"/>
                          </a:solidFill>
                          <a:latin typeface="Times New Roman" panose="02020603050405020304" pitchFamily="18" charset="0"/>
                          <a:cs typeface="Times New Roman" panose="02020603050405020304" pitchFamily="18" charset="0"/>
                        </a:rPr>
                        <a:t>The factors that have the greatest influence on job satisfaction are;</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The work itself,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Attitudes, </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Values, and</a:t>
                      </a:r>
                    </a:p>
                    <a:p>
                      <a:pPr marL="342900" indent="-342900" algn="just">
                        <a:buFont typeface="Wingdings" panose="05000000000000000000" pitchFamily="2" charset="2"/>
                        <a:buChar char="ü"/>
                      </a:pPr>
                      <a:r>
                        <a:rPr lang="en-US" sz="2000" b="0" dirty="0">
                          <a:solidFill>
                            <a:schemeClr val="tx1"/>
                          </a:solidFill>
                          <a:latin typeface="Times New Roman" panose="02020603050405020304" pitchFamily="18" charset="0"/>
                          <a:cs typeface="Times New Roman" panose="02020603050405020304" pitchFamily="18" charset="0"/>
                        </a:rPr>
                        <a:t> Personality. </a:t>
                      </a:r>
                    </a:p>
                    <a:p>
                      <a:pPr marL="342900" indent="-342900" algn="just">
                        <a:buFont typeface="Wingdings" panose="05000000000000000000" pitchFamily="2" charset="2"/>
                        <a:buChar char="ü"/>
                      </a:pPr>
                      <a:endParaRPr lang="en-US" sz="2000" b="0" dirty="0">
                        <a:solidFill>
                          <a:schemeClr val="tx1"/>
                        </a:solidFill>
                        <a:latin typeface="Times New Roman" panose="02020603050405020304" pitchFamily="18" charset="0"/>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Satisfaction with the nature of the work itself is the largest influence on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Challenging work, autonomy, variety, and job scope also increase job satisfaction.</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647624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78510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endParaRPr lang="en-US" sz="2000" b="1" dirty="0">
              <a:solidFill>
                <a:srgbClr val="C1510A"/>
              </a:solidFill>
              <a:effectLst/>
              <a:latin typeface="Times New Roman" panose="02020603050405020304" pitchFamily="18" charset="0"/>
              <a:cs typeface="Times New Roman" panose="02020603050405020304" pitchFamily="18" charset="0"/>
            </a:endParaRP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5666152"/>
              </p:ext>
            </p:extLst>
          </p:nvPr>
        </p:nvGraphicFramePr>
        <p:xfrm>
          <a:off x="1906144" y="2245918"/>
          <a:ext cx="9533101" cy="3749040"/>
        </p:xfrm>
        <a:graphic>
          <a:graphicData uri="http://schemas.openxmlformats.org/drawingml/2006/table">
            <a:tbl>
              <a:tblPr firstRow="1" bandRow="1">
                <a:tableStyleId>{5C22544A-7EE6-4342-B048-85BDC9FD1C3A}</a:tableStyleId>
              </a:tblPr>
              <a:tblGrid>
                <a:gridCol w="2098297">
                  <a:extLst>
                    <a:ext uri="{9D8B030D-6E8A-4147-A177-3AD203B41FA5}">
                      <a16:colId xmlns:a16="http://schemas.microsoft.com/office/drawing/2014/main" val="3966072766"/>
                    </a:ext>
                  </a:extLst>
                </a:gridCol>
                <a:gridCol w="743480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 </a:t>
                      </a:r>
                      <a:r>
                        <a:rPr lang="en-US" sz="2000" b="1" kern="1200" dirty="0">
                          <a:solidFill>
                            <a:schemeClr val="tx1"/>
                          </a:solidFill>
                          <a:latin typeface="Times New Roman" panose="02020603050405020304" pitchFamily="18" charset="0"/>
                          <a:ea typeface="+mn-ea"/>
                          <a:cs typeface="Times New Roman" panose="02020603050405020304" pitchFamily="18" charset="0"/>
                        </a:rPr>
                        <a:t>The work itself, </a:t>
                      </a: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Attitudes</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As a manager, if you want to increase your subordinates’ job satisfaction, </a:t>
                      </a:r>
                      <a:r>
                        <a:rPr lang="en-US" sz="2000" b="1" kern="1200" dirty="0">
                          <a:solidFill>
                            <a:schemeClr val="tx1"/>
                          </a:solidFill>
                          <a:latin typeface="Times New Roman" panose="02020603050405020304" pitchFamily="18" charset="0"/>
                          <a:ea typeface="+mn-ea"/>
                          <a:cs typeface="Times New Roman" panose="02020603050405020304" pitchFamily="18" charset="0"/>
                        </a:rPr>
                        <a:t>focus first on improving the nature of the work they do.</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Coworkers, bosses, and subordinates attitudes and perceptions can be contagious, especially for new hires forming impressions about the job and company.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If coworkers are unhappy and dissatisfied with their jobs, new hires are more likely to be dissatisfied than if they regularly interact with happy and satisfied coworkers.</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34959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14415002"/>
              </p:ext>
            </p:extLst>
          </p:nvPr>
        </p:nvGraphicFramePr>
        <p:xfrm>
          <a:off x="1906144" y="2245918"/>
          <a:ext cx="9902229" cy="4053840"/>
        </p:xfrm>
        <a:graphic>
          <a:graphicData uri="http://schemas.openxmlformats.org/drawingml/2006/table">
            <a:tbl>
              <a:tblPr firstRow="1" bandRow="1">
                <a:tableStyleId>{5C22544A-7EE6-4342-B048-85BDC9FD1C3A}</a:tableStyleId>
              </a:tblPr>
              <a:tblGrid>
                <a:gridCol w="1555327">
                  <a:extLst>
                    <a:ext uri="{9D8B030D-6E8A-4147-A177-3AD203B41FA5}">
                      <a16:colId xmlns:a16="http://schemas.microsoft.com/office/drawing/2014/main" val="3966072766"/>
                    </a:ext>
                  </a:extLst>
                </a:gridCol>
                <a:gridCol w="834690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Value</a:t>
                      </a:r>
                    </a:p>
                    <a:p>
                      <a:pPr marL="0" indent="0" algn="l">
                        <a:buFont typeface="Wingdings" panose="05000000000000000000" pitchFamily="2" charset="2"/>
                        <a:buNone/>
                      </a:pPr>
                      <a:endParaRPr lang="ar-EG"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rgbClr val="0A1F6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Personality </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Employees who find intrinsic value in their work are doing what is important to them.</a:t>
                      </a:r>
                      <a:endParaRPr lang="ar-EG"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Some people are rarely satisfied with their jobs, and others tend to be satisfied no matter what job they have. </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Research evidence suggests that differences in job satisfaction are due in part to differences in employees’ genetics and personality.</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In particular, core self-evaluation, extroversion, and conscientiousness influence job satisfaction.</a:t>
                      </a:r>
                    </a:p>
                    <a:p>
                      <a:pPr marL="342900" indent="-342900" algn="just" defTabSz="914400" rtl="0" eaLnBrk="1" latinLnBrk="0" hangingPunct="1">
                        <a:buFont typeface="Wingdings" panose="05000000000000000000" pitchFamily="2" charset="2"/>
                        <a:buChar char="§"/>
                      </a:pPr>
                      <a:r>
                        <a:rPr lang="en-US" sz="2000" b="0" kern="1200" dirty="0">
                          <a:solidFill>
                            <a:schemeClr val="tx1"/>
                          </a:solidFill>
                          <a:latin typeface="Times New Roman" panose="02020603050405020304" pitchFamily="18" charset="0"/>
                          <a:ea typeface="+mn-ea"/>
                          <a:cs typeface="Times New Roman" panose="02020603050405020304" pitchFamily="18" charset="0"/>
                        </a:rPr>
                        <a:t> Accordingly, selecting extroverted, conscientious people who are a good fit with the job and who have high core self-evaluations (a broad, general, positive self-regard) can enhance employees’ job satisfaction.</a:t>
                      </a:r>
                    </a:p>
                    <a:p>
                      <a:pPr marL="342900" indent="-342900" algn="just" defTabSz="914400" rtl="0" eaLnBrk="1" latinLnBrk="0" hangingPunct="1">
                        <a:buFont typeface="Wingdings" panose="05000000000000000000" pitchFamily="2" charset="2"/>
                        <a:buChar char="§"/>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3834812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 </a:t>
            </a:r>
            <a:r>
              <a:rPr lang="en-US" sz="2000" b="1" dirty="0">
                <a:solidFill>
                  <a:srgbClr val="0A1F61"/>
                </a:solidFill>
                <a:effectLst/>
                <a:latin typeface="Times New Roman" panose="02020603050405020304" pitchFamily="18" charset="0"/>
                <a:cs typeface="Times New Roman" panose="02020603050405020304" pitchFamily="18" charset="0"/>
              </a:rPr>
              <a:t>(Job satisfaction) </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2" name="Picture 11">
            <a:extLst>
              <a:ext uri="{FF2B5EF4-FFF2-40B4-BE49-F238E27FC236}">
                <a16:creationId xmlns:a16="http://schemas.microsoft.com/office/drawing/2014/main" id="{21AD49E4-49A7-4240-BB9C-D685C4CB6A68}"/>
              </a:ext>
            </a:extLst>
          </p:cNvPr>
          <p:cNvPicPr>
            <a:picLocks noChangeAspect="1"/>
          </p:cNvPicPr>
          <p:nvPr/>
        </p:nvPicPr>
        <p:blipFill>
          <a:blip r:embed="rId7"/>
          <a:stretch>
            <a:fillRect/>
          </a:stretch>
        </p:blipFill>
        <p:spPr>
          <a:xfrm>
            <a:off x="6858448" y="2187028"/>
            <a:ext cx="4981903" cy="3460085"/>
          </a:xfrm>
          <a:prstGeom prst="rect">
            <a:avLst/>
          </a:prstGeom>
        </p:spPr>
      </p:pic>
      <p:sp>
        <p:nvSpPr>
          <p:cNvPr id="15" name="TextBox 14">
            <a:extLst>
              <a:ext uri="{FF2B5EF4-FFF2-40B4-BE49-F238E27FC236}">
                <a16:creationId xmlns:a16="http://schemas.microsoft.com/office/drawing/2014/main" id="{ADFCFE9A-15DA-40DA-8798-1B38BEE6FAE7}"/>
              </a:ext>
            </a:extLst>
          </p:cNvPr>
          <p:cNvSpPr txBox="1"/>
          <p:nvPr/>
        </p:nvSpPr>
        <p:spPr>
          <a:xfrm>
            <a:off x="2032268" y="2169011"/>
            <a:ext cx="4668077" cy="3477875"/>
          </a:xfrm>
          <a:prstGeom prst="rect">
            <a:avLst/>
          </a:prstGeom>
          <a:noFill/>
        </p:spPr>
        <p:txBody>
          <a:bodyPr wrap="square">
            <a:spAutoFit/>
          </a:bodyPr>
          <a:lstStyle/>
          <a:p>
            <a:pPr algn="just"/>
            <a:r>
              <a:rPr lang="en-US" sz="2000" b="1" dirty="0">
                <a:effectLst/>
                <a:latin typeface="Times New Roman" panose="02020603050405020304" pitchFamily="18" charset="0"/>
                <a:cs typeface="Times New Roman" panose="02020603050405020304" pitchFamily="18" charset="0"/>
              </a:rPr>
              <a:t>Figure 4.2.</a:t>
            </a:r>
          </a:p>
          <a:p>
            <a:pPr algn="just"/>
            <a:r>
              <a:rPr lang="en-US" sz="2000" b="1" dirty="0">
                <a:effectLst/>
                <a:latin typeface="Times New Roman" panose="02020603050405020304" pitchFamily="18" charset="0"/>
                <a:cs typeface="Times New Roman" panose="02020603050405020304" pitchFamily="18" charset="0"/>
              </a:rPr>
              <a:t>Influences on Job Satisfaction</a:t>
            </a:r>
          </a:p>
          <a:p>
            <a:pPr algn="just"/>
            <a:endParaRPr lang="en-US" sz="2000" b="1" dirty="0">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Job satisfaction is one of the most important job-related attitudes in organizations.</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It reflects both our attitudes and our feelings about our job.</a:t>
            </a:r>
          </a:p>
          <a:p>
            <a:pPr marL="342900" indent="-342900" algn="just">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 Job satisfaction is strongly influenced by our personality, values, other attitudes, and the work itself.</a:t>
            </a:r>
          </a:p>
        </p:txBody>
      </p:sp>
    </p:spTree>
    <p:extLst>
      <p:ext uri="{BB962C8B-B14F-4D97-AF65-F5344CB8AC3E}">
        <p14:creationId xmlns:p14="http://schemas.microsoft.com/office/powerpoint/2010/main" val="33658109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838520195"/>
              </p:ext>
            </p:extLst>
          </p:nvPr>
        </p:nvGraphicFramePr>
        <p:xfrm>
          <a:off x="1874165" y="2133618"/>
          <a:ext cx="10020812" cy="3749040"/>
        </p:xfrm>
        <a:graphic>
          <a:graphicData uri="http://schemas.openxmlformats.org/drawingml/2006/table">
            <a:tbl>
              <a:tblPr firstRow="1" bandRow="1">
                <a:tableStyleId>{5C22544A-7EE6-4342-B048-85BDC9FD1C3A}</a:tableStyleId>
              </a:tblPr>
              <a:tblGrid>
                <a:gridCol w="2156344">
                  <a:extLst>
                    <a:ext uri="{9D8B030D-6E8A-4147-A177-3AD203B41FA5}">
                      <a16:colId xmlns:a16="http://schemas.microsoft.com/office/drawing/2014/main" val="3966072766"/>
                    </a:ext>
                  </a:extLst>
                </a:gridCol>
                <a:gridCol w="7864468">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2) Organizational Commitment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Organizational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reflects the degree to which an employee identifies with the organization and its goals and wants to stay with the organization. </a:t>
                      </a:r>
                    </a:p>
                    <a:p>
                      <a:pPr marL="0" indent="0" algn="just" defTabSz="914400" rtl="0" eaLnBrk="1" latinLnBrk="0" hangingPunct="1">
                        <a:buFont typeface="Wingdings" panose="05000000000000000000" pitchFamily="2" charset="2"/>
                        <a:buNone/>
                      </a:pPr>
                      <a:endParaRPr lang="en-US" sz="2000" b="0"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There are three ways we can feel committed to an employer:</a:t>
                      </a:r>
                    </a:p>
                    <a:p>
                      <a:pPr marL="0" indent="0" algn="just" defTabSz="914400" rtl="0" eaLnBrk="1" latinLnBrk="0" hangingPunct="1">
                        <a:buFont typeface="Wingdings" panose="05000000000000000000" pitchFamily="2" charset="2"/>
                        <a:buNone/>
                      </a:pPr>
                      <a:r>
                        <a:rPr lang="en-US" sz="2000" b="0" kern="1200" dirty="0">
                          <a:solidFill>
                            <a:schemeClr val="tx1"/>
                          </a:solidFill>
                          <a:latin typeface="Times New Roman" panose="02020603050405020304" pitchFamily="18" charset="0"/>
                          <a:ea typeface="+mn-ea"/>
                          <a:cs typeface="Times New Roman" panose="02020603050405020304" pitchFamily="18" charset="0"/>
                        </a:rPr>
                        <a:t>1- </a:t>
                      </a:r>
                      <a:r>
                        <a:rPr lang="en-US" sz="2000" b="1" kern="1200" dirty="0">
                          <a:solidFill>
                            <a:schemeClr val="tx1"/>
                          </a:solidFill>
                          <a:latin typeface="Times New Roman" panose="02020603050405020304" pitchFamily="18" charset="0"/>
                          <a:ea typeface="+mn-ea"/>
                          <a:cs typeface="Times New Roman" panose="02020603050405020304" pitchFamily="18" charset="0"/>
                        </a:rPr>
                        <a:t>Affective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positive emotional attachment to the organization and strong identification with its values and goals.</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Normative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feeling obliged to stay with an organization for moral or ethical reasons. </a:t>
                      </a: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Continuance commitment: </a:t>
                      </a:r>
                      <a:r>
                        <a:rPr lang="en-US" sz="2000" b="0" kern="1200" dirty="0">
                          <a:solidFill>
                            <a:schemeClr val="tx1"/>
                          </a:solidFill>
                          <a:latin typeface="Times New Roman" panose="02020603050405020304" pitchFamily="18" charset="0"/>
                          <a:ea typeface="+mn-ea"/>
                          <a:cs typeface="Times New Roman" panose="02020603050405020304" pitchFamily="18" charset="0"/>
                        </a:rPr>
                        <a:t>staying with an organization because of perceived high economic (i.e., taking another job would mean losing valuable stock options)</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730117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477328"/>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Attitudes in Organizations:</a:t>
            </a:r>
          </a:p>
          <a:p>
            <a:r>
              <a:rPr lang="en-US" sz="2000" b="1" dirty="0">
                <a:solidFill>
                  <a:srgbClr val="C1510A"/>
                </a:solidFill>
                <a:effectLst/>
                <a:latin typeface="Times New Roman" panose="02020603050405020304" pitchFamily="18" charset="0"/>
                <a:cs typeface="Times New Roman" panose="02020603050405020304" pitchFamily="18" charset="0"/>
              </a:rPr>
              <a:t>Key Work-Related Attitudes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510412176"/>
              </p:ext>
            </p:extLst>
          </p:nvPr>
        </p:nvGraphicFramePr>
        <p:xfrm>
          <a:off x="1906145" y="2200096"/>
          <a:ext cx="9634115" cy="3749040"/>
        </p:xfrm>
        <a:graphic>
          <a:graphicData uri="http://schemas.openxmlformats.org/drawingml/2006/table">
            <a:tbl>
              <a:tblPr firstRow="1" bandRow="1">
                <a:tableStyleId>{5C22544A-7EE6-4342-B048-85BDC9FD1C3A}</a:tableStyleId>
              </a:tblPr>
              <a:tblGrid>
                <a:gridCol w="2073131">
                  <a:extLst>
                    <a:ext uri="{9D8B030D-6E8A-4147-A177-3AD203B41FA5}">
                      <a16:colId xmlns:a16="http://schemas.microsoft.com/office/drawing/2014/main" val="3966072766"/>
                    </a:ext>
                  </a:extLst>
                </a:gridCol>
                <a:gridCol w="756098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3) Employee Engagement</a:t>
                      </a:r>
                    </a:p>
                    <a:p>
                      <a:pPr marL="0" indent="0" algn="just">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Employee engagement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is “a heightened emotional and intellectual connection that an employee has for his/her job, organization, manager, or coworkers that, in turn, influences him/her to apply additional discretionary effort to his/her work.”</a:t>
                      </a:r>
                    </a:p>
                    <a:p>
                      <a:pPr marL="342900" indent="-342900" algn="just" defTabSz="914400" rtl="0" eaLnBrk="1" latinLnBrk="0" hangingPunct="1">
                        <a:buFont typeface="Wingdings" panose="05000000000000000000" pitchFamily="2" charset="2"/>
                        <a:buChar char="§"/>
                      </a:pPr>
                      <a:r>
                        <a:rPr lang="en-US" sz="2000" b="0" i="1" u="sng" kern="1200" dirty="0">
                          <a:solidFill>
                            <a:schemeClr val="tx1"/>
                          </a:solidFill>
                          <a:latin typeface="Times New Roman" panose="02020603050405020304" pitchFamily="18" charset="0"/>
                          <a:ea typeface="+mn-ea"/>
                          <a:cs typeface="Times New Roman" panose="02020603050405020304" pitchFamily="18" charset="0"/>
                        </a:rPr>
                        <a:t>Engagement is enhanced when employees: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clear goals. And Have the resources needed to do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Get meaningful feedback on their performance.</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able to use their talents.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Are recognized for doing a good job.</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positive relationships with coworkers.</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opportunities to learn and grow., </a:t>
                      </a:r>
                    </a:p>
                    <a:p>
                      <a:pPr marL="342900" indent="-342900" algn="just" defTabSz="914400" rtl="0" eaLnBrk="1" latinLnBrk="0" hangingPunct="1">
                        <a:buFont typeface="Wingdings" panose="05000000000000000000" pitchFamily="2" charset="2"/>
                        <a:buChar char="ü"/>
                      </a:pPr>
                      <a:r>
                        <a:rPr lang="en-US" sz="2000" b="0" u="none" kern="1200" dirty="0">
                          <a:solidFill>
                            <a:schemeClr val="tx1"/>
                          </a:solidFill>
                          <a:latin typeface="Times New Roman" panose="02020603050405020304" pitchFamily="18" charset="0"/>
                          <a:ea typeface="+mn-ea"/>
                          <a:cs typeface="Times New Roman" panose="02020603050405020304" pitchFamily="18" charset="0"/>
                        </a:rPr>
                        <a:t>Have supportive leadership.</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30032686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861774"/>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7038998"/>
              </p:ext>
            </p:extLst>
          </p:nvPr>
        </p:nvGraphicFramePr>
        <p:xfrm>
          <a:off x="1906145" y="2200096"/>
          <a:ext cx="9902229" cy="4053840"/>
        </p:xfrm>
        <a:graphic>
          <a:graphicData uri="http://schemas.openxmlformats.org/drawingml/2006/table">
            <a:tbl>
              <a:tblPr firstRow="1" bandRow="1">
                <a:tableStyleId>{5C22544A-7EE6-4342-B048-85BDC9FD1C3A}</a:tableStyleId>
              </a:tblPr>
              <a:tblGrid>
                <a:gridCol w="1446655">
                  <a:extLst>
                    <a:ext uri="{9D8B030D-6E8A-4147-A177-3AD203B41FA5}">
                      <a16:colId xmlns:a16="http://schemas.microsoft.com/office/drawing/2014/main" val="3966072766"/>
                    </a:ext>
                  </a:extLst>
                </a:gridCol>
                <a:gridCol w="845557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Values</a:t>
                      </a: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Values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are ways of behaving or end-states that are desirable to a person or to a group.</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can be conscious or unconscious.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A company leader’s personal values affect the firm’s business strategy and all aspects of organizational behavior including staffing, reward systems, manager–subordinate relationships, communication, conflict management styles, and negotiation approaches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Our personal values combine with organizational influences like company culture to generate decisions that can be significantly different from those made based solely on our personal values.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Strong company cultures help to guide us when making these ambiguous choices.</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16641823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631216"/>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pPr algn="just">
              <a:lnSpc>
                <a:spcPct val="150000"/>
              </a:lnSpc>
            </a:pPr>
            <a:r>
              <a:rPr lang="en-US" sz="2000" b="1" dirty="0">
                <a:solidFill>
                  <a:srgbClr val="C1510A"/>
                </a:solidFill>
                <a:effectLst/>
                <a:latin typeface="Times New Roman" panose="02020603050405020304" pitchFamily="18" charset="0"/>
                <a:cs typeface="Times New Roman" panose="02020603050405020304" pitchFamily="18" charset="0"/>
              </a:rPr>
              <a:t>Types of Values: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40817103"/>
              </p:ext>
            </p:extLst>
          </p:nvPr>
        </p:nvGraphicFramePr>
        <p:xfrm>
          <a:off x="2032268" y="2320388"/>
          <a:ext cx="9649980" cy="3188591"/>
        </p:xfrm>
        <a:graphic>
          <a:graphicData uri="http://schemas.openxmlformats.org/drawingml/2006/table">
            <a:tbl>
              <a:tblPr firstRow="1" bandRow="1">
                <a:tableStyleId>{5C22544A-7EE6-4342-B048-85BDC9FD1C3A}</a:tableStyleId>
              </a:tblPr>
              <a:tblGrid>
                <a:gridCol w="1491744">
                  <a:extLst>
                    <a:ext uri="{9D8B030D-6E8A-4147-A177-3AD203B41FA5}">
                      <a16:colId xmlns:a16="http://schemas.microsoft.com/office/drawing/2014/main" val="3966072766"/>
                    </a:ext>
                  </a:extLst>
                </a:gridCol>
                <a:gridCol w="815823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kern="1200" dirty="0">
                          <a:solidFill>
                            <a:srgbClr val="002060"/>
                          </a:solidFill>
                          <a:latin typeface="Times New Roman" panose="02020603050405020304" pitchFamily="18" charset="0"/>
                          <a:ea typeface="+mn-ea"/>
                          <a:cs typeface="Times New Roman" panose="02020603050405020304" pitchFamily="18" charset="0"/>
                        </a:rPr>
                        <a:t>Types of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Terminal Values</a:t>
                      </a:r>
                    </a:p>
                    <a:p>
                      <a:pPr marL="0" indent="0" algn="just"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can be described as </a:t>
                      </a: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or instrumental and as intrinsic or extrinsic</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Wingdings" panose="05000000000000000000" pitchFamily="2" charset="2"/>
                        <a:buNone/>
                      </a:pPr>
                      <a:endParaRPr lang="en-US" sz="2000" b="1" u="sng"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Terminal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our long-term life goals and may include prosperity, happiness, a secure family, and a sense of accomplishment. </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can change over time depending on our experiences and accomplishments. When a career-oriented person sells his or her business for a lot of money, his or her prosperity goals may be reached and family may then become most important.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969871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1169551"/>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a:p>
            <a:br>
              <a:rPr lang="en-US" sz="2000" dirty="0"/>
            </a:br>
            <a:endParaRPr lang="en-US" sz="2000" b="1" u="sng" dirty="0">
              <a:solidFill>
                <a:srgbClr val="002060"/>
              </a:solidFill>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4109971687"/>
              </p:ext>
            </p:extLst>
          </p:nvPr>
        </p:nvGraphicFramePr>
        <p:xfrm>
          <a:off x="1906146" y="2278520"/>
          <a:ext cx="9649980" cy="3188591"/>
        </p:xfrm>
        <a:graphic>
          <a:graphicData uri="http://schemas.openxmlformats.org/drawingml/2006/table">
            <a:tbl>
              <a:tblPr firstRow="1" bandRow="1">
                <a:tableStyleId>{5C22544A-7EE6-4342-B048-85BDC9FD1C3A}</a:tableStyleId>
              </a:tblPr>
              <a:tblGrid>
                <a:gridCol w="1976741">
                  <a:extLst>
                    <a:ext uri="{9D8B030D-6E8A-4147-A177-3AD203B41FA5}">
                      <a16:colId xmlns:a16="http://schemas.microsoft.com/office/drawing/2014/main" val="3966072766"/>
                    </a:ext>
                  </a:extLst>
                </a:gridCol>
                <a:gridCol w="767323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Instrumental values </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Instrumental values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are our preferred means of achieving our terminal values or our preferred ways of behaving.</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Terminal values influence </a:t>
                      </a:r>
                      <a:r>
                        <a:rPr lang="en-US" sz="2000" b="1" i="1" u="sng" kern="1200" dirty="0">
                          <a:solidFill>
                            <a:schemeClr val="tx1"/>
                          </a:solidFill>
                          <a:latin typeface="Times New Roman" panose="02020603050405020304" pitchFamily="18" charset="0"/>
                          <a:ea typeface="+mn-ea"/>
                          <a:cs typeface="Times New Roman" panose="02020603050405020304" pitchFamily="18" charset="0"/>
                        </a:rPr>
                        <a:t>what we want to accomplish; instrumental values influence how we get there.</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 </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Honesty, ambition, and independence are examples of instrumental values that guide our behavior in pursuit of our terminal goals.</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People who value honesty behave more ethically in pursuing the terminal value of prosperity and a sense of accomplishment than do people with a lower honesty instrumental value.</a:t>
                      </a:r>
                    </a:p>
                  </a:txBody>
                  <a:tcPr>
                    <a:noFill/>
                  </a:tcPr>
                </a:tc>
                <a:extLst>
                  <a:ext uri="{0D108BD9-81ED-4DB2-BD59-A6C34878D82A}">
                    <a16:rowId xmlns:a16="http://schemas.microsoft.com/office/drawing/2014/main" val="1693150349"/>
                  </a:ext>
                </a:extLst>
              </a:tr>
            </a:tbl>
          </a:graphicData>
        </a:graphic>
      </p:graphicFrame>
      <p:sp>
        <p:nvSpPr>
          <p:cNvPr id="13" name="TextBox 12">
            <a:extLst>
              <a:ext uri="{FF2B5EF4-FFF2-40B4-BE49-F238E27FC236}">
                <a16:creationId xmlns:a16="http://schemas.microsoft.com/office/drawing/2014/main" id="{D28932FD-E1E0-4B22-9043-488DF60ABE12}"/>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(Terminal and Instrumental Values):</a:t>
            </a:r>
            <a:endParaRPr lang="en-US" dirty="0">
              <a:solidFill>
                <a:srgbClr val="0A1F61"/>
              </a:solidFill>
            </a:endParaRPr>
          </a:p>
        </p:txBody>
      </p:sp>
    </p:spTree>
    <p:extLst>
      <p:ext uri="{BB962C8B-B14F-4D97-AF65-F5344CB8AC3E}">
        <p14:creationId xmlns:p14="http://schemas.microsoft.com/office/powerpoint/2010/main" val="108100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356919108"/>
              </p:ext>
            </p:extLst>
          </p:nvPr>
        </p:nvGraphicFramePr>
        <p:xfrm>
          <a:off x="2032268" y="2278520"/>
          <a:ext cx="9649980" cy="3749040"/>
        </p:xfrm>
        <a:graphic>
          <a:graphicData uri="http://schemas.openxmlformats.org/drawingml/2006/table">
            <a:tbl>
              <a:tblPr firstRow="1" bandRow="1">
                <a:tableStyleId>{5C22544A-7EE6-4342-B048-85BDC9FD1C3A}</a:tableStyleId>
              </a:tblPr>
              <a:tblGrid>
                <a:gridCol w="1814516">
                  <a:extLst>
                    <a:ext uri="{9D8B030D-6E8A-4147-A177-3AD203B41FA5}">
                      <a16:colId xmlns:a16="http://schemas.microsoft.com/office/drawing/2014/main" val="3966072766"/>
                    </a:ext>
                  </a:extLst>
                </a:gridCol>
                <a:gridCol w="783546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Intrinsic work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4- Extrinsic work values</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Intrinsic work values </a:t>
                      </a:r>
                      <a:r>
                        <a:rPr lang="en-US" sz="2000" b="0" i="1" u="sng" kern="1200" dirty="0">
                          <a:solidFill>
                            <a:schemeClr val="tx1"/>
                          </a:solidFill>
                          <a:latin typeface="Times New Roman" panose="02020603050405020304" pitchFamily="18" charset="0"/>
                          <a:ea typeface="+mn-ea"/>
                          <a:cs typeface="Times New Roman" panose="02020603050405020304" pitchFamily="18" charset="0"/>
                        </a:rPr>
                        <a:t>relate to the work itself</a:t>
                      </a:r>
                    </a:p>
                    <a:p>
                      <a:pPr marL="0" indent="0" algn="just" defTabSz="914400" rtl="0" eaLnBrk="1" latinLnBrk="0" hangingPunct="1">
                        <a:buFont typeface="Wingdings" panose="05000000000000000000" pitchFamily="2" charset="2"/>
                        <a:buNone/>
                      </a:pPr>
                      <a:endParaRPr lang="en-US" sz="2000" b="0"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some employees want challenging jobs with a lot of variety that require them to continually learn new things, whereas others prefer simpler jobs they can perform in the same way every day.</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Extrinsic work values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related to the outcomes of doing work.</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employees who work to earn money or to have health benefits are satisfying extrinsic work values. Having high status in the company, getting recognized for quality work, and having job security are extrinsic work values.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Helvetica" panose="020B0604020202020204" pitchFamily="34" charset="0"/>
              </a:rPr>
              <a:t>Types of Values </a:t>
            </a:r>
            <a:r>
              <a:rPr lang="en-US" b="1" dirty="0">
                <a:solidFill>
                  <a:srgbClr val="0A1F61"/>
                </a:solidFill>
                <a:effectLst/>
                <a:latin typeface="Helvetica" panose="020B0604020202020204" pitchFamily="34" charset="0"/>
              </a:rPr>
              <a:t>(Intrinsic and Extrinsic Values):</a:t>
            </a:r>
            <a:endParaRPr lang="en-US" dirty="0">
              <a:solidFill>
                <a:srgbClr val="0A1F61"/>
              </a:solidFill>
            </a:endParaRPr>
          </a:p>
        </p:txBody>
      </p:sp>
    </p:spTree>
    <p:extLst>
      <p:ext uri="{BB962C8B-B14F-4D97-AF65-F5344CB8AC3E}">
        <p14:creationId xmlns:p14="http://schemas.microsoft.com/office/powerpoint/2010/main" val="181984199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469978593"/>
              </p:ext>
            </p:extLst>
          </p:nvPr>
        </p:nvGraphicFramePr>
        <p:xfrm>
          <a:off x="2032268" y="2278520"/>
          <a:ext cx="9589890" cy="3749040"/>
        </p:xfrm>
        <a:graphic>
          <a:graphicData uri="http://schemas.openxmlformats.org/drawingml/2006/table">
            <a:tbl>
              <a:tblPr firstRow="1" bandRow="1">
                <a:tableStyleId>{5C22544A-7EE6-4342-B048-85BDC9FD1C3A}</a:tableStyleId>
              </a:tblPr>
              <a:tblGrid>
                <a:gridCol w="2036149">
                  <a:extLst>
                    <a:ext uri="{9D8B030D-6E8A-4147-A177-3AD203B41FA5}">
                      <a16:colId xmlns:a16="http://schemas.microsoft.com/office/drawing/2014/main" val="3966072766"/>
                    </a:ext>
                  </a:extLst>
                </a:gridCol>
                <a:gridCol w="755374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Conflicts among Values: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1- Intrapersonal value </a:t>
                      </a: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Intrapersonal, interpersonal, and individual–organization value conflicts </a:t>
                      </a:r>
                      <a:r>
                        <a:rPr lang="en-US" sz="2000" b="1" u="none" kern="1200" dirty="0">
                          <a:solidFill>
                            <a:schemeClr val="tx1"/>
                          </a:solidFill>
                          <a:latin typeface="Times New Roman" panose="02020603050405020304" pitchFamily="18" charset="0"/>
                          <a:ea typeface="+mn-ea"/>
                          <a:cs typeface="Times New Roman" panose="02020603050405020304" pitchFamily="18" charset="0"/>
                        </a:rPr>
                        <a:t>all influence employee attitudes, retention, job satisfaction, and job performance</a:t>
                      </a:r>
                      <a:r>
                        <a:rPr lang="en-US" sz="2000" b="1" u="sng"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1" i="0"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When highly ranked instrumental and terminal values conflict and both cannot be met, we experience inner conflict and stress.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intrapersonal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 between the instrumental value of ambition and the terminal value of happiness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being happy pulls us to spend quality time with our family or pursuing a hobby we love, but personal ambition pulls us to work longer hours and pursue promotions, we feel conflicted.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2494559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379686619"/>
              </p:ext>
            </p:extLst>
          </p:nvPr>
        </p:nvGraphicFramePr>
        <p:xfrm>
          <a:off x="2032266" y="2278520"/>
          <a:ext cx="9902229" cy="3446075"/>
        </p:xfrm>
        <a:graphic>
          <a:graphicData uri="http://schemas.openxmlformats.org/drawingml/2006/table">
            <a:tbl>
              <a:tblPr firstRow="1" bandRow="1">
                <a:tableStyleId>{5C22544A-7EE6-4342-B048-85BDC9FD1C3A}</a:tableStyleId>
              </a:tblPr>
              <a:tblGrid>
                <a:gridCol w="2175783">
                  <a:extLst>
                    <a:ext uri="{9D8B030D-6E8A-4147-A177-3AD203B41FA5}">
                      <a16:colId xmlns:a16="http://schemas.microsoft.com/office/drawing/2014/main" val="3966072766"/>
                    </a:ext>
                  </a:extLst>
                </a:gridCol>
                <a:gridCol w="7726446">
                  <a:extLst>
                    <a:ext uri="{9D8B030D-6E8A-4147-A177-3AD203B41FA5}">
                      <a16:colId xmlns:a16="http://schemas.microsoft.com/office/drawing/2014/main" val="3536453227"/>
                    </a:ext>
                  </a:extLst>
                </a:gridCol>
              </a:tblGrid>
              <a:tr h="3446075">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2- Interpersonal value</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3- Individual–organization value conflicts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 interpersonal value: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conflicts occur when two different people hold conflicting values. Interpersonal value conflicts are often the cause of personality clashes and other disagreements.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one coworker values individual rewards and the other values group recognition, the two may clash over how to approach a new project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Employee’s values can conflict with the values of the organization, creating individual–organization value conflict. Lower individual–organization value conflict leads to greater job satisfaction, higher performance, lower stress, and greater job commitment</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Conflicts among Values:</a:t>
            </a:r>
          </a:p>
        </p:txBody>
      </p:sp>
    </p:spTree>
    <p:extLst>
      <p:ext uri="{BB962C8B-B14F-4D97-AF65-F5344CB8AC3E}">
        <p14:creationId xmlns:p14="http://schemas.microsoft.com/office/powerpoint/2010/main" val="35996654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845890684"/>
              </p:ext>
            </p:extLst>
          </p:nvPr>
        </p:nvGraphicFramePr>
        <p:xfrm>
          <a:off x="2032267" y="2278520"/>
          <a:ext cx="9507993" cy="3188591"/>
        </p:xfrm>
        <a:graphic>
          <a:graphicData uri="http://schemas.openxmlformats.org/drawingml/2006/table">
            <a:tbl>
              <a:tblPr firstRow="1" bandRow="1">
                <a:tableStyleId>{5C22544A-7EE6-4342-B048-85BDC9FD1C3A}</a:tableStyleId>
              </a:tblPr>
              <a:tblGrid>
                <a:gridCol w="1787818">
                  <a:extLst>
                    <a:ext uri="{9D8B030D-6E8A-4147-A177-3AD203B41FA5}">
                      <a16:colId xmlns:a16="http://schemas.microsoft.com/office/drawing/2014/main" val="3966072766"/>
                    </a:ext>
                  </a:extLst>
                </a:gridCol>
                <a:gridCol w="772017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 </a:t>
                      </a:r>
                      <a:r>
                        <a:rPr lang="en-US" sz="2000" b="0" u="none" kern="1200" dirty="0">
                          <a:solidFill>
                            <a:schemeClr val="tx1"/>
                          </a:solidFill>
                          <a:latin typeface="Times New Roman" panose="02020603050405020304" pitchFamily="18" charset="0"/>
                          <a:ea typeface="+mn-ea"/>
                          <a:cs typeface="Times New Roman" panose="02020603050405020304" pitchFamily="18" charset="0"/>
                        </a:rPr>
                        <a:t>Global differences in values can also lead to different managerial behaviors.</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Latin Americans tend to highly value family loyalty, which leads them to hire competent family members whenever possible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in the United States tend to strongly value individual achievement, which leads them to emphasize a candidate’s previous performance and skill assessments rather than family ties.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12817189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233921182"/>
              </p:ext>
            </p:extLst>
          </p:nvPr>
        </p:nvGraphicFramePr>
        <p:xfrm>
          <a:off x="2032267" y="2278520"/>
          <a:ext cx="9902229" cy="3749040"/>
        </p:xfrm>
        <a:graphic>
          <a:graphicData uri="http://schemas.openxmlformats.org/drawingml/2006/table">
            <a:tbl>
              <a:tblPr firstRow="1" bandRow="1">
                <a:tableStyleId>{5C22544A-7EE6-4342-B048-85BDC9FD1C3A}</a:tableStyleId>
              </a:tblPr>
              <a:tblGrid>
                <a:gridCol w="1861947">
                  <a:extLst>
                    <a:ext uri="{9D8B030D-6E8A-4147-A177-3AD203B41FA5}">
                      <a16:colId xmlns:a16="http://schemas.microsoft.com/office/drawing/2014/main" val="3966072766"/>
                    </a:ext>
                  </a:extLst>
                </a:gridCol>
                <a:gridCol w="804028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Values are influenced by culture. Research has found that a large number of basic values can be condensed into two major dimensions that vary across cultures:.</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traditional/secular–rational values and</a:t>
                      </a:r>
                    </a:p>
                    <a:p>
                      <a:pPr marL="457200" indent="-457200" algn="just" defTabSz="914400" rtl="0" eaLnBrk="1" latinLnBrk="0" hangingPunct="1">
                        <a:buFont typeface="+mj-lt"/>
                        <a:buAutoNum type="arabicPeriod"/>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survival/self-expression values</a:t>
                      </a:r>
                    </a:p>
                    <a:p>
                      <a:pPr marL="457200" indent="-457200" algn="just" defTabSz="914400" rtl="0" eaLnBrk="1" latinLnBrk="0" hangingPunct="1">
                        <a:buFont typeface="+mj-lt"/>
                        <a:buAutoNum type="arabicPeriod"/>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Traditional/secular-rational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reflect the contrast between societies in which religion is very important and those in which it is not</a:t>
                      </a: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More traditional societies emphasize the importance of parent–child ties and deference to authority, which is reflected in high levels of national pride and a nationalistic outlook. </a:t>
                      </a:r>
                    </a:p>
                    <a:p>
                      <a:pPr marL="342900" indent="-342900" algn="just" defTabSz="914400" rtl="0" eaLnBrk="1" latinLnBrk="0" hangingPunct="1">
                        <a:buFont typeface="Wingdings" panose="05000000000000000000" pitchFamily="2" charset="2"/>
                        <a:buChar char="§"/>
                      </a:pPr>
                      <a:r>
                        <a:rPr lang="en-US" sz="2000" b="1" u="none" kern="1200" dirty="0">
                          <a:solidFill>
                            <a:schemeClr val="tx1"/>
                          </a:solidFill>
                          <a:latin typeface="Times New Roman" panose="02020603050405020304" pitchFamily="18" charset="0"/>
                          <a:ea typeface="+mn-ea"/>
                          <a:cs typeface="Times New Roman" panose="02020603050405020304" pitchFamily="18" charset="0"/>
                        </a:rPr>
                        <a:t>secular-rational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have the opposite characteristics.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34587698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281157063"/>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861947">
                  <a:extLst>
                    <a:ext uri="{9D8B030D-6E8A-4147-A177-3AD203B41FA5}">
                      <a16:colId xmlns:a16="http://schemas.microsoft.com/office/drawing/2014/main" val="3966072766"/>
                    </a:ext>
                  </a:extLst>
                </a:gridCol>
                <a:gridCol w="804028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rgbClr val="0A1F61"/>
                          </a:solidFill>
                          <a:latin typeface="Times New Roman" panose="02020603050405020304" pitchFamily="18" charset="0"/>
                          <a:ea typeface="+mn-ea"/>
                          <a:cs typeface="Times New Roman" panose="02020603050405020304" pitchFamily="18" charset="0"/>
                        </a:rPr>
                        <a:t>How Values Differ around the World:</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Survival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economic and physical security. </a:t>
                      </a:r>
                    </a:p>
                    <a:p>
                      <a:pPr marL="342900" indent="-342900" algn="just" defTabSz="914400" rtl="0" eaLnBrk="1" latinLnBrk="0" hangingPunct="1">
                        <a:buFont typeface="Wingdings" panose="05000000000000000000" pitchFamily="2" charset="2"/>
                        <a:buChar char="§"/>
                      </a:pPr>
                      <a:r>
                        <a:rPr lang="en-US" sz="2000" b="1" u="sng" kern="1200" dirty="0">
                          <a:solidFill>
                            <a:schemeClr val="tx1"/>
                          </a:solidFill>
                          <a:latin typeface="Times New Roman" panose="02020603050405020304" pitchFamily="18" charset="0"/>
                          <a:ea typeface="+mn-ea"/>
                          <a:cs typeface="Times New Roman" panose="02020603050405020304" pitchFamily="18" charset="0"/>
                        </a:rPr>
                        <a:t>Self-expression values </a:t>
                      </a:r>
                      <a:r>
                        <a:rPr lang="en-US" sz="2000" b="0" u="none" kern="1200" dirty="0">
                          <a:solidFill>
                            <a:schemeClr val="tx1"/>
                          </a:solidFill>
                          <a:latin typeface="Times New Roman" panose="02020603050405020304" pitchFamily="18" charset="0"/>
                          <a:ea typeface="+mn-ea"/>
                          <a:cs typeface="Times New Roman" panose="02020603050405020304" pitchFamily="18" charset="0"/>
                        </a:rPr>
                        <a:t>emphasize subjective well-being, self-expression, and quality of life, giving high priority to environmental protection, diversity tolerance, and participation in decision making. </a:t>
                      </a:r>
                    </a:p>
                    <a:p>
                      <a:pPr marL="342900" indent="-342900" algn="just" defTabSz="914400" rtl="0" eaLnBrk="1" latinLnBrk="0" hangingPunct="1">
                        <a:buFont typeface="Wingdings" panose="05000000000000000000" pitchFamily="2" charset="2"/>
                        <a:buChar char="§"/>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u="none" kern="1200" dirty="0">
                          <a:solidFill>
                            <a:schemeClr val="tx1"/>
                          </a:solidFill>
                          <a:latin typeface="Times New Roman" panose="02020603050405020304" pitchFamily="18" charset="0"/>
                          <a:ea typeface="+mn-ea"/>
                          <a:cs typeface="Times New Roman" panose="02020603050405020304" pitchFamily="18" charset="0"/>
                        </a:rPr>
                        <a:t>Societies that rank high on self-expression values also tend to have higher interpersonal trust and tolerance and value individual freedom and self-expression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35648248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DFCFE9A-15DA-40DA-8798-1B38BEE6FAE7}"/>
              </a:ext>
            </a:extLst>
          </p:cNvPr>
          <p:cNvSpPr txBox="1"/>
          <p:nvPr/>
        </p:nvSpPr>
        <p:spPr>
          <a:xfrm>
            <a:off x="1669774" y="2454721"/>
            <a:ext cx="3234056" cy="3139321"/>
          </a:xfrm>
          <a:prstGeom prst="rect">
            <a:avLst/>
          </a:prstGeom>
          <a:noFill/>
        </p:spPr>
        <p:txBody>
          <a:bodyPr wrap="square">
            <a:spAutoFit/>
          </a:bodyPr>
          <a:lstStyle/>
          <a:p>
            <a:pPr algn="just"/>
            <a:r>
              <a:rPr lang="en-US" b="1" dirty="0">
                <a:effectLst/>
                <a:latin typeface="Times New Roman" panose="02020603050405020304" pitchFamily="18" charset="0"/>
                <a:cs typeface="Times New Roman" panose="02020603050405020304" pitchFamily="18" charset="0"/>
              </a:rPr>
              <a:t>Figure 4.3.</a:t>
            </a:r>
          </a:p>
          <a:p>
            <a:r>
              <a:rPr lang="en-US" b="1" i="1" u="sng" dirty="0">
                <a:effectLst/>
                <a:latin typeface="Times New Roman" panose="02020603050405020304" pitchFamily="18" charset="0"/>
                <a:cs typeface="Times New Roman" panose="02020603050405020304" pitchFamily="18" charset="0"/>
              </a:rPr>
              <a:t>How Values Differ around the World</a:t>
            </a:r>
          </a:p>
          <a:p>
            <a:r>
              <a:rPr lang="en-US" i="1" dirty="0">
                <a:effectLst/>
                <a:latin typeface="Times New Roman" panose="02020603050405020304" pitchFamily="18" charset="0"/>
                <a:cs typeface="Times New Roman" panose="02020603050405020304" pitchFamily="18" charset="0"/>
              </a:rPr>
              <a:t>values differ around the world. One useful way to understand differences in values is in terms of secular/rational values and survival/self-expression values. This figure illustrates how different regions of the world reflect these two sets of values.</a:t>
            </a:r>
          </a:p>
        </p:txBody>
      </p:sp>
      <p:pic>
        <p:nvPicPr>
          <p:cNvPr id="13" name="Picture 12">
            <a:extLst>
              <a:ext uri="{FF2B5EF4-FFF2-40B4-BE49-F238E27FC236}">
                <a16:creationId xmlns:a16="http://schemas.microsoft.com/office/drawing/2014/main" id="{EA3BE869-20B9-4B0E-A746-FAC86836C2C0}"/>
              </a:ext>
            </a:extLst>
          </p:cNvPr>
          <p:cNvPicPr>
            <a:picLocks noChangeAspect="1"/>
          </p:cNvPicPr>
          <p:nvPr/>
        </p:nvPicPr>
        <p:blipFill>
          <a:blip r:embed="rId7"/>
          <a:stretch>
            <a:fillRect/>
          </a:stretch>
        </p:blipFill>
        <p:spPr>
          <a:xfrm>
            <a:off x="5060730" y="2347440"/>
            <a:ext cx="6855045" cy="3607222"/>
          </a:xfrm>
          <a:prstGeom prst="rect">
            <a:avLst/>
          </a:prstGeom>
        </p:spPr>
      </p:pic>
      <p:sp>
        <p:nvSpPr>
          <p:cNvPr id="16" name="TextBox 15">
            <a:extLst>
              <a:ext uri="{FF2B5EF4-FFF2-40B4-BE49-F238E27FC236}">
                <a16:creationId xmlns:a16="http://schemas.microsoft.com/office/drawing/2014/main" id="{E6BC7260-8D7B-446C-9E95-0568D1775999}"/>
              </a:ext>
            </a:extLst>
          </p:cNvPr>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sp>
        <p:nvSpPr>
          <p:cNvPr id="17" name="TextBox 16">
            <a:extLst>
              <a:ext uri="{FF2B5EF4-FFF2-40B4-BE49-F238E27FC236}">
                <a16:creationId xmlns:a16="http://schemas.microsoft.com/office/drawing/2014/main" id="{CC71B381-882A-4896-A867-4114C1E2A00F}"/>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How Values Differ around the World:</a:t>
            </a:r>
          </a:p>
        </p:txBody>
      </p:sp>
    </p:spTree>
    <p:extLst>
      <p:ext uri="{BB962C8B-B14F-4D97-AF65-F5344CB8AC3E}">
        <p14:creationId xmlns:p14="http://schemas.microsoft.com/office/powerpoint/2010/main" val="7258630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03163512"/>
              </p:ext>
            </p:extLst>
          </p:nvPr>
        </p:nvGraphicFramePr>
        <p:xfrm>
          <a:off x="2032269" y="2286806"/>
          <a:ext cx="10040406" cy="3444240"/>
        </p:xfrm>
        <a:graphic>
          <a:graphicData uri="http://schemas.openxmlformats.org/drawingml/2006/table">
            <a:tbl>
              <a:tblPr firstRow="1" bandRow="1">
                <a:tableStyleId>{5C22544A-7EE6-4342-B048-85BDC9FD1C3A}</a:tableStyleId>
              </a:tblPr>
              <a:tblGrid>
                <a:gridCol w="1559070">
                  <a:extLst>
                    <a:ext uri="{9D8B030D-6E8A-4147-A177-3AD203B41FA5}">
                      <a16:colId xmlns:a16="http://schemas.microsoft.com/office/drawing/2014/main" val="3966072766"/>
                    </a:ext>
                  </a:extLst>
                </a:gridCol>
                <a:gridCol w="8481336">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1" u="sng" kern="1200" dirty="0">
                          <a:solidFill>
                            <a:schemeClr val="tx1"/>
                          </a:solidFill>
                          <a:latin typeface="Times New Roman" panose="02020603050405020304" pitchFamily="18" charset="0"/>
                          <a:ea typeface="+mn-ea"/>
                          <a:cs typeface="Times New Roman" panose="02020603050405020304" pitchFamily="18" charset="0"/>
                        </a:rPr>
                        <a:t>Emotions:</a:t>
                      </a:r>
                      <a:r>
                        <a:rPr lang="en-US" sz="2000" b="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are intense, short-term physiological, behavioral, and psychological reactions to a specific object, person, or event that prepare us to respond to it</a:t>
                      </a:r>
                      <a:r>
                        <a:rPr lang="en-US" sz="2000" b="0" u="none" kern="1200" dirty="0">
                          <a:solidFill>
                            <a:schemeClr val="tx1"/>
                          </a:solidFill>
                          <a:latin typeface="Times New Roman" panose="02020603050405020304" pitchFamily="18" charset="0"/>
                          <a:ea typeface="+mn-ea"/>
                          <a:cs typeface="Times New Roman" panose="02020603050405020304" pitchFamily="18" charset="0"/>
                        </a:rPr>
                        <a:t>.</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The definition can be divided  into its four important elements:</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short events or episodes. Emotions are relatively short-lived.</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directed at something or someone. This differentiates emotions from moods, which are short-term emotional states that are not directed toward anything in particular.</a:t>
                      </a:r>
                    </a:p>
                    <a:p>
                      <a:pPr marL="457200" indent="-457200" algn="just" defTabSz="914400" rtl="0" eaLnBrk="1" latinLnBrk="0" hangingPunct="1">
                        <a:buFont typeface="+mj-lt"/>
                        <a:buAutoNum type="arabicPeriod"/>
                      </a:pPr>
                      <a:r>
                        <a:rPr lang="en-US" sz="2000" b="0" u="none" kern="1200" dirty="0">
                          <a:solidFill>
                            <a:schemeClr val="tx1"/>
                          </a:solidFill>
                          <a:latin typeface="Times New Roman" panose="02020603050405020304" pitchFamily="18" charset="0"/>
                          <a:ea typeface="+mn-ea"/>
                          <a:cs typeface="Times New Roman" panose="02020603050405020304" pitchFamily="18" charset="0"/>
                        </a:rPr>
                        <a:t>Emotions are experienced. They involve involuntary changes in heart rate, blood pressure, facial expressions, animation, and vocal tone. We feel emotion.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703557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695386098"/>
              </p:ext>
            </p:extLst>
          </p:nvPr>
        </p:nvGraphicFramePr>
        <p:xfrm>
          <a:off x="2032269" y="2286806"/>
          <a:ext cx="9902228" cy="3749040"/>
        </p:xfrm>
        <a:graphic>
          <a:graphicData uri="http://schemas.openxmlformats.org/drawingml/2006/table">
            <a:tbl>
              <a:tblPr firstRow="1" bandRow="1">
                <a:tableStyleId>{5C22544A-7EE6-4342-B048-85BDC9FD1C3A}</a:tableStyleId>
              </a:tblPr>
              <a:tblGrid>
                <a:gridCol w="2433714">
                  <a:extLst>
                    <a:ext uri="{9D8B030D-6E8A-4147-A177-3AD203B41FA5}">
                      <a16:colId xmlns:a16="http://schemas.microsoft.com/office/drawing/2014/main" val="3966072766"/>
                    </a:ext>
                  </a:extLst>
                </a:gridCol>
                <a:gridCol w="7468514">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u="none" kern="1200" dirty="0">
                          <a:solidFill>
                            <a:srgbClr val="002060"/>
                          </a:solidFill>
                          <a:latin typeface="Times New Roman" panose="02020603050405020304" pitchFamily="18" charset="0"/>
                          <a:ea typeface="+mn-ea"/>
                          <a:cs typeface="Times New Roman" panose="02020603050405020304" pitchFamily="18" charset="0"/>
                        </a:rPr>
                        <a:t>Emotions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Why is understanding the role of emotions important to organizations?</a:t>
                      </a:r>
                    </a:p>
                  </a:txBody>
                  <a:tcPr>
                    <a:noFill/>
                  </a:tcPr>
                </a:tc>
                <a:tc>
                  <a:txBody>
                    <a:bodyPr/>
                    <a:lstStyle/>
                    <a:p>
                      <a:pPr marL="0" indent="0" algn="just" defTabSz="914400" rtl="0" eaLnBrk="1" latinLnBrk="0" hangingPunct="1">
                        <a:buFont typeface="Wingdings" panose="05000000000000000000" pitchFamily="2" charset="2"/>
                        <a:buNone/>
                      </a:pPr>
                      <a:r>
                        <a:rPr lang="en-US" sz="2000" b="0" u="none" kern="1200" dirty="0">
                          <a:solidFill>
                            <a:schemeClr val="tx1"/>
                          </a:solidFill>
                          <a:latin typeface="Times New Roman" panose="02020603050405020304" pitchFamily="18" charset="0"/>
                          <a:ea typeface="+mn-ea"/>
                          <a:cs typeface="Times New Roman" panose="02020603050405020304" pitchFamily="18" charset="0"/>
                        </a:rPr>
                        <a:t>4- Emotions create a state of physical readiness through physiological reactions. Increased heart rate, adrenaline, and eye movements prepare our bodies to take action.</a:t>
                      </a:r>
                    </a:p>
                    <a:p>
                      <a:pPr marL="0" indent="0" algn="just" defTabSz="914400" rtl="0" eaLnBrk="1" latinLnBrk="0" hangingPunct="1">
                        <a:buFont typeface="Wingdings" panose="05000000000000000000" pitchFamily="2" charset="2"/>
                        <a:buNone/>
                      </a:pPr>
                      <a:endParaRPr lang="en-US" sz="2000" b="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First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because effective employees and managers know how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positively influence their own emotions and the emotions of others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Second,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emotions influence both the creation and maintenance of our motivation to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engage or to not engage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in certain behaviors.</a:t>
                      </a: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Third,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 has found that emotion can influence turnover, decision making, leadership, helping behaviors, and teamwork behaviors.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Role of Emotions in Behavior:</a:t>
            </a:r>
          </a:p>
        </p:txBody>
      </p:sp>
    </p:spTree>
    <p:extLst>
      <p:ext uri="{BB962C8B-B14F-4D97-AF65-F5344CB8AC3E}">
        <p14:creationId xmlns:p14="http://schemas.microsoft.com/office/powerpoint/2010/main" val="16761964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grpSp>
        <p:nvGrpSpPr>
          <p:cNvPr id="15" name="Group 14">
            <a:extLst>
              <a:ext uri="{FF2B5EF4-FFF2-40B4-BE49-F238E27FC236}">
                <a16:creationId xmlns:a16="http://schemas.microsoft.com/office/drawing/2014/main" id="{EFAD234C-79E6-4BF4-9337-B5BFF390624F}"/>
              </a:ext>
            </a:extLst>
          </p:cNvPr>
          <p:cNvGrpSpPr/>
          <p:nvPr/>
        </p:nvGrpSpPr>
        <p:grpSpPr>
          <a:xfrm>
            <a:off x="2216440" y="2016094"/>
            <a:ext cx="9355801" cy="3500301"/>
            <a:chOff x="1967071" y="2016094"/>
            <a:chExt cx="9573189" cy="3500301"/>
          </a:xfrm>
        </p:grpSpPr>
        <p:pic>
          <p:nvPicPr>
            <p:cNvPr id="12" name="Picture 11">
              <a:extLst>
                <a:ext uri="{FF2B5EF4-FFF2-40B4-BE49-F238E27FC236}">
                  <a16:creationId xmlns:a16="http://schemas.microsoft.com/office/drawing/2014/main" id="{B1087390-2F24-4EFF-AB25-C3F4AF1A4ACD}"/>
                </a:ext>
              </a:extLst>
            </p:cNvPr>
            <p:cNvPicPr>
              <a:picLocks noChangeAspect="1"/>
            </p:cNvPicPr>
            <p:nvPr/>
          </p:nvPicPr>
          <p:blipFill>
            <a:blip r:embed="rId7"/>
            <a:stretch>
              <a:fillRect/>
            </a:stretch>
          </p:blipFill>
          <p:spPr>
            <a:xfrm>
              <a:off x="6149110" y="2016094"/>
              <a:ext cx="5391150" cy="3500301"/>
            </a:xfrm>
            <a:prstGeom prst="rect">
              <a:avLst/>
            </a:prstGeom>
          </p:spPr>
        </p:pic>
        <p:sp>
          <p:nvSpPr>
            <p:cNvPr id="17" name="TextBox 16">
              <a:extLst>
                <a:ext uri="{FF2B5EF4-FFF2-40B4-BE49-F238E27FC236}">
                  <a16:creationId xmlns:a16="http://schemas.microsoft.com/office/drawing/2014/main" id="{7ADA4178-A843-4BB2-9452-ADF9BF24CBA9}"/>
                </a:ext>
              </a:extLst>
            </p:cNvPr>
            <p:cNvSpPr txBox="1"/>
            <p:nvPr/>
          </p:nvSpPr>
          <p:spPr>
            <a:xfrm>
              <a:off x="1967071" y="2774073"/>
              <a:ext cx="4075819" cy="2246769"/>
            </a:xfrm>
            <a:prstGeom prst="rect">
              <a:avLst/>
            </a:prstGeom>
            <a:solidFill>
              <a:srgbClr val="FF9518"/>
            </a:solidFill>
          </p:spPr>
          <p:txBody>
            <a:bodyPr wrap="square">
              <a:spAutoFit/>
            </a:bodyPr>
            <a:lstStyle/>
            <a:p>
              <a:pPr algn="just"/>
              <a:r>
                <a:rPr lang="en-US" sz="2000" i="1" dirty="0">
                  <a:solidFill>
                    <a:srgbClr val="3F3F3F"/>
                  </a:solidFill>
                  <a:effectLst/>
                  <a:latin typeface="Times New Roman" panose="02020603050405020304" pitchFamily="18" charset="0"/>
                  <a:cs typeface="Times New Roman" panose="02020603050405020304" pitchFamily="18" charset="0"/>
                </a:rPr>
                <a:t>Affect and mood play important roles in how we perform our jobs and how others perceive us. These two Starbucks baristas, for example, are happy and engaging. Their positive mood and affect, in turn, can make their customers feel good as well.</a:t>
              </a:r>
              <a:endParaRPr lang="en-US" sz="2000" i="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2028159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18815986"/>
              </p:ext>
            </p:extLst>
          </p:nvPr>
        </p:nvGraphicFramePr>
        <p:xfrm>
          <a:off x="2032269" y="2286806"/>
          <a:ext cx="9776103" cy="3188591"/>
        </p:xfrm>
        <a:graphic>
          <a:graphicData uri="http://schemas.openxmlformats.org/drawingml/2006/table">
            <a:tbl>
              <a:tblPr firstRow="1" bandRow="1">
                <a:tableStyleId>{5C22544A-7EE6-4342-B048-85BDC9FD1C3A}</a:tableStyleId>
              </a:tblPr>
              <a:tblGrid>
                <a:gridCol w="1518802">
                  <a:extLst>
                    <a:ext uri="{9D8B030D-6E8A-4147-A177-3AD203B41FA5}">
                      <a16:colId xmlns:a16="http://schemas.microsoft.com/office/drawing/2014/main" val="3966072766"/>
                    </a:ext>
                  </a:extLst>
                </a:gridCol>
                <a:gridCol w="825730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Affectivity </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Affectivity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represents our tendency to experience a particular mood or to react to things with certain emotions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Researchers have identified two types of affectivity: positive and negative</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Positive affect</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which reflects a combination of high energy and positive evaluation characterized by emotions like elation.</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Negative affect,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which comprises feelings of being upset, fearful, and distressed.</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spTree>
    <p:extLst>
      <p:ext uri="{BB962C8B-B14F-4D97-AF65-F5344CB8AC3E}">
        <p14:creationId xmlns:p14="http://schemas.microsoft.com/office/powerpoint/2010/main" val="129105729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2- 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Affect and Mood:</a:t>
            </a:r>
          </a:p>
        </p:txBody>
      </p:sp>
      <p:grpSp>
        <p:nvGrpSpPr>
          <p:cNvPr id="15" name="Group 14">
            <a:extLst>
              <a:ext uri="{FF2B5EF4-FFF2-40B4-BE49-F238E27FC236}">
                <a16:creationId xmlns:a16="http://schemas.microsoft.com/office/drawing/2014/main" id="{6B3AF955-1C92-43DE-9E2B-4A5F082086A9}"/>
              </a:ext>
            </a:extLst>
          </p:cNvPr>
          <p:cNvGrpSpPr/>
          <p:nvPr/>
        </p:nvGrpSpPr>
        <p:grpSpPr>
          <a:xfrm>
            <a:off x="3308200" y="3055364"/>
            <a:ext cx="7865370" cy="2464684"/>
            <a:chOff x="3308200" y="2404407"/>
            <a:chExt cx="7865370" cy="2464684"/>
          </a:xfrm>
        </p:grpSpPr>
        <p:pic>
          <p:nvPicPr>
            <p:cNvPr id="12" name="Picture 11">
              <a:extLst>
                <a:ext uri="{FF2B5EF4-FFF2-40B4-BE49-F238E27FC236}">
                  <a16:creationId xmlns:a16="http://schemas.microsoft.com/office/drawing/2014/main" id="{003211E3-846E-4E44-BBEA-FE5C6C3C0456}"/>
                </a:ext>
              </a:extLst>
            </p:cNvPr>
            <p:cNvPicPr>
              <a:picLocks noChangeAspect="1"/>
            </p:cNvPicPr>
            <p:nvPr/>
          </p:nvPicPr>
          <p:blipFill>
            <a:blip r:embed="rId7"/>
            <a:stretch>
              <a:fillRect/>
            </a:stretch>
          </p:blipFill>
          <p:spPr>
            <a:xfrm>
              <a:off x="3308200" y="2404407"/>
              <a:ext cx="7865370" cy="1374218"/>
            </a:xfrm>
            <a:prstGeom prst="rect">
              <a:avLst/>
            </a:prstGeom>
          </p:spPr>
        </p:pic>
        <p:sp>
          <p:nvSpPr>
            <p:cNvPr id="17" name="TextBox 16">
              <a:extLst>
                <a:ext uri="{FF2B5EF4-FFF2-40B4-BE49-F238E27FC236}">
                  <a16:creationId xmlns:a16="http://schemas.microsoft.com/office/drawing/2014/main" id="{AE87A39B-E029-416D-B703-700135ECCA87}"/>
                </a:ext>
              </a:extLst>
            </p:cNvPr>
            <p:cNvSpPr txBox="1"/>
            <p:nvPr/>
          </p:nvSpPr>
          <p:spPr>
            <a:xfrm>
              <a:off x="3308200" y="3853428"/>
              <a:ext cx="7865370" cy="1015663"/>
            </a:xfrm>
            <a:prstGeom prst="rect">
              <a:avLst/>
            </a:prstGeom>
            <a:no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Affect can vary anywhere along a continuum ranging from positive affect to negative affect. As illustrated here, it is also possible to fall in between these extremes and reflect neither positive nor negative affect.</a:t>
              </a:r>
            </a:p>
          </p:txBody>
        </p:sp>
      </p:grpSp>
      <p:sp>
        <p:nvSpPr>
          <p:cNvPr id="19" name="TextBox 18">
            <a:extLst>
              <a:ext uri="{FF2B5EF4-FFF2-40B4-BE49-F238E27FC236}">
                <a16:creationId xmlns:a16="http://schemas.microsoft.com/office/drawing/2014/main" id="{9C3D43C4-7DE7-46F4-94C2-5F8E9ED8F2CD}"/>
              </a:ext>
            </a:extLst>
          </p:cNvPr>
          <p:cNvSpPr txBox="1"/>
          <p:nvPr/>
        </p:nvSpPr>
        <p:spPr>
          <a:xfrm>
            <a:off x="1906146" y="2207182"/>
            <a:ext cx="6211614" cy="707886"/>
          </a:xfrm>
          <a:prstGeom prst="rect">
            <a:avLst/>
          </a:prstGeom>
          <a:noFill/>
        </p:spPr>
        <p:txBody>
          <a:bodyPr wrap="square">
            <a:spAutoFit/>
          </a:bodyPr>
          <a:lstStyle/>
          <a:p>
            <a:r>
              <a:rPr lang="en-US" sz="2000" b="1" dirty="0">
                <a:latin typeface="Times New Roman" panose="02020603050405020304" pitchFamily="18" charset="0"/>
                <a:cs typeface="Times New Roman" panose="02020603050405020304" pitchFamily="18" charset="0"/>
              </a:rPr>
              <a:t>Figure 4.4.</a:t>
            </a:r>
          </a:p>
          <a:p>
            <a:r>
              <a:rPr lang="en-US" sz="2000" b="1" dirty="0">
                <a:latin typeface="Times New Roman" panose="02020603050405020304" pitchFamily="18" charset="0"/>
                <a:cs typeface="Times New Roman" panose="02020603050405020304" pitchFamily="18" charset="0"/>
              </a:rPr>
              <a:t>Positive and Negative Affect</a:t>
            </a:r>
          </a:p>
        </p:txBody>
      </p:sp>
    </p:spTree>
    <p:extLst>
      <p:ext uri="{BB962C8B-B14F-4D97-AF65-F5344CB8AC3E}">
        <p14:creationId xmlns:p14="http://schemas.microsoft.com/office/powerpoint/2010/main" val="11823201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12386682"/>
              </p:ext>
            </p:extLst>
          </p:nvPr>
        </p:nvGraphicFramePr>
        <p:xfrm>
          <a:off x="2032269" y="2286806"/>
          <a:ext cx="9334669" cy="3188591"/>
        </p:xfrm>
        <a:graphic>
          <a:graphicData uri="http://schemas.openxmlformats.org/drawingml/2006/table">
            <a:tbl>
              <a:tblPr firstRow="1" bandRow="1">
                <a:tableStyleId>{5C22544A-7EE6-4342-B048-85BDC9FD1C3A}</a:tableStyleId>
              </a:tblPr>
              <a:tblGrid>
                <a:gridCol w="1678340">
                  <a:extLst>
                    <a:ext uri="{9D8B030D-6E8A-4147-A177-3AD203B41FA5}">
                      <a16:colId xmlns:a16="http://schemas.microsoft.com/office/drawing/2014/main" val="3966072766"/>
                    </a:ext>
                  </a:extLst>
                </a:gridCol>
                <a:gridCol w="765632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Perception</a:t>
                      </a:r>
                      <a:r>
                        <a:rPr lang="en-US" sz="2000" b="1" kern="1200" dirty="0">
                          <a:solidFill>
                            <a:schemeClr val="tx1"/>
                          </a:solidFill>
                          <a:latin typeface="Times New Roman" panose="02020603050405020304" pitchFamily="18" charset="0"/>
                          <a:ea typeface="+mn-ea"/>
                          <a:cs typeface="Times New Roman" panose="02020603050405020304" pitchFamily="18" charset="0"/>
                        </a:rPr>
                        <a:t> </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Perception—</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set of processes by which an individual becomes aware of and interprets information about the environment</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perception actually consists of several distinct processes.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Moreover, in perceiving we receive information in many guises, from spoken words to visual images of movements and forms.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Through perceptual processes, the receiver assimilates the varied types of incoming information for the purpose of interpreting it</a:t>
                      </a:r>
                    </a:p>
                  </a:txBody>
                  <a:tcPr>
                    <a:noFill/>
                  </a:tcPr>
                </a:tc>
                <a:extLst>
                  <a:ext uri="{0D108BD9-81ED-4DB2-BD59-A6C34878D82A}">
                    <a16:rowId xmlns:a16="http://schemas.microsoft.com/office/drawing/2014/main" val="1693150349"/>
                  </a:ext>
                </a:extLst>
              </a:tr>
            </a:tbl>
          </a:graphicData>
        </a:graphic>
      </p:graphicFrame>
    </p:spTree>
    <p:extLst>
      <p:ext uri="{BB962C8B-B14F-4D97-AF65-F5344CB8AC3E}">
        <p14:creationId xmlns:p14="http://schemas.microsoft.com/office/powerpoint/2010/main" val="242285884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830131234"/>
              </p:ext>
            </p:extLst>
          </p:nvPr>
        </p:nvGraphicFramePr>
        <p:xfrm>
          <a:off x="2032268" y="2286806"/>
          <a:ext cx="9902229" cy="3749040"/>
        </p:xfrm>
        <a:graphic>
          <a:graphicData uri="http://schemas.openxmlformats.org/drawingml/2006/table">
            <a:tbl>
              <a:tblPr firstRow="1" bandRow="1">
                <a:tableStyleId>{5C22544A-7EE6-4342-B048-85BDC9FD1C3A}</a:tableStyleId>
              </a:tblPr>
              <a:tblGrid>
                <a:gridCol w="1536996">
                  <a:extLst>
                    <a:ext uri="{9D8B030D-6E8A-4147-A177-3AD203B41FA5}">
                      <a16:colId xmlns:a16="http://schemas.microsoft.com/office/drawing/2014/main" val="3966072766"/>
                    </a:ext>
                  </a:extLst>
                </a:gridCol>
                <a:gridCol w="8365233">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Basic Perceptual Processes</a:t>
                      </a:r>
                    </a:p>
                    <a:p>
                      <a:pPr marL="0" indent="0" algn="l">
                        <a:buFont typeface="Wingdings" panose="05000000000000000000" pitchFamily="2" charset="2"/>
                        <a:buNone/>
                      </a:pPr>
                      <a:endParaRPr lang="en-US" sz="2000" b="1" u="none"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1- Selective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Two basic perceptual processes are particularly relevant to managers—</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selective perception and stereotyping.</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Selective perception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the process of screening out information that we are uncomfortable with or that contradicts our beliefs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Example, suppose </a:t>
                      </a:r>
                      <a:r>
                        <a:rPr lang="en-US" sz="2000" b="0" i="0" u="none" kern="1200" dirty="0" err="1">
                          <a:solidFill>
                            <a:schemeClr val="tx1"/>
                          </a:solidFill>
                          <a:latin typeface="Times New Roman" panose="02020603050405020304" pitchFamily="18" charset="0"/>
                          <a:ea typeface="+mn-ea"/>
                          <a:cs typeface="Times New Roman" panose="02020603050405020304" pitchFamily="18" charset="0"/>
                        </a:rPr>
                        <a:t>amanager</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has a very positive attitude about certain worker and considers him or her to be an outstanding performer. One day the manager observes this individual apparently sleeping at his or her desk. The manager may assume that the worker stayed up working late the night before and is just taking a short nap.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6532496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161782756"/>
              </p:ext>
            </p:extLst>
          </p:nvPr>
        </p:nvGraphicFramePr>
        <p:xfrm>
          <a:off x="2032268" y="2286806"/>
          <a:ext cx="9902229" cy="3444240"/>
        </p:xfrm>
        <a:graphic>
          <a:graphicData uri="http://schemas.openxmlformats.org/drawingml/2006/table">
            <a:tbl>
              <a:tblPr firstRow="1" bandRow="1">
                <a:tableStyleId>{5C22544A-7EE6-4342-B048-85BDC9FD1C3A}</a:tableStyleId>
              </a:tblPr>
              <a:tblGrid>
                <a:gridCol w="2221680">
                  <a:extLst>
                    <a:ext uri="{9D8B030D-6E8A-4147-A177-3AD203B41FA5}">
                      <a16:colId xmlns:a16="http://schemas.microsoft.com/office/drawing/2014/main" val="3966072766"/>
                    </a:ext>
                  </a:extLst>
                </a:gridCol>
                <a:gridCol w="7680549">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2- Stereotyping</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Stereotyping</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is categorizing or labeling people on the basis of a single attribute.</a:t>
                      </a:r>
                    </a:p>
                    <a:p>
                      <a:pPr marL="0" indent="0" algn="just" defTabSz="914400" rtl="0" eaLnBrk="1" latinLnBrk="0" hangingPunct="1">
                        <a:buFont typeface="Wingdings" panose="05000000000000000000" pitchFamily="2" charset="2"/>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For example, suppose a human resource manager forms the stereotype that women can only perform certain tasks and that men are best suited for other tasks. To the extent that this affects the manager’s hiring practices, he or she is: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costing the organization valuable talent for both sets of jobs,</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violating federal law, and</a:t>
                      </a:r>
                    </a:p>
                    <a:p>
                      <a:pPr marL="457200" indent="-457200" algn="just" defTabSz="914400" rtl="0" eaLnBrk="1" latinLnBrk="0" hangingPunct="1">
                        <a:buFont typeface="+mj-lt"/>
                        <a:buAutoNum type="arabicPeriod"/>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behaving unethically.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211614" cy="369332"/>
          </a:xfrm>
          <a:prstGeom prst="rect">
            <a:avLst/>
          </a:prstGeom>
          <a:noFill/>
        </p:spPr>
        <p:txBody>
          <a:bodyPr wrap="square">
            <a:spAutoFit/>
          </a:bodyPr>
          <a:lstStyle/>
          <a:p>
            <a:r>
              <a:rPr lang="en-US" sz="1800" b="1" dirty="0">
                <a:solidFill>
                  <a:srgbClr val="AF5C23"/>
                </a:solidFill>
                <a:effectLst/>
                <a:latin typeface="Times New Roman" panose="02020603050405020304" pitchFamily="18" charset="0"/>
                <a:cs typeface="Times New Roman" panose="02020603050405020304" pitchFamily="18" charset="0"/>
              </a:rPr>
              <a:t>Basic Perceptual Processes</a:t>
            </a:r>
          </a:p>
        </p:txBody>
      </p:sp>
    </p:spTree>
    <p:extLst>
      <p:ext uri="{BB962C8B-B14F-4D97-AF65-F5344CB8AC3E}">
        <p14:creationId xmlns:p14="http://schemas.microsoft.com/office/powerpoint/2010/main" val="11796216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5" name="Group 14">
            <a:extLst>
              <a:ext uri="{FF2B5EF4-FFF2-40B4-BE49-F238E27FC236}">
                <a16:creationId xmlns:a16="http://schemas.microsoft.com/office/drawing/2014/main" id="{B302E7AE-4075-4310-A7BD-6DB729252C1B}"/>
              </a:ext>
            </a:extLst>
          </p:cNvPr>
          <p:cNvGrpSpPr/>
          <p:nvPr/>
        </p:nvGrpSpPr>
        <p:grpSpPr>
          <a:xfrm>
            <a:off x="1874165" y="2069668"/>
            <a:ext cx="10120633" cy="3669379"/>
            <a:chOff x="1874165" y="2069668"/>
            <a:chExt cx="10120633" cy="3669379"/>
          </a:xfrm>
        </p:grpSpPr>
        <p:pic>
          <p:nvPicPr>
            <p:cNvPr id="12" name="Picture 11">
              <a:extLst>
                <a:ext uri="{FF2B5EF4-FFF2-40B4-BE49-F238E27FC236}">
                  <a16:creationId xmlns:a16="http://schemas.microsoft.com/office/drawing/2014/main" id="{14486821-7045-4306-A750-7FAA09FD951A}"/>
                </a:ext>
              </a:extLst>
            </p:cNvPr>
            <p:cNvPicPr>
              <a:picLocks noChangeAspect="1"/>
            </p:cNvPicPr>
            <p:nvPr/>
          </p:nvPicPr>
          <p:blipFill>
            <a:blip r:embed="rId7"/>
            <a:stretch>
              <a:fillRect/>
            </a:stretch>
          </p:blipFill>
          <p:spPr>
            <a:xfrm>
              <a:off x="6727473" y="2069668"/>
              <a:ext cx="5267325" cy="3669379"/>
            </a:xfrm>
            <a:prstGeom prst="rect">
              <a:avLst/>
            </a:prstGeom>
          </p:spPr>
        </p:pic>
        <p:sp>
          <p:nvSpPr>
            <p:cNvPr id="17" name="TextBox 16">
              <a:extLst>
                <a:ext uri="{FF2B5EF4-FFF2-40B4-BE49-F238E27FC236}">
                  <a16:creationId xmlns:a16="http://schemas.microsoft.com/office/drawing/2014/main" id="{7E392017-E61C-44AB-B832-39AB243C13DC}"/>
                </a:ext>
              </a:extLst>
            </p:cNvPr>
            <p:cNvSpPr txBox="1"/>
            <p:nvPr/>
          </p:nvSpPr>
          <p:spPr>
            <a:xfrm>
              <a:off x="1874165" y="2462317"/>
              <a:ext cx="4771503" cy="3139321"/>
            </a:xfrm>
            <a:prstGeom prst="rect">
              <a:avLst/>
            </a:prstGeom>
            <a:solidFill>
              <a:srgbClr val="FF9518"/>
            </a:solidFill>
          </p:spPr>
          <p:txBody>
            <a:bodyPr wrap="square">
              <a:spAutoFit/>
            </a:bodyPr>
            <a:lstStyle/>
            <a:p>
              <a:pPr algn="just"/>
              <a:r>
                <a:rPr lang="en-US" i="1" dirty="0">
                  <a:latin typeface="Times New Roman" panose="02020603050405020304" pitchFamily="18" charset="0"/>
                  <a:cs typeface="Times New Roman" panose="02020603050405020304" pitchFamily="18" charset="0"/>
                </a:rPr>
                <a:t>Perception is often illustrated by the different reactions of fans of two rival athletic teams. For example, suppose these fans are watching a close football game and the outcome is determined by a controversial play in the closing seconds. The fans dressed in green may all agree that the play was called correctly by the referees, while fans of the red team may argue that the referees made the wrong call and cost their team a victory. Their perceptions will be different even though they all saw the same events.</a:t>
              </a:r>
            </a:p>
          </p:txBody>
        </p:sp>
      </p:grpSp>
      <p:sp>
        <p:nvSpPr>
          <p:cNvPr id="18" name="TextBox 17">
            <a:extLst>
              <a:ext uri="{FF2B5EF4-FFF2-40B4-BE49-F238E27FC236}">
                <a16:creationId xmlns:a16="http://schemas.microsoft.com/office/drawing/2014/main" id="{6FE32400-A7D2-4DEC-9D00-5B923151C34E}"/>
              </a:ext>
            </a:extLst>
          </p:cNvPr>
          <p:cNvSpPr txBox="1"/>
          <p:nvPr/>
        </p:nvSpPr>
        <p:spPr>
          <a:xfrm>
            <a:off x="1879601" y="2002362"/>
            <a:ext cx="6208642" cy="369332"/>
          </a:xfrm>
          <a:prstGeom prst="rect">
            <a:avLst/>
          </a:prstGeom>
          <a:noFill/>
        </p:spPr>
        <p:txBody>
          <a:bodyPr wrap="square">
            <a:spAutoFit/>
          </a:bodyPr>
          <a:lstStyle/>
          <a:p>
            <a:r>
              <a:rPr lang="en-US" b="1" i="1" dirty="0">
                <a:latin typeface="Times New Roman" panose="02020603050405020304" pitchFamily="18" charset="0"/>
                <a:cs typeface="Times New Roman" panose="02020603050405020304" pitchFamily="18" charset="0"/>
              </a:rPr>
              <a:t>Selective Perception</a:t>
            </a:r>
          </a:p>
        </p:txBody>
      </p:sp>
    </p:spTree>
    <p:extLst>
      <p:ext uri="{BB962C8B-B14F-4D97-AF65-F5344CB8AC3E}">
        <p14:creationId xmlns:p14="http://schemas.microsoft.com/office/powerpoint/2010/main" val="32415528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4" name="Group 13">
            <a:extLst>
              <a:ext uri="{FF2B5EF4-FFF2-40B4-BE49-F238E27FC236}">
                <a16:creationId xmlns:a16="http://schemas.microsoft.com/office/drawing/2014/main" id="{B1FA04C0-1C76-43CF-AF27-04F56AA0FAAE}"/>
              </a:ext>
            </a:extLst>
          </p:cNvPr>
          <p:cNvGrpSpPr/>
          <p:nvPr/>
        </p:nvGrpSpPr>
        <p:grpSpPr>
          <a:xfrm>
            <a:off x="2133542" y="2140033"/>
            <a:ext cx="9802384" cy="3709393"/>
            <a:chOff x="2133542" y="2140033"/>
            <a:chExt cx="9802384" cy="3709393"/>
          </a:xfrm>
        </p:grpSpPr>
        <p:sp>
          <p:nvSpPr>
            <p:cNvPr id="17" name="TextBox 16">
              <a:extLst>
                <a:ext uri="{FF2B5EF4-FFF2-40B4-BE49-F238E27FC236}">
                  <a16:creationId xmlns:a16="http://schemas.microsoft.com/office/drawing/2014/main" id="{7E392017-E61C-44AB-B832-39AB243C13DC}"/>
                </a:ext>
              </a:extLst>
            </p:cNvPr>
            <p:cNvSpPr txBox="1"/>
            <p:nvPr/>
          </p:nvSpPr>
          <p:spPr>
            <a:xfrm>
              <a:off x="2133542" y="2492292"/>
              <a:ext cx="4771503" cy="3170099"/>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Fairness and trust are important in organizations. Take this manager and her employee, for example. The manager is having a difficult disciplinary conversation with the employee. Assuming that the basis for the conversation is fair and is being handled properly then the manager and employee can maintain their relationship of trust. But if the basis for conversation is not fair, then trust will have been undermined.</a:t>
              </a:r>
            </a:p>
          </p:txBody>
        </p:sp>
        <p:pic>
          <p:nvPicPr>
            <p:cNvPr id="13" name="Picture 12">
              <a:extLst>
                <a:ext uri="{FF2B5EF4-FFF2-40B4-BE49-F238E27FC236}">
                  <a16:creationId xmlns:a16="http://schemas.microsoft.com/office/drawing/2014/main" id="{9A5C0997-2753-459B-896F-24D1391F1C03}"/>
                </a:ext>
              </a:extLst>
            </p:cNvPr>
            <p:cNvPicPr>
              <a:picLocks noChangeAspect="1"/>
            </p:cNvPicPr>
            <p:nvPr/>
          </p:nvPicPr>
          <p:blipFill>
            <a:blip r:embed="rId7"/>
            <a:stretch>
              <a:fillRect/>
            </a:stretch>
          </p:blipFill>
          <p:spPr>
            <a:xfrm>
              <a:off x="7041796" y="2140033"/>
              <a:ext cx="4894130" cy="3709393"/>
            </a:xfrm>
            <a:prstGeom prst="rect">
              <a:avLst/>
            </a:prstGeom>
          </p:spPr>
        </p:pic>
      </p:grpSp>
    </p:spTree>
    <p:extLst>
      <p:ext uri="{BB962C8B-B14F-4D97-AF65-F5344CB8AC3E}">
        <p14:creationId xmlns:p14="http://schemas.microsoft.com/office/powerpoint/2010/main" val="32385992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235024094"/>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a16="http://schemas.microsoft.com/office/drawing/2014/main" val="3966072766"/>
                    </a:ext>
                  </a:extLst>
                </a:gridCol>
                <a:gridCol w="826113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horns effect</a:t>
                      </a:r>
                    </a:p>
                  </a:txBody>
                  <a:tcPr>
                    <a:noFill/>
                  </a:tcPr>
                </a:tc>
                <a:tc>
                  <a:txBody>
                    <a:bodyPr/>
                    <a:lstStyle/>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Managers need to be aware of this bias in order to evaluate subordinates more objectively and accurately.</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1-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The halo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when we form a general impression about something or someone based on a single (typically good)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opposite of halo is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the horns effect</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 This occurs when we form a general impression based on a single “bad” characteristic</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1" i="0" u="none" kern="1200" dirty="0">
                        <a:solidFill>
                          <a:srgbClr val="C00000"/>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3941917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16312968"/>
              </p:ext>
            </p:extLst>
          </p:nvPr>
        </p:nvGraphicFramePr>
        <p:xfrm>
          <a:off x="2032268" y="2286806"/>
          <a:ext cx="9902229" cy="3188591"/>
        </p:xfrm>
        <a:graphic>
          <a:graphicData uri="http://schemas.openxmlformats.org/drawingml/2006/table">
            <a:tbl>
              <a:tblPr firstRow="1" bandRow="1">
                <a:tableStyleId>{5C22544A-7EE6-4342-B048-85BDC9FD1C3A}</a:tableStyleId>
              </a:tblPr>
              <a:tblGrid>
                <a:gridCol w="1641098">
                  <a:extLst>
                    <a:ext uri="{9D8B030D-6E8A-4147-A177-3AD203B41FA5}">
                      <a16:colId xmlns:a16="http://schemas.microsoft.com/office/drawing/2014/main" val="3966072766"/>
                    </a:ext>
                  </a:extLst>
                </a:gridCol>
                <a:gridCol w="8261131">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Errors in Perception:</a:t>
                      </a: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The halo effect &amp; the horns effect</a:t>
                      </a:r>
                    </a:p>
                  </a:txBody>
                  <a:tcPr>
                    <a:noFill/>
                  </a:tcPr>
                </a:tc>
                <a:tc>
                  <a:txBody>
                    <a:bodyPr/>
                    <a:lstStyle/>
                    <a:p>
                      <a:pPr marL="0" indent="0" algn="just" defTabSz="914400" rtl="0" eaLnBrk="1" latinLnBrk="0" hangingPunct="1">
                        <a:buFont typeface="Wingdings" panose="05000000000000000000" pitchFamily="2" charset="2"/>
                        <a:buNone/>
                      </a:pPr>
                      <a:r>
                        <a:rPr lang="en-US" sz="2000" b="1" i="0" u="none" kern="1200" dirty="0">
                          <a:solidFill>
                            <a:srgbClr val="C00000"/>
                          </a:solidFill>
                          <a:latin typeface="Times New Roman" panose="02020603050405020304" pitchFamily="18" charset="0"/>
                          <a:ea typeface="+mn-ea"/>
                          <a:cs typeface="Times New Roman" panose="02020603050405020304" pitchFamily="18" charset="0"/>
                        </a:rPr>
                        <a:t>For example: </a:t>
                      </a: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Halo effect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People tend to associate beauty with other positive characteristics. We often assume that physically attractive people possess more socially desirable personalities than less-beautiful people do and that they lead happier and more successful lives.</a:t>
                      </a:r>
                    </a:p>
                    <a:p>
                      <a:pPr marL="342900" indent="-342900" algn="just" defTabSz="914400" rtl="0" eaLnBrk="1" latinLnBrk="0" hangingPunct="1">
                        <a:buFont typeface="Wingdings" panose="05000000000000000000" pitchFamily="2" charset="2"/>
                        <a:buChar char="Ø"/>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Ø"/>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Horns effect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If you perceive someone to be a low performer, you may also assume that he is less intelligent, less motivated, and so forth.</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2488264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50186946"/>
              </p:ext>
            </p:extLst>
          </p:nvPr>
        </p:nvGraphicFramePr>
        <p:xfrm>
          <a:off x="2032268" y="2286806"/>
          <a:ext cx="9497123" cy="3749040"/>
        </p:xfrm>
        <a:graphic>
          <a:graphicData uri="http://schemas.openxmlformats.org/drawingml/2006/table">
            <a:tbl>
              <a:tblPr firstRow="1" bandRow="1">
                <a:tableStyleId>{5C22544A-7EE6-4342-B048-85BDC9FD1C3A}</a:tableStyleId>
              </a:tblPr>
              <a:tblGrid>
                <a:gridCol w="1593801">
                  <a:extLst>
                    <a:ext uri="{9D8B030D-6E8A-4147-A177-3AD203B41FA5}">
                      <a16:colId xmlns:a16="http://schemas.microsoft.com/office/drawing/2014/main" val="3966072766"/>
                    </a:ext>
                  </a:extLst>
                </a:gridCol>
                <a:gridCol w="790332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The contrast effect</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Projection</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First impression bias</a:t>
                      </a:r>
                    </a:p>
                    <a:p>
                      <a:pPr marL="0" indent="0" algn="l">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tc>
                  <a:txBody>
                    <a:bodyPr/>
                    <a:lstStyle/>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2. The contrast effect: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evaluate our own or another person’s characteristics through comparisons with other people.</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3. Projection: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occurs when we project our own characteristics onto other people</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4- First impression bias: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tends to avoid people after we have had a negative reaction to them, and also negative impressions are harder to change than positive ones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Errors in Perception:</a:t>
            </a:r>
          </a:p>
        </p:txBody>
      </p:sp>
    </p:spTree>
    <p:extLst>
      <p:ext uri="{BB962C8B-B14F-4D97-AF65-F5344CB8AC3E}">
        <p14:creationId xmlns:p14="http://schemas.microsoft.com/office/powerpoint/2010/main" val="1041862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pic>
        <p:nvPicPr>
          <p:cNvPr id="17" name="Picture 16">
            <a:extLst>
              <a:ext uri="{FF2B5EF4-FFF2-40B4-BE49-F238E27FC236}">
                <a16:creationId xmlns:a16="http://schemas.microsoft.com/office/drawing/2014/main" id="{D187946A-54F8-41E6-9760-84FC2E72C6FD}"/>
              </a:ext>
            </a:extLst>
          </p:cNvPr>
          <p:cNvPicPr>
            <a:picLocks noChangeAspect="1"/>
          </p:cNvPicPr>
          <p:nvPr/>
        </p:nvPicPr>
        <p:blipFill>
          <a:blip r:embed="rId7"/>
          <a:stretch>
            <a:fillRect/>
          </a:stretch>
        </p:blipFill>
        <p:spPr>
          <a:xfrm>
            <a:off x="2149976" y="1884151"/>
            <a:ext cx="9532271" cy="3840443"/>
          </a:xfrm>
          <a:prstGeom prst="rect">
            <a:avLst/>
          </a:prstGeom>
        </p:spPr>
      </p:pic>
    </p:spTree>
    <p:extLst>
      <p:ext uri="{BB962C8B-B14F-4D97-AF65-F5344CB8AC3E}">
        <p14:creationId xmlns:p14="http://schemas.microsoft.com/office/powerpoint/2010/main" val="4236897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96946460"/>
              </p:ext>
            </p:extLst>
          </p:nvPr>
        </p:nvGraphicFramePr>
        <p:xfrm>
          <a:off x="2065282" y="2286806"/>
          <a:ext cx="9649981" cy="3188591"/>
        </p:xfrm>
        <a:graphic>
          <a:graphicData uri="http://schemas.openxmlformats.org/drawingml/2006/table">
            <a:tbl>
              <a:tblPr firstRow="1" bandRow="1">
                <a:tableStyleId>{5C22544A-7EE6-4342-B048-85BDC9FD1C3A}</a:tableStyleId>
              </a:tblPr>
              <a:tblGrid>
                <a:gridCol w="1526116">
                  <a:extLst>
                    <a:ext uri="{9D8B030D-6E8A-4147-A177-3AD203B41FA5}">
                      <a16:colId xmlns:a16="http://schemas.microsoft.com/office/drawing/2014/main" val="3966072766"/>
                    </a:ext>
                  </a:extLst>
                </a:gridCol>
                <a:gridCol w="8123865">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Attribution</a:t>
                      </a:r>
                    </a:p>
                  </a:txBody>
                  <a:tcPr>
                    <a:noFill/>
                  </a:tcPr>
                </a:tc>
                <a:tc>
                  <a:txBody>
                    <a:bodyPr/>
                    <a:lstStyle/>
                    <a:p>
                      <a:pPr marL="0" indent="0" algn="just" defTabSz="914400" rtl="0" eaLnBrk="1" latinLnBrk="0" hangingPunct="1">
                        <a:buFont typeface="+mj-lt"/>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Attribution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the way we explain the causes of our own as well as other people’s behaviors and achievements, and understand why people do what they do</a:t>
                      </a:r>
                    </a:p>
                    <a:p>
                      <a:pPr marL="0" indent="0" algn="just" defTabSz="914400" rtl="0" eaLnBrk="1" latinLnBrk="0" hangingPunct="1">
                        <a:buFont typeface="+mj-lt"/>
                        <a:buNone/>
                      </a:pPr>
                      <a:endParaRPr lang="en-US" sz="2000" b="0" i="1"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strongest attribution people tend to make is whether their own or others’ behaviors or outcomes are due to the individual (internal factors) like effort or ability</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the environment (external factors) such things like luck, a lack of resources, or other people</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400110"/>
          </a:xfrm>
          <a:prstGeom prst="rect">
            <a:avLst/>
          </a:prstGeom>
          <a:noFill/>
        </p:spPr>
        <p:txBody>
          <a:bodyPr wrap="square">
            <a:spAutoFit/>
          </a:bodyPr>
          <a:lstStyle/>
          <a:p>
            <a:r>
              <a:rPr lang="en-US" sz="2000"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369662216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685897033"/>
              </p:ext>
            </p:extLst>
          </p:nvPr>
        </p:nvGraphicFramePr>
        <p:xfrm>
          <a:off x="2065282" y="2286806"/>
          <a:ext cx="9649979" cy="3444240"/>
        </p:xfrm>
        <a:graphic>
          <a:graphicData uri="http://schemas.openxmlformats.org/drawingml/2006/table">
            <a:tbl>
              <a:tblPr firstRow="1" bandRow="1">
                <a:tableStyleId>{5C22544A-7EE6-4342-B048-85BDC9FD1C3A}</a:tableStyleId>
              </a:tblPr>
              <a:tblGrid>
                <a:gridCol w="1950127">
                  <a:extLst>
                    <a:ext uri="{9D8B030D-6E8A-4147-A177-3AD203B41FA5}">
                      <a16:colId xmlns:a16="http://schemas.microsoft.com/office/drawing/2014/main" val="3966072766"/>
                    </a:ext>
                  </a:extLst>
                </a:gridCol>
                <a:gridCol w="7699852">
                  <a:extLst>
                    <a:ext uri="{9D8B030D-6E8A-4147-A177-3AD203B41FA5}">
                      <a16:colId xmlns:a16="http://schemas.microsoft.com/office/drawing/2014/main" val="3536453227"/>
                    </a:ext>
                  </a:extLst>
                </a:gridCol>
              </a:tblGrid>
              <a:tr h="3188591">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none" kern="1200" dirty="0">
                          <a:solidFill>
                            <a:srgbClr val="002060"/>
                          </a:solidFill>
                          <a:latin typeface="Times New Roman" panose="02020603050405020304" pitchFamily="18" charset="0"/>
                          <a:ea typeface="+mn-ea"/>
                          <a:cs typeface="Times New Roman" panose="02020603050405020304" pitchFamily="18" charset="0"/>
                        </a:rPr>
                        <a:t>Rules of an internal or an external attribution</a:t>
                      </a:r>
                    </a:p>
                  </a:txBody>
                  <a:tcPr>
                    <a:noFill/>
                  </a:tcPr>
                </a:tc>
                <a:tc>
                  <a:txBody>
                    <a:bodyPr/>
                    <a:lstStyle/>
                    <a:p>
                      <a:pPr marL="0" indent="0" algn="just" defTabSz="914400" rtl="0" eaLnBrk="1" latinLnBrk="0" hangingPunct="1">
                        <a:buFont typeface="Wingdings" panose="05000000000000000000" pitchFamily="2" charset="2"/>
                        <a:buNone/>
                      </a:pPr>
                      <a:r>
                        <a:rPr lang="en-US" sz="2000" b="1" i="1" u="sng" kern="1200" dirty="0">
                          <a:solidFill>
                            <a:schemeClr val="tx1"/>
                          </a:solidFill>
                          <a:latin typeface="Times New Roman" panose="02020603050405020304" pitchFamily="18" charset="0"/>
                          <a:ea typeface="+mn-ea"/>
                          <a:cs typeface="Times New Roman" panose="02020603050405020304" pitchFamily="18" charset="0"/>
                        </a:rPr>
                        <a:t>We rely on three rules to evaluate whether to assign an internal or an external attribution to someone’s behavior or outcome</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Consistency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Has the person regularly behaved this way or experienced this outcome in the past?</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Distinctiveness: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Does the person act the same way or receive similar outcomes in different types of situations</a:t>
                      </a:r>
                    </a:p>
                    <a:p>
                      <a:pPr marL="457200" indent="-457200" algn="just" defTabSz="914400" rtl="0" eaLnBrk="1" latinLnBrk="0" hangingPunct="1">
                        <a:buFont typeface="+mj-lt"/>
                        <a:buAutoNum type="arabicPeriod"/>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mj-lt"/>
                        <a:buAutoNum type="arabicPeriod"/>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Consensus: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Would others behave similarly in the same situation or receive the same outcome?</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5364944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Rules of an internal or an external attribution</a:t>
            </a:r>
          </a:p>
        </p:txBody>
      </p:sp>
      <p:pic>
        <p:nvPicPr>
          <p:cNvPr id="12" name="Picture 11">
            <a:extLst>
              <a:ext uri="{FF2B5EF4-FFF2-40B4-BE49-F238E27FC236}">
                <a16:creationId xmlns:a16="http://schemas.microsoft.com/office/drawing/2014/main" id="{4E9429F6-3D28-4EC3-8BF1-BE6EB1B05454}"/>
              </a:ext>
            </a:extLst>
          </p:cNvPr>
          <p:cNvPicPr>
            <a:picLocks noChangeAspect="1"/>
          </p:cNvPicPr>
          <p:nvPr/>
        </p:nvPicPr>
        <p:blipFill>
          <a:blip r:embed="rId7"/>
          <a:stretch>
            <a:fillRect/>
          </a:stretch>
        </p:blipFill>
        <p:spPr>
          <a:xfrm>
            <a:off x="6030166" y="2249617"/>
            <a:ext cx="5762441" cy="3474978"/>
          </a:xfrm>
          <a:prstGeom prst="rect">
            <a:avLst/>
          </a:prstGeom>
        </p:spPr>
      </p:pic>
      <p:sp>
        <p:nvSpPr>
          <p:cNvPr id="17" name="TextBox 16">
            <a:extLst>
              <a:ext uri="{FF2B5EF4-FFF2-40B4-BE49-F238E27FC236}">
                <a16:creationId xmlns:a16="http://schemas.microsoft.com/office/drawing/2014/main" id="{0431EB77-A80B-41E9-BD6F-2B80BC3E123C}"/>
              </a:ext>
            </a:extLst>
          </p:cNvPr>
          <p:cNvSpPr txBox="1"/>
          <p:nvPr/>
        </p:nvSpPr>
        <p:spPr>
          <a:xfrm>
            <a:off x="1954699" y="2478775"/>
            <a:ext cx="3857233" cy="2862322"/>
          </a:xfrm>
          <a:prstGeom prst="rect">
            <a:avLst/>
          </a:prstGeom>
          <a:noFill/>
        </p:spPr>
        <p:txBody>
          <a:bodyPr wrap="square">
            <a:spAutoFit/>
          </a:bodyPr>
          <a:lstStyle/>
          <a:p>
            <a:r>
              <a:rPr lang="en-US" sz="1800" b="1" dirty="0">
                <a:latin typeface="Times New Roman" panose="02020603050405020304" pitchFamily="18" charset="0"/>
                <a:cs typeface="Times New Roman" panose="02020603050405020304" pitchFamily="18" charset="0"/>
              </a:rPr>
              <a:t>Figure 4.5.</a:t>
            </a:r>
          </a:p>
          <a:p>
            <a:r>
              <a:rPr lang="en-US" sz="1800" b="1" dirty="0">
                <a:latin typeface="Times New Roman" panose="02020603050405020304" pitchFamily="18" charset="0"/>
                <a:cs typeface="Times New Roman" panose="02020603050405020304" pitchFamily="18" charset="0"/>
              </a:rPr>
              <a:t>The Attribution Process</a:t>
            </a:r>
          </a:p>
          <a:p>
            <a:pPr algn="just"/>
            <a:r>
              <a:rPr lang="en-US" sz="1800" dirty="0">
                <a:latin typeface="Times New Roman" panose="02020603050405020304" pitchFamily="18" charset="0"/>
                <a:cs typeface="Times New Roman" panose="02020603050405020304" pitchFamily="18" charset="0"/>
              </a:rPr>
              <a:t>The attribution process involves observing behavior and then attributing causes to it. Observed behaviors are interpreted in terms of their consensus, their consistency, and their distinctiveness. Based on these interpretations, behavior is attributed to either internal or external causes.</a:t>
            </a:r>
          </a:p>
        </p:txBody>
      </p:sp>
    </p:spTree>
    <p:extLst>
      <p:ext uri="{BB962C8B-B14F-4D97-AF65-F5344CB8AC3E}">
        <p14:creationId xmlns:p14="http://schemas.microsoft.com/office/powerpoint/2010/main" val="40543993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927552432"/>
              </p:ext>
            </p:extLst>
          </p:nvPr>
        </p:nvGraphicFramePr>
        <p:xfrm>
          <a:off x="2065283" y="2286806"/>
          <a:ext cx="9902228" cy="3749040"/>
        </p:xfrm>
        <a:graphic>
          <a:graphicData uri="http://schemas.openxmlformats.org/drawingml/2006/table">
            <a:tbl>
              <a:tblPr firstRow="1" bandRow="1">
                <a:tableStyleId>{5C22544A-7EE6-4342-B048-85BDC9FD1C3A}</a:tableStyleId>
              </a:tblPr>
              <a:tblGrid>
                <a:gridCol w="2126653">
                  <a:extLst>
                    <a:ext uri="{9D8B030D-6E8A-4147-A177-3AD203B41FA5}">
                      <a16:colId xmlns:a16="http://schemas.microsoft.com/office/drawing/2014/main" val="3966072766"/>
                    </a:ext>
                  </a:extLst>
                </a:gridCol>
                <a:gridCol w="7775575">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Self-handicapping</a:t>
                      </a:r>
                    </a:p>
                  </a:txBody>
                  <a:tcPr>
                    <a:noFill/>
                  </a:tcPr>
                </a:tc>
                <a:tc>
                  <a:txBody>
                    <a:bodyPr/>
                    <a:lstStyle/>
                    <a:p>
                      <a:pPr marL="0" indent="0" algn="just" defTabSz="914400" rtl="0" eaLnBrk="1" latinLnBrk="0" hangingPunct="1">
                        <a:buFont typeface="Wingdings" panose="05000000000000000000" pitchFamily="2" charset="2"/>
                        <a:buNone/>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Self-handicapping</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is a related aspect of attribution occurs when people create obstacles for themselves that make success less likely.</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Example: Students sometimes use self-handicapping attributions, perhaps by not studying for a test. They might feel that:</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If they study hard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and give it their best shot but fail, they will look and feel incompetent.</a:t>
                      </a:r>
                    </a:p>
                    <a:p>
                      <a:pPr marL="457200" indent="-4572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457200" indent="-4572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If they study hard and pass,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hard work will reduce the meaning of the success. (If they were really smart, they would not have had to work so hard.)</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373135860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330579232"/>
              </p:ext>
            </p:extLst>
          </p:nvPr>
        </p:nvGraphicFramePr>
        <p:xfrm>
          <a:off x="2065283" y="2286806"/>
          <a:ext cx="9902228" cy="3444240"/>
        </p:xfrm>
        <a:graphic>
          <a:graphicData uri="http://schemas.openxmlformats.org/drawingml/2006/table">
            <a:tbl>
              <a:tblPr firstRow="1" bandRow="1">
                <a:tableStyleId>{5C22544A-7EE6-4342-B048-85BDC9FD1C3A}</a:tableStyleId>
              </a:tblPr>
              <a:tblGrid>
                <a:gridCol w="2126653">
                  <a:extLst>
                    <a:ext uri="{9D8B030D-6E8A-4147-A177-3AD203B41FA5}">
                      <a16:colId xmlns:a16="http://schemas.microsoft.com/office/drawing/2014/main" val="3966072766"/>
                    </a:ext>
                  </a:extLst>
                </a:gridCol>
                <a:gridCol w="7775575">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Self-handicapping</a:t>
                      </a: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If they do not study and fail,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the failure can be easily explained by the lack of effort. They can still believe that they could have succeeded if they had really tried. Even if they fail the test, no one will have evidence that they are stupid.</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If they do not study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but still manage to succeed, then the only explanation for the success is that they have really high ability</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0" indent="0" algn="just" defTabSz="914400" rtl="0" eaLnBrk="1" latinLnBrk="0" hangingPunct="1">
                        <a:buFont typeface="Wingdings" panose="05000000000000000000" pitchFamily="2" charset="2"/>
                        <a:buNone/>
                      </a:pPr>
                      <a:r>
                        <a:rPr lang="en-US" sz="2000" b="0" i="1" u="none" kern="1200" dirty="0">
                          <a:solidFill>
                            <a:schemeClr val="tx1"/>
                          </a:solidFill>
                          <a:latin typeface="Times New Roman" panose="02020603050405020304" pitchFamily="18" charset="0"/>
                          <a:ea typeface="+mn-ea"/>
                          <a:cs typeface="Times New Roman" panose="02020603050405020304" pitchFamily="18" charset="0"/>
                        </a:rPr>
                        <a:t>As a manager, understanding that a subordinate’s own perceptions or attributions for success or failure determine the amount of effort he or she will expend on that activity in the future is a powerful motivational tool. </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and Attribution:</a:t>
            </a:r>
          </a:p>
        </p:txBody>
      </p:sp>
    </p:spTree>
    <p:extLst>
      <p:ext uri="{BB962C8B-B14F-4D97-AF65-F5344CB8AC3E}">
        <p14:creationId xmlns:p14="http://schemas.microsoft.com/office/powerpoint/2010/main" val="24959828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300699759"/>
              </p:ext>
            </p:extLst>
          </p:nvPr>
        </p:nvGraphicFramePr>
        <p:xfrm>
          <a:off x="2065283" y="2286806"/>
          <a:ext cx="9649980" cy="34442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txBody>
                  <a:tcPr>
                    <a:noFill/>
                  </a:tcPr>
                </a:tc>
                <a:tc>
                  <a:txBody>
                    <a:bodyPr/>
                    <a:lstStyle/>
                    <a:p>
                      <a:pPr marL="0" indent="0" algn="just" defTabSz="914400" rtl="0" eaLnBrk="1" latinLnBrk="0" hangingPunct="1">
                        <a:buFontTx/>
                        <a:buNone/>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Organizational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employees’ perceptions of organizational events, policies, and practices as being fair or not fair</a:t>
                      </a:r>
                    </a:p>
                    <a:p>
                      <a:pPr marL="0" indent="0" algn="just" defTabSz="914400" rtl="0" eaLnBrk="1" latinLnBrk="0" hangingPunct="1">
                        <a:buFontTx/>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Fairness is a primary concern in relationships where subordinates must rely on others in higher positions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should you care about fairness? You should care because perceptions of fairness affect a wide variety of employee attitudes and behaviors including satisfaction, commitment, trust, and turnover.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 number of negative behaviors can result from perceptions of unfairness, including theft, sabotage, and other unethical behaviors.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26188763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59481388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Organizational fairness </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Distributive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Perceived unfairness also increases the chances that employees will file lawsuits against their employers.</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Most of these outcomes of fairness perceptions can have an obvious economic impact on organizations.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1" i="0" u="sng" kern="1200" dirty="0">
                          <a:solidFill>
                            <a:schemeClr val="tx1"/>
                          </a:solidFill>
                          <a:latin typeface="Times New Roman" panose="02020603050405020304" pitchFamily="18" charset="0"/>
                          <a:ea typeface="+mn-ea"/>
                          <a:cs typeface="Times New Roman" panose="02020603050405020304" pitchFamily="18" charset="0"/>
                        </a:rPr>
                        <a:t>Distributive fairness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refers to the perceived fairness of the outcome received, including resource distributions, promotions, hiring and layoff decisions, and raises</a:t>
                      </a:r>
                    </a:p>
                    <a:p>
                      <a:pPr marL="0" indent="0" algn="just" defTabSz="914400" rtl="0" eaLnBrk="1" latinLnBrk="0" hangingPunct="1">
                        <a:buFont typeface="Wingdings" panose="05000000000000000000" pitchFamily="2" charset="2"/>
                        <a:buNone/>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1081907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994963694"/>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Procedural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Procedural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addresses the fairness of the procedures used to generate the outcome (e.g., what rules were followed, whether people had the opportunity to express opinions and influence the outcome, etc.).</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why does procedural fairness matter so much? There are two reasons.</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First, employees use perceptions of the current decision-making procedures to predict how they will likely fare in the organization in the future. </a:t>
                      </a:r>
                    </a:p>
                    <a:p>
                      <a:pPr marL="342900" indent="-342900" algn="just" defTabSz="914400" rtl="0" eaLnBrk="1" latinLnBrk="0" hangingPunct="1">
                        <a:buFont typeface="Wingdings" panose="05000000000000000000" pitchFamily="2" charset="2"/>
                        <a:buChar char="ü"/>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Second, fair procedures signal that employees are valued and accepted by the organization.</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07489917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Values and Emotions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grpSp>
        <p:nvGrpSpPr>
          <p:cNvPr id="15" name="Group 14">
            <a:extLst>
              <a:ext uri="{FF2B5EF4-FFF2-40B4-BE49-F238E27FC236}">
                <a16:creationId xmlns:a16="http://schemas.microsoft.com/office/drawing/2014/main" id="{F3648391-2C54-498E-883B-07DB7281199C}"/>
              </a:ext>
            </a:extLst>
          </p:cNvPr>
          <p:cNvGrpSpPr/>
          <p:nvPr/>
        </p:nvGrpSpPr>
        <p:grpSpPr>
          <a:xfrm>
            <a:off x="1827270" y="2355101"/>
            <a:ext cx="9902229" cy="3309306"/>
            <a:chOff x="1711464" y="2355101"/>
            <a:chExt cx="10018035" cy="3309306"/>
          </a:xfrm>
        </p:grpSpPr>
        <p:pic>
          <p:nvPicPr>
            <p:cNvPr id="12" name="Picture 11">
              <a:extLst>
                <a:ext uri="{FF2B5EF4-FFF2-40B4-BE49-F238E27FC236}">
                  <a16:creationId xmlns:a16="http://schemas.microsoft.com/office/drawing/2014/main" id="{E13E5542-6198-46AD-90C4-2C4E09927523}"/>
                </a:ext>
              </a:extLst>
            </p:cNvPr>
            <p:cNvPicPr>
              <a:picLocks noChangeAspect="1"/>
            </p:cNvPicPr>
            <p:nvPr/>
          </p:nvPicPr>
          <p:blipFill>
            <a:blip r:embed="rId7"/>
            <a:stretch>
              <a:fillRect/>
            </a:stretch>
          </p:blipFill>
          <p:spPr>
            <a:xfrm>
              <a:off x="6671724" y="2355101"/>
              <a:ext cx="5057775" cy="3309306"/>
            </a:xfrm>
            <a:prstGeom prst="rect">
              <a:avLst/>
            </a:prstGeom>
          </p:spPr>
        </p:pic>
        <p:sp>
          <p:nvSpPr>
            <p:cNvPr id="17" name="TextBox 16">
              <a:extLst>
                <a:ext uri="{FF2B5EF4-FFF2-40B4-BE49-F238E27FC236}">
                  <a16:creationId xmlns:a16="http://schemas.microsoft.com/office/drawing/2014/main" id="{7D4F01F3-3241-47B0-9961-0E63F9F13B77}"/>
                </a:ext>
              </a:extLst>
            </p:cNvPr>
            <p:cNvSpPr txBox="1"/>
            <p:nvPr/>
          </p:nvSpPr>
          <p:spPr>
            <a:xfrm>
              <a:off x="1711464" y="2577508"/>
              <a:ext cx="4960260" cy="2862322"/>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Self-handicapping occurs when people create obstacles for themselves that make success less likely. This man, for example, is having a drink while working. Alcohol, in turn, may affect his performance and lead to bad decisions. Even if he doesn’t drink too much, others who observe his behavior may start to question his judgment. In either case he may be hurting his chances for career success.</a:t>
              </a:r>
            </a:p>
          </p:txBody>
        </p:sp>
      </p:grpSp>
    </p:spTree>
    <p:extLst>
      <p:ext uri="{BB962C8B-B14F-4D97-AF65-F5344CB8AC3E}">
        <p14:creationId xmlns:p14="http://schemas.microsoft.com/office/powerpoint/2010/main" val="2168482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1905412422"/>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Interactional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Perception and Trust</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1" i="0" u="sng" kern="1200" dirty="0">
                          <a:solidFill>
                            <a:schemeClr val="tx1"/>
                          </a:solidFill>
                          <a:latin typeface="Times New Roman" panose="02020603050405020304" pitchFamily="18" charset="0"/>
                          <a:ea typeface="+mn-ea"/>
                          <a:cs typeface="Times New Roman" panose="02020603050405020304" pitchFamily="18" charset="0"/>
                        </a:rPr>
                        <a:t>Interactional fairness </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is whether the amount of information about the decision and the process was adequate, and the perceived fairness of the interpersonal treatment and explanations received during the decision-making process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Trust is the expectation that another person will not act to take advantage of us regardless of our ability to monitor or control him or her.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One survey of 500 business professionals found that having a trusting relationship with one’s manager was the main factor in deciding to stay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15091924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Perception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939503740"/>
              </p:ext>
            </p:extLst>
          </p:nvPr>
        </p:nvGraphicFramePr>
        <p:xfrm>
          <a:off x="2065283" y="2286806"/>
          <a:ext cx="9649980" cy="37490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Interactional Fairness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Perception and Trust</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Interactional fairness is whether the amount of information about the decision and the process was adequate, and the perceived fairness of the interpersonal treatment and explanations received during the decision-making process</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Trust is the expectation that another person will not act to take advantage of us regardless of our ability to monitor or control him or her.</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One survey of 500 business professionals found that having a </a:t>
                      </a:r>
                      <a:r>
                        <a:rPr lang="en-US" sz="2000" b="1" i="1" u="none" kern="1200" dirty="0">
                          <a:solidFill>
                            <a:schemeClr val="tx1"/>
                          </a:solidFill>
                          <a:latin typeface="Times New Roman" panose="02020603050405020304" pitchFamily="18" charset="0"/>
                          <a:ea typeface="+mn-ea"/>
                          <a:cs typeface="Times New Roman" panose="02020603050405020304" pitchFamily="18" charset="0"/>
                        </a:rPr>
                        <a:t>trusting relationship with one’s manager was the main factor in deciding to stay</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Perception of Fairness, Justice, and Trust</a:t>
            </a:r>
          </a:p>
        </p:txBody>
      </p:sp>
    </p:spTree>
    <p:extLst>
      <p:ext uri="{BB962C8B-B14F-4D97-AF65-F5344CB8AC3E}">
        <p14:creationId xmlns:p14="http://schemas.microsoft.com/office/powerpoint/2010/main" val="366008864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2754278158"/>
              </p:ext>
            </p:extLst>
          </p:nvPr>
        </p:nvGraphicFramePr>
        <p:xfrm>
          <a:off x="2065283" y="2286806"/>
          <a:ext cx="9649980" cy="2834640"/>
        </p:xfrm>
        <a:graphic>
          <a:graphicData uri="http://schemas.openxmlformats.org/drawingml/2006/table">
            <a:tbl>
              <a:tblPr firstRow="1" bandRow="1">
                <a:tableStyleId>{5C22544A-7EE6-4342-B048-85BDC9FD1C3A}</a:tableStyleId>
              </a:tblPr>
              <a:tblGrid>
                <a:gridCol w="2072479">
                  <a:extLst>
                    <a:ext uri="{9D8B030D-6E8A-4147-A177-3AD203B41FA5}">
                      <a16:colId xmlns:a16="http://schemas.microsoft.com/office/drawing/2014/main" val="3966072766"/>
                    </a:ext>
                  </a:extLst>
                </a:gridCol>
                <a:gridCol w="7577501">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 </a:t>
                      </a:r>
                      <a:r>
                        <a:rPr lang="en-US" sz="2000" b="1" u="sng" kern="1200" dirty="0">
                          <a:solidFill>
                            <a:srgbClr val="002060"/>
                          </a:solidFill>
                          <a:latin typeface="Times New Roman" panose="02020603050405020304" pitchFamily="18" charset="0"/>
                          <a:ea typeface="+mn-ea"/>
                          <a:cs typeface="Times New Roman" panose="02020603050405020304" pitchFamily="18" charset="0"/>
                        </a:rPr>
                        <a:t>The Nature of Stress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r>
                        <a:rPr lang="en-US" sz="2000" b="1" u="sng" kern="1200" dirty="0">
                          <a:solidFill>
                            <a:srgbClr val="002060"/>
                          </a:solidFill>
                          <a:latin typeface="Times New Roman" panose="02020603050405020304" pitchFamily="18" charset="0"/>
                          <a:ea typeface="+mn-ea"/>
                          <a:cs typeface="Times New Roman" panose="02020603050405020304" pitchFamily="18" charset="0"/>
                        </a:rPr>
                        <a:t>The Stress Process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1" i="0" u="none" kern="1200" dirty="0">
                          <a:solidFill>
                            <a:schemeClr val="tx1"/>
                          </a:solidFill>
                          <a:latin typeface="Times New Roman" panose="02020603050405020304" pitchFamily="18" charset="0"/>
                          <a:ea typeface="+mn-ea"/>
                          <a:cs typeface="Times New Roman" panose="02020603050405020304" pitchFamily="18" charset="0"/>
                        </a:rPr>
                        <a:t>Stress</a:t>
                      </a:r>
                      <a:r>
                        <a:rPr lang="en-US" sz="2000" b="0" i="0" u="none" kern="1200" dirty="0">
                          <a:solidFill>
                            <a:schemeClr val="tx1"/>
                          </a:solidFill>
                          <a:latin typeface="Times New Roman" panose="02020603050405020304" pitchFamily="18" charset="0"/>
                          <a:ea typeface="+mn-ea"/>
                          <a:cs typeface="Times New Roman" panose="02020603050405020304" pitchFamily="18" charset="0"/>
                        </a:rPr>
                        <a:t> </a:t>
                      </a:r>
                      <a:r>
                        <a:rPr lang="en-US" sz="2000" b="0" i="1" u="none" kern="1200" dirty="0">
                          <a:solidFill>
                            <a:schemeClr val="tx1"/>
                          </a:solidFill>
                          <a:latin typeface="Times New Roman" panose="02020603050405020304" pitchFamily="18" charset="0"/>
                          <a:ea typeface="+mn-ea"/>
                          <a:cs typeface="Times New Roman" panose="02020603050405020304" pitchFamily="18" charset="0"/>
                        </a:rPr>
                        <a:t>defined as a person’s adaptive response to a stimulus that places excessive psychological or physical demands on him or her.</a:t>
                      </a:r>
                    </a:p>
                    <a:p>
                      <a:pPr marL="342900" indent="-342900" algn="just" defTabSz="914400" rtl="0" eaLnBrk="1" latinLnBrk="0" hangingPunct="1">
                        <a:buFont typeface="Wingdings" panose="05000000000000000000" pitchFamily="2" charset="2"/>
                        <a:buChar char="§"/>
                      </a:pPr>
                      <a:endParaRPr lang="en-US" sz="2000" b="0" i="0" u="none"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 Figure 4.6 offers a graphical representation of the general adaptation syndrome (GAS).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According to this model, each of us has a normal level of resistance to stressful events.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Some of us can tolerate a great deal of stress and others much less, but we all have a threshold at which stress starts to affect us.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Stress in Organizations</a:t>
            </a:r>
          </a:p>
        </p:txBody>
      </p:sp>
    </p:spTree>
    <p:extLst>
      <p:ext uri="{BB962C8B-B14F-4D97-AF65-F5344CB8AC3E}">
        <p14:creationId xmlns:p14="http://schemas.microsoft.com/office/powerpoint/2010/main" val="19142401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The Stress Process</a:t>
            </a:r>
          </a:p>
        </p:txBody>
      </p:sp>
      <p:pic>
        <p:nvPicPr>
          <p:cNvPr id="12" name="Picture 11">
            <a:extLst>
              <a:ext uri="{FF2B5EF4-FFF2-40B4-BE49-F238E27FC236}">
                <a16:creationId xmlns:a16="http://schemas.microsoft.com/office/drawing/2014/main" id="{2868ECD3-A618-48CB-AE3D-CEDAD3E6C594}"/>
              </a:ext>
            </a:extLst>
          </p:cNvPr>
          <p:cNvPicPr>
            <a:picLocks noChangeAspect="1"/>
          </p:cNvPicPr>
          <p:nvPr/>
        </p:nvPicPr>
        <p:blipFill>
          <a:blip r:embed="rId7"/>
          <a:stretch>
            <a:fillRect/>
          </a:stretch>
        </p:blipFill>
        <p:spPr>
          <a:xfrm>
            <a:off x="7262191" y="2466942"/>
            <a:ext cx="4678017" cy="3408808"/>
          </a:xfrm>
          <a:prstGeom prst="rect">
            <a:avLst/>
          </a:prstGeom>
        </p:spPr>
      </p:pic>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3785652"/>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4.6.</a:t>
            </a:r>
          </a:p>
          <a:p>
            <a:pPr algn="just"/>
            <a:r>
              <a:rPr lang="en-US" sz="2000" b="1" dirty="0">
                <a:latin typeface="Times New Roman" panose="02020603050405020304" pitchFamily="18" charset="0"/>
                <a:cs typeface="Times New Roman" panose="02020603050405020304" pitchFamily="18" charset="0"/>
              </a:rPr>
              <a:t>The General Adaptation System</a:t>
            </a:r>
          </a:p>
          <a:p>
            <a:pPr algn="just"/>
            <a:r>
              <a:rPr lang="en-US" sz="2000" dirty="0">
                <a:latin typeface="Times New Roman" panose="02020603050405020304" pitchFamily="18" charset="0"/>
                <a:cs typeface="Times New Roman" panose="02020603050405020304" pitchFamily="18" charset="0"/>
              </a:rPr>
              <a:t>The general adaptation syndrome (GAS) perspective describes three stages of the stress process. The initial stage is called alarm. As illustrated here, a person’s resistance often dips slightly below the normal level during this stage. Next comes actual resistance to the stressor, usually leading to an increase above the person’s normal level of resistance. Finally, in stage 3, exhaustion may set in, and the person’s resistance declines sharply below normal levels.</a:t>
            </a:r>
          </a:p>
        </p:txBody>
      </p:sp>
    </p:spTree>
    <p:extLst>
      <p:ext uri="{BB962C8B-B14F-4D97-AF65-F5344CB8AC3E}">
        <p14:creationId xmlns:p14="http://schemas.microsoft.com/office/powerpoint/2010/main" val="276177911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Causes and Consequences of Stress</a:t>
            </a:r>
          </a:p>
        </p:txBody>
      </p:sp>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4.7.</a:t>
            </a:r>
          </a:p>
          <a:p>
            <a:pPr algn="just"/>
            <a:r>
              <a:rPr lang="en-US" sz="2000" b="1" dirty="0">
                <a:latin typeface="Times New Roman" panose="02020603050405020304" pitchFamily="18" charset="0"/>
                <a:cs typeface="Times New Roman" panose="02020603050405020304" pitchFamily="18" charset="0"/>
              </a:rPr>
              <a:t>Causes and Consequences of Stress</a:t>
            </a:r>
          </a:p>
        </p:txBody>
      </p:sp>
      <p:grpSp>
        <p:nvGrpSpPr>
          <p:cNvPr id="15" name="Group 14">
            <a:extLst>
              <a:ext uri="{FF2B5EF4-FFF2-40B4-BE49-F238E27FC236}">
                <a16:creationId xmlns:a16="http://schemas.microsoft.com/office/drawing/2014/main" id="{3CAE2146-B016-49D7-87F3-DC5F88EF40C0}"/>
              </a:ext>
            </a:extLst>
          </p:cNvPr>
          <p:cNvGrpSpPr/>
          <p:nvPr/>
        </p:nvGrpSpPr>
        <p:grpSpPr>
          <a:xfrm>
            <a:off x="1743551" y="1909188"/>
            <a:ext cx="10317835" cy="4045475"/>
            <a:chOff x="1743551" y="1909188"/>
            <a:chExt cx="10317835" cy="4045475"/>
          </a:xfrm>
        </p:grpSpPr>
        <p:pic>
          <p:nvPicPr>
            <p:cNvPr id="13" name="Picture 12">
              <a:extLst>
                <a:ext uri="{FF2B5EF4-FFF2-40B4-BE49-F238E27FC236}">
                  <a16:creationId xmlns:a16="http://schemas.microsoft.com/office/drawing/2014/main" id="{ACC29DBC-9704-4855-8C8E-CDD2061825B3}"/>
                </a:ext>
              </a:extLst>
            </p:cNvPr>
            <p:cNvPicPr>
              <a:picLocks noChangeAspect="1"/>
            </p:cNvPicPr>
            <p:nvPr/>
          </p:nvPicPr>
          <p:blipFill>
            <a:blip r:embed="rId7"/>
            <a:stretch>
              <a:fillRect/>
            </a:stretch>
          </p:blipFill>
          <p:spPr>
            <a:xfrm>
              <a:off x="6504649" y="1909188"/>
              <a:ext cx="5556737" cy="4045475"/>
            </a:xfrm>
            <a:prstGeom prst="rect">
              <a:avLst/>
            </a:prstGeom>
          </p:spPr>
        </p:pic>
        <p:sp>
          <p:nvSpPr>
            <p:cNvPr id="18" name="TextBox 17">
              <a:extLst>
                <a:ext uri="{FF2B5EF4-FFF2-40B4-BE49-F238E27FC236}">
                  <a16:creationId xmlns:a16="http://schemas.microsoft.com/office/drawing/2014/main" id="{355E3996-B078-42B9-BE6C-87F6A7704F70}"/>
                </a:ext>
              </a:extLst>
            </p:cNvPr>
            <p:cNvSpPr txBox="1"/>
            <p:nvPr/>
          </p:nvSpPr>
          <p:spPr>
            <a:xfrm>
              <a:off x="1743551" y="3093530"/>
              <a:ext cx="4729117" cy="2554545"/>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The causes and consequences of stress are related in complex ways. As shown here, most common causes of stress can be classified as either organizational stressors or life stressors. Similarly, common consequences include individual and organizational consequences, as well as burnout.</a:t>
              </a:r>
            </a:p>
          </p:txBody>
        </p:sp>
      </p:grpSp>
    </p:spTree>
    <p:extLst>
      <p:ext uri="{BB962C8B-B14F-4D97-AF65-F5344CB8AC3E}">
        <p14:creationId xmlns:p14="http://schemas.microsoft.com/office/powerpoint/2010/main" val="155624680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Workload, Stress, and Performance</a:t>
            </a:r>
          </a:p>
        </p:txBody>
      </p:sp>
      <p:sp>
        <p:nvSpPr>
          <p:cNvPr id="17" name="TextBox 16">
            <a:extLst>
              <a:ext uri="{FF2B5EF4-FFF2-40B4-BE49-F238E27FC236}">
                <a16:creationId xmlns:a16="http://schemas.microsoft.com/office/drawing/2014/main" id="{D057F2D8-A61F-42BF-B151-750EE8913CDE}"/>
              </a:ext>
            </a:extLst>
          </p:cNvPr>
          <p:cNvSpPr txBox="1"/>
          <p:nvPr/>
        </p:nvSpPr>
        <p:spPr>
          <a:xfrm>
            <a:off x="1874165" y="2278520"/>
            <a:ext cx="5230020" cy="707886"/>
          </a:xfrm>
          <a:prstGeom prst="rect">
            <a:avLst/>
          </a:prstGeom>
          <a:noFill/>
        </p:spPr>
        <p:txBody>
          <a:bodyPr wrap="square">
            <a:spAutoFit/>
          </a:bodyPr>
          <a:lstStyle/>
          <a:p>
            <a:pPr algn="just"/>
            <a:r>
              <a:rPr lang="en-US" sz="2000" b="1" dirty="0">
                <a:latin typeface="Times New Roman" panose="02020603050405020304" pitchFamily="18" charset="0"/>
                <a:cs typeface="Times New Roman" panose="02020603050405020304" pitchFamily="18" charset="0"/>
              </a:rPr>
              <a:t>Figure 4.8.</a:t>
            </a:r>
          </a:p>
          <a:p>
            <a:pPr algn="just"/>
            <a:r>
              <a:rPr lang="en-US" sz="2000" b="1" dirty="0">
                <a:latin typeface="Times New Roman" panose="02020603050405020304" pitchFamily="18" charset="0"/>
                <a:cs typeface="Times New Roman" panose="02020603050405020304" pitchFamily="18" charset="0"/>
              </a:rPr>
              <a:t>Workload, Stress, and Performance</a:t>
            </a:r>
          </a:p>
        </p:txBody>
      </p:sp>
      <p:pic>
        <p:nvPicPr>
          <p:cNvPr id="12" name="Picture 11">
            <a:extLst>
              <a:ext uri="{FF2B5EF4-FFF2-40B4-BE49-F238E27FC236}">
                <a16:creationId xmlns:a16="http://schemas.microsoft.com/office/drawing/2014/main" id="{0AFE7DAE-1D4D-4510-B0F2-2F3421B8D901}"/>
              </a:ext>
            </a:extLst>
          </p:cNvPr>
          <p:cNvPicPr>
            <a:picLocks noChangeAspect="1"/>
          </p:cNvPicPr>
          <p:nvPr/>
        </p:nvPicPr>
        <p:blipFill>
          <a:blip r:embed="rId7"/>
          <a:stretch>
            <a:fillRect/>
          </a:stretch>
        </p:blipFill>
        <p:spPr>
          <a:xfrm>
            <a:off x="6373716" y="2001698"/>
            <a:ext cx="5573642" cy="3722897"/>
          </a:xfrm>
          <a:prstGeom prst="rect">
            <a:avLst/>
          </a:prstGeom>
        </p:spPr>
      </p:pic>
      <p:sp>
        <p:nvSpPr>
          <p:cNvPr id="19" name="TextBox 18">
            <a:extLst>
              <a:ext uri="{FF2B5EF4-FFF2-40B4-BE49-F238E27FC236}">
                <a16:creationId xmlns:a16="http://schemas.microsoft.com/office/drawing/2014/main" id="{9DC3A728-4D2F-4298-8881-9848B5CBC0DF}"/>
              </a:ext>
            </a:extLst>
          </p:cNvPr>
          <p:cNvSpPr txBox="1"/>
          <p:nvPr/>
        </p:nvSpPr>
        <p:spPr>
          <a:xfrm>
            <a:off x="1874165" y="2886983"/>
            <a:ext cx="4499551" cy="3170099"/>
          </a:xfrm>
          <a:prstGeom prst="rect">
            <a:avLst/>
          </a:prstGeom>
          <a:noFill/>
        </p:spPr>
        <p:txBody>
          <a:bodyPr wrap="square">
            <a:spAutoFit/>
          </a:bodyPr>
          <a:lstStyle/>
          <a:p>
            <a:pPr algn="just"/>
            <a:r>
              <a:rPr lang="en-US" sz="2000" dirty="0">
                <a:latin typeface="Times New Roman" panose="02020603050405020304" pitchFamily="18" charset="0"/>
                <a:cs typeface="Times New Roman" panose="02020603050405020304" pitchFamily="18" charset="0"/>
              </a:rPr>
              <a:t>Too much stress is clearly undesirable, but too little stress can also lead to unexpected problems. For example, too little stress may result in boredom and apathy and be accompanied by low performance. And although too much stress can cause tension, anxiety, and low performance, for most people there is an optimal level of stress that results in high energy, motivation, and performance.</a:t>
            </a:r>
          </a:p>
        </p:txBody>
      </p:sp>
    </p:spTree>
    <p:extLst>
      <p:ext uri="{BB962C8B-B14F-4D97-AF65-F5344CB8AC3E}">
        <p14:creationId xmlns:p14="http://schemas.microsoft.com/office/powerpoint/2010/main" val="6197545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grpSp>
        <p:nvGrpSpPr>
          <p:cNvPr id="15" name="Group 14">
            <a:extLst>
              <a:ext uri="{FF2B5EF4-FFF2-40B4-BE49-F238E27FC236}">
                <a16:creationId xmlns:a16="http://schemas.microsoft.com/office/drawing/2014/main" id="{3A30B99D-BFAF-48F9-8650-D7BCFB2E8A01}"/>
              </a:ext>
            </a:extLst>
          </p:cNvPr>
          <p:cNvGrpSpPr/>
          <p:nvPr/>
        </p:nvGrpSpPr>
        <p:grpSpPr>
          <a:xfrm>
            <a:off x="1906146" y="2407655"/>
            <a:ext cx="9780791" cy="3316939"/>
            <a:chOff x="1906146" y="2407655"/>
            <a:chExt cx="9780791" cy="3316939"/>
          </a:xfrm>
        </p:grpSpPr>
        <p:pic>
          <p:nvPicPr>
            <p:cNvPr id="12" name="Picture 11">
              <a:extLst>
                <a:ext uri="{FF2B5EF4-FFF2-40B4-BE49-F238E27FC236}">
                  <a16:creationId xmlns:a16="http://schemas.microsoft.com/office/drawing/2014/main" id="{889BFD01-C3D6-48BC-A715-CA912392B2F7}"/>
                </a:ext>
              </a:extLst>
            </p:cNvPr>
            <p:cNvPicPr>
              <a:picLocks noChangeAspect="1"/>
            </p:cNvPicPr>
            <p:nvPr/>
          </p:nvPicPr>
          <p:blipFill>
            <a:blip r:embed="rId7"/>
            <a:stretch>
              <a:fillRect/>
            </a:stretch>
          </p:blipFill>
          <p:spPr>
            <a:xfrm>
              <a:off x="6962537" y="2407655"/>
              <a:ext cx="4724400" cy="3316939"/>
            </a:xfrm>
            <a:prstGeom prst="rect">
              <a:avLst/>
            </a:prstGeom>
          </p:spPr>
        </p:pic>
        <p:sp>
          <p:nvSpPr>
            <p:cNvPr id="17" name="TextBox 16">
              <a:extLst>
                <a:ext uri="{FF2B5EF4-FFF2-40B4-BE49-F238E27FC236}">
                  <a16:creationId xmlns:a16="http://schemas.microsoft.com/office/drawing/2014/main" id="{591A95DA-9EEA-48F2-A6D4-6690A359A469}"/>
                </a:ext>
              </a:extLst>
            </p:cNvPr>
            <p:cNvSpPr txBox="1"/>
            <p:nvPr/>
          </p:nvSpPr>
          <p:spPr>
            <a:xfrm>
              <a:off x="1906146" y="3081858"/>
              <a:ext cx="5088372" cy="1631216"/>
            </a:xfrm>
            <a:prstGeom prst="rect">
              <a:avLst/>
            </a:prstGeom>
            <a:solidFill>
              <a:srgbClr val="FF9518"/>
            </a:solidFill>
          </p:spPr>
          <p:txBody>
            <a:bodyPr wrap="square">
              <a:spAutoFit/>
            </a:bodyPr>
            <a:lstStyle/>
            <a:p>
              <a:pPr algn="just"/>
              <a:r>
                <a:rPr lang="en-US" sz="2000" i="1" dirty="0">
                  <a:latin typeface="Times New Roman" panose="02020603050405020304" pitchFamily="18" charset="0"/>
                  <a:cs typeface="Times New Roman" panose="02020603050405020304" pitchFamily="18" charset="0"/>
                </a:rPr>
                <a:t>People can adopt a variety of techniques to help cope with stress. Exercise, relaxation, and better time management are all common methods. These coworkers are engaging in deep breathing exercises to help control their stress.</a:t>
              </a:r>
            </a:p>
          </p:txBody>
        </p:sp>
      </p:grpSp>
    </p:spTree>
    <p:extLst>
      <p:ext uri="{BB962C8B-B14F-4D97-AF65-F5344CB8AC3E}">
        <p14:creationId xmlns:p14="http://schemas.microsoft.com/office/powerpoint/2010/main" val="11848573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4- Stress in Organizations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aphicFrame>
        <p:nvGraphicFramePr>
          <p:cNvPr id="14" name="Table 7">
            <a:extLst>
              <a:ext uri="{FF2B5EF4-FFF2-40B4-BE49-F238E27FC236}">
                <a16:creationId xmlns:a16="http://schemas.microsoft.com/office/drawing/2014/main" id="{B66EA032-4F02-42EF-B2B3-4E6602CEA049}"/>
              </a:ext>
            </a:extLst>
          </p:cNvPr>
          <p:cNvGraphicFramePr>
            <a:graphicFrameLocks noGrp="1"/>
          </p:cNvGraphicFramePr>
          <p:nvPr>
            <p:extLst>
              <p:ext uri="{D42A27DB-BD31-4B8C-83A1-F6EECF244321}">
                <p14:modId xmlns:p14="http://schemas.microsoft.com/office/powerpoint/2010/main" val="3430618568"/>
              </p:ext>
            </p:extLst>
          </p:nvPr>
        </p:nvGraphicFramePr>
        <p:xfrm>
          <a:off x="2065282" y="2286806"/>
          <a:ext cx="9902229" cy="3749040"/>
        </p:xfrm>
        <a:graphic>
          <a:graphicData uri="http://schemas.openxmlformats.org/drawingml/2006/table">
            <a:tbl>
              <a:tblPr firstRow="1" bandRow="1">
                <a:tableStyleId>{5C22544A-7EE6-4342-B048-85BDC9FD1C3A}</a:tableStyleId>
              </a:tblPr>
              <a:tblGrid>
                <a:gridCol w="2000281">
                  <a:extLst>
                    <a:ext uri="{9D8B030D-6E8A-4147-A177-3AD203B41FA5}">
                      <a16:colId xmlns:a16="http://schemas.microsoft.com/office/drawing/2014/main" val="3966072766"/>
                    </a:ext>
                  </a:extLst>
                </a:gridCol>
                <a:gridCol w="7901948">
                  <a:extLst>
                    <a:ext uri="{9D8B030D-6E8A-4147-A177-3AD203B41FA5}">
                      <a16:colId xmlns:a16="http://schemas.microsoft.com/office/drawing/2014/main" val="3536453227"/>
                    </a:ext>
                  </a:extLst>
                </a:gridCol>
              </a:tblGrid>
              <a:tr h="957490">
                <a:tc>
                  <a:txBody>
                    <a:bodyPr/>
                    <a:lstStyle/>
                    <a:p>
                      <a:pPr marL="0" indent="0" algn="l">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Individual Coping Strategies</a:t>
                      </a:r>
                    </a:p>
                    <a:p>
                      <a:pPr marL="0" indent="0" algn="l" defTabSz="914400" rtl="0" eaLnBrk="1" latinLnBrk="0" hangingPunct="1">
                        <a:buFont typeface="Wingdings" panose="05000000000000000000" pitchFamily="2" charset="2"/>
                        <a:buNone/>
                      </a:pPr>
                      <a:endParaRPr lang="en-US" sz="2000" b="1" kern="1200" dirty="0">
                        <a:solidFill>
                          <a:schemeClr val="tx1"/>
                        </a:solidFill>
                        <a:latin typeface="Times New Roman" panose="02020603050405020304" pitchFamily="18" charset="0"/>
                        <a:ea typeface="+mn-ea"/>
                        <a:cs typeface="Times New Roman" panose="02020603050405020304" pitchFamily="18" charset="0"/>
                      </a:endParaRPr>
                    </a:p>
                    <a:p>
                      <a:pPr marL="0" indent="0" algn="l" defTabSz="914400" rtl="0" eaLnBrk="1" latinLnBrk="0" hangingPunct="1">
                        <a:buFont typeface="Wingdings" panose="05000000000000000000" pitchFamily="2" charset="2"/>
                        <a:buNone/>
                      </a:pPr>
                      <a:r>
                        <a:rPr lang="en-US" sz="2000" b="1" kern="1200" dirty="0">
                          <a:solidFill>
                            <a:schemeClr val="tx1"/>
                          </a:solidFill>
                          <a:latin typeface="Times New Roman" panose="02020603050405020304" pitchFamily="18" charset="0"/>
                          <a:ea typeface="+mn-ea"/>
                          <a:cs typeface="Times New Roman" panose="02020603050405020304" pitchFamily="18" charset="0"/>
                        </a:rPr>
                        <a:t>Organizational Coping Strategies</a:t>
                      </a: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p>
                      <a:pPr marL="0" indent="0" algn="l">
                        <a:buFont typeface="Wingdings" panose="05000000000000000000" pitchFamily="2" charset="2"/>
                        <a:buNone/>
                      </a:pPr>
                      <a:endParaRPr lang="en-US" sz="2000" b="1" u="sng" kern="1200" dirty="0">
                        <a:solidFill>
                          <a:srgbClr val="002060"/>
                        </a:solidFill>
                        <a:latin typeface="Times New Roman" panose="02020603050405020304" pitchFamily="18" charset="0"/>
                        <a:ea typeface="+mn-ea"/>
                        <a:cs typeface="Times New Roman" panose="02020603050405020304" pitchFamily="18" charset="0"/>
                      </a:endParaRPr>
                    </a:p>
                  </a:txBody>
                  <a:tcPr>
                    <a:noFill/>
                  </a:tcPr>
                </a:tc>
                <a:tc>
                  <a:txBody>
                    <a:bodyPr/>
                    <a:lstStyle/>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Many strategies for helping individuals manage stress have been proposed. Exercise is one method of managing stress. People who exercise regularly are less likely to have heart attacks than inactive people. </a:t>
                      </a:r>
                    </a:p>
                    <a:p>
                      <a:pPr marL="342900" indent="-342900" algn="just" defTabSz="914400" rtl="0" eaLnBrk="1" latinLnBrk="0" hangingPunct="1">
                        <a:buFont typeface="Wingdings" panose="05000000000000000000" pitchFamily="2" charset="2"/>
                        <a:buChar char="§"/>
                      </a:pPr>
                      <a:r>
                        <a:rPr lang="en-US" sz="2000" b="0" i="0" u="none" kern="1200" dirty="0">
                          <a:solidFill>
                            <a:schemeClr val="tx1"/>
                          </a:solidFill>
                          <a:latin typeface="Times New Roman" panose="02020603050405020304" pitchFamily="18" charset="0"/>
                          <a:ea typeface="+mn-ea"/>
                          <a:cs typeface="Times New Roman" panose="02020603050405020304" pitchFamily="18" charset="0"/>
                        </a:rPr>
                        <a:t>Organizations are also increasingly realizing that they should be involved in managing their employees’ stress. There are two different rationales for this view. One is that because the organization is at least partly responsible for creating the stress, it should help relieve it. The other is that workers experiencing lower levels of harmful stress will function more effectively. Two basic organizational strategies for helping employees manage stress are </a:t>
                      </a:r>
                      <a:r>
                        <a:rPr lang="en-US" sz="2000" b="1" i="0" u="none" kern="1200" dirty="0">
                          <a:solidFill>
                            <a:schemeClr val="tx1"/>
                          </a:solidFill>
                          <a:latin typeface="Times New Roman" panose="02020603050405020304" pitchFamily="18" charset="0"/>
                          <a:ea typeface="+mn-ea"/>
                          <a:cs typeface="Times New Roman" panose="02020603050405020304" pitchFamily="18" charset="0"/>
                        </a:rPr>
                        <a:t>institutional programs and collateral programs.</a:t>
                      </a:r>
                    </a:p>
                  </a:txBody>
                  <a:tcPr>
                    <a:noFill/>
                  </a:tcPr>
                </a:tc>
                <a:extLst>
                  <a:ext uri="{0D108BD9-81ED-4DB2-BD59-A6C34878D82A}">
                    <a16:rowId xmlns:a16="http://schemas.microsoft.com/office/drawing/2014/main" val="1693150349"/>
                  </a:ext>
                </a:extLst>
              </a:tr>
            </a:tbl>
          </a:graphicData>
        </a:graphic>
      </p:graphicFrame>
      <p:sp>
        <p:nvSpPr>
          <p:cNvPr id="16" name="TextBox 15">
            <a:extLst>
              <a:ext uri="{FF2B5EF4-FFF2-40B4-BE49-F238E27FC236}">
                <a16:creationId xmlns:a16="http://schemas.microsoft.com/office/drawing/2014/main" id="{1FC45A89-2C8B-4F59-AEA5-90ACC53AD154}"/>
              </a:ext>
            </a:extLst>
          </p:cNvPr>
          <p:cNvSpPr txBox="1"/>
          <p:nvPr/>
        </p:nvSpPr>
        <p:spPr>
          <a:xfrm>
            <a:off x="1906146" y="1909188"/>
            <a:ext cx="6575702" cy="369332"/>
          </a:xfrm>
          <a:prstGeom prst="rect">
            <a:avLst/>
          </a:prstGeom>
          <a:noFill/>
        </p:spPr>
        <p:txBody>
          <a:bodyPr wrap="square">
            <a:spAutoFit/>
          </a:bodyPr>
          <a:lstStyle/>
          <a:p>
            <a:r>
              <a:rPr lang="en-US" b="1" dirty="0">
                <a:solidFill>
                  <a:srgbClr val="AF5C23"/>
                </a:solidFill>
                <a:effectLst/>
                <a:latin typeface="Times New Roman" panose="02020603050405020304" pitchFamily="18" charset="0"/>
                <a:cs typeface="Times New Roman" panose="02020603050405020304" pitchFamily="18" charset="0"/>
              </a:rPr>
              <a:t>Managing and Controlling Stress</a:t>
            </a:r>
          </a:p>
        </p:txBody>
      </p:sp>
    </p:spTree>
    <p:extLst>
      <p:ext uri="{BB962C8B-B14F-4D97-AF65-F5344CB8AC3E}">
        <p14:creationId xmlns:p14="http://schemas.microsoft.com/office/powerpoint/2010/main" val="134736539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4247317"/>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Attitudes, values and emotions, perception, and stress are all important factors that influence organizational behavior.</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 Our beliefs and feelings about something influence our attitudes about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Our attitudes then affect our behavior through our intentions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three most important job-related attitudes are job satisfaction, organizational commitment, and employee engagement.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Job satisfaction reflects our attitudes and feelings about our job.</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Organizational commitment is the degree to which an employee identifies with the organization and its goals and wants to stay with the organization.</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Employee engagement reflects a heightened emotional and intellectual connection that an employee has for his or her job, organization, manager, or coworkers that, in turn, influences the employee to apply additional discretionary effort to his or her work.</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There are many different kinds of values that can be held by people. </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Values also differ across cultures in different parts of the globe. Emotions, affect, and mood are also important contributors to behavior.</a:t>
            </a:r>
          </a:p>
        </p:txBody>
      </p:sp>
    </p:spTree>
    <p:extLst>
      <p:ext uri="{BB962C8B-B14F-4D97-AF65-F5344CB8AC3E}">
        <p14:creationId xmlns:p14="http://schemas.microsoft.com/office/powerpoint/2010/main" val="151325577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Summery:</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3416320"/>
          </a:xfrm>
          <a:prstGeom prst="rect">
            <a:avLst/>
          </a:prstGeom>
          <a:noFill/>
        </p:spPr>
        <p:txBody>
          <a:bodyPr wrap="square">
            <a:spAutoFit/>
          </a:bodyPr>
          <a:lstStyle/>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Emotions are intense, short-term physiological, behavioral, and psychological reactions to a specific object, person, or event that prepare us to respond to it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Mood, on the other hand, is a short-term emotional state not directed toward anything in particular. Affect represents our tendency to experience a particular mood or to react to things with certain emotions.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Perception is the set of processes by which a person becomes aware of and interprets information about the environment. Basic perceptual processes include selective perception and stereotyping.</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Stress is an individual’s response to a strong stimulus</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Challenging events are stressful only when also accompanied by negative emotions. Some stress is actually beneficial. Functional stress is the experience of a manageable level of stress for a reasonable period of time that generates positive emotions including satisfaction, excitement, and enjoyment.</a:t>
            </a:r>
          </a:p>
          <a:p>
            <a:pPr marL="285750" indent="-285750">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The GAS outlines the basic stress process.</a:t>
            </a:r>
          </a:p>
        </p:txBody>
      </p:sp>
    </p:spTree>
    <p:extLst>
      <p:ext uri="{BB962C8B-B14F-4D97-AF65-F5344CB8AC3E}">
        <p14:creationId xmlns:p14="http://schemas.microsoft.com/office/powerpoint/2010/main" val="311205327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8" y="1863862"/>
            <a:ext cx="9902228" cy="3693319"/>
          </a:xfrm>
          <a:prstGeom prst="rect">
            <a:avLst/>
          </a:prstGeom>
          <a:noFill/>
        </p:spPr>
        <p:txBody>
          <a:bodyPr wrap="square">
            <a:spAutoFit/>
          </a:bodyPr>
          <a:lstStyle/>
          <a:p>
            <a:pPr marL="342900" indent="-342900">
              <a:buFont typeface="+mj-lt"/>
              <a:buAutoNum type="arabicPeriod"/>
            </a:pPr>
            <a:r>
              <a:rPr lang="en-US" dirty="0">
                <a:latin typeface="Times New Roman" panose="02020603050405020304" pitchFamily="18" charset="0"/>
                <a:cs typeface="Times New Roman" panose="02020603050405020304" pitchFamily="18" charset="0"/>
              </a:rPr>
              <a:t>If your boss was not sure it would be worth the investment to change the company’s hiring practices to include an evaluation of applicants’ attitudes, what would you tell him or her?</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you think that it would be easy to influence a subordinate’s attitudes, values, or emotions? Why? Which would have the largest influence on the employee’s behavior? Why?</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What are the components of an individual’s attitude? Relate each component to an attitude you currently have about something.</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Do terminal or instrumental values have a larger influence on your behavior at work? Explain.</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buFont typeface="+mj-lt"/>
              <a:buAutoNum type="arabicPeriod"/>
            </a:pPr>
            <a:r>
              <a:rPr lang="en-US" dirty="0">
                <a:latin typeface="Times New Roman" panose="02020603050405020304" pitchFamily="18" charset="0"/>
                <a:cs typeface="Times New Roman" panose="02020603050405020304" pitchFamily="18" charset="0"/>
              </a:rPr>
              <a:t>Think of a person you know who seems to have positive affectivity. Think of another who has more negative affectivity. How constant are they in their expressions of mood and attitude?</a:t>
            </a:r>
          </a:p>
        </p:txBody>
      </p:sp>
    </p:spTree>
    <p:extLst>
      <p:ext uri="{BB962C8B-B14F-4D97-AF65-F5344CB8AC3E}">
        <p14:creationId xmlns:p14="http://schemas.microsoft.com/office/powerpoint/2010/main" val="26585005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2032268" y="1341605"/>
            <a:ext cx="9649980" cy="498663"/>
          </a:xfrm>
          <a:prstGeom prst="rect">
            <a:avLst/>
          </a:prstGeom>
          <a:noFill/>
        </p:spPr>
        <p:txBody>
          <a:bodyPr wrap="square" rtlCol="0">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Questions:</a:t>
            </a:r>
          </a:p>
        </p:txBody>
      </p:sp>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069998" cy="536288"/>
            <a:chOff x="130614" y="576828"/>
            <a:chExt cx="9069998" cy="536288"/>
          </a:xfrm>
        </p:grpSpPr>
        <p:sp>
          <p:nvSpPr>
            <p:cNvPr id="7" name="TextBox 6"/>
            <p:cNvSpPr txBox="1"/>
            <p:nvPr/>
          </p:nvSpPr>
          <p:spPr>
            <a:xfrm>
              <a:off x="2449853" y="576828"/>
              <a:ext cx="675075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Individual Values, Perceptions, and Reactions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4</a:t>
              </a:r>
            </a:p>
          </p:txBody>
        </p:sp>
      </p:grpSp>
      <p:sp>
        <p:nvSpPr>
          <p:cNvPr id="10" name="AutoShape 2" descr="A flowchart represents the attitude formation. Cognition leads to affect, while both cognition and affect lead to behavioral intention.">
            <a:extLst>
              <a:ext uri="{FF2B5EF4-FFF2-40B4-BE49-F238E27FC236}">
                <a16:creationId xmlns:a16="http://schemas.microsoft.com/office/drawing/2014/main" id="{95AB9042-5D01-4C09-AA0B-43454B3832D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TextBox 14">
            <a:extLst>
              <a:ext uri="{FF2B5EF4-FFF2-40B4-BE49-F238E27FC236}">
                <a16:creationId xmlns:a16="http://schemas.microsoft.com/office/drawing/2014/main" id="{A92C7A2E-1D2D-4B55-996B-B46584802980}"/>
              </a:ext>
            </a:extLst>
          </p:cNvPr>
          <p:cNvSpPr txBox="1"/>
          <p:nvPr/>
        </p:nvSpPr>
        <p:spPr>
          <a:xfrm>
            <a:off x="2032267" y="1863862"/>
            <a:ext cx="9902229" cy="3970318"/>
          </a:xfrm>
          <a:prstGeom prst="rect">
            <a:avLst/>
          </a:prstGeom>
          <a:noFill/>
        </p:spPr>
        <p:txBody>
          <a:bodyPr wrap="square">
            <a:spAutoFit/>
          </a:bodyPr>
          <a:lstStyle/>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6. How does perception affect behavior? What stereotypes do you form about people? Are they good or bad?</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7. Recall a situation in which you made attributions and describe them using the framework supplied in Figure 4.5.</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8. Do you consider yourself a Type A or a Type B person? Why? Do you think a person who is a Type A can change to become more like a Type B? If so, how?</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9. What are the major stressors for a student? What consequences are students most likely to suffer as a result of too much stress?</a:t>
            </a:r>
          </a:p>
          <a:p>
            <a:pPr marL="342900" indent="-342900">
              <a:buFont typeface="+mj-lt"/>
              <a:buAutoNum type="arabicPeriod"/>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10. Do you agree that a certain degree of stress is necessary to induce high energy and motivation?</a:t>
            </a:r>
          </a:p>
        </p:txBody>
      </p:sp>
    </p:spTree>
    <p:extLst>
      <p:ext uri="{BB962C8B-B14F-4D97-AF65-F5344CB8AC3E}">
        <p14:creationId xmlns:p14="http://schemas.microsoft.com/office/powerpoint/2010/main" val="118004840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6343</TotalTime>
  <Words>7444</Words>
  <Application>Microsoft Office PowerPoint</Application>
  <PresentationFormat>Widescreen</PresentationFormat>
  <Paragraphs>853</Paragraphs>
  <Slides>72</Slides>
  <Notes>70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72</vt:i4>
      </vt:variant>
    </vt:vector>
  </HeadingPairs>
  <TitlesOfParts>
    <vt:vector size="80" baseType="lpstr">
      <vt:lpstr>Arial</vt:lpstr>
      <vt:lpstr>Calibri</vt:lpstr>
      <vt:lpstr>Calibri Light</vt:lpstr>
      <vt:lpstr>Helvetica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Ayman</cp:lastModifiedBy>
  <cp:revision>580</cp:revision>
  <dcterms:created xsi:type="dcterms:W3CDTF">2021-08-03T13:03:26Z</dcterms:created>
  <dcterms:modified xsi:type="dcterms:W3CDTF">2021-09-23T16:31:00Z</dcterms:modified>
</cp:coreProperties>
</file>