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9" r:id="rId12"/>
    <p:sldId id="328" r:id="rId13"/>
    <p:sldId id="268" r:id="rId14"/>
    <p:sldId id="329" r:id="rId15"/>
    <p:sldId id="270" r:id="rId16"/>
    <p:sldId id="274" r:id="rId17"/>
    <p:sldId id="272" r:id="rId18"/>
    <p:sldId id="315" r:id="rId19"/>
    <p:sldId id="276" r:id="rId20"/>
    <p:sldId id="275" r:id="rId21"/>
    <p:sldId id="277" r:id="rId22"/>
    <p:sldId id="316" r:id="rId23"/>
    <p:sldId id="317" r:id="rId24"/>
    <p:sldId id="318" r:id="rId25"/>
    <p:sldId id="319" r:id="rId26"/>
    <p:sldId id="332" r:id="rId27"/>
    <p:sldId id="320" r:id="rId28"/>
    <p:sldId id="321" r:id="rId29"/>
    <p:sldId id="322" r:id="rId30"/>
    <p:sldId id="323" r:id="rId31"/>
    <p:sldId id="333" r:id="rId32"/>
    <p:sldId id="334" r:id="rId33"/>
    <p:sldId id="335" r:id="rId34"/>
    <p:sldId id="336" r:id="rId35"/>
    <p:sldId id="337" r:id="rId36"/>
    <p:sldId id="338" r:id="rId37"/>
    <p:sldId id="339" r:id="rId38"/>
    <p:sldId id="340" r:id="rId39"/>
    <p:sldId id="342" r:id="rId40"/>
    <p:sldId id="343" r:id="rId41"/>
    <p:sldId id="344" r:id="rId42"/>
    <p:sldId id="31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10.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24.wmf"/><Relationship Id="rId7" Type="http://schemas.openxmlformats.org/officeDocument/2006/relationships/image" Target="../media/image10.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25.wmf"/><Relationship Id="rId7" Type="http://schemas.openxmlformats.org/officeDocument/2006/relationships/image" Target="../media/image10.emf"/><Relationship Id="rId2" Type="http://schemas.openxmlformats.org/officeDocument/2006/relationships/oleObject" Target="../embeddings/oleObject1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7.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5.bin"/><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28.wmf"/><Relationship Id="rId7" Type="http://schemas.openxmlformats.org/officeDocument/2006/relationships/image" Target="../media/image10.emf"/><Relationship Id="rId2" Type="http://schemas.openxmlformats.org/officeDocument/2006/relationships/oleObject" Target="../embeddings/oleObject1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7.bin"/><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8.bin"/><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2.wmf"/><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0.bin"/><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1.bin"/><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2.bin"/><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7.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4.bin"/><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8.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5.bin"/><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39.wmf"/><Relationship Id="rId7" Type="http://schemas.openxmlformats.org/officeDocument/2006/relationships/image" Target="../media/image10.emf"/><Relationship Id="rId2" Type="http://schemas.openxmlformats.org/officeDocument/2006/relationships/oleObject" Target="../embeddings/oleObject2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7.bin"/><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8.bin"/><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9.bin"/><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0.bin"/><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4.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378667"/>
            <a:ext cx="5882401" cy="1034667"/>
          </a:xfrm>
          <a:prstGeom prst="rect">
            <a:avLst/>
          </a:prstGeom>
        </p:spPr>
      </p:pic>
      <p:sp>
        <p:nvSpPr>
          <p:cNvPr id="16" name="TextBox 15"/>
          <p:cNvSpPr txBox="1"/>
          <p:nvPr/>
        </p:nvSpPr>
        <p:spPr>
          <a:xfrm>
            <a:off x="3735681" y="5459227"/>
            <a:ext cx="563592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 of Cryptographic </a:t>
            </a:r>
          </a:p>
          <a:p>
            <a:r>
              <a:rPr lang="en-US" sz="2800" dirty="0">
                <a:solidFill>
                  <a:schemeClr val="bg1"/>
                </a:solidFill>
                <a:latin typeface="Tajawal Medium" panose="00000600000000000000" pitchFamily="2" charset="-78"/>
                <a:cs typeface="Tajawal Medium" panose="00000600000000000000" pitchFamily="2" charset="-78"/>
              </a:rPr>
              <a:t>Technologies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ACBC4A-8644-072A-EDD5-2A935821CA02}"/>
              </a:ext>
            </a:extLst>
          </p:cNvPr>
          <p:cNvSpPr txBox="1"/>
          <p:nvPr/>
        </p:nvSpPr>
        <p:spPr>
          <a:xfrm>
            <a:off x="222742" y="2052034"/>
            <a:ext cx="11757805" cy="3046988"/>
          </a:xfrm>
          <a:prstGeom prst="rect">
            <a:avLst/>
          </a:prstGeom>
          <a:noFill/>
        </p:spPr>
        <p:txBody>
          <a:bodyPr wrap="square">
            <a:spAutoFit/>
          </a:bodyPr>
          <a:lstStyle/>
          <a:p>
            <a:r>
              <a:rPr lang="en-US" sz="2400" b="1" dirty="0"/>
              <a:t>• Cryptographic technologies ensure the security of data transmission on the network and protect data from tampering and spying. Signature technologies ensure data integrity and prove the identity of the data sender. PKI certificate authentication technologies verify the validity of public keys and ensure that users access secure and legitimate networks.</a:t>
            </a:r>
          </a:p>
          <a:p>
            <a:endParaRPr lang="en-US" sz="2400" b="1" dirty="0"/>
          </a:p>
          <a:p>
            <a:r>
              <a:rPr lang="en-US" sz="2400" b="1" dirty="0"/>
              <a:t>• By using these technologies, enterprises can prevent unauthorized users from accessing their enterprise networks. Also, secure channels can be established between enterprise branches to ensure security of enterprise data.</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651740" y="2518953"/>
            <a:ext cx="10466436" cy="1569660"/>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Describe the scenarios in which cryptographic technologies are applied. </a:t>
            </a:r>
          </a:p>
          <a:p>
            <a:r>
              <a:rPr lang="en-US" sz="2400" b="1" dirty="0"/>
              <a:t>□ Configure different VPN technologies.</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6041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 of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0E5A63-9125-0294-1859-4704C04138AB}"/>
              </a:ext>
            </a:extLst>
          </p:cNvPr>
          <p:cNvSpPr txBox="1"/>
          <p:nvPr/>
        </p:nvSpPr>
        <p:spPr>
          <a:xfrm>
            <a:off x="284671" y="1560415"/>
            <a:ext cx="11309231" cy="3785652"/>
          </a:xfrm>
          <a:prstGeom prst="rect">
            <a:avLst/>
          </a:prstGeom>
          <a:noFill/>
        </p:spPr>
        <p:txBody>
          <a:bodyPr wrap="square">
            <a:spAutoFit/>
          </a:bodyPr>
          <a:lstStyle/>
          <a:p>
            <a:r>
              <a:rPr lang="en-US" sz="2400" b="1" dirty="0"/>
              <a:t>• Cryptography applications include digital envelopes, digital signatures, and digital certificates.</a:t>
            </a:r>
          </a:p>
          <a:p>
            <a:endParaRPr lang="en-US" sz="2400" b="1" dirty="0"/>
          </a:p>
          <a:p>
            <a:r>
              <a:rPr lang="en-US" sz="2400" b="1" dirty="0"/>
              <a:t>□ Digital envelope: ensures the confidentiality of data in transit using symmetric and asymmetric encryption.</a:t>
            </a:r>
          </a:p>
          <a:p>
            <a:endParaRPr lang="en-US" sz="2400" b="1" dirty="0"/>
          </a:p>
          <a:p>
            <a:r>
              <a:rPr lang="en-US" sz="2400" b="1" dirty="0"/>
              <a:t>□ Digital signature: ensures the integrity of data transit using hash algorithms. </a:t>
            </a:r>
          </a:p>
          <a:p>
            <a:endParaRPr lang="en-US" sz="2400" b="1" dirty="0"/>
          </a:p>
          <a:p>
            <a:r>
              <a:rPr lang="en-US" sz="2400" b="1" dirty="0"/>
              <a:t>□ Digital certificate: ensures the non-repudiation of data transmission by authenticating the public key using a third-party authority (CA).</a:t>
            </a:r>
          </a:p>
        </p:txBody>
      </p:sp>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9325" y="-358050"/>
            <a:ext cx="9533101" cy="1610200"/>
          </a:xfrm>
          <a:prstGeom prst="rect">
            <a:avLst/>
          </a:prstGeom>
        </p:spPr>
      </p:pic>
      <p:sp>
        <p:nvSpPr>
          <p:cNvPr id="7" name="TextBox 6"/>
          <p:cNvSpPr txBox="1"/>
          <p:nvPr/>
        </p:nvSpPr>
        <p:spPr>
          <a:xfrm>
            <a:off x="2650377" y="236724"/>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 Scenarios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C5B41F-2140-1A2D-DB95-03C3C906F672}"/>
              </a:ext>
            </a:extLst>
          </p:cNvPr>
          <p:cNvSpPr txBox="1"/>
          <p:nvPr/>
        </p:nvSpPr>
        <p:spPr>
          <a:xfrm>
            <a:off x="130613" y="1368085"/>
            <a:ext cx="11942061" cy="4647426"/>
          </a:xfrm>
          <a:prstGeom prst="rect">
            <a:avLst/>
          </a:prstGeom>
          <a:noFill/>
        </p:spPr>
        <p:txBody>
          <a:bodyPr wrap="square">
            <a:spAutoFit/>
          </a:bodyPr>
          <a:lstStyle/>
          <a:p>
            <a:r>
              <a:rPr lang="en-US" b="1" dirty="0"/>
              <a:t>• Digital envelopes, digital signatures, and digital certificates are applied to different scenarios, listed as follows:</a:t>
            </a:r>
          </a:p>
          <a:p>
            <a:endParaRPr lang="en-US" sz="1600" b="1" dirty="0"/>
          </a:p>
          <a:p>
            <a:r>
              <a:rPr lang="en-US" sz="1600" b="1" dirty="0"/>
              <a:t>• VPN: To ensure data confidentiality, many VPN technologies need to use encryption and decryption technologies, such as IPsec VPN and SSL VPN.</a:t>
            </a:r>
          </a:p>
          <a:p>
            <a:endParaRPr lang="en-US" sz="1600" b="1" dirty="0"/>
          </a:p>
          <a:p>
            <a:r>
              <a:rPr lang="en-US" sz="1600" b="1" dirty="0"/>
              <a:t>• IPv6: To prevent the device from being spoofed, secure neighbor discovery (SEND) router authorization can be configured on the device. The digital certificate technology can be used for selecting legitimate gateway devices.</a:t>
            </a:r>
          </a:p>
          <a:p>
            <a:endParaRPr lang="en-US" sz="1600" b="1" dirty="0"/>
          </a:p>
          <a:p>
            <a:r>
              <a:rPr lang="en-US" sz="1600" b="1" dirty="0"/>
              <a:t>• HTTPS login: The administrator can use HTTPS to securely log in to the web </a:t>
            </a:r>
            <a:r>
              <a:rPr lang="en-US" sz="1600" b="1" dirty="0" err="1"/>
              <a:t>Ul</a:t>
            </a:r>
            <a:r>
              <a:rPr lang="en-US" sz="1600" b="1" dirty="0"/>
              <a:t> of the HTTPS server and manage network devices. To improve security of SSL connections, the CA trusted by the web browser is configured to issue local certificates for the HTTPS client. Then the web browser can verify local certificates, avoiding malicious attacks and ensuring secure login.</a:t>
            </a:r>
          </a:p>
          <a:p>
            <a:endParaRPr lang="en-US" sz="1600" b="1" dirty="0"/>
          </a:p>
          <a:p>
            <a:r>
              <a:rPr lang="en-US" sz="1600" b="1" dirty="0"/>
              <a:t>• System login authorization: A digest algorithm processes the user password to generate a digest, which is stored and compared with the user-supplied password the next time the user logs in.</a:t>
            </a:r>
          </a:p>
          <a:p>
            <a:endParaRPr lang="en-US" sz="1600" b="1" dirty="0"/>
          </a:p>
          <a:p>
            <a:r>
              <a:rPr lang="en-US" sz="1600" b="1" dirty="0"/>
              <a:t>• The most important application scenario is VPN.</a:t>
            </a:r>
          </a:p>
          <a:p>
            <a:endParaRPr lang="en-US" sz="1600" b="1" dirty="0"/>
          </a:p>
          <a:p>
            <a:r>
              <a:rPr lang="en-US" sz="1600" b="1" dirty="0"/>
              <a:t>• This course introduces several encrypted VPNs and some common VPN technologies.</a:t>
            </a:r>
          </a:p>
        </p:txBody>
      </p:sp>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733376" y="302623"/>
            <a:ext cx="27382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VPN?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87DFF3-28A8-1334-A42A-3E094A367FA2}"/>
              </a:ext>
            </a:extLst>
          </p:cNvPr>
          <p:cNvSpPr txBox="1"/>
          <p:nvPr/>
        </p:nvSpPr>
        <p:spPr>
          <a:xfrm>
            <a:off x="130614" y="1482256"/>
            <a:ext cx="11333150" cy="3737946"/>
          </a:xfrm>
          <a:prstGeom prst="rect">
            <a:avLst/>
          </a:prstGeom>
          <a:noFill/>
        </p:spPr>
        <p:txBody>
          <a:bodyPr wrap="square">
            <a:spAutoFit/>
          </a:bodyPr>
          <a:lstStyle/>
          <a:p>
            <a:pPr>
              <a:lnSpc>
                <a:spcPct val="150000"/>
              </a:lnSpc>
            </a:pPr>
            <a:r>
              <a:rPr lang="en-US" sz="2000" b="1" dirty="0"/>
              <a:t>• A virtual private network (VPN) is a private data channel established across a shared public network. It connects all networks or endpoint devices that need to access the virtual network to form a dedicated network that provides a certain degree of security and quality of service (QoS).</a:t>
            </a:r>
          </a:p>
          <a:p>
            <a:pPr>
              <a:lnSpc>
                <a:spcPct val="150000"/>
              </a:lnSpc>
            </a:pPr>
            <a:endParaRPr lang="en-US" sz="2000" b="1" dirty="0"/>
          </a:p>
          <a:p>
            <a:pPr>
              <a:lnSpc>
                <a:spcPct val="150000"/>
              </a:lnSpc>
            </a:pPr>
            <a:r>
              <a:rPr lang="en-US" sz="2000" b="1" dirty="0"/>
              <a:t>• Virtual:  Users  use  the  toll  lines  of  the  Internet  to  set  up  their  own  private networks, without requiring physical dedicated toll lines.</a:t>
            </a:r>
          </a:p>
          <a:p>
            <a:pPr>
              <a:lnSpc>
                <a:spcPct val="150000"/>
              </a:lnSpc>
            </a:pPr>
            <a:endParaRPr lang="en-US" sz="2000" b="1" dirty="0"/>
          </a:p>
          <a:p>
            <a:pPr>
              <a:lnSpc>
                <a:spcPct val="150000"/>
              </a:lnSpc>
            </a:pPr>
            <a:r>
              <a:rPr lang="en-US" sz="2000" b="1" dirty="0"/>
              <a:t>• Private network: Users can customize a network best suited to their needs.</a:t>
            </a:r>
          </a:p>
        </p:txBody>
      </p:sp>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706" y="-306766"/>
            <a:ext cx="9533101" cy="1610200"/>
          </a:xfrm>
          <a:prstGeom prst="rect">
            <a:avLst/>
          </a:prstGeom>
        </p:spPr>
      </p:pic>
      <p:sp>
        <p:nvSpPr>
          <p:cNvPr id="7" name="TextBox 6"/>
          <p:cNvSpPr txBox="1"/>
          <p:nvPr/>
        </p:nvSpPr>
        <p:spPr>
          <a:xfrm>
            <a:off x="2650377" y="236724"/>
            <a:ext cx="39212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Categorization of VPNs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9A09F8CC-D434-84B9-481E-08F6E172D33B}"/>
              </a:ext>
            </a:extLst>
          </p:cNvPr>
          <p:cNvGraphicFramePr>
            <a:graphicFrameLocks noChangeAspect="1"/>
          </p:cNvGraphicFramePr>
          <p:nvPr>
            <p:extLst>
              <p:ext uri="{D42A27DB-BD31-4B8C-83A1-F6EECF244321}">
                <p14:modId xmlns:p14="http://schemas.microsoft.com/office/powerpoint/2010/main" val="3842096976"/>
              </p:ext>
            </p:extLst>
          </p:nvPr>
        </p:nvGraphicFramePr>
        <p:xfrm>
          <a:off x="1937632" y="1303434"/>
          <a:ext cx="8328025" cy="4792663"/>
        </p:xfrm>
        <a:graphic>
          <a:graphicData uri="http://schemas.openxmlformats.org/presentationml/2006/ole">
            <mc:AlternateContent xmlns:mc="http://schemas.openxmlformats.org/markup-compatibility/2006">
              <mc:Choice xmlns:v="urn:schemas-microsoft-com:vml" Requires="v">
                <p:oleObj name="Bitmap Image" r:id="rId6" imgW="8328600" imgH="4793040" progId="PBrush">
                  <p:embed/>
                </p:oleObj>
              </mc:Choice>
              <mc:Fallback>
                <p:oleObj name="Bitmap Image" r:id="rId6" imgW="8328600" imgH="4793040" progId="PBrush">
                  <p:embed/>
                  <p:pic>
                    <p:nvPicPr>
                      <p:cNvPr id="0" name=""/>
                      <p:cNvPicPr/>
                      <p:nvPr/>
                    </p:nvPicPr>
                    <p:blipFill>
                      <a:blip r:embed="rId7"/>
                      <a:stretch>
                        <a:fillRect/>
                      </a:stretch>
                    </p:blipFill>
                    <p:spPr>
                      <a:xfrm>
                        <a:off x="1937632" y="1303434"/>
                        <a:ext cx="8328025" cy="4792663"/>
                      </a:xfrm>
                      <a:prstGeom prst="rect">
                        <a:avLst/>
                      </a:prstGeom>
                    </p:spPr>
                  </p:pic>
                </p:oleObj>
              </mc:Fallback>
            </mc:AlternateContent>
          </a:graphicData>
        </a:graphic>
      </p:graphicFrame>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21968" y="321056"/>
            <a:ext cx="436209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Application Scenarios of VPNs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130614" y="1353229"/>
            <a:ext cx="11645660" cy="4651723"/>
          </a:xfrm>
          <a:prstGeom prst="rect">
            <a:avLst/>
          </a:prstGeom>
          <a:noFill/>
        </p:spPr>
        <p:txBody>
          <a:bodyPr wrap="square">
            <a:spAutoFit/>
          </a:bodyPr>
          <a:lstStyle/>
          <a:p>
            <a:r>
              <a:rPr lang="en-US" sz="2400" b="1" dirty="0"/>
              <a:t>•  Site-to-Site VPN</a:t>
            </a:r>
          </a:p>
          <a:p>
            <a:endParaRPr lang="en-US" sz="2400" b="1" dirty="0"/>
          </a:p>
          <a:p>
            <a:pPr>
              <a:lnSpc>
                <a:spcPct val="150000"/>
              </a:lnSpc>
            </a:pPr>
            <a:r>
              <a:rPr lang="en-US" sz="2400" b="1" dirty="0"/>
              <a:t>□ Connection between two LANs</a:t>
            </a:r>
          </a:p>
          <a:p>
            <a:pPr>
              <a:lnSpc>
                <a:spcPct val="150000"/>
              </a:lnSpc>
            </a:pPr>
            <a:r>
              <a:rPr lang="en-US" sz="2400" b="1" dirty="0"/>
              <a:t>□ Applicable VPN technologies: IPsec, L2TP, L2TP over IPsec, GRE over IPsec, and IPsec over GRE</a:t>
            </a:r>
          </a:p>
          <a:p>
            <a:endParaRPr lang="en-US" sz="2400" b="1" dirty="0"/>
          </a:p>
          <a:p>
            <a:r>
              <a:rPr lang="en-US" sz="2400" b="1" dirty="0"/>
              <a:t>•  Client-to-Site VPN</a:t>
            </a:r>
          </a:p>
          <a:p>
            <a:endParaRPr lang="en-US" sz="2400" b="1" dirty="0"/>
          </a:p>
          <a:p>
            <a:pPr>
              <a:lnSpc>
                <a:spcPct val="150000"/>
              </a:lnSpc>
            </a:pPr>
            <a:r>
              <a:rPr lang="en-US" sz="2400" b="1" dirty="0"/>
              <a:t>□ Connection between clients and an enterprise intranet</a:t>
            </a:r>
          </a:p>
          <a:p>
            <a:pPr>
              <a:lnSpc>
                <a:spcPct val="150000"/>
              </a:lnSpc>
            </a:pPr>
            <a:r>
              <a:rPr lang="en-US" sz="2400" b="1" dirty="0"/>
              <a:t>□ Applicable VPN technologies: SSL, IPsec, L2TP, and L2TP over IPsec</a:t>
            </a:r>
          </a:p>
        </p:txBody>
      </p:sp>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9533101" cy="1610200"/>
          </a:xfrm>
          <a:prstGeom prst="rect">
            <a:avLst/>
          </a:prstGeom>
        </p:spPr>
      </p:pic>
      <p:sp>
        <p:nvSpPr>
          <p:cNvPr id="7" name="TextBox 6"/>
          <p:cNvSpPr txBox="1"/>
          <p:nvPr/>
        </p:nvSpPr>
        <p:spPr>
          <a:xfrm>
            <a:off x="2564113" y="298279"/>
            <a:ext cx="349730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Overview of L2TP VPNs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B83B4D9-A107-1259-207C-BB498CFE8278}"/>
              </a:ext>
            </a:extLst>
          </p:cNvPr>
          <p:cNvSpPr txBox="1"/>
          <p:nvPr/>
        </p:nvSpPr>
        <p:spPr>
          <a:xfrm>
            <a:off x="130614" y="1549264"/>
            <a:ext cx="11834224" cy="4282391"/>
          </a:xfrm>
          <a:prstGeom prst="rect">
            <a:avLst/>
          </a:prstGeom>
          <a:noFill/>
        </p:spPr>
        <p:txBody>
          <a:bodyPr wrap="square">
            <a:spAutoFit/>
          </a:bodyPr>
          <a:lstStyle/>
          <a:p>
            <a:r>
              <a:rPr lang="en-US" sz="2400" b="1" dirty="0"/>
              <a:t>• L2TP</a:t>
            </a:r>
          </a:p>
          <a:p>
            <a:r>
              <a:rPr lang="en-US" sz="2400" b="1" dirty="0"/>
              <a:t>□ A tunneling protocol set to transparently transmit PPP packets between a user and an enterprise server. It provides support for the tunnel transmission of packets at the PPP link layer.</a:t>
            </a:r>
          </a:p>
          <a:p>
            <a:endParaRPr lang="en-US" sz="2400" b="1" dirty="0"/>
          </a:p>
          <a:p>
            <a:r>
              <a:rPr lang="en-US" sz="2400" b="1" dirty="0"/>
              <a:t>• The L2TP VPN applies to the following scenarios: </a:t>
            </a:r>
          </a:p>
          <a:p>
            <a:endParaRPr lang="en-US" sz="2400" b="1" dirty="0"/>
          </a:p>
          <a:p>
            <a:pPr>
              <a:lnSpc>
                <a:spcPct val="150000"/>
              </a:lnSpc>
            </a:pPr>
            <a:r>
              <a:rPr lang="en-US" sz="2400" b="1" dirty="0"/>
              <a:t>□ NAS-initiated VPN</a:t>
            </a:r>
          </a:p>
          <a:p>
            <a:pPr>
              <a:lnSpc>
                <a:spcPct val="150000"/>
              </a:lnSpc>
            </a:pPr>
            <a:r>
              <a:rPr lang="en-US" sz="2400" b="1" dirty="0"/>
              <a:t>□ Automatic dialing on the LAC </a:t>
            </a:r>
          </a:p>
          <a:p>
            <a:pPr>
              <a:lnSpc>
                <a:spcPct val="150000"/>
              </a:lnSpc>
            </a:pPr>
            <a:r>
              <a:rPr lang="en-US" sz="2400" b="1" dirty="0"/>
              <a:t>□ Client-initiated VPN</a:t>
            </a:r>
          </a:p>
        </p:txBody>
      </p:sp>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82958" y="254796"/>
            <a:ext cx="44533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Client-Initiated L2TP VPNs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2160F3-4F22-0BC5-C397-6AD956DF6E7B}"/>
              </a:ext>
            </a:extLst>
          </p:cNvPr>
          <p:cNvSpPr txBox="1"/>
          <p:nvPr/>
        </p:nvSpPr>
        <p:spPr>
          <a:xfrm>
            <a:off x="215660" y="1418199"/>
            <a:ext cx="11421374" cy="646331"/>
          </a:xfrm>
          <a:prstGeom prst="rect">
            <a:avLst/>
          </a:prstGeom>
          <a:noFill/>
        </p:spPr>
        <p:txBody>
          <a:bodyPr wrap="square">
            <a:spAutoFit/>
          </a:bodyPr>
          <a:lstStyle/>
          <a:p>
            <a:r>
              <a:rPr lang="en-US" b="1" dirty="0"/>
              <a:t>Generally, this type of L2TP VPN is used when employees need to access servers at HQ using devices such as PCs and mobile phones when they are on business trips. This is the most commonly used L2TP dial-up mode.</a:t>
            </a:r>
          </a:p>
        </p:txBody>
      </p:sp>
      <p:graphicFrame>
        <p:nvGraphicFramePr>
          <p:cNvPr id="12" name="Object 11">
            <a:extLst>
              <a:ext uri="{FF2B5EF4-FFF2-40B4-BE49-F238E27FC236}">
                <a16:creationId xmlns:a16="http://schemas.microsoft.com/office/drawing/2014/main" id="{CD5DD087-5858-DD73-2C51-4EC615EED0F7}"/>
              </a:ext>
            </a:extLst>
          </p:cNvPr>
          <p:cNvGraphicFramePr>
            <a:graphicFrameLocks noChangeAspect="1"/>
          </p:cNvGraphicFramePr>
          <p:nvPr>
            <p:extLst>
              <p:ext uri="{D42A27DB-BD31-4B8C-83A1-F6EECF244321}">
                <p14:modId xmlns:p14="http://schemas.microsoft.com/office/powerpoint/2010/main" val="2993825962"/>
              </p:ext>
            </p:extLst>
          </p:nvPr>
        </p:nvGraphicFramePr>
        <p:xfrm>
          <a:off x="1586916" y="2370109"/>
          <a:ext cx="8678862" cy="3756025"/>
        </p:xfrm>
        <a:graphic>
          <a:graphicData uri="http://schemas.openxmlformats.org/presentationml/2006/ole">
            <mc:AlternateContent xmlns:mc="http://schemas.openxmlformats.org/markup-compatibility/2006">
              <mc:Choice xmlns:v="urn:schemas-microsoft-com:vml" Requires="v">
                <p:oleObj name="Bitmap Image" r:id="rId6" imgW="8679240" imgH="3756600" progId="PBrush">
                  <p:embed/>
                </p:oleObj>
              </mc:Choice>
              <mc:Fallback>
                <p:oleObj name="Bitmap Image" r:id="rId6" imgW="8679240" imgH="3756600" progId="PBrush">
                  <p:embed/>
                  <p:pic>
                    <p:nvPicPr>
                      <p:cNvPr id="0" name=""/>
                      <p:cNvPicPr/>
                      <p:nvPr/>
                    </p:nvPicPr>
                    <p:blipFill>
                      <a:blip r:embed="rId7"/>
                      <a:stretch>
                        <a:fillRect/>
                      </a:stretch>
                    </p:blipFill>
                    <p:spPr>
                      <a:xfrm>
                        <a:off x="1586916" y="2370109"/>
                        <a:ext cx="8678862" cy="3756025"/>
                      </a:xfrm>
                      <a:prstGeom prst="rect">
                        <a:avLst/>
                      </a:prstGeom>
                    </p:spPr>
                  </p:pic>
                </p:oleObj>
              </mc:Fallback>
            </mc:AlternateContent>
          </a:graphicData>
        </a:graphic>
      </p:graphicFrame>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10223" y="236724"/>
            <a:ext cx="5162311"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Client-Initiated VPN Tunneling and Session </a:t>
            </a:r>
          </a:p>
          <a:p>
            <a:r>
              <a:rPr lang="en-US" sz="2000" dirty="0">
                <a:solidFill>
                  <a:schemeClr val="bg1"/>
                </a:solidFill>
                <a:latin typeface="Tajawal Medium" panose="00000600000000000000" pitchFamily="2" charset="-78"/>
                <a:cs typeface="Tajawal Medium" panose="00000600000000000000" pitchFamily="2" charset="-78"/>
              </a:rPr>
              <a:t>Establishment Process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36EFC1C6-FAFB-2489-7982-11E5F9F648A8}"/>
              </a:ext>
            </a:extLst>
          </p:cNvPr>
          <p:cNvGraphicFramePr>
            <a:graphicFrameLocks noChangeAspect="1"/>
          </p:cNvGraphicFramePr>
          <p:nvPr>
            <p:extLst>
              <p:ext uri="{D42A27DB-BD31-4B8C-83A1-F6EECF244321}">
                <p14:modId xmlns:p14="http://schemas.microsoft.com/office/powerpoint/2010/main" val="1042997970"/>
              </p:ext>
            </p:extLst>
          </p:nvPr>
        </p:nvGraphicFramePr>
        <p:xfrm>
          <a:off x="2499774" y="1202217"/>
          <a:ext cx="7481661" cy="5207209"/>
        </p:xfrm>
        <a:graphic>
          <a:graphicData uri="http://schemas.openxmlformats.org/presentationml/2006/ole">
            <mc:AlternateContent xmlns:mc="http://schemas.openxmlformats.org/markup-compatibility/2006">
              <mc:Choice xmlns:v="urn:schemas-microsoft-com:vml" Requires="v">
                <p:oleObj name="Bitmap Image" r:id="rId6" imgW="7018200" imgH="4884480" progId="PBrush">
                  <p:embed/>
                </p:oleObj>
              </mc:Choice>
              <mc:Fallback>
                <p:oleObj name="Bitmap Image" r:id="rId6" imgW="7018200" imgH="4884480" progId="PBrush">
                  <p:embed/>
                  <p:pic>
                    <p:nvPicPr>
                      <p:cNvPr id="0" name=""/>
                      <p:cNvPicPr/>
                      <p:nvPr/>
                    </p:nvPicPr>
                    <p:blipFill>
                      <a:blip r:embed="rId7"/>
                      <a:stretch>
                        <a:fillRect/>
                      </a:stretch>
                    </p:blipFill>
                    <p:spPr>
                      <a:xfrm>
                        <a:off x="2499774" y="1202217"/>
                        <a:ext cx="7481661" cy="5207209"/>
                      </a:xfrm>
                      <a:prstGeom prst="rect">
                        <a:avLst/>
                      </a:prstGeom>
                    </p:spPr>
                  </p:pic>
                </p:oleObj>
              </mc:Fallback>
            </mc:AlternateContent>
          </a:graphicData>
        </a:graphic>
      </p:graphicFrame>
    </p:spTree>
    <p:extLst>
      <p:ext uri="{BB962C8B-B14F-4D97-AF65-F5344CB8AC3E}">
        <p14:creationId xmlns:p14="http://schemas.microsoft.com/office/powerpoint/2010/main" val="2747507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66303"/>
            <a:ext cx="827181" cy="74177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75989"/>
            <a:ext cx="9533101" cy="1610200"/>
          </a:xfrm>
          <a:prstGeom prst="rect">
            <a:avLst/>
          </a:prstGeom>
        </p:spPr>
      </p:pic>
      <p:sp>
        <p:nvSpPr>
          <p:cNvPr id="7" name="TextBox 6"/>
          <p:cNvSpPr txBox="1"/>
          <p:nvPr/>
        </p:nvSpPr>
        <p:spPr>
          <a:xfrm>
            <a:off x="2824609" y="308151"/>
            <a:ext cx="343395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Overview of GRE VPNs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CDFC6A-1342-FCB3-8AE4-6F6A050902FF}"/>
              </a:ext>
            </a:extLst>
          </p:cNvPr>
          <p:cNvSpPr txBox="1"/>
          <p:nvPr/>
        </p:nvSpPr>
        <p:spPr>
          <a:xfrm>
            <a:off x="130614" y="2026468"/>
            <a:ext cx="11816971" cy="2805063"/>
          </a:xfrm>
          <a:prstGeom prst="rect">
            <a:avLst/>
          </a:prstGeom>
          <a:noFill/>
        </p:spPr>
        <p:txBody>
          <a:bodyPr wrap="square">
            <a:spAutoFit/>
          </a:bodyPr>
          <a:lstStyle/>
          <a:p>
            <a:pPr>
              <a:lnSpc>
                <a:spcPct val="150000"/>
              </a:lnSpc>
            </a:pPr>
            <a:r>
              <a:rPr lang="en-US" sz="2400" b="1" dirty="0"/>
              <a:t>• General Routing Encapsulation (GRE) is a L3VPN encapsulation technology. GRE encapsulates the packets of a wide variety of network layer protocols, such as Internetwork Packet Exchange (IPX), IP, and AppleTalk, into IP tunneling packets, so that these packets can be transmitted over heterogeneous networks. The channel for transmitting packets over heterogeneous networks is called a 'tunnel'.</a:t>
            </a:r>
          </a:p>
        </p:txBody>
      </p:sp>
    </p:spTree>
    <p:extLst>
      <p:ext uri="{BB962C8B-B14F-4D97-AF65-F5344CB8AC3E}">
        <p14:creationId xmlns:p14="http://schemas.microsoft.com/office/powerpoint/2010/main" val="289383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DB22D0A8-474D-394C-51BC-07E4E53BAC63}"/>
              </a:ext>
            </a:extLst>
          </p:cNvPr>
          <p:cNvGraphicFramePr>
            <a:graphicFrameLocks noChangeAspect="1"/>
          </p:cNvGraphicFramePr>
          <p:nvPr>
            <p:extLst>
              <p:ext uri="{D42A27DB-BD31-4B8C-83A1-F6EECF244321}">
                <p14:modId xmlns:p14="http://schemas.microsoft.com/office/powerpoint/2010/main" val="3103597611"/>
              </p:ext>
            </p:extLst>
          </p:nvPr>
        </p:nvGraphicFramePr>
        <p:xfrm>
          <a:off x="1014364" y="880819"/>
          <a:ext cx="10877242" cy="5596545"/>
        </p:xfrm>
        <a:graphic>
          <a:graphicData uri="http://schemas.openxmlformats.org/presentationml/2006/ole">
            <mc:AlternateContent xmlns:mc="http://schemas.openxmlformats.org/markup-compatibility/2006">
              <mc:Choice xmlns:v="urn:schemas-microsoft-com:vml" Requires="v">
                <p:oleObj name="Bitmap Image" r:id="rId2" imgW="9730800" imgH="5006520" progId="PBrush">
                  <p:embed/>
                </p:oleObj>
              </mc:Choice>
              <mc:Fallback>
                <p:oleObj name="Bitmap Image" r:id="rId2" imgW="9730800" imgH="5006520" progId="PBrush">
                  <p:embed/>
                  <p:pic>
                    <p:nvPicPr>
                      <p:cNvPr id="0" name=""/>
                      <p:cNvPicPr/>
                      <p:nvPr/>
                    </p:nvPicPr>
                    <p:blipFill>
                      <a:blip r:embed="rId3"/>
                      <a:stretch>
                        <a:fillRect/>
                      </a:stretch>
                    </p:blipFill>
                    <p:spPr>
                      <a:xfrm>
                        <a:off x="1014364" y="880819"/>
                        <a:ext cx="10877242" cy="559654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50786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GRE Packet Handling Process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45185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03103CC9-1637-E414-E484-325D47E2F144}"/>
              </a:ext>
            </a:extLst>
          </p:cNvPr>
          <p:cNvGraphicFramePr>
            <a:graphicFrameLocks noChangeAspect="1"/>
          </p:cNvGraphicFramePr>
          <p:nvPr>
            <p:extLst>
              <p:ext uri="{D42A27DB-BD31-4B8C-83A1-F6EECF244321}">
                <p14:modId xmlns:p14="http://schemas.microsoft.com/office/powerpoint/2010/main" val="3964377893"/>
              </p:ext>
            </p:extLst>
          </p:nvPr>
        </p:nvGraphicFramePr>
        <p:xfrm>
          <a:off x="894286" y="1138687"/>
          <a:ext cx="10916938" cy="5317687"/>
        </p:xfrm>
        <a:graphic>
          <a:graphicData uri="http://schemas.openxmlformats.org/presentationml/2006/ole">
            <mc:AlternateContent xmlns:mc="http://schemas.openxmlformats.org/markup-compatibility/2006">
              <mc:Choice xmlns:v="urn:schemas-microsoft-com:vml" Requires="v">
                <p:oleObj name="Bitmap Image" r:id="rId2" imgW="10279440" imgH="5006520" progId="PBrush">
                  <p:embed/>
                </p:oleObj>
              </mc:Choice>
              <mc:Fallback>
                <p:oleObj name="Bitmap Image" r:id="rId2" imgW="10279440" imgH="5006520" progId="PBrush">
                  <p:embed/>
                  <p:pic>
                    <p:nvPicPr>
                      <p:cNvPr id="0" name=""/>
                      <p:cNvPicPr/>
                      <p:nvPr/>
                    </p:nvPicPr>
                    <p:blipFill>
                      <a:blip r:embed="rId3"/>
                      <a:stretch>
                        <a:fillRect/>
                      </a:stretch>
                    </p:blipFill>
                    <p:spPr>
                      <a:xfrm>
                        <a:off x="894286" y="1138687"/>
                        <a:ext cx="10916938" cy="531768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698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GRE Security Policies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5141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308373" y="66466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68759" y="267501"/>
            <a:ext cx="353654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Overview of IPsec VPNs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5A8FA48-01CE-97F5-BCC5-A4EC18F7009F}"/>
              </a:ext>
            </a:extLst>
          </p:cNvPr>
          <p:cNvSpPr txBox="1"/>
          <p:nvPr/>
        </p:nvSpPr>
        <p:spPr>
          <a:xfrm>
            <a:off x="132800" y="1630554"/>
            <a:ext cx="11939875" cy="1891287"/>
          </a:xfrm>
          <a:prstGeom prst="rect">
            <a:avLst/>
          </a:prstGeom>
          <a:noFill/>
        </p:spPr>
        <p:txBody>
          <a:bodyPr wrap="square">
            <a:spAutoFit/>
          </a:bodyPr>
          <a:lstStyle/>
          <a:p>
            <a:pPr>
              <a:lnSpc>
                <a:spcPct val="150000"/>
              </a:lnSpc>
            </a:pPr>
            <a:r>
              <a:rPr lang="en-US" sz="2000" b="1" dirty="0"/>
              <a:t>•   The IP Security (IPsec) protocol suite is a series of security protocols developed by the internet Engineering Task Force (IETF).It provides a cryptology-based, interoperable, and high-quality security protection mechanism  for  end-to-end  IP  packet  exchange.  An  IPsec  VPN  is  a  network layer VPN established through an IPsec tunnel.</a:t>
            </a:r>
          </a:p>
        </p:txBody>
      </p:sp>
      <p:graphicFrame>
        <p:nvGraphicFramePr>
          <p:cNvPr id="9" name="Object 8">
            <a:extLst>
              <a:ext uri="{FF2B5EF4-FFF2-40B4-BE49-F238E27FC236}">
                <a16:creationId xmlns:a16="http://schemas.microsoft.com/office/drawing/2014/main" id="{C6047442-68D2-0FEC-66F2-EC1F7A9320A4}"/>
              </a:ext>
            </a:extLst>
          </p:cNvPr>
          <p:cNvGraphicFramePr>
            <a:graphicFrameLocks noChangeAspect="1"/>
          </p:cNvGraphicFramePr>
          <p:nvPr>
            <p:extLst>
              <p:ext uri="{D42A27DB-BD31-4B8C-83A1-F6EECF244321}">
                <p14:modId xmlns:p14="http://schemas.microsoft.com/office/powerpoint/2010/main" val="1048643044"/>
              </p:ext>
            </p:extLst>
          </p:nvPr>
        </p:nvGraphicFramePr>
        <p:xfrm>
          <a:off x="1390650" y="3429000"/>
          <a:ext cx="9410700" cy="2125663"/>
        </p:xfrm>
        <a:graphic>
          <a:graphicData uri="http://schemas.openxmlformats.org/presentationml/2006/ole">
            <mc:AlternateContent xmlns:mc="http://schemas.openxmlformats.org/markup-compatibility/2006">
              <mc:Choice xmlns:v="urn:schemas-microsoft-com:vml" Requires="v">
                <p:oleObj name="Bitmap Image" r:id="rId6" imgW="9410760" imgH="2126160" progId="PBrush">
                  <p:embed/>
                </p:oleObj>
              </mc:Choice>
              <mc:Fallback>
                <p:oleObj name="Bitmap Image" r:id="rId6" imgW="9410760" imgH="2126160" progId="PBrush">
                  <p:embed/>
                  <p:pic>
                    <p:nvPicPr>
                      <p:cNvPr id="0" name=""/>
                      <p:cNvPicPr/>
                      <p:nvPr/>
                    </p:nvPicPr>
                    <p:blipFill>
                      <a:blip r:embed="rId7"/>
                      <a:stretch>
                        <a:fillRect/>
                      </a:stretch>
                    </p:blipFill>
                    <p:spPr>
                      <a:xfrm>
                        <a:off x="1390650" y="3429000"/>
                        <a:ext cx="9410700" cy="2125663"/>
                      </a:xfrm>
                      <a:prstGeom prst="rect">
                        <a:avLst/>
                      </a:prstGeom>
                    </p:spPr>
                  </p:pic>
                </p:oleObj>
              </mc:Fallback>
            </mc:AlternateContent>
          </a:graphicData>
        </a:graphic>
      </p:graphicFrame>
    </p:spTree>
    <p:extLst>
      <p:ext uri="{BB962C8B-B14F-4D97-AF65-F5344CB8AC3E}">
        <p14:creationId xmlns:p14="http://schemas.microsoft.com/office/powerpoint/2010/main" val="4063353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68321"/>
            <a:ext cx="9533101" cy="1610200"/>
          </a:xfrm>
          <a:prstGeom prst="rect">
            <a:avLst/>
          </a:prstGeom>
        </p:spPr>
      </p:pic>
      <p:sp>
        <p:nvSpPr>
          <p:cNvPr id="7" name="TextBox 6"/>
          <p:cNvSpPr txBox="1"/>
          <p:nvPr/>
        </p:nvSpPr>
        <p:spPr>
          <a:xfrm>
            <a:off x="2650377" y="236724"/>
            <a:ext cx="379462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IPsec Protocol Framework</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837D0EF3-DC1F-5837-2D0A-BB2EB723576C}"/>
              </a:ext>
            </a:extLst>
          </p:cNvPr>
          <p:cNvSpPr txBox="1"/>
          <p:nvPr/>
        </p:nvSpPr>
        <p:spPr>
          <a:xfrm>
            <a:off x="191226" y="1371324"/>
            <a:ext cx="11881449" cy="707886"/>
          </a:xfrm>
          <a:prstGeom prst="rect">
            <a:avLst/>
          </a:prstGeom>
          <a:noFill/>
        </p:spPr>
        <p:txBody>
          <a:bodyPr wrap="square">
            <a:spAutoFit/>
          </a:bodyPr>
          <a:lstStyle/>
          <a:p>
            <a:r>
              <a:rPr lang="en-US" sz="2000" b="1" dirty="0"/>
              <a:t>• IPsec implements secure transmission of IP packets using two security protocols: Authentication Header (AH) and Encapsulating Security Payload (ESP).</a:t>
            </a:r>
            <a:endParaRPr lang="en-US" b="1" dirty="0"/>
          </a:p>
        </p:txBody>
      </p:sp>
      <p:graphicFrame>
        <p:nvGraphicFramePr>
          <p:cNvPr id="11" name="Object 10">
            <a:extLst>
              <a:ext uri="{FF2B5EF4-FFF2-40B4-BE49-F238E27FC236}">
                <a16:creationId xmlns:a16="http://schemas.microsoft.com/office/drawing/2014/main" id="{AB5AF62F-8CD5-78EC-A5CB-F944901E3B89}"/>
              </a:ext>
            </a:extLst>
          </p:cNvPr>
          <p:cNvGraphicFramePr>
            <a:graphicFrameLocks noChangeAspect="1"/>
          </p:cNvGraphicFramePr>
          <p:nvPr>
            <p:extLst>
              <p:ext uri="{D42A27DB-BD31-4B8C-83A1-F6EECF244321}">
                <p14:modId xmlns:p14="http://schemas.microsoft.com/office/powerpoint/2010/main" val="1774898619"/>
              </p:ext>
            </p:extLst>
          </p:nvPr>
        </p:nvGraphicFramePr>
        <p:xfrm>
          <a:off x="395086" y="2382271"/>
          <a:ext cx="11401828" cy="3611714"/>
        </p:xfrm>
        <a:graphic>
          <a:graphicData uri="http://schemas.openxmlformats.org/presentationml/2006/ole">
            <mc:AlternateContent xmlns:mc="http://schemas.openxmlformats.org/markup-compatibility/2006">
              <mc:Choice xmlns:v="urn:schemas-microsoft-com:vml" Requires="v">
                <p:oleObj name="Bitmap Image" r:id="rId6" imgW="9837360" imgH="3116520" progId="PBrush">
                  <p:embed/>
                </p:oleObj>
              </mc:Choice>
              <mc:Fallback>
                <p:oleObj name="Bitmap Image" r:id="rId6" imgW="9837360" imgH="3116520" progId="PBrush">
                  <p:embed/>
                  <p:pic>
                    <p:nvPicPr>
                      <p:cNvPr id="0" name=""/>
                      <p:cNvPicPr/>
                      <p:nvPr/>
                    </p:nvPicPr>
                    <p:blipFill>
                      <a:blip r:embed="rId7"/>
                      <a:stretch>
                        <a:fillRect/>
                      </a:stretch>
                    </p:blipFill>
                    <p:spPr>
                      <a:xfrm>
                        <a:off x="395086" y="2382271"/>
                        <a:ext cx="11401828" cy="3611714"/>
                      </a:xfrm>
                      <a:prstGeom prst="rect">
                        <a:avLst/>
                      </a:prstGeom>
                    </p:spPr>
                  </p:pic>
                </p:oleObj>
              </mc:Fallback>
            </mc:AlternateContent>
          </a:graphicData>
        </a:graphic>
      </p:graphicFrame>
    </p:spTree>
    <p:extLst>
      <p:ext uri="{BB962C8B-B14F-4D97-AF65-F5344CB8AC3E}">
        <p14:creationId xmlns:p14="http://schemas.microsoft.com/office/powerpoint/2010/main" val="2310807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74331" y="298279"/>
            <a:ext cx="144943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IPsec 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1324"/>
            <a:ext cx="11881449" cy="1323439"/>
          </a:xfrm>
          <a:prstGeom prst="rect">
            <a:avLst/>
          </a:prstGeom>
          <a:noFill/>
        </p:spPr>
        <p:txBody>
          <a:bodyPr wrap="square">
            <a:spAutoFit/>
          </a:bodyPr>
          <a:lstStyle/>
          <a:p>
            <a:r>
              <a:rPr lang="en-US" sz="2000" b="1" dirty="0"/>
              <a:t>•  An IPsec security association (SA) needs to be established between IPsec peers (two IPsec endpoints) before IPsec implements secure data transmission.</a:t>
            </a:r>
          </a:p>
          <a:p>
            <a:endParaRPr lang="en-US" sz="2000" b="1" dirty="0"/>
          </a:p>
          <a:p>
            <a:r>
              <a:rPr lang="en-US" sz="2000" b="1" dirty="0"/>
              <a:t>•  The SA is an agreement between IPsec peers in communication.</a:t>
            </a:r>
            <a:endParaRPr lang="en-US" b="1" dirty="0"/>
          </a:p>
        </p:txBody>
      </p:sp>
      <p:graphicFrame>
        <p:nvGraphicFramePr>
          <p:cNvPr id="9" name="Object 8">
            <a:extLst>
              <a:ext uri="{FF2B5EF4-FFF2-40B4-BE49-F238E27FC236}">
                <a16:creationId xmlns:a16="http://schemas.microsoft.com/office/drawing/2014/main" id="{5DF9D61C-31FF-A423-8BD6-F90DCC5F6C5E}"/>
              </a:ext>
            </a:extLst>
          </p:cNvPr>
          <p:cNvGraphicFramePr>
            <a:graphicFrameLocks noChangeAspect="1"/>
          </p:cNvGraphicFramePr>
          <p:nvPr>
            <p:extLst>
              <p:ext uri="{D42A27DB-BD31-4B8C-83A1-F6EECF244321}">
                <p14:modId xmlns:p14="http://schemas.microsoft.com/office/powerpoint/2010/main" val="3950698922"/>
              </p:ext>
            </p:extLst>
          </p:nvPr>
        </p:nvGraphicFramePr>
        <p:xfrm>
          <a:off x="1510738" y="2895527"/>
          <a:ext cx="9242425" cy="3284537"/>
        </p:xfrm>
        <a:graphic>
          <a:graphicData uri="http://schemas.openxmlformats.org/presentationml/2006/ole">
            <mc:AlternateContent xmlns:mc="http://schemas.openxmlformats.org/markup-compatibility/2006">
              <mc:Choice xmlns:v="urn:schemas-microsoft-com:vml" Requires="v">
                <p:oleObj name="Bitmap Image" r:id="rId6" imgW="9243000" imgH="3284280" progId="PBrush">
                  <p:embed/>
                </p:oleObj>
              </mc:Choice>
              <mc:Fallback>
                <p:oleObj name="Bitmap Image" r:id="rId6" imgW="9243000" imgH="3284280" progId="PBrush">
                  <p:embed/>
                  <p:pic>
                    <p:nvPicPr>
                      <p:cNvPr id="0" name=""/>
                      <p:cNvPicPr/>
                      <p:nvPr/>
                    </p:nvPicPr>
                    <p:blipFill>
                      <a:blip r:embed="rId7"/>
                      <a:stretch>
                        <a:fillRect/>
                      </a:stretch>
                    </p:blipFill>
                    <p:spPr>
                      <a:xfrm>
                        <a:off x="1510738" y="2895527"/>
                        <a:ext cx="9242425" cy="3284537"/>
                      </a:xfrm>
                      <a:prstGeom prst="rect">
                        <a:avLst/>
                      </a:prstGeom>
                    </p:spPr>
                  </p:pic>
                </p:oleObj>
              </mc:Fallback>
            </mc:AlternateContent>
          </a:graphicData>
        </a:graphic>
      </p:graphicFrame>
    </p:spTree>
    <p:extLst>
      <p:ext uri="{BB962C8B-B14F-4D97-AF65-F5344CB8AC3E}">
        <p14:creationId xmlns:p14="http://schemas.microsoft.com/office/powerpoint/2010/main" val="1448091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44514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Encapsulation in Transport Mode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2BEF3AD-0324-BAEE-44A5-64DF9F1B7F89}"/>
              </a:ext>
            </a:extLst>
          </p:cNvPr>
          <p:cNvSpPr txBox="1"/>
          <p:nvPr/>
        </p:nvSpPr>
        <p:spPr>
          <a:xfrm>
            <a:off x="247291" y="1347990"/>
            <a:ext cx="11697418" cy="707886"/>
          </a:xfrm>
          <a:prstGeom prst="rect">
            <a:avLst/>
          </a:prstGeom>
          <a:noFill/>
        </p:spPr>
        <p:txBody>
          <a:bodyPr wrap="square">
            <a:spAutoFit/>
          </a:bodyPr>
          <a:lstStyle/>
          <a:p>
            <a:r>
              <a:rPr lang="en-US" sz="2000" b="1" dirty="0"/>
              <a:t>• In transport mode, an AH or ESP header is added between an IP header and a transport-layer protocol header to protect the TCP, UDP, or ICMP payload.</a:t>
            </a:r>
          </a:p>
        </p:txBody>
      </p:sp>
      <p:graphicFrame>
        <p:nvGraphicFramePr>
          <p:cNvPr id="9" name="Object 8">
            <a:extLst>
              <a:ext uri="{FF2B5EF4-FFF2-40B4-BE49-F238E27FC236}">
                <a16:creationId xmlns:a16="http://schemas.microsoft.com/office/drawing/2014/main" id="{02538E88-85F2-DEE5-9B8E-8B7C91CDF754}"/>
              </a:ext>
            </a:extLst>
          </p:cNvPr>
          <p:cNvGraphicFramePr>
            <a:graphicFrameLocks noChangeAspect="1"/>
          </p:cNvGraphicFramePr>
          <p:nvPr>
            <p:extLst>
              <p:ext uri="{D42A27DB-BD31-4B8C-83A1-F6EECF244321}">
                <p14:modId xmlns:p14="http://schemas.microsoft.com/office/powerpoint/2010/main" val="660197863"/>
              </p:ext>
            </p:extLst>
          </p:nvPr>
        </p:nvGraphicFramePr>
        <p:xfrm>
          <a:off x="2041385" y="2089105"/>
          <a:ext cx="7835860" cy="4352461"/>
        </p:xfrm>
        <a:graphic>
          <a:graphicData uri="http://schemas.openxmlformats.org/presentationml/2006/ole">
            <mc:AlternateContent xmlns:mc="http://schemas.openxmlformats.org/markup-compatibility/2006">
              <mc:Choice xmlns:v="urn:schemas-microsoft-com:vml" Requires="v">
                <p:oleObj name="Bitmap Image" r:id="rId6" imgW="6957000" imgH="3863520" progId="PBrush">
                  <p:embed/>
                </p:oleObj>
              </mc:Choice>
              <mc:Fallback>
                <p:oleObj name="Bitmap Image" r:id="rId6" imgW="6957000" imgH="3863520" progId="PBrush">
                  <p:embed/>
                  <p:pic>
                    <p:nvPicPr>
                      <p:cNvPr id="0" name=""/>
                      <p:cNvPicPr/>
                      <p:nvPr/>
                    </p:nvPicPr>
                    <p:blipFill>
                      <a:blip r:embed="rId7"/>
                      <a:stretch>
                        <a:fillRect/>
                      </a:stretch>
                    </p:blipFill>
                    <p:spPr>
                      <a:xfrm>
                        <a:off x="2041385" y="2089105"/>
                        <a:ext cx="7835860" cy="4352461"/>
                      </a:xfrm>
                      <a:prstGeom prst="rect">
                        <a:avLst/>
                      </a:prstGeom>
                    </p:spPr>
                  </p:pic>
                </p:oleObj>
              </mc:Fallback>
            </mc:AlternateContent>
          </a:graphicData>
        </a:graphic>
      </p:graphicFrame>
    </p:spTree>
    <p:extLst>
      <p:ext uri="{BB962C8B-B14F-4D97-AF65-F5344CB8AC3E}">
        <p14:creationId xmlns:p14="http://schemas.microsoft.com/office/powerpoint/2010/main" val="948619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30330" y="298279"/>
            <a:ext cx="50059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Encapsulation in Tunnel Mode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8AFB74B-1833-9394-9FD6-5A39293DC377}"/>
              </a:ext>
            </a:extLst>
          </p:cNvPr>
          <p:cNvSpPr txBox="1"/>
          <p:nvPr/>
        </p:nvSpPr>
        <p:spPr>
          <a:xfrm>
            <a:off x="130614" y="1303434"/>
            <a:ext cx="11973464" cy="646331"/>
          </a:xfrm>
          <a:prstGeom prst="rect">
            <a:avLst/>
          </a:prstGeom>
          <a:noFill/>
        </p:spPr>
        <p:txBody>
          <a:bodyPr wrap="square">
            <a:spAutoFit/>
          </a:bodyPr>
          <a:lstStyle/>
          <a:p>
            <a:r>
              <a:rPr lang="en-US" b="1" dirty="0"/>
              <a:t>• In tunnel mode, an AH or ESP header is added outside the raw IP header, and a new IP header is added outside the AH or ESP header to protect the IP header and Payload.</a:t>
            </a:r>
          </a:p>
        </p:txBody>
      </p:sp>
      <p:graphicFrame>
        <p:nvGraphicFramePr>
          <p:cNvPr id="9" name="Object 8">
            <a:extLst>
              <a:ext uri="{FF2B5EF4-FFF2-40B4-BE49-F238E27FC236}">
                <a16:creationId xmlns:a16="http://schemas.microsoft.com/office/drawing/2014/main" id="{34436E59-8952-F6E8-929C-FB57EAFFC56B}"/>
              </a:ext>
            </a:extLst>
          </p:cNvPr>
          <p:cNvGraphicFramePr>
            <a:graphicFrameLocks noChangeAspect="1"/>
          </p:cNvGraphicFramePr>
          <p:nvPr>
            <p:extLst>
              <p:ext uri="{D42A27DB-BD31-4B8C-83A1-F6EECF244321}">
                <p14:modId xmlns:p14="http://schemas.microsoft.com/office/powerpoint/2010/main" val="2570292206"/>
              </p:ext>
            </p:extLst>
          </p:nvPr>
        </p:nvGraphicFramePr>
        <p:xfrm>
          <a:off x="1239373" y="2086833"/>
          <a:ext cx="10174949" cy="4270836"/>
        </p:xfrm>
        <a:graphic>
          <a:graphicData uri="http://schemas.openxmlformats.org/presentationml/2006/ole">
            <mc:AlternateContent xmlns:mc="http://schemas.openxmlformats.org/markup-compatibility/2006">
              <mc:Choice xmlns:v="urn:schemas-microsoft-com:vml" Requires="v">
                <p:oleObj name="Bitmap Image" r:id="rId6" imgW="9167040" imgH="3848040" progId="PBrush">
                  <p:embed/>
                </p:oleObj>
              </mc:Choice>
              <mc:Fallback>
                <p:oleObj name="Bitmap Image" r:id="rId6" imgW="9167040" imgH="3848040" progId="PBrush">
                  <p:embed/>
                  <p:pic>
                    <p:nvPicPr>
                      <p:cNvPr id="0" name=""/>
                      <p:cNvPicPr/>
                      <p:nvPr/>
                    </p:nvPicPr>
                    <p:blipFill>
                      <a:blip r:embed="rId7"/>
                      <a:stretch>
                        <a:fillRect/>
                      </a:stretch>
                    </p:blipFill>
                    <p:spPr>
                      <a:xfrm>
                        <a:off x="1239373" y="2086833"/>
                        <a:ext cx="10174949" cy="4270836"/>
                      </a:xfrm>
                      <a:prstGeom prst="rect">
                        <a:avLst/>
                      </a:prstGeom>
                    </p:spPr>
                  </p:pic>
                </p:oleObj>
              </mc:Fallback>
            </mc:AlternateContent>
          </a:graphicData>
        </a:graphic>
      </p:graphicFrame>
    </p:spTree>
    <p:extLst>
      <p:ext uri="{BB962C8B-B14F-4D97-AF65-F5344CB8AC3E}">
        <p14:creationId xmlns:p14="http://schemas.microsoft.com/office/powerpoint/2010/main" val="3366036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289771" y="298279"/>
            <a:ext cx="117532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IKE 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48613E6-EFE5-B1F6-7AA3-FFC2FA63E1EB}"/>
              </a:ext>
            </a:extLst>
          </p:cNvPr>
          <p:cNvSpPr txBox="1"/>
          <p:nvPr/>
        </p:nvSpPr>
        <p:spPr>
          <a:xfrm>
            <a:off x="258792" y="1385259"/>
            <a:ext cx="10834777" cy="369332"/>
          </a:xfrm>
          <a:prstGeom prst="rect">
            <a:avLst/>
          </a:prstGeom>
          <a:noFill/>
        </p:spPr>
        <p:txBody>
          <a:bodyPr wrap="square">
            <a:spAutoFit/>
          </a:bodyPr>
          <a:lstStyle/>
          <a:p>
            <a:r>
              <a:rPr lang="en-US" b="1" dirty="0"/>
              <a:t>• The IKE SA serves the IPsec SA by providing automatic key negotiation and establishing the IPsec SA.</a:t>
            </a:r>
          </a:p>
        </p:txBody>
      </p:sp>
      <p:graphicFrame>
        <p:nvGraphicFramePr>
          <p:cNvPr id="12" name="Object 11">
            <a:extLst>
              <a:ext uri="{FF2B5EF4-FFF2-40B4-BE49-F238E27FC236}">
                <a16:creationId xmlns:a16="http://schemas.microsoft.com/office/drawing/2014/main" id="{17C36FC2-4F9C-FCA6-BDFA-21B9D23D33C8}"/>
              </a:ext>
            </a:extLst>
          </p:cNvPr>
          <p:cNvGraphicFramePr>
            <a:graphicFrameLocks noChangeAspect="1"/>
          </p:cNvGraphicFramePr>
          <p:nvPr>
            <p:extLst>
              <p:ext uri="{D42A27DB-BD31-4B8C-83A1-F6EECF244321}">
                <p14:modId xmlns:p14="http://schemas.microsoft.com/office/powerpoint/2010/main" val="1075748699"/>
              </p:ext>
            </p:extLst>
          </p:nvPr>
        </p:nvGraphicFramePr>
        <p:xfrm>
          <a:off x="2205817" y="1908479"/>
          <a:ext cx="7607477" cy="4483695"/>
        </p:xfrm>
        <a:graphic>
          <a:graphicData uri="http://schemas.openxmlformats.org/presentationml/2006/ole">
            <mc:AlternateContent xmlns:mc="http://schemas.openxmlformats.org/markup-compatibility/2006">
              <mc:Choice xmlns:v="urn:schemas-microsoft-com:vml" Requires="v">
                <p:oleObj name="Bitmap Image" r:id="rId6" imgW="6606720" imgH="3893760" progId="PBrush">
                  <p:embed/>
                </p:oleObj>
              </mc:Choice>
              <mc:Fallback>
                <p:oleObj name="Bitmap Image" r:id="rId6" imgW="6606720" imgH="3893760" progId="PBrush">
                  <p:embed/>
                  <p:pic>
                    <p:nvPicPr>
                      <p:cNvPr id="0" name=""/>
                      <p:cNvPicPr/>
                      <p:nvPr/>
                    </p:nvPicPr>
                    <p:blipFill>
                      <a:blip r:embed="rId7"/>
                      <a:stretch>
                        <a:fillRect/>
                      </a:stretch>
                    </p:blipFill>
                    <p:spPr>
                      <a:xfrm>
                        <a:off x="2205817" y="1908479"/>
                        <a:ext cx="7607477" cy="4483695"/>
                      </a:xfrm>
                      <a:prstGeom prst="rect">
                        <a:avLst/>
                      </a:prstGeom>
                    </p:spPr>
                  </p:pic>
                </p:oleObj>
              </mc:Fallback>
            </mc:AlternateContent>
          </a:graphicData>
        </a:graphic>
      </p:graphicFrame>
    </p:spTree>
    <p:extLst>
      <p:ext uri="{BB962C8B-B14F-4D97-AF65-F5344CB8AC3E}">
        <p14:creationId xmlns:p14="http://schemas.microsoft.com/office/powerpoint/2010/main" val="3905711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4DA61A56-EA81-191F-EC34-DEE7AA098ED7}"/>
              </a:ext>
            </a:extLst>
          </p:cNvPr>
          <p:cNvGraphicFramePr>
            <a:graphicFrameLocks noChangeAspect="1"/>
          </p:cNvGraphicFramePr>
          <p:nvPr>
            <p:extLst>
              <p:ext uri="{D42A27DB-BD31-4B8C-83A1-F6EECF244321}">
                <p14:modId xmlns:p14="http://schemas.microsoft.com/office/powerpoint/2010/main" val="3456469223"/>
              </p:ext>
            </p:extLst>
          </p:nvPr>
        </p:nvGraphicFramePr>
        <p:xfrm>
          <a:off x="2932981" y="867841"/>
          <a:ext cx="6409427" cy="5685087"/>
        </p:xfrm>
        <a:graphic>
          <a:graphicData uri="http://schemas.openxmlformats.org/presentationml/2006/ole">
            <mc:AlternateContent xmlns:mc="http://schemas.openxmlformats.org/markup-compatibility/2006">
              <mc:Choice xmlns:v="urn:schemas-microsoft-com:vml" Requires="v">
                <p:oleObj name="Bitmap Image" r:id="rId2" imgW="5661720" imgH="5021640" progId="PBrush">
                  <p:embed/>
                </p:oleObj>
              </mc:Choice>
              <mc:Fallback>
                <p:oleObj name="Bitmap Image" r:id="rId2" imgW="5661720" imgH="5021640" progId="PBrush">
                  <p:embed/>
                  <p:pic>
                    <p:nvPicPr>
                      <p:cNvPr id="0" name=""/>
                      <p:cNvPicPr/>
                      <p:nvPr/>
                    </p:nvPicPr>
                    <p:blipFill>
                      <a:blip r:embed="rId3"/>
                      <a:stretch>
                        <a:fillRect/>
                      </a:stretch>
                    </p:blipFill>
                    <p:spPr>
                      <a:xfrm>
                        <a:off x="2932981" y="867841"/>
                        <a:ext cx="6409427" cy="568508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5292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4855" y="-306766"/>
            <a:ext cx="9533101" cy="1610200"/>
          </a:xfrm>
          <a:prstGeom prst="rect">
            <a:avLst/>
          </a:prstGeom>
        </p:spPr>
      </p:pic>
      <p:sp>
        <p:nvSpPr>
          <p:cNvPr id="7" name="TextBox 6"/>
          <p:cNvSpPr txBox="1"/>
          <p:nvPr/>
        </p:nvSpPr>
        <p:spPr>
          <a:xfrm>
            <a:off x="2374227" y="267501"/>
            <a:ext cx="6537367" cy="461665"/>
          </a:xfrm>
          <a:prstGeom prst="rect">
            <a:avLst/>
          </a:prstGeom>
          <a:noFill/>
        </p:spPr>
        <p:txBody>
          <a:bodyPr wrap="none" rtlCol="0">
            <a:spAutoFit/>
          </a:bodyPr>
          <a:lstStyle/>
          <a:p>
            <a:r>
              <a:rPr lang="en-US" sz="2400" dirty="0" err="1">
                <a:solidFill>
                  <a:schemeClr val="bg1"/>
                </a:solidFill>
                <a:latin typeface="Tajawal Medium" panose="00000600000000000000" pitchFamily="2" charset="-78"/>
                <a:cs typeface="Tajawal Medium" panose="00000600000000000000" pitchFamily="2" charset="-78"/>
              </a:rPr>
              <a:t>Ipsec</a:t>
            </a:r>
            <a:r>
              <a:rPr lang="en-US" sz="2400" dirty="0">
                <a:solidFill>
                  <a:schemeClr val="bg1"/>
                </a:solidFill>
                <a:latin typeface="Tajawal Medium" panose="00000600000000000000" pitchFamily="2" charset="-78"/>
                <a:cs typeface="Tajawal Medium" panose="00000600000000000000" pitchFamily="2" charset="-78"/>
              </a:rPr>
              <a:t> encryption/decryption and authentication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6857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289771" y="307006"/>
            <a:ext cx="6537367" cy="461665"/>
          </a:xfrm>
          <a:prstGeom prst="rect">
            <a:avLst/>
          </a:prstGeom>
          <a:noFill/>
        </p:spPr>
        <p:txBody>
          <a:bodyPr wrap="none" rtlCol="0">
            <a:spAutoFit/>
          </a:bodyPr>
          <a:lstStyle/>
          <a:p>
            <a:r>
              <a:rPr lang="en-US" sz="2400" dirty="0" err="1">
                <a:solidFill>
                  <a:schemeClr val="bg1"/>
                </a:solidFill>
                <a:latin typeface="Tajawal Medium" panose="00000600000000000000" pitchFamily="2" charset="-78"/>
                <a:cs typeface="Tajawal Medium" panose="00000600000000000000" pitchFamily="2" charset="-78"/>
              </a:rPr>
              <a:t>Ipsec</a:t>
            </a:r>
            <a:r>
              <a:rPr lang="en-US" sz="2400" dirty="0">
                <a:solidFill>
                  <a:schemeClr val="bg1"/>
                </a:solidFill>
                <a:latin typeface="Tajawal Medium" panose="00000600000000000000" pitchFamily="2" charset="-78"/>
                <a:cs typeface="Tajawal Medium" panose="00000600000000000000" pitchFamily="2" charset="-78"/>
              </a:rPr>
              <a:t> encryption/decryption and authentication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B09077B-171B-F4C6-0ACB-6FC852304F6E}"/>
              </a:ext>
            </a:extLst>
          </p:cNvPr>
          <p:cNvSpPr txBox="1"/>
          <p:nvPr/>
        </p:nvSpPr>
        <p:spPr>
          <a:xfrm>
            <a:off x="283949" y="1838781"/>
            <a:ext cx="11624101" cy="3046988"/>
          </a:xfrm>
          <a:prstGeom prst="rect">
            <a:avLst/>
          </a:prstGeom>
          <a:noFill/>
        </p:spPr>
        <p:txBody>
          <a:bodyPr wrap="square">
            <a:spAutoFit/>
          </a:bodyPr>
          <a:lstStyle/>
          <a:p>
            <a:r>
              <a:rPr lang="en-US" sz="2400" b="1" dirty="0"/>
              <a:t>•   IPsec uses symmetric encryption algorithms to encrypt and decrypt data.</a:t>
            </a:r>
          </a:p>
          <a:p>
            <a:endParaRPr lang="en-US" sz="2400" b="1" dirty="0"/>
          </a:p>
          <a:p>
            <a:r>
              <a:rPr lang="en-US" sz="2400" b="1" dirty="0"/>
              <a:t>•   The authentication mechanism allows the data receiver to identify the data sender in IP communications and determines whether data is tampered with during transmission.</a:t>
            </a:r>
          </a:p>
          <a:p>
            <a:endParaRPr lang="en-US" sz="2400" b="1" dirty="0"/>
          </a:p>
          <a:p>
            <a:r>
              <a:rPr lang="en-US" sz="2400" b="1" dirty="0"/>
              <a:t>• IPsec uses the Keyed-Hash Message Authentication Code (HMAC) function for authentication. The HMAC function verifies the integrity and authenticity of data packets by comparing digital signatures.</a:t>
            </a:r>
          </a:p>
        </p:txBody>
      </p:sp>
    </p:spTree>
    <p:extLst>
      <p:ext uri="{BB962C8B-B14F-4D97-AF65-F5344CB8AC3E}">
        <p14:creationId xmlns:p14="http://schemas.microsoft.com/office/powerpoint/2010/main" val="1995797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062A0212-D158-2434-1350-E119D4C256D4}"/>
              </a:ext>
            </a:extLst>
          </p:cNvPr>
          <p:cNvGraphicFramePr>
            <a:graphicFrameLocks noChangeAspect="1"/>
          </p:cNvGraphicFramePr>
          <p:nvPr>
            <p:extLst>
              <p:ext uri="{D42A27DB-BD31-4B8C-83A1-F6EECF244321}">
                <p14:modId xmlns:p14="http://schemas.microsoft.com/office/powerpoint/2010/main" val="2610744960"/>
              </p:ext>
            </p:extLst>
          </p:nvPr>
        </p:nvGraphicFramePr>
        <p:xfrm>
          <a:off x="2650377" y="2731228"/>
          <a:ext cx="6933570" cy="3904043"/>
        </p:xfrm>
        <a:graphic>
          <a:graphicData uri="http://schemas.openxmlformats.org/presentationml/2006/ole">
            <mc:AlternateContent xmlns:mc="http://schemas.openxmlformats.org/markup-compatibility/2006">
              <mc:Choice xmlns:v="urn:schemas-microsoft-com:vml" Requires="v">
                <p:oleObj name="Bitmap Image" r:id="rId2" imgW="7917120" imgH="4457880" progId="PBrush">
                  <p:embed/>
                </p:oleObj>
              </mc:Choice>
              <mc:Fallback>
                <p:oleObj name="Bitmap Image" r:id="rId2" imgW="7917120" imgH="4457880" progId="PBrush">
                  <p:embed/>
                  <p:pic>
                    <p:nvPicPr>
                      <p:cNvPr id="0" name=""/>
                      <p:cNvPicPr/>
                      <p:nvPr/>
                    </p:nvPicPr>
                    <p:blipFill>
                      <a:blip r:embed="rId3"/>
                      <a:stretch>
                        <a:fillRect/>
                      </a:stretch>
                    </p:blipFill>
                    <p:spPr>
                      <a:xfrm>
                        <a:off x="2650377" y="2731228"/>
                        <a:ext cx="6933570" cy="390404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86304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SSL VPNs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16260" y="1303434"/>
            <a:ext cx="11412148" cy="2062103"/>
          </a:xfrm>
          <a:prstGeom prst="rect">
            <a:avLst/>
          </a:prstGeom>
          <a:noFill/>
        </p:spPr>
        <p:txBody>
          <a:bodyPr wrap="square">
            <a:spAutoFit/>
          </a:bodyPr>
          <a:lstStyle/>
          <a:p>
            <a:r>
              <a:rPr lang="en-US" sz="1600" b="1" dirty="0"/>
              <a:t>• SSL is a security protocol. It provides secure connections for TCP-based application layer protocols.</a:t>
            </a:r>
          </a:p>
          <a:p>
            <a:endParaRPr lang="en-US" sz="1600" b="1" dirty="0"/>
          </a:p>
          <a:p>
            <a:r>
              <a:rPr lang="en-US" sz="1600" b="1" dirty="0"/>
              <a:t>• IPsec implements encryption for secure transmission. However, IPsec encryption and authentication have problems in some scenarios, for example, NAT traversal. Because of its unique attributes, the SSL VPN takes effect only at the application layer and does not require a user security VPN client. Therefore, its application scope is wider, and it is more convenient.</a:t>
            </a:r>
          </a:p>
          <a:p>
            <a:endParaRPr lang="en-US" sz="1600" b="1" dirty="0"/>
          </a:p>
          <a:p>
            <a:r>
              <a:rPr lang="en-US" sz="1600" b="1" dirty="0"/>
              <a:t>• SSL provides secure connections for HTTP and is widely used in various fields, such as e- commerce and online banking, to ensure secure data transmission.</a:t>
            </a:r>
          </a:p>
        </p:txBody>
      </p:sp>
    </p:spTree>
    <p:extLst>
      <p:ext uri="{BB962C8B-B14F-4D97-AF65-F5344CB8AC3E}">
        <p14:creationId xmlns:p14="http://schemas.microsoft.com/office/powerpoint/2010/main" val="593182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973"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424" y="-285056"/>
            <a:ext cx="9533101" cy="1610200"/>
          </a:xfrm>
          <a:prstGeom prst="rect">
            <a:avLst/>
          </a:prstGeom>
        </p:spPr>
      </p:pic>
      <p:sp>
        <p:nvSpPr>
          <p:cNvPr id="7" name="TextBox 6"/>
          <p:cNvSpPr txBox="1"/>
          <p:nvPr/>
        </p:nvSpPr>
        <p:spPr>
          <a:xfrm>
            <a:off x="2434717" y="289211"/>
            <a:ext cx="441640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Main Functions of an SSL VPN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BCBABB72-5604-C1EE-A586-36704B7C4C20}"/>
              </a:ext>
            </a:extLst>
          </p:cNvPr>
          <p:cNvGraphicFramePr>
            <a:graphicFrameLocks noChangeAspect="1"/>
          </p:cNvGraphicFramePr>
          <p:nvPr>
            <p:extLst>
              <p:ext uri="{D42A27DB-BD31-4B8C-83A1-F6EECF244321}">
                <p14:modId xmlns:p14="http://schemas.microsoft.com/office/powerpoint/2010/main" val="4070660422"/>
              </p:ext>
            </p:extLst>
          </p:nvPr>
        </p:nvGraphicFramePr>
        <p:xfrm>
          <a:off x="1817029" y="1166252"/>
          <a:ext cx="9457696" cy="5321301"/>
        </p:xfrm>
        <a:graphic>
          <a:graphicData uri="http://schemas.openxmlformats.org/presentationml/2006/ole">
            <mc:AlternateContent xmlns:mc="http://schemas.openxmlformats.org/markup-compatibility/2006">
              <mc:Choice xmlns:v="urn:schemas-microsoft-com:vml" Requires="v">
                <p:oleObj name="Bitmap Image" r:id="rId6" imgW="9060120" imgH="5097960" progId="PBrush">
                  <p:embed/>
                </p:oleObj>
              </mc:Choice>
              <mc:Fallback>
                <p:oleObj name="Bitmap Image" r:id="rId6" imgW="9060120" imgH="5097960" progId="PBrush">
                  <p:embed/>
                  <p:pic>
                    <p:nvPicPr>
                      <p:cNvPr id="0" name=""/>
                      <p:cNvPicPr/>
                      <p:nvPr/>
                    </p:nvPicPr>
                    <p:blipFill>
                      <a:blip r:embed="rId7"/>
                      <a:stretch>
                        <a:fillRect/>
                      </a:stretch>
                    </p:blipFill>
                    <p:spPr>
                      <a:xfrm>
                        <a:off x="1817029" y="1166252"/>
                        <a:ext cx="9457696" cy="5321301"/>
                      </a:xfrm>
                      <a:prstGeom prst="rect">
                        <a:avLst/>
                      </a:prstGeom>
                    </p:spPr>
                  </p:pic>
                </p:oleObj>
              </mc:Fallback>
            </mc:AlternateContent>
          </a:graphicData>
        </a:graphic>
      </p:graphicFrame>
    </p:spTree>
    <p:extLst>
      <p:ext uri="{BB962C8B-B14F-4D97-AF65-F5344CB8AC3E}">
        <p14:creationId xmlns:p14="http://schemas.microsoft.com/office/powerpoint/2010/main" val="1815883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885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30125" y="359834"/>
            <a:ext cx="5971699"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Application Scenario of Client-Initialized L2TP VPN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3427204-9AF9-ED6A-A043-39D843B83FBE}"/>
              </a:ext>
            </a:extLst>
          </p:cNvPr>
          <p:cNvSpPr txBox="1"/>
          <p:nvPr/>
        </p:nvSpPr>
        <p:spPr>
          <a:xfrm>
            <a:off x="250165" y="1428163"/>
            <a:ext cx="11822509" cy="923330"/>
          </a:xfrm>
          <a:prstGeom prst="rect">
            <a:avLst/>
          </a:prstGeom>
          <a:noFill/>
        </p:spPr>
        <p:txBody>
          <a:bodyPr wrap="square">
            <a:spAutoFit/>
          </a:bodyPr>
          <a:lstStyle/>
          <a:p>
            <a:r>
              <a:rPr lang="en-US" b="1" dirty="0"/>
              <a:t>• Requirements</a:t>
            </a:r>
          </a:p>
          <a:p>
            <a:r>
              <a:rPr lang="en-US" b="1" dirty="0"/>
              <a:t>□ A company has its own VPN and a VPN gateway (USG firewall) is deployed at the Internet egress of the headquarters. Employees on the move need to communicate with the company's internal servers through L2TP tunnels.</a:t>
            </a:r>
          </a:p>
        </p:txBody>
      </p:sp>
      <p:graphicFrame>
        <p:nvGraphicFramePr>
          <p:cNvPr id="12" name="Object 11">
            <a:extLst>
              <a:ext uri="{FF2B5EF4-FFF2-40B4-BE49-F238E27FC236}">
                <a16:creationId xmlns:a16="http://schemas.microsoft.com/office/drawing/2014/main" id="{AE6AE348-B891-6075-9700-E2A917545191}"/>
              </a:ext>
            </a:extLst>
          </p:cNvPr>
          <p:cNvGraphicFramePr>
            <a:graphicFrameLocks noChangeAspect="1"/>
          </p:cNvGraphicFramePr>
          <p:nvPr>
            <p:extLst>
              <p:ext uri="{D42A27DB-BD31-4B8C-83A1-F6EECF244321}">
                <p14:modId xmlns:p14="http://schemas.microsoft.com/office/powerpoint/2010/main" val="3680949097"/>
              </p:ext>
            </p:extLst>
          </p:nvPr>
        </p:nvGraphicFramePr>
        <p:xfrm>
          <a:off x="1672431" y="2896608"/>
          <a:ext cx="8847138" cy="2613025"/>
        </p:xfrm>
        <a:graphic>
          <a:graphicData uri="http://schemas.openxmlformats.org/presentationml/2006/ole">
            <mc:AlternateContent xmlns:mc="http://schemas.openxmlformats.org/markup-compatibility/2006">
              <mc:Choice xmlns:v="urn:schemas-microsoft-com:vml" Requires="v">
                <p:oleObj name="Bitmap Image" r:id="rId6" imgW="8847000" imgH="2613600" progId="PBrush">
                  <p:embed/>
                </p:oleObj>
              </mc:Choice>
              <mc:Fallback>
                <p:oleObj name="Bitmap Image" r:id="rId6" imgW="8847000" imgH="2613600" progId="PBrush">
                  <p:embed/>
                  <p:pic>
                    <p:nvPicPr>
                      <p:cNvPr id="0" name=""/>
                      <p:cNvPicPr/>
                      <p:nvPr/>
                    </p:nvPicPr>
                    <p:blipFill>
                      <a:blip r:embed="rId7"/>
                      <a:stretch>
                        <a:fillRect/>
                      </a:stretch>
                    </p:blipFill>
                    <p:spPr>
                      <a:xfrm>
                        <a:off x="1672431" y="2896608"/>
                        <a:ext cx="8847138" cy="2613025"/>
                      </a:xfrm>
                      <a:prstGeom prst="rect">
                        <a:avLst/>
                      </a:prstGeom>
                    </p:spPr>
                  </p:pic>
                </p:oleObj>
              </mc:Fallback>
            </mc:AlternateContent>
          </a:graphicData>
        </a:graphic>
      </p:graphicFrame>
    </p:spTree>
    <p:extLst>
      <p:ext uri="{BB962C8B-B14F-4D97-AF65-F5344CB8AC3E}">
        <p14:creationId xmlns:p14="http://schemas.microsoft.com/office/powerpoint/2010/main" val="1176640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0CA3ABC5-0F5A-1F3F-D70A-D3BDB1DA06A6}"/>
              </a:ext>
            </a:extLst>
          </p:cNvPr>
          <p:cNvGraphicFramePr>
            <a:graphicFrameLocks noChangeAspect="1"/>
          </p:cNvGraphicFramePr>
          <p:nvPr>
            <p:extLst>
              <p:ext uri="{D42A27DB-BD31-4B8C-83A1-F6EECF244321}">
                <p14:modId xmlns:p14="http://schemas.microsoft.com/office/powerpoint/2010/main" val="3555008977"/>
              </p:ext>
            </p:extLst>
          </p:nvPr>
        </p:nvGraphicFramePr>
        <p:xfrm>
          <a:off x="1821724" y="828136"/>
          <a:ext cx="8271183" cy="5715829"/>
        </p:xfrm>
        <a:graphic>
          <a:graphicData uri="http://schemas.openxmlformats.org/presentationml/2006/ole">
            <mc:AlternateContent xmlns:mc="http://schemas.openxmlformats.org/markup-compatibility/2006">
              <mc:Choice xmlns:v="urn:schemas-microsoft-com:vml" Requires="v">
                <p:oleObj name="Bitmap Image" r:id="rId2" imgW="7399080" imgH="5113080" progId="PBrush">
                  <p:embed/>
                </p:oleObj>
              </mc:Choice>
              <mc:Fallback>
                <p:oleObj name="Bitmap Image" r:id="rId2" imgW="7399080" imgH="5113080" progId="PBrush">
                  <p:embed/>
                  <p:pic>
                    <p:nvPicPr>
                      <p:cNvPr id="0" name=""/>
                      <p:cNvPicPr/>
                      <p:nvPr/>
                    </p:nvPicPr>
                    <p:blipFill>
                      <a:blip r:embed="rId3"/>
                      <a:stretch>
                        <a:fillRect/>
                      </a:stretch>
                    </p:blipFill>
                    <p:spPr>
                      <a:xfrm>
                        <a:off x="1821724" y="828136"/>
                        <a:ext cx="8271183" cy="571582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8859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24498" y="298279"/>
            <a:ext cx="505766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L2TP VPN Configuration Procedure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329282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94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289771" y="298279"/>
            <a:ext cx="397980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Enabling the L2TP Function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B6A981A-0624-56C4-6821-3F418EAA30B8}"/>
              </a:ext>
            </a:extLst>
          </p:cNvPr>
          <p:cNvSpPr txBox="1"/>
          <p:nvPr/>
        </p:nvSpPr>
        <p:spPr>
          <a:xfrm>
            <a:off x="130614" y="1462080"/>
            <a:ext cx="11942061" cy="830997"/>
          </a:xfrm>
          <a:prstGeom prst="rect">
            <a:avLst/>
          </a:prstGeom>
          <a:noFill/>
        </p:spPr>
        <p:txBody>
          <a:bodyPr wrap="square">
            <a:spAutoFit/>
          </a:bodyPr>
          <a:lstStyle/>
          <a:p>
            <a:r>
              <a:rPr lang="en-US" sz="2400" b="1" dirty="0"/>
              <a:t>• Choose Network &gt; L2TP &gt; L2TP. On the Configure L2TP page, select Enable for L2TP and click Apply.</a:t>
            </a:r>
          </a:p>
        </p:txBody>
      </p:sp>
      <p:graphicFrame>
        <p:nvGraphicFramePr>
          <p:cNvPr id="9" name="Object 8">
            <a:extLst>
              <a:ext uri="{FF2B5EF4-FFF2-40B4-BE49-F238E27FC236}">
                <a16:creationId xmlns:a16="http://schemas.microsoft.com/office/drawing/2014/main" id="{EC40458D-22FC-D15C-1D70-7592DABA8916}"/>
              </a:ext>
            </a:extLst>
          </p:cNvPr>
          <p:cNvGraphicFramePr>
            <a:graphicFrameLocks noChangeAspect="1"/>
          </p:cNvGraphicFramePr>
          <p:nvPr>
            <p:extLst>
              <p:ext uri="{D42A27DB-BD31-4B8C-83A1-F6EECF244321}">
                <p14:modId xmlns:p14="http://schemas.microsoft.com/office/powerpoint/2010/main" val="1401939691"/>
              </p:ext>
            </p:extLst>
          </p:nvPr>
        </p:nvGraphicFramePr>
        <p:xfrm>
          <a:off x="1505728" y="2376069"/>
          <a:ext cx="9331869" cy="4183652"/>
        </p:xfrm>
        <a:graphic>
          <a:graphicData uri="http://schemas.openxmlformats.org/presentationml/2006/ole">
            <mc:AlternateContent xmlns:mc="http://schemas.openxmlformats.org/markup-compatibility/2006">
              <mc:Choice xmlns:v="urn:schemas-microsoft-com:vml" Requires="v">
                <p:oleObj name="Bitmap Image" r:id="rId6" imgW="8922960" imgH="4000680" progId="PBrush">
                  <p:embed/>
                </p:oleObj>
              </mc:Choice>
              <mc:Fallback>
                <p:oleObj name="Bitmap Image" r:id="rId6" imgW="8922960" imgH="4000680" progId="PBrush">
                  <p:embed/>
                  <p:pic>
                    <p:nvPicPr>
                      <p:cNvPr id="0" name=""/>
                      <p:cNvPicPr/>
                      <p:nvPr/>
                    </p:nvPicPr>
                    <p:blipFill>
                      <a:blip r:embed="rId7"/>
                      <a:stretch>
                        <a:fillRect/>
                      </a:stretch>
                    </p:blipFill>
                    <p:spPr>
                      <a:xfrm>
                        <a:off x="1505728" y="2376069"/>
                        <a:ext cx="9331869" cy="4183652"/>
                      </a:xfrm>
                      <a:prstGeom prst="rect">
                        <a:avLst/>
                      </a:prstGeom>
                    </p:spPr>
                  </p:pic>
                </p:oleObj>
              </mc:Fallback>
            </mc:AlternateContent>
          </a:graphicData>
        </a:graphic>
      </p:graphicFrame>
    </p:spTree>
    <p:extLst>
      <p:ext uri="{BB962C8B-B14F-4D97-AF65-F5344CB8AC3E}">
        <p14:creationId xmlns:p14="http://schemas.microsoft.com/office/powerpoint/2010/main" val="14680281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8070217" cy="1363110"/>
          </a:xfrm>
          <a:prstGeom prst="rect">
            <a:avLst/>
          </a:prstGeom>
        </p:spPr>
      </p:pic>
      <p:sp>
        <p:nvSpPr>
          <p:cNvPr id="7" name="TextBox 6"/>
          <p:cNvSpPr txBox="1"/>
          <p:nvPr/>
        </p:nvSpPr>
        <p:spPr>
          <a:xfrm>
            <a:off x="2512355" y="162101"/>
            <a:ext cx="3057440"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Setting L2TP Parameters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2E09D97-4D36-D22F-8D01-B82733B921E8}"/>
              </a:ext>
            </a:extLst>
          </p:cNvPr>
          <p:cNvSpPr txBox="1"/>
          <p:nvPr/>
        </p:nvSpPr>
        <p:spPr>
          <a:xfrm>
            <a:off x="130614" y="1136242"/>
            <a:ext cx="11916169" cy="400110"/>
          </a:xfrm>
          <a:prstGeom prst="rect">
            <a:avLst/>
          </a:prstGeom>
          <a:noFill/>
        </p:spPr>
        <p:txBody>
          <a:bodyPr wrap="square">
            <a:spAutoFit/>
          </a:bodyPr>
          <a:lstStyle/>
          <a:p>
            <a:r>
              <a:rPr lang="en-US" sz="2000" b="1" dirty="0"/>
              <a:t>• In L2TP Group List, click Add to set L2TP group parameters.</a:t>
            </a:r>
          </a:p>
        </p:txBody>
      </p:sp>
      <p:graphicFrame>
        <p:nvGraphicFramePr>
          <p:cNvPr id="9" name="Object 8">
            <a:extLst>
              <a:ext uri="{FF2B5EF4-FFF2-40B4-BE49-F238E27FC236}">
                <a16:creationId xmlns:a16="http://schemas.microsoft.com/office/drawing/2014/main" id="{05287BB8-87E6-6097-F5BC-D812F726785B}"/>
              </a:ext>
            </a:extLst>
          </p:cNvPr>
          <p:cNvGraphicFramePr>
            <a:graphicFrameLocks noChangeAspect="1"/>
          </p:cNvGraphicFramePr>
          <p:nvPr>
            <p:extLst>
              <p:ext uri="{D42A27DB-BD31-4B8C-83A1-F6EECF244321}">
                <p14:modId xmlns:p14="http://schemas.microsoft.com/office/powerpoint/2010/main" val="537800070"/>
              </p:ext>
            </p:extLst>
          </p:nvPr>
        </p:nvGraphicFramePr>
        <p:xfrm>
          <a:off x="3286664" y="1497986"/>
          <a:ext cx="5727940" cy="5027287"/>
        </p:xfrm>
        <a:graphic>
          <a:graphicData uri="http://schemas.openxmlformats.org/presentationml/2006/ole">
            <mc:AlternateContent xmlns:mc="http://schemas.openxmlformats.org/markup-compatibility/2006">
              <mc:Choice xmlns:v="urn:schemas-microsoft-com:vml" Requires="v">
                <p:oleObj name="Bitmap Image" r:id="rId6" imgW="5113080" imgH="4488120" progId="PBrush">
                  <p:embed/>
                </p:oleObj>
              </mc:Choice>
              <mc:Fallback>
                <p:oleObj name="Bitmap Image" r:id="rId6" imgW="5113080" imgH="4488120" progId="PBrush">
                  <p:embed/>
                  <p:pic>
                    <p:nvPicPr>
                      <p:cNvPr id="0" name=""/>
                      <p:cNvPicPr/>
                      <p:nvPr/>
                    </p:nvPicPr>
                    <p:blipFill>
                      <a:blip r:embed="rId7"/>
                      <a:stretch>
                        <a:fillRect/>
                      </a:stretch>
                    </p:blipFill>
                    <p:spPr>
                      <a:xfrm>
                        <a:off x="3286664" y="1497986"/>
                        <a:ext cx="5727940" cy="5027287"/>
                      </a:xfrm>
                      <a:prstGeom prst="rect">
                        <a:avLst/>
                      </a:prstGeom>
                    </p:spPr>
                  </p:pic>
                </p:oleObj>
              </mc:Fallback>
            </mc:AlternateContent>
          </a:graphicData>
        </a:graphic>
      </p:graphicFrame>
    </p:spTree>
    <p:extLst>
      <p:ext uri="{BB962C8B-B14F-4D97-AF65-F5344CB8AC3E}">
        <p14:creationId xmlns:p14="http://schemas.microsoft.com/office/powerpoint/2010/main" val="807978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16" y="6364216"/>
            <a:ext cx="601186" cy="53911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98279"/>
            <a:ext cx="456727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Setting Dial-up User Information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260230" y="1536174"/>
            <a:ext cx="11671540" cy="707886"/>
          </a:xfrm>
          <a:prstGeom prst="rect">
            <a:avLst/>
          </a:prstGeom>
          <a:noFill/>
        </p:spPr>
        <p:txBody>
          <a:bodyPr wrap="square">
            <a:spAutoFit/>
          </a:bodyPr>
          <a:lstStyle/>
          <a:p>
            <a:r>
              <a:rPr lang="en-US" sz="2000" b="1" dirty="0"/>
              <a:t>• Choose Object &gt; User. Click the default authentication domain. On the User Management page, click Add and set the user name and password.</a:t>
            </a:r>
          </a:p>
        </p:txBody>
      </p:sp>
      <p:graphicFrame>
        <p:nvGraphicFramePr>
          <p:cNvPr id="9" name="Object 8">
            <a:extLst>
              <a:ext uri="{FF2B5EF4-FFF2-40B4-BE49-F238E27FC236}">
                <a16:creationId xmlns:a16="http://schemas.microsoft.com/office/drawing/2014/main" id="{32B00519-AD13-6B5E-97DD-371AA7D6D691}"/>
              </a:ext>
            </a:extLst>
          </p:cNvPr>
          <p:cNvGraphicFramePr>
            <a:graphicFrameLocks noChangeAspect="1"/>
          </p:cNvGraphicFramePr>
          <p:nvPr>
            <p:extLst>
              <p:ext uri="{D42A27DB-BD31-4B8C-83A1-F6EECF244321}">
                <p14:modId xmlns:p14="http://schemas.microsoft.com/office/powerpoint/2010/main" val="3048700138"/>
              </p:ext>
            </p:extLst>
          </p:nvPr>
        </p:nvGraphicFramePr>
        <p:xfrm>
          <a:off x="2799302" y="2204822"/>
          <a:ext cx="6353324" cy="4269447"/>
        </p:xfrm>
        <a:graphic>
          <a:graphicData uri="http://schemas.openxmlformats.org/presentationml/2006/ole">
            <mc:AlternateContent xmlns:mc="http://schemas.openxmlformats.org/markup-compatibility/2006">
              <mc:Choice xmlns:v="urn:schemas-microsoft-com:vml" Requires="v">
                <p:oleObj name="Bitmap Image" r:id="rId6" imgW="5852160" imgH="3931920" progId="PBrush">
                  <p:embed/>
                </p:oleObj>
              </mc:Choice>
              <mc:Fallback>
                <p:oleObj name="Bitmap Image" r:id="rId6" imgW="5852160" imgH="3931920" progId="PBrush">
                  <p:embed/>
                  <p:pic>
                    <p:nvPicPr>
                      <p:cNvPr id="0" name=""/>
                      <p:cNvPicPr/>
                      <p:nvPr/>
                    </p:nvPicPr>
                    <p:blipFill>
                      <a:blip r:embed="rId7"/>
                      <a:stretch>
                        <a:fillRect/>
                      </a:stretch>
                    </p:blipFill>
                    <p:spPr>
                      <a:xfrm>
                        <a:off x="2799302" y="2204822"/>
                        <a:ext cx="6353324" cy="4269447"/>
                      </a:xfrm>
                      <a:prstGeom prst="rect">
                        <a:avLst/>
                      </a:prstGeom>
                    </p:spPr>
                  </p:pic>
                </p:oleObj>
              </mc:Fallback>
            </mc:AlternateContent>
          </a:graphicData>
        </a:graphic>
      </p:graphicFrame>
    </p:spTree>
    <p:extLst>
      <p:ext uri="{BB962C8B-B14F-4D97-AF65-F5344CB8AC3E}">
        <p14:creationId xmlns:p14="http://schemas.microsoft.com/office/powerpoint/2010/main" val="29424529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586795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Setting the VPN Client and Authentication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5B16FFE2-ECD3-2A41-7A80-DB263D85D5DA}"/>
              </a:ext>
            </a:extLst>
          </p:cNvPr>
          <p:cNvGraphicFramePr>
            <a:graphicFrameLocks noChangeAspect="1"/>
          </p:cNvGraphicFramePr>
          <p:nvPr>
            <p:extLst>
              <p:ext uri="{D42A27DB-BD31-4B8C-83A1-F6EECF244321}">
                <p14:modId xmlns:p14="http://schemas.microsoft.com/office/powerpoint/2010/main" val="3677347517"/>
              </p:ext>
            </p:extLst>
          </p:nvPr>
        </p:nvGraphicFramePr>
        <p:xfrm>
          <a:off x="1991700" y="1043796"/>
          <a:ext cx="8679175" cy="5579722"/>
        </p:xfrm>
        <a:graphic>
          <a:graphicData uri="http://schemas.openxmlformats.org/presentationml/2006/ole">
            <mc:AlternateContent xmlns:mc="http://schemas.openxmlformats.org/markup-compatibility/2006">
              <mc:Choice xmlns:v="urn:schemas-microsoft-com:vml" Requires="v">
                <p:oleObj name="Bitmap Image" r:id="rId6" imgW="7810560" imgH="5021640" progId="PBrush">
                  <p:embed/>
                </p:oleObj>
              </mc:Choice>
              <mc:Fallback>
                <p:oleObj name="Bitmap Image" r:id="rId6" imgW="7810560" imgH="5021640" progId="PBrush">
                  <p:embed/>
                  <p:pic>
                    <p:nvPicPr>
                      <p:cNvPr id="0" name=""/>
                      <p:cNvPicPr/>
                      <p:nvPr/>
                    </p:nvPicPr>
                    <p:blipFill>
                      <a:blip r:embed="rId7"/>
                      <a:stretch>
                        <a:fillRect/>
                      </a:stretch>
                    </p:blipFill>
                    <p:spPr>
                      <a:xfrm>
                        <a:off x="1991700" y="1043796"/>
                        <a:ext cx="8679175" cy="5579722"/>
                      </a:xfrm>
                      <a:prstGeom prst="rect">
                        <a:avLst/>
                      </a:prstGeom>
                    </p:spPr>
                  </p:pic>
                </p:oleObj>
              </mc:Fallback>
            </mc:AlternateContent>
          </a:graphicData>
        </a:graphic>
      </p:graphicFrame>
    </p:spTree>
    <p:extLst>
      <p:ext uri="{BB962C8B-B14F-4D97-AF65-F5344CB8AC3E}">
        <p14:creationId xmlns:p14="http://schemas.microsoft.com/office/powerpoint/2010/main" val="2852780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4343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408797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Application Scenario of GRE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190755" y="1385259"/>
            <a:ext cx="11881920" cy="923330"/>
          </a:xfrm>
          <a:prstGeom prst="rect">
            <a:avLst/>
          </a:prstGeom>
          <a:noFill/>
        </p:spPr>
        <p:txBody>
          <a:bodyPr wrap="square">
            <a:spAutoFit/>
          </a:bodyPr>
          <a:lstStyle/>
          <a:p>
            <a:r>
              <a:rPr lang="en-US" b="1" dirty="0"/>
              <a:t>• Requirements</a:t>
            </a:r>
          </a:p>
          <a:p>
            <a:r>
              <a:rPr lang="en-US" b="1" dirty="0"/>
              <a:t>□ The two subnets (Network 1 and Network 2) that run the IP protocol communicate with each other through the GRE tunnel established between FW A and FW B.</a:t>
            </a:r>
          </a:p>
        </p:txBody>
      </p:sp>
      <p:graphicFrame>
        <p:nvGraphicFramePr>
          <p:cNvPr id="9" name="Object 8">
            <a:extLst>
              <a:ext uri="{FF2B5EF4-FFF2-40B4-BE49-F238E27FC236}">
                <a16:creationId xmlns:a16="http://schemas.microsoft.com/office/drawing/2014/main" id="{2698A8E2-FD9E-F78A-76BC-BBF094C6A013}"/>
              </a:ext>
            </a:extLst>
          </p:cNvPr>
          <p:cNvGraphicFramePr>
            <a:graphicFrameLocks noChangeAspect="1"/>
          </p:cNvGraphicFramePr>
          <p:nvPr>
            <p:extLst>
              <p:ext uri="{D42A27DB-BD31-4B8C-83A1-F6EECF244321}">
                <p14:modId xmlns:p14="http://schemas.microsoft.com/office/powerpoint/2010/main" val="134658869"/>
              </p:ext>
            </p:extLst>
          </p:nvPr>
        </p:nvGraphicFramePr>
        <p:xfrm>
          <a:off x="1645070" y="2308589"/>
          <a:ext cx="9051685" cy="3911446"/>
        </p:xfrm>
        <a:graphic>
          <a:graphicData uri="http://schemas.openxmlformats.org/presentationml/2006/ole">
            <mc:AlternateContent xmlns:mc="http://schemas.openxmlformats.org/markup-compatibility/2006">
              <mc:Choice xmlns:v="urn:schemas-microsoft-com:vml" Requires="v">
                <p:oleObj name="Bitmap Image" r:id="rId6" imgW="7917120" imgH="3421440" progId="PBrush">
                  <p:embed/>
                </p:oleObj>
              </mc:Choice>
              <mc:Fallback>
                <p:oleObj name="Bitmap Image" r:id="rId6" imgW="7917120" imgH="3421440" progId="PBrush">
                  <p:embed/>
                  <p:pic>
                    <p:nvPicPr>
                      <p:cNvPr id="0" name=""/>
                      <p:cNvPicPr/>
                      <p:nvPr/>
                    </p:nvPicPr>
                    <p:blipFill>
                      <a:blip r:embed="rId7"/>
                      <a:stretch>
                        <a:fillRect/>
                      </a:stretch>
                    </p:blipFill>
                    <p:spPr>
                      <a:xfrm>
                        <a:off x="1645070" y="2308589"/>
                        <a:ext cx="9051685" cy="3911446"/>
                      </a:xfrm>
                      <a:prstGeom prst="rect">
                        <a:avLst/>
                      </a:prstGeom>
                    </p:spPr>
                  </p:pic>
                </p:oleObj>
              </mc:Fallback>
            </mc:AlternateContent>
          </a:graphicData>
        </a:graphic>
      </p:graphicFrame>
    </p:spTree>
    <p:extLst>
      <p:ext uri="{BB962C8B-B14F-4D97-AF65-F5344CB8AC3E}">
        <p14:creationId xmlns:p14="http://schemas.microsoft.com/office/powerpoint/2010/main" val="33237312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4879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499527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GRE VPN Configuration Procedure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3536D047-9FEB-0867-44F6-39110B51F602}"/>
              </a:ext>
            </a:extLst>
          </p:cNvPr>
          <p:cNvGraphicFramePr>
            <a:graphicFrameLocks noChangeAspect="1"/>
          </p:cNvGraphicFramePr>
          <p:nvPr>
            <p:extLst>
              <p:ext uri="{D42A27DB-BD31-4B8C-83A1-F6EECF244321}">
                <p14:modId xmlns:p14="http://schemas.microsoft.com/office/powerpoint/2010/main" val="2401897067"/>
              </p:ext>
            </p:extLst>
          </p:nvPr>
        </p:nvGraphicFramePr>
        <p:xfrm>
          <a:off x="1718468" y="1329313"/>
          <a:ext cx="8848889" cy="5028544"/>
        </p:xfrm>
        <a:graphic>
          <a:graphicData uri="http://schemas.openxmlformats.org/presentationml/2006/ole">
            <mc:AlternateContent xmlns:mc="http://schemas.openxmlformats.org/markup-compatibility/2006">
              <mc:Choice xmlns:v="urn:schemas-microsoft-com:vml" Requires="v">
                <p:oleObj name="Bitmap Image" r:id="rId6" imgW="8755560" imgH="4975920" progId="PBrush">
                  <p:embed/>
                </p:oleObj>
              </mc:Choice>
              <mc:Fallback>
                <p:oleObj name="Bitmap Image" r:id="rId6" imgW="8755560" imgH="4975920" progId="PBrush">
                  <p:embed/>
                  <p:pic>
                    <p:nvPicPr>
                      <p:cNvPr id="0" name=""/>
                      <p:cNvPicPr/>
                      <p:nvPr/>
                    </p:nvPicPr>
                    <p:blipFill>
                      <a:blip r:embed="rId7"/>
                      <a:stretch>
                        <a:fillRect/>
                      </a:stretch>
                    </p:blipFill>
                    <p:spPr>
                      <a:xfrm>
                        <a:off x="1718468" y="1329313"/>
                        <a:ext cx="8848889" cy="5028544"/>
                      </a:xfrm>
                      <a:prstGeom prst="rect">
                        <a:avLst/>
                      </a:prstGeom>
                    </p:spPr>
                  </p:pic>
                </p:oleObj>
              </mc:Fallback>
            </mc:AlternateContent>
          </a:graphicData>
        </a:graphic>
      </p:graphicFrame>
    </p:spTree>
    <p:extLst>
      <p:ext uri="{BB962C8B-B14F-4D97-AF65-F5344CB8AC3E}">
        <p14:creationId xmlns:p14="http://schemas.microsoft.com/office/powerpoint/2010/main" val="18717169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304458" y="65454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517962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GRE Interface Configuration - FW_A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190755" y="1385259"/>
            <a:ext cx="11881920" cy="461665"/>
          </a:xfrm>
          <a:prstGeom prst="rect">
            <a:avLst/>
          </a:prstGeom>
          <a:noFill/>
        </p:spPr>
        <p:txBody>
          <a:bodyPr wrap="square">
            <a:spAutoFit/>
          </a:bodyPr>
          <a:lstStyle/>
          <a:p>
            <a:r>
              <a:rPr lang="en-US" sz="2400" b="1" dirty="0"/>
              <a:t>• Choose Network &gt; GRE &gt; GRE. Click Add to set GRE interface parameters.</a:t>
            </a:r>
          </a:p>
        </p:txBody>
      </p:sp>
      <p:graphicFrame>
        <p:nvGraphicFramePr>
          <p:cNvPr id="9" name="Object 8">
            <a:extLst>
              <a:ext uri="{FF2B5EF4-FFF2-40B4-BE49-F238E27FC236}">
                <a16:creationId xmlns:a16="http://schemas.microsoft.com/office/drawing/2014/main" id="{FBE57EBF-937C-438B-DF6C-62AB1F07AC58}"/>
              </a:ext>
            </a:extLst>
          </p:cNvPr>
          <p:cNvGraphicFramePr>
            <a:graphicFrameLocks noChangeAspect="1"/>
          </p:cNvGraphicFramePr>
          <p:nvPr>
            <p:extLst>
              <p:ext uri="{D42A27DB-BD31-4B8C-83A1-F6EECF244321}">
                <p14:modId xmlns:p14="http://schemas.microsoft.com/office/powerpoint/2010/main" val="2902930885"/>
              </p:ext>
            </p:extLst>
          </p:nvPr>
        </p:nvGraphicFramePr>
        <p:xfrm>
          <a:off x="1308670" y="1922727"/>
          <a:ext cx="9887542" cy="4503952"/>
        </p:xfrm>
        <a:graphic>
          <a:graphicData uri="http://schemas.openxmlformats.org/presentationml/2006/ole">
            <mc:AlternateContent xmlns:mc="http://schemas.openxmlformats.org/markup-compatibility/2006">
              <mc:Choice xmlns:v="urn:schemas-microsoft-com:vml" Requires="v">
                <p:oleObj name="Bitmap Image" r:id="rId6" imgW="9349920" imgH="4259520" progId="PBrush">
                  <p:embed/>
                </p:oleObj>
              </mc:Choice>
              <mc:Fallback>
                <p:oleObj name="Bitmap Image" r:id="rId6" imgW="9349920" imgH="4259520" progId="PBrush">
                  <p:embed/>
                  <p:pic>
                    <p:nvPicPr>
                      <p:cNvPr id="0" name=""/>
                      <p:cNvPicPr/>
                      <p:nvPr/>
                    </p:nvPicPr>
                    <p:blipFill>
                      <a:blip r:embed="rId7"/>
                      <a:stretch>
                        <a:fillRect/>
                      </a:stretch>
                    </p:blipFill>
                    <p:spPr>
                      <a:xfrm>
                        <a:off x="1308670" y="1922727"/>
                        <a:ext cx="9887542" cy="4503952"/>
                      </a:xfrm>
                      <a:prstGeom prst="rect">
                        <a:avLst/>
                      </a:prstGeom>
                    </p:spPr>
                  </p:pic>
                </p:oleObj>
              </mc:Fallback>
            </mc:AlternateContent>
          </a:graphicData>
        </a:graphic>
      </p:graphicFrame>
    </p:spTree>
    <p:extLst>
      <p:ext uri="{BB962C8B-B14F-4D97-AF65-F5344CB8AC3E}">
        <p14:creationId xmlns:p14="http://schemas.microsoft.com/office/powerpoint/2010/main" val="17892062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405271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Route Configuration - FW_A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190755" y="1385259"/>
            <a:ext cx="11881920" cy="369332"/>
          </a:xfrm>
          <a:prstGeom prst="rect">
            <a:avLst/>
          </a:prstGeom>
          <a:noFill/>
        </p:spPr>
        <p:txBody>
          <a:bodyPr wrap="square">
            <a:spAutoFit/>
          </a:bodyPr>
          <a:lstStyle/>
          <a:p>
            <a:r>
              <a:rPr lang="en-US" b="1" dirty="0"/>
              <a:t>• Choose Network &gt; Static Route. Click Add to configure a static route to Network 2.</a:t>
            </a:r>
          </a:p>
        </p:txBody>
      </p:sp>
      <p:graphicFrame>
        <p:nvGraphicFramePr>
          <p:cNvPr id="9" name="Object 8">
            <a:extLst>
              <a:ext uri="{FF2B5EF4-FFF2-40B4-BE49-F238E27FC236}">
                <a16:creationId xmlns:a16="http://schemas.microsoft.com/office/drawing/2014/main" id="{76F3F997-19A5-44E2-0134-1E617575FFC6}"/>
              </a:ext>
            </a:extLst>
          </p:cNvPr>
          <p:cNvGraphicFramePr>
            <a:graphicFrameLocks noChangeAspect="1"/>
          </p:cNvGraphicFramePr>
          <p:nvPr>
            <p:extLst>
              <p:ext uri="{D42A27DB-BD31-4B8C-83A1-F6EECF244321}">
                <p14:modId xmlns:p14="http://schemas.microsoft.com/office/powerpoint/2010/main" val="3275616292"/>
              </p:ext>
            </p:extLst>
          </p:nvPr>
        </p:nvGraphicFramePr>
        <p:xfrm>
          <a:off x="1138387" y="1724399"/>
          <a:ext cx="10188096" cy="4782354"/>
        </p:xfrm>
        <a:graphic>
          <a:graphicData uri="http://schemas.openxmlformats.org/presentationml/2006/ole">
            <mc:AlternateContent xmlns:mc="http://schemas.openxmlformats.org/markup-compatibility/2006">
              <mc:Choice xmlns:v="urn:schemas-microsoft-com:vml" Requires="v">
                <p:oleObj name="Bitmap Image" r:id="rId6" imgW="8847000" imgH="4152960" progId="PBrush">
                  <p:embed/>
                </p:oleObj>
              </mc:Choice>
              <mc:Fallback>
                <p:oleObj name="Bitmap Image" r:id="rId6" imgW="8847000" imgH="4152960" progId="PBrush">
                  <p:embed/>
                  <p:pic>
                    <p:nvPicPr>
                      <p:cNvPr id="0" name=""/>
                      <p:cNvPicPr/>
                      <p:nvPr/>
                    </p:nvPicPr>
                    <p:blipFill>
                      <a:blip r:embed="rId7"/>
                      <a:stretch>
                        <a:fillRect/>
                      </a:stretch>
                    </p:blipFill>
                    <p:spPr>
                      <a:xfrm>
                        <a:off x="1138387" y="1724399"/>
                        <a:ext cx="10188096" cy="4782354"/>
                      </a:xfrm>
                      <a:prstGeom prst="rect">
                        <a:avLst/>
                      </a:prstGeom>
                    </p:spPr>
                  </p:pic>
                </p:oleObj>
              </mc:Fallback>
            </mc:AlternateContent>
          </a:graphicData>
        </a:graphic>
      </p:graphicFrame>
    </p:spTree>
    <p:extLst>
      <p:ext uri="{BB962C8B-B14F-4D97-AF65-F5344CB8AC3E}">
        <p14:creationId xmlns:p14="http://schemas.microsoft.com/office/powerpoint/2010/main" val="12496784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361092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Configuration Verification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160684" y="2188414"/>
            <a:ext cx="11881920" cy="2308324"/>
          </a:xfrm>
          <a:prstGeom prst="rect">
            <a:avLst/>
          </a:prstGeom>
          <a:noFill/>
        </p:spPr>
        <p:txBody>
          <a:bodyPr wrap="square">
            <a:spAutoFit/>
          </a:bodyPr>
          <a:lstStyle/>
          <a:p>
            <a:r>
              <a:rPr lang="en-US" sz="2400" b="1" dirty="0"/>
              <a:t>•  Verify the following:</a:t>
            </a:r>
          </a:p>
          <a:p>
            <a:endParaRPr lang="en-US" sz="2400" b="1" dirty="0"/>
          </a:p>
          <a:p>
            <a:pPr marL="285750" indent="-285750">
              <a:buFont typeface="Wingdings" panose="05000000000000000000" pitchFamily="2" charset="2"/>
              <a:buChar char="v"/>
            </a:pPr>
            <a:r>
              <a:rPr lang="en-US" sz="2400" b="1" dirty="0"/>
              <a:t>PCs on Networks 1 and 2 can ping each other.</a:t>
            </a:r>
          </a:p>
          <a:p>
            <a:endParaRPr lang="en-US" sz="2400" b="1" dirty="0"/>
          </a:p>
          <a:p>
            <a:pPr marL="285750" indent="-285750">
              <a:buFont typeface="Wingdings" panose="05000000000000000000" pitchFamily="2" charset="2"/>
              <a:buChar char="v"/>
            </a:pPr>
            <a:r>
              <a:rPr lang="en-US" sz="2400" b="1" dirty="0"/>
              <a:t>A router whose outbound interface is </a:t>
            </a:r>
            <a:r>
              <a:rPr lang="en-US" sz="2400" b="1" dirty="0" err="1"/>
              <a:t>Tunnell</a:t>
            </a:r>
            <a:r>
              <a:rPr lang="en-US" sz="2400" b="1" dirty="0"/>
              <a:t> and is destined for10.1.2.0/24 can be found (by choosing Network &gt; Route &gt; Routing Table) in the routing table on FW_A.</a:t>
            </a:r>
          </a:p>
        </p:txBody>
      </p:sp>
    </p:spTree>
    <p:extLst>
      <p:ext uri="{BB962C8B-B14F-4D97-AF65-F5344CB8AC3E}">
        <p14:creationId xmlns:p14="http://schemas.microsoft.com/office/powerpoint/2010/main" val="21398723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685957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Application Scenario of Point-to-Point IPsec VPN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190755" y="1385259"/>
            <a:ext cx="11881920" cy="1988365"/>
          </a:xfrm>
          <a:prstGeom prst="rect">
            <a:avLst/>
          </a:prstGeom>
          <a:noFill/>
        </p:spPr>
        <p:txBody>
          <a:bodyPr wrap="square">
            <a:spAutoFit/>
          </a:bodyPr>
          <a:lstStyle/>
          <a:p>
            <a:r>
              <a:rPr lang="en-US" b="1" dirty="0"/>
              <a:t>• Requirements</a:t>
            </a:r>
          </a:p>
          <a:p>
            <a:pPr>
              <a:lnSpc>
                <a:spcPct val="150000"/>
              </a:lnSpc>
            </a:pPr>
            <a:endParaRPr lang="en-US" b="1" dirty="0"/>
          </a:p>
          <a:p>
            <a:pPr>
              <a:lnSpc>
                <a:spcPct val="150000"/>
              </a:lnSpc>
            </a:pPr>
            <a:r>
              <a:rPr lang="en-US" b="1" dirty="0"/>
              <a:t>□ Network 1 and Network 2 are interconnected through an IPsec tunnel established between FW_A and FW_B.</a:t>
            </a:r>
          </a:p>
          <a:p>
            <a:pPr>
              <a:lnSpc>
                <a:spcPct val="150000"/>
              </a:lnSpc>
            </a:pPr>
            <a:r>
              <a:rPr lang="en-US" b="1" dirty="0"/>
              <a:t>□ The default values in IPsec and IKE proposals are used. </a:t>
            </a:r>
          </a:p>
          <a:p>
            <a:pPr>
              <a:lnSpc>
                <a:spcPct val="150000"/>
              </a:lnSpc>
            </a:pPr>
            <a:r>
              <a:rPr lang="en-US" b="1" dirty="0"/>
              <a:t>□ The IPsec tunnel is established in IKE mode.</a:t>
            </a:r>
          </a:p>
        </p:txBody>
      </p:sp>
      <p:graphicFrame>
        <p:nvGraphicFramePr>
          <p:cNvPr id="9" name="Object 8">
            <a:extLst>
              <a:ext uri="{FF2B5EF4-FFF2-40B4-BE49-F238E27FC236}">
                <a16:creationId xmlns:a16="http://schemas.microsoft.com/office/drawing/2014/main" id="{1DD62ADA-6807-814B-D479-69DF4B474B29}"/>
              </a:ext>
            </a:extLst>
          </p:cNvPr>
          <p:cNvGraphicFramePr>
            <a:graphicFrameLocks noChangeAspect="1"/>
          </p:cNvGraphicFramePr>
          <p:nvPr>
            <p:extLst>
              <p:ext uri="{D42A27DB-BD31-4B8C-83A1-F6EECF244321}">
                <p14:modId xmlns:p14="http://schemas.microsoft.com/office/powerpoint/2010/main" val="646201893"/>
              </p:ext>
            </p:extLst>
          </p:nvPr>
        </p:nvGraphicFramePr>
        <p:xfrm>
          <a:off x="1420812" y="3466429"/>
          <a:ext cx="9350375" cy="2628900"/>
        </p:xfrm>
        <a:graphic>
          <a:graphicData uri="http://schemas.openxmlformats.org/presentationml/2006/ole">
            <mc:AlternateContent xmlns:mc="http://schemas.openxmlformats.org/markup-compatibility/2006">
              <mc:Choice xmlns:v="urn:schemas-microsoft-com:vml" Requires="v">
                <p:oleObj name="Bitmap Image" r:id="rId6" imgW="9349920" imgH="2629080" progId="PBrush">
                  <p:embed/>
                </p:oleObj>
              </mc:Choice>
              <mc:Fallback>
                <p:oleObj name="Bitmap Image" r:id="rId6" imgW="9349920" imgH="2629080" progId="PBrush">
                  <p:embed/>
                  <p:pic>
                    <p:nvPicPr>
                      <p:cNvPr id="0" name=""/>
                      <p:cNvPicPr/>
                      <p:nvPr/>
                    </p:nvPicPr>
                    <p:blipFill>
                      <a:blip r:embed="rId7"/>
                      <a:stretch>
                        <a:fillRect/>
                      </a:stretch>
                    </p:blipFill>
                    <p:spPr>
                      <a:xfrm>
                        <a:off x="1420812" y="3466429"/>
                        <a:ext cx="9350375" cy="2628900"/>
                      </a:xfrm>
                      <a:prstGeom prst="rect">
                        <a:avLst/>
                      </a:prstGeom>
                    </p:spPr>
                  </p:pic>
                </p:oleObj>
              </mc:Fallback>
            </mc:AlternateContent>
          </a:graphicData>
        </a:graphic>
      </p:graphicFrame>
    </p:spTree>
    <p:extLst>
      <p:ext uri="{BB962C8B-B14F-4D97-AF65-F5344CB8AC3E}">
        <p14:creationId xmlns:p14="http://schemas.microsoft.com/office/powerpoint/2010/main" val="11245308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90E9EB4A-CC73-3D91-AD14-207700C68772}"/>
              </a:ext>
            </a:extLst>
          </p:cNvPr>
          <p:cNvGraphicFramePr>
            <a:graphicFrameLocks noChangeAspect="1"/>
          </p:cNvGraphicFramePr>
          <p:nvPr>
            <p:extLst>
              <p:ext uri="{D42A27DB-BD31-4B8C-83A1-F6EECF244321}">
                <p14:modId xmlns:p14="http://schemas.microsoft.com/office/powerpoint/2010/main" val="2408359941"/>
              </p:ext>
            </p:extLst>
          </p:nvPr>
        </p:nvGraphicFramePr>
        <p:xfrm>
          <a:off x="4464948" y="878540"/>
          <a:ext cx="2884758" cy="5707043"/>
        </p:xfrm>
        <a:graphic>
          <a:graphicData uri="http://schemas.openxmlformats.org/presentationml/2006/ole">
            <mc:AlternateContent xmlns:mc="http://schemas.openxmlformats.org/markup-compatibility/2006">
              <mc:Choice xmlns:v="urn:schemas-microsoft-com:vml" Requires="v">
                <p:oleObj name="Bitmap Image" r:id="rId2" imgW="2491920" imgH="4930200" progId="PBrush">
                  <p:embed/>
                </p:oleObj>
              </mc:Choice>
              <mc:Fallback>
                <p:oleObj name="Bitmap Image" r:id="rId2" imgW="2491920" imgH="4930200" progId="PBrush">
                  <p:embed/>
                  <p:pic>
                    <p:nvPicPr>
                      <p:cNvPr id="0" name=""/>
                      <p:cNvPicPr/>
                      <p:nvPr/>
                    </p:nvPicPr>
                    <p:blipFill>
                      <a:blip r:embed="rId3"/>
                      <a:stretch>
                        <a:fillRect/>
                      </a:stretch>
                    </p:blipFill>
                    <p:spPr>
                      <a:xfrm>
                        <a:off x="4464948" y="878540"/>
                        <a:ext cx="2884758" cy="570704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87512"/>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80887"/>
            <a:ext cx="9533101" cy="1610200"/>
          </a:xfrm>
          <a:prstGeom prst="rect">
            <a:avLst/>
          </a:prstGeom>
        </p:spPr>
      </p:pic>
      <p:sp>
        <p:nvSpPr>
          <p:cNvPr id="7" name="TextBox 6"/>
          <p:cNvSpPr txBox="1"/>
          <p:nvPr/>
        </p:nvSpPr>
        <p:spPr>
          <a:xfrm>
            <a:off x="2469222" y="312527"/>
            <a:ext cx="509787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IPsec VPN Configuration Procedure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27563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282320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Routes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190755" y="1385259"/>
            <a:ext cx="11881920" cy="369332"/>
          </a:xfrm>
          <a:prstGeom prst="rect">
            <a:avLst/>
          </a:prstGeom>
          <a:noFill/>
        </p:spPr>
        <p:txBody>
          <a:bodyPr wrap="square">
            <a:spAutoFit/>
          </a:bodyPr>
          <a:lstStyle/>
          <a:p>
            <a:r>
              <a:rPr lang="en-US" b="1" dirty="0"/>
              <a:t>• Set the route to the peer end. For example, on FW A, set the next hop to the address of FW B.</a:t>
            </a:r>
          </a:p>
        </p:txBody>
      </p:sp>
      <p:graphicFrame>
        <p:nvGraphicFramePr>
          <p:cNvPr id="9" name="Object 8">
            <a:extLst>
              <a:ext uri="{FF2B5EF4-FFF2-40B4-BE49-F238E27FC236}">
                <a16:creationId xmlns:a16="http://schemas.microsoft.com/office/drawing/2014/main" id="{E61FD588-868E-29C5-33E4-89A25211DEEA}"/>
              </a:ext>
            </a:extLst>
          </p:cNvPr>
          <p:cNvGraphicFramePr>
            <a:graphicFrameLocks noChangeAspect="1"/>
          </p:cNvGraphicFramePr>
          <p:nvPr>
            <p:extLst>
              <p:ext uri="{D42A27DB-BD31-4B8C-83A1-F6EECF244321}">
                <p14:modId xmlns:p14="http://schemas.microsoft.com/office/powerpoint/2010/main" val="2914074461"/>
              </p:ext>
            </p:extLst>
          </p:nvPr>
        </p:nvGraphicFramePr>
        <p:xfrm>
          <a:off x="1206885" y="1741038"/>
          <a:ext cx="9927878" cy="4556245"/>
        </p:xfrm>
        <a:graphic>
          <a:graphicData uri="http://schemas.openxmlformats.org/presentationml/2006/ole">
            <mc:AlternateContent xmlns:mc="http://schemas.openxmlformats.org/markup-compatibility/2006">
              <mc:Choice xmlns:v="urn:schemas-microsoft-com:vml" Requires="v">
                <p:oleObj name="Bitmap Image" r:id="rId6" imgW="8252640" imgH="3787200" progId="PBrush">
                  <p:embed/>
                </p:oleObj>
              </mc:Choice>
              <mc:Fallback>
                <p:oleObj name="Bitmap Image" r:id="rId6" imgW="8252640" imgH="3787200" progId="PBrush">
                  <p:embed/>
                  <p:pic>
                    <p:nvPicPr>
                      <p:cNvPr id="0" name=""/>
                      <p:cNvPicPr/>
                      <p:nvPr/>
                    </p:nvPicPr>
                    <p:blipFill>
                      <a:blip r:embed="rId7"/>
                      <a:stretch>
                        <a:fillRect/>
                      </a:stretch>
                    </p:blipFill>
                    <p:spPr>
                      <a:xfrm>
                        <a:off x="1206885" y="1741038"/>
                        <a:ext cx="9927878" cy="4556245"/>
                      </a:xfrm>
                      <a:prstGeom prst="rect">
                        <a:avLst/>
                      </a:prstGeom>
                    </p:spPr>
                  </p:pic>
                </p:oleObj>
              </mc:Fallback>
            </mc:AlternateContent>
          </a:graphicData>
        </a:graphic>
      </p:graphicFrame>
    </p:spTree>
    <p:extLst>
      <p:ext uri="{BB962C8B-B14F-4D97-AF65-F5344CB8AC3E}">
        <p14:creationId xmlns:p14="http://schemas.microsoft.com/office/powerpoint/2010/main" val="1343806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570861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Setting IPsec Policy Parameters - FW_A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45F4E1E1-112B-0ADD-5948-790C166A157E}"/>
              </a:ext>
            </a:extLst>
          </p:cNvPr>
          <p:cNvGraphicFramePr>
            <a:graphicFrameLocks noChangeAspect="1"/>
          </p:cNvGraphicFramePr>
          <p:nvPr>
            <p:extLst>
              <p:ext uri="{D42A27DB-BD31-4B8C-83A1-F6EECF244321}">
                <p14:modId xmlns:p14="http://schemas.microsoft.com/office/powerpoint/2010/main" val="2337631290"/>
              </p:ext>
            </p:extLst>
          </p:nvPr>
        </p:nvGraphicFramePr>
        <p:xfrm>
          <a:off x="2766935" y="1046727"/>
          <a:ext cx="6749871" cy="5607140"/>
        </p:xfrm>
        <a:graphic>
          <a:graphicData uri="http://schemas.openxmlformats.org/presentationml/2006/ole">
            <mc:AlternateContent xmlns:mc="http://schemas.openxmlformats.org/markup-compatibility/2006">
              <mc:Choice xmlns:v="urn:schemas-microsoft-com:vml" Requires="v">
                <p:oleObj name="Bitmap Image" r:id="rId6" imgW="5936040" imgH="4930200" progId="PBrush">
                  <p:embed/>
                </p:oleObj>
              </mc:Choice>
              <mc:Fallback>
                <p:oleObj name="Bitmap Image" r:id="rId6" imgW="5936040" imgH="4930200" progId="PBrush">
                  <p:embed/>
                  <p:pic>
                    <p:nvPicPr>
                      <p:cNvPr id="0" name=""/>
                      <p:cNvPicPr/>
                      <p:nvPr/>
                    </p:nvPicPr>
                    <p:blipFill>
                      <a:blip r:embed="rId7"/>
                      <a:stretch>
                        <a:fillRect/>
                      </a:stretch>
                    </p:blipFill>
                    <p:spPr>
                      <a:xfrm>
                        <a:off x="2766935" y="1046727"/>
                        <a:ext cx="6749871" cy="5607140"/>
                      </a:xfrm>
                      <a:prstGeom prst="rect">
                        <a:avLst/>
                      </a:prstGeom>
                    </p:spPr>
                  </p:pic>
                </p:oleObj>
              </mc:Fallback>
            </mc:AlternateContent>
          </a:graphicData>
        </a:graphic>
      </p:graphicFrame>
    </p:spTree>
    <p:extLst>
      <p:ext uri="{BB962C8B-B14F-4D97-AF65-F5344CB8AC3E}">
        <p14:creationId xmlns:p14="http://schemas.microsoft.com/office/powerpoint/2010/main" val="34147511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485902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Encrypted Data Flows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C801C548-9E46-A669-F39A-84E0E6459DA2}"/>
              </a:ext>
            </a:extLst>
          </p:cNvPr>
          <p:cNvGraphicFramePr>
            <a:graphicFrameLocks noChangeAspect="1"/>
          </p:cNvGraphicFramePr>
          <p:nvPr>
            <p:extLst>
              <p:ext uri="{D42A27DB-BD31-4B8C-83A1-F6EECF244321}">
                <p14:modId xmlns:p14="http://schemas.microsoft.com/office/powerpoint/2010/main" val="3338590588"/>
              </p:ext>
            </p:extLst>
          </p:nvPr>
        </p:nvGraphicFramePr>
        <p:xfrm>
          <a:off x="2394607" y="1008522"/>
          <a:ext cx="7414074" cy="5645345"/>
        </p:xfrm>
        <a:graphic>
          <a:graphicData uri="http://schemas.openxmlformats.org/presentationml/2006/ole">
            <mc:AlternateContent xmlns:mc="http://schemas.openxmlformats.org/markup-compatibility/2006">
              <mc:Choice xmlns:v="urn:schemas-microsoft-com:vml" Requires="v">
                <p:oleObj name="Bitmap Image" r:id="rId6" imgW="6454080" imgH="4915080" progId="PBrush">
                  <p:embed/>
                </p:oleObj>
              </mc:Choice>
              <mc:Fallback>
                <p:oleObj name="Bitmap Image" r:id="rId6" imgW="6454080" imgH="4915080" progId="PBrush">
                  <p:embed/>
                  <p:pic>
                    <p:nvPicPr>
                      <p:cNvPr id="0" name=""/>
                      <p:cNvPicPr/>
                      <p:nvPr/>
                    </p:nvPicPr>
                    <p:blipFill>
                      <a:blip r:embed="rId7"/>
                      <a:stretch>
                        <a:fillRect/>
                      </a:stretch>
                    </p:blipFill>
                    <p:spPr>
                      <a:xfrm>
                        <a:off x="2394607" y="1008522"/>
                        <a:ext cx="7414074" cy="5645345"/>
                      </a:xfrm>
                      <a:prstGeom prst="rect">
                        <a:avLst/>
                      </a:prstGeom>
                    </p:spPr>
                  </p:pic>
                </p:oleObj>
              </mc:Fallback>
            </mc:AlternateContent>
          </a:graphicData>
        </a:graphic>
      </p:graphicFrame>
    </p:spTree>
    <p:extLst>
      <p:ext uri="{BB962C8B-B14F-4D97-AF65-F5344CB8AC3E}">
        <p14:creationId xmlns:p14="http://schemas.microsoft.com/office/powerpoint/2010/main" val="3999228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355738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Applying an IPsec Policy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190755" y="1385259"/>
            <a:ext cx="11881920" cy="369332"/>
          </a:xfrm>
          <a:prstGeom prst="rect">
            <a:avLst/>
          </a:prstGeom>
          <a:noFill/>
        </p:spPr>
        <p:txBody>
          <a:bodyPr wrap="square">
            <a:spAutoFit/>
          </a:bodyPr>
          <a:lstStyle/>
          <a:p>
            <a:r>
              <a:rPr lang="en-US" b="1" dirty="0"/>
              <a:t>• After the configuration is complete, click Apply at the bottom of the configuration page to save and apply the IPsec policy.</a:t>
            </a:r>
          </a:p>
        </p:txBody>
      </p:sp>
      <p:graphicFrame>
        <p:nvGraphicFramePr>
          <p:cNvPr id="9" name="Object 8">
            <a:extLst>
              <a:ext uri="{FF2B5EF4-FFF2-40B4-BE49-F238E27FC236}">
                <a16:creationId xmlns:a16="http://schemas.microsoft.com/office/drawing/2014/main" id="{C0501DFC-A483-CC21-AC75-0759F863ED9E}"/>
              </a:ext>
            </a:extLst>
          </p:cNvPr>
          <p:cNvGraphicFramePr>
            <a:graphicFrameLocks noChangeAspect="1"/>
          </p:cNvGraphicFramePr>
          <p:nvPr>
            <p:extLst>
              <p:ext uri="{D42A27DB-BD31-4B8C-83A1-F6EECF244321}">
                <p14:modId xmlns:p14="http://schemas.microsoft.com/office/powerpoint/2010/main" val="156152405"/>
              </p:ext>
            </p:extLst>
          </p:nvPr>
        </p:nvGraphicFramePr>
        <p:xfrm>
          <a:off x="3144072" y="1754591"/>
          <a:ext cx="5220661" cy="4780985"/>
        </p:xfrm>
        <a:graphic>
          <a:graphicData uri="http://schemas.openxmlformats.org/presentationml/2006/ole">
            <mc:AlternateContent xmlns:mc="http://schemas.openxmlformats.org/markup-compatibility/2006">
              <mc:Choice xmlns:v="urn:schemas-microsoft-com:vml" Requires="v">
                <p:oleObj name="Bitmap Image" r:id="rId6" imgW="4335840" imgH="3970080" progId="PBrush">
                  <p:embed/>
                </p:oleObj>
              </mc:Choice>
              <mc:Fallback>
                <p:oleObj name="Bitmap Image" r:id="rId6" imgW="4335840" imgH="3970080" progId="PBrush">
                  <p:embed/>
                  <p:pic>
                    <p:nvPicPr>
                      <p:cNvPr id="0" name=""/>
                      <p:cNvPicPr/>
                      <p:nvPr/>
                    </p:nvPicPr>
                    <p:blipFill>
                      <a:blip r:embed="rId7"/>
                      <a:stretch>
                        <a:fillRect/>
                      </a:stretch>
                    </p:blipFill>
                    <p:spPr>
                      <a:xfrm>
                        <a:off x="3144072" y="1754591"/>
                        <a:ext cx="5220661" cy="4780985"/>
                      </a:xfrm>
                      <a:prstGeom prst="rect">
                        <a:avLst/>
                      </a:prstGeom>
                    </p:spPr>
                  </p:pic>
                </p:oleObj>
              </mc:Fallback>
            </mc:AlternateContent>
          </a:graphicData>
        </a:graphic>
      </p:graphicFrame>
    </p:spTree>
    <p:extLst>
      <p:ext uri="{BB962C8B-B14F-4D97-AF65-F5344CB8AC3E}">
        <p14:creationId xmlns:p14="http://schemas.microsoft.com/office/powerpoint/2010/main" val="20521498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724</TotalTime>
  <Words>1665</Words>
  <Application>Microsoft Office PowerPoint</Application>
  <PresentationFormat>Widescreen</PresentationFormat>
  <Paragraphs>180</Paragraphs>
  <Slides>42</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49" baseType="lpstr">
      <vt:lpstr>Arial</vt:lpstr>
      <vt:lpstr>Calibri</vt:lpstr>
      <vt:lpstr>Calibri Light</vt:lpstr>
      <vt:lpstr>Tajawal Medium</vt:lpstr>
      <vt:lpstr>Wingdings</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147</cp:revision>
  <dcterms:created xsi:type="dcterms:W3CDTF">2021-08-03T13:03:26Z</dcterms:created>
  <dcterms:modified xsi:type="dcterms:W3CDTF">2022-08-13T22:08:59Z</dcterms:modified>
</cp:coreProperties>
</file>