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21.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20.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5.xml" ContentType="application/vnd.openxmlformats-officedocument.presentationml.tags+xml"/>
  <Override PartName="/ppt/tags/tag6.xml" ContentType="application/vnd.openxmlformats-officedocument.presentationml.tags+xml"/>
  <Override PartName="/ppt/tags/tag14.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7.xml" ContentType="application/vnd.openxmlformats-officedocument.presentationml.tags+xml"/>
  <Override PartName="/ppt/tags/tag4.xml" ContentType="application/vnd.openxmlformats-officedocument.presentationml.tags+xml"/>
  <Override PartName="/ppt/tags/tag11.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900" r:id="rId2"/>
  </p:sldMasterIdLst>
  <p:notesMasterIdLst>
    <p:notesMasterId r:id="rId45"/>
  </p:notesMasterIdLst>
  <p:handoutMasterIdLst>
    <p:handoutMasterId r:id="rId46"/>
  </p:handoutMasterIdLst>
  <p:sldIdLst>
    <p:sldId id="320" r:id="rId3"/>
    <p:sldId id="480" r:id="rId4"/>
    <p:sldId id="257" r:id="rId5"/>
    <p:sldId id="258" r:id="rId6"/>
    <p:sldId id="286" r:id="rId7"/>
    <p:sldId id="287" r:id="rId8"/>
    <p:sldId id="288" r:id="rId9"/>
    <p:sldId id="289" r:id="rId10"/>
    <p:sldId id="290" r:id="rId11"/>
    <p:sldId id="291" r:id="rId12"/>
    <p:sldId id="292" r:id="rId13"/>
    <p:sldId id="293" r:id="rId14"/>
    <p:sldId id="294" r:id="rId15"/>
    <p:sldId id="295" r:id="rId16"/>
    <p:sldId id="296" r:id="rId17"/>
    <p:sldId id="297" r:id="rId18"/>
    <p:sldId id="259" r:id="rId19"/>
    <p:sldId id="298" r:id="rId20"/>
    <p:sldId id="260" r:id="rId21"/>
    <p:sldId id="299" r:id="rId22"/>
    <p:sldId id="261" r:id="rId23"/>
    <p:sldId id="285" r:id="rId24"/>
    <p:sldId id="262" r:id="rId25"/>
    <p:sldId id="263" r:id="rId26"/>
    <p:sldId id="284" r:id="rId27"/>
    <p:sldId id="265" r:id="rId28"/>
    <p:sldId id="266" r:id="rId29"/>
    <p:sldId id="267" r:id="rId30"/>
    <p:sldId id="268" r:id="rId31"/>
    <p:sldId id="269" r:id="rId32"/>
    <p:sldId id="270" r:id="rId33"/>
    <p:sldId id="271" r:id="rId34"/>
    <p:sldId id="272" r:id="rId35"/>
    <p:sldId id="481" r:id="rId36"/>
    <p:sldId id="483" r:id="rId37"/>
    <p:sldId id="484" r:id="rId38"/>
    <p:sldId id="485" r:id="rId39"/>
    <p:sldId id="486" r:id="rId40"/>
    <p:sldId id="487" r:id="rId41"/>
    <p:sldId id="488" r:id="rId42"/>
    <p:sldId id="489" r:id="rId43"/>
    <p:sldId id="490" r:id="rId44"/>
  </p:sldIdLst>
  <p:sldSz cx="9144000" cy="6858000" type="screen4x3"/>
  <p:notesSz cx="6858000" cy="9144000"/>
  <p:defaultTextStyle>
    <a:defPPr>
      <a:defRPr lang="en-US"/>
    </a:defPPr>
    <a:lvl1pPr algn="l" rtl="0" eaLnBrk="0" fontAlgn="base" hangingPunct="0">
      <a:spcBef>
        <a:spcPct val="0"/>
      </a:spcBef>
      <a:spcAft>
        <a:spcPct val="0"/>
      </a:spcAft>
      <a:defRPr sz="2400" b="1"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2400" b="1"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2400" b="1"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2400" b="1"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2400" b="1" kern="1200">
        <a:solidFill>
          <a:schemeClr val="tx1"/>
        </a:solidFill>
        <a:latin typeface="Arial" panose="020B0604020202020204" pitchFamily="34" charset="0"/>
        <a:ea typeface="+mn-ea"/>
        <a:cs typeface="+mn-cs"/>
      </a:defRPr>
    </a:lvl5pPr>
    <a:lvl6pPr marL="2286000" algn="l" defTabSz="914400" rtl="0" eaLnBrk="1" latinLnBrk="0" hangingPunct="1">
      <a:defRPr sz="2400" b="1" kern="1200">
        <a:solidFill>
          <a:schemeClr val="tx1"/>
        </a:solidFill>
        <a:latin typeface="Arial" panose="020B0604020202020204" pitchFamily="34" charset="0"/>
        <a:ea typeface="+mn-ea"/>
        <a:cs typeface="+mn-cs"/>
      </a:defRPr>
    </a:lvl6pPr>
    <a:lvl7pPr marL="2743200" algn="l" defTabSz="914400" rtl="0" eaLnBrk="1" latinLnBrk="0" hangingPunct="1">
      <a:defRPr sz="2400" b="1" kern="1200">
        <a:solidFill>
          <a:schemeClr val="tx1"/>
        </a:solidFill>
        <a:latin typeface="Arial" panose="020B0604020202020204" pitchFamily="34" charset="0"/>
        <a:ea typeface="+mn-ea"/>
        <a:cs typeface="+mn-cs"/>
      </a:defRPr>
    </a:lvl7pPr>
    <a:lvl8pPr marL="3200400" algn="l" defTabSz="914400" rtl="0" eaLnBrk="1" latinLnBrk="0" hangingPunct="1">
      <a:defRPr sz="2400" b="1" kern="1200">
        <a:solidFill>
          <a:schemeClr val="tx1"/>
        </a:solidFill>
        <a:latin typeface="Arial" panose="020B0604020202020204" pitchFamily="34" charset="0"/>
        <a:ea typeface="+mn-ea"/>
        <a:cs typeface="+mn-cs"/>
      </a:defRPr>
    </a:lvl8pPr>
    <a:lvl9pPr marL="3657600" algn="l" defTabSz="914400" rtl="0" eaLnBrk="1" latinLnBrk="0" hangingPunct="1">
      <a:defRPr sz="2400" b="1"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51DC00"/>
    <a:srgbClr val="42B200"/>
    <a:srgbClr val="014A01"/>
    <a:srgbClr val="000000"/>
    <a:srgbClr val="D49FFF"/>
    <a:srgbClr val="A75151"/>
    <a:srgbClr val="380069"/>
    <a:srgbClr val="73EFF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369" autoAdjust="0"/>
  </p:normalViewPr>
  <p:slideViewPr>
    <p:cSldViewPr>
      <p:cViewPr varScale="1">
        <p:scale>
          <a:sx n="70" d="100"/>
          <a:sy n="70" d="100"/>
        </p:scale>
        <p:origin x="1738" y="58"/>
      </p:cViewPr>
      <p:guideLst>
        <p:guide orient="horz" pos="2160"/>
        <p:guide pos="2880"/>
      </p:guideLst>
    </p:cSldViewPr>
  </p:slideViewPr>
  <p:outlineViewPr>
    <p:cViewPr>
      <p:scale>
        <a:sx n="33" d="100"/>
        <a:sy n="33" d="100"/>
      </p:scale>
      <p:origin x="0" y="0"/>
    </p:cViewPr>
  </p:outlineViewPr>
  <p:notesTextViewPr>
    <p:cViewPr>
      <p:scale>
        <a:sx n="200" d="100"/>
        <a:sy n="200" d="100"/>
      </p:scale>
      <p:origin x="0" y="0"/>
    </p:cViewPr>
  </p:notesTextViewPr>
  <p:sorterViewPr>
    <p:cViewPr>
      <p:scale>
        <a:sx n="66" d="100"/>
        <a:sy n="66" d="100"/>
      </p:scale>
      <p:origin x="0" y="0"/>
    </p:cViewPr>
  </p:sorterViewPr>
  <p:notesViewPr>
    <p:cSldViewPr>
      <p:cViewPr>
        <p:scale>
          <a:sx n="100" d="100"/>
          <a:sy n="100" d="100"/>
        </p:scale>
        <p:origin x="-54" y="347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handoutMaster" Target="handoutMasters/handout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69709ED1-C266-65B0-3DF5-6B622D078FFF}"/>
              </a:ext>
            </a:extLst>
          </p:cNvPr>
          <p:cNvSpPr>
            <a:spLocks noChangeArrowheads="1"/>
          </p:cNvSpPr>
          <p:nvPr/>
        </p:nvSpPr>
        <p:spPr bwMode="auto">
          <a:xfrm>
            <a:off x="446088" y="8528050"/>
            <a:ext cx="1649412" cy="393700"/>
          </a:xfrm>
          <a:prstGeom prst="rect">
            <a:avLst/>
          </a:prstGeom>
          <a:noFill/>
          <a:ln>
            <a:noFill/>
          </a:ln>
          <a:effectLst/>
        </p:spPr>
        <p:txBody>
          <a:bodyPr wrap="none" lIns="90488" tIns="44450" rIns="90488" bIns="44450">
            <a:spAutoFit/>
          </a:bodyPr>
          <a:lstStyle>
            <a:lvl1pPr eaLnBrk="0" hangingPunct="0">
              <a:defRPr sz="2400" b="1">
                <a:solidFill>
                  <a:schemeClr val="tx1"/>
                </a:solidFill>
                <a:latin typeface="Arial" panose="020B0604020202020204" pitchFamily="34" charset="0"/>
              </a:defRPr>
            </a:lvl1pPr>
            <a:lvl2pPr marL="742950" indent="-285750" eaLnBrk="0" hangingPunct="0">
              <a:defRPr sz="2400" b="1">
                <a:solidFill>
                  <a:schemeClr val="tx1"/>
                </a:solidFill>
                <a:latin typeface="Arial" panose="020B0604020202020204" pitchFamily="34" charset="0"/>
              </a:defRPr>
            </a:lvl2pPr>
            <a:lvl3pPr marL="1143000" indent="-228600" eaLnBrk="0" hangingPunct="0">
              <a:defRPr sz="2400" b="1">
                <a:solidFill>
                  <a:schemeClr val="tx1"/>
                </a:solidFill>
                <a:latin typeface="Arial" panose="020B0604020202020204" pitchFamily="34" charset="0"/>
              </a:defRPr>
            </a:lvl3pPr>
            <a:lvl4pPr marL="1600200" indent="-228600" eaLnBrk="0" hangingPunct="0">
              <a:defRPr sz="2400" b="1">
                <a:solidFill>
                  <a:schemeClr val="tx1"/>
                </a:solidFill>
                <a:latin typeface="Arial" panose="020B0604020202020204" pitchFamily="34" charset="0"/>
              </a:defRPr>
            </a:lvl4pPr>
            <a:lvl5pPr marL="2057400" indent="-228600" eaLnBrk="0" hangingPunct="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algn="ctr">
              <a:defRPr/>
            </a:pPr>
            <a:r>
              <a:rPr lang="en-US" altLang="en-US" sz="1000" b="0">
                <a:solidFill>
                  <a:srgbClr val="000000"/>
                </a:solidFill>
              </a:rPr>
              <a:t>Van Horne &amp; Wachowicz, </a:t>
            </a:r>
          </a:p>
          <a:p>
            <a:pPr algn="ctr">
              <a:defRPr/>
            </a:pPr>
            <a:r>
              <a:rPr lang="en-US" altLang="en-US" sz="1000" b="0">
                <a:solidFill>
                  <a:srgbClr val="000000"/>
                </a:solidFill>
              </a:rPr>
              <a:t>© 2001 Prentice-Hall, Inc.</a:t>
            </a:r>
          </a:p>
        </p:txBody>
      </p:sp>
      <p:sp>
        <p:nvSpPr>
          <p:cNvPr id="35843" name="Rectangle 3">
            <a:extLst>
              <a:ext uri="{FF2B5EF4-FFF2-40B4-BE49-F238E27FC236}">
                <a16:creationId xmlns:a16="http://schemas.microsoft.com/office/drawing/2014/main" id="{5D9D92B0-7F19-FACE-DEFF-D4B52677799A}"/>
              </a:ext>
            </a:extLst>
          </p:cNvPr>
          <p:cNvSpPr>
            <a:spLocks noChangeArrowheads="1"/>
          </p:cNvSpPr>
          <p:nvPr/>
        </p:nvSpPr>
        <p:spPr bwMode="auto">
          <a:xfrm>
            <a:off x="1435100" y="100013"/>
            <a:ext cx="4017963" cy="514350"/>
          </a:xfrm>
          <a:prstGeom prst="rect">
            <a:avLst/>
          </a:prstGeom>
          <a:noFill/>
          <a:ln>
            <a:noFill/>
          </a:ln>
          <a:effectLst/>
        </p:spPr>
        <p:txBody>
          <a:bodyPr wrap="none" lIns="90488" tIns="44450" rIns="90488" bIns="44450">
            <a:spAutoFit/>
          </a:bodyPr>
          <a:lstStyle>
            <a:lvl1pPr eaLnBrk="0" hangingPunct="0">
              <a:defRPr sz="2400" b="1">
                <a:solidFill>
                  <a:schemeClr val="tx1"/>
                </a:solidFill>
                <a:latin typeface="Arial" panose="020B0604020202020204" pitchFamily="34" charset="0"/>
              </a:defRPr>
            </a:lvl1pPr>
            <a:lvl2pPr marL="742950" indent="-285750" eaLnBrk="0" hangingPunct="0">
              <a:defRPr sz="2400" b="1">
                <a:solidFill>
                  <a:schemeClr val="tx1"/>
                </a:solidFill>
                <a:latin typeface="Arial" panose="020B0604020202020204" pitchFamily="34" charset="0"/>
              </a:defRPr>
            </a:lvl2pPr>
            <a:lvl3pPr marL="1143000" indent="-228600" eaLnBrk="0" hangingPunct="0">
              <a:defRPr sz="2400" b="1">
                <a:solidFill>
                  <a:schemeClr val="tx1"/>
                </a:solidFill>
                <a:latin typeface="Arial" panose="020B0604020202020204" pitchFamily="34" charset="0"/>
              </a:defRPr>
            </a:lvl3pPr>
            <a:lvl4pPr marL="1600200" indent="-228600" eaLnBrk="0" hangingPunct="0">
              <a:defRPr sz="2400" b="1">
                <a:solidFill>
                  <a:schemeClr val="tx1"/>
                </a:solidFill>
                <a:latin typeface="Arial" panose="020B0604020202020204" pitchFamily="34" charset="0"/>
              </a:defRPr>
            </a:lvl4pPr>
            <a:lvl5pPr marL="2057400" indent="-228600" eaLnBrk="0" hangingPunct="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algn="ctr">
              <a:defRPr/>
            </a:pPr>
            <a:r>
              <a:rPr lang="en-US" altLang="en-US" sz="1400">
                <a:solidFill>
                  <a:srgbClr val="000000"/>
                </a:solidFill>
              </a:rPr>
              <a:t>Fundamentals of Financial Management, 11/e</a:t>
            </a:r>
          </a:p>
          <a:p>
            <a:pPr algn="ctr">
              <a:defRPr/>
            </a:pPr>
            <a:r>
              <a:rPr lang="en-US" altLang="en-US" sz="1400">
                <a:solidFill>
                  <a:srgbClr val="000000"/>
                </a:solidFill>
              </a:rPr>
              <a:t>Chapter 1: The Role of Financial Management</a:t>
            </a:r>
          </a:p>
        </p:txBody>
      </p:sp>
      <p:sp>
        <p:nvSpPr>
          <p:cNvPr id="64516" name="Rectangle 5">
            <a:extLst>
              <a:ext uri="{FF2B5EF4-FFF2-40B4-BE49-F238E27FC236}">
                <a16:creationId xmlns:a16="http://schemas.microsoft.com/office/drawing/2014/main" id="{B8334653-9DF0-0FC5-A295-4C724C4BC513}"/>
              </a:ext>
            </a:extLst>
          </p:cNvPr>
          <p:cNvSpPr>
            <a:spLocks noChangeArrowheads="1"/>
          </p:cNvSpPr>
          <p:nvPr/>
        </p:nvSpPr>
        <p:spPr bwMode="auto">
          <a:xfrm>
            <a:off x="3154363" y="8589963"/>
            <a:ext cx="546100" cy="271462"/>
          </a:xfrm>
          <a:prstGeom prst="rect">
            <a:avLst/>
          </a:prstGeom>
          <a:noFill/>
          <a:ln>
            <a:noFill/>
          </a:ln>
          <a:effectLst/>
        </p:spPr>
        <p:txBody>
          <a:bodyPr wrap="none" lIns="90488" tIns="44450" rIns="90488" bIns="44450">
            <a:spAutoFit/>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a:defRPr/>
            </a:pPr>
            <a:r>
              <a:rPr lang="en-US" altLang="en-US" sz="1200" b="0"/>
              <a:t>I - </a:t>
            </a:r>
            <a:fld id="{C5C6DEC2-E60A-4234-8A63-BDAF2000336A}" type="slidenum">
              <a:rPr lang="en-US" altLang="en-US" sz="1200" b="0" smtClean="0"/>
              <a:pPr>
                <a:defRPr/>
              </a:pPr>
              <a:t>‹#›</a:t>
            </a:fld>
            <a:endParaRPr lang="en-US" altLang="en-US" sz="1200" b="0"/>
          </a:p>
        </p:txBody>
      </p:sp>
      <p:sp>
        <p:nvSpPr>
          <p:cNvPr id="35845" name="Rectangle 6">
            <a:extLst>
              <a:ext uri="{FF2B5EF4-FFF2-40B4-BE49-F238E27FC236}">
                <a16:creationId xmlns:a16="http://schemas.microsoft.com/office/drawing/2014/main" id="{D5040C13-3E32-13DF-B480-8FDA2510D481}"/>
              </a:ext>
            </a:extLst>
          </p:cNvPr>
          <p:cNvSpPr>
            <a:spLocks noChangeArrowheads="1"/>
          </p:cNvSpPr>
          <p:nvPr/>
        </p:nvSpPr>
        <p:spPr bwMode="auto">
          <a:xfrm>
            <a:off x="4492625" y="8528050"/>
            <a:ext cx="2090738" cy="393700"/>
          </a:xfrm>
          <a:prstGeom prst="rect">
            <a:avLst/>
          </a:prstGeom>
          <a:noFill/>
          <a:ln>
            <a:noFill/>
          </a:ln>
          <a:effectLst/>
        </p:spPr>
        <p:txBody>
          <a:bodyPr wrap="none" lIns="90488" tIns="44450" rIns="90488" bIns="44450">
            <a:spAutoFit/>
          </a:bodyPr>
          <a:lstStyle>
            <a:lvl1pPr eaLnBrk="0" hangingPunct="0">
              <a:defRPr sz="2400" b="1">
                <a:solidFill>
                  <a:schemeClr val="tx1"/>
                </a:solidFill>
                <a:latin typeface="Arial" panose="020B0604020202020204" pitchFamily="34" charset="0"/>
              </a:defRPr>
            </a:lvl1pPr>
            <a:lvl2pPr marL="742950" indent="-285750" eaLnBrk="0" hangingPunct="0">
              <a:defRPr sz="2400" b="1">
                <a:solidFill>
                  <a:schemeClr val="tx1"/>
                </a:solidFill>
                <a:latin typeface="Arial" panose="020B0604020202020204" pitchFamily="34" charset="0"/>
              </a:defRPr>
            </a:lvl2pPr>
            <a:lvl3pPr marL="1143000" indent="-228600" eaLnBrk="0" hangingPunct="0">
              <a:defRPr sz="2400" b="1">
                <a:solidFill>
                  <a:schemeClr val="tx1"/>
                </a:solidFill>
                <a:latin typeface="Arial" panose="020B0604020202020204" pitchFamily="34" charset="0"/>
              </a:defRPr>
            </a:lvl3pPr>
            <a:lvl4pPr marL="1600200" indent="-228600" eaLnBrk="0" hangingPunct="0">
              <a:defRPr sz="2400" b="1">
                <a:solidFill>
                  <a:schemeClr val="tx1"/>
                </a:solidFill>
                <a:latin typeface="Arial" panose="020B0604020202020204" pitchFamily="34" charset="0"/>
              </a:defRPr>
            </a:lvl4pPr>
            <a:lvl5pPr marL="2057400" indent="-228600" eaLnBrk="0" hangingPunct="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algn="ctr">
              <a:defRPr/>
            </a:pPr>
            <a:r>
              <a:rPr lang="en-US" altLang="en-US" sz="1000" b="0">
                <a:solidFill>
                  <a:srgbClr val="000000"/>
                </a:solidFill>
              </a:rPr>
              <a:t>by Gregory A. Kuhlemeyer, Ph.D.,</a:t>
            </a:r>
          </a:p>
          <a:p>
            <a:pPr algn="ctr">
              <a:defRPr/>
            </a:pPr>
            <a:r>
              <a:rPr lang="en-US" altLang="en-US" sz="1000" b="0">
                <a:solidFill>
                  <a:srgbClr val="000000"/>
                </a:solidFill>
              </a:rPr>
              <a:t>Carroll College, Waukesha, WI </a:t>
            </a: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3E98CEE2-6EE7-3E16-322B-67DABA8C8C46}"/>
              </a:ext>
            </a:extLst>
          </p:cNvPr>
          <p:cNvSpPr>
            <a:spLocks noGrp="1" noChangeArrowheads="1"/>
          </p:cNvSpPr>
          <p:nvPr>
            <p:ph type="body" sz="quarter" idx="3"/>
          </p:nvPr>
        </p:nvSpPr>
        <p:spPr bwMode="auto">
          <a:xfrm>
            <a:off x="914400" y="4343400"/>
            <a:ext cx="5029200" cy="4114800"/>
          </a:xfrm>
          <a:prstGeom prst="rect">
            <a:avLst/>
          </a:prstGeom>
          <a:noFill/>
          <a:ln>
            <a:noFill/>
          </a:ln>
          <a:effectLst/>
        </p:spPr>
        <p:txBody>
          <a:bodyPr vert="horz" wrap="square" lIns="90488" tIns="44450" rIns="90488" bIns="44450" numCol="1" anchor="t" anchorCtr="0" compatLnSpc="1">
            <a:prstTxWarp prst="textNoShape">
              <a:avLst/>
            </a:prstTxWarp>
          </a:bodyPr>
          <a:lstStyle/>
          <a:p>
            <a:pPr lvl="0"/>
            <a:r>
              <a:rPr lang="en-US" noProof="0"/>
              <a:t>Click to edit Master notes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435" name="Rectangle 3">
            <a:extLst>
              <a:ext uri="{FF2B5EF4-FFF2-40B4-BE49-F238E27FC236}">
                <a16:creationId xmlns:a16="http://schemas.microsoft.com/office/drawing/2014/main" id="{E0029C95-CFFF-7784-A407-D152AA6664A0}"/>
              </a:ext>
            </a:extLst>
          </p:cNvPr>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24" name="Rectangle 4">
            <a:extLst>
              <a:ext uri="{FF2B5EF4-FFF2-40B4-BE49-F238E27FC236}">
                <a16:creationId xmlns:a16="http://schemas.microsoft.com/office/drawing/2014/main" id="{D4260631-89A2-CF17-BC96-EA4F43B205F8}"/>
              </a:ext>
            </a:extLst>
          </p:cNvPr>
          <p:cNvSpPr>
            <a:spLocks noChangeArrowheads="1"/>
          </p:cNvSpPr>
          <p:nvPr/>
        </p:nvSpPr>
        <p:spPr bwMode="auto">
          <a:xfrm>
            <a:off x="446088" y="8528050"/>
            <a:ext cx="1649412" cy="393700"/>
          </a:xfrm>
          <a:prstGeom prst="rect">
            <a:avLst/>
          </a:prstGeom>
          <a:noFill/>
          <a:ln>
            <a:noFill/>
          </a:ln>
          <a:effectLst/>
        </p:spPr>
        <p:txBody>
          <a:bodyPr wrap="none" lIns="90488" tIns="44450" rIns="90488" bIns="44450">
            <a:spAutoFit/>
          </a:bodyPr>
          <a:lstStyle>
            <a:lvl1pPr eaLnBrk="0" hangingPunct="0">
              <a:defRPr sz="2400" b="1">
                <a:solidFill>
                  <a:schemeClr val="tx1"/>
                </a:solidFill>
                <a:latin typeface="Arial" panose="020B0604020202020204" pitchFamily="34" charset="0"/>
              </a:defRPr>
            </a:lvl1pPr>
            <a:lvl2pPr marL="742950" indent="-285750" eaLnBrk="0" hangingPunct="0">
              <a:defRPr sz="2400" b="1">
                <a:solidFill>
                  <a:schemeClr val="tx1"/>
                </a:solidFill>
                <a:latin typeface="Arial" panose="020B0604020202020204" pitchFamily="34" charset="0"/>
              </a:defRPr>
            </a:lvl2pPr>
            <a:lvl3pPr marL="1143000" indent="-228600" eaLnBrk="0" hangingPunct="0">
              <a:defRPr sz="2400" b="1">
                <a:solidFill>
                  <a:schemeClr val="tx1"/>
                </a:solidFill>
                <a:latin typeface="Arial" panose="020B0604020202020204" pitchFamily="34" charset="0"/>
              </a:defRPr>
            </a:lvl3pPr>
            <a:lvl4pPr marL="1600200" indent="-228600" eaLnBrk="0" hangingPunct="0">
              <a:defRPr sz="2400" b="1">
                <a:solidFill>
                  <a:schemeClr val="tx1"/>
                </a:solidFill>
                <a:latin typeface="Arial" panose="020B0604020202020204" pitchFamily="34" charset="0"/>
              </a:defRPr>
            </a:lvl4pPr>
            <a:lvl5pPr marL="2057400" indent="-228600" eaLnBrk="0" hangingPunct="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algn="ctr">
              <a:defRPr/>
            </a:pPr>
            <a:r>
              <a:rPr lang="en-US" altLang="en-US" sz="1000" b="0">
                <a:solidFill>
                  <a:srgbClr val="000000"/>
                </a:solidFill>
              </a:rPr>
              <a:t>Van Horne &amp; Wachowicz, </a:t>
            </a:r>
          </a:p>
          <a:p>
            <a:pPr algn="ctr">
              <a:defRPr/>
            </a:pPr>
            <a:r>
              <a:rPr lang="en-US" altLang="en-US" sz="1000" b="0">
                <a:solidFill>
                  <a:srgbClr val="000000"/>
                </a:solidFill>
              </a:rPr>
              <a:t>© 2001 Prentice-Hall, Inc.</a:t>
            </a:r>
          </a:p>
        </p:txBody>
      </p:sp>
      <p:sp>
        <p:nvSpPr>
          <p:cNvPr id="30725" name="Rectangle 5">
            <a:extLst>
              <a:ext uri="{FF2B5EF4-FFF2-40B4-BE49-F238E27FC236}">
                <a16:creationId xmlns:a16="http://schemas.microsoft.com/office/drawing/2014/main" id="{C8A03282-BFB2-0C34-D53A-E23CCA18979C}"/>
              </a:ext>
            </a:extLst>
          </p:cNvPr>
          <p:cNvSpPr>
            <a:spLocks noChangeArrowheads="1"/>
          </p:cNvSpPr>
          <p:nvPr/>
        </p:nvSpPr>
        <p:spPr bwMode="auto">
          <a:xfrm>
            <a:off x="4492625" y="8528050"/>
            <a:ext cx="2090738" cy="393700"/>
          </a:xfrm>
          <a:prstGeom prst="rect">
            <a:avLst/>
          </a:prstGeom>
          <a:noFill/>
          <a:ln>
            <a:noFill/>
          </a:ln>
          <a:effectLst/>
        </p:spPr>
        <p:txBody>
          <a:bodyPr wrap="none" lIns="90488" tIns="44450" rIns="90488" bIns="44450">
            <a:spAutoFit/>
          </a:bodyPr>
          <a:lstStyle>
            <a:lvl1pPr eaLnBrk="0" hangingPunct="0">
              <a:defRPr sz="2400" b="1">
                <a:solidFill>
                  <a:schemeClr val="tx1"/>
                </a:solidFill>
                <a:latin typeface="Arial" panose="020B0604020202020204" pitchFamily="34" charset="0"/>
              </a:defRPr>
            </a:lvl1pPr>
            <a:lvl2pPr marL="742950" indent="-285750" eaLnBrk="0" hangingPunct="0">
              <a:defRPr sz="2400" b="1">
                <a:solidFill>
                  <a:schemeClr val="tx1"/>
                </a:solidFill>
                <a:latin typeface="Arial" panose="020B0604020202020204" pitchFamily="34" charset="0"/>
              </a:defRPr>
            </a:lvl2pPr>
            <a:lvl3pPr marL="1143000" indent="-228600" eaLnBrk="0" hangingPunct="0">
              <a:defRPr sz="2400" b="1">
                <a:solidFill>
                  <a:schemeClr val="tx1"/>
                </a:solidFill>
                <a:latin typeface="Arial" panose="020B0604020202020204" pitchFamily="34" charset="0"/>
              </a:defRPr>
            </a:lvl3pPr>
            <a:lvl4pPr marL="1600200" indent="-228600" eaLnBrk="0" hangingPunct="0">
              <a:defRPr sz="2400" b="1">
                <a:solidFill>
                  <a:schemeClr val="tx1"/>
                </a:solidFill>
                <a:latin typeface="Arial" panose="020B0604020202020204" pitchFamily="34" charset="0"/>
              </a:defRPr>
            </a:lvl4pPr>
            <a:lvl5pPr marL="2057400" indent="-228600" eaLnBrk="0" hangingPunct="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algn="ctr">
              <a:defRPr/>
            </a:pPr>
            <a:r>
              <a:rPr lang="en-US" altLang="en-US" sz="1000" b="0">
                <a:solidFill>
                  <a:srgbClr val="000000"/>
                </a:solidFill>
              </a:rPr>
              <a:t>by Gregory A. Kuhlemeyer, Ph.D.,</a:t>
            </a:r>
          </a:p>
          <a:p>
            <a:pPr algn="ctr">
              <a:defRPr/>
            </a:pPr>
            <a:r>
              <a:rPr lang="en-US" altLang="en-US" sz="1000" b="0">
                <a:solidFill>
                  <a:srgbClr val="000000"/>
                </a:solidFill>
              </a:rPr>
              <a:t>Carroll College, Waukesha, WI </a:t>
            </a:r>
          </a:p>
        </p:txBody>
      </p:sp>
      <p:sp>
        <p:nvSpPr>
          <p:cNvPr id="43014" name="Rectangle 6">
            <a:extLst>
              <a:ext uri="{FF2B5EF4-FFF2-40B4-BE49-F238E27FC236}">
                <a16:creationId xmlns:a16="http://schemas.microsoft.com/office/drawing/2014/main" id="{06DFBC24-571F-41AE-60E8-614E89893027}"/>
              </a:ext>
            </a:extLst>
          </p:cNvPr>
          <p:cNvSpPr>
            <a:spLocks noChangeArrowheads="1"/>
          </p:cNvSpPr>
          <p:nvPr/>
        </p:nvSpPr>
        <p:spPr bwMode="auto">
          <a:xfrm>
            <a:off x="3154363" y="8589963"/>
            <a:ext cx="546100" cy="271462"/>
          </a:xfrm>
          <a:prstGeom prst="rect">
            <a:avLst/>
          </a:prstGeom>
          <a:noFill/>
          <a:ln>
            <a:noFill/>
          </a:ln>
          <a:effectLst/>
        </p:spPr>
        <p:txBody>
          <a:bodyPr wrap="none" lIns="90488" tIns="44450" rIns="90488" bIns="44450">
            <a:spAutoFit/>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a:defRPr/>
            </a:pPr>
            <a:r>
              <a:rPr lang="en-US" altLang="en-US" sz="1200" b="0"/>
              <a:t>I - </a:t>
            </a:r>
            <a:fld id="{F34604AA-4AD6-4D88-98D1-B35A6D79A2DB}" type="slidenum">
              <a:rPr lang="en-US" altLang="en-US" sz="1200" b="0" smtClean="0"/>
              <a:pPr>
                <a:defRPr/>
              </a:pPr>
              <a:t>‹#›</a:t>
            </a:fld>
            <a:endParaRPr lang="en-US" altLang="en-US" sz="1200" b="0"/>
          </a:p>
        </p:txBody>
      </p:sp>
      <p:sp>
        <p:nvSpPr>
          <p:cNvPr id="30727" name="Rectangle 7">
            <a:extLst>
              <a:ext uri="{FF2B5EF4-FFF2-40B4-BE49-F238E27FC236}">
                <a16:creationId xmlns:a16="http://schemas.microsoft.com/office/drawing/2014/main" id="{19E14054-67CB-BB43-AA86-72255528CC26}"/>
              </a:ext>
            </a:extLst>
          </p:cNvPr>
          <p:cNvSpPr>
            <a:spLocks noChangeArrowheads="1"/>
          </p:cNvSpPr>
          <p:nvPr/>
        </p:nvSpPr>
        <p:spPr bwMode="auto">
          <a:xfrm>
            <a:off x="1435100" y="100013"/>
            <a:ext cx="4017963" cy="514350"/>
          </a:xfrm>
          <a:prstGeom prst="rect">
            <a:avLst/>
          </a:prstGeom>
          <a:noFill/>
          <a:ln>
            <a:noFill/>
          </a:ln>
          <a:effectLst/>
        </p:spPr>
        <p:txBody>
          <a:bodyPr wrap="none" lIns="90488" tIns="44450" rIns="90488" bIns="44450">
            <a:spAutoFit/>
          </a:bodyPr>
          <a:lstStyle>
            <a:lvl1pPr eaLnBrk="0" hangingPunct="0">
              <a:defRPr sz="2400" b="1">
                <a:solidFill>
                  <a:schemeClr val="tx1"/>
                </a:solidFill>
                <a:latin typeface="Arial" panose="020B0604020202020204" pitchFamily="34" charset="0"/>
              </a:defRPr>
            </a:lvl1pPr>
            <a:lvl2pPr marL="742950" indent="-285750" eaLnBrk="0" hangingPunct="0">
              <a:defRPr sz="2400" b="1">
                <a:solidFill>
                  <a:schemeClr val="tx1"/>
                </a:solidFill>
                <a:latin typeface="Arial" panose="020B0604020202020204" pitchFamily="34" charset="0"/>
              </a:defRPr>
            </a:lvl2pPr>
            <a:lvl3pPr marL="1143000" indent="-228600" eaLnBrk="0" hangingPunct="0">
              <a:defRPr sz="2400" b="1">
                <a:solidFill>
                  <a:schemeClr val="tx1"/>
                </a:solidFill>
                <a:latin typeface="Arial" panose="020B0604020202020204" pitchFamily="34" charset="0"/>
              </a:defRPr>
            </a:lvl3pPr>
            <a:lvl4pPr marL="1600200" indent="-228600" eaLnBrk="0" hangingPunct="0">
              <a:defRPr sz="2400" b="1">
                <a:solidFill>
                  <a:schemeClr val="tx1"/>
                </a:solidFill>
                <a:latin typeface="Arial" panose="020B0604020202020204" pitchFamily="34" charset="0"/>
              </a:defRPr>
            </a:lvl4pPr>
            <a:lvl5pPr marL="2057400" indent="-228600" eaLnBrk="0" hangingPunct="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algn="ctr">
              <a:defRPr/>
            </a:pPr>
            <a:r>
              <a:rPr lang="en-US" altLang="en-US" sz="1400">
                <a:solidFill>
                  <a:srgbClr val="000000"/>
                </a:solidFill>
              </a:rPr>
              <a:t>Fundamentals of Financial Management, 11/e</a:t>
            </a:r>
          </a:p>
          <a:p>
            <a:pPr algn="ctr">
              <a:defRPr/>
            </a:pPr>
            <a:r>
              <a:rPr lang="en-US" altLang="en-US" sz="1400">
                <a:solidFill>
                  <a:srgbClr val="000000"/>
                </a:solidFill>
              </a:rPr>
              <a:t>Chapter 1: The Role of Financial Management</a:t>
            </a: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www.investinganswers.com/financial-dictionary/financial-statement-analysis/net-income-808" TargetMode="External"/><Relationship Id="rId7" Type="http://schemas.openxmlformats.org/officeDocument/2006/relationships/hyperlink" Target="http://www.investinganswers.com/financial-dictionary/businesses-corporations/sale-5682" TargetMode="External"/><Relationship Id="rId2" Type="http://schemas.openxmlformats.org/officeDocument/2006/relationships/slide" Target="../slides/slide22.xml"/><Relationship Id="rId1" Type="http://schemas.openxmlformats.org/officeDocument/2006/relationships/notesMaster" Target="../notesMasters/notesMaster1.xml"/><Relationship Id="rId6" Type="http://schemas.openxmlformats.org/officeDocument/2006/relationships/hyperlink" Target="http://www.investinganswers.com/financial-dictionary/investing/gain-5503" TargetMode="External"/><Relationship Id="rId5" Type="http://schemas.openxmlformats.org/officeDocument/2006/relationships/hyperlink" Target="http://www.investinganswers.com/financial-dictionary/financial-statement-analysis/amortization-2073" TargetMode="External"/><Relationship Id="rId4" Type="http://schemas.openxmlformats.org/officeDocument/2006/relationships/hyperlink" Target="http://www.investinganswers.com/financial-dictionary/financial-statement-analysis/depreciation-1328" TargetMode="Externa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AF0C233E-7962-43F1-6C2F-17718E1E1BBE}"/>
              </a:ext>
            </a:extLst>
          </p:cNvPr>
          <p:cNvSpPr>
            <a:spLocks noGrp="1" noRot="1" noChangeAspect="1" noChangeArrowheads="1" noTextEdit="1"/>
          </p:cNvSpPr>
          <p:nvPr>
            <p:ph type="sldImg"/>
          </p:nvPr>
        </p:nvSpPr>
        <p:spPr>
          <a:xfrm>
            <a:off x="1150938" y="692150"/>
            <a:ext cx="4556125" cy="3416300"/>
          </a:xfrm>
          <a:ln/>
        </p:spPr>
      </p:sp>
      <p:sp>
        <p:nvSpPr>
          <p:cNvPr id="21507" name="Notes Placeholder 2">
            <a:extLst>
              <a:ext uri="{FF2B5EF4-FFF2-40B4-BE49-F238E27FC236}">
                <a16:creationId xmlns:a16="http://schemas.microsoft.com/office/drawing/2014/main" id="{46811C31-B8D8-5A39-9040-BD66BAEEA3D2}"/>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1508" name="Slide Number Placeholder 3">
            <a:extLst>
              <a:ext uri="{FF2B5EF4-FFF2-40B4-BE49-F238E27FC236}">
                <a16:creationId xmlns:a16="http://schemas.microsoft.com/office/drawing/2014/main" id="{FC98A30E-385F-6ADD-18AD-D20B7ACBBBF8}"/>
              </a:ext>
            </a:extLst>
          </p:cNvPr>
          <p:cNvSpPr>
            <a:spLocks noGrp="1" noChangeArrowheads="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algn="ctr"/>
            <a:fld id="{244FE5CA-1745-43F7-8C2C-CB82BCB8A58A}" type="slidenum">
              <a:rPr lang="en-US" altLang="en-US">
                <a:ea typeface="MS PGothic" panose="020B0600070205080204" pitchFamily="34" charset="-128"/>
                <a:cs typeface="Arial" panose="020B0604020202020204" pitchFamily="34" charset="0"/>
              </a:rPr>
              <a:pPr algn="ctr"/>
              <a:t>1</a:t>
            </a:fld>
            <a:endParaRPr lang="en-US" altLang="en-US">
              <a:ea typeface="MS PGothic" panose="020B0600070205080204" pitchFamily="34" charset="-128"/>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E2355BDB-4862-1991-651D-6642987ED105}"/>
              </a:ext>
            </a:extLst>
          </p:cNvPr>
          <p:cNvSpPr>
            <a:spLocks noGrp="1" noRot="1" noChangeAspect="1" noChangeArrowheads="1" noTextEdit="1"/>
          </p:cNvSpPr>
          <p:nvPr>
            <p:ph type="sldImg"/>
          </p:nvPr>
        </p:nvSpPr>
        <p:spPr>
          <a:xfrm>
            <a:off x="1150938" y="692150"/>
            <a:ext cx="4556125" cy="3416300"/>
          </a:xfrm>
          <a:ln/>
        </p:spPr>
      </p:sp>
      <p:sp>
        <p:nvSpPr>
          <p:cNvPr id="23555" name="Notes Placeholder 2">
            <a:extLst>
              <a:ext uri="{FF2B5EF4-FFF2-40B4-BE49-F238E27FC236}">
                <a16:creationId xmlns:a16="http://schemas.microsoft.com/office/drawing/2014/main" id="{2B72DB1E-F078-D8E2-55DC-42BD2E8C3012}"/>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3556" name="Slide Number Placeholder 3">
            <a:extLst>
              <a:ext uri="{FF2B5EF4-FFF2-40B4-BE49-F238E27FC236}">
                <a16:creationId xmlns:a16="http://schemas.microsoft.com/office/drawing/2014/main" id="{B5E8D6A4-EA85-5495-AC1A-A68B3350D6CC}"/>
              </a:ext>
            </a:extLst>
          </p:cNvPr>
          <p:cNvSpPr>
            <a:spLocks noGrp="1" noChangeArrowheads="1"/>
          </p:cNvSpPr>
          <p:nvPr>
            <p:ph type="sldNum" sz="quarter" idx="4294967295"/>
          </p:nvPr>
        </p:nvSpPr>
        <p:spPr bwMode="auto">
          <a:xfrm>
            <a:off x="0" y="0"/>
            <a:ext cx="0" cy="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algn="ctr"/>
            <a:fld id="{8662E984-F08B-4165-8074-B14023F7AEBB}" type="slidenum">
              <a:rPr lang="en-US" altLang="en-US">
                <a:ea typeface="MS PGothic" panose="020B0600070205080204" pitchFamily="34" charset="-128"/>
                <a:cs typeface="Arial" panose="020B0604020202020204" pitchFamily="34" charset="0"/>
              </a:rPr>
              <a:pPr algn="ctr"/>
              <a:t>2</a:t>
            </a:fld>
            <a:endParaRPr lang="en-US" altLang="en-US">
              <a:ea typeface="MS PGothic" panose="020B0600070205080204" pitchFamily="34" charset="-128"/>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CEE6A2BF-3B81-5C7A-5696-4EFD4288D594}"/>
              </a:ext>
            </a:extLst>
          </p:cNvPr>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eaLnBrk="1" hangingPunct="1"/>
            <a:fld id="{A0D3A7D8-A9EC-42E8-8320-FC88B24A1955}" type="slidenum">
              <a:rPr lang="en-US" altLang="en-US"/>
              <a:pPr eaLnBrk="1" hangingPunct="1"/>
              <a:t>5</a:t>
            </a:fld>
            <a:endParaRPr lang="en-US" altLang="en-US"/>
          </a:p>
        </p:txBody>
      </p:sp>
      <p:sp>
        <p:nvSpPr>
          <p:cNvPr id="30723" name="Rectangle 2">
            <a:extLst>
              <a:ext uri="{FF2B5EF4-FFF2-40B4-BE49-F238E27FC236}">
                <a16:creationId xmlns:a16="http://schemas.microsoft.com/office/drawing/2014/main" id="{BD0F3890-D2AA-62C3-00C7-7C9DAE6CB161}"/>
              </a:ext>
            </a:extLst>
          </p:cNvPr>
          <p:cNvSpPr>
            <a:spLocks noGrp="1" noRot="1" noChangeAspect="1" noChangeArrowheads="1" noTextEdit="1"/>
          </p:cNvSpPr>
          <p:nvPr>
            <p:ph type="sldImg"/>
          </p:nvPr>
        </p:nvSpPr>
        <p:spPr>
          <a:xfrm>
            <a:off x="1150938" y="692150"/>
            <a:ext cx="4556125" cy="3416300"/>
          </a:xfrm>
          <a:ln/>
        </p:spPr>
      </p:sp>
      <p:sp>
        <p:nvSpPr>
          <p:cNvPr id="30724" name="Rectangle 3">
            <a:extLst>
              <a:ext uri="{FF2B5EF4-FFF2-40B4-BE49-F238E27FC236}">
                <a16:creationId xmlns:a16="http://schemas.microsoft.com/office/drawing/2014/main" id="{AC98CFA3-6A39-29CE-0613-CC70F6B27C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8F16F267-D541-0636-6904-589C54020036}"/>
              </a:ext>
            </a:extLst>
          </p:cNvPr>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eaLnBrk="1" hangingPunct="1"/>
            <a:fld id="{C80C9AE1-F828-4541-BE3D-39D458E28DC9}" type="slidenum">
              <a:rPr lang="en-US" altLang="en-US"/>
              <a:pPr eaLnBrk="1" hangingPunct="1"/>
              <a:t>6</a:t>
            </a:fld>
            <a:endParaRPr lang="en-US" altLang="en-US"/>
          </a:p>
        </p:txBody>
      </p:sp>
      <p:sp>
        <p:nvSpPr>
          <p:cNvPr id="32771" name="Rectangle 2">
            <a:extLst>
              <a:ext uri="{FF2B5EF4-FFF2-40B4-BE49-F238E27FC236}">
                <a16:creationId xmlns:a16="http://schemas.microsoft.com/office/drawing/2014/main" id="{BC6434D9-9A09-F8D0-6EB7-F2A4CC5696B1}"/>
              </a:ext>
            </a:extLst>
          </p:cNvPr>
          <p:cNvSpPr>
            <a:spLocks noGrp="1" noRot="1" noChangeAspect="1" noChangeArrowheads="1" noTextEdit="1"/>
          </p:cNvSpPr>
          <p:nvPr>
            <p:ph type="sldImg"/>
          </p:nvPr>
        </p:nvSpPr>
        <p:spPr>
          <a:xfrm>
            <a:off x="1150938" y="692150"/>
            <a:ext cx="4556125" cy="3416300"/>
          </a:xfrm>
          <a:ln/>
        </p:spPr>
      </p:sp>
      <p:sp>
        <p:nvSpPr>
          <p:cNvPr id="32772" name="Rectangle 3">
            <a:extLst>
              <a:ext uri="{FF2B5EF4-FFF2-40B4-BE49-F238E27FC236}">
                <a16:creationId xmlns:a16="http://schemas.microsoft.com/office/drawing/2014/main" id="{6BB63E42-F14C-0C52-4F2E-21F9DD969F7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07E4C600-452A-1B52-B6F5-A9A79A61609A}"/>
              </a:ext>
            </a:extLst>
          </p:cNvPr>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eaLnBrk="1" hangingPunct="1"/>
            <a:fld id="{84B56920-4FE5-4988-ADDA-90FAE55B3672}" type="slidenum">
              <a:rPr lang="en-US" altLang="en-US"/>
              <a:pPr eaLnBrk="1" hangingPunct="1"/>
              <a:t>7</a:t>
            </a:fld>
            <a:endParaRPr lang="en-US" altLang="en-US"/>
          </a:p>
        </p:txBody>
      </p:sp>
      <p:sp>
        <p:nvSpPr>
          <p:cNvPr id="34819" name="Rectangle 2">
            <a:extLst>
              <a:ext uri="{FF2B5EF4-FFF2-40B4-BE49-F238E27FC236}">
                <a16:creationId xmlns:a16="http://schemas.microsoft.com/office/drawing/2014/main" id="{AECB771C-B1D2-CD5D-F08B-FF0ABC033602}"/>
              </a:ext>
            </a:extLst>
          </p:cNvPr>
          <p:cNvSpPr>
            <a:spLocks noGrp="1" noRot="1" noChangeAspect="1" noChangeArrowheads="1" noTextEdit="1"/>
          </p:cNvSpPr>
          <p:nvPr>
            <p:ph type="sldImg"/>
          </p:nvPr>
        </p:nvSpPr>
        <p:spPr>
          <a:xfrm>
            <a:off x="1150938" y="692150"/>
            <a:ext cx="4556125" cy="3416300"/>
          </a:xfrm>
          <a:ln/>
        </p:spPr>
      </p:sp>
      <p:sp>
        <p:nvSpPr>
          <p:cNvPr id="34820" name="Rectangle 3">
            <a:extLst>
              <a:ext uri="{FF2B5EF4-FFF2-40B4-BE49-F238E27FC236}">
                <a16:creationId xmlns:a16="http://schemas.microsoft.com/office/drawing/2014/main" id="{9B66C1BC-0F31-F37C-9699-94ABD3CFE91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745EC963-176A-7F7A-2CE4-DDAB2B36C9D0}"/>
              </a:ext>
            </a:extLst>
          </p:cNvPr>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eaLnBrk="1" hangingPunct="1"/>
            <a:fld id="{0E364B1D-8800-4892-8200-57A1EA9843B8}" type="slidenum">
              <a:rPr lang="en-US" altLang="en-US"/>
              <a:pPr eaLnBrk="1" hangingPunct="1"/>
              <a:t>8</a:t>
            </a:fld>
            <a:endParaRPr lang="en-US" altLang="en-US"/>
          </a:p>
        </p:txBody>
      </p:sp>
      <p:sp>
        <p:nvSpPr>
          <p:cNvPr id="36867" name="Rectangle 2">
            <a:extLst>
              <a:ext uri="{FF2B5EF4-FFF2-40B4-BE49-F238E27FC236}">
                <a16:creationId xmlns:a16="http://schemas.microsoft.com/office/drawing/2014/main" id="{B1F0E501-8FD5-6F40-2395-B439CAF31ADE}"/>
              </a:ext>
            </a:extLst>
          </p:cNvPr>
          <p:cNvSpPr>
            <a:spLocks noGrp="1" noRot="1" noChangeAspect="1" noChangeArrowheads="1" noTextEdit="1"/>
          </p:cNvSpPr>
          <p:nvPr>
            <p:ph type="sldImg"/>
          </p:nvPr>
        </p:nvSpPr>
        <p:spPr>
          <a:xfrm>
            <a:off x="1150938" y="692150"/>
            <a:ext cx="4556125" cy="3416300"/>
          </a:xfrm>
          <a:ln/>
        </p:spPr>
      </p:sp>
      <p:sp>
        <p:nvSpPr>
          <p:cNvPr id="36868" name="Rectangle 3">
            <a:extLst>
              <a:ext uri="{FF2B5EF4-FFF2-40B4-BE49-F238E27FC236}">
                <a16:creationId xmlns:a16="http://schemas.microsoft.com/office/drawing/2014/main" id="{4FF215B6-539A-A0B4-3111-3D372A55EE4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97722298-8376-2740-9484-72D8632D8166}"/>
              </a:ext>
            </a:extLst>
          </p:cNvPr>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eaLnBrk="1" hangingPunct="1"/>
            <a:fld id="{274EFE6F-2F46-487D-A100-E863419DA65D}" type="slidenum">
              <a:rPr lang="en-US" altLang="en-US"/>
              <a:pPr eaLnBrk="1" hangingPunct="1"/>
              <a:t>9</a:t>
            </a:fld>
            <a:endParaRPr lang="en-US" altLang="en-US"/>
          </a:p>
        </p:txBody>
      </p:sp>
      <p:sp>
        <p:nvSpPr>
          <p:cNvPr id="38915" name="Rectangle 2">
            <a:extLst>
              <a:ext uri="{FF2B5EF4-FFF2-40B4-BE49-F238E27FC236}">
                <a16:creationId xmlns:a16="http://schemas.microsoft.com/office/drawing/2014/main" id="{2F5A4A28-4705-09DC-AAB5-2EF3377D90E0}"/>
              </a:ext>
            </a:extLst>
          </p:cNvPr>
          <p:cNvSpPr>
            <a:spLocks noGrp="1" noRot="1" noChangeAspect="1" noChangeArrowheads="1" noTextEdit="1"/>
          </p:cNvSpPr>
          <p:nvPr>
            <p:ph type="sldImg"/>
          </p:nvPr>
        </p:nvSpPr>
        <p:spPr>
          <a:xfrm>
            <a:off x="1150938" y="692150"/>
            <a:ext cx="4556125" cy="3416300"/>
          </a:xfrm>
          <a:ln/>
        </p:spPr>
      </p:sp>
      <p:sp>
        <p:nvSpPr>
          <p:cNvPr id="38916" name="Rectangle 3">
            <a:extLst>
              <a:ext uri="{FF2B5EF4-FFF2-40B4-BE49-F238E27FC236}">
                <a16:creationId xmlns:a16="http://schemas.microsoft.com/office/drawing/2014/main" id="{5706994D-31F6-C46A-26ED-3C95BA2B08D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C20F0AC9-8119-D489-2520-E05BE9C7A51C}"/>
              </a:ext>
            </a:extLst>
          </p:cNvPr>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eaLnBrk="1" hangingPunct="1"/>
            <a:fld id="{32221B4A-B58D-4C72-BF77-C7413E245EB7}" type="slidenum">
              <a:rPr lang="en-US" altLang="en-US"/>
              <a:pPr eaLnBrk="1" hangingPunct="1"/>
              <a:t>10</a:t>
            </a:fld>
            <a:endParaRPr lang="en-US" altLang="en-US"/>
          </a:p>
        </p:txBody>
      </p:sp>
      <p:sp>
        <p:nvSpPr>
          <p:cNvPr id="40963" name="Rectangle 2">
            <a:extLst>
              <a:ext uri="{FF2B5EF4-FFF2-40B4-BE49-F238E27FC236}">
                <a16:creationId xmlns:a16="http://schemas.microsoft.com/office/drawing/2014/main" id="{5D1F0104-1EAA-8232-F034-13DEC0623694}"/>
              </a:ext>
            </a:extLst>
          </p:cNvPr>
          <p:cNvSpPr>
            <a:spLocks noGrp="1" noRot="1" noChangeAspect="1" noChangeArrowheads="1" noTextEdit="1"/>
          </p:cNvSpPr>
          <p:nvPr>
            <p:ph type="sldImg"/>
          </p:nvPr>
        </p:nvSpPr>
        <p:spPr>
          <a:xfrm>
            <a:off x="1150938" y="692150"/>
            <a:ext cx="4556125" cy="3416300"/>
          </a:xfrm>
          <a:ln/>
        </p:spPr>
      </p:sp>
      <p:sp>
        <p:nvSpPr>
          <p:cNvPr id="40964" name="Rectangle 3">
            <a:extLst>
              <a:ext uri="{FF2B5EF4-FFF2-40B4-BE49-F238E27FC236}">
                <a16:creationId xmlns:a16="http://schemas.microsoft.com/office/drawing/2014/main" id="{889DD56E-0706-2B20-81C4-605B80689FC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FC2D2C41-AE24-97E2-E10D-B3720ABE9B54}"/>
              </a:ext>
            </a:extLst>
          </p:cNvPr>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eaLnBrk="1" hangingPunct="1"/>
            <a:fld id="{426CB942-60DA-4354-8F9C-5F8A6DA6B7A8}" type="slidenum">
              <a:rPr lang="en-US" altLang="en-US"/>
              <a:pPr eaLnBrk="1" hangingPunct="1"/>
              <a:t>11</a:t>
            </a:fld>
            <a:endParaRPr lang="en-US" altLang="en-US"/>
          </a:p>
        </p:txBody>
      </p:sp>
      <p:sp>
        <p:nvSpPr>
          <p:cNvPr id="43011" name="Rectangle 2">
            <a:extLst>
              <a:ext uri="{FF2B5EF4-FFF2-40B4-BE49-F238E27FC236}">
                <a16:creationId xmlns:a16="http://schemas.microsoft.com/office/drawing/2014/main" id="{44C26C09-4C97-AC69-F5B5-A447308FCDD9}"/>
              </a:ext>
            </a:extLst>
          </p:cNvPr>
          <p:cNvSpPr>
            <a:spLocks noGrp="1" noRot="1" noChangeAspect="1" noChangeArrowheads="1" noTextEdit="1"/>
          </p:cNvSpPr>
          <p:nvPr>
            <p:ph type="sldImg"/>
          </p:nvPr>
        </p:nvSpPr>
        <p:spPr>
          <a:xfrm>
            <a:off x="1150938" y="692150"/>
            <a:ext cx="4556125" cy="3416300"/>
          </a:xfrm>
          <a:ln/>
        </p:spPr>
      </p:sp>
      <p:sp>
        <p:nvSpPr>
          <p:cNvPr id="43012" name="Rectangle 3">
            <a:extLst>
              <a:ext uri="{FF2B5EF4-FFF2-40B4-BE49-F238E27FC236}">
                <a16:creationId xmlns:a16="http://schemas.microsoft.com/office/drawing/2014/main" id="{99D8DDD1-C4C1-9059-16EB-7017BBD6B6F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024BFC3B-66CC-2495-E517-B5D7AB0CB888}"/>
              </a:ext>
            </a:extLst>
          </p:cNvPr>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eaLnBrk="1" hangingPunct="1"/>
            <a:fld id="{FC27271C-5A2A-4325-B5D5-55B9631C6CFC}" type="slidenum">
              <a:rPr lang="en-US" altLang="en-US"/>
              <a:pPr eaLnBrk="1" hangingPunct="1"/>
              <a:t>12</a:t>
            </a:fld>
            <a:endParaRPr lang="en-US" altLang="en-US"/>
          </a:p>
        </p:txBody>
      </p:sp>
      <p:sp>
        <p:nvSpPr>
          <p:cNvPr id="45059" name="Rectangle 2">
            <a:extLst>
              <a:ext uri="{FF2B5EF4-FFF2-40B4-BE49-F238E27FC236}">
                <a16:creationId xmlns:a16="http://schemas.microsoft.com/office/drawing/2014/main" id="{803AE366-3109-44F8-B15D-5E17F007409F}"/>
              </a:ext>
            </a:extLst>
          </p:cNvPr>
          <p:cNvSpPr>
            <a:spLocks noGrp="1" noRot="1" noChangeAspect="1" noChangeArrowheads="1" noTextEdit="1"/>
          </p:cNvSpPr>
          <p:nvPr>
            <p:ph type="sldImg"/>
          </p:nvPr>
        </p:nvSpPr>
        <p:spPr>
          <a:xfrm>
            <a:off x="1150938" y="692150"/>
            <a:ext cx="4556125" cy="3416300"/>
          </a:xfrm>
          <a:ln/>
        </p:spPr>
      </p:sp>
      <p:sp>
        <p:nvSpPr>
          <p:cNvPr id="45060" name="Rectangle 3">
            <a:extLst>
              <a:ext uri="{FF2B5EF4-FFF2-40B4-BE49-F238E27FC236}">
                <a16:creationId xmlns:a16="http://schemas.microsoft.com/office/drawing/2014/main" id="{E7F0C718-759A-BFB4-2BF7-41453026972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12706F15-3FDC-5B6A-CFEB-17E8175D6C66}"/>
              </a:ext>
            </a:extLst>
          </p:cNvPr>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eaLnBrk="1" hangingPunct="1"/>
            <a:fld id="{7D353DDE-9B98-40FF-B22A-C2B9CA878AB7}" type="slidenum">
              <a:rPr lang="en-US" altLang="en-US"/>
              <a:pPr eaLnBrk="1" hangingPunct="1"/>
              <a:t>13</a:t>
            </a:fld>
            <a:endParaRPr lang="en-US" altLang="en-US"/>
          </a:p>
        </p:txBody>
      </p:sp>
      <p:sp>
        <p:nvSpPr>
          <p:cNvPr id="47107" name="Rectangle 2">
            <a:extLst>
              <a:ext uri="{FF2B5EF4-FFF2-40B4-BE49-F238E27FC236}">
                <a16:creationId xmlns:a16="http://schemas.microsoft.com/office/drawing/2014/main" id="{3318F8B6-1892-082B-ABD3-C72AAB082C60}"/>
              </a:ext>
            </a:extLst>
          </p:cNvPr>
          <p:cNvSpPr>
            <a:spLocks noGrp="1" noRot="1" noChangeAspect="1" noChangeArrowheads="1" noTextEdit="1"/>
          </p:cNvSpPr>
          <p:nvPr>
            <p:ph type="sldImg"/>
          </p:nvPr>
        </p:nvSpPr>
        <p:spPr>
          <a:xfrm>
            <a:off x="1150938" y="692150"/>
            <a:ext cx="4556125" cy="3416300"/>
          </a:xfrm>
          <a:ln/>
        </p:spPr>
      </p:sp>
      <p:sp>
        <p:nvSpPr>
          <p:cNvPr id="47108" name="Rectangle 3">
            <a:extLst>
              <a:ext uri="{FF2B5EF4-FFF2-40B4-BE49-F238E27FC236}">
                <a16:creationId xmlns:a16="http://schemas.microsoft.com/office/drawing/2014/main" id="{7B57C6C5-6169-7AFB-6947-C1271F4A89A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A81D5B9C-EAAC-89B8-5ED0-0DF8906824F7}"/>
              </a:ext>
            </a:extLst>
          </p:cNvPr>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eaLnBrk="1" hangingPunct="1"/>
            <a:fld id="{CCBDE8C4-3462-415B-B27A-3D8BB663F287}" type="slidenum">
              <a:rPr lang="en-US" altLang="en-US"/>
              <a:pPr eaLnBrk="1" hangingPunct="1"/>
              <a:t>14</a:t>
            </a:fld>
            <a:endParaRPr lang="en-US" altLang="en-US"/>
          </a:p>
        </p:txBody>
      </p:sp>
      <p:sp>
        <p:nvSpPr>
          <p:cNvPr id="49155" name="Rectangle 2">
            <a:extLst>
              <a:ext uri="{FF2B5EF4-FFF2-40B4-BE49-F238E27FC236}">
                <a16:creationId xmlns:a16="http://schemas.microsoft.com/office/drawing/2014/main" id="{5C989A26-D9F9-EA5E-38FC-E92F77F23254}"/>
              </a:ext>
            </a:extLst>
          </p:cNvPr>
          <p:cNvSpPr>
            <a:spLocks noGrp="1" noRot="1" noChangeAspect="1" noChangeArrowheads="1" noTextEdit="1"/>
          </p:cNvSpPr>
          <p:nvPr>
            <p:ph type="sldImg"/>
          </p:nvPr>
        </p:nvSpPr>
        <p:spPr>
          <a:xfrm>
            <a:off x="1150938" y="692150"/>
            <a:ext cx="4556125" cy="3416300"/>
          </a:xfrm>
          <a:ln/>
        </p:spPr>
      </p:sp>
      <p:sp>
        <p:nvSpPr>
          <p:cNvPr id="49156" name="Rectangle 3">
            <a:extLst>
              <a:ext uri="{FF2B5EF4-FFF2-40B4-BE49-F238E27FC236}">
                <a16:creationId xmlns:a16="http://schemas.microsoft.com/office/drawing/2014/main" id="{21F19C27-AD8C-F0F4-677F-A2DB3341033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DA270904-B006-F82D-B97A-7D97077E5AD1}"/>
              </a:ext>
            </a:extLst>
          </p:cNvPr>
          <p:cNvSpPr>
            <a:spLocks noGrp="1" noChangeArrowheads="1"/>
          </p:cNvSpPr>
          <p:nvPr>
            <p:ph type="sldNum" sz="quarter" idx="4294967295"/>
          </p:nvPr>
        </p:nvSpPr>
        <p:spPr bwMode="auto">
          <a:xfrm>
            <a:off x="3884613" y="8685213"/>
            <a:ext cx="29718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eaLnBrk="1" hangingPunct="1"/>
            <a:fld id="{5D580ADB-7BF2-463B-BA69-C453D600909F}" type="slidenum">
              <a:rPr lang="en-US" altLang="en-US"/>
              <a:pPr eaLnBrk="1" hangingPunct="1"/>
              <a:t>15</a:t>
            </a:fld>
            <a:endParaRPr lang="en-US" altLang="en-US"/>
          </a:p>
        </p:txBody>
      </p:sp>
      <p:sp>
        <p:nvSpPr>
          <p:cNvPr id="51203" name="Rectangle 2">
            <a:extLst>
              <a:ext uri="{FF2B5EF4-FFF2-40B4-BE49-F238E27FC236}">
                <a16:creationId xmlns:a16="http://schemas.microsoft.com/office/drawing/2014/main" id="{01BE4738-4B67-E143-34EA-6ED4E1F6A64B}"/>
              </a:ext>
            </a:extLst>
          </p:cNvPr>
          <p:cNvSpPr>
            <a:spLocks noGrp="1" noRot="1" noChangeAspect="1" noChangeArrowheads="1" noTextEdit="1"/>
          </p:cNvSpPr>
          <p:nvPr>
            <p:ph type="sldImg"/>
          </p:nvPr>
        </p:nvSpPr>
        <p:spPr>
          <a:xfrm>
            <a:off x="1150938" y="692150"/>
            <a:ext cx="4556125" cy="3416300"/>
          </a:xfrm>
          <a:ln/>
        </p:spPr>
      </p:sp>
      <p:sp>
        <p:nvSpPr>
          <p:cNvPr id="51204" name="Rectangle 3">
            <a:extLst>
              <a:ext uri="{FF2B5EF4-FFF2-40B4-BE49-F238E27FC236}">
                <a16:creationId xmlns:a16="http://schemas.microsoft.com/office/drawing/2014/main" id="{CAC7F10F-5450-6AA3-B744-F8FB57E5AB9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A32D3B18-EF3E-59BB-E58F-4CC54D9CD990}"/>
              </a:ext>
            </a:extLst>
          </p:cNvPr>
          <p:cNvSpPr>
            <a:spLocks noGrp="1" noRot="1" noChangeAspect="1" noChangeArrowheads="1" noTextEdit="1"/>
          </p:cNvSpPr>
          <p:nvPr>
            <p:ph type="sldImg"/>
          </p:nvPr>
        </p:nvSpPr>
        <p:spPr>
          <a:xfrm>
            <a:off x="1150938" y="692150"/>
            <a:ext cx="4556125" cy="3416300"/>
          </a:xfrm>
          <a:ln/>
        </p:spPr>
      </p:sp>
      <p:sp>
        <p:nvSpPr>
          <p:cNvPr id="54275" name="Notes Placeholder 2">
            <a:extLst>
              <a:ext uri="{FF2B5EF4-FFF2-40B4-BE49-F238E27FC236}">
                <a16:creationId xmlns:a16="http://schemas.microsoft.com/office/drawing/2014/main" id="{160ED7CD-91EB-046F-99B8-675C6AA71E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71450" indent="-171450">
              <a:buFont typeface="Wingdings" panose="05000000000000000000" pitchFamily="2" charset="2"/>
              <a:buChar char="Ø"/>
            </a:pPr>
            <a:r>
              <a:rPr lang="en-US" altLang="en-US">
                <a:latin typeface="Arial" panose="020B0604020202020204" pitchFamily="34" charset="0"/>
              </a:rPr>
              <a:t>A firm has many options to invest their funds but firm has to select the most appropriate assets for investment which will bring maximum benefit for the firm.</a:t>
            </a:r>
          </a:p>
          <a:p>
            <a:pPr marL="171450" indent="-171450">
              <a:buFont typeface="Wingdings" panose="05000000000000000000" pitchFamily="2" charset="2"/>
              <a:buChar char="Ø"/>
            </a:pPr>
            <a:r>
              <a:rPr lang="en-US" altLang="en-US">
                <a:latin typeface="Arial" panose="020B0604020202020204" pitchFamily="34" charset="0"/>
              </a:rPr>
              <a:t>how, when, where and how much capital will be spent on investment opportunities.</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A7D0DD2F-619A-5FA8-F598-F876303C6B4B}"/>
              </a:ext>
            </a:extLst>
          </p:cNvPr>
          <p:cNvSpPr>
            <a:spLocks noGrp="1" noRot="1" noChangeAspect="1" noChangeArrowheads="1" noTextEdit="1"/>
          </p:cNvSpPr>
          <p:nvPr>
            <p:ph type="sldImg"/>
          </p:nvPr>
        </p:nvSpPr>
        <p:spPr>
          <a:xfrm>
            <a:off x="1150938" y="692150"/>
            <a:ext cx="4556125" cy="3416300"/>
          </a:xfrm>
          <a:ln/>
        </p:spPr>
      </p:sp>
      <p:sp>
        <p:nvSpPr>
          <p:cNvPr id="56323" name="Notes Placeholder 2">
            <a:extLst>
              <a:ext uri="{FF2B5EF4-FFF2-40B4-BE49-F238E27FC236}">
                <a16:creationId xmlns:a16="http://schemas.microsoft.com/office/drawing/2014/main" id="{E6AB40C9-364F-21D5-A675-7582CDD9D47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buFont typeface="Wingdings" panose="05000000000000000000" pitchFamily="2" charset="2"/>
              <a:buNone/>
            </a:pPr>
            <a:endParaRPr lang="en-US" altLang="en-US">
              <a:latin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D426F1D5-508F-56F6-7E5A-0E3B8F41ED5F}"/>
              </a:ext>
            </a:extLst>
          </p:cNvPr>
          <p:cNvSpPr>
            <a:spLocks noGrp="1" noRot="1" noChangeAspect="1" noChangeArrowheads="1" noTextEdit="1"/>
          </p:cNvSpPr>
          <p:nvPr>
            <p:ph type="sldImg"/>
          </p:nvPr>
        </p:nvSpPr>
        <p:spPr>
          <a:xfrm>
            <a:off x="1150938" y="692150"/>
            <a:ext cx="4556125" cy="3416300"/>
          </a:xfrm>
          <a:ln/>
        </p:spPr>
      </p:sp>
      <p:sp>
        <p:nvSpPr>
          <p:cNvPr id="58371" name="Notes Placeholder 2">
            <a:extLst>
              <a:ext uri="{FF2B5EF4-FFF2-40B4-BE49-F238E27FC236}">
                <a16:creationId xmlns:a16="http://schemas.microsoft.com/office/drawing/2014/main" id="{EA2872B6-46DC-D9C1-EE4D-EF6A00BF149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latin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40DDA99B-099F-B830-0692-ACD820339204}"/>
              </a:ext>
            </a:extLst>
          </p:cNvPr>
          <p:cNvSpPr>
            <a:spLocks noGrp="1" noRot="1" noChangeAspect="1" noChangeArrowheads="1" noTextEdit="1"/>
          </p:cNvSpPr>
          <p:nvPr>
            <p:ph type="sldImg"/>
          </p:nvPr>
        </p:nvSpPr>
        <p:spPr>
          <a:xfrm>
            <a:off x="1150938" y="692150"/>
            <a:ext cx="4556125" cy="3416300"/>
          </a:xfrm>
          <a:ln/>
        </p:spPr>
      </p:sp>
      <p:sp>
        <p:nvSpPr>
          <p:cNvPr id="60419" name="Notes Placeholder 2">
            <a:extLst>
              <a:ext uri="{FF2B5EF4-FFF2-40B4-BE49-F238E27FC236}">
                <a16:creationId xmlns:a16="http://schemas.microsoft.com/office/drawing/2014/main" id="{EB992803-5D59-2EEB-D0ED-3B8A8DA99D0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buFont typeface="Wingdings" panose="05000000000000000000" pitchFamily="2" charset="2"/>
              <a:buNone/>
            </a:pPr>
            <a:endParaRPr lang="en-US" altLang="en-US">
              <a:latin typeface="Arial" panose="020B0604020202020204" pitchFamily="34" charset="0"/>
            </a:endParaRPr>
          </a:p>
          <a:p>
            <a:endParaRPr lang="en-US" altLang="en-US">
              <a:latin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753341F2-575A-D6FC-3AFC-874E4BBCC9AF}"/>
              </a:ext>
            </a:extLst>
          </p:cNvPr>
          <p:cNvSpPr>
            <a:spLocks noGrp="1" noRot="1" noChangeAspect="1" noChangeArrowheads="1" noTextEdit="1"/>
          </p:cNvSpPr>
          <p:nvPr>
            <p:ph type="sldImg"/>
          </p:nvPr>
        </p:nvSpPr>
        <p:spPr>
          <a:xfrm>
            <a:off x="1150938" y="692150"/>
            <a:ext cx="4556125" cy="3416300"/>
          </a:xfrm>
          <a:ln/>
        </p:spPr>
      </p:sp>
      <p:sp>
        <p:nvSpPr>
          <p:cNvPr id="62467" name="Notes Placeholder 2">
            <a:extLst>
              <a:ext uri="{FF2B5EF4-FFF2-40B4-BE49-F238E27FC236}">
                <a16:creationId xmlns:a16="http://schemas.microsoft.com/office/drawing/2014/main" id="{E2621B83-8A22-D2CD-38DC-884E12A4A1E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71450" indent="-171450">
              <a:buFont typeface="Wingdings" panose="05000000000000000000" pitchFamily="2" charset="2"/>
              <a:buChar char="Ø"/>
            </a:pPr>
            <a:r>
              <a:rPr lang="en-US" altLang="en-US">
                <a:latin typeface="Arial" panose="020B0604020202020204" pitchFamily="34" charset="0"/>
              </a:rPr>
              <a:t>How much cash and inventory should be keep on hand?</a:t>
            </a:r>
          </a:p>
          <a:p>
            <a:pPr marL="171450" indent="-171450">
              <a:buFont typeface="Wingdings" panose="05000000000000000000" pitchFamily="2" charset="2"/>
              <a:buChar char="Ø"/>
            </a:pPr>
            <a:r>
              <a:rPr lang="en-US" altLang="en-US">
                <a:latin typeface="Arial" panose="020B0604020202020204" pitchFamily="34" charset="0"/>
              </a:rPr>
              <a:t>Should we sell on credit? If so, what terms will we offer, and to whom will we extend them?</a:t>
            </a:r>
          </a:p>
          <a:p>
            <a:pPr marL="171450" indent="-171450">
              <a:buFont typeface="Wingdings" panose="05000000000000000000" pitchFamily="2" charset="2"/>
              <a:buChar char="Ø"/>
            </a:pPr>
            <a:r>
              <a:rPr lang="en-US" altLang="en-US">
                <a:latin typeface="Arial" panose="020B0604020202020204" pitchFamily="34" charset="0"/>
              </a:rPr>
              <a:t>How will we obtain any needed short-term financing? If so, will we purchase on credit or will we borrow in the short-term and pay cash?</a:t>
            </a:r>
          </a:p>
          <a:p>
            <a:pPr marL="171450" indent="-171450">
              <a:buFont typeface="Wingdings" panose="05000000000000000000" pitchFamily="2" charset="2"/>
              <a:buChar char="Ø"/>
            </a:pPr>
            <a:endParaRPr lang="en-US" altLang="en-US">
              <a:latin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a:extLst>
              <a:ext uri="{FF2B5EF4-FFF2-40B4-BE49-F238E27FC236}">
                <a16:creationId xmlns:a16="http://schemas.microsoft.com/office/drawing/2014/main" id="{96F2D929-812E-38EE-C399-36FBD7162EBC}"/>
              </a:ext>
            </a:extLst>
          </p:cNvPr>
          <p:cNvSpPr>
            <a:spLocks noGrp="1" noRot="1" noChangeAspect="1" noChangeArrowheads="1" noTextEdit="1"/>
          </p:cNvSpPr>
          <p:nvPr>
            <p:ph type="sldImg"/>
          </p:nvPr>
        </p:nvSpPr>
        <p:spPr>
          <a:xfrm>
            <a:off x="1150938" y="692150"/>
            <a:ext cx="4556125" cy="3416300"/>
          </a:xfrm>
          <a:ln/>
        </p:spPr>
      </p:sp>
      <p:sp>
        <p:nvSpPr>
          <p:cNvPr id="3" name="Notes Placeholder 2">
            <a:extLst>
              <a:ext uri="{FF2B5EF4-FFF2-40B4-BE49-F238E27FC236}">
                <a16:creationId xmlns:a16="http://schemas.microsoft.com/office/drawing/2014/main" id="{B74D0056-70AB-BE72-17D7-896A7F34706B}"/>
              </a:ext>
            </a:extLst>
          </p:cNvPr>
          <p:cNvSpPr>
            <a:spLocks noGrp="1"/>
          </p:cNvSpPr>
          <p:nvPr>
            <p:ph type="body" idx="1"/>
          </p:nvPr>
        </p:nvSpPr>
        <p:spPr/>
        <p:txBody>
          <a:bodyPr/>
          <a:lstStyle/>
          <a:p>
            <a:pPr marL="171450" indent="-171450">
              <a:buFont typeface="Wingdings" pitchFamily="2" charset="2"/>
              <a:buChar char="Ø"/>
              <a:defRPr/>
            </a:pPr>
            <a:r>
              <a:rPr lang="en-US" dirty="0"/>
              <a:t>Adding depreciation and amortization expenses to earnings</a:t>
            </a:r>
            <a:endParaRPr lang="en-US" b="1" dirty="0"/>
          </a:p>
          <a:p>
            <a:pPr>
              <a:defRPr/>
            </a:pPr>
            <a:r>
              <a:rPr lang="en-US" b="1" dirty="0"/>
              <a:t>Funds from Operations = </a:t>
            </a:r>
            <a:r>
              <a:rPr lang="en-US" b="1" dirty="0">
                <a:hlinkClick r:id="rId3"/>
              </a:rPr>
              <a:t>Net Income</a:t>
            </a:r>
            <a:r>
              <a:rPr lang="en-US" b="1" dirty="0"/>
              <a:t> + </a:t>
            </a:r>
            <a:r>
              <a:rPr lang="en-US" b="1" dirty="0">
                <a:hlinkClick r:id="rId4"/>
              </a:rPr>
              <a:t>Depreciation</a:t>
            </a:r>
            <a:r>
              <a:rPr lang="en-US" b="1" dirty="0"/>
              <a:t> + </a:t>
            </a:r>
            <a:r>
              <a:rPr lang="en-US" b="1" dirty="0">
                <a:hlinkClick r:id="rId5"/>
              </a:rPr>
              <a:t>Amortization</a:t>
            </a:r>
            <a:r>
              <a:rPr lang="en-US" b="1" dirty="0"/>
              <a:t> - </a:t>
            </a:r>
            <a:r>
              <a:rPr lang="en-US" b="1" dirty="0">
                <a:hlinkClick r:id="rId6"/>
              </a:rPr>
              <a:t>Gains</a:t>
            </a:r>
            <a:r>
              <a:rPr lang="en-US" b="1" dirty="0"/>
              <a:t> on </a:t>
            </a:r>
            <a:r>
              <a:rPr lang="en-US" b="1" dirty="0">
                <a:hlinkClick r:id="rId7"/>
              </a:rPr>
              <a:t>Sales</a:t>
            </a:r>
            <a:r>
              <a:rPr lang="en-US" b="1" dirty="0"/>
              <a:t> of Property</a:t>
            </a:r>
            <a:r>
              <a:rPr lang="en-US" dirty="0"/>
              <a:t> .</a:t>
            </a:r>
          </a:p>
          <a:p>
            <a:pPr>
              <a:defRPr/>
            </a:pPr>
            <a:endParaRPr lang="en-US" dirty="0"/>
          </a:p>
          <a:p>
            <a:pPr>
              <a:defRPr/>
            </a:pPr>
            <a:r>
              <a:rPr lang="en-US" b="1" dirty="0">
                <a:solidFill>
                  <a:srgbClr val="FF0000"/>
                </a:solidFill>
                <a:hlinkClick r:id="rId5"/>
              </a:rPr>
              <a:t>Amortization</a:t>
            </a:r>
            <a:r>
              <a:rPr lang="en-US" b="1" dirty="0">
                <a:solidFill>
                  <a:srgbClr val="FF0000"/>
                </a:solidFill>
              </a:rPr>
              <a:t> Expenses</a:t>
            </a:r>
            <a:r>
              <a:rPr lang="en-US" b="1" dirty="0"/>
              <a:t>: </a:t>
            </a:r>
            <a:r>
              <a:rPr lang="en-US" dirty="0"/>
              <a:t>capital </a:t>
            </a:r>
            <a:r>
              <a:rPr lang="en-US" b="1" dirty="0"/>
              <a:t>expenses</a:t>
            </a:r>
            <a:r>
              <a:rPr lang="en-US" dirty="0"/>
              <a:t> for intangible assets over a specific period of time  </a:t>
            </a:r>
          </a:p>
          <a:p>
            <a:pPr>
              <a:defRPr/>
            </a:pPr>
            <a:r>
              <a:rPr lang="en-US" dirty="0"/>
              <a:t>Example: Broadcast licenses, Copyrights, Patents, Taxi licenses, Trademarks</a:t>
            </a:r>
          </a:p>
          <a:p>
            <a:pPr>
              <a:defRPr/>
            </a:pPr>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E5A7196F-2208-668E-2882-BB618CE546D7}"/>
              </a:ext>
            </a:extLst>
          </p:cNvPr>
          <p:cNvSpPr>
            <a:spLocks noGrp="1" noRot="1" noChangeAspect="1" noChangeArrowheads="1" noTextEdit="1"/>
          </p:cNvSpPr>
          <p:nvPr>
            <p:ph type="sldImg"/>
          </p:nvPr>
        </p:nvSpPr>
        <p:spPr>
          <a:xfrm>
            <a:off x="1150938" y="692150"/>
            <a:ext cx="4556125" cy="3416300"/>
          </a:xfrm>
          <a:ln/>
        </p:spPr>
      </p:sp>
      <p:sp>
        <p:nvSpPr>
          <p:cNvPr id="69635" name="Notes Placeholder 2">
            <a:extLst>
              <a:ext uri="{FF2B5EF4-FFF2-40B4-BE49-F238E27FC236}">
                <a16:creationId xmlns:a16="http://schemas.microsoft.com/office/drawing/2014/main" id="{DEAB67DC-2F59-833F-39C0-D20EB9DA4FE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en-US">
                <a:latin typeface="Arial" panose="020B0604020202020204" pitchFamily="34" charset="0"/>
              </a:rPr>
              <a:t>EPS = Earnings Per Share.</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a:extLst>
              <a:ext uri="{FF2B5EF4-FFF2-40B4-BE49-F238E27FC236}">
                <a16:creationId xmlns:a16="http://schemas.microsoft.com/office/drawing/2014/main" id="{CE5B00F7-8BE4-A8F3-C967-77F0CEC7CDDD}"/>
              </a:ext>
            </a:extLst>
          </p:cNvPr>
          <p:cNvSpPr>
            <a:spLocks noGrp="1" noRot="1" noChangeAspect="1" noChangeArrowheads="1" noTextEdit="1"/>
          </p:cNvSpPr>
          <p:nvPr>
            <p:ph type="sldImg"/>
          </p:nvPr>
        </p:nvSpPr>
        <p:spPr>
          <a:xfrm>
            <a:off x="1150938" y="692150"/>
            <a:ext cx="4556125" cy="3416300"/>
          </a:xfrm>
          <a:ln/>
        </p:spPr>
      </p:sp>
      <p:sp>
        <p:nvSpPr>
          <p:cNvPr id="3" name="Notes Placeholder 2">
            <a:extLst>
              <a:ext uri="{FF2B5EF4-FFF2-40B4-BE49-F238E27FC236}">
                <a16:creationId xmlns:a16="http://schemas.microsoft.com/office/drawing/2014/main" id="{48E60CA9-540A-2C0D-5B48-2AFE2A55ED02}"/>
              </a:ext>
            </a:extLst>
          </p:cNvPr>
          <p:cNvSpPr>
            <a:spLocks noGrp="1"/>
          </p:cNvSpPr>
          <p:nvPr>
            <p:ph type="body" idx="1"/>
          </p:nvPr>
        </p:nvSpPr>
        <p:spPr/>
        <p:txBody>
          <a:bodyPr/>
          <a:lstStyle/>
          <a:p>
            <a:pPr marL="171450" indent="-171450">
              <a:buFont typeface="Wingdings" pitchFamily="2" charset="2"/>
              <a:buChar char="Ø"/>
              <a:defRPr/>
            </a:pPr>
            <a:r>
              <a:rPr lang="en-US" dirty="0">
                <a:solidFill>
                  <a:srgbClr val="42B200"/>
                </a:solidFill>
                <a:effectLst>
                  <a:outerShdw blurRad="38100" dist="38100" dir="2700000" algn="tl">
                    <a:srgbClr val="C0C0C0"/>
                  </a:outerShdw>
                </a:effectLst>
              </a:rPr>
              <a:t>Perquisites </a:t>
            </a:r>
            <a:r>
              <a:rPr lang="en-US" dirty="0"/>
              <a:t>are advantages (some monetary, some not e.g. free lunch, parking space, etc.) that come with a job.</a:t>
            </a:r>
          </a:p>
          <a:p>
            <a:pPr marL="171450" indent="-171450">
              <a:buFont typeface="Wingdings" pitchFamily="2" charset="2"/>
              <a:buChar char="Ø"/>
              <a:defRPr/>
            </a:pPr>
            <a:r>
              <a:rPr lang="en-US" dirty="0"/>
              <a:t>Bonus is usually a monetary compensation tied to performance</a:t>
            </a:r>
          </a:p>
          <a:p>
            <a:pPr marL="171450" indent="-171450">
              <a:buFont typeface="Wingdings" pitchFamily="2" charset="2"/>
              <a:buChar char="Ø"/>
              <a:defRPr/>
            </a:pPr>
            <a:r>
              <a:rPr lang="en-US" dirty="0"/>
              <a:t>An </a:t>
            </a:r>
            <a:r>
              <a:rPr lang="en-US" b="1" dirty="0"/>
              <a:t>employee stock option</a:t>
            </a:r>
            <a:r>
              <a:rPr lang="en-US" dirty="0"/>
              <a:t> is a contract issued by an employer to an </a:t>
            </a:r>
            <a:r>
              <a:rPr lang="en-US" b="1" dirty="0"/>
              <a:t>employee</a:t>
            </a:r>
            <a:r>
              <a:rPr lang="en-US" dirty="0"/>
              <a:t> to purchase a set amount of shares of company </a:t>
            </a:r>
            <a:r>
              <a:rPr lang="en-US" b="1" dirty="0"/>
              <a:t>stock</a:t>
            </a:r>
            <a:r>
              <a:rPr lang="en-US" dirty="0"/>
              <a:t> at a fixed price for a limited period of time.</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2819553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31317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0648824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09275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1964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084969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1123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526237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0148582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444569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476250"/>
            <a:ext cx="1943100" cy="56197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476250"/>
            <a:ext cx="5676900" cy="56197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698299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1676400" y="476250"/>
            <a:ext cx="6781800" cy="1276350"/>
          </a:xfrm>
        </p:spPr>
        <p:txBody>
          <a:bodyPr/>
          <a:lstStyle/>
          <a:p>
            <a:r>
              <a:rPr lang="en-US"/>
              <a:t>Click to edit Master title style</a:t>
            </a:r>
          </a:p>
        </p:txBody>
      </p:sp>
      <p:sp>
        <p:nvSpPr>
          <p:cNvPr id="3" name="ClipArt Placeholder 2"/>
          <p:cNvSpPr>
            <a:spLocks noGrp="1"/>
          </p:cNvSpPr>
          <p:nvPr>
            <p:ph type="clipArt" sz="half" idx="1"/>
          </p:nvPr>
        </p:nvSpPr>
        <p:spPr>
          <a:xfrm>
            <a:off x="685800" y="1981200"/>
            <a:ext cx="3810000" cy="4114800"/>
          </a:xfrm>
        </p:spPr>
        <p:txBody>
          <a:bodyPr/>
          <a:lstStyle/>
          <a:p>
            <a:pPr lvl="0"/>
            <a:endParaRPr lang="en-US" noProof="0"/>
          </a:p>
        </p:txBody>
      </p:sp>
      <p:sp>
        <p:nvSpPr>
          <p:cNvPr id="4" name="Text Placeholder 3"/>
          <p:cNvSpPr>
            <a:spLocks noGrp="1"/>
          </p:cNvSpPr>
          <p:nvPr>
            <p:ph type="body"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056104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16013" y="190500"/>
            <a:ext cx="7799387" cy="935038"/>
          </a:xfrm>
        </p:spPr>
        <p:txBody>
          <a:bodyPr/>
          <a:lstStyle/>
          <a:p>
            <a:r>
              <a:rPr lang="en-US"/>
              <a:t>Click to edit Master title style</a:t>
            </a:r>
          </a:p>
        </p:txBody>
      </p:sp>
      <p:sp>
        <p:nvSpPr>
          <p:cNvPr id="3" name="Text Placeholder 2"/>
          <p:cNvSpPr>
            <a:spLocks noGrp="1"/>
          </p:cNvSpPr>
          <p:nvPr>
            <p:ph type="body" sz="half" idx="1"/>
          </p:nvPr>
        </p:nvSpPr>
        <p:spPr>
          <a:xfrm>
            <a:off x="1116013" y="1268413"/>
            <a:ext cx="3811587" cy="4752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0000" y="1268413"/>
            <a:ext cx="3813175" cy="4752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8">
            <a:extLst>
              <a:ext uri="{FF2B5EF4-FFF2-40B4-BE49-F238E27FC236}">
                <a16:creationId xmlns:a16="http://schemas.microsoft.com/office/drawing/2014/main" id="{1C9D164E-DCE0-6765-95BB-5967DF56FACC}"/>
              </a:ext>
            </a:extLst>
          </p:cNvPr>
          <p:cNvSpPr>
            <a:spLocks noGrp="1" noChangeArrowheads="1"/>
          </p:cNvSpPr>
          <p:nvPr>
            <p:ph type="sldNum" sz="quarter" idx="10"/>
          </p:nvPr>
        </p:nvSpPr>
        <p:spPr>
          <a:xfrm>
            <a:off x="8223250" y="6284913"/>
            <a:ext cx="885825" cy="457200"/>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pPr>
              <a:defRPr/>
            </a:pPr>
            <a:r>
              <a:rPr lang="en-AU" altLang="en-US"/>
              <a:t>1-</a:t>
            </a:r>
            <a:fld id="{DFB6864D-F980-4782-8AB4-3289A43B8A26}" type="slidenum">
              <a:rPr lang="en-AU" altLang="en-US" smtClean="0"/>
              <a:pPr>
                <a:defRPr/>
              </a:pPr>
              <a:t>‹#›</a:t>
            </a:fld>
            <a:endParaRPr lang="en-AU" altLang="en-US"/>
          </a:p>
        </p:txBody>
      </p:sp>
      <p:sp>
        <p:nvSpPr>
          <p:cNvPr id="6" name="Rectangle 12">
            <a:extLst>
              <a:ext uri="{FF2B5EF4-FFF2-40B4-BE49-F238E27FC236}">
                <a16:creationId xmlns:a16="http://schemas.microsoft.com/office/drawing/2014/main" id="{E26685B5-ADAD-E9C6-9A8B-449D36CA5DCF}"/>
              </a:ext>
            </a:extLst>
          </p:cNvPr>
          <p:cNvSpPr>
            <a:spLocks noGrp="1" noChangeArrowheads="1"/>
          </p:cNvSpPr>
          <p:nvPr>
            <p:ph type="ftr" sz="quarter" idx="11"/>
          </p:nvPr>
        </p:nvSpPr>
        <p:spPr>
          <a:xfrm>
            <a:off x="1116013" y="6353175"/>
            <a:ext cx="6737350" cy="460375"/>
          </a:xfrm>
          <a:prstGeom prst="rect">
            <a:avLst/>
          </a:prstGeom>
        </p:spPr>
        <p:txBody>
          <a:bodyPr/>
          <a:lstStyle>
            <a:lvl1pPr eaLnBrk="1" hangingPunct="1">
              <a:defRPr>
                <a:latin typeface="Arial" charset="0"/>
              </a:defRPr>
            </a:lvl1pPr>
          </a:lstStyle>
          <a:p>
            <a:pPr>
              <a:defRPr/>
            </a:pPr>
            <a:r>
              <a:rPr lang="en-AU"/>
              <a:t>Copyright </a:t>
            </a:r>
            <a:r>
              <a:rPr lang="en-AU">
                <a:sym typeface="Symbol" pitchFamily="18" charset="2"/>
              </a:rPr>
              <a:t></a:t>
            </a:r>
            <a:r>
              <a:rPr lang="en-AU"/>
              <a:t> 2007 McGraw-Hill Australia Pty Ltd </a:t>
            </a:r>
            <a:br>
              <a:rPr lang="en-AU"/>
            </a:br>
            <a:r>
              <a:rPr lang="en-AU"/>
              <a:t>PPTs t/a </a:t>
            </a:r>
            <a:r>
              <a:rPr lang="en-AU" i="1"/>
              <a:t>Fundamentals of Corporate Finance 4e</a:t>
            </a:r>
            <a:r>
              <a:rPr lang="en-AU"/>
              <a:t>, by Ross, Thompson, Christensen, Westerfield &amp; Jordan </a:t>
            </a:r>
          </a:p>
        </p:txBody>
      </p:sp>
    </p:spTree>
    <p:extLst>
      <p:ext uri="{BB962C8B-B14F-4D97-AF65-F5344CB8AC3E}">
        <p14:creationId xmlns:p14="http://schemas.microsoft.com/office/powerpoint/2010/main" val="4441567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85A8BADA-0D8E-2B6F-5722-CBADE5242F1C}"/>
              </a:ext>
            </a:extLst>
          </p:cNvPr>
          <p:cNvSpPr>
            <a:spLocks noGrp="1"/>
          </p:cNvSpPr>
          <p:nvPr>
            <p:ph type="dt" sz="half" idx="10"/>
          </p:nvPr>
        </p:nvSpPr>
        <p:spPr/>
        <p:txBody>
          <a:bodyPr/>
          <a:lstStyle>
            <a:lvl1pPr>
              <a:defRPr/>
            </a:lvl1pPr>
          </a:lstStyle>
          <a:p>
            <a:pPr>
              <a:defRPr/>
            </a:pPr>
            <a:fld id="{934B4C8A-BE05-4FC7-BEDD-1B7CA82F0F7B}" type="datetimeFigureOut">
              <a:rPr lang="en-US"/>
              <a:pPr>
                <a:defRPr/>
              </a:pPr>
              <a:t>8/9/2024</a:t>
            </a:fld>
            <a:endParaRPr lang="en-US"/>
          </a:p>
        </p:txBody>
      </p:sp>
      <p:sp>
        <p:nvSpPr>
          <p:cNvPr id="5" name="Footer Placeholder 4">
            <a:extLst>
              <a:ext uri="{FF2B5EF4-FFF2-40B4-BE49-F238E27FC236}">
                <a16:creationId xmlns:a16="http://schemas.microsoft.com/office/drawing/2014/main" id="{DF7FC8C4-3BA9-AD70-2A15-112E3A24FD2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ACEEAC8-E73E-AB08-ED4E-4F7D67F69C58}"/>
              </a:ext>
            </a:extLst>
          </p:cNvPr>
          <p:cNvSpPr>
            <a:spLocks noGrp="1"/>
          </p:cNvSpPr>
          <p:nvPr>
            <p:ph type="sldNum" sz="quarter" idx="12"/>
          </p:nvPr>
        </p:nvSpPr>
        <p:spPr/>
        <p:txBody>
          <a:bodyPr/>
          <a:lstStyle>
            <a:lvl1pPr>
              <a:defRPr/>
            </a:lvl1pPr>
          </a:lstStyle>
          <a:p>
            <a:pPr>
              <a:defRPr/>
            </a:pPr>
            <a:fld id="{A8861DB9-DCF7-4968-B091-0FC24AB5ED8C}" type="slidenum">
              <a:rPr lang="en-US"/>
              <a:pPr>
                <a:defRPr/>
              </a:pPr>
              <a:t>‹#›</a:t>
            </a:fld>
            <a:endParaRPr lang="en-US"/>
          </a:p>
        </p:txBody>
      </p:sp>
    </p:spTree>
    <p:extLst>
      <p:ext uri="{BB962C8B-B14F-4D97-AF65-F5344CB8AC3E}">
        <p14:creationId xmlns:p14="http://schemas.microsoft.com/office/powerpoint/2010/main" val="24633502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BA15AB-0BCA-91EE-A5CC-1B48E31E658F}"/>
              </a:ext>
            </a:extLst>
          </p:cNvPr>
          <p:cNvSpPr>
            <a:spLocks noGrp="1"/>
          </p:cNvSpPr>
          <p:nvPr>
            <p:ph type="dt" sz="half" idx="10"/>
          </p:nvPr>
        </p:nvSpPr>
        <p:spPr/>
        <p:txBody>
          <a:bodyPr/>
          <a:lstStyle>
            <a:lvl1pPr>
              <a:defRPr/>
            </a:lvl1pPr>
          </a:lstStyle>
          <a:p>
            <a:pPr>
              <a:defRPr/>
            </a:pPr>
            <a:fld id="{0A629A7E-07A4-4C00-80AA-A2F09AE9928D}" type="datetimeFigureOut">
              <a:rPr lang="en-US"/>
              <a:pPr>
                <a:defRPr/>
              </a:pPr>
              <a:t>8/9/2024</a:t>
            </a:fld>
            <a:endParaRPr lang="en-US"/>
          </a:p>
        </p:txBody>
      </p:sp>
      <p:sp>
        <p:nvSpPr>
          <p:cNvPr id="5" name="Footer Placeholder 4">
            <a:extLst>
              <a:ext uri="{FF2B5EF4-FFF2-40B4-BE49-F238E27FC236}">
                <a16:creationId xmlns:a16="http://schemas.microsoft.com/office/drawing/2014/main" id="{415CD072-9184-B5A6-4785-41EBA2C3ED1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5CEB139-C536-1C01-F05A-6D513A76623B}"/>
              </a:ext>
            </a:extLst>
          </p:cNvPr>
          <p:cNvSpPr>
            <a:spLocks noGrp="1"/>
          </p:cNvSpPr>
          <p:nvPr>
            <p:ph type="sldNum" sz="quarter" idx="12"/>
          </p:nvPr>
        </p:nvSpPr>
        <p:spPr/>
        <p:txBody>
          <a:bodyPr/>
          <a:lstStyle>
            <a:lvl1pPr>
              <a:defRPr/>
            </a:lvl1pPr>
          </a:lstStyle>
          <a:p>
            <a:pPr>
              <a:defRPr/>
            </a:pPr>
            <a:fld id="{9014C290-8D92-475C-9C47-D740C3E11FF6}" type="slidenum">
              <a:rPr lang="en-US"/>
              <a:pPr>
                <a:defRPr/>
              </a:pPr>
              <a:t>‹#›</a:t>
            </a:fld>
            <a:endParaRPr lang="en-US"/>
          </a:p>
        </p:txBody>
      </p:sp>
    </p:spTree>
    <p:extLst>
      <p:ext uri="{BB962C8B-B14F-4D97-AF65-F5344CB8AC3E}">
        <p14:creationId xmlns:p14="http://schemas.microsoft.com/office/powerpoint/2010/main" val="36423092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B981271-B2A2-90C2-4FC7-D7F9FC6342B7}"/>
              </a:ext>
            </a:extLst>
          </p:cNvPr>
          <p:cNvSpPr>
            <a:spLocks noGrp="1"/>
          </p:cNvSpPr>
          <p:nvPr>
            <p:ph type="dt" sz="half" idx="10"/>
          </p:nvPr>
        </p:nvSpPr>
        <p:spPr/>
        <p:txBody>
          <a:bodyPr/>
          <a:lstStyle>
            <a:lvl1pPr>
              <a:defRPr/>
            </a:lvl1pPr>
          </a:lstStyle>
          <a:p>
            <a:pPr>
              <a:defRPr/>
            </a:pPr>
            <a:fld id="{1018FF32-1811-411A-B78A-F97A54C58E16}" type="datetimeFigureOut">
              <a:rPr lang="en-US"/>
              <a:pPr>
                <a:defRPr/>
              </a:pPr>
              <a:t>8/9/2024</a:t>
            </a:fld>
            <a:endParaRPr lang="en-US"/>
          </a:p>
        </p:txBody>
      </p:sp>
      <p:sp>
        <p:nvSpPr>
          <p:cNvPr id="5" name="Footer Placeholder 4">
            <a:extLst>
              <a:ext uri="{FF2B5EF4-FFF2-40B4-BE49-F238E27FC236}">
                <a16:creationId xmlns:a16="http://schemas.microsoft.com/office/drawing/2014/main" id="{BA64EB06-77DE-5F07-70C0-F484EB861D3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C4440EF-807F-11AE-D572-C06B509CD2A7}"/>
              </a:ext>
            </a:extLst>
          </p:cNvPr>
          <p:cNvSpPr>
            <a:spLocks noGrp="1"/>
          </p:cNvSpPr>
          <p:nvPr>
            <p:ph type="sldNum" sz="quarter" idx="12"/>
          </p:nvPr>
        </p:nvSpPr>
        <p:spPr/>
        <p:txBody>
          <a:bodyPr/>
          <a:lstStyle>
            <a:lvl1pPr>
              <a:defRPr/>
            </a:lvl1pPr>
          </a:lstStyle>
          <a:p>
            <a:pPr>
              <a:defRPr/>
            </a:pPr>
            <a:fld id="{15D19986-0ECC-45D5-B67B-61F4904215C9}" type="slidenum">
              <a:rPr lang="en-US"/>
              <a:pPr>
                <a:defRPr/>
              </a:pPr>
              <a:t>‹#›</a:t>
            </a:fld>
            <a:endParaRPr lang="en-US"/>
          </a:p>
        </p:txBody>
      </p:sp>
    </p:spTree>
    <p:extLst>
      <p:ext uri="{BB962C8B-B14F-4D97-AF65-F5344CB8AC3E}">
        <p14:creationId xmlns:p14="http://schemas.microsoft.com/office/powerpoint/2010/main" val="26345076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F183AEC6-7BD1-D947-7A9E-A7EAB983ABDB}"/>
              </a:ext>
            </a:extLst>
          </p:cNvPr>
          <p:cNvSpPr>
            <a:spLocks noGrp="1"/>
          </p:cNvSpPr>
          <p:nvPr>
            <p:ph type="dt" sz="half" idx="10"/>
          </p:nvPr>
        </p:nvSpPr>
        <p:spPr/>
        <p:txBody>
          <a:bodyPr/>
          <a:lstStyle>
            <a:lvl1pPr>
              <a:defRPr/>
            </a:lvl1pPr>
          </a:lstStyle>
          <a:p>
            <a:pPr>
              <a:defRPr/>
            </a:pPr>
            <a:fld id="{58DDED54-8947-4E65-AACE-2EA056A1EAC2}" type="datetimeFigureOut">
              <a:rPr lang="en-US"/>
              <a:pPr>
                <a:defRPr/>
              </a:pPr>
              <a:t>8/9/2024</a:t>
            </a:fld>
            <a:endParaRPr lang="en-US"/>
          </a:p>
        </p:txBody>
      </p:sp>
      <p:sp>
        <p:nvSpPr>
          <p:cNvPr id="6" name="Footer Placeholder 4">
            <a:extLst>
              <a:ext uri="{FF2B5EF4-FFF2-40B4-BE49-F238E27FC236}">
                <a16:creationId xmlns:a16="http://schemas.microsoft.com/office/drawing/2014/main" id="{496FAC11-887B-5380-2B52-E2991B1F757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9A20AD5-251C-D29F-A57C-98979585B19C}"/>
              </a:ext>
            </a:extLst>
          </p:cNvPr>
          <p:cNvSpPr>
            <a:spLocks noGrp="1"/>
          </p:cNvSpPr>
          <p:nvPr>
            <p:ph type="sldNum" sz="quarter" idx="12"/>
          </p:nvPr>
        </p:nvSpPr>
        <p:spPr/>
        <p:txBody>
          <a:bodyPr/>
          <a:lstStyle>
            <a:lvl1pPr>
              <a:defRPr/>
            </a:lvl1pPr>
          </a:lstStyle>
          <a:p>
            <a:pPr>
              <a:defRPr/>
            </a:pPr>
            <a:fld id="{CBABB472-038D-416A-A834-7C11D4D1733F}" type="slidenum">
              <a:rPr lang="en-US"/>
              <a:pPr>
                <a:defRPr/>
              </a:pPr>
              <a:t>‹#›</a:t>
            </a:fld>
            <a:endParaRPr lang="en-US"/>
          </a:p>
        </p:txBody>
      </p:sp>
    </p:spTree>
    <p:extLst>
      <p:ext uri="{BB962C8B-B14F-4D97-AF65-F5344CB8AC3E}">
        <p14:creationId xmlns:p14="http://schemas.microsoft.com/office/powerpoint/2010/main" val="33639291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0DAFB9A1-471C-FF79-D105-DD30ECACF022}"/>
              </a:ext>
            </a:extLst>
          </p:cNvPr>
          <p:cNvSpPr>
            <a:spLocks noGrp="1"/>
          </p:cNvSpPr>
          <p:nvPr>
            <p:ph type="dt" sz="half" idx="10"/>
          </p:nvPr>
        </p:nvSpPr>
        <p:spPr/>
        <p:txBody>
          <a:bodyPr/>
          <a:lstStyle>
            <a:lvl1pPr>
              <a:defRPr/>
            </a:lvl1pPr>
          </a:lstStyle>
          <a:p>
            <a:pPr>
              <a:defRPr/>
            </a:pPr>
            <a:fld id="{5DFA879A-8D66-453F-999B-5192D9BE6690}" type="datetimeFigureOut">
              <a:rPr lang="en-US"/>
              <a:pPr>
                <a:defRPr/>
              </a:pPr>
              <a:t>8/9/2024</a:t>
            </a:fld>
            <a:endParaRPr lang="en-US"/>
          </a:p>
        </p:txBody>
      </p:sp>
      <p:sp>
        <p:nvSpPr>
          <p:cNvPr id="8" name="Footer Placeholder 4">
            <a:extLst>
              <a:ext uri="{FF2B5EF4-FFF2-40B4-BE49-F238E27FC236}">
                <a16:creationId xmlns:a16="http://schemas.microsoft.com/office/drawing/2014/main" id="{9FF247B3-463B-4C60-5822-CFAB06855BED}"/>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B2E40547-8A39-0B51-F571-8E6F6A4364D7}"/>
              </a:ext>
            </a:extLst>
          </p:cNvPr>
          <p:cNvSpPr>
            <a:spLocks noGrp="1"/>
          </p:cNvSpPr>
          <p:nvPr>
            <p:ph type="sldNum" sz="quarter" idx="12"/>
          </p:nvPr>
        </p:nvSpPr>
        <p:spPr/>
        <p:txBody>
          <a:bodyPr/>
          <a:lstStyle>
            <a:lvl1pPr>
              <a:defRPr/>
            </a:lvl1pPr>
          </a:lstStyle>
          <a:p>
            <a:pPr>
              <a:defRPr/>
            </a:pPr>
            <a:fld id="{5305F3FF-8490-4915-987A-F3426CEFC656}" type="slidenum">
              <a:rPr lang="en-US"/>
              <a:pPr>
                <a:defRPr/>
              </a:pPr>
              <a:t>‹#›</a:t>
            </a:fld>
            <a:endParaRPr lang="en-US"/>
          </a:p>
        </p:txBody>
      </p:sp>
    </p:spTree>
    <p:extLst>
      <p:ext uri="{BB962C8B-B14F-4D97-AF65-F5344CB8AC3E}">
        <p14:creationId xmlns:p14="http://schemas.microsoft.com/office/powerpoint/2010/main" val="34220858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1753469C-0908-076D-682B-C8E47F35D3B0}"/>
              </a:ext>
            </a:extLst>
          </p:cNvPr>
          <p:cNvSpPr>
            <a:spLocks noGrp="1"/>
          </p:cNvSpPr>
          <p:nvPr>
            <p:ph type="dt" sz="half" idx="10"/>
          </p:nvPr>
        </p:nvSpPr>
        <p:spPr/>
        <p:txBody>
          <a:bodyPr/>
          <a:lstStyle>
            <a:lvl1pPr>
              <a:defRPr/>
            </a:lvl1pPr>
          </a:lstStyle>
          <a:p>
            <a:pPr>
              <a:defRPr/>
            </a:pPr>
            <a:fld id="{8B6CF426-32D4-462F-87F3-30A98A70423B}" type="datetimeFigureOut">
              <a:rPr lang="en-US"/>
              <a:pPr>
                <a:defRPr/>
              </a:pPr>
              <a:t>8/9/2024</a:t>
            </a:fld>
            <a:endParaRPr lang="en-US"/>
          </a:p>
        </p:txBody>
      </p:sp>
      <p:sp>
        <p:nvSpPr>
          <p:cNvPr id="4" name="Footer Placeholder 4">
            <a:extLst>
              <a:ext uri="{FF2B5EF4-FFF2-40B4-BE49-F238E27FC236}">
                <a16:creationId xmlns:a16="http://schemas.microsoft.com/office/drawing/2014/main" id="{802B8317-47D7-580A-7A04-BD15392A9B07}"/>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9E096526-9B94-4FFD-CC61-23910899467C}"/>
              </a:ext>
            </a:extLst>
          </p:cNvPr>
          <p:cNvSpPr>
            <a:spLocks noGrp="1"/>
          </p:cNvSpPr>
          <p:nvPr>
            <p:ph type="sldNum" sz="quarter" idx="12"/>
          </p:nvPr>
        </p:nvSpPr>
        <p:spPr/>
        <p:txBody>
          <a:bodyPr/>
          <a:lstStyle>
            <a:lvl1pPr>
              <a:defRPr/>
            </a:lvl1pPr>
          </a:lstStyle>
          <a:p>
            <a:pPr>
              <a:defRPr/>
            </a:pPr>
            <a:fld id="{0D07E86B-E3FA-4AB1-815D-03DAAE6292D5}" type="slidenum">
              <a:rPr lang="en-US"/>
              <a:pPr>
                <a:defRPr/>
              </a:pPr>
              <a:t>‹#›</a:t>
            </a:fld>
            <a:endParaRPr lang="en-US"/>
          </a:p>
        </p:txBody>
      </p:sp>
    </p:spTree>
    <p:extLst>
      <p:ext uri="{BB962C8B-B14F-4D97-AF65-F5344CB8AC3E}">
        <p14:creationId xmlns:p14="http://schemas.microsoft.com/office/powerpoint/2010/main" val="391984438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3B3EA664-3C0A-DC3F-2C67-7ED40E726EEC}"/>
              </a:ext>
            </a:extLst>
          </p:cNvPr>
          <p:cNvSpPr>
            <a:spLocks noGrp="1"/>
          </p:cNvSpPr>
          <p:nvPr>
            <p:ph type="dt" sz="half" idx="10"/>
          </p:nvPr>
        </p:nvSpPr>
        <p:spPr/>
        <p:txBody>
          <a:bodyPr/>
          <a:lstStyle>
            <a:lvl1pPr>
              <a:defRPr/>
            </a:lvl1pPr>
          </a:lstStyle>
          <a:p>
            <a:pPr>
              <a:defRPr/>
            </a:pPr>
            <a:fld id="{E1FE04C0-2934-4541-8D0D-A3298716844B}" type="datetimeFigureOut">
              <a:rPr lang="en-US"/>
              <a:pPr>
                <a:defRPr/>
              </a:pPr>
              <a:t>8/9/2024</a:t>
            </a:fld>
            <a:endParaRPr lang="en-US"/>
          </a:p>
        </p:txBody>
      </p:sp>
      <p:sp>
        <p:nvSpPr>
          <p:cNvPr id="3" name="Footer Placeholder 4">
            <a:extLst>
              <a:ext uri="{FF2B5EF4-FFF2-40B4-BE49-F238E27FC236}">
                <a16:creationId xmlns:a16="http://schemas.microsoft.com/office/drawing/2014/main" id="{F96BE7E4-4BBD-856E-6CE7-9E91D6850372}"/>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5098564C-24C9-2637-C60C-A278F13817E4}"/>
              </a:ext>
            </a:extLst>
          </p:cNvPr>
          <p:cNvSpPr>
            <a:spLocks noGrp="1"/>
          </p:cNvSpPr>
          <p:nvPr>
            <p:ph type="sldNum" sz="quarter" idx="12"/>
          </p:nvPr>
        </p:nvSpPr>
        <p:spPr/>
        <p:txBody>
          <a:bodyPr/>
          <a:lstStyle>
            <a:lvl1pPr>
              <a:defRPr/>
            </a:lvl1pPr>
          </a:lstStyle>
          <a:p>
            <a:pPr>
              <a:defRPr/>
            </a:pPr>
            <a:fld id="{601AD63E-EF35-4F15-AB42-3BFC6498A5E7}" type="slidenum">
              <a:rPr lang="en-US"/>
              <a:pPr>
                <a:defRPr/>
              </a:pPr>
              <a:t>‹#›</a:t>
            </a:fld>
            <a:endParaRPr lang="en-US"/>
          </a:p>
        </p:txBody>
      </p:sp>
    </p:spTree>
    <p:extLst>
      <p:ext uri="{BB962C8B-B14F-4D97-AF65-F5344CB8AC3E}">
        <p14:creationId xmlns:p14="http://schemas.microsoft.com/office/powerpoint/2010/main" val="37634658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a:extLst>
              <a:ext uri="{FF2B5EF4-FFF2-40B4-BE49-F238E27FC236}">
                <a16:creationId xmlns:a16="http://schemas.microsoft.com/office/drawing/2014/main" id="{7EB98206-58C4-FD81-9C11-3AC373CAB3AB}"/>
              </a:ext>
            </a:extLst>
          </p:cNvPr>
          <p:cNvSpPr>
            <a:spLocks noGrp="1"/>
          </p:cNvSpPr>
          <p:nvPr>
            <p:ph type="dt" sz="half" idx="10"/>
          </p:nvPr>
        </p:nvSpPr>
        <p:spPr/>
        <p:txBody>
          <a:bodyPr/>
          <a:lstStyle>
            <a:lvl1pPr>
              <a:defRPr/>
            </a:lvl1pPr>
          </a:lstStyle>
          <a:p>
            <a:pPr>
              <a:defRPr/>
            </a:pPr>
            <a:fld id="{1D6B668B-BB35-4895-B690-CED020E0C613}" type="datetimeFigureOut">
              <a:rPr lang="en-US"/>
              <a:pPr>
                <a:defRPr/>
              </a:pPr>
              <a:t>8/9/2024</a:t>
            </a:fld>
            <a:endParaRPr lang="en-US"/>
          </a:p>
        </p:txBody>
      </p:sp>
      <p:sp>
        <p:nvSpPr>
          <p:cNvPr id="6" name="Footer Placeholder 4">
            <a:extLst>
              <a:ext uri="{FF2B5EF4-FFF2-40B4-BE49-F238E27FC236}">
                <a16:creationId xmlns:a16="http://schemas.microsoft.com/office/drawing/2014/main" id="{646A935F-CAD0-F76A-A15F-F817166F094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28ABCD26-B00F-1659-5ACC-1F9D3CAAD06B}"/>
              </a:ext>
            </a:extLst>
          </p:cNvPr>
          <p:cNvSpPr>
            <a:spLocks noGrp="1"/>
          </p:cNvSpPr>
          <p:nvPr>
            <p:ph type="sldNum" sz="quarter" idx="12"/>
          </p:nvPr>
        </p:nvSpPr>
        <p:spPr/>
        <p:txBody>
          <a:bodyPr/>
          <a:lstStyle>
            <a:lvl1pPr>
              <a:defRPr/>
            </a:lvl1pPr>
          </a:lstStyle>
          <a:p>
            <a:pPr>
              <a:defRPr/>
            </a:pPr>
            <a:fld id="{3C6DFB3F-FDA8-49D0-8F16-81DEA4EEA65F}" type="slidenum">
              <a:rPr lang="en-US"/>
              <a:pPr>
                <a:defRPr/>
              </a:pPr>
              <a:t>‹#›</a:t>
            </a:fld>
            <a:endParaRPr lang="en-US"/>
          </a:p>
        </p:txBody>
      </p:sp>
    </p:spTree>
    <p:extLst>
      <p:ext uri="{BB962C8B-B14F-4D97-AF65-F5344CB8AC3E}">
        <p14:creationId xmlns:p14="http://schemas.microsoft.com/office/powerpoint/2010/main" val="28578031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3">
            <a:extLst>
              <a:ext uri="{FF2B5EF4-FFF2-40B4-BE49-F238E27FC236}">
                <a16:creationId xmlns:a16="http://schemas.microsoft.com/office/drawing/2014/main" id="{77DAD13F-23EE-51AB-63B1-879377953473}"/>
              </a:ext>
            </a:extLst>
          </p:cNvPr>
          <p:cNvSpPr>
            <a:spLocks noGrp="1"/>
          </p:cNvSpPr>
          <p:nvPr>
            <p:ph type="dt" sz="half" idx="10"/>
          </p:nvPr>
        </p:nvSpPr>
        <p:spPr/>
        <p:txBody>
          <a:bodyPr/>
          <a:lstStyle>
            <a:lvl1pPr>
              <a:defRPr/>
            </a:lvl1pPr>
          </a:lstStyle>
          <a:p>
            <a:pPr>
              <a:defRPr/>
            </a:pPr>
            <a:fld id="{F7B2B111-CA7C-458B-95FE-C6AB8A663DDC}" type="datetimeFigureOut">
              <a:rPr lang="en-US"/>
              <a:pPr>
                <a:defRPr/>
              </a:pPr>
              <a:t>8/9/2024</a:t>
            </a:fld>
            <a:endParaRPr lang="en-US"/>
          </a:p>
        </p:txBody>
      </p:sp>
      <p:sp>
        <p:nvSpPr>
          <p:cNvPr id="6" name="Footer Placeholder 4">
            <a:extLst>
              <a:ext uri="{FF2B5EF4-FFF2-40B4-BE49-F238E27FC236}">
                <a16:creationId xmlns:a16="http://schemas.microsoft.com/office/drawing/2014/main" id="{56600E4E-011A-96D4-1A2B-BA506F7E23F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37268AB6-C46C-1871-6616-44B4FD1C14E7}"/>
              </a:ext>
            </a:extLst>
          </p:cNvPr>
          <p:cNvSpPr>
            <a:spLocks noGrp="1"/>
          </p:cNvSpPr>
          <p:nvPr>
            <p:ph type="sldNum" sz="quarter" idx="12"/>
          </p:nvPr>
        </p:nvSpPr>
        <p:spPr/>
        <p:txBody>
          <a:bodyPr/>
          <a:lstStyle>
            <a:lvl1pPr>
              <a:defRPr/>
            </a:lvl1pPr>
          </a:lstStyle>
          <a:p>
            <a:pPr>
              <a:defRPr/>
            </a:pPr>
            <a:fld id="{19412AF2-D56A-4D51-977D-E8EDBD692717}" type="slidenum">
              <a:rPr lang="en-US"/>
              <a:pPr>
                <a:defRPr/>
              </a:pPr>
              <a:t>‹#›</a:t>
            </a:fld>
            <a:endParaRPr lang="en-US"/>
          </a:p>
        </p:txBody>
      </p:sp>
    </p:spTree>
    <p:extLst>
      <p:ext uri="{BB962C8B-B14F-4D97-AF65-F5344CB8AC3E}">
        <p14:creationId xmlns:p14="http://schemas.microsoft.com/office/powerpoint/2010/main" val="13832057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743DB5-8EEB-D52F-1E55-B0F206E8E5DD}"/>
              </a:ext>
            </a:extLst>
          </p:cNvPr>
          <p:cNvSpPr>
            <a:spLocks noGrp="1"/>
          </p:cNvSpPr>
          <p:nvPr>
            <p:ph type="dt" sz="half" idx="10"/>
          </p:nvPr>
        </p:nvSpPr>
        <p:spPr/>
        <p:txBody>
          <a:bodyPr/>
          <a:lstStyle>
            <a:lvl1pPr>
              <a:defRPr/>
            </a:lvl1pPr>
          </a:lstStyle>
          <a:p>
            <a:pPr>
              <a:defRPr/>
            </a:pPr>
            <a:fld id="{6A5F2498-18E6-443F-8B1D-6E609FC31D28}" type="datetimeFigureOut">
              <a:rPr lang="en-US"/>
              <a:pPr>
                <a:defRPr/>
              </a:pPr>
              <a:t>8/9/2024</a:t>
            </a:fld>
            <a:endParaRPr lang="en-US"/>
          </a:p>
        </p:txBody>
      </p:sp>
      <p:sp>
        <p:nvSpPr>
          <p:cNvPr id="5" name="Footer Placeholder 4">
            <a:extLst>
              <a:ext uri="{FF2B5EF4-FFF2-40B4-BE49-F238E27FC236}">
                <a16:creationId xmlns:a16="http://schemas.microsoft.com/office/drawing/2014/main" id="{06F0685C-141F-9DBA-CB3E-1E9FC63437D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413934D-6A0E-0E6B-9645-95F19D291D45}"/>
              </a:ext>
            </a:extLst>
          </p:cNvPr>
          <p:cNvSpPr>
            <a:spLocks noGrp="1"/>
          </p:cNvSpPr>
          <p:nvPr>
            <p:ph type="sldNum" sz="quarter" idx="12"/>
          </p:nvPr>
        </p:nvSpPr>
        <p:spPr/>
        <p:txBody>
          <a:bodyPr/>
          <a:lstStyle>
            <a:lvl1pPr>
              <a:defRPr/>
            </a:lvl1pPr>
          </a:lstStyle>
          <a:p>
            <a:pPr>
              <a:defRPr/>
            </a:pPr>
            <a:fld id="{ED275E61-3F46-49B4-BCD4-0555AAC78FAF}" type="slidenum">
              <a:rPr lang="en-US"/>
              <a:pPr>
                <a:defRPr/>
              </a:pPr>
              <a:t>‹#›</a:t>
            </a:fld>
            <a:endParaRPr lang="en-US"/>
          </a:p>
        </p:txBody>
      </p:sp>
    </p:spTree>
    <p:extLst>
      <p:ext uri="{BB962C8B-B14F-4D97-AF65-F5344CB8AC3E}">
        <p14:creationId xmlns:p14="http://schemas.microsoft.com/office/powerpoint/2010/main" val="24409054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662B7A-E3FA-B786-1E96-40BCCFA747FE}"/>
              </a:ext>
            </a:extLst>
          </p:cNvPr>
          <p:cNvSpPr>
            <a:spLocks noGrp="1"/>
          </p:cNvSpPr>
          <p:nvPr>
            <p:ph type="dt" sz="half" idx="10"/>
          </p:nvPr>
        </p:nvSpPr>
        <p:spPr/>
        <p:txBody>
          <a:bodyPr/>
          <a:lstStyle>
            <a:lvl1pPr>
              <a:defRPr/>
            </a:lvl1pPr>
          </a:lstStyle>
          <a:p>
            <a:pPr>
              <a:defRPr/>
            </a:pPr>
            <a:fld id="{794BF4D5-A777-448C-9FB5-920B38C82047}" type="datetimeFigureOut">
              <a:rPr lang="en-US"/>
              <a:pPr>
                <a:defRPr/>
              </a:pPr>
              <a:t>8/9/2024</a:t>
            </a:fld>
            <a:endParaRPr lang="en-US"/>
          </a:p>
        </p:txBody>
      </p:sp>
      <p:sp>
        <p:nvSpPr>
          <p:cNvPr id="5" name="Footer Placeholder 4">
            <a:extLst>
              <a:ext uri="{FF2B5EF4-FFF2-40B4-BE49-F238E27FC236}">
                <a16:creationId xmlns:a16="http://schemas.microsoft.com/office/drawing/2014/main" id="{790EA855-459D-64AF-43E6-3EC4F84C70F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F2A6080-B491-3420-DCDC-B546F540984D}"/>
              </a:ext>
            </a:extLst>
          </p:cNvPr>
          <p:cNvSpPr>
            <a:spLocks noGrp="1"/>
          </p:cNvSpPr>
          <p:nvPr>
            <p:ph type="sldNum" sz="quarter" idx="12"/>
          </p:nvPr>
        </p:nvSpPr>
        <p:spPr/>
        <p:txBody>
          <a:bodyPr/>
          <a:lstStyle>
            <a:lvl1pPr>
              <a:defRPr/>
            </a:lvl1pPr>
          </a:lstStyle>
          <a:p>
            <a:pPr>
              <a:defRPr/>
            </a:pPr>
            <a:fld id="{8D6074B0-D4AA-438A-B69A-CECBE5AEE5EA}" type="slidenum">
              <a:rPr lang="en-US"/>
              <a:pPr>
                <a:defRPr/>
              </a:pPr>
              <a:t>‹#›</a:t>
            </a:fld>
            <a:endParaRPr lang="en-US"/>
          </a:p>
        </p:txBody>
      </p:sp>
    </p:spTree>
    <p:extLst>
      <p:ext uri="{BB962C8B-B14F-4D97-AF65-F5344CB8AC3E}">
        <p14:creationId xmlns:p14="http://schemas.microsoft.com/office/powerpoint/2010/main" val="8849731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7305674"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9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8438402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1591873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pn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lum/>
          </a:blip>
          <a:srcRect/>
          <a:stretch>
            <a:fillRect l="2000"/>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66DCFBBD-AC6B-129A-5AB9-B2049A956FD9}"/>
              </a:ext>
            </a:extLst>
          </p:cNvPr>
          <p:cNvSpPr>
            <a:spLocks noGrp="1" noChangeArrowheads="1"/>
          </p:cNvSpPr>
          <p:nvPr>
            <p:ph type="title"/>
          </p:nvPr>
        </p:nvSpPr>
        <p:spPr bwMode="auto">
          <a:xfrm>
            <a:off x="1676400" y="476250"/>
            <a:ext cx="6781800" cy="1276350"/>
          </a:xfrm>
          <a:prstGeom prst="rect">
            <a:avLst/>
          </a:prstGeom>
          <a:noFill/>
          <a:ln>
            <a:noFill/>
          </a:ln>
          <a:effectLst/>
        </p:spPr>
        <p:txBody>
          <a:bodyPr vert="horz" wrap="square" lIns="90488" tIns="44450" rIns="90488" bIns="44450" numCol="1" anchor="ctr" anchorCtr="0" compatLnSpc="1">
            <a:prstTxWarp prst="textNoShape">
              <a:avLst/>
            </a:prstTxWarp>
          </a:bodyPr>
          <a:lstStyle/>
          <a:p>
            <a:pPr lvl="0"/>
            <a:r>
              <a:rPr lang="en-US"/>
              <a:t>Click to edit Master style</a:t>
            </a:r>
          </a:p>
        </p:txBody>
      </p:sp>
      <p:sp>
        <p:nvSpPr>
          <p:cNvPr id="1027" name="Rectangle 3">
            <a:extLst>
              <a:ext uri="{FF2B5EF4-FFF2-40B4-BE49-F238E27FC236}">
                <a16:creationId xmlns:a16="http://schemas.microsoft.com/office/drawing/2014/main" id="{814AD268-D601-6047-B42B-F739FA2B0F19}"/>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488" tIns="44450" rIns="90488" bIns="44450" numCol="1" anchor="t" anchorCtr="0" compatLnSpc="1">
            <a:prstTxWarp prst="textNoShape">
              <a:avLst/>
            </a:prstTxWarp>
          </a:bodyPr>
          <a:lstStyle/>
          <a:p>
            <a:pPr lvl="0"/>
            <a:r>
              <a:rPr lang="en-US" altLang="en-US"/>
              <a:t>Click to edit Master text styles</a:t>
            </a:r>
          </a:p>
          <a:p>
            <a:pPr lvl="1"/>
            <a:r>
              <a:rPr lang="en-US" altLang="en-US"/>
              <a:t> Second Level</a:t>
            </a:r>
          </a:p>
          <a:p>
            <a:pPr lvl="2"/>
            <a:r>
              <a:rPr lang="en-US" altLang="en-US"/>
              <a:t> Third Level</a:t>
            </a:r>
          </a:p>
          <a:p>
            <a:pPr lvl="3"/>
            <a:r>
              <a:rPr lang="en-US" altLang="en-US"/>
              <a:t> Fourth Level</a:t>
            </a:r>
          </a:p>
          <a:p>
            <a:pPr lvl="4"/>
            <a:r>
              <a:rPr lang="en-US" altLang="en-US"/>
              <a:t> Fifth Level</a:t>
            </a:r>
          </a:p>
        </p:txBody>
      </p:sp>
      <p:sp>
        <p:nvSpPr>
          <p:cNvPr id="1028" name="Rectangle 4">
            <a:extLst>
              <a:ext uri="{FF2B5EF4-FFF2-40B4-BE49-F238E27FC236}">
                <a16:creationId xmlns:a16="http://schemas.microsoft.com/office/drawing/2014/main" id="{5B0A3732-A5C0-85B5-8837-CE2D27CA2A59}"/>
              </a:ext>
            </a:extLst>
          </p:cNvPr>
          <p:cNvSpPr>
            <a:spLocks noChangeArrowheads="1"/>
          </p:cNvSpPr>
          <p:nvPr/>
        </p:nvSpPr>
        <p:spPr bwMode="auto">
          <a:xfrm>
            <a:off x="61913" y="6378575"/>
            <a:ext cx="663575" cy="363538"/>
          </a:xfrm>
          <a:prstGeom prst="rect">
            <a:avLst/>
          </a:prstGeom>
          <a:noFill/>
          <a:ln>
            <a:noFill/>
          </a:ln>
          <a:effectLst/>
        </p:spPr>
        <p:txBody>
          <a:bodyPr wrap="none" lIns="90488" tIns="44450" rIns="90488" bIns="44450">
            <a:spAutoFit/>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pPr>
              <a:defRPr/>
            </a:pPr>
            <a:r>
              <a:rPr lang="en-US" altLang="en-US" sz="1800" b="0">
                <a:solidFill>
                  <a:srgbClr val="000000"/>
                </a:solidFill>
              </a:rPr>
              <a:t>1-</a:t>
            </a:r>
            <a:fld id="{08B58D86-33B2-4997-9EED-B4B0ECB37ECF}" type="slidenum">
              <a:rPr lang="en-US" altLang="en-US" sz="1800" b="0" smtClean="0">
                <a:solidFill>
                  <a:srgbClr val="000000"/>
                </a:solidFill>
              </a:rPr>
              <a:pPr>
                <a:defRPr/>
              </a:pPr>
              <a:t>‹#›</a:t>
            </a:fld>
            <a:endParaRPr lang="en-US" altLang="en-US" sz="1800" b="0">
              <a:solidFill>
                <a:srgbClr val="000000"/>
              </a:solidFill>
            </a:endParaRPr>
          </a:p>
        </p:txBody>
      </p:sp>
      <p:pic>
        <p:nvPicPr>
          <p:cNvPr id="1029" name="Picture 9" descr="L:\cover.gif">
            <a:extLst>
              <a:ext uri="{FF2B5EF4-FFF2-40B4-BE49-F238E27FC236}">
                <a16:creationId xmlns:a16="http://schemas.microsoft.com/office/drawing/2014/main" id="{F0D8B1B3-5FDB-94AE-6366-1C6B84E8DD57}"/>
              </a:ext>
            </a:extLst>
          </p:cNvPr>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76200" y="152400"/>
            <a:ext cx="1524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029" r:id="rId1"/>
    <p:sldLayoutId id="2147484030" r:id="rId2"/>
    <p:sldLayoutId id="2147484031" r:id="rId3"/>
    <p:sldLayoutId id="2147484032" r:id="rId4"/>
    <p:sldLayoutId id="2147484033" r:id="rId5"/>
    <p:sldLayoutId id="2147484034" r:id="rId6"/>
    <p:sldLayoutId id="2147484035" r:id="rId7"/>
    <p:sldLayoutId id="2147484036" r:id="rId8"/>
    <p:sldLayoutId id="2147484037" r:id="rId9"/>
    <p:sldLayoutId id="2147484038" r:id="rId10"/>
    <p:sldLayoutId id="2147484039" r:id="rId11"/>
    <p:sldLayoutId id="2147484040" r:id="rId12"/>
    <p:sldLayoutId id="2147484041" r:id="rId13"/>
  </p:sldLayoutIdLst>
  <p:hf sldNum="0" hdr="0" dt="0"/>
  <p:txStyles>
    <p:titleStyle>
      <a:lvl1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2pPr>
      <a:lvl3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3pPr>
      <a:lvl4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4pPr>
      <a:lvl5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5pPr>
      <a:lvl6pPr marL="457200"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6pPr>
      <a:lvl7pPr marL="914400"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7pPr>
      <a:lvl8pPr marL="1371600"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8pPr>
      <a:lvl9pPr marL="1828800"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9pPr>
    </p:titleStyle>
    <p:bodyStyle>
      <a:lvl1pPr marL="342900" indent="-342900" algn="l" rtl="0" eaLnBrk="0" fontAlgn="base" hangingPunct="0">
        <a:spcBef>
          <a:spcPct val="20000"/>
        </a:spcBef>
        <a:spcAft>
          <a:spcPct val="20000"/>
        </a:spcAft>
        <a:buClr>
          <a:schemeClr val="tx2"/>
        </a:buClr>
        <a:buSzPct val="75000"/>
        <a:buFont typeface="Monotype Sorts" pitchFamily="2" charset="2"/>
        <a:buChar char="u"/>
        <a:defRPr sz="3600" b="1">
          <a:solidFill>
            <a:srgbClr val="000000"/>
          </a:solidFill>
          <a:latin typeface="+mn-lt"/>
          <a:ea typeface="+mn-ea"/>
          <a:cs typeface="+mn-cs"/>
        </a:defRPr>
      </a:lvl1pPr>
      <a:lvl2pPr marL="742950" indent="-285750" algn="l" rtl="0" eaLnBrk="0" fontAlgn="base" hangingPunct="0">
        <a:spcBef>
          <a:spcPct val="20000"/>
        </a:spcBef>
        <a:spcAft>
          <a:spcPct val="20000"/>
        </a:spcAft>
        <a:buClr>
          <a:schemeClr val="tx2"/>
        </a:buClr>
        <a:buSzPct val="75000"/>
        <a:buFont typeface="Monotype Sorts" pitchFamily="2" charset="2"/>
        <a:buChar char="u"/>
        <a:defRPr sz="3600" b="1">
          <a:solidFill>
            <a:srgbClr val="000000"/>
          </a:solidFill>
          <a:latin typeface="+mn-lt"/>
        </a:defRPr>
      </a:lvl2pPr>
      <a:lvl3pPr marL="1143000" indent="-228600" algn="l" rtl="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mn-lt"/>
        </a:defRPr>
      </a:lvl3pPr>
      <a:lvl4pPr marL="1600200" indent="-228600" algn="l" rtl="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mn-lt"/>
        </a:defRPr>
      </a:lvl4pPr>
      <a:lvl5pPr marL="2057400" indent="-228600" algn="l" rtl="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mn-lt"/>
        </a:defRPr>
      </a:lvl5pPr>
      <a:lvl6pPr marL="2514600" indent="-228600" algn="l" rtl="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mn-lt"/>
        </a:defRPr>
      </a:lvl6pPr>
      <a:lvl7pPr marL="2971800" indent="-228600" algn="l" rtl="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mn-lt"/>
        </a:defRPr>
      </a:lvl7pPr>
      <a:lvl8pPr marL="3429000" indent="-228600" algn="l" rtl="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mn-lt"/>
        </a:defRPr>
      </a:lvl8pPr>
      <a:lvl9pPr marL="3886200" indent="-228600" algn="l" rtl="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lum/>
          </a:blip>
          <a:srcRect/>
          <a:stretch>
            <a:fillRect l="2000"/>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66255495-D3F9-5F46-1A12-D811DAA16330}"/>
              </a:ext>
            </a:extLst>
          </p:cNvPr>
          <p:cNvSpPr>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id="{8B00B50D-F81E-05AC-35BC-AD1890F6A079}"/>
              </a:ext>
            </a:extLst>
          </p:cNvPr>
          <p:cNvSpPr>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BCFC0262-D0C4-B271-55D4-266D4B70FD8D}"/>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F15AD0E4-9B80-4EB2-9219-BCAB8E5DFFF1}" type="datetimeFigureOut">
              <a:rPr lang="en-US"/>
              <a:pPr>
                <a:defRPr/>
              </a:pPr>
              <a:t>8/9/2024</a:t>
            </a:fld>
            <a:endParaRPr lang="en-US"/>
          </a:p>
        </p:txBody>
      </p:sp>
      <p:sp>
        <p:nvSpPr>
          <p:cNvPr id="5" name="Footer Placeholder 4">
            <a:extLst>
              <a:ext uri="{FF2B5EF4-FFF2-40B4-BE49-F238E27FC236}">
                <a16:creationId xmlns:a16="http://schemas.microsoft.com/office/drawing/2014/main" id="{5515D2B6-5296-619B-E396-5307280859F3}"/>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B0BA3C64-0627-4F79-B0C6-011FFFECEE1A}"/>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6725D70F-94A3-422E-B1CF-B8AFC657F54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018" r:id="rId1"/>
    <p:sldLayoutId id="2147484019" r:id="rId2"/>
    <p:sldLayoutId id="2147484020" r:id="rId3"/>
    <p:sldLayoutId id="2147484021" r:id="rId4"/>
    <p:sldLayoutId id="2147484022" r:id="rId5"/>
    <p:sldLayoutId id="2147484023" r:id="rId6"/>
    <p:sldLayoutId id="2147484024" r:id="rId7"/>
    <p:sldLayoutId id="2147484025" r:id="rId8"/>
    <p:sldLayoutId id="2147484026" r:id="rId9"/>
    <p:sldLayoutId id="2147484027" r:id="rId10"/>
    <p:sldLayoutId id="2147484028" r:id="rId11"/>
    <p:sldLayoutId id="2147484042" r:id="rId12"/>
    <p:sldLayoutId id="2147484043" r:id="rId13"/>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5.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38B4BAF-4FE0-91C8-F99D-DD90F7C46D1F}"/>
              </a:ext>
            </a:extLst>
          </p:cNvPr>
          <p:cNvPicPr>
            <a:picLocks noGrp="1" noChangeAspect="1"/>
          </p:cNvPicPr>
          <p:nvPr>
            <p:ph type="pic" sz="quarter" idx="10"/>
          </p:nvPr>
        </p:nvPicPr>
        <p:blipFill>
          <a:blip r:embed="rId3" cstate="print"/>
          <a:srcRect l="4175" r="4175"/>
          <a:stretch>
            <a:fillRect/>
          </a:stretch>
        </p:blipFill>
        <p:spPr>
          <a:xfrm>
            <a:off x="1623519" y="721266"/>
            <a:ext cx="4871061" cy="2981699"/>
          </a:xfrm>
        </p:spPr>
      </p:pic>
      <p:sp>
        <p:nvSpPr>
          <p:cNvPr id="20483" name="TextBox 8">
            <a:extLst>
              <a:ext uri="{FF2B5EF4-FFF2-40B4-BE49-F238E27FC236}">
                <a16:creationId xmlns:a16="http://schemas.microsoft.com/office/drawing/2014/main" id="{3A8F9F74-0D2C-7C3D-06E5-3AEBFF3DCB56}"/>
              </a:ext>
            </a:extLst>
          </p:cNvPr>
          <p:cNvSpPr txBox="1">
            <a:spLocks noChangeArrowheads="1"/>
          </p:cNvSpPr>
          <p:nvPr/>
        </p:nvSpPr>
        <p:spPr bwMode="auto">
          <a:xfrm>
            <a:off x="3359150" y="3462338"/>
            <a:ext cx="4764088"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defTabSz="685800">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defTabSz="68580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defTabSz="6858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defTabSz="6858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algn="ctr" eaLnBrk="1" hangingPunct="1">
              <a:lnSpc>
                <a:spcPct val="110000"/>
              </a:lnSpc>
              <a:spcBef>
                <a:spcPct val="0"/>
              </a:spcBef>
              <a:buFontTx/>
              <a:buNone/>
            </a:pPr>
            <a:r>
              <a:rPr lang="en-US" altLang="en-US" sz="2400">
                <a:solidFill>
                  <a:srgbClr val="005AB4"/>
                </a:solidFill>
                <a:cs typeface="Arial" panose="020B0604020202020204" pitchFamily="34" charset="0"/>
              </a:rPr>
              <a:t>The Firm and the Financial Manager</a:t>
            </a:r>
          </a:p>
        </p:txBody>
      </p:sp>
      <p:sp>
        <p:nvSpPr>
          <p:cNvPr id="10" name="Rectangle: Rounded Corners 9">
            <a:extLst>
              <a:ext uri="{FF2B5EF4-FFF2-40B4-BE49-F238E27FC236}">
                <a16:creationId xmlns:a16="http://schemas.microsoft.com/office/drawing/2014/main" id="{F7455166-84C7-0E7A-11A6-E09EDC146B92}"/>
              </a:ext>
            </a:extLst>
          </p:cNvPr>
          <p:cNvSpPr/>
          <p:nvPr/>
        </p:nvSpPr>
        <p:spPr>
          <a:xfrm>
            <a:off x="4733925" y="3879850"/>
            <a:ext cx="1979613" cy="29845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575" dirty="0">
                <a:solidFill>
                  <a:schemeClr val="tx1"/>
                </a:solidFill>
                <a:latin typeface="Alexandria" charset="0"/>
                <a:cs typeface="Alexandria" charset="0"/>
              </a:rPr>
              <a:t>Lecture 9</a:t>
            </a:r>
          </a:p>
        </p:txBody>
      </p:sp>
      <p:sp>
        <p:nvSpPr>
          <p:cNvPr id="11" name="TextBox 10">
            <a:extLst>
              <a:ext uri="{FF2B5EF4-FFF2-40B4-BE49-F238E27FC236}">
                <a16:creationId xmlns:a16="http://schemas.microsoft.com/office/drawing/2014/main" id="{B0893DA9-FB79-971A-64B5-04E953DD1151}"/>
              </a:ext>
            </a:extLst>
          </p:cNvPr>
          <p:cNvSpPr txBox="1"/>
          <p:nvPr/>
        </p:nvSpPr>
        <p:spPr>
          <a:xfrm>
            <a:off x="4988156" y="4186238"/>
            <a:ext cx="1725152" cy="276999"/>
          </a:xfrm>
          <a:prstGeom prst="rect">
            <a:avLst/>
          </a:prstGeom>
          <a:noFill/>
        </p:spPr>
        <p:txBody>
          <a:bodyPr wrap="none">
            <a:spAutoFit/>
          </a:bodyPr>
          <a:lstStyle/>
          <a:p>
            <a:pPr algn="just">
              <a:spcBef>
                <a:spcPts val="4"/>
              </a:spcBef>
              <a:tabLst>
                <a:tab pos="219075" algn="l"/>
              </a:tabLst>
              <a:defRPr/>
            </a:pPr>
            <a:r>
              <a:rPr lang="en-US" sz="1200" u="sng" kern="0" dirty="0">
                <a:solidFill>
                  <a:srgbClr val="44546A"/>
                </a:solidFill>
                <a:latin typeface="Calibri" panose="020F0502020204030204" pitchFamily="34" charset="0"/>
                <a:ea typeface="Calibri" panose="020F0502020204030204" pitchFamily="34" charset="0"/>
              </a:rPr>
              <a:t>Introduction To finance </a:t>
            </a:r>
            <a:endParaRPr lang="en-US" sz="900" kern="0" dirty="0">
              <a:latin typeface="Calibri" panose="020F0502020204030204" pitchFamily="34" charset="0"/>
              <a:ea typeface="Calibri" panose="020F0502020204030204" pitchFamily="34" charset="0"/>
            </a:endParaRPr>
          </a:p>
        </p:txBody>
      </p:sp>
      <p:sp>
        <p:nvSpPr>
          <p:cNvPr id="17414" name="TextBox 11">
            <a:extLst>
              <a:ext uri="{FF2B5EF4-FFF2-40B4-BE49-F238E27FC236}">
                <a16:creationId xmlns:a16="http://schemas.microsoft.com/office/drawing/2014/main" id="{4AA54037-5056-9046-B318-AD701E4C8F38}"/>
              </a:ext>
            </a:extLst>
          </p:cNvPr>
          <p:cNvSpPr txBox="1">
            <a:spLocks noChangeArrowheads="1"/>
          </p:cNvSpPr>
          <p:nvPr/>
        </p:nvSpPr>
        <p:spPr bwMode="auto">
          <a:xfrm>
            <a:off x="1755775" y="4894263"/>
            <a:ext cx="2749550" cy="334962"/>
          </a:xfrm>
          <a:prstGeom prst="rect">
            <a:avLst/>
          </a:prstGeom>
          <a:noFill/>
          <a:ln>
            <a:noFill/>
          </a:ln>
        </p:spPr>
        <p:txBody>
          <a:bodyPr>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lgn="ctr">
              <a:spcBef>
                <a:spcPct val="0"/>
              </a:spcBef>
              <a:spcAft>
                <a:spcPct val="0"/>
              </a:spcAft>
              <a:buClrTx/>
              <a:buSzTx/>
              <a:buFontTx/>
              <a:buNone/>
              <a:defRPr/>
            </a:pPr>
            <a:r>
              <a:rPr lang="en-US" altLang="en-US" sz="1575">
                <a:solidFill>
                  <a:srgbClr val="00B0F0"/>
                </a:solidFill>
                <a:latin typeface="Alexandria"/>
                <a:ea typeface="Alexandria"/>
                <a:cs typeface="Alexandria"/>
              </a:rPr>
              <a:t>Dr. Mohamed Hamouda</a:t>
            </a:r>
          </a:p>
        </p:txBody>
      </p:sp>
      <p:sp>
        <p:nvSpPr>
          <p:cNvPr id="17415" name="TextBox 12">
            <a:extLst>
              <a:ext uri="{FF2B5EF4-FFF2-40B4-BE49-F238E27FC236}">
                <a16:creationId xmlns:a16="http://schemas.microsoft.com/office/drawing/2014/main" id="{3746AD72-01ED-C49D-4BEA-E6BD65930EA5}"/>
              </a:ext>
            </a:extLst>
          </p:cNvPr>
          <p:cNvSpPr txBox="1">
            <a:spLocks noChangeArrowheads="1"/>
          </p:cNvSpPr>
          <p:nvPr/>
        </p:nvSpPr>
        <p:spPr bwMode="auto">
          <a:xfrm>
            <a:off x="1771650" y="4643438"/>
            <a:ext cx="2749550" cy="300037"/>
          </a:xfrm>
          <a:prstGeom prst="rect">
            <a:avLst/>
          </a:prstGeom>
          <a:noFill/>
          <a:ln>
            <a:noFill/>
          </a:ln>
        </p:spPr>
        <p:txBody>
          <a:bodyPr>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lgn="ctr">
              <a:spcBef>
                <a:spcPct val="0"/>
              </a:spcBef>
              <a:spcAft>
                <a:spcPct val="0"/>
              </a:spcAft>
              <a:buClrTx/>
              <a:buSzTx/>
              <a:buFontTx/>
              <a:buNone/>
              <a:defRPr/>
            </a:pPr>
            <a:r>
              <a:rPr lang="en-US" altLang="en-US" sz="1350">
                <a:solidFill>
                  <a:srgbClr val="00B0F0"/>
                </a:solidFill>
                <a:latin typeface="Alexandria"/>
                <a:ea typeface="Alexandria"/>
                <a:cs typeface="Alexandria"/>
              </a:rPr>
              <a:t>Prepared by</a:t>
            </a:r>
          </a:p>
        </p:txBody>
      </p:sp>
      <p:sp>
        <p:nvSpPr>
          <p:cNvPr id="17416" name="TextBox 2">
            <a:extLst>
              <a:ext uri="{FF2B5EF4-FFF2-40B4-BE49-F238E27FC236}">
                <a16:creationId xmlns:a16="http://schemas.microsoft.com/office/drawing/2014/main" id="{805A54EB-1D66-3393-988D-D73307C078CC}"/>
              </a:ext>
            </a:extLst>
          </p:cNvPr>
          <p:cNvSpPr txBox="1">
            <a:spLocks noChangeArrowheads="1"/>
          </p:cNvSpPr>
          <p:nvPr/>
        </p:nvSpPr>
        <p:spPr bwMode="auto">
          <a:xfrm>
            <a:off x="6354763" y="5040313"/>
            <a:ext cx="1471612" cy="265112"/>
          </a:xfrm>
          <a:prstGeom prst="rect">
            <a:avLst/>
          </a:prstGeom>
          <a:noFill/>
          <a:ln>
            <a:noFill/>
          </a:ln>
        </p:spPr>
        <p:txBody>
          <a:bodyPr>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lgn="ctr">
              <a:spcBef>
                <a:spcPct val="0"/>
              </a:spcBef>
              <a:spcAft>
                <a:spcPct val="0"/>
              </a:spcAft>
              <a:buClrTx/>
              <a:buSzTx/>
              <a:buFontTx/>
              <a:buNone/>
              <a:defRPr/>
            </a:pPr>
            <a:r>
              <a:rPr lang="en-US" altLang="en-US" sz="1125">
                <a:solidFill>
                  <a:schemeClr val="bg1"/>
                </a:solidFill>
              </a:rPr>
              <a:t>www.midocean.ae</a:t>
            </a: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A3F137DE-607C-5C88-C5D1-AE1FC1FC4E77}"/>
              </a:ext>
            </a:extLst>
          </p:cNvPr>
          <p:cNvSpPr/>
          <p:nvPr/>
        </p:nvSpPr>
        <p:spPr>
          <a:xfrm>
            <a:off x="4548188" y="1095375"/>
            <a:ext cx="4378325" cy="426243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Oval 13">
            <a:extLst>
              <a:ext uri="{FF2B5EF4-FFF2-40B4-BE49-F238E27FC236}">
                <a16:creationId xmlns:a16="http://schemas.microsoft.com/office/drawing/2014/main" id="{6106069C-DA9A-7598-D4AB-8E6AA15B9A54}"/>
              </a:ext>
            </a:extLst>
          </p:cNvPr>
          <p:cNvSpPr/>
          <p:nvPr/>
        </p:nvSpPr>
        <p:spPr>
          <a:xfrm>
            <a:off x="4630693" y="1331497"/>
            <a:ext cx="4168379" cy="416837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74" name="Rectangle 2">
            <a:extLst>
              <a:ext uri="{FF2B5EF4-FFF2-40B4-BE49-F238E27FC236}">
                <a16:creationId xmlns:a16="http://schemas.microsoft.com/office/drawing/2014/main" id="{A0373927-70C7-96BF-B0DD-004F65107A3E}"/>
              </a:ext>
            </a:extLst>
          </p:cNvPr>
          <p:cNvSpPr txBox="1">
            <a:spLocks noChangeArrowheads="1"/>
          </p:cNvSpPr>
          <p:nvPr/>
        </p:nvSpPr>
        <p:spPr>
          <a:xfrm>
            <a:off x="344929" y="2674938"/>
            <a:ext cx="4285810" cy="1839912"/>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112" charset="0"/>
                <a:ea typeface="Arial" pitchFamily="-112" charset="0"/>
                <a:cs typeface="Arial" pitchFamily="-112" charset="0"/>
              </a:defRPr>
            </a:lvl2pPr>
            <a:lvl3pPr algn="ctr" rtl="0" eaLnBrk="0" fontAlgn="base" hangingPunct="0">
              <a:spcBef>
                <a:spcPct val="0"/>
              </a:spcBef>
              <a:spcAft>
                <a:spcPct val="0"/>
              </a:spcAft>
              <a:defRPr sz="4400">
                <a:solidFill>
                  <a:schemeClr val="tx2"/>
                </a:solidFill>
                <a:latin typeface="Arial" pitchFamily="-112" charset="0"/>
                <a:ea typeface="Arial" pitchFamily="-112" charset="0"/>
                <a:cs typeface="Arial" pitchFamily="-112" charset="0"/>
              </a:defRPr>
            </a:lvl3pPr>
            <a:lvl4pPr algn="ctr" rtl="0" eaLnBrk="0" fontAlgn="base" hangingPunct="0">
              <a:spcBef>
                <a:spcPct val="0"/>
              </a:spcBef>
              <a:spcAft>
                <a:spcPct val="0"/>
              </a:spcAft>
              <a:defRPr sz="4400">
                <a:solidFill>
                  <a:schemeClr val="tx2"/>
                </a:solidFill>
                <a:latin typeface="Arial" pitchFamily="-112" charset="0"/>
                <a:ea typeface="Arial" pitchFamily="-112" charset="0"/>
                <a:cs typeface="Arial" pitchFamily="-112" charset="0"/>
              </a:defRPr>
            </a:lvl4pPr>
            <a:lvl5pPr algn="ctr" rtl="0" eaLnBrk="0" fontAlgn="base" hangingPunct="0">
              <a:spcBef>
                <a:spcPct val="0"/>
              </a:spcBef>
              <a:spcAft>
                <a:spcPct val="0"/>
              </a:spcAft>
              <a:defRPr sz="4400">
                <a:solidFill>
                  <a:schemeClr val="tx2"/>
                </a:solidFill>
                <a:latin typeface="Arial" pitchFamily="-112" charset="0"/>
                <a:ea typeface="Arial" pitchFamily="-112" charset="0"/>
                <a:cs typeface="Arial" pitchFamily="-112" charset="0"/>
              </a:defRPr>
            </a:lvl5pPr>
            <a:lvl6pPr marL="457200" algn="ctr" rtl="0" fontAlgn="base">
              <a:spcBef>
                <a:spcPct val="0"/>
              </a:spcBef>
              <a:spcAft>
                <a:spcPct val="0"/>
              </a:spcAft>
              <a:defRPr sz="4400">
                <a:solidFill>
                  <a:schemeClr val="tx2"/>
                </a:solidFill>
                <a:latin typeface="Arial" pitchFamily="-112" charset="0"/>
                <a:ea typeface="Arial" pitchFamily="-112" charset="0"/>
                <a:cs typeface="Arial" pitchFamily="-112" charset="0"/>
              </a:defRPr>
            </a:lvl6pPr>
            <a:lvl7pPr marL="914400" algn="ctr" rtl="0" fontAlgn="base">
              <a:spcBef>
                <a:spcPct val="0"/>
              </a:spcBef>
              <a:spcAft>
                <a:spcPct val="0"/>
              </a:spcAft>
              <a:defRPr sz="4400">
                <a:solidFill>
                  <a:schemeClr val="tx2"/>
                </a:solidFill>
                <a:latin typeface="Arial" pitchFamily="-112" charset="0"/>
                <a:ea typeface="Arial" pitchFamily="-112" charset="0"/>
                <a:cs typeface="Arial" pitchFamily="-112" charset="0"/>
              </a:defRPr>
            </a:lvl7pPr>
            <a:lvl8pPr marL="1371600" algn="ctr" rtl="0" fontAlgn="base">
              <a:spcBef>
                <a:spcPct val="0"/>
              </a:spcBef>
              <a:spcAft>
                <a:spcPct val="0"/>
              </a:spcAft>
              <a:defRPr sz="4400">
                <a:solidFill>
                  <a:schemeClr val="tx2"/>
                </a:solidFill>
                <a:latin typeface="Arial" pitchFamily="-112" charset="0"/>
                <a:ea typeface="Arial" pitchFamily="-112" charset="0"/>
                <a:cs typeface="Arial" pitchFamily="-112" charset="0"/>
              </a:defRPr>
            </a:lvl8pPr>
            <a:lvl9pPr marL="1828800" algn="ctr" rtl="0" fontAlgn="base">
              <a:spcBef>
                <a:spcPct val="0"/>
              </a:spcBef>
              <a:spcAft>
                <a:spcPct val="0"/>
              </a:spcAft>
              <a:defRPr sz="4400">
                <a:solidFill>
                  <a:schemeClr val="tx2"/>
                </a:solidFill>
                <a:latin typeface="Arial" pitchFamily="-112" charset="0"/>
                <a:ea typeface="Arial" pitchFamily="-112" charset="0"/>
                <a:cs typeface="Arial" pitchFamily="-112" charset="0"/>
              </a:defRPr>
            </a:lvl9pPr>
          </a:lstStyle>
          <a:p>
            <a:pPr eaLnBrk="1" hangingPunct="1">
              <a:defRPr/>
            </a:pPr>
            <a:r>
              <a:rPr lang="en-US" altLang="en-US" sz="3300" kern="0" dirty="0"/>
              <a:t>The Firm and the Financial Manager</a:t>
            </a:r>
          </a:p>
          <a:p>
            <a:pPr eaLnBrk="1" hangingPunct="1">
              <a:defRPr/>
            </a:pPr>
            <a:br>
              <a:rPr lang="en-US" altLang="en-US" sz="3300" kern="0" dirty="0"/>
            </a:br>
            <a:endParaRPr lang="en-US" altLang="en-US" sz="3300" kern="0" dirty="0"/>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147" name="Rectangle 3">
            <a:extLst>
              <a:ext uri="{FF2B5EF4-FFF2-40B4-BE49-F238E27FC236}">
                <a16:creationId xmlns:a16="http://schemas.microsoft.com/office/drawing/2014/main" id="{DFDE0502-57A5-95EB-FB83-116F275C1F76}"/>
              </a:ext>
            </a:extLst>
          </p:cNvPr>
          <p:cNvSpPr>
            <a:spLocks noGrp="1" noChangeArrowheads="1"/>
          </p:cNvSpPr>
          <p:nvPr>
            <p:ph type="title"/>
          </p:nvPr>
        </p:nvSpPr>
        <p:spPr>
          <a:xfrm>
            <a:off x="1676400" y="76200"/>
            <a:ext cx="6858000" cy="1600200"/>
          </a:xfrm>
        </p:spPr>
        <p:txBody>
          <a:bodyPr/>
          <a:lstStyle/>
          <a:p>
            <a:pPr>
              <a:defRPr/>
            </a:pPr>
            <a:r>
              <a:rPr lang="en-AU" dirty="0"/>
              <a:t>Chapter Objectives</a:t>
            </a:r>
            <a:endParaRPr lang="en-US" b="1" dirty="0"/>
          </a:p>
        </p:txBody>
      </p:sp>
      <p:sp>
        <p:nvSpPr>
          <p:cNvPr id="6148" name="Rectangle 4">
            <a:extLst>
              <a:ext uri="{FF2B5EF4-FFF2-40B4-BE49-F238E27FC236}">
                <a16:creationId xmlns:a16="http://schemas.microsoft.com/office/drawing/2014/main" id="{BE0308A2-CDD4-0A18-6CB8-E799DDB4D778}"/>
              </a:ext>
            </a:extLst>
          </p:cNvPr>
          <p:cNvSpPr>
            <a:spLocks noGrp="1" noChangeArrowheads="1"/>
          </p:cNvSpPr>
          <p:nvPr>
            <p:ph type="body" idx="1"/>
          </p:nvPr>
        </p:nvSpPr>
        <p:spPr>
          <a:xfrm>
            <a:off x="609600" y="1871663"/>
            <a:ext cx="8153400" cy="4419600"/>
          </a:xfrm>
          <a:noFill/>
        </p:spPr>
        <p:txBody>
          <a:bodyPr/>
          <a:lstStyle/>
          <a:p>
            <a:pPr marL="514350" indent="-514350"/>
            <a:r>
              <a:rPr lang="en-US" altLang="en-US" sz="2400"/>
              <a:t>What is Financial Management?</a:t>
            </a:r>
          </a:p>
          <a:p>
            <a:pPr marL="514350" indent="-514350"/>
            <a:r>
              <a:rPr lang="en-US" altLang="en-US" sz="2400"/>
              <a:t>10 principles of financial management.</a:t>
            </a:r>
          </a:p>
          <a:p>
            <a:pPr marL="514350" indent="-514350"/>
            <a:r>
              <a:rPr lang="en-US" altLang="en-US" sz="2400"/>
              <a:t>What are the Decisions that Financial Manager must be Concern?</a:t>
            </a:r>
          </a:p>
          <a:p>
            <a:pPr marL="514350" indent="-514350"/>
            <a:r>
              <a:rPr lang="en-US" altLang="en-US" sz="2400"/>
              <a:t>The Goal of the Firm.</a:t>
            </a:r>
          </a:p>
          <a:p>
            <a:pPr marL="514350" indent="-514350"/>
            <a:r>
              <a:rPr lang="en-US" altLang="en-US" sz="2400"/>
              <a:t>Organization of the Financial Management Function.</a:t>
            </a:r>
          </a:p>
          <a:p>
            <a:pPr marL="514350" indent="-514350"/>
            <a:r>
              <a:rPr lang="en-US" altLang="en-US" sz="2400"/>
              <a:t>Understand the agency problems.</a:t>
            </a:r>
            <a:endParaRPr lang="en-AU" altLang="en-US" sz="2400"/>
          </a:p>
          <a:p>
            <a:pPr marL="514350" indent="-514350"/>
            <a:endParaRPr lang="en-US" altLang="en-US" sz="2800"/>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6148">
                                            <p:txEl>
                                              <p:pRg st="0" end="0"/>
                                            </p:txEl>
                                          </p:spTgt>
                                        </p:tgtEl>
                                        <p:attrNameLst>
                                          <p:attrName>style.visibility</p:attrName>
                                        </p:attrNameLst>
                                      </p:cBhvr>
                                      <p:to>
                                        <p:strVal val="visible"/>
                                      </p:to>
                                    </p:set>
                                    <p:animEffect transition="in" filter="wipe(left)">
                                      <p:cBhvr>
                                        <p:cTn id="7" dur="500"/>
                                        <p:tgtEl>
                                          <p:spTgt spid="614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6148">
                                            <p:txEl>
                                              <p:pRg st="1" end="1"/>
                                            </p:txEl>
                                          </p:spTgt>
                                        </p:tgtEl>
                                        <p:attrNameLst>
                                          <p:attrName>style.visibility</p:attrName>
                                        </p:attrNameLst>
                                      </p:cBhvr>
                                      <p:to>
                                        <p:strVal val="visible"/>
                                      </p:to>
                                    </p:set>
                                    <p:animEffect transition="in" filter="wipe(left)">
                                      <p:cBhvr>
                                        <p:cTn id="12" dur="500"/>
                                        <p:tgtEl>
                                          <p:spTgt spid="614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6148">
                                            <p:txEl>
                                              <p:pRg st="2" end="2"/>
                                            </p:txEl>
                                          </p:spTgt>
                                        </p:tgtEl>
                                        <p:attrNameLst>
                                          <p:attrName>style.visibility</p:attrName>
                                        </p:attrNameLst>
                                      </p:cBhvr>
                                      <p:to>
                                        <p:strVal val="visible"/>
                                      </p:to>
                                    </p:set>
                                    <p:animEffect transition="in" filter="wipe(left)">
                                      <p:cBhvr>
                                        <p:cTn id="17" dur="500"/>
                                        <p:tgtEl>
                                          <p:spTgt spid="6148">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6148">
                                            <p:txEl>
                                              <p:pRg st="3" end="3"/>
                                            </p:txEl>
                                          </p:spTgt>
                                        </p:tgtEl>
                                        <p:attrNameLst>
                                          <p:attrName>style.visibility</p:attrName>
                                        </p:attrNameLst>
                                      </p:cBhvr>
                                      <p:to>
                                        <p:strVal val="visible"/>
                                      </p:to>
                                    </p:set>
                                    <p:animEffect transition="in" filter="wipe(left)">
                                      <p:cBhvr>
                                        <p:cTn id="22" dur="500"/>
                                        <p:tgtEl>
                                          <p:spTgt spid="6148">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6148">
                                            <p:txEl>
                                              <p:pRg st="4" end="4"/>
                                            </p:txEl>
                                          </p:spTgt>
                                        </p:tgtEl>
                                        <p:attrNameLst>
                                          <p:attrName>style.visibility</p:attrName>
                                        </p:attrNameLst>
                                      </p:cBhvr>
                                      <p:to>
                                        <p:strVal val="visible"/>
                                      </p:to>
                                    </p:set>
                                    <p:animEffect transition="in" filter="wipe(left)">
                                      <p:cBhvr>
                                        <p:cTn id="27" dur="500"/>
                                        <p:tgtEl>
                                          <p:spTgt spid="6148">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6148">
                                            <p:txEl>
                                              <p:pRg st="5" end="5"/>
                                            </p:txEl>
                                          </p:spTgt>
                                        </p:tgtEl>
                                        <p:attrNameLst>
                                          <p:attrName>style.visibility</p:attrName>
                                        </p:attrNameLst>
                                      </p:cBhvr>
                                      <p:to>
                                        <p:strVal val="visible"/>
                                      </p:to>
                                    </p:set>
                                    <p:animEffect transition="in" filter="wipe(left)">
                                      <p:cBhvr>
                                        <p:cTn id="32" dur="500"/>
                                        <p:tgtEl>
                                          <p:spTgt spid="614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171" name="Rectangle 3">
            <a:extLst>
              <a:ext uri="{FF2B5EF4-FFF2-40B4-BE49-F238E27FC236}">
                <a16:creationId xmlns:a16="http://schemas.microsoft.com/office/drawing/2014/main" id="{2D73C005-7954-EB16-2012-6BF2F0E9C5C7}"/>
              </a:ext>
            </a:extLst>
          </p:cNvPr>
          <p:cNvSpPr>
            <a:spLocks noGrp="1" noChangeArrowheads="1"/>
          </p:cNvSpPr>
          <p:nvPr>
            <p:ph type="title"/>
          </p:nvPr>
        </p:nvSpPr>
        <p:spPr>
          <a:xfrm>
            <a:off x="1393825" y="533400"/>
            <a:ext cx="6781800" cy="1524000"/>
          </a:xfrm>
        </p:spPr>
        <p:txBody>
          <a:bodyPr/>
          <a:lstStyle/>
          <a:p>
            <a:pPr>
              <a:defRPr/>
            </a:pPr>
            <a:r>
              <a:rPr lang="en-US" sz="2800" b="1" kern="1200" dirty="0"/>
              <a:t>What is Financial Management?</a:t>
            </a:r>
          </a:p>
        </p:txBody>
      </p:sp>
      <p:sp>
        <p:nvSpPr>
          <p:cNvPr id="7172" name="Rectangle 4">
            <a:extLst>
              <a:ext uri="{FF2B5EF4-FFF2-40B4-BE49-F238E27FC236}">
                <a16:creationId xmlns:a16="http://schemas.microsoft.com/office/drawing/2014/main" id="{7D3E6472-87CE-3FB3-AF3B-D58E4F05F8BD}"/>
              </a:ext>
            </a:extLst>
          </p:cNvPr>
          <p:cNvSpPr>
            <a:spLocks noGrp="1" noChangeArrowheads="1"/>
          </p:cNvSpPr>
          <p:nvPr>
            <p:ph type="body" idx="1"/>
          </p:nvPr>
        </p:nvSpPr>
        <p:spPr>
          <a:xfrm>
            <a:off x="838200" y="1828800"/>
            <a:ext cx="7315200" cy="4495800"/>
          </a:xfrm>
        </p:spPr>
        <p:txBody>
          <a:bodyPr/>
          <a:lstStyle/>
          <a:p>
            <a:pPr marL="0" indent="0" algn="ctr">
              <a:buFont typeface="Monotype Sorts" pitchFamily="2" charset="2"/>
              <a:buNone/>
              <a:defRPr/>
            </a:pPr>
            <a:r>
              <a:rPr lang="en-US" dirty="0"/>
              <a:t>Financial Management</a:t>
            </a:r>
            <a:r>
              <a:rPr lang="en-US" b="0" dirty="0"/>
              <a:t> means </a:t>
            </a:r>
            <a:r>
              <a:rPr lang="en-US" b="0" dirty="0">
                <a:solidFill>
                  <a:schemeClr val="tx2"/>
                </a:solidFill>
              </a:rPr>
              <a:t>planning</a:t>
            </a:r>
            <a:r>
              <a:rPr lang="en-US" b="0" dirty="0"/>
              <a:t>, </a:t>
            </a:r>
            <a:r>
              <a:rPr lang="en-US" b="0" dirty="0">
                <a:solidFill>
                  <a:schemeClr val="tx1">
                    <a:lumMod val="75000"/>
                    <a:lumOff val="25000"/>
                  </a:schemeClr>
                </a:solidFill>
              </a:rPr>
              <a:t>organizing</a:t>
            </a:r>
            <a:r>
              <a:rPr lang="en-US" b="0" dirty="0"/>
              <a:t>, </a:t>
            </a:r>
            <a:r>
              <a:rPr lang="en-US" b="0" dirty="0">
                <a:solidFill>
                  <a:schemeClr val="accent2">
                    <a:lumMod val="75000"/>
                  </a:schemeClr>
                </a:solidFill>
              </a:rPr>
              <a:t>directing</a:t>
            </a:r>
            <a:r>
              <a:rPr lang="en-US" b="0" dirty="0"/>
              <a:t> and </a:t>
            </a:r>
            <a:r>
              <a:rPr lang="en-US" b="0" dirty="0">
                <a:solidFill>
                  <a:srgbClr val="42B200"/>
                </a:solidFill>
              </a:rPr>
              <a:t>controlling</a:t>
            </a:r>
            <a:r>
              <a:rPr lang="en-US" b="0" dirty="0"/>
              <a:t> the financial activities of the organization.</a:t>
            </a:r>
          </a:p>
          <a:p>
            <a:pPr marL="0" indent="0" algn="ctr">
              <a:buFont typeface="Monotype Sorts" pitchFamily="2" charset="2"/>
              <a:buNone/>
              <a:defRPr/>
            </a:pPr>
            <a:r>
              <a:rPr lang="en-US" sz="1800" b="0" dirty="0"/>
              <a:t>(</a:t>
            </a:r>
            <a:r>
              <a:rPr lang="ar-SA" sz="1800" dirty="0"/>
              <a:t>الإدارة المالية يعني </a:t>
            </a:r>
            <a:r>
              <a:rPr lang="ar-SA" sz="1800" dirty="0">
                <a:solidFill>
                  <a:srgbClr val="0070C0"/>
                </a:solidFill>
              </a:rPr>
              <a:t>التخطيط</a:t>
            </a:r>
            <a:r>
              <a:rPr lang="ar-SA" sz="1800" dirty="0"/>
              <a:t> وال</a:t>
            </a:r>
            <a:r>
              <a:rPr lang="ar-SA" sz="1800" dirty="0">
                <a:solidFill>
                  <a:schemeClr val="tx1">
                    <a:lumMod val="75000"/>
                    <a:lumOff val="25000"/>
                  </a:schemeClr>
                </a:solidFill>
              </a:rPr>
              <a:t>تنظيم </a:t>
            </a:r>
            <a:r>
              <a:rPr lang="ar-SA" sz="1800" dirty="0"/>
              <a:t>و ال</a:t>
            </a:r>
            <a:r>
              <a:rPr lang="ar-SA" sz="1800" dirty="0">
                <a:solidFill>
                  <a:schemeClr val="accent2">
                    <a:lumMod val="75000"/>
                  </a:schemeClr>
                </a:solidFill>
              </a:rPr>
              <a:t>توجيه</a:t>
            </a:r>
            <a:r>
              <a:rPr lang="ar-SA" sz="1800" dirty="0"/>
              <a:t> و</a:t>
            </a:r>
            <a:r>
              <a:rPr lang="ar-SA" sz="1800" dirty="0">
                <a:solidFill>
                  <a:srgbClr val="42B200"/>
                </a:solidFill>
              </a:rPr>
              <a:t>السيطرة</a:t>
            </a:r>
            <a:r>
              <a:rPr lang="ar-SA" sz="1800" dirty="0"/>
              <a:t> على الأنشطة المالية للمنظمة</a:t>
            </a:r>
            <a:r>
              <a:rPr lang="en-US" sz="1800" dirty="0"/>
              <a:t>)</a:t>
            </a:r>
            <a:endParaRPr lang="en-US" sz="1800" b="0" dirty="0"/>
          </a:p>
          <a:p>
            <a:pPr marL="0" indent="0" algn="ctr">
              <a:buFont typeface="Monotype Sorts" pitchFamily="2" charset="2"/>
              <a:buNone/>
              <a:defRPr/>
            </a:pPr>
            <a:r>
              <a:rPr lang="en-US" sz="2800" b="0" dirty="0">
                <a:latin typeface="Arial Narrow" pitchFamily="34" charset="0"/>
              </a:rPr>
              <a:t>It refers the efficient and effective </a:t>
            </a:r>
            <a:r>
              <a:rPr lang="en-US" sz="2800" dirty="0">
                <a:latin typeface="Arial Narrow" pitchFamily="34" charset="0"/>
              </a:rPr>
              <a:t>management</a:t>
            </a:r>
            <a:r>
              <a:rPr lang="en-US" sz="2800" b="0" dirty="0">
                <a:latin typeface="Arial Narrow" pitchFamily="34" charset="0"/>
              </a:rPr>
              <a:t> of money (funds) in such a manner as to achieve the goals of the organization.</a:t>
            </a:r>
            <a:endParaRPr lang="en-US" sz="2800" dirty="0">
              <a:latin typeface="Arial Narrow" pitchFamily="34" charset="0"/>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7172"/>
                                        </p:tgtEl>
                                        <p:attrNameLst>
                                          <p:attrName>style.visibility</p:attrName>
                                        </p:attrNameLst>
                                      </p:cBhvr>
                                      <p:to>
                                        <p:strVal val="visible"/>
                                      </p:to>
                                    </p:set>
                                    <p:anim calcmode="lin" valueType="num">
                                      <p:cBhvr additive="base">
                                        <p:cTn id="7" dur="500" fill="hold"/>
                                        <p:tgtEl>
                                          <p:spTgt spid="7172"/>
                                        </p:tgtEl>
                                        <p:attrNameLst>
                                          <p:attrName>ppt_x</p:attrName>
                                        </p:attrNameLst>
                                      </p:cBhvr>
                                      <p:tavLst>
                                        <p:tav tm="0">
                                          <p:val>
                                            <p:strVal val="0-#ppt_w/2"/>
                                          </p:val>
                                        </p:tav>
                                        <p:tav tm="100000">
                                          <p:val>
                                            <p:strVal val="#ppt_x"/>
                                          </p:val>
                                        </p:tav>
                                      </p:tavLst>
                                    </p:anim>
                                    <p:anim calcmode="lin" valueType="num">
                                      <p:cBhvr additive="base">
                                        <p:cTn id="8" dur="500" fill="hold"/>
                                        <p:tgtEl>
                                          <p:spTgt spid="71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Text Box 3">
            <a:extLst>
              <a:ext uri="{FF2B5EF4-FFF2-40B4-BE49-F238E27FC236}">
                <a16:creationId xmlns:a16="http://schemas.microsoft.com/office/drawing/2014/main" id="{AF4DF7DB-FCB3-8E6C-B721-87FC78773E7B}"/>
              </a:ext>
            </a:extLst>
          </p:cNvPr>
          <p:cNvSpPr txBox="1">
            <a:spLocks noChangeArrowheads="1"/>
          </p:cNvSpPr>
          <p:nvPr/>
        </p:nvSpPr>
        <p:spPr bwMode="auto">
          <a:xfrm>
            <a:off x="685800" y="2209800"/>
            <a:ext cx="8001000" cy="1754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lgn="just" eaLnBrk="1" hangingPunct="1">
              <a:spcBef>
                <a:spcPct val="50000"/>
              </a:spcBef>
              <a:spcAft>
                <a:spcPct val="0"/>
              </a:spcAft>
              <a:buClrTx/>
              <a:buSzTx/>
              <a:buFontTx/>
              <a:buNone/>
            </a:pPr>
            <a:r>
              <a:rPr lang="en-US" altLang="en-US"/>
              <a:t>“It is necessary to understand these principles in order to understand finance.”</a:t>
            </a:r>
          </a:p>
        </p:txBody>
      </p:sp>
      <p:sp>
        <p:nvSpPr>
          <p:cNvPr id="29699" name="Line 2">
            <a:extLst>
              <a:ext uri="{FF2B5EF4-FFF2-40B4-BE49-F238E27FC236}">
                <a16:creationId xmlns:a16="http://schemas.microsoft.com/office/drawing/2014/main" id="{34BEEB7E-CC99-091F-2C03-0C865DACB3B1}"/>
              </a:ext>
            </a:extLst>
          </p:cNvPr>
          <p:cNvSpPr>
            <a:spLocks noChangeShapeType="1"/>
          </p:cNvSpPr>
          <p:nvPr/>
        </p:nvSpPr>
        <p:spPr bwMode="auto">
          <a:xfrm>
            <a:off x="1905000" y="1676400"/>
            <a:ext cx="49530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Rectangle 3">
            <a:extLst>
              <a:ext uri="{FF2B5EF4-FFF2-40B4-BE49-F238E27FC236}">
                <a16:creationId xmlns:a16="http://schemas.microsoft.com/office/drawing/2014/main" id="{5D5EE382-A8E3-C611-C3EB-7A05A624F0CF}"/>
              </a:ext>
            </a:extLst>
          </p:cNvPr>
          <p:cNvSpPr txBox="1">
            <a:spLocks noChangeArrowheads="1"/>
          </p:cNvSpPr>
          <p:nvPr/>
        </p:nvSpPr>
        <p:spPr bwMode="auto">
          <a:xfrm>
            <a:off x="1676400" y="762000"/>
            <a:ext cx="6781800" cy="838200"/>
          </a:xfrm>
          <a:prstGeom prst="rect">
            <a:avLst/>
          </a:prstGeom>
          <a:noFill/>
          <a:ln>
            <a:noFill/>
          </a:ln>
          <a:effectLst/>
        </p:spPr>
        <p:txBody>
          <a:bodyPr lIns="90488" tIns="44450" rIns="90488" bIns="44450" anchor="ctr"/>
          <a:lstStyle>
            <a:lvl1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2pPr>
            <a:lvl3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3pPr>
            <a:lvl4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4pPr>
            <a:lvl5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5pPr>
            <a:lvl6pPr marL="457200"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6pPr>
            <a:lvl7pPr marL="914400"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7pPr>
            <a:lvl8pPr marL="1371600"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8pPr>
            <a:lvl9pPr marL="1828800"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9pPr>
          </a:lstStyle>
          <a:p>
            <a:pPr>
              <a:defRPr/>
            </a:pPr>
            <a:r>
              <a:rPr lang="en-US" altLang="en-US" sz="2800" dirty="0"/>
              <a:t>Ten Principles of Financial Management</a:t>
            </a:r>
          </a:p>
          <a:p>
            <a:pPr>
              <a:defRPr/>
            </a:pPr>
            <a:endParaRPr lang="en-US" sz="2800" kern="0" dirty="0"/>
          </a:p>
        </p:txBody>
      </p:sp>
      <p:sp>
        <p:nvSpPr>
          <p:cNvPr id="29701" name="Line 5">
            <a:extLst>
              <a:ext uri="{FF2B5EF4-FFF2-40B4-BE49-F238E27FC236}">
                <a16:creationId xmlns:a16="http://schemas.microsoft.com/office/drawing/2014/main" id="{6479D058-CCA8-C37F-4BEA-24543C1F6406}"/>
              </a:ext>
            </a:extLst>
          </p:cNvPr>
          <p:cNvSpPr>
            <a:spLocks noChangeShapeType="1"/>
          </p:cNvSpPr>
          <p:nvPr/>
        </p:nvSpPr>
        <p:spPr bwMode="auto">
          <a:xfrm>
            <a:off x="1828800" y="1600200"/>
            <a:ext cx="49530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6" name="Rectangle 3">
            <a:extLst>
              <a:ext uri="{FF2B5EF4-FFF2-40B4-BE49-F238E27FC236}">
                <a16:creationId xmlns:a16="http://schemas.microsoft.com/office/drawing/2014/main" id="{F5746DB4-C029-4EBB-072A-CF146A6E0F03}"/>
              </a:ext>
            </a:extLst>
          </p:cNvPr>
          <p:cNvSpPr>
            <a:spLocks noGrp="1" noChangeArrowheads="1"/>
          </p:cNvSpPr>
          <p:nvPr>
            <p:ph type="body" idx="1"/>
          </p:nvPr>
        </p:nvSpPr>
        <p:spPr>
          <a:xfrm>
            <a:off x="1219200" y="2286000"/>
            <a:ext cx="7772400" cy="4114800"/>
          </a:xfrm>
        </p:spPr>
        <p:txBody>
          <a:bodyPr/>
          <a:lstStyle/>
          <a:p>
            <a:pPr algn="just"/>
            <a:r>
              <a:rPr lang="en-US" altLang="en-US" sz="2800"/>
              <a:t>We won</a:t>
            </a:r>
            <a:r>
              <a:rPr lang="en-US" altLang="en-US" sz="2800">
                <a:latin typeface="Times New Roman" panose="02020603050405020304" pitchFamily="18" charset="0"/>
              </a:rPr>
              <a:t>’</a:t>
            </a:r>
            <a:r>
              <a:rPr lang="en-US" altLang="en-US" sz="2800"/>
              <a:t>t take on additional risk unless we expect to be compensated with additional return.</a:t>
            </a:r>
          </a:p>
          <a:p>
            <a:pPr algn="just"/>
            <a:r>
              <a:rPr lang="en-US" altLang="en-US" sz="2800"/>
              <a:t>Investment choices have different amounts of risk and expected returns.</a:t>
            </a:r>
          </a:p>
          <a:p>
            <a:pPr algn="just"/>
            <a:r>
              <a:rPr lang="en-US" altLang="en-US" sz="2800"/>
              <a:t>The more risk an investment has, the higher its expected return will be.</a:t>
            </a:r>
          </a:p>
        </p:txBody>
      </p:sp>
      <p:sp>
        <p:nvSpPr>
          <p:cNvPr id="31747" name="Line 2">
            <a:extLst>
              <a:ext uri="{FF2B5EF4-FFF2-40B4-BE49-F238E27FC236}">
                <a16:creationId xmlns:a16="http://schemas.microsoft.com/office/drawing/2014/main" id="{B7DBABA1-FDD6-39BE-6D8D-43C64414A0BE}"/>
              </a:ext>
            </a:extLst>
          </p:cNvPr>
          <p:cNvSpPr>
            <a:spLocks noChangeShapeType="1"/>
          </p:cNvSpPr>
          <p:nvPr/>
        </p:nvSpPr>
        <p:spPr bwMode="auto">
          <a:xfrm>
            <a:off x="1905000" y="1676400"/>
            <a:ext cx="49530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Rectangle 3">
            <a:extLst>
              <a:ext uri="{FF2B5EF4-FFF2-40B4-BE49-F238E27FC236}">
                <a16:creationId xmlns:a16="http://schemas.microsoft.com/office/drawing/2014/main" id="{0F745AEA-4DA3-E1C6-28C5-36512FEBD33D}"/>
              </a:ext>
            </a:extLst>
          </p:cNvPr>
          <p:cNvSpPr txBox="1">
            <a:spLocks noChangeArrowheads="1"/>
          </p:cNvSpPr>
          <p:nvPr/>
        </p:nvSpPr>
        <p:spPr bwMode="auto">
          <a:xfrm>
            <a:off x="1524000" y="419100"/>
            <a:ext cx="6781800" cy="1524000"/>
          </a:xfrm>
          <a:prstGeom prst="rect">
            <a:avLst/>
          </a:prstGeom>
          <a:noFill/>
          <a:ln>
            <a:noFill/>
          </a:ln>
          <a:effectLst/>
        </p:spPr>
        <p:txBody>
          <a:bodyPr lIns="90488" tIns="44450" rIns="90488" bIns="44450" anchor="ctr"/>
          <a:lstStyle>
            <a:defPPr>
              <a:defRPr lang="en-US"/>
            </a:defPPr>
            <a:lvl1pPr>
              <a:defRPr sz="2800" i="1">
                <a:solidFill>
                  <a:schemeClr val="tx2"/>
                </a:solidFill>
                <a:effectLst>
                  <a:outerShdw blurRad="38100" dist="38100" dir="2700000" algn="tl">
                    <a:srgbClr val="C0C0C0"/>
                  </a:outerShdw>
                </a:effectLst>
                <a:latin typeface="+mj-lt"/>
                <a:ea typeface="+mj-ea"/>
                <a:cs typeface="+mj-cs"/>
              </a:defRPr>
            </a:lvl1pPr>
            <a:lvl2pPr>
              <a:defRPr sz="4400" i="1">
                <a:solidFill>
                  <a:schemeClr val="tx2"/>
                </a:solidFill>
                <a:effectLst>
                  <a:outerShdw blurRad="38100" dist="38100" dir="2700000" algn="tl">
                    <a:srgbClr val="C0C0C0"/>
                  </a:outerShdw>
                </a:effectLst>
                <a:latin typeface="Arial" charset="0"/>
              </a:defRPr>
            </a:lvl2pPr>
            <a:lvl3pPr>
              <a:defRPr sz="4400" i="1">
                <a:solidFill>
                  <a:schemeClr val="tx2"/>
                </a:solidFill>
                <a:effectLst>
                  <a:outerShdw blurRad="38100" dist="38100" dir="2700000" algn="tl">
                    <a:srgbClr val="C0C0C0"/>
                  </a:outerShdw>
                </a:effectLst>
                <a:latin typeface="Arial" charset="0"/>
              </a:defRPr>
            </a:lvl3pPr>
            <a:lvl4pPr>
              <a:defRPr sz="4400" i="1">
                <a:solidFill>
                  <a:schemeClr val="tx2"/>
                </a:solidFill>
                <a:effectLst>
                  <a:outerShdw blurRad="38100" dist="38100" dir="2700000" algn="tl">
                    <a:srgbClr val="C0C0C0"/>
                  </a:outerShdw>
                </a:effectLst>
                <a:latin typeface="Arial" charset="0"/>
              </a:defRPr>
            </a:lvl4pPr>
            <a:lvl5pPr>
              <a:defRPr sz="4400" i="1">
                <a:solidFill>
                  <a:schemeClr val="tx2"/>
                </a:solidFill>
                <a:effectLst>
                  <a:outerShdw blurRad="38100" dist="38100" dir="2700000" algn="tl">
                    <a:srgbClr val="C0C0C0"/>
                  </a:outerShdw>
                </a:effectLst>
                <a:latin typeface="Arial" charset="0"/>
              </a:defRPr>
            </a:lvl5pPr>
            <a:lvl6pPr marL="4572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6pPr>
            <a:lvl7pPr marL="9144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7pPr>
            <a:lvl8pPr marL="13716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8pPr>
            <a:lvl9pPr marL="18288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9pPr>
          </a:lstStyle>
          <a:p>
            <a:pPr>
              <a:defRPr/>
            </a:pPr>
            <a:r>
              <a:rPr lang="en-US" altLang="en-US" dirty="0"/>
              <a:t>Principle 1: The Risk-Return Trade-off</a:t>
            </a:r>
            <a:endParaRPr lang="en-US" dirty="0"/>
          </a:p>
        </p:txBody>
      </p:sp>
      <p:sp>
        <p:nvSpPr>
          <p:cNvPr id="31749" name="Line 5">
            <a:extLst>
              <a:ext uri="{FF2B5EF4-FFF2-40B4-BE49-F238E27FC236}">
                <a16:creationId xmlns:a16="http://schemas.microsoft.com/office/drawing/2014/main" id="{16CB23F2-E964-5AA8-1486-C73B67DCA3A9}"/>
              </a:ext>
            </a:extLst>
          </p:cNvPr>
          <p:cNvSpPr>
            <a:spLocks noChangeShapeType="1"/>
          </p:cNvSpPr>
          <p:nvPr/>
        </p:nvSpPr>
        <p:spPr bwMode="auto">
          <a:xfrm>
            <a:off x="1828800" y="1600200"/>
            <a:ext cx="49530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4" name="Rectangle 3">
            <a:extLst>
              <a:ext uri="{FF2B5EF4-FFF2-40B4-BE49-F238E27FC236}">
                <a16:creationId xmlns:a16="http://schemas.microsoft.com/office/drawing/2014/main" id="{911085FC-A689-52D7-A9E5-E5E434FE73B8}"/>
              </a:ext>
            </a:extLst>
          </p:cNvPr>
          <p:cNvSpPr>
            <a:spLocks noGrp="1" noChangeArrowheads="1"/>
          </p:cNvSpPr>
          <p:nvPr>
            <p:ph type="body" idx="1"/>
          </p:nvPr>
        </p:nvSpPr>
        <p:spPr>
          <a:xfrm>
            <a:off x="1219200" y="2209800"/>
            <a:ext cx="7772400" cy="3429000"/>
          </a:xfrm>
        </p:spPr>
        <p:txBody>
          <a:bodyPr/>
          <a:lstStyle/>
          <a:p>
            <a:pPr algn="just"/>
            <a:r>
              <a:rPr lang="en-US" altLang="en-US" sz="2800"/>
              <a:t>A dollar received today is worth more than a dollar received in the future.</a:t>
            </a:r>
          </a:p>
          <a:p>
            <a:pPr algn="just"/>
            <a:r>
              <a:rPr lang="en-US" altLang="en-US" sz="2800"/>
              <a:t>Because we can earn interest on money received today, it is better to receive money earlier rather than later.</a:t>
            </a:r>
          </a:p>
        </p:txBody>
      </p:sp>
      <p:sp>
        <p:nvSpPr>
          <p:cNvPr id="33795" name="Line 2">
            <a:extLst>
              <a:ext uri="{FF2B5EF4-FFF2-40B4-BE49-F238E27FC236}">
                <a16:creationId xmlns:a16="http://schemas.microsoft.com/office/drawing/2014/main" id="{DF653BA0-AAD2-CB99-B43E-1B5FCD55DD2D}"/>
              </a:ext>
            </a:extLst>
          </p:cNvPr>
          <p:cNvSpPr>
            <a:spLocks noChangeShapeType="1"/>
          </p:cNvSpPr>
          <p:nvPr/>
        </p:nvSpPr>
        <p:spPr bwMode="auto">
          <a:xfrm>
            <a:off x="1905000" y="1676400"/>
            <a:ext cx="49530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 name="Rectangle 3">
            <a:extLst>
              <a:ext uri="{FF2B5EF4-FFF2-40B4-BE49-F238E27FC236}">
                <a16:creationId xmlns:a16="http://schemas.microsoft.com/office/drawing/2014/main" id="{FE5990E3-18C5-111B-36E1-5A116790B48A}"/>
              </a:ext>
            </a:extLst>
          </p:cNvPr>
          <p:cNvSpPr txBox="1">
            <a:spLocks noChangeArrowheads="1"/>
          </p:cNvSpPr>
          <p:nvPr/>
        </p:nvSpPr>
        <p:spPr bwMode="auto">
          <a:xfrm>
            <a:off x="1676400" y="76200"/>
            <a:ext cx="6781800" cy="1524000"/>
          </a:xfrm>
          <a:prstGeom prst="rect">
            <a:avLst/>
          </a:prstGeom>
          <a:noFill/>
          <a:ln>
            <a:noFill/>
          </a:ln>
          <a:effectLst/>
        </p:spPr>
        <p:txBody>
          <a:bodyPr lIns="90488" tIns="44450" rIns="90488" bIns="44450" anchor="ctr"/>
          <a:lstStyle>
            <a:defPPr>
              <a:defRPr lang="en-US"/>
            </a:defPPr>
            <a:lvl1pPr>
              <a:defRPr sz="2800" i="1">
                <a:solidFill>
                  <a:schemeClr val="tx2"/>
                </a:solidFill>
                <a:effectLst>
                  <a:outerShdw blurRad="38100" dist="38100" dir="2700000" algn="tl">
                    <a:srgbClr val="C0C0C0"/>
                  </a:outerShdw>
                </a:effectLst>
                <a:latin typeface="+mj-lt"/>
                <a:ea typeface="+mj-ea"/>
                <a:cs typeface="+mj-cs"/>
              </a:defRPr>
            </a:lvl1pPr>
            <a:lvl2pPr>
              <a:defRPr sz="4400" i="1">
                <a:solidFill>
                  <a:schemeClr val="tx2"/>
                </a:solidFill>
                <a:effectLst>
                  <a:outerShdw blurRad="38100" dist="38100" dir="2700000" algn="tl">
                    <a:srgbClr val="C0C0C0"/>
                  </a:outerShdw>
                </a:effectLst>
                <a:latin typeface="Arial" charset="0"/>
              </a:defRPr>
            </a:lvl2pPr>
            <a:lvl3pPr>
              <a:defRPr sz="4400" i="1">
                <a:solidFill>
                  <a:schemeClr val="tx2"/>
                </a:solidFill>
                <a:effectLst>
                  <a:outerShdw blurRad="38100" dist="38100" dir="2700000" algn="tl">
                    <a:srgbClr val="C0C0C0"/>
                  </a:outerShdw>
                </a:effectLst>
                <a:latin typeface="Arial" charset="0"/>
              </a:defRPr>
            </a:lvl3pPr>
            <a:lvl4pPr>
              <a:defRPr sz="4400" i="1">
                <a:solidFill>
                  <a:schemeClr val="tx2"/>
                </a:solidFill>
                <a:effectLst>
                  <a:outerShdw blurRad="38100" dist="38100" dir="2700000" algn="tl">
                    <a:srgbClr val="C0C0C0"/>
                  </a:outerShdw>
                </a:effectLst>
                <a:latin typeface="Arial" charset="0"/>
              </a:defRPr>
            </a:lvl4pPr>
            <a:lvl5pPr>
              <a:defRPr sz="4400" i="1">
                <a:solidFill>
                  <a:schemeClr val="tx2"/>
                </a:solidFill>
                <a:effectLst>
                  <a:outerShdw blurRad="38100" dist="38100" dir="2700000" algn="tl">
                    <a:srgbClr val="C0C0C0"/>
                  </a:outerShdw>
                </a:effectLst>
                <a:latin typeface="Arial" charset="0"/>
              </a:defRPr>
            </a:lvl5pPr>
            <a:lvl6pPr marL="4572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6pPr>
            <a:lvl7pPr marL="9144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7pPr>
            <a:lvl8pPr marL="13716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8pPr>
            <a:lvl9pPr marL="18288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9pPr>
          </a:lstStyle>
          <a:p>
            <a:pPr>
              <a:defRPr/>
            </a:pPr>
            <a:r>
              <a:rPr lang="en-US" altLang="en-US" dirty="0"/>
              <a:t>Principle 2:  The Time Value of Money</a:t>
            </a:r>
            <a:endParaRPr lang="en-US" dirty="0"/>
          </a:p>
        </p:txBody>
      </p:sp>
      <p:sp>
        <p:nvSpPr>
          <p:cNvPr id="33797" name="Line 5">
            <a:extLst>
              <a:ext uri="{FF2B5EF4-FFF2-40B4-BE49-F238E27FC236}">
                <a16:creationId xmlns:a16="http://schemas.microsoft.com/office/drawing/2014/main" id="{7BD2CDB6-7463-AC2C-1FB3-9983A00BA4B2}"/>
              </a:ext>
            </a:extLst>
          </p:cNvPr>
          <p:cNvSpPr>
            <a:spLocks noChangeShapeType="1"/>
          </p:cNvSpPr>
          <p:nvPr/>
        </p:nvSpPr>
        <p:spPr bwMode="auto">
          <a:xfrm>
            <a:off x="1828800" y="1600200"/>
            <a:ext cx="49530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Rectangle 3">
            <a:extLst>
              <a:ext uri="{FF2B5EF4-FFF2-40B4-BE49-F238E27FC236}">
                <a16:creationId xmlns:a16="http://schemas.microsoft.com/office/drawing/2014/main" id="{BDEC6614-D895-701B-80D8-2C46CADFED54}"/>
              </a:ext>
            </a:extLst>
          </p:cNvPr>
          <p:cNvSpPr>
            <a:spLocks noGrp="1" noChangeArrowheads="1"/>
          </p:cNvSpPr>
          <p:nvPr>
            <p:ph type="body" idx="1"/>
          </p:nvPr>
        </p:nvSpPr>
        <p:spPr>
          <a:xfrm>
            <a:off x="654050" y="1943100"/>
            <a:ext cx="7772400" cy="4114800"/>
          </a:xfrm>
        </p:spPr>
        <p:txBody>
          <a:bodyPr/>
          <a:lstStyle/>
          <a:p>
            <a:pPr algn="just"/>
            <a:r>
              <a:rPr lang="en-US" altLang="en-US"/>
              <a:t>Cash Flow, not accounting profit, is used as our measurement tool.</a:t>
            </a:r>
          </a:p>
          <a:p>
            <a:pPr algn="just"/>
            <a:r>
              <a:rPr lang="en-US" altLang="en-US"/>
              <a:t>Cash flows, not profits, are actually can be reinvested.</a:t>
            </a:r>
          </a:p>
        </p:txBody>
      </p:sp>
      <p:sp>
        <p:nvSpPr>
          <p:cNvPr id="35843" name="Line 2">
            <a:extLst>
              <a:ext uri="{FF2B5EF4-FFF2-40B4-BE49-F238E27FC236}">
                <a16:creationId xmlns:a16="http://schemas.microsoft.com/office/drawing/2014/main" id="{006FC040-7121-5045-A594-3693933EA91D}"/>
              </a:ext>
            </a:extLst>
          </p:cNvPr>
          <p:cNvSpPr>
            <a:spLocks noChangeShapeType="1"/>
          </p:cNvSpPr>
          <p:nvPr/>
        </p:nvSpPr>
        <p:spPr bwMode="auto">
          <a:xfrm>
            <a:off x="1905000" y="1676400"/>
            <a:ext cx="49530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 name="Rectangle 3">
            <a:extLst>
              <a:ext uri="{FF2B5EF4-FFF2-40B4-BE49-F238E27FC236}">
                <a16:creationId xmlns:a16="http://schemas.microsoft.com/office/drawing/2014/main" id="{3A24FFEC-E713-BD5E-CF74-9F89418AA700}"/>
              </a:ext>
            </a:extLst>
          </p:cNvPr>
          <p:cNvSpPr txBox="1">
            <a:spLocks noChangeArrowheads="1"/>
          </p:cNvSpPr>
          <p:nvPr/>
        </p:nvSpPr>
        <p:spPr bwMode="auto">
          <a:xfrm>
            <a:off x="1676400" y="76200"/>
            <a:ext cx="6781800" cy="1524000"/>
          </a:xfrm>
          <a:prstGeom prst="rect">
            <a:avLst/>
          </a:prstGeom>
          <a:noFill/>
          <a:ln>
            <a:noFill/>
          </a:ln>
          <a:effectLst/>
        </p:spPr>
        <p:txBody>
          <a:bodyPr lIns="90488" tIns="44450" rIns="90488" bIns="44450" anchor="ctr"/>
          <a:lstStyle>
            <a:defPPr>
              <a:defRPr lang="en-US"/>
            </a:defPPr>
            <a:lvl1pPr>
              <a:defRPr sz="2800" i="1">
                <a:solidFill>
                  <a:schemeClr val="tx2"/>
                </a:solidFill>
                <a:effectLst>
                  <a:outerShdw blurRad="38100" dist="38100" dir="2700000" algn="tl">
                    <a:srgbClr val="C0C0C0"/>
                  </a:outerShdw>
                </a:effectLst>
                <a:latin typeface="+mj-lt"/>
                <a:ea typeface="+mj-ea"/>
                <a:cs typeface="+mj-cs"/>
              </a:defRPr>
            </a:lvl1pPr>
            <a:lvl2pPr>
              <a:defRPr sz="4400" i="1">
                <a:solidFill>
                  <a:schemeClr val="tx2"/>
                </a:solidFill>
                <a:effectLst>
                  <a:outerShdw blurRad="38100" dist="38100" dir="2700000" algn="tl">
                    <a:srgbClr val="C0C0C0"/>
                  </a:outerShdw>
                </a:effectLst>
                <a:latin typeface="Arial" charset="0"/>
              </a:defRPr>
            </a:lvl2pPr>
            <a:lvl3pPr>
              <a:defRPr sz="4400" i="1">
                <a:solidFill>
                  <a:schemeClr val="tx2"/>
                </a:solidFill>
                <a:effectLst>
                  <a:outerShdw blurRad="38100" dist="38100" dir="2700000" algn="tl">
                    <a:srgbClr val="C0C0C0"/>
                  </a:outerShdw>
                </a:effectLst>
                <a:latin typeface="Arial" charset="0"/>
              </a:defRPr>
            </a:lvl3pPr>
            <a:lvl4pPr>
              <a:defRPr sz="4400" i="1">
                <a:solidFill>
                  <a:schemeClr val="tx2"/>
                </a:solidFill>
                <a:effectLst>
                  <a:outerShdw blurRad="38100" dist="38100" dir="2700000" algn="tl">
                    <a:srgbClr val="C0C0C0"/>
                  </a:outerShdw>
                </a:effectLst>
                <a:latin typeface="Arial" charset="0"/>
              </a:defRPr>
            </a:lvl4pPr>
            <a:lvl5pPr>
              <a:defRPr sz="4400" i="1">
                <a:solidFill>
                  <a:schemeClr val="tx2"/>
                </a:solidFill>
                <a:effectLst>
                  <a:outerShdw blurRad="38100" dist="38100" dir="2700000" algn="tl">
                    <a:srgbClr val="C0C0C0"/>
                  </a:outerShdw>
                </a:effectLst>
                <a:latin typeface="Arial" charset="0"/>
              </a:defRPr>
            </a:lvl5pPr>
            <a:lvl6pPr marL="4572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6pPr>
            <a:lvl7pPr marL="9144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7pPr>
            <a:lvl8pPr marL="13716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8pPr>
            <a:lvl9pPr marL="18288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9pPr>
          </a:lstStyle>
          <a:p>
            <a:pPr>
              <a:defRPr/>
            </a:pPr>
            <a:r>
              <a:rPr lang="en-US" altLang="en-US" dirty="0"/>
              <a:t>Principle 3: Cash—</a:t>
            </a:r>
          </a:p>
          <a:p>
            <a:pPr>
              <a:defRPr/>
            </a:pPr>
            <a:r>
              <a:rPr lang="en-US" altLang="en-US" dirty="0"/>
              <a:t>Not Profits—Is King</a:t>
            </a:r>
            <a:endParaRPr lang="en-US" dirty="0"/>
          </a:p>
        </p:txBody>
      </p:sp>
      <p:sp>
        <p:nvSpPr>
          <p:cNvPr id="35845" name="Line 5">
            <a:extLst>
              <a:ext uri="{FF2B5EF4-FFF2-40B4-BE49-F238E27FC236}">
                <a16:creationId xmlns:a16="http://schemas.microsoft.com/office/drawing/2014/main" id="{0E9D6927-2D08-5AC8-CF40-4EE1BEAB9749}"/>
              </a:ext>
            </a:extLst>
          </p:cNvPr>
          <p:cNvSpPr>
            <a:spLocks noChangeShapeType="1"/>
          </p:cNvSpPr>
          <p:nvPr/>
        </p:nvSpPr>
        <p:spPr bwMode="auto">
          <a:xfrm>
            <a:off x="1828800" y="1600200"/>
            <a:ext cx="49530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90" name="Rectangle 3">
            <a:extLst>
              <a:ext uri="{FF2B5EF4-FFF2-40B4-BE49-F238E27FC236}">
                <a16:creationId xmlns:a16="http://schemas.microsoft.com/office/drawing/2014/main" id="{EDD8C317-6A5C-3A66-B191-99F06CE2946E}"/>
              </a:ext>
            </a:extLst>
          </p:cNvPr>
          <p:cNvSpPr>
            <a:spLocks noGrp="1" noChangeArrowheads="1"/>
          </p:cNvSpPr>
          <p:nvPr>
            <p:ph type="body" idx="1"/>
          </p:nvPr>
        </p:nvSpPr>
        <p:spPr>
          <a:xfrm>
            <a:off x="914400" y="1898650"/>
            <a:ext cx="7772400" cy="4114800"/>
          </a:xfrm>
        </p:spPr>
        <p:txBody>
          <a:bodyPr/>
          <a:lstStyle/>
          <a:p>
            <a:pPr algn="just"/>
            <a:r>
              <a:rPr lang="en-US" altLang="en-US"/>
              <a:t>The incremental cash flow is the difference between the projected cash flows if the project is selected, versus what they will be, if the project is not selected.</a:t>
            </a:r>
          </a:p>
        </p:txBody>
      </p:sp>
      <p:sp>
        <p:nvSpPr>
          <p:cNvPr id="9" name="Rectangle 3">
            <a:extLst>
              <a:ext uri="{FF2B5EF4-FFF2-40B4-BE49-F238E27FC236}">
                <a16:creationId xmlns:a16="http://schemas.microsoft.com/office/drawing/2014/main" id="{E3D685D6-CF77-5706-280C-648CB460C260}"/>
              </a:ext>
            </a:extLst>
          </p:cNvPr>
          <p:cNvSpPr txBox="1">
            <a:spLocks noChangeArrowheads="1"/>
          </p:cNvSpPr>
          <p:nvPr/>
        </p:nvSpPr>
        <p:spPr bwMode="auto">
          <a:xfrm>
            <a:off x="1524000" y="396875"/>
            <a:ext cx="7391400" cy="1524000"/>
          </a:xfrm>
          <a:prstGeom prst="rect">
            <a:avLst/>
          </a:prstGeom>
          <a:noFill/>
          <a:ln>
            <a:noFill/>
          </a:ln>
          <a:effectLst/>
        </p:spPr>
        <p:txBody>
          <a:bodyPr lIns="90488" tIns="44450" rIns="90488" bIns="44450" anchor="ctr"/>
          <a:lstStyle>
            <a:lvl1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2pPr>
            <a:lvl3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3pPr>
            <a:lvl4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4pPr>
            <a:lvl5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5pPr>
            <a:lvl6pPr marL="457200"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6pPr>
            <a:lvl7pPr marL="914400"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7pPr>
            <a:lvl8pPr marL="1371600"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8pPr>
            <a:lvl9pPr marL="1828800"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9pPr>
          </a:lstStyle>
          <a:p>
            <a:pPr>
              <a:defRPr/>
            </a:pPr>
            <a:r>
              <a:rPr lang="en-US" altLang="en-US" sz="2800" dirty="0"/>
              <a:t>Principle 4: Incremental Cash Flows</a:t>
            </a:r>
            <a:endParaRPr lang="en-US" sz="2800" kern="0" dirty="0"/>
          </a:p>
        </p:txBody>
      </p:sp>
      <p:sp>
        <p:nvSpPr>
          <p:cNvPr id="37892" name="Line 5">
            <a:extLst>
              <a:ext uri="{FF2B5EF4-FFF2-40B4-BE49-F238E27FC236}">
                <a16:creationId xmlns:a16="http://schemas.microsoft.com/office/drawing/2014/main" id="{F269AED7-7FE5-4619-CC90-119753A83C3B}"/>
              </a:ext>
            </a:extLst>
          </p:cNvPr>
          <p:cNvSpPr>
            <a:spLocks noChangeShapeType="1"/>
          </p:cNvSpPr>
          <p:nvPr/>
        </p:nvSpPr>
        <p:spPr bwMode="auto">
          <a:xfrm>
            <a:off x="1828800" y="1600200"/>
            <a:ext cx="49530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938" name="Rectangle 3">
            <a:extLst>
              <a:ext uri="{FF2B5EF4-FFF2-40B4-BE49-F238E27FC236}">
                <a16:creationId xmlns:a16="http://schemas.microsoft.com/office/drawing/2014/main" id="{74413FC3-8258-3BE2-AA35-4EA64F46E252}"/>
              </a:ext>
            </a:extLst>
          </p:cNvPr>
          <p:cNvSpPr>
            <a:spLocks noGrp="1" noChangeArrowheads="1"/>
          </p:cNvSpPr>
          <p:nvPr>
            <p:ph type="body" idx="1"/>
          </p:nvPr>
        </p:nvSpPr>
        <p:spPr>
          <a:xfrm>
            <a:off x="228600" y="2057400"/>
            <a:ext cx="8382000" cy="5032375"/>
          </a:xfrm>
        </p:spPr>
        <p:txBody>
          <a:bodyPr/>
          <a:lstStyle/>
          <a:p>
            <a:pPr algn="just"/>
            <a:r>
              <a:rPr lang="en-US" altLang="en-US" sz="2400"/>
              <a:t>It is hard to find exceptionally profitable projects</a:t>
            </a:r>
          </a:p>
          <a:p>
            <a:pPr algn="just"/>
            <a:r>
              <a:rPr lang="en-US" altLang="en-US" sz="2400"/>
              <a:t>If an industry is generating large profits, new entrants are usually attracted. The additional competition and added capacity can result in profits being driven down to the required rate of return. </a:t>
            </a:r>
          </a:p>
          <a:p>
            <a:pPr algn="just"/>
            <a:r>
              <a:rPr lang="en-US" altLang="en-US" sz="2400"/>
              <a:t>Product Differentiation, Service and Quality can separate products from competition</a:t>
            </a:r>
          </a:p>
        </p:txBody>
      </p:sp>
      <p:sp>
        <p:nvSpPr>
          <p:cNvPr id="39939" name="Line 2">
            <a:extLst>
              <a:ext uri="{FF2B5EF4-FFF2-40B4-BE49-F238E27FC236}">
                <a16:creationId xmlns:a16="http://schemas.microsoft.com/office/drawing/2014/main" id="{6C1F35BC-5BD3-484B-54F6-FD89D486207B}"/>
              </a:ext>
            </a:extLst>
          </p:cNvPr>
          <p:cNvSpPr>
            <a:spLocks noChangeShapeType="1"/>
          </p:cNvSpPr>
          <p:nvPr/>
        </p:nvSpPr>
        <p:spPr bwMode="auto">
          <a:xfrm>
            <a:off x="1905000" y="1676400"/>
            <a:ext cx="49530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Rectangle 3">
            <a:extLst>
              <a:ext uri="{FF2B5EF4-FFF2-40B4-BE49-F238E27FC236}">
                <a16:creationId xmlns:a16="http://schemas.microsoft.com/office/drawing/2014/main" id="{1CAE71F2-6C55-88F6-B87C-A6EF21B78752}"/>
              </a:ext>
            </a:extLst>
          </p:cNvPr>
          <p:cNvSpPr txBox="1">
            <a:spLocks noChangeArrowheads="1"/>
          </p:cNvSpPr>
          <p:nvPr/>
        </p:nvSpPr>
        <p:spPr bwMode="auto">
          <a:xfrm>
            <a:off x="1295400" y="304800"/>
            <a:ext cx="6248400" cy="1524000"/>
          </a:xfrm>
          <a:prstGeom prst="rect">
            <a:avLst/>
          </a:prstGeom>
          <a:noFill/>
          <a:ln>
            <a:noFill/>
          </a:ln>
          <a:effectLst/>
        </p:spPr>
        <p:txBody>
          <a:bodyPr lIns="90488" tIns="44450" rIns="90488" bIns="44450" anchor="ctr"/>
          <a:lstStyle>
            <a:defPPr>
              <a:defRPr lang="en-US"/>
            </a:defPPr>
            <a:lvl1pPr>
              <a:defRPr sz="2800" i="1">
                <a:solidFill>
                  <a:schemeClr val="tx2"/>
                </a:solidFill>
                <a:effectLst>
                  <a:outerShdw blurRad="38100" dist="38100" dir="2700000" algn="tl">
                    <a:srgbClr val="C0C0C0"/>
                  </a:outerShdw>
                </a:effectLst>
                <a:latin typeface="+mj-lt"/>
                <a:ea typeface="+mj-ea"/>
                <a:cs typeface="+mj-cs"/>
              </a:defRPr>
            </a:lvl1pPr>
            <a:lvl2pPr>
              <a:defRPr sz="4400" i="1">
                <a:solidFill>
                  <a:schemeClr val="tx2"/>
                </a:solidFill>
                <a:effectLst>
                  <a:outerShdw blurRad="38100" dist="38100" dir="2700000" algn="tl">
                    <a:srgbClr val="C0C0C0"/>
                  </a:outerShdw>
                </a:effectLst>
                <a:latin typeface="Arial" charset="0"/>
              </a:defRPr>
            </a:lvl2pPr>
            <a:lvl3pPr>
              <a:defRPr sz="4400" i="1">
                <a:solidFill>
                  <a:schemeClr val="tx2"/>
                </a:solidFill>
                <a:effectLst>
                  <a:outerShdw blurRad="38100" dist="38100" dir="2700000" algn="tl">
                    <a:srgbClr val="C0C0C0"/>
                  </a:outerShdw>
                </a:effectLst>
                <a:latin typeface="Arial" charset="0"/>
              </a:defRPr>
            </a:lvl3pPr>
            <a:lvl4pPr>
              <a:defRPr sz="4400" i="1">
                <a:solidFill>
                  <a:schemeClr val="tx2"/>
                </a:solidFill>
                <a:effectLst>
                  <a:outerShdw blurRad="38100" dist="38100" dir="2700000" algn="tl">
                    <a:srgbClr val="C0C0C0"/>
                  </a:outerShdw>
                </a:effectLst>
                <a:latin typeface="Arial" charset="0"/>
              </a:defRPr>
            </a:lvl4pPr>
            <a:lvl5pPr>
              <a:defRPr sz="4400" i="1">
                <a:solidFill>
                  <a:schemeClr val="tx2"/>
                </a:solidFill>
                <a:effectLst>
                  <a:outerShdw blurRad="38100" dist="38100" dir="2700000" algn="tl">
                    <a:srgbClr val="C0C0C0"/>
                  </a:outerShdw>
                </a:effectLst>
                <a:latin typeface="Arial" charset="0"/>
              </a:defRPr>
            </a:lvl5pPr>
            <a:lvl6pPr marL="4572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6pPr>
            <a:lvl7pPr marL="9144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7pPr>
            <a:lvl8pPr marL="13716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8pPr>
            <a:lvl9pPr marL="18288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9pPr>
          </a:lstStyle>
          <a:p>
            <a:pPr>
              <a:defRPr/>
            </a:pPr>
            <a:r>
              <a:rPr lang="en-US" altLang="en-US" dirty="0"/>
              <a:t>Principle 5:  The Curse of Competitive Markets</a:t>
            </a:r>
            <a:endParaRPr lang="en-US" dirty="0"/>
          </a:p>
        </p:txBody>
      </p:sp>
      <p:sp>
        <p:nvSpPr>
          <p:cNvPr id="39941" name="Line 5">
            <a:extLst>
              <a:ext uri="{FF2B5EF4-FFF2-40B4-BE49-F238E27FC236}">
                <a16:creationId xmlns:a16="http://schemas.microsoft.com/office/drawing/2014/main" id="{E5595E11-9A16-2CEF-E7FB-0B1075215B8A}"/>
              </a:ext>
            </a:extLst>
          </p:cNvPr>
          <p:cNvSpPr>
            <a:spLocks noChangeShapeType="1"/>
          </p:cNvSpPr>
          <p:nvPr/>
        </p:nvSpPr>
        <p:spPr bwMode="auto">
          <a:xfrm>
            <a:off x="1828800" y="1600200"/>
            <a:ext cx="49530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Rectangle 3">
            <a:extLst>
              <a:ext uri="{FF2B5EF4-FFF2-40B4-BE49-F238E27FC236}">
                <a16:creationId xmlns:a16="http://schemas.microsoft.com/office/drawing/2014/main" id="{BA79CE6E-4EB7-1AB0-356F-3B7D1987CF98}"/>
              </a:ext>
            </a:extLst>
          </p:cNvPr>
          <p:cNvSpPr>
            <a:spLocks noGrp="1" noChangeArrowheads="1"/>
          </p:cNvSpPr>
          <p:nvPr>
            <p:ph type="body" idx="1"/>
          </p:nvPr>
        </p:nvSpPr>
        <p:spPr>
          <a:xfrm>
            <a:off x="1143000" y="2209800"/>
            <a:ext cx="7772400" cy="4114800"/>
          </a:xfrm>
        </p:spPr>
        <p:txBody>
          <a:bodyPr/>
          <a:lstStyle/>
          <a:p>
            <a:pPr algn="just"/>
            <a:r>
              <a:rPr lang="en-US" altLang="en-US"/>
              <a:t>The markets are quick and the prices are right.</a:t>
            </a:r>
          </a:p>
          <a:p>
            <a:pPr algn="just"/>
            <a:r>
              <a:rPr lang="en-US" altLang="en-US"/>
              <a:t>The values of all assets and securities at any instant in time fully reflect all available information.</a:t>
            </a:r>
          </a:p>
        </p:txBody>
      </p:sp>
      <p:sp>
        <p:nvSpPr>
          <p:cNvPr id="41987" name="Line 2">
            <a:extLst>
              <a:ext uri="{FF2B5EF4-FFF2-40B4-BE49-F238E27FC236}">
                <a16:creationId xmlns:a16="http://schemas.microsoft.com/office/drawing/2014/main" id="{753C6DDA-A66A-A389-BC37-35B704EC3394}"/>
              </a:ext>
            </a:extLst>
          </p:cNvPr>
          <p:cNvSpPr>
            <a:spLocks noChangeShapeType="1"/>
          </p:cNvSpPr>
          <p:nvPr/>
        </p:nvSpPr>
        <p:spPr bwMode="auto">
          <a:xfrm>
            <a:off x="1905000" y="1676400"/>
            <a:ext cx="49530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Rectangle 3">
            <a:extLst>
              <a:ext uri="{FF2B5EF4-FFF2-40B4-BE49-F238E27FC236}">
                <a16:creationId xmlns:a16="http://schemas.microsoft.com/office/drawing/2014/main" id="{4F4AEDCE-5E83-725F-1E0D-F4995FA0B706}"/>
              </a:ext>
            </a:extLst>
          </p:cNvPr>
          <p:cNvSpPr txBox="1">
            <a:spLocks noChangeArrowheads="1"/>
          </p:cNvSpPr>
          <p:nvPr/>
        </p:nvSpPr>
        <p:spPr bwMode="auto">
          <a:xfrm>
            <a:off x="1676400" y="76200"/>
            <a:ext cx="6781800" cy="1524000"/>
          </a:xfrm>
          <a:prstGeom prst="rect">
            <a:avLst/>
          </a:prstGeom>
          <a:noFill/>
          <a:ln>
            <a:noFill/>
          </a:ln>
          <a:effectLst/>
        </p:spPr>
        <p:txBody>
          <a:bodyPr lIns="90488" tIns="44450" rIns="90488" bIns="44450" anchor="ctr"/>
          <a:lstStyle>
            <a:defPPr>
              <a:defRPr lang="en-US"/>
            </a:defPPr>
            <a:lvl1pPr>
              <a:defRPr sz="2800" i="1">
                <a:solidFill>
                  <a:schemeClr val="tx2"/>
                </a:solidFill>
                <a:effectLst>
                  <a:outerShdw blurRad="38100" dist="38100" dir="2700000" algn="tl">
                    <a:srgbClr val="C0C0C0"/>
                  </a:outerShdw>
                </a:effectLst>
                <a:latin typeface="+mj-lt"/>
                <a:ea typeface="+mj-ea"/>
                <a:cs typeface="+mj-cs"/>
              </a:defRPr>
            </a:lvl1pPr>
            <a:lvl2pPr>
              <a:defRPr sz="4400" i="1">
                <a:solidFill>
                  <a:schemeClr val="tx2"/>
                </a:solidFill>
                <a:effectLst>
                  <a:outerShdw blurRad="38100" dist="38100" dir="2700000" algn="tl">
                    <a:srgbClr val="C0C0C0"/>
                  </a:outerShdw>
                </a:effectLst>
                <a:latin typeface="Arial" charset="0"/>
              </a:defRPr>
            </a:lvl2pPr>
            <a:lvl3pPr>
              <a:defRPr sz="4400" i="1">
                <a:solidFill>
                  <a:schemeClr val="tx2"/>
                </a:solidFill>
                <a:effectLst>
                  <a:outerShdw blurRad="38100" dist="38100" dir="2700000" algn="tl">
                    <a:srgbClr val="C0C0C0"/>
                  </a:outerShdw>
                </a:effectLst>
                <a:latin typeface="Arial" charset="0"/>
              </a:defRPr>
            </a:lvl3pPr>
            <a:lvl4pPr>
              <a:defRPr sz="4400" i="1">
                <a:solidFill>
                  <a:schemeClr val="tx2"/>
                </a:solidFill>
                <a:effectLst>
                  <a:outerShdw blurRad="38100" dist="38100" dir="2700000" algn="tl">
                    <a:srgbClr val="C0C0C0"/>
                  </a:outerShdw>
                </a:effectLst>
                <a:latin typeface="Arial" charset="0"/>
              </a:defRPr>
            </a:lvl4pPr>
            <a:lvl5pPr>
              <a:defRPr sz="4400" i="1">
                <a:solidFill>
                  <a:schemeClr val="tx2"/>
                </a:solidFill>
                <a:effectLst>
                  <a:outerShdw blurRad="38100" dist="38100" dir="2700000" algn="tl">
                    <a:srgbClr val="C0C0C0"/>
                  </a:outerShdw>
                </a:effectLst>
                <a:latin typeface="Arial" charset="0"/>
              </a:defRPr>
            </a:lvl5pPr>
            <a:lvl6pPr marL="4572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6pPr>
            <a:lvl7pPr marL="9144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7pPr>
            <a:lvl8pPr marL="13716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8pPr>
            <a:lvl9pPr marL="18288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9pPr>
          </a:lstStyle>
          <a:p>
            <a:pPr>
              <a:defRPr/>
            </a:pPr>
            <a:r>
              <a:rPr lang="en-US" altLang="en-US" dirty="0"/>
              <a:t>Principle 6:  Efficient Capital Markets</a:t>
            </a:r>
            <a:endParaRPr lang="en-US" dirty="0"/>
          </a:p>
        </p:txBody>
      </p:sp>
      <p:sp>
        <p:nvSpPr>
          <p:cNvPr id="41989" name="Line 5">
            <a:extLst>
              <a:ext uri="{FF2B5EF4-FFF2-40B4-BE49-F238E27FC236}">
                <a16:creationId xmlns:a16="http://schemas.microsoft.com/office/drawing/2014/main" id="{01733BB0-E078-B4BD-AD7E-DDA9A002C293}"/>
              </a:ext>
            </a:extLst>
          </p:cNvPr>
          <p:cNvSpPr>
            <a:spLocks noChangeShapeType="1"/>
          </p:cNvSpPr>
          <p:nvPr/>
        </p:nvSpPr>
        <p:spPr bwMode="auto">
          <a:xfrm>
            <a:off x="1828800" y="1600200"/>
            <a:ext cx="49530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4" name="Rectangle 3">
            <a:extLst>
              <a:ext uri="{FF2B5EF4-FFF2-40B4-BE49-F238E27FC236}">
                <a16:creationId xmlns:a16="http://schemas.microsoft.com/office/drawing/2014/main" id="{8290C2FF-675F-C5DE-A727-A7C73F7CC5A6}"/>
              </a:ext>
            </a:extLst>
          </p:cNvPr>
          <p:cNvSpPr>
            <a:spLocks noGrp="1" noChangeArrowheads="1"/>
          </p:cNvSpPr>
          <p:nvPr>
            <p:ph type="body" idx="1"/>
          </p:nvPr>
        </p:nvSpPr>
        <p:spPr>
          <a:xfrm>
            <a:off x="1143000" y="2133600"/>
            <a:ext cx="7772400" cy="4114800"/>
          </a:xfrm>
        </p:spPr>
        <p:txBody>
          <a:bodyPr/>
          <a:lstStyle/>
          <a:p>
            <a:r>
              <a:rPr lang="en-US" altLang="en-US" sz="2800"/>
              <a:t>Managers won</a:t>
            </a:r>
            <a:r>
              <a:rPr lang="en-US" altLang="en-US" sz="2800">
                <a:latin typeface="Times New Roman" panose="02020603050405020304" pitchFamily="18" charset="0"/>
              </a:rPr>
              <a:t>’</a:t>
            </a:r>
            <a:r>
              <a:rPr lang="en-US" altLang="en-US" sz="2800"/>
              <a:t>t work for the owners unless it is in their best interest</a:t>
            </a:r>
          </a:p>
          <a:p>
            <a:r>
              <a:rPr lang="en-US" altLang="en-US" sz="2800"/>
              <a:t>A agency problem resulting from conflicts of interest between the manager/agent and the stockholder/owners. </a:t>
            </a:r>
          </a:p>
          <a:p>
            <a:pPr lvl="1"/>
            <a:r>
              <a:rPr lang="en-US" altLang="en-US" sz="2400"/>
              <a:t> Managers may make decisions that are not in line with the goal of maximization of shareholder wealth.</a:t>
            </a:r>
          </a:p>
        </p:txBody>
      </p:sp>
      <p:sp>
        <p:nvSpPr>
          <p:cNvPr id="44035" name="Line 2">
            <a:extLst>
              <a:ext uri="{FF2B5EF4-FFF2-40B4-BE49-F238E27FC236}">
                <a16:creationId xmlns:a16="http://schemas.microsoft.com/office/drawing/2014/main" id="{20544D77-445E-3FE4-7B65-E439DCDF1C9B}"/>
              </a:ext>
            </a:extLst>
          </p:cNvPr>
          <p:cNvSpPr>
            <a:spLocks noChangeShapeType="1"/>
          </p:cNvSpPr>
          <p:nvPr/>
        </p:nvSpPr>
        <p:spPr bwMode="auto">
          <a:xfrm>
            <a:off x="1905000" y="1676400"/>
            <a:ext cx="49530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Rectangle 3">
            <a:extLst>
              <a:ext uri="{FF2B5EF4-FFF2-40B4-BE49-F238E27FC236}">
                <a16:creationId xmlns:a16="http://schemas.microsoft.com/office/drawing/2014/main" id="{85C32BC0-ECD4-EECB-D062-4BABE036646E}"/>
              </a:ext>
            </a:extLst>
          </p:cNvPr>
          <p:cNvSpPr txBox="1">
            <a:spLocks noChangeArrowheads="1"/>
          </p:cNvSpPr>
          <p:nvPr/>
        </p:nvSpPr>
        <p:spPr bwMode="auto">
          <a:xfrm>
            <a:off x="1676400" y="76200"/>
            <a:ext cx="6781800" cy="1524000"/>
          </a:xfrm>
          <a:prstGeom prst="rect">
            <a:avLst/>
          </a:prstGeom>
          <a:noFill/>
          <a:ln>
            <a:noFill/>
          </a:ln>
          <a:effectLst/>
        </p:spPr>
        <p:txBody>
          <a:bodyPr lIns="90488" tIns="44450" rIns="90488" bIns="44450" anchor="ctr"/>
          <a:lstStyle>
            <a:defPPr>
              <a:defRPr lang="en-US"/>
            </a:defPPr>
            <a:lvl1pPr>
              <a:defRPr sz="2800" i="1">
                <a:solidFill>
                  <a:schemeClr val="tx2"/>
                </a:solidFill>
                <a:effectLst>
                  <a:outerShdw blurRad="38100" dist="38100" dir="2700000" algn="tl">
                    <a:srgbClr val="C0C0C0"/>
                  </a:outerShdw>
                </a:effectLst>
                <a:latin typeface="+mj-lt"/>
                <a:ea typeface="+mj-ea"/>
                <a:cs typeface="+mj-cs"/>
              </a:defRPr>
            </a:lvl1pPr>
            <a:lvl2pPr>
              <a:defRPr sz="4400" i="1">
                <a:solidFill>
                  <a:schemeClr val="tx2"/>
                </a:solidFill>
                <a:effectLst>
                  <a:outerShdw blurRad="38100" dist="38100" dir="2700000" algn="tl">
                    <a:srgbClr val="C0C0C0"/>
                  </a:outerShdw>
                </a:effectLst>
                <a:latin typeface="Arial" charset="0"/>
              </a:defRPr>
            </a:lvl2pPr>
            <a:lvl3pPr>
              <a:defRPr sz="4400" i="1">
                <a:solidFill>
                  <a:schemeClr val="tx2"/>
                </a:solidFill>
                <a:effectLst>
                  <a:outerShdw blurRad="38100" dist="38100" dir="2700000" algn="tl">
                    <a:srgbClr val="C0C0C0"/>
                  </a:outerShdw>
                </a:effectLst>
                <a:latin typeface="Arial" charset="0"/>
              </a:defRPr>
            </a:lvl3pPr>
            <a:lvl4pPr>
              <a:defRPr sz="4400" i="1">
                <a:solidFill>
                  <a:schemeClr val="tx2"/>
                </a:solidFill>
                <a:effectLst>
                  <a:outerShdw blurRad="38100" dist="38100" dir="2700000" algn="tl">
                    <a:srgbClr val="C0C0C0"/>
                  </a:outerShdw>
                </a:effectLst>
                <a:latin typeface="Arial" charset="0"/>
              </a:defRPr>
            </a:lvl4pPr>
            <a:lvl5pPr>
              <a:defRPr sz="4400" i="1">
                <a:solidFill>
                  <a:schemeClr val="tx2"/>
                </a:solidFill>
                <a:effectLst>
                  <a:outerShdw blurRad="38100" dist="38100" dir="2700000" algn="tl">
                    <a:srgbClr val="C0C0C0"/>
                  </a:outerShdw>
                </a:effectLst>
                <a:latin typeface="Arial" charset="0"/>
              </a:defRPr>
            </a:lvl5pPr>
            <a:lvl6pPr marL="4572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6pPr>
            <a:lvl7pPr marL="9144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7pPr>
            <a:lvl8pPr marL="13716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8pPr>
            <a:lvl9pPr marL="18288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9pPr>
          </a:lstStyle>
          <a:p>
            <a:pPr>
              <a:defRPr/>
            </a:pPr>
            <a:r>
              <a:rPr lang="en-US" altLang="en-US" dirty="0"/>
              <a:t>Principle 7: The Agency Problem</a:t>
            </a:r>
            <a:endParaRPr lang="en-US" dirty="0"/>
          </a:p>
        </p:txBody>
      </p:sp>
      <p:sp>
        <p:nvSpPr>
          <p:cNvPr id="44037" name="Line 5">
            <a:extLst>
              <a:ext uri="{FF2B5EF4-FFF2-40B4-BE49-F238E27FC236}">
                <a16:creationId xmlns:a16="http://schemas.microsoft.com/office/drawing/2014/main" id="{87FE6656-A767-8610-CF33-9BE9FDC29B21}"/>
              </a:ext>
            </a:extLst>
          </p:cNvPr>
          <p:cNvSpPr>
            <a:spLocks noChangeShapeType="1"/>
          </p:cNvSpPr>
          <p:nvPr/>
        </p:nvSpPr>
        <p:spPr bwMode="auto">
          <a:xfrm>
            <a:off x="1828800" y="1600200"/>
            <a:ext cx="49530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2" name="Rectangle 3">
            <a:extLst>
              <a:ext uri="{FF2B5EF4-FFF2-40B4-BE49-F238E27FC236}">
                <a16:creationId xmlns:a16="http://schemas.microsoft.com/office/drawing/2014/main" id="{2932DFAE-0841-7ED5-0E1C-E44D153CCB1F}"/>
              </a:ext>
            </a:extLst>
          </p:cNvPr>
          <p:cNvSpPr>
            <a:spLocks noGrp="1" noChangeArrowheads="1"/>
          </p:cNvSpPr>
          <p:nvPr>
            <p:ph type="body" idx="1"/>
          </p:nvPr>
        </p:nvSpPr>
        <p:spPr>
          <a:xfrm>
            <a:off x="1219200" y="2514600"/>
            <a:ext cx="7239000" cy="2286000"/>
          </a:xfrm>
        </p:spPr>
        <p:txBody>
          <a:bodyPr/>
          <a:lstStyle/>
          <a:p>
            <a:r>
              <a:rPr lang="en-US" altLang="en-US"/>
              <a:t>The cash flows we consider are the after-tax incremental cash flows to the firm as a whole.</a:t>
            </a:r>
          </a:p>
        </p:txBody>
      </p:sp>
      <p:sp>
        <p:nvSpPr>
          <p:cNvPr id="46083" name="Line 2">
            <a:extLst>
              <a:ext uri="{FF2B5EF4-FFF2-40B4-BE49-F238E27FC236}">
                <a16:creationId xmlns:a16="http://schemas.microsoft.com/office/drawing/2014/main" id="{98A615A3-2E23-22C6-B11D-D204C86D5BB1}"/>
              </a:ext>
            </a:extLst>
          </p:cNvPr>
          <p:cNvSpPr>
            <a:spLocks noChangeShapeType="1"/>
          </p:cNvSpPr>
          <p:nvPr/>
        </p:nvSpPr>
        <p:spPr bwMode="auto">
          <a:xfrm>
            <a:off x="1905000" y="1676400"/>
            <a:ext cx="49530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Rectangle 3">
            <a:extLst>
              <a:ext uri="{FF2B5EF4-FFF2-40B4-BE49-F238E27FC236}">
                <a16:creationId xmlns:a16="http://schemas.microsoft.com/office/drawing/2014/main" id="{7135586E-CC59-7AFD-1F21-DB2F5A03005B}"/>
              </a:ext>
            </a:extLst>
          </p:cNvPr>
          <p:cNvSpPr txBox="1">
            <a:spLocks noChangeArrowheads="1"/>
          </p:cNvSpPr>
          <p:nvPr/>
        </p:nvSpPr>
        <p:spPr bwMode="auto">
          <a:xfrm>
            <a:off x="1447800" y="304800"/>
            <a:ext cx="7391400" cy="1524000"/>
          </a:xfrm>
          <a:prstGeom prst="rect">
            <a:avLst/>
          </a:prstGeom>
          <a:noFill/>
          <a:ln>
            <a:noFill/>
          </a:ln>
          <a:effectLst/>
        </p:spPr>
        <p:txBody>
          <a:bodyPr lIns="90488" tIns="44450" rIns="90488" bIns="44450" anchor="ctr"/>
          <a:lstStyle>
            <a:lvl1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2pPr>
            <a:lvl3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3pPr>
            <a:lvl4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4pPr>
            <a:lvl5pPr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5pPr>
            <a:lvl6pPr marL="457200"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6pPr>
            <a:lvl7pPr marL="914400"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7pPr>
            <a:lvl8pPr marL="1371600"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8pPr>
            <a:lvl9pPr marL="1828800" algn="l" rtl="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9pPr>
          </a:lstStyle>
          <a:p>
            <a:pPr>
              <a:defRPr/>
            </a:pPr>
            <a:r>
              <a:rPr lang="en-US" altLang="en-US" sz="2400" dirty="0"/>
              <a:t>Principle 8:  Taxes Bias Business Decisions</a:t>
            </a:r>
            <a:endParaRPr lang="en-US" sz="2400" kern="0" dirty="0"/>
          </a:p>
        </p:txBody>
      </p:sp>
      <p:sp>
        <p:nvSpPr>
          <p:cNvPr id="46085" name="Line 5">
            <a:extLst>
              <a:ext uri="{FF2B5EF4-FFF2-40B4-BE49-F238E27FC236}">
                <a16:creationId xmlns:a16="http://schemas.microsoft.com/office/drawing/2014/main" id="{6C918A74-5D61-14C6-1311-D5ECA3CF8E3F}"/>
              </a:ext>
            </a:extLst>
          </p:cNvPr>
          <p:cNvSpPr>
            <a:spLocks noChangeShapeType="1"/>
          </p:cNvSpPr>
          <p:nvPr/>
        </p:nvSpPr>
        <p:spPr bwMode="auto">
          <a:xfrm>
            <a:off x="1828800" y="1600200"/>
            <a:ext cx="49530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30" name="Rectangle 3">
            <a:extLst>
              <a:ext uri="{FF2B5EF4-FFF2-40B4-BE49-F238E27FC236}">
                <a16:creationId xmlns:a16="http://schemas.microsoft.com/office/drawing/2014/main" id="{8BF31E29-6C0F-211C-0DDA-6919C96A88B8}"/>
              </a:ext>
            </a:extLst>
          </p:cNvPr>
          <p:cNvSpPr>
            <a:spLocks noGrp="1" noChangeArrowheads="1"/>
          </p:cNvSpPr>
          <p:nvPr>
            <p:ph type="body" idx="1"/>
          </p:nvPr>
        </p:nvSpPr>
        <p:spPr>
          <a:xfrm>
            <a:off x="1066800" y="2362200"/>
            <a:ext cx="7772400" cy="3810000"/>
          </a:xfrm>
        </p:spPr>
        <p:txBody>
          <a:bodyPr/>
          <a:lstStyle/>
          <a:p>
            <a:r>
              <a:rPr lang="en-US" altLang="en-US"/>
              <a:t>Some risk can be diversified away, and some cannot</a:t>
            </a:r>
          </a:p>
          <a:p>
            <a:r>
              <a:rPr lang="en-US" altLang="en-US"/>
              <a:t>The process of diversification can reduce risk, and as a result, measuring a project</a:t>
            </a:r>
            <a:r>
              <a:rPr lang="en-US" altLang="en-US">
                <a:latin typeface="Times New Roman" panose="02020603050405020304" pitchFamily="18" charset="0"/>
              </a:rPr>
              <a:t>’</a:t>
            </a:r>
            <a:r>
              <a:rPr lang="en-US" altLang="en-US"/>
              <a:t>s or an asset</a:t>
            </a:r>
            <a:r>
              <a:rPr lang="en-US" altLang="en-US">
                <a:latin typeface="Times New Roman" panose="02020603050405020304" pitchFamily="18" charset="0"/>
              </a:rPr>
              <a:t>’</a:t>
            </a:r>
            <a:r>
              <a:rPr lang="en-US" altLang="en-US"/>
              <a:t>s risk is very difficult.</a:t>
            </a:r>
          </a:p>
        </p:txBody>
      </p:sp>
      <p:sp>
        <p:nvSpPr>
          <p:cNvPr id="48131" name="Line 2">
            <a:extLst>
              <a:ext uri="{FF2B5EF4-FFF2-40B4-BE49-F238E27FC236}">
                <a16:creationId xmlns:a16="http://schemas.microsoft.com/office/drawing/2014/main" id="{0664CEFF-C08F-A34D-152F-FA9087960EB7}"/>
              </a:ext>
            </a:extLst>
          </p:cNvPr>
          <p:cNvSpPr>
            <a:spLocks noChangeShapeType="1"/>
          </p:cNvSpPr>
          <p:nvPr/>
        </p:nvSpPr>
        <p:spPr bwMode="auto">
          <a:xfrm>
            <a:off x="1905000" y="1676400"/>
            <a:ext cx="49530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Rectangle 3">
            <a:extLst>
              <a:ext uri="{FF2B5EF4-FFF2-40B4-BE49-F238E27FC236}">
                <a16:creationId xmlns:a16="http://schemas.microsoft.com/office/drawing/2014/main" id="{8F13B1F5-1680-0F26-F88A-CC43FD53355A}"/>
              </a:ext>
            </a:extLst>
          </p:cNvPr>
          <p:cNvSpPr txBox="1">
            <a:spLocks noChangeArrowheads="1"/>
          </p:cNvSpPr>
          <p:nvPr/>
        </p:nvSpPr>
        <p:spPr bwMode="auto">
          <a:xfrm>
            <a:off x="1562100" y="381000"/>
            <a:ext cx="6781800" cy="1524000"/>
          </a:xfrm>
          <a:prstGeom prst="rect">
            <a:avLst/>
          </a:prstGeom>
          <a:noFill/>
          <a:ln>
            <a:noFill/>
          </a:ln>
          <a:effectLst/>
        </p:spPr>
        <p:txBody>
          <a:bodyPr lIns="90488" tIns="44450" rIns="90488" bIns="44450" anchor="ctr"/>
          <a:lstStyle>
            <a:defPPr>
              <a:defRPr lang="en-US"/>
            </a:defPPr>
            <a:lvl1pPr>
              <a:defRPr sz="2800" i="1">
                <a:solidFill>
                  <a:schemeClr val="tx2"/>
                </a:solidFill>
                <a:effectLst>
                  <a:outerShdw blurRad="38100" dist="38100" dir="2700000" algn="tl">
                    <a:srgbClr val="C0C0C0"/>
                  </a:outerShdw>
                </a:effectLst>
                <a:latin typeface="+mj-lt"/>
                <a:ea typeface="+mj-ea"/>
                <a:cs typeface="+mj-cs"/>
              </a:defRPr>
            </a:lvl1pPr>
            <a:lvl2pPr>
              <a:defRPr sz="4400" i="1">
                <a:solidFill>
                  <a:schemeClr val="tx2"/>
                </a:solidFill>
                <a:effectLst>
                  <a:outerShdw blurRad="38100" dist="38100" dir="2700000" algn="tl">
                    <a:srgbClr val="C0C0C0"/>
                  </a:outerShdw>
                </a:effectLst>
                <a:latin typeface="Arial" charset="0"/>
              </a:defRPr>
            </a:lvl2pPr>
            <a:lvl3pPr>
              <a:defRPr sz="4400" i="1">
                <a:solidFill>
                  <a:schemeClr val="tx2"/>
                </a:solidFill>
                <a:effectLst>
                  <a:outerShdw blurRad="38100" dist="38100" dir="2700000" algn="tl">
                    <a:srgbClr val="C0C0C0"/>
                  </a:outerShdw>
                </a:effectLst>
                <a:latin typeface="Arial" charset="0"/>
              </a:defRPr>
            </a:lvl3pPr>
            <a:lvl4pPr>
              <a:defRPr sz="4400" i="1">
                <a:solidFill>
                  <a:schemeClr val="tx2"/>
                </a:solidFill>
                <a:effectLst>
                  <a:outerShdw blurRad="38100" dist="38100" dir="2700000" algn="tl">
                    <a:srgbClr val="C0C0C0"/>
                  </a:outerShdw>
                </a:effectLst>
                <a:latin typeface="Arial" charset="0"/>
              </a:defRPr>
            </a:lvl4pPr>
            <a:lvl5pPr>
              <a:defRPr sz="4400" i="1">
                <a:solidFill>
                  <a:schemeClr val="tx2"/>
                </a:solidFill>
                <a:effectLst>
                  <a:outerShdw blurRad="38100" dist="38100" dir="2700000" algn="tl">
                    <a:srgbClr val="C0C0C0"/>
                  </a:outerShdw>
                </a:effectLst>
                <a:latin typeface="Arial" charset="0"/>
              </a:defRPr>
            </a:lvl5pPr>
            <a:lvl6pPr marL="4572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6pPr>
            <a:lvl7pPr marL="9144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7pPr>
            <a:lvl8pPr marL="13716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8pPr>
            <a:lvl9pPr marL="18288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9pPr>
          </a:lstStyle>
          <a:p>
            <a:pPr>
              <a:defRPr/>
            </a:pPr>
            <a:r>
              <a:rPr lang="en-US" altLang="en-US" dirty="0"/>
              <a:t>Principle 9:  All Risk is Not Equal</a:t>
            </a:r>
            <a:endParaRPr lang="en-US" dirty="0"/>
          </a:p>
        </p:txBody>
      </p:sp>
      <p:sp>
        <p:nvSpPr>
          <p:cNvPr id="48133" name="Line 5">
            <a:extLst>
              <a:ext uri="{FF2B5EF4-FFF2-40B4-BE49-F238E27FC236}">
                <a16:creationId xmlns:a16="http://schemas.microsoft.com/office/drawing/2014/main" id="{2A5B11F2-2D26-19FB-EC56-FA9416B8E613}"/>
              </a:ext>
            </a:extLst>
          </p:cNvPr>
          <p:cNvSpPr>
            <a:spLocks noChangeShapeType="1"/>
          </p:cNvSpPr>
          <p:nvPr/>
        </p:nvSpPr>
        <p:spPr bwMode="auto">
          <a:xfrm>
            <a:off x="1828800" y="1600200"/>
            <a:ext cx="49530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78" name="Rectangle 3">
            <a:extLst>
              <a:ext uri="{FF2B5EF4-FFF2-40B4-BE49-F238E27FC236}">
                <a16:creationId xmlns:a16="http://schemas.microsoft.com/office/drawing/2014/main" id="{08B3D4D9-948C-727A-EB01-F644BBE29050}"/>
              </a:ext>
            </a:extLst>
          </p:cNvPr>
          <p:cNvSpPr>
            <a:spLocks noGrp="1" noChangeArrowheads="1"/>
          </p:cNvSpPr>
          <p:nvPr>
            <p:ph type="body" idx="1"/>
          </p:nvPr>
        </p:nvSpPr>
        <p:spPr>
          <a:xfrm>
            <a:off x="990600" y="2590800"/>
            <a:ext cx="7924800" cy="2438400"/>
          </a:xfrm>
        </p:spPr>
        <p:txBody>
          <a:bodyPr/>
          <a:lstStyle/>
          <a:p>
            <a:r>
              <a:rPr lang="en-US" altLang="en-US"/>
              <a:t>Each person has his or her own set of values, which forms the basis for personal judgments about what is the right thing</a:t>
            </a:r>
          </a:p>
        </p:txBody>
      </p:sp>
      <p:sp>
        <p:nvSpPr>
          <p:cNvPr id="50179" name="Line 2">
            <a:extLst>
              <a:ext uri="{FF2B5EF4-FFF2-40B4-BE49-F238E27FC236}">
                <a16:creationId xmlns:a16="http://schemas.microsoft.com/office/drawing/2014/main" id="{1449AD1D-C01C-75F0-D437-2B9DA134EC5A}"/>
              </a:ext>
            </a:extLst>
          </p:cNvPr>
          <p:cNvSpPr>
            <a:spLocks noChangeShapeType="1"/>
          </p:cNvSpPr>
          <p:nvPr/>
        </p:nvSpPr>
        <p:spPr bwMode="auto">
          <a:xfrm>
            <a:off x="1905000" y="1676400"/>
            <a:ext cx="49530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Rectangle 3">
            <a:extLst>
              <a:ext uri="{FF2B5EF4-FFF2-40B4-BE49-F238E27FC236}">
                <a16:creationId xmlns:a16="http://schemas.microsoft.com/office/drawing/2014/main" id="{AC72282C-7572-846D-52E3-DF9992BD0558}"/>
              </a:ext>
            </a:extLst>
          </p:cNvPr>
          <p:cNvSpPr txBox="1">
            <a:spLocks noChangeArrowheads="1"/>
          </p:cNvSpPr>
          <p:nvPr/>
        </p:nvSpPr>
        <p:spPr bwMode="auto">
          <a:xfrm>
            <a:off x="1371600" y="838200"/>
            <a:ext cx="7391400" cy="1524000"/>
          </a:xfrm>
          <a:prstGeom prst="rect">
            <a:avLst/>
          </a:prstGeom>
          <a:noFill/>
          <a:ln>
            <a:noFill/>
          </a:ln>
          <a:effectLst/>
        </p:spPr>
        <p:txBody>
          <a:bodyPr lIns="90488" tIns="44450" rIns="90488" bIns="44450" anchor="ctr"/>
          <a:lstStyle>
            <a:defPPr>
              <a:defRPr lang="en-US"/>
            </a:defPPr>
            <a:lvl1pPr>
              <a:defRPr sz="2800" i="1">
                <a:solidFill>
                  <a:schemeClr val="tx2"/>
                </a:solidFill>
                <a:effectLst>
                  <a:outerShdw blurRad="38100" dist="38100" dir="2700000" algn="tl">
                    <a:srgbClr val="C0C0C0"/>
                  </a:outerShdw>
                </a:effectLst>
                <a:latin typeface="+mj-lt"/>
                <a:ea typeface="+mj-ea"/>
                <a:cs typeface="+mj-cs"/>
              </a:defRPr>
            </a:lvl1pPr>
            <a:lvl2pPr>
              <a:defRPr sz="4400" i="1">
                <a:solidFill>
                  <a:schemeClr val="tx2"/>
                </a:solidFill>
                <a:effectLst>
                  <a:outerShdw blurRad="38100" dist="38100" dir="2700000" algn="tl">
                    <a:srgbClr val="C0C0C0"/>
                  </a:outerShdw>
                </a:effectLst>
                <a:latin typeface="Arial" charset="0"/>
              </a:defRPr>
            </a:lvl2pPr>
            <a:lvl3pPr>
              <a:defRPr sz="4400" i="1">
                <a:solidFill>
                  <a:schemeClr val="tx2"/>
                </a:solidFill>
                <a:effectLst>
                  <a:outerShdw blurRad="38100" dist="38100" dir="2700000" algn="tl">
                    <a:srgbClr val="C0C0C0"/>
                  </a:outerShdw>
                </a:effectLst>
                <a:latin typeface="Arial" charset="0"/>
              </a:defRPr>
            </a:lvl3pPr>
            <a:lvl4pPr>
              <a:defRPr sz="4400" i="1">
                <a:solidFill>
                  <a:schemeClr val="tx2"/>
                </a:solidFill>
                <a:effectLst>
                  <a:outerShdw blurRad="38100" dist="38100" dir="2700000" algn="tl">
                    <a:srgbClr val="C0C0C0"/>
                  </a:outerShdw>
                </a:effectLst>
                <a:latin typeface="Arial" charset="0"/>
              </a:defRPr>
            </a:lvl4pPr>
            <a:lvl5pPr>
              <a:defRPr sz="4400" i="1">
                <a:solidFill>
                  <a:schemeClr val="tx2"/>
                </a:solidFill>
                <a:effectLst>
                  <a:outerShdw blurRad="38100" dist="38100" dir="2700000" algn="tl">
                    <a:srgbClr val="C0C0C0"/>
                  </a:outerShdw>
                </a:effectLst>
                <a:latin typeface="Arial" charset="0"/>
              </a:defRPr>
            </a:lvl5pPr>
            <a:lvl6pPr marL="4572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6pPr>
            <a:lvl7pPr marL="9144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7pPr>
            <a:lvl8pPr marL="13716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8pPr>
            <a:lvl9pPr marL="18288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9pPr>
          </a:lstStyle>
          <a:p>
            <a:pPr>
              <a:defRPr/>
            </a:pPr>
            <a:r>
              <a:rPr lang="en-US" altLang="en-US" dirty="0"/>
              <a:t>Principle 10:  Ethical Behavior is Doing the Right Thing, and Ethical Dilemmas Are Everywhere in Finance</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Content Placeholder 2">
            <a:extLst>
              <a:ext uri="{FF2B5EF4-FFF2-40B4-BE49-F238E27FC236}">
                <a16:creationId xmlns:a16="http://schemas.microsoft.com/office/drawing/2014/main" id="{7063EEA3-3218-17EA-B2E8-16328A159138}"/>
              </a:ext>
            </a:extLst>
          </p:cNvPr>
          <p:cNvSpPr>
            <a:spLocks noGrp="1"/>
          </p:cNvSpPr>
          <p:nvPr>
            <p:ph idx="1"/>
          </p:nvPr>
        </p:nvSpPr>
        <p:spPr>
          <a:xfrm>
            <a:off x="609600" y="1981200"/>
            <a:ext cx="8305800" cy="4114800"/>
          </a:xfrm>
        </p:spPr>
        <p:txBody>
          <a:bodyPr/>
          <a:lstStyle/>
          <a:p>
            <a:pPr>
              <a:spcBef>
                <a:spcPts val="0"/>
              </a:spcBef>
              <a:spcAft>
                <a:spcPts val="0"/>
              </a:spcAft>
              <a:defRPr/>
            </a:pPr>
            <a:r>
              <a:rPr lang="en-US" altLang="en-US" sz="2800" dirty="0"/>
              <a:t>Investment Decisions (</a:t>
            </a:r>
            <a:r>
              <a:rPr lang="en-US" altLang="en-US" sz="1800" i="1" dirty="0"/>
              <a:t>Capital Budgeting</a:t>
            </a:r>
            <a:r>
              <a:rPr lang="en-US" altLang="en-US" sz="2800" dirty="0"/>
              <a:t>)</a:t>
            </a:r>
          </a:p>
          <a:p>
            <a:pPr marL="0" indent="0" algn="just">
              <a:buFont typeface="Monotype Sorts" pitchFamily="2" charset="2"/>
              <a:buNone/>
              <a:defRPr/>
            </a:pPr>
            <a:r>
              <a:rPr lang="en-US" altLang="en-US" sz="2000" b="0" dirty="0"/>
              <a:t>(</a:t>
            </a:r>
            <a:r>
              <a:rPr lang="en-US" sz="2000" i="1" dirty="0">
                <a:solidFill>
                  <a:srgbClr val="51DC00"/>
                </a:solidFill>
              </a:rPr>
              <a:t>Investment decisions</a:t>
            </a:r>
            <a:r>
              <a:rPr lang="en-US" sz="2000" b="0" i="1" dirty="0"/>
              <a:t> revolve around how to best allocate money to maximize their value.)</a:t>
            </a:r>
            <a:endParaRPr lang="en-US" altLang="en-US" sz="2000" i="1" dirty="0"/>
          </a:p>
          <a:p>
            <a:pPr>
              <a:spcBef>
                <a:spcPts val="0"/>
              </a:spcBef>
              <a:spcAft>
                <a:spcPts val="0"/>
              </a:spcAft>
              <a:defRPr/>
            </a:pPr>
            <a:r>
              <a:rPr lang="en-US" altLang="en-US" sz="2800" dirty="0"/>
              <a:t>Financing Decisions (</a:t>
            </a:r>
            <a:r>
              <a:rPr lang="en-US" altLang="en-US" sz="1800" i="1" dirty="0"/>
              <a:t>Capital Structure</a:t>
            </a:r>
            <a:r>
              <a:rPr lang="en-US" altLang="en-US" sz="2800" dirty="0"/>
              <a:t>)</a:t>
            </a:r>
          </a:p>
          <a:p>
            <a:pPr marL="0" indent="0">
              <a:buFont typeface="Monotype Sorts" pitchFamily="2" charset="2"/>
              <a:buNone/>
              <a:defRPr/>
            </a:pPr>
            <a:r>
              <a:rPr lang="en-US" altLang="en-US" sz="2000" b="0" i="1" dirty="0"/>
              <a:t>(</a:t>
            </a:r>
            <a:r>
              <a:rPr lang="en-US" sz="2000" i="1" dirty="0">
                <a:solidFill>
                  <a:srgbClr val="51DC00"/>
                </a:solidFill>
              </a:rPr>
              <a:t>Financing decisions</a:t>
            </a:r>
            <a:r>
              <a:rPr lang="en-US" sz="2000" b="0" i="1" dirty="0"/>
              <a:t> revolve around how to pay for investments and expenses)</a:t>
            </a:r>
            <a:endParaRPr lang="en-US" altLang="en-US" sz="2000" b="0" i="1" dirty="0"/>
          </a:p>
          <a:p>
            <a:pPr>
              <a:defRPr/>
            </a:pPr>
            <a:r>
              <a:rPr lang="en-US" altLang="en-US" sz="2800" dirty="0"/>
              <a:t>Asset Management Decisions      (</a:t>
            </a:r>
            <a:r>
              <a:rPr lang="en-US" altLang="en-US" sz="1800" i="1" dirty="0"/>
              <a:t>Working Capital Management Decisions</a:t>
            </a:r>
            <a:r>
              <a:rPr lang="en-US" altLang="en-US" sz="2800" dirty="0"/>
              <a:t>)</a:t>
            </a:r>
          </a:p>
        </p:txBody>
      </p:sp>
      <p:sp>
        <p:nvSpPr>
          <p:cNvPr id="52227" name="Line 2">
            <a:extLst>
              <a:ext uri="{FF2B5EF4-FFF2-40B4-BE49-F238E27FC236}">
                <a16:creationId xmlns:a16="http://schemas.microsoft.com/office/drawing/2014/main" id="{13B1F964-538C-B210-BDB8-911BF01DA5A1}"/>
              </a:ext>
            </a:extLst>
          </p:cNvPr>
          <p:cNvSpPr>
            <a:spLocks noChangeShapeType="1"/>
          </p:cNvSpPr>
          <p:nvPr/>
        </p:nvSpPr>
        <p:spPr bwMode="auto">
          <a:xfrm>
            <a:off x="1905000" y="1676400"/>
            <a:ext cx="49530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Rectangle 3">
            <a:extLst>
              <a:ext uri="{FF2B5EF4-FFF2-40B4-BE49-F238E27FC236}">
                <a16:creationId xmlns:a16="http://schemas.microsoft.com/office/drawing/2014/main" id="{628277DB-AE87-0213-66F9-D8BECBE278F1}"/>
              </a:ext>
            </a:extLst>
          </p:cNvPr>
          <p:cNvSpPr txBox="1">
            <a:spLocks noChangeArrowheads="1"/>
          </p:cNvSpPr>
          <p:nvPr/>
        </p:nvSpPr>
        <p:spPr bwMode="auto">
          <a:xfrm>
            <a:off x="1676400" y="0"/>
            <a:ext cx="7431088" cy="1524000"/>
          </a:xfrm>
          <a:prstGeom prst="rect">
            <a:avLst/>
          </a:prstGeom>
          <a:noFill/>
          <a:ln>
            <a:noFill/>
          </a:ln>
          <a:effectLst/>
        </p:spPr>
        <p:txBody>
          <a:bodyPr lIns="90488" tIns="44450" rIns="90488" bIns="44450" anchor="ctr"/>
          <a:lstStyle>
            <a:defPPr>
              <a:defRPr lang="en-US"/>
            </a:defPPr>
            <a:lvl1pPr>
              <a:defRPr sz="2800" i="1">
                <a:solidFill>
                  <a:schemeClr val="tx2"/>
                </a:solidFill>
                <a:effectLst>
                  <a:outerShdw blurRad="38100" dist="38100" dir="2700000" algn="tl">
                    <a:srgbClr val="C0C0C0"/>
                  </a:outerShdw>
                </a:effectLst>
                <a:latin typeface="+mj-lt"/>
                <a:ea typeface="+mj-ea"/>
                <a:cs typeface="+mj-cs"/>
              </a:defRPr>
            </a:lvl1pPr>
            <a:lvl2pPr>
              <a:defRPr sz="4400" i="1">
                <a:solidFill>
                  <a:schemeClr val="tx2"/>
                </a:solidFill>
                <a:effectLst>
                  <a:outerShdw blurRad="38100" dist="38100" dir="2700000" algn="tl">
                    <a:srgbClr val="C0C0C0"/>
                  </a:outerShdw>
                </a:effectLst>
                <a:latin typeface="Arial" charset="0"/>
              </a:defRPr>
            </a:lvl2pPr>
            <a:lvl3pPr>
              <a:defRPr sz="4400" i="1">
                <a:solidFill>
                  <a:schemeClr val="tx2"/>
                </a:solidFill>
                <a:effectLst>
                  <a:outerShdw blurRad="38100" dist="38100" dir="2700000" algn="tl">
                    <a:srgbClr val="C0C0C0"/>
                  </a:outerShdw>
                </a:effectLst>
                <a:latin typeface="Arial" charset="0"/>
              </a:defRPr>
            </a:lvl3pPr>
            <a:lvl4pPr>
              <a:defRPr sz="4400" i="1">
                <a:solidFill>
                  <a:schemeClr val="tx2"/>
                </a:solidFill>
                <a:effectLst>
                  <a:outerShdw blurRad="38100" dist="38100" dir="2700000" algn="tl">
                    <a:srgbClr val="C0C0C0"/>
                  </a:outerShdw>
                </a:effectLst>
                <a:latin typeface="Arial" charset="0"/>
              </a:defRPr>
            </a:lvl4pPr>
            <a:lvl5pPr>
              <a:defRPr sz="4400" i="1">
                <a:solidFill>
                  <a:schemeClr val="tx2"/>
                </a:solidFill>
                <a:effectLst>
                  <a:outerShdw blurRad="38100" dist="38100" dir="2700000" algn="tl">
                    <a:srgbClr val="C0C0C0"/>
                  </a:outerShdw>
                </a:effectLst>
                <a:latin typeface="Arial" charset="0"/>
              </a:defRPr>
            </a:lvl5pPr>
            <a:lvl6pPr marL="4572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6pPr>
            <a:lvl7pPr marL="9144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7pPr>
            <a:lvl8pPr marL="13716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8pPr>
            <a:lvl9pPr marL="1828800" eaLnBrk="0" fontAlgn="base" hangingPunct="0">
              <a:spcBef>
                <a:spcPct val="0"/>
              </a:spcBef>
              <a:spcAft>
                <a:spcPct val="0"/>
              </a:spcAft>
              <a:defRPr sz="4400" i="1">
                <a:solidFill>
                  <a:schemeClr val="tx2"/>
                </a:solidFill>
                <a:effectLst>
                  <a:outerShdw blurRad="38100" dist="38100" dir="2700000" algn="tl">
                    <a:srgbClr val="C0C0C0"/>
                  </a:outerShdw>
                </a:effectLst>
                <a:latin typeface="Arial" charset="0"/>
              </a:defRPr>
            </a:lvl9pPr>
          </a:lstStyle>
          <a:p>
            <a:pPr>
              <a:defRPr/>
            </a:pPr>
            <a:r>
              <a:rPr lang="en-US" altLang="en-US" dirty="0"/>
              <a:t>Decisions of Financial Manager</a:t>
            </a:r>
            <a:endParaRPr lang="en-US" dirty="0"/>
          </a:p>
        </p:txBody>
      </p:sp>
      <p:sp>
        <p:nvSpPr>
          <p:cNvPr id="52229" name="Line 5">
            <a:extLst>
              <a:ext uri="{FF2B5EF4-FFF2-40B4-BE49-F238E27FC236}">
                <a16:creationId xmlns:a16="http://schemas.microsoft.com/office/drawing/2014/main" id="{581EB122-EC2F-7CFA-ED52-C310AA3945B2}"/>
              </a:ext>
            </a:extLst>
          </p:cNvPr>
          <p:cNvSpPr>
            <a:spLocks noChangeShapeType="1"/>
          </p:cNvSpPr>
          <p:nvPr/>
        </p:nvSpPr>
        <p:spPr bwMode="auto">
          <a:xfrm>
            <a:off x="1828800" y="1600200"/>
            <a:ext cx="49530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3250" name="Line 2">
            <a:extLst>
              <a:ext uri="{FF2B5EF4-FFF2-40B4-BE49-F238E27FC236}">
                <a16:creationId xmlns:a16="http://schemas.microsoft.com/office/drawing/2014/main" id="{4F0C308D-2875-95B2-2CA8-768040C328D1}"/>
              </a:ext>
            </a:extLst>
          </p:cNvPr>
          <p:cNvSpPr>
            <a:spLocks noChangeShapeType="1"/>
          </p:cNvSpPr>
          <p:nvPr/>
        </p:nvSpPr>
        <p:spPr bwMode="auto">
          <a:xfrm>
            <a:off x="1905000" y="1676400"/>
            <a:ext cx="61722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195" name="Rectangle 3">
            <a:extLst>
              <a:ext uri="{FF2B5EF4-FFF2-40B4-BE49-F238E27FC236}">
                <a16:creationId xmlns:a16="http://schemas.microsoft.com/office/drawing/2014/main" id="{340659BD-9207-EFD3-7489-8E2959D8575D}"/>
              </a:ext>
            </a:extLst>
          </p:cNvPr>
          <p:cNvSpPr>
            <a:spLocks noGrp="1" noChangeArrowheads="1"/>
          </p:cNvSpPr>
          <p:nvPr>
            <p:ph type="title"/>
          </p:nvPr>
        </p:nvSpPr>
        <p:spPr>
          <a:xfrm>
            <a:off x="1676400" y="476250"/>
            <a:ext cx="7391400" cy="1276350"/>
          </a:xfrm>
        </p:spPr>
        <p:txBody>
          <a:bodyPr/>
          <a:lstStyle/>
          <a:p>
            <a:pPr>
              <a:defRPr/>
            </a:pPr>
            <a:r>
              <a:rPr lang="en-US" sz="2800" b="1" kern="1200" dirty="0"/>
              <a:t>Investment Decisions</a:t>
            </a:r>
          </a:p>
        </p:txBody>
      </p:sp>
      <p:sp>
        <p:nvSpPr>
          <p:cNvPr id="8196" name="Rectangle 4">
            <a:extLst>
              <a:ext uri="{FF2B5EF4-FFF2-40B4-BE49-F238E27FC236}">
                <a16:creationId xmlns:a16="http://schemas.microsoft.com/office/drawing/2014/main" id="{B382E0B7-EB82-68A8-E606-DB31B859809E}"/>
              </a:ext>
            </a:extLst>
          </p:cNvPr>
          <p:cNvSpPr>
            <a:spLocks noGrp="1" noChangeArrowheads="1"/>
          </p:cNvSpPr>
          <p:nvPr>
            <p:ph type="body" idx="1"/>
          </p:nvPr>
        </p:nvSpPr>
        <p:spPr>
          <a:xfrm>
            <a:off x="838200" y="1828800"/>
            <a:ext cx="8077200" cy="4572000"/>
          </a:xfrm>
          <a:noFill/>
        </p:spPr>
        <p:txBody>
          <a:bodyPr/>
          <a:lstStyle/>
          <a:p>
            <a:pPr marL="457200" indent="-457200"/>
            <a:r>
              <a:rPr lang="en-US" altLang="en-US" sz="2400"/>
              <a:t>how, when, where and how much money will be spent on investment opportunities.</a:t>
            </a:r>
          </a:p>
          <a:p>
            <a:pPr marL="457200" indent="-457200"/>
            <a:r>
              <a:rPr lang="en-US" altLang="en-US" sz="2400"/>
              <a:t>A firm has many options to invest their funds but firm has to select the most appropriate assets for investment which will bring maximum benefit for the firm.</a:t>
            </a:r>
          </a:p>
          <a:p>
            <a:pPr marL="457200" indent="-457200"/>
            <a:endParaRPr lang="en-US" altLang="en-US" sz="2400"/>
          </a:p>
          <a:p>
            <a:pPr marL="457200" indent="-457200"/>
            <a:r>
              <a:rPr lang="en-US" altLang="en-US" sz="2400"/>
              <a:t>What specific assets should be acquired?</a:t>
            </a:r>
          </a:p>
          <a:p>
            <a:pPr marL="457200" indent="-457200"/>
            <a:r>
              <a:rPr lang="en-US" altLang="en-US" sz="2400"/>
              <a:t>What assets (if any) should be reduced or eliminated?</a:t>
            </a:r>
          </a:p>
        </p:txBody>
      </p:sp>
      <p:sp>
        <p:nvSpPr>
          <p:cNvPr id="53253" name="Line 5">
            <a:extLst>
              <a:ext uri="{FF2B5EF4-FFF2-40B4-BE49-F238E27FC236}">
                <a16:creationId xmlns:a16="http://schemas.microsoft.com/office/drawing/2014/main" id="{CD25F62A-C9DB-5098-BBFD-0EF4C40610B9}"/>
              </a:ext>
            </a:extLst>
          </p:cNvPr>
          <p:cNvSpPr>
            <a:spLocks noChangeShapeType="1"/>
          </p:cNvSpPr>
          <p:nvPr/>
        </p:nvSpPr>
        <p:spPr bwMode="auto">
          <a:xfrm>
            <a:off x="1828800" y="1600200"/>
            <a:ext cx="61722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8196">
                                            <p:txEl>
                                              <p:pRg st="0" end="0"/>
                                            </p:txEl>
                                          </p:spTgt>
                                        </p:tgtEl>
                                        <p:attrNameLst>
                                          <p:attrName>style.visibility</p:attrName>
                                        </p:attrNameLst>
                                      </p:cBhvr>
                                      <p:to>
                                        <p:strVal val="visible"/>
                                      </p:to>
                                    </p:set>
                                    <p:animEffect transition="in" filter="wipe(left)">
                                      <p:cBhvr>
                                        <p:cTn id="7" dur="500"/>
                                        <p:tgtEl>
                                          <p:spTgt spid="819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8196">
                                            <p:txEl>
                                              <p:pRg st="1" end="1"/>
                                            </p:txEl>
                                          </p:spTgt>
                                        </p:tgtEl>
                                        <p:attrNameLst>
                                          <p:attrName>style.visibility</p:attrName>
                                        </p:attrNameLst>
                                      </p:cBhvr>
                                      <p:to>
                                        <p:strVal val="visible"/>
                                      </p:to>
                                    </p:set>
                                    <p:animEffect transition="in" filter="wipe(left)">
                                      <p:cBhvr>
                                        <p:cTn id="12" dur="500"/>
                                        <p:tgtEl>
                                          <p:spTgt spid="819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8196">
                                            <p:txEl>
                                              <p:pRg st="3" end="3"/>
                                            </p:txEl>
                                          </p:spTgt>
                                        </p:tgtEl>
                                        <p:attrNameLst>
                                          <p:attrName>style.visibility</p:attrName>
                                        </p:attrNameLst>
                                      </p:cBhvr>
                                      <p:to>
                                        <p:strVal val="visible"/>
                                      </p:to>
                                    </p:set>
                                    <p:animEffect transition="in" filter="wipe(left)">
                                      <p:cBhvr>
                                        <p:cTn id="17" dur="500"/>
                                        <p:tgtEl>
                                          <p:spTgt spid="8196">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8196">
                                            <p:txEl>
                                              <p:pRg st="4" end="4"/>
                                            </p:txEl>
                                          </p:spTgt>
                                        </p:tgtEl>
                                        <p:attrNameLst>
                                          <p:attrName>style.visibility</p:attrName>
                                        </p:attrNameLst>
                                      </p:cBhvr>
                                      <p:to>
                                        <p:strVal val="visible"/>
                                      </p:to>
                                    </p:set>
                                    <p:animEffect transition="in" filter="wipe(left)">
                                      <p:cBhvr>
                                        <p:cTn id="22" dur="500"/>
                                        <p:tgtEl>
                                          <p:spTgt spid="819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5298" name="Line 2">
            <a:extLst>
              <a:ext uri="{FF2B5EF4-FFF2-40B4-BE49-F238E27FC236}">
                <a16:creationId xmlns:a16="http://schemas.microsoft.com/office/drawing/2014/main" id="{C7D214A9-AA74-4DD9-FEA5-E1F48FF5D2C5}"/>
              </a:ext>
            </a:extLst>
          </p:cNvPr>
          <p:cNvSpPr>
            <a:spLocks noChangeShapeType="1"/>
          </p:cNvSpPr>
          <p:nvPr/>
        </p:nvSpPr>
        <p:spPr bwMode="auto">
          <a:xfrm>
            <a:off x="1905000" y="1676400"/>
            <a:ext cx="61722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195" name="Rectangle 3">
            <a:extLst>
              <a:ext uri="{FF2B5EF4-FFF2-40B4-BE49-F238E27FC236}">
                <a16:creationId xmlns:a16="http://schemas.microsoft.com/office/drawing/2014/main" id="{39492334-3AFB-D4A5-B79D-B082160C08F1}"/>
              </a:ext>
            </a:extLst>
          </p:cNvPr>
          <p:cNvSpPr>
            <a:spLocks noGrp="1" noChangeArrowheads="1"/>
          </p:cNvSpPr>
          <p:nvPr>
            <p:ph type="title"/>
          </p:nvPr>
        </p:nvSpPr>
        <p:spPr>
          <a:xfrm>
            <a:off x="1676400" y="476250"/>
            <a:ext cx="7391400" cy="1276350"/>
          </a:xfrm>
        </p:spPr>
        <p:txBody>
          <a:bodyPr/>
          <a:lstStyle/>
          <a:p>
            <a:pPr>
              <a:defRPr/>
            </a:pPr>
            <a:r>
              <a:rPr lang="en-US" sz="2800" b="1" kern="1200" dirty="0"/>
              <a:t>Investment Decisions</a:t>
            </a:r>
          </a:p>
        </p:txBody>
      </p:sp>
      <p:sp>
        <p:nvSpPr>
          <p:cNvPr id="8196" name="Rectangle 4">
            <a:extLst>
              <a:ext uri="{FF2B5EF4-FFF2-40B4-BE49-F238E27FC236}">
                <a16:creationId xmlns:a16="http://schemas.microsoft.com/office/drawing/2014/main" id="{A20B5E5D-F8F0-0DB2-BF75-9AFAB9D039D0}"/>
              </a:ext>
            </a:extLst>
          </p:cNvPr>
          <p:cNvSpPr>
            <a:spLocks noGrp="1" noChangeArrowheads="1"/>
          </p:cNvSpPr>
          <p:nvPr>
            <p:ph type="body" idx="1"/>
          </p:nvPr>
        </p:nvSpPr>
        <p:spPr>
          <a:xfrm>
            <a:off x="838200" y="1828800"/>
            <a:ext cx="8077200" cy="4572000"/>
          </a:xfrm>
          <a:noFill/>
        </p:spPr>
        <p:txBody>
          <a:bodyPr/>
          <a:lstStyle/>
          <a:p>
            <a:pPr marL="457200" indent="-457200"/>
            <a:r>
              <a:rPr lang="en-US" altLang="en-US"/>
              <a:t>What specific assets should be acquired?</a:t>
            </a:r>
          </a:p>
          <a:p>
            <a:pPr marL="457200" indent="-457200"/>
            <a:r>
              <a:rPr lang="en-US" altLang="en-US"/>
              <a:t>What assets (if any) should be reduced or eliminated?</a:t>
            </a:r>
          </a:p>
        </p:txBody>
      </p:sp>
      <p:sp>
        <p:nvSpPr>
          <p:cNvPr id="55301" name="Line 5">
            <a:extLst>
              <a:ext uri="{FF2B5EF4-FFF2-40B4-BE49-F238E27FC236}">
                <a16:creationId xmlns:a16="http://schemas.microsoft.com/office/drawing/2014/main" id="{22337BF8-8D81-F365-DB8D-F3F54F0492EA}"/>
              </a:ext>
            </a:extLst>
          </p:cNvPr>
          <p:cNvSpPr>
            <a:spLocks noChangeShapeType="1"/>
          </p:cNvSpPr>
          <p:nvPr/>
        </p:nvSpPr>
        <p:spPr bwMode="auto">
          <a:xfrm>
            <a:off x="1828800" y="1600200"/>
            <a:ext cx="61722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8196">
                                            <p:txEl>
                                              <p:pRg st="0" end="0"/>
                                            </p:txEl>
                                          </p:spTgt>
                                        </p:tgtEl>
                                        <p:attrNameLst>
                                          <p:attrName>style.visibility</p:attrName>
                                        </p:attrNameLst>
                                      </p:cBhvr>
                                      <p:to>
                                        <p:strVal val="visible"/>
                                      </p:to>
                                    </p:set>
                                    <p:animEffect transition="in" filter="wipe(left)">
                                      <p:cBhvr>
                                        <p:cTn id="7" dur="500"/>
                                        <p:tgtEl>
                                          <p:spTgt spid="819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8196">
                                            <p:txEl>
                                              <p:pRg st="1" end="1"/>
                                            </p:txEl>
                                          </p:spTgt>
                                        </p:tgtEl>
                                        <p:attrNameLst>
                                          <p:attrName>style.visibility</p:attrName>
                                        </p:attrNameLst>
                                      </p:cBhvr>
                                      <p:to>
                                        <p:strVal val="visible"/>
                                      </p:to>
                                    </p:set>
                                    <p:animEffect transition="in" filter="wipe(left)">
                                      <p:cBhvr>
                                        <p:cTn id="12" dur="500"/>
                                        <p:tgtEl>
                                          <p:spTgt spid="819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7346" name="Line 2">
            <a:extLst>
              <a:ext uri="{FF2B5EF4-FFF2-40B4-BE49-F238E27FC236}">
                <a16:creationId xmlns:a16="http://schemas.microsoft.com/office/drawing/2014/main" id="{5AAA33E6-E17C-897F-39F0-F7DC44A884D2}"/>
              </a:ext>
            </a:extLst>
          </p:cNvPr>
          <p:cNvSpPr>
            <a:spLocks noChangeShapeType="1"/>
          </p:cNvSpPr>
          <p:nvPr/>
        </p:nvSpPr>
        <p:spPr bwMode="auto">
          <a:xfrm>
            <a:off x="1905000" y="1676400"/>
            <a:ext cx="58674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19" name="Rectangle 3">
            <a:extLst>
              <a:ext uri="{FF2B5EF4-FFF2-40B4-BE49-F238E27FC236}">
                <a16:creationId xmlns:a16="http://schemas.microsoft.com/office/drawing/2014/main" id="{C5C70645-A08F-2242-AA41-43BC6FBB8601}"/>
              </a:ext>
            </a:extLst>
          </p:cNvPr>
          <p:cNvSpPr>
            <a:spLocks noGrp="1" noChangeArrowheads="1"/>
          </p:cNvSpPr>
          <p:nvPr>
            <p:ph type="title"/>
          </p:nvPr>
        </p:nvSpPr>
        <p:spPr/>
        <p:txBody>
          <a:bodyPr/>
          <a:lstStyle/>
          <a:p>
            <a:pPr>
              <a:defRPr/>
            </a:pPr>
            <a:r>
              <a:rPr lang="en-US" sz="4800" b="1" dirty="0"/>
              <a:t>Financing Decisions</a:t>
            </a:r>
          </a:p>
        </p:txBody>
      </p:sp>
      <p:sp>
        <p:nvSpPr>
          <p:cNvPr id="9220" name="Rectangle 4">
            <a:extLst>
              <a:ext uri="{FF2B5EF4-FFF2-40B4-BE49-F238E27FC236}">
                <a16:creationId xmlns:a16="http://schemas.microsoft.com/office/drawing/2014/main" id="{CC9AFBCC-83D8-0528-3347-3E84117D8EA9}"/>
              </a:ext>
            </a:extLst>
          </p:cNvPr>
          <p:cNvSpPr>
            <a:spLocks noGrp="1" noChangeArrowheads="1"/>
          </p:cNvSpPr>
          <p:nvPr>
            <p:ph type="body" idx="1"/>
          </p:nvPr>
        </p:nvSpPr>
        <p:spPr>
          <a:xfrm>
            <a:off x="152400" y="2438400"/>
            <a:ext cx="8839200" cy="4267200"/>
          </a:xfrm>
          <a:noFill/>
        </p:spPr>
        <p:txBody>
          <a:bodyPr/>
          <a:lstStyle/>
          <a:p>
            <a:r>
              <a:rPr lang="en-US" altLang="en-US" sz="3000"/>
              <a:t>A company can raise finance from various sources such as by issue of shares, debentures or by taking loan and advances. These sources of finance can be divided into two categories: owners fund (no risk involve) and borrowers fund (risk involve). </a:t>
            </a:r>
          </a:p>
          <a:p>
            <a:r>
              <a:rPr lang="en-US" altLang="en-US" sz="3000"/>
              <a:t>Find the least expensive sources of fund.</a:t>
            </a:r>
          </a:p>
        </p:txBody>
      </p:sp>
      <p:sp>
        <p:nvSpPr>
          <p:cNvPr id="57349" name="Line 5">
            <a:extLst>
              <a:ext uri="{FF2B5EF4-FFF2-40B4-BE49-F238E27FC236}">
                <a16:creationId xmlns:a16="http://schemas.microsoft.com/office/drawing/2014/main" id="{13218956-0E14-9193-C51C-8362C0D57CA3}"/>
              </a:ext>
            </a:extLst>
          </p:cNvPr>
          <p:cNvSpPr>
            <a:spLocks noChangeShapeType="1"/>
          </p:cNvSpPr>
          <p:nvPr/>
        </p:nvSpPr>
        <p:spPr bwMode="auto">
          <a:xfrm>
            <a:off x="1828800" y="1600200"/>
            <a:ext cx="58674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22" name="Rectangle 6">
            <a:extLst>
              <a:ext uri="{FF2B5EF4-FFF2-40B4-BE49-F238E27FC236}">
                <a16:creationId xmlns:a16="http://schemas.microsoft.com/office/drawing/2014/main" id="{AE3BE8CE-C1BE-05D6-C963-DF2B3CB231B7}"/>
              </a:ext>
            </a:extLst>
          </p:cNvPr>
          <p:cNvSpPr>
            <a:spLocks noChangeArrowheads="1"/>
          </p:cNvSpPr>
          <p:nvPr/>
        </p:nvSpPr>
        <p:spPr bwMode="auto">
          <a:xfrm>
            <a:off x="152400" y="1828800"/>
            <a:ext cx="8915400" cy="609600"/>
          </a:xfrm>
          <a:prstGeom prst="rect">
            <a:avLst/>
          </a:prstGeom>
          <a:noFill/>
          <a:ln>
            <a:noFill/>
          </a:ln>
          <a:effectLst/>
        </p:spPr>
        <p:txBody>
          <a:bodyPr lIns="90488" tIns="44450" rIns="90488" bIns="44450"/>
          <a:lstStyle/>
          <a:p>
            <a:pPr algn="ctr">
              <a:spcBef>
                <a:spcPct val="20000"/>
              </a:spcBef>
              <a:spcAft>
                <a:spcPct val="20000"/>
              </a:spcAft>
              <a:defRPr/>
            </a:pPr>
            <a:r>
              <a:rPr lang="en-US" sz="3300" dirty="0">
                <a:solidFill>
                  <a:srgbClr val="42B200"/>
                </a:solidFill>
                <a:effectLst>
                  <a:outerShdw blurRad="38100" dist="38100" dir="2700000" algn="tl">
                    <a:srgbClr val="C0C0C0"/>
                  </a:outerShdw>
                </a:effectLst>
                <a:latin typeface="Arial" charset="0"/>
              </a:rPr>
              <a:t>Determine how the assets will be financed.</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9220">
                                            <p:txEl>
                                              <p:pRg st="0" end="0"/>
                                            </p:txEl>
                                          </p:spTgt>
                                        </p:tgtEl>
                                        <p:attrNameLst>
                                          <p:attrName>style.visibility</p:attrName>
                                        </p:attrNameLst>
                                      </p:cBhvr>
                                      <p:to>
                                        <p:strVal val="visible"/>
                                      </p:to>
                                    </p:set>
                                    <p:animEffect transition="in" filter="wipe(left)">
                                      <p:cBhvr>
                                        <p:cTn id="7" dur="500"/>
                                        <p:tgtEl>
                                          <p:spTgt spid="922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9220">
                                            <p:txEl>
                                              <p:pRg st="1" end="1"/>
                                            </p:txEl>
                                          </p:spTgt>
                                        </p:tgtEl>
                                        <p:attrNameLst>
                                          <p:attrName>style.visibility</p:attrName>
                                        </p:attrNameLst>
                                      </p:cBhvr>
                                      <p:to>
                                        <p:strVal val="visible"/>
                                      </p:to>
                                    </p:set>
                                    <p:animEffect transition="in" filter="wipe(left)">
                                      <p:cBhvr>
                                        <p:cTn id="12" dur="500"/>
                                        <p:tgtEl>
                                          <p:spTgt spid="92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9394" name="Line 2">
            <a:extLst>
              <a:ext uri="{FF2B5EF4-FFF2-40B4-BE49-F238E27FC236}">
                <a16:creationId xmlns:a16="http://schemas.microsoft.com/office/drawing/2014/main" id="{38CC9508-9C68-782F-EF58-AE613D21D662}"/>
              </a:ext>
            </a:extLst>
          </p:cNvPr>
          <p:cNvSpPr>
            <a:spLocks noChangeShapeType="1"/>
          </p:cNvSpPr>
          <p:nvPr/>
        </p:nvSpPr>
        <p:spPr bwMode="auto">
          <a:xfrm>
            <a:off x="1905000" y="1676400"/>
            <a:ext cx="58674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19" name="Rectangle 3">
            <a:extLst>
              <a:ext uri="{FF2B5EF4-FFF2-40B4-BE49-F238E27FC236}">
                <a16:creationId xmlns:a16="http://schemas.microsoft.com/office/drawing/2014/main" id="{35652272-5572-A114-A222-DEDE52E94547}"/>
              </a:ext>
            </a:extLst>
          </p:cNvPr>
          <p:cNvSpPr>
            <a:spLocks noGrp="1" noChangeArrowheads="1"/>
          </p:cNvSpPr>
          <p:nvPr>
            <p:ph type="title"/>
          </p:nvPr>
        </p:nvSpPr>
        <p:spPr/>
        <p:txBody>
          <a:bodyPr/>
          <a:lstStyle/>
          <a:p>
            <a:pPr>
              <a:defRPr/>
            </a:pPr>
            <a:r>
              <a:rPr lang="en-US" sz="2800" b="1" kern="1200" dirty="0"/>
              <a:t>Financing Decisions</a:t>
            </a:r>
          </a:p>
        </p:txBody>
      </p:sp>
      <p:sp>
        <p:nvSpPr>
          <p:cNvPr id="9220" name="Rectangle 4">
            <a:extLst>
              <a:ext uri="{FF2B5EF4-FFF2-40B4-BE49-F238E27FC236}">
                <a16:creationId xmlns:a16="http://schemas.microsoft.com/office/drawing/2014/main" id="{06623345-F966-0657-9748-1D04C9810F4A}"/>
              </a:ext>
            </a:extLst>
          </p:cNvPr>
          <p:cNvSpPr>
            <a:spLocks noGrp="1" noChangeArrowheads="1"/>
          </p:cNvSpPr>
          <p:nvPr>
            <p:ph type="body" idx="1"/>
          </p:nvPr>
        </p:nvSpPr>
        <p:spPr>
          <a:xfrm>
            <a:off x="152400" y="1828800"/>
            <a:ext cx="8839200" cy="4876800"/>
          </a:xfrm>
        </p:spPr>
        <p:txBody>
          <a:bodyPr/>
          <a:lstStyle/>
          <a:p>
            <a:pPr>
              <a:spcBef>
                <a:spcPts val="0"/>
              </a:spcBef>
              <a:spcAft>
                <a:spcPts val="0"/>
              </a:spcAft>
              <a:defRPr/>
            </a:pPr>
            <a:r>
              <a:rPr lang="en-US" altLang="en-US" sz="3300" dirty="0"/>
              <a:t>What is the best type of financing? </a:t>
            </a:r>
          </a:p>
          <a:p>
            <a:pPr marL="0" indent="0">
              <a:spcBef>
                <a:spcPts val="0"/>
              </a:spcBef>
              <a:spcAft>
                <a:spcPts val="0"/>
              </a:spcAft>
              <a:buFont typeface="Monotype Sorts" pitchFamily="2" charset="2"/>
              <a:buNone/>
              <a:defRPr/>
            </a:pPr>
            <a:r>
              <a:rPr lang="en-US" altLang="en-US" sz="3300" i="1" dirty="0">
                <a:solidFill>
                  <a:srgbClr val="51DC00"/>
                </a:solidFill>
              </a:rPr>
              <a:t>	M</a:t>
            </a:r>
            <a:r>
              <a:rPr lang="en-US" altLang="en-US" sz="2800" i="1" dirty="0">
                <a:solidFill>
                  <a:srgbClr val="51DC00"/>
                </a:solidFill>
              </a:rPr>
              <a:t>ix type financing.</a:t>
            </a:r>
            <a:endParaRPr lang="en-US" altLang="en-US" sz="2800" dirty="0">
              <a:solidFill>
                <a:srgbClr val="51DC00"/>
              </a:solidFill>
            </a:endParaRPr>
          </a:p>
          <a:p>
            <a:pPr>
              <a:spcBef>
                <a:spcPts val="0"/>
              </a:spcBef>
              <a:spcAft>
                <a:spcPts val="0"/>
              </a:spcAft>
              <a:defRPr/>
            </a:pPr>
            <a:r>
              <a:rPr lang="en-US" altLang="en-US" sz="3300" dirty="0"/>
              <a:t>What is the best financing mix?</a:t>
            </a:r>
          </a:p>
          <a:p>
            <a:pPr marL="0" indent="0">
              <a:spcBef>
                <a:spcPts val="0"/>
              </a:spcBef>
              <a:spcAft>
                <a:spcPts val="0"/>
              </a:spcAft>
              <a:buFont typeface="Monotype Sorts" pitchFamily="2" charset="2"/>
              <a:buNone/>
              <a:defRPr/>
            </a:pPr>
            <a:r>
              <a:rPr lang="en-US" sz="2800" i="1" dirty="0">
                <a:solidFill>
                  <a:srgbClr val="51DC00"/>
                </a:solidFill>
              </a:rPr>
              <a:t>	Mixer debt and equity</a:t>
            </a:r>
            <a:r>
              <a:rPr lang="en-US" sz="2800" dirty="0">
                <a:solidFill>
                  <a:srgbClr val="51DC00"/>
                </a:solidFill>
              </a:rPr>
              <a:t>.</a:t>
            </a:r>
            <a:endParaRPr lang="en-US" altLang="en-US" sz="2800" dirty="0">
              <a:solidFill>
                <a:srgbClr val="51DC00"/>
              </a:solidFill>
            </a:endParaRPr>
          </a:p>
          <a:p>
            <a:pPr>
              <a:spcBef>
                <a:spcPts val="0"/>
              </a:spcBef>
              <a:spcAft>
                <a:spcPts val="0"/>
              </a:spcAft>
              <a:defRPr/>
            </a:pPr>
            <a:r>
              <a:rPr lang="en-US" altLang="en-US" sz="3300" dirty="0"/>
              <a:t>What is the best dividend policy?</a:t>
            </a:r>
          </a:p>
          <a:p>
            <a:pPr marL="0" indent="0" algn="ctr">
              <a:spcBef>
                <a:spcPts val="0"/>
              </a:spcBef>
              <a:spcAft>
                <a:spcPts val="0"/>
              </a:spcAft>
              <a:buFont typeface="Monotype Sorts" pitchFamily="2" charset="2"/>
              <a:buNone/>
              <a:defRPr/>
            </a:pPr>
            <a:r>
              <a:rPr lang="en-US" sz="2800" i="1" dirty="0">
                <a:solidFill>
                  <a:srgbClr val="51DC00"/>
                </a:solidFill>
              </a:rPr>
              <a:t>Paying a consistent percentage of net earnings.</a:t>
            </a:r>
            <a:endParaRPr lang="en-US" altLang="en-US" sz="2800" i="1" dirty="0">
              <a:solidFill>
                <a:srgbClr val="51DC00"/>
              </a:solidFill>
            </a:endParaRPr>
          </a:p>
          <a:p>
            <a:pPr>
              <a:defRPr/>
            </a:pPr>
            <a:r>
              <a:rPr lang="en-US" altLang="en-US" sz="3300" dirty="0"/>
              <a:t>How will the funds be physically acquired?</a:t>
            </a:r>
          </a:p>
        </p:txBody>
      </p:sp>
      <p:sp>
        <p:nvSpPr>
          <p:cNvPr id="59397" name="Line 5">
            <a:extLst>
              <a:ext uri="{FF2B5EF4-FFF2-40B4-BE49-F238E27FC236}">
                <a16:creationId xmlns:a16="http://schemas.microsoft.com/office/drawing/2014/main" id="{C4BD8A53-7F8B-69D5-7CB8-E5F5A75F9852}"/>
              </a:ext>
            </a:extLst>
          </p:cNvPr>
          <p:cNvSpPr>
            <a:spLocks noChangeShapeType="1"/>
          </p:cNvSpPr>
          <p:nvPr/>
        </p:nvSpPr>
        <p:spPr bwMode="auto">
          <a:xfrm>
            <a:off x="1828800" y="1600200"/>
            <a:ext cx="58674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9220">
                                            <p:txEl>
                                              <p:pRg st="0" end="0"/>
                                            </p:txEl>
                                          </p:spTgt>
                                        </p:tgtEl>
                                        <p:attrNameLst>
                                          <p:attrName>style.visibility</p:attrName>
                                        </p:attrNameLst>
                                      </p:cBhvr>
                                      <p:to>
                                        <p:strVal val="visible"/>
                                      </p:to>
                                    </p:set>
                                    <p:animEffect transition="in" filter="wipe(left)">
                                      <p:cBhvr>
                                        <p:cTn id="7" dur="500"/>
                                        <p:tgtEl>
                                          <p:spTgt spid="922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9220">
                                            <p:txEl>
                                              <p:pRg st="1" end="1"/>
                                            </p:txEl>
                                          </p:spTgt>
                                        </p:tgtEl>
                                        <p:attrNameLst>
                                          <p:attrName>style.visibility</p:attrName>
                                        </p:attrNameLst>
                                      </p:cBhvr>
                                      <p:to>
                                        <p:strVal val="visible"/>
                                      </p:to>
                                    </p:set>
                                    <p:animEffect transition="in" filter="wipe(left)">
                                      <p:cBhvr>
                                        <p:cTn id="12" dur="500"/>
                                        <p:tgtEl>
                                          <p:spTgt spid="922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9220">
                                            <p:txEl>
                                              <p:pRg st="2" end="2"/>
                                            </p:txEl>
                                          </p:spTgt>
                                        </p:tgtEl>
                                        <p:attrNameLst>
                                          <p:attrName>style.visibility</p:attrName>
                                        </p:attrNameLst>
                                      </p:cBhvr>
                                      <p:to>
                                        <p:strVal val="visible"/>
                                      </p:to>
                                    </p:set>
                                    <p:animEffect transition="in" filter="wipe(left)">
                                      <p:cBhvr>
                                        <p:cTn id="17" dur="500"/>
                                        <p:tgtEl>
                                          <p:spTgt spid="9220">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9220">
                                            <p:txEl>
                                              <p:pRg st="3" end="3"/>
                                            </p:txEl>
                                          </p:spTgt>
                                        </p:tgtEl>
                                        <p:attrNameLst>
                                          <p:attrName>style.visibility</p:attrName>
                                        </p:attrNameLst>
                                      </p:cBhvr>
                                      <p:to>
                                        <p:strVal val="visible"/>
                                      </p:to>
                                    </p:set>
                                    <p:animEffect transition="in" filter="wipe(left)">
                                      <p:cBhvr>
                                        <p:cTn id="22" dur="500"/>
                                        <p:tgtEl>
                                          <p:spTgt spid="9220">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9220">
                                            <p:txEl>
                                              <p:pRg st="4" end="4"/>
                                            </p:txEl>
                                          </p:spTgt>
                                        </p:tgtEl>
                                        <p:attrNameLst>
                                          <p:attrName>style.visibility</p:attrName>
                                        </p:attrNameLst>
                                      </p:cBhvr>
                                      <p:to>
                                        <p:strVal val="visible"/>
                                      </p:to>
                                    </p:set>
                                    <p:animEffect transition="in" filter="wipe(left)">
                                      <p:cBhvr>
                                        <p:cTn id="27" dur="500"/>
                                        <p:tgtEl>
                                          <p:spTgt spid="9220">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9220">
                                            <p:txEl>
                                              <p:pRg st="5" end="5"/>
                                            </p:txEl>
                                          </p:spTgt>
                                        </p:tgtEl>
                                        <p:attrNameLst>
                                          <p:attrName>style.visibility</p:attrName>
                                        </p:attrNameLst>
                                      </p:cBhvr>
                                      <p:to>
                                        <p:strVal val="visible"/>
                                      </p:to>
                                    </p:set>
                                    <p:animEffect transition="in" filter="wipe(left)">
                                      <p:cBhvr>
                                        <p:cTn id="32" dur="500"/>
                                        <p:tgtEl>
                                          <p:spTgt spid="9220">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9220">
                                            <p:txEl>
                                              <p:pRg st="6" end="6"/>
                                            </p:txEl>
                                          </p:spTgt>
                                        </p:tgtEl>
                                        <p:attrNameLst>
                                          <p:attrName>style.visibility</p:attrName>
                                        </p:attrNameLst>
                                      </p:cBhvr>
                                      <p:to>
                                        <p:strVal val="visible"/>
                                      </p:to>
                                    </p:set>
                                    <p:animEffect transition="in" filter="wipe(left)">
                                      <p:cBhvr>
                                        <p:cTn id="37" dur="500"/>
                                        <p:tgtEl>
                                          <p:spTgt spid="922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1442" name="Line 2">
            <a:extLst>
              <a:ext uri="{FF2B5EF4-FFF2-40B4-BE49-F238E27FC236}">
                <a16:creationId xmlns:a16="http://schemas.microsoft.com/office/drawing/2014/main" id="{DA0FCB63-E33B-AF07-C597-4186082A7490}"/>
              </a:ext>
            </a:extLst>
          </p:cNvPr>
          <p:cNvSpPr>
            <a:spLocks noChangeShapeType="1"/>
          </p:cNvSpPr>
          <p:nvPr/>
        </p:nvSpPr>
        <p:spPr bwMode="auto">
          <a:xfrm>
            <a:off x="1905000" y="1676400"/>
            <a:ext cx="55626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243" name="Rectangle 3">
            <a:extLst>
              <a:ext uri="{FF2B5EF4-FFF2-40B4-BE49-F238E27FC236}">
                <a16:creationId xmlns:a16="http://schemas.microsoft.com/office/drawing/2014/main" id="{8DB9709A-B627-2157-0228-655FEC8B0D32}"/>
              </a:ext>
            </a:extLst>
          </p:cNvPr>
          <p:cNvSpPr>
            <a:spLocks noGrp="1" noChangeArrowheads="1"/>
          </p:cNvSpPr>
          <p:nvPr>
            <p:ph type="title"/>
          </p:nvPr>
        </p:nvSpPr>
        <p:spPr>
          <a:xfrm>
            <a:off x="1676400" y="76200"/>
            <a:ext cx="7391400" cy="1447800"/>
          </a:xfrm>
        </p:spPr>
        <p:txBody>
          <a:bodyPr/>
          <a:lstStyle/>
          <a:p>
            <a:pPr>
              <a:defRPr/>
            </a:pPr>
            <a:r>
              <a:rPr lang="en-US" sz="2800" b="1" kern="1200" dirty="0"/>
              <a:t>Asset Management Decisions</a:t>
            </a:r>
          </a:p>
        </p:txBody>
      </p:sp>
      <p:sp>
        <p:nvSpPr>
          <p:cNvPr id="10244" name="Rectangle 4">
            <a:extLst>
              <a:ext uri="{FF2B5EF4-FFF2-40B4-BE49-F238E27FC236}">
                <a16:creationId xmlns:a16="http://schemas.microsoft.com/office/drawing/2014/main" id="{D75E428E-2A36-D919-F77B-0313FC39C723}"/>
              </a:ext>
            </a:extLst>
          </p:cNvPr>
          <p:cNvSpPr>
            <a:spLocks noGrp="1" noChangeArrowheads="1"/>
          </p:cNvSpPr>
          <p:nvPr>
            <p:ph type="body" idx="1"/>
          </p:nvPr>
        </p:nvSpPr>
        <p:spPr>
          <a:xfrm>
            <a:off x="381000" y="1981200"/>
            <a:ext cx="8458200" cy="4114800"/>
          </a:xfrm>
          <a:noFill/>
        </p:spPr>
        <p:txBody>
          <a:bodyPr/>
          <a:lstStyle/>
          <a:p>
            <a:r>
              <a:rPr lang="en-US" altLang="en-US" sz="3300"/>
              <a:t>How do we manage existing assets </a:t>
            </a:r>
            <a:r>
              <a:rPr lang="en-US" altLang="en-US" sz="3300" i="1"/>
              <a:t>efficiently</a:t>
            </a:r>
            <a:r>
              <a:rPr lang="en-US" altLang="en-US" sz="3300"/>
              <a:t>?</a:t>
            </a:r>
          </a:p>
          <a:p>
            <a:r>
              <a:rPr lang="en-US" altLang="en-US" sz="3300"/>
              <a:t>Financial Manager has varying degrees of operating responsibility over assets.</a:t>
            </a:r>
          </a:p>
          <a:p>
            <a:r>
              <a:rPr lang="en-US" altLang="en-US" sz="3300"/>
              <a:t>Greater emphasis on </a:t>
            </a:r>
            <a:r>
              <a:rPr lang="en-US" altLang="en-US" sz="3300">
                <a:solidFill>
                  <a:schemeClr val="hlink"/>
                </a:solidFill>
              </a:rPr>
              <a:t>current asset management</a:t>
            </a:r>
            <a:r>
              <a:rPr lang="en-US" altLang="en-US" sz="3300"/>
              <a:t> than </a:t>
            </a:r>
            <a:r>
              <a:rPr lang="en-US" altLang="en-US" sz="3300">
                <a:solidFill>
                  <a:srgbClr val="42B200"/>
                </a:solidFill>
              </a:rPr>
              <a:t>fixed asset management</a:t>
            </a:r>
            <a:r>
              <a:rPr lang="en-US" altLang="en-US" sz="3300"/>
              <a:t>.</a:t>
            </a:r>
          </a:p>
        </p:txBody>
      </p:sp>
      <p:sp>
        <p:nvSpPr>
          <p:cNvPr id="61445" name="Line 5">
            <a:extLst>
              <a:ext uri="{FF2B5EF4-FFF2-40B4-BE49-F238E27FC236}">
                <a16:creationId xmlns:a16="http://schemas.microsoft.com/office/drawing/2014/main" id="{98CAA328-883C-E453-3BD2-6B6BCD0B9D9E}"/>
              </a:ext>
            </a:extLst>
          </p:cNvPr>
          <p:cNvSpPr>
            <a:spLocks noChangeShapeType="1"/>
          </p:cNvSpPr>
          <p:nvPr/>
        </p:nvSpPr>
        <p:spPr bwMode="auto">
          <a:xfrm>
            <a:off x="1828800" y="1600200"/>
            <a:ext cx="55626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0244">
                                            <p:txEl>
                                              <p:pRg st="0" end="0"/>
                                            </p:txEl>
                                          </p:spTgt>
                                        </p:tgtEl>
                                        <p:attrNameLst>
                                          <p:attrName>style.visibility</p:attrName>
                                        </p:attrNameLst>
                                      </p:cBhvr>
                                      <p:to>
                                        <p:strVal val="visible"/>
                                      </p:to>
                                    </p:set>
                                    <p:animEffect transition="in" filter="wipe(left)">
                                      <p:cBhvr>
                                        <p:cTn id="7" dur="500"/>
                                        <p:tgtEl>
                                          <p:spTgt spid="10244">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0244">
                                            <p:txEl>
                                              <p:pRg st="1" end="1"/>
                                            </p:txEl>
                                          </p:spTgt>
                                        </p:tgtEl>
                                        <p:attrNameLst>
                                          <p:attrName>style.visibility</p:attrName>
                                        </p:attrNameLst>
                                      </p:cBhvr>
                                      <p:to>
                                        <p:strVal val="visible"/>
                                      </p:to>
                                    </p:set>
                                    <p:animEffect transition="in" filter="wipe(left)">
                                      <p:cBhvr>
                                        <p:cTn id="12" dur="500"/>
                                        <p:tgtEl>
                                          <p:spTgt spid="10244">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10244">
                                            <p:txEl>
                                              <p:pRg st="2" end="2"/>
                                            </p:txEl>
                                          </p:spTgt>
                                        </p:tgtEl>
                                        <p:attrNameLst>
                                          <p:attrName>style.visibility</p:attrName>
                                        </p:attrNameLst>
                                      </p:cBhvr>
                                      <p:to>
                                        <p:strVal val="visible"/>
                                      </p:to>
                                    </p:set>
                                    <p:animEffect transition="in" filter="wipe(left)">
                                      <p:cBhvr>
                                        <p:cTn id="17" dur="500"/>
                                        <p:tgtEl>
                                          <p:spTgt spid="1024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6" name="Rectangle 2">
            <a:extLst>
              <a:ext uri="{FF2B5EF4-FFF2-40B4-BE49-F238E27FC236}">
                <a16:creationId xmlns:a16="http://schemas.microsoft.com/office/drawing/2014/main" id="{29B571C4-CF3A-E336-5165-3937DE72DE02}"/>
              </a:ext>
            </a:extLst>
          </p:cNvPr>
          <p:cNvSpPr>
            <a:spLocks noGrp="1" noChangeArrowheads="1"/>
          </p:cNvSpPr>
          <p:nvPr>
            <p:ph type="title"/>
          </p:nvPr>
        </p:nvSpPr>
        <p:spPr>
          <a:xfrm>
            <a:off x="1600200" y="152400"/>
            <a:ext cx="5867400" cy="1316038"/>
          </a:xfrm>
        </p:spPr>
        <p:txBody>
          <a:bodyPr/>
          <a:lstStyle/>
          <a:p>
            <a:pPr>
              <a:defRPr/>
            </a:pPr>
            <a:r>
              <a:rPr lang="en-AU" sz="2800" b="1" kern="1200" dirty="0"/>
              <a:t>Interrelationship of the decisions made by a Financial Manager</a:t>
            </a:r>
          </a:p>
        </p:txBody>
      </p:sp>
      <p:pic>
        <p:nvPicPr>
          <p:cNvPr id="63491" name="Picture 6" descr="fig_1">
            <a:extLst>
              <a:ext uri="{FF2B5EF4-FFF2-40B4-BE49-F238E27FC236}">
                <a16:creationId xmlns:a16="http://schemas.microsoft.com/office/drawing/2014/main" id="{089DD213-99FE-5406-46C2-4FBC66F73BCE}"/>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228600" y="1981200"/>
            <a:ext cx="8686800" cy="4191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3492" name="Line 2">
            <a:extLst>
              <a:ext uri="{FF2B5EF4-FFF2-40B4-BE49-F238E27FC236}">
                <a16:creationId xmlns:a16="http://schemas.microsoft.com/office/drawing/2014/main" id="{9516F059-2E2A-B9E8-C535-CD06DC5BB985}"/>
              </a:ext>
            </a:extLst>
          </p:cNvPr>
          <p:cNvSpPr>
            <a:spLocks noChangeShapeType="1"/>
          </p:cNvSpPr>
          <p:nvPr/>
        </p:nvSpPr>
        <p:spPr bwMode="auto">
          <a:xfrm>
            <a:off x="1905000" y="1676400"/>
            <a:ext cx="58674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493" name="Line 5">
            <a:extLst>
              <a:ext uri="{FF2B5EF4-FFF2-40B4-BE49-F238E27FC236}">
                <a16:creationId xmlns:a16="http://schemas.microsoft.com/office/drawing/2014/main" id="{AECB9F0E-9590-34D7-046C-7F977F31B34C}"/>
              </a:ext>
            </a:extLst>
          </p:cNvPr>
          <p:cNvSpPr>
            <a:spLocks noChangeShapeType="1"/>
          </p:cNvSpPr>
          <p:nvPr/>
        </p:nvSpPr>
        <p:spPr bwMode="auto">
          <a:xfrm>
            <a:off x="1828800" y="1600200"/>
            <a:ext cx="58674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5538" name="Line 2">
            <a:extLst>
              <a:ext uri="{FF2B5EF4-FFF2-40B4-BE49-F238E27FC236}">
                <a16:creationId xmlns:a16="http://schemas.microsoft.com/office/drawing/2014/main" id="{1711D709-E2B3-4562-69FC-13EDBF1FE183}"/>
              </a:ext>
            </a:extLst>
          </p:cNvPr>
          <p:cNvSpPr>
            <a:spLocks noChangeShapeType="1"/>
          </p:cNvSpPr>
          <p:nvPr/>
        </p:nvSpPr>
        <p:spPr bwMode="auto">
          <a:xfrm>
            <a:off x="1905000" y="1676400"/>
            <a:ext cx="48006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67" name="Rectangle 3">
            <a:extLst>
              <a:ext uri="{FF2B5EF4-FFF2-40B4-BE49-F238E27FC236}">
                <a16:creationId xmlns:a16="http://schemas.microsoft.com/office/drawing/2014/main" id="{75A20D21-2F23-7311-AA36-D0DC6B99F8A9}"/>
              </a:ext>
            </a:extLst>
          </p:cNvPr>
          <p:cNvSpPr>
            <a:spLocks noGrp="1" noChangeArrowheads="1"/>
          </p:cNvSpPr>
          <p:nvPr>
            <p:ph type="title"/>
          </p:nvPr>
        </p:nvSpPr>
        <p:spPr>
          <a:xfrm>
            <a:off x="1582738" y="0"/>
            <a:ext cx="5503862" cy="1676400"/>
          </a:xfrm>
        </p:spPr>
        <p:txBody>
          <a:bodyPr/>
          <a:lstStyle/>
          <a:p>
            <a:pPr>
              <a:defRPr/>
            </a:pPr>
            <a:r>
              <a:rPr lang="en-US" sz="2800" b="1" kern="1200" dirty="0"/>
              <a:t>What are the Goals of the Firm? (General Goals)</a:t>
            </a:r>
          </a:p>
        </p:txBody>
      </p:sp>
      <p:sp>
        <p:nvSpPr>
          <p:cNvPr id="65540" name="Line 5">
            <a:extLst>
              <a:ext uri="{FF2B5EF4-FFF2-40B4-BE49-F238E27FC236}">
                <a16:creationId xmlns:a16="http://schemas.microsoft.com/office/drawing/2014/main" id="{5E4F8FA4-0C1A-464B-F640-66F2E7347ABE}"/>
              </a:ext>
            </a:extLst>
          </p:cNvPr>
          <p:cNvSpPr>
            <a:spLocks noChangeShapeType="1"/>
          </p:cNvSpPr>
          <p:nvPr/>
        </p:nvSpPr>
        <p:spPr bwMode="auto">
          <a:xfrm>
            <a:off x="1828800" y="1600200"/>
            <a:ext cx="68580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5541" name="Rectangle 3">
            <a:extLst>
              <a:ext uri="{FF2B5EF4-FFF2-40B4-BE49-F238E27FC236}">
                <a16:creationId xmlns:a16="http://schemas.microsoft.com/office/drawing/2014/main" id="{759F919C-DE1F-F702-B915-6E84EE36C15F}"/>
              </a:ext>
            </a:extLst>
          </p:cNvPr>
          <p:cNvSpPr txBox="1">
            <a:spLocks noChangeArrowheads="1"/>
          </p:cNvSpPr>
          <p:nvPr/>
        </p:nvSpPr>
        <p:spPr bwMode="auto">
          <a:xfrm>
            <a:off x="1143000" y="1773238"/>
            <a:ext cx="7696200" cy="4398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lstStyle>
            <a:lvl1pPr marL="342900" indent="-34290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eaLnBrk="1" hangingPunct="1"/>
            <a:r>
              <a:rPr lang="en-US" altLang="en-US" sz="2900"/>
              <a:t>Survival</a:t>
            </a:r>
          </a:p>
          <a:p>
            <a:pPr eaLnBrk="1" hangingPunct="1"/>
            <a:r>
              <a:rPr lang="en-US" altLang="en-US" sz="2900"/>
              <a:t>Avoid financial distress and bankruptcy</a:t>
            </a:r>
          </a:p>
          <a:p>
            <a:pPr eaLnBrk="1" hangingPunct="1"/>
            <a:r>
              <a:rPr lang="en-US" altLang="en-US" sz="2900"/>
              <a:t>Beat the competition</a:t>
            </a:r>
          </a:p>
          <a:p>
            <a:pPr eaLnBrk="1" hangingPunct="1"/>
            <a:r>
              <a:rPr lang="en-US" altLang="en-US" sz="2900"/>
              <a:t>Maximize sales or market share</a:t>
            </a:r>
          </a:p>
          <a:p>
            <a:pPr eaLnBrk="1" hangingPunct="1"/>
            <a:r>
              <a:rPr lang="en-US" altLang="en-US" sz="2900"/>
              <a:t>Minimize costs</a:t>
            </a:r>
          </a:p>
          <a:p>
            <a:pPr eaLnBrk="1" hangingPunct="1"/>
            <a:r>
              <a:rPr lang="en-US" altLang="en-US" sz="2900"/>
              <a:t>Maximize profits</a:t>
            </a:r>
          </a:p>
          <a:p>
            <a:pPr eaLnBrk="1" hangingPunct="1"/>
            <a:r>
              <a:rPr lang="en-US" altLang="en-US" sz="2900"/>
              <a:t>Maintain steady earnings growth.</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6562" name="Line 2">
            <a:extLst>
              <a:ext uri="{FF2B5EF4-FFF2-40B4-BE49-F238E27FC236}">
                <a16:creationId xmlns:a16="http://schemas.microsoft.com/office/drawing/2014/main" id="{82811C56-62AC-180F-7C31-F68A6348540A}"/>
              </a:ext>
            </a:extLst>
          </p:cNvPr>
          <p:cNvSpPr>
            <a:spLocks noChangeShapeType="1"/>
          </p:cNvSpPr>
          <p:nvPr/>
        </p:nvSpPr>
        <p:spPr bwMode="auto">
          <a:xfrm>
            <a:off x="1905000" y="1676400"/>
            <a:ext cx="64770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291" name="Rectangle 3">
            <a:extLst>
              <a:ext uri="{FF2B5EF4-FFF2-40B4-BE49-F238E27FC236}">
                <a16:creationId xmlns:a16="http://schemas.microsoft.com/office/drawing/2014/main" id="{486305B0-CE10-CA29-C074-C55242D3A2C9}"/>
              </a:ext>
            </a:extLst>
          </p:cNvPr>
          <p:cNvSpPr>
            <a:spLocks noGrp="1" noChangeArrowheads="1"/>
          </p:cNvSpPr>
          <p:nvPr>
            <p:ph type="title"/>
          </p:nvPr>
        </p:nvSpPr>
        <p:spPr>
          <a:xfrm>
            <a:off x="1752600" y="20638"/>
            <a:ext cx="5181600" cy="1600200"/>
          </a:xfrm>
        </p:spPr>
        <p:txBody>
          <a:bodyPr/>
          <a:lstStyle/>
          <a:p>
            <a:pPr>
              <a:defRPr/>
            </a:pPr>
            <a:r>
              <a:rPr lang="en-US" sz="2800" b="1" kern="1200" dirty="0"/>
              <a:t>Shortcomings of these General Goals</a:t>
            </a:r>
          </a:p>
        </p:txBody>
      </p:sp>
      <p:sp>
        <p:nvSpPr>
          <p:cNvPr id="12292" name="Rectangle 4">
            <a:extLst>
              <a:ext uri="{FF2B5EF4-FFF2-40B4-BE49-F238E27FC236}">
                <a16:creationId xmlns:a16="http://schemas.microsoft.com/office/drawing/2014/main" id="{01945EFC-93D8-F371-CC96-E4451278496C}"/>
              </a:ext>
            </a:extLst>
          </p:cNvPr>
          <p:cNvSpPr>
            <a:spLocks noGrp="1" noChangeArrowheads="1"/>
          </p:cNvSpPr>
          <p:nvPr>
            <p:ph type="body" idx="1"/>
          </p:nvPr>
        </p:nvSpPr>
        <p:spPr>
          <a:xfrm>
            <a:off x="419100" y="2830513"/>
            <a:ext cx="8305800" cy="3581400"/>
          </a:xfrm>
          <a:noFill/>
        </p:spPr>
        <p:txBody>
          <a:bodyPr/>
          <a:lstStyle/>
          <a:p>
            <a:r>
              <a:rPr lang="en-US" altLang="en-US" sz="2000"/>
              <a:t>These goals are either associated with increasing profitability or reducing risk.</a:t>
            </a:r>
          </a:p>
          <a:p>
            <a:pPr lvl="1">
              <a:buFont typeface="Wingdings" panose="05000000000000000000" pitchFamily="2" charset="2"/>
              <a:buChar char="Ø"/>
            </a:pPr>
            <a:r>
              <a:rPr lang="en-US" altLang="en-US" sz="1600" i="1">
                <a:solidFill>
                  <a:srgbClr val="42B200"/>
                </a:solidFill>
              </a:rPr>
              <a:t>Could increase current profits while harming firm (e.g., defer maintenance, issue common stock to buy Treasury-bills, etc.).</a:t>
            </a:r>
          </a:p>
          <a:p>
            <a:pPr lvl="1">
              <a:buFont typeface="Wingdings" panose="05000000000000000000" pitchFamily="2" charset="2"/>
              <a:buChar char="Ø"/>
            </a:pPr>
            <a:r>
              <a:rPr lang="en-US" altLang="en-US" sz="1600" i="1">
                <a:solidFill>
                  <a:srgbClr val="42B200"/>
                </a:solidFill>
              </a:rPr>
              <a:t>Does not specify timing or duration of expected returns.</a:t>
            </a:r>
          </a:p>
          <a:p>
            <a:pPr lvl="1">
              <a:buFont typeface="Wingdings" panose="05000000000000000000" pitchFamily="2" charset="2"/>
              <a:buChar char="Ø"/>
            </a:pPr>
            <a:r>
              <a:rPr lang="en-US" altLang="en-US" sz="1600" i="1">
                <a:solidFill>
                  <a:srgbClr val="42B200"/>
                </a:solidFill>
              </a:rPr>
              <a:t>Calls for a zero payout dividend policy.</a:t>
            </a:r>
          </a:p>
          <a:p>
            <a:pPr lvl="1">
              <a:buFont typeface="Wingdings" panose="05000000000000000000" pitchFamily="2" charset="2"/>
              <a:buChar char="Ø"/>
            </a:pPr>
            <a:r>
              <a:rPr lang="en-US" altLang="en-US" sz="1600" i="1">
                <a:solidFill>
                  <a:srgbClr val="42B200"/>
                </a:solidFill>
              </a:rPr>
              <a:t>They are not consistent with the long-term interests of shareholders.</a:t>
            </a:r>
          </a:p>
        </p:txBody>
      </p:sp>
      <p:sp>
        <p:nvSpPr>
          <p:cNvPr id="66565" name="Line 5">
            <a:extLst>
              <a:ext uri="{FF2B5EF4-FFF2-40B4-BE49-F238E27FC236}">
                <a16:creationId xmlns:a16="http://schemas.microsoft.com/office/drawing/2014/main" id="{6147C7A0-4CF2-154F-8FA2-2F499778A8AA}"/>
              </a:ext>
            </a:extLst>
          </p:cNvPr>
          <p:cNvSpPr>
            <a:spLocks noChangeShapeType="1"/>
          </p:cNvSpPr>
          <p:nvPr/>
        </p:nvSpPr>
        <p:spPr bwMode="auto">
          <a:xfrm>
            <a:off x="1828800" y="1600200"/>
            <a:ext cx="64770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294" name="Rectangle 6">
            <a:extLst>
              <a:ext uri="{FF2B5EF4-FFF2-40B4-BE49-F238E27FC236}">
                <a16:creationId xmlns:a16="http://schemas.microsoft.com/office/drawing/2014/main" id="{F7344901-5874-C9F2-FCEF-52125533EE59}"/>
              </a:ext>
            </a:extLst>
          </p:cNvPr>
          <p:cNvSpPr>
            <a:spLocks noChangeArrowheads="1"/>
          </p:cNvSpPr>
          <p:nvPr/>
        </p:nvSpPr>
        <p:spPr bwMode="auto">
          <a:xfrm>
            <a:off x="381000" y="2111375"/>
            <a:ext cx="8763000" cy="457200"/>
          </a:xfrm>
          <a:prstGeom prst="rect">
            <a:avLst/>
          </a:prstGeom>
          <a:noFill/>
          <a:ln>
            <a:noFill/>
          </a:ln>
          <a:effectLst/>
        </p:spPr>
        <p:txBody>
          <a:bodyPr lIns="90488" tIns="44450" rIns="90488" bIns="44450"/>
          <a:lstStyle/>
          <a:p>
            <a:pPr marL="342900" indent="-342900">
              <a:spcAft>
                <a:spcPct val="20000"/>
              </a:spcAft>
              <a:defRPr/>
            </a:pPr>
            <a:r>
              <a:rPr lang="en-US" sz="3600" u="sng" dirty="0">
                <a:solidFill>
                  <a:srgbClr val="42B200"/>
                </a:solidFill>
                <a:effectLst>
                  <a:outerShdw blurRad="38100" dist="38100" dir="2700000" algn="tl">
                    <a:srgbClr val="C0C0C0"/>
                  </a:outerShdw>
                </a:effectLst>
                <a:latin typeface="Arial" charset="0"/>
              </a:rPr>
              <a:t>Problems</a:t>
            </a:r>
          </a:p>
        </p:txBody>
      </p:sp>
      <p:sp>
        <p:nvSpPr>
          <p:cNvPr id="66567" name="Rectangle 1">
            <a:extLst>
              <a:ext uri="{FF2B5EF4-FFF2-40B4-BE49-F238E27FC236}">
                <a16:creationId xmlns:a16="http://schemas.microsoft.com/office/drawing/2014/main" id="{7DBEF2F7-25EF-C60A-C163-E5A4EFA461C3}"/>
              </a:ext>
            </a:extLst>
          </p:cNvPr>
          <p:cNvSpPr>
            <a:spLocks noChangeArrowheads="1"/>
          </p:cNvSpPr>
          <p:nvPr/>
        </p:nvSpPr>
        <p:spPr bwMode="auto">
          <a:xfrm>
            <a:off x="914400" y="5089525"/>
            <a:ext cx="83058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eaLnBrk="1" hangingPunct="1">
              <a:spcBef>
                <a:spcPct val="0"/>
              </a:spcBef>
              <a:spcAft>
                <a:spcPct val="0"/>
              </a:spcAft>
              <a:buClrTx/>
              <a:buSzTx/>
              <a:buFontTx/>
              <a:buNone/>
            </a:pPr>
            <a:r>
              <a:rPr lang="en-US" altLang="en-US" sz="2400">
                <a:solidFill>
                  <a:schemeClr val="tx2"/>
                </a:solidFill>
              </a:rPr>
              <a:t>So it is necessary to find a goal that can encompass both profitability and risk.</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2292">
                                            <p:txEl>
                                              <p:pRg st="0" end="0"/>
                                            </p:txEl>
                                          </p:spTgt>
                                        </p:tgtEl>
                                        <p:attrNameLst>
                                          <p:attrName>style.visibility</p:attrName>
                                        </p:attrNameLst>
                                      </p:cBhvr>
                                      <p:to>
                                        <p:strVal val="visible"/>
                                      </p:to>
                                    </p:set>
                                    <p:animEffect transition="in" filter="wipe(left)">
                                      <p:cBhvr>
                                        <p:cTn id="7" dur="500"/>
                                        <p:tgtEl>
                                          <p:spTgt spid="12292">
                                            <p:txEl>
                                              <p:pRg st="0" end="0"/>
                                            </p:txEl>
                                          </p:spTgt>
                                        </p:tgtEl>
                                      </p:cBhvr>
                                    </p:animEffect>
                                  </p:childTnLst>
                                </p:cTn>
                              </p:par>
                              <p:par>
                                <p:cTn id="8" presetID="22" presetClass="entr" presetSubtype="8" fill="hold" nodeType="withEffect">
                                  <p:stCondLst>
                                    <p:cond delay="0"/>
                                  </p:stCondLst>
                                  <p:childTnLst>
                                    <p:set>
                                      <p:cBhvr>
                                        <p:cTn id="9" dur="1" fill="hold">
                                          <p:stCondLst>
                                            <p:cond delay="0"/>
                                          </p:stCondLst>
                                        </p:cTn>
                                        <p:tgtEl>
                                          <p:spTgt spid="12292">
                                            <p:txEl>
                                              <p:pRg st="1" end="1"/>
                                            </p:txEl>
                                          </p:spTgt>
                                        </p:tgtEl>
                                        <p:attrNameLst>
                                          <p:attrName>style.visibility</p:attrName>
                                        </p:attrNameLst>
                                      </p:cBhvr>
                                      <p:to>
                                        <p:strVal val="visible"/>
                                      </p:to>
                                    </p:set>
                                    <p:animEffect transition="in" filter="wipe(left)">
                                      <p:cBhvr>
                                        <p:cTn id="10" dur="500"/>
                                        <p:tgtEl>
                                          <p:spTgt spid="12292">
                                            <p:txEl>
                                              <p:pRg st="1" end="1"/>
                                            </p:txEl>
                                          </p:spTgt>
                                        </p:tgtEl>
                                      </p:cBhvr>
                                    </p:animEffect>
                                  </p:childTnLst>
                                </p:cTn>
                              </p:par>
                              <p:par>
                                <p:cTn id="11" presetID="22" presetClass="entr" presetSubtype="8" fill="hold" nodeType="withEffect">
                                  <p:stCondLst>
                                    <p:cond delay="0"/>
                                  </p:stCondLst>
                                  <p:childTnLst>
                                    <p:set>
                                      <p:cBhvr>
                                        <p:cTn id="12" dur="1" fill="hold">
                                          <p:stCondLst>
                                            <p:cond delay="0"/>
                                          </p:stCondLst>
                                        </p:cTn>
                                        <p:tgtEl>
                                          <p:spTgt spid="12292">
                                            <p:txEl>
                                              <p:pRg st="2" end="2"/>
                                            </p:txEl>
                                          </p:spTgt>
                                        </p:tgtEl>
                                        <p:attrNameLst>
                                          <p:attrName>style.visibility</p:attrName>
                                        </p:attrNameLst>
                                      </p:cBhvr>
                                      <p:to>
                                        <p:strVal val="visible"/>
                                      </p:to>
                                    </p:set>
                                    <p:animEffect transition="in" filter="wipe(left)">
                                      <p:cBhvr>
                                        <p:cTn id="13" dur="500"/>
                                        <p:tgtEl>
                                          <p:spTgt spid="12292">
                                            <p:txEl>
                                              <p:pRg st="2" end="2"/>
                                            </p:txEl>
                                          </p:spTgt>
                                        </p:tgtEl>
                                      </p:cBhvr>
                                    </p:animEffect>
                                  </p:childTnLst>
                                </p:cTn>
                              </p:par>
                              <p:par>
                                <p:cTn id="14" presetID="22" presetClass="entr" presetSubtype="8" fill="hold" nodeType="withEffect">
                                  <p:stCondLst>
                                    <p:cond delay="0"/>
                                  </p:stCondLst>
                                  <p:childTnLst>
                                    <p:set>
                                      <p:cBhvr>
                                        <p:cTn id="15" dur="1" fill="hold">
                                          <p:stCondLst>
                                            <p:cond delay="0"/>
                                          </p:stCondLst>
                                        </p:cTn>
                                        <p:tgtEl>
                                          <p:spTgt spid="12292">
                                            <p:txEl>
                                              <p:pRg st="3" end="3"/>
                                            </p:txEl>
                                          </p:spTgt>
                                        </p:tgtEl>
                                        <p:attrNameLst>
                                          <p:attrName>style.visibility</p:attrName>
                                        </p:attrNameLst>
                                      </p:cBhvr>
                                      <p:to>
                                        <p:strVal val="visible"/>
                                      </p:to>
                                    </p:set>
                                    <p:animEffect transition="in" filter="wipe(left)">
                                      <p:cBhvr>
                                        <p:cTn id="16" dur="500"/>
                                        <p:tgtEl>
                                          <p:spTgt spid="12292">
                                            <p:txEl>
                                              <p:pRg st="3" end="3"/>
                                            </p:txEl>
                                          </p:spTgt>
                                        </p:tgtEl>
                                      </p:cBhvr>
                                    </p:animEffect>
                                  </p:childTnLst>
                                </p:cTn>
                              </p:par>
                              <p:par>
                                <p:cTn id="17" presetID="22" presetClass="entr" presetSubtype="8" fill="hold" nodeType="withEffect">
                                  <p:stCondLst>
                                    <p:cond delay="0"/>
                                  </p:stCondLst>
                                  <p:childTnLst>
                                    <p:set>
                                      <p:cBhvr>
                                        <p:cTn id="18" dur="1" fill="hold">
                                          <p:stCondLst>
                                            <p:cond delay="0"/>
                                          </p:stCondLst>
                                        </p:cTn>
                                        <p:tgtEl>
                                          <p:spTgt spid="12292">
                                            <p:txEl>
                                              <p:pRg st="4" end="4"/>
                                            </p:txEl>
                                          </p:spTgt>
                                        </p:tgtEl>
                                        <p:attrNameLst>
                                          <p:attrName>style.visibility</p:attrName>
                                        </p:attrNameLst>
                                      </p:cBhvr>
                                      <p:to>
                                        <p:strVal val="visible"/>
                                      </p:to>
                                    </p:set>
                                    <p:animEffect transition="in" filter="wipe(left)">
                                      <p:cBhvr>
                                        <p:cTn id="19" dur="500"/>
                                        <p:tgtEl>
                                          <p:spTgt spid="1229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7586" name="Line 2">
            <a:extLst>
              <a:ext uri="{FF2B5EF4-FFF2-40B4-BE49-F238E27FC236}">
                <a16:creationId xmlns:a16="http://schemas.microsoft.com/office/drawing/2014/main" id="{88DDEE77-4571-760F-90F3-FAB11B6BF6FA}"/>
              </a:ext>
            </a:extLst>
          </p:cNvPr>
          <p:cNvSpPr>
            <a:spLocks noChangeShapeType="1"/>
          </p:cNvSpPr>
          <p:nvPr/>
        </p:nvSpPr>
        <p:spPr bwMode="auto">
          <a:xfrm>
            <a:off x="1905000" y="1676400"/>
            <a:ext cx="48006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67" name="Rectangle 3">
            <a:extLst>
              <a:ext uri="{FF2B5EF4-FFF2-40B4-BE49-F238E27FC236}">
                <a16:creationId xmlns:a16="http://schemas.microsoft.com/office/drawing/2014/main" id="{8D3AAD2C-D1DA-68DA-F0C0-59B735F95FED}"/>
              </a:ext>
            </a:extLst>
          </p:cNvPr>
          <p:cNvSpPr>
            <a:spLocks noGrp="1" noChangeArrowheads="1"/>
          </p:cNvSpPr>
          <p:nvPr>
            <p:ph type="title"/>
          </p:nvPr>
        </p:nvSpPr>
        <p:spPr>
          <a:xfrm>
            <a:off x="1676400" y="0"/>
            <a:ext cx="5638800" cy="1676400"/>
          </a:xfrm>
        </p:spPr>
        <p:txBody>
          <a:bodyPr/>
          <a:lstStyle/>
          <a:p>
            <a:pPr>
              <a:defRPr/>
            </a:pPr>
            <a:r>
              <a:rPr lang="en-US" sz="2800" b="1" kern="1200" dirty="0"/>
              <a:t>The Real Goal of the Firm</a:t>
            </a:r>
          </a:p>
        </p:txBody>
      </p:sp>
      <p:sp>
        <p:nvSpPr>
          <p:cNvPr id="11268" name="Rectangle 4">
            <a:extLst>
              <a:ext uri="{FF2B5EF4-FFF2-40B4-BE49-F238E27FC236}">
                <a16:creationId xmlns:a16="http://schemas.microsoft.com/office/drawing/2014/main" id="{6DDD50C0-B810-ACA3-BCCE-9859C65EE479}"/>
              </a:ext>
            </a:extLst>
          </p:cNvPr>
          <p:cNvSpPr>
            <a:spLocks noGrp="1" noChangeArrowheads="1"/>
          </p:cNvSpPr>
          <p:nvPr>
            <p:ph type="body" idx="1"/>
          </p:nvPr>
        </p:nvSpPr>
        <p:spPr>
          <a:xfrm>
            <a:off x="1371600" y="2209800"/>
            <a:ext cx="6400800" cy="3886200"/>
          </a:xfrm>
        </p:spPr>
        <p:txBody>
          <a:bodyPr/>
          <a:lstStyle/>
          <a:p>
            <a:pPr marL="0" indent="0" algn="ctr">
              <a:buFont typeface="Monotype Sorts" pitchFamily="2" charset="2"/>
              <a:buNone/>
              <a:defRPr/>
            </a:pPr>
            <a:r>
              <a:rPr lang="en-US" sz="4800" i="1" dirty="0">
                <a:solidFill>
                  <a:schemeClr val="hlink"/>
                </a:solidFill>
                <a:effectLst>
                  <a:outerShdw blurRad="38100" dist="38100" dir="2700000" algn="tl">
                    <a:srgbClr val="C0C0C0"/>
                  </a:outerShdw>
                </a:effectLst>
              </a:rPr>
              <a:t>Maximization of Shareholder Wealth!</a:t>
            </a:r>
            <a:endParaRPr lang="en-US" sz="4800" i="1" dirty="0">
              <a:solidFill>
                <a:schemeClr val="hlink"/>
              </a:solidFill>
            </a:endParaRPr>
          </a:p>
          <a:p>
            <a:pPr marL="0" indent="0" algn="ctr" eaLnBrk="1" hangingPunct="1">
              <a:buFont typeface="Monotype Sorts" pitchFamily="2" charset="2"/>
              <a:buNone/>
              <a:defRPr/>
            </a:pPr>
            <a:r>
              <a:rPr lang="en-US" i="1" dirty="0"/>
              <a:t>Shareholders’ wealth can be measured as the current value per share of existing shares</a:t>
            </a:r>
            <a:r>
              <a:rPr lang="en-US" dirty="0"/>
              <a:t>.</a:t>
            </a:r>
          </a:p>
        </p:txBody>
      </p:sp>
      <p:sp>
        <p:nvSpPr>
          <p:cNvPr id="67589" name="Line 5">
            <a:extLst>
              <a:ext uri="{FF2B5EF4-FFF2-40B4-BE49-F238E27FC236}">
                <a16:creationId xmlns:a16="http://schemas.microsoft.com/office/drawing/2014/main" id="{C6CE021E-45D3-7276-815E-D39AF12C464E}"/>
              </a:ext>
            </a:extLst>
          </p:cNvPr>
          <p:cNvSpPr>
            <a:spLocks noChangeShapeType="1"/>
          </p:cNvSpPr>
          <p:nvPr/>
        </p:nvSpPr>
        <p:spPr bwMode="auto">
          <a:xfrm>
            <a:off x="1828800" y="1600200"/>
            <a:ext cx="48006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1268">
                                            <p:txEl>
                                              <p:pRg st="0" end="0"/>
                                            </p:txEl>
                                          </p:spTgt>
                                        </p:tgtEl>
                                        <p:attrNameLst>
                                          <p:attrName>style.visibility</p:attrName>
                                        </p:attrNameLst>
                                      </p:cBhvr>
                                      <p:to>
                                        <p:strVal val="visible"/>
                                      </p:to>
                                    </p:set>
                                    <p:animEffect transition="in" filter="wipe(left)">
                                      <p:cBhvr>
                                        <p:cTn id="7" dur="500"/>
                                        <p:tgtEl>
                                          <p:spTgt spid="1126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1268">
                                            <p:txEl>
                                              <p:pRg st="1" end="1"/>
                                            </p:txEl>
                                          </p:spTgt>
                                        </p:tgtEl>
                                        <p:attrNameLst>
                                          <p:attrName>style.visibility</p:attrName>
                                        </p:attrNameLst>
                                      </p:cBhvr>
                                      <p:to>
                                        <p:strVal val="visible"/>
                                      </p:to>
                                    </p:set>
                                    <p:animEffect transition="in" filter="wipe(left)">
                                      <p:cBhvr>
                                        <p:cTn id="12" dur="500"/>
                                        <p:tgtEl>
                                          <p:spTgt spid="1126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8610" name="Line 2">
            <a:extLst>
              <a:ext uri="{FF2B5EF4-FFF2-40B4-BE49-F238E27FC236}">
                <a16:creationId xmlns:a16="http://schemas.microsoft.com/office/drawing/2014/main" id="{761589F9-99B3-6080-EAA7-111E5E4016D1}"/>
              </a:ext>
            </a:extLst>
          </p:cNvPr>
          <p:cNvSpPr>
            <a:spLocks noChangeShapeType="1"/>
          </p:cNvSpPr>
          <p:nvPr/>
        </p:nvSpPr>
        <p:spPr bwMode="auto">
          <a:xfrm>
            <a:off x="1905000" y="1676400"/>
            <a:ext cx="67056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39" name="Rectangle 3">
            <a:extLst>
              <a:ext uri="{FF2B5EF4-FFF2-40B4-BE49-F238E27FC236}">
                <a16:creationId xmlns:a16="http://schemas.microsoft.com/office/drawing/2014/main" id="{FAD8601C-C771-C4DE-A031-206FF6311ECA}"/>
              </a:ext>
            </a:extLst>
          </p:cNvPr>
          <p:cNvSpPr>
            <a:spLocks noGrp="1" noChangeArrowheads="1"/>
          </p:cNvSpPr>
          <p:nvPr>
            <p:ph type="title"/>
          </p:nvPr>
        </p:nvSpPr>
        <p:spPr>
          <a:xfrm>
            <a:off x="1371600" y="304800"/>
            <a:ext cx="6096000" cy="1600200"/>
          </a:xfrm>
        </p:spPr>
        <p:txBody>
          <a:bodyPr/>
          <a:lstStyle/>
          <a:p>
            <a:pPr>
              <a:defRPr/>
            </a:pPr>
            <a:r>
              <a:rPr lang="en-US" sz="2800" b="1" kern="1200" dirty="0"/>
              <a:t>Strengths of Shareholder Wealth Maximization</a:t>
            </a:r>
          </a:p>
        </p:txBody>
      </p:sp>
      <p:sp>
        <p:nvSpPr>
          <p:cNvPr id="14340" name="Rectangle 4">
            <a:extLst>
              <a:ext uri="{FF2B5EF4-FFF2-40B4-BE49-F238E27FC236}">
                <a16:creationId xmlns:a16="http://schemas.microsoft.com/office/drawing/2014/main" id="{414C2953-18F1-A8E5-0F92-C86475242DF0}"/>
              </a:ext>
            </a:extLst>
          </p:cNvPr>
          <p:cNvSpPr>
            <a:spLocks noGrp="1" noChangeArrowheads="1"/>
          </p:cNvSpPr>
          <p:nvPr>
            <p:ph type="body" idx="1"/>
          </p:nvPr>
        </p:nvSpPr>
        <p:spPr>
          <a:xfrm>
            <a:off x="228600" y="1905000"/>
            <a:ext cx="8686800" cy="4800600"/>
          </a:xfrm>
        </p:spPr>
        <p:txBody>
          <a:bodyPr/>
          <a:lstStyle/>
          <a:p>
            <a:pPr>
              <a:defRPr/>
            </a:pPr>
            <a:r>
              <a:rPr lang="en-US" sz="3200" dirty="0"/>
              <a:t>Takes account of: </a:t>
            </a:r>
            <a:r>
              <a:rPr lang="en-US" sz="3200" dirty="0">
                <a:solidFill>
                  <a:schemeClr val="hlink"/>
                </a:solidFill>
                <a:effectLst>
                  <a:outerShdw blurRad="38100" dist="38100" dir="2700000" algn="tl">
                    <a:srgbClr val="C0C0C0"/>
                  </a:outerShdw>
                </a:effectLst>
              </a:rPr>
              <a:t>current and future profits and EPS</a:t>
            </a:r>
            <a:r>
              <a:rPr lang="en-US" sz="3200" dirty="0"/>
              <a:t>;  </a:t>
            </a:r>
            <a:r>
              <a:rPr lang="en-US" sz="3200" dirty="0">
                <a:solidFill>
                  <a:srgbClr val="42B200"/>
                </a:solidFill>
                <a:effectLst>
                  <a:outerShdw blurRad="38100" dist="38100" dir="2700000" algn="tl">
                    <a:srgbClr val="C0C0C0"/>
                  </a:outerShdw>
                </a:effectLst>
              </a:rPr>
              <a:t>the timing, duration, and risk of profits</a:t>
            </a:r>
            <a:r>
              <a:rPr lang="en-US" sz="3200" dirty="0"/>
              <a:t>; </a:t>
            </a:r>
            <a:r>
              <a:rPr lang="en-US" sz="3200" dirty="0">
                <a:solidFill>
                  <a:schemeClr val="tx2"/>
                </a:solidFill>
                <a:effectLst>
                  <a:outerShdw blurRad="38100" dist="38100" dir="2700000" algn="tl">
                    <a:srgbClr val="C0C0C0"/>
                  </a:outerShdw>
                </a:effectLst>
              </a:rPr>
              <a:t>dividend policy</a:t>
            </a:r>
            <a:r>
              <a:rPr lang="en-US" sz="3200" dirty="0"/>
              <a:t>; and all other relevant factors.</a:t>
            </a:r>
          </a:p>
          <a:p>
            <a:pPr>
              <a:defRPr/>
            </a:pPr>
            <a:r>
              <a:rPr lang="en-US" sz="3200" dirty="0"/>
              <a:t>Thus, </a:t>
            </a:r>
            <a:r>
              <a:rPr lang="en-US" sz="3200" u="sng" dirty="0">
                <a:solidFill>
                  <a:schemeClr val="tx1">
                    <a:lumMod val="75000"/>
                    <a:lumOff val="25000"/>
                  </a:schemeClr>
                </a:solidFill>
                <a:effectLst>
                  <a:outerShdw blurRad="38100" dist="38100" dir="2700000" algn="tl">
                    <a:srgbClr val="C0C0C0"/>
                  </a:outerShdw>
                </a:effectLst>
              </a:rPr>
              <a:t>share price</a:t>
            </a:r>
            <a:r>
              <a:rPr lang="en-US" sz="3200" dirty="0">
                <a:solidFill>
                  <a:schemeClr val="tx1">
                    <a:lumMod val="75000"/>
                    <a:lumOff val="25000"/>
                  </a:schemeClr>
                </a:solidFill>
                <a:effectLst>
                  <a:outerShdw blurRad="38100" dist="38100" dir="2700000" algn="tl">
                    <a:srgbClr val="C0C0C0"/>
                  </a:outerShdw>
                </a:effectLst>
              </a:rPr>
              <a:t> </a:t>
            </a:r>
            <a:r>
              <a:rPr lang="en-US" sz="3200" dirty="0"/>
              <a:t>serves as a barometer for business performance.</a:t>
            </a:r>
          </a:p>
        </p:txBody>
      </p:sp>
      <p:sp>
        <p:nvSpPr>
          <p:cNvPr id="68613" name="Line 5">
            <a:extLst>
              <a:ext uri="{FF2B5EF4-FFF2-40B4-BE49-F238E27FC236}">
                <a16:creationId xmlns:a16="http://schemas.microsoft.com/office/drawing/2014/main" id="{40D61E7B-E1FF-4580-46FF-758B464DBDB6}"/>
              </a:ext>
            </a:extLst>
          </p:cNvPr>
          <p:cNvSpPr>
            <a:spLocks noChangeShapeType="1"/>
          </p:cNvSpPr>
          <p:nvPr/>
        </p:nvSpPr>
        <p:spPr bwMode="auto">
          <a:xfrm>
            <a:off x="1828800" y="1600200"/>
            <a:ext cx="67056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4340">
                                            <p:txEl>
                                              <p:pRg st="0" end="0"/>
                                            </p:txEl>
                                          </p:spTgt>
                                        </p:tgtEl>
                                        <p:attrNameLst>
                                          <p:attrName>style.visibility</p:attrName>
                                        </p:attrNameLst>
                                      </p:cBhvr>
                                      <p:to>
                                        <p:strVal val="visible"/>
                                      </p:to>
                                    </p:set>
                                    <p:animEffect transition="in" filter="wipe(left)">
                                      <p:cBhvr>
                                        <p:cTn id="7" dur="500"/>
                                        <p:tgtEl>
                                          <p:spTgt spid="1434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4340">
                                            <p:txEl>
                                              <p:pRg st="1" end="1"/>
                                            </p:txEl>
                                          </p:spTgt>
                                        </p:tgtEl>
                                        <p:attrNameLst>
                                          <p:attrName>style.visibility</p:attrName>
                                        </p:attrNameLst>
                                      </p:cBhvr>
                                      <p:to>
                                        <p:strVal val="visible"/>
                                      </p:to>
                                    </p:set>
                                    <p:animEffect transition="in" filter="wipe(left)">
                                      <p:cBhvr>
                                        <p:cTn id="12" dur="500"/>
                                        <p:tgtEl>
                                          <p:spTgt spid="1434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658" name="Line 2">
            <a:extLst>
              <a:ext uri="{FF2B5EF4-FFF2-40B4-BE49-F238E27FC236}">
                <a16:creationId xmlns:a16="http://schemas.microsoft.com/office/drawing/2014/main" id="{13A5754C-A666-E887-BE85-B93EF44199F6}"/>
              </a:ext>
            </a:extLst>
          </p:cNvPr>
          <p:cNvSpPr>
            <a:spLocks noChangeShapeType="1"/>
          </p:cNvSpPr>
          <p:nvPr/>
        </p:nvSpPr>
        <p:spPr bwMode="auto">
          <a:xfrm>
            <a:off x="1905000" y="1676400"/>
            <a:ext cx="64770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363" name="Rectangle 3">
            <a:extLst>
              <a:ext uri="{FF2B5EF4-FFF2-40B4-BE49-F238E27FC236}">
                <a16:creationId xmlns:a16="http://schemas.microsoft.com/office/drawing/2014/main" id="{3619A302-F38D-DA0B-ED68-3AE33661F8AE}"/>
              </a:ext>
            </a:extLst>
          </p:cNvPr>
          <p:cNvSpPr>
            <a:spLocks noGrp="1" noChangeArrowheads="1"/>
          </p:cNvSpPr>
          <p:nvPr>
            <p:ph type="title"/>
          </p:nvPr>
        </p:nvSpPr>
        <p:spPr>
          <a:xfrm>
            <a:off x="1676400" y="476250"/>
            <a:ext cx="7391400" cy="1276350"/>
          </a:xfrm>
        </p:spPr>
        <p:txBody>
          <a:bodyPr/>
          <a:lstStyle/>
          <a:p>
            <a:pPr>
              <a:defRPr/>
            </a:pPr>
            <a:r>
              <a:rPr lang="en-US" sz="2800" b="1" kern="1200" dirty="0"/>
              <a:t>The Modern Organization</a:t>
            </a:r>
          </a:p>
        </p:txBody>
      </p:sp>
      <p:sp>
        <p:nvSpPr>
          <p:cNvPr id="70660" name="Rectangle 4">
            <a:extLst>
              <a:ext uri="{FF2B5EF4-FFF2-40B4-BE49-F238E27FC236}">
                <a16:creationId xmlns:a16="http://schemas.microsoft.com/office/drawing/2014/main" id="{F8168340-841B-23AC-B981-471AA00204F9}"/>
              </a:ext>
            </a:extLst>
          </p:cNvPr>
          <p:cNvSpPr>
            <a:spLocks noGrp="1" noChangeArrowheads="1"/>
          </p:cNvSpPr>
          <p:nvPr>
            <p:ph type="body" idx="1"/>
          </p:nvPr>
        </p:nvSpPr>
        <p:spPr>
          <a:xfrm>
            <a:off x="685800" y="4953000"/>
            <a:ext cx="7772400" cy="1447800"/>
          </a:xfrm>
          <a:noFill/>
        </p:spPr>
        <p:txBody>
          <a:bodyPr/>
          <a:lstStyle/>
          <a:p>
            <a:pPr marL="0" indent="0" algn="ctr">
              <a:buFont typeface="Monotype Sorts" pitchFamily="2" charset="2"/>
              <a:buNone/>
            </a:pPr>
            <a:r>
              <a:rPr lang="en-US" altLang="en-US"/>
              <a:t>There exists a SEPARATION between owners and managers.</a:t>
            </a:r>
          </a:p>
        </p:txBody>
      </p:sp>
      <p:sp>
        <p:nvSpPr>
          <p:cNvPr id="70661" name="Rectangle 5">
            <a:extLst>
              <a:ext uri="{FF2B5EF4-FFF2-40B4-BE49-F238E27FC236}">
                <a16:creationId xmlns:a16="http://schemas.microsoft.com/office/drawing/2014/main" id="{F4FEF969-4D1E-6524-C6B9-FF2CCE5F835D}"/>
              </a:ext>
            </a:extLst>
          </p:cNvPr>
          <p:cNvSpPr>
            <a:spLocks noChangeArrowheads="1"/>
          </p:cNvSpPr>
          <p:nvPr/>
        </p:nvSpPr>
        <p:spPr bwMode="auto">
          <a:xfrm>
            <a:off x="990600" y="2057400"/>
            <a:ext cx="7162800" cy="1143000"/>
          </a:xfrm>
          <a:prstGeom prst="rect">
            <a:avLst/>
          </a:prstGeom>
          <a:solidFill>
            <a:schemeClr val="accent1"/>
          </a:solidFill>
          <a:ln>
            <a:noFill/>
          </a:ln>
          <a:effectLst/>
          <a:extLst>
            <a:ext uri="{91240B29-F687-4F45-9708-019B960494DF}">
              <a14:hiddenLine xmlns:a14="http://schemas.microsoft.com/office/drawing/2010/main" w="1270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eaLnBrk="1" hangingPunct="1">
              <a:spcBef>
                <a:spcPct val="0"/>
              </a:spcBef>
              <a:spcAft>
                <a:spcPct val="0"/>
              </a:spcAft>
              <a:buClrTx/>
              <a:buSzTx/>
              <a:buFontTx/>
              <a:buNone/>
            </a:pPr>
            <a:endParaRPr lang="en-US" altLang="en-US" sz="2400">
              <a:solidFill>
                <a:schemeClr val="tx1"/>
              </a:solidFill>
            </a:endParaRPr>
          </a:p>
        </p:txBody>
      </p:sp>
      <p:sp>
        <p:nvSpPr>
          <p:cNvPr id="70662" name="Rectangle 6">
            <a:extLst>
              <a:ext uri="{FF2B5EF4-FFF2-40B4-BE49-F238E27FC236}">
                <a16:creationId xmlns:a16="http://schemas.microsoft.com/office/drawing/2014/main" id="{8EE243F2-B985-CC73-5123-14D7F0CEF2DB}"/>
              </a:ext>
            </a:extLst>
          </p:cNvPr>
          <p:cNvSpPr>
            <a:spLocks noChangeArrowheads="1"/>
          </p:cNvSpPr>
          <p:nvPr/>
        </p:nvSpPr>
        <p:spPr bwMode="auto">
          <a:xfrm>
            <a:off x="1662113" y="2225675"/>
            <a:ext cx="6346825" cy="828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spcBef>
                <a:spcPct val="0"/>
              </a:spcBef>
              <a:spcAft>
                <a:spcPct val="0"/>
              </a:spcAft>
              <a:buClrTx/>
              <a:buSzTx/>
              <a:buFontTx/>
              <a:buNone/>
            </a:pPr>
            <a:r>
              <a:rPr lang="en-US" altLang="en-US" sz="4800">
                <a:solidFill>
                  <a:schemeClr val="tx1"/>
                </a:solidFill>
              </a:rPr>
              <a:t>Modern</a:t>
            </a:r>
            <a:r>
              <a:rPr lang="en-US" altLang="en-US" sz="4800">
                <a:solidFill>
                  <a:schemeClr val="tx2"/>
                </a:solidFill>
              </a:rPr>
              <a:t> </a:t>
            </a:r>
            <a:r>
              <a:rPr lang="en-US" altLang="en-US" sz="4800">
                <a:solidFill>
                  <a:schemeClr val="tx1"/>
                </a:solidFill>
              </a:rPr>
              <a:t>Organization</a:t>
            </a:r>
            <a:endParaRPr lang="en-US" altLang="en-US" sz="4800">
              <a:solidFill>
                <a:schemeClr val="tx2"/>
              </a:solidFill>
            </a:endParaRPr>
          </a:p>
        </p:txBody>
      </p:sp>
      <p:sp>
        <p:nvSpPr>
          <p:cNvPr id="70663" name="Rectangle 7">
            <a:extLst>
              <a:ext uri="{FF2B5EF4-FFF2-40B4-BE49-F238E27FC236}">
                <a16:creationId xmlns:a16="http://schemas.microsoft.com/office/drawing/2014/main" id="{FE93CD06-F51A-8147-EE7D-C77040EDD4CE}"/>
              </a:ext>
            </a:extLst>
          </p:cNvPr>
          <p:cNvSpPr>
            <a:spLocks noChangeArrowheads="1"/>
          </p:cNvSpPr>
          <p:nvPr/>
        </p:nvSpPr>
        <p:spPr bwMode="auto">
          <a:xfrm>
            <a:off x="990600" y="3352800"/>
            <a:ext cx="3352800" cy="1371600"/>
          </a:xfrm>
          <a:prstGeom prst="rect">
            <a:avLst/>
          </a:prstGeom>
          <a:solidFill>
            <a:schemeClr val="tx2"/>
          </a:solidFill>
          <a:ln>
            <a:noFill/>
          </a:ln>
          <a:effectLst/>
          <a:extLst>
            <a:ext uri="{91240B29-F687-4F45-9708-019B960494DF}">
              <a14:hiddenLine xmlns:a14="http://schemas.microsoft.com/office/drawing/2010/main" w="1270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eaLnBrk="1" hangingPunct="1">
              <a:spcBef>
                <a:spcPct val="0"/>
              </a:spcBef>
              <a:spcAft>
                <a:spcPct val="0"/>
              </a:spcAft>
              <a:buClrTx/>
              <a:buSzTx/>
              <a:buFontTx/>
              <a:buNone/>
            </a:pPr>
            <a:endParaRPr lang="en-US" altLang="en-US" sz="2400">
              <a:solidFill>
                <a:schemeClr val="tx1"/>
              </a:solidFill>
            </a:endParaRPr>
          </a:p>
        </p:txBody>
      </p:sp>
      <p:sp>
        <p:nvSpPr>
          <p:cNvPr id="70664" name="Rectangle 8">
            <a:extLst>
              <a:ext uri="{FF2B5EF4-FFF2-40B4-BE49-F238E27FC236}">
                <a16:creationId xmlns:a16="http://schemas.microsoft.com/office/drawing/2014/main" id="{FB896188-1EDD-2222-AD62-AA6DE0318D57}"/>
              </a:ext>
            </a:extLst>
          </p:cNvPr>
          <p:cNvSpPr>
            <a:spLocks noChangeArrowheads="1"/>
          </p:cNvSpPr>
          <p:nvPr/>
        </p:nvSpPr>
        <p:spPr bwMode="auto">
          <a:xfrm>
            <a:off x="1204913" y="3733800"/>
            <a:ext cx="3132137" cy="64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spcBef>
                <a:spcPct val="0"/>
              </a:spcBef>
              <a:spcAft>
                <a:spcPct val="0"/>
              </a:spcAft>
              <a:buClrTx/>
              <a:buSzTx/>
              <a:buFontTx/>
              <a:buNone/>
            </a:pPr>
            <a:r>
              <a:rPr lang="en-US" altLang="en-US">
                <a:solidFill>
                  <a:schemeClr val="bg1"/>
                </a:solidFill>
              </a:rPr>
              <a:t>Shareholders</a:t>
            </a:r>
          </a:p>
        </p:txBody>
      </p:sp>
      <p:sp>
        <p:nvSpPr>
          <p:cNvPr id="70665" name="Rectangle 9">
            <a:extLst>
              <a:ext uri="{FF2B5EF4-FFF2-40B4-BE49-F238E27FC236}">
                <a16:creationId xmlns:a16="http://schemas.microsoft.com/office/drawing/2014/main" id="{6A7715ED-838C-CE03-4136-2F09C2CF8F0C}"/>
              </a:ext>
            </a:extLst>
          </p:cNvPr>
          <p:cNvSpPr>
            <a:spLocks noChangeArrowheads="1"/>
          </p:cNvSpPr>
          <p:nvPr/>
        </p:nvSpPr>
        <p:spPr bwMode="auto">
          <a:xfrm>
            <a:off x="4800600" y="3352800"/>
            <a:ext cx="3352800" cy="1371600"/>
          </a:xfrm>
          <a:prstGeom prst="rect">
            <a:avLst/>
          </a:prstGeom>
          <a:solidFill>
            <a:schemeClr val="tx2"/>
          </a:solidFill>
          <a:ln>
            <a:noFill/>
          </a:ln>
          <a:effectLst/>
          <a:extLst>
            <a:ext uri="{91240B29-F687-4F45-9708-019B960494DF}">
              <a14:hiddenLine xmlns:a14="http://schemas.microsoft.com/office/drawing/2010/main" w="1270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eaLnBrk="1" hangingPunct="1">
              <a:spcBef>
                <a:spcPct val="0"/>
              </a:spcBef>
              <a:spcAft>
                <a:spcPct val="0"/>
              </a:spcAft>
              <a:buClrTx/>
              <a:buSzTx/>
              <a:buFontTx/>
              <a:buNone/>
            </a:pPr>
            <a:endParaRPr lang="en-US" altLang="en-US" sz="2400">
              <a:solidFill>
                <a:schemeClr val="tx1"/>
              </a:solidFill>
            </a:endParaRPr>
          </a:p>
        </p:txBody>
      </p:sp>
      <p:sp>
        <p:nvSpPr>
          <p:cNvPr id="70666" name="Rectangle 10">
            <a:extLst>
              <a:ext uri="{FF2B5EF4-FFF2-40B4-BE49-F238E27FC236}">
                <a16:creationId xmlns:a16="http://schemas.microsoft.com/office/drawing/2014/main" id="{82AC1C19-D548-CD72-0822-0BA1FE105192}"/>
              </a:ext>
            </a:extLst>
          </p:cNvPr>
          <p:cNvSpPr>
            <a:spLocks noChangeArrowheads="1"/>
          </p:cNvSpPr>
          <p:nvPr/>
        </p:nvSpPr>
        <p:spPr bwMode="auto">
          <a:xfrm>
            <a:off x="4938713" y="3733800"/>
            <a:ext cx="3003550" cy="64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spcBef>
                <a:spcPct val="0"/>
              </a:spcBef>
              <a:spcAft>
                <a:spcPct val="0"/>
              </a:spcAft>
              <a:buClrTx/>
              <a:buSzTx/>
              <a:buFontTx/>
              <a:buNone/>
            </a:pPr>
            <a:r>
              <a:rPr lang="en-US" altLang="en-US">
                <a:solidFill>
                  <a:schemeClr val="bg1"/>
                </a:solidFill>
              </a:rPr>
              <a:t>Management</a:t>
            </a:r>
          </a:p>
        </p:txBody>
      </p:sp>
      <p:sp>
        <p:nvSpPr>
          <p:cNvPr id="70667" name="Line 11">
            <a:extLst>
              <a:ext uri="{FF2B5EF4-FFF2-40B4-BE49-F238E27FC236}">
                <a16:creationId xmlns:a16="http://schemas.microsoft.com/office/drawing/2014/main" id="{13BD36A1-0E42-B059-65FB-C502FE95A994}"/>
              </a:ext>
            </a:extLst>
          </p:cNvPr>
          <p:cNvSpPr>
            <a:spLocks noChangeShapeType="1"/>
          </p:cNvSpPr>
          <p:nvPr/>
        </p:nvSpPr>
        <p:spPr bwMode="auto">
          <a:xfrm flipH="1">
            <a:off x="4343400" y="3200400"/>
            <a:ext cx="228600" cy="609600"/>
          </a:xfrm>
          <a:prstGeom prst="line">
            <a:avLst/>
          </a:prstGeom>
          <a:noFill/>
          <a:ln w="254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0668" name="Line 12">
            <a:extLst>
              <a:ext uri="{FF2B5EF4-FFF2-40B4-BE49-F238E27FC236}">
                <a16:creationId xmlns:a16="http://schemas.microsoft.com/office/drawing/2014/main" id="{4061E091-4C08-5CDE-949F-330D1F417530}"/>
              </a:ext>
            </a:extLst>
          </p:cNvPr>
          <p:cNvSpPr>
            <a:spLocks noChangeShapeType="1"/>
          </p:cNvSpPr>
          <p:nvPr/>
        </p:nvSpPr>
        <p:spPr bwMode="auto">
          <a:xfrm>
            <a:off x="4572000" y="3200400"/>
            <a:ext cx="228600" cy="609600"/>
          </a:xfrm>
          <a:prstGeom prst="line">
            <a:avLst/>
          </a:prstGeom>
          <a:noFill/>
          <a:ln w="25400">
            <a:solidFill>
              <a:srgbClr val="00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0669" name="Line 13">
            <a:extLst>
              <a:ext uri="{FF2B5EF4-FFF2-40B4-BE49-F238E27FC236}">
                <a16:creationId xmlns:a16="http://schemas.microsoft.com/office/drawing/2014/main" id="{DB0D5E7E-48A5-E026-D463-939FD3D4B507}"/>
              </a:ext>
            </a:extLst>
          </p:cNvPr>
          <p:cNvSpPr>
            <a:spLocks noChangeShapeType="1"/>
          </p:cNvSpPr>
          <p:nvPr/>
        </p:nvSpPr>
        <p:spPr bwMode="auto">
          <a:xfrm>
            <a:off x="1828800" y="1600200"/>
            <a:ext cx="64770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1682" name="Line 2">
            <a:extLst>
              <a:ext uri="{FF2B5EF4-FFF2-40B4-BE49-F238E27FC236}">
                <a16:creationId xmlns:a16="http://schemas.microsoft.com/office/drawing/2014/main" id="{C8F58ACF-8345-E130-3E10-BE19FFA6EFEF}"/>
              </a:ext>
            </a:extLst>
          </p:cNvPr>
          <p:cNvSpPr>
            <a:spLocks noChangeShapeType="1"/>
          </p:cNvSpPr>
          <p:nvPr/>
        </p:nvSpPr>
        <p:spPr bwMode="auto">
          <a:xfrm>
            <a:off x="1905000" y="1676400"/>
            <a:ext cx="54102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387" name="Rectangle 3">
            <a:extLst>
              <a:ext uri="{FF2B5EF4-FFF2-40B4-BE49-F238E27FC236}">
                <a16:creationId xmlns:a16="http://schemas.microsoft.com/office/drawing/2014/main" id="{C86C8418-69AD-97E3-4D0D-A73B36223748}"/>
              </a:ext>
            </a:extLst>
          </p:cNvPr>
          <p:cNvSpPr>
            <a:spLocks noGrp="1" noChangeArrowheads="1"/>
          </p:cNvSpPr>
          <p:nvPr>
            <p:ph type="title"/>
          </p:nvPr>
        </p:nvSpPr>
        <p:spPr/>
        <p:txBody>
          <a:bodyPr/>
          <a:lstStyle/>
          <a:p>
            <a:pPr>
              <a:defRPr/>
            </a:pPr>
            <a:r>
              <a:rPr lang="en-US" sz="2800" b="1" kern="1200" dirty="0"/>
              <a:t>Role of Management</a:t>
            </a:r>
          </a:p>
        </p:txBody>
      </p:sp>
      <p:sp>
        <p:nvSpPr>
          <p:cNvPr id="16388" name="Rectangle 4">
            <a:extLst>
              <a:ext uri="{FF2B5EF4-FFF2-40B4-BE49-F238E27FC236}">
                <a16:creationId xmlns:a16="http://schemas.microsoft.com/office/drawing/2014/main" id="{FB3D7481-B6F5-1B60-3381-6405EB81DA84}"/>
              </a:ext>
            </a:extLst>
          </p:cNvPr>
          <p:cNvSpPr>
            <a:spLocks noGrp="1" noChangeArrowheads="1"/>
          </p:cNvSpPr>
          <p:nvPr>
            <p:ph type="body" idx="1"/>
          </p:nvPr>
        </p:nvSpPr>
        <p:spPr>
          <a:xfrm>
            <a:off x="914400" y="3886200"/>
            <a:ext cx="7467600" cy="2209800"/>
          </a:xfrm>
        </p:spPr>
        <p:txBody>
          <a:bodyPr/>
          <a:lstStyle/>
          <a:p>
            <a:pPr marL="457200" indent="-457200">
              <a:defRPr/>
            </a:pPr>
            <a:r>
              <a:rPr lang="en-US" dirty="0"/>
              <a:t>An </a:t>
            </a:r>
            <a:r>
              <a:rPr lang="en-US" i="1" dirty="0">
                <a:solidFill>
                  <a:schemeClr val="hlink"/>
                </a:solidFill>
                <a:effectLst>
                  <a:outerShdw blurRad="38100" dist="38100" dir="2700000" algn="tl">
                    <a:srgbClr val="C0C0C0"/>
                  </a:outerShdw>
                </a:effectLst>
              </a:rPr>
              <a:t>agent</a:t>
            </a:r>
            <a:r>
              <a:rPr lang="en-US" dirty="0"/>
              <a:t> is an individual authorized by another person, called the principal, to act in the latter’s behalf.</a:t>
            </a:r>
          </a:p>
        </p:txBody>
      </p:sp>
      <p:sp>
        <p:nvSpPr>
          <p:cNvPr id="71685" name="Line 5">
            <a:extLst>
              <a:ext uri="{FF2B5EF4-FFF2-40B4-BE49-F238E27FC236}">
                <a16:creationId xmlns:a16="http://schemas.microsoft.com/office/drawing/2014/main" id="{8C09D65A-63B3-A862-97DA-A5860C5093DA}"/>
              </a:ext>
            </a:extLst>
          </p:cNvPr>
          <p:cNvSpPr>
            <a:spLocks noChangeShapeType="1"/>
          </p:cNvSpPr>
          <p:nvPr/>
        </p:nvSpPr>
        <p:spPr bwMode="auto">
          <a:xfrm>
            <a:off x="1828800" y="1600200"/>
            <a:ext cx="54102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390" name="Rectangle 6">
            <a:extLst>
              <a:ext uri="{FF2B5EF4-FFF2-40B4-BE49-F238E27FC236}">
                <a16:creationId xmlns:a16="http://schemas.microsoft.com/office/drawing/2014/main" id="{21D3492D-2710-A08B-3924-A479DA32DE61}"/>
              </a:ext>
            </a:extLst>
          </p:cNvPr>
          <p:cNvSpPr>
            <a:spLocks noChangeArrowheads="1"/>
          </p:cNvSpPr>
          <p:nvPr/>
        </p:nvSpPr>
        <p:spPr bwMode="auto">
          <a:xfrm>
            <a:off x="1003300" y="1917700"/>
            <a:ext cx="7061200" cy="1727200"/>
          </a:xfrm>
          <a:prstGeom prst="rect">
            <a:avLst/>
          </a:prstGeom>
          <a:noFill/>
          <a:ln w="25400">
            <a:solidFill>
              <a:srgbClr val="000000"/>
            </a:solidFill>
            <a:miter lim="800000"/>
            <a:headEnd/>
            <a:tailEnd/>
          </a:ln>
          <a:effectLst/>
        </p:spPr>
        <p:txBody>
          <a:bodyPr lIns="90488" tIns="44450" rIns="90488" bIns="44450"/>
          <a:lstStyle/>
          <a:p>
            <a:pPr algn="ctr">
              <a:spcBef>
                <a:spcPct val="20000"/>
              </a:spcBef>
              <a:spcAft>
                <a:spcPct val="20000"/>
              </a:spcAft>
              <a:defRPr/>
            </a:pPr>
            <a:r>
              <a:rPr lang="en-US" sz="3600">
                <a:solidFill>
                  <a:srgbClr val="000000"/>
                </a:solidFill>
                <a:latin typeface="Arial" charset="0"/>
              </a:rPr>
              <a:t>Management acts as an </a:t>
            </a:r>
            <a:r>
              <a:rPr lang="en-US" sz="3600" i="1">
                <a:solidFill>
                  <a:schemeClr val="hlink"/>
                </a:solidFill>
                <a:effectLst>
                  <a:outerShdw blurRad="38100" dist="38100" dir="2700000" algn="tl">
                    <a:srgbClr val="C0C0C0"/>
                  </a:outerShdw>
                </a:effectLst>
                <a:latin typeface="Arial" charset="0"/>
              </a:rPr>
              <a:t>agent</a:t>
            </a:r>
            <a:r>
              <a:rPr lang="en-US" sz="3600">
                <a:latin typeface="Arial" charset="0"/>
              </a:rPr>
              <a:t> </a:t>
            </a:r>
            <a:r>
              <a:rPr lang="en-US" sz="3600">
                <a:solidFill>
                  <a:srgbClr val="000000"/>
                </a:solidFill>
                <a:latin typeface="Arial" charset="0"/>
              </a:rPr>
              <a:t>for the owners (shareholders) of the firm.</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6388">
                                            <p:txEl>
                                              <p:pRg st="0" end="0"/>
                                            </p:txEl>
                                          </p:spTgt>
                                        </p:tgtEl>
                                        <p:attrNameLst>
                                          <p:attrName>style.visibility</p:attrName>
                                        </p:attrNameLst>
                                      </p:cBhvr>
                                      <p:to>
                                        <p:strVal val="visible"/>
                                      </p:to>
                                    </p:set>
                                    <p:animEffect transition="in" filter="wipe(left)">
                                      <p:cBhvr>
                                        <p:cTn id="7" dur="500"/>
                                        <p:tgtEl>
                                          <p:spTgt spid="1638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2706" name="Line 2">
            <a:extLst>
              <a:ext uri="{FF2B5EF4-FFF2-40B4-BE49-F238E27FC236}">
                <a16:creationId xmlns:a16="http://schemas.microsoft.com/office/drawing/2014/main" id="{9F8B8A3A-46AF-D752-7423-1F4AEDC1EBC1}"/>
              </a:ext>
            </a:extLst>
          </p:cNvPr>
          <p:cNvSpPr>
            <a:spLocks noChangeShapeType="1"/>
          </p:cNvSpPr>
          <p:nvPr/>
        </p:nvSpPr>
        <p:spPr bwMode="auto">
          <a:xfrm>
            <a:off x="1905000" y="1676400"/>
            <a:ext cx="39624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411" name="Rectangle 3">
            <a:extLst>
              <a:ext uri="{FF2B5EF4-FFF2-40B4-BE49-F238E27FC236}">
                <a16:creationId xmlns:a16="http://schemas.microsoft.com/office/drawing/2014/main" id="{CBC9CC12-F967-2E56-92A3-26174896C319}"/>
              </a:ext>
            </a:extLst>
          </p:cNvPr>
          <p:cNvSpPr>
            <a:spLocks noGrp="1" noChangeArrowheads="1"/>
          </p:cNvSpPr>
          <p:nvPr>
            <p:ph type="title"/>
          </p:nvPr>
        </p:nvSpPr>
        <p:spPr/>
        <p:txBody>
          <a:bodyPr/>
          <a:lstStyle/>
          <a:p>
            <a:pPr>
              <a:defRPr/>
            </a:pPr>
            <a:r>
              <a:rPr lang="en-US" sz="2800" b="1" kern="1200"/>
              <a:t>Agency Theory</a:t>
            </a:r>
          </a:p>
        </p:txBody>
      </p:sp>
      <p:sp>
        <p:nvSpPr>
          <p:cNvPr id="17412" name="Rectangle 4">
            <a:extLst>
              <a:ext uri="{FF2B5EF4-FFF2-40B4-BE49-F238E27FC236}">
                <a16:creationId xmlns:a16="http://schemas.microsoft.com/office/drawing/2014/main" id="{A330A7A0-9F89-0B9A-EB05-45D12749C4E2}"/>
              </a:ext>
            </a:extLst>
          </p:cNvPr>
          <p:cNvSpPr>
            <a:spLocks noGrp="1" noChangeArrowheads="1"/>
          </p:cNvSpPr>
          <p:nvPr>
            <p:ph type="body" idx="1"/>
          </p:nvPr>
        </p:nvSpPr>
        <p:spPr>
          <a:xfrm>
            <a:off x="762000" y="3886200"/>
            <a:ext cx="7772400" cy="2209800"/>
          </a:xfrm>
        </p:spPr>
        <p:txBody>
          <a:bodyPr/>
          <a:lstStyle/>
          <a:p>
            <a:pPr>
              <a:defRPr/>
            </a:pPr>
            <a:r>
              <a:rPr lang="en-US" i="1" u="sng" dirty="0">
                <a:solidFill>
                  <a:srgbClr val="42B200"/>
                </a:solidFill>
                <a:effectLst>
                  <a:outerShdw blurRad="38100" dist="38100" dir="2700000" algn="tl">
                    <a:srgbClr val="C0C0C0"/>
                  </a:outerShdw>
                </a:effectLst>
              </a:rPr>
              <a:t>Agency Theory</a:t>
            </a:r>
            <a:r>
              <a:rPr lang="en-US" i="1" dirty="0">
                <a:solidFill>
                  <a:srgbClr val="42B200"/>
                </a:solidFill>
                <a:effectLst>
                  <a:outerShdw blurRad="38100" dist="38100" dir="2700000" algn="tl">
                    <a:srgbClr val="C0C0C0"/>
                  </a:outerShdw>
                </a:effectLst>
              </a:rPr>
              <a:t> </a:t>
            </a:r>
            <a:r>
              <a:rPr lang="en-US" dirty="0"/>
              <a:t>is a branch of economics relating to the behavior of principals and their agents.</a:t>
            </a:r>
          </a:p>
        </p:txBody>
      </p:sp>
      <p:sp>
        <p:nvSpPr>
          <p:cNvPr id="72709" name="Line 5">
            <a:extLst>
              <a:ext uri="{FF2B5EF4-FFF2-40B4-BE49-F238E27FC236}">
                <a16:creationId xmlns:a16="http://schemas.microsoft.com/office/drawing/2014/main" id="{EDDD4413-19B4-81D1-0B72-C1AAA5AE14B3}"/>
              </a:ext>
            </a:extLst>
          </p:cNvPr>
          <p:cNvSpPr>
            <a:spLocks noChangeShapeType="1"/>
          </p:cNvSpPr>
          <p:nvPr/>
        </p:nvSpPr>
        <p:spPr bwMode="auto">
          <a:xfrm>
            <a:off x="1828800" y="1600200"/>
            <a:ext cx="39624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414" name="Rectangle 6">
            <a:extLst>
              <a:ext uri="{FF2B5EF4-FFF2-40B4-BE49-F238E27FC236}">
                <a16:creationId xmlns:a16="http://schemas.microsoft.com/office/drawing/2014/main" id="{35508824-5604-18EF-C874-204410F82CF6}"/>
              </a:ext>
            </a:extLst>
          </p:cNvPr>
          <p:cNvSpPr>
            <a:spLocks noChangeArrowheads="1"/>
          </p:cNvSpPr>
          <p:nvPr/>
        </p:nvSpPr>
        <p:spPr bwMode="auto">
          <a:xfrm>
            <a:off x="685800" y="2133600"/>
            <a:ext cx="7772400" cy="1752600"/>
          </a:xfrm>
          <a:prstGeom prst="rect">
            <a:avLst/>
          </a:prstGeom>
          <a:noFill/>
          <a:ln>
            <a:noFill/>
          </a:ln>
          <a:effectLst/>
        </p:spPr>
        <p:txBody>
          <a:bodyPr lIns="90488" tIns="44450" rIns="90488" bIns="44450"/>
          <a:lstStyle/>
          <a:p>
            <a:pPr marL="342900" indent="-342900">
              <a:spcBef>
                <a:spcPct val="20000"/>
              </a:spcBef>
              <a:spcAft>
                <a:spcPct val="20000"/>
              </a:spcAft>
              <a:buClr>
                <a:schemeClr val="tx2"/>
              </a:buClr>
              <a:buSzPct val="75000"/>
              <a:buFont typeface="Monotype Sorts" pitchFamily="2" charset="2"/>
              <a:buChar char="u"/>
              <a:defRPr/>
            </a:pPr>
            <a:r>
              <a:rPr lang="en-US" sz="3600" dirty="0">
                <a:solidFill>
                  <a:srgbClr val="000000"/>
                </a:solidFill>
                <a:latin typeface="Arial" charset="0"/>
              </a:rPr>
              <a:t>Jensen and </a:t>
            </a:r>
            <a:r>
              <a:rPr lang="en-US" sz="3600" dirty="0" err="1">
                <a:solidFill>
                  <a:srgbClr val="000000"/>
                </a:solidFill>
                <a:latin typeface="Arial" charset="0"/>
              </a:rPr>
              <a:t>Meckling</a:t>
            </a:r>
            <a:r>
              <a:rPr lang="en-US" sz="3600" dirty="0">
                <a:solidFill>
                  <a:srgbClr val="000000"/>
                </a:solidFill>
                <a:latin typeface="Arial" charset="0"/>
              </a:rPr>
              <a:t> developed a theory of the firm based on </a:t>
            </a:r>
            <a:r>
              <a:rPr lang="en-US" sz="3600" i="1" dirty="0">
                <a:solidFill>
                  <a:srgbClr val="42B200"/>
                </a:solidFill>
                <a:effectLst>
                  <a:outerShdw blurRad="38100" dist="38100" dir="2700000" algn="tl">
                    <a:srgbClr val="C0C0C0"/>
                  </a:outerShdw>
                </a:effectLst>
                <a:latin typeface="Arial" charset="0"/>
              </a:rPr>
              <a:t>agency theory</a:t>
            </a:r>
            <a:r>
              <a:rPr lang="en-US" sz="3600" i="1" dirty="0">
                <a:solidFill>
                  <a:srgbClr val="000000"/>
                </a:solidFill>
                <a:latin typeface="Arial" charset="0"/>
              </a:rPr>
              <a:t>.</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7412">
                                            <p:txEl>
                                              <p:pRg st="0" end="0"/>
                                            </p:txEl>
                                          </p:spTgt>
                                        </p:tgtEl>
                                        <p:attrNameLst>
                                          <p:attrName>style.visibility</p:attrName>
                                        </p:attrNameLst>
                                      </p:cBhvr>
                                      <p:to>
                                        <p:strVal val="visible"/>
                                      </p:to>
                                    </p:set>
                                    <p:animEffect transition="in" filter="wipe(left)">
                                      <p:cBhvr>
                                        <p:cTn id="7" dur="500"/>
                                        <p:tgtEl>
                                          <p:spTgt spid="174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3730" name="Line 2">
            <a:extLst>
              <a:ext uri="{FF2B5EF4-FFF2-40B4-BE49-F238E27FC236}">
                <a16:creationId xmlns:a16="http://schemas.microsoft.com/office/drawing/2014/main" id="{DBD8DE03-50EF-EAC2-D197-4F9830E7B2C7}"/>
              </a:ext>
            </a:extLst>
          </p:cNvPr>
          <p:cNvSpPr>
            <a:spLocks noChangeShapeType="1"/>
          </p:cNvSpPr>
          <p:nvPr/>
        </p:nvSpPr>
        <p:spPr bwMode="auto">
          <a:xfrm>
            <a:off x="1905000" y="1676400"/>
            <a:ext cx="40386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435" name="Rectangle 3">
            <a:extLst>
              <a:ext uri="{FF2B5EF4-FFF2-40B4-BE49-F238E27FC236}">
                <a16:creationId xmlns:a16="http://schemas.microsoft.com/office/drawing/2014/main" id="{2213F677-8BF6-20CE-4A83-5378104CC5DE}"/>
              </a:ext>
            </a:extLst>
          </p:cNvPr>
          <p:cNvSpPr>
            <a:spLocks noGrp="1" noChangeArrowheads="1"/>
          </p:cNvSpPr>
          <p:nvPr>
            <p:ph type="title"/>
          </p:nvPr>
        </p:nvSpPr>
        <p:spPr/>
        <p:txBody>
          <a:bodyPr/>
          <a:lstStyle/>
          <a:p>
            <a:pPr>
              <a:defRPr/>
            </a:pPr>
            <a:r>
              <a:rPr lang="en-US" sz="2800" b="1" kern="1200"/>
              <a:t>Agency Theory</a:t>
            </a:r>
          </a:p>
        </p:txBody>
      </p:sp>
      <p:sp>
        <p:nvSpPr>
          <p:cNvPr id="18436" name="Rectangle 4">
            <a:extLst>
              <a:ext uri="{FF2B5EF4-FFF2-40B4-BE49-F238E27FC236}">
                <a16:creationId xmlns:a16="http://schemas.microsoft.com/office/drawing/2014/main" id="{EB616E90-3028-C86B-EFBD-799C035ECBDF}"/>
              </a:ext>
            </a:extLst>
          </p:cNvPr>
          <p:cNvSpPr>
            <a:spLocks noGrp="1" noChangeArrowheads="1"/>
          </p:cNvSpPr>
          <p:nvPr>
            <p:ph type="body" idx="1"/>
          </p:nvPr>
        </p:nvSpPr>
        <p:spPr>
          <a:xfrm>
            <a:off x="533400" y="4419600"/>
            <a:ext cx="8153400" cy="1828800"/>
          </a:xfrm>
        </p:spPr>
        <p:txBody>
          <a:bodyPr/>
          <a:lstStyle/>
          <a:p>
            <a:pPr>
              <a:defRPr/>
            </a:pPr>
            <a:r>
              <a:rPr lang="en-US" dirty="0"/>
              <a:t>Incentives include</a:t>
            </a:r>
            <a:r>
              <a:rPr lang="en-US" dirty="0">
                <a:solidFill>
                  <a:schemeClr val="tx2"/>
                </a:solidFill>
              </a:rPr>
              <a:t> </a:t>
            </a:r>
            <a:r>
              <a:rPr lang="en-US" dirty="0">
                <a:solidFill>
                  <a:srgbClr val="42B200"/>
                </a:solidFill>
                <a:effectLst>
                  <a:outerShdw blurRad="38100" dist="38100" dir="2700000" algn="tl">
                    <a:srgbClr val="C0C0C0"/>
                  </a:outerShdw>
                </a:effectLst>
              </a:rPr>
              <a:t>stock options</a:t>
            </a:r>
            <a:r>
              <a:rPr lang="en-US" dirty="0">
                <a:effectLst>
                  <a:outerShdw blurRad="38100" dist="38100" dir="2700000" algn="tl">
                    <a:srgbClr val="C0C0C0"/>
                  </a:outerShdw>
                </a:effectLst>
              </a:rPr>
              <a:t>,</a:t>
            </a:r>
            <a:r>
              <a:rPr lang="en-US" dirty="0">
                <a:solidFill>
                  <a:schemeClr val="tx2"/>
                </a:solidFill>
                <a:effectLst>
                  <a:outerShdw blurRad="38100" dist="38100" dir="2700000" algn="tl">
                    <a:srgbClr val="C0C0C0"/>
                  </a:outerShdw>
                </a:effectLst>
              </a:rPr>
              <a:t> </a:t>
            </a:r>
            <a:r>
              <a:rPr lang="en-US" dirty="0">
                <a:solidFill>
                  <a:srgbClr val="42B200"/>
                </a:solidFill>
                <a:effectLst>
                  <a:outerShdw blurRad="38100" dist="38100" dir="2700000" algn="tl">
                    <a:srgbClr val="C0C0C0"/>
                  </a:outerShdw>
                </a:effectLst>
              </a:rPr>
              <a:t>perquisites</a:t>
            </a:r>
            <a:r>
              <a:rPr lang="en-US" dirty="0">
                <a:effectLst>
                  <a:outerShdw blurRad="38100" dist="38100" dir="2700000" algn="tl">
                    <a:srgbClr val="C0C0C0"/>
                  </a:outerShdw>
                </a:effectLst>
              </a:rPr>
              <a:t>,</a:t>
            </a:r>
            <a:r>
              <a:rPr lang="en-US" dirty="0">
                <a:solidFill>
                  <a:schemeClr val="tx2"/>
                </a:solidFill>
                <a:effectLst>
                  <a:outerShdw blurRad="38100" dist="38100" dir="2700000" algn="tl">
                    <a:srgbClr val="C0C0C0"/>
                  </a:outerShdw>
                </a:effectLst>
              </a:rPr>
              <a:t> </a:t>
            </a:r>
            <a:r>
              <a:rPr lang="en-US" dirty="0"/>
              <a:t>and</a:t>
            </a:r>
            <a:r>
              <a:rPr lang="en-US" dirty="0">
                <a:solidFill>
                  <a:schemeClr val="tx2"/>
                </a:solidFill>
                <a:effectLst>
                  <a:outerShdw blurRad="38100" dist="38100" dir="2700000" algn="tl">
                    <a:srgbClr val="C0C0C0"/>
                  </a:outerShdw>
                </a:effectLst>
              </a:rPr>
              <a:t> </a:t>
            </a:r>
            <a:r>
              <a:rPr lang="en-US" dirty="0">
                <a:solidFill>
                  <a:srgbClr val="42B200"/>
                </a:solidFill>
                <a:effectLst>
                  <a:outerShdw blurRad="38100" dist="38100" dir="2700000" algn="tl">
                    <a:srgbClr val="C0C0C0"/>
                  </a:outerShdw>
                </a:effectLst>
              </a:rPr>
              <a:t>bonuses</a:t>
            </a:r>
            <a:r>
              <a:rPr lang="en-US" dirty="0"/>
              <a:t>.</a:t>
            </a:r>
          </a:p>
        </p:txBody>
      </p:sp>
      <p:sp>
        <p:nvSpPr>
          <p:cNvPr id="73733" name="Line 5">
            <a:extLst>
              <a:ext uri="{FF2B5EF4-FFF2-40B4-BE49-F238E27FC236}">
                <a16:creationId xmlns:a16="http://schemas.microsoft.com/office/drawing/2014/main" id="{C7052AB4-27FC-1686-9D90-E4FEC6CD9ADB}"/>
              </a:ext>
            </a:extLst>
          </p:cNvPr>
          <p:cNvSpPr>
            <a:spLocks noChangeShapeType="1"/>
          </p:cNvSpPr>
          <p:nvPr/>
        </p:nvSpPr>
        <p:spPr bwMode="auto">
          <a:xfrm>
            <a:off x="1828800" y="1600200"/>
            <a:ext cx="40386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438" name="Rectangle 6">
            <a:extLst>
              <a:ext uri="{FF2B5EF4-FFF2-40B4-BE49-F238E27FC236}">
                <a16:creationId xmlns:a16="http://schemas.microsoft.com/office/drawing/2014/main" id="{CCE0E353-0E2D-46FC-4667-E849EC2F0792}"/>
              </a:ext>
            </a:extLst>
          </p:cNvPr>
          <p:cNvSpPr>
            <a:spLocks noChangeArrowheads="1"/>
          </p:cNvSpPr>
          <p:nvPr/>
        </p:nvSpPr>
        <p:spPr bwMode="auto">
          <a:xfrm>
            <a:off x="533400" y="2057400"/>
            <a:ext cx="8153400" cy="2209800"/>
          </a:xfrm>
          <a:prstGeom prst="rect">
            <a:avLst/>
          </a:prstGeom>
          <a:noFill/>
          <a:ln>
            <a:noFill/>
          </a:ln>
          <a:effectLst/>
        </p:spPr>
        <p:txBody>
          <a:bodyPr lIns="90488" tIns="44450" rIns="90488" bIns="44450"/>
          <a:lstStyle/>
          <a:p>
            <a:pPr marL="342900" indent="-342900">
              <a:spcBef>
                <a:spcPct val="20000"/>
              </a:spcBef>
              <a:spcAft>
                <a:spcPct val="20000"/>
              </a:spcAft>
              <a:buClr>
                <a:schemeClr val="tx2"/>
              </a:buClr>
              <a:buSzPct val="75000"/>
              <a:buFont typeface="Monotype Sorts" pitchFamily="2" charset="2"/>
              <a:buChar char="u"/>
              <a:defRPr/>
            </a:pPr>
            <a:r>
              <a:rPr lang="en-US" sz="3600">
                <a:solidFill>
                  <a:srgbClr val="000000"/>
                </a:solidFill>
                <a:latin typeface="Arial" charset="0"/>
              </a:rPr>
              <a:t>Principals must provide </a:t>
            </a:r>
            <a:r>
              <a:rPr lang="en-US" sz="3600" i="1">
                <a:solidFill>
                  <a:srgbClr val="42B200"/>
                </a:solidFill>
                <a:effectLst>
                  <a:outerShdw blurRad="38100" dist="38100" dir="2700000" algn="tl">
                    <a:srgbClr val="C0C0C0"/>
                  </a:outerShdw>
                </a:effectLst>
                <a:latin typeface="Arial" charset="0"/>
              </a:rPr>
              <a:t>incentives</a:t>
            </a:r>
            <a:r>
              <a:rPr lang="en-US" sz="3600">
                <a:solidFill>
                  <a:srgbClr val="000000"/>
                </a:solidFill>
                <a:effectLst>
                  <a:outerShdw blurRad="38100" dist="38100" dir="2700000" algn="tl">
                    <a:srgbClr val="C0C0C0"/>
                  </a:outerShdw>
                </a:effectLst>
                <a:latin typeface="Arial" charset="0"/>
              </a:rPr>
              <a:t> </a:t>
            </a:r>
            <a:r>
              <a:rPr lang="en-US" sz="3600">
                <a:solidFill>
                  <a:srgbClr val="000000"/>
                </a:solidFill>
                <a:latin typeface="Arial" charset="0"/>
              </a:rPr>
              <a:t>so that management acts in the principals’ best interests and then </a:t>
            </a:r>
            <a:r>
              <a:rPr lang="en-US" sz="3600" i="1">
                <a:solidFill>
                  <a:schemeClr val="hlink"/>
                </a:solidFill>
                <a:effectLst>
                  <a:outerShdw blurRad="38100" dist="38100" dir="2700000" algn="tl">
                    <a:srgbClr val="C0C0C0"/>
                  </a:outerShdw>
                </a:effectLst>
                <a:latin typeface="Arial" charset="0"/>
              </a:rPr>
              <a:t>monitor</a:t>
            </a:r>
            <a:r>
              <a:rPr lang="en-US" sz="3600" i="1">
                <a:solidFill>
                  <a:srgbClr val="000000"/>
                </a:solidFill>
                <a:latin typeface="Arial" charset="0"/>
              </a:rPr>
              <a:t> </a:t>
            </a:r>
            <a:r>
              <a:rPr lang="en-US" sz="3600">
                <a:solidFill>
                  <a:srgbClr val="000000"/>
                </a:solidFill>
                <a:latin typeface="Arial" charset="0"/>
              </a:rPr>
              <a:t>results.</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8436">
                                            <p:txEl>
                                              <p:pRg st="0" end="0"/>
                                            </p:txEl>
                                          </p:spTgt>
                                        </p:tgtEl>
                                        <p:attrNameLst>
                                          <p:attrName>style.visibility</p:attrName>
                                        </p:attrNameLst>
                                      </p:cBhvr>
                                      <p:to>
                                        <p:strVal val="visible"/>
                                      </p:to>
                                    </p:set>
                                    <p:animEffect transition="in" filter="wipe(left)">
                                      <p:cBhvr>
                                        <p:cTn id="7" dur="500"/>
                                        <p:tgtEl>
                                          <p:spTgt spid="184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5778" name="Line 2">
            <a:extLst>
              <a:ext uri="{FF2B5EF4-FFF2-40B4-BE49-F238E27FC236}">
                <a16:creationId xmlns:a16="http://schemas.microsoft.com/office/drawing/2014/main" id="{526CDF4F-2E88-D61D-3B64-33A68080E923}"/>
              </a:ext>
            </a:extLst>
          </p:cNvPr>
          <p:cNvSpPr>
            <a:spLocks noChangeShapeType="1"/>
          </p:cNvSpPr>
          <p:nvPr/>
        </p:nvSpPr>
        <p:spPr bwMode="auto">
          <a:xfrm>
            <a:off x="1905000" y="1676400"/>
            <a:ext cx="55626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459" name="Rectangle 3">
            <a:extLst>
              <a:ext uri="{FF2B5EF4-FFF2-40B4-BE49-F238E27FC236}">
                <a16:creationId xmlns:a16="http://schemas.microsoft.com/office/drawing/2014/main" id="{13E24844-5176-A597-4089-3369B7D02024}"/>
              </a:ext>
            </a:extLst>
          </p:cNvPr>
          <p:cNvSpPr>
            <a:spLocks noGrp="1" noChangeArrowheads="1"/>
          </p:cNvSpPr>
          <p:nvPr>
            <p:ph type="title"/>
          </p:nvPr>
        </p:nvSpPr>
        <p:spPr/>
        <p:txBody>
          <a:bodyPr/>
          <a:lstStyle/>
          <a:p>
            <a:pPr>
              <a:defRPr/>
            </a:pPr>
            <a:r>
              <a:rPr lang="en-US" b="1"/>
              <a:t>Social Responsibility</a:t>
            </a:r>
          </a:p>
        </p:txBody>
      </p:sp>
      <p:sp>
        <p:nvSpPr>
          <p:cNvPr id="19460" name="Rectangle 4">
            <a:extLst>
              <a:ext uri="{FF2B5EF4-FFF2-40B4-BE49-F238E27FC236}">
                <a16:creationId xmlns:a16="http://schemas.microsoft.com/office/drawing/2014/main" id="{6AA77DEF-21AE-AC07-C43D-4090925782EE}"/>
              </a:ext>
            </a:extLst>
          </p:cNvPr>
          <p:cNvSpPr>
            <a:spLocks noGrp="1" noChangeArrowheads="1"/>
          </p:cNvSpPr>
          <p:nvPr>
            <p:ph type="body" idx="1"/>
          </p:nvPr>
        </p:nvSpPr>
        <p:spPr>
          <a:xfrm>
            <a:off x="457200" y="1905000"/>
            <a:ext cx="8382000" cy="4648200"/>
          </a:xfrm>
        </p:spPr>
        <p:txBody>
          <a:bodyPr/>
          <a:lstStyle/>
          <a:p>
            <a:pPr>
              <a:defRPr/>
            </a:pPr>
            <a:r>
              <a:rPr lang="en-US" sz="3300" dirty="0"/>
              <a:t>Wealth maximization does not stop the firm from being </a:t>
            </a:r>
            <a:r>
              <a:rPr lang="en-US" sz="3300" dirty="0">
                <a:solidFill>
                  <a:srgbClr val="42B200"/>
                </a:solidFill>
                <a:effectLst>
                  <a:outerShdw blurRad="38100" dist="38100" dir="2700000" algn="tl">
                    <a:srgbClr val="C0C0C0"/>
                  </a:outerShdw>
                </a:effectLst>
              </a:rPr>
              <a:t>socially responsible</a:t>
            </a:r>
            <a:r>
              <a:rPr lang="en-US" sz="3300" dirty="0">
                <a:solidFill>
                  <a:srgbClr val="D49FFF"/>
                </a:solidFill>
              </a:rPr>
              <a:t>.</a:t>
            </a:r>
            <a:endParaRPr lang="en-US" sz="3300" dirty="0"/>
          </a:p>
          <a:p>
            <a:pPr>
              <a:defRPr/>
            </a:pPr>
            <a:r>
              <a:rPr lang="en-US" sz="3300" dirty="0"/>
              <a:t>Assume we view the firm as producing both private and social goods.  </a:t>
            </a:r>
          </a:p>
          <a:p>
            <a:pPr>
              <a:defRPr/>
            </a:pPr>
            <a:r>
              <a:rPr lang="en-US" sz="3300" dirty="0"/>
              <a:t>Then</a:t>
            </a:r>
            <a:r>
              <a:rPr lang="en-US" sz="3300" dirty="0">
                <a:solidFill>
                  <a:schemeClr val="hlink"/>
                </a:solidFill>
              </a:rPr>
              <a:t> </a:t>
            </a:r>
            <a:r>
              <a:rPr lang="en-US" sz="3300" u="sng" dirty="0">
                <a:solidFill>
                  <a:schemeClr val="hlink"/>
                </a:solidFill>
                <a:effectLst>
                  <a:outerShdw blurRad="38100" dist="38100" dir="2700000" algn="tl">
                    <a:srgbClr val="C0C0C0"/>
                  </a:outerShdw>
                </a:effectLst>
              </a:rPr>
              <a:t>shareholder</a:t>
            </a:r>
            <a:r>
              <a:rPr lang="en-US" sz="3300" dirty="0">
                <a:solidFill>
                  <a:schemeClr val="hlink"/>
                </a:solidFill>
                <a:effectLst>
                  <a:outerShdw blurRad="38100" dist="38100" dir="2700000" algn="tl">
                    <a:srgbClr val="C0C0C0"/>
                  </a:outerShdw>
                </a:effectLst>
              </a:rPr>
              <a:t> </a:t>
            </a:r>
            <a:r>
              <a:rPr lang="en-US" sz="3300" u="sng" dirty="0">
                <a:solidFill>
                  <a:schemeClr val="hlink"/>
                </a:solidFill>
                <a:effectLst>
                  <a:outerShdw blurRad="38100" dist="38100" dir="2700000" algn="tl">
                    <a:srgbClr val="C0C0C0"/>
                  </a:outerShdw>
                </a:effectLst>
              </a:rPr>
              <a:t>wealth</a:t>
            </a:r>
            <a:r>
              <a:rPr lang="en-US" sz="3300" dirty="0">
                <a:solidFill>
                  <a:schemeClr val="hlink"/>
                </a:solidFill>
                <a:effectLst>
                  <a:outerShdw blurRad="38100" dist="38100" dir="2700000" algn="tl">
                    <a:srgbClr val="C0C0C0"/>
                  </a:outerShdw>
                </a:effectLst>
              </a:rPr>
              <a:t> </a:t>
            </a:r>
            <a:r>
              <a:rPr lang="en-US" sz="3300" u="sng" dirty="0">
                <a:solidFill>
                  <a:schemeClr val="hlink"/>
                </a:solidFill>
                <a:effectLst>
                  <a:outerShdw blurRad="38100" dist="38100" dir="2700000" algn="tl">
                    <a:srgbClr val="C0C0C0"/>
                  </a:outerShdw>
                </a:effectLst>
              </a:rPr>
              <a:t>maximization</a:t>
            </a:r>
            <a:r>
              <a:rPr lang="en-US" sz="3300" dirty="0">
                <a:solidFill>
                  <a:schemeClr val="hlink"/>
                </a:solidFill>
                <a:effectLst>
                  <a:outerShdw blurRad="38100" dist="38100" dir="2700000" algn="tl">
                    <a:srgbClr val="C0C0C0"/>
                  </a:outerShdw>
                </a:effectLst>
              </a:rPr>
              <a:t> </a:t>
            </a:r>
            <a:r>
              <a:rPr lang="en-US" sz="3300" dirty="0"/>
              <a:t>remains the appropriate goal in governing the firm.</a:t>
            </a:r>
          </a:p>
        </p:txBody>
      </p:sp>
      <p:sp>
        <p:nvSpPr>
          <p:cNvPr id="75781" name="Line 5">
            <a:extLst>
              <a:ext uri="{FF2B5EF4-FFF2-40B4-BE49-F238E27FC236}">
                <a16:creationId xmlns:a16="http://schemas.microsoft.com/office/drawing/2014/main" id="{170A7AB4-9F25-9104-AD4F-28A1EE5A5910}"/>
              </a:ext>
            </a:extLst>
          </p:cNvPr>
          <p:cNvSpPr>
            <a:spLocks noChangeShapeType="1"/>
          </p:cNvSpPr>
          <p:nvPr/>
        </p:nvSpPr>
        <p:spPr bwMode="auto">
          <a:xfrm>
            <a:off x="1828800" y="1600200"/>
            <a:ext cx="55626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9460">
                                            <p:txEl>
                                              <p:pRg st="0" end="0"/>
                                            </p:txEl>
                                          </p:spTgt>
                                        </p:tgtEl>
                                        <p:attrNameLst>
                                          <p:attrName>style.visibility</p:attrName>
                                        </p:attrNameLst>
                                      </p:cBhvr>
                                      <p:to>
                                        <p:strVal val="visible"/>
                                      </p:to>
                                    </p:set>
                                    <p:animEffect transition="in" filter="wipe(left)">
                                      <p:cBhvr>
                                        <p:cTn id="7" dur="500"/>
                                        <p:tgtEl>
                                          <p:spTgt spid="1946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9460">
                                            <p:txEl>
                                              <p:pRg st="1" end="1"/>
                                            </p:txEl>
                                          </p:spTgt>
                                        </p:tgtEl>
                                        <p:attrNameLst>
                                          <p:attrName>style.visibility</p:attrName>
                                        </p:attrNameLst>
                                      </p:cBhvr>
                                      <p:to>
                                        <p:strVal val="visible"/>
                                      </p:to>
                                    </p:set>
                                    <p:animEffect transition="in" filter="wipe(left)">
                                      <p:cBhvr>
                                        <p:cTn id="12" dur="500"/>
                                        <p:tgtEl>
                                          <p:spTgt spid="1946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19460">
                                            <p:txEl>
                                              <p:pRg st="2" end="2"/>
                                            </p:txEl>
                                          </p:spTgt>
                                        </p:tgtEl>
                                        <p:attrNameLst>
                                          <p:attrName>style.visibility</p:attrName>
                                        </p:attrNameLst>
                                      </p:cBhvr>
                                      <p:to>
                                        <p:strVal val="visible"/>
                                      </p:to>
                                    </p:set>
                                    <p:animEffect transition="in" filter="wipe(left)">
                                      <p:cBhvr>
                                        <p:cTn id="17" dur="500"/>
                                        <p:tgtEl>
                                          <p:spTgt spid="1946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6802" name="Line 2">
            <a:extLst>
              <a:ext uri="{FF2B5EF4-FFF2-40B4-BE49-F238E27FC236}">
                <a16:creationId xmlns:a16="http://schemas.microsoft.com/office/drawing/2014/main" id="{0E228F24-83C3-7682-86A2-87A424CE69BF}"/>
              </a:ext>
            </a:extLst>
          </p:cNvPr>
          <p:cNvSpPr>
            <a:spLocks noChangeShapeType="1"/>
          </p:cNvSpPr>
          <p:nvPr/>
        </p:nvSpPr>
        <p:spPr bwMode="auto">
          <a:xfrm>
            <a:off x="1905000" y="1676400"/>
            <a:ext cx="69342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483" name="Rectangle 3">
            <a:extLst>
              <a:ext uri="{FF2B5EF4-FFF2-40B4-BE49-F238E27FC236}">
                <a16:creationId xmlns:a16="http://schemas.microsoft.com/office/drawing/2014/main" id="{9D4C8C66-1B42-0452-D635-BCDB42F5BCAD}"/>
              </a:ext>
            </a:extLst>
          </p:cNvPr>
          <p:cNvSpPr>
            <a:spLocks noGrp="1" noChangeArrowheads="1"/>
          </p:cNvSpPr>
          <p:nvPr>
            <p:ph type="title"/>
          </p:nvPr>
        </p:nvSpPr>
        <p:spPr>
          <a:xfrm>
            <a:off x="1676400" y="76200"/>
            <a:ext cx="5486400" cy="1676400"/>
          </a:xfrm>
        </p:spPr>
        <p:txBody>
          <a:bodyPr/>
          <a:lstStyle/>
          <a:p>
            <a:pPr>
              <a:defRPr/>
            </a:pPr>
            <a:r>
              <a:rPr lang="en-US" sz="2800" b="1" kern="1200" dirty="0"/>
              <a:t>Organization of the Financial Management Function </a:t>
            </a:r>
          </a:p>
        </p:txBody>
      </p:sp>
      <p:sp>
        <p:nvSpPr>
          <p:cNvPr id="17413" name="Rectangle 5">
            <a:extLst>
              <a:ext uri="{FF2B5EF4-FFF2-40B4-BE49-F238E27FC236}">
                <a16:creationId xmlns:a16="http://schemas.microsoft.com/office/drawing/2014/main" id="{C6C8DF09-3370-855E-F437-0A0FA0F77514}"/>
              </a:ext>
            </a:extLst>
          </p:cNvPr>
          <p:cNvSpPr>
            <a:spLocks noChangeArrowheads="1"/>
          </p:cNvSpPr>
          <p:nvPr/>
        </p:nvSpPr>
        <p:spPr bwMode="auto">
          <a:xfrm>
            <a:off x="2292350" y="1987550"/>
            <a:ext cx="4406900" cy="901700"/>
          </a:xfrm>
          <a:prstGeom prst="rect">
            <a:avLst/>
          </a:prstGeom>
          <a:solidFill>
            <a:schemeClr val="accent2"/>
          </a:solidFill>
          <a:ln>
            <a:headEnd/>
            <a:tailEnd/>
          </a:ln>
        </p:spPr>
        <p:style>
          <a:lnRef idx="2">
            <a:schemeClr val="accent2"/>
          </a:lnRef>
          <a:fillRef idx="1">
            <a:schemeClr val="lt1"/>
          </a:fillRef>
          <a:effectRef idx="0">
            <a:schemeClr val="accent2"/>
          </a:effectRef>
          <a:fontRef idx="minor">
            <a:schemeClr val="dk1"/>
          </a:fontRef>
        </p:style>
        <p:txBody>
          <a:bodyPr wrap="none" anchor="ctr"/>
          <a:lstStyle/>
          <a:p>
            <a:pPr eaLnBrk="1" hangingPunct="1">
              <a:defRPr/>
            </a:pPr>
            <a:endParaRPr lang="en-US"/>
          </a:p>
        </p:txBody>
      </p:sp>
      <p:sp>
        <p:nvSpPr>
          <p:cNvPr id="76805" name="Rectangle 6">
            <a:extLst>
              <a:ext uri="{FF2B5EF4-FFF2-40B4-BE49-F238E27FC236}">
                <a16:creationId xmlns:a16="http://schemas.microsoft.com/office/drawing/2014/main" id="{C5235006-9CFB-C7FA-C6A7-DDEB1F461E26}"/>
              </a:ext>
            </a:extLst>
          </p:cNvPr>
          <p:cNvSpPr>
            <a:spLocks noChangeArrowheads="1"/>
          </p:cNvSpPr>
          <p:nvPr/>
        </p:nvSpPr>
        <p:spPr bwMode="auto">
          <a:xfrm>
            <a:off x="2292350" y="3282950"/>
            <a:ext cx="4559300" cy="901700"/>
          </a:xfrm>
          <a:prstGeom prst="rect">
            <a:avLst/>
          </a:prstGeom>
          <a:solidFill>
            <a:schemeClr val="accent2"/>
          </a:solidFill>
          <a:ln w="12700">
            <a:solidFill>
              <a:schemeClr val="tx1"/>
            </a:solidFill>
            <a:miter lim="800000"/>
            <a:headEnd/>
            <a:tailEnd/>
          </a:ln>
        </p:spPr>
        <p:txBody>
          <a:bodyPr wrap="none" anchor="ct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eaLnBrk="1" hangingPunct="1">
              <a:spcBef>
                <a:spcPct val="0"/>
              </a:spcBef>
              <a:spcAft>
                <a:spcPct val="0"/>
              </a:spcAft>
              <a:buClrTx/>
              <a:buSzTx/>
              <a:buFontTx/>
              <a:buNone/>
            </a:pPr>
            <a:endParaRPr lang="en-US" altLang="en-US" sz="2400">
              <a:solidFill>
                <a:schemeClr val="tx1"/>
              </a:solidFill>
            </a:endParaRPr>
          </a:p>
        </p:txBody>
      </p:sp>
      <p:sp>
        <p:nvSpPr>
          <p:cNvPr id="76806" name="Rectangle 7">
            <a:extLst>
              <a:ext uri="{FF2B5EF4-FFF2-40B4-BE49-F238E27FC236}">
                <a16:creationId xmlns:a16="http://schemas.microsoft.com/office/drawing/2014/main" id="{27AF0209-90D8-8834-43A1-52ABB4F48BBC}"/>
              </a:ext>
            </a:extLst>
          </p:cNvPr>
          <p:cNvSpPr>
            <a:spLocks noChangeArrowheads="1"/>
          </p:cNvSpPr>
          <p:nvPr/>
        </p:nvSpPr>
        <p:spPr bwMode="auto">
          <a:xfrm>
            <a:off x="692150" y="4730750"/>
            <a:ext cx="2273300" cy="1206500"/>
          </a:xfrm>
          <a:prstGeom prst="rect">
            <a:avLst/>
          </a:prstGeom>
          <a:solidFill>
            <a:schemeClr val="accent2"/>
          </a:solidFill>
          <a:ln w="12700">
            <a:solidFill>
              <a:schemeClr val="tx1"/>
            </a:solidFill>
            <a:miter lim="800000"/>
            <a:headEnd/>
            <a:tailEnd/>
          </a:ln>
        </p:spPr>
        <p:txBody>
          <a:bodyPr wrap="none" anchor="ct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eaLnBrk="1" hangingPunct="1">
              <a:spcBef>
                <a:spcPct val="0"/>
              </a:spcBef>
              <a:spcAft>
                <a:spcPct val="0"/>
              </a:spcAft>
              <a:buClrTx/>
              <a:buSzTx/>
              <a:buFontTx/>
              <a:buNone/>
            </a:pPr>
            <a:endParaRPr lang="en-US" altLang="en-US" sz="2400">
              <a:solidFill>
                <a:schemeClr val="tx1"/>
              </a:solidFill>
            </a:endParaRPr>
          </a:p>
        </p:txBody>
      </p:sp>
      <p:sp>
        <p:nvSpPr>
          <p:cNvPr id="76807" name="Rectangle 8">
            <a:extLst>
              <a:ext uri="{FF2B5EF4-FFF2-40B4-BE49-F238E27FC236}">
                <a16:creationId xmlns:a16="http://schemas.microsoft.com/office/drawing/2014/main" id="{837D0896-5A1A-6B56-CF68-16FF3EF0169F}"/>
              </a:ext>
            </a:extLst>
          </p:cNvPr>
          <p:cNvSpPr>
            <a:spLocks noChangeArrowheads="1"/>
          </p:cNvSpPr>
          <p:nvPr/>
        </p:nvSpPr>
        <p:spPr bwMode="auto">
          <a:xfrm>
            <a:off x="3435350" y="4730750"/>
            <a:ext cx="2273300" cy="1206500"/>
          </a:xfrm>
          <a:prstGeom prst="rect">
            <a:avLst/>
          </a:prstGeom>
          <a:solidFill>
            <a:schemeClr val="accent2"/>
          </a:solidFill>
          <a:ln w="12700">
            <a:solidFill>
              <a:schemeClr val="tx1"/>
            </a:solidFill>
            <a:miter lim="800000"/>
            <a:headEnd/>
            <a:tailEnd/>
          </a:ln>
        </p:spPr>
        <p:txBody>
          <a:bodyPr wrap="none" anchor="ct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eaLnBrk="1" hangingPunct="1">
              <a:spcBef>
                <a:spcPct val="0"/>
              </a:spcBef>
              <a:spcAft>
                <a:spcPct val="0"/>
              </a:spcAft>
              <a:buClrTx/>
              <a:buSzTx/>
              <a:buFontTx/>
              <a:buNone/>
            </a:pPr>
            <a:endParaRPr lang="en-US" altLang="en-US" sz="2400">
              <a:solidFill>
                <a:schemeClr val="tx1"/>
              </a:solidFill>
            </a:endParaRPr>
          </a:p>
        </p:txBody>
      </p:sp>
      <p:sp>
        <p:nvSpPr>
          <p:cNvPr id="76808" name="Rectangle 9">
            <a:extLst>
              <a:ext uri="{FF2B5EF4-FFF2-40B4-BE49-F238E27FC236}">
                <a16:creationId xmlns:a16="http://schemas.microsoft.com/office/drawing/2014/main" id="{BE03E003-7C0B-1E07-0D74-3FCF00B41378}"/>
              </a:ext>
            </a:extLst>
          </p:cNvPr>
          <p:cNvSpPr>
            <a:spLocks noChangeArrowheads="1"/>
          </p:cNvSpPr>
          <p:nvPr/>
        </p:nvSpPr>
        <p:spPr bwMode="auto">
          <a:xfrm>
            <a:off x="6178550" y="4730750"/>
            <a:ext cx="2273300" cy="1206500"/>
          </a:xfrm>
          <a:prstGeom prst="rect">
            <a:avLst/>
          </a:prstGeom>
          <a:solidFill>
            <a:schemeClr val="accent2"/>
          </a:solidFill>
          <a:ln w="12700">
            <a:solidFill>
              <a:schemeClr val="tx1"/>
            </a:solidFill>
            <a:miter lim="800000"/>
            <a:headEnd/>
            <a:tailEnd/>
          </a:ln>
        </p:spPr>
        <p:txBody>
          <a:bodyPr wrap="none" anchor="ct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eaLnBrk="1" hangingPunct="1">
              <a:spcBef>
                <a:spcPct val="0"/>
              </a:spcBef>
              <a:spcAft>
                <a:spcPct val="0"/>
              </a:spcAft>
              <a:buClrTx/>
              <a:buSzTx/>
              <a:buFontTx/>
              <a:buNone/>
            </a:pPr>
            <a:endParaRPr lang="en-US" altLang="en-US" sz="2400">
              <a:solidFill>
                <a:schemeClr val="tx1"/>
              </a:solidFill>
            </a:endParaRPr>
          </a:p>
        </p:txBody>
      </p:sp>
      <p:sp>
        <p:nvSpPr>
          <p:cNvPr id="76809" name="Line 10">
            <a:extLst>
              <a:ext uri="{FF2B5EF4-FFF2-40B4-BE49-F238E27FC236}">
                <a16:creationId xmlns:a16="http://schemas.microsoft.com/office/drawing/2014/main" id="{02D1984D-25A3-F566-90BD-6189F042568B}"/>
              </a:ext>
            </a:extLst>
          </p:cNvPr>
          <p:cNvSpPr>
            <a:spLocks noChangeShapeType="1"/>
          </p:cNvSpPr>
          <p:nvPr/>
        </p:nvSpPr>
        <p:spPr bwMode="auto">
          <a:xfrm>
            <a:off x="4572000" y="2895600"/>
            <a:ext cx="0" cy="381000"/>
          </a:xfrm>
          <a:prstGeom prst="line">
            <a:avLst/>
          </a:prstGeom>
          <a:noFill/>
          <a:ln w="254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6810" name="Line 11">
            <a:extLst>
              <a:ext uri="{FF2B5EF4-FFF2-40B4-BE49-F238E27FC236}">
                <a16:creationId xmlns:a16="http://schemas.microsoft.com/office/drawing/2014/main" id="{E2ED551C-D933-DECE-AD62-54DE22301B66}"/>
              </a:ext>
            </a:extLst>
          </p:cNvPr>
          <p:cNvSpPr>
            <a:spLocks noChangeShapeType="1"/>
          </p:cNvSpPr>
          <p:nvPr/>
        </p:nvSpPr>
        <p:spPr bwMode="auto">
          <a:xfrm>
            <a:off x="4572000" y="4191000"/>
            <a:ext cx="0" cy="533400"/>
          </a:xfrm>
          <a:prstGeom prst="line">
            <a:avLst/>
          </a:prstGeom>
          <a:noFill/>
          <a:ln w="254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6811" name="Line 12">
            <a:extLst>
              <a:ext uri="{FF2B5EF4-FFF2-40B4-BE49-F238E27FC236}">
                <a16:creationId xmlns:a16="http://schemas.microsoft.com/office/drawing/2014/main" id="{5A8D03EA-C5F4-ED97-E0F0-452134A5AB27}"/>
              </a:ext>
            </a:extLst>
          </p:cNvPr>
          <p:cNvSpPr>
            <a:spLocks noChangeShapeType="1"/>
          </p:cNvSpPr>
          <p:nvPr/>
        </p:nvSpPr>
        <p:spPr bwMode="auto">
          <a:xfrm>
            <a:off x="6858000" y="4191000"/>
            <a:ext cx="457200" cy="533400"/>
          </a:xfrm>
          <a:prstGeom prst="line">
            <a:avLst/>
          </a:prstGeom>
          <a:noFill/>
          <a:ln w="254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6812" name="Line 13">
            <a:extLst>
              <a:ext uri="{FF2B5EF4-FFF2-40B4-BE49-F238E27FC236}">
                <a16:creationId xmlns:a16="http://schemas.microsoft.com/office/drawing/2014/main" id="{C86A76B8-F8A7-56B6-8A1E-0A3D42843033}"/>
              </a:ext>
            </a:extLst>
          </p:cNvPr>
          <p:cNvSpPr>
            <a:spLocks noChangeShapeType="1"/>
          </p:cNvSpPr>
          <p:nvPr/>
        </p:nvSpPr>
        <p:spPr bwMode="auto">
          <a:xfrm flipH="1">
            <a:off x="1828800" y="4191000"/>
            <a:ext cx="457200" cy="533400"/>
          </a:xfrm>
          <a:prstGeom prst="line">
            <a:avLst/>
          </a:prstGeom>
          <a:noFill/>
          <a:ln w="254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6813" name="Rectangle 14">
            <a:extLst>
              <a:ext uri="{FF2B5EF4-FFF2-40B4-BE49-F238E27FC236}">
                <a16:creationId xmlns:a16="http://schemas.microsoft.com/office/drawing/2014/main" id="{5D18BAA4-78AC-BB3C-D889-4DE191E8D0EB}"/>
              </a:ext>
            </a:extLst>
          </p:cNvPr>
          <p:cNvSpPr>
            <a:spLocks noChangeArrowheads="1"/>
          </p:cNvSpPr>
          <p:nvPr/>
        </p:nvSpPr>
        <p:spPr bwMode="auto">
          <a:xfrm>
            <a:off x="2652713" y="2181225"/>
            <a:ext cx="3744912" cy="57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spcBef>
                <a:spcPct val="0"/>
              </a:spcBef>
              <a:spcAft>
                <a:spcPct val="0"/>
              </a:spcAft>
              <a:buClrTx/>
              <a:buSzTx/>
              <a:buFontTx/>
              <a:buNone/>
            </a:pPr>
            <a:r>
              <a:rPr lang="en-US" altLang="en-US" sz="3200"/>
              <a:t>Board of Directors</a:t>
            </a:r>
          </a:p>
        </p:txBody>
      </p:sp>
      <p:sp>
        <p:nvSpPr>
          <p:cNvPr id="76814" name="Rectangle 15">
            <a:extLst>
              <a:ext uri="{FF2B5EF4-FFF2-40B4-BE49-F238E27FC236}">
                <a16:creationId xmlns:a16="http://schemas.microsoft.com/office/drawing/2014/main" id="{696BB9CE-DCBE-FE39-D139-DA0690043080}"/>
              </a:ext>
            </a:extLst>
          </p:cNvPr>
          <p:cNvSpPr>
            <a:spLocks noChangeArrowheads="1"/>
          </p:cNvSpPr>
          <p:nvPr/>
        </p:nvSpPr>
        <p:spPr bwMode="auto">
          <a:xfrm>
            <a:off x="2430463" y="3292475"/>
            <a:ext cx="4318000" cy="94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lgn="ctr">
              <a:spcBef>
                <a:spcPct val="0"/>
              </a:spcBef>
              <a:spcAft>
                <a:spcPct val="0"/>
              </a:spcAft>
              <a:buClrTx/>
              <a:buSzTx/>
              <a:buFontTx/>
              <a:buNone/>
            </a:pPr>
            <a:r>
              <a:rPr lang="en-US" altLang="en-US" sz="2800"/>
              <a:t>President</a:t>
            </a:r>
          </a:p>
          <a:p>
            <a:pPr algn="ctr">
              <a:spcBef>
                <a:spcPct val="0"/>
              </a:spcBef>
              <a:spcAft>
                <a:spcPct val="0"/>
              </a:spcAft>
              <a:buClrTx/>
              <a:buSzTx/>
              <a:buFontTx/>
              <a:buNone/>
            </a:pPr>
            <a:r>
              <a:rPr lang="en-US" altLang="en-US" sz="2800"/>
              <a:t>(Chief Executive Officer)</a:t>
            </a:r>
          </a:p>
        </p:txBody>
      </p:sp>
      <p:sp>
        <p:nvSpPr>
          <p:cNvPr id="76815" name="Rectangle 16">
            <a:extLst>
              <a:ext uri="{FF2B5EF4-FFF2-40B4-BE49-F238E27FC236}">
                <a16:creationId xmlns:a16="http://schemas.microsoft.com/office/drawing/2014/main" id="{D9C73857-290A-9648-F42F-6043C6AA2102}"/>
              </a:ext>
            </a:extLst>
          </p:cNvPr>
          <p:cNvSpPr>
            <a:spLocks noChangeArrowheads="1"/>
          </p:cNvSpPr>
          <p:nvPr/>
        </p:nvSpPr>
        <p:spPr bwMode="auto">
          <a:xfrm>
            <a:off x="671513" y="4938713"/>
            <a:ext cx="2281237" cy="819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lgn="ctr">
              <a:spcBef>
                <a:spcPct val="0"/>
              </a:spcBef>
              <a:spcAft>
                <a:spcPct val="0"/>
              </a:spcAft>
              <a:buClrTx/>
              <a:buSzTx/>
              <a:buFontTx/>
              <a:buNone/>
            </a:pPr>
            <a:r>
              <a:rPr lang="en-US" altLang="en-US" sz="2400"/>
              <a:t>Vice President</a:t>
            </a:r>
          </a:p>
          <a:p>
            <a:pPr algn="ctr">
              <a:spcBef>
                <a:spcPct val="0"/>
              </a:spcBef>
              <a:spcAft>
                <a:spcPct val="0"/>
              </a:spcAft>
              <a:buClrTx/>
              <a:buSzTx/>
              <a:buFontTx/>
              <a:buNone/>
            </a:pPr>
            <a:r>
              <a:rPr lang="en-US" altLang="en-US" sz="2400"/>
              <a:t>Operations</a:t>
            </a:r>
          </a:p>
        </p:txBody>
      </p:sp>
      <p:sp>
        <p:nvSpPr>
          <p:cNvPr id="76816" name="Rectangle 17">
            <a:extLst>
              <a:ext uri="{FF2B5EF4-FFF2-40B4-BE49-F238E27FC236}">
                <a16:creationId xmlns:a16="http://schemas.microsoft.com/office/drawing/2014/main" id="{7643DC33-39FA-308C-B83C-2B4DE3B342D6}"/>
              </a:ext>
            </a:extLst>
          </p:cNvPr>
          <p:cNvSpPr>
            <a:spLocks noChangeArrowheads="1"/>
          </p:cNvSpPr>
          <p:nvPr/>
        </p:nvSpPr>
        <p:spPr bwMode="auto">
          <a:xfrm>
            <a:off x="6157913" y="4938713"/>
            <a:ext cx="2281237" cy="819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lgn="ctr">
              <a:spcBef>
                <a:spcPct val="0"/>
              </a:spcBef>
              <a:spcAft>
                <a:spcPct val="0"/>
              </a:spcAft>
              <a:buClrTx/>
              <a:buSzTx/>
              <a:buFontTx/>
              <a:buNone/>
            </a:pPr>
            <a:r>
              <a:rPr lang="en-US" altLang="en-US" sz="2400"/>
              <a:t>Vice President</a:t>
            </a:r>
          </a:p>
          <a:p>
            <a:pPr algn="ctr">
              <a:spcBef>
                <a:spcPct val="0"/>
              </a:spcBef>
              <a:spcAft>
                <a:spcPct val="0"/>
              </a:spcAft>
              <a:buClrTx/>
              <a:buSzTx/>
              <a:buFontTx/>
              <a:buNone/>
            </a:pPr>
            <a:r>
              <a:rPr lang="en-US" altLang="en-US" sz="2400"/>
              <a:t>Marketing</a:t>
            </a:r>
          </a:p>
        </p:txBody>
      </p:sp>
      <p:sp>
        <p:nvSpPr>
          <p:cNvPr id="76817" name="Rectangle 18">
            <a:extLst>
              <a:ext uri="{FF2B5EF4-FFF2-40B4-BE49-F238E27FC236}">
                <a16:creationId xmlns:a16="http://schemas.microsoft.com/office/drawing/2014/main" id="{209912E4-E56A-E2EF-7757-23A96F9E0912}"/>
              </a:ext>
            </a:extLst>
          </p:cNvPr>
          <p:cNvSpPr>
            <a:spLocks noChangeArrowheads="1"/>
          </p:cNvSpPr>
          <p:nvPr/>
        </p:nvSpPr>
        <p:spPr bwMode="auto">
          <a:xfrm>
            <a:off x="3268663" y="4938713"/>
            <a:ext cx="2513012" cy="828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lgn="ctr">
              <a:spcBef>
                <a:spcPct val="0"/>
              </a:spcBef>
              <a:spcAft>
                <a:spcPct val="0"/>
              </a:spcAft>
              <a:buClrTx/>
              <a:buSzTx/>
              <a:buFontTx/>
              <a:buNone/>
            </a:pPr>
            <a:r>
              <a:rPr lang="en-US" altLang="en-US" sz="2400">
                <a:solidFill>
                  <a:schemeClr val="tx2"/>
                </a:solidFill>
              </a:rPr>
              <a:t>Vice President Finance</a:t>
            </a:r>
          </a:p>
        </p:txBody>
      </p:sp>
      <p:sp>
        <p:nvSpPr>
          <p:cNvPr id="76818" name="Line 19">
            <a:extLst>
              <a:ext uri="{FF2B5EF4-FFF2-40B4-BE49-F238E27FC236}">
                <a16:creationId xmlns:a16="http://schemas.microsoft.com/office/drawing/2014/main" id="{81F66775-173E-CB5D-1FFB-14F41BC4EE77}"/>
              </a:ext>
            </a:extLst>
          </p:cNvPr>
          <p:cNvSpPr>
            <a:spLocks noChangeShapeType="1"/>
          </p:cNvSpPr>
          <p:nvPr/>
        </p:nvSpPr>
        <p:spPr bwMode="auto">
          <a:xfrm>
            <a:off x="1828800" y="1600200"/>
            <a:ext cx="69342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7826" name="Line 2">
            <a:extLst>
              <a:ext uri="{FF2B5EF4-FFF2-40B4-BE49-F238E27FC236}">
                <a16:creationId xmlns:a16="http://schemas.microsoft.com/office/drawing/2014/main" id="{7B7BB88D-5AAB-D60C-41DA-D9F26349E609}"/>
              </a:ext>
            </a:extLst>
          </p:cNvPr>
          <p:cNvSpPr>
            <a:spLocks noChangeShapeType="1"/>
          </p:cNvSpPr>
          <p:nvPr/>
        </p:nvSpPr>
        <p:spPr bwMode="auto">
          <a:xfrm>
            <a:off x="1905000" y="1676400"/>
            <a:ext cx="6934200" cy="0"/>
          </a:xfrm>
          <a:prstGeom prst="line">
            <a:avLst/>
          </a:prstGeom>
          <a:noFill/>
          <a:ln w="76200">
            <a:solidFill>
              <a:schemeClr val="bg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7827" name="Rectangle 5">
            <a:extLst>
              <a:ext uri="{FF2B5EF4-FFF2-40B4-BE49-F238E27FC236}">
                <a16:creationId xmlns:a16="http://schemas.microsoft.com/office/drawing/2014/main" id="{07B88EE0-7647-CC56-7F60-BEBF479AD52C}"/>
              </a:ext>
            </a:extLst>
          </p:cNvPr>
          <p:cNvSpPr>
            <a:spLocks noChangeArrowheads="1"/>
          </p:cNvSpPr>
          <p:nvPr/>
        </p:nvSpPr>
        <p:spPr bwMode="auto">
          <a:xfrm>
            <a:off x="879475" y="2882900"/>
            <a:ext cx="3432175" cy="2952750"/>
          </a:xfrm>
          <a:prstGeom prst="rect">
            <a:avLst/>
          </a:prstGeom>
          <a:solidFill>
            <a:srgbClr val="A75151"/>
          </a:solidFill>
          <a:ln w="38100">
            <a:solidFill>
              <a:srgbClr val="014A01"/>
            </a:solidFill>
            <a:miter lim="800000"/>
            <a:headEnd/>
            <a:tailEnd/>
          </a:ln>
        </p:spPr>
        <p:txBody>
          <a:bodyPr lIns="90488" tIns="44450" rIns="90488" bIns="44450">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lgn="ctr">
              <a:spcBef>
                <a:spcPct val="0"/>
              </a:spcBef>
              <a:spcAft>
                <a:spcPct val="0"/>
              </a:spcAft>
              <a:buClrTx/>
              <a:buSzTx/>
              <a:buFontTx/>
              <a:buNone/>
            </a:pPr>
            <a:r>
              <a:rPr lang="en-US" altLang="en-US" sz="2400" u="sng"/>
              <a:t>Treasurer</a:t>
            </a:r>
            <a:endParaRPr lang="en-US" altLang="en-US" sz="2000"/>
          </a:p>
          <a:p>
            <a:pPr algn="ctr">
              <a:spcBef>
                <a:spcPct val="0"/>
              </a:spcBef>
              <a:spcAft>
                <a:spcPct val="0"/>
              </a:spcAft>
              <a:buClrTx/>
              <a:buSzTx/>
              <a:buFontTx/>
              <a:buNone/>
            </a:pPr>
            <a:r>
              <a:rPr lang="en-US" altLang="en-US" sz="1800"/>
              <a:t>Capital Budgeting</a:t>
            </a:r>
          </a:p>
          <a:p>
            <a:pPr algn="ctr">
              <a:spcBef>
                <a:spcPct val="0"/>
              </a:spcBef>
              <a:spcAft>
                <a:spcPct val="0"/>
              </a:spcAft>
              <a:buClrTx/>
              <a:buSzTx/>
              <a:buFontTx/>
              <a:buNone/>
            </a:pPr>
            <a:r>
              <a:rPr lang="en-US" altLang="en-US" sz="1800"/>
              <a:t>Cash Management</a:t>
            </a:r>
          </a:p>
          <a:p>
            <a:pPr algn="ctr">
              <a:spcBef>
                <a:spcPct val="0"/>
              </a:spcBef>
              <a:spcAft>
                <a:spcPct val="0"/>
              </a:spcAft>
              <a:buClrTx/>
              <a:buSzTx/>
              <a:buFontTx/>
              <a:buNone/>
            </a:pPr>
            <a:r>
              <a:rPr lang="en-US" altLang="en-US" sz="1800"/>
              <a:t>Credit Management</a:t>
            </a:r>
          </a:p>
          <a:p>
            <a:pPr algn="ctr">
              <a:spcBef>
                <a:spcPct val="0"/>
              </a:spcBef>
              <a:spcAft>
                <a:spcPct val="0"/>
              </a:spcAft>
              <a:buClrTx/>
              <a:buSzTx/>
              <a:buFontTx/>
              <a:buNone/>
            </a:pPr>
            <a:r>
              <a:rPr lang="en-US" altLang="en-US" sz="1800"/>
              <a:t>Dividend Disbursement</a:t>
            </a:r>
          </a:p>
          <a:p>
            <a:pPr algn="ctr">
              <a:spcBef>
                <a:spcPct val="0"/>
              </a:spcBef>
              <a:spcAft>
                <a:spcPct val="0"/>
              </a:spcAft>
              <a:buClrTx/>
              <a:buSzTx/>
              <a:buFontTx/>
              <a:buNone/>
            </a:pPr>
            <a:r>
              <a:rPr lang="en-US" altLang="en-US" sz="1800"/>
              <a:t>Fin Analysis/Planning</a:t>
            </a:r>
          </a:p>
          <a:p>
            <a:pPr algn="ctr">
              <a:spcBef>
                <a:spcPct val="0"/>
              </a:spcBef>
              <a:spcAft>
                <a:spcPct val="0"/>
              </a:spcAft>
              <a:buClrTx/>
              <a:buSzTx/>
              <a:buFontTx/>
              <a:buNone/>
            </a:pPr>
            <a:r>
              <a:rPr lang="en-US" altLang="en-US" sz="1800"/>
              <a:t>Pension Management</a:t>
            </a:r>
          </a:p>
          <a:p>
            <a:pPr algn="ctr">
              <a:spcBef>
                <a:spcPct val="0"/>
              </a:spcBef>
              <a:spcAft>
                <a:spcPct val="0"/>
              </a:spcAft>
              <a:buClrTx/>
              <a:buSzTx/>
              <a:buFontTx/>
              <a:buNone/>
            </a:pPr>
            <a:r>
              <a:rPr lang="en-US" altLang="en-US" sz="1800"/>
              <a:t>Insurance/Risk Mngmt</a:t>
            </a:r>
          </a:p>
          <a:p>
            <a:pPr algn="ctr">
              <a:spcBef>
                <a:spcPct val="0"/>
              </a:spcBef>
              <a:spcAft>
                <a:spcPct val="0"/>
              </a:spcAft>
              <a:buClrTx/>
              <a:buSzTx/>
              <a:buFontTx/>
              <a:buNone/>
            </a:pPr>
            <a:r>
              <a:rPr lang="en-US" altLang="en-US" sz="1800"/>
              <a:t>Tax Analysis/Planning</a:t>
            </a:r>
          </a:p>
          <a:p>
            <a:pPr algn="ctr">
              <a:spcBef>
                <a:spcPct val="0"/>
              </a:spcBef>
              <a:spcAft>
                <a:spcPct val="0"/>
              </a:spcAft>
              <a:buClrTx/>
              <a:buSzTx/>
              <a:buFontTx/>
              <a:buNone/>
            </a:pPr>
            <a:endParaRPr lang="en-US" altLang="en-US" sz="1800"/>
          </a:p>
        </p:txBody>
      </p:sp>
      <p:sp>
        <p:nvSpPr>
          <p:cNvPr id="21510" name="Rectangle 6">
            <a:extLst>
              <a:ext uri="{FF2B5EF4-FFF2-40B4-BE49-F238E27FC236}">
                <a16:creationId xmlns:a16="http://schemas.microsoft.com/office/drawing/2014/main" id="{4C3D1A49-FD1A-4135-8544-6566A7E71300}"/>
              </a:ext>
            </a:extLst>
          </p:cNvPr>
          <p:cNvSpPr>
            <a:spLocks noGrp="1" noChangeArrowheads="1"/>
          </p:cNvSpPr>
          <p:nvPr>
            <p:ph type="title"/>
          </p:nvPr>
        </p:nvSpPr>
        <p:spPr>
          <a:xfrm>
            <a:off x="1676400" y="76200"/>
            <a:ext cx="5257800" cy="1676400"/>
          </a:xfrm>
        </p:spPr>
        <p:txBody>
          <a:bodyPr/>
          <a:lstStyle/>
          <a:p>
            <a:pPr>
              <a:defRPr/>
            </a:pPr>
            <a:r>
              <a:rPr lang="en-US" sz="2800" b="1" kern="1200" dirty="0"/>
              <a:t>Organization of the Financial Management Function </a:t>
            </a:r>
          </a:p>
        </p:txBody>
      </p:sp>
      <p:sp>
        <p:nvSpPr>
          <p:cNvPr id="77829" name="Line 9">
            <a:extLst>
              <a:ext uri="{FF2B5EF4-FFF2-40B4-BE49-F238E27FC236}">
                <a16:creationId xmlns:a16="http://schemas.microsoft.com/office/drawing/2014/main" id="{A4B09B9B-77AC-1B2C-52D0-E7206FC90E5F}"/>
              </a:ext>
            </a:extLst>
          </p:cNvPr>
          <p:cNvSpPr>
            <a:spLocks noChangeShapeType="1"/>
          </p:cNvSpPr>
          <p:nvPr/>
        </p:nvSpPr>
        <p:spPr bwMode="auto">
          <a:xfrm>
            <a:off x="4572000" y="1600200"/>
            <a:ext cx="0" cy="190500"/>
          </a:xfrm>
          <a:prstGeom prst="line">
            <a:avLst/>
          </a:prstGeom>
          <a:noFill/>
          <a:ln w="254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442" name="Rectangle 10">
            <a:extLst>
              <a:ext uri="{FF2B5EF4-FFF2-40B4-BE49-F238E27FC236}">
                <a16:creationId xmlns:a16="http://schemas.microsoft.com/office/drawing/2014/main" id="{01AFA51A-B878-BB63-5FCF-876D03647AF6}"/>
              </a:ext>
            </a:extLst>
          </p:cNvPr>
          <p:cNvSpPr>
            <a:spLocks noChangeArrowheads="1"/>
          </p:cNvSpPr>
          <p:nvPr/>
        </p:nvSpPr>
        <p:spPr bwMode="auto">
          <a:xfrm>
            <a:off x="1447800" y="1833563"/>
            <a:ext cx="7045325" cy="768350"/>
          </a:xfrm>
          <a:prstGeom prst="rect">
            <a:avLst/>
          </a:prstGeom>
          <a:ln/>
        </p:spPr>
        <p:style>
          <a:lnRef idx="1">
            <a:schemeClr val="dk1"/>
          </a:lnRef>
          <a:fillRef idx="2">
            <a:schemeClr val="dk1"/>
          </a:fillRef>
          <a:effectRef idx="1">
            <a:schemeClr val="dk1"/>
          </a:effectRef>
          <a:fontRef idx="minor">
            <a:schemeClr val="dk1"/>
          </a:fontRef>
        </p:style>
        <p:txBody>
          <a:bodyPr wrap="none" lIns="90488" tIns="44450" rIns="90488" bIns="44450">
            <a:spAutoFit/>
          </a:bodyPr>
          <a:lstStyle/>
          <a:p>
            <a:pPr>
              <a:defRPr/>
            </a:pPr>
            <a:r>
              <a:rPr lang="en-US" sz="4400" dirty="0">
                <a:solidFill>
                  <a:schemeClr val="tx1"/>
                </a:solidFill>
              </a:rPr>
              <a:t>Vice President of Finance</a:t>
            </a:r>
          </a:p>
        </p:txBody>
      </p:sp>
      <p:sp>
        <p:nvSpPr>
          <p:cNvPr id="77831" name="Rectangle 11">
            <a:extLst>
              <a:ext uri="{FF2B5EF4-FFF2-40B4-BE49-F238E27FC236}">
                <a16:creationId xmlns:a16="http://schemas.microsoft.com/office/drawing/2014/main" id="{D714C04B-EC18-DAF4-4BAC-59E5B8AAC3F6}"/>
              </a:ext>
            </a:extLst>
          </p:cNvPr>
          <p:cNvSpPr>
            <a:spLocks noChangeArrowheads="1"/>
          </p:cNvSpPr>
          <p:nvPr/>
        </p:nvSpPr>
        <p:spPr bwMode="auto">
          <a:xfrm>
            <a:off x="4778375" y="2857500"/>
            <a:ext cx="3432175" cy="2952750"/>
          </a:xfrm>
          <a:prstGeom prst="rect">
            <a:avLst/>
          </a:prstGeom>
          <a:solidFill>
            <a:srgbClr val="D49FFF"/>
          </a:solidFill>
          <a:ln w="38100">
            <a:solidFill>
              <a:srgbClr val="42B200"/>
            </a:solidFill>
            <a:miter lim="800000"/>
            <a:headEnd/>
            <a:tailEnd/>
          </a:ln>
        </p:spPr>
        <p:txBody>
          <a:bodyPr lIns="90488" tIns="44450" rIns="90488" bIns="44450">
            <a:spAutoFit/>
          </a:bodyPr>
          <a:lstStyle>
            <a:lvl1pPr>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1pPr>
            <a:lvl2pPr marL="742950" indent="-285750">
              <a:spcBef>
                <a:spcPct val="20000"/>
              </a:spcBef>
              <a:spcAft>
                <a:spcPct val="20000"/>
              </a:spcAft>
              <a:buClr>
                <a:schemeClr val="tx2"/>
              </a:buClr>
              <a:buSzPct val="75000"/>
              <a:buFont typeface="Monotype Sorts" pitchFamily="2" charset="2"/>
              <a:buChar char="u"/>
              <a:defRPr sz="3600" b="1">
                <a:solidFill>
                  <a:srgbClr val="000000"/>
                </a:solidFill>
                <a:latin typeface="Arial" panose="020B0604020202020204" pitchFamily="34" charset="0"/>
              </a:defRPr>
            </a:lvl2pPr>
            <a:lvl3pPr marL="11430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3pPr>
            <a:lvl4pPr marL="16002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4pPr>
            <a:lvl5pPr marL="2057400" indent="-22860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5pPr>
            <a:lvl6pPr marL="25146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6pPr>
            <a:lvl7pPr marL="29718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7pPr>
            <a:lvl8pPr marL="34290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8pPr>
            <a:lvl9pPr marL="3886200" indent="-228600" eaLnBrk="0" fontAlgn="base" hangingPunct="0">
              <a:spcBef>
                <a:spcPct val="20000"/>
              </a:spcBef>
              <a:spcAft>
                <a:spcPct val="20000"/>
              </a:spcAft>
              <a:buClr>
                <a:schemeClr val="tx2"/>
              </a:buClr>
              <a:buSzPct val="65000"/>
              <a:buFont typeface="Monotype Sorts" pitchFamily="2" charset="2"/>
              <a:buChar char="u"/>
              <a:defRPr sz="3600" b="1">
                <a:solidFill>
                  <a:srgbClr val="000000"/>
                </a:solidFill>
                <a:latin typeface="Arial" panose="020B0604020202020204" pitchFamily="34" charset="0"/>
              </a:defRPr>
            </a:lvl9pPr>
          </a:lstStyle>
          <a:p>
            <a:pPr algn="ctr">
              <a:spcBef>
                <a:spcPct val="0"/>
              </a:spcBef>
              <a:spcAft>
                <a:spcPct val="0"/>
              </a:spcAft>
              <a:buClrTx/>
              <a:buSzTx/>
              <a:buFontTx/>
              <a:buNone/>
            </a:pPr>
            <a:r>
              <a:rPr lang="en-US" altLang="en-US" sz="2400" u="sng"/>
              <a:t>Controller</a:t>
            </a:r>
            <a:endParaRPr lang="en-US" altLang="en-US" sz="2000"/>
          </a:p>
          <a:p>
            <a:pPr algn="ctr">
              <a:spcBef>
                <a:spcPct val="0"/>
              </a:spcBef>
              <a:spcAft>
                <a:spcPct val="0"/>
              </a:spcAft>
              <a:buClrTx/>
              <a:buSzTx/>
              <a:buFontTx/>
              <a:buNone/>
            </a:pPr>
            <a:r>
              <a:rPr lang="en-US" altLang="en-US" sz="1800"/>
              <a:t>Cost Accounting</a:t>
            </a:r>
          </a:p>
          <a:p>
            <a:pPr algn="ctr">
              <a:spcBef>
                <a:spcPct val="0"/>
              </a:spcBef>
              <a:spcAft>
                <a:spcPct val="0"/>
              </a:spcAft>
              <a:buClrTx/>
              <a:buSzTx/>
              <a:buFontTx/>
              <a:buNone/>
            </a:pPr>
            <a:r>
              <a:rPr lang="en-US" altLang="en-US" sz="1800"/>
              <a:t>Cost Management</a:t>
            </a:r>
          </a:p>
          <a:p>
            <a:pPr algn="ctr">
              <a:spcBef>
                <a:spcPct val="0"/>
              </a:spcBef>
              <a:spcAft>
                <a:spcPct val="0"/>
              </a:spcAft>
              <a:buClrTx/>
              <a:buSzTx/>
              <a:buFontTx/>
              <a:buNone/>
            </a:pPr>
            <a:r>
              <a:rPr lang="en-US" altLang="en-US" sz="1800"/>
              <a:t>Data Processing</a:t>
            </a:r>
          </a:p>
          <a:p>
            <a:pPr algn="ctr">
              <a:spcBef>
                <a:spcPct val="0"/>
              </a:spcBef>
              <a:spcAft>
                <a:spcPct val="0"/>
              </a:spcAft>
              <a:buClrTx/>
              <a:buSzTx/>
              <a:buFontTx/>
              <a:buNone/>
            </a:pPr>
            <a:r>
              <a:rPr lang="en-US" altLang="en-US" sz="1800"/>
              <a:t>General Ledger</a:t>
            </a:r>
          </a:p>
          <a:p>
            <a:pPr algn="ctr">
              <a:spcBef>
                <a:spcPct val="0"/>
              </a:spcBef>
              <a:spcAft>
                <a:spcPct val="0"/>
              </a:spcAft>
              <a:buClrTx/>
              <a:buSzTx/>
              <a:buFontTx/>
              <a:buNone/>
            </a:pPr>
            <a:r>
              <a:rPr lang="en-US" altLang="en-US" sz="1800"/>
              <a:t>Government Reporting</a:t>
            </a:r>
          </a:p>
          <a:p>
            <a:pPr algn="ctr">
              <a:spcBef>
                <a:spcPct val="0"/>
              </a:spcBef>
              <a:spcAft>
                <a:spcPct val="0"/>
              </a:spcAft>
              <a:buClrTx/>
              <a:buSzTx/>
              <a:buFontTx/>
              <a:buNone/>
            </a:pPr>
            <a:r>
              <a:rPr lang="en-US" altLang="en-US" sz="1800"/>
              <a:t>Internal Control</a:t>
            </a:r>
          </a:p>
          <a:p>
            <a:pPr algn="ctr">
              <a:spcBef>
                <a:spcPct val="0"/>
              </a:spcBef>
              <a:spcAft>
                <a:spcPct val="0"/>
              </a:spcAft>
              <a:buClrTx/>
              <a:buSzTx/>
              <a:buFontTx/>
              <a:buNone/>
            </a:pPr>
            <a:r>
              <a:rPr lang="en-US" altLang="en-US" sz="1800"/>
              <a:t>Preparing Fin Stmts</a:t>
            </a:r>
          </a:p>
          <a:p>
            <a:pPr algn="ctr">
              <a:spcBef>
                <a:spcPct val="0"/>
              </a:spcBef>
              <a:spcAft>
                <a:spcPct val="0"/>
              </a:spcAft>
              <a:buClrTx/>
              <a:buSzTx/>
              <a:buFontTx/>
              <a:buNone/>
            </a:pPr>
            <a:r>
              <a:rPr lang="en-US" altLang="en-US" sz="1800"/>
              <a:t>Preparing Budgets</a:t>
            </a:r>
          </a:p>
          <a:p>
            <a:pPr algn="ctr">
              <a:spcBef>
                <a:spcPct val="0"/>
              </a:spcBef>
              <a:spcAft>
                <a:spcPct val="0"/>
              </a:spcAft>
              <a:buClrTx/>
              <a:buSzTx/>
              <a:buFontTx/>
              <a:buNone/>
            </a:pPr>
            <a:r>
              <a:rPr lang="en-US" altLang="en-US" sz="1800"/>
              <a:t>Preparing Forecasts</a:t>
            </a:r>
          </a:p>
        </p:txBody>
      </p:sp>
      <p:sp>
        <p:nvSpPr>
          <p:cNvPr id="77832" name="Line 14">
            <a:extLst>
              <a:ext uri="{FF2B5EF4-FFF2-40B4-BE49-F238E27FC236}">
                <a16:creationId xmlns:a16="http://schemas.microsoft.com/office/drawing/2014/main" id="{DD1FE529-7F4B-A004-9B70-7E763D28CFCC}"/>
              </a:ext>
            </a:extLst>
          </p:cNvPr>
          <p:cNvSpPr>
            <a:spLocks noChangeShapeType="1"/>
          </p:cNvSpPr>
          <p:nvPr/>
        </p:nvSpPr>
        <p:spPr bwMode="auto">
          <a:xfrm>
            <a:off x="1828800" y="1600200"/>
            <a:ext cx="6934200" cy="0"/>
          </a:xfrm>
          <a:prstGeom prst="line">
            <a:avLst/>
          </a:prstGeom>
          <a:noFill/>
          <a:ln w="76200">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77833" name="Straight Arrow Connector 2">
            <a:extLst>
              <a:ext uri="{FF2B5EF4-FFF2-40B4-BE49-F238E27FC236}">
                <a16:creationId xmlns:a16="http://schemas.microsoft.com/office/drawing/2014/main" id="{48523784-BFFB-6658-ED09-23304186B76F}"/>
              </a:ext>
            </a:extLst>
          </p:cNvPr>
          <p:cNvCxnSpPr>
            <a:cxnSpLocks noChangeShapeType="1"/>
          </p:cNvCxnSpPr>
          <p:nvPr/>
        </p:nvCxnSpPr>
        <p:spPr bwMode="auto">
          <a:xfrm flipH="1">
            <a:off x="4311650" y="2692400"/>
            <a:ext cx="260350" cy="965200"/>
          </a:xfrm>
          <a:prstGeom prst="straightConnector1">
            <a:avLst/>
          </a:prstGeom>
          <a:noFill/>
          <a:ln w="28575" algn="ctr">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7834" name="Straight Arrow Connector 5">
            <a:extLst>
              <a:ext uri="{FF2B5EF4-FFF2-40B4-BE49-F238E27FC236}">
                <a16:creationId xmlns:a16="http://schemas.microsoft.com/office/drawing/2014/main" id="{6118544D-F214-3B7C-9AD1-FE69EBD42748}"/>
              </a:ext>
            </a:extLst>
          </p:cNvPr>
          <p:cNvCxnSpPr>
            <a:cxnSpLocks noChangeShapeType="1"/>
          </p:cNvCxnSpPr>
          <p:nvPr/>
        </p:nvCxnSpPr>
        <p:spPr bwMode="auto">
          <a:xfrm>
            <a:off x="4572000" y="2692400"/>
            <a:ext cx="206375" cy="965200"/>
          </a:xfrm>
          <a:prstGeom prst="straightConnector1">
            <a:avLst/>
          </a:prstGeom>
          <a:noFill/>
          <a:ln w="28575" algn="ctr">
            <a:solidFill>
              <a:schemeClr val="tx1"/>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10" name="Rectangle 6">
            <a:extLst>
              <a:ext uri="{FF2B5EF4-FFF2-40B4-BE49-F238E27FC236}">
                <a16:creationId xmlns:a16="http://schemas.microsoft.com/office/drawing/2014/main" id="{4C3D1A49-FD1A-4135-8544-6566A7E71300}"/>
              </a:ext>
            </a:extLst>
          </p:cNvPr>
          <p:cNvSpPr>
            <a:spLocks noGrp="1" noChangeArrowheads="1"/>
          </p:cNvSpPr>
          <p:nvPr>
            <p:ph type="ctrTitle"/>
          </p:nvPr>
        </p:nvSpPr>
        <p:spPr>
          <a:xfrm>
            <a:off x="1143000" y="152400"/>
            <a:ext cx="7772400" cy="1470025"/>
          </a:xfrm>
        </p:spPr>
        <p:txBody>
          <a:bodyPr/>
          <a:lstStyle/>
          <a:p>
            <a:pPr>
              <a:defRPr/>
            </a:pPr>
            <a:r>
              <a:rPr lang="en-US" sz="2800" b="1" kern="1200" dirty="0"/>
              <a:t>Challenges of Financial Manager</a:t>
            </a:r>
          </a:p>
        </p:txBody>
      </p:sp>
      <p:sp>
        <p:nvSpPr>
          <p:cNvPr id="3" name="TextBox 2">
            <a:extLst>
              <a:ext uri="{FF2B5EF4-FFF2-40B4-BE49-F238E27FC236}">
                <a16:creationId xmlns:a16="http://schemas.microsoft.com/office/drawing/2014/main" id="{A9FDD42F-C9F9-91C8-4150-E40726D6691E}"/>
              </a:ext>
            </a:extLst>
          </p:cNvPr>
          <p:cNvSpPr txBox="1"/>
          <p:nvPr/>
        </p:nvSpPr>
        <p:spPr>
          <a:xfrm>
            <a:off x="2019300" y="3429000"/>
            <a:ext cx="5105400" cy="1200329"/>
          </a:xfrm>
          <a:prstGeom prst="rect">
            <a:avLst/>
          </a:prstGeom>
          <a:noFill/>
        </p:spPr>
        <p:txBody>
          <a:bodyPr wrap="square">
            <a:spAutoFit/>
          </a:bodyPr>
          <a:lstStyle/>
          <a:p>
            <a:pPr algn="l"/>
            <a:r>
              <a:rPr lang="en-US" b="1" i="0" dirty="0">
                <a:solidFill>
                  <a:srgbClr val="17191D"/>
                </a:solidFill>
                <a:effectLst/>
                <a:highlight>
                  <a:srgbClr val="FFFFFF"/>
                </a:highlight>
                <a:latin typeface="manrope"/>
              </a:rPr>
              <a:t>7 challenges faced by finance manager</a:t>
            </a:r>
          </a:p>
          <a:p>
            <a:br>
              <a:rPr lang="en-US" b="1" i="0" dirty="0">
                <a:solidFill>
                  <a:srgbClr val="17191D"/>
                </a:solidFill>
                <a:effectLst/>
                <a:highlight>
                  <a:srgbClr val="FFFFFF"/>
                </a:highlight>
                <a:latin typeface="manrope"/>
              </a:rPr>
            </a:br>
            <a:endParaRPr lang="en-US" dirty="0"/>
          </a:p>
        </p:txBody>
      </p:sp>
    </p:spTree>
    <p:extLst>
      <p:ext uri="{BB962C8B-B14F-4D97-AF65-F5344CB8AC3E}">
        <p14:creationId xmlns:p14="http://schemas.microsoft.com/office/powerpoint/2010/main" val="2023247334"/>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10" name="Rectangle 6">
            <a:extLst>
              <a:ext uri="{FF2B5EF4-FFF2-40B4-BE49-F238E27FC236}">
                <a16:creationId xmlns:a16="http://schemas.microsoft.com/office/drawing/2014/main" id="{4C3D1A49-FD1A-4135-8544-6566A7E71300}"/>
              </a:ext>
            </a:extLst>
          </p:cNvPr>
          <p:cNvSpPr>
            <a:spLocks noGrp="1" noChangeArrowheads="1"/>
          </p:cNvSpPr>
          <p:nvPr>
            <p:ph type="ctrTitle"/>
          </p:nvPr>
        </p:nvSpPr>
        <p:spPr>
          <a:xfrm>
            <a:off x="1143000" y="152400"/>
            <a:ext cx="7772400" cy="1470025"/>
          </a:xfrm>
        </p:spPr>
        <p:txBody>
          <a:bodyPr/>
          <a:lstStyle/>
          <a:p>
            <a:pPr>
              <a:defRPr/>
            </a:pPr>
            <a:r>
              <a:rPr lang="en-US" sz="2800" b="1" kern="1200" dirty="0"/>
              <a:t>Challenges of Financial Manager</a:t>
            </a:r>
          </a:p>
        </p:txBody>
      </p:sp>
      <p:sp>
        <p:nvSpPr>
          <p:cNvPr id="4" name="Subtitle 3">
            <a:extLst>
              <a:ext uri="{FF2B5EF4-FFF2-40B4-BE49-F238E27FC236}">
                <a16:creationId xmlns:a16="http://schemas.microsoft.com/office/drawing/2014/main" id="{57492265-F6C5-7CF9-4947-7C852E63714C}"/>
              </a:ext>
            </a:extLst>
          </p:cNvPr>
          <p:cNvSpPr>
            <a:spLocks noGrp="1"/>
          </p:cNvSpPr>
          <p:nvPr>
            <p:ph type="subTitle" idx="1"/>
          </p:nvPr>
        </p:nvSpPr>
        <p:spPr>
          <a:xfrm>
            <a:off x="685800" y="2685639"/>
            <a:ext cx="7391400" cy="3127196"/>
          </a:xfrm>
        </p:spPr>
        <p:txBody>
          <a:bodyPr/>
          <a:lstStyle/>
          <a:p>
            <a:r>
              <a:rPr lang="en-US" sz="1400" dirty="0"/>
              <a:t>Every business can suddenly fall due to a lack of adequate cash flow, which in turn happens due to poor cash flow management. This is one of the biggest challenges faced by finance managers.</a:t>
            </a:r>
          </a:p>
          <a:p>
            <a:r>
              <a:rPr lang="en-US" sz="1400" dirty="0"/>
              <a:t>The inflow and outflow of the company money need to be precisely tracked to get the right insight. Most of the traditionally recorded financial statements are intently not meant to give you information regarding the cash flow and its improvement.</a:t>
            </a:r>
          </a:p>
          <a:p>
            <a:r>
              <a:rPr lang="en-US" sz="1400" dirty="0"/>
              <a:t>They are simply statements made for record-keeping, not business management. Automated billing and collection processes and report management can significantly help in improving the cash flow of your business.</a:t>
            </a:r>
          </a:p>
          <a:p>
            <a:r>
              <a:rPr lang="en-US" sz="1400" dirty="0"/>
              <a:t>Without these, cashflow inadequacies will catch up to your business — maybe not now but definitely later, and it's not a pretty picture. The phrase to remember here is “you can’t manage what you can’t measure.”</a:t>
            </a:r>
          </a:p>
        </p:txBody>
      </p:sp>
      <p:sp>
        <p:nvSpPr>
          <p:cNvPr id="3" name="TextBox 2">
            <a:extLst>
              <a:ext uri="{FF2B5EF4-FFF2-40B4-BE49-F238E27FC236}">
                <a16:creationId xmlns:a16="http://schemas.microsoft.com/office/drawing/2014/main" id="{A9FDD42F-C9F9-91C8-4150-E40726D6691E}"/>
              </a:ext>
            </a:extLst>
          </p:cNvPr>
          <p:cNvSpPr txBox="1"/>
          <p:nvPr/>
        </p:nvSpPr>
        <p:spPr>
          <a:xfrm>
            <a:off x="1828800" y="1600654"/>
            <a:ext cx="5105400" cy="1569660"/>
          </a:xfrm>
          <a:prstGeom prst="rect">
            <a:avLst/>
          </a:prstGeom>
          <a:noFill/>
        </p:spPr>
        <p:txBody>
          <a:bodyPr wrap="square">
            <a:spAutoFit/>
          </a:bodyPr>
          <a:lstStyle/>
          <a:p>
            <a:r>
              <a:rPr lang="en-US" b="1" dirty="0">
                <a:effectLst/>
              </a:rPr>
              <a:t>1. Managing cash flow</a:t>
            </a:r>
          </a:p>
          <a:p>
            <a:br>
              <a:rPr lang="en-US" dirty="0">
                <a:effectLst/>
              </a:rPr>
            </a:br>
            <a:br>
              <a:rPr lang="en-US" b="1" i="0" dirty="0">
                <a:solidFill>
                  <a:srgbClr val="17191D"/>
                </a:solidFill>
                <a:effectLst/>
                <a:highlight>
                  <a:srgbClr val="FFFFFF"/>
                </a:highlight>
                <a:latin typeface="manrope"/>
              </a:rPr>
            </a:br>
            <a:endParaRPr lang="en-US" dirty="0"/>
          </a:p>
        </p:txBody>
      </p:sp>
    </p:spTree>
    <p:extLst>
      <p:ext uri="{BB962C8B-B14F-4D97-AF65-F5344CB8AC3E}">
        <p14:creationId xmlns:p14="http://schemas.microsoft.com/office/powerpoint/2010/main" val="647517752"/>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10" name="Rectangle 6">
            <a:extLst>
              <a:ext uri="{FF2B5EF4-FFF2-40B4-BE49-F238E27FC236}">
                <a16:creationId xmlns:a16="http://schemas.microsoft.com/office/drawing/2014/main" id="{4C3D1A49-FD1A-4135-8544-6566A7E71300}"/>
              </a:ext>
            </a:extLst>
          </p:cNvPr>
          <p:cNvSpPr>
            <a:spLocks noGrp="1" noChangeArrowheads="1"/>
          </p:cNvSpPr>
          <p:nvPr>
            <p:ph type="ctrTitle"/>
          </p:nvPr>
        </p:nvSpPr>
        <p:spPr>
          <a:xfrm>
            <a:off x="1143000" y="152400"/>
            <a:ext cx="7772400" cy="1470025"/>
          </a:xfrm>
        </p:spPr>
        <p:txBody>
          <a:bodyPr/>
          <a:lstStyle/>
          <a:p>
            <a:pPr>
              <a:defRPr/>
            </a:pPr>
            <a:r>
              <a:rPr lang="en-US" sz="2800" b="1" kern="1200" dirty="0"/>
              <a:t>Challenges of Financial Manager</a:t>
            </a:r>
          </a:p>
        </p:txBody>
      </p:sp>
      <p:sp>
        <p:nvSpPr>
          <p:cNvPr id="4" name="Subtitle 3">
            <a:extLst>
              <a:ext uri="{FF2B5EF4-FFF2-40B4-BE49-F238E27FC236}">
                <a16:creationId xmlns:a16="http://schemas.microsoft.com/office/drawing/2014/main" id="{57492265-F6C5-7CF9-4947-7C852E63714C}"/>
              </a:ext>
            </a:extLst>
          </p:cNvPr>
          <p:cNvSpPr>
            <a:spLocks noGrp="1"/>
          </p:cNvSpPr>
          <p:nvPr>
            <p:ph type="subTitle" idx="1"/>
          </p:nvPr>
        </p:nvSpPr>
        <p:spPr>
          <a:xfrm>
            <a:off x="685800" y="2685639"/>
            <a:ext cx="7391400" cy="3127196"/>
          </a:xfrm>
        </p:spPr>
        <p:txBody>
          <a:bodyPr/>
          <a:lstStyle/>
          <a:p>
            <a:r>
              <a:rPr lang="en-US" sz="1400" dirty="0"/>
              <a:t>You cannot run your business by just sitting in your office and thinking that the business bank account has enough to cover all your expenses and pay the bills.</a:t>
            </a:r>
          </a:p>
          <a:p>
            <a:r>
              <a:rPr lang="en-US" sz="1400" dirty="0"/>
              <a:t>It won’t be long before your business ends up in a debt cycle and ultimately all the finances go out of your hand. The best business advice to avoid ruining the business finances is to run your company on a budget</a:t>
            </a:r>
          </a:p>
          <a:p>
            <a:r>
              <a:rPr lang="en-US" sz="1400" dirty="0"/>
              <a:t>Create a calculated budget and make sure to stick to it. Developing a budget will not only help you wisely manage your business money but will also prove to be immensely helpful in future financial forecasting and analyzing the directions where the business can grow.</a:t>
            </a:r>
          </a:p>
          <a:p>
            <a:r>
              <a:rPr lang="en-US" sz="1400" dirty="0"/>
              <a:t>﻿Along with this, keep updating the budget regularly according to the changing situations and major business decisions.</a:t>
            </a:r>
          </a:p>
        </p:txBody>
      </p:sp>
      <p:sp>
        <p:nvSpPr>
          <p:cNvPr id="3" name="TextBox 2">
            <a:extLst>
              <a:ext uri="{FF2B5EF4-FFF2-40B4-BE49-F238E27FC236}">
                <a16:creationId xmlns:a16="http://schemas.microsoft.com/office/drawing/2014/main" id="{A9FDD42F-C9F9-91C8-4150-E40726D6691E}"/>
              </a:ext>
            </a:extLst>
          </p:cNvPr>
          <p:cNvSpPr txBox="1"/>
          <p:nvPr/>
        </p:nvSpPr>
        <p:spPr>
          <a:xfrm>
            <a:off x="1828800" y="1600654"/>
            <a:ext cx="6248400" cy="1569660"/>
          </a:xfrm>
          <a:prstGeom prst="rect">
            <a:avLst/>
          </a:prstGeom>
          <a:noFill/>
        </p:spPr>
        <p:txBody>
          <a:bodyPr wrap="square">
            <a:spAutoFit/>
          </a:bodyPr>
          <a:lstStyle/>
          <a:p>
            <a:r>
              <a:rPr lang="en-US" b="1" dirty="0">
                <a:effectLst/>
              </a:rPr>
              <a:t>2. Not having a plan for using the budget</a:t>
            </a:r>
          </a:p>
          <a:p>
            <a:br>
              <a:rPr lang="en-US" dirty="0">
                <a:effectLst/>
              </a:rPr>
            </a:br>
            <a:br>
              <a:rPr lang="en-US" b="1" i="0" dirty="0">
                <a:solidFill>
                  <a:srgbClr val="17191D"/>
                </a:solidFill>
                <a:effectLst/>
                <a:highlight>
                  <a:srgbClr val="FFFFFF"/>
                </a:highlight>
                <a:latin typeface="manrope"/>
              </a:rPr>
            </a:br>
            <a:endParaRPr lang="en-US" dirty="0"/>
          </a:p>
        </p:txBody>
      </p:sp>
    </p:spTree>
    <p:extLst>
      <p:ext uri="{BB962C8B-B14F-4D97-AF65-F5344CB8AC3E}">
        <p14:creationId xmlns:p14="http://schemas.microsoft.com/office/powerpoint/2010/main" val="996514986"/>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10" name="Rectangle 6">
            <a:extLst>
              <a:ext uri="{FF2B5EF4-FFF2-40B4-BE49-F238E27FC236}">
                <a16:creationId xmlns:a16="http://schemas.microsoft.com/office/drawing/2014/main" id="{4C3D1A49-FD1A-4135-8544-6566A7E71300}"/>
              </a:ext>
            </a:extLst>
          </p:cNvPr>
          <p:cNvSpPr>
            <a:spLocks noGrp="1" noChangeArrowheads="1"/>
          </p:cNvSpPr>
          <p:nvPr>
            <p:ph type="ctrTitle"/>
          </p:nvPr>
        </p:nvSpPr>
        <p:spPr>
          <a:xfrm>
            <a:off x="1143000" y="152400"/>
            <a:ext cx="7772400" cy="1470025"/>
          </a:xfrm>
        </p:spPr>
        <p:txBody>
          <a:bodyPr/>
          <a:lstStyle/>
          <a:p>
            <a:pPr>
              <a:defRPr/>
            </a:pPr>
            <a:r>
              <a:rPr lang="en-US" sz="2800" b="1" kern="1200" dirty="0"/>
              <a:t>Challenges of Financial Manager</a:t>
            </a:r>
          </a:p>
        </p:txBody>
      </p:sp>
      <p:sp>
        <p:nvSpPr>
          <p:cNvPr id="4" name="Subtitle 3">
            <a:extLst>
              <a:ext uri="{FF2B5EF4-FFF2-40B4-BE49-F238E27FC236}">
                <a16:creationId xmlns:a16="http://schemas.microsoft.com/office/drawing/2014/main" id="{57492265-F6C5-7CF9-4947-7C852E63714C}"/>
              </a:ext>
            </a:extLst>
          </p:cNvPr>
          <p:cNvSpPr>
            <a:spLocks noGrp="1"/>
          </p:cNvSpPr>
          <p:nvPr>
            <p:ph type="subTitle" idx="1"/>
          </p:nvPr>
        </p:nvSpPr>
        <p:spPr>
          <a:xfrm>
            <a:off x="685800" y="2685639"/>
            <a:ext cx="7391400" cy="3127196"/>
          </a:xfrm>
        </p:spPr>
        <p:txBody>
          <a:bodyPr/>
          <a:lstStyle/>
          <a:p>
            <a:r>
              <a:rPr lang="en-US" sz="1400" dirty="0"/>
              <a:t>Not being able to get their expected amount of funding is one of the other challenges faced by finance manager in an organization. However, it is extremely important to have a solid business proposal and growth plan to attract investors to invest in your business.</a:t>
            </a:r>
          </a:p>
          <a:p>
            <a:r>
              <a:rPr lang="en-US" sz="1400" dirty="0"/>
              <a:t>Without the funding money, your business development would be near impossible. There are five main ways through which you can raise funding:</a:t>
            </a:r>
          </a:p>
          <a:p>
            <a:r>
              <a:rPr lang="en-US" sz="1400" dirty="0"/>
              <a:t>• Venture funding</a:t>
            </a:r>
          </a:p>
          <a:p>
            <a:r>
              <a:rPr lang="en-US" sz="1400" dirty="0"/>
              <a:t>• SBA- bank loans</a:t>
            </a:r>
          </a:p>
          <a:p>
            <a:r>
              <a:rPr lang="en-US" sz="1400" dirty="0"/>
              <a:t>• Private Equity</a:t>
            </a:r>
          </a:p>
          <a:p>
            <a:r>
              <a:rPr lang="en-US" sz="1400" dirty="0"/>
              <a:t>• Loans from friends and family</a:t>
            </a:r>
          </a:p>
          <a:p>
            <a:r>
              <a:rPr lang="en-US" sz="1400" dirty="0"/>
              <a:t>• Bank loans</a:t>
            </a:r>
          </a:p>
        </p:txBody>
      </p:sp>
      <p:sp>
        <p:nvSpPr>
          <p:cNvPr id="3" name="TextBox 2">
            <a:extLst>
              <a:ext uri="{FF2B5EF4-FFF2-40B4-BE49-F238E27FC236}">
                <a16:creationId xmlns:a16="http://schemas.microsoft.com/office/drawing/2014/main" id="{A9FDD42F-C9F9-91C8-4150-E40726D6691E}"/>
              </a:ext>
            </a:extLst>
          </p:cNvPr>
          <p:cNvSpPr txBox="1"/>
          <p:nvPr/>
        </p:nvSpPr>
        <p:spPr>
          <a:xfrm>
            <a:off x="1828800" y="1600654"/>
            <a:ext cx="6248400" cy="1569660"/>
          </a:xfrm>
          <a:prstGeom prst="rect">
            <a:avLst/>
          </a:prstGeom>
          <a:noFill/>
        </p:spPr>
        <p:txBody>
          <a:bodyPr wrap="square">
            <a:spAutoFit/>
          </a:bodyPr>
          <a:lstStyle/>
          <a:p>
            <a:r>
              <a:rPr lang="en-US" b="1" dirty="0">
                <a:effectLst/>
              </a:rPr>
              <a:t>3. Not raising enough capital</a:t>
            </a:r>
          </a:p>
          <a:p>
            <a:br>
              <a:rPr lang="en-US" dirty="0">
                <a:effectLst/>
              </a:rPr>
            </a:br>
            <a:br>
              <a:rPr lang="en-US" b="1" i="0" dirty="0">
                <a:solidFill>
                  <a:srgbClr val="17191D"/>
                </a:solidFill>
                <a:effectLst/>
                <a:highlight>
                  <a:srgbClr val="FFFFFF"/>
                </a:highlight>
                <a:latin typeface="manrope"/>
              </a:rPr>
            </a:br>
            <a:endParaRPr lang="en-US" dirty="0"/>
          </a:p>
        </p:txBody>
      </p:sp>
    </p:spTree>
    <p:extLst>
      <p:ext uri="{BB962C8B-B14F-4D97-AF65-F5344CB8AC3E}">
        <p14:creationId xmlns:p14="http://schemas.microsoft.com/office/powerpoint/2010/main" val="3027337089"/>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10" name="Rectangle 6">
            <a:extLst>
              <a:ext uri="{FF2B5EF4-FFF2-40B4-BE49-F238E27FC236}">
                <a16:creationId xmlns:a16="http://schemas.microsoft.com/office/drawing/2014/main" id="{4C3D1A49-FD1A-4135-8544-6566A7E71300}"/>
              </a:ext>
            </a:extLst>
          </p:cNvPr>
          <p:cNvSpPr>
            <a:spLocks noGrp="1" noChangeArrowheads="1"/>
          </p:cNvSpPr>
          <p:nvPr>
            <p:ph type="ctrTitle"/>
          </p:nvPr>
        </p:nvSpPr>
        <p:spPr>
          <a:xfrm>
            <a:off x="1143000" y="152400"/>
            <a:ext cx="7772400" cy="1470025"/>
          </a:xfrm>
        </p:spPr>
        <p:txBody>
          <a:bodyPr/>
          <a:lstStyle/>
          <a:p>
            <a:pPr>
              <a:defRPr/>
            </a:pPr>
            <a:r>
              <a:rPr lang="en-US" sz="2800" b="1" kern="1200" dirty="0"/>
              <a:t>Challenges of Financial Manager</a:t>
            </a:r>
          </a:p>
        </p:txBody>
      </p:sp>
      <p:sp>
        <p:nvSpPr>
          <p:cNvPr id="4" name="Subtitle 3">
            <a:extLst>
              <a:ext uri="{FF2B5EF4-FFF2-40B4-BE49-F238E27FC236}">
                <a16:creationId xmlns:a16="http://schemas.microsoft.com/office/drawing/2014/main" id="{57492265-F6C5-7CF9-4947-7C852E63714C}"/>
              </a:ext>
            </a:extLst>
          </p:cNvPr>
          <p:cNvSpPr>
            <a:spLocks noGrp="1"/>
          </p:cNvSpPr>
          <p:nvPr>
            <p:ph type="subTitle" idx="1"/>
          </p:nvPr>
        </p:nvSpPr>
        <p:spPr>
          <a:xfrm>
            <a:off x="685800" y="2685639"/>
            <a:ext cx="7391400" cy="3127196"/>
          </a:xfrm>
        </p:spPr>
        <p:txBody>
          <a:bodyPr/>
          <a:lstStyle/>
          <a:p>
            <a:r>
              <a:rPr lang="en-US" sz="1400" dirty="0"/>
              <a:t>There are various reasons why entrepreneurs take loans and sometimes they do max out their options. If the debt is not properly handled and repaid, the business can sink.</a:t>
            </a:r>
          </a:p>
          <a:p>
            <a:r>
              <a:rPr lang="en-US" sz="1400" dirty="0"/>
              <a:t>Whichever way you are trapped, debt can cause short and long-term effects. For example, the business may take time to build profits and even meet the bare minimum. Till that time, the employees and vendors would be on hold and overhead costs would add up.</a:t>
            </a:r>
          </a:p>
          <a:p>
            <a:r>
              <a:rPr lang="en-US" sz="1400" dirty="0"/>
              <a:t>To reduce your debt and pay it back in time, determine the areas where you can effectively reduce costs. Look for creative financing options like crowdfunding and angel investors and group your business loans together to make it into one payment.﻿</a:t>
            </a:r>
          </a:p>
        </p:txBody>
      </p:sp>
      <p:sp>
        <p:nvSpPr>
          <p:cNvPr id="3" name="TextBox 2">
            <a:extLst>
              <a:ext uri="{FF2B5EF4-FFF2-40B4-BE49-F238E27FC236}">
                <a16:creationId xmlns:a16="http://schemas.microsoft.com/office/drawing/2014/main" id="{A9FDD42F-C9F9-91C8-4150-E40726D6691E}"/>
              </a:ext>
            </a:extLst>
          </p:cNvPr>
          <p:cNvSpPr txBox="1"/>
          <p:nvPr/>
        </p:nvSpPr>
        <p:spPr>
          <a:xfrm>
            <a:off x="1828800" y="1600654"/>
            <a:ext cx="6248400" cy="1569660"/>
          </a:xfrm>
          <a:prstGeom prst="rect">
            <a:avLst/>
          </a:prstGeom>
          <a:noFill/>
        </p:spPr>
        <p:txBody>
          <a:bodyPr wrap="square">
            <a:spAutoFit/>
          </a:bodyPr>
          <a:lstStyle/>
          <a:p>
            <a:r>
              <a:rPr lang="en-US" b="1" dirty="0">
                <a:effectLst/>
              </a:rPr>
              <a:t>4. Too much debt</a:t>
            </a:r>
          </a:p>
          <a:p>
            <a:br>
              <a:rPr lang="en-US" dirty="0">
                <a:effectLst/>
              </a:rPr>
            </a:br>
            <a:br>
              <a:rPr lang="en-US" b="1" i="0" dirty="0">
                <a:solidFill>
                  <a:srgbClr val="17191D"/>
                </a:solidFill>
                <a:effectLst/>
                <a:highlight>
                  <a:srgbClr val="FFFFFF"/>
                </a:highlight>
                <a:latin typeface="manrope"/>
              </a:rPr>
            </a:br>
            <a:endParaRPr lang="en-US" dirty="0"/>
          </a:p>
        </p:txBody>
      </p:sp>
    </p:spTree>
    <p:extLst>
      <p:ext uri="{BB962C8B-B14F-4D97-AF65-F5344CB8AC3E}">
        <p14:creationId xmlns:p14="http://schemas.microsoft.com/office/powerpoint/2010/main" val="3808155892"/>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10" name="Rectangle 6">
            <a:extLst>
              <a:ext uri="{FF2B5EF4-FFF2-40B4-BE49-F238E27FC236}">
                <a16:creationId xmlns:a16="http://schemas.microsoft.com/office/drawing/2014/main" id="{4C3D1A49-FD1A-4135-8544-6566A7E71300}"/>
              </a:ext>
            </a:extLst>
          </p:cNvPr>
          <p:cNvSpPr>
            <a:spLocks noGrp="1" noChangeArrowheads="1"/>
          </p:cNvSpPr>
          <p:nvPr>
            <p:ph type="ctrTitle"/>
          </p:nvPr>
        </p:nvSpPr>
        <p:spPr>
          <a:xfrm>
            <a:off x="1143000" y="152400"/>
            <a:ext cx="7772400" cy="1470025"/>
          </a:xfrm>
        </p:spPr>
        <p:txBody>
          <a:bodyPr/>
          <a:lstStyle/>
          <a:p>
            <a:pPr>
              <a:defRPr/>
            </a:pPr>
            <a:r>
              <a:rPr lang="en-US" sz="2800" b="1" kern="1200" dirty="0"/>
              <a:t>Challenges of Financial Manager</a:t>
            </a:r>
          </a:p>
        </p:txBody>
      </p:sp>
      <p:sp>
        <p:nvSpPr>
          <p:cNvPr id="4" name="Subtitle 3">
            <a:extLst>
              <a:ext uri="{FF2B5EF4-FFF2-40B4-BE49-F238E27FC236}">
                <a16:creationId xmlns:a16="http://schemas.microsoft.com/office/drawing/2014/main" id="{57492265-F6C5-7CF9-4947-7C852E63714C}"/>
              </a:ext>
            </a:extLst>
          </p:cNvPr>
          <p:cNvSpPr>
            <a:spLocks noGrp="1"/>
          </p:cNvSpPr>
          <p:nvPr>
            <p:ph type="subTitle" idx="1"/>
          </p:nvPr>
        </p:nvSpPr>
        <p:spPr>
          <a:xfrm>
            <a:off x="685800" y="2685639"/>
            <a:ext cx="7391400" cy="3127196"/>
          </a:xfrm>
        </p:spPr>
        <p:txBody>
          <a:bodyPr/>
          <a:lstStyle/>
          <a:p>
            <a:r>
              <a:rPr lang="en-US" sz="1400" dirty="0"/>
              <a:t>Small businesses are recommended to record all their transactions and it would be even better if is done under the guidance of a financial accounting expert. Records include earnings, expenses, and sales.</a:t>
            </a:r>
          </a:p>
          <a:p>
            <a:r>
              <a:rPr lang="en-US" sz="1400" dirty="0"/>
              <a:t>Private companies are not mandated to disclose their accounting reports publicly. But not keeping a proper report and not keeping track of the financial data leads to major problems.</a:t>
            </a:r>
          </a:p>
          <a:p>
            <a:r>
              <a:rPr lang="en-US" sz="1400" dirty="0"/>
              <a:t>This includes improper tax filing with the wrong revenue estimation, extra interest charges, and many more.</a:t>
            </a:r>
          </a:p>
          <a:p>
            <a:r>
              <a:rPr lang="en-US" sz="1400" dirty="0"/>
              <a:t>On the other hand, public companies are required to disclose their financial reports and inaccurate filing would lead to financial management problems which would take immense firefighting strategies because the records were public.</a:t>
            </a:r>
          </a:p>
        </p:txBody>
      </p:sp>
      <p:sp>
        <p:nvSpPr>
          <p:cNvPr id="3" name="TextBox 2">
            <a:extLst>
              <a:ext uri="{FF2B5EF4-FFF2-40B4-BE49-F238E27FC236}">
                <a16:creationId xmlns:a16="http://schemas.microsoft.com/office/drawing/2014/main" id="{A9FDD42F-C9F9-91C8-4150-E40726D6691E}"/>
              </a:ext>
            </a:extLst>
          </p:cNvPr>
          <p:cNvSpPr txBox="1"/>
          <p:nvPr/>
        </p:nvSpPr>
        <p:spPr>
          <a:xfrm>
            <a:off x="1828800" y="1600654"/>
            <a:ext cx="6248400" cy="1569660"/>
          </a:xfrm>
          <a:prstGeom prst="rect">
            <a:avLst/>
          </a:prstGeom>
          <a:noFill/>
        </p:spPr>
        <p:txBody>
          <a:bodyPr wrap="square">
            <a:spAutoFit/>
          </a:bodyPr>
          <a:lstStyle/>
          <a:p>
            <a:r>
              <a:rPr lang="en-US" b="1" dirty="0">
                <a:effectLst/>
              </a:rPr>
              <a:t>5. Not having a proper reporting</a:t>
            </a:r>
          </a:p>
          <a:p>
            <a:br>
              <a:rPr lang="en-US" dirty="0">
                <a:effectLst/>
              </a:rPr>
            </a:br>
            <a:br>
              <a:rPr lang="en-US" b="1" i="0" dirty="0">
                <a:solidFill>
                  <a:srgbClr val="17191D"/>
                </a:solidFill>
                <a:effectLst/>
                <a:highlight>
                  <a:srgbClr val="FFFFFF"/>
                </a:highlight>
                <a:latin typeface="manrope"/>
              </a:rPr>
            </a:br>
            <a:endParaRPr lang="en-US" dirty="0"/>
          </a:p>
        </p:txBody>
      </p:sp>
    </p:spTree>
    <p:extLst>
      <p:ext uri="{BB962C8B-B14F-4D97-AF65-F5344CB8AC3E}">
        <p14:creationId xmlns:p14="http://schemas.microsoft.com/office/powerpoint/2010/main" val="3380627114"/>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10" name="Rectangle 6">
            <a:extLst>
              <a:ext uri="{FF2B5EF4-FFF2-40B4-BE49-F238E27FC236}">
                <a16:creationId xmlns:a16="http://schemas.microsoft.com/office/drawing/2014/main" id="{4C3D1A49-FD1A-4135-8544-6566A7E71300}"/>
              </a:ext>
            </a:extLst>
          </p:cNvPr>
          <p:cNvSpPr>
            <a:spLocks noGrp="1" noChangeArrowheads="1"/>
          </p:cNvSpPr>
          <p:nvPr>
            <p:ph type="ctrTitle"/>
          </p:nvPr>
        </p:nvSpPr>
        <p:spPr>
          <a:xfrm>
            <a:off x="1143000" y="152400"/>
            <a:ext cx="7772400" cy="1470025"/>
          </a:xfrm>
        </p:spPr>
        <p:txBody>
          <a:bodyPr/>
          <a:lstStyle/>
          <a:p>
            <a:pPr>
              <a:defRPr/>
            </a:pPr>
            <a:r>
              <a:rPr lang="en-US" sz="2800" b="1" kern="1200" dirty="0"/>
              <a:t>Challenges of Financial Manager</a:t>
            </a:r>
          </a:p>
        </p:txBody>
      </p:sp>
      <p:sp>
        <p:nvSpPr>
          <p:cNvPr id="4" name="Subtitle 3">
            <a:extLst>
              <a:ext uri="{FF2B5EF4-FFF2-40B4-BE49-F238E27FC236}">
                <a16:creationId xmlns:a16="http://schemas.microsoft.com/office/drawing/2014/main" id="{57492265-F6C5-7CF9-4947-7C852E63714C}"/>
              </a:ext>
            </a:extLst>
          </p:cNvPr>
          <p:cNvSpPr>
            <a:spLocks noGrp="1"/>
          </p:cNvSpPr>
          <p:nvPr>
            <p:ph type="subTitle" idx="1"/>
          </p:nvPr>
        </p:nvSpPr>
        <p:spPr>
          <a:xfrm>
            <a:off x="685800" y="2685639"/>
            <a:ext cx="7391400" cy="3127196"/>
          </a:xfrm>
        </p:spPr>
        <p:txBody>
          <a:bodyPr/>
          <a:lstStyle/>
          <a:p>
            <a:r>
              <a:rPr lang="en-US" sz="1400" dirty="0"/>
              <a:t>Managing corporate finance problems is a heavy task, and complicating it with overpaying taxes is not at all a good idea. Almost 85% of small businesses end up overpaying their federal income taxes every year</a:t>
            </a:r>
          </a:p>
          <a:p>
            <a:r>
              <a:rPr lang="en-US" sz="1400" dirty="0"/>
              <a:t>Others are underpaying and moving on the wrong side of the authorities. Both these situations are harmful to any company because it takes intensive effort, time, and money.</a:t>
            </a:r>
          </a:p>
          <a:p>
            <a:r>
              <a:rPr lang="en-US" sz="1400" dirty="0"/>
              <a:t>﻿The most significant issue that all businesses face when it comes to federal taxes is not the payment aspect — it is compliance. This is a heavy burden, especially for small businesses</a:t>
            </a:r>
          </a:p>
        </p:txBody>
      </p:sp>
      <p:sp>
        <p:nvSpPr>
          <p:cNvPr id="3" name="TextBox 2">
            <a:extLst>
              <a:ext uri="{FF2B5EF4-FFF2-40B4-BE49-F238E27FC236}">
                <a16:creationId xmlns:a16="http://schemas.microsoft.com/office/drawing/2014/main" id="{A9FDD42F-C9F9-91C8-4150-E40726D6691E}"/>
              </a:ext>
            </a:extLst>
          </p:cNvPr>
          <p:cNvSpPr txBox="1"/>
          <p:nvPr/>
        </p:nvSpPr>
        <p:spPr>
          <a:xfrm>
            <a:off x="1828800" y="1600654"/>
            <a:ext cx="6248400" cy="1569660"/>
          </a:xfrm>
          <a:prstGeom prst="rect">
            <a:avLst/>
          </a:prstGeom>
          <a:noFill/>
        </p:spPr>
        <p:txBody>
          <a:bodyPr wrap="square">
            <a:spAutoFit/>
          </a:bodyPr>
          <a:lstStyle/>
          <a:p>
            <a:r>
              <a:rPr lang="en-US" b="1" dirty="0">
                <a:effectLst/>
              </a:rPr>
              <a:t>6. Poor tax compliance</a:t>
            </a:r>
          </a:p>
          <a:p>
            <a:br>
              <a:rPr lang="en-US" dirty="0">
                <a:effectLst/>
              </a:rPr>
            </a:br>
            <a:br>
              <a:rPr lang="en-US" b="1" i="0" dirty="0">
                <a:solidFill>
                  <a:srgbClr val="17191D"/>
                </a:solidFill>
                <a:effectLst/>
                <a:highlight>
                  <a:srgbClr val="FFFFFF"/>
                </a:highlight>
                <a:latin typeface="manrope"/>
              </a:rPr>
            </a:br>
            <a:endParaRPr lang="en-US" dirty="0"/>
          </a:p>
        </p:txBody>
      </p:sp>
    </p:spTree>
    <p:extLst>
      <p:ext uri="{BB962C8B-B14F-4D97-AF65-F5344CB8AC3E}">
        <p14:creationId xmlns:p14="http://schemas.microsoft.com/office/powerpoint/2010/main" val="96460222"/>
      </p:ext>
    </p:extLst>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10" name="Rectangle 6">
            <a:extLst>
              <a:ext uri="{FF2B5EF4-FFF2-40B4-BE49-F238E27FC236}">
                <a16:creationId xmlns:a16="http://schemas.microsoft.com/office/drawing/2014/main" id="{4C3D1A49-FD1A-4135-8544-6566A7E71300}"/>
              </a:ext>
            </a:extLst>
          </p:cNvPr>
          <p:cNvSpPr>
            <a:spLocks noGrp="1" noChangeArrowheads="1"/>
          </p:cNvSpPr>
          <p:nvPr>
            <p:ph type="ctrTitle"/>
          </p:nvPr>
        </p:nvSpPr>
        <p:spPr>
          <a:xfrm>
            <a:off x="1143000" y="152400"/>
            <a:ext cx="7772400" cy="1470025"/>
          </a:xfrm>
        </p:spPr>
        <p:txBody>
          <a:bodyPr/>
          <a:lstStyle/>
          <a:p>
            <a:pPr>
              <a:defRPr/>
            </a:pPr>
            <a:r>
              <a:rPr lang="en-US" sz="2800" b="1" kern="1200" dirty="0"/>
              <a:t>Challenges of Financial Manager</a:t>
            </a:r>
          </a:p>
        </p:txBody>
      </p:sp>
      <p:sp>
        <p:nvSpPr>
          <p:cNvPr id="4" name="Subtitle 3">
            <a:extLst>
              <a:ext uri="{FF2B5EF4-FFF2-40B4-BE49-F238E27FC236}">
                <a16:creationId xmlns:a16="http://schemas.microsoft.com/office/drawing/2014/main" id="{57492265-F6C5-7CF9-4947-7C852E63714C}"/>
              </a:ext>
            </a:extLst>
          </p:cNvPr>
          <p:cNvSpPr>
            <a:spLocks noGrp="1"/>
          </p:cNvSpPr>
          <p:nvPr>
            <p:ph type="subTitle" idx="1"/>
          </p:nvPr>
        </p:nvSpPr>
        <p:spPr>
          <a:xfrm>
            <a:off x="685800" y="2685639"/>
            <a:ext cx="7391400" cy="3127196"/>
          </a:xfrm>
        </p:spPr>
        <p:txBody>
          <a:bodyPr/>
          <a:lstStyle/>
          <a:p>
            <a:r>
              <a:rPr lang="en-US" sz="1400" dirty="0"/>
              <a:t>Everyone who is a part of your business in any way has to be paid. For all the goods and services you use for your business, bills have to be paid on time. Sometimes, a late payment can be overlooked.</a:t>
            </a:r>
          </a:p>
          <a:p>
            <a:r>
              <a:rPr lang="en-US" sz="1400" dirty="0"/>
              <a:t>But if your business becomes one of those which keep repeating the late payment process, you will end up paying loads of money as fines.</a:t>
            </a:r>
          </a:p>
          <a:p>
            <a:r>
              <a:rPr lang="en-US" sz="1400" dirty="0"/>
              <a:t>This can cause damage to your supplier relationship, which ultimately means that the business will be facing a hard time finding the basic raw material.</a:t>
            </a:r>
          </a:p>
          <a:p>
            <a:r>
              <a:rPr lang="en-US" sz="1400" dirty="0"/>
              <a:t>Most companies are still doing their accounts payable process manually which is extremely time-consuming and labor-intensive. It makes the business prone to more errors and maybe even fraud.</a:t>
            </a:r>
          </a:p>
          <a:p>
            <a:endParaRPr lang="en-US" sz="1400" dirty="0"/>
          </a:p>
        </p:txBody>
      </p:sp>
      <p:sp>
        <p:nvSpPr>
          <p:cNvPr id="3" name="TextBox 2">
            <a:extLst>
              <a:ext uri="{FF2B5EF4-FFF2-40B4-BE49-F238E27FC236}">
                <a16:creationId xmlns:a16="http://schemas.microsoft.com/office/drawing/2014/main" id="{A9FDD42F-C9F9-91C8-4150-E40726D6691E}"/>
              </a:ext>
            </a:extLst>
          </p:cNvPr>
          <p:cNvSpPr txBox="1"/>
          <p:nvPr/>
        </p:nvSpPr>
        <p:spPr>
          <a:xfrm>
            <a:off x="1828800" y="1600654"/>
            <a:ext cx="6248400" cy="1569660"/>
          </a:xfrm>
          <a:prstGeom prst="rect">
            <a:avLst/>
          </a:prstGeom>
          <a:noFill/>
        </p:spPr>
        <p:txBody>
          <a:bodyPr wrap="square">
            <a:spAutoFit/>
          </a:bodyPr>
          <a:lstStyle/>
          <a:p>
            <a:r>
              <a:rPr lang="en-US" b="1" dirty="0">
                <a:effectLst/>
              </a:rPr>
              <a:t>7. Not paying bills on time</a:t>
            </a:r>
          </a:p>
          <a:p>
            <a:br>
              <a:rPr lang="en-US" dirty="0">
                <a:effectLst/>
              </a:rPr>
            </a:br>
            <a:br>
              <a:rPr lang="en-US" b="1" i="0" dirty="0">
                <a:solidFill>
                  <a:srgbClr val="17191D"/>
                </a:solidFill>
                <a:effectLst/>
                <a:highlight>
                  <a:srgbClr val="FFFFFF"/>
                </a:highlight>
                <a:latin typeface="manrope"/>
              </a:rPr>
            </a:br>
            <a:endParaRPr lang="en-US" dirty="0"/>
          </a:p>
        </p:txBody>
      </p:sp>
    </p:spTree>
    <p:extLst>
      <p:ext uri="{BB962C8B-B14F-4D97-AF65-F5344CB8AC3E}">
        <p14:creationId xmlns:p14="http://schemas.microsoft.com/office/powerpoint/2010/main" val="3737454066"/>
      </p:ext>
    </p:extLst>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10" name="Rectangle 6">
            <a:extLst>
              <a:ext uri="{FF2B5EF4-FFF2-40B4-BE49-F238E27FC236}">
                <a16:creationId xmlns:a16="http://schemas.microsoft.com/office/drawing/2014/main" id="{4C3D1A49-FD1A-4135-8544-6566A7E71300}"/>
              </a:ext>
            </a:extLst>
          </p:cNvPr>
          <p:cNvSpPr>
            <a:spLocks noGrp="1" noChangeArrowheads="1"/>
          </p:cNvSpPr>
          <p:nvPr>
            <p:ph type="ctrTitle"/>
          </p:nvPr>
        </p:nvSpPr>
        <p:spPr>
          <a:xfrm>
            <a:off x="1382486" y="2819400"/>
            <a:ext cx="7772400" cy="1470025"/>
          </a:xfrm>
        </p:spPr>
        <p:txBody>
          <a:bodyPr/>
          <a:lstStyle/>
          <a:p>
            <a:pPr algn="ctr">
              <a:defRPr/>
            </a:pPr>
            <a:r>
              <a:rPr lang="en-US" sz="2800" b="1" kern="1200" dirty="0"/>
              <a:t>The End </a:t>
            </a:r>
          </a:p>
        </p:txBody>
      </p:sp>
      <p:sp>
        <p:nvSpPr>
          <p:cNvPr id="3" name="TextBox 2">
            <a:extLst>
              <a:ext uri="{FF2B5EF4-FFF2-40B4-BE49-F238E27FC236}">
                <a16:creationId xmlns:a16="http://schemas.microsoft.com/office/drawing/2014/main" id="{A9FDD42F-C9F9-91C8-4150-E40726D6691E}"/>
              </a:ext>
            </a:extLst>
          </p:cNvPr>
          <p:cNvSpPr txBox="1"/>
          <p:nvPr/>
        </p:nvSpPr>
        <p:spPr>
          <a:xfrm>
            <a:off x="1828800" y="1600654"/>
            <a:ext cx="6248400" cy="1200329"/>
          </a:xfrm>
          <a:prstGeom prst="rect">
            <a:avLst/>
          </a:prstGeom>
          <a:noFill/>
        </p:spPr>
        <p:txBody>
          <a:bodyPr wrap="square">
            <a:spAutoFit/>
          </a:bodyPr>
          <a:lstStyle/>
          <a:p>
            <a:br>
              <a:rPr lang="en-US" dirty="0">
                <a:effectLst/>
              </a:rPr>
            </a:br>
            <a:br>
              <a:rPr lang="en-US" b="1" i="0" dirty="0">
                <a:solidFill>
                  <a:srgbClr val="17191D"/>
                </a:solidFill>
                <a:effectLst/>
                <a:highlight>
                  <a:srgbClr val="FFFFFF"/>
                </a:highlight>
                <a:latin typeface="manrope"/>
              </a:rPr>
            </a:br>
            <a:endParaRPr lang="en-US" dirty="0"/>
          </a:p>
        </p:txBody>
      </p:sp>
    </p:spTree>
    <p:extLst>
      <p:ext uri="{BB962C8B-B14F-4D97-AF65-F5344CB8AC3E}">
        <p14:creationId xmlns:p14="http://schemas.microsoft.com/office/powerpoint/2010/main" val="1262441986"/>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TIMING" val="|8.6|8.1|7.2|8.2|4.7|6.3"/>
</p:tagLst>
</file>

<file path=ppt/tags/tag2.xml><?xml version="1.0" encoding="utf-8"?>
<p:tagLst xmlns:a="http://schemas.openxmlformats.org/drawingml/2006/main" xmlns:r="http://schemas.openxmlformats.org/officeDocument/2006/relationships" xmlns:p="http://schemas.openxmlformats.org/presentationml/2006/main">
  <p:tag name="TIMING" val="|2.4"/>
</p:tagLst>
</file>

<file path=ppt/tags/tag3.xml><?xml version="1.0" encoding="utf-8"?>
<p:tagLst xmlns:a="http://schemas.openxmlformats.org/drawingml/2006/main" xmlns:r="http://schemas.openxmlformats.org/officeDocument/2006/relationships" xmlns:p="http://schemas.openxmlformats.org/presentationml/2006/main">
  <p:tag name="TIMING" val="|1|22.5|23.9|1.3"/>
</p:tagLst>
</file>

<file path=ppt/tags/tag4.xml><?xml version="1.0" encoding="utf-8"?>
<p:tagLst xmlns:a="http://schemas.openxmlformats.org/drawingml/2006/main" xmlns:r="http://schemas.openxmlformats.org/officeDocument/2006/relationships" xmlns:p="http://schemas.openxmlformats.org/presentationml/2006/main">
  <p:tag name="TIMING" val="|1|20.8"/>
</p:tagLst>
</file>

<file path=ppt/tags/tag5.xml><?xml version="1.0" encoding="utf-8"?>
<p:tagLst xmlns:a="http://schemas.openxmlformats.org/drawingml/2006/main" xmlns:r="http://schemas.openxmlformats.org/officeDocument/2006/relationships" xmlns:p="http://schemas.openxmlformats.org/presentationml/2006/main">
  <p:tag name="TIMING" val="|13.2|22.6"/>
</p:tagLst>
</file>

<file path=ppt/tags/tag6.xml><?xml version="1.0" encoding="utf-8"?>
<p:tagLst xmlns:a="http://schemas.openxmlformats.org/drawingml/2006/main" xmlns:r="http://schemas.openxmlformats.org/officeDocument/2006/relationships" xmlns:p="http://schemas.openxmlformats.org/presentationml/2006/main">
  <p:tag name="TIMING" val="|0.6|1.2|1.2|6.7|5.5|0.8|5.7"/>
</p:tagLst>
</file>

<file path=ppt/tags/tag7.xml><?xml version="1.0" encoding="utf-8"?>
<p:tagLst xmlns:a="http://schemas.openxmlformats.org/drawingml/2006/main" xmlns:r="http://schemas.openxmlformats.org/officeDocument/2006/relationships" xmlns:p="http://schemas.openxmlformats.org/presentationml/2006/main">
  <p:tag name="TIMING" val="|4.3|1.3|7.9"/>
</p:tagLst>
</file>

<file path=ppt/tags/tag8.xml><?xml version="1.0" encoding="utf-8"?>
<p:tagLst xmlns:a="http://schemas.openxmlformats.org/drawingml/2006/main" xmlns:r="http://schemas.openxmlformats.org/officeDocument/2006/relationships" xmlns:p="http://schemas.openxmlformats.org/presentationml/2006/main">
  <p:tag name="TIMING" val="|4.6"/>
</p:tagLst>
</file>

<file path=ppt/tags/tag9.xml><?xml version="1.0" encoding="utf-8"?>
<p:tagLst xmlns:a="http://schemas.openxmlformats.org/drawingml/2006/main" xmlns:r="http://schemas.openxmlformats.org/officeDocument/2006/relationships" xmlns:p="http://schemas.openxmlformats.org/presentationml/2006/main">
  <p:tag name="TIMING" val="|7.3|13.4"/>
</p:tagLst>
</file>

<file path=ppt/tags/tag10.xml><?xml version="1.0" encoding="utf-8"?>
<p:tagLst xmlns:a="http://schemas.openxmlformats.org/drawingml/2006/main" xmlns:r="http://schemas.openxmlformats.org/officeDocument/2006/relationships" xmlns:p="http://schemas.openxmlformats.org/presentationml/2006/main">
  <p:tag name="TIMING" val="|3.9|9.5"/>
</p:tagLst>
</file>

<file path=ppt/tags/tag11.xml><?xml version="1.0" encoding="utf-8"?>
<p:tagLst xmlns:a="http://schemas.openxmlformats.org/drawingml/2006/main" xmlns:r="http://schemas.openxmlformats.org/officeDocument/2006/relationships" xmlns:p="http://schemas.openxmlformats.org/presentationml/2006/main">
  <p:tag name="TIMING" val="|9.3"/>
</p:tagLst>
</file>

<file path=ppt/tags/tag12.xml><?xml version="1.0" encoding="utf-8"?>
<p:tagLst xmlns:a="http://schemas.openxmlformats.org/drawingml/2006/main" xmlns:r="http://schemas.openxmlformats.org/officeDocument/2006/relationships" xmlns:p="http://schemas.openxmlformats.org/presentationml/2006/main">
  <p:tag name="TIMING" val="|2"/>
</p:tagLst>
</file>

<file path=ppt/tags/tag13.xml><?xml version="1.0" encoding="utf-8"?>
<p:tagLst xmlns:a="http://schemas.openxmlformats.org/drawingml/2006/main" xmlns:r="http://schemas.openxmlformats.org/officeDocument/2006/relationships" xmlns:p="http://schemas.openxmlformats.org/presentationml/2006/main">
  <p:tag name="TIMING" val="|12.8"/>
</p:tagLst>
</file>

<file path=ppt/tags/tag14.xml><?xml version="1.0" encoding="utf-8"?>
<p:tagLst xmlns:a="http://schemas.openxmlformats.org/drawingml/2006/main" xmlns:r="http://schemas.openxmlformats.org/officeDocument/2006/relationships" xmlns:p="http://schemas.openxmlformats.org/presentationml/2006/main">
  <p:tag name="TIMING" val="|4.6|0.3|28.2"/>
</p:tagLst>
</file>

<file path=ppt/theme/theme1.xml><?xml version="1.0" encoding="utf-8"?>
<a:theme xmlns:a="http://schemas.openxmlformats.org/drawingml/2006/main" name="twinkles">
  <a:themeElements>
    <a:clrScheme name="">
      <a:dk1>
        <a:srgbClr val="003530"/>
      </a:dk1>
      <a:lt1>
        <a:srgbClr val="FFFFFF"/>
      </a:lt1>
      <a:dk2>
        <a:srgbClr val="114FFB"/>
      </a:dk2>
      <a:lt2>
        <a:srgbClr val="CECECE"/>
      </a:lt2>
      <a:accent1>
        <a:srgbClr val="FAFD00"/>
      </a:accent1>
      <a:accent2>
        <a:srgbClr val="FFA27C"/>
      </a:accent2>
      <a:accent3>
        <a:srgbClr val="FFFFFF"/>
      </a:accent3>
      <a:accent4>
        <a:srgbClr val="002C27"/>
      </a:accent4>
      <a:accent5>
        <a:srgbClr val="FCFEAA"/>
      </a:accent5>
      <a:accent6>
        <a:srgbClr val="E79270"/>
      </a:accent6>
      <a:hlink>
        <a:srgbClr val="E5405D"/>
      </a:hlink>
      <a:folHlink>
        <a:srgbClr val="DADADA"/>
      </a:folHlink>
    </a:clrScheme>
    <a:fontScheme name="twinkl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charset="0"/>
          </a:defRPr>
        </a:defPPr>
      </a:lstStyle>
    </a:lnDef>
  </a:objectDefaults>
  <a:extraClrSchemeLst>
    <a:extraClrScheme>
      <a:clrScheme name="twinkles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winkles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winkles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winkles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winkle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winkle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winkle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3157B4F-1435-46FA-BFFA-C7F76522FDDE}"/>
</file>

<file path=customXml/itemProps2.xml><?xml version="1.0" encoding="utf-8"?>
<ds:datastoreItem xmlns:ds="http://schemas.openxmlformats.org/officeDocument/2006/customXml" ds:itemID="{42FCDA29-F571-41FE-97A5-F565C70674E5}"/>
</file>

<file path=customXml/itemProps3.xml><?xml version="1.0" encoding="utf-8"?>
<ds:datastoreItem xmlns:ds="http://schemas.openxmlformats.org/officeDocument/2006/customXml" ds:itemID="{352822AE-1A8E-4BCE-9ACC-20F7454D6F26}"/>
</file>

<file path=docProps/app.xml><?xml version="1.0" encoding="utf-8"?>
<Properties xmlns="http://schemas.openxmlformats.org/officeDocument/2006/extended-properties" xmlns:vt="http://schemas.openxmlformats.org/officeDocument/2006/docPropsVTypes">
  <Template>d:\msoffice\powerpnt\template\sldshow\twinkles.ppt</Template>
  <TotalTime>3586</TotalTime>
  <Pages>17</Pages>
  <Words>2523</Words>
  <Application>Microsoft Office PowerPoint</Application>
  <PresentationFormat>On-screen Show (4:3)</PresentationFormat>
  <Paragraphs>236</Paragraphs>
  <Slides>42</Slides>
  <Notes>21</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42</vt:i4>
      </vt:variant>
    </vt:vector>
  </HeadingPairs>
  <TitlesOfParts>
    <vt:vector size="55" baseType="lpstr">
      <vt:lpstr>MS PGothic</vt:lpstr>
      <vt:lpstr>Alexandria</vt:lpstr>
      <vt:lpstr>Arial</vt:lpstr>
      <vt:lpstr>Arial Narrow</vt:lpstr>
      <vt:lpstr>Calibri</vt:lpstr>
      <vt:lpstr>Calibri Light</vt:lpstr>
      <vt:lpstr>manrope</vt:lpstr>
      <vt:lpstr>Monotype Sorts</vt:lpstr>
      <vt:lpstr>Symbol</vt:lpstr>
      <vt:lpstr>Times New Roman</vt:lpstr>
      <vt:lpstr>Wingdings</vt:lpstr>
      <vt:lpstr>twinkles</vt:lpstr>
      <vt:lpstr>Office Theme</vt:lpstr>
      <vt:lpstr>PowerPoint Presentation</vt:lpstr>
      <vt:lpstr>PowerPoint Presentation</vt:lpstr>
      <vt:lpstr>Chapter Objectives</vt:lpstr>
      <vt:lpstr>What is Financial Management?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Investment Decisions</vt:lpstr>
      <vt:lpstr>Investment Decisions</vt:lpstr>
      <vt:lpstr>Financing Decisions</vt:lpstr>
      <vt:lpstr>Financing Decisions</vt:lpstr>
      <vt:lpstr>Asset Management Decisions</vt:lpstr>
      <vt:lpstr>Interrelationship of the decisions made by a Financial Manager</vt:lpstr>
      <vt:lpstr>What are the Goals of the Firm? (General Goals)</vt:lpstr>
      <vt:lpstr>Shortcomings of these General Goals</vt:lpstr>
      <vt:lpstr>The Real Goal of the Firm</vt:lpstr>
      <vt:lpstr>Strengths of Shareholder Wealth Maximization</vt:lpstr>
      <vt:lpstr>The Modern Organization</vt:lpstr>
      <vt:lpstr>Role of Management</vt:lpstr>
      <vt:lpstr>Agency Theory</vt:lpstr>
      <vt:lpstr>Agency Theory</vt:lpstr>
      <vt:lpstr>Social Responsibility</vt:lpstr>
      <vt:lpstr>Organization of the Financial Management Function </vt:lpstr>
      <vt:lpstr>Organization of the Financial Management Function </vt:lpstr>
      <vt:lpstr>Challenges of Financial Manager</vt:lpstr>
      <vt:lpstr>Challenges of Financial Manager</vt:lpstr>
      <vt:lpstr>Challenges of Financial Manager</vt:lpstr>
      <vt:lpstr>Challenges of Financial Manager</vt:lpstr>
      <vt:lpstr>Challenges of Financial Manager</vt:lpstr>
      <vt:lpstr>Challenges of Financial Manager</vt:lpstr>
      <vt:lpstr>Challenges of Financial Manager</vt:lpstr>
      <vt:lpstr>Challenges of Financial Manager</vt:lpstr>
      <vt:lpstr>The End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1 -- The Role of Financial Management</dc:title>
  <dc:subject>Van Horne / Wachowicz Tenth Edition</dc:subject>
  <dc:creator>Gregory A. Kuhlemeyer</dc:creator>
  <cp:lastModifiedBy>mohamed Hamouda</cp:lastModifiedBy>
  <cp:revision>121</cp:revision>
  <cp:lastPrinted>1997-07-16T11:09:12Z</cp:lastPrinted>
  <dcterms:created xsi:type="dcterms:W3CDTF">1996-11-03T10:02:32Z</dcterms:created>
  <dcterms:modified xsi:type="dcterms:W3CDTF">2024-08-09T18:03:46Z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