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  <p:sldMasterId id="2147483662" r:id="rId5"/>
    <p:sldMasterId id="2147483663" r:id="rId6"/>
    <p:sldMasterId id="2147483665" r:id="rId7"/>
  </p:sldMasterIdLst>
  <p:notesMasterIdLst>
    <p:notesMasterId r:id="rId51"/>
  </p:notesMasterIdLst>
  <p:sldIdLst>
    <p:sldId id="507" r:id="rId8"/>
    <p:sldId id="271" r:id="rId9"/>
    <p:sldId id="539" r:id="rId10"/>
    <p:sldId id="591" r:id="rId11"/>
    <p:sldId id="654" r:id="rId12"/>
    <p:sldId id="655" r:id="rId13"/>
    <p:sldId id="656" r:id="rId14"/>
    <p:sldId id="657" r:id="rId15"/>
    <p:sldId id="658" r:id="rId16"/>
    <p:sldId id="660" r:id="rId17"/>
    <p:sldId id="661" r:id="rId18"/>
    <p:sldId id="659" r:id="rId19"/>
    <p:sldId id="662" r:id="rId20"/>
    <p:sldId id="663" r:id="rId21"/>
    <p:sldId id="664" r:id="rId22"/>
    <p:sldId id="665" r:id="rId23"/>
    <p:sldId id="666" r:id="rId24"/>
    <p:sldId id="667" r:id="rId25"/>
    <p:sldId id="668" r:id="rId26"/>
    <p:sldId id="669" r:id="rId27"/>
    <p:sldId id="670" r:id="rId28"/>
    <p:sldId id="671" r:id="rId29"/>
    <p:sldId id="672" r:id="rId30"/>
    <p:sldId id="673" r:id="rId31"/>
    <p:sldId id="674" r:id="rId32"/>
    <p:sldId id="675" r:id="rId33"/>
    <p:sldId id="676" r:id="rId34"/>
    <p:sldId id="677" r:id="rId35"/>
    <p:sldId id="678" r:id="rId36"/>
    <p:sldId id="679" r:id="rId37"/>
    <p:sldId id="680" r:id="rId38"/>
    <p:sldId id="681" r:id="rId39"/>
    <p:sldId id="682" r:id="rId40"/>
    <p:sldId id="683" r:id="rId41"/>
    <p:sldId id="684" r:id="rId42"/>
    <p:sldId id="685" r:id="rId43"/>
    <p:sldId id="686" r:id="rId44"/>
    <p:sldId id="687" r:id="rId45"/>
    <p:sldId id="688" r:id="rId46"/>
    <p:sldId id="689" r:id="rId47"/>
    <p:sldId id="690" r:id="rId48"/>
    <p:sldId id="691" r:id="rId49"/>
    <p:sldId id="349" r:id="rId5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364" autoAdjust="0"/>
  </p:normalViewPr>
  <p:slideViewPr>
    <p:cSldViewPr snapToGrid="0">
      <p:cViewPr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8" Type="http://schemas.openxmlformats.org/officeDocument/2006/relationships/slide" Target="slides/slide1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7/24/2024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458788" y="327886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7981997" y="1404129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4400"/>
            </a:pPr>
            <a:r>
              <a:rPr lang="en-US" altLang="en-US" sz="4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762161" y="2896734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Lecture 7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7223759" y="3443935"/>
            <a:ext cx="2886891" cy="40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b="1" dirty="0">
              <a:latin typeface="+mn-lt"/>
            </a:endParaRPr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883212" y="3772785"/>
            <a:ext cx="313278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</a:t>
            </a:r>
          </a:p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Duration</a:t>
            </a:r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91A13803-1E0F-B767-B536-4EB5D699535F}"/>
              </a:ext>
            </a:extLst>
          </p:cNvPr>
          <p:cNvPicPr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517479" y="1194306"/>
            <a:ext cx="7237560" cy="452431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Understand the different reasons for crashing a project.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Identify the different options for crashing an activity when resources are not constrained.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Identify the different options for crashing an activity when resources are constrained.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Determine the optimum cost-time point in a project network.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Understand the risks associated with compressing or crashing a project. </a:t>
            </a:r>
          </a:p>
          <a:p>
            <a:pPr marL="457200" indent="-45720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/>
              <a:t>Identify different options for reducing the costs of a project.</a:t>
            </a:r>
            <a:endParaRPr lang="en-US" sz="2200" dirty="0"/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2625227" y="585544"/>
            <a:ext cx="3467039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Learning objectives</a:t>
            </a: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9362" y="1197702"/>
            <a:ext cx="3995084" cy="544764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696245" y="1512497"/>
            <a:ext cx="7275036" cy="389262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952273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Outlines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99921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07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23741" y="1751427"/>
            <a:ext cx="6120819" cy="335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Rationale for Reducing Project Duration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Options for Accelerating Project Completion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a 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Considerations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What If Cost, Not Time, Is the Issue?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3480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195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76323" y="1438701"/>
            <a:ext cx="7646317" cy="454553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804570" y="1571780"/>
            <a:ext cx="7374229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There are many good reasons for attempting to reduce the duration of a project.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One of the more important reasons today is time to market.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Intense global competition and rapid technological advances have made speed a competitive advantage. To succeed, companies have to spot new opportunities, launch project teams, and bring new products or services to the marketplace in a flash.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Perhaps in no industry does speed matter as much as in the electronics industry.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10 Employee Scheduling Issues + Expert Solutions">
            <a:extLst>
              <a:ext uri="{FF2B5EF4-FFF2-40B4-BE49-F238E27FC236}">
                <a16:creationId xmlns:a16="http://schemas.microsoft.com/office/drawing/2014/main" id="{A7F0F03A-97AA-C00E-FCFD-D8D7C9A32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549" y="2109705"/>
            <a:ext cx="2595880" cy="3201054"/>
          </a:xfrm>
          <a:prstGeom prst="rect">
            <a:avLst/>
          </a:prstGeom>
          <a:ln w="1905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54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89683" y="1357421"/>
            <a:ext cx="7260238" cy="386783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– Cont.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9211" y="1632740"/>
            <a:ext cx="6774790" cy="312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a rule of thumb for moderate- to high-technology firms is that a six-month delay in bringing a product to market can result in a loss of market share of about 35 percent.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these cases, high-technology firms typically assume that the time savings and avoidance of lost profits are worth any additional costs to reduce time without any formal analysis.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10 Employee Scheduling Issues + Expert Solutions">
            <a:extLst>
              <a:ext uri="{FF2B5EF4-FFF2-40B4-BE49-F238E27FC236}">
                <a16:creationId xmlns:a16="http://schemas.microsoft.com/office/drawing/2014/main" id="{A7F0F03A-97AA-C00E-FCFD-D8D7C9A32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866" y="1878965"/>
            <a:ext cx="1927974" cy="2377440"/>
          </a:xfrm>
          <a:prstGeom prst="rect">
            <a:avLst/>
          </a:prstGeom>
          <a:ln w="1905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72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89682" y="1357421"/>
            <a:ext cx="8123837" cy="386783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– Cont.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9210" y="1460020"/>
            <a:ext cx="7648549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Business survival depends not only on rapid innovation but also on adaptability.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Global recession and energy crises have stunned the business world, and those companies that survive will be those that can quickly adapt to new challenges.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requires speedy project management! For example, the fate of the U.S. auto industry depends in part on how quickly they shift their efforts to develop fuel-efficient, alternative forms of transportation.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10 Employee Scheduling Issues + Expert Solutions">
            <a:extLst>
              <a:ext uri="{FF2B5EF4-FFF2-40B4-BE49-F238E27FC236}">
                <a16:creationId xmlns:a16="http://schemas.microsoft.com/office/drawing/2014/main" id="{A7F0F03A-97AA-C00E-FCFD-D8D7C9A32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866" y="1878965"/>
            <a:ext cx="1927974" cy="2377440"/>
          </a:xfrm>
          <a:prstGeom prst="rect">
            <a:avLst/>
          </a:prstGeom>
          <a:ln w="1905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47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89682" y="1357421"/>
            <a:ext cx="7796045" cy="440329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– Cont.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9211" y="1460020"/>
            <a:ext cx="7404710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Another common reason for reducing project time occurs when unforeseen delays— for example, adverse weather, design flaws, and equipment breakdown—cause substantial delays midway in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Getting back on schedule usually requires compressing the time on some of the remaining critical activities.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additional costs of getting back on schedule need to be compared with the consequences of being late.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is especially true when time is a top priority.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10 Employee Scheduling Issues + Expert Solutions">
            <a:extLst>
              <a:ext uri="{FF2B5EF4-FFF2-40B4-BE49-F238E27FC236}">
                <a16:creationId xmlns:a16="http://schemas.microsoft.com/office/drawing/2014/main" id="{A7F0F03A-97AA-C00E-FCFD-D8D7C9A32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866" y="1878965"/>
            <a:ext cx="1927974" cy="2377440"/>
          </a:xfrm>
          <a:prstGeom prst="rect">
            <a:avLst/>
          </a:prstGeom>
          <a:ln w="1905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2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2" y="1460020"/>
            <a:ext cx="9830718" cy="440329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– Cont.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9210" y="1592100"/>
            <a:ext cx="9528149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Incentive contracts can make reduction of project time rewarding—usually for both the project contractor and owner.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a contractor finished a bridge across a lake 18 months early and received more than $6 million for the early completion.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availability of the bridge to the surrounding community 18 months early to reduce traffic gridlock made the incentive cost to the community seem small to users.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another example, in a continuous improvement arrangement, the joint effort of the owner and contractor resulted in early completion of a river lock and a 50/50 split of the savings to the owner and contractor.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18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2" y="1460021"/>
            <a:ext cx="7656478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7.1 Rationale for Reducing Project Duration – Cont.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1" y="1825780"/>
            <a:ext cx="688655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“Imposed deadlines” is another reason for accelerating project completion.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a politician makes a public statement that a new law building will be avail able in two years.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Or the president of a software company remarks in a speech that new advanced software will be available in one year.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70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2" y="1460021"/>
            <a:ext cx="7656478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1" y="1612420"/>
            <a:ext cx="6886550" cy="327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Adding Resources </a:t>
            </a:r>
            <a:r>
              <a:rPr lang="en-US" sz="2400" dirty="0"/>
              <a:t> 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Identify the different options for crashing an activity when resources are not constrained.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most common method for shortening project time is to assign additional staff and equipment to activities.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There are limits, however, as to how much speed can be gained by adding staff.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25E99333-89C2-5F73-DE83-573FD3DF6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744" y="935922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7.2 Options </a:t>
            </a: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When Resources Are Not Constrained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97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2" y="1460021"/>
            <a:ext cx="6904638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1" y="1612420"/>
            <a:ext cx="6490309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Doubling the size of the workforce will not necessarily reduce completion time by half.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relationship would be correct only when tasks can be partitioned so minimal communication is needed between workers, as in harvesting a crop by hand or repaving a highway.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Most projects are not set up that way; additional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25E99333-89C2-5F73-DE83-573FD3DF6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744" y="763202"/>
            <a:ext cx="76664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7.2 Options When Resources Are Not Constrained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9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1" y="1460021"/>
            <a:ext cx="8263221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7.2 Options for Accelerating Project Completion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0" y="1581940"/>
            <a:ext cx="795335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workers increase the communication requirements to coordinate their efforts.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doubling a team by adding two workers requires six times as much pairwise intercommunication than is required in the original two-person team.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Not only is more time needed to coordinate and manage a larger team; there is the additional delay of training the new people and getting them up to speed on the project.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61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99841" y="1460021"/>
            <a:ext cx="7392319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7.2 Options for Accelerating Project Completion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0" y="1581940"/>
            <a:ext cx="6906870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b="1" dirty="0">
                <a:solidFill>
                  <a:srgbClr val="00B0F0"/>
                </a:solidFill>
              </a:rPr>
              <a:t>Outsourcing Project Work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 common method for shortening the project time is to subcontract an activity.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subcontractor may have access to superior technology or expertise that will accelerate the completion of the activity.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contracting for a backhoe can accomplish in two hours what it can take a team of laborers two days to do.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54940"/>
            <a:ext cx="7392319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7.2 Options for Accelerating Project Completion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0" y="1632740"/>
            <a:ext cx="6906870" cy="312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Likewise, by hiring a consulting firm that specializes in ADSI programming, a firm may be able to cut in half the time it would take for less experienced, internal programmers to do the work.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Subcontracting also frees up resources that can be assigned to a critical activity and will ideally result in a shorter project duration.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87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85420"/>
            <a:ext cx="6804155" cy="38058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Scheduling Overtime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0" y="1632740"/>
            <a:ext cx="6236310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easiest way to add more labor to a project is not to add more people, but to schedule overtime.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If a team works 50 hours a week instead of 40, it might accomplish 20 percent more.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By scheduling overtime you avoid the additional costs of coordination and communication encountered when new people are added.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684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100"/>
            <a:ext cx="6804155" cy="323898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Scheduling Overtime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0490" y="1764820"/>
            <a:ext cx="5758790" cy="238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If people involved are salaried workers, there may be no real additional cost for the extra work.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Another advantage is that there are fewer distractions when people work outside normal hours.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36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100"/>
            <a:ext cx="6804155" cy="388922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Overtime Advantages: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596707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First, hourly workers are typically paid time and a half for overtime and double time for weekends and holidays.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Sustained overtime work by salaried employees may incur intangible costs such as divorce, burnout, and turnover.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latter is a key organizational concern when there is a shortage of workers.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60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393435" cy="3960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Overtime Advantages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6444590" cy="349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Further more, it is an oversimplification to assume that, over an extended period of time, a person is as productive during his or her eleventh hour at work as during his or her third hour of work.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There are natural limits to what is humanly possible, and extended overtime may actually lead to an overall decline in productivity when fatigue sets in (DeMarco, 2002).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549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6915915" cy="3960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Overtime Advantages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644459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Overtime and working longer hours is the preferred choice for accelerating project completion, especially when the project team is salaried.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key is to use overtime judiciously.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Remember a project is a marathon not a sprint! You do not want to run out of energy before the finish line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09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6915915" cy="3960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Establish a Core Project Team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644459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One of the advantages of creating a dedicated core team to complete a project is speed.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Assigning professionals full time to a project avoids the hidden cost of multitasking in which people are forced to juggle the demands of multiple projects.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Professionals are allowed to devote their undivided attention to a specific project.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03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6915915" cy="3960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Establish a Core Project Team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6444590" cy="27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singular focus creates a shared goal that can bind a diverse set of professionals into a highly cohesive team capable of accelerating project completion.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Factors that contribute to the emergence of high-performing project teams will be discussed later.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667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6164075" cy="295450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Do It Twice – Fast and Correctly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673380"/>
            <a:ext cx="5520030" cy="238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If you are in a hurry, try building a “quick and dirty” short-term solution, then go back and do it the right way.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pontoon bridges are used as temporary solutions to damaged bridges in combat.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905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047995" cy="399393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Do It Twice – Fast and Correctly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724180"/>
            <a:ext cx="642427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business, software companies are notorious for releasing version 1.0 of products that are not completely finished and tested.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Subsequent versions 1.1 . . . x correct bugs and add intended functionality to the product.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additional costs of doing it twice are often more than compensated for by the benefits of satisfying the deadline.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91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047995" cy="399393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7.3 Options When Resource Are Constrained: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724180"/>
            <a:ext cx="6424270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 project manager has fewer options for accelerating project completion when additional resources are either not available or the budget is severely constrained.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is especially true once the schedule has been established.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Below are some of these options, which are also available when resources are not constrained.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06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047995" cy="399393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Improve the Efficiency of the Project team: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724180"/>
            <a:ext cx="6424270" cy="312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project team may be able to improve productivity by implementing more efficient ways to do their work.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can be achieved by improving the planning and organization of the project or eliminating barriers to productivity such as excessive bureaucratic interference and red tape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35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796044" cy="473250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Fast – Tracking: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724180"/>
            <a:ext cx="7125310" cy="430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Sometimes it is possible to rearrange the logic of the project network so that critical activities are done in parallel (concurrently) rather than sequentially.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alternative is commonly referred to as fast tracking and is a good one if the project situation is right.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When this alternative is given serious attention, it is amazing to observe how creative project team members can be in finding ways to restructure sequential activities in parallel. </a:t>
            </a:r>
            <a:endParaRPr lang="ar-SA" sz="2400" dirty="0"/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20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01003" y="1566699"/>
            <a:ext cx="9919398" cy="473250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Fast – Tracking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30" y="1724180"/>
            <a:ext cx="9309710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Sometimes, one of the most common methods for restructuring activities is to change a finish-to-start relationship to a start-to-start relationship.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instead of waiting for the final design to be approved, manufacturing engineers can begin building the production line as soon as key specifications have been established.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Changing activities from sequential to parallel is not without risk.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Late design changes can produce wasted effort and rework.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Fast tracking requires close coordination among those responsible for the activities affected and confidence in the work that has been completed.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20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65099"/>
            <a:ext cx="7698236" cy="473250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Critical-Chain: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94129" y="1602260"/>
            <a:ext cx="7115151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Critical-chain project management (CCPM) is designed to accelerate project completion.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It would be difficult to apply CCPM midstream in a project. CCPM requires considerable training and a shift in habits and perspectives that takes time to adopt.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Although there have been reports of immediate gains, especially in terms of completion times, a long-term management commitment is probably necessary to reap full benefits.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828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6793995" cy="42956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Scope: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02260"/>
            <a:ext cx="5953813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Probably the most common response for meeting unattainable deadlines is to reduce or scale back the scope of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invariably leads to a reduction in the functionality of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the new car will average only 25 mpg instead of 30, or the software product will have fewer features than originally planned.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282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6793995" cy="366570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Scope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02260"/>
            <a:ext cx="5953813" cy="312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While scaling back the scope of the project can lead to big savings in both time and money, it may come at a cost of reducing the value of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If the car gets lower gas mileage, will it stand up to competitive models? Will customers still want the software minus the features?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19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566155" cy="43972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Scope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02260"/>
            <a:ext cx="6583733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key to reducing a project scope without reducing value is to reassess the true specifications of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Often requirements are added under best-case, blue-sky scenarios and represent desirables, but not essentials.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Here it is important to talk to the customer and/or project sponsors and explain the situation—you can get it your way but not until February.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426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566155" cy="43972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Scope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724180"/>
            <a:ext cx="6969813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may force them to accept an extension or to add money to expedite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If not, then a healthy discussion of what the essential requirements are and what items can be compromised in order to meet the deadline needs to take place.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More intense reexamination of requirements may actually improve the value of the project by getting it done more quickly and for a lower cost.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7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271515" cy="43972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0787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Reducing Project Scope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724180"/>
            <a:ext cx="6553253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Calculating the savings of reduced project scope begins with the work breakdown structure.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Reducing functionality means certain tasks, deliverables, or requirements can be reduced or even eliminated.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These tasks need to be found and the schedule adjusted.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Focus should be on changes in activities on the critical path.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85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8175755" cy="506778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In today’s fast-paced world, there appears to be a greater emphasis on getting things done quickly.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Still, organizations are always looking for ways to get things done cheaply.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This is especially true for fixed-bid projects, where profit margin is derived from the difference between the bid and actual cost of the project.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Every dollar saved is a dollar in your pocket. Sometimes, in order to secure a contract, bids are tight, which puts added pressure on cost containment.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In other cases, there are financial incentives tied to cost containment</a:t>
            </a:r>
            <a:endParaRPr lang="en-US" altLang="en-US" sz="2400" dirty="0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5331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If Cost, Not Time, Is the Issue?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89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373115" cy="43972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7363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If Cost, Not Time, Is the Issue?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724180"/>
            <a:ext cx="6329733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Even in situations where cost is transferred to customers there is pressure to reduce cost.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Cost overruns make for unhappy customers and can damage future business opportunities.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Budgets can be fixed or cut, and when contingency funds are exhausted, then cost overruns have to be made up with remaining activities.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60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8325298" cy="4722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3299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If Cost, Not Time, Is the Issue?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581940"/>
            <a:ext cx="7528613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As discussed earlier, shortening project duration may come at the expense of over time, adding additional personnel, and using more expensive equipment and/or materials.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Conversely, sometimes cost savings can be generated by extending the duration of a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This may allow for a smaller workforce, less-skilled (expensive) labor, and even cheaper equipment and materials to be used.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Below are some of the more commonly used options for cutting costs.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24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8325298" cy="47223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3299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Reduce Project Scope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22580"/>
            <a:ext cx="7528613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Just as scaling back the scope of the project can gain time, delivering less than what was originally planned also produces significant savings.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Again, calculating the savings of a reduced project scope begins with the work breakdown structure.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However, since time is not the issue, you do not need to focus on critical activities.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on over-budget movie projects it is not uncommon to replace location shots with stock footage to cut costs.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034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796044" cy="43667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3299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Have Owner Take on More Responsibility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22580"/>
            <a:ext cx="7061253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One way of reducing project costs is identifying tasks that customers can do them selves.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Homeowners frequently use this method to reduce costs on home improvement projects.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to reduce the cost of a bathroom remodel, a homeowner may agree to paint the room instead of paying the contractor to do it.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On IS projects, a customer may agree to take on some of the responsibility for testing equipment or providing in-house training.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21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37765" y="1434619"/>
            <a:ext cx="7796044" cy="436674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032996" y="78144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Have Owner Take on More Responsibility – Cont. 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229307" y="1622580"/>
            <a:ext cx="7061253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Naturally, this arrangement is best negotiated before the project begins.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Customers are less receptive to this idea if you suddenly spring it on them.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 advantage of this method is that, while costs are lowered, the original scope is retained.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Clearly this option is limited to areas in which the customer has expertise and the capability to pick up the tasks.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35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486405" y="1841019"/>
            <a:ext cx="7058155" cy="41940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134596" y="781443"/>
            <a:ext cx="77960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Outsourcing Project Activities or Even </a:t>
            </a:r>
          </a:p>
          <a:p>
            <a:pPr algn="ctr"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the Entire Project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686507" y="2028980"/>
            <a:ext cx="6329733" cy="349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When estimates exceed budget, it not only makes sense to re-examine the scope but also search for cheaper ways to complete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Perhaps instead of relying on internal resources, it would be more cost effective to outsource segments or even the entire project, opening up work to external price competition. 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643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354325" y="1668299"/>
            <a:ext cx="8683755" cy="474266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134596" y="639203"/>
            <a:ext cx="77960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Outsourcing Project Activities or Even </a:t>
            </a:r>
          </a:p>
          <a:p>
            <a:pPr algn="ctr"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the Entire Project – Cont.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554427" y="1856260"/>
            <a:ext cx="8122973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Specialized subcontractors often enjoy unique advantages, such as material discounts for large quantities, as well as equipment that not only gets the work done more quickly but also less expensively.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They may have lower overhead and labor costs.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to reduce costs of software projects, many American firms outsource work to firms overseas where the salary of a software engineer is one-third that of an American software engineer.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 ever, outsourcing means you have less control over the project and will need to have clearly definable deliverables.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40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88565" y="1475259"/>
            <a:ext cx="7576315" cy="474266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dirty="0">
                <a:solidFill>
                  <a:srgbClr val="FFFFFF"/>
                </a:solidFill>
              </a:rPr>
              <a:t>                      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134596" y="750963"/>
            <a:ext cx="7796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Brainstorming Cost Savings Options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188667" y="1663220"/>
            <a:ext cx="6858053" cy="430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Just as project team members can be a rich source of ideas for accelerating project activities, they can offer tangible ways for reducing project costs.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 example, one project manager reported that his team was able to come up with over $75,000 worth of cost saving suggestions without jeopardizing the scope of the project.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Project managers should not underestimate the value of simply asking if there is a cheaper, better way.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395767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 dirty="0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05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F32B0ED-6307-485A-9039-EC6981B188C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ED8705-41F6-49A4-A312-12D6881F56BB}"/>
</file>

<file path=customXml/itemProps3.xml><?xml version="1.0" encoding="utf-8"?>
<ds:datastoreItem xmlns:ds="http://schemas.openxmlformats.org/officeDocument/2006/customXml" ds:itemID="{8C9D7F93-7831-4C5D-B290-7FDDAF2AFE8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23689</TotalTime>
  <Words>3208</Words>
  <Application>Microsoft Office PowerPoint</Application>
  <PresentationFormat>Widescreen</PresentationFormat>
  <Paragraphs>237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Mohammed Yousif</cp:lastModifiedBy>
  <cp:revision>446</cp:revision>
  <dcterms:created xsi:type="dcterms:W3CDTF">2024-05-18T12:46:21Z</dcterms:created>
  <dcterms:modified xsi:type="dcterms:W3CDTF">2024-07-24T19:26:07Z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