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02" r:id="rId2"/>
    <p:sldId id="384" r:id="rId3"/>
    <p:sldId id="463" r:id="rId4"/>
    <p:sldId id="479" r:id="rId5"/>
    <p:sldId id="480" r:id="rId6"/>
    <p:sldId id="481" r:id="rId7"/>
    <p:sldId id="482" r:id="rId8"/>
    <p:sldId id="490" r:id="rId9"/>
    <p:sldId id="486" r:id="rId10"/>
    <p:sldId id="497" r:id="rId11"/>
    <p:sldId id="488" r:id="rId12"/>
    <p:sldId id="487" r:id="rId13"/>
    <p:sldId id="489" r:id="rId14"/>
    <p:sldId id="501" r:id="rId15"/>
    <p:sldId id="491" r:id="rId16"/>
    <p:sldId id="492" r:id="rId17"/>
    <p:sldId id="493" r:id="rId18"/>
    <p:sldId id="484" r:id="rId19"/>
    <p:sldId id="483" r:id="rId20"/>
    <p:sldId id="495" r:id="rId21"/>
    <p:sldId id="494" r:id="rId22"/>
    <p:sldId id="496" r:id="rId23"/>
    <p:sldId id="406" r:id="rId24"/>
    <p:sldId id="471" r:id="rId25"/>
    <p:sldId id="424" r:id="rId26"/>
    <p:sldId id="425" r:id="rId27"/>
    <p:sldId id="426" r:id="rId28"/>
    <p:sldId id="498" r:id="rId29"/>
    <p:sldId id="427" r:id="rId30"/>
    <p:sldId id="428" r:id="rId31"/>
    <p:sldId id="429" r:id="rId32"/>
    <p:sldId id="430" r:id="rId33"/>
    <p:sldId id="431" r:id="rId34"/>
    <p:sldId id="502" r:id="rId35"/>
    <p:sldId id="432" r:id="rId36"/>
    <p:sldId id="433" r:id="rId37"/>
    <p:sldId id="434" r:id="rId38"/>
    <p:sldId id="435" r:id="rId39"/>
    <p:sldId id="436" r:id="rId40"/>
    <p:sldId id="437" r:id="rId41"/>
    <p:sldId id="438" r:id="rId42"/>
    <p:sldId id="503" r:id="rId43"/>
    <p:sldId id="439" r:id="rId44"/>
    <p:sldId id="440" r:id="rId45"/>
    <p:sldId id="473" r:id="rId46"/>
    <p:sldId id="500" r:id="rId47"/>
    <p:sldId id="472" r:id="rId48"/>
    <p:sldId id="499" r:id="rId49"/>
    <p:sldId id="416" r:id="rId50"/>
    <p:sldId id="470" r:id="rId51"/>
    <p:sldId id="446" r:id="rId52"/>
    <p:sldId id="409" r:id="rId53"/>
    <p:sldId id="408" r:id="rId54"/>
    <p:sldId id="412"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68"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5.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7.png"/><Relationship Id="rId7" Type="http://schemas.openxmlformats.org/officeDocument/2006/relationships/image" Target="../media/image5.png"/><Relationship Id="rId2" Type="http://schemas.openxmlformats.org/officeDocument/2006/relationships/image" Target="../media/image26.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299849"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&amp; crises management </a:t>
            </a:r>
          </a:p>
          <a:p>
            <a:r>
              <a:rPr lang="en-US" sz="2000" dirty="0">
                <a:solidFill>
                  <a:srgbClr val="FAC748"/>
                </a:solidFill>
                <a:latin typeface="Tajawal Medium" panose="00000600000000000000" pitchFamily="2" charset="-78"/>
                <a:cs typeface="Tajawal Medium" panose="00000600000000000000" pitchFamily="2" charset="-78"/>
              </a:rPr>
              <a:t>(Approaches &amp; Theories)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138526"/>
            <a:ext cx="7806596" cy="1692771"/>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a:p>
            <a:r>
              <a:rPr lang="en-US" sz="2800" b="1" dirty="0">
                <a:solidFill>
                  <a:schemeClr val="bg1"/>
                </a:solidFill>
                <a:latin typeface="Tajawal Medium" panose="00000600000000000000" pitchFamily="2" charset="-78"/>
                <a:cs typeface="Tajawal Medium" panose="00000600000000000000" pitchFamily="2" charset="-78"/>
              </a:rPr>
              <a:t>	</a:t>
            </a:r>
            <a:r>
              <a:rPr lang="en-US" sz="2000" b="1" dirty="0">
                <a:solidFill>
                  <a:schemeClr val="bg1"/>
                </a:solidFill>
                <a:latin typeface="Tajawal Medium" panose="00000600000000000000" pitchFamily="2" charset="-78"/>
                <a:cs typeface="Tajawal Medium" panose="00000600000000000000" pitchFamily="2" charset="-78"/>
              </a:rPr>
              <a:t>Crisis Communication &amp; crises management:</a:t>
            </a:r>
          </a:p>
          <a:p>
            <a:r>
              <a:rPr lang="en-US" sz="2000" b="1" dirty="0">
                <a:solidFill>
                  <a:schemeClr val="bg1"/>
                </a:solidFill>
                <a:latin typeface="Tajawal Medium" panose="00000600000000000000" pitchFamily="2" charset="-78"/>
                <a:cs typeface="Tajawal Medium" panose="00000600000000000000" pitchFamily="2" charset="-78"/>
              </a:rPr>
              <a:t>	(Approaches &amp; Theories)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4350" y="1524022"/>
            <a:ext cx="10238444"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1257300" lvl="2"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69551"/>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Crisis Communication and Crisis Management</a:t>
            </a:r>
          </a:p>
          <a:p>
            <a:pPr algn="ctr"/>
            <a:r>
              <a:rPr lang="en-US" sz="3400" b="1" dirty="0">
                <a:solidFill>
                  <a:srgbClr val="2E3957"/>
                </a:solidFill>
                <a:latin typeface="Tajawal ExtraBold" panose="00000800000000000000" pitchFamily="2" charset="-78"/>
                <a:cs typeface="Tajawal ExtraBold" panose="00000800000000000000" pitchFamily="2" charset="-78"/>
              </a:rPr>
              <a:t>Definitions</a:t>
            </a:r>
            <a:endParaRPr lang="en-US" sz="36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descr="A person looking at a computer screen&#10;&#10;Description automatically generated">
            <a:extLst>
              <a:ext uri="{FF2B5EF4-FFF2-40B4-BE49-F238E27FC236}">
                <a16:creationId xmlns:a16="http://schemas.microsoft.com/office/drawing/2014/main" id="{EE22C211-FF44-A6CB-C339-8010DBD0B6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26178" y="2927411"/>
            <a:ext cx="6667500" cy="2505075"/>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Public Relations (PR)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82748"/>
            <a:ext cx="9446683"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Public relations (PR) has been the backbone of corporate relationships in society so that both parties may benefit in some way, whether it involves community relations, media relations, issues management or crisis communication.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PR is “the management function that establishes and maintains mutually beneficial relationships between an organization and the publics on whom its success or failure depends”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131566"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research mainly deals with the interrelationships between crisis situations, communication strategies and crisis perceptions.</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when done successfully, can help mitigate negative media coverage and manage perceptions both during and after the crisis.</a:t>
            </a:r>
          </a:p>
          <a:p>
            <a:pPr algn="just"/>
            <a:r>
              <a:rPr lang="en-US" sz="2200" b="1" dirty="0">
                <a:solidFill>
                  <a:srgbClr val="C00000"/>
                </a:solidFill>
                <a:latin typeface="Tajawal ExtraBold" panose="00000800000000000000" pitchFamily="2" charset="-78"/>
                <a:cs typeface="Tajawal ExtraBold" panose="00000800000000000000" pitchFamily="2" charset="-78"/>
              </a:rPr>
              <a:t>Crisis communication </a:t>
            </a:r>
            <a:r>
              <a:rPr lang="en-US" sz="2200" b="1" dirty="0">
                <a:solidFill>
                  <a:srgbClr val="2D3956"/>
                </a:solidFill>
                <a:latin typeface="Tajawal ExtraBold" panose="00000800000000000000" pitchFamily="2" charset="-78"/>
                <a:cs typeface="Tajawal ExtraBold" panose="00000800000000000000" pitchFamily="2" charset="-78"/>
              </a:rPr>
              <a:t>has been broadly </a:t>
            </a:r>
            <a:r>
              <a:rPr lang="en-US" sz="2200" b="1" dirty="0">
                <a:solidFill>
                  <a:srgbClr val="C00000"/>
                </a:solidFill>
                <a:latin typeface="Tajawal ExtraBold" panose="00000800000000000000" pitchFamily="2" charset="-78"/>
                <a:cs typeface="Tajawal ExtraBold" panose="00000800000000000000" pitchFamily="2" charset="-78"/>
              </a:rPr>
              <a:t>defined as </a:t>
            </a:r>
            <a:r>
              <a:rPr lang="en-US" sz="22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p>
          <a:p>
            <a:pPr algn="just"/>
            <a:r>
              <a:rPr lang="en-US" sz="2200" b="1" dirty="0">
                <a:solidFill>
                  <a:srgbClr val="2D3956"/>
                </a:solidFill>
                <a:latin typeface="Tajawal ExtraBold" panose="00000800000000000000" pitchFamily="2" charset="-78"/>
                <a:cs typeface="Tajawal ExtraBold" panose="00000800000000000000" pitchFamily="2" charset="-78"/>
              </a:rPr>
              <a:t>Also, </a:t>
            </a:r>
            <a:r>
              <a:rPr lang="en-US" sz="22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2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Reputation</a:t>
            </a:r>
            <a:r>
              <a:rPr lang="en-US" sz="2400" b="1" dirty="0">
                <a:solidFill>
                  <a:srgbClr val="2D3956"/>
                </a:solidFill>
                <a:latin typeface="Tajawal ExtraBold" panose="00000800000000000000" pitchFamily="2" charset="-78"/>
                <a:cs typeface="Tajawal ExtraBold" panose="00000800000000000000" pitchFamily="2" charset="-78"/>
              </a:rPr>
              <a:t> is “a perceptual representation of a company’s past actions and future prospects </a:t>
            </a:r>
            <a:r>
              <a:rPr lang="ar-EG" sz="2400" b="1" dirty="0">
                <a:solidFill>
                  <a:srgbClr val="2D3956"/>
                </a:solidFill>
                <a:latin typeface="Tajawal ExtraBold" panose="00000800000000000000" pitchFamily="2" charset="-78"/>
                <a:cs typeface="Tajawal ExtraBold" panose="00000800000000000000" pitchFamily="2" charset="-78"/>
              </a:rPr>
              <a:t>آفاق </a:t>
            </a:r>
            <a:r>
              <a:rPr lang="en-US" sz="2400" b="1" dirty="0">
                <a:solidFill>
                  <a:srgbClr val="2D3956"/>
                </a:solidFill>
                <a:latin typeface="Tajawal ExtraBold" panose="00000800000000000000" pitchFamily="2" charset="-78"/>
                <a:cs typeface="Tajawal ExtraBold" panose="00000800000000000000" pitchFamily="2" charset="-78"/>
              </a:rPr>
              <a:t> that describe the firm’s appeal </a:t>
            </a:r>
            <a:r>
              <a:rPr lang="ar-EG" sz="2400" b="1" dirty="0">
                <a:solidFill>
                  <a:srgbClr val="2D3956"/>
                </a:solidFill>
                <a:latin typeface="Tajawal ExtraBold" panose="00000800000000000000" pitchFamily="2" charset="-78"/>
                <a:cs typeface="Tajawal ExtraBold" panose="00000800000000000000" pitchFamily="2" charset="-78"/>
              </a:rPr>
              <a:t>جاذبية الشركة </a:t>
            </a:r>
            <a:r>
              <a:rPr lang="en-US" sz="2400" b="1" dirty="0">
                <a:solidFill>
                  <a:srgbClr val="2D3956"/>
                </a:solidFill>
                <a:latin typeface="Tajawal ExtraBold" panose="00000800000000000000" pitchFamily="2" charset="-78"/>
                <a:cs typeface="Tajawal ExtraBold" panose="00000800000000000000" pitchFamily="2" charset="-78"/>
              </a:rPr>
              <a:t> to all of its key constituents”.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Crises are harmful to organizations and their stakeholders who might have conflicting interests and needs. </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the organizational actions and communication that are expected to lower the likelihood of a crisis, minimize the harm from a crisis, and re-establish orders after 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296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As a result, organizational research regarding crisis management usually addresses one or more of the event’s three areas/stages: (a) pre-crisis preparedness, (b) proposal for handling midst crisis situations, and (c) post-crisis strategies to restore the corporate image.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reputation-attribution </a:t>
            </a:r>
            <a:r>
              <a:rPr lang="ar-EG" sz="2400" b="1" dirty="0">
                <a:solidFill>
                  <a:srgbClr val="2D3956"/>
                </a:solidFill>
                <a:latin typeface="Tajawal ExtraBold" panose="00000800000000000000" pitchFamily="2" charset="-78"/>
                <a:cs typeface="Tajawal ExtraBold" panose="00000800000000000000" pitchFamily="2" charset="-78"/>
              </a:rPr>
              <a:t>إسناد السمعة </a:t>
            </a:r>
            <a:r>
              <a:rPr lang="en-US" sz="2400" b="1" dirty="0">
                <a:solidFill>
                  <a:srgbClr val="2D3956"/>
                </a:solidFill>
                <a:latin typeface="Tajawal ExtraBold" panose="00000800000000000000" pitchFamily="2" charset="-78"/>
                <a:cs typeface="Tajawal ExtraBold" panose="00000800000000000000" pitchFamily="2" charset="-78"/>
              </a:rPr>
              <a:t> is a more straightforward psychological process, crisis communication strategies are more complicated but can influence cognitions and help lessen a crisis’s negative impacts on an organization and its stakeholders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2010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3877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Social Media in Crisis Communication</a:t>
            </a:r>
          </a:p>
          <a:p>
            <a:pPr algn="ctr"/>
            <a:r>
              <a:rPr lang="en-US" sz="3400" b="1" dirty="0">
                <a:solidFill>
                  <a:srgbClr val="2E3957"/>
                </a:solidFill>
                <a:latin typeface="Tajawal ExtraBold" panose="00000800000000000000" pitchFamily="2" charset="-78"/>
                <a:cs typeface="Tajawal ExtraBold" panose="00000800000000000000" pitchFamily="2" charset="-78"/>
              </a:rPr>
              <a:t>Opportunities and Challenges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AE92FFAB-BC44-343C-031D-F79F381148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5849" y="2657777"/>
            <a:ext cx="5064207" cy="2848616"/>
          </a:xfrm>
          <a:prstGeom prst="rect">
            <a:avLst/>
          </a:prstGeom>
        </p:spPr>
      </p:pic>
    </p:spTree>
    <p:extLst>
      <p:ext uri="{BB962C8B-B14F-4D97-AF65-F5344CB8AC3E}">
        <p14:creationId xmlns:p14="http://schemas.microsoft.com/office/powerpoint/2010/main" val="28404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in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3376420" cy="4401205"/>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Social media provides both </a:t>
            </a:r>
            <a:r>
              <a:rPr lang="en-US" sz="2000" b="1" dirty="0">
                <a:solidFill>
                  <a:srgbClr val="C00000"/>
                </a:solidFill>
                <a:latin typeface="Tajawal ExtraBold" panose="00000800000000000000" pitchFamily="2" charset="-78"/>
                <a:cs typeface="Tajawal ExtraBold" panose="00000800000000000000" pitchFamily="2" charset="-78"/>
              </a:rPr>
              <a:t>opportunities and challenges </a:t>
            </a:r>
            <a:r>
              <a:rPr lang="en-US" sz="2000" b="1" dirty="0">
                <a:solidFill>
                  <a:srgbClr val="2D3956"/>
                </a:solidFill>
                <a:latin typeface="Tajawal ExtraBold" panose="00000800000000000000" pitchFamily="2" charset="-78"/>
                <a:cs typeface="Tajawal ExtraBold" panose="00000800000000000000" pitchFamily="2" charset="-78"/>
              </a:rPr>
              <a:t>for crisis communication. With more than three billion people around the globe using social media.</a:t>
            </a:r>
          </a:p>
          <a:p>
            <a:pPr algn="just"/>
            <a:r>
              <a:rPr lang="en-US" sz="2000" b="1" dirty="0">
                <a:solidFill>
                  <a:srgbClr val="2D3956"/>
                </a:solidFill>
                <a:latin typeface="Tajawal ExtraBold" panose="00000800000000000000" pitchFamily="2" charset="-78"/>
                <a:cs typeface="Tajawal ExtraBold" panose="00000800000000000000" pitchFamily="2" charset="-78"/>
              </a:rPr>
              <a:t>By using social media effectively, crisis managers can ensure their communication is received by their intended audience at the time it needs to be received.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92134619-83D9-D539-DB4B-4E3868DD5047}"/>
              </a:ext>
            </a:extLst>
          </p:cNvPr>
          <p:cNvGrpSpPr/>
          <p:nvPr/>
        </p:nvGrpSpPr>
        <p:grpSpPr>
          <a:xfrm>
            <a:off x="4835170" y="1414506"/>
            <a:ext cx="7392456" cy="4896873"/>
            <a:chOff x="4799545" y="1414506"/>
            <a:chExt cx="7392456" cy="4896873"/>
          </a:xfrm>
        </p:grpSpPr>
        <p:pic>
          <p:nvPicPr>
            <p:cNvPr id="8" name="Picture 7">
              <a:extLst>
                <a:ext uri="{FF2B5EF4-FFF2-40B4-BE49-F238E27FC236}">
                  <a16:creationId xmlns:a16="http://schemas.microsoft.com/office/drawing/2014/main" id="{7EE86E82-0569-FFD8-5033-A279D4A1C78B}"/>
                </a:ext>
              </a:extLst>
            </p:cNvPr>
            <p:cNvPicPr>
              <a:picLocks noChangeAspect="1"/>
            </p:cNvPicPr>
            <p:nvPr/>
          </p:nvPicPr>
          <p:blipFill>
            <a:blip r:embed="rId8">
              <a:lum bright="-20000" contrast="40000"/>
            </a:blip>
            <a:stretch>
              <a:fillRect/>
            </a:stretch>
          </p:blipFill>
          <p:spPr>
            <a:xfrm>
              <a:off x="4799545" y="1414506"/>
              <a:ext cx="7392456" cy="4896873"/>
            </a:xfrm>
            <a:prstGeom prst="rect">
              <a:avLst/>
            </a:prstGeom>
            <a:ln>
              <a:solidFill>
                <a:schemeClr val="tx1"/>
              </a:solidFill>
            </a:ln>
          </p:spPr>
        </p:pic>
        <p:sp>
          <p:nvSpPr>
            <p:cNvPr id="12" name="Rectangle 11">
              <a:extLst>
                <a:ext uri="{FF2B5EF4-FFF2-40B4-BE49-F238E27FC236}">
                  <a16:creationId xmlns:a16="http://schemas.microsoft.com/office/drawing/2014/main" id="{8D761D2D-C8C4-0C35-FDD4-63812F5A04B4}"/>
                </a:ext>
              </a:extLst>
            </p:cNvPr>
            <p:cNvSpPr/>
            <p:nvPr/>
          </p:nvSpPr>
          <p:spPr>
            <a:xfrm>
              <a:off x="4799545" y="1468414"/>
              <a:ext cx="686855" cy="2377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Beveled 5">
            <a:extLst>
              <a:ext uri="{FF2B5EF4-FFF2-40B4-BE49-F238E27FC236}">
                <a16:creationId xmlns:a16="http://schemas.microsoft.com/office/drawing/2014/main" id="{98AB7464-9207-740E-E888-B0E0ADBFDBF7}"/>
              </a:ext>
            </a:extLst>
          </p:cNvPr>
          <p:cNvSpPr/>
          <p:nvPr/>
        </p:nvSpPr>
        <p:spPr>
          <a:xfrm>
            <a:off x="9225148" y="4741202"/>
            <a:ext cx="2719450" cy="1448638"/>
          </a:xfrm>
          <a:prstGeom prst="bevel">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n w="0"/>
                <a:solidFill>
                  <a:srgbClr val="FF0000"/>
                </a:solidFill>
                <a:effectLst>
                  <a:outerShdw blurRad="38100" dist="19050" dir="2700000" algn="tl" rotWithShape="0">
                    <a:schemeClr val="dk1">
                      <a:alpha val="40000"/>
                    </a:schemeClr>
                  </a:outerShdw>
                </a:effectLst>
              </a:rPr>
              <a:t>Para </a:t>
            </a:r>
            <a:r>
              <a:rPr lang="en-US" sz="1400" dirty="0">
                <a:ln w="0"/>
                <a:solidFill>
                  <a:schemeClr val="tx1"/>
                </a:solidFill>
                <a:effectLst>
                  <a:outerShdw blurRad="38100" dist="19050" dir="2700000" algn="tl" rotWithShape="0">
                    <a:schemeClr val="dk1">
                      <a:alpha val="40000"/>
                    </a:schemeClr>
                  </a:outerShdw>
                </a:effectLst>
              </a:rPr>
              <a:t>can mean “like” something. A </a:t>
            </a:r>
            <a:r>
              <a:rPr lang="en-US" sz="1400" dirty="0" err="1">
                <a:ln w="0"/>
                <a:solidFill>
                  <a:srgbClr val="FF0000"/>
                </a:solidFill>
                <a:effectLst>
                  <a:outerShdw blurRad="38100" dist="19050" dir="2700000" algn="tl" rotWithShape="0">
                    <a:schemeClr val="dk1">
                      <a:alpha val="40000"/>
                    </a:schemeClr>
                  </a:outerShdw>
                </a:effectLst>
              </a:rPr>
              <a:t>paracrisis</a:t>
            </a:r>
            <a:r>
              <a:rPr lang="en-US" sz="1400" dirty="0">
                <a:ln w="0"/>
                <a:solidFill>
                  <a:schemeClr val="tx1"/>
                </a:solidFill>
                <a:effectLst>
                  <a:outerShdw blurRad="38100" dist="19050" dir="2700000" algn="tl" rotWithShape="0">
                    <a:schemeClr val="dk1">
                      <a:alpha val="40000"/>
                    </a:schemeClr>
                  </a:outerShdw>
                </a:effectLst>
              </a:rPr>
              <a:t> is like a crisis. It can “look like” a crisis and does require action from the organization.</a:t>
            </a:r>
          </a:p>
        </p:txBody>
      </p:sp>
    </p:spTree>
    <p:extLst>
      <p:ext uri="{BB962C8B-B14F-4D97-AF65-F5344CB8AC3E}">
        <p14:creationId xmlns:p14="http://schemas.microsoft.com/office/powerpoint/2010/main" val="363554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07102" y="2884883"/>
            <a:ext cx="3681351"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PR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oster of a model&#10;&#10;Description automatically generated">
            <a:extLst>
              <a:ext uri="{FF2B5EF4-FFF2-40B4-BE49-F238E27FC236}">
                <a16:creationId xmlns:a16="http://schemas.microsoft.com/office/drawing/2014/main" id="{34E1B556-F494-E754-4250-0BF802B7C9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16810" y="0"/>
            <a:ext cx="6206335" cy="6858000"/>
          </a:xfrm>
          <a:prstGeom prst="rect">
            <a:avLst/>
          </a:prstGeom>
        </p:spPr>
      </p:pic>
    </p:spTree>
    <p:extLst>
      <p:ext uri="{BB962C8B-B14F-4D97-AF65-F5344CB8AC3E}">
        <p14:creationId xmlns:p14="http://schemas.microsoft.com/office/powerpoint/2010/main" val="2984610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Models developed to explain the behavior of PR practitioners in 1970s. </a:t>
            </a:r>
            <a:r>
              <a:rPr lang="en-US" sz="2200" b="1" dirty="0">
                <a:solidFill>
                  <a:srgbClr val="C00000"/>
                </a:solidFill>
                <a:latin typeface="Tajawal ExtraBold" panose="00000800000000000000" pitchFamily="2" charset="-78"/>
                <a:cs typeface="Tajawal ExtraBold" panose="00000800000000000000" pitchFamily="2" charset="-78"/>
              </a:rPr>
              <a:t>Asymmetrical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unbalanced in that the organization tries to change the public and </a:t>
            </a:r>
            <a:r>
              <a:rPr lang="en-US" sz="2200" b="1" dirty="0">
                <a:solidFill>
                  <a:srgbClr val="C00000"/>
                </a:solidFill>
                <a:latin typeface="Tajawal ExtraBold" panose="00000800000000000000" pitchFamily="2" charset="-78"/>
                <a:cs typeface="Tajawal ExtraBold" panose="00000800000000000000" pitchFamily="2" charset="-78"/>
              </a:rPr>
              <a:t>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balanced in that there are adjustments by the organization and its stakeholders.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four models</a:t>
            </a:r>
            <a:r>
              <a:rPr lang="en-US" sz="2200" b="1" dirty="0">
                <a:solidFill>
                  <a:srgbClr val="2D3956"/>
                </a:solidFill>
                <a:latin typeface="Tajawal ExtraBold" panose="00000800000000000000" pitchFamily="2" charset="-78"/>
                <a:cs typeface="Tajawal ExtraBold" panose="00000800000000000000" pitchFamily="2" charset="-78"/>
              </a:rPr>
              <a:t> of public relations which includes press agentry/publicity, public information, two-way asymmetrical, and two-way symmetrical.</a:t>
            </a:r>
          </a:p>
          <a:p>
            <a:pPr algn="just"/>
            <a:r>
              <a:rPr lang="en-US" sz="2200" b="1" dirty="0">
                <a:solidFill>
                  <a:srgbClr val="C00000"/>
                </a:solidFill>
                <a:latin typeface="Tajawal ExtraBold" panose="00000800000000000000" pitchFamily="2" charset="-78"/>
                <a:cs typeface="Tajawal ExtraBold" panose="00000800000000000000" pitchFamily="2" charset="-78"/>
              </a:rPr>
              <a:t>1) The press agentry/publicity model </a:t>
            </a:r>
            <a:r>
              <a:rPr lang="ar-EG" sz="1800" b="1" dirty="0">
                <a:effectLst/>
                <a:latin typeface="Calibri" panose="020F0502020204030204" pitchFamily="34" charset="0"/>
                <a:ea typeface="Calibri" panose="020F0502020204030204" pitchFamily="34" charset="0"/>
                <a:cs typeface="Arial" panose="020B0604020202020204" pitchFamily="34" charset="0"/>
              </a:rPr>
              <a:t>وكالة الصحف/ الدعاية</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200" b="1" dirty="0">
                <a:solidFill>
                  <a:srgbClr val="2D3956"/>
                </a:solidFill>
                <a:latin typeface="Tajawal ExtraBold" panose="00000800000000000000" pitchFamily="2" charset="-78"/>
                <a:cs typeface="Tajawal ExtraBold" panose="00000800000000000000" pitchFamily="2" charset="-78"/>
              </a:rPr>
              <a:t>is characterized as a one-way asymmetrical model of communication, traveling from the organization to the public primarily through the mass media, used as a way of persuading and manipulating a desired audience to act as the organization wishes. (Pure Propaganda)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2924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560416"/>
          </a:xfrm>
          <a:prstGeom prst="rect">
            <a:avLst/>
          </a:prstGeom>
          <a:noFill/>
        </p:spPr>
        <p:txBody>
          <a:bodyPr wrap="square" rtlCol="0">
            <a:spAutoFit/>
          </a:bodyPr>
          <a:lstStyle/>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2)The public information model </a:t>
            </a:r>
            <a:r>
              <a:rPr lang="ar-EG" sz="1800" b="1" dirty="0">
                <a:effectLst/>
                <a:latin typeface="Calibri" panose="020F0502020204030204" pitchFamily="34" charset="0"/>
                <a:ea typeface="Calibri" panose="020F0502020204030204" pitchFamily="34" charset="0"/>
                <a:cs typeface="Arial" panose="020B0604020202020204" pitchFamily="34" charset="0"/>
              </a:rPr>
              <a:t>المعلومات العامة</a:t>
            </a:r>
            <a:r>
              <a:rPr lang="en-US" sz="2050" b="1" dirty="0">
                <a:solidFill>
                  <a:srgbClr val="2D3956"/>
                </a:solidFill>
                <a:latin typeface="Tajawal ExtraBold" panose="00000800000000000000" pitchFamily="2" charset="-78"/>
                <a:cs typeface="Tajawal ExtraBold" panose="00000800000000000000" pitchFamily="2" charset="-78"/>
              </a:rPr>
              <a:t>, developed as a reaction to attacks on large corporations and government agencies by journalists. Leaders of these organizations realized they needed more than the propaganda of press agents to counter the attacks in the media. The public information model is also a one-way asymmetrical model of communication, traveling from the organization to the audience, with mass media as its primary channel.</a:t>
            </a:r>
          </a:p>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3) The two-way asymmetrical model </a:t>
            </a:r>
            <a:r>
              <a:rPr lang="ar-EG" sz="1800" b="1" dirty="0">
                <a:effectLst/>
                <a:latin typeface="Calibri" panose="020F0502020204030204" pitchFamily="34" charset="0"/>
                <a:ea typeface="Calibri" panose="020F0502020204030204" pitchFamily="34" charset="0"/>
                <a:cs typeface="Arial" panose="020B0604020202020204" pitchFamily="34" charset="0"/>
              </a:rPr>
              <a:t>نموذج الاتجاهين غير المتناسق/غير المتماثل</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050" b="1" dirty="0">
                <a:solidFill>
                  <a:srgbClr val="2D3956"/>
                </a:solidFill>
                <a:latin typeface="Tajawal ExtraBold" panose="00000800000000000000" pitchFamily="2" charset="-78"/>
                <a:cs typeface="Tajawal ExtraBold" panose="00000800000000000000" pitchFamily="2" charset="-78"/>
              </a:rPr>
              <a:t>some public relations practitioners began to base their work on the behavioral and social sciences, and, as a result, to give more credence to examining audience behavior: PR practitioners both sought information from and gave information to the public. Here, the key is to persuade publics to accept an organization’s point of view. Unlike the first two models, feedback was generated through scientific research to advance and secure the interests and needs of the organization ahead of its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1347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7856"/>
            <a:ext cx="9994935" cy="433965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4)The two-way symmetrical model </a:t>
            </a:r>
            <a:r>
              <a:rPr lang="ar-EG" sz="1800" b="1" dirty="0">
                <a:effectLst/>
                <a:latin typeface="Calibri" panose="020F0502020204030204" pitchFamily="34" charset="0"/>
                <a:ea typeface="Calibri" panose="020F0502020204030204" pitchFamily="34" charset="0"/>
                <a:cs typeface="Arial" panose="020B0604020202020204" pitchFamily="34" charset="0"/>
              </a:rPr>
              <a:t>نموذج الاتجاهين المتناسق/ المتماثل</a:t>
            </a:r>
            <a:r>
              <a:rPr lang="en-US" sz="2300" b="1" dirty="0">
                <a:solidFill>
                  <a:srgbClr val="C00000"/>
                </a:solidFill>
                <a:latin typeface="Tajawal ExtraBold" panose="00000800000000000000" pitchFamily="2" charset="-78"/>
                <a:cs typeface="Tajawal ExtraBold" panose="00000800000000000000" pitchFamily="2" charset="-78"/>
              </a:rPr>
              <a:t> </a:t>
            </a:r>
            <a:r>
              <a:rPr lang="en-US" sz="2300" b="1" dirty="0">
                <a:solidFill>
                  <a:srgbClr val="2D3956"/>
                </a:solidFill>
                <a:latin typeface="Tajawal ExtraBold" panose="00000800000000000000" pitchFamily="2" charset="-78"/>
                <a:cs typeface="Tajawal ExtraBold" panose="00000800000000000000" pitchFamily="2" charset="-78"/>
              </a:rPr>
              <a:t>is to use communication to create and maintain a mutual understanding and respect between an organization and its publics. The two-way symmetrical model of public relations focuses on a balanced dialogue, where the organization listens to the concerns of the public to encourage an open and honest, mutually beneficial relationship.</a:t>
            </a:r>
          </a:p>
          <a:p>
            <a:pPr algn="just"/>
            <a:r>
              <a:rPr lang="en-US" sz="2300" b="1" dirty="0">
                <a:solidFill>
                  <a:srgbClr val="2D3956"/>
                </a:solidFill>
                <a:latin typeface="Tajawal ExtraBold" panose="00000800000000000000" pitchFamily="2" charset="-78"/>
                <a:cs typeface="Tajawal ExtraBold" panose="00000800000000000000" pitchFamily="2" charset="-78"/>
              </a:rPr>
              <a:t>This model is based on a </a:t>
            </a:r>
            <a:r>
              <a:rPr lang="en-US" sz="2300" b="1" dirty="0">
                <a:solidFill>
                  <a:srgbClr val="C00000"/>
                </a:solidFill>
                <a:latin typeface="Tajawal ExtraBold" panose="00000800000000000000" pitchFamily="2" charset="-78"/>
                <a:cs typeface="Tajawal ExtraBold" panose="00000800000000000000" pitchFamily="2" charset="-78"/>
              </a:rPr>
              <a:t>free exchange of information </a:t>
            </a:r>
            <a:r>
              <a:rPr lang="en-US" sz="2300" b="1" dirty="0">
                <a:solidFill>
                  <a:srgbClr val="2D3956"/>
                </a:solidFill>
                <a:latin typeface="Tajawal ExtraBold" panose="00000800000000000000" pitchFamily="2" charset="-78"/>
                <a:cs typeface="Tajawal ExtraBold" panose="00000800000000000000" pitchFamily="2" charset="-78"/>
              </a:rPr>
              <a:t>that is used to alter attitudes in both the organization and its public rather than the public changing to suit the organization. Given that communication is a balance between senders and receivers, both the public and the organization can, in theory, be persuaded to shift their thinking and/or practice.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9173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PR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BC5CB47-DEA1-62DA-5EF9-D5243D85A519}"/>
              </a:ext>
            </a:extLst>
          </p:cNvPr>
          <p:cNvSpPr txBox="1"/>
          <p:nvPr/>
        </p:nvSpPr>
        <p:spPr>
          <a:xfrm>
            <a:off x="2597130" y="3105833"/>
            <a:ext cx="6513614" cy="646331"/>
          </a:xfrm>
          <a:prstGeom prst="rect">
            <a:avLst/>
          </a:prstGeom>
          <a:noFill/>
        </p:spPr>
        <p:txBody>
          <a:bodyPr wrap="square">
            <a:spAutoFit/>
          </a:bodyPr>
          <a:lstStyle/>
          <a:p>
            <a:r>
              <a:rPr lang="en-US" dirty="0"/>
              <a:t>https://konahpr.wixsite.com/konah/post/%D8%AC%D9%8A%D9%85%D8%B3-%D8%AC%D8%B1%D9%88%D9%86%D8%AC</a:t>
            </a:r>
          </a:p>
        </p:txBody>
      </p:sp>
      <p:sp>
        <p:nvSpPr>
          <p:cNvPr id="4" name="Rectangle 3">
            <a:extLst>
              <a:ext uri="{FF2B5EF4-FFF2-40B4-BE49-F238E27FC236}">
                <a16:creationId xmlns:a16="http://schemas.microsoft.com/office/drawing/2014/main" id="{287C4917-784A-C5D6-B455-5621BFBEFD6D}"/>
              </a:ext>
            </a:extLst>
          </p:cNvPr>
          <p:cNvSpPr/>
          <p:nvPr/>
        </p:nvSpPr>
        <p:spPr>
          <a:xfrm>
            <a:off x="1364043" y="1900745"/>
            <a:ext cx="3101079" cy="99683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635332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Crisis Communication Theories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tanding on an ice floe surrounded by sharks&#10;&#10;Description automatically generated">
            <a:extLst>
              <a:ext uri="{FF2B5EF4-FFF2-40B4-BE49-F238E27FC236}">
                <a16:creationId xmlns:a16="http://schemas.microsoft.com/office/drawing/2014/main" id="{9E6B11EF-70D1-F80D-5D9C-9CA5124868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83326" y="2524849"/>
            <a:ext cx="5789919" cy="2894960"/>
          </a:xfrm>
          <a:prstGeom prst="rect">
            <a:avLst/>
          </a:prstGeom>
        </p:spPr>
      </p:pic>
    </p:spTree>
    <p:extLst>
      <p:ext uri="{BB962C8B-B14F-4D97-AF65-F5344CB8AC3E}">
        <p14:creationId xmlns:p14="http://schemas.microsoft.com/office/powerpoint/2010/main" val="4089675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ar-EG" sz="1800" b="1" dirty="0">
                <a:effectLst/>
                <a:latin typeface="Calibri" panose="020F0502020204030204" pitchFamily="34" charset="0"/>
                <a:ea typeface="Calibri" panose="020F0502020204030204" pitchFamily="34" charset="0"/>
                <a:cs typeface="Arial" panose="020B0604020202020204" pitchFamily="34" charset="0"/>
              </a:rPr>
              <a:t>نظرية استعادة الصورة </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process of image repair 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ar-EG" sz="2200" b="1" dirty="0">
                <a:solidFill>
                  <a:srgbClr val="C00000"/>
                </a:solidFill>
                <a:latin typeface="Tajawal ExtraBold" panose="00000800000000000000" pitchFamily="2" charset="-78"/>
                <a:cs typeface="Tajawal ExtraBold" panose="00000800000000000000" pitchFamily="2" charset="-78"/>
              </a:rPr>
              <a:t> اعتذار </a:t>
            </a:r>
            <a:r>
              <a:rPr lang="en-US" sz="2200" b="1" dirty="0">
                <a:solidFill>
                  <a:srgbClr val="2D3956"/>
                </a:solidFill>
                <a:latin typeface="Tajawal ExtraBold" panose="00000800000000000000" pitchFamily="2" charset="-78"/>
                <a:cs typeface="Tajawal ExtraBold" panose="00000800000000000000" pitchFamily="2" charset="-78"/>
              </a:rPr>
              <a:t>, or a genre of public apologetic discourse.</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assumption that image and reputation have both </a:t>
            </a:r>
            <a:r>
              <a:rPr lang="en-US" sz="2200" b="1" dirty="0">
                <a:solidFill>
                  <a:srgbClr val="C00000"/>
                </a:solidFill>
                <a:latin typeface="Tajawal ExtraBold" panose="00000800000000000000" pitchFamily="2" charset="-78"/>
                <a:cs typeface="Tajawal ExtraBold" panose="00000800000000000000" pitchFamily="2" charset="-78"/>
              </a:rPr>
              <a:t>symbolic and economic value</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communication can help repair the damage.</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t>
            </a:r>
            <a:r>
              <a:rPr lang="ar-EG" sz="2200" b="1" dirty="0">
                <a:solidFill>
                  <a:srgbClr val="2D3956"/>
                </a:solidFill>
                <a:latin typeface="Tajawal ExtraBold" panose="00000800000000000000" pitchFamily="2" charset="-78"/>
                <a:cs typeface="Tajawal ExtraBold" panose="00000800000000000000" pitchFamily="2" charset="-78"/>
              </a:rPr>
              <a:t> فعل </a:t>
            </a:r>
            <a:r>
              <a:rPr lang="ar-EG" sz="2200" b="1" dirty="0" err="1">
                <a:solidFill>
                  <a:srgbClr val="2D3956"/>
                </a:solidFill>
                <a:latin typeface="Tajawal ExtraBold" panose="00000800000000000000" pitchFamily="2" charset="-78"/>
                <a:cs typeface="Tajawal ExtraBold" panose="00000800000000000000" pitchFamily="2" charset="-78"/>
              </a:rPr>
              <a:t>مسئ</a:t>
            </a:r>
            <a:r>
              <a:rPr lang="en-US" sz="2200" b="1" dirty="0">
                <a:solidFill>
                  <a:srgbClr val="2D3956"/>
                </a:solidFill>
                <a:latin typeface="Tajawal ExtraBold" panose="00000800000000000000" pitchFamily="2" charset="-78"/>
                <a:cs typeface="Tajawal ExtraBold" panose="00000800000000000000" pitchFamily="2" charset="-78"/>
              </a:rPr>
              <a:t> and 2) an accusation</a:t>
            </a:r>
            <a:r>
              <a:rPr lang="ar-EG" sz="2200" b="1" dirty="0">
                <a:solidFill>
                  <a:srgbClr val="2D3956"/>
                </a:solidFill>
                <a:latin typeface="Tajawal ExtraBold" panose="00000800000000000000" pitchFamily="2" charset="-78"/>
                <a:cs typeface="Tajawal ExtraBold" panose="00000800000000000000" pitchFamily="2" charset="-78"/>
              </a:rPr>
              <a:t>الاتهام </a:t>
            </a:r>
            <a:r>
              <a:rPr lang="en-US" sz="2200" b="1" dirty="0">
                <a:solidFill>
                  <a:srgbClr val="2D3956"/>
                </a:solidFill>
                <a:latin typeface="Tajawal ExtraBold" panose="00000800000000000000" pitchFamily="2" charset="-78"/>
                <a:cs typeface="Tajawal ExtraBold" panose="00000800000000000000" pitchFamily="2" charset="-78"/>
              </a:rPr>
              <a:t> of responsibility for the act. If there is no offensive act or no accusations of responsibility for the act, there is no reputational threat.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83209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Benoit’s theory is founded on two key assumptions: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communication is a goal-directed activity; and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2) maintaining a positive reputation is one of the central goals of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In his theory of image restoration, Benoit organizes strategies into five distinct categories: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Denial </a:t>
            </a:r>
            <a:r>
              <a:rPr lang="ar-EG" sz="2200" b="1" dirty="0">
                <a:solidFill>
                  <a:srgbClr val="2D3956"/>
                </a:solidFill>
                <a:latin typeface="Tajawal ExtraBold" panose="00000800000000000000" pitchFamily="2" charset="-78"/>
                <a:cs typeface="Tajawal ExtraBold" panose="00000800000000000000" pitchFamily="2" charset="-78"/>
              </a:rPr>
              <a:t>إنكار</a:t>
            </a:r>
            <a:r>
              <a:rPr lang="en-US" sz="2200" b="1" dirty="0">
                <a:solidFill>
                  <a:srgbClr val="2D3956"/>
                </a:solidFill>
                <a:latin typeface="Tajawal ExtraBold" panose="00000800000000000000" pitchFamily="2" charset="-78"/>
                <a:cs typeface="Tajawal ExtraBold" panose="00000800000000000000" pitchFamily="2" charset="-78"/>
              </a:rPr>
              <a:t>,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Evading </a:t>
            </a:r>
            <a:r>
              <a:rPr lang="ar-EG" sz="2200" b="1" dirty="0">
                <a:solidFill>
                  <a:srgbClr val="2D3956"/>
                </a:solidFill>
                <a:latin typeface="Tajawal ExtraBold" panose="00000800000000000000" pitchFamily="2" charset="-78"/>
                <a:cs typeface="Tajawal ExtraBold" panose="00000800000000000000" pitchFamily="2" charset="-78"/>
              </a:rPr>
              <a:t>التهرب</a:t>
            </a:r>
            <a:r>
              <a:rPr lang="en-US" sz="2200" b="1" dirty="0">
                <a:solidFill>
                  <a:srgbClr val="2D3956"/>
                </a:solidFill>
                <a:latin typeface="Tajawal ExtraBold" panose="00000800000000000000" pitchFamily="2" charset="-78"/>
                <a:cs typeface="Tajawal ExtraBold" panose="00000800000000000000" pitchFamily="2" charset="-78"/>
              </a:rPr>
              <a:t> responsibility,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reducing offensiveness,</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corrective action, and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Mortification </a:t>
            </a:r>
            <a:r>
              <a:rPr lang="ar-EG" sz="2200" b="1" dirty="0">
                <a:solidFill>
                  <a:srgbClr val="2D3956"/>
                </a:solidFill>
                <a:latin typeface="Tajawal ExtraBold" panose="00000800000000000000" pitchFamily="2" charset="-78"/>
                <a:cs typeface="Tajawal ExtraBold" panose="00000800000000000000" pitchFamily="2" charset="-78"/>
              </a:rPr>
              <a:t>الإماتة</a:t>
            </a:r>
            <a:r>
              <a:rPr lang="en-US" sz="2200" b="1" dirty="0">
                <a:solidFill>
                  <a:srgbClr val="2D3956"/>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tries to restore an image by asking forgiveness. </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These strategies are grounded in a belief that communication (words and actions) affects how stakeholders perceive the organization in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6125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00652" y="166288"/>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a:p>
            <a:pPr algn="just" rtl="1"/>
            <a:r>
              <a:rPr lang="ar-EG" sz="2400" b="1" dirty="0">
                <a:solidFill>
                  <a:schemeClr val="bg1"/>
                </a:solidFill>
                <a:latin typeface="Tajawal Medium" panose="00000600000000000000" pitchFamily="2" charset="-78"/>
                <a:cs typeface="Tajawal Medium" panose="00000600000000000000" pitchFamily="2" charset="-78"/>
              </a:rPr>
              <a:t>النظرية </a:t>
            </a:r>
            <a:r>
              <a:rPr lang="ar-EG" sz="2400" b="1" dirty="0" err="1">
                <a:solidFill>
                  <a:schemeClr val="bg1"/>
                </a:solidFill>
                <a:latin typeface="Tajawal Medium" panose="00000600000000000000" pitchFamily="2" charset="-78"/>
                <a:cs typeface="Tajawal Medium" panose="00000600000000000000" pitchFamily="2" charset="-78"/>
              </a:rPr>
              <a:t>الموقفية</a:t>
            </a:r>
            <a:r>
              <a:rPr lang="ar-EG" sz="2400" b="1" dirty="0">
                <a:solidFill>
                  <a:schemeClr val="bg1"/>
                </a:solidFill>
                <a:latin typeface="Tajawal Medium" panose="00000600000000000000" pitchFamily="2" charset="-78"/>
                <a:cs typeface="Tajawal Medium" panose="00000600000000000000" pitchFamily="2" charset="-78"/>
              </a:rPr>
              <a:t> لاتصال الأزمات</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four crisis response strategy clusters 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a:t>
            </a: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a:t>
            </a:r>
            <a:r>
              <a:rPr lang="ar-EG" sz="2200" b="1" dirty="0">
                <a:solidFill>
                  <a:srgbClr val="C00000"/>
                </a:solidFill>
                <a:latin typeface="Tajawal ExtraBold" panose="00000800000000000000" pitchFamily="2" charset="-78"/>
                <a:cs typeface="Tajawal ExtraBold" panose="00000800000000000000" pitchFamily="2" charset="-78"/>
              </a:rPr>
              <a:t>تناقص</a:t>
            </a:r>
            <a:r>
              <a:rPr lang="en-US" sz="2200" b="1" dirty="0">
                <a:solidFill>
                  <a:srgbClr val="C00000"/>
                </a:solidFill>
                <a:latin typeface="Tajawal ExtraBold" panose="00000800000000000000" pitchFamily="2" charset="-78"/>
                <a:cs typeface="Tajawal ExtraBold" panose="00000800000000000000" pitchFamily="2" charset="-78"/>
              </a:rPr>
              <a:t> cluster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a:t>
            </a:r>
            <a:r>
              <a:rPr lang="ar-EG" sz="2200" b="1" dirty="0">
                <a:solidFill>
                  <a:srgbClr val="C00000"/>
                </a:solidFill>
                <a:latin typeface="Tajawal ExtraBold" panose="00000800000000000000" pitchFamily="2" charset="-78"/>
                <a:cs typeface="Tajawal ExtraBold" panose="00000800000000000000" pitchFamily="2" charset="-78"/>
              </a:rPr>
              <a:t>تعزيز</a:t>
            </a:r>
            <a:r>
              <a:rPr lang="en-US" sz="2200" b="1" dirty="0">
                <a:solidFill>
                  <a:srgbClr val="C00000"/>
                </a:solidFill>
                <a:latin typeface="Tajawal ExtraBold" panose="00000800000000000000" pitchFamily="2" charset="-78"/>
                <a:cs typeface="Tajawal ExtraBold" panose="00000800000000000000" pitchFamily="2" charset="-78"/>
              </a:rPr>
              <a:t> posture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734C4A-4A3F-90CD-8358-85DC185566B1}"/>
              </a:ext>
            </a:extLst>
          </p:cNvPr>
          <p:cNvPicPr>
            <a:picLocks noChangeAspect="1"/>
          </p:cNvPicPr>
          <p:nvPr/>
        </p:nvPicPr>
        <p:blipFill>
          <a:blip r:embed="rId8">
            <a:lum bright="-20000" contrast="40000"/>
          </a:blip>
          <a:stretch>
            <a:fillRect/>
          </a:stretch>
        </p:blipFill>
        <p:spPr>
          <a:xfrm>
            <a:off x="1591071" y="1541078"/>
            <a:ext cx="10009339" cy="4194703"/>
          </a:xfrm>
          <a:prstGeom prst="rect">
            <a:avLst/>
          </a:prstGeom>
        </p:spPr>
      </p:pic>
      <p:sp>
        <p:nvSpPr>
          <p:cNvPr id="6" name="TextBox 5">
            <a:extLst>
              <a:ext uri="{FF2B5EF4-FFF2-40B4-BE49-F238E27FC236}">
                <a16:creationId xmlns:a16="http://schemas.microsoft.com/office/drawing/2014/main" id="{453B68E2-1C16-D641-8619-59AFDE19A383}"/>
              </a:ext>
            </a:extLst>
          </p:cNvPr>
          <p:cNvSpPr txBox="1"/>
          <p:nvPr/>
        </p:nvSpPr>
        <p:spPr>
          <a:xfrm>
            <a:off x="2000652" y="166288"/>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a:p>
            <a:pPr algn="just" rtl="1"/>
            <a:r>
              <a:rPr lang="ar-EG" sz="2400" b="1" dirty="0">
                <a:solidFill>
                  <a:schemeClr val="bg1"/>
                </a:solidFill>
                <a:latin typeface="Tajawal Medium" panose="00000600000000000000" pitchFamily="2" charset="-78"/>
                <a:cs typeface="Tajawal Medium" panose="00000600000000000000" pitchFamily="2" charset="-78"/>
              </a:rPr>
              <a:t>النظرية </a:t>
            </a:r>
            <a:r>
              <a:rPr lang="ar-EG" sz="2400" b="1" dirty="0" err="1">
                <a:solidFill>
                  <a:schemeClr val="bg1"/>
                </a:solidFill>
                <a:latin typeface="Tajawal Medium" panose="00000600000000000000" pitchFamily="2" charset="-78"/>
                <a:cs typeface="Tajawal Medium" panose="00000600000000000000" pitchFamily="2" charset="-78"/>
              </a:rPr>
              <a:t>الموقفية</a:t>
            </a:r>
            <a:r>
              <a:rPr lang="ar-EG" sz="2400" b="1" dirty="0">
                <a:solidFill>
                  <a:schemeClr val="bg1"/>
                </a:solidFill>
                <a:latin typeface="Tajawal Medium" panose="00000600000000000000" pitchFamily="2" charset="-78"/>
                <a:cs typeface="Tajawal Medium" panose="00000600000000000000" pitchFamily="2" charset="-78"/>
              </a:rPr>
              <a:t> لاتصال الأزمات</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9AC18CC-5011-E45D-10C7-FB02B3900B5A}"/>
              </a:ext>
            </a:extLst>
          </p:cNvPr>
          <p:cNvSpPr txBox="1"/>
          <p:nvPr/>
        </p:nvSpPr>
        <p:spPr>
          <a:xfrm>
            <a:off x="2953987" y="4826722"/>
            <a:ext cx="834242" cy="338554"/>
          </a:xfrm>
          <a:prstGeom prst="rect">
            <a:avLst/>
          </a:prstGeom>
          <a:noFill/>
        </p:spPr>
        <p:txBody>
          <a:bodyPr wrap="square">
            <a:spAutoFit/>
          </a:bodyPr>
          <a:lstStyle/>
          <a:p>
            <a:r>
              <a:rPr lang="en-US" sz="1600" b="1" dirty="0" err="1"/>
              <a:t>التكامل</a:t>
            </a:r>
            <a:endParaRPr lang="en-US" sz="1600" b="1" dirty="0"/>
          </a:p>
        </p:txBody>
      </p:sp>
    </p:spTree>
    <p:extLst>
      <p:ext uri="{BB962C8B-B14F-4D97-AF65-F5344CB8AC3E}">
        <p14:creationId xmlns:p14="http://schemas.microsoft.com/office/powerpoint/2010/main" val="35178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2679735"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contribute to agenda building for public relations practitioners so they must learn to adopt it into their practices.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8">
            <a:lum bright="-20000" contrast="40000"/>
          </a:blip>
          <a:stretch>
            <a:fillRect/>
          </a:stretch>
        </p:blipFill>
        <p:spPr>
          <a:xfrm>
            <a:off x="4428953" y="1482044"/>
            <a:ext cx="7763047" cy="4829336"/>
          </a:xfrm>
          <a:prstGeom prst="rect">
            <a:avLst/>
          </a:prstGeom>
        </p:spPr>
      </p:pic>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i="1" dirty="0">
                <a:solidFill>
                  <a:srgbClr val="C00000"/>
                </a:solidFill>
                <a:latin typeface="Tajawal ExtraBold" panose="00000800000000000000" pitchFamily="2" charset="-78"/>
                <a:cs typeface="Tajawal ExtraBold" panose="00000800000000000000" pitchFamily="2" charset="-78"/>
              </a:rPr>
              <a:t>This model is considered to be the first theoretical model to focus on relationships between online and offline audiences, organizations, social media platforms, and traditional media,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2F8DC8D0-75A4-E45D-5300-41C00E245960}"/>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This model is quite useful for communication in emergency situations for defining the at-risk population and how to reach these people in an effective way and timely manner.</a:t>
            </a:r>
          </a:p>
          <a:p>
            <a:pPr algn="just"/>
            <a:r>
              <a:rPr lang="en-US" sz="2200" b="1" dirty="0">
                <a:solidFill>
                  <a:srgbClr val="2D3956"/>
                </a:solidFill>
                <a:latin typeface="Tajawal ExtraBold" panose="00000800000000000000" pitchFamily="2" charset="-78"/>
                <a:cs typeface="Tajawal ExtraBold" panose="00000800000000000000" pitchFamily="2" charset="-78"/>
              </a:rPr>
              <a:t>Today’s world is deeply connected via social media networks and the information circulated through social media platforms during emergencies has the potential to engage with multiple types of public audiences according to SMCC model. </a:t>
            </a:r>
          </a:p>
          <a:p>
            <a:pPr algn="just"/>
            <a:r>
              <a:rPr lang="en-US" sz="2200" b="1" dirty="0">
                <a:solidFill>
                  <a:srgbClr val="2D3956"/>
                </a:solidFill>
                <a:latin typeface="Tajawal ExtraBold" panose="00000800000000000000" pitchFamily="2" charset="-78"/>
                <a:cs typeface="Tajawal ExtraBold" panose="00000800000000000000" pitchFamily="2" charset="-78"/>
              </a:rPr>
              <a:t>It is to be noted that, </a:t>
            </a:r>
            <a:r>
              <a:rPr lang="en-US" sz="2200" b="1" dirty="0">
                <a:solidFill>
                  <a:srgbClr val="C00000"/>
                </a:solidFill>
                <a:latin typeface="Tajawal ExtraBold" panose="00000800000000000000" pitchFamily="2" charset="-78"/>
                <a:cs typeface="Tajawal ExtraBold" panose="00000800000000000000" pitchFamily="2" charset="-78"/>
              </a:rPr>
              <a:t>social media platforms can facilitate organizations to monitor crisis issues, cultivate critical relationships, and create transparency</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misinformation is being circulated on social media managers and crisis managers may lose control of correct flow of messages under some circumstances.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2A5554A-35F1-ABFB-0EF4-810983254428}"/>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2914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influencer impact on </a:t>
            </a:r>
          </a:p>
          <a:p>
            <a:pPr algn="ctr"/>
            <a:r>
              <a:rPr lang="en-US" sz="4000" b="1" dirty="0">
                <a:solidFill>
                  <a:srgbClr val="2E3957"/>
                </a:solidFill>
                <a:latin typeface="Tajawal ExtraBold" panose="00000800000000000000" pitchFamily="2" charset="-78"/>
                <a:cs typeface="Tajawal ExtraBold" panose="00000800000000000000" pitchFamily="2" charset="-78"/>
              </a:rPr>
              <a:t>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792" r="2792"/>
          <a:stretch/>
        </p:blipFill>
        <p:spPr>
          <a:xfrm>
            <a:off x="3384855" y="2612914"/>
            <a:ext cx="5223059" cy="2904310"/>
          </a:xfrm>
          <a:prstGeom prst="rect">
            <a:avLst/>
          </a:prstGeom>
        </p:spPr>
      </p:pic>
    </p:spTree>
    <p:extLst>
      <p:ext uri="{BB962C8B-B14F-4D97-AF65-F5344CB8AC3E}">
        <p14:creationId xmlns:p14="http://schemas.microsoft.com/office/powerpoint/2010/main" val="42487601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Outlining </a:t>
            </a:r>
            <a:r>
              <a:rPr lang="en-US" sz="2400" b="1" dirty="0">
                <a:solidFill>
                  <a:srgbClr val="C00000"/>
                </a:solidFill>
                <a:latin typeface="Tajawal ExtraBold" panose="00000800000000000000" pitchFamily="2" charset="-78"/>
                <a:cs typeface="Tajawal ExtraBold" panose="00000800000000000000" pitchFamily="2" charset="-78"/>
              </a:rPr>
              <a:t>a dialogic public relations theory</a:t>
            </a:r>
            <a:r>
              <a:rPr lang="en-US" sz="2400" b="1" dirty="0">
                <a:solidFill>
                  <a:srgbClr val="2D3956"/>
                </a:solidFill>
                <a:latin typeface="Tajawal ExtraBold" panose="00000800000000000000" pitchFamily="2" charset="-78"/>
                <a:cs typeface="Tajawal ExtraBold" panose="00000800000000000000" pitchFamily="2" charset="-78"/>
              </a:rPr>
              <a:t>, Kent and Taylor (2002) </a:t>
            </a:r>
            <a:r>
              <a:rPr lang="en-US" sz="2400" b="1" dirty="0">
                <a:solidFill>
                  <a:srgbClr val="C00000"/>
                </a:solidFill>
                <a:latin typeface="Tajawal ExtraBold" panose="00000800000000000000" pitchFamily="2" charset="-78"/>
                <a:cs typeface="Tajawal ExtraBold" panose="00000800000000000000" pitchFamily="2" charset="-78"/>
              </a:rPr>
              <a:t>presented that public relations could enhance dialogue by creating channels for dialogic communication to occur</a:t>
            </a:r>
            <a:r>
              <a:rPr lang="en-US" sz="2400" b="1" dirty="0">
                <a:solidFill>
                  <a:srgbClr val="2D3956"/>
                </a:solidFill>
                <a:latin typeface="Tajawal ExtraBold" panose="00000800000000000000" pitchFamily="2" charset="-78"/>
                <a:cs typeface="Tajawal ExtraBold" panose="00000800000000000000" pitchFamily="2" charset="-78"/>
              </a:rPr>
              <a: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specifically identified online communication as an ideal opportunity for promoting dialogue.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recommended that organizations have an opportunity to establish dialogic relationships with stakeholders through strategically designed websites.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090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 let’s now go through the five ways you can use influencers to help in a PR crisis on social media.</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Negative comments or news stories about your brand can dominate the headlines during a PR crisis. This tends to happen when you take too long to respond or don’t take accountability and address the issue in good time.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By generating positive commentary </a:t>
            </a:r>
            <a:r>
              <a:rPr lang="en-US" sz="2400" b="1" dirty="0">
                <a:solidFill>
                  <a:srgbClr val="2D3956"/>
                </a:solidFill>
                <a:latin typeface="Tajawal ExtraBold" panose="00000800000000000000" pitchFamily="2" charset="-78"/>
                <a:cs typeface="Tajawal ExtraBold" panose="00000800000000000000" pitchFamily="2" charset="-78"/>
              </a:rPr>
              <a:t>about your brand and engaging your target audience, influencers can help shift conversations.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773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Influencers can help shift the attention </a:t>
            </a:r>
            <a:r>
              <a:rPr lang="en-US" sz="2400" b="1" dirty="0">
                <a:solidFill>
                  <a:srgbClr val="2D3956"/>
                </a:solidFill>
                <a:latin typeface="Tajawal ExtraBold" panose="00000800000000000000" pitchFamily="2" charset="-78"/>
                <a:cs typeface="Tajawal ExtraBold" panose="00000800000000000000" pitchFamily="2" charset="-78"/>
              </a:rPr>
              <a:t>and conversations. But that’s not to say you shouldn’t own up to your mistakes. Before recruiting influencers to change the conversation, address the issue and show your commitment to fixing it. Then, you can bring in influencers to add positive vibes.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88290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Even with an excellent website, good landing pages and a user-friendly app, you still need a way to drive positive traffic to your most relevant web resources in times of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That’s because when you search for a particular term, Google will sometimes provide a “top stories” segment near the very top of their search results. If your brand has been on the news and is trending on social media for all the wrong reasons, those negative remarks are likely to appear here. You don’t want that.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322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influencer marketing strategy can </a:t>
            </a:r>
            <a:r>
              <a:rPr lang="en-US" sz="2800" b="1" dirty="0">
                <a:solidFill>
                  <a:srgbClr val="C00000"/>
                </a:solidFill>
                <a:latin typeface="Tajawal ExtraBold" panose="00000800000000000000" pitchFamily="2" charset="-78"/>
                <a:cs typeface="Tajawal ExtraBold" panose="00000800000000000000" pitchFamily="2" charset="-78"/>
              </a:rPr>
              <a:t>improve positive mentions </a:t>
            </a:r>
            <a:r>
              <a:rPr lang="en-US" sz="2800" b="1" dirty="0">
                <a:solidFill>
                  <a:srgbClr val="2D3956"/>
                </a:solidFill>
                <a:latin typeface="Tajawal ExtraBold" panose="00000800000000000000" pitchFamily="2" charset="-78"/>
                <a:cs typeface="Tajawal ExtraBold" panose="00000800000000000000" pitchFamily="2" charset="-78"/>
              </a:rPr>
              <a:t>and remarks about your brand. This increases social momentum as the influencer’s audience engages 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It’s hard to believe that in late 2021, Britain’s #1 breakfast cereal – Weetabix – was facing a significant PR crisis that made headlines. Workers at the food giant partly downed their tools across various factories, causing a shortage of Weetabix. As a result, significant negative sentiment erupted around the Weetabix brand.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ACCC29D-6037-7771-D31C-1EDA34B2EFFE}"/>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27101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While the strike was resolved, Weetabix anticipated that negative conversations about the brand would still pervade online search items and mentions in the days and weeks that followed.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By partnering with content creators and micro-influencers from the food and lifestyle niches, </a:t>
            </a:r>
            <a:r>
              <a:rPr lang="en-US" sz="2400" b="1" dirty="0">
                <a:solidFill>
                  <a:srgbClr val="2D3956"/>
                </a:solidFill>
                <a:latin typeface="Tajawal ExtraBold" panose="00000800000000000000" pitchFamily="2" charset="-78"/>
                <a:cs typeface="Tajawal ExtraBold" panose="00000800000000000000" pitchFamily="2" charset="-78"/>
              </a:rPr>
              <a:t>Weetabix managed to ignite</a:t>
            </a:r>
            <a:r>
              <a:rPr lang="ar-EG" sz="2400" b="1" dirty="0">
                <a:solidFill>
                  <a:srgbClr val="2D3956"/>
                </a:solidFill>
                <a:latin typeface="Tajawal ExtraBold" panose="00000800000000000000" pitchFamily="2" charset="-78"/>
                <a:cs typeface="Tajawal ExtraBold" panose="00000800000000000000" pitchFamily="2" charset="-78"/>
              </a:rPr>
              <a:t> يشعل </a:t>
            </a:r>
            <a:r>
              <a:rPr lang="en-US" sz="2400" b="1" dirty="0">
                <a:solidFill>
                  <a:srgbClr val="2D3956"/>
                </a:solidFill>
                <a:latin typeface="Tajawal ExtraBold" panose="00000800000000000000" pitchFamily="2" charset="-78"/>
                <a:cs typeface="Tajawal ExtraBold" panose="00000800000000000000" pitchFamily="2" charset="-78"/>
              </a:rPr>
              <a:t> several viral moments on social platforms including Instagram and TikTok. In particular, the #WeetabixCheesecake viral challenge generated positive mentions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886D0E53-30BF-2D1B-939E-D1CD899E1096}"/>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2108019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DDDA9C6-E85B-532A-C39D-DCD60D4D58A1}"/>
              </a:ext>
            </a:extLst>
          </p:cNvPr>
          <p:cNvPicPr>
            <a:picLocks noChangeAspect="1"/>
          </p:cNvPicPr>
          <p:nvPr/>
        </p:nvPicPr>
        <p:blipFill>
          <a:blip r:embed="rId8"/>
          <a:stretch>
            <a:fillRect/>
          </a:stretch>
        </p:blipFill>
        <p:spPr>
          <a:xfrm>
            <a:off x="1858100" y="1281441"/>
            <a:ext cx="4143298" cy="4708566"/>
          </a:xfrm>
          <a:prstGeom prst="rect">
            <a:avLst/>
          </a:prstGeom>
        </p:spPr>
      </p:pic>
      <p:pic>
        <p:nvPicPr>
          <p:cNvPr id="10" name="Picture 9">
            <a:extLst>
              <a:ext uri="{FF2B5EF4-FFF2-40B4-BE49-F238E27FC236}">
                <a16:creationId xmlns:a16="http://schemas.microsoft.com/office/drawing/2014/main" id="{D98D4CC3-A810-6EF4-A397-1CF884831EC3}"/>
              </a:ext>
            </a:extLst>
          </p:cNvPr>
          <p:cNvPicPr>
            <a:picLocks noChangeAspect="1"/>
          </p:cNvPicPr>
          <p:nvPr/>
        </p:nvPicPr>
        <p:blipFill>
          <a:blip r:embed="rId9"/>
          <a:stretch>
            <a:fillRect/>
          </a:stretch>
        </p:blipFill>
        <p:spPr>
          <a:xfrm>
            <a:off x="6304362" y="1226485"/>
            <a:ext cx="4431908" cy="5005449"/>
          </a:xfrm>
          <a:prstGeom prst="rect">
            <a:avLst/>
          </a:prstGeom>
        </p:spPr>
      </p:pic>
      <p:sp>
        <p:nvSpPr>
          <p:cNvPr id="6" name="Rectangle 5">
            <a:extLst>
              <a:ext uri="{FF2B5EF4-FFF2-40B4-BE49-F238E27FC236}">
                <a16:creationId xmlns:a16="http://schemas.microsoft.com/office/drawing/2014/main" id="{D2FEA571-31AB-A89F-8068-A8C1B8236623}"/>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326982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Writing better content for your brand and telling your stories organically is a key advantage of combining PR with influencer marketing. This, in turn, improves your brand engagement rate.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An influencer campaign effectively connects you with specific audiences on social media platforms during a PR crisis. Influencers can increase your brand’s likes, shares, reposts, comments, DMs, link clicks, hashtag engagements – pretty much everything.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4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High audience engagement rates generally mean that folks are interested in and interacting with your content. This is precisely what you want during a PR crisis; an engaged audience that's open to getting clarification on what's going on and provide feedback.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415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30832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Walkers Crisps is an example of a brand that aimed to connect better with audiences on social media after a minor PR crisis. The brand’s 2017 #WalkersWave ad campaign was intended in good humor, and it did amuse me quite a bit.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798E8F42-31E1-E48A-A23B-5699D1C1262A}"/>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820201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1537535"/>
            <a:ext cx="4795132"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However, the campaign, fronted by football legend Gary Lineker, backfired after it failed to consider how people on the internet might try and have fun with it, and it ended up showing the star holding portraits of questionable characters such as Joseph Stalin and Fred West doing the Mexican wave. All a tad embarrassing.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71C7839-F7A6-9AF1-07C1-5662E50D0632}"/>
              </a:ext>
            </a:extLst>
          </p:cNvPr>
          <p:cNvPicPr>
            <a:picLocks noChangeAspect="1"/>
          </p:cNvPicPr>
          <p:nvPr/>
        </p:nvPicPr>
        <p:blipFill>
          <a:blip r:embed="rId8"/>
          <a:stretch>
            <a:fillRect/>
          </a:stretch>
        </p:blipFill>
        <p:spPr>
          <a:xfrm>
            <a:off x="6614374" y="1344468"/>
            <a:ext cx="5121366" cy="4910447"/>
          </a:xfrm>
          <a:prstGeom prst="rect">
            <a:avLst/>
          </a:prstGeom>
        </p:spPr>
      </p:pic>
      <p:sp>
        <p:nvSpPr>
          <p:cNvPr id="6" name="Rectangle 5">
            <a:extLst>
              <a:ext uri="{FF2B5EF4-FFF2-40B4-BE49-F238E27FC236}">
                <a16:creationId xmlns:a16="http://schemas.microsoft.com/office/drawing/2014/main" id="{F61FC0DC-1651-0FF1-A17F-87D2F77AF03B}"/>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16302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quickly overcome the public relations backlash, Walkers’ strategy was to rejuvenate customer perceptions and engagements with the brand through influencer partnerships.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Walkers employed a multi-faceted approach. First, the brand, a darling of soccer fans in the UK, enlisted influencers from this circle. The most visible was influencer and journalist Reggie Yates, who fronted its #WalkersUnited and #SnapandShare campaigns across socials such as Snapchat.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62720-2CED-63C1-AB3C-27D8688D02B5}"/>
              </a:ext>
            </a:extLst>
          </p:cNvPr>
          <p:cNvSpPr txBox="1"/>
          <p:nvPr/>
        </p:nvSpPr>
        <p:spPr>
          <a:xfrm>
            <a:off x="362732" y="2199881"/>
            <a:ext cx="966228" cy="341632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en-US" dirty="0"/>
          </a:p>
          <a:p>
            <a:r>
              <a:rPr lang="en-US" dirty="0"/>
              <a:t>https://vimeo.com/213405274?embedded=true&amp;source=video_title&amp;owner=1356983</a:t>
            </a:r>
          </a:p>
        </p:txBody>
      </p:sp>
      <p:sp>
        <p:nvSpPr>
          <p:cNvPr id="8" name="Rectangle 7">
            <a:extLst>
              <a:ext uri="{FF2B5EF4-FFF2-40B4-BE49-F238E27FC236}">
                <a16:creationId xmlns:a16="http://schemas.microsoft.com/office/drawing/2014/main" id="{87A1DF5F-D3AE-119B-F565-27D6ABAB061F}"/>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082364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next strategy was for Walkers to enlist celebrity influencers, the Spice Girls, as the new face of the brand with the social media campaign #BestEverFan.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This campaign had a massive return on investment. A single live stream on Facebook generated an average engagement of 50%, with 36,000 comments, likes and shares, and hundreds of thousands of views.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Rectangle 7">
            <a:extLst>
              <a:ext uri="{FF2B5EF4-FFF2-40B4-BE49-F238E27FC236}">
                <a16:creationId xmlns:a16="http://schemas.microsoft.com/office/drawing/2014/main" id="{E8248E34-7D28-0964-A208-B8A4747BAC7D}"/>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211280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 public relations crisis hits, naturally, more people will look up your brand. And some of these people might not know anything about you. It’s therefore possible that they’ll view your brand negatively due to the PR crisis you’re facing. Any misinformation or negative press coming from the crisis will affect their attitude towards your brand.</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counteract that. A good influencer marketing campaign will help shed some light on what your brand is all about. Besides showing the good work of your brand, influencers may also help people who have never heard about you discover what your company does.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83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Snapchat faced mounting criticism in 2018 when the company announced sweeping redesign changes. Among many things, they wanted to condense their Stories and Discover features on a single page. Snapchat users were less than impressed, with some describing the new design as cumbersome and hard to get used to.</a:t>
            </a:r>
          </a:p>
          <a:p>
            <a:pPr algn="just"/>
            <a:r>
              <a:rPr lang="en-US" sz="2400" b="1" dirty="0">
                <a:solidFill>
                  <a:srgbClr val="2D3956"/>
                </a:solidFill>
                <a:latin typeface="Tajawal ExtraBold" panose="00000800000000000000" pitchFamily="2" charset="-78"/>
                <a:cs typeface="Tajawal ExtraBold" panose="00000800000000000000" pitchFamily="2" charset="-78"/>
              </a:rPr>
              <a:t>Initially, Snapchat’s CEO Evan Spiegel was bullish about the design changes and assured users that “they were here to stay”. However, after increased backlash, competition from a revamped Instagram, and a single tweet from Kylie Jenner that sent Snapchat’s shares tumbling, Snapchat backtracked.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215D24C8-9127-7D21-C72F-A400FA120D45}"/>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712804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5209179"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Besides resolving some of the UX issues on the app, Snapchat also conducted promos with some of the most famous influencers on the app. That included Cyrene </a:t>
            </a:r>
            <a:r>
              <a:rPr lang="en-US" sz="2400" b="1" dirty="0" err="1">
                <a:solidFill>
                  <a:srgbClr val="2D3956"/>
                </a:solidFill>
                <a:latin typeface="Tajawal ExtraBold" panose="00000800000000000000" pitchFamily="2" charset="-78"/>
                <a:cs typeface="Tajawal ExtraBold" panose="00000800000000000000" pitchFamily="2" charset="-78"/>
              </a:rPr>
              <a:t>Quiamco</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err="1">
                <a:solidFill>
                  <a:srgbClr val="2D3956"/>
                </a:solidFill>
                <a:latin typeface="Tajawal ExtraBold" panose="00000800000000000000" pitchFamily="2" charset="-78"/>
                <a:cs typeface="Tajawal ExtraBold" panose="00000800000000000000" pitchFamily="2" charset="-78"/>
              </a:rPr>
              <a:t>CyreneQ</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a digital artist, creative and influencer with over 200k followers. </a:t>
            </a:r>
            <a:r>
              <a:rPr lang="en-US" sz="2400" b="1" dirty="0">
                <a:solidFill>
                  <a:srgbClr val="2D3956"/>
                </a:solidFill>
                <a:latin typeface="Tajawal ExtraBold" panose="00000800000000000000" pitchFamily="2" charset="-78"/>
                <a:cs typeface="Tajawal ExtraBold" panose="00000800000000000000" pitchFamily="2" charset="-78"/>
              </a:rPr>
              <a:t>The influencers promoted the new design and increased awareness about the new product rollouts.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342170E-154B-D6E4-56D3-7E61E6B6CA95}"/>
              </a:ext>
            </a:extLst>
          </p:cNvPr>
          <p:cNvPicPr>
            <a:picLocks noChangeAspect="1"/>
          </p:cNvPicPr>
          <p:nvPr/>
        </p:nvPicPr>
        <p:blipFill>
          <a:blip r:embed="rId8"/>
          <a:stretch>
            <a:fillRect/>
          </a:stretch>
        </p:blipFill>
        <p:spPr>
          <a:xfrm>
            <a:off x="7005651" y="1337041"/>
            <a:ext cx="5020763" cy="4854045"/>
          </a:xfrm>
          <a:prstGeom prst="rect">
            <a:avLst/>
          </a:prstGeom>
        </p:spPr>
      </p:pic>
      <p:sp>
        <p:nvSpPr>
          <p:cNvPr id="6" name="Rectangle 5">
            <a:extLst>
              <a:ext uri="{FF2B5EF4-FFF2-40B4-BE49-F238E27FC236}">
                <a16:creationId xmlns:a16="http://schemas.microsoft.com/office/drawing/2014/main" id="{5652A060-FB94-1387-CB6E-89DD2D66270F}"/>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761993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will not make a bad product good. However, influencer relationships can help rebuild trust with people amid a bad PR outlay.</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rebuild trust and brand sentiment, generate positive search traffic and social signals, earn potential customers, and improve engagement. This is achieved through sharing positive content and directing conversations.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7558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Chipotle has been in the news since 2015, when the first cases of E. coli outbreak were reported at the giant Mexican-themed food retailer. Negative sentiment about Chipotle rippled across the company’s customer base of health-conscious food lovers. Lawsuits and sales slumps dogged the company through a rough couple of years.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9D5BD10-FE5E-ED5A-4F1B-C2BD15186A23}"/>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981479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5209179" cy="230832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r>
              <a:rPr lang="en-US" sz="2400" b="1" dirty="0">
                <a:solidFill>
                  <a:srgbClr val="2D3956"/>
                </a:solidFill>
                <a:latin typeface="Tajawal ExtraBold" panose="00000800000000000000" pitchFamily="2" charset="-78"/>
                <a:cs typeface="Tajawal ExtraBold" panose="00000800000000000000" pitchFamily="2" charset="-78"/>
              </a:rPr>
              <a:t>A $50million advertising campaign on TV and sites like YouTube did little to salvage Chipotle’s image. Free coupons and giveaways didn’t help either.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342170E-154B-D6E4-56D3-7E61E6B6CA9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005651" y="1961949"/>
            <a:ext cx="5020763" cy="3604229"/>
          </a:xfrm>
          <a:prstGeom prst="rect">
            <a:avLst/>
          </a:prstGeom>
        </p:spPr>
      </p:pic>
      <p:pic>
        <p:nvPicPr>
          <p:cNvPr id="9" name="Picture 8">
            <a:extLst>
              <a:ext uri="{FF2B5EF4-FFF2-40B4-BE49-F238E27FC236}">
                <a16:creationId xmlns:a16="http://schemas.microsoft.com/office/drawing/2014/main" id="{E33C6BC2-0950-18D7-58F5-4FEADD5CA46F}"/>
              </a:ext>
            </a:extLst>
          </p:cNvPr>
          <p:cNvPicPr>
            <a:picLocks noChangeAspect="1"/>
          </p:cNvPicPr>
          <p:nvPr/>
        </p:nvPicPr>
        <p:blipFill>
          <a:blip r:embed="rId9"/>
          <a:stretch>
            <a:fillRect/>
          </a:stretch>
        </p:blipFill>
        <p:spPr>
          <a:xfrm>
            <a:off x="2575089" y="3877531"/>
            <a:ext cx="4371975" cy="2462213"/>
          </a:xfrm>
          <a:prstGeom prst="rect">
            <a:avLst/>
          </a:prstGeom>
        </p:spPr>
      </p:pic>
      <p:sp>
        <p:nvSpPr>
          <p:cNvPr id="6" name="Rectangle 5">
            <a:extLst>
              <a:ext uri="{FF2B5EF4-FFF2-40B4-BE49-F238E27FC236}">
                <a16:creationId xmlns:a16="http://schemas.microsoft.com/office/drawing/2014/main" id="{0FE0E316-4047-1F5A-9D23-0833710E079B}"/>
              </a:ext>
            </a:extLst>
          </p:cNvPr>
          <p:cNvSpPr/>
          <p:nvPr/>
        </p:nvSpPr>
        <p:spPr>
          <a:xfrm>
            <a:off x="156985" y="1814627"/>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3240421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9983059"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r>
              <a:rPr lang="en-US" sz="2400" b="1" dirty="0">
                <a:solidFill>
                  <a:srgbClr val="2D3956"/>
                </a:solidFill>
                <a:latin typeface="Tajawal ExtraBold" panose="00000800000000000000" pitchFamily="2" charset="-78"/>
                <a:cs typeface="Tajawal ExtraBold" panose="00000800000000000000" pitchFamily="2" charset="-78"/>
              </a:rPr>
              <a:t>But then Chipotle released a video ad (the Behind the Foil campaign) that took cameras inside its elusive kitchens, showcasing its “safety first” approaches. Besides the video-ad campaign, Chipotle further engaged digital influencers in a move that saw the company target Gen-Z and millennials, who had fast become its main target segment. </a:t>
            </a:r>
          </a:p>
          <a:p>
            <a:pPr algn="just"/>
            <a:r>
              <a:rPr lang="en-US" sz="2400" b="1" dirty="0">
                <a:solidFill>
                  <a:srgbClr val="2D3956"/>
                </a:solidFill>
                <a:latin typeface="Tajawal ExtraBold" panose="00000800000000000000" pitchFamily="2" charset="-78"/>
                <a:cs typeface="Tajawal ExtraBold" panose="00000800000000000000" pitchFamily="2" charset="-78"/>
              </a:rPr>
              <a:t>Under the #chipotlecreator program, various influencers from Facebook and TikTok produced content for Chipotle that would resonate with the younger generations, aiming to rebuild lost trust and create relationships that would drive up market share and help shape the brand's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31EF21D-0687-C908-EAE4-1F1B2CAE10F2}"/>
              </a:ext>
            </a:extLst>
          </p:cNvPr>
          <p:cNvSpPr txBox="1"/>
          <p:nvPr/>
        </p:nvSpPr>
        <p:spPr>
          <a:xfrm>
            <a:off x="143658" y="2019689"/>
            <a:ext cx="1303357" cy="39703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1200" dirty="0"/>
              <a:t>https://www.tiktok.com/@chipotle/video/7005949765573790981?embed_source=71223855%2C121331973%2C120811592%2C120810756%3Bnull%3Bembed_share&amp;refer=embed&amp;referer_url=www.prezly.com%2Facademy%2Fhow-influencers-can-help-you-manage-a-social-media-pr-crisis&amp;referer_video_id=7005949765573790981</a:t>
            </a:r>
          </a:p>
        </p:txBody>
      </p:sp>
      <p:sp>
        <p:nvSpPr>
          <p:cNvPr id="6" name="Rectangle 5">
            <a:extLst>
              <a:ext uri="{FF2B5EF4-FFF2-40B4-BE49-F238E27FC236}">
                <a16:creationId xmlns:a16="http://schemas.microsoft.com/office/drawing/2014/main" id="{FE2BB889-6915-76AF-E409-A63980BF4FCD}"/>
              </a:ext>
            </a:extLst>
          </p:cNvPr>
          <p:cNvSpPr/>
          <p:nvPr/>
        </p:nvSpPr>
        <p:spPr>
          <a:xfrm>
            <a:off x="207451" y="1432199"/>
            <a:ext cx="1215674" cy="591661"/>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b="1" dirty="0">
                <a:solidFill>
                  <a:schemeClr val="tx1"/>
                </a:solidFill>
              </a:rPr>
              <a:t>Live</a:t>
            </a:r>
          </a:p>
        </p:txBody>
      </p:sp>
    </p:spTree>
    <p:extLst>
      <p:ext uri="{BB962C8B-B14F-4D97-AF65-F5344CB8AC3E}">
        <p14:creationId xmlns:p14="http://schemas.microsoft.com/office/powerpoint/2010/main" val="1019849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Interactive digital media platforms are changing the marketing scene. </a:t>
            </a:r>
          </a:p>
          <a:p>
            <a:pPr algn="just"/>
            <a:r>
              <a:rPr lang="en-US" sz="2400" b="1" dirty="0">
                <a:solidFill>
                  <a:srgbClr val="2D3956"/>
                </a:solidFill>
                <a:latin typeface="Tajawal ExtraBold" panose="00000800000000000000" pitchFamily="2" charset="-78"/>
                <a:cs typeface="Tajawal ExtraBold" panose="00000800000000000000" pitchFamily="2" charset="-78"/>
              </a:rPr>
              <a:t>These platforms have empowered consumers to connect, share, and collaborate, creating spheres of influence that have deeply distorted the way marketers engage in influencing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37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network advertising offers an online marketing opportunity that narrowing the gap between sales and advertising activities, which are obtained from tracing consumer reactions.</a:t>
            </a:r>
          </a:p>
          <a:p>
            <a:pPr algn="just"/>
            <a:r>
              <a:rPr lang="en-US" sz="2400" b="1" dirty="0">
                <a:solidFill>
                  <a:srgbClr val="2D3956"/>
                </a:solidFill>
                <a:latin typeface="Tajawal ExtraBold" panose="00000800000000000000" pitchFamily="2" charset="-78"/>
                <a:cs typeface="Tajawal ExtraBold" panose="00000800000000000000" pitchFamily="2" charset="-78"/>
              </a:rPr>
              <a:t>Therefore, nearly every business is planning social media marketing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132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Perform integrated marketing activities with much less effort and cost than before</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brand’s reputation,</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value,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relationship and brand equity,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digital advertising and promotion,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794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customer service issues,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mine innovation ideas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build and improve customer relations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cost reduction in terms of marketing,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communication and customer service,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brand image.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021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 marketing </a:t>
            </a:r>
            <a:r>
              <a:rPr lang="en-US" sz="2400" b="1" dirty="0">
                <a:solidFill>
                  <a:srgbClr val="2D3956"/>
                </a:solidFill>
                <a:latin typeface="Tajawal ExtraBold" panose="00000800000000000000" pitchFamily="2" charset="-78"/>
                <a:cs typeface="Tajawal ExtraBold" panose="00000800000000000000" pitchFamily="2" charset="-78"/>
              </a:rPr>
              <a:t>presents one of the best ways to reach out to and engage with consumers in real time during a crisis. Influencers are trusted, and research has shown the power of influencers over vital purchase decisions.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influencer marketing isn’t just about </a:t>
            </a:r>
            <a:r>
              <a:rPr lang="en-US" sz="2400" b="1" dirty="0">
                <a:solidFill>
                  <a:srgbClr val="0070C0"/>
                </a:solidFill>
                <a:latin typeface="Tajawal ExtraBold" panose="00000800000000000000" pitchFamily="2" charset="-78"/>
                <a:cs typeface="Tajawal ExtraBold" panose="00000800000000000000" pitchFamily="2" charset="-78"/>
              </a:rPr>
              <a:t>going viral on social platforms</a:t>
            </a:r>
            <a:r>
              <a:rPr lang="en-US" sz="2400" b="1" dirty="0">
                <a:solidFill>
                  <a:srgbClr val="2D3956"/>
                </a:solidFill>
                <a:latin typeface="Tajawal ExtraBold" panose="00000800000000000000" pitchFamily="2" charset="-78"/>
                <a:cs typeface="Tajawal ExtraBold" panose="00000800000000000000" pitchFamily="2" charset="-78"/>
              </a:rPr>
              <a:t>. It’s about building an authentic relationship with your customers, connecting with a target audience, and telling your brand story. The PR and influencer marketing approach has also become an important part of most brands’ </a:t>
            </a:r>
            <a:r>
              <a:rPr lang="en-US" sz="2400" b="1" dirty="0">
                <a:solidFill>
                  <a:srgbClr val="0070C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planning, and it's proving to be quite effective.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498DCAD-D2EA-B527-896C-D94388283747}"/>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Tree>
    <p:extLst>
      <p:ext uri="{BB962C8B-B14F-4D97-AF65-F5344CB8AC3E}">
        <p14:creationId xmlns:p14="http://schemas.microsoft.com/office/powerpoint/2010/main" val="240560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good response to a crisis can show your brand’s commitment to looking after its community. It can turn a bad situation into good PR, helping you solidify your bond with your existing fans by showing your brand's true colors.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for that to happen, you’ll need ​ to have a solid PR crisis management plan in place. </a:t>
            </a:r>
          </a:p>
          <a:p>
            <a:pPr algn="just"/>
            <a:r>
              <a:rPr lang="en-US" sz="2400" b="1" dirty="0">
                <a:solidFill>
                  <a:srgbClr val="2D3956"/>
                </a:solidFill>
                <a:latin typeface="Tajawal ExtraBold" panose="00000800000000000000" pitchFamily="2" charset="-78"/>
                <a:cs typeface="Tajawal ExtraBold" panose="00000800000000000000" pitchFamily="2" charset="-78"/>
              </a:rPr>
              <a:t>And as it happens, influencers can play a critical role in that plan.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5611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9983059"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As PR crises are an almost inevitable part of business operations, staying one step ahead of the curve is crucial. Influencer strategies can turn the tide for your business or brand when facing a public relations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influencers are favorable due to their instant access and connection to audiences. The trust afforded to them and their ability to speak in a voice that resonates with both customers and brands make them extremely valuable comms assets.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1826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99409"/>
            <a:ext cx="7288491" cy="1477328"/>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a:p>
            <a:r>
              <a:rPr lang="en-US" sz="2800" b="1" dirty="0">
                <a:solidFill>
                  <a:schemeClr val="bg1"/>
                </a:solidFill>
                <a:latin typeface="Tajawal Medium" panose="00000600000000000000" pitchFamily="2" charset="-78"/>
                <a:cs typeface="Tajawal Medium" panose="00000600000000000000" pitchFamily="2" charset="-78"/>
              </a:rPr>
              <a:t>	</a:t>
            </a:r>
            <a:r>
              <a:rPr lang="en-US" sz="2000" b="1" dirty="0">
                <a:solidFill>
                  <a:schemeClr val="bg1"/>
                </a:solidFill>
                <a:latin typeface="Tajawal Medium" panose="00000600000000000000" pitchFamily="2" charset="-78"/>
                <a:cs typeface="Tajawal Medium" panose="00000600000000000000" pitchFamily="2" charset="-78"/>
              </a:rPr>
              <a:t>Crisis Communication &amp; crises management:</a:t>
            </a:r>
          </a:p>
          <a:p>
            <a:pPr lvl="2"/>
            <a:r>
              <a:rPr lang="en-US" sz="2000" b="1" dirty="0">
                <a:solidFill>
                  <a:schemeClr val="bg1"/>
                </a:solidFill>
                <a:latin typeface="Tajawal Medium" panose="00000600000000000000" pitchFamily="2" charset="-78"/>
                <a:cs typeface="Tajawal Medium" panose="00000600000000000000" pitchFamily="2" charset="-78"/>
              </a:rPr>
              <a:t>(Approaches &amp; Theories)</a:t>
            </a:r>
          </a:p>
          <a:p>
            <a:r>
              <a:rPr lang="en-US" sz="1400" b="1" dirty="0">
                <a:solidFill>
                  <a:schemeClr val="bg1"/>
                </a:solidFill>
                <a:latin typeface="Tajawal Medium" panose="00000600000000000000" pitchFamily="2" charset="-78"/>
                <a:cs typeface="Tajawal Medium" panose="00000600000000000000" pitchFamily="2" charset="-78"/>
              </a:rPr>
              <a: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Definition of 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78094"/>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Norton, C. (2022, July). How influencers can help you manage a social media PR crisis: PR Academy. Prezly.com. https://www.prezly.com/academy/how-influencers-can-help-you-manage-a-social-media-pr-crisis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Barbe, D., &amp; Pennington-Gray, L. (2020). Social Media and Crisis Communication in Tourism and Hospitality.</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effectLst/>
              </a:rPr>
              <a:t>Kwok, L., Lee, J., &amp; Han, S. H. (2021). Crisis communication on social media: What types of covid-19 messages get the attention? </a:t>
            </a:r>
            <a:r>
              <a:rPr lang="en-US" sz="1600" i="1" dirty="0">
                <a:effectLst/>
              </a:rPr>
              <a:t>Cornell Hospitality Quarterly</a:t>
            </a:r>
            <a:r>
              <a:rPr lang="en-US" sz="1600" dirty="0">
                <a:effectLst/>
              </a:rPr>
              <a:t>, </a:t>
            </a:r>
            <a:r>
              <a:rPr lang="en-US" sz="1600" i="1" dirty="0">
                <a:effectLst/>
              </a:rPr>
              <a:t>63</a:t>
            </a:r>
            <a:r>
              <a:rPr lang="en-US" sz="1600" dirty="0">
                <a:effectLst/>
              </a:rPr>
              <a:t>(4), 528–543. https://doi.org/10.1177/19389655211028143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Ward, C. A. (2011, June).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(dissertation).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Retrieved May 2023, from https://cardinalscholar.bsu.edu/bitstream/handle/123456789/195041/WardC_2011-3_BODY.pdf?sequence=1. </a:t>
            </a:r>
          </a:p>
          <a:p>
            <a:pPr marL="285750" indent="-285750">
              <a:buFont typeface="Wingdings" panose="05000000000000000000" pitchFamily="2" charset="2"/>
              <a:buChar char="§"/>
            </a:pPr>
            <a:r>
              <a:rPr lang="en-US" sz="1600" i="0" dirty="0" err="1">
                <a:solidFill>
                  <a:srgbClr val="000000"/>
                </a:solidFill>
                <a:latin typeface="Segoe UI" panose="020B0502040204020203" pitchFamily="34" charset="0"/>
              </a:rPr>
              <a:t>Burak</a:t>
            </a:r>
            <a:r>
              <a:rPr lang="en-US" sz="1600" i="0" dirty="0">
                <a:solidFill>
                  <a:srgbClr val="000000"/>
                </a:solidFill>
                <a:latin typeface="Segoe UI" panose="020B0502040204020203" pitchFamily="34" charset="0"/>
              </a:rPr>
              <a:t>, </a:t>
            </a:r>
            <a:r>
              <a:rPr lang="en-US" sz="1600" i="0" dirty="0" err="1">
                <a:solidFill>
                  <a:srgbClr val="000000"/>
                </a:solidFill>
                <a:latin typeface="Segoe UI" panose="020B0502040204020203" pitchFamily="34" charset="0"/>
              </a:rPr>
              <a:t>Begüm</a:t>
            </a:r>
            <a:r>
              <a:rPr lang="en-US" sz="1600" i="0" dirty="0">
                <a:solidFill>
                  <a:srgbClr val="000000"/>
                </a:solidFill>
                <a:latin typeface="Segoe UI" panose="020B0502040204020203" pitchFamily="34" charset="0"/>
              </a:rPr>
              <a:t>. (2021). RETHINKING THE SOCIAL-MEDIATED CRISIS COMMUNICATION MODEL: THE ROLE OF SOCIAL MEDIA DURING THE CORONAVIRUS PANDEMIC.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2655</TotalTime>
  <Words>4469</Words>
  <Application>Microsoft Office PowerPoint</Application>
  <PresentationFormat>Widescreen</PresentationFormat>
  <Paragraphs>382</Paragraphs>
  <Slides>54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Arial</vt:lpstr>
      <vt:lpstr>Calibri</vt:lpstr>
      <vt:lpstr>Calibri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57</cp:revision>
  <dcterms:created xsi:type="dcterms:W3CDTF">2023-04-29T09:08:23Z</dcterms:created>
  <dcterms:modified xsi:type="dcterms:W3CDTF">2023-07-13T17:39:59Z</dcterms:modified>
</cp:coreProperties>
</file>