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26" r:id="rId2"/>
    <p:sldId id="327" r:id="rId3"/>
    <p:sldId id="257" r:id="rId4"/>
    <p:sldId id="258" r:id="rId5"/>
    <p:sldId id="259" r:id="rId6"/>
    <p:sldId id="260" r:id="rId7"/>
    <p:sldId id="331" r:id="rId8"/>
    <p:sldId id="332" r:id="rId9"/>
    <p:sldId id="334" r:id="rId10"/>
    <p:sldId id="333" r:id="rId11"/>
    <p:sldId id="328" r:id="rId12"/>
    <p:sldId id="329" r:id="rId13"/>
    <p:sldId id="330" r:id="rId14"/>
    <p:sldId id="33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53" y="6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214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703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51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13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136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809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50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byjus.com/maths/hexadecimal-number-syste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Systems – IT111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36308" y="4689762"/>
            <a:ext cx="54652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2 -  Numbering system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 contains an introduction to information technology and computing systems.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history and theory of information systems.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application of technologies.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student will be introduced to computer software, hardware, and networking technologies.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introduction to the latest version of Microsoft Office. 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82E5BD-80BC-0F82-35E3-083A4E67EA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F5F788-AD57-71B8-0BEC-56310636A89F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77A268-AE1E-CF6B-E8FB-96ED59337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CDE3D6-21B2-9E06-FF77-798CAC7D2454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24F243-13D0-C77D-F76A-1C66AF11FA99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479645-6DD0-7B15-5619-8AF061D2110F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1562F0-2F1B-AECC-2402-65D21A73373D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677DB5-4977-4434-E75F-0B11613D8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376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Points to cover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88696-13F1-7D53-C4F3-2B303482E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2375"/>
            <a:ext cx="10515600" cy="435133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Numbering System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Weights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to Decimal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to Binary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Hexadecimal Numbers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4227402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02DBFC9-6853-8ED9-97C4-913E0F5A0F0E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B0257A-BF05-E620-C0B8-AFA329A0E05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718012-9DB4-27F0-C428-9FC160A17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F9EE0CE-3A21-EECF-C882-89FF50BE766D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189E2DF-4BA0-83A7-C42B-EB1803DA4E2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C58ED7-C898-7579-9227-B53775B72481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F6FF15-0F9B-565D-B55B-BADA96199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116" y="1194504"/>
            <a:ext cx="8452929" cy="1325563"/>
          </a:xfrm>
        </p:spPr>
        <p:txBody>
          <a:bodyPr>
            <a:normAutofit/>
          </a:bodyPr>
          <a:lstStyle/>
          <a:p>
            <a:r>
              <a:rPr lang="en-US" sz="3200" dirty="0"/>
              <a:t>Decimal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15F50-D433-5432-C598-F86CDC071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66117"/>
            <a:ext cx="10515600" cy="3995079"/>
          </a:xfrm>
        </p:spPr>
        <p:txBody>
          <a:bodyPr/>
          <a:lstStyle/>
          <a:p>
            <a:r>
              <a:rPr lang="en-US" dirty="0"/>
              <a:t>Base 10: explain why it is a base 10 system; there are numbers from</a:t>
            </a:r>
          </a:p>
          <a:p>
            <a:pPr marL="0" indent="0">
              <a:buNone/>
            </a:pPr>
            <a:r>
              <a:rPr lang="en-US" dirty="0"/>
              <a:t> 0 -9</a:t>
            </a:r>
            <a:endParaRPr lang="ar-EG" dirty="0"/>
          </a:p>
          <a:p>
            <a:r>
              <a:rPr lang="en-US" sz="18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ht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18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-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BAE4B7-4827-A6DF-21F7-E58E4D38C6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769312"/>
              </p:ext>
            </p:extLst>
          </p:nvPr>
        </p:nvGraphicFramePr>
        <p:xfrm>
          <a:off x="1036320" y="3617027"/>
          <a:ext cx="3314138" cy="279938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905456">
                  <a:extLst>
                    <a:ext uri="{9D8B030D-6E8A-4147-A177-3AD203B41FA5}">
                      <a16:colId xmlns:a16="http://schemas.microsoft.com/office/drawing/2014/main" val="3785539253"/>
                    </a:ext>
                  </a:extLst>
                </a:gridCol>
                <a:gridCol w="1408682">
                  <a:extLst>
                    <a:ext uri="{9D8B030D-6E8A-4147-A177-3AD203B41FA5}">
                      <a16:colId xmlns:a16="http://schemas.microsoft.com/office/drawing/2014/main" val="2147734572"/>
                    </a:ext>
                  </a:extLst>
                </a:gridCol>
              </a:tblGrid>
              <a:tr h="46219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 dirty="0">
                          <a:effectLst/>
                        </a:rPr>
                        <a:t>W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r>
                        <a:rPr lang="en-US" sz="1600" spc="25" dirty="0">
                          <a:effectLst/>
                        </a:rPr>
                        <a:t>i</a:t>
                      </a:r>
                      <a:r>
                        <a:rPr lang="en-US" sz="1600" spc="35" dirty="0">
                          <a:effectLst/>
                        </a:rPr>
                        <a:t>g</a:t>
                      </a:r>
                      <a:r>
                        <a:rPr lang="en-US" sz="1600" spc="-30" dirty="0">
                          <a:effectLst/>
                        </a:rPr>
                        <a:t>h</a:t>
                      </a:r>
                      <a:r>
                        <a:rPr lang="en-US" sz="1600" dirty="0">
                          <a:effectLst/>
                        </a:rPr>
                        <a:t>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41103344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2534365"/>
                  </a:ext>
                </a:extLst>
              </a:tr>
              <a:tr h="485308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</a:t>
                      </a:r>
                      <a:r>
                        <a:rPr lang="en-US" sz="1600" spc="-5" dirty="0">
                          <a:effectLst/>
                        </a:rPr>
                        <a:t>0</a:t>
                      </a:r>
                      <a:r>
                        <a:rPr lang="en-US" sz="10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26843990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99546918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4488632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10000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155966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2486DBD-D09F-DA1A-49B8-A0F3AA308A2F}"/>
              </a:ext>
            </a:extLst>
          </p:cNvPr>
          <p:cNvSpPr txBox="1"/>
          <p:nvPr/>
        </p:nvSpPr>
        <p:spPr>
          <a:xfrm>
            <a:off x="4693920" y="3179010"/>
            <a:ext cx="6400800" cy="1933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1400" spc="1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ar-EG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endParaRPr lang="ar-EG" sz="4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spc="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6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6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-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EEFDEA-CA04-81A7-8207-FEC331CCBD0F}"/>
              </a:ext>
            </a:extLst>
          </p:cNvPr>
          <p:cNvSpPr txBox="1"/>
          <p:nvPr/>
        </p:nvSpPr>
        <p:spPr>
          <a:xfrm>
            <a:off x="441298" y="24551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0183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2FA389-9894-9CD0-67C2-8F88028204E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4F5B32-E0D8-3BF3-2E99-1D66A96EAB7F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EFD1E4-BD9D-4B10-9EA9-5D68417A3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1804A0-515D-925C-C90E-13D675BEEF29}"/>
              </a:ext>
            </a:extLst>
          </p:cNvPr>
          <p:cNvSpPr txBox="1"/>
          <p:nvPr/>
        </p:nvSpPr>
        <p:spPr>
          <a:xfrm>
            <a:off x="415828" y="299386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9BE4324-89A8-37CB-F708-8D10830A1E8D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B38CAC-B0F1-B542-3C31-B1ED7D582151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539F3-DF2A-0E2A-5BC7-DB9265A9E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688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Decimal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9DC27-24EC-21B2-E51E-51A2497A6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29675"/>
            <a:ext cx="10515600" cy="4351338"/>
          </a:xfrm>
        </p:spPr>
        <p:txBody>
          <a:bodyPr/>
          <a:lstStyle/>
          <a:p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3200" b="1" u="sng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3200" b="1" u="sng" spc="-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800" b="1" i="1" spc="-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spc="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800" b="1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8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sz="2800" b="1" i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87730" marR="0" indent="-3429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4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6</a:t>
            </a:r>
            <a:r>
              <a:rPr lang="en-US" sz="24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138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n-US" sz="2400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</a:t>
            </a:r>
            <a:r>
              <a:rPr lang="en-US" sz="2400" i="1" spc="1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b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endParaRPr lang="en-US" sz="2400" i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887730" marR="0" indent="-3429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4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9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</a:t>
            </a:r>
            <a:r>
              <a:rPr lang="en-US" sz="24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en.                </a:t>
            </a:r>
            <a:r>
              <a:rPr lang="en-US" sz="2400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003288-F596-1AC3-BFC9-075D2BF2E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1852" y="5196457"/>
            <a:ext cx="523875" cy="3238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5DD7FA-5D1B-5863-C839-4F545BA0D068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4020716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785AD69-6BEF-F094-7EBF-28DAAC41085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A63F13-8643-0F9C-842C-CF667D3EF80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5A9118-F2B8-B1BB-8FE8-B48D8010C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45716F-8C84-836C-55B2-62FE1B36E7CD}"/>
              </a:ext>
            </a:extLst>
          </p:cNvPr>
          <p:cNvSpPr txBox="1"/>
          <p:nvPr/>
        </p:nvSpPr>
        <p:spPr>
          <a:xfrm>
            <a:off x="415828" y="299386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8894E38-00AD-37BC-82E7-43E915A8ED9B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EF1A8A-5127-8F3C-834B-EBFF3AA7D690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C85A61-1204-9567-88E1-203457029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619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Binary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71DFA-8D99-3811-C620-AFE794A87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40534"/>
            <a:ext cx="10515600" cy="4351338"/>
          </a:xfrm>
        </p:spPr>
        <p:txBody>
          <a:bodyPr/>
          <a:lstStyle/>
          <a:p>
            <a:r>
              <a:rPr lang="en-US" dirty="0"/>
              <a:t>Base 2: Explain why it is a base 2 system; there are number s  from</a:t>
            </a:r>
          </a:p>
          <a:p>
            <a:pPr marL="0" indent="0">
              <a:buNone/>
            </a:pPr>
            <a:r>
              <a:rPr lang="en-US" dirty="0"/>
              <a:t> 0 and 1</a:t>
            </a:r>
          </a:p>
          <a:p>
            <a:r>
              <a:rPr lang="en-US" dirty="0"/>
              <a:t>Explain the weights in a binary system and give an example</a:t>
            </a:r>
          </a:p>
          <a:p>
            <a:r>
              <a:rPr lang="en-US" sz="18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Binary Weights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5BC2107-E443-C61A-3065-DC1C7A235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019993"/>
              </p:ext>
            </p:extLst>
          </p:nvPr>
        </p:nvGraphicFramePr>
        <p:xfrm>
          <a:off x="4595083" y="3824046"/>
          <a:ext cx="1772529" cy="270802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19112">
                  <a:extLst>
                    <a:ext uri="{9D8B030D-6E8A-4147-A177-3AD203B41FA5}">
                      <a16:colId xmlns:a16="http://schemas.microsoft.com/office/drawing/2014/main" val="2517993169"/>
                    </a:ext>
                  </a:extLst>
                </a:gridCol>
                <a:gridCol w="753417">
                  <a:extLst>
                    <a:ext uri="{9D8B030D-6E8A-4147-A177-3AD203B41FA5}">
                      <a16:colId xmlns:a16="http://schemas.microsoft.com/office/drawing/2014/main" val="2017988075"/>
                    </a:ext>
                  </a:extLst>
                </a:gridCol>
              </a:tblGrid>
              <a:tr h="29911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>
                          <a:effectLst/>
                        </a:rPr>
                        <a:t>W</a:t>
                      </a:r>
                      <a:r>
                        <a:rPr lang="en-US" sz="1600">
                          <a:effectLst/>
                        </a:rPr>
                        <a:t>e</a:t>
                      </a:r>
                      <a:r>
                        <a:rPr lang="en-US" sz="1600" spc="25">
                          <a:effectLst/>
                        </a:rPr>
                        <a:t>i</a:t>
                      </a:r>
                      <a:r>
                        <a:rPr lang="en-US" sz="1600" spc="35">
                          <a:effectLst/>
                        </a:rPr>
                        <a:t>g</a:t>
                      </a:r>
                      <a:r>
                        <a:rPr lang="en-US" sz="1600" spc="-30">
                          <a:effectLst/>
                        </a:rPr>
                        <a:t>h</a:t>
                      </a:r>
                      <a:r>
                        <a:rPr lang="en-US" sz="16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15209760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2907174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7929976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9942449"/>
                  </a:ext>
                </a:extLst>
              </a:tr>
              <a:tr h="300117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5340592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62786397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70539651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64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5900993"/>
                  </a:ext>
                </a:extLst>
              </a:tr>
              <a:tr h="284164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128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959025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4496076-9474-5BD8-21D0-F6410EE1CA42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025545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8175A8F-A95B-9E80-A894-3360ABF3C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038"/>
          <a:stretch/>
        </p:blipFill>
        <p:spPr>
          <a:xfrm>
            <a:off x="2112579" y="1499618"/>
            <a:ext cx="6947168" cy="4927242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215540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253752" y="1319268"/>
            <a:ext cx="11684496" cy="5316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E3F18D6D-3D22-6AB5-F40D-92A29CBB8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828" y="1516965"/>
            <a:ext cx="10937972" cy="4659998"/>
          </a:xfrm>
        </p:spPr>
        <p:txBody>
          <a:bodyPr>
            <a:normAutofit/>
          </a:bodyPr>
          <a:lstStyle/>
          <a:p>
            <a:pPr marL="64770" algn="l" rtl="0">
              <a:lnSpc>
                <a:spcPct val="107000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algn="l" rtl="0"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2000" spc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b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b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b="1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b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algn="l" rtl="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64770" indent="0" rtl="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  <a:buNone/>
            </a:pPr>
            <a:r>
              <a:rPr lang="en-US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48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D83B82E-4CA0-175E-5096-E83E3E0AB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653" y="2538823"/>
            <a:ext cx="7083487" cy="40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9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253752" y="1319268"/>
            <a:ext cx="11684496" cy="5316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B6653F2-7421-8240-E469-B57CBB91207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87875" y="3079909"/>
          <a:ext cx="2593975" cy="153479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68020">
                  <a:extLst>
                    <a:ext uri="{9D8B030D-6E8A-4147-A177-3AD203B41FA5}">
                      <a16:colId xmlns:a16="http://schemas.microsoft.com/office/drawing/2014/main" val="1408221637"/>
                    </a:ext>
                  </a:extLst>
                </a:gridCol>
                <a:gridCol w="857885">
                  <a:extLst>
                    <a:ext uri="{9D8B030D-6E8A-4147-A177-3AD203B41FA5}">
                      <a16:colId xmlns:a16="http://schemas.microsoft.com/office/drawing/2014/main" val="192802454"/>
                    </a:ext>
                  </a:extLst>
                </a:gridCol>
                <a:gridCol w="1068070">
                  <a:extLst>
                    <a:ext uri="{9D8B030D-6E8A-4147-A177-3AD203B41FA5}">
                      <a16:colId xmlns:a16="http://schemas.microsoft.com/office/drawing/2014/main" val="3116813431"/>
                    </a:ext>
                  </a:extLst>
                </a:gridCol>
              </a:tblGrid>
              <a:tr h="381635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 spc="35">
                          <a:effectLst/>
                        </a:rPr>
                        <a:t>N</a:t>
                      </a:r>
                      <a:r>
                        <a:rPr lang="en-US" sz="1200" spc="30">
                          <a:effectLst/>
                        </a:rPr>
                        <a:t>u</a:t>
                      </a:r>
                      <a:r>
                        <a:rPr lang="en-US" sz="1200">
                          <a:effectLst/>
                        </a:rPr>
                        <a:t>m</a:t>
                      </a:r>
                      <a:r>
                        <a:rPr lang="en-US" sz="1200" spc="30">
                          <a:effectLst/>
                        </a:rPr>
                        <a:t>b</a:t>
                      </a:r>
                      <a:r>
                        <a:rPr lang="en-US" sz="1200" spc="-80">
                          <a:effectLst/>
                        </a:rPr>
                        <a:t>e</a:t>
                      </a:r>
                      <a:r>
                        <a:rPr lang="en-US" sz="1200">
                          <a:effectLst/>
                        </a:rPr>
                        <a:t>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D</a:t>
                      </a:r>
                      <a:r>
                        <a:rPr lang="en-US" sz="1200" spc="5">
                          <a:effectLst/>
                        </a:rPr>
                        <a:t>i</a:t>
                      </a:r>
                      <a:r>
                        <a:rPr lang="en-US" sz="1200" spc="35">
                          <a:effectLst/>
                        </a:rPr>
                        <a:t>v</a:t>
                      </a:r>
                      <a:r>
                        <a:rPr lang="en-US" sz="1200" spc="5">
                          <a:effectLst/>
                        </a:rPr>
                        <a:t>i</a:t>
                      </a:r>
                      <a:r>
                        <a:rPr lang="en-US" sz="1200" spc="30">
                          <a:effectLst/>
                        </a:rPr>
                        <a:t>d</a:t>
                      </a:r>
                      <a:r>
                        <a:rPr lang="en-US" sz="1200">
                          <a:effectLst/>
                        </a:rPr>
                        <a:t>e</a:t>
                      </a:r>
                      <a:r>
                        <a:rPr lang="en-US" sz="1200" spc="-45">
                          <a:effectLst/>
                        </a:rPr>
                        <a:t> </a:t>
                      </a:r>
                      <a:r>
                        <a:rPr lang="en-US" sz="1200" spc="30">
                          <a:effectLst/>
                        </a:rPr>
                        <a:t>b</a:t>
                      </a:r>
                      <a:r>
                        <a:rPr lang="en-US" sz="1200">
                          <a:effectLst/>
                        </a:rPr>
                        <a:t>y</a:t>
                      </a:r>
                      <a:r>
                        <a:rPr lang="en-US" sz="1200" spc="6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marR="47625" algn="l" rtl="0">
                        <a:lnSpc>
                          <a:spcPct val="97000"/>
                        </a:lnSpc>
                        <a:spcBef>
                          <a:spcPts val="10"/>
                        </a:spcBef>
                        <a:spcAft>
                          <a:spcPts val="800"/>
                        </a:spcAft>
                      </a:pPr>
                      <a:r>
                        <a:rPr lang="en-US" sz="1200" spc="-3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rr</a:t>
                      </a:r>
                      <a:r>
                        <a:rPr lang="en-US" sz="1200">
                          <a:effectLst/>
                        </a:rPr>
                        <a:t>y</a:t>
                      </a:r>
                      <a:r>
                        <a:rPr lang="en-US" sz="1200" spc="6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(0</a:t>
                      </a:r>
                      <a:r>
                        <a:rPr lang="en-US" sz="1200" spc="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=</a:t>
                      </a:r>
                      <a:r>
                        <a:rPr lang="en-US" sz="1200" spc="-40">
                          <a:effectLst/>
                        </a:rPr>
                        <a:t> </a:t>
                      </a:r>
                      <a:r>
                        <a:rPr lang="en-US" sz="1200" spc="-45">
                          <a:effectLst/>
                        </a:rPr>
                        <a:t>n</a:t>
                      </a:r>
                      <a:r>
                        <a:rPr lang="en-US" sz="1200">
                          <a:effectLst/>
                        </a:rPr>
                        <a:t>o </a:t>
                      </a:r>
                      <a:r>
                        <a:rPr lang="en-US" sz="1200" spc="2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rr</a:t>
                      </a:r>
                      <a:r>
                        <a:rPr lang="en-US" sz="1200" spc="-40">
                          <a:effectLst/>
                        </a:rPr>
                        <a:t>y</a:t>
                      </a:r>
                      <a:r>
                        <a:rPr lang="en-US" sz="1200" spc="10">
                          <a:effectLst/>
                        </a:rPr>
                        <a:t>/</a:t>
                      </a: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=</a:t>
                      </a:r>
                      <a:r>
                        <a:rPr lang="en-US" sz="1200" spc="2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</a:t>
                      </a:r>
                      <a:r>
                        <a:rPr lang="en-US" sz="1200" spc="-50">
                          <a:effectLst/>
                        </a:rPr>
                        <a:t>r</a:t>
                      </a:r>
                      <a:r>
                        <a:rPr lang="en-US" sz="1200" spc="35">
                          <a:effectLst/>
                        </a:rPr>
                        <a:t>y</a:t>
                      </a:r>
                      <a:r>
                        <a:rPr lang="en-US" sz="1200">
                          <a:effectLst/>
                        </a:rPr>
                        <a:t>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285138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4</a:t>
                      </a: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2</a:t>
                      </a: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875468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2</a:t>
                      </a: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218366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45598059"/>
                  </a:ext>
                </a:extLst>
              </a:tr>
              <a:tr h="20066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741534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 spc="-5">
                          <a:effectLst/>
                        </a:rPr>
                        <a:t>.</a:t>
                      </a: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313611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0</a:t>
                      </a:r>
                      <a:r>
                        <a:rPr lang="en-US" sz="1200" spc="-5">
                          <a:effectLst/>
                        </a:rPr>
                        <a:t>.</a:t>
                      </a: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45545719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9306AD6-BA6C-F73C-1755-BE37DD8AC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475" y="1793670"/>
            <a:ext cx="7448550" cy="48387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F4AE9C5-D331-7F11-A7E2-DD9103EE2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828" y="1487117"/>
            <a:ext cx="1140735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Explain how to convert from decimal to binary using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divide-by-2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B2A1CF19-8524-E384-77E2-FB754F8DA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971" y="1997580"/>
            <a:ext cx="26528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Symbol" panose="05050102010706020507" pitchFamily="18" charset="2"/>
              </a:rPr>
              <a:t>·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Give an example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97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pPr marL="521970" algn="l" rtl="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</a:pP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b="1" i="1" spc="-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b="1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sz="2400" b="1" i="1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indent="0" algn="l" rtl="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  <a:buNone/>
            </a:pP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en-US" sz="2400" spc="17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ed 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21970" algn="l" rtl="0">
              <a:lnSpc>
                <a:spcPts val="1425"/>
              </a:lnSpc>
              <a:spcAft>
                <a:spcPts val="800"/>
              </a:spcAft>
            </a:pP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</a:t>
            </a:r>
            <a:r>
              <a:rPr lang="en-US" sz="2400" i="1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000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5" dirty="0" err="1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i="1" spc="25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ou</a:t>
            </a:r>
            <a:r>
              <a:rPr lang="en-US" sz="2400" i="1" spc="6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386408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4" y="1821885"/>
            <a:ext cx="6571240" cy="3406595"/>
          </a:xfrm>
        </p:spPr>
        <p:txBody>
          <a:bodyPr>
            <a:normAutofit/>
          </a:bodyPr>
          <a:lstStyle/>
          <a:p>
            <a:pPr marL="293370" algn="l" rtl="0">
              <a:lnSpc>
                <a:spcPct val="107000"/>
              </a:lnSpc>
              <a:spcAft>
                <a:spcPts val="800"/>
              </a:spcAft>
            </a:pPr>
            <a:r>
              <a:rPr lang="en-US" sz="1800" b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Hexadecimal Numbers: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Hexa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means 16. In the </a:t>
            </a:r>
            <a:r>
              <a:rPr lang="en-US" sz="1800" u="none" strike="noStrike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4"/>
              </a:rPr>
              <a:t>hexadecimal number system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it uses 16 digits. It consists of numbers and alphabets. It includes numbers 0, 1, 2, 3, 4, 5, 6, 7, 8, 9 and A, B, C, D, E, F; total 16 digits.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It is denoted by s16, where s is a hexadecimal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Examples:    1) A1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      2) EE9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     3) FD654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66893C-43A5-619E-B4DC-6046C0BD88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46" y="1278622"/>
            <a:ext cx="4225809" cy="5346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296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4630197"/>
          </a:xfrm>
        </p:spPr>
        <p:txBody>
          <a:bodyPr>
            <a:normAutofit/>
          </a:bodyPr>
          <a:lstStyle/>
          <a:p>
            <a:pPr>
              <a:spcAft>
                <a:spcPts val="750"/>
              </a:spcAft>
            </a:pPr>
            <a:r>
              <a:rPr lang="en-US" sz="12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Question 1: Convert A2B</a:t>
            </a:r>
            <a:r>
              <a:rPr lang="en-US" sz="1200" b="1" spc="-25" baseline="-25000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16 </a:t>
            </a:r>
            <a:r>
              <a:rPr lang="en-US" sz="12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to an equivalent binary number.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200" b="1" i="1" u="sng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200" b="1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 Given hexadecimal number = 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(A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 + (2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 + (B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(A × 256) + (2 × 16) + (B × 1)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(10 ×256) + 32 + 11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2560 + 43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2603(Decimal number)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2603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to binary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101000101011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Hence, 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101000101011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139535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 fontScale="62500" lnSpcReduction="20000"/>
          </a:bodyPr>
          <a:lstStyle/>
          <a:p>
            <a:pPr algn="l" rtl="0"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18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Question 2: Convert E</a:t>
            </a:r>
            <a:r>
              <a:rPr lang="en-US" sz="1800" b="1" spc="-25" baseline="-25000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16</a:t>
            </a:r>
            <a:r>
              <a:rPr lang="en-US" sz="18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to an equivalent binary number.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750"/>
              </a:spcAft>
            </a:pPr>
            <a:r>
              <a:rPr lang="en-US" sz="1800" b="1" i="1" u="sng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800" b="1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Given, a hexadecimal number is 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E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E × 16</a:t>
            </a:r>
            <a:r>
              <a:rPr lang="en-US" sz="18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E × 1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=14 (Decimal number)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14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to binary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1110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Hence, E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1110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54661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45511-E151-BE2C-41B8-E80D4F2EB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682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8000" dirty="0"/>
              <a:t>Thank you </a:t>
            </a:r>
            <a:r>
              <a:rPr lang="en-US" sz="8000" dirty="0">
                <a:sym typeface="Wingdings" panose="05000000000000000000" pitchFamily="2" charset="2"/>
              </a:rPr>
              <a:t>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2855680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693</Words>
  <Application>Microsoft Office PowerPoint</Application>
  <PresentationFormat>Widescreen</PresentationFormat>
  <Paragraphs>178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Roboto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Points to cover</vt:lpstr>
      <vt:lpstr>Decimal Numbering System</vt:lpstr>
      <vt:lpstr>Decimal Numbering System</vt:lpstr>
      <vt:lpstr>Binary Numbering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9</cp:revision>
  <dcterms:created xsi:type="dcterms:W3CDTF">2023-05-27T09:20:30Z</dcterms:created>
  <dcterms:modified xsi:type="dcterms:W3CDTF">2024-02-07T12:28:21Z</dcterms:modified>
</cp:coreProperties>
</file>