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342" r:id="rId3"/>
    <p:sldId id="346" r:id="rId4"/>
    <p:sldId id="355" r:id="rId5"/>
    <p:sldId id="356" r:id="rId6"/>
    <p:sldId id="357" r:id="rId7"/>
    <p:sldId id="358" r:id="rId8"/>
    <p:sldId id="360" r:id="rId9"/>
    <p:sldId id="359" r:id="rId10"/>
    <p:sldId id="361" r:id="rId11"/>
    <p:sldId id="349" r:id="rId12"/>
    <p:sldId id="366" r:id="rId13"/>
    <p:sldId id="362" r:id="rId14"/>
    <p:sldId id="364" r:id="rId15"/>
    <p:sldId id="365" r:id="rId16"/>
    <p:sldId id="367" r:id="rId17"/>
    <p:sldId id="368" r:id="rId18"/>
    <p:sldId id="369" r:id="rId19"/>
    <p:sldId id="370" r:id="rId20"/>
    <p:sldId id="371" r:id="rId21"/>
    <p:sldId id="372" r:id="rId22"/>
    <p:sldId id="373" r:id="rId23"/>
    <p:sldId id="377" r:id="rId24"/>
    <p:sldId id="374" r:id="rId25"/>
    <p:sldId id="375" r:id="rId26"/>
    <p:sldId id="378" r:id="rId27"/>
    <p:sldId id="376" r:id="rId28"/>
    <p:sldId id="379" r:id="rId29"/>
    <p:sldId id="380" r:id="rId30"/>
    <p:sldId id="381" r:id="rId31"/>
    <p:sldId id="354" r:id="rId32"/>
    <p:sldId id="382" r:id="rId33"/>
    <p:sldId id="384" r:id="rId34"/>
    <p:sldId id="385" r:id="rId35"/>
    <p:sldId id="386" r:id="rId36"/>
    <p:sldId id="387" r:id="rId37"/>
    <p:sldId id="388" r:id="rId38"/>
    <p:sldId id="389" r:id="rId39"/>
    <p:sldId id="390" r:id="rId40"/>
    <p:sldId id="396" r:id="rId41"/>
    <p:sldId id="392" r:id="rId42"/>
    <p:sldId id="393" r:id="rId43"/>
    <p:sldId id="394" r:id="rId44"/>
    <p:sldId id="395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3" autoAdjust="0"/>
    <p:restoredTop sz="94599"/>
  </p:normalViewPr>
  <p:slideViewPr>
    <p:cSldViewPr snapToGrid="0">
      <p:cViewPr varScale="1">
        <p:scale>
          <a:sx n="106" d="100"/>
          <a:sy n="106" d="100"/>
        </p:scale>
        <p:origin x="83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724271-0D76-BF49-A9DB-F2CD2C8ED23B}" type="datetimeFigureOut">
              <a:rPr lang="en-US" smtClean="0"/>
              <a:t>1/14/23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83FD0B-590C-7349-8DC3-1E819ADD73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466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2C57BC-5FD2-6F4A-B0B5-74390E2E965F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7405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2C57BC-5FD2-6F4A-B0B5-74390E2E965F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96730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2C57BC-5FD2-6F4A-B0B5-74390E2E965F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37457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people.math.harvard.edu</a:t>
            </a:r>
            <a:r>
              <a:rPr lang="en-US" dirty="0"/>
              <a:t>/~</a:t>
            </a:r>
            <a:r>
              <a:rPr lang="en-US" dirty="0" err="1"/>
              <a:t>knill</a:t>
            </a:r>
            <a:r>
              <a:rPr lang="en-US" dirty="0"/>
              <a:t>/teaching/math19b_2011/handouts/lecture33.pdf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83FD0B-590C-7349-8DC3-1E819ADD731B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98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1466" y="-1193800"/>
            <a:ext cx="9144000" cy="2387600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218370"/>
            <a:ext cx="10515600" cy="1325563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1/14/23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1/14/23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1/14/23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1/14/23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1/14/23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1/14/23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1/14/23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C21876-43AE-764A-8A6A-C4C0559CE7C8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63AB5F-D742-EB42-A99C-6E27D6D73D9A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F084460-C6EF-124E-A209-1001DE6B8BAE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6A0FE53-A03D-B844-9944-284D1E9197CF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238A35B-446E-614D-81FC-513958C0599E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ADF7B2B-7370-8E40-8310-77BF7BF3EF60}"/>
              </a:ext>
            </a:extLst>
          </p:cNvPr>
          <p:cNvSpPr txBox="1"/>
          <p:nvPr userDrawn="1"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06252F-DF6A-B345-BFC4-E97650B36731}"/>
              </a:ext>
            </a:extLst>
          </p:cNvPr>
          <p:cNvSpPr txBox="1"/>
          <p:nvPr userDrawn="1"/>
        </p:nvSpPr>
        <p:spPr>
          <a:xfrm>
            <a:off x="1103312" y="2225719"/>
            <a:ext cx="9666288" cy="560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1.e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90463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Human Resources Management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Ibrahem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Aboelseod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05054" y="3340034"/>
            <a:ext cx="3533340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Strategic Human Resource </a:t>
            </a:r>
          </a:p>
          <a:p>
            <a:r>
              <a:rPr lang="en-US" alt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Management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45" name="AutoShape 21">
            <a:extLst>
              <a:ext uri="{FF2B5EF4-FFF2-40B4-BE49-F238E27FC236}">
                <a16:creationId xmlns:a16="http://schemas.microsoft.com/office/drawing/2014/main" id="{8CD6DAD4-D6FC-E44D-B7D0-491BC77C6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8726" y="3779838"/>
            <a:ext cx="1235075" cy="4111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lnSpc>
                <a:spcPct val="100000"/>
              </a:lnSpc>
              <a:spcBef>
                <a:spcPct val="50000"/>
              </a:spcBef>
            </a:pPr>
            <a:endParaRPr lang="en-US" altLang="en-US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33826" name="AutoShape 2">
            <a:extLst>
              <a:ext uri="{FF2B5EF4-FFF2-40B4-BE49-F238E27FC236}">
                <a16:creationId xmlns:a16="http://schemas.microsoft.com/office/drawing/2014/main" id="{4CD50253-A736-0141-8AF4-67F34FD0B59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38400" y="255588"/>
            <a:ext cx="5181600" cy="16764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CC6600">
                        <a:gamma/>
                        <a:shade val="46275"/>
                        <a:invGamma/>
                      </a:srgbClr>
                    </a:gs>
                    <a:gs pos="50000">
                      <a:srgbClr val="CC6600"/>
                    </a:gs>
                    <a:gs pos="100000">
                      <a:srgbClr val="CC6600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lnSpc>
                <a:spcPct val="70000"/>
              </a:lnSpc>
            </a:pPr>
            <a:r>
              <a:rPr lang="en-US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Human Resource</a:t>
            </a:r>
            <a:br>
              <a:rPr lang="en-US" alt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</a:br>
            <a:r>
              <a:rPr lang="en-US" alt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Management</a:t>
            </a:r>
            <a:r>
              <a:rPr lang="en-US" altLang="en-U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br>
              <a:rPr lang="en-US" altLang="en-US" sz="20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</a:br>
            <a:br>
              <a:rPr lang="en-US" altLang="en-US" sz="20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</a:br>
            <a:r>
              <a:rPr lang="en-US" altLang="en-US" sz="18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TENTH EDITON</a:t>
            </a:r>
          </a:p>
        </p:txBody>
      </p:sp>
      <p:sp>
        <p:nvSpPr>
          <p:cNvPr id="333831" name="AutoShape 7">
            <a:extLst>
              <a:ext uri="{FF2B5EF4-FFF2-40B4-BE49-F238E27FC236}">
                <a16:creationId xmlns:a16="http://schemas.microsoft.com/office/drawing/2014/main" id="{91A6FF7D-8A9C-144D-9966-F8E983CDEB6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2590800" y="4049713"/>
            <a:ext cx="4800600" cy="1371600"/>
          </a:xfrm>
          <a:prstGeom prst="roundRect">
            <a:avLst>
              <a:gd name="adj" fmla="val 8681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anchor="ctr" anchorCtr="1"/>
          <a:lstStyle/>
          <a:p>
            <a:pPr algn="l">
              <a:spcBef>
                <a:spcPct val="50000"/>
              </a:spcBef>
              <a:buSzTx/>
              <a:buFontTx/>
              <a:buNone/>
            </a:pPr>
            <a:r>
              <a:rPr lang="en-US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Strategic Human Resource Management</a:t>
            </a:r>
          </a:p>
        </p:txBody>
      </p:sp>
      <p:sp>
        <p:nvSpPr>
          <p:cNvPr id="333846" name="AutoShape 22">
            <a:extLst>
              <a:ext uri="{FF2B5EF4-FFF2-40B4-BE49-F238E27FC236}">
                <a16:creationId xmlns:a16="http://schemas.microsoft.com/office/drawing/2014/main" id="{F279B457-70D2-9049-8955-817DFE3CF910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498726" y="3792538"/>
            <a:ext cx="1235075" cy="411162"/>
          </a:xfrm>
          <a:prstGeom prst="roundRect">
            <a:avLst>
              <a:gd name="adj" fmla="val 16667"/>
            </a:avLst>
          </a:prstGeom>
          <a:solidFill>
            <a:srgbClr val="CC33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Chapter 2</a:t>
            </a:r>
          </a:p>
        </p:txBody>
      </p:sp>
      <p:sp>
        <p:nvSpPr>
          <p:cNvPr id="333849" name="Text Box 25">
            <a:extLst>
              <a:ext uri="{FF2B5EF4-FFF2-40B4-BE49-F238E27FC236}">
                <a16:creationId xmlns:a16="http://schemas.microsoft.com/office/drawing/2014/main" id="{24D4EE37-D87E-DB45-B65C-AEE79097CF8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895600" y="2438400"/>
            <a:ext cx="4191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Robert L. Mathis   </a:t>
            </a:r>
            <a:r>
              <a:rPr lang="en-US" altLang="en-US" sz="20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2" charset="2"/>
              </a:rPr>
              <a:t>   </a:t>
            </a:r>
            <a:r>
              <a:rPr lang="en-US" altLang="en-U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John H. Jackson</a:t>
            </a:r>
          </a:p>
        </p:txBody>
      </p:sp>
    </p:spTree>
    <p:extLst>
      <p:ext uri="{BB962C8B-B14F-4D97-AF65-F5344CB8AC3E}">
        <p14:creationId xmlns:p14="http://schemas.microsoft.com/office/powerpoint/2010/main" val="361127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"/>
                                        <p:tgtEl>
                                          <p:spTgt spid="333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3831" grpId="0" build="p" bldLvl="3" autoUpdateAnimBg="0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F70A1A-E74A-9D4C-81F6-1283AAB29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A5FD10-4E79-964E-8ADC-C7ABE13586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257E1307-86C1-F140-B1DC-D7663BE672AC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337925" name="AutoShape 5">
            <a:extLst>
              <a:ext uri="{FF2B5EF4-FFF2-40B4-BE49-F238E27FC236}">
                <a16:creationId xmlns:a16="http://schemas.microsoft.com/office/drawing/2014/main" id="{735FBE2E-4EA4-AA4B-9EFD-DBBB86F182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Learning Objectives</a:t>
            </a:r>
          </a:p>
        </p:txBody>
      </p:sp>
      <p:sp>
        <p:nvSpPr>
          <p:cNvPr id="337926" name="Rectangle 6">
            <a:extLst>
              <a:ext uri="{FF2B5EF4-FFF2-40B4-BE49-F238E27FC236}">
                <a16:creationId xmlns:a16="http://schemas.microsoft.com/office/drawing/2014/main" id="{9AFF94EF-2172-0844-91CF-3037125ADF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spcAft>
                <a:spcPct val="20000"/>
              </a:spcAft>
              <a:buNone/>
            </a:pPr>
            <a:r>
              <a:rPr lang="en-US" altLang="en-US"/>
              <a:t>After you have read this chapter, you should be able to:</a:t>
            </a:r>
          </a:p>
          <a:p>
            <a:pPr lvl="1">
              <a:spcAft>
                <a:spcPct val="20000"/>
              </a:spcAft>
            </a:pPr>
            <a:r>
              <a:rPr lang="en-US" altLang="en-US"/>
              <a:t>Discuss why human resources can be a core competency for organizations.</a:t>
            </a:r>
          </a:p>
          <a:p>
            <a:pPr lvl="1">
              <a:spcAft>
                <a:spcPct val="20000"/>
              </a:spcAft>
            </a:pPr>
            <a:r>
              <a:rPr lang="en-US" altLang="en-US"/>
              <a:t>Define HR planning, and outline the HR planning process.</a:t>
            </a:r>
          </a:p>
          <a:p>
            <a:pPr lvl="1">
              <a:spcAft>
                <a:spcPct val="20000"/>
              </a:spcAft>
            </a:pPr>
            <a:r>
              <a:rPr lang="en-US" altLang="en-US"/>
              <a:t>Specify four important HR benchmarking measures.</a:t>
            </a:r>
          </a:p>
          <a:p>
            <a:pPr lvl="1">
              <a:spcAft>
                <a:spcPct val="20000"/>
              </a:spcAft>
            </a:pPr>
            <a:r>
              <a:rPr lang="en-US" altLang="en-US"/>
              <a:t>Identify factors to be considered in forecasting the supply and demand for human resources in an organization.</a:t>
            </a:r>
          </a:p>
        </p:txBody>
      </p:sp>
    </p:spTree>
    <p:extLst>
      <p:ext uri="{BB962C8B-B14F-4D97-AF65-F5344CB8AC3E}">
        <p14:creationId xmlns:p14="http://schemas.microsoft.com/office/powerpoint/2010/main" val="3421790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536203-8F7B-294A-A993-CEFB6F33D3A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E12C68-8B37-9E40-907D-573BB2F540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CF6D08F2-E521-4F44-A9E5-7B7339CDD668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347138" name="AutoShape 2">
            <a:extLst>
              <a:ext uri="{FF2B5EF4-FFF2-40B4-BE49-F238E27FC236}">
                <a16:creationId xmlns:a16="http://schemas.microsoft.com/office/drawing/2014/main" id="{02D3B6FD-0CF0-2C40-B6C3-7FFCDA54D2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Learning Objectives (cont’d)</a:t>
            </a:r>
          </a:p>
        </p:txBody>
      </p:sp>
      <p:sp>
        <p:nvSpPr>
          <p:cNvPr id="347139" name="Rectangle 3">
            <a:extLst>
              <a:ext uri="{FF2B5EF4-FFF2-40B4-BE49-F238E27FC236}">
                <a16:creationId xmlns:a16="http://schemas.microsoft.com/office/drawing/2014/main" id="{073CA782-025C-3744-A411-C7F3F2FF9D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>
              <a:spcAft>
                <a:spcPct val="20000"/>
              </a:spcAft>
            </a:pPr>
            <a:r>
              <a:rPr lang="en-US" altLang="en-US"/>
              <a:t>Discuss several ways to manage a surplus of human resources.</a:t>
            </a:r>
          </a:p>
          <a:p>
            <a:pPr lvl="1">
              <a:spcAft>
                <a:spcPct val="20000"/>
              </a:spcAft>
            </a:pPr>
            <a:r>
              <a:rPr lang="en-US" altLang="en-US"/>
              <a:t>Identify what a human resource information system (HRIS) is and why it is useful when doing HR planning.</a:t>
            </a:r>
          </a:p>
        </p:txBody>
      </p:sp>
    </p:spTree>
    <p:extLst>
      <p:ext uri="{BB962C8B-B14F-4D97-AF65-F5344CB8AC3E}">
        <p14:creationId xmlns:p14="http://schemas.microsoft.com/office/powerpoint/2010/main" val="2252499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47D10F-6964-7741-80A5-224FA47C01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B66209-EB3E-B149-BCB9-0B200E266E6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5BDBD072-0CE0-414A-837C-CA539290EBA2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348162" name="AutoShape 2">
            <a:extLst>
              <a:ext uri="{FF2B5EF4-FFF2-40B4-BE49-F238E27FC236}">
                <a16:creationId xmlns:a16="http://schemas.microsoft.com/office/drawing/2014/main" id="{C39FA4F5-1AF7-E74C-8B80-00CF1F3027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>
            <a:normAutofit/>
          </a:bodyPr>
          <a:lstStyle/>
          <a:p>
            <a:r>
              <a:rPr lang="en-US" altLang="en-US" sz="2800" dirty="0"/>
              <a:t>Human Resources as a Core Competency</a:t>
            </a:r>
          </a:p>
        </p:txBody>
      </p:sp>
      <p:sp>
        <p:nvSpPr>
          <p:cNvPr id="348163" name="Rectangle 3">
            <a:extLst>
              <a:ext uri="{FF2B5EF4-FFF2-40B4-BE49-F238E27FC236}">
                <a16:creationId xmlns:a16="http://schemas.microsoft.com/office/drawing/2014/main" id="{678E3908-6402-6243-A4A7-7119357A99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Strategic Human Resources Management</a:t>
            </a:r>
          </a:p>
          <a:p>
            <a:pPr lvl="1"/>
            <a:r>
              <a:rPr lang="en-US" altLang="en-US"/>
              <a:t>Organizational use of employees to gain or keep a competitive advantage against competitors.</a:t>
            </a:r>
          </a:p>
          <a:p>
            <a:r>
              <a:rPr lang="en-US" altLang="en-US"/>
              <a:t>Core Competency</a:t>
            </a:r>
          </a:p>
          <a:p>
            <a:pPr lvl="1"/>
            <a:r>
              <a:rPr lang="en-US" altLang="en-US"/>
              <a:t>A unique capability in the organization that creates high value and that differentiates the organization from its competition.</a:t>
            </a:r>
          </a:p>
        </p:txBody>
      </p:sp>
    </p:spTree>
    <p:extLst>
      <p:ext uri="{BB962C8B-B14F-4D97-AF65-F5344CB8AC3E}">
        <p14:creationId xmlns:p14="http://schemas.microsoft.com/office/powerpoint/2010/main" val="3100331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C469FBD5-56BC-F742-AC15-A2CD31070A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48CD39E7-2C24-FD48-807A-D60E8AF45B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82D8F03F-1EAE-3049-8AED-37E616B0C1BF}" type="slidenum">
              <a:rPr lang="en-US" altLang="en-US"/>
              <a:pPr/>
              <a:t>6</a:t>
            </a:fld>
            <a:endParaRPr lang="en-US" altLang="en-US"/>
          </a:p>
        </p:txBody>
      </p:sp>
      <p:pic>
        <p:nvPicPr>
          <p:cNvPr id="349190" name="Picture 6" descr="C:\My Documents\PowerPoint Files\Books\South-Western\HRM10e\HRM10e GIFS\02-01.gif">
            <a:extLst>
              <a:ext uri="{FF2B5EF4-FFF2-40B4-BE49-F238E27FC236}">
                <a16:creationId xmlns:a16="http://schemas.microsoft.com/office/drawing/2014/main" id="{3BC50212-85D5-6148-8D99-FD7C9B68DF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559" y="1496378"/>
            <a:ext cx="6105841" cy="452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9186" name="AutoShape 2">
            <a:extLst>
              <a:ext uri="{FF2B5EF4-FFF2-40B4-BE49-F238E27FC236}">
                <a16:creationId xmlns:a16="http://schemas.microsoft.com/office/drawing/2014/main" id="{E0A7E07E-2B82-7F47-854A-75A65B04EC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15590" y="170815"/>
            <a:ext cx="10515600" cy="1325563"/>
          </a:xfrm>
          <a:ln/>
        </p:spPr>
        <p:txBody>
          <a:bodyPr/>
          <a:lstStyle/>
          <a:p>
            <a:r>
              <a:rPr lang="en-US" altLang="en-US" sz="2400" i="1" dirty="0">
                <a:solidFill>
                  <a:schemeClr val="bg1"/>
                </a:solidFill>
              </a:rPr>
              <a:t> Possible HR areas for Core Competencies</a:t>
            </a:r>
          </a:p>
        </p:txBody>
      </p:sp>
      <p:sp>
        <p:nvSpPr>
          <p:cNvPr id="349187" name="Rectangle 3">
            <a:extLst>
              <a:ext uri="{FF2B5EF4-FFF2-40B4-BE49-F238E27FC236}">
                <a16:creationId xmlns:a16="http://schemas.microsoft.com/office/drawing/2014/main" id="{DB63371E-6F8F-D94D-BEE3-8BF0DF0957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–1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972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3B9634-5E73-8F40-B4BD-F6811A68D6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057C59-B6D9-304D-A4DD-6916667B3C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AE5E86CB-EB09-EA44-A940-0AC3CB6E1142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350210" name="AutoShape 2">
            <a:extLst>
              <a:ext uri="{FF2B5EF4-FFF2-40B4-BE49-F238E27FC236}">
                <a16:creationId xmlns:a16="http://schemas.microsoft.com/office/drawing/2014/main" id="{2835B333-817D-2345-9A19-735250D178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HR-Based Core Competencies</a:t>
            </a:r>
          </a:p>
        </p:txBody>
      </p:sp>
      <p:sp>
        <p:nvSpPr>
          <p:cNvPr id="350211" name="Rectangle 3">
            <a:extLst>
              <a:ext uri="{FF2B5EF4-FFF2-40B4-BE49-F238E27FC236}">
                <a16:creationId xmlns:a16="http://schemas.microsoft.com/office/drawing/2014/main" id="{D017AB2B-35F4-114D-B0F8-648F51C393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01140" y="1543933"/>
            <a:ext cx="10515600" cy="4351338"/>
          </a:xfrm>
        </p:spPr>
        <p:txBody>
          <a:bodyPr/>
          <a:lstStyle/>
          <a:p>
            <a:r>
              <a:rPr lang="en-US" altLang="en-US" dirty="0"/>
              <a:t>Organizational Culture</a:t>
            </a:r>
          </a:p>
          <a:p>
            <a:pPr lvl="1"/>
            <a:r>
              <a:rPr lang="en-US" altLang="en-US" dirty="0"/>
              <a:t>The shared values and beliefs of the workforce</a:t>
            </a:r>
          </a:p>
          <a:p>
            <a:r>
              <a:rPr lang="en-US" altLang="en-US" dirty="0"/>
              <a:t>Productivity</a:t>
            </a:r>
          </a:p>
          <a:p>
            <a:pPr lvl="1"/>
            <a:r>
              <a:rPr lang="en-US" altLang="en-US" dirty="0"/>
              <a:t>A measure of the quantity and quality of work done, considering the cost of the resources used.</a:t>
            </a:r>
          </a:p>
          <a:p>
            <a:pPr lvl="1"/>
            <a:r>
              <a:rPr lang="en-US" altLang="en-US" dirty="0"/>
              <a:t>A ratio of the inputs and outputs that indicates the </a:t>
            </a:r>
            <a:r>
              <a:rPr lang="en-US" altLang="en-US" i="1" dirty="0"/>
              <a:t>value added</a:t>
            </a:r>
            <a:r>
              <a:rPr lang="en-US" altLang="en-US" dirty="0"/>
              <a:t> by an organization.</a:t>
            </a:r>
          </a:p>
          <a:p>
            <a:r>
              <a:rPr lang="en-US" altLang="en-US" dirty="0"/>
              <a:t>Quality Products and Services</a:t>
            </a:r>
          </a:p>
          <a:p>
            <a:pPr lvl="1"/>
            <a:r>
              <a:rPr lang="en-US" altLang="en-US" dirty="0"/>
              <a:t>High quality products and services are the results of HR-enhancements to organizational performance.</a:t>
            </a:r>
          </a:p>
        </p:txBody>
      </p:sp>
    </p:spTree>
    <p:extLst>
      <p:ext uri="{BB962C8B-B14F-4D97-AF65-F5344CB8AC3E}">
        <p14:creationId xmlns:p14="http://schemas.microsoft.com/office/powerpoint/2010/main" val="2245685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D46E9997-8C87-F642-BEA6-62F1701B879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6ED9D071-5314-9642-B66A-E9A0EF86F6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6444EC2A-8F5A-5341-86D8-1DBD7E972245}" type="slidenum">
              <a:rPr lang="en-US" altLang="en-US"/>
              <a:pPr/>
              <a:t>8</a:t>
            </a:fld>
            <a:endParaRPr lang="en-US" altLang="en-US"/>
          </a:p>
        </p:txBody>
      </p:sp>
      <p:pic>
        <p:nvPicPr>
          <p:cNvPr id="352263" name="Picture 7" descr="C:\My Documents\PowerPoint Files\Books\South-Western\HRM10e\HRM10e GIFS\02-02.gif">
            <a:extLst>
              <a:ext uri="{FF2B5EF4-FFF2-40B4-BE49-F238E27FC236}">
                <a16:creationId xmlns:a16="http://schemas.microsoft.com/office/drawing/2014/main" id="{E60D3CCC-C082-1044-8350-6E285DCA1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216026"/>
            <a:ext cx="7010400" cy="487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2258" name="AutoShape 2">
            <a:extLst>
              <a:ext uri="{FF2B5EF4-FFF2-40B4-BE49-F238E27FC236}">
                <a16:creationId xmlns:a16="http://schemas.microsoft.com/office/drawing/2014/main" id="{1CFEA9C3-86C7-5147-95E1-1FFC4D7AB9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63930" y="279659"/>
            <a:ext cx="10515600" cy="1325563"/>
          </a:xfrm>
          <a:ln/>
        </p:spPr>
        <p:txBody>
          <a:bodyPr/>
          <a:lstStyle/>
          <a:p>
            <a:pPr algn="ctr"/>
            <a:r>
              <a:rPr lang="en-US" altLang="en-US" sz="2400" i="1" dirty="0">
                <a:solidFill>
                  <a:schemeClr val="bg1"/>
                </a:solidFill>
              </a:rPr>
              <a:t> Customer Service Dimensions</a:t>
            </a:r>
          </a:p>
        </p:txBody>
      </p:sp>
      <p:sp>
        <p:nvSpPr>
          <p:cNvPr id="352259" name="Rectangle 3">
            <a:extLst>
              <a:ext uri="{FF2B5EF4-FFF2-40B4-BE49-F238E27FC236}">
                <a16:creationId xmlns:a16="http://schemas.microsoft.com/office/drawing/2014/main" id="{233A5111-C073-8F40-A932-4F8943DE5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–2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100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404C72DA-A196-E64C-8E26-3C7D60F0DA3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F1FF2A61-68D9-B949-80BE-84C1CADB881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0ACAC05B-6438-F340-83CD-70EC46416ECA}" type="slidenum">
              <a:rPr lang="en-US" altLang="en-US"/>
              <a:pPr/>
              <a:t>9</a:t>
            </a:fld>
            <a:endParaRPr lang="en-US" altLang="en-US"/>
          </a:p>
        </p:txBody>
      </p:sp>
      <p:pic>
        <p:nvPicPr>
          <p:cNvPr id="351238" name="Picture 6" descr="C:\My Documents\PowerPoint Files\Books\South-Western\HRM10e\HRM10e GIFS\02-03.gif">
            <a:extLst>
              <a:ext uri="{FF2B5EF4-FFF2-40B4-BE49-F238E27FC236}">
                <a16:creationId xmlns:a16="http://schemas.microsoft.com/office/drawing/2014/main" id="{D52031FB-F5E9-874E-BD48-EBDE36C3F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143000"/>
            <a:ext cx="6248400" cy="528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1234" name="AutoShape 2">
            <a:extLst>
              <a:ext uri="{FF2B5EF4-FFF2-40B4-BE49-F238E27FC236}">
                <a16:creationId xmlns:a16="http://schemas.microsoft.com/office/drawing/2014/main" id="{F52041F5-F9A8-1342-8C8A-ECEB244A2A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91293"/>
            <a:ext cx="10515600" cy="1325563"/>
          </a:xfrm>
          <a:ln/>
        </p:spPr>
        <p:txBody>
          <a:bodyPr/>
          <a:lstStyle/>
          <a:p>
            <a:pPr algn="ctr"/>
            <a:r>
              <a:rPr lang="en-US" altLang="en-US" sz="2400" i="1" dirty="0">
                <a:solidFill>
                  <a:schemeClr val="bg1"/>
                </a:solidFill>
              </a:rPr>
              <a:t> Factors That Determine HR Plans</a:t>
            </a:r>
          </a:p>
        </p:txBody>
      </p:sp>
      <p:sp>
        <p:nvSpPr>
          <p:cNvPr id="351235" name="Rectangle 3">
            <a:extLst>
              <a:ext uri="{FF2B5EF4-FFF2-40B4-BE49-F238E27FC236}">
                <a16:creationId xmlns:a16="http://schemas.microsoft.com/office/drawing/2014/main" id="{01FA85C1-3EA3-0A45-9DCE-8A24C7B00F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–3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277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3B34BF65-A24F-9244-A311-B7AA1559C81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FD79E767-ADC3-DB4B-9550-02DDE1FF5DF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02F6C593-0BF5-0F46-8425-24835ACE19F4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353282" name="AutoShape 2">
            <a:extLst>
              <a:ext uri="{FF2B5EF4-FFF2-40B4-BE49-F238E27FC236}">
                <a16:creationId xmlns:a16="http://schemas.microsoft.com/office/drawing/2014/main" id="{1EEBA943-90BA-FF48-A43F-CDE194ACC1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92480" y="159385"/>
            <a:ext cx="10515600" cy="1325563"/>
          </a:xfrm>
          <a:ln/>
        </p:spPr>
        <p:txBody>
          <a:bodyPr/>
          <a:lstStyle/>
          <a:p>
            <a:pPr algn="ctr"/>
            <a:r>
              <a:rPr lang="en-US" altLang="en-US" sz="2400" i="1" dirty="0">
                <a:solidFill>
                  <a:schemeClr val="bg1"/>
                </a:solidFill>
              </a:rPr>
              <a:t> Linkage of Organizational and HR Strategies</a:t>
            </a:r>
          </a:p>
        </p:txBody>
      </p:sp>
      <p:sp>
        <p:nvSpPr>
          <p:cNvPr id="353283" name="Rectangle 3">
            <a:extLst>
              <a:ext uri="{FF2B5EF4-FFF2-40B4-BE49-F238E27FC236}">
                <a16:creationId xmlns:a16="http://schemas.microsoft.com/office/drawing/2014/main" id="{36A1C1F0-1E0A-4848-A7B7-2C3300B071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–4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  <p:pic>
        <p:nvPicPr>
          <p:cNvPr id="353285" name="Picture 5" descr="C:\My Documents\PowerPoint Files\Books\South-Western\HRM10e\HRM10e GIFS\02-04.gif">
            <a:extLst>
              <a:ext uri="{FF2B5EF4-FFF2-40B4-BE49-F238E27FC236}">
                <a16:creationId xmlns:a16="http://schemas.microsoft.com/office/drawing/2014/main" id="{F56AA82D-F4E2-6E42-89B8-02B735B31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047875"/>
            <a:ext cx="8077200" cy="2762250"/>
          </a:xfrm>
          <a:prstGeom prst="rect">
            <a:avLst/>
          </a:prstGeom>
          <a:noFill/>
          <a:ln w="38100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706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1ACF66-9B26-504A-9FFE-2D833A562D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535D63-1FCA-7F45-8E29-8068C77C3E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D4F0CF23-53B3-7045-96E8-BA738089CF78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340995" name="AutoShape 3">
            <a:extLst>
              <a:ext uri="{FF2B5EF4-FFF2-40B4-BE49-F238E27FC236}">
                <a16:creationId xmlns:a16="http://schemas.microsoft.com/office/drawing/2014/main" id="{B2044FEB-145F-044C-95C7-E749D3D065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Human Resource Planning	</a:t>
            </a:r>
          </a:p>
        </p:txBody>
      </p:sp>
      <p:sp>
        <p:nvSpPr>
          <p:cNvPr id="340996" name="Rectangle 4">
            <a:extLst>
              <a:ext uri="{FF2B5EF4-FFF2-40B4-BE49-F238E27FC236}">
                <a16:creationId xmlns:a16="http://schemas.microsoft.com/office/drawing/2014/main" id="{A9A5F0F4-F086-2D47-9023-83841E5971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Human Resource (HR) Planning</a:t>
            </a:r>
          </a:p>
          <a:p>
            <a:pPr lvl="1"/>
            <a:r>
              <a:rPr lang="en-US" altLang="en-US"/>
              <a:t>The process of analyzing and identifying the need for and availability of human resources so that the organization can meet its objectives.</a:t>
            </a:r>
          </a:p>
          <a:p>
            <a:r>
              <a:rPr lang="en-US" altLang="en-US"/>
              <a:t>HR Planning Responsibilities</a:t>
            </a:r>
          </a:p>
          <a:p>
            <a:pPr lvl="1"/>
            <a:r>
              <a:rPr lang="en-US" altLang="en-US"/>
              <a:t>Top HR executive and subordinates gather information from other managers to use in the development of HR projections for top management to use in strategic planning and setting organizational goals</a:t>
            </a:r>
          </a:p>
        </p:txBody>
      </p:sp>
    </p:spTree>
    <p:extLst>
      <p:ext uri="{BB962C8B-B14F-4D97-AF65-F5344CB8AC3E}">
        <p14:creationId xmlns:p14="http://schemas.microsoft.com/office/powerpoint/2010/main" val="3383134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CC3A41DD-E89C-184C-8C7D-0537D0FFC27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83F5AC7C-5116-1244-975C-B06A393A951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AA54708D-AB3E-8341-A435-AF098968DBD3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358402" name="AutoShape 2">
            <a:extLst>
              <a:ext uri="{FF2B5EF4-FFF2-40B4-BE49-F238E27FC236}">
                <a16:creationId xmlns:a16="http://schemas.microsoft.com/office/drawing/2014/main" id="{0EEFC3F9-7C0B-A845-AFC2-0F56891EDD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381000"/>
            <a:ext cx="8077200" cy="838200"/>
          </a:xfrm>
          <a:ln/>
        </p:spPr>
        <p:txBody>
          <a:bodyPr/>
          <a:lstStyle/>
          <a:p>
            <a:pPr algn="ctr"/>
            <a:r>
              <a:rPr lang="en-US" altLang="en-US" sz="2400" i="1" dirty="0">
                <a:solidFill>
                  <a:schemeClr val="bg1"/>
                </a:solidFill>
              </a:rPr>
              <a:t> Typical Division of HR Responsibilities </a:t>
            </a:r>
            <a:br>
              <a:rPr lang="en-US" altLang="en-US" sz="2400" i="1" dirty="0">
                <a:solidFill>
                  <a:schemeClr val="bg1"/>
                </a:solidFill>
              </a:rPr>
            </a:br>
            <a:r>
              <a:rPr lang="en-US" altLang="en-US" sz="2400" i="1" dirty="0">
                <a:solidFill>
                  <a:schemeClr val="bg1"/>
                </a:solidFill>
              </a:rPr>
              <a:t>in HR Planning</a:t>
            </a:r>
          </a:p>
        </p:txBody>
      </p:sp>
      <p:sp>
        <p:nvSpPr>
          <p:cNvPr id="358403" name="Rectangle 3">
            <a:extLst>
              <a:ext uri="{FF2B5EF4-FFF2-40B4-BE49-F238E27FC236}">
                <a16:creationId xmlns:a16="http://schemas.microsoft.com/office/drawing/2014/main" id="{F778297F-7187-184B-983A-7D9E4D636F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–5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  <p:pic>
        <p:nvPicPr>
          <p:cNvPr id="358405" name="Picture 5" descr="C:\My Documents\PowerPoint Files\Books\South-Western\HRM10e\HRM10e GIFS\02-05.gif">
            <a:extLst>
              <a:ext uri="{FF2B5EF4-FFF2-40B4-BE49-F238E27FC236}">
                <a16:creationId xmlns:a16="http://schemas.microsoft.com/office/drawing/2014/main" id="{3D7C60B1-A5E9-0F41-A9C4-C6F65E2FA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330450"/>
            <a:ext cx="7924800" cy="2197100"/>
          </a:xfrm>
          <a:prstGeom prst="rect">
            <a:avLst/>
          </a:prstGeom>
          <a:noFill/>
          <a:ln w="38100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88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809A0C-31BA-9241-ACF5-2EC39A13A58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1C7942-61B2-AA43-B124-E5F16555CED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495C66D5-75A5-8B4A-9B54-33A77195308E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354306" name="AutoShape 2">
            <a:extLst>
              <a:ext uri="{FF2B5EF4-FFF2-40B4-BE49-F238E27FC236}">
                <a16:creationId xmlns:a16="http://schemas.microsoft.com/office/drawing/2014/main" id="{A2AB3B92-6762-4944-9A28-7133A46EEC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Human Resource Planning (cont’d)	</a:t>
            </a:r>
          </a:p>
        </p:txBody>
      </p:sp>
      <p:sp>
        <p:nvSpPr>
          <p:cNvPr id="354307" name="Rectangle 3">
            <a:extLst>
              <a:ext uri="{FF2B5EF4-FFF2-40B4-BE49-F238E27FC236}">
                <a16:creationId xmlns:a16="http://schemas.microsoft.com/office/drawing/2014/main" id="{DD374C8F-29A4-4B43-83B3-1E23207991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Small Business and HR Planning Issues</a:t>
            </a:r>
          </a:p>
          <a:p>
            <a:pPr lvl="1"/>
            <a:r>
              <a:rPr lang="en-US" altLang="en-US"/>
              <a:t>Attracting and retaining qualified outsiders</a:t>
            </a:r>
          </a:p>
          <a:p>
            <a:pPr lvl="1"/>
            <a:r>
              <a:rPr lang="en-US" altLang="en-US"/>
              <a:t>Management succession between generations of owners</a:t>
            </a:r>
          </a:p>
          <a:p>
            <a:pPr lvl="1"/>
            <a:r>
              <a:rPr lang="en-US" altLang="en-US"/>
              <a:t>Evolution of HR activities as business grows</a:t>
            </a:r>
          </a:p>
          <a:p>
            <a:pPr lvl="1"/>
            <a:r>
              <a:rPr lang="en-US" altLang="en-US"/>
              <a:t>Family relationships and HR policies</a:t>
            </a:r>
          </a:p>
        </p:txBody>
      </p:sp>
    </p:spTree>
    <p:extLst>
      <p:ext uri="{BB962C8B-B14F-4D97-AF65-F5344CB8AC3E}">
        <p14:creationId xmlns:p14="http://schemas.microsoft.com/office/powerpoint/2010/main" val="18711003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2E459D43-1788-5D4D-B412-D6DAE0A399F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2C5A2F39-16C6-9B48-B929-044B39915C4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BB929D67-E893-CD40-AC16-1C76DFA857EC}" type="slidenum">
              <a:rPr lang="en-US" altLang="en-US"/>
              <a:pPr/>
              <a:t>14</a:t>
            </a:fld>
            <a:endParaRPr lang="en-US" altLang="en-US"/>
          </a:p>
        </p:txBody>
      </p:sp>
      <p:pic>
        <p:nvPicPr>
          <p:cNvPr id="356357" name="Picture 5" descr="C:\My Documents\PowerPoint Files\Books\South-Western\HRM10e\HRM10e GIFS\02-06.gif">
            <a:extLst>
              <a:ext uri="{FF2B5EF4-FFF2-40B4-BE49-F238E27FC236}">
                <a16:creationId xmlns:a16="http://schemas.microsoft.com/office/drawing/2014/main" id="{8FCCFD54-9C6C-6E45-88D9-3804CCD03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4" y="1143000"/>
            <a:ext cx="5070475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6354" name="AutoShape 2">
            <a:extLst>
              <a:ext uri="{FF2B5EF4-FFF2-40B4-BE49-F238E27FC236}">
                <a16:creationId xmlns:a16="http://schemas.microsoft.com/office/drawing/2014/main" id="{5E1A1830-C98A-9440-8062-F457144E85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82245"/>
            <a:ext cx="10515600" cy="1325563"/>
          </a:xfrm>
          <a:ln/>
        </p:spPr>
        <p:txBody>
          <a:bodyPr/>
          <a:lstStyle/>
          <a:p>
            <a:pPr algn="ctr"/>
            <a:r>
              <a:rPr lang="en-US" altLang="en-US" sz="2400" i="1" dirty="0">
                <a:solidFill>
                  <a:schemeClr val="bg1"/>
                </a:solidFill>
              </a:rPr>
              <a:t> HR Planning Process</a:t>
            </a:r>
          </a:p>
        </p:txBody>
      </p:sp>
      <p:sp>
        <p:nvSpPr>
          <p:cNvPr id="356355" name="Rectangle 3">
            <a:extLst>
              <a:ext uri="{FF2B5EF4-FFF2-40B4-BE49-F238E27FC236}">
                <a16:creationId xmlns:a16="http://schemas.microsoft.com/office/drawing/2014/main" id="{E67DDE96-D863-BE49-9256-6559908AEA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–6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288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AC371357-737C-E94B-9C04-AB79A309BB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9928C1D1-2CAE-774F-A992-160181EDA3A3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357378" name="AutoShape 2">
            <a:extLst>
              <a:ext uri="{FF2B5EF4-FFF2-40B4-BE49-F238E27FC236}">
                <a16:creationId xmlns:a16="http://schemas.microsoft.com/office/drawing/2014/main" id="{BDD14648-E061-5B4C-9C91-FF2A0F9F0E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HR Planning Process</a:t>
            </a:r>
          </a:p>
        </p:txBody>
      </p:sp>
      <p:sp>
        <p:nvSpPr>
          <p:cNvPr id="357379" name="Rectangle 3">
            <a:extLst>
              <a:ext uri="{FF2B5EF4-FFF2-40B4-BE49-F238E27FC236}">
                <a16:creationId xmlns:a16="http://schemas.microsoft.com/office/drawing/2014/main" id="{3F9AC1FC-2EBD-8A44-9318-B7A2B3F5ED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408113"/>
            <a:ext cx="7772400" cy="2209800"/>
          </a:xfrm>
        </p:spPr>
        <p:txBody>
          <a:bodyPr/>
          <a:lstStyle/>
          <a:p>
            <a:r>
              <a:rPr lang="en-US" altLang="en-US" dirty="0"/>
              <a:t>HR Strategies</a:t>
            </a:r>
          </a:p>
          <a:p>
            <a:pPr lvl="1"/>
            <a:r>
              <a:rPr lang="en-US" altLang="en-US" dirty="0"/>
              <a:t>The means used to anticipate and manage the supply of and demand for human resources.</a:t>
            </a:r>
          </a:p>
          <a:p>
            <a:pPr lvl="2"/>
            <a:r>
              <a:rPr lang="en-US" altLang="en-US" dirty="0"/>
              <a:t>Provide overall direction for the way in which HR activities will be developed and managed.</a:t>
            </a:r>
          </a:p>
        </p:txBody>
      </p:sp>
      <p:grpSp>
        <p:nvGrpSpPr>
          <p:cNvPr id="357386" name="Group 10">
            <a:extLst>
              <a:ext uri="{FF2B5EF4-FFF2-40B4-BE49-F238E27FC236}">
                <a16:creationId xmlns:a16="http://schemas.microsoft.com/office/drawing/2014/main" id="{E4A39AC1-393F-5C40-A840-80ED06AEF964}"/>
              </a:ext>
            </a:extLst>
          </p:cNvPr>
          <p:cNvGrpSpPr>
            <a:grpSpLocks/>
          </p:cNvGrpSpPr>
          <p:nvPr/>
        </p:nvGrpSpPr>
        <p:grpSpPr bwMode="auto">
          <a:xfrm>
            <a:off x="2895600" y="3479801"/>
            <a:ext cx="6553200" cy="2873375"/>
            <a:chOff x="864" y="2192"/>
            <a:chExt cx="4128" cy="1810"/>
          </a:xfrm>
        </p:grpSpPr>
        <p:sp>
          <p:nvSpPr>
            <p:cNvPr id="357380" name="Text Box 4">
              <a:extLst>
                <a:ext uri="{FF2B5EF4-FFF2-40B4-BE49-F238E27FC236}">
                  <a16:creationId xmlns:a16="http://schemas.microsoft.com/office/drawing/2014/main" id="{165ADB1E-8283-D544-BDC2-079BCC05DB19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864" y="2192"/>
              <a:ext cx="1582" cy="465"/>
            </a:xfrm>
            <a:prstGeom prst="rect">
              <a:avLst/>
            </a:prstGeom>
            <a:solidFill>
              <a:srgbClr val="CC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1"/>
                    </a:outerShdw>
                  </a:effectLst>
                </a14:hiddenEffects>
              </a:ext>
            </a:extLst>
          </p:spPr>
          <p:txBody>
            <a:bodyPr tIns="91440" bIns="91440" anchor="ctr" anchorCtr="1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20000"/>
                </a:spcBef>
                <a:spcAft>
                  <a:spcPct val="20000"/>
                </a:spcAft>
              </a:pPr>
              <a:r>
                <a:rPr lang="en-US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Overall </a:t>
              </a:r>
              <a:br>
                <a:rPr lang="en-US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</a:br>
              <a:r>
                <a:rPr lang="en-US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Strategic Plan</a:t>
              </a:r>
            </a:p>
          </p:txBody>
        </p:sp>
        <p:sp>
          <p:nvSpPr>
            <p:cNvPr id="357381" name="Freeform 5">
              <a:extLst>
                <a:ext uri="{FF2B5EF4-FFF2-40B4-BE49-F238E27FC236}">
                  <a16:creationId xmlns:a16="http://schemas.microsoft.com/office/drawing/2014/main" id="{523F5BF0-BBD8-F949-BF32-B6C407B95916}"/>
                </a:ext>
              </a:extLst>
            </p:cNvPr>
            <p:cNvSpPr>
              <a:spLocks/>
            </p:cNvSpPr>
            <p:nvPr/>
          </p:nvSpPr>
          <p:spPr bwMode="gray">
            <a:xfrm>
              <a:off x="1488" y="2707"/>
              <a:ext cx="528" cy="291"/>
            </a:xfrm>
            <a:custGeom>
              <a:avLst/>
              <a:gdLst>
                <a:gd name="T0" fmla="*/ 0 w 864"/>
                <a:gd name="T1" fmla="*/ 0 h 672"/>
                <a:gd name="T2" fmla="*/ 0 w 864"/>
                <a:gd name="T3" fmla="*/ 672 h 672"/>
                <a:gd name="T4" fmla="*/ 864 w 864"/>
                <a:gd name="T5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64" h="672">
                  <a:moveTo>
                    <a:pt x="0" y="0"/>
                  </a:moveTo>
                  <a:lnTo>
                    <a:pt x="0" y="672"/>
                  </a:lnTo>
                  <a:lnTo>
                    <a:pt x="864" y="672"/>
                  </a:lnTo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1"/>
                    </a:outerShdw>
                  </a:effectLst>
                </a14:hiddenEffects>
              </a:ext>
            </a:extLst>
          </p:spPr>
          <p:txBody>
            <a:bodyPr tIns="91440" bIns="91440">
              <a:spAutoFit/>
            </a:bodyPr>
            <a:lstStyle/>
            <a:p>
              <a:endParaRPr lang="en-US"/>
            </a:p>
          </p:txBody>
        </p:sp>
        <p:sp>
          <p:nvSpPr>
            <p:cNvPr id="357383" name="Text Box 7">
              <a:extLst>
                <a:ext uri="{FF2B5EF4-FFF2-40B4-BE49-F238E27FC236}">
                  <a16:creationId xmlns:a16="http://schemas.microsoft.com/office/drawing/2014/main" id="{1474D299-5DCE-BD4E-ADF8-5DCE96EE7338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016" y="2903"/>
              <a:ext cx="1873" cy="465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1"/>
                    </a:outerShdw>
                  </a:effectLst>
                </a14:hiddenEffects>
              </a:ext>
            </a:extLst>
          </p:spPr>
          <p:txBody>
            <a:bodyPr tIns="91440" bIns="91440" anchor="ctr" anchorCtr="1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Human Resources Strategic Plan</a:t>
              </a:r>
            </a:p>
          </p:txBody>
        </p:sp>
        <p:sp>
          <p:nvSpPr>
            <p:cNvPr id="357384" name="Freeform 8">
              <a:extLst>
                <a:ext uri="{FF2B5EF4-FFF2-40B4-BE49-F238E27FC236}">
                  <a16:creationId xmlns:a16="http://schemas.microsoft.com/office/drawing/2014/main" id="{6BA8443C-714C-AD43-BACC-963046AFA97B}"/>
                </a:ext>
              </a:extLst>
            </p:cNvPr>
            <p:cNvSpPr>
              <a:spLocks/>
            </p:cNvSpPr>
            <p:nvPr/>
          </p:nvSpPr>
          <p:spPr bwMode="gray">
            <a:xfrm>
              <a:off x="3024" y="3427"/>
              <a:ext cx="528" cy="291"/>
            </a:xfrm>
            <a:custGeom>
              <a:avLst/>
              <a:gdLst>
                <a:gd name="T0" fmla="*/ 0 w 864"/>
                <a:gd name="T1" fmla="*/ 0 h 672"/>
                <a:gd name="T2" fmla="*/ 0 w 864"/>
                <a:gd name="T3" fmla="*/ 672 h 672"/>
                <a:gd name="T4" fmla="*/ 864 w 864"/>
                <a:gd name="T5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64" h="672">
                  <a:moveTo>
                    <a:pt x="0" y="0"/>
                  </a:moveTo>
                  <a:lnTo>
                    <a:pt x="0" y="672"/>
                  </a:lnTo>
                  <a:lnTo>
                    <a:pt x="864" y="672"/>
                  </a:lnTo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1"/>
                    </a:outerShdw>
                  </a:effectLst>
                </a14:hiddenEffects>
              </a:ext>
            </a:extLst>
          </p:spPr>
          <p:txBody>
            <a:bodyPr tIns="91440" bIns="91440">
              <a:spAutoFit/>
            </a:bodyPr>
            <a:lstStyle/>
            <a:p>
              <a:endParaRPr lang="en-US"/>
            </a:p>
          </p:txBody>
        </p:sp>
        <p:sp>
          <p:nvSpPr>
            <p:cNvPr id="357385" name="Text Box 9">
              <a:extLst>
                <a:ext uri="{FF2B5EF4-FFF2-40B4-BE49-F238E27FC236}">
                  <a16:creationId xmlns:a16="http://schemas.microsoft.com/office/drawing/2014/main" id="{FB2AFD5D-7822-1649-AB9F-37169D0D73AE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559" y="3711"/>
              <a:ext cx="1433" cy="291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1"/>
                    </a:outerShdw>
                  </a:effectLst>
                </a14:hiddenEffects>
              </a:ext>
            </a:extLst>
          </p:spPr>
          <p:txBody>
            <a:bodyPr tIns="91440" bIns="91440" anchor="ctr" anchorCtr="1">
              <a:spAutoFit/>
            </a:bodyPr>
            <a:lstStyle/>
            <a:p>
              <a:pPr algn="ctr"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HR Activities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03534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57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B581E1-CFC2-974C-9F82-D6A295792F3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2FC1BE14-4195-FC4F-BDE2-35FC81035A02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359426" name="AutoShape 2">
            <a:extLst>
              <a:ext uri="{FF2B5EF4-FFF2-40B4-BE49-F238E27FC236}">
                <a16:creationId xmlns:a16="http://schemas.microsoft.com/office/drawing/2014/main" id="{110AFFF4-5228-E945-B22C-651E90EAEA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Benefits of HR Planning</a:t>
            </a:r>
          </a:p>
        </p:txBody>
      </p:sp>
      <p:sp>
        <p:nvSpPr>
          <p:cNvPr id="359427" name="Rectangle 3">
            <a:extLst>
              <a:ext uri="{FF2B5EF4-FFF2-40B4-BE49-F238E27FC236}">
                <a16:creationId xmlns:a16="http://schemas.microsoft.com/office/drawing/2014/main" id="{B98B1FC9-58C4-AC44-9F32-668BF967F0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en-US" altLang="en-US" sz="2400"/>
              <a:t>Better view of the HR dimensions of business decisions</a:t>
            </a:r>
          </a:p>
          <a:p>
            <a:pPr>
              <a:spcAft>
                <a:spcPct val="20000"/>
              </a:spcAft>
            </a:pPr>
            <a:r>
              <a:rPr lang="en-US" altLang="en-US" sz="2400"/>
              <a:t>Lower HR costs through better HR management.</a:t>
            </a:r>
          </a:p>
          <a:p>
            <a:pPr>
              <a:spcAft>
                <a:spcPct val="20000"/>
              </a:spcAft>
            </a:pPr>
            <a:r>
              <a:rPr lang="en-US" altLang="en-US" sz="2400"/>
              <a:t>More timely recruitment for anticipate HR needs</a:t>
            </a:r>
          </a:p>
          <a:p>
            <a:pPr>
              <a:spcAft>
                <a:spcPct val="20000"/>
              </a:spcAft>
            </a:pPr>
            <a:r>
              <a:rPr lang="en-US" altLang="en-US" sz="2400"/>
              <a:t>More inclusion of protected groups through planned increases in workforce diversity.</a:t>
            </a:r>
          </a:p>
          <a:p>
            <a:pPr>
              <a:spcAft>
                <a:spcPct val="20000"/>
              </a:spcAft>
            </a:pPr>
            <a:r>
              <a:rPr lang="en-US" altLang="en-US" sz="2400"/>
              <a:t>Better development of managerial talent</a:t>
            </a:r>
          </a:p>
          <a:p>
            <a:pPr>
              <a:spcAft>
                <a:spcPct val="20000"/>
              </a:spcAft>
            </a:pPr>
            <a:endParaRPr lang="en-US" altLang="en-US" sz="2400"/>
          </a:p>
        </p:txBody>
      </p:sp>
    </p:spTree>
    <p:extLst>
      <p:ext uri="{BB962C8B-B14F-4D97-AF65-F5344CB8AC3E}">
        <p14:creationId xmlns:p14="http://schemas.microsoft.com/office/powerpoint/2010/main" val="1133405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1BB6B2-8B5B-6546-B961-891DE790562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B1FBC956-6FB3-3649-BD39-77E4B39E2312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360450" name="AutoShape 2">
            <a:extLst>
              <a:ext uri="{FF2B5EF4-FFF2-40B4-BE49-F238E27FC236}">
                <a16:creationId xmlns:a16="http://schemas.microsoft.com/office/drawing/2014/main" id="{4632BEEE-C869-924A-BD83-AB20FE0FBE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Scanning the External Environment</a:t>
            </a:r>
          </a:p>
        </p:txBody>
      </p:sp>
      <p:sp>
        <p:nvSpPr>
          <p:cNvPr id="360451" name="Rectangle 3">
            <a:extLst>
              <a:ext uri="{FF2B5EF4-FFF2-40B4-BE49-F238E27FC236}">
                <a16:creationId xmlns:a16="http://schemas.microsoft.com/office/drawing/2014/main" id="{7D0E2700-81E9-B746-A909-BC2234F6C3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Environmental Scanning</a:t>
            </a:r>
          </a:p>
          <a:p>
            <a:pPr lvl="1"/>
            <a:r>
              <a:rPr lang="en-US" altLang="en-US"/>
              <a:t>The process of studying the environment of the organization to pinpoint opportunities and threats.</a:t>
            </a:r>
          </a:p>
          <a:p>
            <a:r>
              <a:rPr lang="en-US" altLang="en-US"/>
              <a:t>Environment Changes Impacting HR</a:t>
            </a:r>
          </a:p>
          <a:p>
            <a:pPr lvl="1"/>
            <a:r>
              <a:rPr lang="en-US" altLang="en-US"/>
              <a:t>Governmental regulations</a:t>
            </a:r>
          </a:p>
          <a:p>
            <a:pPr lvl="1"/>
            <a:r>
              <a:rPr lang="en-US" altLang="en-US"/>
              <a:t>Economic conditions</a:t>
            </a:r>
          </a:p>
          <a:p>
            <a:pPr lvl="1"/>
            <a:r>
              <a:rPr lang="en-US" altLang="en-US"/>
              <a:t>Geographic and competitive concerns</a:t>
            </a:r>
          </a:p>
          <a:p>
            <a:pPr lvl="1"/>
            <a:r>
              <a:rPr lang="en-US" altLang="en-US"/>
              <a:t>Workforce composition</a:t>
            </a:r>
          </a:p>
        </p:txBody>
      </p:sp>
    </p:spTree>
    <p:extLst>
      <p:ext uri="{BB962C8B-B14F-4D97-AF65-F5344CB8AC3E}">
        <p14:creationId xmlns:p14="http://schemas.microsoft.com/office/powerpoint/2010/main" val="1834610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3251338-8521-EF43-B081-A9FD2A58834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AF804F69-0616-5D42-A9C6-B114CB034364}" type="slidenum">
              <a:rPr lang="en-US" altLang="en-US"/>
              <a:pPr/>
              <a:t>18</a:t>
            </a:fld>
            <a:endParaRPr lang="en-US" altLang="en-US"/>
          </a:p>
        </p:txBody>
      </p:sp>
      <p:pic>
        <p:nvPicPr>
          <p:cNvPr id="361477" name="Picture 5" descr="C:\My Documents\PowerPoint Files\Books\South-Western\HRM10e\HRM10e GIFS\02-07.gif">
            <a:extLst>
              <a:ext uri="{FF2B5EF4-FFF2-40B4-BE49-F238E27FC236}">
                <a16:creationId xmlns:a16="http://schemas.microsoft.com/office/drawing/2014/main" id="{D652CC51-FB91-C049-8440-0053FCD16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976" y="1238250"/>
            <a:ext cx="6804025" cy="493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1474" name="AutoShape 2">
            <a:extLst>
              <a:ext uri="{FF2B5EF4-FFF2-40B4-BE49-F238E27FC236}">
                <a16:creationId xmlns:a16="http://schemas.microsoft.com/office/drawing/2014/main" id="{230401DB-2982-5D41-8CD8-6A0D2B4EC5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59385"/>
            <a:ext cx="10515600" cy="1325563"/>
          </a:xfrm>
          <a:ln/>
        </p:spPr>
        <p:txBody>
          <a:bodyPr/>
          <a:lstStyle/>
          <a:p>
            <a:pPr algn="ctr"/>
            <a:r>
              <a:rPr lang="en-US" altLang="en-US" sz="2400" i="1" dirty="0">
                <a:solidFill>
                  <a:schemeClr val="bg1"/>
                </a:solidFill>
              </a:rPr>
              <a:t> Employers’ Use of Part-Time Workers</a:t>
            </a:r>
          </a:p>
        </p:txBody>
      </p:sp>
      <p:sp>
        <p:nvSpPr>
          <p:cNvPr id="361475" name="Rectangle 3">
            <a:extLst>
              <a:ext uri="{FF2B5EF4-FFF2-40B4-BE49-F238E27FC236}">
                <a16:creationId xmlns:a16="http://schemas.microsoft.com/office/drawing/2014/main" id="{352A1223-BC21-7540-B760-0940819339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–7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  <p:sp>
        <p:nvSpPr>
          <p:cNvPr id="361478" name="Rectangle 6">
            <a:extLst>
              <a:ext uri="{FF2B5EF4-FFF2-40B4-BE49-F238E27FC236}">
                <a16:creationId xmlns:a16="http://schemas.microsoft.com/office/drawing/2014/main" id="{A15A03F1-5214-4349-8912-55D651C84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0914" y="6172200"/>
            <a:ext cx="27320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en-US" sz="1000">
                <a:latin typeface="Arial" panose="020B0604020202020204" pitchFamily="34" charset="0"/>
              </a:rPr>
              <a:t>Source: Adapted from “”Part-Time Employment,” (NY: The Conference Board, n.d.) vol. 6 #1.</a:t>
            </a:r>
          </a:p>
        </p:txBody>
      </p:sp>
    </p:spTree>
    <p:extLst>
      <p:ext uri="{BB962C8B-B14F-4D97-AF65-F5344CB8AC3E}">
        <p14:creationId xmlns:p14="http://schemas.microsoft.com/office/powerpoint/2010/main" val="3492552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2AE437-CE78-2D4E-8385-129D65B2B2A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6D48DD-860B-7C46-AA14-FFAEE664835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90392745-9F65-F246-96F4-FD3AF3B5717B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362498" name="AutoShape 2">
            <a:extLst>
              <a:ext uri="{FF2B5EF4-FFF2-40B4-BE49-F238E27FC236}">
                <a16:creationId xmlns:a16="http://schemas.microsoft.com/office/drawing/2014/main" id="{DE5196B1-F647-BC4E-A94E-A8CCA017D1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381000"/>
            <a:ext cx="8077200" cy="914400"/>
          </a:xfrm>
          <a:ln/>
        </p:spPr>
        <p:txBody>
          <a:bodyPr>
            <a:noAutofit/>
          </a:bodyPr>
          <a:lstStyle/>
          <a:p>
            <a:pPr algn="ctr"/>
            <a:r>
              <a:rPr lang="en-US" altLang="en-US" sz="2000" dirty="0"/>
              <a:t>Internal Assessment of the </a:t>
            </a:r>
            <a:br>
              <a:rPr lang="en-US" altLang="en-US" sz="2000" dirty="0"/>
            </a:br>
            <a:r>
              <a:rPr lang="en-US" altLang="en-US" sz="2000" dirty="0"/>
              <a:t>Organizational Workforce</a:t>
            </a:r>
          </a:p>
        </p:txBody>
      </p:sp>
      <p:sp>
        <p:nvSpPr>
          <p:cNvPr id="362499" name="Rectangle 3">
            <a:extLst>
              <a:ext uri="{FF2B5EF4-FFF2-40B4-BE49-F238E27FC236}">
                <a16:creationId xmlns:a16="http://schemas.microsoft.com/office/drawing/2014/main" id="{B77C6D66-A85B-1F48-AADA-D2C133BE9F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447800"/>
            <a:ext cx="7772400" cy="4876800"/>
          </a:xfrm>
        </p:spPr>
        <p:txBody>
          <a:bodyPr/>
          <a:lstStyle/>
          <a:p>
            <a:r>
              <a:rPr lang="en-US" altLang="en-US" dirty="0"/>
              <a:t>Auditing Jobs and Skills</a:t>
            </a:r>
          </a:p>
          <a:p>
            <a:pPr lvl="1"/>
            <a:r>
              <a:rPr lang="en-US" altLang="en-US" dirty="0"/>
              <a:t>What jobs exist now?</a:t>
            </a:r>
          </a:p>
          <a:p>
            <a:pPr lvl="1"/>
            <a:r>
              <a:rPr lang="en-US" altLang="en-US" dirty="0"/>
              <a:t>How many individuals are performing each job?</a:t>
            </a:r>
          </a:p>
          <a:p>
            <a:pPr lvl="1"/>
            <a:r>
              <a:rPr lang="en-US" altLang="en-US" dirty="0"/>
              <a:t>How essential is each job?</a:t>
            </a:r>
          </a:p>
          <a:p>
            <a:pPr lvl="1"/>
            <a:r>
              <a:rPr lang="en-US" altLang="en-US" dirty="0"/>
              <a:t>What jobs will be needed to implement future organizational strategies?</a:t>
            </a:r>
          </a:p>
          <a:p>
            <a:pPr lvl="1"/>
            <a:r>
              <a:rPr lang="en-US" altLang="en-US" dirty="0"/>
              <a:t>What are the characteristics of anticipated jobs?</a:t>
            </a:r>
          </a:p>
        </p:txBody>
      </p:sp>
    </p:spTree>
    <p:extLst>
      <p:ext uri="{BB962C8B-B14F-4D97-AF65-F5344CB8AC3E}">
        <p14:creationId xmlns:p14="http://schemas.microsoft.com/office/powerpoint/2010/main" val="18338057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9DADFD-2D4A-6646-AE32-B3A6AE6591A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A949A2-B9A0-FE4F-8CAE-EA47EF5799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328B765D-88C8-B74F-8634-D428AC574DFF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363522" name="AutoShape 2">
            <a:extLst>
              <a:ext uri="{FF2B5EF4-FFF2-40B4-BE49-F238E27FC236}">
                <a16:creationId xmlns:a16="http://schemas.microsoft.com/office/drawing/2014/main" id="{2565AF0B-DD3B-BC44-B486-1662A4337D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381000"/>
            <a:ext cx="8077200" cy="914400"/>
          </a:xfrm>
          <a:ln/>
        </p:spPr>
        <p:txBody>
          <a:bodyPr>
            <a:noAutofit/>
          </a:bodyPr>
          <a:lstStyle/>
          <a:p>
            <a:pPr algn="ctr"/>
            <a:r>
              <a:rPr lang="en-US" altLang="en-US" sz="2400" dirty="0"/>
              <a:t>Internal Assessment of the </a:t>
            </a:r>
            <a:br>
              <a:rPr lang="en-US" altLang="en-US" sz="2400" dirty="0"/>
            </a:br>
            <a:r>
              <a:rPr lang="en-US" altLang="en-US" sz="2400" dirty="0"/>
              <a:t>Organizational Workforce</a:t>
            </a:r>
          </a:p>
        </p:txBody>
      </p:sp>
      <p:sp>
        <p:nvSpPr>
          <p:cNvPr id="363523" name="Rectangle 3">
            <a:extLst>
              <a:ext uri="{FF2B5EF4-FFF2-40B4-BE49-F238E27FC236}">
                <a16:creationId xmlns:a16="http://schemas.microsoft.com/office/drawing/2014/main" id="{89C6795C-E08B-FE4D-BE87-C379568205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447800"/>
            <a:ext cx="7772400" cy="4876800"/>
          </a:xfrm>
        </p:spPr>
        <p:txBody>
          <a:bodyPr/>
          <a:lstStyle/>
          <a:p>
            <a:r>
              <a:rPr lang="en-US" altLang="en-US" dirty="0"/>
              <a:t>Organizational Capabilities Inventory</a:t>
            </a:r>
          </a:p>
          <a:p>
            <a:pPr lvl="1"/>
            <a:r>
              <a:rPr lang="en-US" altLang="en-US" dirty="0"/>
              <a:t>HRIS databases</a:t>
            </a:r>
            <a:r>
              <a:rPr lang="en-US" altLang="en-US" dirty="0">
                <a:cs typeface="Tahoma" panose="020B0604030504040204" pitchFamily="34" charset="0"/>
              </a:rPr>
              <a:t>—s</a:t>
            </a:r>
            <a:r>
              <a:rPr lang="en-US" altLang="en-US" dirty="0"/>
              <a:t>ources of information about employees’ knowledge, skills, and abilities (KSAs)</a:t>
            </a:r>
          </a:p>
          <a:p>
            <a:pPr lvl="1"/>
            <a:r>
              <a:rPr lang="en-US" altLang="en-US" dirty="0"/>
              <a:t>Components of an organizational capabilities inventory</a:t>
            </a:r>
          </a:p>
          <a:p>
            <a:pPr lvl="2"/>
            <a:r>
              <a:rPr lang="en-US" altLang="en-US" dirty="0"/>
              <a:t>Workforce and individual demographics</a:t>
            </a:r>
          </a:p>
          <a:p>
            <a:pPr lvl="2"/>
            <a:r>
              <a:rPr lang="en-US" altLang="en-US" dirty="0"/>
              <a:t>Individual employee career progression</a:t>
            </a:r>
          </a:p>
          <a:p>
            <a:pPr lvl="2"/>
            <a:r>
              <a:rPr lang="en-US" altLang="en-US" dirty="0"/>
              <a:t>Individual job performance data</a:t>
            </a:r>
          </a:p>
        </p:txBody>
      </p:sp>
    </p:spTree>
    <p:extLst>
      <p:ext uri="{BB962C8B-B14F-4D97-AF65-F5344CB8AC3E}">
        <p14:creationId xmlns:p14="http://schemas.microsoft.com/office/powerpoint/2010/main" val="6786813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75FE7D-A3C0-8840-AABD-A83BE6B75FA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A8EF10-1533-A948-A98D-A0ED01CA41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75D882D8-EB3A-9E4E-8E40-D00F2181E22E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364546" name="AutoShape 2">
            <a:extLst>
              <a:ext uri="{FF2B5EF4-FFF2-40B4-BE49-F238E27FC236}">
                <a16:creationId xmlns:a16="http://schemas.microsoft.com/office/drawing/2014/main" id="{6C9BFC10-C360-EE4E-BC75-267534D252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>
            <a:normAutofit/>
          </a:bodyPr>
          <a:lstStyle/>
          <a:p>
            <a:r>
              <a:rPr lang="en-US" altLang="en-US" sz="2800" dirty="0"/>
              <a:t>Forecasting HR Supply and Demand</a:t>
            </a:r>
          </a:p>
        </p:txBody>
      </p:sp>
      <p:sp>
        <p:nvSpPr>
          <p:cNvPr id="364547" name="Rectangle 3">
            <a:extLst>
              <a:ext uri="{FF2B5EF4-FFF2-40B4-BE49-F238E27FC236}">
                <a16:creationId xmlns:a16="http://schemas.microsoft.com/office/drawing/2014/main" id="{936EDC5D-7482-B647-A191-E9D411E94D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Forecasting</a:t>
            </a:r>
          </a:p>
          <a:p>
            <a:pPr lvl="1"/>
            <a:r>
              <a:rPr lang="en-US" altLang="en-US" dirty="0"/>
              <a:t>The use of information from the past and present to identify expected future conditions.</a:t>
            </a:r>
          </a:p>
          <a:p>
            <a:r>
              <a:rPr lang="en-US" altLang="en-US" dirty="0"/>
              <a:t>Forecasting Methods</a:t>
            </a:r>
          </a:p>
          <a:p>
            <a:pPr lvl="1"/>
            <a:r>
              <a:rPr lang="en-US" altLang="en-US" dirty="0"/>
              <a:t>Judgmental</a:t>
            </a:r>
          </a:p>
          <a:p>
            <a:pPr lvl="2"/>
            <a:r>
              <a:rPr lang="en-US" altLang="en-US" dirty="0"/>
              <a:t>Estimates</a:t>
            </a:r>
            <a:r>
              <a:rPr lang="en-US" altLang="en-US" dirty="0">
                <a:cs typeface="Arial" panose="020B0604020202020204" pitchFamily="34" charset="0"/>
              </a:rPr>
              <a:t>—</a:t>
            </a:r>
            <a:r>
              <a:rPr lang="en-US" altLang="en-US" dirty="0"/>
              <a:t>asking managers’ opinions, top-down or bottom-up</a:t>
            </a:r>
          </a:p>
          <a:p>
            <a:pPr lvl="2"/>
            <a:r>
              <a:rPr lang="en-US" altLang="en-US" dirty="0"/>
              <a:t>Rules of thumb</a:t>
            </a:r>
            <a:r>
              <a:rPr lang="en-US" altLang="en-US" dirty="0">
                <a:cs typeface="Arial" panose="020B0604020202020204" pitchFamily="34" charset="0"/>
              </a:rPr>
              <a:t>—using </a:t>
            </a:r>
            <a:r>
              <a:rPr lang="en-US" altLang="en-US" dirty="0"/>
              <a:t>general guidelines</a:t>
            </a:r>
          </a:p>
          <a:p>
            <a:pPr lvl="2"/>
            <a:r>
              <a:rPr lang="en-US" altLang="en-US" dirty="0"/>
              <a:t>Delphi technique</a:t>
            </a:r>
            <a:r>
              <a:rPr lang="en-US" altLang="en-US" dirty="0">
                <a:cs typeface="Arial" panose="020B0604020202020204" pitchFamily="34" charset="0"/>
              </a:rPr>
              <a:t>—</a:t>
            </a:r>
            <a:r>
              <a:rPr lang="en-US" altLang="en-US" dirty="0"/>
              <a:t>asking a group of experts</a:t>
            </a:r>
          </a:p>
          <a:p>
            <a:pPr lvl="2"/>
            <a:r>
              <a:rPr lang="en-US" altLang="en-US" dirty="0"/>
              <a:t>Nominal groups</a:t>
            </a:r>
            <a:r>
              <a:rPr lang="en-US" altLang="en-US" dirty="0">
                <a:cs typeface="Arial" panose="020B0604020202020204" pitchFamily="34" charset="0"/>
              </a:rPr>
              <a:t>—reaching a group consensus in open discussion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295309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09020F-0E97-8C46-8846-10DDA0C4CF1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7C431346-1A27-7B42-90C8-DCBFC622357F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365570" name="AutoShape 2">
            <a:extLst>
              <a:ext uri="{FF2B5EF4-FFF2-40B4-BE49-F238E27FC236}">
                <a16:creationId xmlns:a16="http://schemas.microsoft.com/office/drawing/2014/main" id="{D0DFFEF3-4895-D442-BDD0-DD3F9F0A1E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>
            <a:normAutofit/>
          </a:bodyPr>
          <a:lstStyle/>
          <a:p>
            <a:r>
              <a:rPr lang="en-US" altLang="en-US" sz="3200" dirty="0"/>
              <a:t>Forecasting HR Supply and Demand</a:t>
            </a:r>
          </a:p>
        </p:txBody>
      </p:sp>
      <p:sp>
        <p:nvSpPr>
          <p:cNvPr id="365571" name="Rectangle 3">
            <a:extLst>
              <a:ext uri="{FF2B5EF4-FFF2-40B4-BE49-F238E27FC236}">
                <a16:creationId xmlns:a16="http://schemas.microsoft.com/office/drawing/2014/main" id="{88E6EFCC-2332-F848-9046-4AFCCF2AED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Forecasting Methods (cont’d)</a:t>
            </a:r>
          </a:p>
          <a:p>
            <a:pPr lvl="1"/>
            <a:r>
              <a:rPr lang="en-US" altLang="en-US" dirty="0"/>
              <a:t>Mathematical</a:t>
            </a:r>
          </a:p>
          <a:p>
            <a:pPr lvl="2"/>
            <a:r>
              <a:rPr lang="en-US" altLang="en-US" dirty="0"/>
              <a:t>Statistical regression analysis</a:t>
            </a:r>
            <a:r>
              <a:rPr lang="en-US" altLang="en-US" dirty="0">
                <a:cs typeface="Arial" panose="020B0604020202020204" pitchFamily="34" charset="0"/>
              </a:rPr>
              <a:t>—</a:t>
            </a:r>
            <a:r>
              <a:rPr lang="en-US" altLang="en-US" dirty="0"/>
              <a:t> </a:t>
            </a:r>
          </a:p>
          <a:p>
            <a:pPr lvl="2"/>
            <a:r>
              <a:rPr lang="en-US" altLang="en-US" dirty="0"/>
              <a:t>Simulation models </a:t>
            </a:r>
          </a:p>
          <a:p>
            <a:pPr lvl="2"/>
            <a:r>
              <a:rPr lang="en-US" altLang="en-US" dirty="0"/>
              <a:t>Productivity ratios</a:t>
            </a:r>
            <a:r>
              <a:rPr lang="en-US" altLang="en-US" dirty="0">
                <a:cs typeface="Arial" panose="020B0604020202020204" pitchFamily="34" charset="0"/>
              </a:rPr>
              <a:t>—</a:t>
            </a:r>
            <a:r>
              <a:rPr lang="en-US" altLang="en-US" dirty="0"/>
              <a:t>units produced per employee</a:t>
            </a:r>
          </a:p>
          <a:p>
            <a:pPr lvl="2"/>
            <a:r>
              <a:rPr lang="en-US" altLang="en-US" dirty="0"/>
              <a:t>Staffing ratios</a:t>
            </a:r>
            <a:r>
              <a:rPr lang="en-US" altLang="en-US" dirty="0">
                <a:cs typeface="Arial" panose="020B0604020202020204" pitchFamily="34" charset="0"/>
              </a:rPr>
              <a:t>—</a:t>
            </a:r>
            <a:r>
              <a:rPr lang="en-US" altLang="en-US" dirty="0"/>
              <a:t>estimates of indirect labor needs</a:t>
            </a:r>
          </a:p>
          <a:p>
            <a:r>
              <a:rPr lang="en-US" altLang="en-US" dirty="0"/>
              <a:t>Forecasting Periods</a:t>
            </a:r>
          </a:p>
          <a:p>
            <a:pPr lvl="1"/>
            <a:r>
              <a:rPr lang="en-US" altLang="en-US" dirty="0"/>
              <a:t>Short-term</a:t>
            </a:r>
            <a:r>
              <a:rPr lang="en-US" altLang="en-US" dirty="0">
                <a:cs typeface="Tahoma" panose="020B0604030504040204" pitchFamily="34" charset="0"/>
              </a:rPr>
              <a:t>—less than one year</a:t>
            </a:r>
            <a:endParaRPr lang="en-US" altLang="en-US" dirty="0"/>
          </a:p>
          <a:p>
            <a:pPr lvl="1"/>
            <a:r>
              <a:rPr lang="en-US" altLang="en-US" dirty="0"/>
              <a:t>Intermediate</a:t>
            </a:r>
            <a:r>
              <a:rPr lang="en-US" altLang="en-US" dirty="0">
                <a:cs typeface="Tahoma" panose="020B0604030504040204" pitchFamily="34" charset="0"/>
              </a:rPr>
              <a:t>—up to five years</a:t>
            </a:r>
            <a:endParaRPr lang="en-US" altLang="en-US" dirty="0"/>
          </a:p>
          <a:p>
            <a:pPr lvl="1"/>
            <a:r>
              <a:rPr lang="en-US" altLang="en-US" dirty="0"/>
              <a:t>Long-range</a:t>
            </a:r>
            <a:r>
              <a:rPr lang="en-US" altLang="en-US" dirty="0">
                <a:cs typeface="Tahoma" panose="020B0604030504040204" pitchFamily="34" charset="0"/>
              </a:rPr>
              <a:t>—more than five years</a:t>
            </a:r>
          </a:p>
        </p:txBody>
      </p:sp>
    </p:spTree>
    <p:extLst>
      <p:ext uri="{BB962C8B-B14F-4D97-AF65-F5344CB8AC3E}">
        <p14:creationId xmlns:p14="http://schemas.microsoft.com/office/powerpoint/2010/main" val="39663988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3BC2F3E-4165-D44E-82A8-CF2B7F0B069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ECC5D271-5389-514E-8A44-F77E7CBC17CF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369666" name="AutoShape 2">
            <a:extLst>
              <a:ext uri="{FF2B5EF4-FFF2-40B4-BE49-F238E27FC236}">
                <a16:creationId xmlns:a16="http://schemas.microsoft.com/office/drawing/2014/main" id="{36EEABCA-6567-F54C-89EB-D3B8130DE0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381000"/>
            <a:ext cx="2590800" cy="990600"/>
          </a:xfrm>
          <a:ln/>
        </p:spPr>
        <p:txBody>
          <a:bodyPr/>
          <a:lstStyle/>
          <a:p>
            <a:pPr algn="ctr"/>
            <a:r>
              <a:rPr lang="en-US" altLang="en-US" sz="2400" i="1" dirty="0">
                <a:solidFill>
                  <a:schemeClr val="bg1"/>
                </a:solidFill>
              </a:rPr>
              <a:t> Forecasting Methods</a:t>
            </a:r>
          </a:p>
        </p:txBody>
      </p:sp>
      <p:sp>
        <p:nvSpPr>
          <p:cNvPr id="369667" name="Rectangle 3">
            <a:extLst>
              <a:ext uri="{FF2B5EF4-FFF2-40B4-BE49-F238E27FC236}">
                <a16:creationId xmlns:a16="http://schemas.microsoft.com/office/drawing/2014/main" id="{03AE2D05-143A-5D44-805E-07F9CDAFB1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–8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  <p:pic>
        <p:nvPicPr>
          <p:cNvPr id="369669" name="Picture 5" descr="C:\My Documents\PowerPoint Files\Books\South-Western\HRM10e\HRM10e GIFS\02-08.gif">
            <a:extLst>
              <a:ext uri="{FF2B5EF4-FFF2-40B4-BE49-F238E27FC236}">
                <a16:creationId xmlns:a16="http://schemas.microsoft.com/office/drawing/2014/main" id="{2D40B139-370A-DE48-B0AE-3B5780523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726" y="381001"/>
            <a:ext cx="2225675" cy="60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98774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131001-12DB-5641-8FB5-EECBC2FA38F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053D8FAF-F53A-7F4D-BA42-A3E0ED57AE26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366594" name="AutoShape 2">
            <a:extLst>
              <a:ext uri="{FF2B5EF4-FFF2-40B4-BE49-F238E27FC236}">
                <a16:creationId xmlns:a16="http://schemas.microsoft.com/office/drawing/2014/main" id="{987D62FC-0D30-7A4B-9967-2168590E6D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>
            <a:normAutofit/>
          </a:bodyPr>
          <a:lstStyle/>
          <a:p>
            <a:r>
              <a:rPr lang="en-US" altLang="en-US" sz="3200" dirty="0"/>
              <a:t>Forecasting HR Supply and Demand</a:t>
            </a:r>
          </a:p>
        </p:txBody>
      </p:sp>
      <p:sp>
        <p:nvSpPr>
          <p:cNvPr id="366595" name="Rectangle 3">
            <a:extLst>
              <a:ext uri="{FF2B5EF4-FFF2-40B4-BE49-F238E27FC236}">
                <a16:creationId xmlns:a16="http://schemas.microsoft.com/office/drawing/2014/main" id="{ECF3420A-6577-114B-BDBF-F92E576A2C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Forecasting the Demand for Human Resources</a:t>
            </a:r>
          </a:p>
          <a:p>
            <a:pPr lvl="1"/>
            <a:r>
              <a:rPr lang="en-US" altLang="en-US"/>
              <a:t>Organization-wide estimate for total demand</a:t>
            </a:r>
          </a:p>
          <a:p>
            <a:pPr lvl="1"/>
            <a:r>
              <a:rPr lang="en-US" altLang="en-US"/>
              <a:t>Unit breakdown for specific skill needs by number and type of employee</a:t>
            </a:r>
          </a:p>
          <a:p>
            <a:pPr lvl="2"/>
            <a:r>
              <a:rPr lang="en-US" altLang="en-US"/>
              <a:t>Develop decision rules (“fill rates”) for positions to be filled internally and externally.</a:t>
            </a:r>
          </a:p>
          <a:p>
            <a:pPr lvl="2"/>
            <a:r>
              <a:rPr lang="en-US" altLang="en-US"/>
              <a:t>Develop additional decision rules for positions impacted by the chain effects of internal promotions and transfers.</a:t>
            </a:r>
          </a:p>
          <a:p>
            <a:r>
              <a:rPr lang="en-US" altLang="en-US"/>
              <a:t>Forecasting the Supply for Human Resources</a:t>
            </a:r>
          </a:p>
          <a:p>
            <a:pPr lvl="1"/>
            <a:r>
              <a:rPr lang="en-US" altLang="en-US"/>
              <a:t>External Supply</a:t>
            </a:r>
          </a:p>
          <a:p>
            <a:pPr lvl="1"/>
            <a:r>
              <a:rPr lang="en-US" altLang="en-US"/>
              <a:t>Internal Supply</a:t>
            </a:r>
          </a:p>
        </p:txBody>
      </p:sp>
    </p:spTree>
    <p:extLst>
      <p:ext uri="{BB962C8B-B14F-4D97-AF65-F5344CB8AC3E}">
        <p14:creationId xmlns:p14="http://schemas.microsoft.com/office/powerpoint/2010/main" val="7490646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A8A300-4B14-C049-A995-829BFAF6403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2C3920A9-FA34-2B4E-BEB6-EC74C952DB7B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367618" name="AutoShape 2">
            <a:extLst>
              <a:ext uri="{FF2B5EF4-FFF2-40B4-BE49-F238E27FC236}">
                <a16:creationId xmlns:a16="http://schemas.microsoft.com/office/drawing/2014/main" id="{DA97B40D-EB64-B543-A9E9-CB2ACE23D6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>
            <a:normAutofit/>
          </a:bodyPr>
          <a:lstStyle/>
          <a:p>
            <a:r>
              <a:rPr lang="en-US" altLang="en-US" sz="2800" dirty="0"/>
              <a:t>Forecasting HR Supply and Demand</a:t>
            </a:r>
          </a:p>
        </p:txBody>
      </p:sp>
      <p:sp>
        <p:nvSpPr>
          <p:cNvPr id="367619" name="Rectangle 3">
            <a:extLst>
              <a:ext uri="{FF2B5EF4-FFF2-40B4-BE49-F238E27FC236}">
                <a16:creationId xmlns:a16="http://schemas.microsoft.com/office/drawing/2014/main" id="{AD606A76-BD1F-E445-A7B4-6F52D14BD7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Forecasting External HR Supply</a:t>
            </a:r>
          </a:p>
          <a:p>
            <a:pPr lvl="1"/>
            <a:r>
              <a:rPr lang="en-US" altLang="en-US" dirty="0"/>
              <a:t>Factors affecting external</a:t>
            </a:r>
          </a:p>
          <a:p>
            <a:pPr lvl="2"/>
            <a:r>
              <a:rPr lang="en-US" altLang="en-US" dirty="0"/>
              <a:t>Net migration for an area</a:t>
            </a:r>
          </a:p>
          <a:p>
            <a:pPr lvl="2"/>
            <a:r>
              <a:rPr lang="en-US" altLang="en-US" dirty="0"/>
              <a:t>Individuals entering and leaving the workforce</a:t>
            </a:r>
          </a:p>
          <a:p>
            <a:pPr lvl="2"/>
            <a:r>
              <a:rPr lang="en-US" altLang="en-US" dirty="0"/>
              <a:t>Individuals graduating from schools and colleges</a:t>
            </a:r>
          </a:p>
          <a:p>
            <a:pPr lvl="2"/>
            <a:r>
              <a:rPr lang="en-US" altLang="en-US" dirty="0"/>
              <a:t>Changing workforce composition and patterns</a:t>
            </a:r>
          </a:p>
          <a:p>
            <a:pPr lvl="2"/>
            <a:r>
              <a:rPr lang="en-US" altLang="en-US" dirty="0"/>
              <a:t>Economic forecasts</a:t>
            </a:r>
          </a:p>
          <a:p>
            <a:pPr lvl="2"/>
            <a:r>
              <a:rPr lang="en-US" altLang="en-US" dirty="0"/>
              <a:t>Technological developments and shifts</a:t>
            </a:r>
          </a:p>
          <a:p>
            <a:pPr lvl="2"/>
            <a:r>
              <a:rPr lang="en-US" altLang="en-US" dirty="0"/>
              <a:t>Actions of competing employers</a:t>
            </a:r>
          </a:p>
          <a:p>
            <a:pPr lvl="2"/>
            <a:r>
              <a:rPr lang="en-US" altLang="en-US" dirty="0"/>
              <a:t>Government regulations and pressures</a:t>
            </a:r>
          </a:p>
          <a:p>
            <a:pPr lvl="2"/>
            <a:r>
              <a:rPr lang="en-US" altLang="en-US" dirty="0"/>
              <a:t>Other factors affecting the workforce</a:t>
            </a:r>
          </a:p>
          <a:p>
            <a:pPr lvl="2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551371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63062210-DD79-6549-8675-16906C21C59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60817C1E-FDDA-7C42-B434-DDA49604505C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370690" name="AutoShape 2">
            <a:extLst>
              <a:ext uri="{FF2B5EF4-FFF2-40B4-BE49-F238E27FC236}">
                <a16:creationId xmlns:a16="http://schemas.microsoft.com/office/drawing/2014/main" id="{C1AE80B0-E942-6A46-B602-CBE1990988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>
            <a:normAutofit/>
          </a:bodyPr>
          <a:lstStyle/>
          <a:p>
            <a:r>
              <a:rPr lang="en-US" altLang="en-US" sz="2800" dirty="0"/>
              <a:t>Forecasting HR Supply and Demand</a:t>
            </a:r>
          </a:p>
        </p:txBody>
      </p:sp>
      <p:sp>
        <p:nvSpPr>
          <p:cNvPr id="370691" name="Rectangle 3">
            <a:extLst>
              <a:ext uri="{FF2B5EF4-FFF2-40B4-BE49-F238E27FC236}">
                <a16:creationId xmlns:a16="http://schemas.microsoft.com/office/drawing/2014/main" id="{59120DF2-CB72-9448-B8B2-01EEE5EBC1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219200"/>
            <a:ext cx="7772400" cy="2590800"/>
          </a:xfrm>
        </p:spPr>
        <p:txBody>
          <a:bodyPr/>
          <a:lstStyle/>
          <a:p>
            <a:r>
              <a:rPr lang="en-US" altLang="en-US" dirty="0"/>
              <a:t>Forecasting Internal HR Supply</a:t>
            </a:r>
          </a:p>
          <a:p>
            <a:pPr lvl="1"/>
            <a:r>
              <a:rPr lang="en-US" altLang="en-US" dirty="0"/>
              <a:t>Effects of promotions, lateral moves, and terminations</a:t>
            </a:r>
          </a:p>
          <a:p>
            <a:pPr lvl="1"/>
            <a:r>
              <a:rPr lang="en-US" altLang="en-US" dirty="0"/>
              <a:t>Succession analysis</a:t>
            </a:r>
          </a:p>
          <a:p>
            <a:pPr lvl="2"/>
            <a:r>
              <a:rPr lang="en-US" altLang="en-US" dirty="0"/>
              <a:t>Replacement charts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CF2515B-277B-314F-BC6A-7042A335EC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0" y="2544763"/>
            <a:ext cx="5551458" cy="3122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4152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E7A7EAA7-14A9-9B41-A214-D379F24AC4F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D912672A-39B3-7F47-B493-4E98DCF64E0A}" type="slidenum">
              <a:rPr lang="en-US" altLang="en-US"/>
              <a:pPr/>
              <a:t>27</a:t>
            </a:fld>
            <a:endParaRPr lang="en-US" altLang="en-US"/>
          </a:p>
        </p:txBody>
      </p:sp>
      <p:pic>
        <p:nvPicPr>
          <p:cNvPr id="368645" name="Picture 5" descr="C:\My Documents\PowerPoint Files\Books\South-Western\HRM10e\HRM10e GIFS\02-09.gif">
            <a:extLst>
              <a:ext uri="{FF2B5EF4-FFF2-40B4-BE49-F238E27FC236}">
                <a16:creationId xmlns:a16="http://schemas.microsoft.com/office/drawing/2014/main" id="{B621C952-83DE-1B49-B7DA-091C11841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203326"/>
            <a:ext cx="6096000" cy="504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42" name="AutoShape 2">
            <a:extLst>
              <a:ext uri="{FF2B5EF4-FFF2-40B4-BE49-F238E27FC236}">
                <a16:creationId xmlns:a16="http://schemas.microsoft.com/office/drawing/2014/main" id="{E8DA78E1-D566-C242-A380-182114DBEB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04110" y="227965"/>
            <a:ext cx="10515600" cy="1325563"/>
          </a:xfrm>
          <a:ln/>
        </p:spPr>
        <p:txBody>
          <a:bodyPr>
            <a:normAutofit/>
          </a:bodyPr>
          <a:lstStyle/>
          <a:p>
            <a:r>
              <a:rPr lang="en-US" altLang="en-US" sz="1800" i="1" dirty="0">
                <a:solidFill>
                  <a:schemeClr val="bg1"/>
                </a:solidFill>
              </a:rPr>
              <a:t> Estimating Internal Labor Supply for a Given Unit</a:t>
            </a:r>
          </a:p>
        </p:txBody>
      </p:sp>
      <p:sp>
        <p:nvSpPr>
          <p:cNvPr id="368643" name="Rectangle 3">
            <a:extLst>
              <a:ext uri="{FF2B5EF4-FFF2-40B4-BE49-F238E27FC236}">
                <a16:creationId xmlns:a16="http://schemas.microsoft.com/office/drawing/2014/main" id="{CC55DEBB-7E89-4840-95CE-DE8FDE14AB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–9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2676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053908-C242-714D-B9DC-013D51FC89B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FB182A48-6118-7644-9511-E30A27AC0A58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371714" name="AutoShape 2">
            <a:extLst>
              <a:ext uri="{FF2B5EF4-FFF2-40B4-BE49-F238E27FC236}">
                <a16:creationId xmlns:a16="http://schemas.microsoft.com/office/drawing/2014/main" id="{CEE05B02-631A-E64A-8EA0-81EC8ED6CE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381000"/>
            <a:ext cx="8077200" cy="990600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2800" dirty="0"/>
              <a:t>Managing Human Resource </a:t>
            </a:r>
            <a:br>
              <a:rPr lang="en-US" altLang="en-US" sz="2800" dirty="0"/>
            </a:br>
            <a:r>
              <a:rPr lang="en-US" altLang="en-US" sz="2800" dirty="0"/>
              <a:t>Surplus or Shortage</a:t>
            </a:r>
          </a:p>
        </p:txBody>
      </p:sp>
      <p:sp>
        <p:nvSpPr>
          <p:cNvPr id="371715" name="Rectangle 3">
            <a:extLst>
              <a:ext uri="{FF2B5EF4-FFF2-40B4-BE49-F238E27FC236}">
                <a16:creationId xmlns:a16="http://schemas.microsoft.com/office/drawing/2014/main" id="{E6E4AA58-189B-8040-8488-88D0B48950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00200"/>
            <a:ext cx="7772400" cy="4724400"/>
          </a:xfrm>
        </p:spPr>
        <p:txBody>
          <a:bodyPr/>
          <a:lstStyle/>
          <a:p>
            <a:r>
              <a:rPr lang="en-US" altLang="en-US" dirty="0"/>
              <a:t>Workforce Reductions and the WARN Act</a:t>
            </a:r>
          </a:p>
          <a:p>
            <a:pPr lvl="1"/>
            <a:r>
              <a:rPr lang="en-US" altLang="en-US" dirty="0"/>
              <a:t>Identifies employer requirements for layoff advance notice.</a:t>
            </a:r>
          </a:p>
          <a:p>
            <a:pPr lvl="2"/>
            <a:r>
              <a:rPr lang="en-US" altLang="en-US" dirty="0"/>
              <a:t>60-day notice to employees and the local community before a layoff or facility closing involving more than 50 people.</a:t>
            </a:r>
          </a:p>
          <a:p>
            <a:pPr lvl="2"/>
            <a:r>
              <a:rPr lang="en-US" altLang="en-US" dirty="0"/>
              <a:t>Does not cover part-time or seasonal workers.</a:t>
            </a:r>
          </a:p>
          <a:p>
            <a:pPr lvl="2"/>
            <a:r>
              <a:rPr lang="en-US" altLang="en-US" dirty="0"/>
              <a:t>Imposes fines for not following notification procedure.</a:t>
            </a:r>
          </a:p>
        </p:txBody>
      </p:sp>
    </p:spTree>
    <p:extLst>
      <p:ext uri="{BB962C8B-B14F-4D97-AF65-F5344CB8AC3E}">
        <p14:creationId xmlns:p14="http://schemas.microsoft.com/office/powerpoint/2010/main" val="10150502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90593F-E4DA-2444-BECF-47ACD443476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EE956EB0-F546-CC49-81DA-D0C199A4FCD7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372738" name="AutoShape 2">
            <a:extLst>
              <a:ext uri="{FF2B5EF4-FFF2-40B4-BE49-F238E27FC236}">
                <a16:creationId xmlns:a16="http://schemas.microsoft.com/office/drawing/2014/main" id="{2DDDA113-7F4A-A741-91ED-951B8ED492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16680" y="381000"/>
            <a:ext cx="8077200" cy="990600"/>
          </a:xfrm>
          <a:ln/>
        </p:spPr>
        <p:txBody>
          <a:bodyPr>
            <a:normAutofit/>
          </a:bodyPr>
          <a:lstStyle/>
          <a:p>
            <a:r>
              <a:rPr lang="en-US" altLang="en-US" sz="2400" dirty="0"/>
              <a:t>Managing Human Resource </a:t>
            </a:r>
            <a:br>
              <a:rPr lang="en-US" altLang="en-US" sz="2400" dirty="0"/>
            </a:br>
            <a:r>
              <a:rPr lang="en-US" altLang="en-US" sz="2400" dirty="0"/>
              <a:t>Surplus or Shortage</a:t>
            </a:r>
          </a:p>
        </p:txBody>
      </p:sp>
      <p:sp>
        <p:nvSpPr>
          <p:cNvPr id="372739" name="Rectangle 3">
            <a:extLst>
              <a:ext uri="{FF2B5EF4-FFF2-40B4-BE49-F238E27FC236}">
                <a16:creationId xmlns:a16="http://schemas.microsoft.com/office/drawing/2014/main" id="{147F3EF1-AE89-AC44-AFBB-45297D9471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00200"/>
            <a:ext cx="7772400" cy="4724400"/>
          </a:xfrm>
        </p:spPr>
        <p:txBody>
          <a:bodyPr/>
          <a:lstStyle/>
          <a:p>
            <a:r>
              <a:rPr lang="en-US" altLang="en-US"/>
              <a:t>Workforce Realignment</a:t>
            </a:r>
          </a:p>
          <a:p>
            <a:pPr lvl="1"/>
            <a:r>
              <a:rPr lang="en-US" altLang="en-US"/>
              <a:t>“Downsizing”, “Rightsizing”, and “Reduction in Force” (RIF) all mean reducing the number of employees in an organization.</a:t>
            </a:r>
          </a:p>
          <a:p>
            <a:pPr lvl="1"/>
            <a:r>
              <a:rPr lang="en-US" altLang="en-US"/>
              <a:t>Causes</a:t>
            </a:r>
          </a:p>
          <a:p>
            <a:pPr lvl="2"/>
            <a:r>
              <a:rPr lang="en-US" altLang="en-US"/>
              <a:t>Economic</a:t>
            </a:r>
            <a:r>
              <a:rPr lang="en-US" altLang="en-US">
                <a:cs typeface="Arial" panose="020B0604020202020204" pitchFamily="34" charset="0"/>
              </a:rPr>
              <a:t>—weak product demand, loss of market share to competitors</a:t>
            </a:r>
            <a:endParaRPr lang="en-US" altLang="en-US"/>
          </a:p>
          <a:p>
            <a:pPr lvl="2"/>
            <a:r>
              <a:rPr lang="en-US" altLang="en-US"/>
              <a:t>Structural</a:t>
            </a:r>
            <a:r>
              <a:rPr lang="en-US" altLang="en-US">
                <a:cs typeface="Arial" panose="020B0604020202020204" pitchFamily="34" charset="0"/>
              </a:rPr>
              <a:t>—technological change, mergers and acquisitions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81013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06CC0-BF31-AF4E-BD82-E50C6358250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85276A2F-549F-474D-9C9B-C4A82BC93440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373762" name="AutoShape 2">
            <a:extLst>
              <a:ext uri="{FF2B5EF4-FFF2-40B4-BE49-F238E27FC236}">
                <a16:creationId xmlns:a16="http://schemas.microsoft.com/office/drawing/2014/main" id="{BA4C776E-F6F0-EB4E-85BE-F24224383C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381000"/>
            <a:ext cx="8077200" cy="990600"/>
          </a:xfrm>
          <a:ln/>
        </p:spPr>
        <p:txBody>
          <a:bodyPr>
            <a:normAutofit fontScale="90000"/>
          </a:bodyPr>
          <a:lstStyle/>
          <a:p>
            <a:pPr algn="ctr"/>
            <a:r>
              <a:rPr lang="en-US" altLang="en-US" dirty="0"/>
              <a:t>Managing Human Resource </a:t>
            </a:r>
            <a:br>
              <a:rPr lang="en-US" altLang="en-US" dirty="0"/>
            </a:br>
            <a:r>
              <a:rPr lang="en-US" altLang="en-US" dirty="0"/>
              <a:t>Surplus or Shortage</a:t>
            </a:r>
          </a:p>
        </p:txBody>
      </p:sp>
      <p:sp>
        <p:nvSpPr>
          <p:cNvPr id="373763" name="Rectangle 3">
            <a:extLst>
              <a:ext uri="{FF2B5EF4-FFF2-40B4-BE49-F238E27FC236}">
                <a16:creationId xmlns:a16="http://schemas.microsoft.com/office/drawing/2014/main" id="{05BF5F00-2F99-CB4A-AEC9-6744A417CA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00200"/>
            <a:ext cx="7772400" cy="4724400"/>
          </a:xfrm>
        </p:spPr>
        <p:txBody>
          <a:bodyPr/>
          <a:lstStyle/>
          <a:p>
            <a:r>
              <a:rPr lang="en-US" altLang="en-US" dirty="0"/>
              <a:t>Workforce Realignment (cont’d)</a:t>
            </a:r>
          </a:p>
          <a:p>
            <a:pPr lvl="1"/>
            <a:r>
              <a:rPr lang="en-US" altLang="en-US" dirty="0"/>
              <a:t>Positive consequences</a:t>
            </a:r>
          </a:p>
          <a:p>
            <a:pPr lvl="2"/>
            <a:r>
              <a:rPr lang="en-US" altLang="en-US" dirty="0"/>
              <a:t>Increase competitiveness</a:t>
            </a:r>
          </a:p>
          <a:p>
            <a:pPr lvl="2"/>
            <a:r>
              <a:rPr lang="en-US" altLang="en-US" dirty="0"/>
              <a:t>Increased productivity</a:t>
            </a:r>
          </a:p>
          <a:p>
            <a:pPr lvl="1"/>
            <a:r>
              <a:rPr lang="en-US" altLang="en-US" dirty="0"/>
              <a:t>Negative consequences</a:t>
            </a:r>
          </a:p>
          <a:p>
            <a:pPr lvl="2"/>
            <a:r>
              <a:rPr lang="en-US" altLang="en-US" dirty="0"/>
              <a:t>Cannibalization of HR resources</a:t>
            </a:r>
          </a:p>
          <a:p>
            <a:pPr lvl="2"/>
            <a:r>
              <a:rPr lang="en-US" altLang="en-US" dirty="0"/>
              <a:t>Loss of specialized skills and experience</a:t>
            </a:r>
          </a:p>
          <a:p>
            <a:pPr lvl="2"/>
            <a:r>
              <a:rPr lang="en-US" altLang="en-US" dirty="0"/>
              <a:t>Loss of growth and innovation skills</a:t>
            </a:r>
          </a:p>
          <a:p>
            <a:pPr lvl="1"/>
            <a:r>
              <a:rPr lang="en-US" altLang="en-US" dirty="0"/>
              <a:t>Managing survivors</a:t>
            </a:r>
          </a:p>
          <a:p>
            <a:pPr lvl="2"/>
            <a:r>
              <a:rPr lang="en-US" altLang="en-US" dirty="0"/>
              <a:t>Provide explanations for actions and the future</a:t>
            </a:r>
          </a:p>
          <a:p>
            <a:pPr lvl="2"/>
            <a:r>
              <a:rPr lang="en-US" altLang="en-US" dirty="0"/>
              <a:t>Involve survivors in transition/regrouping activities</a:t>
            </a:r>
          </a:p>
        </p:txBody>
      </p:sp>
    </p:spTree>
    <p:extLst>
      <p:ext uri="{BB962C8B-B14F-4D97-AF65-F5344CB8AC3E}">
        <p14:creationId xmlns:p14="http://schemas.microsoft.com/office/powerpoint/2010/main" val="39070394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019A71-242C-2E40-971A-04CBB90831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3AD99C33-89BF-8848-8F4D-8D449D6B0B51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346117" name="AutoShape 5">
            <a:extLst>
              <a:ext uri="{FF2B5EF4-FFF2-40B4-BE49-F238E27FC236}">
                <a16:creationId xmlns:a16="http://schemas.microsoft.com/office/drawing/2014/main" id="{9A40B54F-A646-1B4E-8617-427923AF5E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381000"/>
            <a:ext cx="8077200" cy="990600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2400" dirty="0"/>
              <a:t>Managing Human Resource </a:t>
            </a:r>
            <a:br>
              <a:rPr lang="en-US" altLang="en-US" sz="2400" dirty="0"/>
            </a:br>
            <a:r>
              <a:rPr lang="en-US" altLang="en-US" sz="2400" dirty="0"/>
              <a:t>Surplus or Shortage</a:t>
            </a:r>
          </a:p>
        </p:txBody>
      </p:sp>
      <p:sp>
        <p:nvSpPr>
          <p:cNvPr id="346118" name="Rectangle 6">
            <a:extLst>
              <a:ext uri="{FF2B5EF4-FFF2-40B4-BE49-F238E27FC236}">
                <a16:creationId xmlns:a16="http://schemas.microsoft.com/office/drawing/2014/main" id="{499D4439-0694-654F-80F4-4FD077638E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00200"/>
            <a:ext cx="7772400" cy="4724400"/>
          </a:xfrm>
        </p:spPr>
        <p:txBody>
          <a:bodyPr/>
          <a:lstStyle/>
          <a:p>
            <a:r>
              <a:rPr lang="en-US" altLang="en-US" dirty="0"/>
              <a:t>Downsizing approaches</a:t>
            </a:r>
          </a:p>
          <a:p>
            <a:pPr lvl="1"/>
            <a:r>
              <a:rPr lang="en-US" altLang="en-US" dirty="0"/>
              <a:t>Attrition and hiring freezes</a:t>
            </a:r>
          </a:p>
          <a:p>
            <a:pPr lvl="2"/>
            <a:r>
              <a:rPr lang="en-US" altLang="en-US" dirty="0"/>
              <a:t>Not replacing departing employees and not hiring new employees/</a:t>
            </a:r>
          </a:p>
          <a:p>
            <a:pPr lvl="1"/>
            <a:r>
              <a:rPr lang="en-US" altLang="en-US" dirty="0"/>
              <a:t>Early retirement buyouts</a:t>
            </a:r>
          </a:p>
          <a:p>
            <a:pPr lvl="2"/>
            <a:r>
              <a:rPr lang="en-US" altLang="en-US" dirty="0"/>
              <a:t>Offering incentives that encourage senior employees to leave the organization early. </a:t>
            </a:r>
          </a:p>
          <a:p>
            <a:pPr lvl="1"/>
            <a:r>
              <a:rPr lang="en-US" altLang="en-US" dirty="0"/>
              <a:t>Layoffs</a:t>
            </a:r>
          </a:p>
          <a:p>
            <a:pPr lvl="2"/>
            <a:r>
              <a:rPr lang="en-US" altLang="en-US" dirty="0"/>
              <a:t>Employees are placed on unpaid leave until called back to work when business conditions improve.</a:t>
            </a:r>
          </a:p>
          <a:p>
            <a:pPr lvl="2"/>
            <a:r>
              <a:rPr lang="en-US" altLang="en-US" dirty="0"/>
              <a:t>Employees are selected for layoff on the basis of their seniority or performance or a combination of both.</a:t>
            </a:r>
          </a:p>
        </p:txBody>
      </p:sp>
    </p:spTree>
    <p:extLst>
      <p:ext uri="{BB962C8B-B14F-4D97-AF65-F5344CB8AC3E}">
        <p14:creationId xmlns:p14="http://schemas.microsoft.com/office/powerpoint/2010/main" val="20429448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AB49FB-764E-4A4E-80A9-B31915FC221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9834D3EF-8DE7-BF49-A266-B1EE1C48A59A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374786" name="AutoShape 2">
            <a:extLst>
              <a:ext uri="{FF2B5EF4-FFF2-40B4-BE49-F238E27FC236}">
                <a16:creationId xmlns:a16="http://schemas.microsoft.com/office/drawing/2014/main" id="{58A28D9F-E10A-7544-BFD0-1085BEF91C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381000"/>
            <a:ext cx="8077200" cy="990600"/>
          </a:xfrm>
          <a:ln/>
        </p:spPr>
        <p:txBody>
          <a:bodyPr>
            <a:normAutofit/>
          </a:bodyPr>
          <a:lstStyle/>
          <a:p>
            <a:pPr algn="ctr"/>
            <a:r>
              <a:rPr lang="en-US" altLang="en-US" sz="2800" dirty="0"/>
              <a:t>Managing Human Resource </a:t>
            </a:r>
            <a:br>
              <a:rPr lang="en-US" altLang="en-US" sz="2800" dirty="0"/>
            </a:br>
            <a:r>
              <a:rPr lang="en-US" altLang="en-US" sz="2800" dirty="0"/>
              <a:t>Surplus or Shortage</a:t>
            </a:r>
          </a:p>
        </p:txBody>
      </p:sp>
      <p:sp>
        <p:nvSpPr>
          <p:cNvPr id="374787" name="Rectangle 3">
            <a:extLst>
              <a:ext uri="{FF2B5EF4-FFF2-40B4-BE49-F238E27FC236}">
                <a16:creationId xmlns:a16="http://schemas.microsoft.com/office/drawing/2014/main" id="{BC78B715-DA12-7947-951E-211D483211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00200"/>
            <a:ext cx="7772400" cy="4724400"/>
          </a:xfrm>
        </p:spPr>
        <p:txBody>
          <a:bodyPr/>
          <a:lstStyle/>
          <a:p>
            <a:r>
              <a:rPr lang="en-US" altLang="en-US" dirty="0"/>
              <a:t>Downsizing approaches (cont’d)</a:t>
            </a:r>
          </a:p>
          <a:p>
            <a:pPr lvl="1"/>
            <a:r>
              <a:rPr lang="en-US" altLang="en-US" dirty="0"/>
              <a:t>Outplacement services provided to displaced employees to give them support and assistance:</a:t>
            </a:r>
          </a:p>
          <a:p>
            <a:pPr lvl="2"/>
            <a:r>
              <a:rPr lang="en-US" altLang="en-US" dirty="0"/>
              <a:t>Personal career counseling</a:t>
            </a:r>
          </a:p>
          <a:p>
            <a:pPr lvl="2"/>
            <a:r>
              <a:rPr lang="en-US" altLang="en-US" dirty="0"/>
              <a:t>Resume preparation and typing services</a:t>
            </a:r>
          </a:p>
          <a:p>
            <a:pPr lvl="2"/>
            <a:r>
              <a:rPr lang="en-US" altLang="en-US" dirty="0"/>
              <a:t>Interviewing workshops</a:t>
            </a:r>
          </a:p>
          <a:p>
            <a:pPr lvl="2"/>
            <a:r>
              <a:rPr lang="en-US" altLang="en-US" dirty="0"/>
              <a:t>Referral assistance</a:t>
            </a:r>
          </a:p>
          <a:p>
            <a:pPr lvl="2"/>
            <a:r>
              <a:rPr lang="en-US" altLang="en-US" dirty="0"/>
              <a:t>Severance payments </a:t>
            </a:r>
          </a:p>
          <a:p>
            <a:pPr lvl="2"/>
            <a:r>
              <a:rPr lang="en-US" altLang="en-US" dirty="0"/>
              <a:t>Continuance of medical benefits</a:t>
            </a:r>
          </a:p>
          <a:p>
            <a:pPr lvl="2"/>
            <a:r>
              <a:rPr lang="en-US" altLang="en-US" dirty="0"/>
              <a:t>Job retraining</a:t>
            </a:r>
          </a:p>
        </p:txBody>
      </p:sp>
    </p:spTree>
    <p:extLst>
      <p:ext uri="{BB962C8B-B14F-4D97-AF65-F5344CB8AC3E}">
        <p14:creationId xmlns:p14="http://schemas.microsoft.com/office/powerpoint/2010/main" val="15629427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808D61-01A6-464D-AD22-D0E70D3C2A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B0A1F4EA-5B65-6040-AC81-879ADF4C3A38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376834" name="AutoShape 2">
            <a:extLst>
              <a:ext uri="{FF2B5EF4-FFF2-40B4-BE49-F238E27FC236}">
                <a16:creationId xmlns:a16="http://schemas.microsoft.com/office/drawing/2014/main" id="{18BE5246-3C91-F044-AE92-01F4C8FF19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Assessing HR Effectiveness</a:t>
            </a:r>
          </a:p>
        </p:txBody>
      </p:sp>
      <p:sp>
        <p:nvSpPr>
          <p:cNvPr id="376835" name="Rectangle 3">
            <a:extLst>
              <a:ext uri="{FF2B5EF4-FFF2-40B4-BE49-F238E27FC236}">
                <a16:creationId xmlns:a16="http://schemas.microsoft.com/office/drawing/2014/main" id="{8E3A16A9-725A-774A-A1F4-000DEE9DFB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Diagnostic Measures of HR Effectiveness</a:t>
            </a:r>
          </a:p>
          <a:p>
            <a:pPr lvl="1"/>
            <a:r>
              <a:rPr lang="en-US" altLang="en-US"/>
              <a:t>HR expense per employee</a:t>
            </a:r>
          </a:p>
          <a:p>
            <a:pPr lvl="1"/>
            <a:r>
              <a:rPr lang="en-US" altLang="en-US"/>
              <a:t>Compensation as a percent of expenses</a:t>
            </a:r>
          </a:p>
          <a:p>
            <a:pPr lvl="1"/>
            <a:r>
              <a:rPr lang="en-US" altLang="en-US"/>
              <a:t>HR department expense as a percent of total expenses</a:t>
            </a:r>
          </a:p>
          <a:p>
            <a:pPr lvl="1"/>
            <a:r>
              <a:rPr lang="en-US" altLang="en-US"/>
              <a:t>Cost of hires</a:t>
            </a:r>
          </a:p>
          <a:p>
            <a:pPr lvl="1"/>
            <a:r>
              <a:rPr lang="en-US" altLang="en-US"/>
              <a:t>Turnover rates</a:t>
            </a:r>
          </a:p>
          <a:p>
            <a:pPr lvl="1"/>
            <a:r>
              <a:rPr lang="en-US" altLang="en-US"/>
              <a:t>Absenteeism rates</a:t>
            </a:r>
          </a:p>
          <a:p>
            <a:pPr lvl="1"/>
            <a:r>
              <a:rPr lang="en-US" altLang="en-US"/>
              <a:t>Worker’s compensation per employee</a:t>
            </a:r>
          </a:p>
        </p:txBody>
      </p:sp>
    </p:spTree>
    <p:extLst>
      <p:ext uri="{BB962C8B-B14F-4D97-AF65-F5344CB8AC3E}">
        <p14:creationId xmlns:p14="http://schemas.microsoft.com/office/powerpoint/2010/main" val="17635971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1EC0711A-A36A-AF4B-92FE-EC5E021340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2793771B-1BBC-3444-B660-F6FCC7462E2E}" type="slidenum">
              <a:rPr lang="en-US" altLang="en-US"/>
              <a:pPr/>
              <a:t>34</a:t>
            </a:fld>
            <a:endParaRPr lang="en-US" altLang="en-US"/>
          </a:p>
        </p:txBody>
      </p:sp>
      <p:pic>
        <p:nvPicPr>
          <p:cNvPr id="377861" name="Picture 5" descr="C:\My Documents\PowerPoint Files\Books\South-Western\HRM10e\HRM10e GIFS\02-10.gif">
            <a:extLst>
              <a:ext uri="{FF2B5EF4-FFF2-40B4-BE49-F238E27FC236}">
                <a16:creationId xmlns:a16="http://schemas.microsoft.com/office/drawing/2014/main" id="{0340B9BB-F374-CC42-9A8C-ED5EE58D81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38" y="381000"/>
            <a:ext cx="4068762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7858" name="AutoShape 2">
            <a:extLst>
              <a:ext uri="{FF2B5EF4-FFF2-40B4-BE49-F238E27FC236}">
                <a16:creationId xmlns:a16="http://schemas.microsoft.com/office/drawing/2014/main" id="{0E4276A2-1214-4047-96C6-8616F45AF2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36470" y="323850"/>
            <a:ext cx="2438400" cy="1143000"/>
          </a:xfrm>
          <a:ln/>
        </p:spPr>
        <p:txBody>
          <a:bodyPr/>
          <a:lstStyle/>
          <a:p>
            <a:r>
              <a:rPr lang="en-US" altLang="en-US" sz="2000" i="1" dirty="0">
                <a:solidFill>
                  <a:schemeClr val="bg1"/>
                </a:solidFill>
              </a:rPr>
              <a:t> Overview of the HR Evaluation Process</a:t>
            </a:r>
          </a:p>
        </p:txBody>
      </p:sp>
      <p:sp>
        <p:nvSpPr>
          <p:cNvPr id="377859" name="Rectangle 3">
            <a:extLst>
              <a:ext uri="{FF2B5EF4-FFF2-40B4-BE49-F238E27FC236}">
                <a16:creationId xmlns:a16="http://schemas.microsoft.com/office/drawing/2014/main" id="{0110C8EA-A524-3043-A22E-8E10682A09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–10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96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DD0084-54C9-B747-95DC-E429B41CBA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F03DF421-C6B5-7C4F-923C-933D01EE47F4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378882" name="AutoShape 2">
            <a:extLst>
              <a:ext uri="{FF2B5EF4-FFF2-40B4-BE49-F238E27FC236}">
                <a16:creationId xmlns:a16="http://schemas.microsoft.com/office/drawing/2014/main" id="{FC58D624-6B99-0841-A0EF-76925D93C0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Assessing HR Effectiveness</a:t>
            </a:r>
          </a:p>
        </p:txBody>
      </p:sp>
      <p:sp>
        <p:nvSpPr>
          <p:cNvPr id="378883" name="Rectangle 3">
            <a:extLst>
              <a:ext uri="{FF2B5EF4-FFF2-40B4-BE49-F238E27FC236}">
                <a16:creationId xmlns:a16="http://schemas.microsoft.com/office/drawing/2014/main" id="{553BF803-E255-7A43-AEE8-C839AD270B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681241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tabLst>
                <a:tab pos="3538538" algn="l"/>
                <a:tab pos="4972050" algn="l"/>
              </a:tabLst>
            </a:pPr>
            <a:r>
              <a:rPr lang="en-US" altLang="en-US" dirty="0"/>
              <a:t>HR Audit</a:t>
            </a:r>
          </a:p>
          <a:p>
            <a:pPr lvl="1">
              <a:tabLst>
                <a:tab pos="3538538" algn="l"/>
                <a:tab pos="4972050" algn="l"/>
              </a:tabLst>
            </a:pPr>
            <a:r>
              <a:rPr lang="en-US" altLang="en-US" dirty="0"/>
              <a:t>A formal research effort that evaluates the current state of HR management in an organization</a:t>
            </a:r>
          </a:p>
          <a:p>
            <a:pPr lvl="1">
              <a:tabLst>
                <a:tab pos="3538538" algn="l"/>
                <a:tab pos="4972050" algn="l"/>
              </a:tabLst>
            </a:pPr>
            <a:r>
              <a:rPr lang="en-US" altLang="en-US" dirty="0"/>
              <a:t>Audit areas: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/>
              <a:t>Legal compliance (e.g., EEO, OSHA, ERISA, and FMLA)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/>
              <a:t>Current job specifications and descriptions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/>
              <a:t>Valid recruiting and selection process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/>
              <a:t>Formal wage and salary system	</a:t>
            </a:r>
            <a:r>
              <a:rPr lang="en-US" altLang="en-US" dirty="0">
                <a:cs typeface="Arial" panose="020B0604020202020204" pitchFamily="34" charset="0"/>
              </a:rPr>
              <a:t>• </a:t>
            </a:r>
            <a:r>
              <a:rPr lang="en-US" altLang="en-US" dirty="0"/>
              <a:t>Benefits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/>
              <a:t>Employee handbook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/>
              <a:t>Absenteeism and turnover control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/>
              <a:t>Grievance resolution process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/>
              <a:t>Orientation program	</a:t>
            </a:r>
            <a:r>
              <a:rPr lang="en-US" altLang="en-US" dirty="0">
                <a:cs typeface="Arial" panose="020B0604020202020204" pitchFamily="34" charset="0"/>
              </a:rPr>
              <a:t>• </a:t>
            </a:r>
            <a:r>
              <a:rPr lang="en-US" altLang="en-US" dirty="0"/>
              <a:t>Training and development</a:t>
            </a:r>
          </a:p>
          <a:p>
            <a:pPr lvl="2">
              <a:tabLst>
                <a:tab pos="3538538" algn="l"/>
                <a:tab pos="4972050" algn="l"/>
              </a:tabLst>
            </a:pPr>
            <a:r>
              <a:rPr lang="en-US" altLang="en-US" dirty="0"/>
              <a:t>Performance management system</a:t>
            </a:r>
          </a:p>
        </p:txBody>
      </p:sp>
    </p:spTree>
    <p:extLst>
      <p:ext uri="{BB962C8B-B14F-4D97-AF65-F5344CB8AC3E}">
        <p14:creationId xmlns:p14="http://schemas.microsoft.com/office/powerpoint/2010/main" val="23510119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06A042-84C3-8340-9659-F447A5F7CA2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1F818F24-72B9-1C48-924C-571218A34E06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379908" name="AutoShape 4">
            <a:extLst>
              <a:ext uri="{FF2B5EF4-FFF2-40B4-BE49-F238E27FC236}">
                <a16:creationId xmlns:a16="http://schemas.microsoft.com/office/drawing/2014/main" id="{1CAFD4FD-BAFB-B543-8D33-7E6CDFC2D4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Using HR Research for Assessment</a:t>
            </a:r>
          </a:p>
        </p:txBody>
      </p:sp>
      <p:sp>
        <p:nvSpPr>
          <p:cNvPr id="379909" name="Rectangle 5">
            <a:extLst>
              <a:ext uri="{FF2B5EF4-FFF2-40B4-BE49-F238E27FC236}">
                <a16:creationId xmlns:a16="http://schemas.microsoft.com/office/drawing/2014/main" id="{CEBFE3E4-AAD9-9845-8F69-016BCFAC3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HR Research</a:t>
            </a:r>
          </a:p>
          <a:p>
            <a:pPr lvl="1"/>
            <a:r>
              <a:rPr lang="en-US" altLang="en-US"/>
              <a:t>The analysis of data from HR records to determine the effectiveness of past and present HR practices.</a:t>
            </a:r>
          </a:p>
          <a:p>
            <a:r>
              <a:rPr lang="en-US" altLang="en-US"/>
              <a:t>Primary Research</a:t>
            </a:r>
          </a:p>
          <a:p>
            <a:pPr lvl="1"/>
            <a:r>
              <a:rPr lang="en-US" altLang="en-US"/>
              <a:t>Research method in which data are gathered first-hand for the specific project being conducted.</a:t>
            </a:r>
          </a:p>
          <a:p>
            <a:r>
              <a:rPr lang="en-US" altLang="en-US"/>
              <a:t>Secondary Research</a:t>
            </a:r>
          </a:p>
          <a:p>
            <a:pPr lvl="1"/>
            <a:r>
              <a:rPr lang="en-US" altLang="en-US"/>
              <a:t>Research method using data already gathered by others and reported in books, articles in professional journals, or other sources.</a:t>
            </a:r>
          </a:p>
        </p:txBody>
      </p:sp>
    </p:spTree>
    <p:extLst>
      <p:ext uri="{BB962C8B-B14F-4D97-AF65-F5344CB8AC3E}">
        <p14:creationId xmlns:p14="http://schemas.microsoft.com/office/powerpoint/2010/main" val="41263661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E13AE9-3043-FA42-91FE-F825C531D17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C8864570-C602-8941-BD2B-73FF950F1A8D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380930" name="AutoShape 2">
            <a:extLst>
              <a:ext uri="{FF2B5EF4-FFF2-40B4-BE49-F238E27FC236}">
                <a16:creationId xmlns:a16="http://schemas.microsoft.com/office/drawing/2014/main" id="{6423492C-5B66-2B45-AA5F-6D03CB79B5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>
            <a:normAutofit/>
          </a:bodyPr>
          <a:lstStyle/>
          <a:p>
            <a:r>
              <a:rPr lang="en-US" altLang="en-US" sz="2800" dirty="0"/>
              <a:t>HR Performance and Benchmarking</a:t>
            </a:r>
          </a:p>
        </p:txBody>
      </p:sp>
      <p:sp>
        <p:nvSpPr>
          <p:cNvPr id="380931" name="Rectangle 3">
            <a:extLst>
              <a:ext uri="{FF2B5EF4-FFF2-40B4-BE49-F238E27FC236}">
                <a16:creationId xmlns:a16="http://schemas.microsoft.com/office/drawing/2014/main" id="{1A548192-37D2-8946-9750-C0236439DF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Benchmarking</a:t>
            </a:r>
          </a:p>
          <a:p>
            <a:pPr lvl="1"/>
            <a:r>
              <a:rPr lang="en-US" altLang="en-US"/>
              <a:t>Comparing specific measures of performance against data on those measures in other “best practice” organizations</a:t>
            </a:r>
          </a:p>
          <a:p>
            <a:r>
              <a:rPr lang="en-US" altLang="en-US"/>
              <a:t>Common Benchmarks</a:t>
            </a:r>
          </a:p>
          <a:p>
            <a:pPr lvl="1"/>
            <a:r>
              <a:rPr lang="en-US" altLang="en-US"/>
              <a:t>Total compensation as a percentage of net income before taxes</a:t>
            </a:r>
          </a:p>
          <a:p>
            <a:pPr lvl="1"/>
            <a:r>
              <a:rPr lang="en-US" altLang="en-US"/>
              <a:t>Percent of management positions filled internally</a:t>
            </a:r>
          </a:p>
          <a:p>
            <a:pPr lvl="1"/>
            <a:r>
              <a:rPr lang="en-US" altLang="en-US"/>
              <a:t>Dollar sales per employee</a:t>
            </a:r>
          </a:p>
          <a:p>
            <a:pPr lvl="1"/>
            <a:r>
              <a:rPr lang="en-US" altLang="en-US"/>
              <a:t>Benefits as a percentage of payroll cost</a:t>
            </a:r>
          </a:p>
        </p:txBody>
      </p:sp>
    </p:spTree>
    <p:extLst>
      <p:ext uri="{BB962C8B-B14F-4D97-AF65-F5344CB8AC3E}">
        <p14:creationId xmlns:p14="http://schemas.microsoft.com/office/powerpoint/2010/main" val="27267044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B470CB94-7673-6E4D-AE0E-DFA6A0B770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97FEBE6C-7166-A843-826D-620EA6574DF6}" type="slidenum">
              <a:rPr lang="en-US" altLang="en-US"/>
              <a:pPr/>
              <a:t>38</a:t>
            </a:fld>
            <a:endParaRPr lang="en-US" altLang="en-US"/>
          </a:p>
        </p:txBody>
      </p:sp>
      <p:sp>
        <p:nvSpPr>
          <p:cNvPr id="381954" name="AutoShape 2">
            <a:extLst>
              <a:ext uri="{FF2B5EF4-FFF2-40B4-BE49-F238E27FC236}">
                <a16:creationId xmlns:a16="http://schemas.microsoft.com/office/drawing/2014/main" id="{521A757A-C848-C14F-BC09-E78173D4EC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Doing the Benchmarking Analysis</a:t>
            </a:r>
          </a:p>
        </p:txBody>
      </p:sp>
      <p:sp>
        <p:nvSpPr>
          <p:cNvPr id="381955" name="Rectangle 3">
            <a:extLst>
              <a:ext uri="{FF2B5EF4-FFF2-40B4-BE49-F238E27FC236}">
                <a16:creationId xmlns:a16="http://schemas.microsoft.com/office/drawing/2014/main" id="{F11AC785-AB8B-5D44-87BE-A5A21419D2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543933"/>
            <a:ext cx="7772400" cy="1295400"/>
          </a:xfrm>
        </p:spPr>
        <p:txBody>
          <a:bodyPr/>
          <a:lstStyle/>
          <a:p>
            <a:pPr>
              <a:tabLst>
                <a:tab pos="2003425" algn="ctr"/>
              </a:tabLst>
            </a:pPr>
            <a:r>
              <a:rPr lang="en-US" altLang="en-US" dirty="0"/>
              <a:t>Return on Investment (ROI)</a:t>
            </a:r>
          </a:p>
          <a:p>
            <a:pPr lvl="1">
              <a:tabLst>
                <a:tab pos="2003425" algn="ctr"/>
              </a:tabLst>
            </a:pPr>
            <a:r>
              <a:rPr lang="en-US" altLang="en-US" dirty="0"/>
              <a:t>Calculation showing the value of expenditures for HR activities.</a:t>
            </a:r>
          </a:p>
        </p:txBody>
      </p:sp>
      <p:sp>
        <p:nvSpPr>
          <p:cNvPr id="381957" name="Text Box 5">
            <a:extLst>
              <a:ext uri="{FF2B5EF4-FFF2-40B4-BE49-F238E27FC236}">
                <a16:creationId xmlns:a16="http://schemas.microsoft.com/office/drawing/2014/main" id="{B381EE58-ACDD-7D42-9BF2-9AF3F14E484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362200" y="4583114"/>
            <a:ext cx="7467600" cy="128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tIns="91440" bIns="91440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A = Operating costs for a new or enhance system for the time period</a:t>
            </a:r>
          </a:p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B = One-time cost of acquisition and implementation</a:t>
            </a:r>
          </a:p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C = Value of gains from productivity improvements for the time period</a:t>
            </a:r>
          </a:p>
        </p:txBody>
      </p:sp>
      <p:graphicFrame>
        <p:nvGraphicFramePr>
          <p:cNvPr id="381958" name="Object 6">
            <a:extLst>
              <a:ext uri="{FF2B5EF4-FFF2-40B4-BE49-F238E27FC236}">
                <a16:creationId xmlns:a16="http://schemas.microsoft.com/office/drawing/2014/main" id="{6BACDB71-334B-8946-9C0D-567B6CACBF1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267200" y="2911476"/>
          <a:ext cx="3048000" cy="143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21" name="Equation" r:id="rId3" imgW="19304000" imgH="9067800" progId="Equation.3">
                  <p:embed/>
                </p:oleObj>
              </mc:Choice>
              <mc:Fallback>
                <p:oleObj name="Equation" r:id="rId3" imgW="19304000" imgH="9067800" progId="Equation.3">
                  <p:embed/>
                  <p:pic>
                    <p:nvPicPr>
                      <p:cNvPr id="381958" name="Object 6">
                        <a:extLst>
                          <a:ext uri="{FF2B5EF4-FFF2-40B4-BE49-F238E27FC236}">
                            <a16:creationId xmlns:a16="http://schemas.microsoft.com/office/drawing/2014/main" id="{6BACDB71-334B-8946-9C0D-567B6CACBF1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2911476"/>
                        <a:ext cx="3048000" cy="1431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994645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3C17E4CE-A1AE-8B48-B112-7E40C507614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0AE9AA5D-C14B-0647-B2F6-C579959BF09C}" type="slidenum">
              <a:rPr lang="en-US" altLang="en-US"/>
              <a:pPr/>
              <a:t>39</a:t>
            </a:fld>
            <a:endParaRPr lang="en-US" altLang="en-US"/>
          </a:p>
        </p:txBody>
      </p:sp>
      <p:sp>
        <p:nvSpPr>
          <p:cNvPr id="382978" name="AutoShape 2">
            <a:extLst>
              <a:ext uri="{FF2B5EF4-FFF2-40B4-BE49-F238E27FC236}">
                <a16:creationId xmlns:a16="http://schemas.microsoft.com/office/drawing/2014/main" id="{70008F11-4428-364E-9828-C2DD156AA9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pPr algn="ctr"/>
            <a:r>
              <a:rPr lang="en-US" altLang="en-US" sz="2400" i="1" dirty="0">
                <a:solidFill>
                  <a:schemeClr val="bg1"/>
                </a:solidFill>
              </a:rPr>
              <a:t> HR Business Performance Calculations</a:t>
            </a:r>
          </a:p>
        </p:txBody>
      </p:sp>
      <p:sp>
        <p:nvSpPr>
          <p:cNvPr id="382979" name="Rectangle 3">
            <a:extLst>
              <a:ext uri="{FF2B5EF4-FFF2-40B4-BE49-F238E27FC236}">
                <a16:creationId xmlns:a16="http://schemas.microsoft.com/office/drawing/2014/main" id="{0F4DA553-2266-1D43-9A3C-80A612927D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–11a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  <p:sp>
        <p:nvSpPr>
          <p:cNvPr id="382981" name="Rectangle 5">
            <a:extLst>
              <a:ext uri="{FF2B5EF4-FFF2-40B4-BE49-F238E27FC236}">
                <a16:creationId xmlns:a16="http://schemas.microsoft.com/office/drawing/2014/main" id="{E81E9A5F-DABE-AB45-8FBB-BF3B0C98ED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4" y="6348413"/>
            <a:ext cx="6097587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en-US" sz="1000">
                <a:latin typeface="Arial" panose="020B0604020202020204" pitchFamily="34" charset="0"/>
              </a:rPr>
              <a:t>Source: Adapted from Jac Fitz-Enz, “Top 10 Calculations for Your HRIS,” </a:t>
            </a:r>
            <a:r>
              <a:rPr lang="en-US" altLang="en-US" sz="1000" i="1">
                <a:latin typeface="Arial" panose="020B0604020202020204" pitchFamily="34" charset="0"/>
              </a:rPr>
              <a:t>HR Focus</a:t>
            </a:r>
            <a:r>
              <a:rPr lang="en-US" altLang="en-US" sz="1000">
                <a:latin typeface="Arial" panose="020B0604020202020204" pitchFamily="34" charset="0"/>
              </a:rPr>
              <a:t>, April 1998, S-3.</a:t>
            </a:r>
          </a:p>
        </p:txBody>
      </p:sp>
      <p:pic>
        <p:nvPicPr>
          <p:cNvPr id="382983" name="Picture 7" descr="C:\My Documents\PowerPoint Files\Books\South-Western\HRM10e\HRM10e GIFS\02-11.gif">
            <a:extLst>
              <a:ext uri="{FF2B5EF4-FFF2-40B4-BE49-F238E27FC236}">
                <a16:creationId xmlns:a16="http://schemas.microsoft.com/office/drawing/2014/main" id="{720B7236-92E9-0146-B721-E5D43715F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430"/>
          <a:stretch>
            <a:fillRect/>
          </a:stretch>
        </p:blipFill>
        <p:spPr bwMode="auto">
          <a:xfrm>
            <a:off x="2362200" y="1338264"/>
            <a:ext cx="7353300" cy="4833937"/>
          </a:xfrm>
          <a:prstGeom prst="rect">
            <a:avLst/>
          </a:prstGeom>
          <a:noFill/>
          <a:ln w="38100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17400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1C7CD16E-AC9D-1D40-A1FF-1E56BE727F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44445771-DC70-F54F-BCE7-AE72CB21F1E1}" type="slidenum">
              <a:rPr lang="en-US" altLang="en-US"/>
              <a:pPr/>
              <a:t>40</a:t>
            </a:fld>
            <a:endParaRPr lang="en-US" altLang="en-US"/>
          </a:p>
        </p:txBody>
      </p:sp>
      <p:sp>
        <p:nvSpPr>
          <p:cNvPr id="389122" name="AutoShape 2">
            <a:extLst>
              <a:ext uri="{FF2B5EF4-FFF2-40B4-BE49-F238E27FC236}">
                <a16:creationId xmlns:a16="http://schemas.microsoft.com/office/drawing/2014/main" id="{3D8BFCC4-6E59-DF41-9811-9301A2BFB8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27965"/>
            <a:ext cx="10515600" cy="1325563"/>
          </a:xfrm>
          <a:ln/>
        </p:spPr>
        <p:txBody>
          <a:bodyPr/>
          <a:lstStyle/>
          <a:p>
            <a:pPr algn="ctr"/>
            <a:r>
              <a:rPr lang="en-US" altLang="en-US" sz="2400" i="1" dirty="0">
                <a:solidFill>
                  <a:schemeClr val="bg1"/>
                </a:solidFill>
              </a:rPr>
              <a:t> HR Business Performance Calculations</a:t>
            </a:r>
          </a:p>
        </p:txBody>
      </p:sp>
      <p:sp>
        <p:nvSpPr>
          <p:cNvPr id="389123" name="Rectangle 3">
            <a:extLst>
              <a:ext uri="{FF2B5EF4-FFF2-40B4-BE49-F238E27FC236}">
                <a16:creationId xmlns:a16="http://schemas.microsoft.com/office/drawing/2014/main" id="{1E557B56-EB14-C04E-8D36-9D570EBE27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–11b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  <p:sp>
        <p:nvSpPr>
          <p:cNvPr id="389124" name="Rectangle 4">
            <a:extLst>
              <a:ext uri="{FF2B5EF4-FFF2-40B4-BE49-F238E27FC236}">
                <a16:creationId xmlns:a16="http://schemas.microsoft.com/office/drawing/2014/main" id="{25921455-0043-8D4A-938D-7DA4C80E4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4" y="6348413"/>
            <a:ext cx="6097587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en-US" sz="1000">
                <a:latin typeface="Arial" panose="020B0604020202020204" pitchFamily="34" charset="0"/>
              </a:rPr>
              <a:t>Source: Adapted from Jac Fitz-Enz, “Top 10 Calculations for Your HRIS,” </a:t>
            </a:r>
            <a:r>
              <a:rPr lang="en-US" altLang="en-US" sz="1000" i="1">
                <a:latin typeface="Arial" panose="020B0604020202020204" pitchFamily="34" charset="0"/>
              </a:rPr>
              <a:t>HR Focus</a:t>
            </a:r>
            <a:r>
              <a:rPr lang="en-US" altLang="en-US" sz="1000">
                <a:latin typeface="Arial" panose="020B0604020202020204" pitchFamily="34" charset="0"/>
              </a:rPr>
              <a:t>, April 1998, S-3.</a:t>
            </a:r>
          </a:p>
        </p:txBody>
      </p:sp>
      <p:pic>
        <p:nvPicPr>
          <p:cNvPr id="389125" name="Picture 5" descr="C:\My Documents\PowerPoint Files\Books\South-Western\HRM10e\HRM10e GIFS\02-11.gif">
            <a:extLst>
              <a:ext uri="{FF2B5EF4-FFF2-40B4-BE49-F238E27FC236}">
                <a16:creationId xmlns:a16="http://schemas.microsoft.com/office/drawing/2014/main" id="{27DD0631-8257-3C4F-B2C5-EEB3F9585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630"/>
          <a:stretch>
            <a:fillRect/>
          </a:stretch>
        </p:blipFill>
        <p:spPr bwMode="auto">
          <a:xfrm>
            <a:off x="2286000" y="1417639"/>
            <a:ext cx="7620000" cy="3597275"/>
          </a:xfrm>
          <a:prstGeom prst="rect">
            <a:avLst/>
          </a:prstGeom>
          <a:noFill/>
          <a:ln w="38100">
            <a:solidFill>
              <a:srgbClr val="CC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9092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0745A2-8075-A749-A962-C062CADFA09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07E98006-CD5B-7A43-A2F9-348F6F80A98C}" type="slidenum">
              <a:rPr lang="en-US" altLang="en-US"/>
              <a:pPr/>
              <a:t>41</a:t>
            </a:fld>
            <a:endParaRPr lang="en-US" altLang="en-US"/>
          </a:p>
        </p:txBody>
      </p:sp>
      <p:sp>
        <p:nvSpPr>
          <p:cNvPr id="385026" name="AutoShape 2">
            <a:extLst>
              <a:ext uri="{FF2B5EF4-FFF2-40B4-BE49-F238E27FC236}">
                <a16:creationId xmlns:a16="http://schemas.microsoft.com/office/drawing/2014/main" id="{04921A86-56E5-8642-9385-37BC1AE35C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>
            <a:normAutofit/>
          </a:bodyPr>
          <a:lstStyle/>
          <a:p>
            <a:r>
              <a:rPr lang="en-US" altLang="en-US" sz="2800" dirty="0"/>
              <a:t>Human Resource Information Systems</a:t>
            </a:r>
          </a:p>
        </p:txBody>
      </p:sp>
      <p:sp>
        <p:nvSpPr>
          <p:cNvPr id="385027" name="Rectangle 3">
            <a:extLst>
              <a:ext uri="{FF2B5EF4-FFF2-40B4-BE49-F238E27FC236}">
                <a16:creationId xmlns:a16="http://schemas.microsoft.com/office/drawing/2014/main" id="{AF4BD26C-3111-0F45-9EF9-1CD151086B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Human resource information systems (HRIS)</a:t>
            </a:r>
          </a:p>
          <a:p>
            <a:pPr lvl="1"/>
            <a:r>
              <a:rPr lang="en-US" altLang="en-US" dirty="0"/>
              <a:t>An integrated system of hardware, software, and databases designed to provide information used in HR decision making.</a:t>
            </a:r>
          </a:p>
          <a:p>
            <a:pPr lvl="1"/>
            <a:r>
              <a:rPr lang="en-US" altLang="en-US" dirty="0"/>
              <a:t>Benefits of HRIS</a:t>
            </a:r>
          </a:p>
          <a:p>
            <a:pPr lvl="2"/>
            <a:r>
              <a:rPr lang="en-US" altLang="en-US" dirty="0"/>
              <a:t>Administrative and operational efficiency in compiling HR data</a:t>
            </a:r>
          </a:p>
          <a:p>
            <a:pPr lvl="2"/>
            <a:r>
              <a:rPr lang="en-US" altLang="en-US" dirty="0"/>
              <a:t>Availability of data for effective HR strategic planning</a:t>
            </a:r>
          </a:p>
          <a:p>
            <a:pPr lvl="1"/>
            <a:r>
              <a:rPr lang="en-US" altLang="en-US" dirty="0"/>
              <a:t>Uses of HRIS</a:t>
            </a:r>
          </a:p>
          <a:p>
            <a:pPr lvl="2"/>
            <a:r>
              <a:rPr lang="en-US" altLang="en-US" dirty="0"/>
              <a:t>Automation of payroll and benefit activities</a:t>
            </a:r>
          </a:p>
        </p:txBody>
      </p:sp>
    </p:spTree>
    <p:extLst>
      <p:ext uri="{BB962C8B-B14F-4D97-AF65-F5344CB8AC3E}">
        <p14:creationId xmlns:p14="http://schemas.microsoft.com/office/powerpoint/2010/main" val="41407048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DD3D0021-BA0A-C64F-A8FE-D26E4DD82A9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© 2002 Southwestern College Publishing. All rights reserved. 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0D520529-9FB9-164B-BEDD-BFAB5C274F2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02EB37D5-CBD7-0F4D-A001-22990C1C215A}" type="slidenum">
              <a:rPr lang="en-US" altLang="en-US"/>
              <a:pPr/>
              <a:t>42</a:t>
            </a:fld>
            <a:endParaRPr lang="en-US" altLang="en-US"/>
          </a:p>
        </p:txBody>
      </p:sp>
      <p:pic>
        <p:nvPicPr>
          <p:cNvPr id="386054" name="Picture 6" descr="C:\My Documents\PowerPoint Files\Books\South-Western\HRM10e\HRM10e GIFS\02-12.gif">
            <a:extLst>
              <a:ext uri="{FF2B5EF4-FFF2-40B4-BE49-F238E27FC236}">
                <a16:creationId xmlns:a16="http://schemas.microsoft.com/office/drawing/2014/main" id="{5484E3E8-5042-CC4F-8D6C-0AC9F83A4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526" y="304800"/>
            <a:ext cx="2784475" cy="621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6050" name="AutoShape 2">
            <a:extLst>
              <a:ext uri="{FF2B5EF4-FFF2-40B4-BE49-F238E27FC236}">
                <a16:creationId xmlns:a16="http://schemas.microsoft.com/office/drawing/2014/main" id="{2BDA199D-9E58-FC43-8BE6-B03C1A6CF8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59330" y="278130"/>
            <a:ext cx="2590800" cy="1295400"/>
          </a:xfrm>
          <a:ln/>
        </p:spPr>
        <p:txBody>
          <a:bodyPr>
            <a:normAutofit/>
          </a:bodyPr>
          <a:lstStyle/>
          <a:p>
            <a:r>
              <a:rPr lang="en-US" altLang="en-US" sz="1800" i="1" dirty="0">
                <a:solidFill>
                  <a:schemeClr val="bg1"/>
                </a:solidFill>
              </a:rPr>
              <a:t> Uses of an HR Information System (HRIS)</a:t>
            </a:r>
          </a:p>
        </p:txBody>
      </p:sp>
      <p:sp>
        <p:nvSpPr>
          <p:cNvPr id="386051" name="Rectangle 3">
            <a:extLst>
              <a:ext uri="{FF2B5EF4-FFF2-40B4-BE49-F238E27FC236}">
                <a16:creationId xmlns:a16="http://schemas.microsoft.com/office/drawing/2014/main" id="{C9E77785-F328-A24A-9282-43B87F180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6369586"/>
            <a:ext cx="1066800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ct val="50000"/>
              </a:spcBef>
            </a:pPr>
            <a:r>
              <a:rPr lang="en-US" altLang="en-US" sz="1200" b="1" i="1">
                <a:latin typeface="Arial" panose="020B0604020202020204" pitchFamily="34" charset="0"/>
              </a:rPr>
              <a:t>Figure 2</a:t>
            </a:r>
            <a:r>
              <a:rPr lang="en-US" altLang="en-US" sz="1200" b="1" i="1">
                <a:latin typeface="Arial" panose="020B0604020202020204" pitchFamily="34" charset="0"/>
                <a:cs typeface="Arial" panose="020B0604020202020204" pitchFamily="34" charset="0"/>
              </a:rPr>
              <a:t>–12</a:t>
            </a:r>
            <a:endParaRPr lang="en-US" altLang="en-US" sz="1200" b="1" i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4964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71E87F-DE31-7842-87CF-F731EEE9572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551F72A6-C78F-3742-81B6-CF39B6DFD536}" type="slidenum">
              <a:rPr lang="en-US" altLang="en-US"/>
              <a:pPr/>
              <a:t>43</a:t>
            </a:fld>
            <a:endParaRPr lang="en-US" altLang="en-US"/>
          </a:p>
        </p:txBody>
      </p:sp>
      <p:sp>
        <p:nvSpPr>
          <p:cNvPr id="387074" name="AutoShape 2">
            <a:extLst>
              <a:ext uri="{FF2B5EF4-FFF2-40B4-BE49-F238E27FC236}">
                <a16:creationId xmlns:a16="http://schemas.microsoft.com/office/drawing/2014/main" id="{A757D0B5-F536-0F40-8362-B94763A42B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69820" y="229800"/>
            <a:ext cx="10515600" cy="1325563"/>
          </a:xfrm>
          <a:ln/>
        </p:spPr>
        <p:txBody>
          <a:bodyPr/>
          <a:lstStyle/>
          <a:p>
            <a:r>
              <a:rPr lang="en-US" altLang="en-US" dirty="0"/>
              <a:t>Designing and Implementing an HRIS</a:t>
            </a:r>
          </a:p>
        </p:txBody>
      </p:sp>
      <p:sp>
        <p:nvSpPr>
          <p:cNvPr id="387075" name="Rectangle 3">
            <a:extLst>
              <a:ext uri="{FF2B5EF4-FFF2-40B4-BE49-F238E27FC236}">
                <a16:creationId xmlns:a16="http://schemas.microsoft.com/office/drawing/2014/main" id="{32013556-F8A6-2241-AE37-5109DC8E37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HRIS Design Issues</a:t>
            </a:r>
          </a:p>
          <a:p>
            <a:pPr lvl="1"/>
            <a:r>
              <a:rPr lang="en-US" altLang="en-US"/>
              <a:t>What information available and what is information needed?</a:t>
            </a:r>
          </a:p>
          <a:p>
            <a:pPr lvl="1"/>
            <a:r>
              <a:rPr lang="en-US" altLang="en-US"/>
              <a:t>To what uses will the information be put?</a:t>
            </a:r>
          </a:p>
          <a:p>
            <a:pPr lvl="1"/>
            <a:r>
              <a:rPr lang="en-US" altLang="en-US"/>
              <a:t>What output format compatibility with other systems is required?</a:t>
            </a:r>
          </a:p>
          <a:p>
            <a:pPr lvl="1"/>
            <a:r>
              <a:rPr lang="en-US" altLang="en-US"/>
              <a:t>Who will be allowed to access to the information?</a:t>
            </a:r>
          </a:p>
          <a:p>
            <a:pPr lvl="1"/>
            <a:r>
              <a:rPr lang="en-US" altLang="en-US"/>
              <a:t>When and how often will the information be needed?</a:t>
            </a:r>
          </a:p>
        </p:txBody>
      </p:sp>
    </p:spTree>
    <p:extLst>
      <p:ext uri="{BB962C8B-B14F-4D97-AF65-F5344CB8AC3E}">
        <p14:creationId xmlns:p14="http://schemas.microsoft.com/office/powerpoint/2010/main" val="2555184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BE0BF2-D389-0948-B40A-7AC9915C48A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en-US"/>
              <a:t>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F191412D-AFBD-2D41-86D6-33D31031DA64}" type="slidenum">
              <a:rPr lang="en-US" altLang="en-US"/>
              <a:pPr/>
              <a:t>44</a:t>
            </a:fld>
            <a:endParaRPr lang="en-US" altLang="en-US"/>
          </a:p>
        </p:txBody>
      </p:sp>
      <p:sp>
        <p:nvSpPr>
          <p:cNvPr id="388098" name="AutoShape 2">
            <a:extLst>
              <a:ext uri="{FF2B5EF4-FFF2-40B4-BE49-F238E27FC236}">
                <a16:creationId xmlns:a16="http://schemas.microsoft.com/office/drawing/2014/main" id="{7F7B9AEA-B0A0-E843-B42B-0495A370AB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US"/>
              <a:t>Accessing the HRIS</a:t>
            </a:r>
          </a:p>
        </p:txBody>
      </p:sp>
      <p:sp>
        <p:nvSpPr>
          <p:cNvPr id="388099" name="Rectangle 3">
            <a:extLst>
              <a:ext uri="{FF2B5EF4-FFF2-40B4-BE49-F238E27FC236}">
                <a16:creationId xmlns:a16="http://schemas.microsoft.com/office/drawing/2014/main" id="{642423E3-F6D9-E74D-ABA2-5A4860F184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en-US" sz="2400" dirty="0"/>
              <a:t>Intranet</a:t>
            </a:r>
          </a:p>
          <a:p>
            <a:pPr lvl="1"/>
            <a:r>
              <a:rPr lang="en-US" altLang="en-US" sz="2000" dirty="0"/>
              <a:t>An organizational (internal) network that operates over the Internet.</a:t>
            </a:r>
          </a:p>
          <a:p>
            <a:r>
              <a:rPr lang="en-US" altLang="en-US" sz="2400" dirty="0"/>
              <a:t>Extranet</a:t>
            </a:r>
          </a:p>
          <a:p>
            <a:pPr lvl="1"/>
            <a:r>
              <a:rPr lang="en-US" altLang="en-US" sz="2000" dirty="0"/>
              <a:t>An Internet-linked network that allows employees access to information provided by external entities.</a:t>
            </a:r>
          </a:p>
          <a:p>
            <a:r>
              <a:rPr lang="en-US" altLang="en-US" sz="2400" dirty="0"/>
              <a:t>Web-based HRIS Uses</a:t>
            </a:r>
          </a:p>
          <a:p>
            <a:pPr lvl="1"/>
            <a:r>
              <a:rPr lang="en-US" altLang="en-US" sz="2000" dirty="0"/>
              <a:t>Bulletin boards</a:t>
            </a:r>
          </a:p>
          <a:p>
            <a:pPr lvl="1"/>
            <a:r>
              <a:rPr lang="en-US" altLang="en-US" sz="2000" dirty="0"/>
              <a:t>Data access</a:t>
            </a:r>
          </a:p>
          <a:p>
            <a:pPr lvl="1"/>
            <a:r>
              <a:rPr lang="en-US" altLang="en-US" sz="2000" dirty="0"/>
              <a:t>Employee self-service</a:t>
            </a:r>
          </a:p>
          <a:p>
            <a:pPr lvl="1"/>
            <a:r>
              <a:rPr lang="en-US" altLang="en-US" sz="2000" dirty="0"/>
              <a:t>Extended linkage</a:t>
            </a:r>
          </a:p>
        </p:txBody>
      </p:sp>
    </p:spTree>
    <p:extLst>
      <p:ext uri="{BB962C8B-B14F-4D97-AF65-F5344CB8AC3E}">
        <p14:creationId xmlns:p14="http://schemas.microsoft.com/office/powerpoint/2010/main" val="22899381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1967</Words>
  <Application>Microsoft Macintosh PowerPoint</Application>
  <PresentationFormat>Widescreen</PresentationFormat>
  <Paragraphs>326</Paragraphs>
  <Slides>44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4" baseType="lpstr">
      <vt:lpstr>Arial</vt:lpstr>
      <vt:lpstr>Calibri</vt:lpstr>
      <vt:lpstr>Calibri Light</vt:lpstr>
      <vt:lpstr>Symbol</vt:lpstr>
      <vt:lpstr>Tahoma</vt:lpstr>
      <vt:lpstr>Tajawal ExtraBold</vt:lpstr>
      <vt:lpstr>Tajawal Medium</vt:lpstr>
      <vt:lpstr>Times New Roman</vt:lpstr>
      <vt:lpstr>Office Theme</vt:lpstr>
      <vt:lpstr>Equation</vt:lpstr>
      <vt:lpstr>PowerPoint Presentation</vt:lpstr>
      <vt:lpstr>Human Resource Management   TENTH EDITON</vt:lpstr>
      <vt:lpstr>Learning Objectives</vt:lpstr>
      <vt:lpstr>Learning Objectives (cont’d)</vt:lpstr>
      <vt:lpstr>Human Resources as a Core Competency</vt:lpstr>
      <vt:lpstr> Possible HR areas for Core Competencies</vt:lpstr>
      <vt:lpstr>HR-Based Core Competencies</vt:lpstr>
      <vt:lpstr> Customer Service Dimensions</vt:lpstr>
      <vt:lpstr> Factors That Determine HR Plans</vt:lpstr>
      <vt:lpstr> Linkage of Organizational and HR Strategies</vt:lpstr>
      <vt:lpstr>Human Resource Planning </vt:lpstr>
      <vt:lpstr> Typical Division of HR Responsibilities  in HR Planning</vt:lpstr>
      <vt:lpstr>Human Resource Planning (cont’d) </vt:lpstr>
      <vt:lpstr> HR Planning Process</vt:lpstr>
      <vt:lpstr>HR Planning Process</vt:lpstr>
      <vt:lpstr>Benefits of HR Planning</vt:lpstr>
      <vt:lpstr>Scanning the External Environment</vt:lpstr>
      <vt:lpstr> Employers’ Use of Part-Time Workers</vt:lpstr>
      <vt:lpstr>Internal Assessment of the  Organizational Workforce</vt:lpstr>
      <vt:lpstr>Internal Assessment of the  Organizational Workforce</vt:lpstr>
      <vt:lpstr>Forecasting HR Supply and Demand</vt:lpstr>
      <vt:lpstr>Forecasting HR Supply and Demand</vt:lpstr>
      <vt:lpstr> Forecasting Methods</vt:lpstr>
      <vt:lpstr>Forecasting HR Supply and Demand</vt:lpstr>
      <vt:lpstr>Forecasting HR Supply and Demand</vt:lpstr>
      <vt:lpstr>Forecasting HR Supply and Demand</vt:lpstr>
      <vt:lpstr> Estimating Internal Labor Supply for a Given Unit</vt:lpstr>
      <vt:lpstr>Managing Human Resource  Surplus or Shortage</vt:lpstr>
      <vt:lpstr>Managing Human Resource  Surplus or Shortage</vt:lpstr>
      <vt:lpstr>Managing Human Resource  Surplus or Shortage</vt:lpstr>
      <vt:lpstr>Managing Human Resource  Surplus or Shortage</vt:lpstr>
      <vt:lpstr>Managing Human Resource  Surplus or Shortage</vt:lpstr>
      <vt:lpstr>Assessing HR Effectiveness</vt:lpstr>
      <vt:lpstr> Overview of the HR Evaluation Process</vt:lpstr>
      <vt:lpstr>Assessing HR Effectiveness</vt:lpstr>
      <vt:lpstr>Using HR Research for Assessment</vt:lpstr>
      <vt:lpstr>HR Performance and Benchmarking</vt:lpstr>
      <vt:lpstr>Doing the Benchmarking Analysis</vt:lpstr>
      <vt:lpstr> HR Business Performance Calculations</vt:lpstr>
      <vt:lpstr> HR Business Performance Calculations</vt:lpstr>
      <vt:lpstr>Human Resource Information Systems</vt:lpstr>
      <vt:lpstr> Uses of an HR Information System (HRIS)</vt:lpstr>
      <vt:lpstr>Designing and Implementing an HRIS</vt:lpstr>
      <vt:lpstr>Accessing the HRIS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Microsoft Office User</cp:lastModifiedBy>
  <cp:revision>12</cp:revision>
  <dcterms:created xsi:type="dcterms:W3CDTF">2021-08-03T13:03:26Z</dcterms:created>
  <dcterms:modified xsi:type="dcterms:W3CDTF">2023-01-14T08:17:50Z</dcterms:modified>
</cp:coreProperties>
</file>