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93" r:id="rId5"/>
    <p:sldId id="611" r:id="rId6"/>
    <p:sldId id="614" r:id="rId7"/>
    <p:sldId id="615" r:id="rId8"/>
    <p:sldId id="558" r:id="rId9"/>
    <p:sldId id="574" r:id="rId10"/>
    <p:sldId id="560" r:id="rId11"/>
    <p:sldId id="624" r:id="rId12"/>
    <p:sldId id="612" r:id="rId13"/>
    <p:sldId id="594" r:id="rId14"/>
    <p:sldId id="618" r:id="rId15"/>
    <p:sldId id="626" r:id="rId16"/>
    <p:sldId id="616" r:id="rId17"/>
    <p:sldId id="633" r:id="rId18"/>
    <p:sldId id="617" r:id="rId19"/>
    <p:sldId id="634" r:id="rId20"/>
    <p:sldId id="591" r:id="rId21"/>
    <p:sldId id="623" r:id="rId22"/>
    <p:sldId id="622" r:id="rId23"/>
    <p:sldId id="621" r:id="rId24"/>
    <p:sldId id="570" r:id="rId25"/>
    <p:sldId id="620" r:id="rId26"/>
    <p:sldId id="590" r:id="rId27"/>
    <p:sldId id="627" r:id="rId28"/>
    <p:sldId id="625" r:id="rId29"/>
    <p:sldId id="628" r:id="rId30"/>
    <p:sldId id="545" r:id="rId31"/>
    <p:sldId id="598" r:id="rId32"/>
    <p:sldId id="632" r:id="rId33"/>
    <p:sldId id="629" r:id="rId34"/>
    <p:sldId id="599" r:id="rId35"/>
    <p:sldId id="600" r:id="rId36"/>
    <p:sldId id="544" r:id="rId37"/>
    <p:sldId id="601" r:id="rId38"/>
    <p:sldId id="630" r:id="rId39"/>
    <p:sldId id="631" r:id="rId40"/>
    <p:sldId id="485" r:id="rId41"/>
    <p:sldId id="619"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11"/>
            <p14:sldId id="614"/>
            <p14:sldId id="615"/>
            <p14:sldId id="558"/>
            <p14:sldId id="574"/>
            <p14:sldId id="560"/>
            <p14:sldId id="624"/>
            <p14:sldId id="612"/>
            <p14:sldId id="594"/>
            <p14:sldId id="618"/>
            <p14:sldId id="626"/>
            <p14:sldId id="616"/>
            <p14:sldId id="633"/>
            <p14:sldId id="617"/>
            <p14:sldId id="634"/>
            <p14:sldId id="591"/>
            <p14:sldId id="623"/>
            <p14:sldId id="622"/>
            <p14:sldId id="621"/>
            <p14:sldId id="570"/>
            <p14:sldId id="620"/>
            <p14:sldId id="590"/>
            <p14:sldId id="627"/>
            <p14:sldId id="625"/>
            <p14:sldId id="628"/>
            <p14:sldId id="545"/>
            <p14:sldId id="598"/>
            <p14:sldId id="632"/>
            <p14:sldId id="629"/>
            <p14:sldId id="599"/>
            <p14:sldId id="600"/>
            <p14:sldId id="544"/>
            <p14:sldId id="601"/>
            <p14:sldId id="630"/>
            <p14:sldId id="631"/>
            <p14:sldId id="485"/>
            <p14:sldId id="619"/>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EEDD"/>
    <a:srgbClr val="000000"/>
    <a:srgbClr val="843C0C"/>
    <a:srgbClr val="669BBC"/>
    <a:srgbClr val="FAC748"/>
    <a:srgbClr val="F8F8F8"/>
    <a:srgbClr val="EE7EA4"/>
    <a:srgbClr val="E3C1DC"/>
    <a:srgbClr val="C1EFFF"/>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662" autoAdjust="0"/>
    <p:restoredTop sz="94343" autoAdjust="0"/>
  </p:normalViewPr>
  <p:slideViewPr>
    <p:cSldViewPr snapToGrid="0">
      <p:cViewPr varScale="1">
        <p:scale>
          <a:sx n="65" d="100"/>
          <a:sy n="65" d="100"/>
        </p:scale>
        <p:origin x="420"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2024-10-29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4703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263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30347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2814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2024-10-29</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28.jpg"/><Relationship Id="rId5" Type="http://schemas.openxmlformats.org/officeDocument/2006/relationships/image" Target="../media/image27.jpeg"/><Relationship Id="rId4" Type="http://schemas.openxmlformats.org/officeDocument/2006/relationships/image" Target="../media/image24.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9.jpg"/><Relationship Id="rId4" Type="http://schemas.openxmlformats.org/officeDocument/2006/relationships/image" Target="../media/image10.jpg"/></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1.jpeg"/><Relationship Id="rId4" Type="http://schemas.openxmlformats.org/officeDocument/2006/relationships/image" Target="../media/image30.jpg"/></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3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bue.edu/com/files/2021/04/Wcop-ed-handout.pdf"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6.png"/><Relationship Id="rId7" Type="http://schemas.openxmlformats.org/officeDocument/2006/relationships/image" Target="../media/image7.sv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754596" y="2864682"/>
            <a:ext cx="2465740" cy="1200329"/>
          </a:xfrm>
          <a:prstGeom prst="rect">
            <a:avLst/>
          </a:prstGeom>
          <a:noFill/>
        </p:spPr>
        <p:txBody>
          <a:bodyPr wrap="non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الصحفي</a:t>
            </a:r>
            <a:endParaRPr lang="en-US" sz="3600" b="1" dirty="0" smtClean="0">
              <a:solidFill>
                <a:srgbClr val="00B0F0"/>
              </a:solidFill>
              <a:latin typeface="Times New Roman" panose="02020603050405020304" pitchFamily="18" charset="0"/>
              <a:cs typeface="Times New Roman" panose="02020603050405020304" pitchFamily="18" charset="0"/>
            </a:endParaRPr>
          </a:p>
          <a:p>
            <a:pPr algn="ctr"/>
            <a:r>
              <a:rPr lang="ar-SA" sz="3600" b="1" dirty="0" smtClean="0">
                <a:solidFill>
                  <a:srgbClr val="00B0F0"/>
                </a:solidFill>
                <a:latin typeface="Times New Roman" panose="02020603050405020304" pitchFamily="18" charset="0"/>
                <a:cs typeface="Times New Roman" panose="02020603050405020304" pitchFamily="18" charset="0"/>
              </a:rPr>
              <a:t>3- أعمدة الرأي</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62061" y="1467841"/>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204084" cy="4938676"/>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7428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443398"/>
            <a:ext cx="6868276" cy="467718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أعمدة الرأي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تعريف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خصائص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موضوعات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كاتب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كتابة العمود الصحفي</a:t>
            </a:r>
          </a:p>
          <a:p>
            <a:pPr marL="973138" lvl="0" indent="-176213" algn="r" rtl="1">
              <a:lnSpc>
                <a:spcPct val="150000"/>
              </a:lnSpc>
              <a:buFont typeface="Wingdings" panose="05000000000000000000" pitchFamily="2" charset="2"/>
              <a:buChar char="§"/>
              <a:tabLst>
                <a:tab pos="1150938" algn="l"/>
                <a:tab pos="1195388"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نموذج تطبيقي لكتابة عمود صحفي</a:t>
            </a:r>
          </a:p>
          <a:p>
            <a:pPr marL="342900" lvl="0" indent="-342900" algn="r" rtl="1">
              <a:lnSpc>
                <a:spcPct val="150000"/>
              </a:lnSpc>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226393" y="54955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0439" y="1633409"/>
            <a:ext cx="10751573"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7683909" y="1701078"/>
            <a:ext cx="3229897" cy="60016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2200" b="1" dirty="0" smtClean="0">
                <a:solidFill>
                  <a:srgbClr val="C00000"/>
                </a:solidFill>
                <a:latin typeface="Alexandria ExtraBold" pitchFamily="2" charset="-78"/>
                <a:cs typeface="Alexandria ExtraBold" pitchFamily="2" charset="-78"/>
              </a:rPr>
              <a:t>أنواع المقال الصحفي</a:t>
            </a:r>
            <a:endParaRPr lang="ar-SA" sz="2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560439" y="2217225"/>
            <a:ext cx="10751573" cy="387798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تعددت تصنيفات المقالات الصحفية؛ فهناك من صنفها إلى:</a:t>
            </a:r>
          </a:p>
          <a:p>
            <a:pPr marL="517525" indent="-342900" algn="r" rtl="1">
              <a:lnSpc>
                <a:spcPct val="150000"/>
              </a:lnSpc>
              <a:buFont typeface="Wingdings" panose="05000000000000000000" pitchFamily="2" charset="2"/>
              <a:buChar char="Ø"/>
            </a:pPr>
            <a:r>
              <a:rPr lang="ar-SA" sz="24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المقال الافتتاحي </a:t>
            </a:r>
            <a:r>
              <a:rPr lang="en-US" sz="2000" dirty="0">
                <a:latin typeface="Alexandria SemiBold" pitchFamily="2" charset="-78"/>
                <a:cs typeface="Alexandria SemiBold" pitchFamily="2" charset="-78"/>
              </a:rPr>
              <a:t>Editorials</a:t>
            </a:r>
            <a:endParaRPr lang="ar-SA" sz="2000" dirty="0">
              <a:latin typeface="Alexandria SemiBold" pitchFamily="2" charset="-78"/>
              <a:cs typeface="Alexandria SemiBold" pitchFamily="2" charset="-78"/>
            </a:endParaRPr>
          </a:p>
          <a:p>
            <a:pPr marL="174625" algn="r" rtl="1">
              <a:lnSpc>
                <a:spcPct val="150000"/>
              </a:lnSpc>
            </a:pPr>
            <a:r>
              <a:rPr lang="ar-SA" sz="2000" dirty="0" smtClean="0">
                <a:latin typeface="Alexandria SemiBold" pitchFamily="2" charset="-78"/>
                <a:cs typeface="Alexandria SemiBold" pitchFamily="2" charset="-78"/>
              </a:rPr>
              <a:t>وهناك </a:t>
            </a:r>
            <a:r>
              <a:rPr lang="ar-SA" sz="2000" dirty="0">
                <a:latin typeface="Alexandria SemiBold" pitchFamily="2" charset="-78"/>
                <a:cs typeface="Alexandria SemiBold" pitchFamily="2" charset="-78"/>
              </a:rPr>
              <a:t>من اعتمد في تصنيف المقال الصحفي وفقاً للمضمون إلى: المقال السياسي والاقتصادي والاجتماعي والفني والرياضي ... إلخ.</a:t>
            </a:r>
          </a:p>
          <a:p>
            <a:pPr marL="174625" algn="r" rtl="1">
              <a:lnSpc>
                <a:spcPct val="150000"/>
              </a:lnSpc>
            </a:pPr>
            <a:r>
              <a:rPr lang="ar-SA" sz="2000" dirty="0">
                <a:solidFill>
                  <a:srgbClr val="C00000"/>
                </a:solidFill>
                <a:latin typeface="Alexandria SemiBold" pitchFamily="2" charset="-78"/>
                <a:cs typeface="Alexandria SemiBold" pitchFamily="2" charset="-78"/>
              </a:rPr>
              <a:t>وهناك تصنيف شائع للمقالات في المواقع الإلكترونية هي:</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الافتتاحي : </a:t>
            </a:r>
            <a:r>
              <a:rPr lang="en-US" sz="2000" dirty="0">
                <a:latin typeface="Alexandria SemiBold" pitchFamily="2" charset="-78"/>
                <a:cs typeface="Alexandria SemiBold" pitchFamily="2" charset="-78"/>
              </a:rPr>
              <a:t>Editorial</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العمود الصحفي </a:t>
            </a:r>
            <a:r>
              <a:rPr lang="en-US" sz="2000" dirty="0">
                <a:latin typeface="Alexandria SemiBold" pitchFamily="2" charset="-78"/>
                <a:cs typeface="Alexandria SemiBold" pitchFamily="2" charset="-78"/>
              </a:rPr>
              <a:t>Column</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التحليلي</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a:t>
            </a:r>
            <a:r>
              <a:rPr lang="en-US" sz="2000" dirty="0">
                <a:latin typeface="Alexandria SemiBold" pitchFamily="2" charset="-78"/>
                <a:cs typeface="Alexandria SemiBold" pitchFamily="2" charset="-78"/>
              </a:rPr>
              <a:t>Analytical </a:t>
            </a:r>
            <a:r>
              <a:rPr lang="en-US" sz="2000" dirty="0" smtClean="0">
                <a:latin typeface="Alexandria SemiBold" pitchFamily="2" charset="-78"/>
                <a:cs typeface="Alexandria SemiBold" pitchFamily="2" charset="-78"/>
              </a:rPr>
              <a:t>Article</a:t>
            </a:r>
            <a:endParaRPr lang="ar-SA" sz="2000" dirty="0">
              <a:latin typeface="Alexandria SemiBold" pitchFamily="2" charset="-78"/>
              <a:cs typeface="Alexandria Semi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96359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r>
              <a:rPr lang="ar-SA" sz="2000" dirty="0">
                <a:latin typeface="Alexandria SemiBold" pitchFamily="2" charset="-78"/>
                <a:cs typeface="Alexandria SemiBold" pitchFamily="2" charset="-78"/>
              </a:rPr>
              <a:t>المقال النقدي: </a:t>
            </a:r>
            <a:r>
              <a:rPr lang="en-US" sz="2000" dirty="0">
                <a:latin typeface="Alexandria SemiBold" pitchFamily="2" charset="-78"/>
                <a:cs typeface="Alexandria SemiBold" pitchFamily="2" charset="-78"/>
              </a:rPr>
              <a:t>Critical Article or Review</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startAt="4"/>
            </a:pPr>
            <a:r>
              <a:rPr lang="ar-SA" sz="2000" dirty="0">
                <a:solidFill>
                  <a:srgbClr val="000000"/>
                </a:solidFill>
                <a:latin typeface="Alexandria SemiBold" pitchFamily="2" charset="-78"/>
                <a:cs typeface="Alexandria SemiBold" pitchFamily="2" charset="-78"/>
              </a:rPr>
              <a:t>اليوميات : </a:t>
            </a:r>
            <a:r>
              <a:rPr lang="en-US" sz="2000" dirty="0" smtClean="0">
                <a:solidFill>
                  <a:srgbClr val="000000"/>
                </a:solidFill>
                <a:latin typeface="Alexandria SemiBold" pitchFamily="2" charset="-78"/>
                <a:cs typeface="Alexandria SemiBold" pitchFamily="2" charset="-78"/>
              </a:rPr>
              <a:t>Notes</a:t>
            </a: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397784" y="2732321"/>
            <a:ext cx="3483463" cy="501932"/>
          </a:xfrm>
          <a:prstGeom prst="rect">
            <a:avLst/>
          </a:prstGeom>
          <a:noFill/>
          <a:effectLst>
            <a:reflection stA="45000" endPos="0" dir="5400000" sy="-100000" algn="bl" rotWithShape="0"/>
          </a:effectLst>
        </p:spPr>
        <p:txBody>
          <a:bodyPr wrap="square" rtlCol="0">
            <a:spAutoFit/>
          </a:bodyPr>
          <a:lstStyle/>
          <a:p>
            <a:pPr marL="517525" indent="-342900" algn="r" rtl="1">
              <a:lnSpc>
                <a:spcPct val="150000"/>
              </a:lnSpc>
              <a:buFont typeface="Wingdings" panose="05000000000000000000" pitchFamily="2" charset="2"/>
              <a:buChar char="Ø"/>
            </a:pPr>
            <a:r>
              <a:rPr lang="ar-SA" sz="2000" dirty="0">
                <a:latin typeface="Alexandria SemiBold" pitchFamily="2" charset="-78"/>
                <a:cs typeface="Alexandria SemiBold" pitchFamily="2" charset="-78"/>
              </a:rPr>
              <a:t>الأعمدة </a:t>
            </a:r>
            <a:r>
              <a:rPr lang="en-US" sz="2000" dirty="0">
                <a:latin typeface="Alexandria SemiBold" pitchFamily="2" charset="-78"/>
                <a:cs typeface="Alexandria SemiBold" pitchFamily="2" charset="-78"/>
              </a:rPr>
              <a:t>Columns</a:t>
            </a:r>
            <a:endParaRPr lang="ar-SA"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437814" y="1986925"/>
            <a:ext cx="8139670"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يطلق على المقال الافتتاحي </a:t>
            </a:r>
            <a:r>
              <a:rPr lang="en-US" dirty="0" smtClean="0">
                <a:latin typeface="Alexandria SemiBold" pitchFamily="2" charset="-78"/>
                <a:cs typeface="Alexandria SemiBold" pitchFamily="2" charset="-78"/>
              </a:rPr>
              <a:t>Editorial</a:t>
            </a:r>
            <a:r>
              <a:rPr lang="ar-SA" dirty="0" smtClean="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ب</a:t>
            </a:r>
            <a:r>
              <a:rPr lang="ar-SA" u="sng" dirty="0" smtClean="0">
                <a:latin typeface="Alexandria SemiBold" pitchFamily="2" charset="-78"/>
                <a:cs typeface="Alexandria SemiBold" pitchFamily="2" charset="-78"/>
              </a:rPr>
              <a:t>الافتتاحية  </a:t>
            </a:r>
            <a:r>
              <a:rPr lang="ar-SA" dirty="0">
                <a:latin typeface="Alexandria SemiBold" pitchFamily="2" charset="-78"/>
                <a:cs typeface="Alexandria SemiBold" pitchFamily="2" charset="-78"/>
              </a:rPr>
              <a:t>أو </a:t>
            </a:r>
            <a:r>
              <a:rPr lang="ar-SA" dirty="0" smtClean="0">
                <a:latin typeface="Alexandria SemiBold" pitchFamily="2" charset="-78"/>
                <a:cs typeface="Alexandria SemiBold" pitchFamily="2" charset="-78"/>
              </a:rPr>
              <a:t>المقال الرئيسي ، وهو مقال ثابت ينشر بشكل دوري، ويُعبر بشكل مباشر عن سياسة الصحيفة في الأحداث اليومية الجارية وفي القضايا التي تشغل اهتمام الرأى العام المحلي أو الدولي. </a:t>
            </a:r>
          </a:p>
          <a:p>
            <a:pPr marL="174625" algn="r" rtl="1">
              <a:lnSpc>
                <a:spcPct val="150000"/>
              </a:lnSpc>
            </a:pPr>
            <a:r>
              <a:rPr lang="ar-SA" dirty="0">
                <a:solidFill>
                  <a:srgbClr val="C00000"/>
                </a:solidFill>
                <a:latin typeface="Alexandria SemiBold" pitchFamily="2" charset="-78"/>
                <a:cs typeface="Alexandria SemiBold" pitchFamily="2" charset="-78"/>
              </a:rPr>
              <a:t>يتميز المقال الافتتاحي بالخصائص التالية</a:t>
            </a:r>
            <a:r>
              <a:rPr lang="ar-SA" sz="1400" dirty="0">
                <a:latin typeface="Alexandria SemiBold" pitchFamily="2" charset="-78"/>
                <a:cs typeface="Alexandria SemiBold" pitchFamily="2" charset="-78"/>
              </a:rPr>
              <a:t>:</a:t>
            </a:r>
          </a:p>
          <a:p>
            <a:pPr marL="631825" indent="-457200" algn="r" rtl="1">
              <a:lnSpc>
                <a:spcPct val="150000"/>
              </a:lnSpc>
              <a:buFont typeface="+mj-lt"/>
              <a:buAutoNum type="arabicPeriod"/>
            </a:pPr>
            <a:r>
              <a:rPr lang="ar-SA" dirty="0">
                <a:latin typeface="Alexandria SemiBold" pitchFamily="2" charset="-78"/>
                <a:cs typeface="Alexandria SemiBold" pitchFamily="2" charset="-78"/>
              </a:rPr>
              <a:t>التعبير عن سياسة الموقع، </a:t>
            </a:r>
            <a:r>
              <a:rPr lang="ar-SA" dirty="0" smtClean="0">
                <a:latin typeface="Alexandria SemiBold" pitchFamily="2" charset="-78"/>
                <a:cs typeface="Alexandria SemiBold" pitchFamily="2" charset="-78"/>
              </a:rPr>
              <a:t>فالصحف الحكومية </a:t>
            </a:r>
            <a:r>
              <a:rPr lang="ar-SA" dirty="0">
                <a:latin typeface="Alexandria SemiBold" pitchFamily="2" charset="-78"/>
                <a:cs typeface="Alexandria SemiBold" pitchFamily="2" charset="-78"/>
              </a:rPr>
              <a:t>تعكس الافتتاحية عن وجهة نظر الحكومة ، </a:t>
            </a:r>
            <a:r>
              <a:rPr lang="ar-SA" dirty="0" smtClean="0">
                <a:latin typeface="Alexandria SemiBold" pitchFamily="2" charset="-78"/>
                <a:cs typeface="Alexandria SemiBold" pitchFamily="2" charset="-78"/>
              </a:rPr>
              <a:t>والصحف </a:t>
            </a:r>
            <a:r>
              <a:rPr lang="ar-SA" dirty="0">
                <a:latin typeface="Alexandria SemiBold" pitchFamily="2" charset="-78"/>
                <a:cs typeface="Alexandria SemiBold" pitchFamily="2" charset="-78"/>
              </a:rPr>
              <a:t>حزبية تُعبر عن وجهة نظر الحزب، أما إذا كانت صحيفة خاصة مملوكة لأفراد أو شركة تُعبر عن مالكها.</a:t>
            </a:r>
          </a:p>
          <a:p>
            <a:pPr marL="631825" indent="-457200" algn="r" rtl="1">
              <a:lnSpc>
                <a:spcPct val="150000"/>
              </a:lnSpc>
              <a:buFont typeface="+mj-lt"/>
              <a:buAutoNum type="arabicPeriod"/>
            </a:pPr>
            <a:r>
              <a:rPr lang="ar-SA" dirty="0">
                <a:latin typeface="Alexandria SemiBold" pitchFamily="2" charset="-78"/>
                <a:cs typeface="Alexandria SemiBold" pitchFamily="2" charset="-78"/>
              </a:rPr>
              <a:t>متابعة الأحداث اليومية، سواء تلك الأحداث </a:t>
            </a:r>
            <a:r>
              <a:rPr lang="ar-SA" dirty="0" smtClean="0">
                <a:latin typeface="Alexandria SemiBold" pitchFamily="2" charset="-78"/>
                <a:cs typeface="Alexandria SemiBold" pitchFamily="2" charset="-78"/>
              </a:rPr>
              <a:t>المحلية والدولية. </a:t>
            </a:r>
            <a:r>
              <a:rPr lang="ar-SA" dirty="0">
                <a:latin typeface="Alexandria SemiBold" pitchFamily="2" charset="-78"/>
                <a:cs typeface="Alexandria SemiBold" pitchFamily="2" charset="-78"/>
              </a:rPr>
              <a:t>فالافتتاحية في جوهرها هي قصة خبرية ذات رأي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297" y="2104827"/>
            <a:ext cx="3168789" cy="398625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916803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754411" y="2189305"/>
            <a:ext cx="7601847" cy="3416320"/>
          </a:xfrm>
          <a:prstGeom prst="rect">
            <a:avLst/>
          </a:prstGeom>
          <a:noFill/>
        </p:spPr>
        <p:txBody>
          <a:bodyPr wrap="square" rtlCol="0">
            <a:spAutoFit/>
          </a:bodyPr>
          <a:lstStyle/>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المقال </a:t>
            </a:r>
            <a:r>
              <a:rPr lang="ar-SA" dirty="0">
                <a:latin typeface="Alexandria SemiBold" pitchFamily="2" charset="-78"/>
                <a:cs typeface="Alexandria SemiBold" pitchFamily="2" charset="-78"/>
              </a:rPr>
              <a:t>الافتتاحي </a:t>
            </a:r>
            <a:r>
              <a:rPr lang="ar-SA" u="sng" dirty="0">
                <a:latin typeface="Alexandria SemiBold" pitchFamily="2" charset="-78"/>
                <a:cs typeface="Alexandria SemiBold" pitchFamily="2" charset="-78"/>
              </a:rPr>
              <a:t>لا يوقع من قِبل كاتبه</a:t>
            </a:r>
            <a:r>
              <a:rPr lang="ar-SA" dirty="0">
                <a:latin typeface="Alexandria SemiBold" pitchFamily="2" charset="-78"/>
                <a:cs typeface="Alexandria SemiBold" pitchFamily="2" charset="-78"/>
              </a:rPr>
              <a:t>؛ باعتبار أنه يُمثل رأي الموقع أو الصحيفة لا رأي الكاتب. </a:t>
            </a:r>
            <a:r>
              <a:rPr lang="ar-SA" dirty="0" smtClean="0">
                <a:latin typeface="Alexandria SemiBold" pitchFamily="2" charset="-78"/>
                <a:cs typeface="Alexandria SemiBold" pitchFamily="2" charset="-78"/>
              </a:rPr>
              <a:t>مثل</a:t>
            </a:r>
            <a:r>
              <a:rPr lang="ar-SA" dirty="0">
                <a:latin typeface="Alexandria SemiBold" pitchFamily="2" charset="-78"/>
                <a:cs typeface="Alexandria SemiBold" pitchFamily="2" charset="-78"/>
              </a:rPr>
              <a:t>: </a:t>
            </a:r>
            <a:r>
              <a:rPr lang="ar-SA" u="sng" dirty="0">
                <a:latin typeface="Alexandria SemiBold" pitchFamily="2" charset="-78"/>
                <a:cs typeface="Alexandria SemiBold" pitchFamily="2" charset="-78"/>
              </a:rPr>
              <a:t>كلمة </a:t>
            </a:r>
            <a:r>
              <a:rPr lang="ar-SA" u="sng" dirty="0" smtClean="0">
                <a:latin typeface="Alexandria SemiBold" pitchFamily="2" charset="-78"/>
                <a:cs typeface="Alexandria SemiBold" pitchFamily="2" charset="-78"/>
              </a:rPr>
              <a:t>الرياض.</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القدرة </a:t>
            </a:r>
            <a:r>
              <a:rPr lang="ar-SA" dirty="0">
                <a:latin typeface="Alexandria SemiBold" pitchFamily="2" charset="-78"/>
                <a:cs typeface="Alexandria SemiBold" pitchFamily="2" charset="-78"/>
              </a:rPr>
              <a:t>على اقناع القراء بالقضية </a:t>
            </a:r>
            <a:r>
              <a:rPr lang="ar-SA" dirty="0" smtClean="0">
                <a:latin typeface="Alexandria SemiBold" pitchFamily="2" charset="-78"/>
                <a:cs typeface="Alexandria SemiBold" pitchFamily="2" charset="-78"/>
              </a:rPr>
              <a:t>أو برأي الصحيفة. </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طول </a:t>
            </a:r>
            <a:r>
              <a:rPr lang="ar-SA" dirty="0">
                <a:latin typeface="Alexandria SemiBold" pitchFamily="2" charset="-78"/>
                <a:cs typeface="Alexandria SemiBold" pitchFamily="2" charset="-78"/>
              </a:rPr>
              <a:t>المقال الافتتاحي: يجب ألا تزيد عدد كلماته 500 كلمة</a:t>
            </a:r>
            <a:r>
              <a:rPr lang="ar-SA" dirty="0" smtClean="0">
                <a:latin typeface="Alexandria SemiBold" pitchFamily="2" charset="-78"/>
                <a:cs typeface="Alexandria SemiBold" pitchFamily="2" charset="-78"/>
              </a:rPr>
              <a:t>.</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تنوع موضوعات المقال الافتتاحي،  لكنه يركز على الموضوعات </a:t>
            </a:r>
            <a:r>
              <a:rPr lang="ar-SA" dirty="0">
                <a:latin typeface="Alexandria SemiBold" pitchFamily="2" charset="-78"/>
                <a:cs typeface="Alexandria SemiBold" pitchFamily="2" charset="-78"/>
              </a:rPr>
              <a:t>الجادة تاركاً الموضوعات الخفيفة لغيره من الفنون </a:t>
            </a:r>
            <a:r>
              <a:rPr lang="ar-SA" dirty="0" smtClean="0">
                <a:latin typeface="Alexandria SemiBold" pitchFamily="2" charset="-78"/>
                <a:cs typeface="Alexandria SemiBold" pitchFamily="2" charset="-78"/>
              </a:rPr>
              <a:t>.</a:t>
            </a:r>
          </a:p>
          <a:p>
            <a:pPr marL="515938" indent="-341313" algn="r" rtl="1">
              <a:lnSpc>
                <a:spcPct val="150000"/>
              </a:lnSpc>
              <a:buFont typeface="+mj-lt"/>
              <a:buAutoNum type="arabicPeriod" startAt="3"/>
            </a:pPr>
            <a:r>
              <a:rPr lang="ar-SA" dirty="0" smtClean="0">
                <a:latin typeface="Alexandria SemiBold" pitchFamily="2" charset="-78"/>
                <a:cs typeface="Alexandria SemiBold" pitchFamily="2" charset="-78"/>
              </a:rPr>
              <a:t>البناء الفني للمقال الافتتاحي يُبني على قالب الهرم المعتدل.</a:t>
            </a:r>
            <a:endParaRPr lang="ar-SA" dirty="0">
              <a:latin typeface="Alexandria SemiBold" pitchFamily="2" charset="-78"/>
              <a:cs typeface="Alexandria SemiBold" pitchFamily="2" charset="-78"/>
            </a:endParaRPr>
          </a:p>
          <a:p>
            <a:pPr marL="631825" indent="-457200" algn="r" rtl="1">
              <a:lnSpc>
                <a:spcPct val="150000"/>
              </a:lnSpc>
              <a:buFont typeface="+mj-lt"/>
              <a:buAutoNum type="arabicPeriod" startAt="3"/>
            </a:pPr>
            <a:endParaRPr lang="ar-SA" dirty="0" smtClean="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pic>
        <p:nvPicPr>
          <p:cNvPr id="17" name="Picture 16"/>
          <p:cNvPicPr>
            <a:picLocks noChangeAspect="1"/>
          </p:cNvPicPr>
          <p:nvPr/>
        </p:nvPicPr>
        <p:blipFill rotWithShape="1">
          <a:blip r:embed="rId4">
            <a:clrChange>
              <a:clrFrom>
                <a:srgbClr val="FAFAF3"/>
              </a:clrFrom>
              <a:clrTo>
                <a:srgbClr val="FAFAF3">
                  <a:alpha val="0"/>
                </a:srgbClr>
              </a:clrTo>
            </a:clrChange>
            <a:extLst>
              <a:ext uri="{28A0092B-C50C-407E-A947-70E740481C1C}">
                <a14:useLocalDpi xmlns:a14="http://schemas.microsoft.com/office/drawing/2010/main" val="0"/>
              </a:ext>
            </a:extLst>
          </a:blip>
          <a:srcRect l="42129" t="1290" r="6151" b="10108"/>
          <a:stretch/>
        </p:blipFill>
        <p:spPr>
          <a:xfrm>
            <a:off x="0" y="1914552"/>
            <a:ext cx="4237526" cy="3693095"/>
          </a:xfrm>
          <a:prstGeom prst="rect">
            <a:avLst/>
          </a:prstGeom>
        </p:spPr>
      </p:pic>
    </p:spTree>
    <p:extLst>
      <p:ext uri="{BB962C8B-B14F-4D97-AF65-F5344CB8AC3E}">
        <p14:creationId xmlns:p14="http://schemas.microsoft.com/office/powerpoint/2010/main" val="43539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823997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35298" y="8461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754412" y="93144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54412" y="11456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90387" y="1986925"/>
            <a:ext cx="8613628" cy="4016484"/>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المقال الافتتاحي </a:t>
            </a:r>
            <a:r>
              <a:rPr lang="ar-SA" dirty="0" smtClean="0">
                <a:latin typeface="Alexandria SemiBold" pitchFamily="2" charset="-78"/>
                <a:cs typeface="Alexandria SemiBold" pitchFamily="2" charset="-78"/>
              </a:rPr>
              <a:t>يربط بين سياسة </a:t>
            </a:r>
            <a:r>
              <a:rPr lang="ar-SA" dirty="0">
                <a:latin typeface="Alexandria SemiBold" pitchFamily="2" charset="-78"/>
                <a:cs typeface="Alexandria SemiBold" pitchFamily="2" charset="-78"/>
              </a:rPr>
              <a:t>الصحيفة التحريرية من ناحية، وبين طبيعة النظام السياسي والاجتماعي من ناحية ثانية، ثم </a:t>
            </a:r>
            <a:r>
              <a:rPr lang="ar-SA" dirty="0" smtClean="0">
                <a:latin typeface="Alexandria SemiBold" pitchFamily="2" charset="-78"/>
                <a:cs typeface="Alexandria SemiBold" pitchFamily="2" charset="-78"/>
              </a:rPr>
              <a:t>نوعية </a:t>
            </a:r>
            <a:r>
              <a:rPr lang="ar-SA" dirty="0">
                <a:latin typeface="Alexandria SemiBold" pitchFamily="2" charset="-78"/>
                <a:cs typeface="Alexandria SemiBold" pitchFamily="2" charset="-78"/>
              </a:rPr>
              <a:t>القراء من ناحية ثالثة. </a:t>
            </a:r>
            <a:endParaRPr lang="ar-SA" dirty="0" smtClean="0">
              <a:latin typeface="Alexandria SemiBold" pitchFamily="2" charset="-78"/>
              <a:cs typeface="Alexandria SemiBold" pitchFamily="2" charset="-78"/>
            </a:endParaRPr>
          </a:p>
          <a:p>
            <a:pPr marL="174625" algn="r" rtl="1">
              <a:lnSpc>
                <a:spcPct val="150000"/>
              </a:lnSpc>
            </a:pPr>
            <a:r>
              <a:rPr lang="ar-SA" u="sng" dirty="0" smtClean="0">
                <a:solidFill>
                  <a:srgbClr val="C00000"/>
                </a:solidFill>
                <a:latin typeface="Alexandria SemiBold" pitchFamily="2" charset="-78"/>
                <a:cs typeface="Alexandria SemiBold" pitchFamily="2" charset="-78"/>
              </a:rPr>
              <a:t>كاتب المقال </a:t>
            </a:r>
            <a:r>
              <a:rPr lang="ar-SA" u="sng" dirty="0">
                <a:solidFill>
                  <a:srgbClr val="C00000"/>
                </a:solidFill>
                <a:latin typeface="Alexandria SemiBold" pitchFamily="2" charset="-78"/>
                <a:cs typeface="Alexandria SemiBold" pitchFamily="2" charset="-78"/>
              </a:rPr>
              <a:t>الافتتاحي </a:t>
            </a:r>
            <a:r>
              <a:rPr lang="ar-SA" dirty="0" smtClean="0">
                <a:latin typeface="Alexandria SemiBold" pitchFamily="2" charset="-78"/>
                <a:cs typeface="Alexandria SemiBold" pitchFamily="2" charset="-78"/>
              </a:rPr>
              <a:t>يجب أن يكون </a:t>
            </a:r>
            <a:r>
              <a:rPr lang="ar-SA" dirty="0">
                <a:latin typeface="Alexandria SemiBold" pitchFamily="2" charset="-78"/>
                <a:cs typeface="Alexandria SemiBold" pitchFamily="2" charset="-78"/>
              </a:rPr>
              <a:t>من الكادر التحريري للموقع أو الصحيفة. </a:t>
            </a:r>
            <a:r>
              <a:rPr lang="ar-SA" dirty="0" smtClean="0">
                <a:latin typeface="Alexandria SemiBold" pitchFamily="2" charset="-78"/>
                <a:cs typeface="Alexandria SemiBold" pitchFamily="2" charset="-78"/>
              </a:rPr>
              <a:t>وقد </a:t>
            </a:r>
            <a:r>
              <a:rPr lang="ar-SA" dirty="0">
                <a:latin typeface="Alexandria SemiBold" pitchFamily="2" charset="-78"/>
                <a:cs typeface="Alexandria SemiBold" pitchFamily="2" charset="-78"/>
              </a:rPr>
              <a:t>يكون كاتب المقال الافتتاحي:</a:t>
            </a: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كاتب مُحترف: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هو الكاتب </a:t>
            </a:r>
            <a:r>
              <a:rPr lang="ar-SA" dirty="0">
                <a:latin typeface="Alexandria SemiBold" pitchFamily="2" charset="-78"/>
                <a:cs typeface="Alexandria SemiBold" pitchFamily="2" charset="-78"/>
              </a:rPr>
              <a:t>الذي يملك خبرة طويلة في العمل ككاتب صحفي.</a:t>
            </a: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رئيس التحرير أو مدير </a:t>
            </a:r>
            <a:r>
              <a:rPr lang="ar-SA" dirty="0" smtClean="0">
                <a:solidFill>
                  <a:schemeClr val="accent1"/>
                </a:solidFill>
                <a:latin typeface="Alexandria SemiBold" pitchFamily="2" charset="-78"/>
                <a:cs typeface="Alexandria SemiBold" pitchFamily="2" charset="-78"/>
              </a:rPr>
              <a:t>التحرير</a:t>
            </a:r>
            <a:endParaRPr lang="ar-SA" dirty="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هيئة التحرير</a:t>
            </a:r>
            <a:r>
              <a:rPr lang="ar-SA" sz="2400"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وهي مجموعة من الكُتاب الصحفيين ورؤساء الأقسام الذين تستند آرائهم إلى الخبرة والبحث والنقاش والقيم الراسخة. </a:t>
            </a:r>
            <a:endParaRPr lang="ar-SA" sz="700" dirty="0">
              <a:latin typeface="Alexandria SemiBold" pitchFamily="2" charset="-78"/>
              <a:cs typeface="Alexandria SemiBold" pitchFamily="2" charset="-78"/>
            </a:endParaRPr>
          </a:p>
          <a:p>
            <a:pPr marL="174625" algn="r" rtl="1">
              <a:lnSpc>
                <a:spcPct val="150000"/>
              </a:lnSpc>
            </a:pPr>
            <a:r>
              <a:rPr lang="ar-SA" sz="2000"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وبغض </a:t>
            </a:r>
            <a:r>
              <a:rPr lang="ar-SA" dirty="0">
                <a:latin typeface="Alexandria SemiBold" pitchFamily="2" charset="-78"/>
                <a:cs typeface="Alexandria SemiBold" pitchFamily="2" charset="-78"/>
              </a:rPr>
              <a:t>النظر عن كاتب المقال الافتتاحي المهم أن يحقق المقال </a:t>
            </a:r>
            <a:r>
              <a:rPr lang="ar-SA" dirty="0" smtClean="0">
                <a:latin typeface="Alexandria SemiBold" pitchFamily="2" charset="-78"/>
                <a:cs typeface="Alexandria SemiBold" pitchFamily="2" charset="-78"/>
              </a:rPr>
              <a:t>أهدافه.</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8672440" y="1504276"/>
            <a:ext cx="241834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1-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4" name="Rectangle 13"/>
          <p:cNvSpPr/>
          <p:nvPr/>
        </p:nvSpPr>
        <p:spPr>
          <a:xfrm>
            <a:off x="1435515" y="101787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r="34347" b="38925"/>
          <a:stretch/>
        </p:blipFill>
        <p:spPr>
          <a:xfrm>
            <a:off x="-148053" y="1429107"/>
            <a:ext cx="3238440" cy="4733645"/>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spTree>
    <p:extLst>
      <p:ext uri="{BB962C8B-B14F-4D97-AF65-F5344CB8AC3E}">
        <p14:creationId xmlns:p14="http://schemas.microsoft.com/office/powerpoint/2010/main" val="185826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497019"/>
            <a:ext cx="9355013"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0" y="2663019"/>
            <a:ext cx="1929867" cy="2045650"/>
          </a:xfrm>
          <a:prstGeom prst="rect">
            <a:avLst/>
          </a:prstGeom>
        </p:spPr>
      </p:pic>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158" t="17885" r="158" b="2042"/>
          <a:stretch/>
        </p:blipFill>
        <p:spPr>
          <a:xfrm>
            <a:off x="2050026" y="1595188"/>
            <a:ext cx="8908026" cy="4473410"/>
          </a:xfrm>
          <a:prstGeom prst="rect">
            <a:avLst/>
          </a:prstGeom>
        </p:spPr>
      </p:pic>
      <p:sp>
        <p:nvSpPr>
          <p:cNvPr id="15" name="Rectangle 14"/>
          <p:cNvSpPr/>
          <p:nvPr/>
        </p:nvSpPr>
        <p:spPr>
          <a:xfrm>
            <a:off x="1568247" y="107686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7736310" y="1595188"/>
            <a:ext cx="3056629"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27564" y="6831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821132" y="9317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12382" y="72116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585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5293" y="1732551"/>
            <a:ext cx="10310242" cy="4514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50386" y="8698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6391"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20688" y="117931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973394" y="2256842"/>
            <a:ext cx="10132141" cy="3877985"/>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يهدف المقال التحليلي إلى التحليل العميق للأحداث والقضايا التي تشغل الرأي العام، فيتناول الأحداث بالتفصيل ويربط بينها وبين أحداث أخرى، ثم يستنبط منها ما يراه من آراء واتجاهات. </a:t>
            </a:r>
          </a:p>
          <a:p>
            <a:pPr marL="174625" algn="r" rtl="1">
              <a:lnSpc>
                <a:spcPct val="150000"/>
              </a:lnSpc>
            </a:pPr>
            <a:r>
              <a:rPr lang="ar-SA" dirty="0" smtClean="0">
                <a:latin typeface="Alexandria SemiBold" pitchFamily="2" charset="-78"/>
                <a:cs typeface="Alexandria SemiBold" pitchFamily="2" charset="-78"/>
              </a:rPr>
              <a:t>وعادة ما ينشر المقال التحليلي أسبوعياً، حتى يكون هناك فرصة أمام الكاتب للخوض في التناول العميق للموضوع؛ لذا يتسم بطول محتواه الذي يتراوح بين 500 - 800 كلمة.</a:t>
            </a:r>
          </a:p>
          <a:p>
            <a:pPr marL="517525" indent="-342900" algn="r" rtl="1">
              <a:lnSpc>
                <a:spcPct val="150000"/>
              </a:lnSpc>
              <a:buFont typeface="Wingdings" panose="05000000000000000000" pitchFamily="2" charset="2"/>
              <a:buChar char="v"/>
            </a:pPr>
            <a:r>
              <a:rPr lang="ar-SA" sz="2000" dirty="0" smtClean="0">
                <a:solidFill>
                  <a:srgbClr val="843C0C"/>
                </a:solidFill>
                <a:latin typeface="Alexandria SemiBold" pitchFamily="2" charset="-78"/>
                <a:cs typeface="Alexandria SemiBold" pitchFamily="2" charset="-78"/>
              </a:rPr>
              <a:t>الفرق بين المقال </a:t>
            </a:r>
            <a:r>
              <a:rPr lang="ar-SA" sz="2000" dirty="0">
                <a:solidFill>
                  <a:srgbClr val="843C0C"/>
                </a:solidFill>
                <a:latin typeface="Alexandria SemiBold" pitchFamily="2" charset="-78"/>
                <a:cs typeface="Alexandria SemiBold" pitchFamily="2" charset="-78"/>
              </a:rPr>
              <a:t>التحليلي والمقال الافتتاحي</a:t>
            </a:r>
            <a:endParaRPr lang="ar-SA" sz="2000" dirty="0" smtClean="0">
              <a:solidFill>
                <a:srgbClr val="843C0C"/>
              </a:solidFill>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تغلب الموضوعات السياسية على المقال </a:t>
            </a:r>
            <a:r>
              <a:rPr lang="ar-SA" dirty="0" smtClean="0">
                <a:latin typeface="Alexandria SemiBold" pitchFamily="2" charset="-78"/>
                <a:cs typeface="Alexandria SemiBold" pitchFamily="2" charset="-78"/>
              </a:rPr>
              <a:t>التحليلي، أما المقال الافتتاحي فتتنوع موضوعاته وإن كان يركز على الموضوعات ذات الطابع الجاد.</a:t>
            </a:r>
            <a:endParaRPr lang="ar-SA" dirty="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المقال التحليلي يوقع من قِبل كاتبه، في حين المقال الافتتاحي لا يوقع ويسند إلى الصحيفة</a:t>
            </a:r>
            <a:endParaRPr lang="ar-SA"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7808" t="47400" r="48581" b="11750"/>
          <a:stretch/>
        </p:blipFill>
        <p:spPr>
          <a:xfrm flipH="1">
            <a:off x="-384155" y="2979174"/>
            <a:ext cx="2006475" cy="250722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823360" y="1809304"/>
            <a:ext cx="2882529"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2- المقال التحليلي</a:t>
            </a:r>
            <a:endParaRPr lang="en-US" sz="2800" b="1" dirty="0">
              <a:solidFill>
                <a:srgbClr val="C00000"/>
              </a:solidFill>
              <a:latin typeface="Alexandria ExtraBold" pitchFamily="2" charset="-78"/>
              <a:cs typeface="Alexandria ExtraBold" pitchFamily="2" charset="-78"/>
            </a:endParaRPr>
          </a:p>
        </p:txBody>
      </p:sp>
      <p:sp>
        <p:nvSpPr>
          <p:cNvPr id="16" name="Rectangle 15"/>
          <p:cNvSpPr/>
          <p:nvPr/>
        </p:nvSpPr>
        <p:spPr>
          <a:xfrm>
            <a:off x="889815" y="1312833"/>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63696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2" y="1573489"/>
            <a:ext cx="8526993" cy="4478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789545" y="7497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975672" y="86446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975672" y="10161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5334297" y="2034513"/>
            <a:ext cx="5908115" cy="4074192"/>
          </a:xfrm>
          <a:prstGeom prst="rect">
            <a:avLst/>
          </a:prstGeom>
          <a:noFill/>
        </p:spPr>
        <p:txBody>
          <a:bodyPr wrap="square" rtlCol="0">
            <a:spAutoFit/>
          </a:bodyPr>
          <a:lstStyle/>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عرض وتحليل الأحداث الجارية والكشف عن أبعادها.</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مناقشة وطرح القضايا والموضوعات التي تشغل الرأي العام.</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التعبير عن السياسات والاتجاهات السائدة في المجتمع.</a:t>
            </a:r>
          </a:p>
          <a:p>
            <a:pPr marL="396875" algn="r" rtl="1">
              <a:lnSpc>
                <a:spcPct val="150000"/>
              </a:lnSpc>
            </a:pPr>
            <a:endParaRPr lang="ar-SA" sz="600" dirty="0" smtClean="0">
              <a:latin typeface="Alexandria SemiBold" pitchFamily="2" charset="-78"/>
              <a:cs typeface="Alexandria SemiBold" pitchFamily="2" charset="-78"/>
            </a:endParaRPr>
          </a:p>
          <a:p>
            <a:pPr marL="396875" algn="r" rtl="1">
              <a:lnSpc>
                <a:spcPct val="150000"/>
              </a:lnSpc>
            </a:pPr>
            <a:r>
              <a:rPr lang="ar-SA" dirty="0" smtClean="0">
                <a:latin typeface="Alexandria SemiBold" pitchFamily="2" charset="-78"/>
                <a:cs typeface="Alexandria SemiBold" pitchFamily="2" charset="-78"/>
              </a:rPr>
              <a:t>كتابة المقال التحليلي: يعتمد </a:t>
            </a:r>
            <a:r>
              <a:rPr lang="ar-SA" dirty="0">
                <a:latin typeface="Alexandria SemiBold" pitchFamily="2" charset="-78"/>
                <a:cs typeface="Alexandria SemiBold" pitchFamily="2" charset="-78"/>
              </a:rPr>
              <a:t>البناء الفني للمقال التحليلي على قالب الهرم المعتدل؛ أي يحتوي على مقدمة وجسم وخاتمة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4">
            <a:clrChange>
              <a:clrFrom>
                <a:srgbClr val="F8F9F3"/>
              </a:clrFrom>
              <a:clrTo>
                <a:srgbClr val="F8F9F3">
                  <a:alpha val="0"/>
                </a:srgbClr>
              </a:clrTo>
            </a:clrChange>
            <a:extLst>
              <a:ext uri="{28A0092B-C50C-407E-A947-70E740481C1C}">
                <a14:useLocalDpi xmlns:a14="http://schemas.microsoft.com/office/drawing/2010/main" val="0"/>
              </a:ext>
            </a:extLst>
          </a:blip>
          <a:srcRect l="41371" t="1291" r="6371" b="8386"/>
          <a:stretch/>
        </p:blipFill>
        <p:spPr>
          <a:xfrm>
            <a:off x="185612" y="1995711"/>
            <a:ext cx="5148685" cy="4027335"/>
          </a:xfrm>
          <a:prstGeom prst="rect">
            <a:avLst/>
          </a:prstGeom>
        </p:spPr>
      </p:pic>
      <p:sp>
        <p:nvSpPr>
          <p:cNvPr id="17" name="Rectangle 16"/>
          <p:cNvSpPr/>
          <p:nvPr/>
        </p:nvSpPr>
        <p:spPr>
          <a:xfrm>
            <a:off x="1730479" y="116535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8" name="TextBox 17">
            <a:extLst>
              <a:ext uri="{FF2B5EF4-FFF2-40B4-BE49-F238E27FC236}">
                <a16:creationId xmlns:a16="http://schemas.microsoft.com/office/drawing/2014/main" id="{F9A80F9F-74DB-1D57-04E8-E20E92A09B0A}"/>
              </a:ext>
            </a:extLst>
          </p:cNvPr>
          <p:cNvSpPr txBox="1"/>
          <p:nvPr/>
        </p:nvSpPr>
        <p:spPr>
          <a:xfrm>
            <a:off x="7743305" y="1620075"/>
            <a:ext cx="2882529"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وظائف المقال التحليلي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12628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10011" y="1647768"/>
            <a:ext cx="7602537" cy="442549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041058" y="2296887"/>
            <a:ext cx="7428201" cy="3831818"/>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كان العمود الصحفي في نشأته عبارة عن فكرة أو رأي أو خاطرة ترد في ذهن الكاتب، فيكتب فيه سطوراً قليلة ، وكثيراً ما كان هذا الرأي يدور حول واقعة وقع عليها نظر الكاتب في المحيط الذي يعيش فيه. ومعنى ذلك أن العمود الصحفي في بداية الأمر كان لا يتعدى المحيط الاجتماعي ( أي الموضوعات الاجتماعية) ، ثم سرعان ما أصبح يتطرق لكافة المجالات فهناك العمود السياسي والعمود الرياضي والعمود الاقتصادي والعمود الأدبي والعمود الديني والعمود الذي يتناول موضوعات خاصة بالمرأة ويعالج الشئون النسائية.</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p:cNvSpPr/>
          <p:nvPr/>
        </p:nvSpPr>
        <p:spPr>
          <a:xfrm>
            <a:off x="7377043" y="1660049"/>
            <a:ext cx="4092216" cy="583878"/>
          </a:xfrm>
          <a:prstGeom prst="rect">
            <a:avLst/>
          </a:prstGeom>
          <a:noFill/>
        </p:spPr>
        <p:txBody>
          <a:bodyPr wrap="square">
            <a:spAutoFit/>
          </a:bodyPr>
          <a:lstStyle/>
          <a:p>
            <a:pPr marL="174625" algn="r" rtl="1">
              <a:lnSpc>
                <a:spcPct val="150000"/>
              </a:lnSpc>
            </a:pPr>
            <a:r>
              <a:rPr lang="ar-SA" sz="2400" smtClean="0">
                <a:solidFill>
                  <a:srgbClr val="C00000"/>
                </a:solidFill>
                <a:latin typeface="Alexandria SemiBold" pitchFamily="2" charset="-78"/>
                <a:cs typeface="Alexandria SemiBold" pitchFamily="2" charset="-78"/>
              </a:rPr>
              <a:t>3- أعمدة الرأي  </a:t>
            </a:r>
            <a:r>
              <a:rPr lang="en-US" sz="2400" smtClean="0">
                <a:solidFill>
                  <a:srgbClr val="C00000"/>
                </a:solidFill>
                <a:latin typeface="Alexandria SemiBold" pitchFamily="2" charset="-78"/>
                <a:cs typeface="Alexandria SemiBold" pitchFamily="2" charset="-78"/>
              </a:rPr>
              <a:t>Columns</a:t>
            </a:r>
            <a:endParaRPr lang="ar-SA" sz="24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930198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10011" y="1647768"/>
            <a:ext cx="7602537" cy="442549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997178" y="1989187"/>
            <a:ext cx="7428201" cy="3831818"/>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وتلعب أعمدة الرأى دوراً مهماً في الإعلام الرقمي، حيث يتيح للكُتاب الصحفيين والخبراء والمحللين طرح آرائهم وتحليلاتهم حول القضايا والأحداث المختلفة؛ مما يسهم في إثراء النقاش العام والسماح للقراء بالاطلاع على وجهات نظر متنوعة. فيسمح للكاتب بالتعبير عن رأيه في كافة المجالات مثل السياسية أو الاقتصادية   أو الاجتماعية أو الأدبية ... وغيرها .</a:t>
            </a:r>
          </a:p>
          <a:p>
            <a:pPr marL="174625" algn="r" rtl="1">
              <a:lnSpc>
                <a:spcPct val="150000"/>
              </a:lnSpc>
            </a:pPr>
            <a:r>
              <a:rPr lang="ar-SA" dirty="0" smtClean="0">
                <a:latin typeface="Alexandria SemiBold" pitchFamily="2" charset="-78"/>
                <a:cs typeface="Alexandria SemiBold" pitchFamily="2" charset="-78"/>
              </a:rPr>
              <a:t>   وهناك أعمدة متخصصة في مجالات معينة مثل السياسة أو الثقافة أو الرياضة وغيرها .. وهذا يُمكن للكُتاب من التركيز على تخصصهم وتقديم تحليلات عميقة للقراء.</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3487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68361" y="1597487"/>
            <a:ext cx="9792930"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8435" y="1889248"/>
            <a:ext cx="9932856" cy="4247317"/>
          </a:xfrm>
          <a:prstGeom prst="rect">
            <a:avLst/>
          </a:prstGeom>
          <a:noFill/>
        </p:spPr>
        <p:txBody>
          <a:bodyPr wrap="square" rtlCol="0">
            <a:spAutoFit/>
          </a:bodyPr>
          <a:lstStyle/>
          <a:p>
            <a:pPr marL="285750" indent="-285750" algn="r" rtl="1">
              <a:lnSpc>
                <a:spcPct val="150000"/>
              </a:lnSpc>
              <a:buFontTx/>
              <a:buChar char="-"/>
            </a:pPr>
            <a:r>
              <a:rPr lang="ar-SA" dirty="0" smtClean="0">
                <a:latin typeface="Alexandria SemiBold" pitchFamily="2" charset="-78"/>
                <a:cs typeface="Alexandria SemiBold" pitchFamily="2" charset="-78"/>
              </a:rPr>
              <a:t>هو مساحة من الموقع الإخباري يخصص لكاتب معين، الذي يُعبر فيه عن وجهة نظره الشخصية حول قضايا مختلفة سياسية أو اجتماعية أو ثقافية.</a:t>
            </a:r>
          </a:p>
          <a:p>
            <a:pPr marL="285750" indent="-285750" algn="r" rtl="1">
              <a:lnSpc>
                <a:spcPct val="150000"/>
              </a:lnSpc>
              <a:buFontTx/>
              <a:buChar char="-"/>
            </a:pPr>
            <a:r>
              <a:rPr lang="ar-SA" dirty="0" smtClean="0">
                <a:latin typeface="Alexandria SemiBold" pitchFamily="2" charset="-78"/>
                <a:cs typeface="Alexandria SemiBold" pitchFamily="2" charset="-78"/>
              </a:rPr>
              <a:t>رؤية خاصة لحدث أو قضية أو موقف يقدمها كاتب معين، يتمتع بقدر كبير من الشهرة والخبرة والكفاءة المهنية. ويتسم بطابع هذا الكاتب الذي يكتبه فيما يتعلق بموضوعه أو أسلوبه أو طريقة تقديمه، وهو فن صحفي أقرب إلى الطابع الفكري يتوجه إلى ذهن القاريء.</a:t>
            </a:r>
          </a:p>
          <a:p>
            <a:pPr marL="285750" indent="-285750" algn="r" rtl="1">
              <a:lnSpc>
                <a:spcPct val="150000"/>
              </a:lnSpc>
              <a:buFontTx/>
              <a:buChar char="-"/>
            </a:pPr>
            <a:r>
              <a:rPr lang="ar-SA" dirty="0" smtClean="0">
                <a:latin typeface="Alexandria SemiBold" pitchFamily="2" charset="-78"/>
                <a:cs typeface="Alexandria SemiBold" pitchFamily="2" charset="-78"/>
              </a:rPr>
              <a:t>هو مساحة مخصصة يكتب فيها كاتب معروف وبانتظام وتحت عنوان ثابت موضوعاً يُعبر من خلاله عن أفكاره وخواطره بعيداً عن سياسة الصحيفة أو الموقع.</a:t>
            </a:r>
          </a:p>
          <a:p>
            <a:pPr marL="285750" indent="-285750" algn="r" rtl="1">
              <a:lnSpc>
                <a:spcPct val="150000"/>
              </a:lnSpc>
              <a:buFontTx/>
              <a:buChar char="-"/>
            </a:pPr>
            <a:r>
              <a:rPr lang="ar-SA" dirty="0" smtClean="0">
                <a:latin typeface="Alexandria SemiBold" pitchFamily="2" charset="-78"/>
                <a:cs typeface="Alexandria SemiBold" pitchFamily="2" charset="-78"/>
              </a:rPr>
              <a:t>فن يقوم </a:t>
            </a:r>
            <a:r>
              <a:rPr lang="ar-SA" dirty="0">
                <a:latin typeface="Alexandria SemiBold" pitchFamily="2" charset="-78"/>
                <a:cs typeface="Alexandria SemiBold" pitchFamily="2" charset="-78"/>
              </a:rPr>
              <a:t>بتسجيل الانطباعات الشخصية الذاتية للكاتب في مختلف الشئون، فهو يختلف عن التقرير الصحفي في أنه يتسم بالتعبير الذاتي.</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 y="1613231"/>
            <a:ext cx="1991032" cy="467940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903028" y="1533531"/>
            <a:ext cx="2539068" cy="461665"/>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ExtraBold" pitchFamily="2" charset="-78"/>
                <a:cs typeface="Alexandria ExtraBold" pitchFamily="2" charset="-78"/>
              </a:rPr>
              <a:t>تعريف العمود الصحفي</a:t>
            </a:r>
            <a:endParaRPr lang="en-US" sz="24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78630" y="989493"/>
            <a:ext cx="283985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smtClean="0">
                <a:solidFill>
                  <a:srgbClr val="C00000"/>
                </a:solidFill>
                <a:latin typeface="Alexandria ExtraBold" pitchFamily="2" charset="-78"/>
                <a:cs typeface="Alexandria ExtraBold" pitchFamily="2" charset="-78"/>
              </a:rPr>
              <a:t>العمود </a:t>
            </a:r>
            <a:r>
              <a:rPr lang="ar-SA" b="1" dirty="0" smtClean="0">
                <a:solidFill>
                  <a:srgbClr val="C00000"/>
                </a:solidFill>
                <a:latin typeface="Alexandria ExtraBold" pitchFamily="2" charset="-78"/>
                <a:cs typeface="Alexandria ExtraBold" pitchFamily="2" charset="-78"/>
              </a:rPr>
              <a:t>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3833" y="1597487"/>
            <a:ext cx="9527458"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51819" y="2120503"/>
            <a:ext cx="9179601" cy="3831818"/>
          </a:xfrm>
          <a:prstGeom prst="rect">
            <a:avLst/>
          </a:prstGeom>
          <a:noFill/>
        </p:spPr>
        <p:txBody>
          <a:bodyPr wrap="square" rtlCol="0">
            <a:spAutoFit/>
          </a:bodyPr>
          <a:lstStyle/>
          <a:p>
            <a:pPr marL="285750" indent="-285750" algn="r" rtl="1">
              <a:lnSpc>
                <a:spcPct val="150000"/>
              </a:lnSpc>
              <a:buFontTx/>
              <a:buChar char="-"/>
            </a:pPr>
            <a:r>
              <a:rPr lang="ar-SA" dirty="0" smtClean="0">
                <a:latin typeface="Alexandria SemiBold" pitchFamily="2" charset="-78"/>
                <a:cs typeface="Alexandria SemiBold" pitchFamily="2" charset="-78"/>
              </a:rPr>
              <a:t>هو حديث شخصي يومي أو أسبوعي لكاتب معين يوقعه باسمه وتحت عنوان ثابت، ويمثل فكرة أو رأياً أو خاطرة للكاتب حول واقعة أو ظاهرة اجتماعية أو سياسية أو ثقافية.</a:t>
            </a:r>
          </a:p>
          <a:p>
            <a:pPr marL="285750" indent="-285750" algn="r" rtl="1">
              <a:lnSpc>
                <a:spcPct val="150000"/>
              </a:lnSpc>
              <a:buFontTx/>
              <a:buChar char="-"/>
            </a:pPr>
            <a:r>
              <a:rPr lang="ar-SA" dirty="0" smtClean="0">
                <a:latin typeface="Alexandria SemiBold" pitchFamily="2" charset="-78"/>
                <a:cs typeface="Alexandria SemiBold" pitchFamily="2" charset="-78"/>
              </a:rPr>
              <a:t>العمود الصحفي لا يتسع للتطرق لمناقشة أكثر من فكرة واحدة بحُكم ظروف العصر الذي يتطلب الإيجاز في التعبير وعدم الجنوح إلى الإسهاب .</a:t>
            </a:r>
          </a:p>
          <a:p>
            <a:pPr algn="r" rtl="1">
              <a:lnSpc>
                <a:spcPct val="150000"/>
              </a:lnSpc>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من أمثلة أعمدة الرأي البارزة:</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عمود خارج السراب للكاتب محمد حسنين هيكل – جريدة الأهرام</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عمود وجهة نظر للكاتب فايز السرحان – الشرق الأوسط السعودية</a:t>
            </a:r>
          </a:p>
          <a:p>
            <a:pPr marL="285750" indent="-285750" algn="r" rtl="1">
              <a:lnSpc>
                <a:spcPct val="150000"/>
              </a:lnSpc>
              <a:buFont typeface="Alexandria SemiBold" pitchFamily="2" charset="-78"/>
              <a:buChar char="◀"/>
            </a:pPr>
            <a:r>
              <a:rPr lang="ar-SA" dirty="0">
                <a:latin typeface="Alexandria SemiBold" pitchFamily="2" charset="-78"/>
                <a:cs typeface="Alexandria SemiBold" pitchFamily="2" charset="-78"/>
              </a:rPr>
              <a:t>نقطة رأي للكاتب عمر الراوي – الحياة </a:t>
            </a:r>
            <a:r>
              <a:rPr lang="ar-SA" dirty="0" smtClean="0">
                <a:latin typeface="Alexandria SemiBold" pitchFamily="2" charset="-78"/>
                <a:cs typeface="Alexandria SemiBold" pitchFamily="2" charset="-78"/>
              </a:rPr>
              <a:t>اللندنية</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 y="1613231"/>
            <a:ext cx="1991032" cy="467940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7743305" y="1620075"/>
            <a:ext cx="2882529"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العمود الصحفي</a:t>
            </a:r>
            <a:endParaRPr lang="en-US" sz="28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163257" y="1014535"/>
            <a:ext cx="264387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578375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597487"/>
            <a:ext cx="993285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1180857" y="2161255"/>
            <a:ext cx="1320096" cy="4259409"/>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651494" y="1000226"/>
            <a:ext cx="2142575"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العمود الصحفي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45971" r="22895"/>
          <a:stretch/>
        </p:blipFill>
        <p:spPr>
          <a:xfrm>
            <a:off x="7047998" y="1694084"/>
            <a:ext cx="3885449" cy="4334348"/>
          </a:xfrm>
          <a:prstGeom prst="roundRect">
            <a:avLst>
              <a:gd name="adj" fmla="val 8594"/>
            </a:avLst>
          </a:prstGeom>
          <a:solidFill>
            <a:srgbClr val="FFFFFF">
              <a:shade val="85000"/>
            </a:srgbClr>
          </a:solidFill>
          <a:ln w="38100">
            <a:solidFill>
              <a:schemeClr val="tx1"/>
            </a:solidFill>
          </a:ln>
          <a:effectLst>
            <a:reflection blurRad="12700" stA="38000" endPos="28000" dist="5000" dir="5400000" sy="-100000" algn="bl" rotWithShape="0"/>
          </a:effectLst>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t="2339"/>
          <a:stretch/>
        </p:blipFill>
        <p:spPr>
          <a:xfrm>
            <a:off x="3208421" y="1838518"/>
            <a:ext cx="3653450" cy="4904885"/>
          </a:xfrm>
          <a:prstGeom prst="rect">
            <a:avLst/>
          </a:prstGeom>
          <a:solidFill>
            <a:srgbClr val="FFFFFF">
              <a:shade val="85000"/>
            </a:srgbClr>
          </a:solidFill>
          <a:ln w="381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t="3275"/>
          <a:stretch/>
        </p:blipFill>
        <p:spPr>
          <a:xfrm>
            <a:off x="-689811" y="2213812"/>
            <a:ext cx="4073486" cy="462719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TextBox 11">
            <a:extLst>
              <a:ext uri="{FF2B5EF4-FFF2-40B4-BE49-F238E27FC236}">
                <a16:creationId xmlns:a16="http://schemas.microsoft.com/office/drawing/2014/main" id="{6083F8E2-699C-9C01-0329-7C9299434C08}"/>
              </a:ext>
            </a:extLst>
          </p:cNvPr>
          <p:cNvSpPr txBox="1"/>
          <p:nvPr/>
        </p:nvSpPr>
        <p:spPr>
          <a:xfrm>
            <a:off x="10092353" y="1597487"/>
            <a:ext cx="1160527" cy="1338828"/>
          </a:xfrm>
          <a:prstGeom prst="rect">
            <a:avLst/>
          </a:prstGeom>
          <a:solidFill>
            <a:srgbClr val="FFFF00"/>
          </a:solidFill>
        </p:spPr>
        <p:txBody>
          <a:bodyPr wrap="square" rtlCol="0">
            <a:spAutoFit/>
          </a:bodyPr>
          <a:lstStyle/>
          <a:p>
            <a:pPr algn="ctr" rtl="1">
              <a:lnSpc>
                <a:spcPct val="150000"/>
              </a:lnSpc>
            </a:pPr>
            <a:r>
              <a:rPr lang="ar-SA" dirty="0" smtClean="0">
                <a:solidFill>
                  <a:srgbClr val="002060"/>
                </a:solidFill>
                <a:latin typeface="Alexandria SemiBold" pitchFamily="2" charset="-78"/>
                <a:cs typeface="Alexandria SemiBold" pitchFamily="2" charset="-78"/>
              </a:rPr>
              <a:t>أمثلة لأعمدة الرأي</a:t>
            </a:r>
          </a:p>
        </p:txBody>
      </p:sp>
    </p:spTree>
    <p:extLst>
      <p:ext uri="{BB962C8B-B14F-4D97-AF65-F5344CB8AC3E}">
        <p14:creationId xmlns:p14="http://schemas.microsoft.com/office/powerpoint/2010/main" val="1083850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597487"/>
            <a:ext cx="9932856"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83756" y="1644449"/>
            <a:ext cx="9447664" cy="4293483"/>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يتميز </a:t>
            </a:r>
            <a:r>
              <a:rPr lang="ar-SA" sz="2000" dirty="0">
                <a:latin typeface="Alexandria SemiBold" pitchFamily="2" charset="-78"/>
                <a:cs typeface="Alexandria SemiBold" pitchFamily="2" charset="-78"/>
              </a:rPr>
              <a:t>العمود الصحفي بما يلي: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الذاتية (الطابع الشخصي): يرتبط العمود بشخصية كاتبه؛ نظراً لأنه يعرض وجهة </a:t>
            </a:r>
            <a:r>
              <a:rPr lang="ar-SA" dirty="0">
                <a:latin typeface="Alexandria SemiBold" pitchFamily="2" charset="-78"/>
                <a:cs typeface="Alexandria SemiBold" pitchFamily="2" charset="-78"/>
              </a:rPr>
              <a:t>نظر الكاتب الشخصية وأسلوبه الخاص في الكتابة.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التعليق </a:t>
            </a:r>
            <a:r>
              <a:rPr lang="ar-SA" dirty="0">
                <a:latin typeface="Alexandria SemiBold" pitchFamily="2" charset="-78"/>
                <a:cs typeface="Alexandria SemiBold" pitchFamily="2" charset="-78"/>
              </a:rPr>
              <a:t>والتحليل: يركز العمود على التعليق على الأحداث الجارية وتحليلها بشكل مُبسط، بخلاف نقل الأخبار </a:t>
            </a:r>
            <a:r>
              <a:rPr lang="ar-SA" dirty="0" smtClean="0">
                <a:latin typeface="Alexandria SemiBold" pitchFamily="2" charset="-78"/>
                <a:cs typeface="Alexandria SemiBold" pitchFamily="2" charset="-78"/>
              </a:rPr>
              <a:t>فقط. كما أن كاتب العمود لا يتعمق في البحث كما يفعل الباحثون والمتخصصون وكُتاب المقالات التحليلية، وإنما يكتب على فطرته كمواطن يعيش وسط الناس يفرح لفرحهم، ويتألم إذا اشتكوا، ولذلك فهو يهتم أكثر بكل ما يهم ويمس مشاعر القراء.</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latin typeface="Alexandria SemiBold" pitchFamily="2" charset="-78"/>
                <a:cs typeface="Alexandria SemiBold" pitchFamily="2" charset="-78"/>
              </a:rPr>
              <a:t>التكرار المنتظم: يُنشر العمود بشكل منتظم </a:t>
            </a:r>
            <a:r>
              <a:rPr lang="ar-SA" dirty="0">
                <a:solidFill>
                  <a:schemeClr val="accent1"/>
                </a:solidFill>
                <a:latin typeface="Alexandria SemiBold" pitchFamily="2" charset="-78"/>
                <a:cs typeface="Alexandria SemiBold" pitchFamily="2" charset="-78"/>
              </a:rPr>
              <a:t>في مكان ثابت </a:t>
            </a:r>
            <a:r>
              <a:rPr lang="ar-SA" dirty="0" smtClean="0">
                <a:solidFill>
                  <a:schemeClr val="accent1"/>
                </a:solidFill>
                <a:latin typeface="Alexandria SemiBold" pitchFamily="2" charset="-78"/>
                <a:cs typeface="Alexandria SemiBold" pitchFamily="2" charset="-78"/>
              </a:rPr>
              <a:t>وبعنوان </a:t>
            </a:r>
            <a:r>
              <a:rPr lang="ar-SA" dirty="0">
                <a:solidFill>
                  <a:schemeClr val="accent1"/>
                </a:solidFill>
                <a:latin typeface="Alexandria SemiBold" pitchFamily="2" charset="-78"/>
                <a:cs typeface="Alexandria SemiBold" pitchFamily="2" charset="-78"/>
              </a:rPr>
              <a:t>ثابت </a:t>
            </a:r>
            <a:r>
              <a:rPr lang="ar-SA" dirty="0">
                <a:latin typeface="Alexandria SemiBold" pitchFamily="2" charset="-78"/>
                <a:cs typeface="Alexandria SemiBold" pitchFamily="2" charset="-78"/>
              </a:rPr>
              <a:t>في الموقع؛ مما يكسبه طابعاً شخصياً ويجذب قراء </a:t>
            </a:r>
            <a:r>
              <a:rPr lang="ar-SA" dirty="0" smtClean="0">
                <a:latin typeface="Alexandria SemiBold" pitchFamily="2" charset="-78"/>
                <a:cs typeface="Alexandria SemiBold" pitchFamily="2" charset="-78"/>
              </a:rPr>
              <a:t>معينين</a:t>
            </a:r>
            <a:r>
              <a:rPr lang="ar-SA" dirty="0">
                <a:latin typeface="Alexandria SemiBold" pitchFamily="2" charset="-78"/>
                <a:cs typeface="Alexandria SemiBold" pitchFamily="2" charset="-78"/>
              </a:rPr>
              <a:t>؛ مما يكسبه اتساقاً وتميزاً</a:t>
            </a:r>
            <a:r>
              <a:rPr lang="ar-SA" dirty="0" smtClean="0">
                <a:latin typeface="Alexandria SemiBold" pitchFamily="2" charset="-78"/>
                <a:cs typeface="Alexandria SemiBold" pitchFamily="2" charset="-78"/>
              </a:rPr>
              <a:t>.</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0" y="1597487"/>
            <a:ext cx="1941095" cy="4967919"/>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070899"/>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790218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4" y="1597487"/>
            <a:ext cx="8701155"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80790" y="1836544"/>
            <a:ext cx="8205313"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طول </a:t>
            </a:r>
            <a:r>
              <a:rPr lang="ar-SA" dirty="0">
                <a:latin typeface="Alexandria SemiBold" pitchFamily="2" charset="-78"/>
                <a:cs typeface="Alexandria SemiBold" pitchFamily="2" charset="-78"/>
              </a:rPr>
              <a:t>العمود: يُكتب العمود الصحفي في مساحة محددة ، عادة ما تتراوح بين 500-800 كلمة؛ مما يتطلب منه الإيجاز والتركيز.</a:t>
            </a:r>
          </a:p>
          <a:p>
            <a:pPr marL="342900" indent="-342900" algn="r" rtl="1">
              <a:lnSpc>
                <a:spcPct val="150000"/>
              </a:lnSpc>
              <a:buFont typeface="+mj-lt"/>
              <a:buAutoNum type="arabicPeriod" startAt="4"/>
            </a:pPr>
            <a:r>
              <a:rPr lang="ar-SA" dirty="0">
                <a:latin typeface="Alexandria SemiBold" pitchFamily="2" charset="-78"/>
                <a:cs typeface="Alexandria SemiBold" pitchFamily="2" charset="-78"/>
              </a:rPr>
              <a:t>علاقة ودية مع القراء: العمود الصحفي يبني علاقة شخصية بين الكاتب والقراء، حيث يشعر القراء بقرب الكاتب منهم</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4"/>
            </a:pPr>
            <a:r>
              <a:rPr lang="ar-SA" dirty="0">
                <a:latin typeface="Alexandria SemiBold" pitchFamily="2" charset="-78"/>
                <a:cs typeface="Alexandria SemiBold" pitchFamily="2" charset="-78"/>
              </a:rPr>
              <a:t>اللغة البسيطة والحيوية: يستخدم الكاتب لغة حيوية </a:t>
            </a:r>
            <a:r>
              <a:rPr lang="ar-SA" dirty="0" smtClean="0">
                <a:latin typeface="Alexandria SemiBold" pitchFamily="2" charset="-78"/>
                <a:cs typeface="Alexandria SemiBold" pitchFamily="2" charset="-78"/>
              </a:rPr>
              <a:t>واستخدام الصيغ الاستفهامية والتعجبية ، كما أنه يمزج بين التعبير بالتهكم والسخرية مع الحِكَم والأمثال المتداولة والاقتباسات والأقوال؛ لذا </a:t>
            </a:r>
            <a:r>
              <a:rPr lang="ar-SA" dirty="0">
                <a:latin typeface="Alexandria SemiBold" pitchFamily="2" charset="-78"/>
                <a:cs typeface="Alexandria SemiBold" pitchFamily="2" charset="-78"/>
              </a:rPr>
              <a:t>يتسم العمود بخفة الظل وسهولة الأسلوب </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وبشكل عام يُعد العمود الصحفي وسيلة الكاتب للتعبير عن آرائه وتحليلاته حول القضايا المختلفة بأسلوب شخصي وجذاب للقراء.</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249514" y="1597487"/>
            <a:ext cx="2401980" cy="5079510"/>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988691"/>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78460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78078" y="1597487"/>
            <a:ext cx="9217742" cy="4651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578078" y="1586452"/>
            <a:ext cx="8994647" cy="4662815"/>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تتعدد موضوعات العمود الصحفي بتعدد مجالات الحياة، حيث يتيح للكُتاب الصحفيين التعبير عن آرائهم وتحليلاتهم في مختلف الجوانب المُهمة، وإن كان هناك اتجاهاً عاماً لدى الكٌتاب في التركيز على الموضوعات السياسية أكثر من الاجتماعية والثقافية في أعمدتهم الصحفية وذلك لعدة أسباب هي: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الأهمية السياسية والتأثير: تحظى القضايا السياسية بأهمية كبيرة في المجتمع وتؤثر بشكل مباشر على الجمهور مما يجعلها أكثر جذباً للقراء.</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الطبيعة الجدلية: تتسم القضايا الساسية بالطابع الجدلي والخلافي؛ حيث تتيح للكُتاب مجالاً واسعاً للتعليق والتحليل والمناقشة، مما يجعلها مادة خصبة للعمود الصحفي.</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الارتباط بالحدث الجاري: تتميز الأحداث السياسية بالتطور والتغير المستمر مما يوفر للكُتاب مواد دائمة للكتابة عنها.</a:t>
            </a: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55214" y="1613231"/>
            <a:ext cx="2401980" cy="5079510"/>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346765" y="1054681"/>
            <a:ext cx="372746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موضوعات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82065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58698" y="1597487"/>
            <a:ext cx="8037121" cy="4384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530414" y="1836544"/>
            <a:ext cx="7115815" cy="4016484"/>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التخصص والخبرة: يتمتع الكُتاب الصحفيون في الغالب بخلفية سياسية وخبرة في تحليل الشأن السياسي.</a:t>
            </a:r>
          </a:p>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التأثير والانتشار: تحظى الموضوعات السياسية بمتابعة واسعة من القراء، مما يعزز من تركيز الكُتاب عليها.</a:t>
            </a:r>
          </a:p>
          <a:p>
            <a:pPr algn="r" rtl="1">
              <a:lnSpc>
                <a:spcPct val="150000"/>
              </a:lnSpc>
            </a:pPr>
            <a:endParaRPr lang="ar-SA" dirty="0">
              <a:latin typeface="Alexandria SemiBold" pitchFamily="2" charset="-78"/>
              <a:cs typeface="Alexandria SemiBold" pitchFamily="2" charset="-78"/>
            </a:endParaRPr>
          </a:p>
          <a:p>
            <a:pPr algn="r" rtl="1">
              <a:lnSpc>
                <a:spcPct val="150000"/>
              </a:lnSpc>
            </a:pPr>
            <a:r>
              <a:rPr lang="ar-SA" sz="2000" dirty="0" smtClean="0">
                <a:latin typeface="Alexandria SemiBold" pitchFamily="2" charset="-78"/>
                <a:cs typeface="Alexandria SemiBold" pitchFamily="2" charset="-78"/>
              </a:rPr>
              <a:t>   ولاشك أن ذلك لا يعني اهمال الكُتاب للقضايا الاجتماعية أو الثقافية أو الرياضية ، فيتم تناولها أيضاً ولكن بنسبة أقل مقارنة بالقضايا السياسية ويرجع هذا الاختلاف إلى الأهمية النسبية للموضوعات التي يفضلها القراء.</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346765" y="1054681"/>
            <a:ext cx="3727464"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موضوعات العمود الصحفي</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278969" y="2398689"/>
            <a:ext cx="2962369" cy="3583657"/>
          </a:xfrm>
          <a:prstGeom prst="rect">
            <a:avLst/>
          </a:prstGeom>
        </p:spPr>
      </p:pic>
    </p:spTree>
    <p:extLst>
      <p:ext uri="{BB962C8B-B14F-4D97-AF65-F5344CB8AC3E}">
        <p14:creationId xmlns:p14="http://schemas.microsoft.com/office/powerpoint/2010/main" val="2892538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2241" y="1370114"/>
            <a:ext cx="9008843" cy="4922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72012" y="1345306"/>
            <a:ext cx="8683825" cy="4893647"/>
          </a:xfrm>
          <a:prstGeom prst="rect">
            <a:avLst/>
          </a:prstGeom>
          <a:noFill/>
        </p:spPr>
        <p:txBody>
          <a:bodyPr wrap="square" rtlCol="0">
            <a:spAutoFit/>
          </a:bodyPr>
          <a:lstStyle/>
          <a:p>
            <a:pPr marL="174625" algn="r" rtl="1">
              <a:lnSpc>
                <a:spcPct val="150000"/>
              </a:lnSpc>
            </a:pPr>
            <a:r>
              <a:rPr lang="ar-SA" sz="2000" dirty="0" smtClean="0">
                <a:latin typeface="Alexandria SemiBold" pitchFamily="2" charset="-78"/>
                <a:cs typeface="Alexandria SemiBold" pitchFamily="2" charset="-78"/>
              </a:rPr>
              <a:t>كاتب العمود: هو كاتب صحفي مشهور ومن </a:t>
            </a:r>
            <a:r>
              <a:rPr lang="ar-SA" sz="2000" dirty="0">
                <a:latin typeface="Alexandria SemiBold" pitchFamily="2" charset="-78"/>
                <a:cs typeface="Alexandria SemiBold" pitchFamily="2" charset="-78"/>
              </a:rPr>
              <a:t>كبار </a:t>
            </a:r>
            <a:r>
              <a:rPr lang="ar-SA" sz="2000" dirty="0" smtClean="0">
                <a:latin typeface="Alexandria SemiBold" pitchFamily="2" charset="-78"/>
                <a:cs typeface="Alexandria SemiBold" pitchFamily="2" charset="-78"/>
              </a:rPr>
              <a:t>الكُتاب يُساهم </a:t>
            </a:r>
            <a:r>
              <a:rPr lang="ar-SA" sz="2000" dirty="0">
                <a:latin typeface="Alexandria SemiBold" pitchFamily="2" charset="-78"/>
                <a:cs typeface="Alexandria SemiBold" pitchFamily="2" charset="-78"/>
              </a:rPr>
              <a:t>بانتظام بمقال رأي  </a:t>
            </a:r>
            <a:r>
              <a:rPr lang="ar-SA" sz="2000" dirty="0" smtClean="0">
                <a:latin typeface="Alexandria SemiBold" pitchFamily="2" charset="-78"/>
                <a:cs typeface="Alexandria SemiBold" pitchFamily="2" charset="-78"/>
              </a:rPr>
              <a:t>بالصحيفة .</a:t>
            </a:r>
          </a:p>
          <a:p>
            <a:pPr marL="631825" indent="-457200" algn="r" rtl="1">
              <a:lnSpc>
                <a:spcPct val="150000"/>
              </a:lnSpc>
              <a:buAutoNum type="arabicPeriod"/>
            </a:pPr>
            <a:r>
              <a:rPr lang="ar-SA" sz="2000" dirty="0" smtClean="0">
                <a:latin typeface="Alexandria SemiBold" pitchFamily="2" charset="-78"/>
                <a:cs typeface="Alexandria SemiBold" pitchFamily="2" charset="-78"/>
              </a:rPr>
              <a:t>الكُتاب المحترفون</a:t>
            </a:r>
            <a:r>
              <a:rPr lang="en-US" sz="2000" dirty="0" smtClean="0">
                <a:latin typeface="Alexandria SemiBold" pitchFamily="2" charset="-78"/>
                <a:cs typeface="Alexandria SemiBold" pitchFamily="2" charset="-78"/>
              </a:rPr>
              <a:t>Professional columnists </a:t>
            </a:r>
            <a:r>
              <a:rPr lang="ar-SA" sz="2000" dirty="0" smtClean="0">
                <a:latin typeface="Alexandria SemiBold" pitchFamily="2" charset="-78"/>
                <a:cs typeface="Alexandria SemiBold" pitchFamily="2" charset="-78"/>
              </a:rPr>
              <a:t>: وهم كُتاب </a:t>
            </a:r>
            <a:r>
              <a:rPr lang="ar-SA" sz="2000" dirty="0">
                <a:latin typeface="Alexandria SemiBold" pitchFamily="2" charset="-78"/>
                <a:cs typeface="Alexandria SemiBold" pitchFamily="2" charset="-78"/>
              </a:rPr>
              <a:t>أعمدة الرأي الذين يعملون بشكل دائم لدى الصحيفة أو المنصة الإعلامية</a:t>
            </a:r>
            <a:r>
              <a:rPr lang="ar-SA" sz="2000" dirty="0" smtClean="0">
                <a:latin typeface="Alexandria SemiBold" pitchFamily="2" charset="-78"/>
                <a:cs typeface="Alexandria SemiBold" pitchFamily="2" charset="-78"/>
              </a:rPr>
              <a:t>.</a:t>
            </a:r>
          </a:p>
          <a:p>
            <a:pPr marL="850900" indent="-273050" algn="r" rtl="1">
              <a:lnSpc>
                <a:spcPct val="150000"/>
              </a:lnSpc>
              <a:buFontTx/>
              <a:buChar char="-"/>
            </a:pPr>
            <a:r>
              <a:rPr lang="ar-SA" sz="2000" dirty="0" smtClean="0">
                <a:latin typeface="Alexandria SemiBold" pitchFamily="2" charset="-78"/>
                <a:cs typeface="Alexandria SemiBold" pitchFamily="2" charset="-78"/>
              </a:rPr>
              <a:t>لديهم </a:t>
            </a:r>
            <a:r>
              <a:rPr lang="ar-SA" sz="2000" dirty="0">
                <a:latin typeface="Alexandria SemiBold" pitchFamily="2" charset="-78"/>
                <a:cs typeface="Alexandria SemiBold" pitchFamily="2" charset="-78"/>
              </a:rPr>
              <a:t>خبرة واسعة في موضوعات محددة أو في التعليق والتحليل السياسي والاجتماعي.   </a:t>
            </a:r>
            <a:endParaRPr lang="ar-SA" sz="2000" dirty="0" smtClean="0">
              <a:latin typeface="Alexandria SemiBold" pitchFamily="2" charset="-78"/>
              <a:cs typeface="Alexandria SemiBold" pitchFamily="2" charset="-78"/>
            </a:endParaRPr>
          </a:p>
          <a:p>
            <a:pPr marL="850900" indent="-273050" algn="r" rtl="1">
              <a:lnSpc>
                <a:spcPct val="150000"/>
              </a:lnSpc>
              <a:buFontTx/>
              <a:buChar char="-"/>
            </a:pPr>
            <a:r>
              <a:rPr lang="ar-SA" sz="2000" dirty="0" smtClean="0">
                <a:latin typeface="Alexandria SemiBold" pitchFamily="2" charset="-78"/>
                <a:cs typeface="Alexandria SemiBold" pitchFamily="2" charset="-78"/>
              </a:rPr>
              <a:t>يكتبون </a:t>
            </a:r>
            <a:r>
              <a:rPr lang="ar-SA" sz="2000" dirty="0">
                <a:latin typeface="Alexandria SemiBold" pitchFamily="2" charset="-78"/>
                <a:cs typeface="Alexandria SemiBold" pitchFamily="2" charset="-78"/>
              </a:rPr>
              <a:t>أعمدة بانتظام وفق جدول زمني محدد.   </a:t>
            </a:r>
          </a:p>
          <a:p>
            <a:pPr marL="234950" indent="-123825" algn="r" rtl="1">
              <a:lnSpc>
                <a:spcPct val="150000"/>
              </a:lnSpc>
            </a:pPr>
            <a:r>
              <a:rPr lang="ar-SA" sz="2000" dirty="0" smtClean="0">
                <a:latin typeface="Alexandria SemiBold" pitchFamily="2" charset="-78"/>
                <a:cs typeface="Alexandria SemiBold" pitchFamily="2" charset="-78"/>
              </a:rPr>
              <a:t>من أمثلة </a:t>
            </a:r>
            <a:r>
              <a:rPr lang="ar-SA" sz="2000" dirty="0">
                <a:latin typeface="Alexandria SemiBold" pitchFamily="2" charset="-78"/>
                <a:cs typeface="Alexandria SemiBold" pitchFamily="2" charset="-78"/>
              </a:rPr>
              <a:t>كُتاب </a:t>
            </a:r>
            <a:r>
              <a:rPr lang="ar-SA" sz="2000" dirty="0" smtClean="0">
                <a:latin typeface="Alexandria SemiBold" pitchFamily="2" charset="-78"/>
                <a:cs typeface="Alexandria SemiBold" pitchFamily="2" charset="-78"/>
              </a:rPr>
              <a:t>العمود الصحفي:</a:t>
            </a:r>
          </a:p>
          <a:p>
            <a:pPr marL="850900" indent="-273050" algn="r" rtl="1">
              <a:lnSpc>
                <a:spcPct val="150000"/>
              </a:lnSpc>
              <a:buFontTx/>
              <a:buChar char="-"/>
            </a:pPr>
            <a:r>
              <a:rPr lang="ar-SA" sz="1600" dirty="0">
                <a:latin typeface="Alexandria SemiBold" pitchFamily="2" charset="-78"/>
                <a:cs typeface="Alexandria SemiBold" pitchFamily="2" charset="-78"/>
              </a:rPr>
              <a:t>ع</a:t>
            </a:r>
            <a:r>
              <a:rPr lang="ar-SA" sz="1600" dirty="0" smtClean="0">
                <a:latin typeface="Alexandria SemiBold" pitchFamily="2" charset="-78"/>
                <a:cs typeface="Alexandria SemiBold" pitchFamily="2" charset="-78"/>
              </a:rPr>
              <a:t>ماد الدين أديب وعائشة سلطان بموقع البيان الإماراتية.</a:t>
            </a:r>
          </a:p>
          <a:p>
            <a:pPr marL="850900" indent="-273050" algn="r" rtl="1">
              <a:lnSpc>
                <a:spcPct val="150000"/>
              </a:lnSpc>
              <a:buFontTx/>
              <a:buChar char="-"/>
            </a:pPr>
            <a:r>
              <a:rPr lang="ar-SA" sz="1600" dirty="0" smtClean="0">
                <a:latin typeface="Alexandria SemiBold" pitchFamily="2" charset="-78"/>
                <a:cs typeface="Alexandria SemiBold" pitchFamily="2" charset="-78"/>
              </a:rPr>
              <a:t>سلطان السيف ومحمد الأحيدب في الرياض السعودية</a:t>
            </a:r>
          </a:p>
          <a:p>
            <a:pPr marL="850900" indent="-273050" algn="r" rtl="1">
              <a:lnSpc>
                <a:spcPct val="150000"/>
              </a:lnSpc>
              <a:buFontTx/>
              <a:buChar char="-"/>
            </a:pPr>
            <a:r>
              <a:rPr lang="ar-SA" sz="1600" dirty="0" smtClean="0">
                <a:latin typeface="Alexandria SemiBold" pitchFamily="2" charset="-78"/>
                <a:cs typeface="Alexandria SemiBold" pitchFamily="2" charset="-78"/>
              </a:rPr>
              <a:t> إبراهيم نافع وفاروق جويدة وسكينة فؤاد وعلاء ثابت بالأهرام</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636459" y="2555533"/>
            <a:ext cx="3157533" cy="2990838"/>
          </a:xfrm>
          <a:prstGeom prst="rect">
            <a:avLst/>
          </a:prstGeom>
        </p:spPr>
      </p:pic>
    </p:spTree>
    <p:extLst>
      <p:ext uri="{BB962C8B-B14F-4D97-AF65-F5344CB8AC3E}">
        <p14:creationId xmlns:p14="http://schemas.microsoft.com/office/powerpoint/2010/main" val="2621627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3258" y="1370114"/>
            <a:ext cx="8681206"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652682" y="1484220"/>
            <a:ext cx="6219197" cy="4247317"/>
          </a:xfrm>
          <a:prstGeom prst="rect">
            <a:avLst/>
          </a:prstGeom>
          <a:noFill/>
        </p:spPr>
        <p:txBody>
          <a:bodyPr wrap="square" rtlCol="0">
            <a:spAutoFit/>
          </a:bodyPr>
          <a:lstStyle/>
          <a:p>
            <a:pPr marL="631825" indent="-457200" algn="r" rtl="1">
              <a:lnSpc>
                <a:spcPct val="150000"/>
              </a:lnSpc>
              <a:buFont typeface="+mj-lt"/>
              <a:buAutoNum type="arabicPeriod" startAt="2"/>
            </a:pPr>
            <a:r>
              <a:rPr lang="ar-SA" sz="2000" dirty="0" smtClean="0">
                <a:latin typeface="Alexandria SemiBold" pitchFamily="2" charset="-78"/>
                <a:cs typeface="Alexandria SemiBold" pitchFamily="2" charset="-78"/>
              </a:rPr>
              <a:t>الكُتاب الضيوف </a:t>
            </a:r>
            <a:r>
              <a:rPr lang="en-US" sz="2000" dirty="0" smtClean="0">
                <a:latin typeface="Alexandria SemiBold" pitchFamily="2" charset="-78"/>
                <a:cs typeface="Alexandria SemiBold" pitchFamily="2" charset="-78"/>
              </a:rPr>
              <a:t>:Guest columnists</a:t>
            </a:r>
            <a:r>
              <a:rPr lang="ar-SA" sz="2000" dirty="0" smtClean="0">
                <a:latin typeface="Alexandria SemiBold" pitchFamily="2" charset="-78"/>
                <a:cs typeface="Alexandria SemiBold" pitchFamily="2" charset="-78"/>
              </a:rPr>
              <a:t> ويطلق عليهم </a:t>
            </a:r>
            <a:r>
              <a:rPr lang="ar-SA" sz="2000" dirty="0">
                <a:latin typeface="Alexandria SemiBold" pitchFamily="2" charset="-78"/>
                <a:cs typeface="Alexandria SemiBold" pitchFamily="2" charset="-78"/>
              </a:rPr>
              <a:t>المساهمون </a:t>
            </a:r>
            <a:r>
              <a:rPr lang="ar-SA" sz="2000" dirty="0" smtClean="0">
                <a:latin typeface="Alexandria SemiBold" pitchFamily="2" charset="-78"/>
                <a:cs typeface="Alexandria SemiBold" pitchFamily="2" charset="-78"/>
              </a:rPr>
              <a:t>الضيوف، وهم كتاب </a:t>
            </a:r>
            <a:r>
              <a:rPr lang="ar-SA" sz="2000" dirty="0">
                <a:latin typeface="Alexandria SemiBold" pitchFamily="2" charset="-78"/>
                <a:cs typeface="Alexandria SemiBold" pitchFamily="2" charset="-78"/>
              </a:rPr>
              <a:t>أعمدة الرأي الذين لا ينتمون إلى الكادر التحريري للصحيفة </a:t>
            </a:r>
            <a:r>
              <a:rPr lang="ar-SA" sz="2000" dirty="0" smtClean="0">
                <a:latin typeface="Alexandria SemiBold" pitchFamily="2" charset="-78"/>
                <a:cs typeface="Alexandria SemiBold" pitchFamily="2" charset="-78"/>
              </a:rPr>
              <a:t>( أي ليسوا جزءاً من </a:t>
            </a:r>
            <a:r>
              <a:rPr lang="ar-SA" sz="2000" dirty="0">
                <a:latin typeface="Alexandria SemiBold" pitchFamily="2" charset="-78"/>
                <a:cs typeface="Alexandria SemiBold" pitchFamily="2" charset="-78"/>
              </a:rPr>
              <a:t>طاقم الكتابة الدائم </a:t>
            </a:r>
            <a:r>
              <a:rPr lang="ar-SA" sz="2000" dirty="0" smtClean="0">
                <a:latin typeface="Alexandria SemiBold" pitchFamily="2" charset="-78"/>
                <a:cs typeface="Alexandria SemiBold" pitchFamily="2" charset="-78"/>
              </a:rPr>
              <a:t>للصحيفة).  </a:t>
            </a:r>
          </a:p>
          <a:p>
            <a:pPr marL="914400" indent="-223838"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قد يكونوا خبراء أكاديميين أو سياسيين أو شخصيات عامة أو </a:t>
            </a:r>
            <a:r>
              <a:rPr lang="ar-SA" sz="2000" dirty="0" smtClean="0">
                <a:latin typeface="Alexandria SemiBold" pitchFamily="2" charset="-78"/>
                <a:cs typeface="Alexandria SemiBold" pitchFamily="2" charset="-78"/>
              </a:rPr>
              <a:t>كُتاب </a:t>
            </a:r>
            <a:r>
              <a:rPr lang="ar-SA" sz="2000" dirty="0">
                <a:latin typeface="Alexandria SemiBold" pitchFamily="2" charset="-78"/>
                <a:cs typeface="Alexandria SemiBold" pitchFamily="2" charset="-78"/>
              </a:rPr>
              <a:t>مستقلين</a:t>
            </a:r>
            <a:r>
              <a:rPr lang="ar-SA" sz="2000" dirty="0" smtClean="0">
                <a:latin typeface="Alexandria SemiBold" pitchFamily="2" charset="-78"/>
                <a:cs typeface="Alexandria SemiBold" pitchFamily="2" charset="-78"/>
              </a:rPr>
              <a:t>.</a:t>
            </a:r>
          </a:p>
          <a:p>
            <a:pPr marL="914400" indent="-223838"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يكتبون أعمدة بشكل متقطع أو لمناسبات محددة</a:t>
            </a:r>
            <a:r>
              <a:rPr lang="ar-SA" sz="2000" dirty="0" smtClean="0">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r="58523"/>
          <a:stretch/>
        </p:blipFill>
        <p:spPr>
          <a:xfrm>
            <a:off x="588185" y="2011790"/>
            <a:ext cx="4064497" cy="4790168"/>
          </a:xfrm>
          <a:prstGeom prst="rect">
            <a:avLst/>
          </a:prstGeom>
        </p:spPr>
      </p:pic>
      <p:pic>
        <p:nvPicPr>
          <p:cNvPr id="11" name="Picture 10"/>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flipH="1">
            <a:off x="10231337" y="2004171"/>
            <a:ext cx="1239299" cy="1241078"/>
          </a:xfrm>
          <a:prstGeom prst="rect">
            <a:avLst/>
          </a:prstGeom>
        </p:spPr>
      </p:pic>
    </p:spTree>
    <p:extLst>
      <p:ext uri="{BB962C8B-B14F-4D97-AF65-F5344CB8AC3E}">
        <p14:creationId xmlns:p14="http://schemas.microsoft.com/office/powerpoint/2010/main" val="2426329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67297" y="1370114"/>
            <a:ext cx="8513788"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67298" y="1345306"/>
            <a:ext cx="8513787" cy="4755148"/>
          </a:xfrm>
          <a:prstGeom prst="rect">
            <a:avLst/>
          </a:prstGeom>
          <a:noFill/>
        </p:spPr>
        <p:txBody>
          <a:bodyPr wrap="square" rtlCol="0">
            <a:spAutoFit/>
          </a:bodyPr>
          <a:lstStyle/>
          <a:p>
            <a:pPr marL="914400" indent="-739775" algn="r" rtl="1">
              <a:lnSpc>
                <a:spcPct val="150000"/>
              </a:lnSpc>
            </a:pPr>
            <a:r>
              <a:rPr lang="ar-SA" sz="2000" dirty="0">
                <a:solidFill>
                  <a:srgbClr val="C00000"/>
                </a:solidFill>
                <a:latin typeface="Alexandria SemiBold" pitchFamily="2" charset="-78"/>
                <a:cs typeface="Alexandria SemiBold" pitchFamily="2" charset="-78"/>
              </a:rPr>
              <a:t>ويتسم كاتب العمود بما يلي:</a:t>
            </a:r>
          </a:p>
          <a:p>
            <a:pPr marL="685800" indent="-403225" algn="r" rtl="1">
              <a:lnSpc>
                <a:spcPct val="150000"/>
              </a:lnSpc>
              <a:buFont typeface="+mj-lt"/>
              <a:buAutoNum type="arabicPeriod"/>
            </a:pP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الكاتب على تجاربه الشخصية وملاحظاته على الحياة اليومية. </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الكتابة المؤثرة والبلاغية: أن يكون ذا خبرة طويلة وصاحب قلم معروف ومتمرس بشكل جيد في أدبيات وفنيات التحرير الصحفي وفي اللغة والتنوع في أسلوب الكتابة كالسخرية والحجج المنطقية.</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السلطة الفكرية والمعرفية: أي أن يكون ذو ثقافته واسعة وشاملة ومتنوعة خاصة في المجال الذي </a:t>
            </a:r>
            <a:r>
              <a:rPr lang="ar-SA" dirty="0">
                <a:latin typeface="Alexandria SemiBold" pitchFamily="2" charset="-78"/>
                <a:cs typeface="Alexandria SemiBold" pitchFamily="2" charset="-78"/>
              </a:rPr>
              <a:t>يكتب </a:t>
            </a:r>
            <a:r>
              <a:rPr lang="ar-SA" dirty="0" smtClean="0">
                <a:latin typeface="Alexandria SemiBold" pitchFamily="2" charset="-78"/>
                <a:cs typeface="Alexandria SemiBold" pitchFamily="2" charset="-78"/>
              </a:rPr>
              <a:t>عنه، وأن يكون على </a:t>
            </a:r>
            <a:r>
              <a:rPr lang="ar-SA" dirty="0">
                <a:latin typeface="Alexandria SemiBold" pitchFamily="2" charset="-78"/>
                <a:cs typeface="Alexandria SemiBold" pitchFamily="2" charset="-78"/>
              </a:rPr>
              <a:t>اطلاع تام بكل ما هو جديد </a:t>
            </a:r>
            <a:r>
              <a:rPr lang="ar-SA" dirty="0" smtClean="0">
                <a:latin typeface="Alexandria SemiBold" pitchFamily="2" charset="-78"/>
                <a:cs typeface="Alexandria SemiBold" pitchFamily="2" charset="-78"/>
              </a:rPr>
              <a:t>.</a:t>
            </a:r>
          </a:p>
          <a:p>
            <a:pPr marL="625475" indent="-342900" algn="r" rtl="1">
              <a:lnSpc>
                <a:spcPct val="150000"/>
              </a:lnSpc>
              <a:buFont typeface="+mj-lt"/>
              <a:buAutoNum type="arabicPeriod"/>
            </a:pPr>
            <a:r>
              <a:rPr lang="ar-SA" dirty="0" smtClean="0">
                <a:latin typeface="Alexandria SemiBold" pitchFamily="2" charset="-78"/>
                <a:cs typeface="Alexandria SemiBold" pitchFamily="2" charset="-78"/>
              </a:rPr>
              <a:t>أن يكون على اهتمام دائم بجمهوره؛ فالقراء ينظرون إلى كُتاب العمود كمصادر موثوقة للمعلومات والتحليلات. لذا يملك شخصية قوية وأسلوب كتابي متفرد.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84104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191729" y="2476603"/>
            <a:ext cx="2888355" cy="2990838"/>
          </a:xfrm>
          <a:prstGeom prst="rect">
            <a:avLst/>
          </a:prstGeom>
        </p:spPr>
      </p:pic>
    </p:spTree>
    <p:extLst>
      <p:ext uri="{BB962C8B-B14F-4D97-AF65-F5344CB8AC3E}">
        <p14:creationId xmlns:p14="http://schemas.microsoft.com/office/powerpoint/2010/main" val="4243269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492935"/>
            <a:ext cx="8367149"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96989" y="1569210"/>
            <a:ext cx="7570694" cy="4662815"/>
          </a:xfrm>
          <a:prstGeom prst="rect">
            <a:avLst/>
          </a:prstGeom>
          <a:noFill/>
        </p:spPr>
        <p:txBody>
          <a:bodyPr wrap="square" rtlCol="0">
            <a:spAutoFit/>
          </a:bodyPr>
          <a:lstStyle/>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الاستمرارية والتأثير على المدى الطويل: كتابات كُتاب العمود المنتظمة بالصحف والمواقع الإخبارية جعلت لهم صوتاً مؤثراً من خلال تراكم تأثيرهم على الرأي العام عبر سنوات عديدة، مما يجعلهم دائمي الحضور.</a:t>
            </a:r>
          </a:p>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الالتزام بالمباديء الأخلاقية والمهنية: يتحلي كاتب العمود بالنزاهة والمصداقية في طرح وجهات نظرهم، كما يعملون على إثارة الوعي العام حول القضايا المهمة في مجتمعاتهم.</a:t>
            </a:r>
          </a:p>
          <a:p>
            <a:pPr marL="511175" indent="-336550" algn="r" rtl="1">
              <a:lnSpc>
                <a:spcPct val="150000"/>
              </a:lnSpc>
              <a:buFont typeface="+mj-lt"/>
              <a:buAutoNum type="arabicPeriod" startAt="5"/>
            </a:pPr>
            <a:r>
              <a:rPr lang="ar-SA" dirty="0" smtClean="0">
                <a:latin typeface="Alexandria SemiBold" pitchFamily="2" charset="-78"/>
                <a:cs typeface="Alexandria SemiBold" pitchFamily="2" charset="-78"/>
              </a:rPr>
              <a:t>استغلال شبكات التواصل الاجتماعي: يستخدم كُتاب الأعمدة شبكات التواصل الاجتماعي لنشر أفكارهم وتعزيز تواصلهم مع القراء، وهذا يساعد في زيادة انتشار آرائهم وأفكارهم بين شرائح أوسع من الجمهور.</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93374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240631" y="2559875"/>
            <a:ext cx="3072361" cy="3020340"/>
          </a:xfrm>
          <a:prstGeom prst="rect">
            <a:avLst/>
          </a:prstGeom>
        </p:spPr>
      </p:pic>
    </p:spTree>
    <p:extLst>
      <p:ext uri="{BB962C8B-B14F-4D97-AF65-F5344CB8AC3E}">
        <p14:creationId xmlns:p14="http://schemas.microsoft.com/office/powerpoint/2010/main" val="136349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82825" y="1471371"/>
            <a:ext cx="8722196" cy="476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341312" y="7035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471810" y="81560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16597" y="10289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730672" y="1597845"/>
            <a:ext cx="8171424" cy="4662815"/>
          </a:xfrm>
          <a:prstGeom prst="rect">
            <a:avLst/>
          </a:prstGeom>
          <a:noFill/>
          <a:effectLst>
            <a:reflection stA="45000" endPos="0" dir="5400000" sy="-100000" algn="bl" rotWithShape="0"/>
          </a:effectLst>
        </p:spPr>
        <p:txBody>
          <a:bodyPr wrap="square" rtlCol="0">
            <a:spAutoFit/>
          </a:bodyPr>
          <a:lstStyle/>
          <a:p>
            <a:pPr marL="342900" indent="-342900" algn="r" rtl="1">
              <a:lnSpc>
                <a:spcPct val="150000"/>
              </a:lnSpc>
              <a:buFont typeface="+mj-lt"/>
              <a:buAutoNum type="arabicPeriod" startAt="8"/>
            </a:pPr>
            <a:r>
              <a:rPr lang="ar-SA" dirty="0" smtClean="0">
                <a:latin typeface="Alexandria SemiBold" pitchFamily="2" charset="-78"/>
                <a:cs typeface="Alexandria SemiBold" pitchFamily="2" charset="-78"/>
              </a:rPr>
              <a:t>لديه </a:t>
            </a:r>
            <a:r>
              <a:rPr lang="ar-SA" dirty="0">
                <a:latin typeface="Alexandria SemiBold" pitchFamily="2" charset="-78"/>
                <a:cs typeface="Alexandria SemiBold" pitchFamily="2" charset="-78"/>
              </a:rPr>
              <a:t>القدرة في التأثير على الرأي العام في المجتمع من خلال عدة طرق تتمثل في</a:t>
            </a:r>
            <a:r>
              <a:rPr lang="ar-SA" dirty="0" smtClean="0">
                <a:latin typeface="Alexandria SemiBold" pitchFamily="2" charset="-78"/>
                <a:cs typeface="Alexandria SemiBold" pitchFamily="2" charset="-78"/>
              </a:rPr>
              <a:t>:</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التحليل العميق للقضايا: كاتب المقال يقدم تحليلات موضوعية ـــــ مستنداً على الحقائق ــــ للقضايا المهمة في المجتمع ، بما يساعد القراء على فهم هذه القضايا بشكل أفضل وتكوين آراء مستنيرة.</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طرح الرؤى البديلة: كاتب العمود قد يقدم وجهات نظر وحلول بديلة للقضايا المطروحة؛ بما يساعد في فتح آفاق جديدة للتفكير والنقاش المجتمعي.</a:t>
            </a:r>
          </a:p>
          <a:p>
            <a:pPr marL="685800" indent="-3365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التعبير عن الضمير الجماعي: في كثير من الأحيان يُعبر كاتب العمود عن قضايا تهم الرأي العام ، هذا يجعله صوتاً مؤثراً في توجهات وتطلعات القراء.</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299410" y="5615733"/>
            <a:ext cx="1218432" cy="1077008"/>
          </a:xfrm>
          <a:prstGeom prst="rect">
            <a:avLst/>
          </a:prstGeom>
        </p:spPr>
      </p:pic>
      <p:pic>
        <p:nvPicPr>
          <p:cNvPr id="11" name="Picture 10"/>
          <p:cNvPicPr>
            <a:picLocks noChangeAspect="1"/>
          </p:cNvPicPr>
          <p:nvPr/>
        </p:nvPicPr>
        <p:blipFill rotWithShape="1">
          <a:blip r:embed="rId4">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191392" y="2099481"/>
            <a:ext cx="3207308" cy="3178371"/>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637130" y="881164"/>
            <a:ext cx="3872158"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84047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0067" y="1471371"/>
            <a:ext cx="8424954" cy="476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936362" y="1876900"/>
            <a:ext cx="8112364" cy="4662815"/>
          </a:xfrm>
          <a:prstGeom prst="rect">
            <a:avLst/>
          </a:prstGeom>
          <a:noFill/>
          <a:effectLst>
            <a:reflection stA="45000" endPos="0" dir="5400000" sy="-100000" algn="bl" rotWithShape="0"/>
          </a:effectLst>
        </p:spPr>
        <p:txBody>
          <a:bodyPr wrap="square" rtlCol="0">
            <a:spAutoFit/>
          </a:bodyPr>
          <a:lstStyle/>
          <a:p>
            <a:pPr marL="914400" indent="-4572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توجيه السياسات والقرارات: تأثير كاتب العمود يمكن أن يصل إلى صانعي القرار السياسي والحكومي وآراؤه المؤثرة قد تساهم في توجيه السياسات والقرارات العامة.</a:t>
            </a:r>
          </a:p>
          <a:p>
            <a:pPr marL="914400" indent="-4572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إثارة النقاش والجدل: كتابات كاتب العمود قد تُثير جدلاً وردود فعل قوية بين القراء، وهو ما يساعد على إشعال نقاشات مجتمعية حول القضايا المطروحة.</a:t>
            </a:r>
          </a:p>
          <a:p>
            <a:pPr algn="r" rtl="1">
              <a:lnSpc>
                <a:spcPct val="150000"/>
              </a:lnSpc>
            </a:pPr>
            <a:endParaRPr lang="ar-SA" sz="1050"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بشكل عام ، يعتبر كاتب العمود الصحفي بمثابة قائد الرأي العام في المجتمع، بفضل قدرته على التحليل والتأثير عن مشاعر الناس . هذا الدور المؤثر يجعله لاعباً رئيسياً في صياغة الرأي العام.</a:t>
            </a:r>
          </a:p>
          <a:p>
            <a:pPr algn="r" rtl="1">
              <a:lnSpc>
                <a:spcPct val="150000"/>
              </a:lnSpc>
            </a:pPr>
            <a:endParaRPr lang="en-US"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2251117" y="5562358"/>
            <a:ext cx="1218432" cy="1077008"/>
          </a:xfrm>
          <a:prstGeom prst="rect">
            <a:avLst/>
          </a:prstGeom>
        </p:spPr>
      </p:pic>
      <p:pic>
        <p:nvPicPr>
          <p:cNvPr id="11" name="Picture 10"/>
          <p:cNvPicPr>
            <a:picLocks noChangeAspect="1"/>
          </p:cNvPicPr>
          <p:nvPr/>
        </p:nvPicPr>
        <p:blipFill rotWithShape="1">
          <a:blip r:embed="rId4">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0" y="1618533"/>
            <a:ext cx="3209285" cy="353542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3780590" y="861656"/>
            <a:ext cx="3937565"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كاتب العمود الصحفي</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097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39452" y="1738103"/>
            <a:ext cx="811730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814363" y="2052401"/>
            <a:ext cx="7933848" cy="3831818"/>
          </a:xfrm>
          <a:prstGeom prst="rect">
            <a:avLst/>
          </a:prstGeom>
          <a:noFill/>
          <a:effectLst>
            <a:reflection stA="45000" endPos="0" dir="5400000" sy="-100000" algn="bl" rotWithShape="0"/>
          </a:effectLst>
        </p:spPr>
        <p:txBody>
          <a:bodyPr wrap="square" rtlCol="0">
            <a:spAutoFit/>
          </a:bodyPr>
          <a:lstStyle/>
          <a:p>
            <a:pPr marL="112713" indent="-112713" algn="r" rtl="1">
              <a:lnSpc>
                <a:spcPct val="150000"/>
              </a:lnSpc>
            </a:pPr>
            <a:r>
              <a:rPr lang="ar-SA" dirty="0" smtClean="0">
                <a:latin typeface="Alexandria SemiBold" pitchFamily="2" charset="-78"/>
                <a:cs typeface="Alexandria SemiBold" pitchFamily="2" charset="-78"/>
              </a:rPr>
              <a:t>    اختلف الباحثون في تقسيم أعمدة الرأي، فهناك من صنفها وفقاً للموضوع ، أو الشكل أو الأسلوب.  </a:t>
            </a:r>
          </a:p>
          <a:p>
            <a:pPr marL="1427163" indent="-1363663" algn="r" rtl="1">
              <a:lnSpc>
                <a:spcPct val="150000"/>
              </a:lnSpc>
            </a:pPr>
            <a:r>
              <a:rPr lang="ar-SA" dirty="0" smtClean="0">
                <a:solidFill>
                  <a:schemeClr val="accent1"/>
                </a:solidFill>
                <a:latin typeface="Alexandria SemiBold" pitchFamily="2" charset="-78"/>
                <a:cs typeface="Alexandria SemiBold" pitchFamily="2" charset="-78"/>
              </a:rPr>
              <a:t>وينقسم أعمدة الرأي </a:t>
            </a:r>
            <a:r>
              <a:rPr lang="ar-SA" u="sng" dirty="0" smtClean="0">
                <a:solidFill>
                  <a:schemeClr val="accent1"/>
                </a:solidFill>
                <a:latin typeface="Alexandria SemiBold" pitchFamily="2" charset="-78"/>
                <a:cs typeface="Alexandria SemiBold" pitchFamily="2" charset="-78"/>
              </a:rPr>
              <a:t>من </a:t>
            </a:r>
            <a:r>
              <a:rPr lang="ar-SA" u="sng" dirty="0">
                <a:solidFill>
                  <a:schemeClr val="accent1"/>
                </a:solidFill>
                <a:latin typeface="Alexandria SemiBold" pitchFamily="2" charset="-78"/>
                <a:cs typeface="Alexandria SemiBold" pitchFamily="2" charset="-78"/>
              </a:rPr>
              <a:t>حيث </a:t>
            </a:r>
            <a:r>
              <a:rPr lang="ar-SA" u="sng" dirty="0" smtClean="0">
                <a:solidFill>
                  <a:schemeClr val="accent1"/>
                </a:solidFill>
                <a:latin typeface="Alexandria SemiBold" pitchFamily="2" charset="-78"/>
                <a:cs typeface="Alexandria SemiBold" pitchFamily="2" charset="-78"/>
              </a:rPr>
              <a:t>المضمون</a:t>
            </a:r>
            <a:r>
              <a:rPr lang="ar-SA" dirty="0" smtClean="0">
                <a:solidFill>
                  <a:schemeClr val="accent1"/>
                </a:solidFill>
                <a:latin typeface="Alexandria SemiBold" pitchFamily="2" charset="-78"/>
                <a:cs typeface="Alexandria SemiBold" pitchFamily="2" charset="-78"/>
              </a:rPr>
              <a:t>:</a:t>
            </a:r>
          </a:p>
          <a:p>
            <a:pPr marL="577850" indent="-401638" algn="r" rtl="1">
              <a:lnSpc>
                <a:spcPct val="150000"/>
              </a:lnSpc>
              <a:buFont typeface="+mj-lt"/>
              <a:buAutoNum type="arabicPeriod"/>
            </a:pPr>
            <a:r>
              <a:rPr lang="ar-SA" dirty="0" smtClean="0">
                <a:latin typeface="Alexandria SemiBold" pitchFamily="2" charset="-78"/>
                <a:cs typeface="Alexandria SemiBold" pitchFamily="2" charset="-78"/>
              </a:rPr>
              <a:t>العمود </a:t>
            </a:r>
            <a:r>
              <a:rPr lang="ar-SA" dirty="0">
                <a:latin typeface="Alexandria SemiBold" pitchFamily="2" charset="-78"/>
                <a:cs typeface="Alexandria SemiBold" pitchFamily="2" charset="-78"/>
              </a:rPr>
              <a:t>المتخصص: وهو </a:t>
            </a:r>
            <a:r>
              <a:rPr lang="ar-SA" dirty="0" smtClean="0">
                <a:latin typeface="Alexandria SemiBold" pitchFamily="2" charset="-78"/>
                <a:cs typeface="Alexandria SemiBold" pitchFamily="2" charset="-78"/>
              </a:rPr>
              <a:t>عمود </a:t>
            </a:r>
            <a:r>
              <a:rPr lang="ar-SA" dirty="0">
                <a:latin typeface="Alexandria SemiBold" pitchFamily="2" charset="-78"/>
                <a:cs typeface="Alexandria SemiBold" pitchFamily="2" charset="-78"/>
              </a:rPr>
              <a:t>متخصص في موضوع </a:t>
            </a:r>
            <a:r>
              <a:rPr lang="ar-SA" dirty="0" smtClean="0">
                <a:latin typeface="Alexandria SemiBold" pitchFamily="2" charset="-78"/>
                <a:cs typeface="Alexandria SemiBold" pitchFamily="2" charset="-78"/>
              </a:rPr>
              <a:t>معين، وتتنوع أفكاره في إطار هذا الموضوع أو المجال </a:t>
            </a:r>
            <a:r>
              <a:rPr lang="ar-SA" dirty="0">
                <a:latin typeface="Alexandria SemiBold" pitchFamily="2" charset="-78"/>
                <a:cs typeface="Alexandria SemiBold" pitchFamily="2" charset="-78"/>
              </a:rPr>
              <a:t>كالموضوعات </a:t>
            </a:r>
            <a:r>
              <a:rPr lang="ar-SA" dirty="0" smtClean="0">
                <a:latin typeface="Alexandria SemiBold" pitchFamily="2" charset="-78"/>
                <a:cs typeface="Alexandria SemiBold" pitchFamily="2" charset="-78"/>
              </a:rPr>
              <a:t>السياسية فقط.</a:t>
            </a:r>
            <a:endParaRPr lang="ar-SA" dirty="0">
              <a:latin typeface="Alexandria SemiBold" pitchFamily="2" charset="-78"/>
              <a:cs typeface="Alexandria SemiBold" pitchFamily="2" charset="-78"/>
            </a:endParaRPr>
          </a:p>
          <a:p>
            <a:pPr marL="577850" indent="-401638" algn="r" rtl="1">
              <a:lnSpc>
                <a:spcPct val="150000"/>
              </a:lnSpc>
              <a:buFont typeface="+mj-lt"/>
              <a:buAutoNum type="arabicPeriod"/>
            </a:pPr>
            <a:r>
              <a:rPr lang="ar-SA" dirty="0">
                <a:latin typeface="Alexandria SemiBold" pitchFamily="2" charset="-78"/>
                <a:cs typeface="Alexandria SemiBold" pitchFamily="2" charset="-78"/>
              </a:rPr>
              <a:t>العمود العام: وهو </a:t>
            </a:r>
            <a:r>
              <a:rPr lang="ar-SA" dirty="0" smtClean="0">
                <a:latin typeface="Alexandria SemiBold" pitchFamily="2" charset="-78"/>
                <a:cs typeface="Alexandria SemiBold" pitchFamily="2" charset="-78"/>
              </a:rPr>
              <a:t>العمود الذي تتنوع أفكاره وموضوعاته من يوم لآخر ومن مقال لآخر ، </a:t>
            </a:r>
            <a:r>
              <a:rPr lang="ar-SA" dirty="0">
                <a:latin typeface="Alexandria SemiBold" pitchFamily="2" charset="-78"/>
                <a:cs typeface="Alexandria SemiBold" pitchFamily="2" charset="-78"/>
              </a:rPr>
              <a:t>فقد يتناول موضوع رياضي </a:t>
            </a:r>
            <a:r>
              <a:rPr lang="ar-SA" dirty="0" smtClean="0">
                <a:latin typeface="Alexandria SemiBold" pitchFamily="2" charset="-78"/>
                <a:cs typeface="Alexandria SemiBold" pitchFamily="2" charset="-78"/>
              </a:rPr>
              <a:t>واجتماعي وسياسي وثقافي... وغيرها من الموضوعات.</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623504" y="1527827"/>
            <a:ext cx="4211033" cy="3512529"/>
          </a:xfrm>
          <a:prstGeom prst="rect">
            <a:avLst/>
          </a:prstGeom>
        </p:spPr>
      </p:pic>
    </p:spTree>
    <p:extLst>
      <p:ext uri="{BB962C8B-B14F-4D97-AF65-F5344CB8AC3E}">
        <p14:creationId xmlns:p14="http://schemas.microsoft.com/office/powerpoint/2010/main" val="236110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3467" y="1738103"/>
            <a:ext cx="1080346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101917" y="152107"/>
            <a:ext cx="2240307" cy="1868697"/>
          </a:xfrm>
          <a:prstGeom prst="rect">
            <a:avLst/>
          </a:prstGeom>
        </p:spPr>
      </p:pic>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4887" t="12873" r="23181"/>
          <a:stretch/>
        </p:blipFill>
        <p:spPr>
          <a:xfrm>
            <a:off x="835350" y="1862090"/>
            <a:ext cx="5294990" cy="4328823"/>
          </a:xfrm>
          <a:prstGeom prst="rect">
            <a:avLst/>
          </a:prstGeom>
          <a:ln w="19050">
            <a:solidFill>
              <a:schemeClr val="tx1"/>
            </a:solidFill>
          </a:ln>
        </p:spPr>
      </p:pic>
      <p:sp>
        <p:nvSpPr>
          <p:cNvPr id="12" name="TextBox 11">
            <a:extLst>
              <a:ext uri="{FF2B5EF4-FFF2-40B4-BE49-F238E27FC236}">
                <a16:creationId xmlns:a16="http://schemas.microsoft.com/office/drawing/2014/main" id="{F9A80F9F-74DB-1D57-04E8-E20E92A09B0A}"/>
              </a:ext>
            </a:extLst>
          </p:cNvPr>
          <p:cNvSpPr txBox="1"/>
          <p:nvPr/>
        </p:nvSpPr>
        <p:spPr>
          <a:xfrm>
            <a:off x="1081828" y="1994075"/>
            <a:ext cx="1486058" cy="825419"/>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100" dirty="0" smtClean="0">
                <a:solidFill>
                  <a:schemeClr val="tx2"/>
                </a:solidFill>
                <a:latin typeface="Alexandria SemiBold" pitchFamily="2" charset="-78"/>
                <a:cs typeface="Alexandria SemiBold" pitchFamily="2" charset="-78"/>
              </a:rPr>
              <a:t>مثال:</a:t>
            </a:r>
          </a:p>
          <a:p>
            <a:pPr marL="176212" algn="ctr" rtl="1">
              <a:lnSpc>
                <a:spcPct val="150000"/>
              </a:lnSpc>
            </a:pPr>
            <a:r>
              <a:rPr lang="ar-SA" sz="1100" dirty="0" smtClean="0">
                <a:solidFill>
                  <a:schemeClr val="tx2"/>
                </a:solidFill>
                <a:latin typeface="Alexandria SemiBold" pitchFamily="2" charset="-78"/>
                <a:cs typeface="Alexandria SemiBold" pitchFamily="2" charset="-78"/>
              </a:rPr>
              <a:t>العمود المتخصص</a:t>
            </a:r>
            <a:endParaRPr lang="ar-SA" sz="1100" dirty="0">
              <a:solidFill>
                <a:schemeClr val="tx2"/>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l="551" r="69559"/>
          <a:stretch/>
        </p:blipFill>
        <p:spPr>
          <a:xfrm>
            <a:off x="7049293" y="1738104"/>
            <a:ext cx="3829378" cy="4452810"/>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0703903" y="2212708"/>
            <a:ext cx="1486058" cy="73866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مثال:</a:t>
            </a:r>
          </a:p>
          <a:p>
            <a:pPr marL="176212" algn="ctr" rtl="1">
              <a:lnSpc>
                <a:spcPct val="150000"/>
              </a:lnSpc>
            </a:pPr>
            <a:r>
              <a:rPr lang="ar-SA" sz="1400" dirty="0" smtClean="0">
                <a:solidFill>
                  <a:schemeClr val="tx2"/>
                </a:solidFill>
                <a:latin typeface="Alexandria SemiBold" pitchFamily="2" charset="-78"/>
                <a:cs typeface="Alexandria SemiBold" pitchFamily="2" charset="-78"/>
              </a:rPr>
              <a:t>العمود العام</a:t>
            </a:r>
            <a:endParaRPr lang="ar-SA" sz="1400" dirty="0">
              <a:solidFill>
                <a:schemeClr val="tx2"/>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7745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47455" y="1693025"/>
            <a:ext cx="9254836" cy="4457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983500" y="1042041"/>
            <a:ext cx="2452255"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147455" y="1806074"/>
            <a:ext cx="9130145" cy="4247317"/>
          </a:xfrm>
          <a:prstGeom prst="rect">
            <a:avLst/>
          </a:prstGeom>
          <a:noFill/>
          <a:effectLst>
            <a:reflection stA="45000" endPos="0" dir="5400000" sy="-100000" algn="bl" rotWithShape="0"/>
          </a:effectLst>
        </p:spPr>
        <p:txBody>
          <a:bodyPr wrap="square" rtlCol="0">
            <a:spAutoFit/>
          </a:bodyPr>
          <a:lstStyle/>
          <a:p>
            <a:pPr marL="1427163" indent="-1363663" algn="r" rtl="1">
              <a:lnSpc>
                <a:spcPct val="150000"/>
              </a:lnSpc>
            </a:pPr>
            <a:r>
              <a:rPr lang="ar-SA" dirty="0" smtClean="0">
                <a:solidFill>
                  <a:schemeClr val="accent1"/>
                </a:solidFill>
                <a:latin typeface="Alexandria SemiBold" pitchFamily="2" charset="-78"/>
                <a:cs typeface="Alexandria SemiBold" pitchFamily="2" charset="-78"/>
              </a:rPr>
              <a:t>وينقسم </a:t>
            </a:r>
            <a:r>
              <a:rPr lang="ar-SA" dirty="0">
                <a:solidFill>
                  <a:schemeClr val="accent1"/>
                </a:solidFill>
                <a:latin typeface="Alexandria SemiBold" pitchFamily="2" charset="-78"/>
                <a:cs typeface="Alexandria SemiBold" pitchFamily="2" charset="-78"/>
              </a:rPr>
              <a:t>أعمدة الرأي </a:t>
            </a:r>
            <a:r>
              <a:rPr lang="ar-SA" u="sng" dirty="0">
                <a:solidFill>
                  <a:schemeClr val="accent1"/>
                </a:solidFill>
                <a:latin typeface="Alexandria SemiBold" pitchFamily="2" charset="-78"/>
                <a:cs typeface="Alexandria SemiBold" pitchFamily="2" charset="-78"/>
              </a:rPr>
              <a:t>من حيث </a:t>
            </a:r>
            <a:r>
              <a:rPr lang="ar-SA" u="sng" dirty="0" smtClean="0">
                <a:solidFill>
                  <a:schemeClr val="accent1"/>
                </a:solidFill>
                <a:latin typeface="Alexandria SemiBold" pitchFamily="2" charset="-78"/>
                <a:cs typeface="Alexandria SemiBold" pitchFamily="2" charset="-78"/>
              </a:rPr>
              <a:t>الأسلوب</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1427163" indent="-1363663" algn="r" rtl="1">
              <a:lnSpc>
                <a:spcPct val="150000"/>
              </a:lnSpc>
            </a:pPr>
            <a:r>
              <a:rPr lang="ar-SA" dirty="0" smtClean="0">
                <a:latin typeface="Alexandria SemiBold" pitchFamily="2" charset="-78"/>
                <a:cs typeface="Alexandria SemiBold" pitchFamily="2" charset="-78"/>
              </a:rPr>
              <a:t>النوع الأول: هو العمود الذي يركز على الأسلوب القصصي في عرض قضية معينة.</a:t>
            </a:r>
          </a:p>
          <a:p>
            <a:pPr marL="1427163" indent="-1363663" algn="r" rtl="1">
              <a:lnSpc>
                <a:spcPct val="150000"/>
              </a:lnSpc>
            </a:pPr>
            <a:r>
              <a:rPr lang="ar-SA" dirty="0" smtClean="0">
                <a:latin typeface="Alexandria SemiBold" pitchFamily="2" charset="-78"/>
                <a:cs typeface="Alexandria SemiBold" pitchFamily="2" charset="-78"/>
              </a:rPr>
              <a:t>النوع الثاني: يركز هذا النوع على وصف فكرة معينة .</a:t>
            </a:r>
          </a:p>
          <a:p>
            <a:pPr marL="1427163" indent="-1363663" algn="r" rtl="1">
              <a:lnSpc>
                <a:spcPct val="150000"/>
              </a:lnSpc>
            </a:pPr>
            <a:r>
              <a:rPr lang="ar-SA" dirty="0" smtClean="0">
                <a:latin typeface="Alexandria SemiBold" pitchFamily="2" charset="-78"/>
                <a:cs typeface="Alexandria SemiBold" pitchFamily="2" charset="-78"/>
              </a:rPr>
              <a:t>النوع الثالث: عمود الحوار  وهو الذي يقوم على المنولوج أي الحوار الذاتي الذي يخلقه الكاتب سواء على لسانه أو لسان غيره.</a:t>
            </a:r>
          </a:p>
          <a:p>
            <a:pPr marL="1260475" indent="-1204913" algn="r" rtl="1">
              <a:lnSpc>
                <a:spcPct val="150000"/>
              </a:lnSpc>
            </a:pPr>
            <a:r>
              <a:rPr lang="ar-SA" dirty="0" smtClean="0">
                <a:latin typeface="Alexandria SemiBold" pitchFamily="2" charset="-78"/>
                <a:cs typeface="Alexandria SemiBold" pitchFamily="2" charset="-78"/>
              </a:rPr>
              <a:t>النوع الرابع: العمود القائم على السخرية أو الفكاهة </a:t>
            </a:r>
            <a:r>
              <a:rPr lang="en-US" dirty="0" smtClean="0">
                <a:latin typeface="Alexandria SemiBold" pitchFamily="2" charset="-78"/>
                <a:cs typeface="Alexandria SemiBold" pitchFamily="2" charset="-78"/>
              </a:rPr>
              <a:t>Humor Columns</a:t>
            </a:r>
            <a:r>
              <a:rPr lang="ar-SA" dirty="0" smtClean="0">
                <a:latin typeface="Alexandria SemiBold" pitchFamily="2" charset="-78"/>
                <a:cs typeface="Alexandria SemiBold" pitchFamily="2" charset="-78"/>
              </a:rPr>
              <a:t>: وهو العمود الذي يعتمد كاتبه على </a:t>
            </a:r>
            <a:r>
              <a:rPr lang="ar-SA" dirty="0">
                <a:latin typeface="Alexandria SemiBold" pitchFamily="2" charset="-78"/>
                <a:cs typeface="Alexandria SemiBold" pitchFamily="2" charset="-78"/>
              </a:rPr>
              <a:t>استخدام الفكاهة </a:t>
            </a:r>
            <a:r>
              <a:rPr lang="ar-SA" dirty="0" smtClean="0">
                <a:latin typeface="Alexandria SemiBold" pitchFamily="2" charset="-78"/>
                <a:cs typeface="Alexandria SemiBold" pitchFamily="2" charset="-78"/>
              </a:rPr>
              <a:t>كوسيلة لتوصيل المعلومات بشكل سهل ولتخفيف</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عن نمط الحياة الروتيني . فهو أشبه ما يكون بلسعة العقرب أو وخزة الإبرة أو تخدير اليد في توصيل المعلومات بحيث تحدث تأثير عميق في نفوس القراء. </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651164" y="1709088"/>
            <a:ext cx="3326702" cy="3199844"/>
          </a:xfrm>
          <a:prstGeom prst="rect">
            <a:avLst/>
          </a:prstGeom>
        </p:spPr>
      </p:pic>
    </p:spTree>
    <p:extLst>
      <p:ext uri="{BB962C8B-B14F-4D97-AF65-F5344CB8AC3E}">
        <p14:creationId xmlns:p14="http://schemas.microsoft.com/office/powerpoint/2010/main" val="259949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3891" y="1738103"/>
            <a:ext cx="9739745" cy="4495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أنواع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372809" y="2993430"/>
            <a:ext cx="2432475" cy="2028989"/>
          </a:xfrm>
          <a:prstGeom prst="rect">
            <a:avLst/>
          </a:prstGeom>
        </p:spPr>
      </p:pic>
      <p:pic>
        <p:nvPicPr>
          <p:cNvPr id="17" name="Picture 16"/>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59314" y="1849598"/>
            <a:ext cx="4191991" cy="4292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6" name="TextBox 15">
            <a:extLst>
              <a:ext uri="{FF2B5EF4-FFF2-40B4-BE49-F238E27FC236}">
                <a16:creationId xmlns:a16="http://schemas.microsoft.com/office/drawing/2014/main" id="{F9A80F9F-74DB-1D57-04E8-E20E92A09B0A}"/>
              </a:ext>
            </a:extLst>
          </p:cNvPr>
          <p:cNvSpPr txBox="1"/>
          <p:nvPr/>
        </p:nvSpPr>
        <p:spPr>
          <a:xfrm>
            <a:off x="6149279" y="2768414"/>
            <a:ext cx="1486058" cy="70224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أسلوب السرد القصصي</a:t>
            </a:r>
            <a:endParaRPr lang="ar-SA" sz="1400" dirty="0">
              <a:solidFill>
                <a:schemeClr val="tx2"/>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r="58295"/>
          <a:stretch/>
        </p:blipFill>
        <p:spPr>
          <a:xfrm>
            <a:off x="1828083" y="1952126"/>
            <a:ext cx="3816697" cy="4209388"/>
          </a:xfrm>
          <a:prstGeom prst="rect">
            <a:avLst/>
          </a:prstGeom>
          <a:ln w="19050">
            <a:solidFill>
              <a:schemeClr val="tx1"/>
            </a:solidFill>
          </a:ln>
        </p:spPr>
      </p:pic>
      <p:sp>
        <p:nvSpPr>
          <p:cNvPr id="12" name="TextBox 11">
            <a:extLst>
              <a:ext uri="{FF2B5EF4-FFF2-40B4-BE49-F238E27FC236}">
                <a16:creationId xmlns:a16="http://schemas.microsoft.com/office/drawing/2014/main" id="{F9A80F9F-74DB-1D57-04E8-E20E92A09B0A}"/>
              </a:ext>
            </a:extLst>
          </p:cNvPr>
          <p:cNvSpPr txBox="1"/>
          <p:nvPr/>
        </p:nvSpPr>
        <p:spPr>
          <a:xfrm>
            <a:off x="1123379" y="2824077"/>
            <a:ext cx="1015011" cy="738664"/>
          </a:xfrm>
          <a:prstGeom prst="rect">
            <a:avLst/>
          </a:prstGeom>
          <a:solidFill>
            <a:srgbClr val="FFFF00"/>
          </a:solidFill>
          <a:effectLst>
            <a:reflection stA="45000" endPos="0" dir="5400000" sy="-100000" algn="bl" rotWithShape="0"/>
          </a:effectLst>
        </p:spPr>
        <p:txBody>
          <a:bodyPr wrap="square" rtlCol="0">
            <a:spAutoFit/>
          </a:bodyPr>
          <a:lstStyle/>
          <a:p>
            <a:pPr marL="176212" algn="ctr" rtl="1">
              <a:lnSpc>
                <a:spcPct val="150000"/>
              </a:lnSpc>
            </a:pPr>
            <a:r>
              <a:rPr lang="ar-SA" sz="1400" dirty="0" smtClean="0">
                <a:solidFill>
                  <a:schemeClr val="tx2"/>
                </a:solidFill>
                <a:latin typeface="Alexandria SemiBold" pitchFamily="2" charset="-78"/>
                <a:cs typeface="Alexandria SemiBold" pitchFamily="2" charset="-78"/>
              </a:rPr>
              <a:t>العمود الساخر</a:t>
            </a:r>
            <a:endParaRPr lang="ar-SA" sz="1400" dirty="0">
              <a:solidFill>
                <a:schemeClr val="tx2"/>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3887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4480" y="1432390"/>
            <a:ext cx="10777928"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062334" y="1500757"/>
            <a:ext cx="7352918" cy="1015663"/>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يكتب عمود الرأي أو العمود الصحفي بطريقة </a:t>
            </a:r>
            <a:r>
              <a:rPr lang="ar-SA" sz="2000" dirty="0">
                <a:solidFill>
                  <a:srgbClr val="002060"/>
                </a:solidFill>
                <a:latin typeface="Alexandria SemiBold" pitchFamily="2" charset="-78"/>
                <a:cs typeface="Alexandria SemiBold" pitchFamily="2" charset="-78"/>
              </a:rPr>
              <a:t>الهرم </a:t>
            </a:r>
            <a:r>
              <a:rPr lang="ar-SA" sz="2000" dirty="0" smtClean="0">
                <a:solidFill>
                  <a:srgbClr val="002060"/>
                </a:solidFill>
                <a:latin typeface="Alexandria SemiBold" pitchFamily="2" charset="-78"/>
                <a:cs typeface="Alexandria SemiBold" pitchFamily="2" charset="-78"/>
              </a:rPr>
              <a:t>المعتدل ، ويتكون من </a:t>
            </a:r>
            <a:r>
              <a:rPr lang="ar-SA" sz="2000" dirty="0">
                <a:solidFill>
                  <a:srgbClr val="002060"/>
                </a:solidFill>
                <a:latin typeface="Alexandria SemiBold" pitchFamily="2" charset="-78"/>
                <a:cs typeface="Alexandria SemiBold" pitchFamily="2" charset="-78"/>
              </a:rPr>
              <a:t>ثلاثة أجزاء: </a:t>
            </a:r>
            <a:r>
              <a:rPr lang="ar-SA" sz="2000" dirty="0" smtClean="0">
                <a:solidFill>
                  <a:srgbClr val="002060"/>
                </a:solidFill>
                <a:latin typeface="Alexandria SemiBold" pitchFamily="2" charset="-78"/>
                <a:cs typeface="Alexandria SemiBold" pitchFamily="2" charset="-78"/>
              </a:rPr>
              <a:t>المقدمةوالجسم والخاتمة.</a:t>
            </a: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548932" y="552176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6" name="TextBox 15">
            <a:extLst>
              <a:ext uri="{FF2B5EF4-FFF2-40B4-BE49-F238E27FC236}">
                <a16:creationId xmlns:a16="http://schemas.microsoft.com/office/drawing/2014/main" id="{6083F8E2-699C-9C01-0329-7C9299434C08}"/>
              </a:ext>
            </a:extLst>
          </p:cNvPr>
          <p:cNvSpPr txBox="1"/>
          <p:nvPr/>
        </p:nvSpPr>
        <p:spPr>
          <a:xfrm>
            <a:off x="5338119" y="2406521"/>
            <a:ext cx="6077133" cy="3970318"/>
          </a:xfrm>
          <a:prstGeom prst="rect">
            <a:avLst/>
          </a:prstGeom>
          <a:noFill/>
        </p:spPr>
        <p:txBody>
          <a:bodyPr wrap="square" rtlCol="0">
            <a:spAutoFit/>
          </a:bodyPr>
          <a:lstStyle/>
          <a:p>
            <a:pPr algn="ctr" rtl="1">
              <a:lnSpc>
                <a:spcPct val="150000"/>
              </a:lnSpc>
            </a:pPr>
            <a:r>
              <a:rPr lang="ar-SA" sz="2000" b="1" dirty="0" smtClean="0">
                <a:solidFill>
                  <a:schemeClr val="accent2">
                    <a:lumMod val="75000"/>
                  </a:schemeClr>
                </a:solidFill>
                <a:latin typeface="Alexandria SemiBold" pitchFamily="2" charset="-78"/>
                <a:cs typeface="Alexandria SemiBold" pitchFamily="2" charset="-78"/>
              </a:rPr>
              <a:t>أولاً: المقدمة</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تمهيد لموضوع أو قضية مهمة يرى الكاتب أنها </a:t>
            </a:r>
            <a:r>
              <a:rPr lang="ar-SA" sz="1600" dirty="0">
                <a:solidFill>
                  <a:srgbClr val="002060"/>
                </a:solidFill>
                <a:latin typeface="Alexandria SemiBold" pitchFamily="2" charset="-78"/>
                <a:cs typeface="Alexandria SemiBold" pitchFamily="2" charset="-78"/>
              </a:rPr>
              <a:t>ت</a:t>
            </a:r>
            <a:r>
              <a:rPr lang="ar-SA" sz="1600" dirty="0" smtClean="0">
                <a:solidFill>
                  <a:srgbClr val="002060"/>
                </a:solidFill>
                <a:latin typeface="Alexandria SemiBold" pitchFamily="2" charset="-78"/>
                <a:cs typeface="Alexandria SemiBold" pitchFamily="2" charset="-78"/>
              </a:rPr>
              <a:t>مس اهتمام القراء وللكاتب وجهة نظر يريد الافصاح عنها.</a:t>
            </a:r>
            <a:endParaRPr lang="ar-SA" sz="1600"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حدث أو خبر من الأحداث الجارية، بشرط أن يركز الكاتب على زاوية معينة أثارت اهتمامه، ويرى أنها تهم القراء في الوقت نفسه.</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فكرة أو خاطرة يرى الكاتب أنها تحتاج إلى شرح وتوضيح        أو تعليق وتفسير.</a:t>
            </a:r>
          </a:p>
          <a:p>
            <a:pPr marL="342900" indent="-342900" algn="r" rtl="1">
              <a:lnSpc>
                <a:spcPct val="150000"/>
              </a:lnSpc>
              <a:buFont typeface="+mj-lt"/>
              <a:buAutoNum type="arabicPeriod"/>
            </a:pPr>
            <a:r>
              <a:rPr lang="ar-SA" sz="1600" dirty="0" smtClean="0">
                <a:solidFill>
                  <a:srgbClr val="002060"/>
                </a:solidFill>
                <a:latin typeface="Alexandria SemiBold" pitchFamily="2" charset="-78"/>
                <a:cs typeface="Alexandria SemiBold" pitchFamily="2" charset="-78"/>
              </a:rPr>
              <a:t>آية قرآنية أو حكمة مأثورة أو مثل شعبي أو قول لمفكر       أو كاتب مشهور.</a:t>
            </a:r>
            <a:endParaRPr lang="ar-SA" sz="1600" dirty="0">
              <a:solidFill>
                <a:srgbClr val="00206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5">
            <a:clrChange>
              <a:clrFrom>
                <a:srgbClr val="F9F9F5"/>
              </a:clrFrom>
              <a:clrTo>
                <a:srgbClr val="F9F9F5">
                  <a:alpha val="0"/>
                </a:srgbClr>
              </a:clrTo>
            </a:clrChange>
            <a:extLst>
              <a:ext uri="{28A0092B-C50C-407E-A947-70E740481C1C}">
                <a14:useLocalDpi xmlns:a14="http://schemas.microsoft.com/office/drawing/2010/main" val="0"/>
              </a:ext>
            </a:extLst>
          </a:blip>
          <a:srcRect l="42296" t="2162" r="7171" b="8828"/>
          <a:stretch/>
        </p:blipFill>
        <p:spPr>
          <a:xfrm>
            <a:off x="794481" y="1680787"/>
            <a:ext cx="4982206" cy="4680211"/>
          </a:xfrm>
          <a:prstGeom prst="rect">
            <a:avLst/>
          </a:prstGeom>
        </p:spPr>
      </p:pic>
    </p:spTree>
    <p:extLst>
      <p:ext uri="{BB962C8B-B14F-4D97-AF65-F5344CB8AC3E}">
        <p14:creationId xmlns:p14="http://schemas.microsoft.com/office/powerpoint/2010/main" val="218732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6688" y="1432390"/>
            <a:ext cx="8983197" cy="4906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مقدمة أعمدة الرأي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r="62286"/>
          <a:stretch/>
        </p:blipFill>
        <p:spPr>
          <a:xfrm>
            <a:off x="4894207" y="1522319"/>
            <a:ext cx="3475506" cy="4860241"/>
          </a:xfrm>
          <a:prstGeom prst="rect">
            <a:avLst/>
          </a:prstGeom>
          <a:ln w="28575">
            <a:solidFill>
              <a:schemeClr val="tx1"/>
            </a:solidFill>
          </a:ln>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68143"/>
          <a:stretch/>
        </p:blipFill>
        <p:spPr>
          <a:xfrm>
            <a:off x="8369713" y="1445224"/>
            <a:ext cx="3556158" cy="4760323"/>
          </a:xfrm>
          <a:prstGeom prst="rect">
            <a:avLst/>
          </a:prstGeom>
          <a:ln w="28575">
            <a:solidFill>
              <a:schemeClr val="tx1"/>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0152" y="2016572"/>
            <a:ext cx="3964781" cy="6858000"/>
          </a:xfrm>
          <a:prstGeom prst="rect">
            <a:avLst/>
          </a:prstGeom>
          <a:ln w="38100">
            <a:solidFill>
              <a:schemeClr val="tx1"/>
            </a:solidFill>
          </a:ln>
        </p:spPr>
      </p:pic>
      <p:sp>
        <p:nvSpPr>
          <p:cNvPr id="12" name="TextBox 11">
            <a:extLst>
              <a:ext uri="{FF2B5EF4-FFF2-40B4-BE49-F238E27FC236}">
                <a16:creationId xmlns:a16="http://schemas.microsoft.com/office/drawing/2014/main" id="{6083F8E2-699C-9C01-0329-7C9299434C08}"/>
              </a:ext>
            </a:extLst>
          </p:cNvPr>
          <p:cNvSpPr txBox="1"/>
          <p:nvPr/>
        </p:nvSpPr>
        <p:spPr>
          <a:xfrm>
            <a:off x="770878" y="3952439"/>
            <a:ext cx="1055106" cy="615105"/>
          </a:xfrm>
          <a:prstGeom prst="rect">
            <a:avLst/>
          </a:prstGeom>
          <a:solidFill>
            <a:srgbClr val="BDEEDD"/>
          </a:solidFill>
        </p:spPr>
        <p:txBody>
          <a:bodyPr wrap="square" rtlCol="0">
            <a:spAutoFit/>
          </a:bodyPr>
          <a:lstStyle/>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مقدمة</a:t>
            </a:r>
          </a:p>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حديث نبوي</a:t>
            </a:r>
            <a:endParaRPr lang="ar-SA" sz="1200" dirty="0">
              <a:solidFill>
                <a:schemeClr val="accent1"/>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6083F8E2-699C-9C01-0329-7C9299434C08}"/>
              </a:ext>
            </a:extLst>
          </p:cNvPr>
          <p:cNvSpPr txBox="1"/>
          <p:nvPr/>
        </p:nvSpPr>
        <p:spPr>
          <a:xfrm>
            <a:off x="4876171" y="4418348"/>
            <a:ext cx="1113284" cy="571503"/>
          </a:xfrm>
          <a:prstGeom prst="rect">
            <a:avLst/>
          </a:prstGeom>
          <a:solidFill>
            <a:srgbClr val="FFFF00"/>
          </a:solidFill>
        </p:spPr>
        <p:txBody>
          <a:bodyPr wrap="square" rtlCol="0">
            <a:spAutoFit/>
          </a:bodyPr>
          <a:lstStyle/>
          <a:p>
            <a:pPr algn="ctr">
              <a:lnSpc>
                <a:spcPct val="150000"/>
              </a:lnSpc>
            </a:pPr>
            <a:r>
              <a:rPr lang="ar-SA" sz="1100" dirty="0" smtClean="0">
                <a:latin typeface="Alexandria SemiBold" pitchFamily="2" charset="-78"/>
                <a:cs typeface="Alexandria SemiBold" pitchFamily="2" charset="-78"/>
              </a:rPr>
              <a:t>مقدمة</a:t>
            </a:r>
          </a:p>
          <a:p>
            <a:pPr algn="ctr">
              <a:lnSpc>
                <a:spcPct val="150000"/>
              </a:lnSpc>
            </a:pPr>
            <a:r>
              <a:rPr lang="ar-SA" sz="1100" dirty="0" smtClean="0">
                <a:latin typeface="Alexandria SemiBold" pitchFamily="2" charset="-78"/>
                <a:cs typeface="Alexandria SemiBold" pitchFamily="2" charset="-78"/>
              </a:rPr>
              <a:t>أمثال شعبية</a:t>
            </a:r>
            <a:endParaRPr lang="ar-SA" sz="1100"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6083F8E2-699C-9C01-0329-7C9299434C08}"/>
              </a:ext>
            </a:extLst>
          </p:cNvPr>
          <p:cNvSpPr txBox="1"/>
          <p:nvPr/>
        </p:nvSpPr>
        <p:spPr>
          <a:xfrm>
            <a:off x="8422955" y="3306108"/>
            <a:ext cx="804402" cy="646331"/>
          </a:xfrm>
          <a:prstGeom prst="rect">
            <a:avLst/>
          </a:prstGeom>
          <a:solidFill>
            <a:srgbClr val="BDEEDD"/>
          </a:solidFill>
        </p:spPr>
        <p:txBody>
          <a:bodyPr wrap="square" rtlCol="0">
            <a:spAutoFit/>
          </a:bodyPr>
          <a:lstStyle/>
          <a:p>
            <a:pPr algn="r">
              <a:lnSpc>
                <a:spcPct val="150000"/>
              </a:lnSpc>
            </a:pPr>
            <a:r>
              <a:rPr lang="ar-SA" sz="1200" dirty="0" smtClean="0">
                <a:solidFill>
                  <a:schemeClr val="accent2">
                    <a:lumMod val="75000"/>
                  </a:schemeClr>
                </a:solidFill>
                <a:latin typeface="Alexandria SemiBold" pitchFamily="2" charset="-78"/>
                <a:cs typeface="Alexandria SemiBold" pitchFamily="2" charset="-78"/>
              </a:rPr>
              <a:t>مقدمة</a:t>
            </a:r>
          </a:p>
          <a:p>
            <a:pPr algn="ctr">
              <a:lnSpc>
                <a:spcPct val="150000"/>
              </a:lnSpc>
            </a:pPr>
            <a:r>
              <a:rPr lang="ar-SA" sz="1200" dirty="0" smtClean="0">
                <a:solidFill>
                  <a:schemeClr val="accent2">
                    <a:lumMod val="75000"/>
                  </a:schemeClr>
                </a:solidFill>
                <a:latin typeface="Alexandria SemiBold" pitchFamily="2" charset="-78"/>
                <a:cs typeface="Alexandria SemiBold" pitchFamily="2" charset="-78"/>
              </a:rPr>
              <a:t>قول</a:t>
            </a:r>
            <a:endParaRPr lang="ar-SA" sz="1200" dirty="0">
              <a:solidFill>
                <a:schemeClr val="accent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745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6688" y="1432390"/>
            <a:ext cx="8983197" cy="4906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63257" y="1632463"/>
            <a:ext cx="8780513" cy="4708981"/>
          </a:xfrm>
          <a:prstGeom prst="rect">
            <a:avLst/>
          </a:prstGeom>
          <a:noFill/>
        </p:spPr>
        <p:txBody>
          <a:bodyPr wrap="square" rtlCol="0">
            <a:spAutoFit/>
          </a:bodyPr>
          <a:lstStyle/>
          <a:p>
            <a:pPr algn="r">
              <a:lnSpc>
                <a:spcPct val="150000"/>
              </a:lnSpc>
            </a:pPr>
            <a:r>
              <a:rPr lang="ar-SA" sz="2000" dirty="0" smtClean="0">
                <a:solidFill>
                  <a:schemeClr val="accent2">
                    <a:lumMod val="75000"/>
                  </a:schemeClr>
                </a:solidFill>
                <a:latin typeface="Alexandria SemiBold" pitchFamily="2" charset="-78"/>
                <a:cs typeface="Alexandria SemiBold" pitchFamily="2" charset="-78"/>
              </a:rPr>
              <a:t>والمقدمة </a:t>
            </a:r>
            <a:r>
              <a:rPr lang="ar-SA" sz="2000" dirty="0">
                <a:solidFill>
                  <a:schemeClr val="accent2">
                    <a:lumMod val="75000"/>
                  </a:schemeClr>
                </a:solidFill>
                <a:latin typeface="Alexandria SemiBold" pitchFamily="2" charset="-78"/>
                <a:cs typeface="Alexandria SemiBold" pitchFamily="2" charset="-78"/>
              </a:rPr>
              <a:t>تقوم بعدد من </a:t>
            </a:r>
            <a:r>
              <a:rPr lang="ar-SA" sz="2000" dirty="0" smtClean="0">
                <a:solidFill>
                  <a:schemeClr val="accent2">
                    <a:lumMod val="75000"/>
                  </a:schemeClr>
                </a:solidFill>
                <a:latin typeface="Alexandria SemiBold" pitchFamily="2" charset="-78"/>
                <a:cs typeface="Alexandria SemiBold" pitchFamily="2" charset="-78"/>
              </a:rPr>
              <a:t>الوظائف</a:t>
            </a:r>
            <a:r>
              <a:rPr lang="ar-SA" sz="2000" dirty="0">
                <a:solidFill>
                  <a:schemeClr val="accent2">
                    <a:lumMod val="75000"/>
                  </a:schemeClr>
                </a:solidFill>
                <a:latin typeface="Alexandria SemiBold" pitchFamily="2" charset="-78"/>
                <a:cs typeface="Alexandria SemiBold" pitchFamily="2" charset="-78"/>
              </a:rPr>
              <a:t> هي:</a:t>
            </a: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جذب </a:t>
            </a:r>
            <a:r>
              <a:rPr lang="ar-SA" dirty="0">
                <a:latin typeface="Alexandria SemiBold" pitchFamily="2" charset="-78"/>
                <a:cs typeface="Alexandria SemiBold" pitchFamily="2" charset="-78"/>
              </a:rPr>
              <a:t>انتباه القاريء: تمثل المقدمة البداية القوية </a:t>
            </a:r>
            <a:r>
              <a:rPr lang="ar-SA" dirty="0" smtClean="0">
                <a:latin typeface="Alexandria SemiBold" pitchFamily="2" charset="-78"/>
                <a:cs typeface="Alexandria SemiBold" pitchFamily="2" charset="-78"/>
              </a:rPr>
              <a:t>للعمود، فهي كالسهم في جعبة الكاتب، </a:t>
            </a:r>
            <a:r>
              <a:rPr lang="ar-SA" dirty="0">
                <a:latin typeface="Alexandria SemiBold" pitchFamily="2" charset="-78"/>
                <a:cs typeface="Alexandria SemiBold" pitchFamily="2" charset="-78"/>
              </a:rPr>
              <a:t>لذا يجب أن تستحوذ اهتمام القاريء تثير فضول القاريء وتجعله يتساءل " ماذا سيحدث بعد ذلك؟" ، وبالتالي يستمر في </a:t>
            </a:r>
            <a:r>
              <a:rPr lang="ar-SA" dirty="0" smtClean="0">
                <a:latin typeface="Alexandria SemiBold" pitchFamily="2" charset="-78"/>
                <a:cs typeface="Alexandria SemiBold" pitchFamily="2" charset="-78"/>
              </a:rPr>
              <a:t>قراءة باقي </a:t>
            </a:r>
            <a:r>
              <a:rPr lang="ar-SA" dirty="0">
                <a:latin typeface="Alexandria SemiBold" pitchFamily="2" charset="-78"/>
                <a:cs typeface="Alexandria SemiBold" pitchFamily="2" charset="-78"/>
              </a:rPr>
              <a:t>المقال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تقديم الموضوع بطريقة مُشوقة: المقدمة الجيدة تقدم الموضوع بطريقة مشوقة إعطاء فكرة عامة عن محتوى العمود : فيستطيع القاريء أن يستشف الفكرة الرئيسية والنقاط الرئيسية التي سيتناولها العمود.</a:t>
            </a:r>
          </a:p>
          <a:p>
            <a:pPr marL="457200" indent="-341313" algn="r" rtl="1">
              <a:lnSpc>
                <a:spcPct val="150000"/>
              </a:lnSpc>
              <a:buFont typeface="+mj-lt"/>
              <a:buAutoNum type="arabicPeriod"/>
            </a:pPr>
            <a:r>
              <a:rPr lang="ar-SA" dirty="0" smtClean="0">
                <a:latin typeface="Alexandria SemiBold" pitchFamily="2" charset="-78"/>
                <a:cs typeface="Alexandria SemiBold" pitchFamily="2" charset="-78"/>
              </a:rPr>
              <a:t>تحديد الزاوية أو الاتجاه: المقدمة تحدد الزاوية التي سينظر منها الكاتب للموضوع وأفكاره، مما يساعد على فهم وجهة نظر الكاتب.</a:t>
            </a:r>
          </a:p>
          <a:p>
            <a:pPr algn="ctr">
              <a:lnSpc>
                <a:spcPct val="150000"/>
              </a:lnSpc>
            </a:pPr>
            <a:r>
              <a:rPr lang="ar-SA" dirty="0" smtClean="0">
                <a:solidFill>
                  <a:srgbClr val="002060"/>
                </a:solidFill>
                <a:latin typeface="Alexandria SemiBold" pitchFamily="2" charset="-78"/>
                <a:cs typeface="Alexandria SemiBold" pitchFamily="2" charset="-78"/>
              </a:rPr>
              <a:t>لذلك يجب على الكاتب أن يولي اهتماماً خاصاً بكتابة مقدمة قوية وفعالة تحفز القاريء لاستكمال قراءة العمود بأكمله.</a:t>
            </a:r>
            <a:r>
              <a:rPr lang="en-US" dirty="0" smtClean="0">
                <a:solidFill>
                  <a:srgbClr val="002060"/>
                </a:solidFill>
                <a:latin typeface="Alexandria SemiBold" pitchFamily="2" charset="-78"/>
                <a:cs typeface="Alexandria SemiBold" pitchFamily="2" charset="-78"/>
              </a:rPr>
              <a:t> </a:t>
            </a:r>
            <a:endParaRPr lang="ar-SA" dirty="0">
              <a:solidFill>
                <a:schemeClr val="accent1"/>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4490" t="25793" b="29762"/>
          <a:stretch/>
        </p:blipFill>
        <p:spPr>
          <a:xfrm>
            <a:off x="-445165" y="2209304"/>
            <a:ext cx="2827961" cy="2930758"/>
          </a:xfrm>
          <a:prstGeom prst="rect">
            <a:avLst/>
          </a:prstGeom>
        </p:spPr>
      </p:pic>
    </p:spTree>
    <p:extLst>
      <p:ext uri="{BB962C8B-B14F-4D97-AF65-F5344CB8AC3E}">
        <p14:creationId xmlns:p14="http://schemas.microsoft.com/office/powerpoint/2010/main" val="2217804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432390"/>
            <a:ext cx="10117577" cy="490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28435" y="1404891"/>
            <a:ext cx="9851035" cy="4847481"/>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ثانياً: جسم العمود </a:t>
            </a:r>
            <a:endParaRPr lang="ar-SA" sz="2000" dirty="0">
              <a:solidFill>
                <a:schemeClr val="accent2">
                  <a:lumMod val="75000"/>
                </a:schemeClr>
              </a:solidFill>
              <a:latin typeface="Alexandria SemiBold" pitchFamily="2" charset="-78"/>
              <a:cs typeface="Alexandria SemiBold" pitchFamily="2" charset="-78"/>
            </a:endParaRPr>
          </a:p>
          <a:p>
            <a:pPr algn="r" rtl="1">
              <a:lnSpc>
                <a:spcPct val="150000"/>
              </a:lnSpc>
            </a:pPr>
            <a:r>
              <a:rPr lang="ar-SA" dirty="0">
                <a:solidFill>
                  <a:srgbClr val="002060"/>
                </a:solidFill>
                <a:latin typeface="Alexandria SemiBold" pitchFamily="2" charset="-78"/>
                <a:cs typeface="Alexandria SemiBold" pitchFamily="2" charset="-78"/>
              </a:rPr>
              <a:t>هو الجزء الذي يحتوي على المادة الجوهرية في المقال</a:t>
            </a:r>
            <a:r>
              <a:rPr lang="ar-SA" dirty="0" smtClean="0">
                <a:solidFill>
                  <a:srgbClr val="002060"/>
                </a:solidFill>
                <a:latin typeface="Alexandria SemiBold" pitchFamily="2" charset="-78"/>
                <a:cs typeface="Alexandria SemiBold" pitchFamily="2" charset="-78"/>
              </a:rPr>
              <a:t>.</a:t>
            </a:r>
            <a:r>
              <a:rPr lang="ar-SA" dirty="0">
                <a:solidFill>
                  <a:srgbClr val="002060"/>
                </a:solidFill>
                <a:latin typeface="Alexandria SemiBold" pitchFamily="2" charset="-78"/>
                <a:cs typeface="Alexandria SemiBold" pitchFamily="2" charset="-78"/>
              </a:rPr>
              <a:t> والجسم قد يحتوي على النقاط </a:t>
            </a:r>
            <a:r>
              <a:rPr lang="ar-SA" dirty="0" smtClean="0">
                <a:solidFill>
                  <a:srgbClr val="002060"/>
                </a:solidFill>
                <a:latin typeface="Alexandria SemiBold" pitchFamily="2" charset="-78"/>
                <a:cs typeface="Alexandria SemiBold" pitchFamily="2" charset="-78"/>
              </a:rPr>
              <a:t>التالية: </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البيانات </a:t>
            </a:r>
            <a:r>
              <a:rPr lang="ar-SA" dirty="0">
                <a:latin typeface="Alexandria SemiBold" pitchFamily="2" charset="-78"/>
                <a:cs typeface="Alexandria SemiBold" pitchFamily="2" charset="-78"/>
              </a:rPr>
              <a:t>والمعلومات والحقائق الكافية عن الموضوع.</a:t>
            </a: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حشد الأدلة </a:t>
            </a:r>
            <a:r>
              <a:rPr lang="ar-SA" dirty="0">
                <a:latin typeface="Alexandria SemiBold" pitchFamily="2" charset="-78"/>
                <a:cs typeface="Alexandria SemiBold" pitchFamily="2" charset="-78"/>
              </a:rPr>
              <a:t>والحجج والأسانيد التي </a:t>
            </a:r>
            <a:r>
              <a:rPr lang="ar-SA" dirty="0" smtClean="0">
                <a:latin typeface="Alexandria SemiBold" pitchFamily="2" charset="-78"/>
                <a:cs typeface="Alexandria SemiBold" pitchFamily="2" charset="-78"/>
              </a:rPr>
              <a:t>تدعم رؤية الكاتب.</a:t>
            </a:r>
            <a:endParaRPr lang="ar-SA" dirty="0">
              <a:latin typeface="Alexandria SemiBold" pitchFamily="2" charset="-78"/>
              <a:cs typeface="Alexandria SemiBold" pitchFamily="2" charset="-78"/>
            </a:endParaRPr>
          </a:p>
          <a:p>
            <a:pPr marL="566738"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تقديم إجابات على أسئلة القراء.</a:t>
            </a:r>
            <a:endParaRPr lang="ar-SA" dirty="0">
              <a:latin typeface="Alexandria SemiBold" pitchFamily="2" charset="-78"/>
              <a:cs typeface="Alexandria SemiBold" pitchFamily="2" charset="-78"/>
            </a:endParaRPr>
          </a:p>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هناك بعض الطرق الفعالة لكتابة جسم العمود:</a:t>
            </a:r>
            <a:endParaRPr lang="ar-SA" sz="2000" dirty="0">
              <a:solidFill>
                <a:schemeClr val="accent2">
                  <a:lumMod val="75000"/>
                </a:schemeClr>
              </a:solidFill>
              <a:latin typeface="Alexandria SemiBold" pitchFamily="2" charset="-78"/>
              <a:cs typeface="Alexandria SemiBold" pitchFamily="2" charset="-78"/>
            </a:endParaRPr>
          </a:p>
          <a:p>
            <a:pPr marL="458788" indent="-342900" algn="r" rtl="1">
              <a:lnSpc>
                <a:spcPct val="150000"/>
              </a:lnSpc>
              <a:buFont typeface="+mj-lt"/>
              <a:buAutoNum type="arabicPeriod"/>
            </a:pPr>
            <a:r>
              <a:rPr lang="ar-SA" dirty="0" smtClean="0">
                <a:latin typeface="Alexandria SemiBold" pitchFamily="2" charset="-78"/>
                <a:cs typeface="Alexandria SemiBold" pitchFamily="2" charset="-78"/>
              </a:rPr>
              <a:t>استخدام الأمثلة والقصص الشخصية: يجب التأكد من ارتباط الأمثلة والقصص بالفكرة الرئيسية للعمود الصحفي؛ لإبراز الدروس المستفادة؛ مما يضفي سياق أكثر واقعية.</a:t>
            </a:r>
          </a:p>
          <a:p>
            <a:pPr marL="458788" indent="-342900" algn="r" rtl="1">
              <a:lnSpc>
                <a:spcPct val="150000"/>
              </a:lnSpc>
              <a:buFont typeface="+mj-lt"/>
              <a:buAutoNum type="arabicPeriod"/>
            </a:pPr>
            <a:r>
              <a:rPr lang="ar-SA" dirty="0" smtClean="0">
                <a:latin typeface="Alexandria SemiBold" pitchFamily="2" charset="-78"/>
                <a:cs typeface="Alexandria SemiBold" pitchFamily="2" charset="-78"/>
              </a:rPr>
              <a:t>سرد التفاصيل الملموسة: اشرح المشاهد والأحداث بطريقة تجعل القاريء يشعر كأنه يعايشها، واستخدم الحوارات والوصف الحي لإضفاء حيوية على القصص الشخصية.</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997903" y="832603"/>
            <a:ext cx="302610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4">
            <a:extLst>
              <a:ext uri="{28A0092B-C50C-407E-A947-70E740481C1C}">
                <a14:useLocalDpi xmlns:a14="http://schemas.microsoft.com/office/drawing/2010/main" val="0"/>
              </a:ext>
            </a:extLst>
          </a:blip>
          <a:srcRect t="1216" b="1216"/>
          <a:stretch>
            <a:fillRect/>
          </a:stretch>
        </p:blipFill>
        <p:spPr bwMode="auto">
          <a:xfrm flipH="1">
            <a:off x="89663" y="2577344"/>
            <a:ext cx="1908240" cy="1974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62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27199" y="1432390"/>
            <a:ext cx="9332686" cy="486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857828" y="1463032"/>
            <a:ext cx="9192469"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الحفاظ </a:t>
            </a:r>
            <a:r>
              <a:rPr lang="ar-SA" dirty="0">
                <a:latin typeface="Alexandria SemiBold" pitchFamily="2" charset="-78"/>
                <a:cs typeface="Alexandria SemiBold" pitchFamily="2" charset="-78"/>
              </a:rPr>
              <a:t>على الانسجام والتركيز على التفاصيل المهمة: وذلك اختر تفاصيل </a:t>
            </a:r>
            <a:r>
              <a:rPr lang="ar-SA" dirty="0" smtClean="0">
                <a:latin typeface="Alexandria SemiBold" pitchFamily="2" charset="-78"/>
                <a:cs typeface="Alexandria SemiBold" pitchFamily="2" charset="-78"/>
              </a:rPr>
              <a:t>محددة  </a:t>
            </a:r>
            <a:r>
              <a:rPr lang="ar-SA" dirty="0">
                <a:latin typeface="Alexandria SemiBold" pitchFamily="2" charset="-78"/>
                <a:cs typeface="Alexandria SemiBold" pitchFamily="2" charset="-78"/>
              </a:rPr>
              <a:t>من تجاربك الشخصية، وركز على الأحداث أو المشاهد التي تساعد في إيضاح الفكرة وتجنب الإسهاب. </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التوازن بين الأمثلة والمعلومات الموضوعية: لا تغرق في القصص الشخصية على حساب المحتوي الموضوعي والحقائق؛ دائما حافظ على التوازن بين القصص الشخصية والمعلومات الموثوقة.</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استخدم لغة حيوية وتعبيرات مشوقة: اختر كلمات ذات قوة تعبيرية وتأثير عاطفي. </a:t>
            </a:r>
          </a:p>
          <a:p>
            <a:pPr marL="342900" indent="-342900" algn="r" rtl="1">
              <a:lnSpc>
                <a:spcPct val="150000"/>
              </a:lnSpc>
              <a:buFont typeface="+mj-lt"/>
              <a:buAutoNum type="arabicPeriod" startAt="3"/>
            </a:pPr>
            <a:r>
              <a:rPr lang="ar-SA" dirty="0" smtClean="0">
                <a:latin typeface="Alexandria SemiBold" pitchFamily="2" charset="-78"/>
                <a:cs typeface="Alexandria SemiBold" pitchFamily="2" charset="-78"/>
              </a:rPr>
              <a:t>إضافة لمسات الدعابة والفكاهة (بحذر): يمكن استخدام بعض الأمثلة الساخرة لإضفاء جو من البهجة، مع التأكد من اتساق الأمثلة مع طبيعة الموضوع وعدم الإفراط في استخدامها .</a:t>
            </a:r>
            <a:endParaRPr lang="ar-SA"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2" descr="‫مراحل تطور الكتابة عبر العصور - سطور‬‎"/>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rcRect t="1216" b="1216"/>
          <a:stretch>
            <a:fillRect/>
          </a:stretch>
        </p:blipFill>
        <p:spPr bwMode="auto">
          <a:xfrm flipH="1">
            <a:off x="11059885" y="1704157"/>
            <a:ext cx="1027451" cy="106332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083F8E2-699C-9C01-0329-7C9299434C08}"/>
              </a:ext>
            </a:extLst>
          </p:cNvPr>
          <p:cNvSpPr txBox="1"/>
          <p:nvPr/>
        </p:nvSpPr>
        <p:spPr>
          <a:xfrm>
            <a:off x="113042" y="1982142"/>
            <a:ext cx="1909051" cy="4113306"/>
          </a:xfrm>
          <a:prstGeom prst="rect">
            <a:avLst/>
          </a:prstGeom>
          <a:solidFill>
            <a:schemeClr val="accent4">
              <a:lumMod val="60000"/>
              <a:lumOff val="40000"/>
            </a:schemeClr>
          </a:solidFill>
        </p:spPr>
        <p:txBody>
          <a:bodyPr wrap="square" rtlCol="0">
            <a:spAutoFit/>
          </a:bodyPr>
          <a:lstStyle/>
          <a:p>
            <a:pPr algn="ctr">
              <a:lnSpc>
                <a:spcPct val="150000"/>
              </a:lnSpc>
            </a:pPr>
            <a:r>
              <a:rPr lang="ar-SA" b="1" dirty="0" smtClean="0">
                <a:solidFill>
                  <a:srgbClr val="002060"/>
                </a:solidFill>
                <a:latin typeface="Alexandria SemiBold" pitchFamily="2" charset="-78"/>
                <a:cs typeface="Alexandria SemiBold" pitchFamily="2" charset="-78"/>
              </a:rPr>
              <a:t> </a:t>
            </a:r>
            <a:r>
              <a:rPr lang="ar-SA" sz="1600" b="1" dirty="0" smtClean="0">
                <a:solidFill>
                  <a:srgbClr val="002060"/>
                </a:solidFill>
                <a:latin typeface="Alexandria SemiBold" pitchFamily="2" charset="-78"/>
                <a:cs typeface="Alexandria SemiBold" pitchFamily="2" charset="-78"/>
              </a:rPr>
              <a:t>هذه بعض الطرق التي يمكن استخدامها لإضفاء المزيد من الحيوية على جسم العمود الصحفي. </a:t>
            </a:r>
            <a:r>
              <a:rPr lang="ar-SA" sz="1600" b="1" dirty="0">
                <a:solidFill>
                  <a:srgbClr val="002060"/>
                </a:solidFill>
                <a:latin typeface="Alexandria SemiBold" pitchFamily="2" charset="-78"/>
                <a:cs typeface="Alexandria SemiBold" pitchFamily="2" charset="-78"/>
              </a:rPr>
              <a:t>ف</a:t>
            </a:r>
            <a:r>
              <a:rPr lang="ar-SA" sz="1600" b="1" dirty="0" smtClean="0">
                <a:solidFill>
                  <a:srgbClr val="002060"/>
                </a:solidFill>
                <a:latin typeface="Alexandria SemiBold" pitchFamily="2" charset="-78"/>
                <a:cs typeface="Alexandria SemiBold" pitchFamily="2" charset="-78"/>
              </a:rPr>
              <a:t>التجربة والممارسة المستمرة هي مفتاح التطوير والتحسين</a:t>
            </a:r>
            <a:endParaRPr lang="ar-SA" sz="1600"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702428" y="5885290"/>
            <a:ext cx="921658" cy="814681"/>
          </a:xfrm>
          <a:prstGeom prst="rect">
            <a:avLst/>
          </a:prstGeom>
        </p:spPr>
      </p:pic>
    </p:spTree>
    <p:extLst>
      <p:ext uri="{BB962C8B-B14F-4D97-AF65-F5344CB8AC3E}">
        <p14:creationId xmlns:p14="http://schemas.microsoft.com/office/powerpoint/2010/main" val="17482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8687" y="1461418"/>
            <a:ext cx="833119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874555" y="1655380"/>
            <a:ext cx="7948857" cy="4478149"/>
          </a:xfrm>
          <a:prstGeom prst="rect">
            <a:avLst/>
          </a:prstGeom>
          <a:noFill/>
        </p:spPr>
        <p:txBody>
          <a:bodyPr wrap="square" rtlCol="0">
            <a:spAutoFit/>
          </a:bodyPr>
          <a:lstStyle/>
          <a:p>
            <a:pPr algn="r">
              <a:lnSpc>
                <a:spcPct val="150000"/>
              </a:lnSpc>
            </a:pPr>
            <a:r>
              <a:rPr lang="ar-SA" sz="2400" b="1" dirty="0" smtClean="0">
                <a:solidFill>
                  <a:schemeClr val="accent2">
                    <a:lumMod val="75000"/>
                  </a:schemeClr>
                </a:solidFill>
                <a:latin typeface="Alexandria SemiBold" pitchFamily="2" charset="-78"/>
                <a:cs typeface="Alexandria SemiBold" pitchFamily="2" charset="-78"/>
              </a:rPr>
              <a:t>ثالثاً: خاتمة المقال</a:t>
            </a:r>
            <a:endParaRPr lang="ar-SA" sz="2000" dirty="0">
              <a:solidFill>
                <a:schemeClr val="accent2">
                  <a:lumMod val="75000"/>
                </a:schemeClr>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وهي أهم أجزاء </a:t>
            </a:r>
            <a:r>
              <a:rPr lang="ar-SA" dirty="0" smtClean="0">
                <a:latin typeface="Alexandria SemiBold" pitchFamily="2" charset="-78"/>
                <a:cs typeface="Alexandria SemiBold" pitchFamily="2" charset="-78"/>
              </a:rPr>
              <a:t>المقال، وهي ليست ملخصاً أو تكراراً لما ورد في المقدمة والجسم، ويجب </a:t>
            </a:r>
            <a:r>
              <a:rPr lang="ar-SA" dirty="0">
                <a:latin typeface="Alexandria SemiBold" pitchFamily="2" charset="-78"/>
                <a:cs typeface="Alexandria SemiBold" pitchFamily="2" charset="-78"/>
              </a:rPr>
              <a:t>إنهاء العمود بشكل مؤثر </a:t>
            </a:r>
            <a:r>
              <a:rPr lang="ar-SA" dirty="0" smtClean="0">
                <a:latin typeface="Alexandria SemiBold" pitchFamily="2" charset="-78"/>
                <a:cs typeface="Alexandria SemiBold" pitchFamily="2" charset="-78"/>
              </a:rPr>
              <a:t>ومنطقي ؛ لأنه يتوقف </a:t>
            </a:r>
            <a:r>
              <a:rPr lang="ar-SA" dirty="0">
                <a:latin typeface="Alexandria SemiBold" pitchFamily="2" charset="-78"/>
                <a:cs typeface="Alexandria SemiBold" pitchFamily="2" charset="-78"/>
              </a:rPr>
              <a:t>مدى اقتناع القارئ </a:t>
            </a:r>
            <a:r>
              <a:rPr lang="ar-SA" dirty="0" smtClean="0">
                <a:latin typeface="Alexandria SemiBold" pitchFamily="2" charset="-78"/>
                <a:cs typeface="Alexandria SemiBold" pitchFamily="2" charset="-78"/>
              </a:rPr>
              <a:t>برأي </a:t>
            </a:r>
            <a:r>
              <a:rPr lang="ar-SA" dirty="0">
                <a:latin typeface="Alexandria SemiBold" pitchFamily="2" charset="-78"/>
                <a:cs typeface="Alexandria SemiBold" pitchFamily="2" charset="-78"/>
              </a:rPr>
              <a:t>الكاتب على قوة الخاتمة. </a:t>
            </a:r>
            <a:r>
              <a:rPr lang="ar-SA" dirty="0" smtClean="0">
                <a:latin typeface="Alexandria SemiBold" pitchFamily="2" charset="-78"/>
                <a:cs typeface="Alexandria SemiBold" pitchFamily="2" charset="-78"/>
              </a:rPr>
              <a:t>لذا يجب أن تكون الخاتمة قوية حتى تترك تاثيراً على نفس القاريء، </a:t>
            </a:r>
            <a:r>
              <a:rPr lang="ar-SA" dirty="0" smtClean="0">
                <a:solidFill>
                  <a:schemeClr val="accent1">
                    <a:lumMod val="50000"/>
                  </a:schemeClr>
                </a:solidFill>
                <a:latin typeface="Alexandria SemiBold" pitchFamily="2" charset="-78"/>
                <a:cs typeface="Alexandria SemiBold" pitchFamily="2" charset="-78"/>
              </a:rPr>
              <a:t>وغالبًا </a:t>
            </a:r>
            <a:r>
              <a:rPr lang="ar-SA" dirty="0">
                <a:solidFill>
                  <a:schemeClr val="accent1">
                    <a:lumMod val="50000"/>
                  </a:schemeClr>
                </a:solidFill>
                <a:latin typeface="Alexandria SemiBold" pitchFamily="2" charset="-78"/>
                <a:cs typeface="Alexandria SemiBold" pitchFamily="2" charset="-78"/>
              </a:rPr>
              <a:t>ما تضم الخاتمة النقاط التالية:</a:t>
            </a:r>
            <a:endParaRPr lang="ar-SA" sz="2000" dirty="0">
              <a:solidFill>
                <a:schemeClr val="accent1">
                  <a:lumMod val="50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خلاصة رأي الكاتب في الموضوع</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العبرة </a:t>
            </a:r>
            <a:r>
              <a:rPr lang="ar-SA" dirty="0">
                <a:latin typeface="Alexandria SemiBold" pitchFamily="2" charset="-78"/>
                <a:cs typeface="Alexandria SemiBold" pitchFamily="2" charset="-78"/>
              </a:rPr>
              <a:t>أو الموعظة التي يخرج بها </a:t>
            </a:r>
            <a:r>
              <a:rPr lang="ar-SA" dirty="0" smtClean="0">
                <a:latin typeface="Alexandria SemiBold" pitchFamily="2" charset="-78"/>
                <a:cs typeface="Alexandria SemiBold" pitchFamily="2" charset="-78"/>
              </a:rPr>
              <a:t>الكاتب</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النصيحة </a:t>
            </a:r>
            <a:r>
              <a:rPr lang="ar-SA" dirty="0">
                <a:latin typeface="Alexandria SemiBold" pitchFamily="2" charset="-78"/>
                <a:cs typeface="Alexandria SemiBold" pitchFamily="2" charset="-78"/>
              </a:rPr>
              <a:t>التي يقدمها الكاتب للقراء بعد أن يجيب على تساؤلات </a:t>
            </a:r>
            <a:r>
              <a:rPr lang="ar-SA" dirty="0" smtClean="0">
                <a:latin typeface="Alexandria SemiBold" pitchFamily="2" charset="-78"/>
                <a:cs typeface="Alexandria SemiBold" pitchFamily="2" charset="-78"/>
              </a:rPr>
              <a:t>القراء </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طرح تساؤلات للقاريء للتفكير فيها.</a:t>
            </a:r>
          </a:p>
          <a:p>
            <a:pPr algn="r" rtl="1">
              <a:lnSpc>
                <a:spcPct val="150000"/>
              </a:lnSpc>
            </a:pPr>
            <a:endParaRPr lang="ar-SA"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pic>
        <p:nvPicPr>
          <p:cNvPr id="14" name="Picture 13"/>
          <p:cNvPicPr>
            <a:picLocks noChangeAspect="1"/>
          </p:cNvPicPr>
          <p:nvPr/>
        </p:nvPicPr>
        <p:blipFill rotWithShape="1">
          <a:blip r:embed="rId4">
            <a:clrChange>
              <a:clrFrom>
                <a:srgbClr val="F3F3F3"/>
              </a:clrFrom>
              <a:clrTo>
                <a:srgbClr val="F3F3F3">
                  <a:alpha val="0"/>
                </a:srgbClr>
              </a:clrTo>
            </a:clrChange>
            <a:extLst>
              <a:ext uri="{28A0092B-C50C-407E-A947-70E740481C1C}">
                <a14:useLocalDpi xmlns:a14="http://schemas.microsoft.com/office/drawing/2010/main" val="0"/>
              </a:ext>
            </a:extLst>
          </a:blip>
          <a:srcRect t="25018" r="58508" b="25089"/>
          <a:stretch/>
        </p:blipFill>
        <p:spPr>
          <a:xfrm flipH="1">
            <a:off x="0" y="2435307"/>
            <a:ext cx="3235623" cy="2912421"/>
          </a:xfrm>
          <a:prstGeom prst="rect">
            <a:avLst/>
          </a:prstGeom>
        </p:spPr>
      </p:pic>
      <p:sp>
        <p:nvSpPr>
          <p:cNvPr id="17" name="TextBox 16">
            <a:extLst>
              <a:ext uri="{FF2B5EF4-FFF2-40B4-BE49-F238E27FC236}">
                <a16:creationId xmlns:a16="http://schemas.microsoft.com/office/drawing/2014/main" id="{6083F8E2-699C-9C01-0329-7C9299434C08}"/>
              </a:ext>
            </a:extLst>
          </p:cNvPr>
          <p:cNvSpPr txBox="1"/>
          <p:nvPr/>
        </p:nvSpPr>
        <p:spPr>
          <a:xfrm>
            <a:off x="2903582" y="5655659"/>
            <a:ext cx="7948858" cy="507831"/>
          </a:xfrm>
          <a:prstGeom prst="rect">
            <a:avLst/>
          </a:prstGeom>
          <a:solidFill>
            <a:schemeClr val="accent4">
              <a:lumMod val="60000"/>
              <a:lumOff val="40000"/>
            </a:schemeClr>
          </a:solidFill>
          <a:ln w="19050">
            <a:solidFill>
              <a:srgbClr val="FFC000"/>
            </a:solidFill>
          </a:ln>
        </p:spPr>
        <p:txBody>
          <a:bodyPr wrap="square" rtlCol="0">
            <a:spAutoFit/>
          </a:bodyPr>
          <a:lstStyle/>
          <a:p>
            <a:pPr algn="ctr">
              <a:lnSpc>
                <a:spcPct val="150000"/>
              </a:lnSpc>
            </a:pPr>
            <a:r>
              <a:rPr lang="ar-SA" b="1" dirty="0" smtClean="0">
                <a:solidFill>
                  <a:srgbClr val="002060"/>
                </a:solidFill>
                <a:latin typeface="Alexandria SemiBold" pitchFamily="2" charset="-78"/>
                <a:cs typeface="Alexandria SemiBold" pitchFamily="2" charset="-78"/>
              </a:rPr>
              <a:t> </a:t>
            </a:r>
            <a:r>
              <a:rPr lang="ar-SA" sz="1600" b="1" dirty="0" smtClean="0">
                <a:solidFill>
                  <a:srgbClr val="002060"/>
                </a:solidFill>
                <a:latin typeface="Alexandria SemiBold" pitchFamily="2" charset="-78"/>
                <a:cs typeface="Alexandria SemiBold" pitchFamily="2" charset="-78"/>
              </a:rPr>
              <a:t>باتباع هذا البناء الفني المتكامل، يمكن للكاتب إنشاء عمود صحفي متماسك ومؤثر</a:t>
            </a:r>
            <a:endParaRPr lang="ar-SA" sz="1600"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4007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6631" y="2825717"/>
            <a:ext cx="8040025" cy="2400657"/>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 تسلق الجبال أمر خطير، والتزحلق على الجليد أمر خطير ، ومع ذلك لا يوجد نص قانوني يمنع الناس من التسلق أو التزحلق. فهناك أساسيات للمنطق في هذا، إذا كنت تعرف المخاطر ولازلت على استعداد لتحملها ــ على الأرجح ــ يجب أن يُسمح لك بفعل ما تريد ... إنها حياتك قبل كل شيء.</a:t>
            </a:r>
            <a:endParaRPr lang="ar-SA" sz="20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6458857" y="1654031"/>
            <a:ext cx="4720487" cy="963597"/>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p>
          <a:p>
            <a:pPr algn="ctr">
              <a:lnSpc>
                <a:spcPct val="150000"/>
              </a:lnSpc>
            </a:pPr>
            <a:r>
              <a:rPr lang="ar-SA" sz="1600" b="1" dirty="0" smtClean="0">
                <a:solidFill>
                  <a:schemeClr val="bg1"/>
                </a:solidFill>
                <a:latin typeface="Alexandria ExtraBold" pitchFamily="2" charset="-78"/>
                <a:cs typeface="Alexandria ExtraBold" pitchFamily="2" charset="-78"/>
              </a:rPr>
              <a:t>بعنوان : </a:t>
            </a:r>
            <a:r>
              <a:rPr lang="ar-SA" sz="2000" b="1" dirty="0">
                <a:solidFill>
                  <a:schemeClr val="accent2">
                    <a:lumMod val="60000"/>
                    <a:lumOff val="40000"/>
                  </a:schemeClr>
                </a:solidFill>
                <a:latin typeface="Alexandria ExtraBold" pitchFamily="2" charset="-78"/>
                <a:cs typeface="Alexandria ExtraBold" pitchFamily="2" charset="-78"/>
              </a:rPr>
              <a:t>”رفع </a:t>
            </a:r>
            <a:r>
              <a:rPr lang="ar-SA" sz="2000" b="1" dirty="0" smtClean="0">
                <a:solidFill>
                  <a:schemeClr val="accent2">
                    <a:lumMod val="60000"/>
                    <a:lumOff val="40000"/>
                  </a:schemeClr>
                </a:solidFill>
                <a:latin typeface="Alexandria ExtraBold" pitchFamily="2" charset="-78"/>
                <a:cs typeface="Alexandria ExtraBold" pitchFamily="2" charset="-78"/>
              </a:rPr>
              <a:t>حظر التدخين الإلكتروني</a:t>
            </a:r>
            <a:r>
              <a:rPr lang="ar-SA" b="1" dirty="0" smtClean="0">
                <a:solidFill>
                  <a:schemeClr val="accent2">
                    <a:lumMod val="60000"/>
                    <a:lumOff val="40000"/>
                  </a:schemeClr>
                </a:solidFill>
                <a:latin typeface="Alexandria ExtraBold" pitchFamily="2" charset="-78"/>
                <a:cs typeface="Alexandria ExtraBold" pitchFamily="2" charset="-78"/>
              </a:rPr>
              <a:t>»</a:t>
            </a:r>
            <a:endParaRPr lang="ar-SA" b="1" dirty="0">
              <a:solidFill>
                <a:schemeClr val="accent2">
                  <a:lumMod val="60000"/>
                  <a:lumOff val="40000"/>
                </a:schemeClr>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المقدمة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83132" y="5470770"/>
            <a:ext cx="796127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اعتمد الكاتب في المقدمة على </a:t>
            </a:r>
            <a:r>
              <a:rPr lang="ar-SA" dirty="0" smtClean="0">
                <a:solidFill>
                  <a:srgbClr val="002060"/>
                </a:solidFill>
                <a:latin typeface="Alexandria SemiBold" pitchFamily="2" charset="-78"/>
                <a:cs typeface="Alexandria SemiBold" pitchFamily="2" charset="-78"/>
              </a:rPr>
              <a:t>تمهيد لقضية </a:t>
            </a:r>
            <a:r>
              <a:rPr lang="ar-SA" dirty="0">
                <a:solidFill>
                  <a:srgbClr val="002060"/>
                </a:solidFill>
                <a:latin typeface="Alexandria SemiBold" pitchFamily="2" charset="-78"/>
                <a:cs typeface="Alexandria SemiBold" pitchFamily="2" charset="-78"/>
              </a:rPr>
              <a:t>مهمة تمس مصالح </a:t>
            </a:r>
            <a:r>
              <a:rPr lang="ar-SA" dirty="0" smtClean="0">
                <a:solidFill>
                  <a:srgbClr val="002060"/>
                </a:solidFill>
                <a:latin typeface="Alexandria SemiBold" pitchFamily="2" charset="-78"/>
                <a:cs typeface="Alexandria SemiBold" pitchFamily="2" charset="-78"/>
              </a:rPr>
              <a:t>القراء </a:t>
            </a:r>
            <a:r>
              <a:rPr lang="ar-SA" dirty="0" smtClean="0">
                <a:solidFill>
                  <a:schemeClr val="accent2">
                    <a:lumMod val="50000"/>
                  </a:schemeClr>
                </a:solidFill>
                <a:latin typeface="Alexandria SemiBold" pitchFamily="2" charset="-78"/>
                <a:cs typeface="Alexandria SemiBold" pitchFamily="2" charset="-78"/>
              </a:rPr>
              <a:t> </a:t>
            </a:r>
            <a:endParaRPr lang="en-US"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227395" y="4114221"/>
            <a:ext cx="1601743" cy="789319"/>
          </a:xfrm>
          <a:prstGeom prst="rect">
            <a:avLst/>
          </a:prstGeom>
          <a:noFill/>
          <a:effectLst>
            <a:reflection stA="45000" endPos="0" dir="5400000" sy="-100000" algn="bl" rotWithShape="0"/>
          </a:effectLst>
        </p:spPr>
        <p:txBody>
          <a:bodyPr wrap="square" rtlCol="0">
            <a:spAutoFit/>
          </a:bodyPr>
          <a:lstStyle/>
          <a:p>
            <a:pPr marL="176212" algn="r" rtl="1">
              <a:lnSpc>
                <a:spcPct val="150000"/>
              </a:lnSpc>
            </a:pPr>
            <a:r>
              <a:rPr lang="ar-SA" sz="1600" dirty="0" smtClean="0">
                <a:solidFill>
                  <a:srgbClr val="002060"/>
                </a:solidFill>
                <a:latin typeface="Alexandria SemiBold" pitchFamily="2" charset="-78"/>
                <a:cs typeface="Alexandria SemiBold" pitchFamily="2" charset="-78"/>
              </a:rPr>
              <a:t>مقدمة حيوية</a:t>
            </a:r>
          </a:p>
        </p:txBody>
      </p:sp>
    </p:spTree>
    <p:extLst>
      <p:ext uri="{BB962C8B-B14F-4D97-AF65-F5344CB8AC3E}">
        <p14:creationId xmlns:p14="http://schemas.microsoft.com/office/powerpoint/2010/main" val="36525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899887" y="2413014"/>
            <a:ext cx="8214278" cy="181023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قبل أسبوعين ، أصدر تشارلي بيكر </a:t>
            </a:r>
            <a:r>
              <a:rPr lang="en-US" sz="1400" dirty="0" smtClean="0">
                <a:latin typeface="Alexandria SemiBold" pitchFamily="2" charset="-78"/>
                <a:cs typeface="Alexandria SemiBold" pitchFamily="2" charset="-78"/>
              </a:rPr>
              <a:t>Charlie Baker</a:t>
            </a:r>
            <a:r>
              <a:rPr lang="ar-SA" sz="1400" dirty="0" smtClean="0">
                <a:latin typeface="Alexandria SemiBold" pitchFamily="2" charset="-78"/>
                <a:cs typeface="Alexandria SemiBold" pitchFamily="2" charset="-78"/>
              </a:rPr>
              <a:t> حاكم ولاية بوسطن قرار بفرض حظر على التدخين الإلكتروني . على الرغم من أن القرار ينطبق فقط على الذين يبيعون مستلزمات السجائر الإلكترونية لمدة أربعة أشهر فقط ، إلا أنه امتد تأثير القرار على معظم الذين يستخدمون السجائر الألكترونية . وهو ما دفع  البعض إلى البحث عن بعض البائعين لإمدادهم بالسجائر الإلكترونية ، ولجأ البعض الآخر إلى السوق السوداء، وهناك من لم تعد مهمة له السجائر الإلكترونية.</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46138" y="5598625"/>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a:t>
            </a:r>
            <a:r>
              <a:rPr lang="ar-SA" sz="2000" b="1" dirty="0">
                <a:solidFill>
                  <a:schemeClr val="bg1"/>
                </a:solidFill>
                <a:latin typeface="Alexandria ExtraBold" pitchFamily="2" charset="-78"/>
                <a:cs typeface="Alexandria ExtraBold" pitchFamily="2" charset="-78"/>
              </a:rPr>
              <a:t>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2804449"/>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8916807" y="3246003"/>
            <a:ext cx="2156045" cy="1025409"/>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400" dirty="0" smtClean="0">
                <a:solidFill>
                  <a:srgbClr val="002060"/>
                </a:solidFill>
                <a:latin typeface="Alexandria SemiBold" pitchFamily="2" charset="-78"/>
                <a:cs typeface="Alexandria SemiBold" pitchFamily="2" charset="-78"/>
              </a:rPr>
              <a:t>بيان </a:t>
            </a:r>
          </a:p>
          <a:p>
            <a:pPr algn="ctr">
              <a:lnSpc>
                <a:spcPct val="150000"/>
              </a:lnSpc>
            </a:pPr>
            <a:r>
              <a:rPr lang="ar-SA" sz="1400" dirty="0" smtClean="0">
                <a:solidFill>
                  <a:srgbClr val="002060"/>
                </a:solidFill>
                <a:latin typeface="Alexandria SemiBold" pitchFamily="2" charset="-78"/>
                <a:cs typeface="Alexandria SemiBold" pitchFamily="2" charset="-78"/>
              </a:rPr>
              <a:t>الموقف الرسمي</a:t>
            </a:r>
          </a:p>
          <a:p>
            <a:pPr algn="ctr">
              <a:lnSpc>
                <a:spcPct val="150000"/>
              </a:lnSpc>
            </a:pPr>
            <a:r>
              <a:rPr lang="ar-SA" sz="1400" dirty="0" smtClean="0">
                <a:solidFill>
                  <a:srgbClr val="002060"/>
                </a:solidFill>
                <a:latin typeface="Alexandria SemiBold" pitchFamily="2" charset="-78"/>
                <a:cs typeface="Alexandria SemiBold" pitchFamily="2" charset="-78"/>
              </a:rPr>
              <a:t>من القضية </a:t>
            </a:r>
            <a:endParaRPr lang="en-US" sz="14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63494" y="4117931"/>
            <a:ext cx="8214278"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وفي بداية الحظر كان هناك حالة من الزعر بشأن مخاطر التدخين الإلكتروني من الالتهابات الرئوية والوفيات ( فتم الإبلاغ عن حالة وفاة يوم الاثنين بسبب التدخين الإلكتروني). ولم يكن لدي الأطباء أو العاملين في وزارة الصحة أي فكرة عما يحدث ، فشكَلَ حظر "بيكر" للتدخين الإلكتروني حالة من الارتباك . فالخطر مُبرراً لأن في الواقع لم يدرك أحد بماهي المخاطر التي يتعرضوا لها.</a:t>
            </a:r>
          </a:p>
          <a:p>
            <a:pPr algn="r" rtl="1">
              <a:lnSpc>
                <a:spcPct val="150000"/>
              </a:lnSpc>
            </a:pPr>
            <a:r>
              <a:rPr lang="ar-SA" sz="1400" dirty="0" smtClean="0">
                <a:latin typeface="Alexandria SemiBold" pitchFamily="2" charset="-78"/>
                <a:cs typeface="Alexandria SemiBold" pitchFamily="2" charset="-78"/>
              </a:rPr>
              <a:t>فكانت أخبار الأمراض والوفيات تنشرها وسائل الإعلام ومنتشرة بفضل الإنترنت ووسائل التواصل الاجتماعي ... فهل لا يزال الخطر منطقياً؟</a:t>
            </a:r>
            <a:endParaRPr lang="ar-SA" sz="1400"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077074" y="5172845"/>
            <a:ext cx="1835509"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بالأدلة</a:t>
            </a:r>
            <a:endParaRPr lang="en-US" sz="1200" dirty="0" smtClean="0">
              <a:solidFill>
                <a:srgbClr val="002060"/>
              </a:solidFill>
              <a:latin typeface="Alexandria SemiBold" pitchFamily="2" charset="-78"/>
              <a:cs typeface="Alexandria SemiBold" pitchFamily="2" charset="-78"/>
            </a:endParaRPr>
          </a:p>
          <a:p>
            <a:pPr algn="ctr">
              <a:lnSpc>
                <a:spcPct val="150000"/>
              </a:lnSpc>
            </a:pPr>
            <a:r>
              <a:rPr lang="ar-SA" sz="1200" dirty="0" smtClean="0">
                <a:solidFill>
                  <a:srgbClr val="002060"/>
                </a:solidFill>
                <a:latin typeface="Alexandria SemiBold" pitchFamily="2" charset="-78"/>
                <a:cs typeface="Alexandria SemiBold" pitchFamily="2" charset="-78"/>
              </a:rPr>
              <a:t>أمثلة واقعية</a:t>
            </a:r>
            <a:endParaRPr lang="en-US" sz="12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41991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8630" y="1483658"/>
            <a:ext cx="10740564"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638630" y="2204739"/>
            <a:ext cx="8781141"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إذا أراد الناس السجائر الإلكترونية ، وهم يعلمون بما يفعلون، وأنهم قد يواجهون مخاطر، ألا أنه ينبغي السماح لهم بذلك؟</a:t>
            </a:r>
          </a:p>
          <a:p>
            <a:pPr algn="r" rtl="1">
              <a:lnSpc>
                <a:spcPct val="150000"/>
              </a:lnSpc>
            </a:pPr>
            <a:r>
              <a:rPr lang="ar-SA" sz="1400" dirty="0" smtClean="0">
                <a:latin typeface="Alexandria SemiBold" pitchFamily="2" charset="-78"/>
                <a:cs typeface="Alexandria SemiBold" pitchFamily="2" charset="-78"/>
              </a:rPr>
              <a:t>خطر الإدمان : معظم الذين يستخدمون السجائر الإلكترونية يستنشقون النيكوتين بمستويات أكبر من السجائر العادية ، وهناك اعتقاد واسع بأن السجائر الإلكترونية ليس لها نفس مخاطر السجائر العادية ، وقد يرجع إلى عدم اصابتهم بالأمراض . فالنيكوتين له العديد من الآثار الضارة علي الكلى والقلب فضلا عن سرطان الرئة وفقاً لتقارير منظمة الصحة. </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704114"/>
            <a:ext cx="892121" cy="78857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594839" y="2595746"/>
            <a:ext cx="1500494" cy="507831"/>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419771" y="3241929"/>
            <a:ext cx="1835509" cy="116910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بالأدلة</a:t>
            </a:r>
          </a:p>
          <a:p>
            <a:pPr marL="285750" indent="-285750" algn="ctr" rtl="1">
              <a:lnSpc>
                <a:spcPct val="150000"/>
              </a:lnSpc>
              <a:buFont typeface="Wingdings" panose="05000000000000000000" pitchFamily="2" charset="2"/>
              <a:buChar char="ü"/>
            </a:pPr>
            <a:r>
              <a:rPr lang="ar-SA" sz="1200" dirty="0" smtClean="0">
                <a:solidFill>
                  <a:srgbClr val="002060"/>
                </a:solidFill>
                <a:latin typeface="Alexandria SemiBold" pitchFamily="2" charset="-78"/>
                <a:cs typeface="Alexandria SemiBold" pitchFamily="2" charset="-78"/>
              </a:rPr>
              <a:t>تقارير </a:t>
            </a:r>
          </a:p>
          <a:p>
            <a:pPr marL="285750" indent="-285750" algn="ctr" rtl="1">
              <a:lnSpc>
                <a:spcPct val="150000"/>
              </a:lnSpc>
              <a:buFont typeface="Wingdings" panose="05000000000000000000" pitchFamily="2" charset="2"/>
              <a:buChar char="ü"/>
            </a:pPr>
            <a:r>
              <a:rPr lang="ar-SA" sz="1200" dirty="0" smtClean="0">
                <a:solidFill>
                  <a:srgbClr val="002060"/>
                </a:solidFill>
                <a:latin typeface="Alexandria SemiBold" pitchFamily="2" charset="-78"/>
                <a:cs typeface="Alexandria SemiBold" pitchFamily="2" charset="-78"/>
              </a:rPr>
              <a:t>انحنى للرأي المعارض</a:t>
            </a:r>
            <a:endParaRPr lang="en-US" sz="1200"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798286" y="4142107"/>
            <a:ext cx="8621485" cy="21698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400" dirty="0" smtClean="0">
                <a:latin typeface="Alexandria SemiBold" pitchFamily="2" charset="-78"/>
                <a:cs typeface="Alexandria SemiBold" pitchFamily="2" charset="-78"/>
              </a:rPr>
              <a:t>ومن المؤكد أنه مع المواد التي تسبب الإدمان، فإننا عادة ما نسمح للبالغين باتخاذ قراراتهم بأنفسهم. لكم في حالة السجائر الإلكترونية ؛ فإن الشركات المصنعة- مثل </a:t>
            </a:r>
            <a:r>
              <a:rPr lang="en-US" sz="1400" dirty="0" err="1" smtClean="0">
                <a:latin typeface="Alexandria SemiBold" pitchFamily="2" charset="-78"/>
                <a:cs typeface="Alexandria SemiBold" pitchFamily="2" charset="-78"/>
              </a:rPr>
              <a:t>Juul</a:t>
            </a:r>
            <a:r>
              <a:rPr lang="ar-SA" sz="1400" dirty="0" smtClean="0">
                <a:latin typeface="Alexandria SemiBold" pitchFamily="2" charset="-78"/>
                <a:cs typeface="Alexandria SemiBold" pitchFamily="2" charset="-78"/>
              </a:rPr>
              <a:t> – استهدفت منتجاتها الأطفال ، وذلك بتصنيع نكهات مُفضلة للأطفال مثل: النعناع والمانجو والفواكه. هؤلاء الأطفال غير قادرين على اتخاذ قرارات منطقية وناضجة بشأن تلك المخاطر، ومع ذلك ظهرت عادة الإدمان في سن المراهقة ومن الصعب جداً التخلص منها كشخص بالغ؛ لأن هذا الشركات استهدفت الأطفال في المرحلة المُبكرة حتي تتمكن من خلق مستهلك مدى الحياة، وهذا أمر خطير ومروع.</a:t>
            </a:r>
          </a:p>
        </p:txBody>
      </p:sp>
    </p:spTree>
    <p:extLst>
      <p:ext uri="{BB962C8B-B14F-4D97-AF65-F5344CB8AC3E}">
        <p14:creationId xmlns:p14="http://schemas.microsoft.com/office/powerpoint/2010/main" val="38198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أعمدة الرأي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870857" y="2204739"/>
            <a:ext cx="8214278" cy="1708160"/>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1400" dirty="0" smtClean="0">
                <a:latin typeface="Alexandria SemiBold" pitchFamily="2" charset="-78"/>
                <a:cs typeface="Alexandria SemiBold" pitchFamily="2" charset="-78"/>
              </a:rPr>
              <a:t>فإذا تمكنا من إبقاء السجائر الإلكترونية بعيداً عن أيدي الأطفال، فيمكن أن تؤكد على السماح للبالغين باستخدامها إذا رغبوا في ذلك. ونضع ـــ كما نفعل في السجائر العادية- قائمة تحذيرات على كل علبة.</a:t>
            </a:r>
          </a:p>
          <a:p>
            <a:pPr algn="r" rtl="1">
              <a:lnSpc>
                <a:spcPct val="150000"/>
              </a:lnSpc>
            </a:pPr>
            <a:r>
              <a:rPr lang="ar-SA" sz="1400" dirty="0" smtClean="0">
                <a:latin typeface="Alexandria SemiBold" pitchFamily="2" charset="-78"/>
                <a:cs typeface="Alexandria SemiBold" pitchFamily="2" charset="-78"/>
              </a:rPr>
              <a:t>وهذا الاتجاه اتخذته حاكمة ولاية رود بحظر بيع السجائر الإلكترونية للأطفال، بعدما علمت أن استهداف الشركات </a:t>
            </a:r>
            <a:r>
              <a:rPr lang="ar-SA" sz="1400" dirty="0">
                <a:latin typeface="Alexandria SemiBold" pitchFamily="2" charset="-78"/>
                <a:cs typeface="Alexandria SemiBold" pitchFamily="2" charset="-78"/>
              </a:rPr>
              <a:t>بإنتاج السجائر الإلكترونية </a:t>
            </a:r>
            <a:r>
              <a:rPr lang="ar-SA" sz="1400" dirty="0" smtClean="0">
                <a:latin typeface="Alexandria SemiBold" pitchFamily="2" charset="-78"/>
                <a:cs typeface="Alexandria SemiBold" pitchFamily="2" charset="-78"/>
              </a:rPr>
              <a:t>المنهكة للأطفال.</a:t>
            </a:r>
            <a:endParaRPr lang="ar-SA" sz="14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عمود صحفي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230245" y="2241857"/>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8851190" y="2914162"/>
            <a:ext cx="2328154"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استشهاد بأمثلة</a:t>
            </a:r>
          </a:p>
          <a:p>
            <a:pPr algn="ctr">
              <a:lnSpc>
                <a:spcPct val="150000"/>
              </a:lnSpc>
            </a:pPr>
            <a:r>
              <a:rPr lang="ar-SA" sz="1200" dirty="0" smtClean="0">
                <a:solidFill>
                  <a:srgbClr val="002060"/>
                </a:solidFill>
                <a:latin typeface="Alexandria SemiBold" pitchFamily="2" charset="-78"/>
                <a:cs typeface="Alexandria SemiBold" pitchFamily="2" charset="-78"/>
              </a:rPr>
              <a:t>تؤيد وجهة نظر الكاتب</a:t>
            </a:r>
          </a:p>
        </p:txBody>
      </p:sp>
      <p:sp>
        <p:nvSpPr>
          <p:cNvPr id="16" name="TextBox 15">
            <a:extLst>
              <a:ext uri="{FF2B5EF4-FFF2-40B4-BE49-F238E27FC236}">
                <a16:creationId xmlns:a16="http://schemas.microsoft.com/office/drawing/2014/main" id="{F9A80F9F-74DB-1D57-04E8-E20E92A09B0A}"/>
              </a:ext>
            </a:extLst>
          </p:cNvPr>
          <p:cNvSpPr txBox="1"/>
          <p:nvPr/>
        </p:nvSpPr>
        <p:spPr>
          <a:xfrm>
            <a:off x="9230245" y="444992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الخاتمة </a:t>
            </a:r>
          </a:p>
        </p:txBody>
      </p:sp>
      <p:sp>
        <p:nvSpPr>
          <p:cNvPr id="17" name="TextBox 16">
            <a:extLst>
              <a:ext uri="{FF2B5EF4-FFF2-40B4-BE49-F238E27FC236}">
                <a16:creationId xmlns:a16="http://schemas.microsoft.com/office/drawing/2014/main" id="{F9A80F9F-74DB-1D57-04E8-E20E92A09B0A}"/>
              </a:ext>
            </a:extLst>
          </p:cNvPr>
          <p:cNvSpPr txBox="1"/>
          <p:nvPr/>
        </p:nvSpPr>
        <p:spPr>
          <a:xfrm>
            <a:off x="929707" y="4098187"/>
            <a:ext cx="8214278" cy="2031325"/>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1400" dirty="0" smtClean="0">
                <a:latin typeface="Alexandria SemiBold" pitchFamily="2" charset="-78"/>
                <a:cs typeface="Alexandria SemiBold" pitchFamily="2" charset="-78"/>
              </a:rPr>
              <a:t>أنا لست من مُحبي هذه الصناعة وغير مدخن مُطلقاً، لكن أحد المباديء الأساسية للحرية هو الحق في تحمل المخاطر، فلا نملك الحق في فرض حظر على المخاطر التي قد يتعرض لها الآخرون, فالبالغون قادرون على اتخاذ قرارت واختيارات عقلانية لأنفسهم، وبالتالي عندما يستخدمون السجائر الإلكترونية يدركون تماما المخاطر طويلة المدى ليس ذلك فقط ، وإنما المشاكل المحتملة على المدى القصير والمتوسط . ويجب على " بيكر" أن يصدر حظراً جديداً لحماية الأطفال والسماح للبالغين بأن يفعلوا ما يريدون.</a:t>
            </a:r>
          </a:p>
        </p:txBody>
      </p:sp>
      <p:sp>
        <p:nvSpPr>
          <p:cNvPr id="19" name="TextBox 18">
            <a:extLst>
              <a:ext uri="{FF2B5EF4-FFF2-40B4-BE49-F238E27FC236}">
                <a16:creationId xmlns:a16="http://schemas.microsoft.com/office/drawing/2014/main" id="{F9A80F9F-74DB-1D57-04E8-E20E92A09B0A}"/>
              </a:ext>
            </a:extLst>
          </p:cNvPr>
          <p:cNvSpPr txBox="1"/>
          <p:nvPr/>
        </p:nvSpPr>
        <p:spPr>
          <a:xfrm>
            <a:off x="9037657" y="5115219"/>
            <a:ext cx="2328154" cy="61510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1200" dirty="0" smtClean="0">
                <a:solidFill>
                  <a:srgbClr val="002060"/>
                </a:solidFill>
                <a:latin typeface="Alexandria SemiBold" pitchFamily="2" charset="-78"/>
                <a:cs typeface="Alexandria SemiBold" pitchFamily="2" charset="-78"/>
              </a:rPr>
              <a:t>خلاصة رأي الكاتب</a:t>
            </a:r>
          </a:p>
          <a:p>
            <a:pPr algn="ctr">
              <a:lnSpc>
                <a:spcPct val="150000"/>
              </a:lnSpc>
            </a:pPr>
            <a:r>
              <a:rPr lang="ar-SA" sz="1200" dirty="0" smtClean="0">
                <a:solidFill>
                  <a:srgbClr val="002060"/>
                </a:solidFill>
                <a:latin typeface="Alexandria SemiBold" pitchFamily="2" charset="-78"/>
                <a:cs typeface="Alexandria SemiBold" pitchFamily="2" charset="-78"/>
              </a:rPr>
              <a:t>توصية لصناع القرار</a:t>
            </a:r>
          </a:p>
        </p:txBody>
      </p:sp>
    </p:spTree>
    <p:extLst>
      <p:ext uri="{BB962C8B-B14F-4D97-AF65-F5344CB8AC3E}">
        <p14:creationId xmlns:p14="http://schemas.microsoft.com/office/powerpoint/2010/main" val="13287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7703" y="1685495"/>
            <a:ext cx="10713909"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7703" y="1693454"/>
            <a:ext cx="10545276" cy="4616648"/>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endParaRPr lang="ar-SA" dirty="0" smtClean="0">
              <a:latin typeface="Alexandria Medium" pitchFamily="2" charset="-78"/>
              <a:cs typeface="Alexandria Medium" pitchFamily="2" charset="-78"/>
            </a:endParaRPr>
          </a:p>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العمود الصحفي هو فن يعبر عن رأي كاتبه ، يجب أن يكون هناك شيء جديد في الموضوع، ويجب أن يكون مختلفاً وموجزاً . وذكر الأستاذ مصطفي أمين صاحب عمود "فكرة" في جريدة أخبار اليوم </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عندما أكتب العمود؛ لا أكتب ما يُفضله القاريء وإنما أكتب ما أفضله أنا، أكتب ما اتنفسه ... تنفساً واحدا، يمكن أن يكون صرخة، دمعة، ضحكة، همسة" . أي أنه لا يوجد حدود أو قيود على المجالات التي يتطرقها الكاتب سواء موضوعات جادة أو خفيفة؛ فهذا الفن متنوع بتنوع الحياة البشرية.</a:t>
            </a:r>
          </a:p>
          <a:p>
            <a:pPr algn="r" rtl="1">
              <a:lnSpc>
                <a:spcPct val="150000"/>
              </a:lnSpc>
            </a:pPr>
            <a:endParaRPr lang="ar-SA" sz="500" dirty="0" smtClean="0">
              <a:latin typeface="Alexandria SemiBold" pitchFamily="2" charset="-78"/>
              <a:cs typeface="Alexandria SemiBold" pitchFamily="2" charset="-78"/>
            </a:endParaRPr>
          </a:p>
          <a:p>
            <a:pPr algn="r" rtl="1">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ويختلف العمود الصحفي أو اليومي عن أنواع المقالات الأخرى، فهو رأي يُعرض يومياً، لذلك يجب أن يكون سريعاً مركزاً في عرض أفكاره، ويختلف في الأسلوب ــــ أي في الطريقة التي يُعبر بها ــــ وفي الإيقاع وفي الصيغة التي يوصل بها معنى إلى وجدان القاريء، وكثيراً ما يلجأ الكاتب إلى تجربته الخاصة؛ أى يريد أن يؤكد للقاريء أنه صاحب تجربة ولذلك يكون صادق مع نفسه والقراء.</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2" y="1519311"/>
            <a:ext cx="3768441" cy="4628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685495"/>
            <a:ext cx="9772690" cy="4321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35689" y="2068250"/>
            <a:ext cx="9129670" cy="3831818"/>
          </a:xfrm>
          <a:prstGeom prst="rect">
            <a:avLst/>
          </a:prstGeom>
          <a:noFill/>
        </p:spPr>
        <p:txBody>
          <a:bodyPr wrap="square" rtlCol="0">
            <a:spAutoFit/>
          </a:bodyPr>
          <a:lstStyle/>
          <a:p>
            <a:pPr algn="r">
              <a:lnSpc>
                <a:spcPct val="150000"/>
              </a:lnSpc>
            </a:pP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فكاتب </a:t>
            </a:r>
            <a:r>
              <a:rPr lang="ar-SA" dirty="0">
                <a:latin typeface="Alexandria SemiBold" pitchFamily="2" charset="-78"/>
                <a:cs typeface="Alexandria SemiBold" pitchFamily="2" charset="-78"/>
              </a:rPr>
              <a:t>العمود: هو كاتب معروف من كبار الكُتاب يُساهم بانتظام بمقال رأي، وقد يكون كاتب محترف من الكادر التحريري للصحيفة أو من خارجها ويطلق عليهم بالكتاب الضيوف أو المساهمون الضيوف </a:t>
            </a:r>
            <a:r>
              <a:rPr lang="ar-SA" dirty="0" smtClean="0">
                <a:latin typeface="Alexandria SemiBold" pitchFamily="2" charset="-78"/>
                <a:cs typeface="Alexandria SemiBold" pitchFamily="2" charset="-78"/>
              </a:rPr>
              <a:t>، وقد </a:t>
            </a:r>
            <a:r>
              <a:rPr lang="ar-SA">
                <a:latin typeface="Alexandria SemiBold" pitchFamily="2" charset="-78"/>
                <a:cs typeface="Alexandria SemiBold" pitchFamily="2" charset="-78"/>
              </a:rPr>
              <a:t>يكونوا </a:t>
            </a:r>
            <a:r>
              <a:rPr lang="ar-SA" smtClean="0">
                <a:latin typeface="Alexandria SemiBold" pitchFamily="2" charset="-78"/>
                <a:cs typeface="Alexandria SemiBold" pitchFamily="2" charset="-78"/>
              </a:rPr>
              <a:t>كُتاب مستقلون أو خبراء </a:t>
            </a:r>
            <a:r>
              <a:rPr lang="ar-SA" dirty="0">
                <a:latin typeface="Alexandria SemiBold" pitchFamily="2" charset="-78"/>
                <a:cs typeface="Alexandria SemiBold" pitchFamily="2" charset="-78"/>
              </a:rPr>
              <a:t>أو مسؤولون أو خبراء مسؤولون في الوقت نفسه.</a:t>
            </a:r>
          </a:p>
          <a:p>
            <a:pPr algn="r">
              <a:lnSpc>
                <a:spcPct val="150000"/>
              </a:lnSpc>
            </a:pPr>
            <a:r>
              <a:rPr lang="ar-SA" dirty="0" smtClean="0">
                <a:latin typeface="Alexandria SemiBold" pitchFamily="2" charset="-78"/>
                <a:cs typeface="Alexandria SemiBold" pitchFamily="2" charset="-78"/>
              </a:rPr>
              <a:t>   وتولي المنصات الإعلامية اهتماماً كبيراً لأعمدة الرأي منذ انتشارها حتي يومنا هذا، حيث تبين وجود علاقة بين العمود الصحفي ورغبات القراء التي تظهر اضطرارهم إلى السرعة والقراءة وإيثار المواد القصيرة التي تعطيهم معلومات كثيرة في وقت قصير، ثم تردهم سريعاً إلى مشاغلهم وأعمالهم اليومية؛ لذلك يصبح العمود الصحفي علامة فارقة وثابتة في المنصات الإعلامية. </a:t>
            </a:r>
            <a:endParaRPr lang="en-US"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714289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0754" y="1014994"/>
            <a:ext cx="10093146" cy="51508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سليمان موسى فضال، فن المقال الصحفي، عمان: دار أسامة للنشر والتوزيع، ط1، 2015.</a:t>
            </a:r>
            <a:endParaRPr lang="ar-SA" dirty="0">
              <a:solidFill>
                <a:schemeClr val="tx1"/>
              </a:solidFill>
              <a:latin typeface="Alexandria SemiBold" pitchFamily="2" charset="-78"/>
              <a:cs typeface="Alexandria SemiBold" pitchFamily="2" charset="-78"/>
            </a:endParaRPr>
          </a:p>
          <a:p>
            <a:pPr marL="403225" indent="-342900" defTabSz="884238">
              <a:lnSpc>
                <a:spcPct val="150000"/>
              </a:lnSpc>
              <a:spcAft>
                <a:spcPts val="800"/>
              </a:spcAft>
              <a:buFont typeface="+mj-lt"/>
              <a:buAutoNum type="arabicPeriod"/>
              <a:tabLst>
                <a:tab pos="9432925" algn="l"/>
              </a:tabLst>
            </a:pPr>
            <a:r>
              <a:rPr lang="en-US" dirty="0" smtClean="0">
                <a:solidFill>
                  <a:schemeClr val="tx1"/>
                </a:solidFill>
                <a:latin typeface="Alexandria SemiBold" pitchFamily="2" charset="-78"/>
                <a:cs typeface="Alexandria SemiBold" pitchFamily="2" charset="-78"/>
              </a:rPr>
              <a:t>Tom Keane, Writing Center Quick Reference Opinion Columns and Editorial: How to write an effective Op-Ed, Boston Global, 7 April , 2021. Available at: </a:t>
            </a:r>
            <a:r>
              <a:rPr lang="en-US" dirty="0" smtClean="0">
                <a:solidFill>
                  <a:schemeClr val="tx1"/>
                </a:solidFill>
                <a:latin typeface="Alexandria SemiBold" pitchFamily="2" charset="-78"/>
                <a:cs typeface="Alexandria SemiBold" pitchFamily="2" charset="-78"/>
                <a:hlinkClick r:id="rId2"/>
              </a:rPr>
              <a:t>http://www.bue.edu/com/files/2021/04/Wcop-ed-handout.pdf</a:t>
            </a:r>
            <a:r>
              <a:rPr lang="en-US" dirty="0" smtClean="0">
                <a:solidFill>
                  <a:schemeClr val="tx1"/>
                </a:solidFill>
                <a:latin typeface="Alexandria SemiBold" pitchFamily="2" charset="-78"/>
                <a:cs typeface="Alexandria SemiBold" pitchFamily="2" charset="-78"/>
              </a:rPr>
              <a:t> </a:t>
            </a:r>
            <a:endParaRPr lang="en-US" dirty="0">
              <a:solidFill>
                <a:schemeClr val="tx1"/>
              </a:solidFill>
              <a:latin typeface="Alexandria SemiBold" pitchFamily="2" charset="-78"/>
              <a:cs typeface="Alexandria SemiBold" pitchFamily="2" charset="-78"/>
            </a:endParaRPr>
          </a:p>
          <a:p>
            <a:pPr marL="403225" indent="-342900" defTabSz="884238">
              <a:lnSpc>
                <a:spcPct val="150000"/>
              </a:lnSpc>
              <a:spcAft>
                <a:spcPts val="800"/>
              </a:spcAft>
              <a:buFont typeface="+mj-lt"/>
              <a:buAutoNum type="arabicPeriod"/>
              <a:tabLst>
                <a:tab pos="9432925" algn="l"/>
              </a:tabLst>
            </a:pPr>
            <a:r>
              <a:rPr lang="en-US" dirty="0" smtClean="0">
                <a:solidFill>
                  <a:schemeClr val="tx1"/>
                </a:solidFill>
                <a:latin typeface="Alexandria SemiBold" pitchFamily="2" charset="-78"/>
                <a:cs typeface="Alexandria SemiBold" pitchFamily="2" charset="-78"/>
              </a:rPr>
              <a:t>Allan </a:t>
            </a:r>
            <a:r>
              <a:rPr lang="en-US" dirty="0" err="1" smtClean="0">
                <a:solidFill>
                  <a:schemeClr val="tx1"/>
                </a:solidFill>
                <a:latin typeface="Alexandria SemiBold" pitchFamily="2" charset="-78"/>
                <a:cs typeface="Alexandria SemiBold" pitchFamily="2" charset="-78"/>
              </a:rPr>
              <a:t>Weintraut</a:t>
            </a:r>
            <a:r>
              <a:rPr lang="en-US" dirty="0" smtClean="0">
                <a:solidFill>
                  <a:schemeClr val="tx1"/>
                </a:solidFill>
                <a:latin typeface="Alexandria SemiBold" pitchFamily="2" charset="-78"/>
                <a:cs typeface="Alexandria SemiBold" pitchFamily="2" charset="-78"/>
              </a:rPr>
              <a:t>, Writing an Editorial, USA, Intensive Journalistic Writing Institute. 2022.</a:t>
            </a:r>
            <a:endParaRPr lang="en-US" dirty="0">
              <a:solidFill>
                <a:schemeClr val="tx1"/>
              </a:solidFill>
              <a:latin typeface="Alexandria SemiBold" pitchFamily="2" charset="-78"/>
              <a:cs typeface="Alexandria SemiBold" pitchFamily="2" charset="-78"/>
            </a:endParaRPr>
          </a:p>
          <a:p>
            <a:pPr marL="342900" indent="-342900">
              <a:lnSpc>
                <a:spcPct val="150000"/>
              </a:lnSpc>
              <a:spcAft>
                <a:spcPts val="800"/>
              </a:spcAft>
              <a:buFont typeface="+mj-lt"/>
              <a:buAutoNum type="arabicPeriod"/>
            </a:pPr>
            <a:r>
              <a:rPr lang="en-US" dirty="0" smtClean="0">
                <a:solidFill>
                  <a:schemeClr val="tx1"/>
                </a:solidFill>
                <a:latin typeface="Alexandria SemiBold" pitchFamily="2" charset="-78"/>
                <a:cs typeface="Alexandria SemiBold" pitchFamily="2" charset="-78"/>
              </a:rPr>
              <a:t>Brain </a:t>
            </a:r>
            <a:r>
              <a:rPr lang="en-US" dirty="0" err="1" smtClean="0">
                <a:solidFill>
                  <a:schemeClr val="tx1"/>
                </a:solidFill>
                <a:latin typeface="Alexandria SemiBold" pitchFamily="2" charset="-78"/>
                <a:cs typeface="Alexandria SemiBold" pitchFamily="2" charset="-78"/>
              </a:rPr>
              <a:t>Corroll</a:t>
            </a:r>
            <a:r>
              <a:rPr lang="en-US" dirty="0" smtClean="0">
                <a:solidFill>
                  <a:schemeClr val="tx1"/>
                </a:solidFill>
                <a:latin typeface="Alexandria SemiBold" pitchFamily="2" charset="-78"/>
                <a:cs typeface="Alexandria SemiBold" pitchFamily="2" charset="-78"/>
              </a:rPr>
              <a:t>, Writing For Digital Media, 2</a:t>
            </a:r>
            <a:r>
              <a:rPr lang="en-US" baseline="30000" dirty="0" smtClean="0">
                <a:solidFill>
                  <a:schemeClr val="tx1"/>
                </a:solidFill>
                <a:latin typeface="Alexandria SemiBold" pitchFamily="2" charset="-78"/>
                <a:cs typeface="Alexandria SemiBold" pitchFamily="2" charset="-78"/>
              </a:rPr>
              <a:t>st</a:t>
            </a:r>
            <a:r>
              <a:rPr lang="en-US" dirty="0" smtClean="0">
                <a:solidFill>
                  <a:schemeClr val="tx1"/>
                </a:solidFill>
                <a:latin typeface="Alexandria SemiBold" pitchFamily="2" charset="-78"/>
                <a:cs typeface="Alexandria SemiBold" pitchFamily="2" charset="-78"/>
              </a:rPr>
              <a:t>.ed. , New York: Routledge, 2020.</a:t>
            </a:r>
            <a:endParaRPr lang="ar-SA" dirty="0" smtClean="0">
              <a:solidFill>
                <a:schemeClr val="tx1"/>
              </a:solidFill>
              <a:latin typeface="Alexandria SemiBold" pitchFamily="2" charset="-78"/>
              <a:cs typeface="Alexandria SemiBold" pitchFamily="2" charset="-78"/>
            </a:endParaRPr>
          </a:p>
          <a:p>
            <a:pPr marL="342900" indent="-342900">
              <a:lnSpc>
                <a:spcPct val="150000"/>
              </a:lnSpc>
              <a:spcAft>
                <a:spcPts val="800"/>
              </a:spcAft>
              <a:buFont typeface="+mj-lt"/>
              <a:buAutoNum type="arabicPeriod"/>
              <a:tabLst>
                <a:tab pos="9434513" algn="l"/>
                <a:tab pos="9834563" algn="l"/>
              </a:tabLst>
            </a:pPr>
            <a:r>
              <a:rPr lang="en-US" dirty="0" smtClean="0">
                <a:solidFill>
                  <a:schemeClr val="tx1"/>
                </a:solidFill>
                <a:latin typeface="Alexandria SemiBold" pitchFamily="2" charset="-78"/>
                <a:cs typeface="Alexandria SemiBold" pitchFamily="2" charset="-78"/>
              </a:rPr>
              <a:t>Katherine </a:t>
            </a:r>
            <a:r>
              <a:rPr lang="en-US" dirty="0" err="1">
                <a:solidFill>
                  <a:schemeClr val="tx1"/>
                </a:solidFill>
                <a:latin typeface="Alexandria SemiBold" pitchFamily="2" charset="-78"/>
                <a:cs typeface="Alexandria SemiBold" pitchFamily="2" charset="-78"/>
              </a:rPr>
              <a:t>Foran</a:t>
            </a:r>
            <a:r>
              <a:rPr lang="en-US" dirty="0">
                <a:solidFill>
                  <a:schemeClr val="tx1"/>
                </a:solidFill>
                <a:latin typeface="Alexandria SemiBold" pitchFamily="2" charset="-78"/>
                <a:cs typeface="Alexandria SemiBold" pitchFamily="2" charset="-78"/>
              </a:rPr>
              <a:t>, Writing Columns, USA, Extension Communications </a:t>
            </a:r>
            <a:r>
              <a:rPr lang="en-US">
                <a:solidFill>
                  <a:schemeClr val="tx1"/>
                </a:solidFill>
                <a:latin typeface="Alexandria SemiBold" pitchFamily="2" charset="-78"/>
                <a:cs typeface="Alexandria SemiBold" pitchFamily="2" charset="-78"/>
              </a:rPr>
              <a:t>and </a:t>
            </a:r>
            <a:r>
              <a:rPr lang="en-US" smtClean="0">
                <a:solidFill>
                  <a:schemeClr val="tx1"/>
                </a:solidFill>
                <a:latin typeface="Alexandria SemiBold" pitchFamily="2" charset="-78"/>
                <a:cs typeface="Alexandria SemiBold" pitchFamily="2" charset="-78"/>
              </a:rPr>
              <a:t>   Marketing</a:t>
            </a:r>
            <a:r>
              <a:rPr lang="en-US" dirty="0">
                <a:solidFill>
                  <a:schemeClr val="tx1"/>
                </a:solidFill>
                <a:latin typeface="Alexandria SemiBold" pitchFamily="2" charset="-78"/>
                <a:cs typeface="Alexandria SemiBold" pitchFamily="2" charset="-78"/>
              </a:rPr>
              <a:t>, </a:t>
            </a:r>
            <a:r>
              <a:rPr lang="en-US" dirty="0" err="1">
                <a:solidFill>
                  <a:schemeClr val="tx1"/>
                </a:solidFill>
                <a:latin typeface="Alexandria SemiBold" pitchFamily="2" charset="-78"/>
                <a:cs typeface="Alexandria SemiBold" pitchFamily="2" charset="-78"/>
              </a:rPr>
              <a:t>Maiami</a:t>
            </a:r>
            <a:r>
              <a:rPr lang="en-US" dirty="0">
                <a:solidFill>
                  <a:schemeClr val="tx1"/>
                </a:solidFill>
                <a:latin typeface="Alexandria SemiBold" pitchFamily="2" charset="-78"/>
                <a:cs typeface="Alexandria SemiBold" pitchFamily="2" charset="-78"/>
              </a:rPr>
              <a:t> University, 2022.  </a:t>
            </a:r>
            <a:endParaRPr lang="en-US" dirty="0" smtClean="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40330</TotalTime>
  <Words>3651</Words>
  <Application>Microsoft Office PowerPoint</Application>
  <PresentationFormat>Widescreen</PresentationFormat>
  <Paragraphs>391</Paragraphs>
  <Slides>43</Slides>
  <Notes>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1526</cp:revision>
  <dcterms:created xsi:type="dcterms:W3CDTF">2023-04-29T09:08:23Z</dcterms:created>
  <dcterms:modified xsi:type="dcterms:W3CDTF">2024-10-29T07:52:16Z</dcterms:modified>
</cp:coreProperties>
</file>