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0"/>
  </p:notesMasterIdLst>
  <p:sldIdLst>
    <p:sldId id="480" r:id="rId3"/>
    <p:sldId id="276" r:id="rId4"/>
    <p:sldId id="596" r:id="rId5"/>
    <p:sldId id="690" r:id="rId6"/>
    <p:sldId id="691" r:id="rId7"/>
    <p:sldId id="692" r:id="rId8"/>
    <p:sldId id="693" r:id="rId9"/>
    <p:sldId id="694" r:id="rId10"/>
    <p:sldId id="695" r:id="rId11"/>
    <p:sldId id="696" r:id="rId12"/>
    <p:sldId id="697" r:id="rId13"/>
    <p:sldId id="698" r:id="rId14"/>
    <p:sldId id="699" r:id="rId15"/>
    <p:sldId id="700" r:id="rId16"/>
    <p:sldId id="701" r:id="rId17"/>
    <p:sldId id="702" r:id="rId18"/>
    <p:sldId id="703" r:id="rId19"/>
    <p:sldId id="704" r:id="rId20"/>
    <p:sldId id="705" r:id="rId21"/>
    <p:sldId id="706" r:id="rId22"/>
    <p:sldId id="707" r:id="rId23"/>
    <p:sldId id="708" r:id="rId24"/>
    <p:sldId id="709" r:id="rId25"/>
    <p:sldId id="710" r:id="rId26"/>
    <p:sldId id="711" r:id="rId27"/>
    <p:sldId id="712" r:id="rId28"/>
    <p:sldId id="713" r:id="rId29"/>
    <p:sldId id="714" r:id="rId30"/>
    <p:sldId id="715" r:id="rId31"/>
    <p:sldId id="716" r:id="rId32"/>
    <p:sldId id="717" r:id="rId33"/>
    <p:sldId id="718" r:id="rId34"/>
    <p:sldId id="719" r:id="rId35"/>
    <p:sldId id="720" r:id="rId36"/>
    <p:sldId id="721" r:id="rId37"/>
    <p:sldId id="722"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96"/>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7530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4706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14184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31916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16434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174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95028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9779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17590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93248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2339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212224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17646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1758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45452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2998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791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23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69361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3.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915975" y="2495308"/>
            <a:ext cx="7762875" cy="303890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Components of the RM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Designing a risk register</a:t>
            </a:r>
          </a:p>
          <a:p>
            <a:pPr marL="342900" marR="0" lvl="0" indent="-3429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Process</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Planning</a:t>
            </a: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FFEEE0-AB79-31EA-F4EA-7526D9CCDD5B}"/>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Risk management context:</a:t>
            </a:r>
          </a:p>
        </p:txBody>
      </p:sp>
      <p:sp>
        <p:nvSpPr>
          <p:cNvPr id="8" name="TextBox 7">
            <a:extLst>
              <a:ext uri="{FF2B5EF4-FFF2-40B4-BE49-F238E27FC236}">
                <a16:creationId xmlns:a16="http://schemas.microsoft.com/office/drawing/2014/main" id="{42DD41C2-949A-FBFF-FA11-70A51DDF54E4}"/>
              </a:ext>
            </a:extLst>
          </p:cNvPr>
          <p:cNvSpPr txBox="1"/>
          <p:nvPr/>
        </p:nvSpPr>
        <p:spPr>
          <a:xfrm>
            <a:off x="942308" y="2927778"/>
            <a:ext cx="10035513" cy="224676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needs to be a clear understanding of the risk management process, followed by a clear definition of the framework that supports the process.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the risk management framework is a supportive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is shown in the next Figure as a series of components built around and supporting the risk management process.</a:t>
            </a:r>
          </a:p>
        </p:txBody>
      </p:sp>
    </p:spTree>
    <p:extLst>
      <p:ext uri="{BB962C8B-B14F-4D97-AF65-F5344CB8AC3E}">
        <p14:creationId xmlns:p14="http://schemas.microsoft.com/office/powerpoint/2010/main" val="35575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17732-68EA-436F-BA23-5ABC279C8A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A3DB3F-58AC-11E8-1F02-AAA9737FD9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A2E0E5F-B45B-564A-9A4B-9191922B2F0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5DC632F3-0B84-0B39-DB2D-181403729E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D863D3-8D13-8CC8-A712-235F92D5E0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D6E572-03FA-2B93-C343-3BA357AA7A2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154694C-DD51-9F2C-F2D8-1370C5C2C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7CCAC79-AC23-93FF-BB35-D2C38A7FAE12}"/>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Risk management context:</a:t>
            </a:r>
          </a:p>
        </p:txBody>
      </p:sp>
      <p:pic>
        <p:nvPicPr>
          <p:cNvPr id="9" name="Picture 8">
            <a:extLst>
              <a:ext uri="{FF2B5EF4-FFF2-40B4-BE49-F238E27FC236}">
                <a16:creationId xmlns:a16="http://schemas.microsoft.com/office/drawing/2014/main" id="{8119FDE9-570A-5BD8-11F0-227A6DD8A477}"/>
              </a:ext>
            </a:extLst>
          </p:cNvPr>
          <p:cNvPicPr>
            <a:picLocks noChangeAspect="1"/>
          </p:cNvPicPr>
          <p:nvPr/>
        </p:nvPicPr>
        <p:blipFill>
          <a:blip r:embed="rId3"/>
          <a:stretch>
            <a:fillRect/>
          </a:stretch>
        </p:blipFill>
        <p:spPr>
          <a:xfrm>
            <a:off x="2180407" y="2559697"/>
            <a:ext cx="7745258" cy="3363039"/>
          </a:xfrm>
          <a:prstGeom prst="rect">
            <a:avLst/>
          </a:prstGeom>
        </p:spPr>
      </p:pic>
    </p:spTree>
    <p:extLst>
      <p:ext uri="{BB962C8B-B14F-4D97-AF65-F5344CB8AC3E}">
        <p14:creationId xmlns:p14="http://schemas.microsoft.com/office/powerpoint/2010/main" val="3203700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F2EB1-A161-E762-F7B7-D1672E6DE6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B5CFF9-61DD-44B9-F15C-24E0D8DB9F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F43A69-E19F-9A7E-24A9-D51792028CD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0C93B6CE-D24F-05CA-DDC1-8EB1928BA1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1A360-710C-1A59-2A14-9316560405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ECC73F-4B55-DE63-EE2A-35BC75065B1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D05AC0-4019-0F6E-06EE-016452C33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1508BE-0940-E434-B062-3A4E9F9B05F1}"/>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Components of the RM context:</a:t>
            </a:r>
          </a:p>
        </p:txBody>
      </p:sp>
      <p:sp>
        <p:nvSpPr>
          <p:cNvPr id="8" name="TextBox 7">
            <a:extLst>
              <a:ext uri="{FF2B5EF4-FFF2-40B4-BE49-F238E27FC236}">
                <a16:creationId xmlns:a16="http://schemas.microsoft.com/office/drawing/2014/main" id="{C6B154CE-9D05-8813-7435-C9CD5ED01A05}"/>
              </a:ext>
            </a:extLst>
          </p:cNvPr>
          <p:cNvSpPr txBox="1"/>
          <p:nvPr/>
        </p:nvSpPr>
        <p:spPr>
          <a:xfrm>
            <a:off x="942308" y="2927778"/>
            <a:ext cx="10035513"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architecture:  defines roles, responsibilities, communication and risk-reporting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strategy:  Risk strategy, appetite, attitudes and philosophy are defined in the risk management policy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protocols: are defined in the risk guidelines for the organization and include the rules and procedures, as well as the risk management methodologies, tools and techniques that should be used</a:t>
            </a:r>
          </a:p>
        </p:txBody>
      </p:sp>
    </p:spTree>
    <p:extLst>
      <p:ext uri="{BB962C8B-B14F-4D97-AF65-F5344CB8AC3E}">
        <p14:creationId xmlns:p14="http://schemas.microsoft.com/office/powerpoint/2010/main" val="2927095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470DD-2CF1-1FD1-A212-277C97D569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24A8E6-59F8-66E4-A1F4-DA124F819B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2CB0C4-7280-8E0F-71CB-14AAD22042A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82F81E25-032B-1350-B05B-4C569E29CD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60A2DD-CD27-42E3-0CA0-301FC58994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21B0F58-853F-7D73-32E1-3B161C915623}"/>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6588F6C-962D-DAF7-587A-9F976DF9C2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A5145B-59A9-C07E-BCD9-713DBB83A9CA}"/>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Scope of the context :</a:t>
            </a:r>
          </a:p>
        </p:txBody>
      </p:sp>
      <p:sp>
        <p:nvSpPr>
          <p:cNvPr id="8" name="TextBox 7">
            <a:extLst>
              <a:ext uri="{FF2B5EF4-FFF2-40B4-BE49-F238E27FC236}">
                <a16:creationId xmlns:a16="http://schemas.microsoft.com/office/drawing/2014/main" id="{32DC8C8D-57C1-FFDE-8AE6-86E1E0D67D99}"/>
              </a:ext>
            </a:extLst>
          </p:cNvPr>
          <p:cNvSpPr txBox="1"/>
          <p:nvPr/>
        </p:nvSpPr>
        <p:spPr>
          <a:xfrm>
            <a:off x="942308" y="2927778"/>
            <a:ext cx="4750569"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components the context are the risk management context, internal context and external context. The relationship between the three contexts is illustrated in the Figure.</a:t>
            </a:r>
          </a:p>
        </p:txBody>
      </p:sp>
      <p:pic>
        <p:nvPicPr>
          <p:cNvPr id="9" name="Picture 8">
            <a:extLst>
              <a:ext uri="{FF2B5EF4-FFF2-40B4-BE49-F238E27FC236}">
                <a16:creationId xmlns:a16="http://schemas.microsoft.com/office/drawing/2014/main" id="{DE0E65B1-377D-C2BC-D2DB-B40F619DD010}"/>
              </a:ext>
            </a:extLst>
          </p:cNvPr>
          <p:cNvPicPr>
            <a:picLocks noChangeAspect="1"/>
          </p:cNvPicPr>
          <p:nvPr/>
        </p:nvPicPr>
        <p:blipFill>
          <a:blip r:embed="rId3"/>
          <a:stretch>
            <a:fillRect/>
          </a:stretch>
        </p:blipFill>
        <p:spPr>
          <a:xfrm>
            <a:off x="5756266" y="2104241"/>
            <a:ext cx="5493426" cy="3441153"/>
          </a:xfrm>
          <a:prstGeom prst="rect">
            <a:avLst/>
          </a:prstGeom>
        </p:spPr>
      </p:pic>
    </p:spTree>
    <p:extLst>
      <p:ext uri="{BB962C8B-B14F-4D97-AF65-F5344CB8AC3E}">
        <p14:creationId xmlns:p14="http://schemas.microsoft.com/office/powerpoint/2010/main" val="109236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477AE-597E-AE6A-714D-BD9F026E18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49D759-1D57-9B1E-DBB9-D33C1F215A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E0AB7D-4E97-8453-7166-1FA036B7B2E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A054B075-489B-C56F-EF0A-F892E947F2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33ECA0-BC07-4556-18EA-29967A5455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3F4096-E966-E179-D340-7A239AA39984}"/>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E3C125C-C022-3B79-C3C3-EA31C05C81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1529DA2-E23E-2E50-EFA8-D3506890A3F1}"/>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14D73D2-DD5F-3FB4-207C-66D39DF2D91C}"/>
              </a:ext>
            </a:extLst>
          </p:cNvPr>
          <p:cNvSpPr txBox="1"/>
          <p:nvPr/>
        </p:nvSpPr>
        <p:spPr>
          <a:xfrm>
            <a:off x="940644" y="2711927"/>
            <a:ext cx="10310711" cy="317009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1- Risk management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already been described as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architecture, strategy and protocols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the risk management framework within the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This framework must fulfil two functions: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 support </a:t>
            </a: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management process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the organization;</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that the outputs from the risk management process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communicated to internal and external stakeholders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9608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96599-B939-2A91-E84E-8A6CE8F570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D4F65F-2FDF-8EBC-8D8B-4C24B4D72C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ECEBE0-8626-8F2F-96D1-3DF420C9C14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4735AF1-333E-762A-29ED-1B055BD2B9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923325-ADC4-6F76-7F01-49FF666187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A881EE-981A-5CC8-3CCA-3DCF8539C66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091DAD2-DD65-0551-07EA-E6ECDA64B3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CCE955F-739C-8F2F-1861-52D937E7F92C}"/>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0E80D6B-9666-471B-9C13-65792BCDA29D}"/>
              </a:ext>
            </a:extLst>
          </p:cNvPr>
          <p:cNvSpPr txBox="1"/>
          <p:nvPr/>
        </p:nvSpPr>
        <p:spPr>
          <a:xfrm>
            <a:off x="940644" y="2711927"/>
            <a:ext cx="10310711" cy="286232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2- Internal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context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itself</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activities it undertakes, the range of skills and capabilities available within the organization, and how it is structured.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stakeholders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their expectations are part of the internal context.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context  may be considered to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strengths and weaknesses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the organization.</a:t>
            </a:r>
          </a:p>
        </p:txBody>
      </p:sp>
    </p:spTree>
    <p:extLst>
      <p:ext uri="{BB962C8B-B14F-4D97-AF65-F5344CB8AC3E}">
        <p14:creationId xmlns:p14="http://schemas.microsoft.com/office/powerpoint/2010/main" val="179808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37CA4-19E1-0A24-51AD-B362329901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E0291F-F83E-3609-0598-7473CCE856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1A007D-3A0C-D3EC-B4AB-78FA53B7E67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FF308764-F414-9797-8993-BA50D818AB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82F9F1-480A-DF53-9026-0E6B6B5006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A34DFA-976E-C72E-D1DF-19AABF740B2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3F5B716-EE34-FEBE-1A66-EE5BBE7AFB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095B7F-0A93-308E-00FC-BFBE73DA51EE}"/>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A04CCED5-D28A-4396-6ABB-FB9C083CBFF9}"/>
              </a:ext>
            </a:extLst>
          </p:cNvPr>
          <p:cNvSpPr txBox="1"/>
          <p:nvPr/>
        </p:nvSpPr>
        <p:spPr>
          <a:xfrm>
            <a:off x="940644" y="2711927"/>
            <a:ext cx="10310711" cy="255454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2- Internal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FIRM (Financial, Infrastructural, Reputational, Market Place) risk scorecard offers one mechanism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evaluating the internal </a:t>
            </a:r>
            <a:r>
              <a:rPr kumimoji="0" lang="en-US" sz="2000" b="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and external context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organization, but other approaches may be employed,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including a SWOT analysis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Many organizations use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political, economic, social, technological, legal and environmental/ethical (PESTLE)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 classification system.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PESTLE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a:t>
            </a:r>
          </a:p>
        </p:txBody>
      </p:sp>
    </p:spTree>
    <p:extLst>
      <p:ext uri="{BB962C8B-B14F-4D97-AF65-F5344CB8AC3E}">
        <p14:creationId xmlns:p14="http://schemas.microsoft.com/office/powerpoint/2010/main" val="3028111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0124B-5EF7-BAAA-2725-575F368BEE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558657-A44F-8DDF-E57E-EAF24BB036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D3A82C-8CD3-51E5-3C8F-235458ABF0A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88ABD22B-0059-0C8B-A03F-43BA5953E6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9BB1B0-219E-76D3-5D31-719E1CD7A4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2D1A4DE-6C2D-569C-8C69-AB7316EDAAB6}"/>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637A1A0-17E3-0BFE-FF21-FFCF1F3FB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749769-A265-07C2-5188-1EA58151CCFE}"/>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5F6D685-D247-5D0A-F2DA-093E0FA37DB3}"/>
              </a:ext>
            </a:extLst>
          </p:cNvPr>
          <p:cNvSpPr txBox="1"/>
          <p:nvPr/>
        </p:nvSpPr>
        <p:spPr>
          <a:xfrm>
            <a:off x="940644" y="2711927"/>
            <a:ext cx="10310711"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3- External context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context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environment within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which the organization exists.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environment will include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consideration of the business sector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which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 operates, external stakeholders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their expectations and the external financial environment.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may be considered to be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opportunities and threats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facing the organization.</a:t>
            </a:r>
          </a:p>
        </p:txBody>
      </p:sp>
    </p:spTree>
    <p:extLst>
      <p:ext uri="{BB962C8B-B14F-4D97-AF65-F5344CB8AC3E}">
        <p14:creationId xmlns:p14="http://schemas.microsoft.com/office/powerpoint/2010/main" val="1014223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BC93B-ACB5-F7A7-601F-F36D514D92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7DFF81-8FB2-44A9-96DB-73AF584959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2E3864-6520-329C-FE00-8DEE64211F0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A815A8B6-1917-EF6F-11EC-52838189A5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CCA055-9D4C-4DDC-938E-5C49830503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B95034-5D98-E998-B923-0A16B337626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3D7EB28-91CB-053F-92B9-55BF9FB28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7EF086-ABA8-DE29-679E-15F823FBFA4D}"/>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sp>
        <p:nvSpPr>
          <p:cNvPr id="8" name="TextBox 7">
            <a:extLst>
              <a:ext uri="{FF2B5EF4-FFF2-40B4-BE49-F238E27FC236}">
                <a16:creationId xmlns:a16="http://schemas.microsoft.com/office/drawing/2014/main" id="{A8234CFD-6936-D2E5-5911-A65C55677AF6}"/>
              </a:ext>
            </a:extLst>
          </p:cNvPr>
          <p:cNvSpPr txBox="1"/>
          <p:nvPr/>
        </p:nvSpPr>
        <p:spPr>
          <a:xfrm>
            <a:off x="868284" y="2956973"/>
            <a:ext cx="10310711" cy="2246769"/>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register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defined as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document used for recording risk Management process for identified risks’.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guide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adds that the purpose of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register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facilitate ownership and management of each risk.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register will cover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significant risks facing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or the project.</a:t>
            </a:r>
          </a:p>
        </p:txBody>
      </p:sp>
    </p:spTree>
    <p:extLst>
      <p:ext uri="{BB962C8B-B14F-4D97-AF65-F5344CB8AC3E}">
        <p14:creationId xmlns:p14="http://schemas.microsoft.com/office/powerpoint/2010/main" val="2225140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A6447-76E0-CFF0-5CBE-86A490670F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A1B5DE-68E4-340F-31F7-FAA271A557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69A0C55-E63B-B473-EB76-54E9372C46D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13F62F4B-E60A-6D70-0E5C-3E9F9079CB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1F2F86-26D4-EEBF-2AE8-2CA65C0AE3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922E73-3537-EA11-3E59-E4DAA62A986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5556467-BD2C-13B7-9861-7B04956C1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D502D2-C093-85C8-AC2D-418541246834}"/>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sp>
        <p:nvSpPr>
          <p:cNvPr id="8" name="TextBox 7">
            <a:extLst>
              <a:ext uri="{FF2B5EF4-FFF2-40B4-BE49-F238E27FC236}">
                <a16:creationId xmlns:a16="http://schemas.microsoft.com/office/drawing/2014/main" id="{4CEA4AF9-7E4A-0B58-6CB1-EE09ADCA1DFC}"/>
              </a:ext>
            </a:extLst>
          </p:cNvPr>
          <p:cNvSpPr txBox="1"/>
          <p:nvPr/>
        </p:nvSpPr>
        <p:spPr>
          <a:xfrm>
            <a:off x="868284" y="2751296"/>
            <a:ext cx="10310711" cy="3170099"/>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The purpose of the risk register:</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 to form an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agreed record (documentation) of the significant risks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have been identified.</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the risk register will serve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 record of the control activities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are currently undertaken.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will also be a record of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additional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are proposed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improve the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particular risk.</a:t>
            </a:r>
          </a:p>
        </p:txBody>
      </p:sp>
    </p:spTree>
    <p:extLst>
      <p:ext uri="{BB962C8B-B14F-4D97-AF65-F5344CB8AC3E}">
        <p14:creationId xmlns:p14="http://schemas.microsoft.com/office/powerpoint/2010/main" val="418694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597DB-EC43-DCF9-8E34-9A8E50E8B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7379A5-02B9-714D-1BEC-A7F9F6C8DB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FDB158-4D6B-DD31-0F97-D0435D400B2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098E130-E6DA-4AB5-E406-2E5AE47F64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F13BD-B1FC-2A41-3743-433D2BB7ED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94C6AF-C32E-4645-C63E-01D071D01058}"/>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56D6B4F-BA95-3D1A-5D8E-AE24701B2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9DDE2A-7A0B-7CA8-4B1A-C21EE137081F}"/>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9" name="Picture 8">
            <a:extLst>
              <a:ext uri="{FF2B5EF4-FFF2-40B4-BE49-F238E27FC236}">
                <a16:creationId xmlns:a16="http://schemas.microsoft.com/office/drawing/2014/main" id="{0C4787B7-EFEB-1EEC-E2EE-B78D006A468D}"/>
              </a:ext>
            </a:extLst>
          </p:cNvPr>
          <p:cNvPicPr>
            <a:picLocks noChangeAspect="1"/>
          </p:cNvPicPr>
          <p:nvPr/>
        </p:nvPicPr>
        <p:blipFill>
          <a:blip r:embed="rId3"/>
          <a:stretch>
            <a:fillRect/>
          </a:stretch>
        </p:blipFill>
        <p:spPr>
          <a:xfrm>
            <a:off x="2167050" y="2670507"/>
            <a:ext cx="7857900" cy="3291535"/>
          </a:xfrm>
          <a:prstGeom prst="rect">
            <a:avLst/>
          </a:prstGeom>
        </p:spPr>
      </p:pic>
    </p:spTree>
    <p:extLst>
      <p:ext uri="{BB962C8B-B14F-4D97-AF65-F5344CB8AC3E}">
        <p14:creationId xmlns:p14="http://schemas.microsoft.com/office/powerpoint/2010/main" val="4167157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9A082-7A7C-2944-C53B-1C11F738B3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C2FAB3-47F7-C9CC-E9C1-95AE2F11A2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CA8171-785F-526D-EE0C-1DC5E88B2A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5DD2DF8-F4E8-C73D-6D42-C5E518497C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1D6004-F4E0-94C3-6798-1999E13D8E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10589-7EC6-1B18-342A-DB6603EA61C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3EF6D4C-9547-3C5B-9891-058A175CA6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035EE8-DC97-6F70-E820-F34D0C4DD9AF}"/>
              </a:ext>
            </a:extLst>
          </p:cNvPr>
          <p:cNvSpPr txBox="1"/>
          <p:nvPr/>
        </p:nvSpPr>
        <p:spPr>
          <a:xfrm>
            <a:off x="975245" y="2035776"/>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9" name="Picture 8">
            <a:extLst>
              <a:ext uri="{FF2B5EF4-FFF2-40B4-BE49-F238E27FC236}">
                <a16:creationId xmlns:a16="http://schemas.microsoft.com/office/drawing/2014/main" id="{69CF9036-5A90-19AB-3A19-E38E0665ACDC}"/>
              </a:ext>
            </a:extLst>
          </p:cNvPr>
          <p:cNvPicPr>
            <a:picLocks noChangeAspect="1"/>
          </p:cNvPicPr>
          <p:nvPr/>
        </p:nvPicPr>
        <p:blipFill>
          <a:blip r:embed="rId3"/>
          <a:stretch>
            <a:fillRect/>
          </a:stretch>
        </p:blipFill>
        <p:spPr>
          <a:xfrm>
            <a:off x="1584469" y="2484738"/>
            <a:ext cx="8293705" cy="3566935"/>
          </a:xfrm>
          <a:prstGeom prst="rect">
            <a:avLst/>
          </a:prstGeom>
        </p:spPr>
      </p:pic>
    </p:spTree>
    <p:extLst>
      <p:ext uri="{BB962C8B-B14F-4D97-AF65-F5344CB8AC3E}">
        <p14:creationId xmlns:p14="http://schemas.microsoft.com/office/powerpoint/2010/main" val="4120820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0CC84-0A9F-AE19-D529-C8FEC440C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3FC354-8393-7D89-E362-7F48E670FA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F882A9-0625-8179-89B1-BAB3A582CC4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B077B3DB-01A0-624D-C255-63E96976F4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51941E-FB08-D7C0-70A7-CD83233ACE1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D4A684-29F8-286F-0A52-3A24DCE900C8}"/>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E69E26D-B1F5-EE45-50F8-3C9B294C1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6B714D7-4562-C204-3D22-FBDDDDE59B48}"/>
              </a:ext>
            </a:extLst>
          </p:cNvPr>
          <p:cNvSpPr txBox="1"/>
          <p:nvPr/>
        </p:nvSpPr>
        <p:spPr>
          <a:xfrm>
            <a:off x="975245" y="2035776"/>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8" name="Picture 7">
            <a:extLst>
              <a:ext uri="{FF2B5EF4-FFF2-40B4-BE49-F238E27FC236}">
                <a16:creationId xmlns:a16="http://schemas.microsoft.com/office/drawing/2014/main" id="{0AC2E26D-DE7F-6111-42B2-578255C62302}"/>
              </a:ext>
            </a:extLst>
          </p:cNvPr>
          <p:cNvPicPr>
            <a:picLocks noChangeAspect="1"/>
          </p:cNvPicPr>
          <p:nvPr/>
        </p:nvPicPr>
        <p:blipFill>
          <a:blip r:embed="rId3"/>
          <a:stretch>
            <a:fillRect/>
          </a:stretch>
        </p:blipFill>
        <p:spPr>
          <a:xfrm>
            <a:off x="3082825" y="2529038"/>
            <a:ext cx="5417126" cy="3495271"/>
          </a:xfrm>
          <a:prstGeom prst="rect">
            <a:avLst/>
          </a:prstGeom>
        </p:spPr>
      </p:pic>
    </p:spTree>
    <p:extLst>
      <p:ext uri="{BB962C8B-B14F-4D97-AF65-F5344CB8AC3E}">
        <p14:creationId xmlns:p14="http://schemas.microsoft.com/office/powerpoint/2010/main" val="296462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9E42C-AB72-6004-04C9-E63120D72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85747C-27DB-D2DE-D58F-39719DE1C0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AB581C-6D99-5413-9246-B287B919EE7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2AF571D-FBB1-FC81-51AF-9280AF36C3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0B7822-F51E-CF09-1A76-3B9B12AEC4C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9C4DD-2699-37E5-F53C-F435FC2CA8A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2257871-256B-27FE-41A0-2ACB5E999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2E532F-0D0F-6113-11BE-FE482D66C386}"/>
              </a:ext>
            </a:extLst>
          </p:cNvPr>
          <p:cNvSpPr txBox="1"/>
          <p:nvPr/>
        </p:nvSpPr>
        <p:spPr>
          <a:xfrm>
            <a:off x="762000" y="2155119"/>
            <a:ext cx="1056171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delivers a number of values to the project, including:</a:t>
            </a:r>
          </a:p>
        </p:txBody>
      </p:sp>
      <p:sp>
        <p:nvSpPr>
          <p:cNvPr id="8" name="TextBox 7">
            <a:extLst>
              <a:ext uri="{FF2B5EF4-FFF2-40B4-BE49-F238E27FC236}">
                <a16:creationId xmlns:a16="http://schemas.microsoft.com/office/drawing/2014/main" id="{1118451F-5B16-AF5E-143D-A25835128959}"/>
              </a:ext>
            </a:extLst>
          </p:cNvPr>
          <p:cNvSpPr txBox="1"/>
          <p:nvPr/>
        </p:nvSpPr>
        <p:spPr>
          <a:xfrm>
            <a:off x="868284" y="2751296"/>
            <a:ext cx="10310711" cy="286232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Recognizes uncertainty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provides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forecasts of possible outcomes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Produces better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outcomes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through more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informed decision making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positive influence on creative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thinking and innovation.</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Creates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 for improved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project monitoring and control.</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aide in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addressing concerns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respect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overhead and time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8035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523BE-143C-9AE2-D461-8AFA8832B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71D93C-965C-05D6-D985-628776C870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A5FEEE-A7E9-ECB0-8656-2569AE7AEE2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08D000BF-F89B-B5FA-303A-0FF7D4FEFB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B8C9D5-A2AA-CC4A-9345-76D4776FE7E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CCC7D0-6963-F3BC-955E-F482E6D17293}"/>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DA70DAA-905C-42E9-DFC3-3E932D9F2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1AD6639-2F9A-B923-1BA8-DF0D9ADEFD65}"/>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96C58DA-E919-A897-2330-110F8936E873}"/>
              </a:ext>
            </a:extLst>
          </p:cNvPr>
          <p:cNvSpPr txBox="1"/>
          <p:nvPr/>
        </p:nvSpPr>
        <p:spPr>
          <a:xfrm>
            <a:off x="868284" y="2751296"/>
            <a:ext cx="10310711" cy="246073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as an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integral</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part of project management,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occurs on a daily basis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With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proactive risk management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we look at projects in a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comprehensive manner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assess an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document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risks and uncertainty.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steps for risk management are provided below.</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5216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433AF-CD65-FDC5-9509-2215956394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BE5B3F-9BEB-CBC5-C414-D6A658B840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85F6225-C644-73D5-392F-F7395716AB0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28FF0202-58C0-758B-CEC8-C56097A755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BFF728-257E-1644-0868-579EF5F103B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3D0CC2-1353-7D1C-5F3C-A9A077BE8D19}"/>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E59BB3F-980A-3AD0-87D7-E3D024686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FBE3245-9585-E551-70D6-50B3920E4EA8}"/>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7581E1-45AB-C845-831E-A9F4B5F4B741}"/>
              </a:ext>
            </a:extLst>
          </p:cNvPr>
          <p:cNvSpPr txBox="1"/>
          <p:nvPr/>
        </p:nvSpPr>
        <p:spPr>
          <a:xfrm>
            <a:off x="868284" y="2751296"/>
            <a:ext cx="10310711" cy="2812950"/>
          </a:xfrm>
          <a:prstGeom prst="rect">
            <a:avLst/>
          </a:prstGeom>
          <a:noFill/>
        </p:spPr>
        <p:txBody>
          <a:bodyPr wrap="square">
            <a:spAutoFit/>
          </a:bodyPr>
          <a:lstStyle/>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Management Planning</a:t>
            </a:r>
            <a:endParaRPr kumimoji="0" lang="en-US" sz="2000" b="0"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Identify Risk Events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Qualitative Risk Analysis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Quantitative Risk Analysis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Response</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Monitoring &amp; Control</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4871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F36BA-6951-C29A-5A98-CFDB19314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A003C8-B7C0-5803-3BEC-609ED5F969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1D77E9-255D-B5F7-EB79-9AB2EC1460C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885D1EE-0C7A-9BF5-9951-F2D295B361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A2F0EA-BC4F-974E-26F6-73DA102789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A998A6-35A4-92D5-959A-5C53F76A870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C82D2FC-2B41-B40A-6542-7E57C04BA0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7436129-8336-7773-EDFB-CFC33C5BB36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78D0BD9-DBE6-229C-A696-BA6AADD8CFAD}"/>
              </a:ext>
            </a:extLst>
          </p:cNvPr>
          <p:cNvSpPr txBox="1"/>
          <p:nvPr/>
        </p:nvSpPr>
        <p:spPr>
          <a:xfrm>
            <a:off x="868284" y="2751296"/>
            <a:ext cx="10310711" cy="1883657"/>
          </a:xfrm>
          <a:prstGeom prst="rect">
            <a:avLst/>
          </a:prstGeom>
          <a:noFill/>
        </p:spPr>
        <p:txBody>
          <a:bodyPr wrap="square">
            <a:spAutoFit/>
          </a:bodyPr>
          <a:lstStyle/>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Planning: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planning is the systematic process of deciding how to approach, plan, and execute risk management activities throughout the life of a project. It is intended to maximize the beneficial outcome of the opportunities and minimize or eliminate the consequences of adverse risk events.</a:t>
            </a:r>
          </a:p>
        </p:txBody>
      </p:sp>
    </p:spTree>
    <p:extLst>
      <p:ext uri="{BB962C8B-B14F-4D97-AF65-F5344CB8AC3E}">
        <p14:creationId xmlns:p14="http://schemas.microsoft.com/office/powerpoint/2010/main" val="1233576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C3C49-EEFF-19BF-3D37-5A8678504A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0B9F8-DF40-D0A2-C198-8B4BE87D8F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2B0879-6813-9353-F4E8-336B833E315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D778BFD-FD4F-C0D4-9121-35BBD740C1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522A72-6E77-7BC5-5F70-3A3BAA1BE8C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6165D5-22A2-C8D5-0DB3-F0D632A5DD0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D50D953-9058-D306-917E-EF455804C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C9650E5-6966-C9F8-86D3-B7B03B0391C9}"/>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7ABDCD-ABB2-DA74-7788-96FBC27DF5E6}"/>
              </a:ext>
            </a:extLst>
          </p:cNvPr>
          <p:cNvSpPr txBox="1"/>
          <p:nvPr/>
        </p:nvSpPr>
        <p:spPr>
          <a:xfrm>
            <a:off x="868284" y="2751296"/>
            <a:ext cx="10310711" cy="1421992"/>
          </a:xfrm>
          <a:prstGeom prst="rect">
            <a:avLst/>
          </a:prstGeom>
          <a:noFill/>
        </p:spPr>
        <p:txBody>
          <a:bodyPr wrap="square">
            <a:spAutoFit/>
          </a:bodyPr>
          <a:lstStyle/>
          <a:p>
            <a:pPr marR="0" lvl="0" algn="just" defTabSz="457200" rtl="0" eaLnBrk="1" fontAlgn="auto" latinLnBrk="0" hangingPunct="1">
              <a:lnSpc>
                <a:spcPct val="150000"/>
              </a:lnSpc>
              <a:spcBef>
                <a:spcPts val="0"/>
              </a:spcBef>
              <a:spcAft>
                <a:spcPts val="0"/>
              </a:spcAft>
              <a:buClrTx/>
              <a:buSzTx/>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2.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Identify Risk Events: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identification involves determining and documenting which risks can affect the project. It may be a simple risk assessment organized by the project team, or an outcome of a formal risk assessment process such as the Cost Estimate Validation Process, CEVP.</a:t>
            </a:r>
          </a:p>
        </p:txBody>
      </p:sp>
    </p:spTree>
    <p:extLst>
      <p:ext uri="{BB962C8B-B14F-4D97-AF65-F5344CB8AC3E}">
        <p14:creationId xmlns:p14="http://schemas.microsoft.com/office/powerpoint/2010/main" val="268463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DDD09-041D-D78A-C528-D6467CFCB1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B19F92-31E5-4A53-23AF-8F205969F6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A8DB35-26F9-2AA3-4983-362C3E5D505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5357FB8-FFAF-792C-5DF7-35BB389F30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8FC92C-2A2B-B97E-11D2-127B3C937E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C0061D-2F67-6FC4-95C3-667D1BAE9CA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19A1A74-F54E-EBD0-AF17-BB1BB85E7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29AE4B-E7A2-1278-DFF5-B4E3BD894973}"/>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B45244B-EC7F-4F7A-7372-658DA4EA653F}"/>
              </a:ext>
            </a:extLst>
          </p:cNvPr>
          <p:cNvSpPr txBox="1"/>
          <p:nvPr/>
        </p:nvSpPr>
        <p:spPr>
          <a:xfrm>
            <a:off x="868284" y="2751296"/>
            <a:ext cx="10310711" cy="1883657"/>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3. Qualitative Risk Analysis: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Qualitative risk analysis involves Project teams assessing identified risks for probability of occurrence and impact on project objectives. Teams may elicit assistance from subject matter experts or functional units to assess the risks in their respective fields. Risks are measured by their “quality” in words rather than quantified in numbers.</a:t>
            </a:r>
          </a:p>
        </p:txBody>
      </p:sp>
    </p:spTree>
    <p:extLst>
      <p:ext uri="{BB962C8B-B14F-4D97-AF65-F5344CB8AC3E}">
        <p14:creationId xmlns:p14="http://schemas.microsoft.com/office/powerpoint/2010/main" val="4245531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31AE1-C38F-2500-890A-6A2BBD1FF4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967CA-4B7A-835A-F6A2-6B3E46C6D0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B9AA6B-23DE-7A29-5E40-229647B8D8D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45CFE932-E02C-C0FF-B5B2-E7AA6C78FD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809A78-6150-B68E-5A11-EDC000BA8B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67C00F0-BE6D-5D3E-F43A-786427652AB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A7199B3-0E04-E3B1-8719-E2ADDC3FA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EB84C30-F343-9641-5D46-CC2C858AC04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C2CC033-D760-8337-6721-C185F1ED29E5}"/>
              </a:ext>
            </a:extLst>
          </p:cNvPr>
          <p:cNvSpPr txBox="1"/>
          <p:nvPr/>
        </p:nvSpPr>
        <p:spPr>
          <a:xfrm>
            <a:off x="868284" y="2751296"/>
            <a:ext cx="10310711" cy="1421992"/>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4. Quantitative Risk Analysis: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Quantitative risk analysis is a way of numerically estimating the probability that a project will meet its cost and time objectives. Quantitative analysis is based on a simultaneous evaluation of the impacts of all identified and quantified risks.</a:t>
            </a:r>
          </a:p>
        </p:txBody>
      </p:sp>
    </p:spTree>
    <p:extLst>
      <p:ext uri="{BB962C8B-B14F-4D97-AF65-F5344CB8AC3E}">
        <p14:creationId xmlns:p14="http://schemas.microsoft.com/office/powerpoint/2010/main" val="172331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6BE02-B2E6-AFF7-47B2-78D7354FDE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24A2E2-5A76-7424-F5EB-531EA1DD1A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B2D7BF-1EA4-FE1E-9761-77D2EF48B4C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D9AFAD6-B449-2620-6093-7BC1434134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46B358-3D39-4DB8-380F-B148D8C494D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147F64-0ECA-58BE-17CC-9405EAA78AB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B9DEDF3-8414-AF3F-3678-58AA3644D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A97D60-7E27-5756-3A4F-C509C650F33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E32A300-CFAB-0E8F-F7AD-BFDC15313D61}"/>
              </a:ext>
            </a:extLst>
          </p:cNvPr>
          <p:cNvSpPr txBox="1"/>
          <p:nvPr/>
        </p:nvSpPr>
        <p:spPr>
          <a:xfrm>
            <a:off x="868284" y="2751296"/>
            <a:ext cx="10310711" cy="2351285"/>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5. Risk Response :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involves developing options and determining actions to reduce threats or enhance opportunities to project objectives. Actions are identified and assigned to parties that take responsibility for the risk response. This process ensures each risk requiring a response has an “owner.” The Project Manager and the project team identify a strategy that is best for each risk, and then select specific actions to implement that strategy.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3443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B0B41-90D1-CC41-111A-921C308044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B9F1B1-9A18-BD88-7066-C36867A778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7794D7-67DA-4187-33B9-974AC6B750A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AED3D6C3-5AF8-F905-A2DF-2A535697A7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B2BB58-77BB-ED9A-6921-936224C9B4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3A47CC-EA54-BA89-6548-880B05AA4F0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485BB9B-58DF-3716-DFBA-12D31BC00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8924E77-926E-BC64-FC2A-EDF822D39D0C}"/>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52E7A4E-A91A-7D52-50DB-E075F3A14CFC}"/>
              </a:ext>
            </a:extLst>
          </p:cNvPr>
          <p:cNvSpPr txBox="1"/>
          <p:nvPr/>
        </p:nvSpPr>
        <p:spPr>
          <a:xfrm>
            <a:off x="868284" y="2751296"/>
            <a:ext cx="10310711" cy="3170099"/>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Risk Monitoring &amp; Control: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Risk monitoring and control tracks identified risks, monitors residual risks, and identifies new risks—ensuring the execution of risk plans and evaluating their effectiveness in reducing risk. Risk monitoring and control is an ongoing process for the life of the project.</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Much of project risk management relies on sound engineering judgment and knowing where to focus energy and resources. Knowing when to engage appropriate expertise is vital to good project risk management.</a:t>
            </a: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provides a helpful comparison between risk and objectives for various types of risk management. For this document we are interested in project risk management.</a:t>
            </a:r>
          </a:p>
        </p:txBody>
      </p:sp>
    </p:spTree>
    <p:extLst>
      <p:ext uri="{BB962C8B-B14F-4D97-AF65-F5344CB8AC3E}">
        <p14:creationId xmlns:p14="http://schemas.microsoft.com/office/powerpoint/2010/main" val="1174854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52868-DA58-53F4-2AB7-8CBC2DBF22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30673-C5F5-5EB1-FEBF-6958C7CACB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A3C7F2-B450-7F4E-B091-657471272D1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E4099B1-A75A-8AB2-0A3C-B4BC8ACDC1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668220-081E-E2F0-F469-F9FE5D603B3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3CC59CC-7671-AE83-4E85-496E1761AE3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F69B38D-A73D-74FA-9B93-BDC2BBBFFB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C5FEC6-C83B-2511-28F6-282884291C77}"/>
              </a:ext>
            </a:extLst>
          </p:cNvPr>
          <p:cNvSpPr txBox="1"/>
          <p:nvPr/>
        </p:nvSpPr>
        <p:spPr>
          <a:xfrm>
            <a:off x="762000" y="2020498"/>
            <a:ext cx="7172632"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p:txBody>
      </p:sp>
      <p:pic>
        <p:nvPicPr>
          <p:cNvPr id="9" name="Picture 8">
            <a:extLst>
              <a:ext uri="{FF2B5EF4-FFF2-40B4-BE49-F238E27FC236}">
                <a16:creationId xmlns:a16="http://schemas.microsoft.com/office/drawing/2014/main" id="{BD789657-7AEB-4464-EC89-3380D53C4138}"/>
              </a:ext>
            </a:extLst>
          </p:cNvPr>
          <p:cNvPicPr>
            <a:picLocks noChangeAspect="1"/>
          </p:cNvPicPr>
          <p:nvPr/>
        </p:nvPicPr>
        <p:blipFill>
          <a:blip r:embed="rId3"/>
          <a:stretch>
            <a:fillRect/>
          </a:stretch>
        </p:blipFill>
        <p:spPr>
          <a:xfrm>
            <a:off x="2028681" y="2490122"/>
            <a:ext cx="7235944" cy="3469700"/>
          </a:xfrm>
          <a:prstGeom prst="rect">
            <a:avLst/>
          </a:prstGeom>
          <a:solidFill>
            <a:sysClr val="window" lastClr="FFFFFF">
              <a:lumMod val="75000"/>
            </a:sysClr>
          </a:solidFill>
          <a:ln>
            <a:solidFill>
              <a:sysClr val="windowText" lastClr="000000">
                <a:lumMod val="85000"/>
                <a:lumOff val="15000"/>
              </a:sysClr>
            </a:solidFill>
          </a:ln>
        </p:spPr>
      </p:pic>
    </p:spTree>
    <p:extLst>
      <p:ext uri="{BB962C8B-B14F-4D97-AF65-F5344CB8AC3E}">
        <p14:creationId xmlns:p14="http://schemas.microsoft.com/office/powerpoint/2010/main" val="3815212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3DF6-38EC-1E7C-223E-DFE22A4C39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950AAA-C288-01CF-8C9F-87404D43B3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C04F6A-D365-7DC4-DDAF-D93D751540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57073576-FBDF-948D-832F-C05C335E49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BF2521-4399-C8B6-46F6-5A2C1382D9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31D1782-3B0E-686E-EF3F-7EBCC1BF909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9510B99-4726-06FC-FC2A-AF650FCF91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0D908EE-3BAF-EEDC-0ADD-FCA166148112}"/>
              </a:ext>
            </a:extLst>
          </p:cNvPr>
          <p:cNvSpPr txBox="1"/>
          <p:nvPr/>
        </p:nvSpPr>
        <p:spPr>
          <a:xfrm>
            <a:off x="868284" y="2304605"/>
            <a:ext cx="10310711" cy="707886"/>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following table provides a helpful comparison between risk and objectives for various types of risk management. we are interested in project risk management</a:t>
            </a:r>
          </a:p>
        </p:txBody>
      </p:sp>
      <p:pic>
        <p:nvPicPr>
          <p:cNvPr id="9" name="Picture 8">
            <a:extLst>
              <a:ext uri="{FF2B5EF4-FFF2-40B4-BE49-F238E27FC236}">
                <a16:creationId xmlns:a16="http://schemas.microsoft.com/office/drawing/2014/main" id="{FCC34A3C-E7A3-FD62-26FE-54C21769EC13}"/>
              </a:ext>
            </a:extLst>
          </p:cNvPr>
          <p:cNvPicPr>
            <a:picLocks noChangeAspect="1"/>
          </p:cNvPicPr>
          <p:nvPr/>
        </p:nvPicPr>
        <p:blipFill>
          <a:blip r:embed="rId3"/>
          <a:stretch>
            <a:fillRect/>
          </a:stretch>
        </p:blipFill>
        <p:spPr>
          <a:xfrm>
            <a:off x="1670560" y="3218293"/>
            <a:ext cx="8438251" cy="2719049"/>
          </a:xfrm>
          <a:prstGeom prst="rect">
            <a:avLst/>
          </a:prstGeom>
        </p:spPr>
      </p:pic>
    </p:spTree>
    <p:extLst>
      <p:ext uri="{BB962C8B-B14F-4D97-AF65-F5344CB8AC3E}">
        <p14:creationId xmlns:p14="http://schemas.microsoft.com/office/powerpoint/2010/main" val="1426894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A2A54-BDFF-7014-9E2B-0373CBDA2B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2325D5-86EA-B218-6BF4-CD463FCA1D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8B43EB-54C0-1C44-37E9-F4B42A4D6C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6CC1B18-FC4A-DD4E-417B-645EB6B057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5D5868-DF02-FDA4-E9AD-A871C8FCCE8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2CA680-5A5F-0049-AB15-4B8CA2D88A96}"/>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882AFA5-D458-3C17-0080-E81668440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8B9A350-5FEF-BA2C-9D19-1256C8BA5342}"/>
              </a:ext>
            </a:extLst>
          </p:cNvPr>
          <p:cNvPicPr>
            <a:picLocks noChangeAspect="1"/>
          </p:cNvPicPr>
          <p:nvPr/>
        </p:nvPicPr>
        <p:blipFill>
          <a:blip r:embed="rId3"/>
          <a:stretch>
            <a:fillRect/>
          </a:stretch>
        </p:blipFill>
        <p:spPr>
          <a:xfrm>
            <a:off x="1769807" y="2472959"/>
            <a:ext cx="8627648" cy="3159266"/>
          </a:xfrm>
          <a:prstGeom prst="rect">
            <a:avLst/>
          </a:prstGeom>
        </p:spPr>
      </p:pic>
    </p:spTree>
    <p:extLst>
      <p:ext uri="{BB962C8B-B14F-4D97-AF65-F5344CB8AC3E}">
        <p14:creationId xmlns:p14="http://schemas.microsoft.com/office/powerpoint/2010/main" val="720882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EFD39-E7E8-A93D-BF59-130A83C2A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E8320C-E127-67B0-F707-EB06A4F583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F9DE3F-C74E-2E40-B0B3-F9825E7F184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FF6CE94-B0BD-CA28-0A6E-ADA243B27B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95B1D9-12CD-4851-D08C-BC9AB4F451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0E131D-4115-5059-17D9-5EA0314FF36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20466A0-1EA3-2794-C992-880C5E8887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2EA67F1-8EB7-C596-27DF-BC433153226C}"/>
              </a:ext>
            </a:extLst>
          </p:cNvPr>
          <p:cNvSpPr txBox="1"/>
          <p:nvPr/>
        </p:nvSpPr>
        <p:spPr>
          <a:xfrm>
            <a:off x="617280" y="2547262"/>
            <a:ext cx="10310711" cy="188365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Great project risk management requires good planning.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Risk management must commence early in project development and proceed as the project evolves and project information increases in quantity and quality. </a:t>
            </a:r>
          </a:p>
        </p:txBody>
      </p:sp>
    </p:spTree>
    <p:extLst>
      <p:ext uri="{BB962C8B-B14F-4D97-AF65-F5344CB8AC3E}">
        <p14:creationId xmlns:p14="http://schemas.microsoft.com/office/powerpoint/2010/main" val="1813937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1E9DD-FDEA-BD92-E596-65482EA8F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17E590-3D59-F385-9BF0-CF1156BD75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7E5B9F-B457-DF2D-3F5E-EBA9998900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C5512523-C0A0-5BE0-3DE5-687AEFDEDB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3C28F2-D5D0-56CC-6222-353A408B51D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20B176-EE65-22DD-9E76-9521C8B97DE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F01CB35-C657-AF18-467C-79C29E5226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35792A7-8909-673A-0F87-13032C0F4A3C}"/>
              </a:ext>
            </a:extLst>
          </p:cNvPr>
          <p:cNvSpPr txBox="1"/>
          <p:nvPr/>
        </p:nvSpPr>
        <p:spPr>
          <a:xfrm>
            <a:off x="762000" y="2391843"/>
            <a:ext cx="10310711" cy="261610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Aim of the project risk Plan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assess/analyze, and respond to major risks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Continually monitor project risks and response actions.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Conduct an appropriate number and level of risk assessments to update the Risk Management Plan and evolving risk profile for the project.</a:t>
            </a:r>
          </a:p>
        </p:txBody>
      </p:sp>
    </p:spTree>
    <p:extLst>
      <p:ext uri="{BB962C8B-B14F-4D97-AF65-F5344CB8AC3E}">
        <p14:creationId xmlns:p14="http://schemas.microsoft.com/office/powerpoint/2010/main" val="267207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00752-F93B-4458-35C5-3B804CAEBC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D478FA-F998-9E59-38BE-6DCCF97F4A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4350E4-7D39-0540-0463-72D825F1C1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321EC11C-C2D6-39B7-11FB-96A8812FBF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F80C9A-B86F-C515-8722-B245E0735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0C6553-F0D7-E94B-F46A-41E103941EE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C8ACCAC-774B-07BD-58B8-69C284CE0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CAD9F9-783A-7DAB-2813-E880EEF1AAE3}"/>
              </a:ext>
            </a:extLst>
          </p:cNvPr>
          <p:cNvSpPr txBox="1"/>
          <p:nvPr/>
        </p:nvSpPr>
        <p:spPr>
          <a:xfrm>
            <a:off x="762001" y="2391843"/>
            <a:ext cx="3190568"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Evolution of Project Knowledge Through Project Development</a:t>
            </a:r>
          </a:p>
        </p:txBody>
      </p:sp>
      <p:pic>
        <p:nvPicPr>
          <p:cNvPr id="2" name="Picture 1">
            <a:extLst>
              <a:ext uri="{FF2B5EF4-FFF2-40B4-BE49-F238E27FC236}">
                <a16:creationId xmlns:a16="http://schemas.microsoft.com/office/drawing/2014/main" id="{690EBEF2-FDFD-B3D7-3987-CCBE7870E4E6}"/>
              </a:ext>
            </a:extLst>
          </p:cNvPr>
          <p:cNvPicPr>
            <a:picLocks noChangeAspect="1"/>
          </p:cNvPicPr>
          <p:nvPr/>
        </p:nvPicPr>
        <p:blipFill>
          <a:blip r:embed="rId3"/>
          <a:stretch>
            <a:fillRect/>
          </a:stretch>
        </p:blipFill>
        <p:spPr>
          <a:xfrm>
            <a:off x="4353106" y="1992276"/>
            <a:ext cx="6676356" cy="3746509"/>
          </a:xfrm>
          <a:prstGeom prst="rect">
            <a:avLst/>
          </a:prstGeom>
        </p:spPr>
      </p:pic>
    </p:spTree>
    <p:extLst>
      <p:ext uri="{BB962C8B-B14F-4D97-AF65-F5344CB8AC3E}">
        <p14:creationId xmlns:p14="http://schemas.microsoft.com/office/powerpoint/2010/main" val="2991861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4C4A0-7EE7-E574-F66B-067B4140B3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B512E0-C157-B247-E4A5-B9886F885D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16C713-A8F3-54EF-6D91-17C8B19528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22335CB1-CA33-87FF-0912-DC99B00422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F34E40-3C8A-CD60-2E22-5D32D4E0AD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CB935D-B73B-B41E-7B15-3B62868131D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C248584-6E01-6AF6-4895-20043A156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E40F377-0DDD-D021-4C84-2E5888899210}"/>
              </a:ext>
            </a:extLst>
          </p:cNvPr>
          <p:cNvSpPr txBox="1"/>
          <p:nvPr/>
        </p:nvSpPr>
        <p:spPr>
          <a:xfrm>
            <a:off x="762000" y="2391843"/>
            <a:ext cx="10310711" cy="32316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above figure illustrates how project information develops and evolves over time.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 rising project knowledge comes an understanding that contending with some elements of the project will require significant additional resources.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elements could involve:  scope; environmental mitigation and permitting; rising cost of right of way as corridors develop in advance of the project; utilities; seismic issues; and other elements.</a:t>
            </a:r>
          </a:p>
        </p:txBody>
      </p:sp>
    </p:spTree>
    <p:extLst>
      <p:ext uri="{BB962C8B-B14F-4D97-AF65-F5344CB8AC3E}">
        <p14:creationId xmlns:p14="http://schemas.microsoft.com/office/powerpoint/2010/main" val="2672501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50AEE-0BEC-8281-3F2A-41A8F2CD0B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C7742C-1FA7-81C5-70E8-979A74BD34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850352-34AA-C441-3018-1F68A15C86B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AE05572-DFF3-6211-F1EB-BD08323FC9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2C392C-79D2-300C-782D-96B2DC0A3B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9BC86A-6A5B-158D-C89C-B82A3987A18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4E3CB77-D264-BEE2-F52C-7FFB90D073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343823D-C024-B473-3085-56D8CD855E76}"/>
              </a:ext>
            </a:extLst>
          </p:cNvPr>
          <p:cNvSpPr txBox="1"/>
          <p:nvPr/>
        </p:nvSpPr>
        <p:spPr>
          <a:xfrm>
            <a:off x="868284" y="2053472"/>
            <a:ext cx="10310711" cy="384720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How to Plan for Project Risk Management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Determine the level of risk assessment for your project .</a:t>
            </a: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Incorporate risk management activities into the project schedule.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Make risk management an agenda item for scheduled project meetings.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4. Communicate the importance of risk management to the entire project team.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5. Establish the expectation that risk will be managed, documented, and reported.</a:t>
            </a:r>
          </a:p>
        </p:txBody>
      </p:sp>
    </p:spTree>
    <p:extLst>
      <p:ext uri="{BB962C8B-B14F-4D97-AF65-F5344CB8AC3E}">
        <p14:creationId xmlns:p14="http://schemas.microsoft.com/office/powerpoint/2010/main" val="12970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6BCD4-B07B-E656-65D6-4CB1BFF6E1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E0914F-0ADD-E72B-5BD1-894C4FA195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5C7C90-8913-0985-C7A5-CCD9A0DCCC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E222AC40-1BFA-6E6B-1CD4-FAA2BC6B3C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73322A-ECB3-665C-E68D-4CB538F54B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685CAA-48C8-CC26-04E2-895FD3B632F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9E19A59-F6F6-F2AC-C1D0-8BBC01141C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1F203F1-6A13-1C58-5B86-EE57A12FE0F4}"/>
              </a:ext>
            </a:extLst>
          </p:cNvPr>
          <p:cNvSpPr txBox="1"/>
          <p:nvPr/>
        </p:nvSpPr>
        <p:spPr>
          <a:xfrm>
            <a:off x="868284" y="2053472"/>
            <a:ext cx="10310711" cy="363798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assessment planning should begin early. There is a minimum level of project knowledge needed to understand what is being assessed.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varies depending on the point in project development at which the risk assessment is conducted (planning, scoping, design); hence, schedule risk assessments at appropriate times. </a:t>
            </a:r>
          </a:p>
        </p:txBody>
      </p:sp>
    </p:spTree>
    <p:extLst>
      <p:ext uri="{BB962C8B-B14F-4D97-AF65-F5344CB8AC3E}">
        <p14:creationId xmlns:p14="http://schemas.microsoft.com/office/powerpoint/2010/main" val="225480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EB5CD-233B-2252-F012-847A88618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A61A4-BEB0-F620-E237-BF2BD6C741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6D1D43-2705-1DBB-747F-83AC215CC3C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31BB5A2D-BDD1-1AF2-DF38-E8D58EAC7B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6969B5-FD53-82A1-7ED0-087A147514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5C68D5-D293-D99B-B101-9BAFABE5C3B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7E527C4-F22E-135F-D581-958C2EA9EE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E00E641-9D6A-2118-0B0E-61E79C26F62C}"/>
              </a:ext>
            </a:extLst>
          </p:cNvPr>
          <p:cNvSpPr txBox="1"/>
          <p:nvPr/>
        </p:nvSpPr>
        <p:spPr>
          <a:xfrm>
            <a:off x="868284" y="2053472"/>
            <a:ext cx="10310711" cy="382265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 minimum there must be an understood project scope of work, associated project cost estimate – with a basis of estimate complete, and an estimated project schedule.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Allow a budget and time in the schedule for risk assessment, risk management, and risk response activities.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Report on the status of project risk at regularly scheduled project meetings. </a:t>
            </a:r>
          </a:p>
        </p:txBody>
      </p:sp>
    </p:spTree>
    <p:extLst>
      <p:ext uri="{BB962C8B-B14F-4D97-AF65-F5344CB8AC3E}">
        <p14:creationId xmlns:p14="http://schemas.microsoft.com/office/powerpoint/2010/main" val="26609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332E6-F0BA-09F7-B754-1FF85C2DD2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0B1017-C1C5-DBC7-0BE0-1E814055C4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A640AC-1A4D-05EA-F6B7-7A08188339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036A6FB-8D7A-D6AB-E6EC-31EBEE33E1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544A4-EA69-D1EE-CC30-45FE6C0862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5BB39DA-7EA1-8838-87D8-DA3F911300D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48AAF65-F386-6BF0-2EF8-00A424453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9B3D0ED-9092-3DCB-E3CE-8E51AE799120}"/>
              </a:ext>
            </a:extLst>
          </p:cNvPr>
          <p:cNvSpPr txBox="1"/>
          <p:nvPr/>
        </p:nvSpPr>
        <p:spPr>
          <a:xfrm>
            <a:off x="868284" y="2053472"/>
            <a:ext cx="10310711" cy="341632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98271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E2FFF-EA8D-73DC-7922-A0EC63CD8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354D6E-9F0C-21B3-C229-391754F487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04FB5B-C273-DD12-16CD-06D953D793D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975AAE76-654C-E45F-8FAC-0A04E98A44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544925-5259-B58A-FF27-FCB1A53F083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0F5DDE-B97E-1286-D23E-9C49A219A559}"/>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5BF934E-83D2-6886-EDA0-E180FF9759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1DD90-3637-CAAF-47C4-E0032DFD75BE}"/>
              </a:ext>
            </a:extLst>
          </p:cNvPr>
          <p:cNvSpPr txBox="1"/>
          <p:nvPr/>
        </p:nvSpPr>
        <p:spPr>
          <a:xfrm>
            <a:off x="868284" y="2053472"/>
            <a:ext cx="10310711" cy="579967"/>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p:txBody>
      </p:sp>
      <p:pic>
        <p:nvPicPr>
          <p:cNvPr id="2" name="Picture 1">
            <a:extLst>
              <a:ext uri="{FF2B5EF4-FFF2-40B4-BE49-F238E27FC236}">
                <a16:creationId xmlns:a16="http://schemas.microsoft.com/office/drawing/2014/main" id="{F9CD7077-1646-9FE1-7E06-28F379EE65C9}"/>
              </a:ext>
            </a:extLst>
          </p:cNvPr>
          <p:cNvPicPr>
            <a:picLocks noChangeAspect="1"/>
          </p:cNvPicPr>
          <p:nvPr/>
        </p:nvPicPr>
        <p:blipFill>
          <a:blip r:embed="rId3"/>
          <a:stretch>
            <a:fillRect/>
          </a:stretch>
        </p:blipFill>
        <p:spPr>
          <a:xfrm>
            <a:off x="2513150" y="2633439"/>
            <a:ext cx="6758367" cy="3300071"/>
          </a:xfrm>
          <a:prstGeom prst="rect">
            <a:avLst/>
          </a:prstGeom>
        </p:spPr>
      </p:pic>
    </p:spTree>
    <p:extLst>
      <p:ext uri="{BB962C8B-B14F-4D97-AF65-F5344CB8AC3E}">
        <p14:creationId xmlns:p14="http://schemas.microsoft.com/office/powerpoint/2010/main" val="3940828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C50D13C-67D1-494D-A96F-6A5D7F7E85F9}"/>
</file>

<file path=customXml/itemProps2.xml><?xml version="1.0" encoding="utf-8"?>
<ds:datastoreItem xmlns:ds="http://schemas.openxmlformats.org/officeDocument/2006/customXml" ds:itemID="{AA56545E-8C46-4C45-8FA1-C612C439F032}"/>
</file>

<file path=customXml/itemProps3.xml><?xml version="1.0" encoding="utf-8"?>
<ds:datastoreItem xmlns:ds="http://schemas.openxmlformats.org/officeDocument/2006/customXml" ds:itemID="{4B2F743C-BBCB-4964-BD6B-0559393487CC}"/>
</file>

<file path=docProps/app.xml><?xml version="1.0" encoding="utf-8"?>
<Properties xmlns="http://schemas.openxmlformats.org/officeDocument/2006/extended-properties" xmlns:vt="http://schemas.openxmlformats.org/officeDocument/2006/docPropsVTypes">
  <TotalTime>438</TotalTime>
  <Words>1911</Words>
  <Application>Microsoft Office PowerPoint</Application>
  <PresentationFormat>Widescreen</PresentationFormat>
  <Paragraphs>272</Paragraphs>
  <Slides>37</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37</vt:i4>
      </vt:variant>
    </vt:vector>
  </HeadingPairs>
  <TitlesOfParts>
    <vt:vector size="46"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108</cp:revision>
  <dcterms:created xsi:type="dcterms:W3CDTF">2023-04-29T09:08:00Z</dcterms:created>
  <dcterms:modified xsi:type="dcterms:W3CDTF">2026-05-24T08:42:09Z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