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25602" y="1389374"/>
            <a:ext cx="10403205" cy="519132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457200" y="1489710"/>
            <a:ext cx="10812780" cy="4919980"/>
          </a:xfrm>
          <a:custGeom>
            <a:avLst/>
            <a:gdLst/>
            <a:ahLst/>
            <a:cxnLst/>
            <a:rect l="l" t="t" r="r" b="b"/>
            <a:pathLst>
              <a:path w="10812780" h="4919980">
                <a:moveTo>
                  <a:pt x="10510774" y="0"/>
                </a:moveTo>
                <a:lnTo>
                  <a:pt x="302056" y="0"/>
                </a:lnTo>
                <a:lnTo>
                  <a:pt x="253060" y="3953"/>
                </a:lnTo>
                <a:lnTo>
                  <a:pt x="206581" y="15400"/>
                </a:lnTo>
                <a:lnTo>
                  <a:pt x="163241" y="33717"/>
                </a:lnTo>
                <a:lnTo>
                  <a:pt x="123663" y="58281"/>
                </a:lnTo>
                <a:lnTo>
                  <a:pt x="88468" y="88471"/>
                </a:lnTo>
                <a:lnTo>
                  <a:pt x="58277" y="123663"/>
                </a:lnTo>
                <a:lnTo>
                  <a:pt x="33713" y="163235"/>
                </a:lnTo>
                <a:lnTo>
                  <a:pt x="15398" y="206564"/>
                </a:lnTo>
                <a:lnTo>
                  <a:pt x="3953" y="253029"/>
                </a:lnTo>
                <a:lnTo>
                  <a:pt x="0" y="302005"/>
                </a:lnTo>
                <a:lnTo>
                  <a:pt x="0" y="4617415"/>
                </a:lnTo>
                <a:lnTo>
                  <a:pt x="3953" y="4666408"/>
                </a:lnTo>
                <a:lnTo>
                  <a:pt x="15398" y="4712885"/>
                </a:lnTo>
                <a:lnTo>
                  <a:pt x="33713" y="4756224"/>
                </a:lnTo>
                <a:lnTo>
                  <a:pt x="58277" y="4795803"/>
                </a:lnTo>
                <a:lnTo>
                  <a:pt x="88468" y="4830999"/>
                </a:lnTo>
                <a:lnTo>
                  <a:pt x="123663" y="4861190"/>
                </a:lnTo>
                <a:lnTo>
                  <a:pt x="163241" y="4885755"/>
                </a:lnTo>
                <a:lnTo>
                  <a:pt x="206581" y="4904072"/>
                </a:lnTo>
                <a:lnTo>
                  <a:pt x="253060" y="4915518"/>
                </a:lnTo>
                <a:lnTo>
                  <a:pt x="302056" y="4919472"/>
                </a:lnTo>
                <a:lnTo>
                  <a:pt x="10510774" y="4919472"/>
                </a:lnTo>
                <a:lnTo>
                  <a:pt x="10559750" y="4915518"/>
                </a:lnTo>
                <a:lnTo>
                  <a:pt x="10606215" y="4904072"/>
                </a:lnTo>
                <a:lnTo>
                  <a:pt x="10649544" y="4885755"/>
                </a:lnTo>
                <a:lnTo>
                  <a:pt x="10689116" y="4861190"/>
                </a:lnTo>
                <a:lnTo>
                  <a:pt x="10724308" y="4830999"/>
                </a:lnTo>
                <a:lnTo>
                  <a:pt x="10754498" y="4795803"/>
                </a:lnTo>
                <a:lnTo>
                  <a:pt x="10779062" y="4756224"/>
                </a:lnTo>
                <a:lnTo>
                  <a:pt x="10797379" y="4712885"/>
                </a:lnTo>
                <a:lnTo>
                  <a:pt x="10808826" y="4666408"/>
                </a:lnTo>
                <a:lnTo>
                  <a:pt x="10812780" y="4617415"/>
                </a:lnTo>
                <a:lnTo>
                  <a:pt x="10812780" y="302005"/>
                </a:lnTo>
                <a:lnTo>
                  <a:pt x="10808826" y="253029"/>
                </a:lnTo>
                <a:lnTo>
                  <a:pt x="10797379" y="206564"/>
                </a:lnTo>
                <a:lnTo>
                  <a:pt x="10779062" y="163235"/>
                </a:lnTo>
                <a:lnTo>
                  <a:pt x="10754498" y="123663"/>
                </a:lnTo>
                <a:lnTo>
                  <a:pt x="10724308" y="88471"/>
                </a:lnTo>
                <a:lnTo>
                  <a:pt x="10689116" y="58281"/>
                </a:lnTo>
                <a:lnTo>
                  <a:pt x="10649544" y="33717"/>
                </a:lnTo>
                <a:lnTo>
                  <a:pt x="10606215" y="15400"/>
                </a:lnTo>
                <a:lnTo>
                  <a:pt x="10559750" y="3953"/>
                </a:lnTo>
                <a:lnTo>
                  <a:pt x="1051077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457200" y="1489710"/>
            <a:ext cx="10812780" cy="4919980"/>
          </a:xfrm>
          <a:custGeom>
            <a:avLst/>
            <a:gdLst/>
            <a:ahLst/>
            <a:cxnLst/>
            <a:rect l="l" t="t" r="r" b="b"/>
            <a:pathLst>
              <a:path w="10812780" h="4919980">
                <a:moveTo>
                  <a:pt x="0" y="302005"/>
                </a:moveTo>
                <a:lnTo>
                  <a:pt x="3953" y="253029"/>
                </a:lnTo>
                <a:lnTo>
                  <a:pt x="15398" y="206564"/>
                </a:lnTo>
                <a:lnTo>
                  <a:pt x="33713" y="163235"/>
                </a:lnTo>
                <a:lnTo>
                  <a:pt x="58277" y="123663"/>
                </a:lnTo>
                <a:lnTo>
                  <a:pt x="88468" y="88471"/>
                </a:lnTo>
                <a:lnTo>
                  <a:pt x="123663" y="58281"/>
                </a:lnTo>
                <a:lnTo>
                  <a:pt x="163241" y="33717"/>
                </a:lnTo>
                <a:lnTo>
                  <a:pt x="206581" y="15400"/>
                </a:lnTo>
                <a:lnTo>
                  <a:pt x="253060" y="3953"/>
                </a:lnTo>
                <a:lnTo>
                  <a:pt x="302056" y="0"/>
                </a:lnTo>
                <a:lnTo>
                  <a:pt x="10510774" y="0"/>
                </a:lnTo>
                <a:lnTo>
                  <a:pt x="10559750" y="3953"/>
                </a:lnTo>
                <a:lnTo>
                  <a:pt x="10606215" y="15400"/>
                </a:lnTo>
                <a:lnTo>
                  <a:pt x="10649544" y="33717"/>
                </a:lnTo>
                <a:lnTo>
                  <a:pt x="10689116" y="58281"/>
                </a:lnTo>
                <a:lnTo>
                  <a:pt x="10724308" y="88471"/>
                </a:lnTo>
                <a:lnTo>
                  <a:pt x="10754498" y="123663"/>
                </a:lnTo>
                <a:lnTo>
                  <a:pt x="10779062" y="163235"/>
                </a:lnTo>
                <a:lnTo>
                  <a:pt x="10797379" y="206564"/>
                </a:lnTo>
                <a:lnTo>
                  <a:pt x="10808826" y="253029"/>
                </a:lnTo>
                <a:lnTo>
                  <a:pt x="10812780" y="302005"/>
                </a:lnTo>
                <a:lnTo>
                  <a:pt x="10812780" y="4617415"/>
                </a:lnTo>
                <a:lnTo>
                  <a:pt x="10808826" y="4666408"/>
                </a:lnTo>
                <a:lnTo>
                  <a:pt x="10797379" y="4712885"/>
                </a:lnTo>
                <a:lnTo>
                  <a:pt x="10779062" y="4756224"/>
                </a:lnTo>
                <a:lnTo>
                  <a:pt x="10754498" y="4795803"/>
                </a:lnTo>
                <a:lnTo>
                  <a:pt x="10724308" y="4830999"/>
                </a:lnTo>
                <a:lnTo>
                  <a:pt x="10689116" y="4861190"/>
                </a:lnTo>
                <a:lnTo>
                  <a:pt x="10649544" y="4885755"/>
                </a:lnTo>
                <a:lnTo>
                  <a:pt x="10606215" y="4904072"/>
                </a:lnTo>
                <a:lnTo>
                  <a:pt x="10559750" y="4915518"/>
                </a:lnTo>
                <a:lnTo>
                  <a:pt x="10510774" y="4919472"/>
                </a:lnTo>
                <a:lnTo>
                  <a:pt x="302056" y="4919472"/>
                </a:lnTo>
                <a:lnTo>
                  <a:pt x="253060" y="4915518"/>
                </a:lnTo>
                <a:lnTo>
                  <a:pt x="206581" y="4904072"/>
                </a:lnTo>
                <a:lnTo>
                  <a:pt x="163241" y="4885755"/>
                </a:lnTo>
                <a:lnTo>
                  <a:pt x="123663" y="4861190"/>
                </a:lnTo>
                <a:lnTo>
                  <a:pt x="88468" y="4830999"/>
                </a:lnTo>
                <a:lnTo>
                  <a:pt x="58277" y="4795803"/>
                </a:lnTo>
                <a:lnTo>
                  <a:pt x="33713" y="4756224"/>
                </a:lnTo>
                <a:lnTo>
                  <a:pt x="15398" y="4712885"/>
                </a:lnTo>
                <a:lnTo>
                  <a:pt x="3953" y="4666408"/>
                </a:lnTo>
                <a:lnTo>
                  <a:pt x="0" y="4617415"/>
                </a:lnTo>
                <a:lnTo>
                  <a:pt x="0" y="302005"/>
                </a:lnTo>
                <a:close/>
              </a:path>
            </a:pathLst>
          </a:custGeom>
          <a:ln w="38100">
            <a:solidFill>
              <a:srgbClr val="00A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457200" y="240029"/>
            <a:ext cx="1889760" cy="1165860"/>
          </a:xfrm>
          <a:custGeom>
            <a:avLst/>
            <a:gdLst/>
            <a:ahLst/>
            <a:cxnLst/>
            <a:rect l="l" t="t" r="r" b="b"/>
            <a:pathLst>
              <a:path w="1889760" h="1165860">
                <a:moveTo>
                  <a:pt x="1889760" y="0"/>
                </a:moveTo>
                <a:lnTo>
                  <a:pt x="0" y="0"/>
                </a:lnTo>
                <a:lnTo>
                  <a:pt x="0" y="1165860"/>
                </a:lnTo>
                <a:lnTo>
                  <a:pt x="1889760" y="1165860"/>
                </a:lnTo>
                <a:lnTo>
                  <a:pt x="188976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457200" y="240029"/>
            <a:ext cx="1889760" cy="1165860"/>
          </a:xfrm>
          <a:custGeom>
            <a:avLst/>
            <a:gdLst/>
            <a:ahLst/>
            <a:cxnLst/>
            <a:rect l="l" t="t" r="r" b="b"/>
            <a:pathLst>
              <a:path w="1889760" h="1165860">
                <a:moveTo>
                  <a:pt x="0" y="1165860"/>
                </a:moveTo>
                <a:lnTo>
                  <a:pt x="1889760" y="1165860"/>
                </a:lnTo>
                <a:lnTo>
                  <a:pt x="1889760" y="0"/>
                </a:lnTo>
                <a:lnTo>
                  <a:pt x="0" y="0"/>
                </a:lnTo>
                <a:lnTo>
                  <a:pt x="0" y="116586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5700" y="241553"/>
            <a:ext cx="6927215" cy="1282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675130"/>
            <a:ext cx="10307320" cy="393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4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4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-2"/>
            <a:ext cx="12192000" cy="6858000"/>
            <a:chOff x="0" y="-2"/>
            <a:chExt cx="12192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2"/>
              <a:ext cx="12192000" cy="681380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54089" y="0"/>
              <a:ext cx="6137910" cy="6858000"/>
            </a:xfrm>
            <a:custGeom>
              <a:avLst/>
              <a:gdLst/>
              <a:ahLst/>
              <a:cxnLst/>
              <a:rect l="l" t="t" r="r" b="b"/>
              <a:pathLst>
                <a:path w="6137909" h="6858000">
                  <a:moveTo>
                    <a:pt x="4232376" y="6845300"/>
                  </a:moveTo>
                  <a:lnTo>
                    <a:pt x="3550691" y="6845300"/>
                  </a:lnTo>
                  <a:lnTo>
                    <a:pt x="3598910" y="6858000"/>
                  </a:lnTo>
                  <a:lnTo>
                    <a:pt x="4184157" y="6858000"/>
                  </a:lnTo>
                  <a:lnTo>
                    <a:pt x="4232376" y="6845300"/>
                  </a:lnTo>
                  <a:close/>
                </a:path>
                <a:path w="6137909" h="6858000">
                  <a:moveTo>
                    <a:pt x="4376014" y="6832600"/>
                  </a:moveTo>
                  <a:lnTo>
                    <a:pt x="3407053" y="6832600"/>
                  </a:lnTo>
                  <a:lnTo>
                    <a:pt x="3454759" y="6845300"/>
                  </a:lnTo>
                  <a:lnTo>
                    <a:pt x="4328308" y="6845300"/>
                  </a:lnTo>
                  <a:lnTo>
                    <a:pt x="4376014" y="6832600"/>
                  </a:lnTo>
                  <a:close/>
                </a:path>
                <a:path w="6137909" h="6858000">
                  <a:moveTo>
                    <a:pt x="4470889" y="6819900"/>
                  </a:moveTo>
                  <a:lnTo>
                    <a:pt x="3312178" y="6819900"/>
                  </a:lnTo>
                  <a:lnTo>
                    <a:pt x="3359524" y="6832600"/>
                  </a:lnTo>
                  <a:lnTo>
                    <a:pt x="4423543" y="6832600"/>
                  </a:lnTo>
                  <a:lnTo>
                    <a:pt x="4470889" y="6819900"/>
                  </a:lnTo>
                  <a:close/>
                </a:path>
                <a:path w="6137909" h="6858000">
                  <a:moveTo>
                    <a:pt x="4611806" y="6794500"/>
                  </a:moveTo>
                  <a:lnTo>
                    <a:pt x="3171261" y="6794500"/>
                  </a:lnTo>
                  <a:lnTo>
                    <a:pt x="3265016" y="6819900"/>
                  </a:lnTo>
                  <a:lnTo>
                    <a:pt x="4518051" y="6819900"/>
                  </a:lnTo>
                  <a:lnTo>
                    <a:pt x="4611806" y="6794500"/>
                  </a:lnTo>
                  <a:close/>
                </a:path>
                <a:path w="6137909" h="6858000">
                  <a:moveTo>
                    <a:pt x="4796937" y="6756400"/>
                  </a:moveTo>
                  <a:lnTo>
                    <a:pt x="2986130" y="6756400"/>
                  </a:lnTo>
                  <a:lnTo>
                    <a:pt x="3124676" y="6794500"/>
                  </a:lnTo>
                  <a:lnTo>
                    <a:pt x="4658391" y="6794500"/>
                  </a:lnTo>
                  <a:lnTo>
                    <a:pt x="4796937" y="6756400"/>
                  </a:lnTo>
                  <a:close/>
                </a:path>
                <a:path w="6137909" h="6858000">
                  <a:moveTo>
                    <a:pt x="6137910" y="0"/>
                  </a:moveTo>
                  <a:lnTo>
                    <a:pt x="1607739" y="0"/>
                  </a:lnTo>
                  <a:lnTo>
                    <a:pt x="1571187" y="38100"/>
                  </a:lnTo>
                  <a:lnTo>
                    <a:pt x="1462675" y="114300"/>
                  </a:lnTo>
                  <a:lnTo>
                    <a:pt x="1392036" y="165100"/>
                  </a:lnTo>
                  <a:lnTo>
                    <a:pt x="1357239" y="203200"/>
                  </a:lnTo>
                  <a:lnTo>
                    <a:pt x="1288705" y="254000"/>
                  </a:lnTo>
                  <a:lnTo>
                    <a:pt x="1254976" y="292100"/>
                  </a:lnTo>
                  <a:lnTo>
                    <a:pt x="1188612" y="342900"/>
                  </a:lnTo>
                  <a:lnTo>
                    <a:pt x="1155983" y="381000"/>
                  </a:lnTo>
                  <a:lnTo>
                    <a:pt x="1123728" y="406400"/>
                  </a:lnTo>
                  <a:lnTo>
                    <a:pt x="1091851" y="444500"/>
                  </a:lnTo>
                  <a:lnTo>
                    <a:pt x="1060355" y="469900"/>
                  </a:lnTo>
                  <a:lnTo>
                    <a:pt x="1029243" y="508000"/>
                  </a:lnTo>
                  <a:lnTo>
                    <a:pt x="998520" y="546100"/>
                  </a:lnTo>
                  <a:lnTo>
                    <a:pt x="968188" y="571500"/>
                  </a:lnTo>
                  <a:lnTo>
                    <a:pt x="938252" y="609600"/>
                  </a:lnTo>
                  <a:lnTo>
                    <a:pt x="908715" y="635000"/>
                  </a:lnTo>
                  <a:lnTo>
                    <a:pt x="879580" y="673100"/>
                  </a:lnTo>
                  <a:lnTo>
                    <a:pt x="850851" y="711200"/>
                  </a:lnTo>
                  <a:lnTo>
                    <a:pt x="822532" y="749300"/>
                  </a:lnTo>
                  <a:lnTo>
                    <a:pt x="794626" y="774700"/>
                  </a:lnTo>
                  <a:lnTo>
                    <a:pt x="767136" y="812800"/>
                  </a:lnTo>
                  <a:lnTo>
                    <a:pt x="740067" y="850900"/>
                  </a:lnTo>
                  <a:lnTo>
                    <a:pt x="713421" y="889000"/>
                  </a:lnTo>
                  <a:lnTo>
                    <a:pt x="687203" y="927100"/>
                  </a:lnTo>
                  <a:lnTo>
                    <a:pt x="661416" y="965200"/>
                  </a:lnTo>
                  <a:lnTo>
                    <a:pt x="636064" y="1003300"/>
                  </a:lnTo>
                  <a:lnTo>
                    <a:pt x="611149" y="1041400"/>
                  </a:lnTo>
                  <a:lnTo>
                    <a:pt x="586677" y="1066800"/>
                  </a:lnTo>
                  <a:lnTo>
                    <a:pt x="562649" y="1104900"/>
                  </a:lnTo>
                  <a:lnTo>
                    <a:pt x="539070" y="1155700"/>
                  </a:lnTo>
                  <a:lnTo>
                    <a:pt x="515944" y="1193800"/>
                  </a:lnTo>
                  <a:lnTo>
                    <a:pt x="493273" y="1231900"/>
                  </a:lnTo>
                  <a:lnTo>
                    <a:pt x="471062" y="1270000"/>
                  </a:lnTo>
                  <a:lnTo>
                    <a:pt x="449314" y="1308100"/>
                  </a:lnTo>
                  <a:lnTo>
                    <a:pt x="428033" y="1346200"/>
                  </a:lnTo>
                  <a:lnTo>
                    <a:pt x="407222" y="1384300"/>
                  </a:lnTo>
                  <a:lnTo>
                    <a:pt x="386884" y="1422400"/>
                  </a:lnTo>
                  <a:lnTo>
                    <a:pt x="367024" y="1460500"/>
                  </a:lnTo>
                  <a:lnTo>
                    <a:pt x="347644" y="1511300"/>
                  </a:lnTo>
                  <a:lnTo>
                    <a:pt x="328750" y="1549400"/>
                  </a:lnTo>
                  <a:lnTo>
                    <a:pt x="310343" y="1587500"/>
                  </a:lnTo>
                  <a:lnTo>
                    <a:pt x="292427" y="1625600"/>
                  </a:lnTo>
                  <a:lnTo>
                    <a:pt x="275007" y="1676400"/>
                  </a:lnTo>
                  <a:lnTo>
                    <a:pt x="258085" y="1714500"/>
                  </a:lnTo>
                  <a:lnTo>
                    <a:pt x="241666" y="1752600"/>
                  </a:lnTo>
                  <a:lnTo>
                    <a:pt x="225752" y="1803400"/>
                  </a:lnTo>
                  <a:lnTo>
                    <a:pt x="210348" y="1841500"/>
                  </a:lnTo>
                  <a:lnTo>
                    <a:pt x="195457" y="1879600"/>
                  </a:lnTo>
                  <a:lnTo>
                    <a:pt x="181082" y="1930400"/>
                  </a:lnTo>
                  <a:lnTo>
                    <a:pt x="167227" y="1968500"/>
                  </a:lnTo>
                  <a:lnTo>
                    <a:pt x="153896" y="2019300"/>
                  </a:lnTo>
                  <a:lnTo>
                    <a:pt x="141092" y="2057400"/>
                  </a:lnTo>
                  <a:lnTo>
                    <a:pt x="128819" y="2108200"/>
                  </a:lnTo>
                  <a:lnTo>
                    <a:pt x="117080" y="2146300"/>
                  </a:lnTo>
                  <a:lnTo>
                    <a:pt x="105879" y="2197100"/>
                  </a:lnTo>
                  <a:lnTo>
                    <a:pt x="95220" y="2235200"/>
                  </a:lnTo>
                  <a:lnTo>
                    <a:pt x="85105" y="2286000"/>
                  </a:lnTo>
                  <a:lnTo>
                    <a:pt x="75540" y="2324100"/>
                  </a:lnTo>
                  <a:lnTo>
                    <a:pt x="66526" y="2374900"/>
                  </a:lnTo>
                  <a:lnTo>
                    <a:pt x="58068" y="2413000"/>
                  </a:lnTo>
                  <a:lnTo>
                    <a:pt x="50169" y="2463800"/>
                  </a:lnTo>
                  <a:lnTo>
                    <a:pt x="42833" y="2514600"/>
                  </a:lnTo>
                  <a:lnTo>
                    <a:pt x="36063" y="2552700"/>
                  </a:lnTo>
                  <a:lnTo>
                    <a:pt x="29864" y="2603500"/>
                  </a:lnTo>
                  <a:lnTo>
                    <a:pt x="24238" y="2654300"/>
                  </a:lnTo>
                  <a:lnTo>
                    <a:pt x="19189" y="2692400"/>
                  </a:lnTo>
                  <a:lnTo>
                    <a:pt x="14720" y="2743200"/>
                  </a:lnTo>
                  <a:lnTo>
                    <a:pt x="10836" y="2794000"/>
                  </a:lnTo>
                  <a:lnTo>
                    <a:pt x="7540" y="2832100"/>
                  </a:lnTo>
                  <a:lnTo>
                    <a:pt x="4835" y="2882900"/>
                  </a:lnTo>
                  <a:lnTo>
                    <a:pt x="2725" y="2933700"/>
                  </a:lnTo>
                  <a:lnTo>
                    <a:pt x="1213" y="2984500"/>
                  </a:lnTo>
                  <a:lnTo>
                    <a:pt x="303" y="3022600"/>
                  </a:lnTo>
                  <a:lnTo>
                    <a:pt x="0" y="3073400"/>
                  </a:lnTo>
                  <a:lnTo>
                    <a:pt x="303" y="3124200"/>
                  </a:lnTo>
                  <a:lnTo>
                    <a:pt x="1213" y="3175000"/>
                  </a:lnTo>
                  <a:lnTo>
                    <a:pt x="2725" y="3213100"/>
                  </a:lnTo>
                  <a:lnTo>
                    <a:pt x="4835" y="3263900"/>
                  </a:lnTo>
                  <a:lnTo>
                    <a:pt x="7540" y="3314700"/>
                  </a:lnTo>
                  <a:lnTo>
                    <a:pt x="10836" y="3365500"/>
                  </a:lnTo>
                  <a:lnTo>
                    <a:pt x="14720" y="3403600"/>
                  </a:lnTo>
                  <a:lnTo>
                    <a:pt x="19189" y="3454400"/>
                  </a:lnTo>
                  <a:lnTo>
                    <a:pt x="24238" y="3505200"/>
                  </a:lnTo>
                  <a:lnTo>
                    <a:pt x="29864" y="3543300"/>
                  </a:lnTo>
                  <a:lnTo>
                    <a:pt x="36063" y="3594100"/>
                  </a:lnTo>
                  <a:lnTo>
                    <a:pt x="42833" y="3644900"/>
                  </a:lnTo>
                  <a:lnTo>
                    <a:pt x="50169" y="3683000"/>
                  </a:lnTo>
                  <a:lnTo>
                    <a:pt x="58068" y="3733800"/>
                  </a:lnTo>
                  <a:lnTo>
                    <a:pt x="66526" y="3771900"/>
                  </a:lnTo>
                  <a:lnTo>
                    <a:pt x="75540" y="3822700"/>
                  </a:lnTo>
                  <a:lnTo>
                    <a:pt x="85105" y="3860800"/>
                  </a:lnTo>
                  <a:lnTo>
                    <a:pt x="95220" y="3911600"/>
                  </a:lnTo>
                  <a:lnTo>
                    <a:pt x="105879" y="3962400"/>
                  </a:lnTo>
                  <a:lnTo>
                    <a:pt x="117080" y="4000500"/>
                  </a:lnTo>
                  <a:lnTo>
                    <a:pt x="128819" y="4051300"/>
                  </a:lnTo>
                  <a:lnTo>
                    <a:pt x="141092" y="4089400"/>
                  </a:lnTo>
                  <a:lnTo>
                    <a:pt x="153896" y="4127500"/>
                  </a:lnTo>
                  <a:lnTo>
                    <a:pt x="167227" y="4178300"/>
                  </a:lnTo>
                  <a:lnTo>
                    <a:pt x="181082" y="4216400"/>
                  </a:lnTo>
                  <a:lnTo>
                    <a:pt x="195457" y="4267200"/>
                  </a:lnTo>
                  <a:lnTo>
                    <a:pt x="210348" y="4305300"/>
                  </a:lnTo>
                  <a:lnTo>
                    <a:pt x="225752" y="4356100"/>
                  </a:lnTo>
                  <a:lnTo>
                    <a:pt x="241666" y="4394200"/>
                  </a:lnTo>
                  <a:lnTo>
                    <a:pt x="258085" y="4432300"/>
                  </a:lnTo>
                  <a:lnTo>
                    <a:pt x="275007" y="4483100"/>
                  </a:lnTo>
                  <a:lnTo>
                    <a:pt x="292427" y="4521200"/>
                  </a:lnTo>
                  <a:lnTo>
                    <a:pt x="310343" y="4559300"/>
                  </a:lnTo>
                  <a:lnTo>
                    <a:pt x="328750" y="4597400"/>
                  </a:lnTo>
                  <a:lnTo>
                    <a:pt x="347644" y="4648200"/>
                  </a:lnTo>
                  <a:lnTo>
                    <a:pt x="367024" y="4686300"/>
                  </a:lnTo>
                  <a:lnTo>
                    <a:pt x="386884" y="4724400"/>
                  </a:lnTo>
                  <a:lnTo>
                    <a:pt x="407222" y="4762500"/>
                  </a:lnTo>
                  <a:lnTo>
                    <a:pt x="428033" y="4800600"/>
                  </a:lnTo>
                  <a:lnTo>
                    <a:pt x="449314" y="4838700"/>
                  </a:lnTo>
                  <a:lnTo>
                    <a:pt x="471062" y="4889500"/>
                  </a:lnTo>
                  <a:lnTo>
                    <a:pt x="493273" y="4927600"/>
                  </a:lnTo>
                  <a:lnTo>
                    <a:pt x="515944" y="4965700"/>
                  </a:lnTo>
                  <a:lnTo>
                    <a:pt x="539070" y="5003800"/>
                  </a:lnTo>
                  <a:lnTo>
                    <a:pt x="562649" y="5041900"/>
                  </a:lnTo>
                  <a:lnTo>
                    <a:pt x="586677" y="5080000"/>
                  </a:lnTo>
                  <a:lnTo>
                    <a:pt x="611149" y="5118100"/>
                  </a:lnTo>
                  <a:lnTo>
                    <a:pt x="636064" y="5156200"/>
                  </a:lnTo>
                  <a:lnTo>
                    <a:pt x="661416" y="5194300"/>
                  </a:lnTo>
                  <a:lnTo>
                    <a:pt x="687203" y="5219700"/>
                  </a:lnTo>
                  <a:lnTo>
                    <a:pt x="713421" y="5257800"/>
                  </a:lnTo>
                  <a:lnTo>
                    <a:pt x="740067" y="5295900"/>
                  </a:lnTo>
                  <a:lnTo>
                    <a:pt x="767136" y="5334000"/>
                  </a:lnTo>
                  <a:lnTo>
                    <a:pt x="794626" y="5372100"/>
                  </a:lnTo>
                  <a:lnTo>
                    <a:pt x="822532" y="5410200"/>
                  </a:lnTo>
                  <a:lnTo>
                    <a:pt x="850851" y="5435600"/>
                  </a:lnTo>
                  <a:lnTo>
                    <a:pt x="879580" y="5473700"/>
                  </a:lnTo>
                  <a:lnTo>
                    <a:pt x="908715" y="5511800"/>
                  </a:lnTo>
                  <a:lnTo>
                    <a:pt x="938252" y="5537200"/>
                  </a:lnTo>
                  <a:lnTo>
                    <a:pt x="968188" y="5575300"/>
                  </a:lnTo>
                  <a:lnTo>
                    <a:pt x="998520" y="5613400"/>
                  </a:lnTo>
                  <a:lnTo>
                    <a:pt x="1029243" y="5638800"/>
                  </a:lnTo>
                  <a:lnTo>
                    <a:pt x="1060355" y="5676900"/>
                  </a:lnTo>
                  <a:lnTo>
                    <a:pt x="1091851" y="5702300"/>
                  </a:lnTo>
                  <a:lnTo>
                    <a:pt x="1123728" y="5740400"/>
                  </a:lnTo>
                  <a:lnTo>
                    <a:pt x="1155983" y="5765800"/>
                  </a:lnTo>
                  <a:lnTo>
                    <a:pt x="1188612" y="5803900"/>
                  </a:lnTo>
                  <a:lnTo>
                    <a:pt x="1221611" y="5829300"/>
                  </a:lnTo>
                  <a:lnTo>
                    <a:pt x="1254976" y="5867400"/>
                  </a:lnTo>
                  <a:lnTo>
                    <a:pt x="1322794" y="5918200"/>
                  </a:lnTo>
                  <a:lnTo>
                    <a:pt x="1357239" y="5956300"/>
                  </a:lnTo>
                  <a:lnTo>
                    <a:pt x="1427183" y="6007100"/>
                  </a:lnTo>
                  <a:lnTo>
                    <a:pt x="1498508" y="6057900"/>
                  </a:lnTo>
                  <a:lnTo>
                    <a:pt x="1534680" y="6096000"/>
                  </a:lnTo>
                  <a:lnTo>
                    <a:pt x="1608025" y="6146800"/>
                  </a:lnTo>
                  <a:lnTo>
                    <a:pt x="1720490" y="6223000"/>
                  </a:lnTo>
                  <a:lnTo>
                    <a:pt x="1835807" y="6299200"/>
                  </a:lnTo>
                  <a:lnTo>
                    <a:pt x="1874863" y="6311900"/>
                  </a:lnTo>
                  <a:lnTo>
                    <a:pt x="1993833" y="6388100"/>
                  </a:lnTo>
                  <a:lnTo>
                    <a:pt x="2034079" y="6400800"/>
                  </a:lnTo>
                  <a:lnTo>
                    <a:pt x="2115431" y="6451600"/>
                  </a:lnTo>
                  <a:lnTo>
                    <a:pt x="2156531" y="6464300"/>
                  </a:lnTo>
                  <a:lnTo>
                    <a:pt x="2197909" y="6489700"/>
                  </a:lnTo>
                  <a:lnTo>
                    <a:pt x="2239560" y="6502400"/>
                  </a:lnTo>
                  <a:lnTo>
                    <a:pt x="2281483" y="6527800"/>
                  </a:lnTo>
                  <a:lnTo>
                    <a:pt x="2323672" y="6540500"/>
                  </a:lnTo>
                  <a:lnTo>
                    <a:pt x="2366125" y="6565900"/>
                  </a:lnTo>
                  <a:lnTo>
                    <a:pt x="2451806" y="6591300"/>
                  </a:lnTo>
                  <a:lnTo>
                    <a:pt x="2495028" y="6616700"/>
                  </a:lnTo>
                  <a:lnTo>
                    <a:pt x="2626174" y="6654800"/>
                  </a:lnTo>
                  <a:lnTo>
                    <a:pt x="2670371" y="6680200"/>
                  </a:lnTo>
                  <a:lnTo>
                    <a:pt x="2940363" y="6756400"/>
                  </a:lnTo>
                  <a:lnTo>
                    <a:pt x="4842704" y="6756400"/>
                  </a:lnTo>
                  <a:lnTo>
                    <a:pt x="5112696" y="6680200"/>
                  </a:lnTo>
                  <a:lnTo>
                    <a:pt x="5156893" y="6654800"/>
                  </a:lnTo>
                  <a:lnTo>
                    <a:pt x="5288039" y="6616700"/>
                  </a:lnTo>
                  <a:lnTo>
                    <a:pt x="5331261" y="6591300"/>
                  </a:lnTo>
                  <a:lnTo>
                    <a:pt x="5416942" y="6565900"/>
                  </a:lnTo>
                  <a:lnTo>
                    <a:pt x="5459395" y="6540500"/>
                  </a:lnTo>
                  <a:lnTo>
                    <a:pt x="5501584" y="6527800"/>
                  </a:lnTo>
                  <a:lnTo>
                    <a:pt x="5543507" y="6502400"/>
                  </a:lnTo>
                  <a:lnTo>
                    <a:pt x="5585158" y="6489700"/>
                  </a:lnTo>
                  <a:lnTo>
                    <a:pt x="5626536" y="6464300"/>
                  </a:lnTo>
                  <a:lnTo>
                    <a:pt x="5667636" y="6451600"/>
                  </a:lnTo>
                  <a:lnTo>
                    <a:pt x="5748988" y="6400800"/>
                  </a:lnTo>
                  <a:lnTo>
                    <a:pt x="5789234" y="6388100"/>
                  </a:lnTo>
                  <a:lnTo>
                    <a:pt x="5908204" y="6311900"/>
                  </a:lnTo>
                  <a:lnTo>
                    <a:pt x="5947260" y="6299200"/>
                  </a:lnTo>
                  <a:lnTo>
                    <a:pt x="6062577" y="6223000"/>
                  </a:lnTo>
                  <a:lnTo>
                    <a:pt x="6137910" y="6172200"/>
                  </a:lnTo>
                  <a:lnTo>
                    <a:pt x="613791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87450" y="2438400"/>
            <a:ext cx="4199890" cy="6959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>
                <a:solidFill>
                  <a:srgbClr val="00AFEF"/>
                </a:solidFill>
                <a:latin typeface="Times New Roman"/>
                <a:cs typeface="Times New Roman"/>
              </a:rPr>
              <a:t>Critical</a:t>
            </a:r>
            <a:r>
              <a:rPr dirty="0" sz="4400" spc="-150">
                <a:solidFill>
                  <a:srgbClr val="00AFEF"/>
                </a:solidFill>
                <a:latin typeface="Times New Roman"/>
                <a:cs typeface="Times New Roman"/>
              </a:rPr>
              <a:t> </a:t>
            </a:r>
            <a:r>
              <a:rPr dirty="0" sz="4400" spc="-10">
                <a:solidFill>
                  <a:srgbClr val="00AFEF"/>
                </a:solidFill>
                <a:latin typeface="Times New Roman"/>
                <a:cs typeface="Times New Roman"/>
              </a:rPr>
              <a:t>Thinking</a:t>
            </a:r>
            <a:endParaRPr sz="4400">
              <a:latin typeface="Times New Roman"/>
              <a:cs typeface="Times New Roman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316102" y="5934328"/>
            <a:ext cx="3542029" cy="554355"/>
            <a:chOff x="316102" y="5934328"/>
            <a:chExt cx="3542029" cy="554355"/>
          </a:xfrm>
        </p:grpSpPr>
        <p:sp>
          <p:nvSpPr>
            <p:cNvPr id="7" name="object 7" descr=""/>
            <p:cNvSpPr/>
            <p:nvPr/>
          </p:nvSpPr>
          <p:spPr>
            <a:xfrm>
              <a:off x="328802" y="5947028"/>
              <a:ext cx="3516629" cy="528955"/>
            </a:xfrm>
            <a:custGeom>
              <a:avLst/>
              <a:gdLst/>
              <a:ahLst/>
              <a:cxnLst/>
              <a:rect l="l" t="t" r="r" b="b"/>
              <a:pathLst>
                <a:path w="3516629" h="528954">
                  <a:moveTo>
                    <a:pt x="3428492" y="0"/>
                  </a:moveTo>
                  <a:lnTo>
                    <a:pt x="88137" y="0"/>
                  </a:lnTo>
                  <a:lnTo>
                    <a:pt x="53829" y="6926"/>
                  </a:lnTo>
                  <a:lnTo>
                    <a:pt x="25814" y="25814"/>
                  </a:lnTo>
                  <a:lnTo>
                    <a:pt x="6926" y="53829"/>
                  </a:lnTo>
                  <a:lnTo>
                    <a:pt x="0" y="88138"/>
                  </a:lnTo>
                  <a:lnTo>
                    <a:pt x="0" y="440690"/>
                  </a:lnTo>
                  <a:lnTo>
                    <a:pt x="6926" y="474998"/>
                  </a:lnTo>
                  <a:lnTo>
                    <a:pt x="25814" y="503013"/>
                  </a:lnTo>
                  <a:lnTo>
                    <a:pt x="53829" y="521901"/>
                  </a:lnTo>
                  <a:lnTo>
                    <a:pt x="88137" y="528828"/>
                  </a:lnTo>
                  <a:lnTo>
                    <a:pt x="3428492" y="528828"/>
                  </a:lnTo>
                  <a:lnTo>
                    <a:pt x="3462783" y="521901"/>
                  </a:lnTo>
                  <a:lnTo>
                    <a:pt x="3490801" y="503013"/>
                  </a:lnTo>
                  <a:lnTo>
                    <a:pt x="3509698" y="474998"/>
                  </a:lnTo>
                  <a:lnTo>
                    <a:pt x="3516630" y="440690"/>
                  </a:lnTo>
                  <a:lnTo>
                    <a:pt x="3516630" y="88138"/>
                  </a:lnTo>
                  <a:lnTo>
                    <a:pt x="3509698" y="53829"/>
                  </a:lnTo>
                  <a:lnTo>
                    <a:pt x="3490801" y="25814"/>
                  </a:lnTo>
                  <a:lnTo>
                    <a:pt x="3462783" y="6926"/>
                  </a:lnTo>
                  <a:lnTo>
                    <a:pt x="34284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28802" y="5947028"/>
              <a:ext cx="3516629" cy="528955"/>
            </a:xfrm>
            <a:custGeom>
              <a:avLst/>
              <a:gdLst/>
              <a:ahLst/>
              <a:cxnLst/>
              <a:rect l="l" t="t" r="r" b="b"/>
              <a:pathLst>
                <a:path w="3516629" h="528954">
                  <a:moveTo>
                    <a:pt x="0" y="88138"/>
                  </a:moveTo>
                  <a:lnTo>
                    <a:pt x="6926" y="53829"/>
                  </a:lnTo>
                  <a:lnTo>
                    <a:pt x="25814" y="25814"/>
                  </a:lnTo>
                  <a:lnTo>
                    <a:pt x="53829" y="6926"/>
                  </a:lnTo>
                  <a:lnTo>
                    <a:pt x="88137" y="0"/>
                  </a:lnTo>
                  <a:lnTo>
                    <a:pt x="3428492" y="0"/>
                  </a:lnTo>
                  <a:lnTo>
                    <a:pt x="3462783" y="6926"/>
                  </a:lnTo>
                  <a:lnTo>
                    <a:pt x="3490801" y="25814"/>
                  </a:lnTo>
                  <a:lnTo>
                    <a:pt x="3509698" y="53829"/>
                  </a:lnTo>
                  <a:lnTo>
                    <a:pt x="3516630" y="88138"/>
                  </a:lnTo>
                  <a:lnTo>
                    <a:pt x="3516630" y="440690"/>
                  </a:lnTo>
                  <a:lnTo>
                    <a:pt x="3509698" y="474998"/>
                  </a:lnTo>
                  <a:lnTo>
                    <a:pt x="3490801" y="503013"/>
                  </a:lnTo>
                  <a:lnTo>
                    <a:pt x="3462783" y="521901"/>
                  </a:lnTo>
                  <a:lnTo>
                    <a:pt x="3428492" y="528828"/>
                  </a:lnTo>
                  <a:lnTo>
                    <a:pt x="88137" y="528828"/>
                  </a:lnTo>
                  <a:lnTo>
                    <a:pt x="53829" y="521901"/>
                  </a:lnTo>
                  <a:lnTo>
                    <a:pt x="25814" y="503013"/>
                  </a:lnTo>
                  <a:lnTo>
                    <a:pt x="6926" y="474998"/>
                  </a:lnTo>
                  <a:lnTo>
                    <a:pt x="0" y="440690"/>
                  </a:lnTo>
                  <a:lnTo>
                    <a:pt x="0" y="88138"/>
                  </a:lnTo>
                  <a:close/>
                </a:path>
              </a:pathLst>
            </a:custGeom>
            <a:ln w="254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348739" y="5973317"/>
            <a:ext cx="1475105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b="1">
                <a:latin typeface="Times New Roman"/>
                <a:cs typeface="Times New Roman"/>
              </a:rPr>
              <a:t>Lecture</a:t>
            </a:r>
            <a:r>
              <a:rPr dirty="0" sz="2800" spc="-25" b="1">
                <a:latin typeface="Times New Roman"/>
                <a:cs typeface="Times New Roman"/>
              </a:rPr>
              <a:t> </a:t>
            </a:r>
            <a:r>
              <a:rPr dirty="0" sz="2800" spc="-50" b="1"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07923" y="5129276"/>
            <a:ext cx="1106170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MGM</a:t>
            </a:r>
            <a:r>
              <a:rPr dirty="0" sz="200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Times New Roman"/>
                <a:cs typeface="Times New Roman"/>
              </a:rPr>
              <a:t>115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581405" y="0"/>
            <a:ext cx="11610975" cy="6858000"/>
            <a:chOff x="581405" y="0"/>
            <a:chExt cx="11610975" cy="6858000"/>
          </a:xfrm>
        </p:grpSpPr>
        <p:pic>
          <p:nvPicPr>
            <p:cNvPr id="12" name="object 12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00394" y="0"/>
              <a:ext cx="5991606" cy="6857997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1405" y="239268"/>
              <a:ext cx="3174492" cy="138988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169" y="1556607"/>
            <a:ext cx="10850880" cy="4720590"/>
            <a:chOff x="598169" y="1556607"/>
            <a:chExt cx="10850880" cy="47205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5621" y="1556607"/>
              <a:ext cx="10403205" cy="472054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7219" y="1696211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0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19" y="1696211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0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774700" y="3782567"/>
            <a:ext cx="791972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Critical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Thinking,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Bassham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and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others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2592070" y="1040130"/>
            <a:ext cx="5266055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b="1">
                <a:latin typeface="Arial"/>
                <a:cs typeface="Arial"/>
              </a:rPr>
              <a:t>Introduction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critical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thinking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438150" y="783336"/>
            <a:ext cx="1927860" cy="1203960"/>
            <a:chOff x="438150" y="783336"/>
            <a:chExt cx="1927860" cy="1203960"/>
          </a:xfrm>
        </p:grpSpPr>
        <p:sp>
          <p:nvSpPr>
            <p:cNvPr id="9" name="object 9" descr=""/>
            <p:cNvSpPr/>
            <p:nvPr/>
          </p:nvSpPr>
          <p:spPr>
            <a:xfrm>
              <a:off x="457200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457200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57200" y="802386"/>
            <a:ext cx="1889760" cy="1165860"/>
          </a:xfrm>
          <a:prstGeom prst="rect"/>
        </p:spPr>
        <p:txBody>
          <a:bodyPr wrap="square" lIns="0" tIns="207010" rIns="0" bIns="0" rtlCol="0" vert="horz">
            <a:spAutoFit/>
          </a:bodyPr>
          <a:lstStyle/>
          <a:p>
            <a:pPr marL="421640">
              <a:lnSpc>
                <a:spcPct val="100000"/>
              </a:lnSpc>
              <a:spcBef>
                <a:spcPts val="1630"/>
              </a:spcBef>
            </a:pPr>
            <a:r>
              <a:rPr dirty="0" sz="2800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 b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12707" y="267461"/>
            <a:ext cx="2954274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169" y="1828631"/>
            <a:ext cx="10850880" cy="4719955"/>
            <a:chOff x="598169" y="1828631"/>
            <a:chExt cx="10850880" cy="471995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5621" y="1828631"/>
              <a:ext cx="10403205" cy="471980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7219" y="1968246"/>
              <a:ext cx="10812780" cy="4370070"/>
            </a:xfrm>
            <a:custGeom>
              <a:avLst/>
              <a:gdLst/>
              <a:ahLst/>
              <a:cxnLst/>
              <a:rect l="l" t="t" r="r" b="b"/>
              <a:pathLst>
                <a:path w="10812780" h="4370070">
                  <a:moveTo>
                    <a:pt x="10544429" y="0"/>
                  </a:moveTo>
                  <a:lnTo>
                    <a:pt x="268325" y="0"/>
                  </a:lnTo>
                  <a:lnTo>
                    <a:pt x="220092" y="4323"/>
                  </a:lnTo>
                  <a:lnTo>
                    <a:pt x="174696" y="16788"/>
                  </a:lnTo>
                  <a:lnTo>
                    <a:pt x="132894" y="36637"/>
                  </a:lnTo>
                  <a:lnTo>
                    <a:pt x="95445" y="63111"/>
                  </a:lnTo>
                  <a:lnTo>
                    <a:pt x="63105" y="95454"/>
                  </a:lnTo>
                  <a:lnTo>
                    <a:pt x="36633" y="132907"/>
                  </a:lnTo>
                  <a:lnTo>
                    <a:pt x="16786" y="174713"/>
                  </a:lnTo>
                  <a:lnTo>
                    <a:pt x="4322" y="220113"/>
                  </a:lnTo>
                  <a:lnTo>
                    <a:pt x="0" y="268350"/>
                  </a:lnTo>
                  <a:lnTo>
                    <a:pt x="0" y="4101744"/>
                  </a:lnTo>
                  <a:lnTo>
                    <a:pt x="4322" y="4149977"/>
                  </a:lnTo>
                  <a:lnTo>
                    <a:pt x="16786" y="4195373"/>
                  </a:lnTo>
                  <a:lnTo>
                    <a:pt x="36633" y="4237175"/>
                  </a:lnTo>
                  <a:lnTo>
                    <a:pt x="63105" y="4274624"/>
                  </a:lnTo>
                  <a:lnTo>
                    <a:pt x="95445" y="4306964"/>
                  </a:lnTo>
                  <a:lnTo>
                    <a:pt x="132894" y="4333436"/>
                  </a:lnTo>
                  <a:lnTo>
                    <a:pt x="174696" y="4353283"/>
                  </a:lnTo>
                  <a:lnTo>
                    <a:pt x="220092" y="4365747"/>
                  </a:lnTo>
                  <a:lnTo>
                    <a:pt x="268325" y="4370070"/>
                  </a:lnTo>
                  <a:lnTo>
                    <a:pt x="10544429" y="4370070"/>
                  </a:lnTo>
                  <a:lnTo>
                    <a:pt x="10592666" y="4365747"/>
                  </a:lnTo>
                  <a:lnTo>
                    <a:pt x="10638066" y="4353283"/>
                  </a:lnTo>
                  <a:lnTo>
                    <a:pt x="10679872" y="4333436"/>
                  </a:lnTo>
                  <a:lnTo>
                    <a:pt x="10717325" y="4306964"/>
                  </a:lnTo>
                  <a:lnTo>
                    <a:pt x="10749668" y="4274624"/>
                  </a:lnTo>
                  <a:lnTo>
                    <a:pt x="10776142" y="4237175"/>
                  </a:lnTo>
                  <a:lnTo>
                    <a:pt x="10795991" y="4195373"/>
                  </a:lnTo>
                  <a:lnTo>
                    <a:pt x="10808456" y="4149977"/>
                  </a:lnTo>
                  <a:lnTo>
                    <a:pt x="10812780" y="4101744"/>
                  </a:lnTo>
                  <a:lnTo>
                    <a:pt x="10812780" y="268350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19" y="1968246"/>
              <a:ext cx="10812780" cy="4370070"/>
            </a:xfrm>
            <a:custGeom>
              <a:avLst/>
              <a:gdLst/>
              <a:ahLst/>
              <a:cxnLst/>
              <a:rect l="l" t="t" r="r" b="b"/>
              <a:pathLst>
                <a:path w="10812780" h="4370070">
                  <a:moveTo>
                    <a:pt x="0" y="268350"/>
                  </a:moveTo>
                  <a:lnTo>
                    <a:pt x="4322" y="220113"/>
                  </a:lnTo>
                  <a:lnTo>
                    <a:pt x="16786" y="174713"/>
                  </a:lnTo>
                  <a:lnTo>
                    <a:pt x="36633" y="132907"/>
                  </a:lnTo>
                  <a:lnTo>
                    <a:pt x="63105" y="95454"/>
                  </a:lnTo>
                  <a:lnTo>
                    <a:pt x="95445" y="63111"/>
                  </a:lnTo>
                  <a:lnTo>
                    <a:pt x="132894" y="36637"/>
                  </a:lnTo>
                  <a:lnTo>
                    <a:pt x="174696" y="16788"/>
                  </a:lnTo>
                  <a:lnTo>
                    <a:pt x="220092" y="4323"/>
                  </a:lnTo>
                  <a:lnTo>
                    <a:pt x="268325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0"/>
                  </a:lnTo>
                  <a:lnTo>
                    <a:pt x="10812780" y="4101744"/>
                  </a:lnTo>
                  <a:lnTo>
                    <a:pt x="10808456" y="4149977"/>
                  </a:lnTo>
                  <a:lnTo>
                    <a:pt x="10795991" y="4195373"/>
                  </a:lnTo>
                  <a:lnTo>
                    <a:pt x="10776142" y="4237175"/>
                  </a:lnTo>
                  <a:lnTo>
                    <a:pt x="10749668" y="4274624"/>
                  </a:lnTo>
                  <a:lnTo>
                    <a:pt x="10717325" y="4306964"/>
                  </a:lnTo>
                  <a:lnTo>
                    <a:pt x="10679872" y="4333436"/>
                  </a:lnTo>
                  <a:lnTo>
                    <a:pt x="10638066" y="4353283"/>
                  </a:lnTo>
                  <a:lnTo>
                    <a:pt x="10592666" y="4365747"/>
                  </a:lnTo>
                  <a:lnTo>
                    <a:pt x="10544429" y="4370070"/>
                  </a:lnTo>
                  <a:lnTo>
                    <a:pt x="268325" y="4370070"/>
                  </a:lnTo>
                  <a:lnTo>
                    <a:pt x="220092" y="4365747"/>
                  </a:lnTo>
                  <a:lnTo>
                    <a:pt x="174696" y="4353283"/>
                  </a:lnTo>
                  <a:lnTo>
                    <a:pt x="132894" y="4333436"/>
                  </a:lnTo>
                  <a:lnTo>
                    <a:pt x="95445" y="4306964"/>
                  </a:lnTo>
                  <a:lnTo>
                    <a:pt x="63105" y="4274624"/>
                  </a:lnTo>
                  <a:lnTo>
                    <a:pt x="36633" y="4237175"/>
                  </a:lnTo>
                  <a:lnTo>
                    <a:pt x="16786" y="4195373"/>
                  </a:lnTo>
                  <a:lnTo>
                    <a:pt x="4322" y="4149977"/>
                  </a:lnTo>
                  <a:lnTo>
                    <a:pt x="0" y="4101744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774700" y="2323592"/>
            <a:ext cx="7023734" cy="3302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5445" indent="-372745">
              <a:lnSpc>
                <a:spcPct val="100000"/>
              </a:lnSpc>
              <a:spcBef>
                <a:spcPts val="95"/>
              </a:spcBef>
              <a:buAutoNum type="arabicParenBoth"/>
              <a:tabLst>
                <a:tab pos="385445" algn="l"/>
              </a:tabLst>
            </a:pPr>
            <a:r>
              <a:rPr dirty="0" sz="2000" spc="-125" b="1">
                <a:solidFill>
                  <a:srgbClr val="091F60"/>
                </a:solidFill>
                <a:latin typeface="Trebuchet MS"/>
                <a:cs typeface="Trebuchet MS"/>
              </a:rPr>
              <a:t>The</a:t>
            </a:r>
            <a:r>
              <a:rPr dirty="0" sz="2000" spc="-10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60" b="1">
                <a:solidFill>
                  <a:srgbClr val="091F60"/>
                </a:solidFill>
                <a:latin typeface="Trebuchet MS"/>
                <a:cs typeface="Trebuchet MS"/>
              </a:rPr>
              <a:t>nature</a:t>
            </a:r>
            <a:r>
              <a:rPr dirty="0" sz="2000" spc="-114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30" b="1">
                <a:solidFill>
                  <a:srgbClr val="091F60"/>
                </a:solidFill>
                <a:latin typeface="Trebuchet MS"/>
                <a:cs typeface="Trebuchet MS"/>
              </a:rPr>
              <a:t>of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40" b="1">
                <a:solidFill>
                  <a:srgbClr val="091F60"/>
                </a:solidFill>
                <a:latin typeface="Trebuchet MS"/>
                <a:cs typeface="Trebuchet MS"/>
              </a:rPr>
              <a:t>critical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Arial"/>
                <a:cs typeface="Arial"/>
              </a:rPr>
              <a:t>thinking</a:t>
            </a:r>
            <a:endParaRPr sz="2000">
              <a:latin typeface="Arial"/>
              <a:cs typeface="Arial"/>
            </a:endParaRPr>
          </a:p>
          <a:p>
            <a:pPr marL="405130" indent="-392430">
              <a:lnSpc>
                <a:spcPct val="100000"/>
              </a:lnSpc>
              <a:spcBef>
                <a:spcPts val="1805"/>
              </a:spcBef>
              <a:buAutoNum type="arabicParenBoth"/>
              <a:tabLst>
                <a:tab pos="405130" algn="l"/>
              </a:tabLst>
            </a:pPr>
            <a:r>
              <a:rPr dirty="0" sz="2000" spc="-75" b="1">
                <a:solidFill>
                  <a:srgbClr val="091F60"/>
                </a:solidFill>
                <a:latin typeface="Trebuchet MS"/>
                <a:cs typeface="Trebuchet MS"/>
              </a:rPr>
              <a:t>Key</a:t>
            </a:r>
            <a:r>
              <a:rPr dirty="0" sz="2000" spc="-8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40" b="1">
                <a:solidFill>
                  <a:srgbClr val="091F60"/>
                </a:solidFill>
                <a:latin typeface="Trebuchet MS"/>
                <a:cs typeface="Trebuchet MS"/>
              </a:rPr>
              <a:t>critical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35" b="1">
                <a:solidFill>
                  <a:srgbClr val="091F60"/>
                </a:solidFill>
                <a:latin typeface="Trebuchet MS"/>
                <a:cs typeface="Trebuchet MS"/>
              </a:rPr>
              <a:t>thinking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Trebuchet MS"/>
                <a:cs typeface="Trebuchet MS"/>
              </a:rPr>
              <a:t>standards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5"/>
              </a:spcBef>
              <a:buClr>
                <a:srgbClr val="091F60"/>
              </a:buClr>
              <a:buFont typeface="Trebuchet MS"/>
              <a:buAutoNum type="arabicParenBoth"/>
            </a:pPr>
            <a:endParaRPr sz="2000">
              <a:latin typeface="Trebuchet MS"/>
              <a:cs typeface="Trebuchet MS"/>
            </a:endParaRPr>
          </a:p>
          <a:p>
            <a:pPr marL="410209" indent="-397510">
              <a:lnSpc>
                <a:spcPct val="100000"/>
              </a:lnSpc>
              <a:buAutoNum type="arabicParenBoth"/>
              <a:tabLst>
                <a:tab pos="410209" algn="l"/>
              </a:tabLst>
            </a:pPr>
            <a:r>
              <a:rPr dirty="0" sz="2000" spc="-20" b="1">
                <a:solidFill>
                  <a:srgbClr val="091F60"/>
                </a:solidFill>
                <a:latin typeface="Trebuchet MS"/>
                <a:cs typeface="Trebuchet MS"/>
              </a:rPr>
              <a:t>Some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60" b="1">
                <a:solidFill>
                  <a:srgbClr val="091F60"/>
                </a:solidFill>
                <a:latin typeface="Trebuchet MS"/>
                <a:cs typeface="Trebuchet MS"/>
              </a:rPr>
              <a:t>major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35" b="1">
                <a:solidFill>
                  <a:srgbClr val="091F60"/>
                </a:solidFill>
                <a:latin typeface="Trebuchet MS"/>
                <a:cs typeface="Trebuchet MS"/>
              </a:rPr>
              <a:t>impediments</a:t>
            </a:r>
            <a:r>
              <a:rPr dirty="0" sz="2000" spc="-10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35" b="1">
                <a:solidFill>
                  <a:srgbClr val="091F60"/>
                </a:solidFill>
                <a:latin typeface="Trebuchet MS"/>
                <a:cs typeface="Trebuchet MS"/>
              </a:rPr>
              <a:t>to</a:t>
            </a:r>
            <a:r>
              <a:rPr dirty="0" sz="2000" spc="-9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40" b="1">
                <a:solidFill>
                  <a:srgbClr val="091F60"/>
                </a:solidFill>
                <a:latin typeface="Trebuchet MS"/>
                <a:cs typeface="Trebuchet MS"/>
              </a:rPr>
              <a:t>critical</a:t>
            </a:r>
            <a:r>
              <a:rPr dirty="0" sz="2000" spc="-10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Trebuchet MS"/>
                <a:cs typeface="Trebuchet MS"/>
              </a:rPr>
              <a:t>thinking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80"/>
              </a:spcBef>
              <a:buClr>
                <a:srgbClr val="091F60"/>
              </a:buClr>
              <a:buFont typeface="Trebuchet MS"/>
              <a:buAutoNum type="arabicParenBoth"/>
            </a:pPr>
            <a:endParaRPr sz="2000">
              <a:latin typeface="Trebuchet MS"/>
              <a:cs typeface="Trebuchet MS"/>
            </a:endParaRPr>
          </a:p>
          <a:p>
            <a:pPr marL="421005" indent="-408305">
              <a:lnSpc>
                <a:spcPct val="100000"/>
              </a:lnSpc>
              <a:buAutoNum type="arabicParenBoth"/>
              <a:tabLst>
                <a:tab pos="421005" algn="l"/>
              </a:tabLst>
            </a:pPr>
            <a:r>
              <a:rPr dirty="0" sz="2000" spc="-50" b="1">
                <a:solidFill>
                  <a:srgbClr val="091F60"/>
                </a:solidFill>
                <a:latin typeface="Trebuchet MS"/>
                <a:cs typeface="Trebuchet MS"/>
              </a:rPr>
              <a:t>Characteristics</a:t>
            </a:r>
            <a:r>
              <a:rPr dirty="0" sz="2000" spc="-9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30" b="1">
                <a:solidFill>
                  <a:srgbClr val="091F60"/>
                </a:solidFill>
                <a:latin typeface="Trebuchet MS"/>
                <a:cs typeface="Trebuchet MS"/>
              </a:rPr>
              <a:t>of</a:t>
            </a:r>
            <a:r>
              <a:rPr dirty="0" sz="2000" spc="-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80" b="1">
                <a:solidFill>
                  <a:srgbClr val="091F60"/>
                </a:solidFill>
                <a:latin typeface="Trebuchet MS"/>
                <a:cs typeface="Trebuchet MS"/>
              </a:rPr>
              <a:t>a</a:t>
            </a:r>
            <a:r>
              <a:rPr dirty="0" sz="2000" spc="-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40" b="1">
                <a:solidFill>
                  <a:srgbClr val="091F60"/>
                </a:solidFill>
                <a:latin typeface="Trebuchet MS"/>
                <a:cs typeface="Trebuchet MS"/>
              </a:rPr>
              <a:t>critical</a:t>
            </a:r>
            <a:r>
              <a:rPr dirty="0" sz="2000" spc="-7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Trebuchet MS"/>
                <a:cs typeface="Trebuchet MS"/>
              </a:rPr>
              <a:t>thinker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5"/>
              </a:spcBef>
              <a:buClr>
                <a:srgbClr val="091F60"/>
              </a:buClr>
              <a:buFont typeface="Trebuchet MS"/>
              <a:buAutoNum type="arabicParenBoth"/>
            </a:pPr>
            <a:endParaRPr sz="2000">
              <a:latin typeface="Trebuchet MS"/>
              <a:cs typeface="Trebuchet MS"/>
            </a:endParaRPr>
          </a:p>
          <a:p>
            <a:pPr marL="417830" indent="-405130">
              <a:lnSpc>
                <a:spcPct val="100000"/>
              </a:lnSpc>
              <a:buAutoNum type="arabicParenBoth"/>
              <a:tabLst>
                <a:tab pos="417830" algn="l"/>
              </a:tabLst>
            </a:pPr>
            <a:r>
              <a:rPr dirty="0" sz="2000" spc="-100" b="1">
                <a:solidFill>
                  <a:srgbClr val="091F60"/>
                </a:solidFill>
                <a:latin typeface="Trebuchet MS"/>
                <a:cs typeface="Trebuchet MS"/>
              </a:rPr>
              <a:t>What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Trebuchet MS"/>
                <a:cs typeface="Trebuchet MS"/>
              </a:rPr>
              <a:t>is</a:t>
            </a:r>
            <a:r>
              <a:rPr dirty="0" sz="2000" spc="-10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85" b="1">
                <a:solidFill>
                  <a:srgbClr val="091F60"/>
                </a:solidFill>
                <a:latin typeface="Trebuchet MS"/>
                <a:cs typeface="Trebuchet MS"/>
              </a:rPr>
              <a:t>an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Trebuchet MS"/>
                <a:cs typeface="Trebuchet MS"/>
              </a:rPr>
              <a:t>argument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80"/>
              </a:spcBef>
              <a:buClr>
                <a:srgbClr val="091F60"/>
              </a:buClr>
              <a:buFont typeface="Trebuchet MS"/>
              <a:buAutoNum type="arabicParenBoth"/>
            </a:pPr>
            <a:endParaRPr sz="2000">
              <a:latin typeface="Trebuchet MS"/>
              <a:cs typeface="Trebuchet MS"/>
            </a:endParaRPr>
          </a:p>
          <a:p>
            <a:pPr marL="418465" indent="-405765">
              <a:lnSpc>
                <a:spcPct val="100000"/>
              </a:lnSpc>
              <a:buAutoNum type="arabicParenBoth"/>
              <a:tabLst>
                <a:tab pos="418465" algn="l"/>
              </a:tabLst>
            </a:pPr>
            <a:r>
              <a:rPr dirty="0" sz="2000" spc="-100" b="1">
                <a:solidFill>
                  <a:srgbClr val="091F60"/>
                </a:solidFill>
                <a:latin typeface="Trebuchet MS"/>
                <a:cs typeface="Trebuchet MS"/>
              </a:rPr>
              <a:t>How</a:t>
            </a:r>
            <a:r>
              <a:rPr dirty="0" sz="2000" spc="-8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35" b="1">
                <a:solidFill>
                  <a:srgbClr val="091F60"/>
                </a:solidFill>
                <a:latin typeface="Trebuchet MS"/>
                <a:cs typeface="Trebuchet MS"/>
              </a:rPr>
              <a:t>to</a:t>
            </a:r>
            <a:r>
              <a:rPr dirty="0" sz="2000" spc="-8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40" b="1">
                <a:solidFill>
                  <a:srgbClr val="091F60"/>
                </a:solidFill>
                <a:latin typeface="Trebuchet MS"/>
                <a:cs typeface="Trebuchet MS"/>
              </a:rPr>
              <a:t>differentiate</a:t>
            </a:r>
            <a:r>
              <a:rPr dirty="0" sz="2000" spc="-90" b="1">
                <a:solidFill>
                  <a:srgbClr val="091F60"/>
                </a:solidFill>
                <a:latin typeface="Trebuchet MS"/>
                <a:cs typeface="Trebuchet MS"/>
              </a:rPr>
              <a:t> between</a:t>
            </a:r>
            <a:r>
              <a:rPr dirty="0" sz="2000" spc="-10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25" b="1">
                <a:solidFill>
                  <a:srgbClr val="091F60"/>
                </a:solidFill>
                <a:latin typeface="Trebuchet MS"/>
                <a:cs typeface="Trebuchet MS"/>
              </a:rPr>
              <a:t>argument</a:t>
            </a:r>
            <a:r>
              <a:rPr dirty="0" sz="2000" spc="-8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75" b="1">
                <a:solidFill>
                  <a:srgbClr val="091F60"/>
                </a:solidFill>
                <a:latin typeface="Trebuchet MS"/>
                <a:cs typeface="Trebuchet MS"/>
              </a:rPr>
              <a:t>and</a:t>
            </a:r>
            <a:r>
              <a:rPr dirty="0" sz="2000" spc="-8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000" spc="-10" b="1">
                <a:solidFill>
                  <a:srgbClr val="091F60"/>
                </a:solidFill>
                <a:latin typeface="Trebuchet MS"/>
                <a:cs typeface="Trebuchet MS"/>
              </a:rPr>
              <a:t>nonargument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33679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This</a:t>
            </a:r>
            <a:r>
              <a:rPr dirty="0" sz="2800" spc="-70"/>
              <a:t> </a:t>
            </a:r>
            <a:r>
              <a:rPr dirty="0" sz="2800"/>
              <a:t>lecture</a:t>
            </a:r>
            <a:r>
              <a:rPr dirty="0" sz="2800" spc="-70"/>
              <a:t> </a:t>
            </a:r>
            <a:r>
              <a:rPr dirty="0" sz="2800" spc="-10"/>
              <a:t>includes:</a:t>
            </a:r>
            <a:endParaRPr sz="2800"/>
          </a:p>
        </p:txBody>
      </p:sp>
      <p:grpSp>
        <p:nvGrpSpPr>
          <p:cNvPr id="8" name="object 8" descr=""/>
          <p:cNvGrpSpPr/>
          <p:nvPr/>
        </p:nvGrpSpPr>
        <p:grpSpPr>
          <a:xfrm>
            <a:off x="438150" y="783336"/>
            <a:ext cx="1927860" cy="1203960"/>
            <a:chOff x="438150" y="783336"/>
            <a:chExt cx="1927860" cy="1203960"/>
          </a:xfrm>
        </p:grpSpPr>
        <p:sp>
          <p:nvSpPr>
            <p:cNvPr id="9" name="object 9" descr=""/>
            <p:cNvSpPr/>
            <p:nvPr/>
          </p:nvSpPr>
          <p:spPr>
            <a:xfrm>
              <a:off x="457200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457200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457200" y="802386"/>
            <a:ext cx="1889760" cy="1165860"/>
          </a:xfrm>
          <a:prstGeom prst="rect">
            <a:avLst/>
          </a:prstGeom>
        </p:spPr>
        <p:txBody>
          <a:bodyPr wrap="square" lIns="0" tIns="207010" rIns="0" bIns="0" rtlCol="0" vert="horz">
            <a:spAutoFit/>
          </a:bodyPr>
          <a:lstStyle/>
          <a:p>
            <a:pPr marL="421640">
              <a:lnSpc>
                <a:spcPct val="100000"/>
              </a:lnSpc>
              <a:spcBef>
                <a:spcPts val="1630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81586" y="530503"/>
            <a:ext cx="2459817" cy="108426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169" y="1828631"/>
            <a:ext cx="10850880" cy="4719955"/>
            <a:chOff x="598169" y="1828631"/>
            <a:chExt cx="10850880" cy="471995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5621" y="1828631"/>
              <a:ext cx="10403205" cy="471980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7219" y="1968246"/>
              <a:ext cx="10812780" cy="4370070"/>
            </a:xfrm>
            <a:custGeom>
              <a:avLst/>
              <a:gdLst/>
              <a:ahLst/>
              <a:cxnLst/>
              <a:rect l="l" t="t" r="r" b="b"/>
              <a:pathLst>
                <a:path w="10812780" h="4370070">
                  <a:moveTo>
                    <a:pt x="10544429" y="0"/>
                  </a:moveTo>
                  <a:lnTo>
                    <a:pt x="268325" y="0"/>
                  </a:lnTo>
                  <a:lnTo>
                    <a:pt x="220092" y="4323"/>
                  </a:lnTo>
                  <a:lnTo>
                    <a:pt x="174696" y="16788"/>
                  </a:lnTo>
                  <a:lnTo>
                    <a:pt x="132894" y="36637"/>
                  </a:lnTo>
                  <a:lnTo>
                    <a:pt x="95445" y="63111"/>
                  </a:lnTo>
                  <a:lnTo>
                    <a:pt x="63105" y="95454"/>
                  </a:lnTo>
                  <a:lnTo>
                    <a:pt x="36633" y="132907"/>
                  </a:lnTo>
                  <a:lnTo>
                    <a:pt x="16786" y="174713"/>
                  </a:lnTo>
                  <a:lnTo>
                    <a:pt x="4322" y="220113"/>
                  </a:lnTo>
                  <a:lnTo>
                    <a:pt x="0" y="268350"/>
                  </a:lnTo>
                  <a:lnTo>
                    <a:pt x="0" y="4101744"/>
                  </a:lnTo>
                  <a:lnTo>
                    <a:pt x="4322" y="4149977"/>
                  </a:lnTo>
                  <a:lnTo>
                    <a:pt x="16786" y="4195373"/>
                  </a:lnTo>
                  <a:lnTo>
                    <a:pt x="36633" y="4237175"/>
                  </a:lnTo>
                  <a:lnTo>
                    <a:pt x="63105" y="4274624"/>
                  </a:lnTo>
                  <a:lnTo>
                    <a:pt x="95445" y="4306964"/>
                  </a:lnTo>
                  <a:lnTo>
                    <a:pt x="132894" y="4333436"/>
                  </a:lnTo>
                  <a:lnTo>
                    <a:pt x="174696" y="4353283"/>
                  </a:lnTo>
                  <a:lnTo>
                    <a:pt x="220092" y="4365747"/>
                  </a:lnTo>
                  <a:lnTo>
                    <a:pt x="268325" y="4370070"/>
                  </a:lnTo>
                  <a:lnTo>
                    <a:pt x="10544429" y="4370070"/>
                  </a:lnTo>
                  <a:lnTo>
                    <a:pt x="10592666" y="4365747"/>
                  </a:lnTo>
                  <a:lnTo>
                    <a:pt x="10638066" y="4353283"/>
                  </a:lnTo>
                  <a:lnTo>
                    <a:pt x="10679872" y="4333436"/>
                  </a:lnTo>
                  <a:lnTo>
                    <a:pt x="10717325" y="4306964"/>
                  </a:lnTo>
                  <a:lnTo>
                    <a:pt x="10749668" y="4274624"/>
                  </a:lnTo>
                  <a:lnTo>
                    <a:pt x="10776142" y="4237175"/>
                  </a:lnTo>
                  <a:lnTo>
                    <a:pt x="10795991" y="4195373"/>
                  </a:lnTo>
                  <a:lnTo>
                    <a:pt x="10808456" y="4149977"/>
                  </a:lnTo>
                  <a:lnTo>
                    <a:pt x="10812780" y="4101744"/>
                  </a:lnTo>
                  <a:lnTo>
                    <a:pt x="10812780" y="268350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19" y="1968246"/>
              <a:ext cx="10812780" cy="4370070"/>
            </a:xfrm>
            <a:custGeom>
              <a:avLst/>
              <a:gdLst/>
              <a:ahLst/>
              <a:cxnLst/>
              <a:rect l="l" t="t" r="r" b="b"/>
              <a:pathLst>
                <a:path w="10812780" h="4370070">
                  <a:moveTo>
                    <a:pt x="0" y="268350"/>
                  </a:moveTo>
                  <a:lnTo>
                    <a:pt x="4322" y="220113"/>
                  </a:lnTo>
                  <a:lnTo>
                    <a:pt x="16786" y="174713"/>
                  </a:lnTo>
                  <a:lnTo>
                    <a:pt x="36633" y="132907"/>
                  </a:lnTo>
                  <a:lnTo>
                    <a:pt x="63105" y="95454"/>
                  </a:lnTo>
                  <a:lnTo>
                    <a:pt x="95445" y="63111"/>
                  </a:lnTo>
                  <a:lnTo>
                    <a:pt x="132894" y="36637"/>
                  </a:lnTo>
                  <a:lnTo>
                    <a:pt x="174696" y="16788"/>
                  </a:lnTo>
                  <a:lnTo>
                    <a:pt x="220092" y="4323"/>
                  </a:lnTo>
                  <a:lnTo>
                    <a:pt x="268325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0"/>
                  </a:lnTo>
                  <a:lnTo>
                    <a:pt x="10812780" y="4101744"/>
                  </a:lnTo>
                  <a:lnTo>
                    <a:pt x="10808456" y="4149977"/>
                  </a:lnTo>
                  <a:lnTo>
                    <a:pt x="10795991" y="4195373"/>
                  </a:lnTo>
                  <a:lnTo>
                    <a:pt x="10776142" y="4237175"/>
                  </a:lnTo>
                  <a:lnTo>
                    <a:pt x="10749668" y="4274624"/>
                  </a:lnTo>
                  <a:lnTo>
                    <a:pt x="10717325" y="4306964"/>
                  </a:lnTo>
                  <a:lnTo>
                    <a:pt x="10679872" y="4333436"/>
                  </a:lnTo>
                  <a:lnTo>
                    <a:pt x="10638066" y="4353283"/>
                  </a:lnTo>
                  <a:lnTo>
                    <a:pt x="10592666" y="4365747"/>
                  </a:lnTo>
                  <a:lnTo>
                    <a:pt x="10544429" y="4370070"/>
                  </a:lnTo>
                  <a:lnTo>
                    <a:pt x="268325" y="4370070"/>
                  </a:lnTo>
                  <a:lnTo>
                    <a:pt x="220092" y="4365747"/>
                  </a:lnTo>
                  <a:lnTo>
                    <a:pt x="174696" y="4353283"/>
                  </a:lnTo>
                  <a:lnTo>
                    <a:pt x="132894" y="4333436"/>
                  </a:lnTo>
                  <a:lnTo>
                    <a:pt x="95445" y="4306964"/>
                  </a:lnTo>
                  <a:lnTo>
                    <a:pt x="63105" y="4274624"/>
                  </a:lnTo>
                  <a:lnTo>
                    <a:pt x="36633" y="4237175"/>
                  </a:lnTo>
                  <a:lnTo>
                    <a:pt x="16786" y="4195373"/>
                  </a:lnTo>
                  <a:lnTo>
                    <a:pt x="4322" y="4149977"/>
                  </a:lnTo>
                  <a:lnTo>
                    <a:pt x="0" y="4101744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3275076" y="3797300"/>
            <a:ext cx="5502275" cy="695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30">
                <a:latin typeface="Calibri Light"/>
                <a:cs typeface="Calibri Light"/>
              </a:rPr>
              <a:t>What</a:t>
            </a:r>
            <a:r>
              <a:rPr dirty="0" sz="4400" spc="-170">
                <a:latin typeface="Calibri Light"/>
                <a:cs typeface="Calibri Light"/>
              </a:rPr>
              <a:t> </a:t>
            </a:r>
            <a:r>
              <a:rPr dirty="0" sz="4400">
                <a:latin typeface="Calibri Light"/>
                <a:cs typeface="Calibri Light"/>
              </a:rPr>
              <a:t>is</a:t>
            </a:r>
            <a:r>
              <a:rPr dirty="0" sz="4400" spc="-175">
                <a:latin typeface="Calibri Light"/>
                <a:cs typeface="Calibri Light"/>
              </a:rPr>
              <a:t> </a:t>
            </a:r>
            <a:r>
              <a:rPr dirty="0" sz="4400" spc="-25">
                <a:latin typeface="Calibri Light"/>
                <a:cs typeface="Calibri Light"/>
              </a:rPr>
              <a:t>critical</a:t>
            </a:r>
            <a:r>
              <a:rPr dirty="0" sz="4400" spc="-170">
                <a:latin typeface="Calibri Light"/>
                <a:cs typeface="Calibri Light"/>
              </a:rPr>
              <a:t> </a:t>
            </a:r>
            <a:r>
              <a:rPr dirty="0" sz="4400" spc="-10">
                <a:latin typeface="Calibri Light"/>
                <a:cs typeface="Calibri Light"/>
              </a:rPr>
              <a:t>Thinking?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438150" y="783336"/>
            <a:ext cx="1927860" cy="1203960"/>
            <a:chOff x="438150" y="783336"/>
            <a:chExt cx="1927860" cy="1203960"/>
          </a:xfrm>
        </p:grpSpPr>
        <p:sp>
          <p:nvSpPr>
            <p:cNvPr id="8" name="object 8" descr=""/>
            <p:cNvSpPr/>
            <p:nvPr/>
          </p:nvSpPr>
          <p:spPr>
            <a:xfrm>
              <a:off x="457200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457200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57200" y="802386"/>
            <a:ext cx="1889760" cy="1165860"/>
          </a:xfrm>
          <a:prstGeom prst="rect"/>
        </p:spPr>
        <p:txBody>
          <a:bodyPr wrap="square" lIns="0" tIns="207010" rIns="0" bIns="0" rtlCol="0" vert="horz">
            <a:spAutoFit/>
          </a:bodyPr>
          <a:lstStyle/>
          <a:p>
            <a:pPr marL="421640">
              <a:lnSpc>
                <a:spcPct val="100000"/>
              </a:lnSpc>
              <a:spcBef>
                <a:spcPts val="1630"/>
              </a:spcBef>
            </a:pPr>
            <a:r>
              <a:rPr dirty="0" sz="2800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 b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64466" y="431505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55270"/>
            <a:ext cx="11021060" cy="6065520"/>
            <a:chOff x="438150" y="255270"/>
            <a:chExt cx="11021060" cy="60655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5527" y="1202820"/>
              <a:ext cx="10403205" cy="511755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7126" y="1311402"/>
              <a:ext cx="10812780" cy="4830445"/>
            </a:xfrm>
            <a:custGeom>
              <a:avLst/>
              <a:gdLst/>
              <a:ahLst/>
              <a:cxnLst/>
              <a:rect l="l" t="t" r="r" b="b"/>
              <a:pathLst>
                <a:path w="10812780" h="4830445">
                  <a:moveTo>
                    <a:pt x="10516235" y="0"/>
                  </a:moveTo>
                  <a:lnTo>
                    <a:pt x="296583" y="0"/>
                  </a:lnTo>
                  <a:lnTo>
                    <a:pt x="248474" y="3883"/>
                  </a:lnTo>
                  <a:lnTo>
                    <a:pt x="202837" y="15125"/>
                  </a:lnTo>
                  <a:lnTo>
                    <a:pt x="160283" y="33113"/>
                  </a:lnTo>
                  <a:lnTo>
                    <a:pt x="121422" y="57237"/>
                  </a:lnTo>
                  <a:lnTo>
                    <a:pt x="86864" y="86883"/>
                  </a:lnTo>
                  <a:lnTo>
                    <a:pt x="57221" y="121441"/>
                  </a:lnTo>
                  <a:lnTo>
                    <a:pt x="33102" y="160298"/>
                  </a:lnTo>
                  <a:lnTo>
                    <a:pt x="15119" y="202842"/>
                  </a:lnTo>
                  <a:lnTo>
                    <a:pt x="3881" y="248461"/>
                  </a:lnTo>
                  <a:lnTo>
                    <a:pt x="0" y="296545"/>
                  </a:lnTo>
                  <a:lnTo>
                    <a:pt x="0" y="4533734"/>
                  </a:lnTo>
                  <a:lnTo>
                    <a:pt x="3881" y="4581840"/>
                  </a:lnTo>
                  <a:lnTo>
                    <a:pt x="15119" y="4627475"/>
                  </a:lnTo>
                  <a:lnTo>
                    <a:pt x="33102" y="4670029"/>
                  </a:lnTo>
                  <a:lnTo>
                    <a:pt x="57221" y="4708890"/>
                  </a:lnTo>
                  <a:lnTo>
                    <a:pt x="86864" y="4743448"/>
                  </a:lnTo>
                  <a:lnTo>
                    <a:pt x="121422" y="4773092"/>
                  </a:lnTo>
                  <a:lnTo>
                    <a:pt x="160283" y="4797212"/>
                  </a:lnTo>
                  <a:lnTo>
                    <a:pt x="202837" y="4815197"/>
                  </a:lnTo>
                  <a:lnTo>
                    <a:pt x="248474" y="4826436"/>
                  </a:lnTo>
                  <a:lnTo>
                    <a:pt x="296583" y="4830318"/>
                  </a:lnTo>
                  <a:lnTo>
                    <a:pt x="10516235" y="4830318"/>
                  </a:lnTo>
                  <a:lnTo>
                    <a:pt x="10564318" y="4826436"/>
                  </a:lnTo>
                  <a:lnTo>
                    <a:pt x="10609937" y="4815197"/>
                  </a:lnTo>
                  <a:lnTo>
                    <a:pt x="10652481" y="4797212"/>
                  </a:lnTo>
                  <a:lnTo>
                    <a:pt x="10691338" y="4773092"/>
                  </a:lnTo>
                  <a:lnTo>
                    <a:pt x="10725896" y="4743448"/>
                  </a:lnTo>
                  <a:lnTo>
                    <a:pt x="10755542" y="4708890"/>
                  </a:lnTo>
                  <a:lnTo>
                    <a:pt x="10779666" y="4670029"/>
                  </a:lnTo>
                  <a:lnTo>
                    <a:pt x="10797654" y="4627475"/>
                  </a:lnTo>
                  <a:lnTo>
                    <a:pt x="10808896" y="4581840"/>
                  </a:lnTo>
                  <a:lnTo>
                    <a:pt x="10812780" y="4533734"/>
                  </a:lnTo>
                  <a:lnTo>
                    <a:pt x="10812780" y="296545"/>
                  </a:lnTo>
                  <a:lnTo>
                    <a:pt x="10808896" y="248461"/>
                  </a:lnTo>
                  <a:lnTo>
                    <a:pt x="10797654" y="202842"/>
                  </a:lnTo>
                  <a:lnTo>
                    <a:pt x="10779666" y="160298"/>
                  </a:lnTo>
                  <a:lnTo>
                    <a:pt x="10755542" y="121441"/>
                  </a:lnTo>
                  <a:lnTo>
                    <a:pt x="10725896" y="86883"/>
                  </a:lnTo>
                  <a:lnTo>
                    <a:pt x="10691338" y="57237"/>
                  </a:lnTo>
                  <a:lnTo>
                    <a:pt x="10652481" y="33113"/>
                  </a:lnTo>
                  <a:lnTo>
                    <a:pt x="10609937" y="15125"/>
                  </a:lnTo>
                  <a:lnTo>
                    <a:pt x="10564318" y="3883"/>
                  </a:lnTo>
                  <a:lnTo>
                    <a:pt x="105162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7126" y="1311402"/>
              <a:ext cx="10812780" cy="4830445"/>
            </a:xfrm>
            <a:custGeom>
              <a:avLst/>
              <a:gdLst/>
              <a:ahLst/>
              <a:cxnLst/>
              <a:rect l="l" t="t" r="r" b="b"/>
              <a:pathLst>
                <a:path w="10812780" h="4830445">
                  <a:moveTo>
                    <a:pt x="0" y="296545"/>
                  </a:moveTo>
                  <a:lnTo>
                    <a:pt x="3881" y="248461"/>
                  </a:lnTo>
                  <a:lnTo>
                    <a:pt x="15119" y="202842"/>
                  </a:lnTo>
                  <a:lnTo>
                    <a:pt x="33102" y="160298"/>
                  </a:lnTo>
                  <a:lnTo>
                    <a:pt x="57221" y="121441"/>
                  </a:lnTo>
                  <a:lnTo>
                    <a:pt x="86864" y="86883"/>
                  </a:lnTo>
                  <a:lnTo>
                    <a:pt x="121422" y="57237"/>
                  </a:lnTo>
                  <a:lnTo>
                    <a:pt x="160283" y="33113"/>
                  </a:lnTo>
                  <a:lnTo>
                    <a:pt x="202837" y="15125"/>
                  </a:lnTo>
                  <a:lnTo>
                    <a:pt x="248474" y="3883"/>
                  </a:lnTo>
                  <a:lnTo>
                    <a:pt x="296583" y="0"/>
                  </a:lnTo>
                  <a:lnTo>
                    <a:pt x="10516235" y="0"/>
                  </a:lnTo>
                  <a:lnTo>
                    <a:pt x="10564318" y="3883"/>
                  </a:lnTo>
                  <a:lnTo>
                    <a:pt x="10609937" y="15125"/>
                  </a:lnTo>
                  <a:lnTo>
                    <a:pt x="10652481" y="33113"/>
                  </a:lnTo>
                  <a:lnTo>
                    <a:pt x="10691338" y="57237"/>
                  </a:lnTo>
                  <a:lnTo>
                    <a:pt x="10725896" y="86883"/>
                  </a:lnTo>
                  <a:lnTo>
                    <a:pt x="10755542" y="121441"/>
                  </a:lnTo>
                  <a:lnTo>
                    <a:pt x="10779666" y="160298"/>
                  </a:lnTo>
                  <a:lnTo>
                    <a:pt x="10797654" y="202842"/>
                  </a:lnTo>
                  <a:lnTo>
                    <a:pt x="10808896" y="248461"/>
                  </a:lnTo>
                  <a:lnTo>
                    <a:pt x="10812780" y="296545"/>
                  </a:lnTo>
                  <a:lnTo>
                    <a:pt x="10812780" y="4533734"/>
                  </a:lnTo>
                  <a:lnTo>
                    <a:pt x="10808896" y="4581840"/>
                  </a:lnTo>
                  <a:lnTo>
                    <a:pt x="10797654" y="4627475"/>
                  </a:lnTo>
                  <a:lnTo>
                    <a:pt x="10779666" y="4670029"/>
                  </a:lnTo>
                  <a:lnTo>
                    <a:pt x="10755542" y="4708890"/>
                  </a:lnTo>
                  <a:lnTo>
                    <a:pt x="10725896" y="4743448"/>
                  </a:lnTo>
                  <a:lnTo>
                    <a:pt x="10691338" y="4773092"/>
                  </a:lnTo>
                  <a:lnTo>
                    <a:pt x="10652481" y="4797212"/>
                  </a:lnTo>
                  <a:lnTo>
                    <a:pt x="10609937" y="4815197"/>
                  </a:lnTo>
                  <a:lnTo>
                    <a:pt x="10564318" y="4826436"/>
                  </a:lnTo>
                  <a:lnTo>
                    <a:pt x="10516235" y="4830318"/>
                  </a:lnTo>
                  <a:lnTo>
                    <a:pt x="296583" y="4830318"/>
                  </a:lnTo>
                  <a:lnTo>
                    <a:pt x="248474" y="4826436"/>
                  </a:lnTo>
                  <a:lnTo>
                    <a:pt x="202837" y="4815197"/>
                  </a:lnTo>
                  <a:lnTo>
                    <a:pt x="160283" y="4797212"/>
                  </a:lnTo>
                  <a:lnTo>
                    <a:pt x="121422" y="4773092"/>
                  </a:lnTo>
                  <a:lnTo>
                    <a:pt x="86864" y="4743448"/>
                  </a:lnTo>
                  <a:lnTo>
                    <a:pt x="57221" y="4708890"/>
                  </a:lnTo>
                  <a:lnTo>
                    <a:pt x="33102" y="4670029"/>
                  </a:lnTo>
                  <a:lnTo>
                    <a:pt x="15119" y="4627475"/>
                  </a:lnTo>
                  <a:lnTo>
                    <a:pt x="3881" y="4581840"/>
                  </a:lnTo>
                  <a:lnTo>
                    <a:pt x="0" y="4533734"/>
                  </a:lnTo>
                  <a:lnTo>
                    <a:pt x="0" y="29654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7432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59"/>
                  </a:lnTo>
                  <a:lnTo>
                    <a:pt x="1889760" y="1165859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7432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59"/>
                  </a:moveTo>
                  <a:lnTo>
                    <a:pt x="1889760" y="1165859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5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57200" y="274320"/>
            <a:ext cx="1889760" cy="1165860"/>
          </a:xfrm>
          <a:prstGeom prst="rect"/>
        </p:spPr>
        <p:txBody>
          <a:bodyPr wrap="square" lIns="0" tIns="32639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570"/>
              </a:spcBef>
            </a:pPr>
            <a:endParaRPr sz="2800">
              <a:latin typeface="Times New Roman"/>
              <a:cs typeface="Times New Roman"/>
            </a:endParaRPr>
          </a:p>
          <a:p>
            <a:pPr marL="421640">
              <a:lnSpc>
                <a:spcPct val="100000"/>
              </a:lnSpc>
            </a:pPr>
            <a:r>
              <a:rPr dirty="0" sz="2800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 b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891413" y="1495678"/>
            <a:ext cx="10319385" cy="4424045"/>
            <a:chOff x="891413" y="1495678"/>
            <a:chExt cx="10319385" cy="4424045"/>
          </a:xfrm>
        </p:grpSpPr>
        <p:sp>
          <p:nvSpPr>
            <p:cNvPr id="10" name="object 10" descr=""/>
            <p:cNvSpPr/>
            <p:nvPr/>
          </p:nvSpPr>
          <p:spPr>
            <a:xfrm>
              <a:off x="904113" y="4659249"/>
              <a:ext cx="10202545" cy="1247775"/>
            </a:xfrm>
            <a:custGeom>
              <a:avLst/>
              <a:gdLst/>
              <a:ahLst/>
              <a:cxnLst/>
              <a:rect l="l" t="t" r="r" b="b"/>
              <a:pathLst>
                <a:path w="10202545" h="1247775">
                  <a:moveTo>
                    <a:pt x="10202417" y="0"/>
                  </a:moveTo>
                  <a:lnTo>
                    <a:pt x="0" y="0"/>
                  </a:lnTo>
                  <a:lnTo>
                    <a:pt x="0" y="1247394"/>
                  </a:lnTo>
                  <a:lnTo>
                    <a:pt x="10202417" y="1247394"/>
                  </a:lnTo>
                  <a:lnTo>
                    <a:pt x="102024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04113" y="4659249"/>
              <a:ext cx="10202545" cy="1247775"/>
            </a:xfrm>
            <a:custGeom>
              <a:avLst/>
              <a:gdLst/>
              <a:ahLst/>
              <a:cxnLst/>
              <a:rect l="l" t="t" r="r" b="b"/>
              <a:pathLst>
                <a:path w="10202545" h="1247775">
                  <a:moveTo>
                    <a:pt x="0" y="1247394"/>
                  </a:moveTo>
                  <a:lnTo>
                    <a:pt x="10202417" y="1247394"/>
                  </a:lnTo>
                  <a:lnTo>
                    <a:pt x="10202417" y="0"/>
                  </a:lnTo>
                  <a:lnTo>
                    <a:pt x="0" y="0"/>
                  </a:lnTo>
                  <a:lnTo>
                    <a:pt x="0" y="1247394"/>
                  </a:lnTo>
                  <a:close/>
                </a:path>
              </a:pathLst>
            </a:custGeom>
            <a:ln w="25400">
              <a:solidFill>
                <a:srgbClr val="3C4A5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904113" y="3632834"/>
              <a:ext cx="10202545" cy="1115695"/>
            </a:xfrm>
            <a:custGeom>
              <a:avLst/>
              <a:gdLst/>
              <a:ahLst/>
              <a:cxnLst/>
              <a:rect l="l" t="t" r="r" b="b"/>
              <a:pathLst>
                <a:path w="10202545" h="1115695">
                  <a:moveTo>
                    <a:pt x="10202417" y="0"/>
                  </a:moveTo>
                  <a:lnTo>
                    <a:pt x="0" y="0"/>
                  </a:lnTo>
                  <a:lnTo>
                    <a:pt x="0" y="724915"/>
                  </a:lnTo>
                  <a:lnTo>
                    <a:pt x="4961763" y="724915"/>
                  </a:lnTo>
                  <a:lnTo>
                    <a:pt x="4961763" y="836676"/>
                  </a:lnTo>
                  <a:lnTo>
                    <a:pt x="4822317" y="836676"/>
                  </a:lnTo>
                  <a:lnTo>
                    <a:pt x="5101209" y="1115567"/>
                  </a:lnTo>
                  <a:lnTo>
                    <a:pt x="5380101" y="836676"/>
                  </a:lnTo>
                  <a:lnTo>
                    <a:pt x="5240655" y="836676"/>
                  </a:lnTo>
                  <a:lnTo>
                    <a:pt x="5240655" y="724915"/>
                  </a:lnTo>
                  <a:lnTo>
                    <a:pt x="10202417" y="724915"/>
                  </a:lnTo>
                  <a:lnTo>
                    <a:pt x="102024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904113" y="3632834"/>
              <a:ext cx="10202545" cy="1115695"/>
            </a:xfrm>
            <a:custGeom>
              <a:avLst/>
              <a:gdLst/>
              <a:ahLst/>
              <a:cxnLst/>
              <a:rect l="l" t="t" r="r" b="b"/>
              <a:pathLst>
                <a:path w="10202545" h="1115695">
                  <a:moveTo>
                    <a:pt x="10202417" y="724915"/>
                  </a:moveTo>
                  <a:lnTo>
                    <a:pt x="5240655" y="724915"/>
                  </a:lnTo>
                  <a:lnTo>
                    <a:pt x="5240655" y="836676"/>
                  </a:lnTo>
                  <a:lnTo>
                    <a:pt x="5380101" y="836676"/>
                  </a:lnTo>
                  <a:lnTo>
                    <a:pt x="5101209" y="1115567"/>
                  </a:lnTo>
                  <a:lnTo>
                    <a:pt x="4822317" y="836676"/>
                  </a:lnTo>
                  <a:lnTo>
                    <a:pt x="4961763" y="836676"/>
                  </a:lnTo>
                  <a:lnTo>
                    <a:pt x="4961763" y="724915"/>
                  </a:lnTo>
                  <a:lnTo>
                    <a:pt x="0" y="724915"/>
                  </a:lnTo>
                  <a:lnTo>
                    <a:pt x="0" y="0"/>
                  </a:lnTo>
                  <a:lnTo>
                    <a:pt x="10202417" y="0"/>
                  </a:lnTo>
                  <a:lnTo>
                    <a:pt x="10202417" y="724915"/>
                  </a:lnTo>
                  <a:close/>
                </a:path>
              </a:pathLst>
            </a:custGeom>
            <a:ln w="25399">
              <a:solidFill>
                <a:srgbClr val="3C4A5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904113" y="2541650"/>
              <a:ext cx="10202545" cy="1115695"/>
            </a:xfrm>
            <a:custGeom>
              <a:avLst/>
              <a:gdLst/>
              <a:ahLst/>
              <a:cxnLst/>
              <a:rect l="l" t="t" r="r" b="b"/>
              <a:pathLst>
                <a:path w="10202545" h="1115695">
                  <a:moveTo>
                    <a:pt x="10202417" y="0"/>
                  </a:moveTo>
                  <a:lnTo>
                    <a:pt x="0" y="0"/>
                  </a:lnTo>
                  <a:lnTo>
                    <a:pt x="0" y="724915"/>
                  </a:lnTo>
                  <a:lnTo>
                    <a:pt x="4961763" y="724915"/>
                  </a:lnTo>
                  <a:lnTo>
                    <a:pt x="4961763" y="836676"/>
                  </a:lnTo>
                  <a:lnTo>
                    <a:pt x="4822317" y="836676"/>
                  </a:lnTo>
                  <a:lnTo>
                    <a:pt x="5101209" y="1115568"/>
                  </a:lnTo>
                  <a:lnTo>
                    <a:pt x="5380101" y="836676"/>
                  </a:lnTo>
                  <a:lnTo>
                    <a:pt x="5240655" y="836676"/>
                  </a:lnTo>
                  <a:lnTo>
                    <a:pt x="5240655" y="724915"/>
                  </a:lnTo>
                  <a:lnTo>
                    <a:pt x="10202417" y="724915"/>
                  </a:lnTo>
                  <a:lnTo>
                    <a:pt x="102024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904113" y="2541650"/>
              <a:ext cx="10202545" cy="1115695"/>
            </a:xfrm>
            <a:custGeom>
              <a:avLst/>
              <a:gdLst/>
              <a:ahLst/>
              <a:cxnLst/>
              <a:rect l="l" t="t" r="r" b="b"/>
              <a:pathLst>
                <a:path w="10202545" h="1115695">
                  <a:moveTo>
                    <a:pt x="10202417" y="724915"/>
                  </a:moveTo>
                  <a:lnTo>
                    <a:pt x="5240655" y="724915"/>
                  </a:lnTo>
                  <a:lnTo>
                    <a:pt x="5240655" y="836676"/>
                  </a:lnTo>
                  <a:lnTo>
                    <a:pt x="5380101" y="836676"/>
                  </a:lnTo>
                  <a:lnTo>
                    <a:pt x="5101209" y="1115568"/>
                  </a:lnTo>
                  <a:lnTo>
                    <a:pt x="4822317" y="836676"/>
                  </a:lnTo>
                  <a:lnTo>
                    <a:pt x="4961763" y="836676"/>
                  </a:lnTo>
                  <a:lnTo>
                    <a:pt x="4961763" y="724915"/>
                  </a:lnTo>
                  <a:lnTo>
                    <a:pt x="0" y="724915"/>
                  </a:lnTo>
                  <a:lnTo>
                    <a:pt x="0" y="0"/>
                  </a:lnTo>
                  <a:lnTo>
                    <a:pt x="10202417" y="0"/>
                  </a:lnTo>
                  <a:lnTo>
                    <a:pt x="10202417" y="724915"/>
                  </a:lnTo>
                  <a:close/>
                </a:path>
              </a:pathLst>
            </a:custGeom>
            <a:ln w="25399">
              <a:solidFill>
                <a:srgbClr val="3C4A5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994791" y="1508378"/>
              <a:ext cx="10203180" cy="1116330"/>
            </a:xfrm>
            <a:custGeom>
              <a:avLst/>
              <a:gdLst/>
              <a:ahLst/>
              <a:cxnLst/>
              <a:rect l="l" t="t" r="r" b="b"/>
              <a:pathLst>
                <a:path w="10203180" h="1116330">
                  <a:moveTo>
                    <a:pt x="10203180" y="0"/>
                  </a:moveTo>
                  <a:lnTo>
                    <a:pt x="0" y="0"/>
                  </a:lnTo>
                  <a:lnTo>
                    <a:pt x="0" y="725424"/>
                  </a:lnTo>
                  <a:lnTo>
                    <a:pt x="4962017" y="725424"/>
                  </a:lnTo>
                  <a:lnTo>
                    <a:pt x="4962017" y="837184"/>
                  </a:lnTo>
                  <a:lnTo>
                    <a:pt x="4822444" y="837184"/>
                  </a:lnTo>
                  <a:lnTo>
                    <a:pt x="5101590" y="1116330"/>
                  </a:lnTo>
                  <a:lnTo>
                    <a:pt x="5380609" y="837184"/>
                  </a:lnTo>
                  <a:lnTo>
                    <a:pt x="5241163" y="837184"/>
                  </a:lnTo>
                  <a:lnTo>
                    <a:pt x="5241163" y="725424"/>
                  </a:lnTo>
                  <a:lnTo>
                    <a:pt x="10203180" y="725424"/>
                  </a:lnTo>
                  <a:lnTo>
                    <a:pt x="102031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994791" y="1508378"/>
              <a:ext cx="10203180" cy="1116330"/>
            </a:xfrm>
            <a:custGeom>
              <a:avLst/>
              <a:gdLst/>
              <a:ahLst/>
              <a:cxnLst/>
              <a:rect l="l" t="t" r="r" b="b"/>
              <a:pathLst>
                <a:path w="10203180" h="1116330">
                  <a:moveTo>
                    <a:pt x="10203180" y="725424"/>
                  </a:moveTo>
                  <a:lnTo>
                    <a:pt x="5241163" y="725424"/>
                  </a:lnTo>
                  <a:lnTo>
                    <a:pt x="5241163" y="837184"/>
                  </a:lnTo>
                  <a:lnTo>
                    <a:pt x="5380609" y="837184"/>
                  </a:lnTo>
                  <a:lnTo>
                    <a:pt x="5101590" y="1116330"/>
                  </a:lnTo>
                  <a:lnTo>
                    <a:pt x="4822444" y="837184"/>
                  </a:lnTo>
                  <a:lnTo>
                    <a:pt x="4962017" y="837184"/>
                  </a:lnTo>
                  <a:lnTo>
                    <a:pt x="4962017" y="725424"/>
                  </a:lnTo>
                  <a:lnTo>
                    <a:pt x="0" y="725424"/>
                  </a:lnTo>
                  <a:lnTo>
                    <a:pt x="0" y="0"/>
                  </a:lnTo>
                  <a:lnTo>
                    <a:pt x="10203180" y="0"/>
                  </a:lnTo>
                  <a:lnTo>
                    <a:pt x="10203180" y="725424"/>
                  </a:lnTo>
                  <a:close/>
                </a:path>
              </a:pathLst>
            </a:custGeom>
            <a:ln w="25400">
              <a:solidFill>
                <a:srgbClr val="3C4A5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1230883" y="1542796"/>
            <a:ext cx="9466580" cy="423926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068070" marR="269240" indent="-525780">
              <a:lnSpc>
                <a:spcPts val="2590"/>
              </a:lnSpc>
              <a:spcBef>
                <a:spcPts val="425"/>
              </a:spcBef>
            </a:pP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Critical</a:t>
            </a:r>
            <a:r>
              <a:rPr dirty="0" sz="24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thinking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is</a:t>
            </a:r>
            <a:r>
              <a:rPr dirty="0" sz="2400" spc="-4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the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general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term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given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5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wide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range</a:t>
            </a:r>
            <a:r>
              <a:rPr dirty="0" sz="2400" spc="-5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4536A"/>
                </a:solidFill>
                <a:latin typeface="Arial"/>
                <a:cs typeface="Arial"/>
              </a:rPr>
              <a:t>of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cognitive</a:t>
            </a:r>
            <a:r>
              <a:rPr dirty="0" sz="2400" spc="-4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skills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5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intellectual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dispositions</a:t>
            </a:r>
            <a:r>
              <a:rPr dirty="0" sz="2400" spc="-5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4536A"/>
                </a:solidFill>
                <a:latin typeface="Arial"/>
                <a:cs typeface="Arial"/>
              </a:rPr>
              <a:t>needed</a:t>
            </a:r>
            <a:endParaRPr sz="2400">
              <a:latin typeface="Arial"/>
              <a:cs typeface="Arial"/>
            </a:endParaRPr>
          </a:p>
          <a:p>
            <a:pPr algn="ctr" marL="63500" marR="55880">
              <a:lnSpc>
                <a:spcPts val="2590"/>
              </a:lnSpc>
              <a:spcBef>
                <a:spcPts val="2490"/>
              </a:spcBef>
            </a:pP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7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effectively</a:t>
            </a:r>
            <a:r>
              <a:rPr dirty="0" sz="2400" spc="-6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4536A"/>
                </a:solidFill>
                <a:latin typeface="Arial"/>
                <a:cs typeface="Arial"/>
              </a:rPr>
              <a:t>identify,</a:t>
            </a:r>
            <a:r>
              <a:rPr dirty="0" sz="2400" spc="-7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analyze,</a:t>
            </a:r>
            <a:r>
              <a:rPr dirty="0" sz="2400" spc="-7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8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evaluate</a:t>
            </a:r>
            <a:r>
              <a:rPr dirty="0" sz="2400" spc="-7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arguments</a:t>
            </a:r>
            <a:r>
              <a:rPr dirty="0" sz="2400" spc="-6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8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4536A"/>
                </a:solidFill>
                <a:latin typeface="Arial"/>
                <a:cs typeface="Arial"/>
              </a:rPr>
              <a:t>truth claims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25"/>
              </a:spcBef>
            </a:pPr>
            <a:endParaRPr sz="2400">
              <a:latin typeface="Arial"/>
              <a:cs typeface="Arial"/>
            </a:endParaRPr>
          </a:p>
          <a:p>
            <a:pPr algn="ctr" marL="84455">
              <a:lnSpc>
                <a:spcPct val="100000"/>
              </a:lnSpc>
            </a:pP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7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discover</a:t>
            </a:r>
            <a:r>
              <a:rPr dirty="0" sz="2400" spc="-6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8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overcome</a:t>
            </a:r>
            <a:r>
              <a:rPr dirty="0" sz="2400" spc="-6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personal</a:t>
            </a:r>
            <a:r>
              <a:rPr dirty="0" sz="2400" spc="-7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preconceptions</a:t>
            </a:r>
            <a:r>
              <a:rPr dirty="0" sz="2400" spc="-7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8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4536A"/>
                </a:solidFill>
                <a:latin typeface="Arial"/>
                <a:cs typeface="Arial"/>
              </a:rPr>
              <a:t>biases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35"/>
              </a:spcBef>
            </a:pPr>
            <a:endParaRPr sz="2400">
              <a:latin typeface="Arial"/>
              <a:cs typeface="Arial"/>
            </a:endParaRPr>
          </a:p>
          <a:p>
            <a:pPr algn="ctr" marL="12065" marR="5080" indent="-635">
              <a:lnSpc>
                <a:spcPts val="2590"/>
              </a:lnSpc>
            </a:pP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formulate</a:t>
            </a:r>
            <a:r>
              <a:rPr dirty="0" sz="2400" spc="-4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4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present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convincing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reasons</a:t>
            </a:r>
            <a:r>
              <a:rPr dirty="0" sz="2400" spc="-2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in</a:t>
            </a:r>
            <a:r>
              <a:rPr dirty="0" sz="2400" spc="-5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support</a:t>
            </a:r>
            <a:r>
              <a:rPr dirty="0" sz="2400" spc="-3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4536A"/>
                </a:solidFill>
                <a:latin typeface="Arial"/>
                <a:cs typeface="Arial"/>
              </a:rPr>
              <a:t>of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conclusions;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6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6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make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reasonable,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intelligent</a:t>
            </a:r>
            <a:r>
              <a:rPr dirty="0" sz="2400" spc="-6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decisions</a:t>
            </a:r>
            <a:r>
              <a:rPr dirty="0" sz="2400" spc="-4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4536A"/>
                </a:solidFill>
                <a:latin typeface="Arial"/>
                <a:cs typeface="Arial"/>
              </a:rPr>
              <a:t>about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what</a:t>
            </a:r>
            <a:r>
              <a:rPr dirty="0" sz="2400" spc="-2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3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believe</a:t>
            </a:r>
            <a:r>
              <a:rPr dirty="0" sz="2400" spc="-1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and</a:t>
            </a:r>
            <a:r>
              <a:rPr dirty="0" sz="2400" spc="-2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what</a:t>
            </a:r>
            <a:r>
              <a:rPr dirty="0" sz="2400" spc="-15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4536A"/>
                </a:solidFill>
                <a:latin typeface="Arial"/>
                <a:cs typeface="Arial"/>
              </a:rPr>
              <a:t>to</a:t>
            </a:r>
            <a:r>
              <a:rPr dirty="0" sz="2400" spc="-30" b="1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4536A"/>
                </a:solidFill>
                <a:latin typeface="Arial"/>
                <a:cs typeface="Arial"/>
              </a:rPr>
              <a:t>do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15350" y="0"/>
            <a:ext cx="2955036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169" y="1318508"/>
            <a:ext cx="10850880" cy="5191760"/>
            <a:chOff x="598169" y="1318508"/>
            <a:chExt cx="10850880" cy="51917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5621" y="1318508"/>
              <a:ext cx="10403205" cy="519132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7219" y="1418844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10510774" y="0"/>
                  </a:moveTo>
                  <a:lnTo>
                    <a:pt x="302056" y="0"/>
                  </a:lnTo>
                  <a:lnTo>
                    <a:pt x="253060" y="3953"/>
                  </a:lnTo>
                  <a:lnTo>
                    <a:pt x="206581" y="15400"/>
                  </a:lnTo>
                  <a:lnTo>
                    <a:pt x="163241" y="33717"/>
                  </a:lnTo>
                  <a:lnTo>
                    <a:pt x="123663" y="58281"/>
                  </a:lnTo>
                  <a:lnTo>
                    <a:pt x="88468" y="88471"/>
                  </a:lnTo>
                  <a:lnTo>
                    <a:pt x="58277" y="123663"/>
                  </a:lnTo>
                  <a:lnTo>
                    <a:pt x="33713" y="163235"/>
                  </a:lnTo>
                  <a:lnTo>
                    <a:pt x="15398" y="206564"/>
                  </a:lnTo>
                  <a:lnTo>
                    <a:pt x="3953" y="253029"/>
                  </a:lnTo>
                  <a:lnTo>
                    <a:pt x="0" y="302005"/>
                  </a:lnTo>
                  <a:lnTo>
                    <a:pt x="0" y="4617415"/>
                  </a:lnTo>
                  <a:lnTo>
                    <a:pt x="3953" y="4666408"/>
                  </a:lnTo>
                  <a:lnTo>
                    <a:pt x="15398" y="4712885"/>
                  </a:lnTo>
                  <a:lnTo>
                    <a:pt x="33713" y="4756224"/>
                  </a:lnTo>
                  <a:lnTo>
                    <a:pt x="58277" y="4795803"/>
                  </a:lnTo>
                  <a:lnTo>
                    <a:pt x="88468" y="4830999"/>
                  </a:lnTo>
                  <a:lnTo>
                    <a:pt x="123663" y="4861190"/>
                  </a:lnTo>
                  <a:lnTo>
                    <a:pt x="163241" y="4885755"/>
                  </a:lnTo>
                  <a:lnTo>
                    <a:pt x="206581" y="4904072"/>
                  </a:lnTo>
                  <a:lnTo>
                    <a:pt x="253060" y="4915518"/>
                  </a:lnTo>
                  <a:lnTo>
                    <a:pt x="302056" y="4919471"/>
                  </a:lnTo>
                  <a:lnTo>
                    <a:pt x="10510774" y="4919471"/>
                  </a:lnTo>
                  <a:lnTo>
                    <a:pt x="10559750" y="4915518"/>
                  </a:lnTo>
                  <a:lnTo>
                    <a:pt x="10606215" y="4904072"/>
                  </a:lnTo>
                  <a:lnTo>
                    <a:pt x="10649544" y="4885755"/>
                  </a:lnTo>
                  <a:lnTo>
                    <a:pt x="10689116" y="4861190"/>
                  </a:lnTo>
                  <a:lnTo>
                    <a:pt x="10724308" y="4830999"/>
                  </a:lnTo>
                  <a:lnTo>
                    <a:pt x="10754498" y="4795803"/>
                  </a:lnTo>
                  <a:lnTo>
                    <a:pt x="10779062" y="4756224"/>
                  </a:lnTo>
                  <a:lnTo>
                    <a:pt x="10797379" y="4712885"/>
                  </a:lnTo>
                  <a:lnTo>
                    <a:pt x="10808826" y="4666408"/>
                  </a:lnTo>
                  <a:lnTo>
                    <a:pt x="10812780" y="4617415"/>
                  </a:lnTo>
                  <a:lnTo>
                    <a:pt x="10812780" y="302005"/>
                  </a:lnTo>
                  <a:lnTo>
                    <a:pt x="10808826" y="253029"/>
                  </a:lnTo>
                  <a:lnTo>
                    <a:pt x="10797379" y="206564"/>
                  </a:lnTo>
                  <a:lnTo>
                    <a:pt x="10779062" y="163235"/>
                  </a:lnTo>
                  <a:lnTo>
                    <a:pt x="10754498" y="123663"/>
                  </a:lnTo>
                  <a:lnTo>
                    <a:pt x="10724308" y="88471"/>
                  </a:lnTo>
                  <a:lnTo>
                    <a:pt x="10689116" y="58281"/>
                  </a:lnTo>
                  <a:lnTo>
                    <a:pt x="10649544" y="33717"/>
                  </a:lnTo>
                  <a:lnTo>
                    <a:pt x="10606215" y="15400"/>
                  </a:lnTo>
                  <a:lnTo>
                    <a:pt x="10559750" y="3953"/>
                  </a:lnTo>
                  <a:lnTo>
                    <a:pt x="105107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19" y="1418844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0" y="302005"/>
                  </a:moveTo>
                  <a:lnTo>
                    <a:pt x="3953" y="253029"/>
                  </a:lnTo>
                  <a:lnTo>
                    <a:pt x="15398" y="206564"/>
                  </a:lnTo>
                  <a:lnTo>
                    <a:pt x="33713" y="163235"/>
                  </a:lnTo>
                  <a:lnTo>
                    <a:pt x="58277" y="123663"/>
                  </a:lnTo>
                  <a:lnTo>
                    <a:pt x="88468" y="88471"/>
                  </a:lnTo>
                  <a:lnTo>
                    <a:pt x="123663" y="58281"/>
                  </a:lnTo>
                  <a:lnTo>
                    <a:pt x="163241" y="33717"/>
                  </a:lnTo>
                  <a:lnTo>
                    <a:pt x="206581" y="15400"/>
                  </a:lnTo>
                  <a:lnTo>
                    <a:pt x="253060" y="3953"/>
                  </a:lnTo>
                  <a:lnTo>
                    <a:pt x="302056" y="0"/>
                  </a:lnTo>
                  <a:lnTo>
                    <a:pt x="10510774" y="0"/>
                  </a:lnTo>
                  <a:lnTo>
                    <a:pt x="10559750" y="3953"/>
                  </a:lnTo>
                  <a:lnTo>
                    <a:pt x="10606215" y="15400"/>
                  </a:lnTo>
                  <a:lnTo>
                    <a:pt x="10649544" y="33717"/>
                  </a:lnTo>
                  <a:lnTo>
                    <a:pt x="10689116" y="58281"/>
                  </a:lnTo>
                  <a:lnTo>
                    <a:pt x="10724308" y="88471"/>
                  </a:lnTo>
                  <a:lnTo>
                    <a:pt x="10754498" y="123663"/>
                  </a:lnTo>
                  <a:lnTo>
                    <a:pt x="10779062" y="163235"/>
                  </a:lnTo>
                  <a:lnTo>
                    <a:pt x="10797379" y="206564"/>
                  </a:lnTo>
                  <a:lnTo>
                    <a:pt x="10808826" y="253029"/>
                  </a:lnTo>
                  <a:lnTo>
                    <a:pt x="10812780" y="302005"/>
                  </a:lnTo>
                  <a:lnTo>
                    <a:pt x="10812780" y="4617415"/>
                  </a:lnTo>
                  <a:lnTo>
                    <a:pt x="10808826" y="4666408"/>
                  </a:lnTo>
                  <a:lnTo>
                    <a:pt x="10797379" y="4712885"/>
                  </a:lnTo>
                  <a:lnTo>
                    <a:pt x="10779062" y="4756224"/>
                  </a:lnTo>
                  <a:lnTo>
                    <a:pt x="10754498" y="4795803"/>
                  </a:lnTo>
                  <a:lnTo>
                    <a:pt x="10724308" y="4830999"/>
                  </a:lnTo>
                  <a:lnTo>
                    <a:pt x="10689116" y="4861190"/>
                  </a:lnTo>
                  <a:lnTo>
                    <a:pt x="10649544" y="4885755"/>
                  </a:lnTo>
                  <a:lnTo>
                    <a:pt x="10606215" y="4904072"/>
                  </a:lnTo>
                  <a:lnTo>
                    <a:pt x="10559750" y="4915518"/>
                  </a:lnTo>
                  <a:lnTo>
                    <a:pt x="10510774" y="4919471"/>
                  </a:lnTo>
                  <a:lnTo>
                    <a:pt x="302056" y="4919471"/>
                  </a:lnTo>
                  <a:lnTo>
                    <a:pt x="253060" y="4915518"/>
                  </a:lnTo>
                  <a:lnTo>
                    <a:pt x="206581" y="4904072"/>
                  </a:lnTo>
                  <a:lnTo>
                    <a:pt x="163241" y="4885755"/>
                  </a:lnTo>
                  <a:lnTo>
                    <a:pt x="123663" y="4861190"/>
                  </a:lnTo>
                  <a:lnTo>
                    <a:pt x="88468" y="4830999"/>
                  </a:lnTo>
                  <a:lnTo>
                    <a:pt x="58277" y="4795803"/>
                  </a:lnTo>
                  <a:lnTo>
                    <a:pt x="33713" y="4756224"/>
                  </a:lnTo>
                  <a:lnTo>
                    <a:pt x="15398" y="4712885"/>
                  </a:lnTo>
                  <a:lnTo>
                    <a:pt x="3953" y="4666408"/>
                  </a:lnTo>
                  <a:lnTo>
                    <a:pt x="0" y="4617415"/>
                  </a:lnTo>
                  <a:lnTo>
                    <a:pt x="0" y="30200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055488" y="1726311"/>
              <a:ext cx="1114425" cy="647700"/>
            </a:xfrm>
            <a:custGeom>
              <a:avLst/>
              <a:gdLst/>
              <a:ahLst/>
              <a:cxnLst/>
              <a:rect l="l" t="t" r="r" b="b"/>
              <a:pathLst>
                <a:path w="1114425" h="647700">
                  <a:moveTo>
                    <a:pt x="1006094" y="0"/>
                  </a:moveTo>
                  <a:lnTo>
                    <a:pt x="107950" y="0"/>
                  </a:lnTo>
                  <a:lnTo>
                    <a:pt x="65954" y="8491"/>
                  </a:lnTo>
                  <a:lnTo>
                    <a:pt x="31638" y="31638"/>
                  </a:lnTo>
                  <a:lnTo>
                    <a:pt x="8491" y="65954"/>
                  </a:lnTo>
                  <a:lnTo>
                    <a:pt x="0" y="107950"/>
                  </a:lnTo>
                  <a:lnTo>
                    <a:pt x="0" y="539750"/>
                  </a:lnTo>
                  <a:lnTo>
                    <a:pt x="8491" y="581745"/>
                  </a:lnTo>
                  <a:lnTo>
                    <a:pt x="31638" y="616061"/>
                  </a:lnTo>
                  <a:lnTo>
                    <a:pt x="65954" y="639208"/>
                  </a:lnTo>
                  <a:lnTo>
                    <a:pt x="107950" y="647700"/>
                  </a:lnTo>
                  <a:lnTo>
                    <a:pt x="1006094" y="647700"/>
                  </a:lnTo>
                  <a:lnTo>
                    <a:pt x="1048089" y="639208"/>
                  </a:lnTo>
                  <a:lnTo>
                    <a:pt x="1082405" y="616061"/>
                  </a:lnTo>
                  <a:lnTo>
                    <a:pt x="1105552" y="581745"/>
                  </a:lnTo>
                  <a:lnTo>
                    <a:pt x="1114044" y="539750"/>
                  </a:lnTo>
                  <a:lnTo>
                    <a:pt x="1114044" y="107950"/>
                  </a:lnTo>
                  <a:lnTo>
                    <a:pt x="1105552" y="65954"/>
                  </a:lnTo>
                  <a:lnTo>
                    <a:pt x="1082405" y="31638"/>
                  </a:lnTo>
                  <a:lnTo>
                    <a:pt x="1048089" y="8491"/>
                  </a:lnTo>
                  <a:lnTo>
                    <a:pt x="1006094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055488" y="1726311"/>
              <a:ext cx="1114425" cy="647700"/>
            </a:xfrm>
            <a:custGeom>
              <a:avLst/>
              <a:gdLst/>
              <a:ahLst/>
              <a:cxnLst/>
              <a:rect l="l" t="t" r="r" b="b"/>
              <a:pathLst>
                <a:path w="1114425" h="647700">
                  <a:moveTo>
                    <a:pt x="0" y="107950"/>
                  </a:moveTo>
                  <a:lnTo>
                    <a:pt x="8491" y="65954"/>
                  </a:lnTo>
                  <a:lnTo>
                    <a:pt x="31638" y="31638"/>
                  </a:lnTo>
                  <a:lnTo>
                    <a:pt x="65954" y="8491"/>
                  </a:lnTo>
                  <a:lnTo>
                    <a:pt x="107950" y="0"/>
                  </a:lnTo>
                  <a:lnTo>
                    <a:pt x="1006094" y="0"/>
                  </a:lnTo>
                  <a:lnTo>
                    <a:pt x="1048089" y="8491"/>
                  </a:lnTo>
                  <a:lnTo>
                    <a:pt x="1082405" y="31638"/>
                  </a:lnTo>
                  <a:lnTo>
                    <a:pt x="1105552" y="65954"/>
                  </a:lnTo>
                  <a:lnTo>
                    <a:pt x="1114044" y="107950"/>
                  </a:lnTo>
                  <a:lnTo>
                    <a:pt x="1114044" y="539750"/>
                  </a:lnTo>
                  <a:lnTo>
                    <a:pt x="1105552" y="581745"/>
                  </a:lnTo>
                  <a:lnTo>
                    <a:pt x="1082405" y="616061"/>
                  </a:lnTo>
                  <a:lnTo>
                    <a:pt x="1048089" y="639208"/>
                  </a:lnTo>
                  <a:lnTo>
                    <a:pt x="1006094" y="647700"/>
                  </a:lnTo>
                  <a:lnTo>
                    <a:pt x="107950" y="647700"/>
                  </a:lnTo>
                  <a:lnTo>
                    <a:pt x="65954" y="639208"/>
                  </a:lnTo>
                  <a:lnTo>
                    <a:pt x="31638" y="616061"/>
                  </a:lnTo>
                  <a:lnTo>
                    <a:pt x="8491" y="581745"/>
                  </a:lnTo>
                  <a:lnTo>
                    <a:pt x="0" y="539750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2623057" y="450087"/>
            <a:ext cx="3390265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>
                <a:latin typeface="Arial MT"/>
                <a:cs typeface="Arial MT"/>
              </a:rPr>
              <a:t>Intellectual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standards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438150" y="68580"/>
            <a:ext cx="1927860" cy="1203960"/>
            <a:chOff x="438150" y="68580"/>
            <a:chExt cx="1927860" cy="1203960"/>
          </a:xfrm>
        </p:grpSpPr>
        <p:sp>
          <p:nvSpPr>
            <p:cNvPr id="10" name="object 10" descr=""/>
            <p:cNvSpPr/>
            <p:nvPr/>
          </p:nvSpPr>
          <p:spPr>
            <a:xfrm>
              <a:off x="457200" y="8763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457200" y="8763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57200" y="87630"/>
            <a:ext cx="1889760" cy="1165860"/>
          </a:xfrm>
          <a:prstGeom prst="rect"/>
        </p:spPr>
        <p:txBody>
          <a:bodyPr wrap="square" lIns="0" tIns="305435" rIns="0" bIns="0" rtlCol="0" vert="horz">
            <a:spAutoFit/>
          </a:bodyPr>
          <a:lstStyle/>
          <a:p>
            <a:pPr marL="421640">
              <a:lnSpc>
                <a:spcPct val="100000"/>
              </a:lnSpc>
              <a:spcBef>
                <a:spcPts val="2405"/>
              </a:spcBef>
            </a:pPr>
            <a:r>
              <a:rPr dirty="0" sz="2800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 b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169153" y="1825244"/>
            <a:ext cx="88900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Clarity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6171628" y="2116391"/>
            <a:ext cx="1936750" cy="889635"/>
            <a:chOff x="6171628" y="2116391"/>
            <a:chExt cx="1936750" cy="889635"/>
          </a:xfrm>
        </p:grpSpPr>
        <p:sp>
          <p:nvSpPr>
            <p:cNvPr id="15" name="object 15" descr=""/>
            <p:cNvSpPr/>
            <p:nvPr/>
          </p:nvSpPr>
          <p:spPr>
            <a:xfrm>
              <a:off x="6176390" y="2121154"/>
              <a:ext cx="654050" cy="220345"/>
            </a:xfrm>
            <a:custGeom>
              <a:avLst/>
              <a:gdLst/>
              <a:ahLst/>
              <a:cxnLst/>
              <a:rect l="l" t="t" r="r" b="b"/>
              <a:pathLst>
                <a:path w="654050" h="220344">
                  <a:moveTo>
                    <a:pt x="0" y="0"/>
                  </a:moveTo>
                  <a:lnTo>
                    <a:pt x="48706" y="8968"/>
                  </a:lnTo>
                  <a:lnTo>
                    <a:pt x="97170" y="18996"/>
                  </a:lnTo>
                  <a:lnTo>
                    <a:pt x="145375" y="30079"/>
                  </a:lnTo>
                  <a:lnTo>
                    <a:pt x="193302" y="42211"/>
                  </a:lnTo>
                  <a:lnTo>
                    <a:pt x="240934" y="55387"/>
                  </a:lnTo>
                  <a:lnTo>
                    <a:pt x="288255" y="69603"/>
                  </a:lnTo>
                  <a:lnTo>
                    <a:pt x="335248" y="84851"/>
                  </a:lnTo>
                  <a:lnTo>
                    <a:pt x="381894" y="101129"/>
                  </a:lnTo>
                  <a:lnTo>
                    <a:pt x="428177" y="118429"/>
                  </a:lnTo>
                  <a:lnTo>
                    <a:pt x="474080" y="136747"/>
                  </a:lnTo>
                  <a:lnTo>
                    <a:pt x="519585" y="156077"/>
                  </a:lnTo>
                  <a:lnTo>
                    <a:pt x="564675" y="176415"/>
                  </a:lnTo>
                  <a:lnTo>
                    <a:pt x="609333" y="197754"/>
                  </a:lnTo>
                  <a:lnTo>
                    <a:pt x="653541" y="220091"/>
                  </a:lnTo>
                </a:path>
              </a:pathLst>
            </a:custGeom>
            <a:ln w="952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6391274" y="2344293"/>
              <a:ext cx="1704339" cy="648970"/>
            </a:xfrm>
            <a:custGeom>
              <a:avLst/>
              <a:gdLst/>
              <a:ahLst/>
              <a:cxnLst/>
              <a:rect l="l" t="t" r="r" b="b"/>
              <a:pathLst>
                <a:path w="1704340" h="648969">
                  <a:moveTo>
                    <a:pt x="1595754" y="0"/>
                  </a:moveTo>
                  <a:lnTo>
                    <a:pt x="108076" y="0"/>
                  </a:lnTo>
                  <a:lnTo>
                    <a:pt x="66008" y="8493"/>
                  </a:lnTo>
                  <a:lnTo>
                    <a:pt x="31654" y="31654"/>
                  </a:lnTo>
                  <a:lnTo>
                    <a:pt x="8493" y="66008"/>
                  </a:lnTo>
                  <a:lnTo>
                    <a:pt x="0" y="108077"/>
                  </a:lnTo>
                  <a:lnTo>
                    <a:pt x="0" y="540385"/>
                  </a:lnTo>
                  <a:lnTo>
                    <a:pt x="8493" y="582453"/>
                  </a:lnTo>
                  <a:lnTo>
                    <a:pt x="31654" y="616807"/>
                  </a:lnTo>
                  <a:lnTo>
                    <a:pt x="66008" y="639968"/>
                  </a:lnTo>
                  <a:lnTo>
                    <a:pt x="108076" y="648462"/>
                  </a:lnTo>
                  <a:lnTo>
                    <a:pt x="1595754" y="648462"/>
                  </a:lnTo>
                  <a:lnTo>
                    <a:pt x="1637823" y="639968"/>
                  </a:lnTo>
                  <a:lnTo>
                    <a:pt x="1672177" y="616807"/>
                  </a:lnTo>
                  <a:lnTo>
                    <a:pt x="1695338" y="582453"/>
                  </a:lnTo>
                  <a:lnTo>
                    <a:pt x="1703831" y="540385"/>
                  </a:lnTo>
                  <a:lnTo>
                    <a:pt x="1703831" y="108077"/>
                  </a:lnTo>
                  <a:lnTo>
                    <a:pt x="1695338" y="66008"/>
                  </a:lnTo>
                  <a:lnTo>
                    <a:pt x="1672177" y="31654"/>
                  </a:lnTo>
                  <a:lnTo>
                    <a:pt x="1637823" y="8493"/>
                  </a:lnTo>
                  <a:lnTo>
                    <a:pt x="1595754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6391274" y="2344293"/>
              <a:ext cx="1704339" cy="648970"/>
            </a:xfrm>
            <a:custGeom>
              <a:avLst/>
              <a:gdLst/>
              <a:ahLst/>
              <a:cxnLst/>
              <a:rect l="l" t="t" r="r" b="b"/>
              <a:pathLst>
                <a:path w="1704340" h="648969">
                  <a:moveTo>
                    <a:pt x="0" y="108077"/>
                  </a:moveTo>
                  <a:lnTo>
                    <a:pt x="8493" y="66008"/>
                  </a:lnTo>
                  <a:lnTo>
                    <a:pt x="31654" y="31654"/>
                  </a:lnTo>
                  <a:lnTo>
                    <a:pt x="66008" y="8493"/>
                  </a:lnTo>
                  <a:lnTo>
                    <a:pt x="108076" y="0"/>
                  </a:lnTo>
                  <a:lnTo>
                    <a:pt x="1595754" y="0"/>
                  </a:lnTo>
                  <a:lnTo>
                    <a:pt x="1637823" y="8493"/>
                  </a:lnTo>
                  <a:lnTo>
                    <a:pt x="1672177" y="31654"/>
                  </a:lnTo>
                  <a:lnTo>
                    <a:pt x="1695338" y="66008"/>
                  </a:lnTo>
                  <a:lnTo>
                    <a:pt x="1703831" y="108077"/>
                  </a:lnTo>
                  <a:lnTo>
                    <a:pt x="1703831" y="540385"/>
                  </a:lnTo>
                  <a:lnTo>
                    <a:pt x="1695338" y="582453"/>
                  </a:lnTo>
                  <a:lnTo>
                    <a:pt x="1672177" y="616807"/>
                  </a:lnTo>
                  <a:lnTo>
                    <a:pt x="1637823" y="639968"/>
                  </a:lnTo>
                  <a:lnTo>
                    <a:pt x="1595754" y="648462"/>
                  </a:lnTo>
                  <a:lnTo>
                    <a:pt x="108076" y="648462"/>
                  </a:lnTo>
                  <a:lnTo>
                    <a:pt x="66008" y="639968"/>
                  </a:lnTo>
                  <a:lnTo>
                    <a:pt x="31654" y="616807"/>
                  </a:lnTo>
                  <a:lnTo>
                    <a:pt x="8493" y="582453"/>
                  </a:lnTo>
                  <a:lnTo>
                    <a:pt x="0" y="540385"/>
                  </a:lnTo>
                  <a:lnTo>
                    <a:pt x="0" y="108077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6562343" y="2443988"/>
            <a:ext cx="12795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Accuracy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6947789" y="2993834"/>
            <a:ext cx="1614170" cy="1304925"/>
            <a:chOff x="6947789" y="2993834"/>
            <a:chExt cx="1614170" cy="1304925"/>
          </a:xfrm>
        </p:grpSpPr>
        <p:sp>
          <p:nvSpPr>
            <p:cNvPr id="20" name="object 20" descr=""/>
            <p:cNvSpPr/>
            <p:nvPr/>
          </p:nvSpPr>
          <p:spPr>
            <a:xfrm>
              <a:off x="7515225" y="2998597"/>
              <a:ext cx="162560" cy="633095"/>
            </a:xfrm>
            <a:custGeom>
              <a:avLst/>
              <a:gdLst/>
              <a:ahLst/>
              <a:cxnLst/>
              <a:rect l="l" t="t" r="r" b="b"/>
              <a:pathLst>
                <a:path w="162559" h="633095">
                  <a:moveTo>
                    <a:pt x="0" y="0"/>
                  </a:moveTo>
                  <a:lnTo>
                    <a:pt x="18986" y="46796"/>
                  </a:lnTo>
                  <a:lnTo>
                    <a:pt x="36903" y="93976"/>
                  </a:lnTo>
                  <a:lnTo>
                    <a:pt x="53748" y="141519"/>
                  </a:lnTo>
                  <a:lnTo>
                    <a:pt x="69514" y="189407"/>
                  </a:lnTo>
                  <a:lnTo>
                    <a:pt x="84199" y="237622"/>
                  </a:lnTo>
                  <a:lnTo>
                    <a:pt x="97797" y="286144"/>
                  </a:lnTo>
                  <a:lnTo>
                    <a:pt x="110304" y="334955"/>
                  </a:lnTo>
                  <a:lnTo>
                    <a:pt x="121715" y="384036"/>
                  </a:lnTo>
                  <a:lnTo>
                    <a:pt x="132026" y="433369"/>
                  </a:lnTo>
                  <a:lnTo>
                    <a:pt x="141233" y="482935"/>
                  </a:lnTo>
                  <a:lnTo>
                    <a:pt x="149330" y="532714"/>
                  </a:lnTo>
                  <a:lnTo>
                    <a:pt x="156313" y="582689"/>
                  </a:lnTo>
                  <a:lnTo>
                    <a:pt x="162178" y="632840"/>
                  </a:lnTo>
                </a:path>
              </a:pathLst>
            </a:custGeom>
            <a:ln w="9524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6960489" y="3638169"/>
              <a:ext cx="1588770" cy="647700"/>
            </a:xfrm>
            <a:custGeom>
              <a:avLst/>
              <a:gdLst/>
              <a:ahLst/>
              <a:cxnLst/>
              <a:rect l="l" t="t" r="r" b="b"/>
              <a:pathLst>
                <a:path w="1588770" h="647700">
                  <a:moveTo>
                    <a:pt x="1480819" y="0"/>
                  </a:moveTo>
                  <a:lnTo>
                    <a:pt x="107950" y="0"/>
                  </a:lnTo>
                  <a:lnTo>
                    <a:pt x="65954" y="8491"/>
                  </a:lnTo>
                  <a:lnTo>
                    <a:pt x="31638" y="31638"/>
                  </a:lnTo>
                  <a:lnTo>
                    <a:pt x="8491" y="65954"/>
                  </a:lnTo>
                  <a:lnTo>
                    <a:pt x="0" y="107949"/>
                  </a:lnTo>
                  <a:lnTo>
                    <a:pt x="0" y="539749"/>
                  </a:lnTo>
                  <a:lnTo>
                    <a:pt x="8491" y="581745"/>
                  </a:lnTo>
                  <a:lnTo>
                    <a:pt x="31638" y="616061"/>
                  </a:lnTo>
                  <a:lnTo>
                    <a:pt x="65954" y="639208"/>
                  </a:lnTo>
                  <a:lnTo>
                    <a:pt x="107950" y="647699"/>
                  </a:lnTo>
                  <a:lnTo>
                    <a:pt x="1480819" y="647699"/>
                  </a:lnTo>
                  <a:lnTo>
                    <a:pt x="1522815" y="639208"/>
                  </a:lnTo>
                  <a:lnTo>
                    <a:pt x="1557131" y="616061"/>
                  </a:lnTo>
                  <a:lnTo>
                    <a:pt x="1580278" y="581745"/>
                  </a:lnTo>
                  <a:lnTo>
                    <a:pt x="1588769" y="539749"/>
                  </a:lnTo>
                  <a:lnTo>
                    <a:pt x="1588769" y="107949"/>
                  </a:lnTo>
                  <a:lnTo>
                    <a:pt x="1580278" y="65954"/>
                  </a:lnTo>
                  <a:lnTo>
                    <a:pt x="1557131" y="31638"/>
                  </a:lnTo>
                  <a:lnTo>
                    <a:pt x="1522815" y="8491"/>
                  </a:lnTo>
                  <a:lnTo>
                    <a:pt x="1480819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6960489" y="3638169"/>
              <a:ext cx="1588770" cy="647700"/>
            </a:xfrm>
            <a:custGeom>
              <a:avLst/>
              <a:gdLst/>
              <a:ahLst/>
              <a:cxnLst/>
              <a:rect l="l" t="t" r="r" b="b"/>
              <a:pathLst>
                <a:path w="1588770" h="647700">
                  <a:moveTo>
                    <a:pt x="0" y="107949"/>
                  </a:moveTo>
                  <a:lnTo>
                    <a:pt x="8491" y="65954"/>
                  </a:lnTo>
                  <a:lnTo>
                    <a:pt x="31638" y="31638"/>
                  </a:lnTo>
                  <a:lnTo>
                    <a:pt x="65954" y="8491"/>
                  </a:lnTo>
                  <a:lnTo>
                    <a:pt x="107950" y="0"/>
                  </a:lnTo>
                  <a:lnTo>
                    <a:pt x="1480819" y="0"/>
                  </a:lnTo>
                  <a:lnTo>
                    <a:pt x="1522815" y="8491"/>
                  </a:lnTo>
                  <a:lnTo>
                    <a:pt x="1557131" y="31638"/>
                  </a:lnTo>
                  <a:lnTo>
                    <a:pt x="1580278" y="65954"/>
                  </a:lnTo>
                  <a:lnTo>
                    <a:pt x="1588769" y="107949"/>
                  </a:lnTo>
                  <a:lnTo>
                    <a:pt x="1588769" y="539749"/>
                  </a:lnTo>
                  <a:lnTo>
                    <a:pt x="1580278" y="581745"/>
                  </a:lnTo>
                  <a:lnTo>
                    <a:pt x="1557131" y="616061"/>
                  </a:lnTo>
                  <a:lnTo>
                    <a:pt x="1522815" y="639208"/>
                  </a:lnTo>
                  <a:lnTo>
                    <a:pt x="1480819" y="647699"/>
                  </a:lnTo>
                  <a:lnTo>
                    <a:pt x="107950" y="647699"/>
                  </a:lnTo>
                  <a:lnTo>
                    <a:pt x="65954" y="639208"/>
                  </a:lnTo>
                  <a:lnTo>
                    <a:pt x="31638" y="616061"/>
                  </a:lnTo>
                  <a:lnTo>
                    <a:pt x="8491" y="581745"/>
                  </a:lnTo>
                  <a:lnTo>
                    <a:pt x="0" y="539749"/>
                  </a:lnTo>
                  <a:lnTo>
                    <a:pt x="0" y="107949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7116826" y="3737609"/>
            <a:ext cx="127889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Precision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6604889" y="4287964"/>
            <a:ext cx="1811020" cy="1336675"/>
            <a:chOff x="6604889" y="4287964"/>
            <a:chExt cx="1811020" cy="1336675"/>
          </a:xfrm>
        </p:grpSpPr>
        <p:sp>
          <p:nvSpPr>
            <p:cNvPr id="25" name="object 25" descr=""/>
            <p:cNvSpPr/>
            <p:nvPr/>
          </p:nvSpPr>
          <p:spPr>
            <a:xfrm>
              <a:off x="7648702" y="4292727"/>
              <a:ext cx="132080" cy="664845"/>
            </a:xfrm>
            <a:custGeom>
              <a:avLst/>
              <a:gdLst/>
              <a:ahLst/>
              <a:cxnLst/>
              <a:rect l="l" t="t" r="r" b="b"/>
              <a:pathLst>
                <a:path w="132079" h="664845">
                  <a:moveTo>
                    <a:pt x="131825" y="0"/>
                  </a:moveTo>
                  <a:lnTo>
                    <a:pt x="128873" y="52315"/>
                  </a:lnTo>
                  <a:lnTo>
                    <a:pt x="124707" y="104502"/>
                  </a:lnTo>
                  <a:lnTo>
                    <a:pt x="119332" y="156542"/>
                  </a:lnTo>
                  <a:lnTo>
                    <a:pt x="112752" y="208414"/>
                  </a:lnTo>
                  <a:lnTo>
                    <a:pt x="104972" y="260099"/>
                  </a:lnTo>
                  <a:lnTo>
                    <a:pt x="95995" y="311577"/>
                  </a:lnTo>
                  <a:lnTo>
                    <a:pt x="85825" y="362828"/>
                  </a:lnTo>
                  <a:lnTo>
                    <a:pt x="74467" y="413832"/>
                  </a:lnTo>
                  <a:lnTo>
                    <a:pt x="61925" y="464570"/>
                  </a:lnTo>
                  <a:lnTo>
                    <a:pt x="48203" y="515022"/>
                  </a:lnTo>
                  <a:lnTo>
                    <a:pt x="33306" y="565168"/>
                  </a:lnTo>
                  <a:lnTo>
                    <a:pt x="17236" y="614989"/>
                  </a:lnTo>
                  <a:lnTo>
                    <a:pt x="0" y="664464"/>
                  </a:lnTo>
                </a:path>
              </a:pathLst>
            </a:custGeom>
            <a:ln w="952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6617589" y="4964049"/>
              <a:ext cx="1785620" cy="647700"/>
            </a:xfrm>
            <a:custGeom>
              <a:avLst/>
              <a:gdLst/>
              <a:ahLst/>
              <a:cxnLst/>
              <a:rect l="l" t="t" r="r" b="b"/>
              <a:pathLst>
                <a:path w="1785620" h="647700">
                  <a:moveTo>
                    <a:pt x="1677415" y="0"/>
                  </a:moveTo>
                  <a:lnTo>
                    <a:pt x="107950" y="0"/>
                  </a:lnTo>
                  <a:lnTo>
                    <a:pt x="65954" y="8491"/>
                  </a:lnTo>
                  <a:lnTo>
                    <a:pt x="31638" y="31638"/>
                  </a:lnTo>
                  <a:lnTo>
                    <a:pt x="8491" y="65954"/>
                  </a:lnTo>
                  <a:lnTo>
                    <a:pt x="0" y="107950"/>
                  </a:lnTo>
                  <a:lnTo>
                    <a:pt x="0" y="539750"/>
                  </a:lnTo>
                  <a:lnTo>
                    <a:pt x="8491" y="581745"/>
                  </a:lnTo>
                  <a:lnTo>
                    <a:pt x="31638" y="616061"/>
                  </a:lnTo>
                  <a:lnTo>
                    <a:pt x="65954" y="639208"/>
                  </a:lnTo>
                  <a:lnTo>
                    <a:pt x="107950" y="647700"/>
                  </a:lnTo>
                  <a:lnTo>
                    <a:pt x="1677415" y="647700"/>
                  </a:lnTo>
                  <a:lnTo>
                    <a:pt x="1719411" y="639208"/>
                  </a:lnTo>
                  <a:lnTo>
                    <a:pt x="1753727" y="616061"/>
                  </a:lnTo>
                  <a:lnTo>
                    <a:pt x="1776874" y="581745"/>
                  </a:lnTo>
                  <a:lnTo>
                    <a:pt x="1785365" y="539750"/>
                  </a:lnTo>
                  <a:lnTo>
                    <a:pt x="1785365" y="107950"/>
                  </a:lnTo>
                  <a:lnTo>
                    <a:pt x="1776874" y="65954"/>
                  </a:lnTo>
                  <a:lnTo>
                    <a:pt x="1753727" y="31638"/>
                  </a:lnTo>
                  <a:lnTo>
                    <a:pt x="1719411" y="8491"/>
                  </a:lnTo>
                  <a:lnTo>
                    <a:pt x="1677415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6617589" y="4964049"/>
              <a:ext cx="1785620" cy="647700"/>
            </a:xfrm>
            <a:custGeom>
              <a:avLst/>
              <a:gdLst/>
              <a:ahLst/>
              <a:cxnLst/>
              <a:rect l="l" t="t" r="r" b="b"/>
              <a:pathLst>
                <a:path w="1785620" h="647700">
                  <a:moveTo>
                    <a:pt x="0" y="107950"/>
                  </a:moveTo>
                  <a:lnTo>
                    <a:pt x="8491" y="65954"/>
                  </a:lnTo>
                  <a:lnTo>
                    <a:pt x="31638" y="31638"/>
                  </a:lnTo>
                  <a:lnTo>
                    <a:pt x="65954" y="8491"/>
                  </a:lnTo>
                  <a:lnTo>
                    <a:pt x="107950" y="0"/>
                  </a:lnTo>
                  <a:lnTo>
                    <a:pt x="1677415" y="0"/>
                  </a:lnTo>
                  <a:lnTo>
                    <a:pt x="1719411" y="8491"/>
                  </a:lnTo>
                  <a:lnTo>
                    <a:pt x="1753727" y="31638"/>
                  </a:lnTo>
                  <a:lnTo>
                    <a:pt x="1776874" y="65954"/>
                  </a:lnTo>
                  <a:lnTo>
                    <a:pt x="1785365" y="107950"/>
                  </a:lnTo>
                  <a:lnTo>
                    <a:pt x="1785365" y="539750"/>
                  </a:lnTo>
                  <a:lnTo>
                    <a:pt x="1776874" y="581745"/>
                  </a:lnTo>
                  <a:lnTo>
                    <a:pt x="1753727" y="616061"/>
                  </a:lnTo>
                  <a:lnTo>
                    <a:pt x="1719411" y="639208"/>
                  </a:lnTo>
                  <a:lnTo>
                    <a:pt x="1677415" y="647700"/>
                  </a:lnTo>
                  <a:lnTo>
                    <a:pt x="107950" y="647700"/>
                  </a:lnTo>
                  <a:lnTo>
                    <a:pt x="65954" y="639208"/>
                  </a:lnTo>
                  <a:lnTo>
                    <a:pt x="31638" y="616061"/>
                  </a:lnTo>
                  <a:lnTo>
                    <a:pt x="8491" y="581745"/>
                  </a:lnTo>
                  <a:lnTo>
                    <a:pt x="0" y="539750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6779514" y="5063490"/>
            <a:ext cx="1464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Relevance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4671695" y="5612003"/>
            <a:ext cx="2630805" cy="1074420"/>
            <a:chOff x="4671695" y="5612003"/>
            <a:chExt cx="2630805" cy="1074420"/>
          </a:xfrm>
        </p:grpSpPr>
        <p:sp>
          <p:nvSpPr>
            <p:cNvPr id="30" name="object 30" descr=""/>
            <p:cNvSpPr/>
            <p:nvPr/>
          </p:nvSpPr>
          <p:spPr>
            <a:xfrm>
              <a:off x="6737223" y="5616765"/>
              <a:ext cx="560705" cy="405765"/>
            </a:xfrm>
            <a:custGeom>
              <a:avLst/>
              <a:gdLst/>
              <a:ahLst/>
              <a:cxnLst/>
              <a:rect l="l" t="t" r="r" b="b"/>
              <a:pathLst>
                <a:path w="560704" h="405764">
                  <a:moveTo>
                    <a:pt x="560451" y="0"/>
                  </a:moveTo>
                  <a:lnTo>
                    <a:pt x="524783" y="34563"/>
                  </a:lnTo>
                  <a:lnTo>
                    <a:pt x="488384" y="68306"/>
                  </a:lnTo>
                  <a:lnTo>
                    <a:pt x="451268" y="101218"/>
                  </a:lnTo>
                  <a:lnTo>
                    <a:pt x="413451" y="133289"/>
                  </a:lnTo>
                  <a:lnTo>
                    <a:pt x="374948" y="164506"/>
                  </a:lnTo>
                  <a:lnTo>
                    <a:pt x="335773" y="194861"/>
                  </a:lnTo>
                  <a:lnTo>
                    <a:pt x="295941" y="224342"/>
                  </a:lnTo>
                  <a:lnTo>
                    <a:pt x="255468" y="252938"/>
                  </a:lnTo>
                  <a:lnTo>
                    <a:pt x="214369" y="280639"/>
                  </a:lnTo>
                  <a:lnTo>
                    <a:pt x="172658" y="307435"/>
                  </a:lnTo>
                  <a:lnTo>
                    <a:pt x="130351" y="333314"/>
                  </a:lnTo>
                  <a:lnTo>
                    <a:pt x="87462" y="358266"/>
                  </a:lnTo>
                  <a:lnTo>
                    <a:pt x="44006" y="382280"/>
                  </a:lnTo>
                  <a:lnTo>
                    <a:pt x="0" y="405345"/>
                  </a:lnTo>
                </a:path>
              </a:pathLst>
            </a:custGeom>
            <a:ln w="952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4684395" y="6025515"/>
              <a:ext cx="2185035" cy="647700"/>
            </a:xfrm>
            <a:custGeom>
              <a:avLst/>
              <a:gdLst/>
              <a:ahLst/>
              <a:cxnLst/>
              <a:rect l="l" t="t" r="r" b="b"/>
              <a:pathLst>
                <a:path w="2185034" h="647700">
                  <a:moveTo>
                    <a:pt x="2076703" y="0"/>
                  </a:moveTo>
                  <a:lnTo>
                    <a:pt x="107950" y="0"/>
                  </a:lnTo>
                  <a:lnTo>
                    <a:pt x="65954" y="8483"/>
                  </a:lnTo>
                  <a:lnTo>
                    <a:pt x="31638" y="31619"/>
                  </a:lnTo>
                  <a:lnTo>
                    <a:pt x="8491" y="65933"/>
                  </a:lnTo>
                  <a:lnTo>
                    <a:pt x="0" y="107950"/>
                  </a:lnTo>
                  <a:lnTo>
                    <a:pt x="0" y="539750"/>
                  </a:lnTo>
                  <a:lnTo>
                    <a:pt x="8491" y="581766"/>
                  </a:lnTo>
                  <a:lnTo>
                    <a:pt x="31638" y="616080"/>
                  </a:lnTo>
                  <a:lnTo>
                    <a:pt x="65954" y="639216"/>
                  </a:lnTo>
                  <a:lnTo>
                    <a:pt x="107950" y="647700"/>
                  </a:lnTo>
                  <a:lnTo>
                    <a:pt x="2076703" y="647700"/>
                  </a:lnTo>
                  <a:lnTo>
                    <a:pt x="2118699" y="639216"/>
                  </a:lnTo>
                  <a:lnTo>
                    <a:pt x="2153015" y="616080"/>
                  </a:lnTo>
                  <a:lnTo>
                    <a:pt x="2176162" y="581766"/>
                  </a:lnTo>
                  <a:lnTo>
                    <a:pt x="2184654" y="539750"/>
                  </a:lnTo>
                  <a:lnTo>
                    <a:pt x="2184654" y="107950"/>
                  </a:lnTo>
                  <a:lnTo>
                    <a:pt x="2176162" y="65933"/>
                  </a:lnTo>
                  <a:lnTo>
                    <a:pt x="2153015" y="31619"/>
                  </a:lnTo>
                  <a:lnTo>
                    <a:pt x="2118699" y="8483"/>
                  </a:lnTo>
                  <a:lnTo>
                    <a:pt x="2076703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4684395" y="6025515"/>
              <a:ext cx="2185035" cy="647700"/>
            </a:xfrm>
            <a:custGeom>
              <a:avLst/>
              <a:gdLst/>
              <a:ahLst/>
              <a:cxnLst/>
              <a:rect l="l" t="t" r="r" b="b"/>
              <a:pathLst>
                <a:path w="2185034" h="647700">
                  <a:moveTo>
                    <a:pt x="0" y="107950"/>
                  </a:moveTo>
                  <a:lnTo>
                    <a:pt x="8491" y="65933"/>
                  </a:lnTo>
                  <a:lnTo>
                    <a:pt x="31638" y="31619"/>
                  </a:lnTo>
                  <a:lnTo>
                    <a:pt x="65954" y="8483"/>
                  </a:lnTo>
                  <a:lnTo>
                    <a:pt x="107950" y="0"/>
                  </a:lnTo>
                  <a:lnTo>
                    <a:pt x="2076703" y="0"/>
                  </a:lnTo>
                  <a:lnTo>
                    <a:pt x="2118699" y="8483"/>
                  </a:lnTo>
                  <a:lnTo>
                    <a:pt x="2153015" y="31619"/>
                  </a:lnTo>
                  <a:lnTo>
                    <a:pt x="2176162" y="65933"/>
                  </a:lnTo>
                  <a:lnTo>
                    <a:pt x="2184654" y="107950"/>
                  </a:lnTo>
                  <a:lnTo>
                    <a:pt x="2184654" y="539750"/>
                  </a:lnTo>
                  <a:lnTo>
                    <a:pt x="2176162" y="581766"/>
                  </a:lnTo>
                  <a:lnTo>
                    <a:pt x="2153015" y="616080"/>
                  </a:lnTo>
                  <a:lnTo>
                    <a:pt x="2118699" y="639216"/>
                  </a:lnTo>
                  <a:lnTo>
                    <a:pt x="2076703" y="647700"/>
                  </a:lnTo>
                  <a:lnTo>
                    <a:pt x="107950" y="647700"/>
                  </a:lnTo>
                  <a:lnTo>
                    <a:pt x="65954" y="639216"/>
                  </a:lnTo>
                  <a:lnTo>
                    <a:pt x="31638" y="616080"/>
                  </a:lnTo>
                  <a:lnTo>
                    <a:pt x="8491" y="581766"/>
                  </a:lnTo>
                  <a:lnTo>
                    <a:pt x="0" y="539750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 descr=""/>
          <p:cNvSpPr txBox="1"/>
          <p:nvPr/>
        </p:nvSpPr>
        <p:spPr>
          <a:xfrm>
            <a:off x="4978400" y="5966967"/>
            <a:ext cx="1600200" cy="707390"/>
          </a:xfrm>
          <a:prstGeom prst="rect">
            <a:avLst/>
          </a:prstGeom>
        </p:spPr>
        <p:txBody>
          <a:bodyPr wrap="square" lIns="0" tIns="65405" rIns="0" bIns="0" rtlCol="0" vert="horz">
            <a:spAutoFit/>
          </a:bodyPr>
          <a:lstStyle/>
          <a:p>
            <a:pPr marL="12700" marR="5080" indent="304800">
              <a:lnSpc>
                <a:spcPts val="2480"/>
              </a:lnSpc>
              <a:spcBef>
                <a:spcPts val="515"/>
              </a:spcBef>
            </a:pPr>
            <a:r>
              <a:rPr dirty="0" sz="2400" spc="-10">
                <a:latin typeface="Arial MT"/>
                <a:cs typeface="Arial MT"/>
              </a:rPr>
              <a:t>Logical correctness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34" name="object 34" descr=""/>
          <p:cNvGrpSpPr/>
          <p:nvPr/>
        </p:nvGrpSpPr>
        <p:grpSpPr>
          <a:xfrm>
            <a:off x="2653919" y="4868290"/>
            <a:ext cx="2025650" cy="1267460"/>
            <a:chOff x="2653919" y="4868290"/>
            <a:chExt cx="2025650" cy="1267460"/>
          </a:xfrm>
        </p:grpSpPr>
        <p:sp>
          <p:nvSpPr>
            <p:cNvPr id="35" name="object 35" descr=""/>
            <p:cNvSpPr/>
            <p:nvPr/>
          </p:nvSpPr>
          <p:spPr>
            <a:xfrm>
              <a:off x="3824605" y="5536945"/>
              <a:ext cx="850265" cy="594360"/>
            </a:xfrm>
            <a:custGeom>
              <a:avLst/>
              <a:gdLst/>
              <a:ahLst/>
              <a:cxnLst/>
              <a:rect l="l" t="t" r="r" b="b"/>
              <a:pathLst>
                <a:path w="850264" h="594360">
                  <a:moveTo>
                    <a:pt x="849884" y="594004"/>
                  </a:moveTo>
                  <a:lnTo>
                    <a:pt x="803586" y="575060"/>
                  </a:lnTo>
                  <a:lnTo>
                    <a:pt x="757777" y="555115"/>
                  </a:lnTo>
                  <a:lnTo>
                    <a:pt x="712472" y="534180"/>
                  </a:lnTo>
                  <a:lnTo>
                    <a:pt x="667684" y="512266"/>
                  </a:lnTo>
                  <a:lnTo>
                    <a:pt x="623430" y="489383"/>
                  </a:lnTo>
                  <a:lnTo>
                    <a:pt x="579723" y="465541"/>
                  </a:lnTo>
                  <a:lnTo>
                    <a:pt x="536579" y="440751"/>
                  </a:lnTo>
                  <a:lnTo>
                    <a:pt x="494013" y="415023"/>
                  </a:lnTo>
                  <a:lnTo>
                    <a:pt x="452040" y="388368"/>
                  </a:lnTo>
                  <a:lnTo>
                    <a:pt x="410673" y="360796"/>
                  </a:lnTo>
                  <a:lnTo>
                    <a:pt x="369930" y="332318"/>
                  </a:lnTo>
                  <a:lnTo>
                    <a:pt x="329823" y="302944"/>
                  </a:lnTo>
                  <a:lnTo>
                    <a:pt x="290369" y="272685"/>
                  </a:lnTo>
                  <a:lnTo>
                    <a:pt x="251582" y="241552"/>
                  </a:lnTo>
                  <a:lnTo>
                    <a:pt x="213477" y="209553"/>
                  </a:lnTo>
                  <a:lnTo>
                    <a:pt x="176068" y="176701"/>
                  </a:lnTo>
                  <a:lnTo>
                    <a:pt x="139371" y="143006"/>
                  </a:lnTo>
                  <a:lnTo>
                    <a:pt x="103401" y="108477"/>
                  </a:lnTo>
                  <a:lnTo>
                    <a:pt x="68173" y="73127"/>
                  </a:lnTo>
                  <a:lnTo>
                    <a:pt x="33700" y="36964"/>
                  </a:lnTo>
                  <a:lnTo>
                    <a:pt x="0" y="0"/>
                  </a:lnTo>
                </a:path>
              </a:pathLst>
            </a:custGeom>
            <a:ln w="952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2666619" y="4880990"/>
              <a:ext cx="1935480" cy="647700"/>
            </a:xfrm>
            <a:custGeom>
              <a:avLst/>
              <a:gdLst/>
              <a:ahLst/>
              <a:cxnLst/>
              <a:rect l="l" t="t" r="r" b="b"/>
              <a:pathLst>
                <a:path w="1935479" h="647700">
                  <a:moveTo>
                    <a:pt x="1827530" y="0"/>
                  </a:moveTo>
                  <a:lnTo>
                    <a:pt x="107950" y="0"/>
                  </a:lnTo>
                  <a:lnTo>
                    <a:pt x="65954" y="8491"/>
                  </a:lnTo>
                  <a:lnTo>
                    <a:pt x="31638" y="31638"/>
                  </a:lnTo>
                  <a:lnTo>
                    <a:pt x="8491" y="65954"/>
                  </a:lnTo>
                  <a:lnTo>
                    <a:pt x="0" y="107949"/>
                  </a:lnTo>
                  <a:lnTo>
                    <a:pt x="0" y="539749"/>
                  </a:lnTo>
                  <a:lnTo>
                    <a:pt x="8491" y="581745"/>
                  </a:lnTo>
                  <a:lnTo>
                    <a:pt x="31638" y="616061"/>
                  </a:lnTo>
                  <a:lnTo>
                    <a:pt x="65954" y="639208"/>
                  </a:lnTo>
                  <a:lnTo>
                    <a:pt x="107950" y="647699"/>
                  </a:lnTo>
                  <a:lnTo>
                    <a:pt x="1827530" y="647699"/>
                  </a:lnTo>
                  <a:lnTo>
                    <a:pt x="1869525" y="639208"/>
                  </a:lnTo>
                  <a:lnTo>
                    <a:pt x="1903841" y="616061"/>
                  </a:lnTo>
                  <a:lnTo>
                    <a:pt x="1926988" y="581745"/>
                  </a:lnTo>
                  <a:lnTo>
                    <a:pt x="1935480" y="539749"/>
                  </a:lnTo>
                  <a:lnTo>
                    <a:pt x="1935480" y="107949"/>
                  </a:lnTo>
                  <a:lnTo>
                    <a:pt x="1926988" y="65954"/>
                  </a:lnTo>
                  <a:lnTo>
                    <a:pt x="1903841" y="31638"/>
                  </a:lnTo>
                  <a:lnTo>
                    <a:pt x="1869525" y="8491"/>
                  </a:lnTo>
                  <a:lnTo>
                    <a:pt x="1827530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2666619" y="4880990"/>
              <a:ext cx="1935480" cy="647700"/>
            </a:xfrm>
            <a:custGeom>
              <a:avLst/>
              <a:gdLst/>
              <a:ahLst/>
              <a:cxnLst/>
              <a:rect l="l" t="t" r="r" b="b"/>
              <a:pathLst>
                <a:path w="1935479" h="647700">
                  <a:moveTo>
                    <a:pt x="0" y="107949"/>
                  </a:moveTo>
                  <a:lnTo>
                    <a:pt x="8491" y="65954"/>
                  </a:lnTo>
                  <a:lnTo>
                    <a:pt x="31638" y="31638"/>
                  </a:lnTo>
                  <a:lnTo>
                    <a:pt x="65954" y="8491"/>
                  </a:lnTo>
                  <a:lnTo>
                    <a:pt x="107950" y="0"/>
                  </a:lnTo>
                  <a:lnTo>
                    <a:pt x="1827530" y="0"/>
                  </a:lnTo>
                  <a:lnTo>
                    <a:pt x="1869525" y="8491"/>
                  </a:lnTo>
                  <a:lnTo>
                    <a:pt x="1903841" y="31638"/>
                  </a:lnTo>
                  <a:lnTo>
                    <a:pt x="1926988" y="65954"/>
                  </a:lnTo>
                  <a:lnTo>
                    <a:pt x="1935480" y="107949"/>
                  </a:lnTo>
                  <a:lnTo>
                    <a:pt x="1935480" y="539749"/>
                  </a:lnTo>
                  <a:lnTo>
                    <a:pt x="1926988" y="581745"/>
                  </a:lnTo>
                  <a:lnTo>
                    <a:pt x="1903841" y="616061"/>
                  </a:lnTo>
                  <a:lnTo>
                    <a:pt x="1869525" y="639208"/>
                  </a:lnTo>
                  <a:lnTo>
                    <a:pt x="1827530" y="647699"/>
                  </a:lnTo>
                  <a:lnTo>
                    <a:pt x="107950" y="647699"/>
                  </a:lnTo>
                  <a:lnTo>
                    <a:pt x="65954" y="639208"/>
                  </a:lnTo>
                  <a:lnTo>
                    <a:pt x="31638" y="616061"/>
                  </a:lnTo>
                  <a:lnTo>
                    <a:pt x="8491" y="581745"/>
                  </a:lnTo>
                  <a:lnTo>
                    <a:pt x="0" y="539749"/>
                  </a:lnTo>
                  <a:lnTo>
                    <a:pt x="0" y="107949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 descr=""/>
          <p:cNvSpPr txBox="1"/>
          <p:nvPr/>
        </p:nvSpPr>
        <p:spPr>
          <a:xfrm>
            <a:off x="2792729" y="4980432"/>
            <a:ext cx="16846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Consistency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2718689" y="3748151"/>
            <a:ext cx="1449705" cy="1132840"/>
            <a:chOff x="2718689" y="3748151"/>
            <a:chExt cx="1449705" cy="1132840"/>
          </a:xfrm>
        </p:grpSpPr>
        <p:sp>
          <p:nvSpPr>
            <p:cNvPr id="40" name="object 40" descr=""/>
            <p:cNvSpPr/>
            <p:nvPr/>
          </p:nvSpPr>
          <p:spPr>
            <a:xfrm>
              <a:off x="3436239" y="4413631"/>
              <a:ext cx="78740" cy="462280"/>
            </a:xfrm>
            <a:custGeom>
              <a:avLst/>
              <a:gdLst/>
              <a:ahLst/>
              <a:cxnLst/>
              <a:rect l="l" t="t" r="r" b="b"/>
              <a:pathLst>
                <a:path w="78739" h="462279">
                  <a:moveTo>
                    <a:pt x="78359" y="462280"/>
                  </a:moveTo>
                  <a:lnTo>
                    <a:pt x="64892" y="411840"/>
                  </a:lnTo>
                  <a:lnTo>
                    <a:pt x="52607" y="361121"/>
                  </a:lnTo>
                  <a:lnTo>
                    <a:pt x="41505" y="310143"/>
                  </a:lnTo>
                  <a:lnTo>
                    <a:pt x="31592" y="258926"/>
                  </a:lnTo>
                  <a:lnTo>
                    <a:pt x="22871" y="207492"/>
                  </a:lnTo>
                  <a:lnTo>
                    <a:pt x="15348" y="155861"/>
                  </a:lnTo>
                  <a:lnTo>
                    <a:pt x="9025" y="104055"/>
                  </a:lnTo>
                  <a:lnTo>
                    <a:pt x="3908" y="52094"/>
                  </a:lnTo>
                  <a:lnTo>
                    <a:pt x="0" y="0"/>
                  </a:lnTo>
                </a:path>
              </a:pathLst>
            </a:custGeom>
            <a:ln w="952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2731389" y="3760851"/>
              <a:ext cx="1424305" cy="648970"/>
            </a:xfrm>
            <a:custGeom>
              <a:avLst/>
              <a:gdLst/>
              <a:ahLst/>
              <a:cxnLst/>
              <a:rect l="l" t="t" r="r" b="b"/>
              <a:pathLst>
                <a:path w="1424304" h="648970">
                  <a:moveTo>
                    <a:pt x="1316101" y="0"/>
                  </a:moveTo>
                  <a:lnTo>
                    <a:pt x="108077" y="0"/>
                  </a:lnTo>
                  <a:lnTo>
                    <a:pt x="66008" y="8493"/>
                  </a:lnTo>
                  <a:lnTo>
                    <a:pt x="31654" y="31654"/>
                  </a:lnTo>
                  <a:lnTo>
                    <a:pt x="8493" y="66008"/>
                  </a:lnTo>
                  <a:lnTo>
                    <a:pt x="0" y="108076"/>
                  </a:lnTo>
                  <a:lnTo>
                    <a:pt x="0" y="540385"/>
                  </a:lnTo>
                  <a:lnTo>
                    <a:pt x="8493" y="582453"/>
                  </a:lnTo>
                  <a:lnTo>
                    <a:pt x="31654" y="616807"/>
                  </a:lnTo>
                  <a:lnTo>
                    <a:pt x="66008" y="639968"/>
                  </a:lnTo>
                  <a:lnTo>
                    <a:pt x="108077" y="648462"/>
                  </a:lnTo>
                  <a:lnTo>
                    <a:pt x="1316101" y="648462"/>
                  </a:lnTo>
                  <a:lnTo>
                    <a:pt x="1358169" y="639968"/>
                  </a:lnTo>
                  <a:lnTo>
                    <a:pt x="1392523" y="616807"/>
                  </a:lnTo>
                  <a:lnTo>
                    <a:pt x="1415684" y="582453"/>
                  </a:lnTo>
                  <a:lnTo>
                    <a:pt x="1424177" y="540385"/>
                  </a:lnTo>
                  <a:lnTo>
                    <a:pt x="1424177" y="108076"/>
                  </a:lnTo>
                  <a:lnTo>
                    <a:pt x="1415684" y="66008"/>
                  </a:lnTo>
                  <a:lnTo>
                    <a:pt x="1392523" y="31654"/>
                  </a:lnTo>
                  <a:lnTo>
                    <a:pt x="1358169" y="8493"/>
                  </a:lnTo>
                  <a:lnTo>
                    <a:pt x="1316101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2731389" y="3760851"/>
              <a:ext cx="1424305" cy="648970"/>
            </a:xfrm>
            <a:custGeom>
              <a:avLst/>
              <a:gdLst/>
              <a:ahLst/>
              <a:cxnLst/>
              <a:rect l="l" t="t" r="r" b="b"/>
              <a:pathLst>
                <a:path w="1424304" h="648970">
                  <a:moveTo>
                    <a:pt x="0" y="108076"/>
                  </a:moveTo>
                  <a:lnTo>
                    <a:pt x="8493" y="66008"/>
                  </a:lnTo>
                  <a:lnTo>
                    <a:pt x="31654" y="31654"/>
                  </a:lnTo>
                  <a:lnTo>
                    <a:pt x="66008" y="8493"/>
                  </a:lnTo>
                  <a:lnTo>
                    <a:pt x="108077" y="0"/>
                  </a:lnTo>
                  <a:lnTo>
                    <a:pt x="1316101" y="0"/>
                  </a:lnTo>
                  <a:lnTo>
                    <a:pt x="1358169" y="8493"/>
                  </a:lnTo>
                  <a:lnTo>
                    <a:pt x="1392523" y="31654"/>
                  </a:lnTo>
                  <a:lnTo>
                    <a:pt x="1415684" y="66008"/>
                  </a:lnTo>
                  <a:lnTo>
                    <a:pt x="1424177" y="108076"/>
                  </a:lnTo>
                  <a:lnTo>
                    <a:pt x="1424177" y="540385"/>
                  </a:lnTo>
                  <a:lnTo>
                    <a:pt x="1415684" y="582453"/>
                  </a:lnTo>
                  <a:lnTo>
                    <a:pt x="1392523" y="616807"/>
                  </a:lnTo>
                  <a:lnTo>
                    <a:pt x="1358169" y="639968"/>
                  </a:lnTo>
                  <a:lnTo>
                    <a:pt x="1316101" y="648462"/>
                  </a:lnTo>
                  <a:lnTo>
                    <a:pt x="108077" y="648462"/>
                  </a:lnTo>
                  <a:lnTo>
                    <a:pt x="66008" y="639968"/>
                  </a:lnTo>
                  <a:lnTo>
                    <a:pt x="31654" y="616807"/>
                  </a:lnTo>
                  <a:lnTo>
                    <a:pt x="8493" y="582453"/>
                  </a:lnTo>
                  <a:lnTo>
                    <a:pt x="0" y="540385"/>
                  </a:lnTo>
                  <a:lnTo>
                    <a:pt x="0" y="108076"/>
                  </a:lnTo>
                  <a:close/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 descr=""/>
          <p:cNvSpPr txBox="1"/>
          <p:nvPr/>
        </p:nvSpPr>
        <p:spPr>
          <a:xfrm>
            <a:off x="2848101" y="3860800"/>
            <a:ext cx="11931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Fairness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4" name="object 44" descr=""/>
          <p:cNvGrpSpPr/>
          <p:nvPr/>
        </p:nvGrpSpPr>
        <p:grpSpPr>
          <a:xfrm>
            <a:off x="2743073" y="2524379"/>
            <a:ext cx="2345055" cy="1235710"/>
            <a:chOff x="2743073" y="2524379"/>
            <a:chExt cx="2345055" cy="1235710"/>
          </a:xfrm>
        </p:grpSpPr>
        <p:sp>
          <p:nvSpPr>
            <p:cNvPr id="45" name="object 45" descr=""/>
            <p:cNvSpPr/>
            <p:nvPr/>
          </p:nvSpPr>
          <p:spPr>
            <a:xfrm>
              <a:off x="3501898" y="3190621"/>
              <a:ext cx="182880" cy="565150"/>
            </a:xfrm>
            <a:custGeom>
              <a:avLst/>
              <a:gdLst/>
              <a:ahLst/>
              <a:cxnLst/>
              <a:rect l="l" t="t" r="r" b="b"/>
              <a:pathLst>
                <a:path w="182879" h="565150">
                  <a:moveTo>
                    <a:pt x="0" y="564641"/>
                  </a:moveTo>
                  <a:lnTo>
                    <a:pt x="9457" y="515898"/>
                  </a:lnTo>
                  <a:lnTo>
                    <a:pt x="19984" y="467404"/>
                  </a:lnTo>
                  <a:lnTo>
                    <a:pt x="31573" y="419177"/>
                  </a:lnTo>
                  <a:lnTo>
                    <a:pt x="44219" y="371235"/>
                  </a:lnTo>
                  <a:lnTo>
                    <a:pt x="57916" y="323594"/>
                  </a:lnTo>
                  <a:lnTo>
                    <a:pt x="72659" y="276272"/>
                  </a:lnTo>
                  <a:lnTo>
                    <a:pt x="88442" y="229286"/>
                  </a:lnTo>
                  <a:lnTo>
                    <a:pt x="105259" y="182654"/>
                  </a:lnTo>
                  <a:lnTo>
                    <a:pt x="123104" y="136392"/>
                  </a:lnTo>
                  <a:lnTo>
                    <a:pt x="141972" y="90517"/>
                  </a:lnTo>
                  <a:lnTo>
                    <a:pt x="161857" y="45047"/>
                  </a:lnTo>
                  <a:lnTo>
                    <a:pt x="182752" y="0"/>
                  </a:lnTo>
                </a:path>
              </a:pathLst>
            </a:custGeom>
            <a:ln w="952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2755773" y="2537079"/>
              <a:ext cx="2319655" cy="647700"/>
            </a:xfrm>
            <a:custGeom>
              <a:avLst/>
              <a:gdLst/>
              <a:ahLst/>
              <a:cxnLst/>
              <a:rect l="l" t="t" r="r" b="b"/>
              <a:pathLst>
                <a:path w="2319654" h="647700">
                  <a:moveTo>
                    <a:pt x="2211578" y="0"/>
                  </a:moveTo>
                  <a:lnTo>
                    <a:pt x="107950" y="0"/>
                  </a:lnTo>
                  <a:lnTo>
                    <a:pt x="65954" y="8491"/>
                  </a:lnTo>
                  <a:lnTo>
                    <a:pt x="31638" y="31638"/>
                  </a:lnTo>
                  <a:lnTo>
                    <a:pt x="8491" y="65954"/>
                  </a:lnTo>
                  <a:lnTo>
                    <a:pt x="0" y="107950"/>
                  </a:lnTo>
                  <a:lnTo>
                    <a:pt x="0" y="539750"/>
                  </a:lnTo>
                  <a:lnTo>
                    <a:pt x="8491" y="581745"/>
                  </a:lnTo>
                  <a:lnTo>
                    <a:pt x="31638" y="616061"/>
                  </a:lnTo>
                  <a:lnTo>
                    <a:pt x="65954" y="639208"/>
                  </a:lnTo>
                  <a:lnTo>
                    <a:pt x="107950" y="647700"/>
                  </a:lnTo>
                  <a:lnTo>
                    <a:pt x="2211578" y="647700"/>
                  </a:lnTo>
                  <a:lnTo>
                    <a:pt x="2253573" y="639208"/>
                  </a:lnTo>
                  <a:lnTo>
                    <a:pt x="2287889" y="616061"/>
                  </a:lnTo>
                  <a:lnTo>
                    <a:pt x="2311036" y="581745"/>
                  </a:lnTo>
                  <a:lnTo>
                    <a:pt x="2319528" y="539750"/>
                  </a:lnTo>
                  <a:lnTo>
                    <a:pt x="2319528" y="107950"/>
                  </a:lnTo>
                  <a:lnTo>
                    <a:pt x="2311036" y="65954"/>
                  </a:lnTo>
                  <a:lnTo>
                    <a:pt x="2287889" y="31638"/>
                  </a:lnTo>
                  <a:lnTo>
                    <a:pt x="2253573" y="8491"/>
                  </a:lnTo>
                  <a:lnTo>
                    <a:pt x="2211578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2755773" y="2537079"/>
              <a:ext cx="2319655" cy="647700"/>
            </a:xfrm>
            <a:custGeom>
              <a:avLst/>
              <a:gdLst/>
              <a:ahLst/>
              <a:cxnLst/>
              <a:rect l="l" t="t" r="r" b="b"/>
              <a:pathLst>
                <a:path w="2319654" h="647700">
                  <a:moveTo>
                    <a:pt x="0" y="107950"/>
                  </a:moveTo>
                  <a:lnTo>
                    <a:pt x="8491" y="65954"/>
                  </a:lnTo>
                  <a:lnTo>
                    <a:pt x="31638" y="31638"/>
                  </a:lnTo>
                  <a:lnTo>
                    <a:pt x="65954" y="8491"/>
                  </a:lnTo>
                  <a:lnTo>
                    <a:pt x="107950" y="0"/>
                  </a:lnTo>
                  <a:lnTo>
                    <a:pt x="2211578" y="0"/>
                  </a:lnTo>
                  <a:lnTo>
                    <a:pt x="2253573" y="8491"/>
                  </a:lnTo>
                  <a:lnTo>
                    <a:pt x="2287889" y="31638"/>
                  </a:lnTo>
                  <a:lnTo>
                    <a:pt x="2311036" y="65954"/>
                  </a:lnTo>
                  <a:lnTo>
                    <a:pt x="2319528" y="107950"/>
                  </a:lnTo>
                  <a:lnTo>
                    <a:pt x="2319528" y="539750"/>
                  </a:lnTo>
                  <a:lnTo>
                    <a:pt x="2311036" y="581745"/>
                  </a:lnTo>
                  <a:lnTo>
                    <a:pt x="2287889" y="616061"/>
                  </a:lnTo>
                  <a:lnTo>
                    <a:pt x="2253573" y="639208"/>
                  </a:lnTo>
                  <a:lnTo>
                    <a:pt x="2211578" y="647700"/>
                  </a:lnTo>
                  <a:lnTo>
                    <a:pt x="107950" y="647700"/>
                  </a:lnTo>
                  <a:lnTo>
                    <a:pt x="65954" y="639208"/>
                  </a:lnTo>
                  <a:lnTo>
                    <a:pt x="31638" y="616061"/>
                  </a:lnTo>
                  <a:lnTo>
                    <a:pt x="8491" y="581745"/>
                  </a:lnTo>
                  <a:lnTo>
                    <a:pt x="0" y="539750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 descr=""/>
          <p:cNvSpPr txBox="1"/>
          <p:nvPr/>
        </p:nvSpPr>
        <p:spPr>
          <a:xfrm>
            <a:off x="2930651" y="2636520"/>
            <a:ext cx="197231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Completeness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9" name="object 49" descr=""/>
          <p:cNvGrpSpPr/>
          <p:nvPr/>
        </p:nvGrpSpPr>
        <p:grpSpPr>
          <a:xfrm>
            <a:off x="4257103" y="0"/>
            <a:ext cx="7452359" cy="2536190"/>
            <a:chOff x="4257103" y="0"/>
            <a:chExt cx="7452359" cy="2536190"/>
          </a:xfrm>
        </p:grpSpPr>
        <p:sp>
          <p:nvSpPr>
            <p:cNvPr id="50" name="object 50" descr=""/>
            <p:cNvSpPr/>
            <p:nvPr/>
          </p:nvSpPr>
          <p:spPr>
            <a:xfrm>
              <a:off x="4261865" y="2122170"/>
              <a:ext cx="785495" cy="409575"/>
            </a:xfrm>
            <a:custGeom>
              <a:avLst/>
              <a:gdLst/>
              <a:ahLst/>
              <a:cxnLst/>
              <a:rect l="l" t="t" r="r" b="b"/>
              <a:pathLst>
                <a:path w="785495" h="409575">
                  <a:moveTo>
                    <a:pt x="0" y="409066"/>
                  </a:moveTo>
                  <a:lnTo>
                    <a:pt x="39012" y="378334"/>
                  </a:lnTo>
                  <a:lnTo>
                    <a:pt x="78653" y="348499"/>
                  </a:lnTo>
                  <a:lnTo>
                    <a:pt x="118906" y="319569"/>
                  </a:lnTo>
                  <a:lnTo>
                    <a:pt x="159757" y="291554"/>
                  </a:lnTo>
                  <a:lnTo>
                    <a:pt x="201189" y="264461"/>
                  </a:lnTo>
                  <a:lnTo>
                    <a:pt x="243186" y="238299"/>
                  </a:lnTo>
                  <a:lnTo>
                    <a:pt x="285732" y="213076"/>
                  </a:lnTo>
                  <a:lnTo>
                    <a:pt x="328813" y="188800"/>
                  </a:lnTo>
                  <a:lnTo>
                    <a:pt x="372411" y="165480"/>
                  </a:lnTo>
                  <a:lnTo>
                    <a:pt x="416512" y="143125"/>
                  </a:lnTo>
                  <a:lnTo>
                    <a:pt x="461098" y="121743"/>
                  </a:lnTo>
                  <a:lnTo>
                    <a:pt x="506156" y="101341"/>
                  </a:lnTo>
                  <a:lnTo>
                    <a:pt x="551668" y="81928"/>
                  </a:lnTo>
                  <a:lnTo>
                    <a:pt x="597618" y="63514"/>
                  </a:lnTo>
                  <a:lnTo>
                    <a:pt x="643992" y="46105"/>
                  </a:lnTo>
                  <a:lnTo>
                    <a:pt x="690774" y="29711"/>
                  </a:lnTo>
                  <a:lnTo>
                    <a:pt x="737946" y="14340"/>
                  </a:lnTo>
                  <a:lnTo>
                    <a:pt x="785495" y="0"/>
                  </a:lnTo>
                </a:path>
              </a:pathLst>
            </a:custGeom>
            <a:ln w="9524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1" name="object 5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54617" y="0"/>
              <a:ext cx="2954274" cy="137998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50880" cy="6314440"/>
            <a:chOff x="438150" y="220979"/>
            <a:chExt cx="10850880" cy="63144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5602" y="1343654"/>
              <a:ext cx="10403205" cy="519132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57200" y="1443990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10510774" y="0"/>
                  </a:moveTo>
                  <a:lnTo>
                    <a:pt x="302056" y="0"/>
                  </a:lnTo>
                  <a:lnTo>
                    <a:pt x="253060" y="3953"/>
                  </a:lnTo>
                  <a:lnTo>
                    <a:pt x="206581" y="15400"/>
                  </a:lnTo>
                  <a:lnTo>
                    <a:pt x="163241" y="33717"/>
                  </a:lnTo>
                  <a:lnTo>
                    <a:pt x="123663" y="58281"/>
                  </a:lnTo>
                  <a:lnTo>
                    <a:pt x="88468" y="88471"/>
                  </a:lnTo>
                  <a:lnTo>
                    <a:pt x="58277" y="123663"/>
                  </a:lnTo>
                  <a:lnTo>
                    <a:pt x="33713" y="163235"/>
                  </a:lnTo>
                  <a:lnTo>
                    <a:pt x="15398" y="206564"/>
                  </a:lnTo>
                  <a:lnTo>
                    <a:pt x="3953" y="253029"/>
                  </a:lnTo>
                  <a:lnTo>
                    <a:pt x="0" y="302006"/>
                  </a:lnTo>
                  <a:lnTo>
                    <a:pt x="0" y="4617415"/>
                  </a:lnTo>
                  <a:lnTo>
                    <a:pt x="3953" y="4666408"/>
                  </a:lnTo>
                  <a:lnTo>
                    <a:pt x="15398" y="4712885"/>
                  </a:lnTo>
                  <a:lnTo>
                    <a:pt x="33713" y="4756224"/>
                  </a:lnTo>
                  <a:lnTo>
                    <a:pt x="58277" y="4795803"/>
                  </a:lnTo>
                  <a:lnTo>
                    <a:pt x="88468" y="4830999"/>
                  </a:lnTo>
                  <a:lnTo>
                    <a:pt x="123663" y="4861190"/>
                  </a:lnTo>
                  <a:lnTo>
                    <a:pt x="163241" y="4885755"/>
                  </a:lnTo>
                  <a:lnTo>
                    <a:pt x="206581" y="4904072"/>
                  </a:lnTo>
                  <a:lnTo>
                    <a:pt x="253060" y="4915518"/>
                  </a:lnTo>
                  <a:lnTo>
                    <a:pt x="302056" y="4919472"/>
                  </a:lnTo>
                  <a:lnTo>
                    <a:pt x="10510774" y="4919472"/>
                  </a:lnTo>
                  <a:lnTo>
                    <a:pt x="10559750" y="4915518"/>
                  </a:lnTo>
                  <a:lnTo>
                    <a:pt x="10606215" y="4904072"/>
                  </a:lnTo>
                  <a:lnTo>
                    <a:pt x="10649544" y="4885755"/>
                  </a:lnTo>
                  <a:lnTo>
                    <a:pt x="10689116" y="4861190"/>
                  </a:lnTo>
                  <a:lnTo>
                    <a:pt x="10724308" y="4830999"/>
                  </a:lnTo>
                  <a:lnTo>
                    <a:pt x="10754498" y="4795803"/>
                  </a:lnTo>
                  <a:lnTo>
                    <a:pt x="10779062" y="4756224"/>
                  </a:lnTo>
                  <a:lnTo>
                    <a:pt x="10797379" y="4712885"/>
                  </a:lnTo>
                  <a:lnTo>
                    <a:pt x="10808826" y="4666408"/>
                  </a:lnTo>
                  <a:lnTo>
                    <a:pt x="10812780" y="4617415"/>
                  </a:lnTo>
                  <a:lnTo>
                    <a:pt x="10812780" y="302006"/>
                  </a:lnTo>
                  <a:lnTo>
                    <a:pt x="10808826" y="253029"/>
                  </a:lnTo>
                  <a:lnTo>
                    <a:pt x="10797379" y="206564"/>
                  </a:lnTo>
                  <a:lnTo>
                    <a:pt x="10779062" y="163235"/>
                  </a:lnTo>
                  <a:lnTo>
                    <a:pt x="10754498" y="123663"/>
                  </a:lnTo>
                  <a:lnTo>
                    <a:pt x="10724308" y="88471"/>
                  </a:lnTo>
                  <a:lnTo>
                    <a:pt x="10689116" y="58281"/>
                  </a:lnTo>
                  <a:lnTo>
                    <a:pt x="10649544" y="33717"/>
                  </a:lnTo>
                  <a:lnTo>
                    <a:pt x="10606215" y="15400"/>
                  </a:lnTo>
                  <a:lnTo>
                    <a:pt x="10559750" y="3953"/>
                  </a:lnTo>
                  <a:lnTo>
                    <a:pt x="105107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57200" y="1443990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0" y="302006"/>
                  </a:moveTo>
                  <a:lnTo>
                    <a:pt x="3953" y="253029"/>
                  </a:lnTo>
                  <a:lnTo>
                    <a:pt x="15398" y="206564"/>
                  </a:lnTo>
                  <a:lnTo>
                    <a:pt x="33713" y="163235"/>
                  </a:lnTo>
                  <a:lnTo>
                    <a:pt x="58277" y="123663"/>
                  </a:lnTo>
                  <a:lnTo>
                    <a:pt x="88468" y="88471"/>
                  </a:lnTo>
                  <a:lnTo>
                    <a:pt x="123663" y="58281"/>
                  </a:lnTo>
                  <a:lnTo>
                    <a:pt x="163241" y="33717"/>
                  </a:lnTo>
                  <a:lnTo>
                    <a:pt x="206581" y="15400"/>
                  </a:lnTo>
                  <a:lnTo>
                    <a:pt x="253060" y="3953"/>
                  </a:lnTo>
                  <a:lnTo>
                    <a:pt x="302056" y="0"/>
                  </a:lnTo>
                  <a:lnTo>
                    <a:pt x="10510774" y="0"/>
                  </a:lnTo>
                  <a:lnTo>
                    <a:pt x="10559750" y="3953"/>
                  </a:lnTo>
                  <a:lnTo>
                    <a:pt x="10606215" y="15400"/>
                  </a:lnTo>
                  <a:lnTo>
                    <a:pt x="10649544" y="33717"/>
                  </a:lnTo>
                  <a:lnTo>
                    <a:pt x="10689116" y="58281"/>
                  </a:lnTo>
                  <a:lnTo>
                    <a:pt x="10724308" y="88471"/>
                  </a:lnTo>
                  <a:lnTo>
                    <a:pt x="10754498" y="123663"/>
                  </a:lnTo>
                  <a:lnTo>
                    <a:pt x="10779062" y="163235"/>
                  </a:lnTo>
                  <a:lnTo>
                    <a:pt x="10797379" y="206564"/>
                  </a:lnTo>
                  <a:lnTo>
                    <a:pt x="10808826" y="253029"/>
                  </a:lnTo>
                  <a:lnTo>
                    <a:pt x="10812780" y="302006"/>
                  </a:lnTo>
                  <a:lnTo>
                    <a:pt x="10812780" y="4617415"/>
                  </a:lnTo>
                  <a:lnTo>
                    <a:pt x="10808826" y="4666408"/>
                  </a:lnTo>
                  <a:lnTo>
                    <a:pt x="10797379" y="4712885"/>
                  </a:lnTo>
                  <a:lnTo>
                    <a:pt x="10779062" y="4756224"/>
                  </a:lnTo>
                  <a:lnTo>
                    <a:pt x="10754498" y="4795803"/>
                  </a:lnTo>
                  <a:lnTo>
                    <a:pt x="10724308" y="4830999"/>
                  </a:lnTo>
                  <a:lnTo>
                    <a:pt x="10689116" y="4861190"/>
                  </a:lnTo>
                  <a:lnTo>
                    <a:pt x="10649544" y="4885755"/>
                  </a:lnTo>
                  <a:lnTo>
                    <a:pt x="10606215" y="4904072"/>
                  </a:lnTo>
                  <a:lnTo>
                    <a:pt x="10559750" y="4915518"/>
                  </a:lnTo>
                  <a:lnTo>
                    <a:pt x="10510774" y="4919472"/>
                  </a:lnTo>
                  <a:lnTo>
                    <a:pt x="302056" y="4919472"/>
                  </a:lnTo>
                  <a:lnTo>
                    <a:pt x="253060" y="4915518"/>
                  </a:lnTo>
                  <a:lnTo>
                    <a:pt x="206581" y="4904072"/>
                  </a:lnTo>
                  <a:lnTo>
                    <a:pt x="163241" y="4885755"/>
                  </a:lnTo>
                  <a:lnTo>
                    <a:pt x="123663" y="4861190"/>
                  </a:lnTo>
                  <a:lnTo>
                    <a:pt x="88468" y="4830999"/>
                  </a:lnTo>
                  <a:lnTo>
                    <a:pt x="58277" y="4795803"/>
                  </a:lnTo>
                  <a:lnTo>
                    <a:pt x="33713" y="4756224"/>
                  </a:lnTo>
                  <a:lnTo>
                    <a:pt x="15398" y="4712885"/>
                  </a:lnTo>
                  <a:lnTo>
                    <a:pt x="3953" y="4666408"/>
                  </a:lnTo>
                  <a:lnTo>
                    <a:pt x="0" y="4617415"/>
                  </a:lnTo>
                  <a:lnTo>
                    <a:pt x="0" y="30200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1212214" y="1997075"/>
            <a:ext cx="4380865" cy="2458085"/>
            <a:chOff x="1212214" y="1997075"/>
            <a:chExt cx="4380865" cy="2458085"/>
          </a:xfrm>
        </p:grpSpPr>
        <p:sp>
          <p:nvSpPr>
            <p:cNvPr id="10" name="object 10" descr=""/>
            <p:cNvSpPr/>
            <p:nvPr/>
          </p:nvSpPr>
          <p:spPr>
            <a:xfrm>
              <a:off x="3335654" y="3344799"/>
              <a:ext cx="2202815" cy="1097915"/>
            </a:xfrm>
            <a:custGeom>
              <a:avLst/>
              <a:gdLst/>
              <a:ahLst/>
              <a:cxnLst/>
              <a:rect l="l" t="t" r="r" b="b"/>
              <a:pathLst>
                <a:path w="2202815" h="1097914">
                  <a:moveTo>
                    <a:pt x="0" y="0"/>
                  </a:moveTo>
                  <a:lnTo>
                    <a:pt x="1101344" y="0"/>
                  </a:lnTo>
                  <a:lnTo>
                    <a:pt x="1101344" y="1097407"/>
                  </a:lnTo>
                  <a:lnTo>
                    <a:pt x="2202561" y="1097407"/>
                  </a:lnTo>
                </a:path>
              </a:pathLst>
            </a:custGeom>
            <a:ln w="25400">
              <a:solidFill>
                <a:srgbClr val="467AA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3977258" y="3348736"/>
              <a:ext cx="1598930" cy="0"/>
            </a:xfrm>
            <a:custGeom>
              <a:avLst/>
              <a:gdLst/>
              <a:ahLst/>
              <a:cxnLst/>
              <a:rect l="l" t="t" r="r" b="b"/>
              <a:pathLst>
                <a:path w="1598929" h="0">
                  <a:moveTo>
                    <a:pt x="0" y="0"/>
                  </a:moveTo>
                  <a:lnTo>
                    <a:pt x="1598802" y="0"/>
                  </a:lnTo>
                </a:path>
              </a:pathLst>
            </a:custGeom>
            <a:ln w="33274">
              <a:solidFill>
                <a:srgbClr val="467AA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3335654" y="2009775"/>
              <a:ext cx="2209800" cy="1335405"/>
            </a:xfrm>
            <a:custGeom>
              <a:avLst/>
              <a:gdLst/>
              <a:ahLst/>
              <a:cxnLst/>
              <a:rect l="l" t="t" r="r" b="b"/>
              <a:pathLst>
                <a:path w="2209800" h="1335404">
                  <a:moveTo>
                    <a:pt x="0" y="1335024"/>
                  </a:moveTo>
                  <a:lnTo>
                    <a:pt x="1104646" y="1335024"/>
                  </a:lnTo>
                  <a:lnTo>
                    <a:pt x="1104646" y="0"/>
                  </a:lnTo>
                  <a:lnTo>
                    <a:pt x="2209292" y="0"/>
                  </a:lnTo>
                </a:path>
              </a:pathLst>
            </a:custGeom>
            <a:ln w="25400">
              <a:solidFill>
                <a:srgbClr val="467AA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1224914" y="2609469"/>
              <a:ext cx="2752725" cy="1470025"/>
            </a:xfrm>
            <a:custGeom>
              <a:avLst/>
              <a:gdLst/>
              <a:ahLst/>
              <a:cxnLst/>
              <a:rect l="l" t="t" r="r" b="b"/>
              <a:pathLst>
                <a:path w="2752725" h="1470025">
                  <a:moveTo>
                    <a:pt x="2752344" y="0"/>
                  </a:moveTo>
                  <a:lnTo>
                    <a:pt x="0" y="0"/>
                  </a:lnTo>
                  <a:lnTo>
                    <a:pt x="0" y="1469897"/>
                  </a:lnTo>
                  <a:lnTo>
                    <a:pt x="2752344" y="1469897"/>
                  </a:lnTo>
                  <a:lnTo>
                    <a:pt x="2752344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1224914" y="2609469"/>
              <a:ext cx="2752725" cy="1470025"/>
            </a:xfrm>
            <a:custGeom>
              <a:avLst/>
              <a:gdLst/>
              <a:ahLst/>
              <a:cxnLst/>
              <a:rect l="l" t="t" r="r" b="b"/>
              <a:pathLst>
                <a:path w="2752725" h="1470025">
                  <a:moveTo>
                    <a:pt x="0" y="1469897"/>
                  </a:moveTo>
                  <a:lnTo>
                    <a:pt x="2752344" y="1469897"/>
                  </a:lnTo>
                  <a:lnTo>
                    <a:pt x="2752344" y="0"/>
                  </a:lnTo>
                  <a:lnTo>
                    <a:pt x="0" y="0"/>
                  </a:lnTo>
                  <a:lnTo>
                    <a:pt x="0" y="1469897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1369313" y="2646934"/>
            <a:ext cx="23799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People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often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-20" b="1">
                <a:latin typeface="Arial"/>
                <a:cs typeface="Arial"/>
              </a:rPr>
              <a:t>fail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784604" y="2962402"/>
            <a:ext cx="154940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to </a:t>
            </a:r>
            <a:r>
              <a:rPr dirty="0" sz="2400" spc="-10" b="1">
                <a:latin typeface="Arial"/>
                <a:cs typeface="Arial"/>
              </a:rPr>
              <a:t>express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91005" y="3277870"/>
            <a:ext cx="27355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themselves</a:t>
            </a:r>
            <a:r>
              <a:rPr dirty="0" sz="2400" spc="-7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clearly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089404" y="3593338"/>
            <a:ext cx="93980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due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to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5532754" y="1628267"/>
            <a:ext cx="3570604" cy="763270"/>
            <a:chOff x="5532754" y="1628267"/>
            <a:chExt cx="3570604" cy="763270"/>
          </a:xfrm>
        </p:grpSpPr>
        <p:sp>
          <p:nvSpPr>
            <p:cNvPr id="20" name="object 20" descr=""/>
            <p:cNvSpPr/>
            <p:nvPr/>
          </p:nvSpPr>
          <p:spPr>
            <a:xfrm>
              <a:off x="5545454" y="1640967"/>
              <a:ext cx="3545204" cy="737870"/>
            </a:xfrm>
            <a:custGeom>
              <a:avLst/>
              <a:gdLst/>
              <a:ahLst/>
              <a:cxnLst/>
              <a:rect l="l" t="t" r="r" b="b"/>
              <a:pathLst>
                <a:path w="3545204" h="737869">
                  <a:moveTo>
                    <a:pt x="3544824" y="0"/>
                  </a:moveTo>
                  <a:lnTo>
                    <a:pt x="0" y="0"/>
                  </a:lnTo>
                  <a:lnTo>
                    <a:pt x="0" y="737615"/>
                  </a:lnTo>
                  <a:lnTo>
                    <a:pt x="3544824" y="737615"/>
                  </a:lnTo>
                  <a:lnTo>
                    <a:pt x="3544824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5545454" y="1640967"/>
              <a:ext cx="3545204" cy="737870"/>
            </a:xfrm>
            <a:custGeom>
              <a:avLst/>
              <a:gdLst/>
              <a:ahLst/>
              <a:cxnLst/>
              <a:rect l="l" t="t" r="r" b="b"/>
              <a:pathLst>
                <a:path w="3545204" h="737869">
                  <a:moveTo>
                    <a:pt x="0" y="737615"/>
                  </a:moveTo>
                  <a:lnTo>
                    <a:pt x="3544824" y="737615"/>
                  </a:lnTo>
                  <a:lnTo>
                    <a:pt x="3544824" y="0"/>
                  </a:lnTo>
                  <a:lnTo>
                    <a:pt x="0" y="0"/>
                  </a:lnTo>
                  <a:lnTo>
                    <a:pt x="0" y="737615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5621020" y="1784858"/>
            <a:ext cx="339597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Laziness,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carelessness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23" name="object 23" descr=""/>
          <p:cNvGrpSpPr/>
          <p:nvPr/>
        </p:nvGrpSpPr>
        <p:grpSpPr>
          <a:xfrm>
            <a:off x="5551042" y="2970910"/>
            <a:ext cx="3004185" cy="763270"/>
            <a:chOff x="5551042" y="2970910"/>
            <a:chExt cx="3004185" cy="763270"/>
          </a:xfrm>
        </p:grpSpPr>
        <p:sp>
          <p:nvSpPr>
            <p:cNvPr id="24" name="object 24" descr=""/>
            <p:cNvSpPr/>
            <p:nvPr/>
          </p:nvSpPr>
          <p:spPr>
            <a:xfrm>
              <a:off x="5563742" y="2983610"/>
              <a:ext cx="2978785" cy="737870"/>
            </a:xfrm>
            <a:custGeom>
              <a:avLst/>
              <a:gdLst/>
              <a:ahLst/>
              <a:cxnLst/>
              <a:rect l="l" t="t" r="r" b="b"/>
              <a:pathLst>
                <a:path w="2978784" h="737870">
                  <a:moveTo>
                    <a:pt x="2978658" y="0"/>
                  </a:moveTo>
                  <a:lnTo>
                    <a:pt x="0" y="0"/>
                  </a:lnTo>
                  <a:lnTo>
                    <a:pt x="0" y="737615"/>
                  </a:lnTo>
                  <a:lnTo>
                    <a:pt x="2978658" y="737615"/>
                  </a:lnTo>
                  <a:lnTo>
                    <a:pt x="2978658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5563742" y="2983610"/>
              <a:ext cx="2978785" cy="737870"/>
            </a:xfrm>
            <a:custGeom>
              <a:avLst/>
              <a:gdLst/>
              <a:ahLst/>
              <a:cxnLst/>
              <a:rect l="l" t="t" r="r" b="b"/>
              <a:pathLst>
                <a:path w="2978784" h="737870">
                  <a:moveTo>
                    <a:pt x="0" y="737615"/>
                  </a:moveTo>
                  <a:lnTo>
                    <a:pt x="2978658" y="737615"/>
                  </a:lnTo>
                  <a:lnTo>
                    <a:pt x="2978658" y="0"/>
                  </a:lnTo>
                  <a:lnTo>
                    <a:pt x="0" y="0"/>
                  </a:lnTo>
                  <a:lnTo>
                    <a:pt x="0" y="737615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 descr=""/>
          <p:cNvSpPr txBox="1"/>
          <p:nvPr/>
        </p:nvSpPr>
        <p:spPr>
          <a:xfrm>
            <a:off x="5829046" y="3128009"/>
            <a:ext cx="236410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lack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skill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27" name="object 27" descr=""/>
          <p:cNvGrpSpPr/>
          <p:nvPr/>
        </p:nvGrpSpPr>
        <p:grpSpPr>
          <a:xfrm>
            <a:off x="5525896" y="3923410"/>
            <a:ext cx="4172585" cy="1037590"/>
            <a:chOff x="5525896" y="3923410"/>
            <a:chExt cx="4172585" cy="1037590"/>
          </a:xfrm>
        </p:grpSpPr>
        <p:sp>
          <p:nvSpPr>
            <p:cNvPr id="28" name="object 28" descr=""/>
            <p:cNvSpPr/>
            <p:nvPr/>
          </p:nvSpPr>
          <p:spPr>
            <a:xfrm>
              <a:off x="5538596" y="3936110"/>
              <a:ext cx="4147185" cy="1012190"/>
            </a:xfrm>
            <a:custGeom>
              <a:avLst/>
              <a:gdLst/>
              <a:ahLst/>
              <a:cxnLst/>
              <a:rect l="l" t="t" r="r" b="b"/>
              <a:pathLst>
                <a:path w="4147184" h="1012189">
                  <a:moveTo>
                    <a:pt x="4146804" y="0"/>
                  </a:moveTo>
                  <a:lnTo>
                    <a:pt x="0" y="0"/>
                  </a:lnTo>
                  <a:lnTo>
                    <a:pt x="0" y="1011936"/>
                  </a:lnTo>
                  <a:lnTo>
                    <a:pt x="4146804" y="1011936"/>
                  </a:lnTo>
                  <a:lnTo>
                    <a:pt x="4146804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5538596" y="3936110"/>
              <a:ext cx="4147185" cy="1012190"/>
            </a:xfrm>
            <a:custGeom>
              <a:avLst/>
              <a:gdLst/>
              <a:ahLst/>
              <a:cxnLst/>
              <a:rect l="l" t="t" r="r" b="b"/>
              <a:pathLst>
                <a:path w="4147184" h="1012189">
                  <a:moveTo>
                    <a:pt x="0" y="1011936"/>
                  </a:moveTo>
                  <a:lnTo>
                    <a:pt x="4146804" y="1011936"/>
                  </a:lnTo>
                  <a:lnTo>
                    <a:pt x="4146804" y="0"/>
                  </a:lnTo>
                  <a:lnTo>
                    <a:pt x="0" y="0"/>
                  </a:lnTo>
                  <a:lnTo>
                    <a:pt x="0" y="1011936"/>
                  </a:lnTo>
                  <a:close/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 descr=""/>
          <p:cNvSpPr txBox="1"/>
          <p:nvPr/>
        </p:nvSpPr>
        <p:spPr>
          <a:xfrm>
            <a:off x="756666" y="3901694"/>
            <a:ext cx="10212705" cy="214249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algn="ctr" marL="4780915" marR="1356360">
              <a:lnSpc>
                <a:spcPct val="86300"/>
              </a:lnSpc>
              <a:spcBef>
                <a:spcPts val="495"/>
              </a:spcBef>
            </a:pP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results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from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misguided </a:t>
            </a:r>
            <a:r>
              <a:rPr dirty="0" sz="2400" b="1">
                <a:latin typeface="Arial"/>
                <a:cs typeface="Arial"/>
              </a:rPr>
              <a:t>effort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appear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clever, </a:t>
            </a:r>
            <a:r>
              <a:rPr dirty="0" sz="2400" b="1">
                <a:latin typeface="Arial"/>
                <a:cs typeface="Arial"/>
              </a:rPr>
              <a:t>learned,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profound.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55"/>
              </a:spcBef>
            </a:pPr>
            <a:endParaRPr sz="2400">
              <a:latin typeface="Arial"/>
              <a:cs typeface="Arial"/>
            </a:endParaRPr>
          </a:p>
          <a:p>
            <a:pPr marL="4445000" marR="5080" indent="-4432935">
              <a:lnSpc>
                <a:spcPct val="100000"/>
              </a:lnSpc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Critical</a:t>
            </a:r>
            <a:r>
              <a:rPr dirty="0" sz="2000" spc="-6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thinkers</a:t>
            </a:r>
            <a:r>
              <a:rPr dirty="0" sz="2000" spc="-4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not</a:t>
            </a:r>
            <a:r>
              <a:rPr dirty="0" sz="2000" spc="-4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only</a:t>
            </a:r>
            <a:r>
              <a:rPr dirty="0" sz="2000" spc="-4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strive</a:t>
            </a:r>
            <a:r>
              <a:rPr dirty="0" sz="2000" spc="-6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for</a:t>
            </a:r>
            <a:r>
              <a:rPr dirty="0" sz="2000" spc="-5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clarity</a:t>
            </a:r>
            <a:r>
              <a:rPr dirty="0" sz="2000" spc="-7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of</a:t>
            </a:r>
            <a:r>
              <a:rPr dirty="0" sz="2000" spc="-4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language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but</a:t>
            </a:r>
            <a:r>
              <a:rPr dirty="0" sz="2000" spc="-4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also</a:t>
            </a:r>
            <a:r>
              <a:rPr dirty="0" sz="2000" spc="-5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seek</a:t>
            </a:r>
            <a:r>
              <a:rPr dirty="0" sz="2000" spc="-4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maximum</a:t>
            </a:r>
            <a:r>
              <a:rPr dirty="0" sz="2000" spc="-5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clarity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of</a:t>
            </a:r>
            <a:r>
              <a:rPr dirty="0" sz="2000" spc="-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thought.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64706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Clarity</a:t>
            </a:r>
          </a:p>
        </p:txBody>
      </p:sp>
      <p:pic>
        <p:nvPicPr>
          <p:cNvPr id="32" name="object 3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29828" y="220979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50880" cy="6314440"/>
            <a:chOff x="438150" y="220979"/>
            <a:chExt cx="10850880" cy="63144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5602" y="1343654"/>
              <a:ext cx="10403205" cy="519132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57200" y="1443990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10510774" y="0"/>
                  </a:moveTo>
                  <a:lnTo>
                    <a:pt x="302056" y="0"/>
                  </a:lnTo>
                  <a:lnTo>
                    <a:pt x="253060" y="3953"/>
                  </a:lnTo>
                  <a:lnTo>
                    <a:pt x="206581" y="15400"/>
                  </a:lnTo>
                  <a:lnTo>
                    <a:pt x="163241" y="33717"/>
                  </a:lnTo>
                  <a:lnTo>
                    <a:pt x="123663" y="58281"/>
                  </a:lnTo>
                  <a:lnTo>
                    <a:pt x="88468" y="88471"/>
                  </a:lnTo>
                  <a:lnTo>
                    <a:pt x="58277" y="123663"/>
                  </a:lnTo>
                  <a:lnTo>
                    <a:pt x="33713" y="163235"/>
                  </a:lnTo>
                  <a:lnTo>
                    <a:pt x="15398" y="206564"/>
                  </a:lnTo>
                  <a:lnTo>
                    <a:pt x="3953" y="253029"/>
                  </a:lnTo>
                  <a:lnTo>
                    <a:pt x="0" y="302006"/>
                  </a:lnTo>
                  <a:lnTo>
                    <a:pt x="0" y="4617415"/>
                  </a:lnTo>
                  <a:lnTo>
                    <a:pt x="3953" y="4666408"/>
                  </a:lnTo>
                  <a:lnTo>
                    <a:pt x="15398" y="4712885"/>
                  </a:lnTo>
                  <a:lnTo>
                    <a:pt x="33713" y="4756224"/>
                  </a:lnTo>
                  <a:lnTo>
                    <a:pt x="58277" y="4795803"/>
                  </a:lnTo>
                  <a:lnTo>
                    <a:pt x="88468" y="4830999"/>
                  </a:lnTo>
                  <a:lnTo>
                    <a:pt x="123663" y="4861190"/>
                  </a:lnTo>
                  <a:lnTo>
                    <a:pt x="163241" y="4885755"/>
                  </a:lnTo>
                  <a:lnTo>
                    <a:pt x="206581" y="4904072"/>
                  </a:lnTo>
                  <a:lnTo>
                    <a:pt x="253060" y="4915518"/>
                  </a:lnTo>
                  <a:lnTo>
                    <a:pt x="302056" y="4919472"/>
                  </a:lnTo>
                  <a:lnTo>
                    <a:pt x="10510774" y="4919472"/>
                  </a:lnTo>
                  <a:lnTo>
                    <a:pt x="10559750" y="4915518"/>
                  </a:lnTo>
                  <a:lnTo>
                    <a:pt x="10606215" y="4904072"/>
                  </a:lnTo>
                  <a:lnTo>
                    <a:pt x="10649544" y="4885755"/>
                  </a:lnTo>
                  <a:lnTo>
                    <a:pt x="10689116" y="4861190"/>
                  </a:lnTo>
                  <a:lnTo>
                    <a:pt x="10724308" y="4830999"/>
                  </a:lnTo>
                  <a:lnTo>
                    <a:pt x="10754498" y="4795803"/>
                  </a:lnTo>
                  <a:lnTo>
                    <a:pt x="10779062" y="4756224"/>
                  </a:lnTo>
                  <a:lnTo>
                    <a:pt x="10797379" y="4712885"/>
                  </a:lnTo>
                  <a:lnTo>
                    <a:pt x="10808826" y="4666408"/>
                  </a:lnTo>
                  <a:lnTo>
                    <a:pt x="10812780" y="4617415"/>
                  </a:lnTo>
                  <a:lnTo>
                    <a:pt x="10812780" y="302006"/>
                  </a:lnTo>
                  <a:lnTo>
                    <a:pt x="10808826" y="253029"/>
                  </a:lnTo>
                  <a:lnTo>
                    <a:pt x="10797379" y="206564"/>
                  </a:lnTo>
                  <a:lnTo>
                    <a:pt x="10779062" y="163235"/>
                  </a:lnTo>
                  <a:lnTo>
                    <a:pt x="10754498" y="123663"/>
                  </a:lnTo>
                  <a:lnTo>
                    <a:pt x="10724308" y="88471"/>
                  </a:lnTo>
                  <a:lnTo>
                    <a:pt x="10689116" y="58281"/>
                  </a:lnTo>
                  <a:lnTo>
                    <a:pt x="10649544" y="33717"/>
                  </a:lnTo>
                  <a:lnTo>
                    <a:pt x="10606215" y="15400"/>
                  </a:lnTo>
                  <a:lnTo>
                    <a:pt x="10559750" y="3953"/>
                  </a:lnTo>
                  <a:lnTo>
                    <a:pt x="105107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57200" y="1443990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0" y="302006"/>
                  </a:moveTo>
                  <a:lnTo>
                    <a:pt x="3953" y="253029"/>
                  </a:lnTo>
                  <a:lnTo>
                    <a:pt x="15398" y="206564"/>
                  </a:lnTo>
                  <a:lnTo>
                    <a:pt x="33713" y="163235"/>
                  </a:lnTo>
                  <a:lnTo>
                    <a:pt x="58277" y="123663"/>
                  </a:lnTo>
                  <a:lnTo>
                    <a:pt x="88468" y="88471"/>
                  </a:lnTo>
                  <a:lnTo>
                    <a:pt x="123663" y="58281"/>
                  </a:lnTo>
                  <a:lnTo>
                    <a:pt x="163241" y="33717"/>
                  </a:lnTo>
                  <a:lnTo>
                    <a:pt x="206581" y="15400"/>
                  </a:lnTo>
                  <a:lnTo>
                    <a:pt x="253060" y="3953"/>
                  </a:lnTo>
                  <a:lnTo>
                    <a:pt x="302056" y="0"/>
                  </a:lnTo>
                  <a:lnTo>
                    <a:pt x="10510774" y="0"/>
                  </a:lnTo>
                  <a:lnTo>
                    <a:pt x="10559750" y="3953"/>
                  </a:lnTo>
                  <a:lnTo>
                    <a:pt x="10606215" y="15400"/>
                  </a:lnTo>
                  <a:lnTo>
                    <a:pt x="10649544" y="33717"/>
                  </a:lnTo>
                  <a:lnTo>
                    <a:pt x="10689116" y="58281"/>
                  </a:lnTo>
                  <a:lnTo>
                    <a:pt x="10724308" y="88471"/>
                  </a:lnTo>
                  <a:lnTo>
                    <a:pt x="10754498" y="123663"/>
                  </a:lnTo>
                  <a:lnTo>
                    <a:pt x="10779062" y="163235"/>
                  </a:lnTo>
                  <a:lnTo>
                    <a:pt x="10797379" y="206564"/>
                  </a:lnTo>
                  <a:lnTo>
                    <a:pt x="10808826" y="253029"/>
                  </a:lnTo>
                  <a:lnTo>
                    <a:pt x="10812780" y="302006"/>
                  </a:lnTo>
                  <a:lnTo>
                    <a:pt x="10812780" y="4617415"/>
                  </a:lnTo>
                  <a:lnTo>
                    <a:pt x="10808826" y="4666408"/>
                  </a:lnTo>
                  <a:lnTo>
                    <a:pt x="10797379" y="4712885"/>
                  </a:lnTo>
                  <a:lnTo>
                    <a:pt x="10779062" y="4756224"/>
                  </a:lnTo>
                  <a:lnTo>
                    <a:pt x="10754498" y="4795803"/>
                  </a:lnTo>
                  <a:lnTo>
                    <a:pt x="10724308" y="4830999"/>
                  </a:lnTo>
                  <a:lnTo>
                    <a:pt x="10689116" y="4861190"/>
                  </a:lnTo>
                  <a:lnTo>
                    <a:pt x="10649544" y="4885755"/>
                  </a:lnTo>
                  <a:lnTo>
                    <a:pt x="10606215" y="4904072"/>
                  </a:lnTo>
                  <a:lnTo>
                    <a:pt x="10559750" y="4915518"/>
                  </a:lnTo>
                  <a:lnTo>
                    <a:pt x="10510774" y="4919472"/>
                  </a:lnTo>
                  <a:lnTo>
                    <a:pt x="302056" y="4919472"/>
                  </a:lnTo>
                  <a:lnTo>
                    <a:pt x="253060" y="4915518"/>
                  </a:lnTo>
                  <a:lnTo>
                    <a:pt x="206581" y="4904072"/>
                  </a:lnTo>
                  <a:lnTo>
                    <a:pt x="163241" y="4885755"/>
                  </a:lnTo>
                  <a:lnTo>
                    <a:pt x="123663" y="4861190"/>
                  </a:lnTo>
                  <a:lnTo>
                    <a:pt x="88468" y="4830999"/>
                  </a:lnTo>
                  <a:lnTo>
                    <a:pt x="58277" y="4795803"/>
                  </a:lnTo>
                  <a:lnTo>
                    <a:pt x="33713" y="4756224"/>
                  </a:lnTo>
                  <a:lnTo>
                    <a:pt x="15398" y="4712885"/>
                  </a:lnTo>
                  <a:lnTo>
                    <a:pt x="3953" y="4666408"/>
                  </a:lnTo>
                  <a:lnTo>
                    <a:pt x="0" y="4617415"/>
                  </a:lnTo>
                  <a:lnTo>
                    <a:pt x="0" y="30200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64706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Accuracy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1109217" y="2036064"/>
            <a:ext cx="9488170" cy="3683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“Garbage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in,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garbage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out.”</a:t>
            </a:r>
            <a:endParaRPr sz="2400">
              <a:latin typeface="Arial"/>
              <a:cs typeface="Arial"/>
            </a:endParaRPr>
          </a:p>
          <a:p>
            <a:pPr marL="12700" marR="1858645">
              <a:lnSpc>
                <a:spcPct val="200000"/>
              </a:lnSpc>
            </a:pPr>
            <a:r>
              <a:rPr dirty="0" sz="2400" b="1">
                <a:latin typeface="Arial"/>
                <a:cs typeface="Arial"/>
              </a:rPr>
              <a:t>Free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from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errors,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mistake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distortion;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true,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correct. </a:t>
            </a:r>
            <a:r>
              <a:rPr dirty="0" sz="2400" b="1">
                <a:latin typeface="Arial"/>
                <a:cs typeface="Arial"/>
              </a:rPr>
              <a:t>False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information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leads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bad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decisions.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400" b="1">
                <a:latin typeface="Arial"/>
                <a:cs typeface="Arial"/>
              </a:rPr>
              <a:t>Critical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thinkers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don’t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merely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value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truth;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they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have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passion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accurate,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timely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information.</a:t>
            </a:r>
            <a:r>
              <a:rPr dirty="0" sz="2400" spc="-7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As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consumers,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citizens,</a:t>
            </a:r>
            <a:r>
              <a:rPr dirty="0" sz="2400" spc="60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workers,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and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parents,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they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strive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make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decisions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that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as </a:t>
            </a:r>
            <a:r>
              <a:rPr dirty="0" sz="2400" b="1">
                <a:latin typeface="Arial"/>
                <a:cs typeface="Arial"/>
              </a:rPr>
              <a:t>informed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possible.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15350" y="179070"/>
            <a:ext cx="2955036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64706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Precision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1001013" y="1682750"/>
            <a:ext cx="9296400" cy="4353560"/>
          </a:xfrm>
          <a:prstGeom prst="rect">
            <a:avLst/>
          </a:prstGeom>
        </p:spPr>
        <p:txBody>
          <a:bodyPr wrap="square" lIns="0" tIns="91440" rIns="0" bIns="0" rtlCol="0" vert="horz">
            <a:spAutoFit/>
          </a:bodyPr>
          <a:lstStyle/>
          <a:p>
            <a:pPr marL="241300" marR="60325" indent="-228600">
              <a:lnSpc>
                <a:spcPct val="80000"/>
              </a:lnSpc>
              <a:spcBef>
                <a:spcPts val="72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b="1">
                <a:latin typeface="Calibri"/>
                <a:cs typeface="Calibri"/>
              </a:rPr>
              <a:t>Cut</a:t>
            </a:r>
            <a:r>
              <a:rPr dirty="0" sz="2600" spc="-8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through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the</a:t>
            </a:r>
            <a:r>
              <a:rPr dirty="0" sz="2600" spc="-8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confusions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and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uncertainties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that</a:t>
            </a:r>
            <a:r>
              <a:rPr dirty="0" sz="2600" spc="-8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surround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spc="-20" b="1">
                <a:latin typeface="Calibri"/>
                <a:cs typeface="Calibri"/>
              </a:rPr>
              <a:t>many </a:t>
            </a:r>
            <a:r>
              <a:rPr dirty="0" sz="2600" spc="-10" b="1">
                <a:latin typeface="Calibri"/>
                <a:cs typeface="Calibri"/>
              </a:rPr>
              <a:t>everyday</a:t>
            </a:r>
            <a:r>
              <a:rPr dirty="0" sz="2600" spc="-8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problems</a:t>
            </a:r>
            <a:r>
              <a:rPr dirty="0" sz="2600" spc="-9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and</a:t>
            </a:r>
            <a:r>
              <a:rPr dirty="0" sz="2600" spc="-9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issues</a:t>
            </a:r>
            <a:endParaRPr sz="2600">
              <a:latin typeface="Calibri"/>
              <a:cs typeface="Calibri"/>
            </a:endParaRPr>
          </a:p>
          <a:p>
            <a:pPr marL="241300" marR="1078865" indent="-228600">
              <a:lnSpc>
                <a:spcPct val="80000"/>
              </a:lnSpc>
              <a:spcBef>
                <a:spcPts val="10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b="1">
                <a:latin typeface="Calibri"/>
                <a:cs typeface="Calibri"/>
              </a:rPr>
              <a:t>It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is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often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necessary</a:t>
            </a:r>
            <a:r>
              <a:rPr dirty="0" sz="2600" spc="-4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to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insist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on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precise</a:t>
            </a:r>
            <a:r>
              <a:rPr dirty="0" sz="2600" spc="-5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answers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to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precise questions: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5"/>
              </a:spcBef>
              <a:buFont typeface="Arial MT"/>
              <a:buChar char="•"/>
            </a:pPr>
            <a:endParaRPr sz="2600">
              <a:latin typeface="Calibri"/>
              <a:cs typeface="Calibri"/>
            </a:endParaRPr>
          </a:p>
          <a:p>
            <a:pPr marL="1841500" marR="1712595">
              <a:lnSpc>
                <a:spcPct val="112100"/>
              </a:lnSpc>
              <a:spcBef>
                <a:spcPts val="5"/>
              </a:spcBef>
            </a:pPr>
            <a:r>
              <a:rPr dirty="0" sz="2600" b="1">
                <a:latin typeface="Calibri"/>
                <a:cs typeface="Calibri"/>
              </a:rPr>
              <a:t>What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exactly</a:t>
            </a:r>
            <a:r>
              <a:rPr dirty="0" sz="2600" spc="-7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is</a:t>
            </a:r>
            <a:r>
              <a:rPr dirty="0" sz="2600" spc="-9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the</a:t>
            </a:r>
            <a:r>
              <a:rPr dirty="0" sz="2600" spc="-8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problem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we’re</a:t>
            </a:r>
            <a:r>
              <a:rPr dirty="0" sz="2600" spc="-8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facing? </a:t>
            </a:r>
            <a:r>
              <a:rPr dirty="0" sz="2600" b="1">
                <a:latin typeface="Calibri"/>
                <a:cs typeface="Calibri"/>
              </a:rPr>
              <a:t>What</a:t>
            </a:r>
            <a:r>
              <a:rPr dirty="0" sz="2600" spc="-5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exactly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are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the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alternatives?</a:t>
            </a:r>
            <a:endParaRPr sz="2600">
              <a:latin typeface="Calibri"/>
              <a:cs typeface="Calibri"/>
            </a:endParaRPr>
          </a:p>
          <a:p>
            <a:pPr marL="2755900" marR="5080" indent="-914400">
              <a:lnSpc>
                <a:spcPts val="2500"/>
              </a:lnSpc>
              <a:spcBef>
                <a:spcPts val="969"/>
              </a:spcBef>
            </a:pPr>
            <a:r>
              <a:rPr dirty="0" sz="2600" b="1">
                <a:latin typeface="Calibri"/>
                <a:cs typeface="Calibri"/>
              </a:rPr>
              <a:t>What</a:t>
            </a:r>
            <a:r>
              <a:rPr dirty="0" sz="2600" spc="-7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exactly</a:t>
            </a:r>
            <a:r>
              <a:rPr dirty="0" sz="2600" spc="-8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are</a:t>
            </a:r>
            <a:r>
              <a:rPr dirty="0" sz="2600" spc="-9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the</a:t>
            </a:r>
            <a:r>
              <a:rPr dirty="0" sz="2600" spc="-8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advantages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and</a:t>
            </a:r>
            <a:r>
              <a:rPr dirty="0" sz="2600" spc="-8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disadvantages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spc="-25" b="1">
                <a:latin typeface="Calibri"/>
                <a:cs typeface="Calibri"/>
              </a:rPr>
              <a:t>of </a:t>
            </a:r>
            <a:r>
              <a:rPr dirty="0" sz="2600" b="1">
                <a:latin typeface="Calibri"/>
                <a:cs typeface="Calibri"/>
              </a:rPr>
              <a:t>each</a:t>
            </a:r>
            <a:r>
              <a:rPr dirty="0" sz="2600" spc="-4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alternative?</a:t>
            </a:r>
            <a:endParaRPr sz="2600">
              <a:latin typeface="Calibri"/>
              <a:cs typeface="Calibri"/>
            </a:endParaRPr>
          </a:p>
          <a:p>
            <a:pPr marL="241300" marR="201930" indent="-228600">
              <a:lnSpc>
                <a:spcPct val="80000"/>
              </a:lnSpc>
              <a:spcBef>
                <a:spcPts val="102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b="1">
                <a:latin typeface="Calibri"/>
                <a:cs typeface="Calibri"/>
              </a:rPr>
              <a:t>Only</a:t>
            </a:r>
            <a:r>
              <a:rPr dirty="0" sz="2600" spc="-5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when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we</a:t>
            </a:r>
            <a:r>
              <a:rPr dirty="0" sz="2600" spc="-7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habitually</a:t>
            </a:r>
            <a:r>
              <a:rPr dirty="0" sz="2600" spc="-4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seek</a:t>
            </a:r>
            <a:r>
              <a:rPr dirty="0" sz="2600" spc="-5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such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precision</a:t>
            </a:r>
            <a:r>
              <a:rPr dirty="0" sz="2600" spc="-5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are</a:t>
            </a:r>
            <a:r>
              <a:rPr dirty="0" sz="2600" spc="-6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we</a:t>
            </a:r>
            <a:r>
              <a:rPr dirty="0" sz="2600" spc="-7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truly</a:t>
            </a:r>
            <a:r>
              <a:rPr dirty="0" sz="2600" spc="-6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critical thinkers.</a:t>
            </a:r>
            <a:endParaRPr sz="26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67174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50880" cy="6276340"/>
            <a:chOff x="438150" y="220979"/>
            <a:chExt cx="10850880" cy="62763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5602" y="1305554"/>
              <a:ext cx="10403205" cy="519132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57200" y="1405890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10510774" y="0"/>
                  </a:moveTo>
                  <a:lnTo>
                    <a:pt x="302056" y="0"/>
                  </a:lnTo>
                  <a:lnTo>
                    <a:pt x="253060" y="3953"/>
                  </a:lnTo>
                  <a:lnTo>
                    <a:pt x="206581" y="15400"/>
                  </a:lnTo>
                  <a:lnTo>
                    <a:pt x="163241" y="33717"/>
                  </a:lnTo>
                  <a:lnTo>
                    <a:pt x="123663" y="58281"/>
                  </a:lnTo>
                  <a:lnTo>
                    <a:pt x="88468" y="88471"/>
                  </a:lnTo>
                  <a:lnTo>
                    <a:pt x="58277" y="123663"/>
                  </a:lnTo>
                  <a:lnTo>
                    <a:pt x="33713" y="163235"/>
                  </a:lnTo>
                  <a:lnTo>
                    <a:pt x="15398" y="206564"/>
                  </a:lnTo>
                  <a:lnTo>
                    <a:pt x="3953" y="253029"/>
                  </a:lnTo>
                  <a:lnTo>
                    <a:pt x="0" y="302006"/>
                  </a:lnTo>
                  <a:lnTo>
                    <a:pt x="0" y="4617415"/>
                  </a:lnTo>
                  <a:lnTo>
                    <a:pt x="3953" y="4666408"/>
                  </a:lnTo>
                  <a:lnTo>
                    <a:pt x="15398" y="4712885"/>
                  </a:lnTo>
                  <a:lnTo>
                    <a:pt x="33713" y="4756224"/>
                  </a:lnTo>
                  <a:lnTo>
                    <a:pt x="58277" y="4795803"/>
                  </a:lnTo>
                  <a:lnTo>
                    <a:pt x="88468" y="4830999"/>
                  </a:lnTo>
                  <a:lnTo>
                    <a:pt x="123663" y="4861190"/>
                  </a:lnTo>
                  <a:lnTo>
                    <a:pt x="163241" y="4885755"/>
                  </a:lnTo>
                  <a:lnTo>
                    <a:pt x="206581" y="4904072"/>
                  </a:lnTo>
                  <a:lnTo>
                    <a:pt x="253060" y="4915518"/>
                  </a:lnTo>
                  <a:lnTo>
                    <a:pt x="302056" y="4919472"/>
                  </a:lnTo>
                  <a:lnTo>
                    <a:pt x="10510774" y="4919472"/>
                  </a:lnTo>
                  <a:lnTo>
                    <a:pt x="10559750" y="4915518"/>
                  </a:lnTo>
                  <a:lnTo>
                    <a:pt x="10606215" y="4904072"/>
                  </a:lnTo>
                  <a:lnTo>
                    <a:pt x="10649544" y="4885755"/>
                  </a:lnTo>
                  <a:lnTo>
                    <a:pt x="10689116" y="4861190"/>
                  </a:lnTo>
                  <a:lnTo>
                    <a:pt x="10724308" y="4830999"/>
                  </a:lnTo>
                  <a:lnTo>
                    <a:pt x="10754498" y="4795803"/>
                  </a:lnTo>
                  <a:lnTo>
                    <a:pt x="10779062" y="4756224"/>
                  </a:lnTo>
                  <a:lnTo>
                    <a:pt x="10797379" y="4712885"/>
                  </a:lnTo>
                  <a:lnTo>
                    <a:pt x="10808826" y="4666408"/>
                  </a:lnTo>
                  <a:lnTo>
                    <a:pt x="10812780" y="4617415"/>
                  </a:lnTo>
                  <a:lnTo>
                    <a:pt x="10812780" y="302006"/>
                  </a:lnTo>
                  <a:lnTo>
                    <a:pt x="10808826" y="253029"/>
                  </a:lnTo>
                  <a:lnTo>
                    <a:pt x="10797379" y="206564"/>
                  </a:lnTo>
                  <a:lnTo>
                    <a:pt x="10779062" y="163235"/>
                  </a:lnTo>
                  <a:lnTo>
                    <a:pt x="10754498" y="123663"/>
                  </a:lnTo>
                  <a:lnTo>
                    <a:pt x="10724308" y="88471"/>
                  </a:lnTo>
                  <a:lnTo>
                    <a:pt x="10689116" y="58281"/>
                  </a:lnTo>
                  <a:lnTo>
                    <a:pt x="10649544" y="33717"/>
                  </a:lnTo>
                  <a:lnTo>
                    <a:pt x="10606215" y="15400"/>
                  </a:lnTo>
                  <a:lnTo>
                    <a:pt x="10559750" y="3953"/>
                  </a:lnTo>
                  <a:lnTo>
                    <a:pt x="105107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57200" y="1405890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0" y="302006"/>
                  </a:moveTo>
                  <a:lnTo>
                    <a:pt x="3953" y="253029"/>
                  </a:lnTo>
                  <a:lnTo>
                    <a:pt x="15398" y="206564"/>
                  </a:lnTo>
                  <a:lnTo>
                    <a:pt x="33713" y="163235"/>
                  </a:lnTo>
                  <a:lnTo>
                    <a:pt x="58277" y="123663"/>
                  </a:lnTo>
                  <a:lnTo>
                    <a:pt x="88468" y="88471"/>
                  </a:lnTo>
                  <a:lnTo>
                    <a:pt x="123663" y="58281"/>
                  </a:lnTo>
                  <a:lnTo>
                    <a:pt x="163241" y="33717"/>
                  </a:lnTo>
                  <a:lnTo>
                    <a:pt x="206581" y="15400"/>
                  </a:lnTo>
                  <a:lnTo>
                    <a:pt x="253060" y="3953"/>
                  </a:lnTo>
                  <a:lnTo>
                    <a:pt x="302056" y="0"/>
                  </a:lnTo>
                  <a:lnTo>
                    <a:pt x="10510774" y="0"/>
                  </a:lnTo>
                  <a:lnTo>
                    <a:pt x="10559750" y="3953"/>
                  </a:lnTo>
                  <a:lnTo>
                    <a:pt x="10606215" y="15400"/>
                  </a:lnTo>
                  <a:lnTo>
                    <a:pt x="10649544" y="33717"/>
                  </a:lnTo>
                  <a:lnTo>
                    <a:pt x="10689116" y="58281"/>
                  </a:lnTo>
                  <a:lnTo>
                    <a:pt x="10724308" y="88471"/>
                  </a:lnTo>
                  <a:lnTo>
                    <a:pt x="10754498" y="123663"/>
                  </a:lnTo>
                  <a:lnTo>
                    <a:pt x="10779062" y="163235"/>
                  </a:lnTo>
                  <a:lnTo>
                    <a:pt x="10797379" y="206564"/>
                  </a:lnTo>
                  <a:lnTo>
                    <a:pt x="10808826" y="253029"/>
                  </a:lnTo>
                  <a:lnTo>
                    <a:pt x="10812780" y="302006"/>
                  </a:lnTo>
                  <a:lnTo>
                    <a:pt x="10812780" y="4617415"/>
                  </a:lnTo>
                  <a:lnTo>
                    <a:pt x="10808826" y="4666408"/>
                  </a:lnTo>
                  <a:lnTo>
                    <a:pt x="10797379" y="4712885"/>
                  </a:lnTo>
                  <a:lnTo>
                    <a:pt x="10779062" y="4756224"/>
                  </a:lnTo>
                  <a:lnTo>
                    <a:pt x="10754498" y="4795803"/>
                  </a:lnTo>
                  <a:lnTo>
                    <a:pt x="10724308" y="4830999"/>
                  </a:lnTo>
                  <a:lnTo>
                    <a:pt x="10689116" y="4861190"/>
                  </a:lnTo>
                  <a:lnTo>
                    <a:pt x="10649544" y="4885755"/>
                  </a:lnTo>
                  <a:lnTo>
                    <a:pt x="10606215" y="4904072"/>
                  </a:lnTo>
                  <a:lnTo>
                    <a:pt x="10559750" y="4915518"/>
                  </a:lnTo>
                  <a:lnTo>
                    <a:pt x="10510774" y="4919472"/>
                  </a:lnTo>
                  <a:lnTo>
                    <a:pt x="302056" y="4919472"/>
                  </a:lnTo>
                  <a:lnTo>
                    <a:pt x="253060" y="4915518"/>
                  </a:lnTo>
                  <a:lnTo>
                    <a:pt x="206581" y="4904072"/>
                  </a:lnTo>
                  <a:lnTo>
                    <a:pt x="163241" y="4885755"/>
                  </a:lnTo>
                  <a:lnTo>
                    <a:pt x="123663" y="4861190"/>
                  </a:lnTo>
                  <a:lnTo>
                    <a:pt x="88468" y="4830999"/>
                  </a:lnTo>
                  <a:lnTo>
                    <a:pt x="58277" y="4795803"/>
                  </a:lnTo>
                  <a:lnTo>
                    <a:pt x="33713" y="4756224"/>
                  </a:lnTo>
                  <a:lnTo>
                    <a:pt x="15398" y="4712885"/>
                  </a:lnTo>
                  <a:lnTo>
                    <a:pt x="3953" y="4666408"/>
                  </a:lnTo>
                  <a:lnTo>
                    <a:pt x="0" y="4617415"/>
                  </a:lnTo>
                  <a:lnTo>
                    <a:pt x="0" y="30200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108455" y="2169413"/>
            <a:ext cx="9999980" cy="12452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4000" b="0">
                <a:latin typeface="Arial MT"/>
                <a:cs typeface="Arial MT"/>
              </a:rPr>
              <a:t>A</a:t>
            </a:r>
            <a:r>
              <a:rPr dirty="0" sz="4000" spc="-35" b="0">
                <a:latin typeface="Arial MT"/>
                <a:cs typeface="Arial MT"/>
              </a:rPr>
              <a:t> </a:t>
            </a:r>
            <a:r>
              <a:rPr dirty="0" sz="4000" b="0">
                <a:latin typeface="Arial MT"/>
                <a:cs typeface="Arial MT"/>
              </a:rPr>
              <a:t>statement</a:t>
            </a:r>
            <a:r>
              <a:rPr dirty="0" sz="4000" spc="-30" b="0">
                <a:latin typeface="Arial MT"/>
                <a:cs typeface="Arial MT"/>
              </a:rPr>
              <a:t> </a:t>
            </a:r>
            <a:r>
              <a:rPr dirty="0" sz="4000" b="0">
                <a:latin typeface="Arial MT"/>
                <a:cs typeface="Arial MT"/>
              </a:rPr>
              <a:t>can</a:t>
            </a:r>
            <a:r>
              <a:rPr dirty="0" sz="4000" spc="-30" b="0">
                <a:latin typeface="Arial MT"/>
                <a:cs typeface="Arial MT"/>
              </a:rPr>
              <a:t> </a:t>
            </a:r>
            <a:r>
              <a:rPr dirty="0" sz="4000" b="0">
                <a:latin typeface="Arial MT"/>
                <a:cs typeface="Arial MT"/>
              </a:rPr>
              <a:t>be</a:t>
            </a:r>
            <a:r>
              <a:rPr dirty="0" sz="4000" spc="-30" b="0">
                <a:latin typeface="Arial MT"/>
                <a:cs typeface="Arial MT"/>
              </a:rPr>
              <a:t> </a:t>
            </a:r>
            <a:r>
              <a:rPr dirty="0" sz="4000" b="0">
                <a:latin typeface="Arial MT"/>
                <a:cs typeface="Arial MT"/>
              </a:rPr>
              <a:t>both</a:t>
            </a:r>
            <a:r>
              <a:rPr dirty="0" sz="4000" spc="-30" b="0">
                <a:latin typeface="Arial MT"/>
                <a:cs typeface="Arial MT"/>
              </a:rPr>
              <a:t> </a:t>
            </a:r>
            <a:r>
              <a:rPr dirty="0" sz="4000" b="0">
                <a:latin typeface="Arial MT"/>
                <a:cs typeface="Arial MT"/>
              </a:rPr>
              <a:t>clear</a:t>
            </a:r>
            <a:r>
              <a:rPr dirty="0" sz="4000" spc="-30" b="0">
                <a:latin typeface="Arial MT"/>
                <a:cs typeface="Arial MT"/>
              </a:rPr>
              <a:t> </a:t>
            </a:r>
            <a:r>
              <a:rPr dirty="0" sz="4000" b="0">
                <a:latin typeface="Arial MT"/>
                <a:cs typeface="Arial MT"/>
              </a:rPr>
              <a:t>and</a:t>
            </a:r>
            <a:r>
              <a:rPr dirty="0" sz="4000" spc="-35" b="0">
                <a:latin typeface="Arial MT"/>
                <a:cs typeface="Arial MT"/>
              </a:rPr>
              <a:t> </a:t>
            </a:r>
            <a:r>
              <a:rPr dirty="0" sz="4000" spc="-10" b="0">
                <a:latin typeface="Arial MT"/>
                <a:cs typeface="Arial MT"/>
              </a:rPr>
              <a:t>accurate, </a:t>
            </a:r>
            <a:r>
              <a:rPr dirty="0" sz="4000" b="0">
                <a:latin typeface="Arial MT"/>
                <a:cs typeface="Arial MT"/>
              </a:rPr>
              <a:t>but not </a:t>
            </a:r>
            <a:r>
              <a:rPr dirty="0" sz="4000" spc="-10" b="0">
                <a:latin typeface="Arial MT"/>
                <a:cs typeface="Arial MT"/>
              </a:rPr>
              <a:t>precise.</a:t>
            </a:r>
            <a:endParaRPr sz="4000">
              <a:latin typeface="Arial MT"/>
              <a:cs typeface="Arial MT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108455" y="3997959"/>
            <a:ext cx="9772015" cy="1245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000">
                <a:latin typeface="Arial MT"/>
                <a:cs typeface="Arial MT"/>
              </a:rPr>
              <a:t>For</a:t>
            </a:r>
            <a:r>
              <a:rPr dirty="0" sz="4000" spc="-5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example,</a:t>
            </a:r>
            <a:r>
              <a:rPr dirty="0" sz="4000" spc="-20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“Adam</a:t>
            </a:r>
            <a:r>
              <a:rPr dirty="0" sz="4000" spc="-5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is</a:t>
            </a:r>
            <a:r>
              <a:rPr dirty="0" sz="4000" spc="-5">
                <a:latin typeface="Arial MT"/>
                <a:cs typeface="Arial MT"/>
              </a:rPr>
              <a:t> </a:t>
            </a:r>
            <a:r>
              <a:rPr dirty="0" sz="4000" spc="-10">
                <a:latin typeface="Arial MT"/>
                <a:cs typeface="Arial MT"/>
              </a:rPr>
              <a:t>overweight”</a:t>
            </a:r>
            <a:endParaRPr sz="4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4000">
                <a:latin typeface="Arial MT"/>
                <a:cs typeface="Arial MT"/>
              </a:rPr>
              <a:t>How</a:t>
            </a:r>
            <a:r>
              <a:rPr dirty="0" sz="4000" spc="-10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overweight</a:t>
            </a:r>
            <a:r>
              <a:rPr dirty="0" sz="4000" spc="-10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Adam</a:t>
            </a:r>
            <a:r>
              <a:rPr dirty="0" sz="4000" spc="-10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is?</a:t>
            </a:r>
            <a:r>
              <a:rPr dirty="0" sz="4000" spc="-5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one</a:t>
            </a:r>
            <a:r>
              <a:rPr dirty="0" sz="4000" spc="-10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Kg</a:t>
            </a:r>
            <a:r>
              <a:rPr dirty="0" sz="4000" spc="-30">
                <a:latin typeface="Arial MT"/>
                <a:cs typeface="Arial MT"/>
              </a:rPr>
              <a:t> </a:t>
            </a:r>
            <a:r>
              <a:rPr dirty="0" sz="4000">
                <a:latin typeface="Arial MT"/>
                <a:cs typeface="Arial MT"/>
              </a:rPr>
              <a:t>or</a:t>
            </a:r>
            <a:r>
              <a:rPr dirty="0" sz="4000" spc="-15">
                <a:latin typeface="Arial MT"/>
                <a:cs typeface="Arial MT"/>
              </a:rPr>
              <a:t> </a:t>
            </a:r>
            <a:r>
              <a:rPr dirty="0" sz="4000" spc="-10">
                <a:latin typeface="Arial MT"/>
                <a:cs typeface="Arial MT"/>
              </a:rPr>
              <a:t>300kg</a:t>
            </a:r>
            <a:endParaRPr sz="4000">
              <a:latin typeface="Arial MT"/>
              <a:cs typeface="Arial MT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56319" y="0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64706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Relevance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535940" y="2496057"/>
            <a:ext cx="9959975" cy="2159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135380">
              <a:lnSpc>
                <a:spcPct val="100000"/>
              </a:lnSpc>
              <a:spcBef>
                <a:spcPts val="100"/>
              </a:spcBef>
            </a:pPr>
            <a:r>
              <a:rPr dirty="0" sz="2800" b="1">
                <a:latin typeface="Arial"/>
                <a:cs typeface="Arial"/>
              </a:rPr>
              <a:t>It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important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stay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focused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on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relevant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ideas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and </a:t>
            </a:r>
            <a:r>
              <a:rPr dirty="0" sz="2800" spc="-10" b="1">
                <a:latin typeface="Arial"/>
                <a:cs typeface="Arial"/>
              </a:rPr>
              <a:t>information.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0"/>
              </a:spcBef>
            </a:pPr>
            <a:endParaRPr sz="2800">
              <a:latin typeface="Arial"/>
              <a:cs typeface="Arial"/>
            </a:endParaRPr>
          </a:p>
          <a:p>
            <a:pPr marL="12700" marR="5080" indent="97790">
              <a:lnSpc>
                <a:spcPct val="100000"/>
              </a:lnSpc>
              <a:spcBef>
                <a:spcPts val="5"/>
              </a:spcBef>
            </a:pP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favorite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debaters’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trick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try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distract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audience’s </a:t>
            </a:r>
            <a:r>
              <a:rPr dirty="0" sz="2800" b="1">
                <a:latin typeface="Arial"/>
                <a:cs typeface="Arial"/>
              </a:rPr>
              <a:t>attention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raising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irrelevant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issue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87156" y="207263"/>
            <a:ext cx="2955036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64706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Consistency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582041" y="3336671"/>
            <a:ext cx="3930650" cy="1978660"/>
            <a:chOff x="582041" y="3336671"/>
            <a:chExt cx="3930650" cy="1978660"/>
          </a:xfrm>
        </p:grpSpPr>
        <p:sp>
          <p:nvSpPr>
            <p:cNvPr id="5" name="object 5" descr=""/>
            <p:cNvSpPr/>
            <p:nvPr/>
          </p:nvSpPr>
          <p:spPr>
            <a:xfrm>
              <a:off x="594741" y="3349371"/>
              <a:ext cx="3905250" cy="1953260"/>
            </a:xfrm>
            <a:custGeom>
              <a:avLst/>
              <a:gdLst/>
              <a:ahLst/>
              <a:cxnLst/>
              <a:rect l="l" t="t" r="r" b="b"/>
              <a:pathLst>
                <a:path w="3905250" h="1953260">
                  <a:moveTo>
                    <a:pt x="3709924" y="0"/>
                  </a:moveTo>
                  <a:lnTo>
                    <a:pt x="195300" y="0"/>
                  </a:lnTo>
                  <a:lnTo>
                    <a:pt x="150520" y="5154"/>
                  </a:lnTo>
                  <a:lnTo>
                    <a:pt x="109412" y="19840"/>
                  </a:lnTo>
                  <a:lnTo>
                    <a:pt x="73150" y="42887"/>
                  </a:lnTo>
                  <a:lnTo>
                    <a:pt x="42905" y="73128"/>
                  </a:lnTo>
                  <a:lnTo>
                    <a:pt x="19850" y="109394"/>
                  </a:lnTo>
                  <a:lnTo>
                    <a:pt x="5158" y="150516"/>
                  </a:lnTo>
                  <a:lnTo>
                    <a:pt x="0" y="195325"/>
                  </a:lnTo>
                  <a:lnTo>
                    <a:pt x="0" y="1757679"/>
                  </a:lnTo>
                  <a:lnTo>
                    <a:pt x="5158" y="1802449"/>
                  </a:lnTo>
                  <a:lnTo>
                    <a:pt x="19850" y="1843556"/>
                  </a:lnTo>
                  <a:lnTo>
                    <a:pt x="42905" y="1879824"/>
                  </a:lnTo>
                  <a:lnTo>
                    <a:pt x="73150" y="1910078"/>
                  </a:lnTo>
                  <a:lnTo>
                    <a:pt x="109412" y="1933143"/>
                  </a:lnTo>
                  <a:lnTo>
                    <a:pt x="150520" y="1947844"/>
                  </a:lnTo>
                  <a:lnTo>
                    <a:pt x="195300" y="1953005"/>
                  </a:lnTo>
                  <a:lnTo>
                    <a:pt x="3709924" y="1953005"/>
                  </a:lnTo>
                  <a:lnTo>
                    <a:pt x="3754733" y="1947844"/>
                  </a:lnTo>
                  <a:lnTo>
                    <a:pt x="3795855" y="1933143"/>
                  </a:lnTo>
                  <a:lnTo>
                    <a:pt x="3832121" y="1910078"/>
                  </a:lnTo>
                  <a:lnTo>
                    <a:pt x="3862362" y="1879824"/>
                  </a:lnTo>
                  <a:lnTo>
                    <a:pt x="3885409" y="1843556"/>
                  </a:lnTo>
                  <a:lnTo>
                    <a:pt x="3900095" y="1802449"/>
                  </a:lnTo>
                  <a:lnTo>
                    <a:pt x="3905250" y="1757679"/>
                  </a:lnTo>
                  <a:lnTo>
                    <a:pt x="3905250" y="195325"/>
                  </a:lnTo>
                  <a:lnTo>
                    <a:pt x="3900095" y="150516"/>
                  </a:lnTo>
                  <a:lnTo>
                    <a:pt x="3885409" y="109394"/>
                  </a:lnTo>
                  <a:lnTo>
                    <a:pt x="3862362" y="73128"/>
                  </a:lnTo>
                  <a:lnTo>
                    <a:pt x="3832121" y="42887"/>
                  </a:lnTo>
                  <a:lnTo>
                    <a:pt x="3795855" y="19840"/>
                  </a:lnTo>
                  <a:lnTo>
                    <a:pt x="3754733" y="5154"/>
                  </a:lnTo>
                  <a:lnTo>
                    <a:pt x="3709924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94741" y="3349371"/>
              <a:ext cx="3905250" cy="1953260"/>
            </a:xfrm>
            <a:custGeom>
              <a:avLst/>
              <a:gdLst/>
              <a:ahLst/>
              <a:cxnLst/>
              <a:rect l="l" t="t" r="r" b="b"/>
              <a:pathLst>
                <a:path w="3905250" h="1953260">
                  <a:moveTo>
                    <a:pt x="0" y="195325"/>
                  </a:moveTo>
                  <a:lnTo>
                    <a:pt x="5158" y="150516"/>
                  </a:lnTo>
                  <a:lnTo>
                    <a:pt x="19850" y="109394"/>
                  </a:lnTo>
                  <a:lnTo>
                    <a:pt x="42905" y="73128"/>
                  </a:lnTo>
                  <a:lnTo>
                    <a:pt x="73150" y="42887"/>
                  </a:lnTo>
                  <a:lnTo>
                    <a:pt x="109412" y="19840"/>
                  </a:lnTo>
                  <a:lnTo>
                    <a:pt x="150520" y="5154"/>
                  </a:lnTo>
                  <a:lnTo>
                    <a:pt x="195300" y="0"/>
                  </a:lnTo>
                  <a:lnTo>
                    <a:pt x="3709924" y="0"/>
                  </a:lnTo>
                  <a:lnTo>
                    <a:pt x="3754733" y="5154"/>
                  </a:lnTo>
                  <a:lnTo>
                    <a:pt x="3795855" y="19840"/>
                  </a:lnTo>
                  <a:lnTo>
                    <a:pt x="3832121" y="42887"/>
                  </a:lnTo>
                  <a:lnTo>
                    <a:pt x="3862362" y="73128"/>
                  </a:lnTo>
                  <a:lnTo>
                    <a:pt x="3885409" y="109394"/>
                  </a:lnTo>
                  <a:lnTo>
                    <a:pt x="3900095" y="150516"/>
                  </a:lnTo>
                  <a:lnTo>
                    <a:pt x="3905250" y="195325"/>
                  </a:lnTo>
                  <a:lnTo>
                    <a:pt x="3905250" y="1757679"/>
                  </a:lnTo>
                  <a:lnTo>
                    <a:pt x="3900095" y="1802449"/>
                  </a:lnTo>
                  <a:lnTo>
                    <a:pt x="3885409" y="1843556"/>
                  </a:lnTo>
                  <a:lnTo>
                    <a:pt x="3862362" y="1879824"/>
                  </a:lnTo>
                  <a:lnTo>
                    <a:pt x="3832121" y="1910078"/>
                  </a:lnTo>
                  <a:lnTo>
                    <a:pt x="3795855" y="1933143"/>
                  </a:lnTo>
                  <a:lnTo>
                    <a:pt x="3754733" y="1947844"/>
                  </a:lnTo>
                  <a:lnTo>
                    <a:pt x="3709924" y="1953005"/>
                  </a:lnTo>
                  <a:lnTo>
                    <a:pt x="195300" y="1953005"/>
                  </a:lnTo>
                  <a:lnTo>
                    <a:pt x="150520" y="1947844"/>
                  </a:lnTo>
                  <a:lnTo>
                    <a:pt x="109412" y="1933143"/>
                  </a:lnTo>
                  <a:lnTo>
                    <a:pt x="73150" y="1910078"/>
                  </a:lnTo>
                  <a:lnTo>
                    <a:pt x="42905" y="1879824"/>
                  </a:lnTo>
                  <a:lnTo>
                    <a:pt x="19850" y="1843556"/>
                  </a:lnTo>
                  <a:lnTo>
                    <a:pt x="5158" y="1802449"/>
                  </a:lnTo>
                  <a:lnTo>
                    <a:pt x="0" y="1757679"/>
                  </a:lnTo>
                  <a:lnTo>
                    <a:pt x="0" y="195325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774445" y="3742689"/>
            <a:ext cx="3455670" cy="110426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algn="ctr" marL="12700" marR="5080" indent="1270">
              <a:lnSpc>
                <a:spcPts val="2690"/>
              </a:lnSpc>
              <a:spcBef>
                <a:spcPts val="545"/>
              </a:spcBef>
            </a:pPr>
            <a:r>
              <a:rPr dirty="0" sz="2600" spc="-40" b="1">
                <a:solidFill>
                  <a:srgbClr val="FF0000"/>
                </a:solidFill>
                <a:latin typeface="Arial"/>
                <a:cs typeface="Arial"/>
              </a:rPr>
              <a:t>Two</a:t>
            </a:r>
            <a:r>
              <a:rPr dirty="0" sz="2600" spc="-10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kinds</a:t>
            </a:r>
            <a:r>
              <a:rPr dirty="0" sz="2600" spc="-9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-25" b="1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inconsistency</a:t>
            </a:r>
            <a:r>
              <a:rPr dirty="0" sz="26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that</a:t>
            </a:r>
            <a:r>
              <a:rPr dirty="0" sz="26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-25" b="1">
                <a:solidFill>
                  <a:srgbClr val="FF0000"/>
                </a:solidFill>
                <a:latin typeface="Arial"/>
                <a:cs typeface="Arial"/>
              </a:rPr>
              <a:t>we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should</a:t>
            </a:r>
            <a:r>
              <a:rPr dirty="0" sz="2600" spc="-9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avoid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4487290" y="2214245"/>
            <a:ext cx="6658609" cy="2124075"/>
            <a:chOff x="4487290" y="2214245"/>
            <a:chExt cx="6658609" cy="2124075"/>
          </a:xfrm>
        </p:grpSpPr>
        <p:sp>
          <p:nvSpPr>
            <p:cNvPr id="9" name="object 9" descr=""/>
            <p:cNvSpPr/>
            <p:nvPr/>
          </p:nvSpPr>
          <p:spPr>
            <a:xfrm>
              <a:off x="4499990" y="3202686"/>
              <a:ext cx="1572895" cy="1123315"/>
            </a:xfrm>
            <a:custGeom>
              <a:avLst/>
              <a:gdLst/>
              <a:ahLst/>
              <a:cxnLst/>
              <a:rect l="l" t="t" r="r" b="b"/>
              <a:pathLst>
                <a:path w="1572895" h="1123314">
                  <a:moveTo>
                    <a:pt x="0" y="1122807"/>
                  </a:moveTo>
                  <a:lnTo>
                    <a:pt x="1572768" y="0"/>
                  </a:lnTo>
                </a:path>
              </a:pathLst>
            </a:custGeom>
            <a:ln w="25400">
              <a:solidFill>
                <a:srgbClr val="467AA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6073520" y="2226945"/>
              <a:ext cx="5059680" cy="1952625"/>
            </a:xfrm>
            <a:custGeom>
              <a:avLst/>
              <a:gdLst/>
              <a:ahLst/>
              <a:cxnLst/>
              <a:rect l="l" t="t" r="r" b="b"/>
              <a:pathLst>
                <a:path w="5059680" h="1952625">
                  <a:moveTo>
                    <a:pt x="4864481" y="0"/>
                  </a:moveTo>
                  <a:lnTo>
                    <a:pt x="195199" y="0"/>
                  </a:lnTo>
                  <a:lnTo>
                    <a:pt x="150436" y="5154"/>
                  </a:lnTo>
                  <a:lnTo>
                    <a:pt x="109347" y="19837"/>
                  </a:lnTo>
                  <a:lnTo>
                    <a:pt x="73104" y="42877"/>
                  </a:lnTo>
                  <a:lnTo>
                    <a:pt x="42877" y="73104"/>
                  </a:lnTo>
                  <a:lnTo>
                    <a:pt x="19837" y="109347"/>
                  </a:lnTo>
                  <a:lnTo>
                    <a:pt x="5154" y="150436"/>
                  </a:lnTo>
                  <a:lnTo>
                    <a:pt x="0" y="195199"/>
                  </a:lnTo>
                  <a:lnTo>
                    <a:pt x="0" y="1757044"/>
                  </a:lnTo>
                  <a:lnTo>
                    <a:pt x="5154" y="1801807"/>
                  </a:lnTo>
                  <a:lnTo>
                    <a:pt x="19837" y="1842896"/>
                  </a:lnTo>
                  <a:lnTo>
                    <a:pt x="42877" y="1879139"/>
                  </a:lnTo>
                  <a:lnTo>
                    <a:pt x="73104" y="1909366"/>
                  </a:lnTo>
                  <a:lnTo>
                    <a:pt x="109347" y="1932406"/>
                  </a:lnTo>
                  <a:lnTo>
                    <a:pt x="150436" y="1947089"/>
                  </a:lnTo>
                  <a:lnTo>
                    <a:pt x="195199" y="1952243"/>
                  </a:lnTo>
                  <a:lnTo>
                    <a:pt x="4864481" y="1952243"/>
                  </a:lnTo>
                  <a:lnTo>
                    <a:pt x="4909243" y="1947089"/>
                  </a:lnTo>
                  <a:lnTo>
                    <a:pt x="4950332" y="1932406"/>
                  </a:lnTo>
                  <a:lnTo>
                    <a:pt x="4986575" y="1909366"/>
                  </a:lnTo>
                  <a:lnTo>
                    <a:pt x="5016802" y="1879139"/>
                  </a:lnTo>
                  <a:lnTo>
                    <a:pt x="5039842" y="1842896"/>
                  </a:lnTo>
                  <a:lnTo>
                    <a:pt x="5054525" y="1801807"/>
                  </a:lnTo>
                  <a:lnTo>
                    <a:pt x="5059680" y="1757044"/>
                  </a:lnTo>
                  <a:lnTo>
                    <a:pt x="5059680" y="195199"/>
                  </a:lnTo>
                  <a:lnTo>
                    <a:pt x="5054525" y="150436"/>
                  </a:lnTo>
                  <a:lnTo>
                    <a:pt x="5039842" y="109347"/>
                  </a:lnTo>
                  <a:lnTo>
                    <a:pt x="5016802" y="73104"/>
                  </a:lnTo>
                  <a:lnTo>
                    <a:pt x="4986575" y="42877"/>
                  </a:lnTo>
                  <a:lnTo>
                    <a:pt x="4950332" y="19837"/>
                  </a:lnTo>
                  <a:lnTo>
                    <a:pt x="4909243" y="5154"/>
                  </a:lnTo>
                  <a:lnTo>
                    <a:pt x="4864481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6073520" y="2226945"/>
              <a:ext cx="5059680" cy="1952625"/>
            </a:xfrm>
            <a:custGeom>
              <a:avLst/>
              <a:gdLst/>
              <a:ahLst/>
              <a:cxnLst/>
              <a:rect l="l" t="t" r="r" b="b"/>
              <a:pathLst>
                <a:path w="5059680" h="1952625">
                  <a:moveTo>
                    <a:pt x="0" y="195199"/>
                  </a:moveTo>
                  <a:lnTo>
                    <a:pt x="5154" y="150436"/>
                  </a:lnTo>
                  <a:lnTo>
                    <a:pt x="19837" y="109347"/>
                  </a:lnTo>
                  <a:lnTo>
                    <a:pt x="42877" y="73104"/>
                  </a:lnTo>
                  <a:lnTo>
                    <a:pt x="73104" y="42877"/>
                  </a:lnTo>
                  <a:lnTo>
                    <a:pt x="109347" y="19837"/>
                  </a:lnTo>
                  <a:lnTo>
                    <a:pt x="150436" y="5154"/>
                  </a:lnTo>
                  <a:lnTo>
                    <a:pt x="195199" y="0"/>
                  </a:lnTo>
                  <a:lnTo>
                    <a:pt x="4864481" y="0"/>
                  </a:lnTo>
                  <a:lnTo>
                    <a:pt x="4909243" y="5154"/>
                  </a:lnTo>
                  <a:lnTo>
                    <a:pt x="4950332" y="19837"/>
                  </a:lnTo>
                  <a:lnTo>
                    <a:pt x="4986575" y="42877"/>
                  </a:lnTo>
                  <a:lnTo>
                    <a:pt x="5016802" y="73104"/>
                  </a:lnTo>
                  <a:lnTo>
                    <a:pt x="5039842" y="109347"/>
                  </a:lnTo>
                  <a:lnTo>
                    <a:pt x="5054525" y="150436"/>
                  </a:lnTo>
                  <a:lnTo>
                    <a:pt x="5059680" y="195199"/>
                  </a:lnTo>
                  <a:lnTo>
                    <a:pt x="5059680" y="1757044"/>
                  </a:lnTo>
                  <a:lnTo>
                    <a:pt x="5054525" y="1801807"/>
                  </a:lnTo>
                  <a:lnTo>
                    <a:pt x="5039842" y="1842896"/>
                  </a:lnTo>
                  <a:lnTo>
                    <a:pt x="5016802" y="1879139"/>
                  </a:lnTo>
                  <a:lnTo>
                    <a:pt x="4986575" y="1909366"/>
                  </a:lnTo>
                  <a:lnTo>
                    <a:pt x="4950332" y="1932406"/>
                  </a:lnTo>
                  <a:lnTo>
                    <a:pt x="4909243" y="1947089"/>
                  </a:lnTo>
                  <a:lnTo>
                    <a:pt x="4864481" y="1952243"/>
                  </a:lnTo>
                  <a:lnTo>
                    <a:pt x="195199" y="1952243"/>
                  </a:lnTo>
                  <a:lnTo>
                    <a:pt x="150436" y="1947089"/>
                  </a:lnTo>
                  <a:lnTo>
                    <a:pt x="109347" y="1932406"/>
                  </a:lnTo>
                  <a:lnTo>
                    <a:pt x="73104" y="1909366"/>
                  </a:lnTo>
                  <a:lnTo>
                    <a:pt x="42877" y="1879139"/>
                  </a:lnTo>
                  <a:lnTo>
                    <a:pt x="19837" y="1842896"/>
                  </a:lnTo>
                  <a:lnTo>
                    <a:pt x="5154" y="1801807"/>
                  </a:lnTo>
                  <a:lnTo>
                    <a:pt x="0" y="1757044"/>
                  </a:lnTo>
                  <a:lnTo>
                    <a:pt x="0" y="195199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6713981" y="3722877"/>
            <a:ext cx="3709035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>
                <a:latin typeface="Arial MT"/>
                <a:cs typeface="Arial MT"/>
              </a:rPr>
              <a:t>someone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who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still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room.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4487290" y="4312792"/>
            <a:ext cx="6628130" cy="2124710"/>
            <a:chOff x="4487290" y="4312792"/>
            <a:chExt cx="6628130" cy="2124710"/>
          </a:xfrm>
        </p:grpSpPr>
        <p:sp>
          <p:nvSpPr>
            <p:cNvPr id="14" name="object 14" descr=""/>
            <p:cNvSpPr/>
            <p:nvPr/>
          </p:nvSpPr>
          <p:spPr>
            <a:xfrm>
              <a:off x="4499990" y="4325492"/>
              <a:ext cx="1572895" cy="1123315"/>
            </a:xfrm>
            <a:custGeom>
              <a:avLst/>
              <a:gdLst/>
              <a:ahLst/>
              <a:cxnLst/>
              <a:rect l="l" t="t" r="r" b="b"/>
              <a:pathLst>
                <a:path w="1572895" h="1123314">
                  <a:moveTo>
                    <a:pt x="0" y="0"/>
                  </a:moveTo>
                  <a:lnTo>
                    <a:pt x="1572768" y="1122806"/>
                  </a:lnTo>
                </a:path>
              </a:pathLst>
            </a:custGeom>
            <a:ln w="25400">
              <a:solidFill>
                <a:srgbClr val="467AA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6073520" y="4472558"/>
              <a:ext cx="5029200" cy="1952625"/>
            </a:xfrm>
            <a:custGeom>
              <a:avLst/>
              <a:gdLst/>
              <a:ahLst/>
              <a:cxnLst/>
              <a:rect l="l" t="t" r="r" b="b"/>
              <a:pathLst>
                <a:path w="5029200" h="1952625">
                  <a:moveTo>
                    <a:pt x="4834001" y="0"/>
                  </a:moveTo>
                  <a:lnTo>
                    <a:pt x="195199" y="0"/>
                  </a:lnTo>
                  <a:lnTo>
                    <a:pt x="150436" y="5154"/>
                  </a:lnTo>
                  <a:lnTo>
                    <a:pt x="109347" y="19837"/>
                  </a:lnTo>
                  <a:lnTo>
                    <a:pt x="73104" y="42877"/>
                  </a:lnTo>
                  <a:lnTo>
                    <a:pt x="42877" y="73104"/>
                  </a:lnTo>
                  <a:lnTo>
                    <a:pt x="19837" y="109347"/>
                  </a:lnTo>
                  <a:lnTo>
                    <a:pt x="5154" y="150436"/>
                  </a:lnTo>
                  <a:lnTo>
                    <a:pt x="0" y="195199"/>
                  </a:lnTo>
                  <a:lnTo>
                    <a:pt x="0" y="1757019"/>
                  </a:lnTo>
                  <a:lnTo>
                    <a:pt x="5154" y="1801783"/>
                  </a:lnTo>
                  <a:lnTo>
                    <a:pt x="19837" y="1842875"/>
                  </a:lnTo>
                  <a:lnTo>
                    <a:pt x="42877" y="1879123"/>
                  </a:lnTo>
                  <a:lnTo>
                    <a:pt x="73104" y="1909356"/>
                  </a:lnTo>
                  <a:lnTo>
                    <a:pt x="109347" y="1932401"/>
                  </a:lnTo>
                  <a:lnTo>
                    <a:pt x="150436" y="1947088"/>
                  </a:lnTo>
                  <a:lnTo>
                    <a:pt x="195199" y="1952244"/>
                  </a:lnTo>
                  <a:lnTo>
                    <a:pt x="4834001" y="1952244"/>
                  </a:lnTo>
                  <a:lnTo>
                    <a:pt x="4878763" y="1947088"/>
                  </a:lnTo>
                  <a:lnTo>
                    <a:pt x="4919852" y="1932401"/>
                  </a:lnTo>
                  <a:lnTo>
                    <a:pt x="4956095" y="1909356"/>
                  </a:lnTo>
                  <a:lnTo>
                    <a:pt x="4986322" y="1879123"/>
                  </a:lnTo>
                  <a:lnTo>
                    <a:pt x="5009362" y="1842875"/>
                  </a:lnTo>
                  <a:lnTo>
                    <a:pt x="5024045" y="1801783"/>
                  </a:lnTo>
                  <a:lnTo>
                    <a:pt x="5029200" y="1757019"/>
                  </a:lnTo>
                  <a:lnTo>
                    <a:pt x="5029200" y="195199"/>
                  </a:lnTo>
                  <a:lnTo>
                    <a:pt x="5024045" y="150436"/>
                  </a:lnTo>
                  <a:lnTo>
                    <a:pt x="5009362" y="109347"/>
                  </a:lnTo>
                  <a:lnTo>
                    <a:pt x="4986322" y="73104"/>
                  </a:lnTo>
                  <a:lnTo>
                    <a:pt x="4956095" y="42877"/>
                  </a:lnTo>
                  <a:lnTo>
                    <a:pt x="4919852" y="19837"/>
                  </a:lnTo>
                  <a:lnTo>
                    <a:pt x="4878763" y="5154"/>
                  </a:lnTo>
                  <a:lnTo>
                    <a:pt x="4834001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6073520" y="4472558"/>
              <a:ext cx="5029200" cy="1952625"/>
            </a:xfrm>
            <a:custGeom>
              <a:avLst/>
              <a:gdLst/>
              <a:ahLst/>
              <a:cxnLst/>
              <a:rect l="l" t="t" r="r" b="b"/>
              <a:pathLst>
                <a:path w="5029200" h="1952625">
                  <a:moveTo>
                    <a:pt x="0" y="195199"/>
                  </a:moveTo>
                  <a:lnTo>
                    <a:pt x="5154" y="150436"/>
                  </a:lnTo>
                  <a:lnTo>
                    <a:pt x="19837" y="109347"/>
                  </a:lnTo>
                  <a:lnTo>
                    <a:pt x="42877" y="73104"/>
                  </a:lnTo>
                  <a:lnTo>
                    <a:pt x="73104" y="42877"/>
                  </a:lnTo>
                  <a:lnTo>
                    <a:pt x="109347" y="19837"/>
                  </a:lnTo>
                  <a:lnTo>
                    <a:pt x="150436" y="5154"/>
                  </a:lnTo>
                  <a:lnTo>
                    <a:pt x="195199" y="0"/>
                  </a:lnTo>
                  <a:lnTo>
                    <a:pt x="4834001" y="0"/>
                  </a:lnTo>
                  <a:lnTo>
                    <a:pt x="4878763" y="5154"/>
                  </a:lnTo>
                  <a:lnTo>
                    <a:pt x="4919852" y="19837"/>
                  </a:lnTo>
                  <a:lnTo>
                    <a:pt x="4956095" y="42877"/>
                  </a:lnTo>
                  <a:lnTo>
                    <a:pt x="4986322" y="73104"/>
                  </a:lnTo>
                  <a:lnTo>
                    <a:pt x="5009362" y="109347"/>
                  </a:lnTo>
                  <a:lnTo>
                    <a:pt x="5024045" y="150436"/>
                  </a:lnTo>
                  <a:lnTo>
                    <a:pt x="5029200" y="195199"/>
                  </a:lnTo>
                  <a:lnTo>
                    <a:pt x="5029200" y="1757019"/>
                  </a:lnTo>
                  <a:lnTo>
                    <a:pt x="5024045" y="1801783"/>
                  </a:lnTo>
                  <a:lnTo>
                    <a:pt x="5009362" y="1842875"/>
                  </a:lnTo>
                  <a:lnTo>
                    <a:pt x="4986322" y="1879123"/>
                  </a:lnTo>
                  <a:lnTo>
                    <a:pt x="4956095" y="1909356"/>
                  </a:lnTo>
                  <a:lnTo>
                    <a:pt x="4919852" y="1932401"/>
                  </a:lnTo>
                  <a:lnTo>
                    <a:pt x="4878763" y="1947088"/>
                  </a:lnTo>
                  <a:lnTo>
                    <a:pt x="4834001" y="1952244"/>
                  </a:lnTo>
                  <a:lnTo>
                    <a:pt x="195199" y="1952244"/>
                  </a:lnTo>
                  <a:lnTo>
                    <a:pt x="150436" y="1947088"/>
                  </a:lnTo>
                  <a:lnTo>
                    <a:pt x="109347" y="1932401"/>
                  </a:lnTo>
                  <a:lnTo>
                    <a:pt x="73104" y="1909356"/>
                  </a:lnTo>
                  <a:lnTo>
                    <a:pt x="42877" y="1879123"/>
                  </a:lnTo>
                  <a:lnTo>
                    <a:pt x="19837" y="1842875"/>
                  </a:lnTo>
                  <a:lnTo>
                    <a:pt x="5154" y="1801783"/>
                  </a:lnTo>
                  <a:lnTo>
                    <a:pt x="0" y="1757019"/>
                  </a:lnTo>
                  <a:lnTo>
                    <a:pt x="0" y="195199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 descr=""/>
          <p:cNvSpPr txBox="1"/>
          <p:nvPr/>
        </p:nvSpPr>
        <p:spPr>
          <a:xfrm>
            <a:off x="6165341" y="5128259"/>
            <a:ext cx="4777105" cy="593090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208915" marR="5080" indent="-196850">
              <a:lnSpc>
                <a:spcPts val="2070"/>
              </a:lnSpc>
              <a:spcBef>
                <a:spcPts val="440"/>
              </a:spcBef>
            </a:pPr>
            <a:r>
              <a:rPr dirty="0" u="sng" sz="20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Practical</a:t>
            </a:r>
            <a:r>
              <a:rPr dirty="0" u="sng" sz="2000" spc="-3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spc="-2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inconsistency</a:t>
            </a:r>
            <a:r>
              <a:rPr dirty="0" sz="2000" spc="-20" b="1">
                <a:latin typeface="Arial"/>
                <a:cs typeface="Arial"/>
              </a:rPr>
              <a:t>,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which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involves </a:t>
            </a:r>
            <a:r>
              <a:rPr dirty="0" sz="2000" b="1">
                <a:latin typeface="Arial"/>
                <a:cs typeface="Arial"/>
              </a:rPr>
              <a:t>saying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one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thing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and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doing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another.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967739" y="1668526"/>
            <a:ext cx="9963785" cy="2121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635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Logic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tells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us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that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if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person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holds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inconsistent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beliefs,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least</a:t>
            </a:r>
            <a:r>
              <a:rPr dirty="0" sz="2400" spc="-25" b="1">
                <a:latin typeface="Arial"/>
                <a:cs typeface="Arial"/>
              </a:rPr>
              <a:t> one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those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beliefs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must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be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false.</a:t>
            </a:r>
            <a:endParaRPr sz="2400">
              <a:latin typeface="Arial"/>
              <a:cs typeface="Arial"/>
            </a:endParaRPr>
          </a:p>
          <a:p>
            <a:pPr algn="ctr" marL="5238750">
              <a:lnSpc>
                <a:spcPts val="1490"/>
              </a:lnSpc>
            </a:pPr>
            <a:r>
              <a:rPr dirty="0" u="sng" sz="20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Logical</a:t>
            </a:r>
            <a:r>
              <a:rPr dirty="0" u="sng" sz="2000" spc="-4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spc="-2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inconsistency</a:t>
            </a:r>
            <a:r>
              <a:rPr dirty="0" sz="2000" spc="-20" b="1">
                <a:latin typeface="Arial"/>
                <a:cs typeface="Arial"/>
              </a:rPr>
              <a:t>,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which</a:t>
            </a:r>
            <a:r>
              <a:rPr dirty="0" sz="2000" spc="-5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involves</a:t>
            </a:r>
            <a:endParaRPr sz="2000">
              <a:latin typeface="Arial"/>
              <a:cs typeface="Arial"/>
            </a:endParaRPr>
          </a:p>
          <a:p>
            <a:pPr algn="ctr" marL="5252085" marR="5080">
              <a:lnSpc>
                <a:spcPts val="2070"/>
              </a:lnSpc>
              <a:spcBef>
                <a:spcPts val="180"/>
              </a:spcBef>
            </a:pPr>
            <a:r>
              <a:rPr dirty="0" sz="2000" b="1">
                <a:latin typeface="Arial"/>
                <a:cs typeface="Arial"/>
              </a:rPr>
              <a:t>saying</a:t>
            </a:r>
            <a:r>
              <a:rPr dirty="0" sz="2000" spc="-5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or</a:t>
            </a:r>
            <a:r>
              <a:rPr dirty="0" sz="2000" spc="-6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believing</a:t>
            </a:r>
            <a:r>
              <a:rPr dirty="0" sz="2000" spc="-5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inconsistent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things </a:t>
            </a:r>
            <a:r>
              <a:rPr dirty="0" sz="2000" b="1">
                <a:latin typeface="Arial"/>
                <a:cs typeface="Arial"/>
              </a:rPr>
              <a:t>(i.e.,</a:t>
            </a:r>
            <a:r>
              <a:rPr dirty="0" sz="2000" spc="-4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things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that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cannot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both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or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all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spc="-25" b="1">
                <a:latin typeface="Arial"/>
                <a:cs typeface="Arial"/>
              </a:rPr>
              <a:t>be </a:t>
            </a:r>
            <a:r>
              <a:rPr dirty="0" sz="2000" b="1">
                <a:latin typeface="Arial"/>
                <a:cs typeface="Arial"/>
              </a:rPr>
              <a:t>true)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about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particular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matter.</a:t>
            </a:r>
            <a:endParaRPr sz="2000">
              <a:latin typeface="Arial"/>
              <a:cs typeface="Arial"/>
            </a:endParaRPr>
          </a:p>
          <a:p>
            <a:pPr algn="ctr" marL="5238115">
              <a:lnSpc>
                <a:spcPct val="100000"/>
              </a:lnSpc>
              <a:spcBef>
                <a:spcPts val="465"/>
              </a:spcBef>
            </a:pPr>
            <a:r>
              <a:rPr dirty="0" sz="2000" b="1">
                <a:latin typeface="Arial"/>
                <a:cs typeface="Arial"/>
              </a:rPr>
              <a:t>Ex.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>
                <a:latin typeface="Arial MT"/>
                <a:cs typeface="Arial MT"/>
              </a:rPr>
              <a:t>Everyone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left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room.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John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is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32469" y="249174"/>
            <a:ext cx="2955035" cy="137998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647065">
              <a:lnSpc>
                <a:spcPct val="100000"/>
              </a:lnSpc>
              <a:spcBef>
                <a:spcPts val="100"/>
              </a:spcBef>
            </a:pPr>
            <a:r>
              <a:rPr dirty="0"/>
              <a:t>logical</a:t>
            </a:r>
            <a:r>
              <a:rPr dirty="0" spc="-15"/>
              <a:t> </a:t>
            </a:r>
            <a:r>
              <a:rPr dirty="0" spc="-10"/>
              <a:t>correctness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826005"/>
            <a:ext cx="9500235" cy="2159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think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logically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reason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correctly—</a:t>
            </a:r>
            <a:r>
              <a:rPr dirty="0" sz="2800" b="1">
                <a:latin typeface="Arial"/>
                <a:cs typeface="Arial"/>
              </a:rPr>
              <a:t>that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is,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draw </a:t>
            </a:r>
            <a:r>
              <a:rPr dirty="0" sz="2800" spc="-10" b="1">
                <a:latin typeface="Arial"/>
                <a:cs typeface="Arial"/>
              </a:rPr>
              <a:t>well-</a:t>
            </a:r>
            <a:r>
              <a:rPr dirty="0" sz="2800" b="1">
                <a:latin typeface="Arial"/>
                <a:cs typeface="Arial"/>
              </a:rPr>
              <a:t>founded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conclusions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from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beliefs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we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hold.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0"/>
              </a:spcBef>
            </a:pPr>
            <a:endParaRPr sz="2800">
              <a:latin typeface="Arial"/>
              <a:cs typeface="Arial"/>
            </a:endParaRPr>
          </a:p>
          <a:p>
            <a:pPr marL="12700" marR="144145">
              <a:lnSpc>
                <a:spcPct val="100000"/>
              </a:lnSpc>
              <a:spcBef>
                <a:spcPts val="5"/>
              </a:spcBef>
            </a:pP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think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critically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we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need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accurate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well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supported beliefs.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8230" y="207263"/>
            <a:ext cx="2955035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Completeness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76706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/>
              <a:t>In</a:t>
            </a:r>
            <a:r>
              <a:rPr dirty="0" spc="-80"/>
              <a:t> </a:t>
            </a:r>
            <a:r>
              <a:rPr dirty="0"/>
              <a:t>most</a:t>
            </a:r>
            <a:r>
              <a:rPr dirty="0" spc="-65"/>
              <a:t> </a:t>
            </a:r>
            <a:r>
              <a:rPr dirty="0"/>
              <a:t>contexts,</a:t>
            </a:r>
            <a:r>
              <a:rPr dirty="0" spc="-60"/>
              <a:t> </a:t>
            </a:r>
            <a:r>
              <a:rPr dirty="0"/>
              <a:t>we</a:t>
            </a:r>
            <a:r>
              <a:rPr dirty="0" spc="-75"/>
              <a:t> </a:t>
            </a:r>
            <a:r>
              <a:rPr dirty="0"/>
              <a:t>rightly</a:t>
            </a:r>
            <a:r>
              <a:rPr dirty="0" spc="-65"/>
              <a:t> </a:t>
            </a:r>
            <a:r>
              <a:rPr dirty="0"/>
              <a:t>prefer</a:t>
            </a:r>
            <a:r>
              <a:rPr dirty="0" spc="-70"/>
              <a:t> </a:t>
            </a:r>
            <a:r>
              <a:rPr dirty="0"/>
              <a:t>deep</a:t>
            </a:r>
            <a:r>
              <a:rPr dirty="0" spc="-65"/>
              <a:t> </a:t>
            </a:r>
            <a:r>
              <a:rPr dirty="0"/>
              <a:t>and</a:t>
            </a:r>
            <a:r>
              <a:rPr dirty="0" spc="-75"/>
              <a:t> </a:t>
            </a:r>
            <a:r>
              <a:rPr dirty="0"/>
              <a:t>complete</a:t>
            </a:r>
            <a:r>
              <a:rPr dirty="0" spc="-60"/>
              <a:t> </a:t>
            </a:r>
            <a:r>
              <a:rPr dirty="0"/>
              <a:t>thinking</a:t>
            </a:r>
            <a:r>
              <a:rPr dirty="0" spc="-60"/>
              <a:t> </a:t>
            </a:r>
            <a:r>
              <a:rPr dirty="0" spc="-25"/>
              <a:t>to </a:t>
            </a:r>
            <a:r>
              <a:rPr dirty="0"/>
              <a:t>shallow</a:t>
            </a:r>
            <a:r>
              <a:rPr dirty="0" spc="-60"/>
              <a:t> </a:t>
            </a:r>
            <a:r>
              <a:rPr dirty="0"/>
              <a:t>and</a:t>
            </a:r>
            <a:r>
              <a:rPr dirty="0" spc="-85"/>
              <a:t> </a:t>
            </a:r>
            <a:r>
              <a:rPr dirty="0"/>
              <a:t>superficial</a:t>
            </a:r>
            <a:r>
              <a:rPr dirty="0" spc="-55"/>
              <a:t> </a:t>
            </a:r>
            <a:r>
              <a:rPr dirty="0"/>
              <a:t>thinking.</a:t>
            </a:r>
            <a:r>
              <a:rPr dirty="0" spc="-70"/>
              <a:t> </a:t>
            </a:r>
            <a:r>
              <a:rPr dirty="0"/>
              <a:t>Thus,</a:t>
            </a:r>
            <a:r>
              <a:rPr dirty="0" spc="-70"/>
              <a:t> </a:t>
            </a:r>
            <a:r>
              <a:rPr dirty="0"/>
              <a:t>we</a:t>
            </a:r>
            <a:r>
              <a:rPr dirty="0" spc="-85"/>
              <a:t> </a:t>
            </a:r>
            <a:r>
              <a:rPr dirty="0"/>
              <a:t>justly</a:t>
            </a:r>
            <a:r>
              <a:rPr dirty="0" spc="-75"/>
              <a:t> </a:t>
            </a:r>
            <a:r>
              <a:rPr dirty="0" spc="-10"/>
              <a:t>condemn </a:t>
            </a:r>
            <a:r>
              <a:rPr dirty="0"/>
              <a:t>negligent</a:t>
            </a:r>
            <a:r>
              <a:rPr dirty="0" spc="-75"/>
              <a:t> </a:t>
            </a:r>
            <a:r>
              <a:rPr dirty="0"/>
              <a:t>criminal</a:t>
            </a:r>
            <a:r>
              <a:rPr dirty="0" spc="-75"/>
              <a:t> </a:t>
            </a:r>
            <a:r>
              <a:rPr dirty="0" spc="-10"/>
              <a:t>investigations,</a:t>
            </a:r>
            <a:r>
              <a:rPr dirty="0" spc="-70"/>
              <a:t> </a:t>
            </a:r>
            <a:r>
              <a:rPr dirty="0"/>
              <a:t>hasty</a:t>
            </a:r>
            <a:r>
              <a:rPr dirty="0" spc="-80"/>
              <a:t> </a:t>
            </a:r>
            <a:r>
              <a:rPr dirty="0"/>
              <a:t>jury</a:t>
            </a:r>
            <a:r>
              <a:rPr dirty="0" spc="-85"/>
              <a:t> </a:t>
            </a:r>
            <a:r>
              <a:rPr dirty="0" spc="-10"/>
              <a:t>deliberations, </a:t>
            </a:r>
            <a:r>
              <a:rPr dirty="0"/>
              <a:t>superficial</a:t>
            </a:r>
            <a:r>
              <a:rPr dirty="0" spc="-75"/>
              <a:t> </a:t>
            </a:r>
            <a:r>
              <a:rPr dirty="0"/>
              <a:t>news</a:t>
            </a:r>
            <a:r>
              <a:rPr dirty="0" spc="-90"/>
              <a:t> </a:t>
            </a:r>
            <a:r>
              <a:rPr dirty="0"/>
              <a:t>stories,</a:t>
            </a:r>
            <a:r>
              <a:rPr dirty="0" spc="-80"/>
              <a:t> </a:t>
            </a:r>
            <a:r>
              <a:rPr dirty="0"/>
              <a:t>sketchy</a:t>
            </a:r>
            <a:r>
              <a:rPr dirty="0" spc="-80"/>
              <a:t> </a:t>
            </a:r>
            <a:r>
              <a:rPr dirty="0"/>
              <a:t>driving</a:t>
            </a:r>
            <a:r>
              <a:rPr dirty="0" spc="-85"/>
              <a:t> </a:t>
            </a:r>
            <a:r>
              <a:rPr dirty="0"/>
              <a:t>directions,</a:t>
            </a:r>
            <a:r>
              <a:rPr dirty="0" spc="-75"/>
              <a:t> </a:t>
            </a:r>
            <a:r>
              <a:rPr dirty="0"/>
              <a:t>and</a:t>
            </a:r>
            <a:r>
              <a:rPr dirty="0" spc="-90"/>
              <a:t> </a:t>
            </a:r>
            <a:r>
              <a:rPr dirty="0" spc="-20"/>
              <a:t>snap </a:t>
            </a:r>
            <a:r>
              <a:rPr dirty="0"/>
              <a:t>medical</a:t>
            </a:r>
            <a:r>
              <a:rPr dirty="0" spc="-75"/>
              <a:t> </a:t>
            </a:r>
            <a:r>
              <a:rPr dirty="0" spc="-10"/>
              <a:t>diagnoses.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8707" y="112227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Fairness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1014730" y="1849627"/>
            <a:ext cx="10192385" cy="3591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Critical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demands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fair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(open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minded, </a:t>
            </a:r>
            <a:r>
              <a:rPr dirty="0" sz="2600" b="1">
                <a:latin typeface="Arial"/>
                <a:cs typeface="Arial"/>
              </a:rPr>
              <a:t>impartial,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free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distorting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biases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preconceptions).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algn="just" marL="12700" marR="64769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Fairness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very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difficult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achieve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because</a:t>
            </a:r>
            <a:r>
              <a:rPr dirty="0" sz="26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extent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perceive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reality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ways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powerfully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shaped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our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individual</a:t>
            </a:r>
            <a:r>
              <a:rPr dirty="0" sz="2600" spc="-9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life</a:t>
            </a:r>
            <a:r>
              <a:rPr dirty="0" sz="2600" spc="-10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experiences</a:t>
            </a:r>
            <a:r>
              <a:rPr dirty="0" sz="26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cultural</a:t>
            </a:r>
            <a:r>
              <a:rPr dirty="0" sz="2600" spc="-8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backgrounds.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algn="just" marL="12700" marR="47625" indent="9207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But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difficult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achieve,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basic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fair-</a:t>
            </a:r>
            <a:r>
              <a:rPr dirty="0" sz="2600" b="1">
                <a:latin typeface="Arial"/>
                <a:cs typeface="Arial"/>
              </a:rPr>
              <a:t>mindedness</a:t>
            </a:r>
            <a:r>
              <a:rPr dirty="0" sz="2600" spc="-25" b="1">
                <a:latin typeface="Arial"/>
                <a:cs typeface="Arial"/>
              </a:rPr>
              <a:t> is </a:t>
            </a:r>
            <a:r>
              <a:rPr dirty="0" sz="2600" b="1">
                <a:latin typeface="Arial"/>
                <a:cs typeface="Arial"/>
              </a:rPr>
              <a:t>clearly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essential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attribute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critical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thinker.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30768" y="235458"/>
            <a:ext cx="2955035" cy="13792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396744" y="858773"/>
            <a:ext cx="584390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Barriers</a:t>
            </a:r>
            <a:r>
              <a:rPr dirty="0" sz="3600" spc="-2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to</a:t>
            </a:r>
            <a:r>
              <a:rPr dirty="0" sz="3600" spc="-2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critical</a:t>
            </a:r>
            <a:r>
              <a:rPr dirty="0" sz="3600" spc="-35" b="1">
                <a:latin typeface="Arial"/>
                <a:cs typeface="Arial"/>
              </a:rPr>
              <a:t> </a:t>
            </a:r>
            <a:r>
              <a:rPr dirty="0" sz="3600" spc="-10" b="1">
                <a:latin typeface="Arial"/>
                <a:cs typeface="Arial"/>
              </a:rPr>
              <a:t>thinking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38150" y="1364805"/>
            <a:ext cx="10850880" cy="5335905"/>
            <a:chOff x="438150" y="1364805"/>
            <a:chExt cx="10850880" cy="53359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5602" y="1364805"/>
              <a:ext cx="10403205" cy="533552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57200" y="1609343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10510774" y="0"/>
                  </a:moveTo>
                  <a:lnTo>
                    <a:pt x="302056" y="0"/>
                  </a:lnTo>
                  <a:lnTo>
                    <a:pt x="253060" y="3953"/>
                  </a:lnTo>
                  <a:lnTo>
                    <a:pt x="206581" y="15400"/>
                  </a:lnTo>
                  <a:lnTo>
                    <a:pt x="163241" y="33717"/>
                  </a:lnTo>
                  <a:lnTo>
                    <a:pt x="123663" y="58281"/>
                  </a:lnTo>
                  <a:lnTo>
                    <a:pt x="88468" y="88471"/>
                  </a:lnTo>
                  <a:lnTo>
                    <a:pt x="58277" y="123663"/>
                  </a:lnTo>
                  <a:lnTo>
                    <a:pt x="33713" y="163235"/>
                  </a:lnTo>
                  <a:lnTo>
                    <a:pt x="15398" y="206564"/>
                  </a:lnTo>
                  <a:lnTo>
                    <a:pt x="3953" y="253029"/>
                  </a:lnTo>
                  <a:lnTo>
                    <a:pt x="0" y="302005"/>
                  </a:lnTo>
                  <a:lnTo>
                    <a:pt x="0" y="4617415"/>
                  </a:lnTo>
                  <a:lnTo>
                    <a:pt x="3953" y="4666408"/>
                  </a:lnTo>
                  <a:lnTo>
                    <a:pt x="15398" y="4712885"/>
                  </a:lnTo>
                  <a:lnTo>
                    <a:pt x="33713" y="4756224"/>
                  </a:lnTo>
                  <a:lnTo>
                    <a:pt x="58277" y="4795803"/>
                  </a:lnTo>
                  <a:lnTo>
                    <a:pt x="88468" y="4830999"/>
                  </a:lnTo>
                  <a:lnTo>
                    <a:pt x="123663" y="4861190"/>
                  </a:lnTo>
                  <a:lnTo>
                    <a:pt x="163241" y="4885755"/>
                  </a:lnTo>
                  <a:lnTo>
                    <a:pt x="206581" y="4904072"/>
                  </a:lnTo>
                  <a:lnTo>
                    <a:pt x="253060" y="4915518"/>
                  </a:lnTo>
                  <a:lnTo>
                    <a:pt x="302056" y="4919471"/>
                  </a:lnTo>
                  <a:lnTo>
                    <a:pt x="10510774" y="4919471"/>
                  </a:lnTo>
                  <a:lnTo>
                    <a:pt x="10559750" y="4915518"/>
                  </a:lnTo>
                  <a:lnTo>
                    <a:pt x="10606215" y="4904072"/>
                  </a:lnTo>
                  <a:lnTo>
                    <a:pt x="10649544" y="4885755"/>
                  </a:lnTo>
                  <a:lnTo>
                    <a:pt x="10689116" y="4861190"/>
                  </a:lnTo>
                  <a:lnTo>
                    <a:pt x="10724308" y="4830999"/>
                  </a:lnTo>
                  <a:lnTo>
                    <a:pt x="10754498" y="4795803"/>
                  </a:lnTo>
                  <a:lnTo>
                    <a:pt x="10779062" y="4756224"/>
                  </a:lnTo>
                  <a:lnTo>
                    <a:pt x="10797379" y="4712885"/>
                  </a:lnTo>
                  <a:lnTo>
                    <a:pt x="10808826" y="4666408"/>
                  </a:lnTo>
                  <a:lnTo>
                    <a:pt x="10812780" y="4617415"/>
                  </a:lnTo>
                  <a:lnTo>
                    <a:pt x="10812780" y="302005"/>
                  </a:lnTo>
                  <a:lnTo>
                    <a:pt x="10808826" y="253029"/>
                  </a:lnTo>
                  <a:lnTo>
                    <a:pt x="10797379" y="206564"/>
                  </a:lnTo>
                  <a:lnTo>
                    <a:pt x="10779062" y="163235"/>
                  </a:lnTo>
                  <a:lnTo>
                    <a:pt x="10754498" y="123663"/>
                  </a:lnTo>
                  <a:lnTo>
                    <a:pt x="10724308" y="88471"/>
                  </a:lnTo>
                  <a:lnTo>
                    <a:pt x="10689116" y="58281"/>
                  </a:lnTo>
                  <a:lnTo>
                    <a:pt x="10649544" y="33717"/>
                  </a:lnTo>
                  <a:lnTo>
                    <a:pt x="10606215" y="15400"/>
                  </a:lnTo>
                  <a:lnTo>
                    <a:pt x="10559750" y="3953"/>
                  </a:lnTo>
                  <a:lnTo>
                    <a:pt x="105107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1609343"/>
              <a:ext cx="10812780" cy="4919980"/>
            </a:xfrm>
            <a:custGeom>
              <a:avLst/>
              <a:gdLst/>
              <a:ahLst/>
              <a:cxnLst/>
              <a:rect l="l" t="t" r="r" b="b"/>
              <a:pathLst>
                <a:path w="10812780" h="4919980">
                  <a:moveTo>
                    <a:pt x="0" y="302005"/>
                  </a:moveTo>
                  <a:lnTo>
                    <a:pt x="3953" y="253029"/>
                  </a:lnTo>
                  <a:lnTo>
                    <a:pt x="15398" y="206564"/>
                  </a:lnTo>
                  <a:lnTo>
                    <a:pt x="33713" y="163235"/>
                  </a:lnTo>
                  <a:lnTo>
                    <a:pt x="58277" y="123663"/>
                  </a:lnTo>
                  <a:lnTo>
                    <a:pt x="88468" y="88471"/>
                  </a:lnTo>
                  <a:lnTo>
                    <a:pt x="123663" y="58281"/>
                  </a:lnTo>
                  <a:lnTo>
                    <a:pt x="163241" y="33717"/>
                  </a:lnTo>
                  <a:lnTo>
                    <a:pt x="206581" y="15400"/>
                  </a:lnTo>
                  <a:lnTo>
                    <a:pt x="253060" y="3953"/>
                  </a:lnTo>
                  <a:lnTo>
                    <a:pt x="302056" y="0"/>
                  </a:lnTo>
                  <a:lnTo>
                    <a:pt x="10510774" y="0"/>
                  </a:lnTo>
                  <a:lnTo>
                    <a:pt x="10559750" y="3953"/>
                  </a:lnTo>
                  <a:lnTo>
                    <a:pt x="10606215" y="15400"/>
                  </a:lnTo>
                  <a:lnTo>
                    <a:pt x="10649544" y="33717"/>
                  </a:lnTo>
                  <a:lnTo>
                    <a:pt x="10689116" y="58281"/>
                  </a:lnTo>
                  <a:lnTo>
                    <a:pt x="10724308" y="88471"/>
                  </a:lnTo>
                  <a:lnTo>
                    <a:pt x="10754498" y="123663"/>
                  </a:lnTo>
                  <a:lnTo>
                    <a:pt x="10779062" y="163235"/>
                  </a:lnTo>
                  <a:lnTo>
                    <a:pt x="10797379" y="206564"/>
                  </a:lnTo>
                  <a:lnTo>
                    <a:pt x="10808826" y="253029"/>
                  </a:lnTo>
                  <a:lnTo>
                    <a:pt x="10812780" y="302005"/>
                  </a:lnTo>
                  <a:lnTo>
                    <a:pt x="10812780" y="4617415"/>
                  </a:lnTo>
                  <a:lnTo>
                    <a:pt x="10808826" y="4666408"/>
                  </a:lnTo>
                  <a:lnTo>
                    <a:pt x="10797379" y="4712885"/>
                  </a:lnTo>
                  <a:lnTo>
                    <a:pt x="10779062" y="4756224"/>
                  </a:lnTo>
                  <a:lnTo>
                    <a:pt x="10754498" y="4795803"/>
                  </a:lnTo>
                  <a:lnTo>
                    <a:pt x="10724308" y="4830999"/>
                  </a:lnTo>
                  <a:lnTo>
                    <a:pt x="10689116" y="4861190"/>
                  </a:lnTo>
                  <a:lnTo>
                    <a:pt x="10649544" y="4885755"/>
                  </a:lnTo>
                  <a:lnTo>
                    <a:pt x="10606215" y="4904072"/>
                  </a:lnTo>
                  <a:lnTo>
                    <a:pt x="10559750" y="4915518"/>
                  </a:lnTo>
                  <a:lnTo>
                    <a:pt x="10510774" y="4919471"/>
                  </a:lnTo>
                  <a:lnTo>
                    <a:pt x="302056" y="4919471"/>
                  </a:lnTo>
                  <a:lnTo>
                    <a:pt x="253060" y="4915518"/>
                  </a:lnTo>
                  <a:lnTo>
                    <a:pt x="206581" y="4904072"/>
                  </a:lnTo>
                  <a:lnTo>
                    <a:pt x="163241" y="4885755"/>
                  </a:lnTo>
                  <a:lnTo>
                    <a:pt x="123663" y="4861190"/>
                  </a:lnTo>
                  <a:lnTo>
                    <a:pt x="88468" y="4830999"/>
                  </a:lnTo>
                  <a:lnTo>
                    <a:pt x="58277" y="4795803"/>
                  </a:lnTo>
                  <a:lnTo>
                    <a:pt x="33713" y="4756224"/>
                  </a:lnTo>
                  <a:lnTo>
                    <a:pt x="15398" y="4712885"/>
                  </a:lnTo>
                  <a:lnTo>
                    <a:pt x="3953" y="4666408"/>
                  </a:lnTo>
                  <a:lnTo>
                    <a:pt x="0" y="4617415"/>
                  </a:lnTo>
                  <a:lnTo>
                    <a:pt x="0" y="302005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896619" y="2111756"/>
            <a:ext cx="9022715" cy="2402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critical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important,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uncritical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common?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11239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many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people—</a:t>
            </a:r>
            <a:r>
              <a:rPr dirty="0" sz="2600" b="1">
                <a:latin typeface="Arial"/>
                <a:cs typeface="Arial"/>
              </a:rPr>
              <a:t>including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many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highly </a:t>
            </a:r>
            <a:r>
              <a:rPr dirty="0" sz="2600" b="1">
                <a:latin typeface="Arial"/>
                <a:cs typeface="Arial"/>
              </a:rPr>
              <a:t>educated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intelligent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people—</a:t>
            </a:r>
            <a:r>
              <a:rPr dirty="0" sz="2600" b="1">
                <a:latin typeface="Arial"/>
                <a:cs typeface="Arial"/>
              </a:rPr>
              <a:t>find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critical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so </a:t>
            </a:r>
            <a:r>
              <a:rPr dirty="0" sz="2600" spc="-10" b="1">
                <a:latin typeface="Arial"/>
                <a:cs typeface="Arial"/>
              </a:rPr>
              <a:t>difficult?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435863" y="102107"/>
            <a:ext cx="1927860" cy="1203960"/>
            <a:chOff x="435863" y="102107"/>
            <a:chExt cx="1927860" cy="1203960"/>
          </a:xfrm>
        </p:grpSpPr>
        <p:sp>
          <p:nvSpPr>
            <p:cNvPr id="9" name="object 9" descr=""/>
            <p:cNvSpPr/>
            <p:nvPr/>
          </p:nvSpPr>
          <p:spPr>
            <a:xfrm>
              <a:off x="454913" y="121157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454913" y="121157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54913" y="121157"/>
            <a:ext cx="1889760" cy="1165860"/>
          </a:xfrm>
          <a:prstGeom prst="rect"/>
        </p:spPr>
        <p:txBody>
          <a:bodyPr wrap="square" lIns="0" tIns="369570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2910"/>
              </a:spcBef>
            </a:pPr>
            <a:r>
              <a:rPr dirty="0" sz="2800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 b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90559" y="235458"/>
            <a:ext cx="2954274" cy="137922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/>
              <a:t>Barriers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critical</a:t>
            </a:r>
            <a:r>
              <a:rPr dirty="0" spc="-30"/>
              <a:t> </a:t>
            </a:r>
            <a:r>
              <a:rPr dirty="0" spc="-10"/>
              <a:t>thinking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1688" rIns="0" bIns="0" rtlCol="0" vert="horz">
            <a:spAutoFit/>
          </a:bodyPr>
          <a:lstStyle/>
          <a:p>
            <a:pPr marL="12700" marR="429895">
              <a:lnSpc>
                <a:spcPct val="100000"/>
              </a:lnSpc>
              <a:spcBef>
                <a:spcPts val="95"/>
              </a:spcBef>
              <a:tabLst>
                <a:tab pos="1042669" algn="l"/>
              </a:tabLst>
            </a:pPr>
            <a:r>
              <a:rPr dirty="0"/>
              <a:t>Lack</a:t>
            </a:r>
            <a:r>
              <a:rPr dirty="0" spc="-70"/>
              <a:t> </a:t>
            </a:r>
            <a:r>
              <a:rPr dirty="0"/>
              <a:t>of</a:t>
            </a:r>
            <a:r>
              <a:rPr dirty="0" spc="-85"/>
              <a:t> </a:t>
            </a:r>
            <a:r>
              <a:rPr dirty="0"/>
              <a:t>relevant</a:t>
            </a:r>
            <a:r>
              <a:rPr dirty="0" spc="-70"/>
              <a:t> </a:t>
            </a:r>
            <a:r>
              <a:rPr dirty="0"/>
              <a:t>background</a:t>
            </a:r>
            <a:r>
              <a:rPr dirty="0" spc="-60"/>
              <a:t> </a:t>
            </a:r>
            <a:r>
              <a:rPr dirty="0"/>
              <a:t>information</a:t>
            </a:r>
            <a:r>
              <a:rPr dirty="0" spc="-60"/>
              <a:t> </a:t>
            </a:r>
            <a:r>
              <a:rPr dirty="0"/>
              <a:t>•</a:t>
            </a:r>
            <a:r>
              <a:rPr dirty="0" spc="-75"/>
              <a:t> </a:t>
            </a:r>
            <a:r>
              <a:rPr dirty="0"/>
              <a:t>poor</a:t>
            </a:r>
            <a:r>
              <a:rPr dirty="0" spc="-70"/>
              <a:t> </a:t>
            </a:r>
            <a:r>
              <a:rPr dirty="0"/>
              <a:t>reading</a:t>
            </a:r>
            <a:r>
              <a:rPr dirty="0" spc="-70"/>
              <a:t> </a:t>
            </a:r>
            <a:r>
              <a:rPr dirty="0"/>
              <a:t>skills</a:t>
            </a:r>
            <a:r>
              <a:rPr dirty="0" spc="-55"/>
              <a:t> </a:t>
            </a:r>
            <a:r>
              <a:rPr dirty="0" spc="-50"/>
              <a:t>• </a:t>
            </a:r>
            <a:r>
              <a:rPr dirty="0" spc="-20"/>
              <a:t>bias</a:t>
            </a:r>
            <a:r>
              <a:rPr dirty="0"/>
              <a:t>	•</a:t>
            </a:r>
            <a:r>
              <a:rPr dirty="0" spc="-85"/>
              <a:t> </a:t>
            </a:r>
            <a:r>
              <a:rPr dirty="0"/>
              <a:t>prejudice</a:t>
            </a:r>
            <a:r>
              <a:rPr dirty="0" spc="-50"/>
              <a:t> </a:t>
            </a:r>
            <a:r>
              <a:rPr dirty="0"/>
              <a:t>•</a:t>
            </a:r>
            <a:r>
              <a:rPr dirty="0" spc="-80"/>
              <a:t> </a:t>
            </a:r>
            <a:r>
              <a:rPr dirty="0"/>
              <a:t>superstition</a:t>
            </a:r>
            <a:r>
              <a:rPr dirty="0" spc="-65"/>
              <a:t> </a:t>
            </a:r>
            <a:r>
              <a:rPr dirty="0"/>
              <a:t>•</a:t>
            </a:r>
            <a:r>
              <a:rPr dirty="0" spc="-80"/>
              <a:t> </a:t>
            </a:r>
            <a:r>
              <a:rPr dirty="0"/>
              <a:t>egocentrism</a:t>
            </a:r>
            <a:r>
              <a:rPr dirty="0" spc="-65"/>
              <a:t> </a:t>
            </a:r>
            <a:r>
              <a:rPr dirty="0" spc="-10"/>
              <a:t>(self-centered </a:t>
            </a:r>
            <a:r>
              <a:rPr dirty="0"/>
              <a:t>thinking)</a:t>
            </a:r>
            <a:r>
              <a:rPr dirty="0" spc="-60"/>
              <a:t> </a:t>
            </a:r>
            <a:r>
              <a:rPr dirty="0"/>
              <a:t>•</a:t>
            </a:r>
            <a:r>
              <a:rPr dirty="0" spc="-70"/>
              <a:t> </a:t>
            </a:r>
            <a:r>
              <a:rPr dirty="0" spc="-10"/>
              <a:t>sociocentrism</a:t>
            </a:r>
            <a:r>
              <a:rPr dirty="0" spc="-45"/>
              <a:t> </a:t>
            </a:r>
            <a:r>
              <a:rPr dirty="0" spc="-10"/>
              <a:t>(group-</a:t>
            </a:r>
            <a:r>
              <a:rPr dirty="0"/>
              <a:t>centered</a:t>
            </a:r>
            <a:r>
              <a:rPr dirty="0" spc="-45"/>
              <a:t> </a:t>
            </a:r>
            <a:r>
              <a:rPr dirty="0" spc="-10"/>
              <a:t>thinking)</a:t>
            </a:r>
          </a:p>
          <a:p>
            <a:pPr marL="12700" marR="5080" indent="208279">
              <a:lnSpc>
                <a:spcPct val="100000"/>
              </a:lnSpc>
              <a:buChar char="•"/>
              <a:tabLst>
                <a:tab pos="220979" algn="l"/>
                <a:tab pos="2776220" algn="l"/>
              </a:tabLst>
            </a:pPr>
            <a:r>
              <a:rPr dirty="0"/>
              <a:t>peer</a:t>
            </a:r>
            <a:r>
              <a:rPr dirty="0" spc="-75"/>
              <a:t> </a:t>
            </a:r>
            <a:r>
              <a:rPr dirty="0" spc="-10"/>
              <a:t>pressure</a:t>
            </a:r>
            <a:r>
              <a:rPr dirty="0"/>
              <a:t>	•</a:t>
            </a:r>
            <a:r>
              <a:rPr dirty="0" spc="-55"/>
              <a:t> </a:t>
            </a:r>
            <a:r>
              <a:rPr dirty="0"/>
              <a:t>conformism</a:t>
            </a:r>
            <a:r>
              <a:rPr dirty="0" spc="-40"/>
              <a:t> </a:t>
            </a:r>
            <a:r>
              <a:rPr dirty="0"/>
              <a:t>•</a:t>
            </a:r>
            <a:r>
              <a:rPr dirty="0" spc="-50"/>
              <a:t> </a:t>
            </a:r>
            <a:r>
              <a:rPr dirty="0" spc="-20"/>
              <a:t>narrow-</a:t>
            </a:r>
            <a:r>
              <a:rPr dirty="0"/>
              <a:t>mindedness</a:t>
            </a:r>
            <a:r>
              <a:rPr dirty="0" spc="-20"/>
              <a:t> </a:t>
            </a:r>
            <a:r>
              <a:rPr dirty="0"/>
              <a:t>•</a:t>
            </a:r>
            <a:r>
              <a:rPr dirty="0" spc="-50"/>
              <a:t> </a:t>
            </a:r>
            <a:r>
              <a:rPr dirty="0" spc="-10"/>
              <a:t>closed- </a:t>
            </a:r>
            <a:r>
              <a:rPr dirty="0"/>
              <a:t>mindedness</a:t>
            </a:r>
            <a:r>
              <a:rPr dirty="0" spc="-55"/>
              <a:t> </a:t>
            </a:r>
            <a:r>
              <a:rPr dirty="0"/>
              <a:t>•</a:t>
            </a:r>
            <a:r>
              <a:rPr dirty="0" spc="-85"/>
              <a:t> </a:t>
            </a:r>
            <a:r>
              <a:rPr dirty="0"/>
              <a:t>distrust</a:t>
            </a:r>
            <a:r>
              <a:rPr dirty="0" spc="-80"/>
              <a:t> </a:t>
            </a:r>
            <a:r>
              <a:rPr dirty="0"/>
              <a:t>in</a:t>
            </a:r>
            <a:r>
              <a:rPr dirty="0" spc="-85"/>
              <a:t> </a:t>
            </a:r>
            <a:r>
              <a:rPr dirty="0"/>
              <a:t>reason</a:t>
            </a:r>
            <a:r>
              <a:rPr dirty="0" spc="-75"/>
              <a:t> </a:t>
            </a:r>
            <a:r>
              <a:rPr dirty="0"/>
              <a:t>•</a:t>
            </a:r>
            <a:r>
              <a:rPr dirty="0" spc="-85"/>
              <a:t> </a:t>
            </a:r>
            <a:r>
              <a:rPr dirty="0"/>
              <a:t>relativistic</a:t>
            </a:r>
            <a:r>
              <a:rPr dirty="0" spc="-55"/>
              <a:t> </a:t>
            </a:r>
            <a:r>
              <a:rPr dirty="0"/>
              <a:t>thinking</a:t>
            </a:r>
            <a:r>
              <a:rPr dirty="0" spc="-65"/>
              <a:t> </a:t>
            </a:r>
            <a:r>
              <a:rPr dirty="0" spc="-50"/>
              <a:t>• </a:t>
            </a:r>
            <a:r>
              <a:rPr dirty="0"/>
              <a:t>stereotyping</a:t>
            </a:r>
            <a:r>
              <a:rPr dirty="0" spc="-95"/>
              <a:t> </a:t>
            </a:r>
            <a:r>
              <a:rPr dirty="0"/>
              <a:t>•</a:t>
            </a:r>
            <a:r>
              <a:rPr dirty="0" spc="-105"/>
              <a:t> </a:t>
            </a:r>
            <a:r>
              <a:rPr dirty="0"/>
              <a:t>unwarranted</a:t>
            </a:r>
            <a:r>
              <a:rPr dirty="0" spc="-95"/>
              <a:t> </a:t>
            </a:r>
            <a:r>
              <a:rPr dirty="0"/>
              <a:t>assumptions</a:t>
            </a:r>
            <a:r>
              <a:rPr dirty="0" spc="-85"/>
              <a:t> </a:t>
            </a:r>
            <a:r>
              <a:rPr dirty="0"/>
              <a:t>•</a:t>
            </a:r>
            <a:r>
              <a:rPr dirty="0" spc="-105"/>
              <a:t> </a:t>
            </a:r>
            <a:r>
              <a:rPr dirty="0"/>
              <a:t>scapegoating</a:t>
            </a:r>
            <a:r>
              <a:rPr dirty="0" spc="-90"/>
              <a:t> </a:t>
            </a:r>
            <a:r>
              <a:rPr dirty="0" spc="-50"/>
              <a:t>• </a:t>
            </a:r>
            <a:r>
              <a:rPr dirty="0"/>
              <a:t>rationalization</a:t>
            </a:r>
            <a:r>
              <a:rPr dirty="0" spc="-55"/>
              <a:t> </a:t>
            </a:r>
            <a:r>
              <a:rPr dirty="0"/>
              <a:t>•</a:t>
            </a:r>
            <a:r>
              <a:rPr dirty="0" spc="-65"/>
              <a:t> </a:t>
            </a:r>
            <a:r>
              <a:rPr dirty="0"/>
              <a:t>denial</a:t>
            </a:r>
            <a:r>
              <a:rPr dirty="0" spc="-55"/>
              <a:t> </a:t>
            </a:r>
            <a:r>
              <a:rPr dirty="0"/>
              <a:t>•</a:t>
            </a:r>
            <a:r>
              <a:rPr dirty="0" spc="-60"/>
              <a:t> </a:t>
            </a:r>
            <a:r>
              <a:rPr dirty="0"/>
              <a:t>wishful</a:t>
            </a:r>
            <a:r>
              <a:rPr dirty="0" spc="-55"/>
              <a:t> </a:t>
            </a:r>
            <a:r>
              <a:rPr dirty="0"/>
              <a:t>thinking</a:t>
            </a:r>
            <a:r>
              <a:rPr dirty="0" spc="-50"/>
              <a:t> </a:t>
            </a:r>
            <a:r>
              <a:rPr dirty="0"/>
              <a:t>•</a:t>
            </a:r>
            <a:r>
              <a:rPr dirty="0" spc="-65"/>
              <a:t> </a:t>
            </a:r>
            <a:r>
              <a:rPr dirty="0" spc="-20"/>
              <a:t>short-</a:t>
            </a:r>
            <a:r>
              <a:rPr dirty="0"/>
              <a:t>term</a:t>
            </a:r>
            <a:r>
              <a:rPr dirty="0" spc="-55"/>
              <a:t> </a:t>
            </a:r>
            <a:r>
              <a:rPr dirty="0"/>
              <a:t>thinking</a:t>
            </a:r>
            <a:r>
              <a:rPr dirty="0" spc="-50"/>
              <a:t> • </a:t>
            </a:r>
            <a:r>
              <a:rPr dirty="0"/>
              <a:t>selective</a:t>
            </a:r>
            <a:r>
              <a:rPr dirty="0" spc="-80"/>
              <a:t> </a:t>
            </a:r>
            <a:r>
              <a:rPr dirty="0"/>
              <a:t>perception</a:t>
            </a:r>
            <a:r>
              <a:rPr dirty="0" spc="-85"/>
              <a:t> </a:t>
            </a:r>
            <a:r>
              <a:rPr dirty="0"/>
              <a:t>•</a:t>
            </a:r>
            <a:r>
              <a:rPr dirty="0" spc="-100"/>
              <a:t> </a:t>
            </a:r>
            <a:r>
              <a:rPr dirty="0"/>
              <a:t>selective</a:t>
            </a:r>
            <a:r>
              <a:rPr dirty="0" spc="-75"/>
              <a:t> </a:t>
            </a:r>
            <a:r>
              <a:rPr dirty="0"/>
              <a:t>memory</a:t>
            </a:r>
            <a:r>
              <a:rPr dirty="0" spc="-85"/>
              <a:t> </a:t>
            </a:r>
            <a:r>
              <a:rPr dirty="0"/>
              <a:t>•</a:t>
            </a:r>
            <a:r>
              <a:rPr dirty="0" spc="-100"/>
              <a:t> </a:t>
            </a:r>
            <a:r>
              <a:rPr dirty="0"/>
              <a:t>overpowering</a:t>
            </a:r>
            <a:r>
              <a:rPr dirty="0" spc="-75"/>
              <a:t> </a:t>
            </a:r>
            <a:r>
              <a:rPr dirty="0" spc="-10"/>
              <a:t>emotions</a:t>
            </a:r>
          </a:p>
          <a:p>
            <a:pPr marL="220345" indent="-207645">
              <a:lnSpc>
                <a:spcPct val="100000"/>
              </a:lnSpc>
              <a:spcBef>
                <a:spcPts val="5"/>
              </a:spcBef>
              <a:buChar char="•"/>
              <a:tabLst>
                <a:tab pos="220345" algn="l"/>
              </a:tabLst>
            </a:pPr>
            <a:r>
              <a:rPr dirty="0" spc="-10"/>
              <a:t>self-</a:t>
            </a:r>
            <a:r>
              <a:rPr dirty="0"/>
              <a:t>deception</a:t>
            </a:r>
            <a:r>
              <a:rPr dirty="0" spc="-25"/>
              <a:t> </a:t>
            </a:r>
            <a:r>
              <a:rPr dirty="0"/>
              <a:t>•</a:t>
            </a:r>
            <a:r>
              <a:rPr dirty="0" spc="-40"/>
              <a:t> </a:t>
            </a:r>
            <a:r>
              <a:rPr dirty="0" spc="-20"/>
              <a:t>face-</a:t>
            </a:r>
            <a:r>
              <a:rPr dirty="0"/>
              <a:t>saving</a:t>
            </a:r>
            <a:r>
              <a:rPr dirty="0" spc="-10"/>
              <a:t> </a:t>
            </a:r>
            <a:r>
              <a:rPr dirty="0"/>
              <a:t>•</a:t>
            </a:r>
            <a:r>
              <a:rPr dirty="0" spc="-35"/>
              <a:t> </a:t>
            </a:r>
            <a:r>
              <a:rPr dirty="0"/>
              <a:t>fear</a:t>
            </a:r>
            <a:r>
              <a:rPr dirty="0" spc="-45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change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75540" y="112227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Egocentrism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649731" y="1807463"/>
            <a:ext cx="10407015" cy="2402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Egocentrism</a:t>
            </a:r>
            <a:r>
              <a:rPr dirty="0" sz="26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tendency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reality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centered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oneself.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795655" indent="92075">
              <a:lnSpc>
                <a:spcPct val="100000"/>
              </a:lnSpc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Egocentrics</a:t>
            </a:r>
            <a:r>
              <a:rPr dirty="0" sz="26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selfish,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self-</a:t>
            </a:r>
            <a:r>
              <a:rPr dirty="0" sz="2600" b="1">
                <a:latin typeface="Arial"/>
                <a:cs typeface="Arial"/>
              </a:rPr>
              <a:t>absorbed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people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who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view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their </a:t>
            </a:r>
            <a:r>
              <a:rPr dirty="0" sz="2600" b="1">
                <a:latin typeface="Arial"/>
                <a:cs typeface="Arial"/>
              </a:rPr>
              <a:t>interests,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ideas,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values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superior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everyone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else’s.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affected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degree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egocentric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biases.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74380" y="192786"/>
            <a:ext cx="2955035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Egocentrism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Two</a:t>
            </a:r>
            <a:r>
              <a:rPr dirty="0" spc="-60"/>
              <a:t> </a:t>
            </a:r>
            <a:r>
              <a:rPr dirty="0"/>
              <a:t>common</a:t>
            </a:r>
            <a:r>
              <a:rPr dirty="0" spc="-55"/>
              <a:t> </a:t>
            </a:r>
            <a:r>
              <a:rPr dirty="0"/>
              <a:t>forms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65"/>
              <a:t> </a:t>
            </a:r>
            <a:r>
              <a:rPr dirty="0" spc="-10"/>
              <a:t>egocentrism:</a:t>
            </a:r>
          </a:p>
          <a:p>
            <a:pPr marL="12700" marR="335280" indent="384810">
              <a:lnSpc>
                <a:spcPts val="2810"/>
              </a:lnSpc>
              <a:spcBef>
                <a:spcPts val="2850"/>
              </a:spcBef>
              <a:buClr>
                <a:srgbClr val="000000"/>
              </a:buClr>
              <a:buAutoNum type="arabicPlain"/>
              <a:tabLst>
                <a:tab pos="397510" algn="l"/>
              </a:tabLst>
            </a:pPr>
            <a:r>
              <a:rPr dirty="0" u="sng" spc="-2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Self-</a:t>
            </a:r>
            <a:r>
              <a:rPr dirty="0" u="sng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interested</a:t>
            </a:r>
            <a:r>
              <a:rPr dirty="0" u="sng" spc="-3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sng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thinking</a:t>
            </a:r>
            <a:r>
              <a:rPr dirty="0" u="sng" spc="-6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/>
              <a:t>is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75"/>
              <a:t> </a:t>
            </a:r>
            <a:r>
              <a:rPr dirty="0"/>
              <a:t>tendency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70"/>
              <a:t> </a:t>
            </a:r>
            <a:r>
              <a:rPr dirty="0"/>
              <a:t>accept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65"/>
              <a:t> </a:t>
            </a:r>
            <a:r>
              <a:rPr dirty="0" spc="-10"/>
              <a:t>defend </a:t>
            </a:r>
            <a:r>
              <a:rPr dirty="0"/>
              <a:t>beliefs</a:t>
            </a:r>
            <a:r>
              <a:rPr dirty="0" spc="-40"/>
              <a:t> </a:t>
            </a:r>
            <a:r>
              <a:rPr dirty="0"/>
              <a:t>that</a:t>
            </a:r>
            <a:r>
              <a:rPr dirty="0" spc="-60"/>
              <a:t> </a:t>
            </a:r>
            <a:r>
              <a:rPr dirty="0"/>
              <a:t>harmonize</a:t>
            </a:r>
            <a:r>
              <a:rPr dirty="0" spc="-30"/>
              <a:t> </a:t>
            </a:r>
            <a:r>
              <a:rPr dirty="0"/>
              <a:t>with</a:t>
            </a:r>
            <a:r>
              <a:rPr dirty="0" spc="-60"/>
              <a:t> </a:t>
            </a:r>
            <a:r>
              <a:rPr dirty="0"/>
              <a:t>one’s</a:t>
            </a:r>
            <a:r>
              <a:rPr dirty="0" spc="-40"/>
              <a:t> </a:t>
            </a:r>
            <a:r>
              <a:rPr dirty="0" spc="-20"/>
              <a:t>self-</a:t>
            </a:r>
            <a:r>
              <a:rPr dirty="0" spc="-10"/>
              <a:t>interest.</a:t>
            </a:r>
          </a:p>
          <a:p>
            <a:pPr marL="12700" marR="46990">
              <a:lnSpc>
                <a:spcPts val="2590"/>
              </a:lnSpc>
              <a:spcBef>
                <a:spcPts val="5"/>
              </a:spcBef>
            </a:pPr>
            <a:r>
              <a:rPr dirty="0" sz="2400"/>
              <a:t>Ex.</a:t>
            </a:r>
            <a:r>
              <a:rPr dirty="0" sz="2400" spc="-75"/>
              <a:t> </a:t>
            </a:r>
            <a:r>
              <a:rPr dirty="0" sz="2400"/>
              <a:t>Most</a:t>
            </a:r>
            <a:r>
              <a:rPr dirty="0" sz="2400" spc="-70"/>
              <a:t> </a:t>
            </a:r>
            <a:r>
              <a:rPr dirty="0" sz="2400"/>
              <a:t>factory</a:t>
            </a:r>
            <a:r>
              <a:rPr dirty="0" sz="2400" spc="-55"/>
              <a:t> </a:t>
            </a:r>
            <a:r>
              <a:rPr dirty="0" sz="2400"/>
              <a:t>workers</a:t>
            </a:r>
            <a:r>
              <a:rPr dirty="0" sz="2400" spc="-60"/>
              <a:t> </a:t>
            </a:r>
            <a:r>
              <a:rPr dirty="0" sz="2400"/>
              <a:t>support</a:t>
            </a:r>
            <a:r>
              <a:rPr dirty="0" sz="2400" spc="-60"/>
              <a:t> </a:t>
            </a:r>
            <a:r>
              <a:rPr dirty="0" sz="2400"/>
              <a:t>laws</a:t>
            </a:r>
            <a:r>
              <a:rPr dirty="0" sz="2400" spc="-70"/>
              <a:t> </a:t>
            </a:r>
            <a:r>
              <a:rPr dirty="0" sz="2400"/>
              <a:t>requiring</a:t>
            </a:r>
            <a:r>
              <a:rPr dirty="0" sz="2400" spc="-70"/>
              <a:t> </a:t>
            </a:r>
            <a:r>
              <a:rPr dirty="0" sz="2400"/>
              <a:t>more</a:t>
            </a:r>
            <a:r>
              <a:rPr dirty="0" sz="2400" spc="-65"/>
              <a:t> </a:t>
            </a:r>
            <a:r>
              <a:rPr dirty="0" sz="2400"/>
              <a:t>worker</a:t>
            </a:r>
            <a:r>
              <a:rPr dirty="0" sz="2400" spc="-60"/>
              <a:t> </a:t>
            </a:r>
            <a:r>
              <a:rPr dirty="0" sz="2400" spc="-10"/>
              <a:t>benefits; </a:t>
            </a:r>
            <a:r>
              <a:rPr dirty="0" sz="2400"/>
              <a:t>most</a:t>
            </a:r>
            <a:r>
              <a:rPr dirty="0" sz="2400" spc="-55"/>
              <a:t> </a:t>
            </a:r>
            <a:r>
              <a:rPr dirty="0" sz="2400"/>
              <a:t>factory</a:t>
            </a:r>
            <a:r>
              <a:rPr dirty="0" sz="2400" spc="-40"/>
              <a:t> </a:t>
            </a:r>
            <a:r>
              <a:rPr dirty="0" sz="2400"/>
              <a:t>owners</a:t>
            </a:r>
            <a:r>
              <a:rPr dirty="0" sz="2400" spc="-50"/>
              <a:t> </a:t>
            </a:r>
            <a:r>
              <a:rPr dirty="0" sz="2400"/>
              <a:t>do</a:t>
            </a:r>
            <a:r>
              <a:rPr dirty="0" sz="2400" spc="-70"/>
              <a:t> </a:t>
            </a:r>
            <a:r>
              <a:rPr dirty="0" sz="2400" spc="-25"/>
              <a:t>not</a:t>
            </a:r>
            <a:endParaRPr sz="2400"/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/>
          </a:p>
          <a:p>
            <a:pPr marL="12700" marR="5080" indent="384810">
              <a:lnSpc>
                <a:spcPts val="2810"/>
              </a:lnSpc>
              <a:buClr>
                <a:srgbClr val="000000"/>
              </a:buClr>
              <a:buAutoNum type="arabicPlain" startAt="2"/>
              <a:tabLst>
                <a:tab pos="397510" algn="l"/>
              </a:tabLst>
            </a:pPr>
            <a:r>
              <a:rPr dirty="0" u="sng" spc="-2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Self-</a:t>
            </a:r>
            <a:r>
              <a:rPr dirty="0" u="sng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serving</a:t>
            </a:r>
            <a:r>
              <a:rPr dirty="0" u="sng" spc="-4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sng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bias</a:t>
            </a:r>
            <a:r>
              <a:rPr dirty="0" u="sng" spc="-3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/>
              <a:t>is</a:t>
            </a:r>
            <a:r>
              <a:rPr dirty="0" spc="-50"/>
              <a:t> </a:t>
            </a:r>
            <a:r>
              <a:rPr dirty="0"/>
              <a:t>the</a:t>
            </a:r>
            <a:r>
              <a:rPr dirty="0" spc="-60"/>
              <a:t> </a:t>
            </a:r>
            <a:r>
              <a:rPr dirty="0"/>
              <a:t>tendency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overrate</a:t>
            </a:r>
            <a:r>
              <a:rPr dirty="0" spc="-30"/>
              <a:t> </a:t>
            </a:r>
            <a:r>
              <a:rPr dirty="0" spc="-20"/>
              <a:t>oneself—</a:t>
            </a:r>
            <a:r>
              <a:rPr dirty="0"/>
              <a:t>to</a:t>
            </a:r>
            <a:r>
              <a:rPr dirty="0" spc="-35"/>
              <a:t> </a:t>
            </a:r>
            <a:r>
              <a:rPr dirty="0" spc="-25"/>
              <a:t>see </a:t>
            </a:r>
            <a:r>
              <a:rPr dirty="0"/>
              <a:t>oneself</a:t>
            </a:r>
            <a:r>
              <a:rPr dirty="0" spc="-50"/>
              <a:t> </a:t>
            </a:r>
            <a:r>
              <a:rPr dirty="0"/>
              <a:t>as</a:t>
            </a:r>
            <a:r>
              <a:rPr dirty="0" spc="-60"/>
              <a:t> </a:t>
            </a:r>
            <a:r>
              <a:rPr dirty="0"/>
              <a:t>better</a:t>
            </a:r>
            <a:r>
              <a:rPr dirty="0" spc="-65"/>
              <a:t> </a:t>
            </a:r>
            <a:r>
              <a:rPr dirty="0"/>
              <a:t>in</a:t>
            </a:r>
            <a:r>
              <a:rPr dirty="0" spc="-65"/>
              <a:t> </a:t>
            </a:r>
            <a:r>
              <a:rPr dirty="0"/>
              <a:t>some</a:t>
            </a:r>
            <a:r>
              <a:rPr dirty="0" spc="-55"/>
              <a:t> </a:t>
            </a:r>
            <a:r>
              <a:rPr dirty="0"/>
              <a:t>respect</a:t>
            </a:r>
            <a:r>
              <a:rPr dirty="0" spc="-45"/>
              <a:t> </a:t>
            </a:r>
            <a:r>
              <a:rPr dirty="0"/>
              <a:t>than</a:t>
            </a:r>
            <a:r>
              <a:rPr dirty="0" spc="-65"/>
              <a:t> </a:t>
            </a:r>
            <a:r>
              <a:rPr dirty="0"/>
              <a:t>one</a:t>
            </a:r>
            <a:r>
              <a:rPr dirty="0" spc="-65"/>
              <a:t> </a:t>
            </a:r>
            <a:r>
              <a:rPr dirty="0"/>
              <a:t>actually</a:t>
            </a:r>
            <a:r>
              <a:rPr dirty="0" spc="-45"/>
              <a:t> </a:t>
            </a:r>
            <a:r>
              <a:rPr dirty="0"/>
              <a:t>is.</a:t>
            </a:r>
            <a:r>
              <a:rPr dirty="0" spc="-55"/>
              <a:t> </a:t>
            </a:r>
            <a:r>
              <a:rPr dirty="0"/>
              <a:t>We</a:t>
            </a:r>
            <a:r>
              <a:rPr dirty="0" spc="-70"/>
              <a:t> </a:t>
            </a:r>
            <a:r>
              <a:rPr dirty="0" spc="-20"/>
              <a:t>have</a:t>
            </a:r>
            <a:r>
              <a:rPr dirty="0" spc="650"/>
              <a:t> </a:t>
            </a:r>
            <a:r>
              <a:rPr dirty="0"/>
              <a:t>all</a:t>
            </a:r>
            <a:r>
              <a:rPr dirty="0" spc="-45"/>
              <a:t> </a:t>
            </a:r>
            <a:r>
              <a:rPr dirty="0"/>
              <a:t>known</a:t>
            </a:r>
            <a:r>
              <a:rPr dirty="0" spc="-45"/>
              <a:t> </a:t>
            </a:r>
            <a:r>
              <a:rPr dirty="0"/>
              <a:t>braggarts</a:t>
            </a:r>
            <a:r>
              <a:rPr dirty="0" spc="-40"/>
              <a:t> </a:t>
            </a:r>
            <a:r>
              <a:rPr dirty="0"/>
              <a:t>or</a:t>
            </a:r>
            <a:r>
              <a:rPr dirty="0" spc="-60"/>
              <a:t> </a:t>
            </a:r>
            <a:r>
              <a:rPr dirty="0" spc="-20"/>
              <a:t>know-it-</a:t>
            </a:r>
            <a:r>
              <a:rPr dirty="0"/>
              <a:t>alls</a:t>
            </a:r>
            <a:r>
              <a:rPr dirty="0" spc="-30"/>
              <a:t> </a:t>
            </a:r>
            <a:r>
              <a:rPr dirty="0"/>
              <a:t>who</a:t>
            </a:r>
            <a:r>
              <a:rPr dirty="0" spc="-50"/>
              <a:t> </a:t>
            </a:r>
            <a:r>
              <a:rPr dirty="0"/>
              <a:t>claim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be</a:t>
            </a:r>
            <a:r>
              <a:rPr dirty="0" spc="-60"/>
              <a:t> </a:t>
            </a:r>
            <a:r>
              <a:rPr dirty="0"/>
              <a:t>more</a:t>
            </a:r>
            <a:r>
              <a:rPr dirty="0" spc="-45"/>
              <a:t> </a:t>
            </a:r>
            <a:r>
              <a:rPr dirty="0" spc="-10"/>
              <a:t>talented </a:t>
            </a:r>
            <a:r>
              <a:rPr dirty="0"/>
              <a:t>or</a:t>
            </a:r>
            <a:r>
              <a:rPr dirty="0" spc="-90"/>
              <a:t> </a:t>
            </a:r>
            <a:r>
              <a:rPr dirty="0"/>
              <a:t>knowledgeable</a:t>
            </a:r>
            <a:r>
              <a:rPr dirty="0" spc="-60"/>
              <a:t> </a:t>
            </a:r>
            <a:r>
              <a:rPr dirty="0"/>
              <a:t>than</a:t>
            </a:r>
            <a:r>
              <a:rPr dirty="0" spc="-85"/>
              <a:t> </a:t>
            </a:r>
            <a:r>
              <a:rPr dirty="0"/>
              <a:t>they</a:t>
            </a:r>
            <a:r>
              <a:rPr dirty="0" spc="-85"/>
              <a:t> </a:t>
            </a:r>
            <a:r>
              <a:rPr dirty="0"/>
              <a:t>really</a:t>
            </a:r>
            <a:r>
              <a:rPr dirty="0" spc="-60"/>
              <a:t> </a:t>
            </a:r>
            <a:r>
              <a:rPr dirty="0" spc="-20"/>
              <a:t>are.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58961" y="235458"/>
            <a:ext cx="2955036" cy="13792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Sociocentrism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62583" y="1849627"/>
            <a:ext cx="10109835" cy="2799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4191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Sociocentrism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group-</a:t>
            </a:r>
            <a:r>
              <a:rPr dirty="0" sz="2600" b="1">
                <a:latin typeface="Arial"/>
                <a:cs typeface="Arial"/>
              </a:rPr>
              <a:t>centered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thinking.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Just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egocentrism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hinder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rational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focusing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excessively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self, </a:t>
            </a:r>
            <a:r>
              <a:rPr dirty="0" sz="2600" b="1">
                <a:latin typeface="Arial"/>
                <a:cs typeface="Arial"/>
              </a:rPr>
              <a:t>so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sociocentrism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hinder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rational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focusing </a:t>
            </a:r>
            <a:r>
              <a:rPr dirty="0" sz="2600" b="1">
                <a:latin typeface="Arial"/>
                <a:cs typeface="Arial"/>
              </a:rPr>
              <a:t>excessively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group.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Sociocentrism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distort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critical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many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ways.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Two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of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important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group</a:t>
            </a:r>
            <a:r>
              <a:rPr dirty="0" sz="2600" spc="-7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bias</a:t>
            </a:r>
            <a:r>
              <a:rPr dirty="0" sz="26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conformism.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17052" y="179070"/>
            <a:ext cx="2954274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Sociocentrism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849627"/>
            <a:ext cx="10351135" cy="3591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20650">
              <a:lnSpc>
                <a:spcPct val="100000"/>
              </a:lnSpc>
              <a:spcBef>
                <a:spcPts val="95"/>
              </a:spcBef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Group</a:t>
            </a:r>
            <a:r>
              <a:rPr dirty="0" u="sng" sz="2600" spc="-6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bias</a:t>
            </a:r>
            <a:r>
              <a:rPr dirty="0" u="sng" sz="2600" spc="-5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tendency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one’s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own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(nation,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tribe, </a:t>
            </a:r>
            <a:r>
              <a:rPr dirty="0" sz="2600" b="1">
                <a:latin typeface="Arial"/>
                <a:cs typeface="Arial"/>
              </a:rPr>
              <a:t>sect,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peer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like)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being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inherently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better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than </a:t>
            </a:r>
            <a:r>
              <a:rPr dirty="0" sz="2600" b="1">
                <a:latin typeface="Arial"/>
                <a:cs typeface="Arial"/>
              </a:rPr>
              <a:t>others.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Social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scientists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tell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such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thinking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extremely </a:t>
            </a:r>
            <a:r>
              <a:rPr dirty="0" sz="2600" b="1">
                <a:latin typeface="Arial"/>
                <a:cs typeface="Arial"/>
              </a:rPr>
              <a:t>common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throughout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human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history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across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cultures.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Conformism</a:t>
            </a:r>
            <a:r>
              <a:rPr dirty="0" sz="26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refers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tendency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crowd—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is,</a:t>
            </a:r>
            <a:r>
              <a:rPr dirty="0" sz="2600" spc="6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conform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(often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unthinkingly)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authority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standards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conduct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belief.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desire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belong,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part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in- </a:t>
            </a:r>
            <a:r>
              <a:rPr dirty="0" sz="2600" b="1">
                <a:latin typeface="Arial"/>
                <a:cs typeface="Arial"/>
              </a:rPr>
              <a:t>group,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among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powerful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human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motivations.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42318" y="112227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54300" y="400557"/>
            <a:ext cx="584390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Unwarranted</a:t>
            </a:r>
            <a:r>
              <a:rPr dirty="0" spc="-20"/>
              <a:t> </a:t>
            </a:r>
            <a:r>
              <a:rPr dirty="0" spc="-10"/>
              <a:t>Assumptions </a:t>
            </a:r>
            <a:r>
              <a:rPr dirty="0"/>
              <a:t>and </a:t>
            </a:r>
            <a:r>
              <a:rPr dirty="0" spc="-10"/>
              <a:t>Stereotypes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535940" y="2139695"/>
            <a:ext cx="10637520" cy="3591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An</a:t>
            </a:r>
            <a:r>
              <a:rPr dirty="0" u="sng" sz="2600" spc="-8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assumption</a:t>
            </a:r>
            <a:r>
              <a:rPr dirty="0" u="sng" sz="2600" spc="-6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take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granted,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we </a:t>
            </a:r>
            <a:r>
              <a:rPr dirty="0" sz="2600" b="1">
                <a:latin typeface="Arial"/>
                <a:cs typeface="Arial"/>
              </a:rPr>
              <a:t>believe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without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conclusive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evidence.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Almost </a:t>
            </a:r>
            <a:r>
              <a:rPr dirty="0" sz="2600" b="1">
                <a:latin typeface="Arial"/>
                <a:cs typeface="Arial"/>
              </a:rPr>
              <a:t>everything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think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based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assumptions.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39370">
              <a:lnSpc>
                <a:spcPct val="100000"/>
              </a:lnSpc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Unwarranted</a:t>
            </a:r>
            <a:r>
              <a:rPr dirty="0" u="sng" sz="2600" spc="-9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assumptions</a:t>
            </a:r>
            <a:r>
              <a:rPr dirty="0" u="sng" sz="2600" spc="-6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taken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granted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without </a:t>
            </a:r>
            <a:r>
              <a:rPr dirty="0" sz="2600" b="1">
                <a:latin typeface="Arial"/>
                <a:cs typeface="Arial"/>
              </a:rPr>
              <a:t>good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reason.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Such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assumptions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often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prevent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seeing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things </a:t>
            </a:r>
            <a:r>
              <a:rPr dirty="0" sz="2600" b="1">
                <a:latin typeface="Arial"/>
                <a:cs typeface="Arial"/>
              </a:rPr>
              <a:t>clearly.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example,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attraction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someone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might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cause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to </a:t>
            </a:r>
            <a:r>
              <a:rPr dirty="0" sz="2600" b="1">
                <a:latin typeface="Arial"/>
                <a:cs typeface="Arial"/>
              </a:rPr>
              <a:t>assume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feels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same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thus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interpret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person’s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actions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incorrectly.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8230" y="179070"/>
            <a:ext cx="2955035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Stereotype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699262" y="1714754"/>
            <a:ext cx="10236200" cy="43840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2794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common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types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unwarranted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assumptions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50" b="1">
                <a:latin typeface="Arial"/>
                <a:cs typeface="Arial"/>
              </a:rPr>
              <a:t>a </a:t>
            </a:r>
            <a:r>
              <a:rPr dirty="0" sz="2600" spc="-10" b="1">
                <a:latin typeface="Arial"/>
                <a:cs typeface="Arial"/>
              </a:rPr>
              <a:t>stereotype.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When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form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opinion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someone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based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her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individual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qualities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but,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rather,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membership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50" b="1">
                <a:latin typeface="Arial"/>
                <a:cs typeface="Arial"/>
              </a:rPr>
              <a:t>a </a:t>
            </a:r>
            <a:r>
              <a:rPr dirty="0" sz="2600" b="1">
                <a:latin typeface="Arial"/>
                <a:cs typeface="Arial"/>
              </a:rPr>
              <a:t>particular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assuming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virtually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all </a:t>
            </a:r>
            <a:r>
              <a:rPr dirty="0" sz="2600" b="1">
                <a:latin typeface="Arial"/>
                <a:cs typeface="Arial"/>
              </a:rPr>
              <a:t>members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alike.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(i.e.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politicians,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professors, women……)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4445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Stereotype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comes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from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hasty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generalization,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which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draws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large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class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things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(in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case,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people) </a:t>
            </a:r>
            <a:r>
              <a:rPr dirty="0" sz="2600" b="1">
                <a:latin typeface="Arial"/>
                <a:cs typeface="Arial"/>
              </a:rPr>
              <a:t>from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small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sample.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57259" y="179070"/>
            <a:ext cx="2955036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702945">
              <a:lnSpc>
                <a:spcPct val="100000"/>
              </a:lnSpc>
              <a:spcBef>
                <a:spcPts val="100"/>
              </a:spcBef>
            </a:pPr>
            <a:r>
              <a:rPr dirty="0"/>
              <a:t>Relativism</a:t>
            </a:r>
            <a:r>
              <a:rPr dirty="0" spc="-65"/>
              <a:t> </a:t>
            </a:r>
            <a:r>
              <a:rPr dirty="0" spc="-10"/>
              <a:t>thinking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610868"/>
            <a:ext cx="10347960" cy="398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Relativism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view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truth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matter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opinion.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72072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Two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forms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relativism: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subjectivism</a:t>
            </a:r>
            <a:r>
              <a:rPr dirty="0" sz="26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cultural</a:t>
            </a:r>
            <a:r>
              <a:rPr dirty="0" sz="2600" spc="-7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relativism</a:t>
            </a:r>
            <a:r>
              <a:rPr dirty="0" sz="2600" spc="-10" b="1">
                <a:latin typeface="Arial"/>
                <a:cs typeface="Arial"/>
              </a:rPr>
              <a:t>. </a:t>
            </a: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Subjectivism</a:t>
            </a:r>
            <a:r>
              <a:rPr dirty="0" sz="26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view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truth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matter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individual </a:t>
            </a:r>
            <a:r>
              <a:rPr dirty="0" sz="2600" b="1">
                <a:latin typeface="Arial"/>
                <a:cs typeface="Arial"/>
              </a:rPr>
              <a:t>opinion.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According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subjectivism,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whatever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individual </a:t>
            </a:r>
            <a:r>
              <a:rPr dirty="0" sz="2600" b="1">
                <a:latin typeface="Arial"/>
                <a:cs typeface="Arial"/>
              </a:rPr>
              <a:t>believes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true,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person.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Cultural</a:t>
            </a:r>
            <a:r>
              <a:rPr dirty="0" u="sng" sz="2600" spc="-4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relativism</a:t>
            </a:r>
            <a:r>
              <a:rPr dirty="0" u="sng" sz="2600" spc="-2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view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what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person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is </a:t>
            </a:r>
            <a:r>
              <a:rPr dirty="0" sz="2600" b="1">
                <a:latin typeface="Arial"/>
                <a:cs typeface="Arial"/>
              </a:rPr>
              <a:t>what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person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A’s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culture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society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believes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true.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Drinking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wine,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example,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widely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considered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wrong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Iran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but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not </a:t>
            </a:r>
            <a:r>
              <a:rPr dirty="0" sz="2600" b="1">
                <a:latin typeface="Arial"/>
                <a:cs typeface="Arial"/>
              </a:rPr>
              <a:t>generally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considered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wrong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France.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8707" y="112227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308735">
              <a:lnSpc>
                <a:spcPct val="100000"/>
              </a:lnSpc>
              <a:spcBef>
                <a:spcPts val="100"/>
              </a:spcBef>
            </a:pPr>
            <a:r>
              <a:rPr dirty="0"/>
              <a:t>What</a:t>
            </a:r>
            <a:r>
              <a:rPr dirty="0" spc="-5"/>
              <a:t> </a:t>
            </a:r>
            <a:r>
              <a:rPr dirty="0"/>
              <a:t>is an</a:t>
            </a:r>
            <a:r>
              <a:rPr dirty="0" spc="-15"/>
              <a:t> </a:t>
            </a:r>
            <a:r>
              <a:rPr dirty="0" spc="-10"/>
              <a:t>argument?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27861" y="1849627"/>
            <a:ext cx="9983470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98044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composed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premises</a:t>
            </a:r>
            <a:r>
              <a:rPr dirty="0" sz="26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50" b="1">
                <a:latin typeface="Arial"/>
                <a:cs typeface="Arial"/>
              </a:rPr>
              <a:t>a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conclusion</a:t>
            </a:r>
            <a:r>
              <a:rPr dirty="0" sz="2600" spc="-10" b="1">
                <a:latin typeface="Arial"/>
                <a:cs typeface="Arial"/>
              </a:rPr>
              <a:t>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Premises</a:t>
            </a:r>
            <a:r>
              <a:rPr dirty="0" sz="26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offered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evidence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reasons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accept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another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statement,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the </a:t>
            </a:r>
            <a:r>
              <a:rPr dirty="0" sz="2600" spc="-10" b="1">
                <a:latin typeface="Arial"/>
                <a:cs typeface="Arial"/>
              </a:rPr>
              <a:t>conclusion.</a:t>
            </a:r>
            <a:endParaRPr sz="2600">
              <a:latin typeface="Arial"/>
              <a:cs typeface="Arial"/>
            </a:endParaRPr>
          </a:p>
          <a:p>
            <a:pPr marL="12700" marR="1187450">
              <a:lnSpc>
                <a:spcPct val="100000"/>
              </a:lnSpc>
            </a:pP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26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conclusion</a:t>
            </a:r>
            <a:r>
              <a:rPr dirty="0" sz="26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the </a:t>
            </a:r>
            <a:r>
              <a:rPr dirty="0" sz="2600" b="1">
                <a:latin typeface="Arial"/>
                <a:cs typeface="Arial"/>
              </a:rPr>
              <a:t>premises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prove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support.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50054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308735">
              <a:lnSpc>
                <a:spcPct val="100000"/>
              </a:lnSpc>
              <a:spcBef>
                <a:spcPts val="100"/>
              </a:spcBef>
            </a:pPr>
            <a:r>
              <a:rPr dirty="0"/>
              <a:t>What</a:t>
            </a:r>
            <a:r>
              <a:rPr dirty="0" spc="-5"/>
              <a:t> </a:t>
            </a:r>
            <a:r>
              <a:rPr dirty="0"/>
              <a:t>is an</a:t>
            </a:r>
            <a:r>
              <a:rPr dirty="0" spc="-15"/>
              <a:t> </a:t>
            </a:r>
            <a:r>
              <a:rPr dirty="0" spc="-10"/>
              <a:t>argument?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27861" y="1849627"/>
            <a:ext cx="9983470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98044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composed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premises</a:t>
            </a:r>
            <a:r>
              <a:rPr dirty="0" sz="26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50" b="1">
                <a:latin typeface="Arial"/>
                <a:cs typeface="Arial"/>
              </a:rPr>
              <a:t>a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conclusion</a:t>
            </a:r>
            <a:r>
              <a:rPr dirty="0" sz="2600" spc="-10" b="1">
                <a:latin typeface="Arial"/>
                <a:cs typeface="Arial"/>
              </a:rPr>
              <a:t>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Premises</a:t>
            </a:r>
            <a:r>
              <a:rPr dirty="0" sz="26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offered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evidence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reasons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accept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another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statement,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the </a:t>
            </a:r>
            <a:r>
              <a:rPr dirty="0" sz="2600" spc="-10" b="1">
                <a:latin typeface="Arial"/>
                <a:cs typeface="Arial"/>
              </a:rPr>
              <a:t>conclusion.</a:t>
            </a:r>
            <a:endParaRPr sz="2600">
              <a:latin typeface="Arial"/>
              <a:cs typeface="Arial"/>
            </a:endParaRPr>
          </a:p>
          <a:p>
            <a:pPr marL="12700" marR="1187450">
              <a:lnSpc>
                <a:spcPct val="100000"/>
              </a:lnSpc>
            </a:pP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26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conclusion</a:t>
            </a:r>
            <a:r>
              <a:rPr dirty="0" sz="26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the </a:t>
            </a:r>
            <a:r>
              <a:rPr dirty="0" sz="2600" b="1">
                <a:latin typeface="Arial"/>
                <a:cs typeface="Arial"/>
              </a:rPr>
              <a:t>premises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prove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support.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40140" y="249174"/>
            <a:ext cx="2955036" cy="137998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308735">
              <a:lnSpc>
                <a:spcPct val="100000"/>
              </a:lnSpc>
              <a:spcBef>
                <a:spcPts val="100"/>
              </a:spcBef>
            </a:pPr>
            <a:r>
              <a:rPr dirty="0"/>
              <a:t>What</a:t>
            </a:r>
            <a:r>
              <a:rPr dirty="0" spc="-5"/>
              <a:t> </a:t>
            </a:r>
            <a:r>
              <a:rPr dirty="0"/>
              <a:t>is an</a:t>
            </a:r>
            <a:r>
              <a:rPr dirty="0" spc="-15"/>
              <a:t> </a:t>
            </a:r>
            <a:r>
              <a:rPr dirty="0" spc="-10"/>
              <a:t>argument?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849627"/>
            <a:ext cx="10194925" cy="2402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accordingly,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more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which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(called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premises)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prove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support </a:t>
            </a:r>
            <a:r>
              <a:rPr dirty="0" sz="2600" b="1">
                <a:latin typeface="Arial"/>
                <a:cs typeface="Arial"/>
              </a:rPr>
              <a:t>another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(called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conclusion).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49466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sentence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viewed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either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spc="-10" b="1">
                <a:latin typeface="Arial"/>
                <a:cs typeface="Arial"/>
              </a:rPr>
              <a:t>false.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20854" y="112227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Four</a:t>
            </a:r>
            <a:r>
              <a:rPr dirty="0" spc="-15"/>
              <a:t> </a:t>
            </a:r>
            <a:r>
              <a:rPr dirty="0"/>
              <a:t>things</a:t>
            </a:r>
            <a:r>
              <a:rPr dirty="0" spc="-15"/>
              <a:t> </a:t>
            </a:r>
            <a:r>
              <a:rPr dirty="0"/>
              <a:t>about</a:t>
            </a:r>
            <a:r>
              <a:rPr dirty="0" spc="-30"/>
              <a:t> </a:t>
            </a:r>
            <a:r>
              <a:rPr dirty="0" spc="-10"/>
              <a:t>statements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83919" y="2034286"/>
            <a:ext cx="9764395" cy="2799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928369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First,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sentence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may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used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express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one </a:t>
            </a:r>
            <a:r>
              <a:rPr dirty="0" sz="2600" b="1">
                <a:latin typeface="Arial"/>
                <a:cs typeface="Arial"/>
              </a:rPr>
              <a:t>statement.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1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example,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grammatical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sentence:</a:t>
            </a:r>
            <a:endParaRPr sz="2600">
              <a:latin typeface="Arial"/>
              <a:cs typeface="Arial"/>
            </a:endParaRPr>
          </a:p>
          <a:p>
            <a:pPr marL="65722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Roses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violets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blue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expresses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two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distinct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(“roses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red”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and </a:t>
            </a:r>
            <a:r>
              <a:rPr dirty="0" sz="2600" b="1">
                <a:latin typeface="Arial"/>
                <a:cs typeface="Arial"/>
              </a:rPr>
              <a:t>“violets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blue”).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Each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these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because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each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capable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standing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alone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declarative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sentence.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75540" y="112227"/>
            <a:ext cx="2459817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Four</a:t>
            </a:r>
            <a:r>
              <a:rPr dirty="0" spc="-15"/>
              <a:t> </a:t>
            </a:r>
            <a:r>
              <a:rPr dirty="0"/>
              <a:t>things</a:t>
            </a:r>
            <a:r>
              <a:rPr dirty="0" spc="-15"/>
              <a:t> </a:t>
            </a:r>
            <a:r>
              <a:rPr dirty="0"/>
              <a:t>about</a:t>
            </a:r>
            <a:r>
              <a:rPr dirty="0" spc="-30"/>
              <a:t> </a:t>
            </a:r>
            <a:r>
              <a:rPr dirty="0" spc="-10"/>
              <a:t>statements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27861" y="1714754"/>
            <a:ext cx="10259695" cy="2799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Second,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sometimes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expressed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phrase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incomplete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clause,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rather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complete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declarative </a:t>
            </a:r>
            <a:r>
              <a:rPr dirty="0" sz="2600" b="1">
                <a:latin typeface="Arial"/>
                <a:cs typeface="Arial"/>
              </a:rPr>
              <a:t>sentence.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Consider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sentence</a:t>
            </a:r>
            <a:endParaRPr sz="2600">
              <a:latin typeface="Arial"/>
              <a:cs typeface="Arial"/>
            </a:endParaRPr>
          </a:p>
          <a:p>
            <a:pPr marL="12700" marR="81915" indent="55245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With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mortgage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interest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rates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at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thirty-</a:t>
            </a:r>
            <a:r>
              <a:rPr dirty="0" sz="2600" b="1">
                <a:latin typeface="Arial"/>
                <a:cs typeface="Arial"/>
              </a:rPr>
              <a:t>year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lows,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you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owe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to </a:t>
            </a:r>
            <a:r>
              <a:rPr dirty="0" sz="2600" b="1">
                <a:latin typeface="Arial"/>
                <a:cs typeface="Arial"/>
              </a:rPr>
              <a:t>yourself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consider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refinancing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your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home.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(radio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ad)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spc="-10" b="1">
                <a:latin typeface="Arial"/>
                <a:cs typeface="Arial"/>
              </a:rPr>
              <a:t>Grammatically,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single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declarative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sentence.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3885" y="249174"/>
            <a:ext cx="2954274" cy="137998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Four</a:t>
            </a:r>
            <a:r>
              <a:rPr dirty="0" spc="-15"/>
              <a:t> </a:t>
            </a:r>
            <a:r>
              <a:rPr dirty="0"/>
              <a:t>things</a:t>
            </a:r>
            <a:r>
              <a:rPr dirty="0" spc="-15"/>
              <a:t> </a:t>
            </a:r>
            <a:r>
              <a:rPr dirty="0"/>
              <a:t>about</a:t>
            </a:r>
            <a:r>
              <a:rPr dirty="0" spc="-30"/>
              <a:t> </a:t>
            </a:r>
            <a:r>
              <a:rPr dirty="0" spc="-10"/>
              <a:t>statements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695959" y="1714754"/>
            <a:ext cx="9796780" cy="200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Third,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sentences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statements,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sentences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either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assert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deny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case.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Here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are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sentences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statements </a:t>
            </a:r>
            <a:r>
              <a:rPr dirty="0" sz="2600" b="1">
                <a:latin typeface="Arial"/>
                <a:cs typeface="Arial"/>
              </a:rPr>
              <a:t>Consequently,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sentences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like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these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parts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of</a:t>
            </a:r>
            <a:r>
              <a:rPr dirty="0" sz="2600" spc="6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155" b="1">
                <a:latin typeface="Arial"/>
                <a:cs typeface="Arial"/>
              </a:rPr>
              <a:t> </a:t>
            </a:r>
            <a:r>
              <a:rPr dirty="0" sz="2600" spc="-50" b="1">
                <a:latin typeface="Arial"/>
                <a:cs typeface="Arial"/>
              </a:rPr>
              <a:t>: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571247" y="3696208"/>
            <a:ext cx="2886075" cy="42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Hi,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Dad!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(greeting)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95959" y="3696208"/>
            <a:ext cx="5126355" cy="1214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What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time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it?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(question)</a:t>
            </a:r>
            <a:r>
              <a:rPr dirty="0" sz="2600" spc="6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Close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window!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(command) </a:t>
            </a:r>
            <a:r>
              <a:rPr dirty="0" sz="2600" b="1">
                <a:latin typeface="Arial"/>
                <a:cs typeface="Arial"/>
              </a:rPr>
              <a:t>Oh,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my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goodness!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(exclamation)</a:t>
            </a:r>
            <a:endParaRPr sz="26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95959" y="4884927"/>
            <a:ext cx="7496175" cy="1214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Please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send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your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current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catalog.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(request) </a:t>
            </a:r>
            <a:r>
              <a:rPr dirty="0" sz="2600" b="1">
                <a:latin typeface="Arial"/>
                <a:cs typeface="Arial"/>
              </a:rPr>
              <a:t>Let’s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Paris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anniversary.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(proposal) </a:t>
            </a:r>
            <a:r>
              <a:rPr dirty="0" sz="2600" b="1">
                <a:latin typeface="Arial"/>
                <a:cs typeface="Arial"/>
              </a:rPr>
              <a:t>Insert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tab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into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slot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B.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(instruction)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37497" y="179070"/>
            <a:ext cx="2954274" cy="1379219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Four</a:t>
            </a:r>
            <a:r>
              <a:rPr dirty="0" spc="-15"/>
              <a:t> </a:t>
            </a:r>
            <a:r>
              <a:rPr dirty="0"/>
              <a:t>things</a:t>
            </a:r>
            <a:r>
              <a:rPr dirty="0" spc="-15"/>
              <a:t> </a:t>
            </a:r>
            <a:r>
              <a:rPr dirty="0"/>
              <a:t>about</a:t>
            </a:r>
            <a:r>
              <a:rPr dirty="0" spc="-30"/>
              <a:t> </a:t>
            </a:r>
            <a:r>
              <a:rPr dirty="0" spc="-10"/>
              <a:t>statements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806448"/>
            <a:ext cx="9996805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Finally,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subjective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matters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personal </a:t>
            </a:r>
            <a:r>
              <a:rPr dirty="0" sz="2600" b="1">
                <a:latin typeface="Arial"/>
                <a:cs typeface="Arial"/>
              </a:rPr>
              <a:t>experience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well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objectively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verifiable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matters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fact.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0477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example: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feel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slight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twinge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left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knee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18796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because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either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false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(I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might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be </a:t>
            </a:r>
            <a:r>
              <a:rPr dirty="0" sz="2600" b="1">
                <a:latin typeface="Arial"/>
                <a:cs typeface="Arial"/>
              </a:rPr>
              <a:t>lying,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after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all),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even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though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other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people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have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of </a:t>
            </a:r>
            <a:r>
              <a:rPr dirty="0" sz="2600" b="1">
                <a:latin typeface="Arial"/>
                <a:cs typeface="Arial"/>
              </a:rPr>
              <a:t>verifying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whether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am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telling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truth.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32934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Identifying</a:t>
            </a:r>
            <a:r>
              <a:rPr dirty="0" spc="-20"/>
              <a:t> </a:t>
            </a:r>
            <a:r>
              <a:rPr dirty="0"/>
              <a:t>premises</a:t>
            </a:r>
            <a:r>
              <a:rPr dirty="0" spc="-25"/>
              <a:t> and </a:t>
            </a:r>
            <a:r>
              <a:rPr dirty="0" spc="-10"/>
              <a:t>conclusions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714754"/>
            <a:ext cx="10070465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identifying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conclusions,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often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helped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by </a:t>
            </a:r>
            <a:r>
              <a:rPr dirty="0" sz="2600" b="1">
                <a:latin typeface="Arial"/>
                <a:cs typeface="Arial"/>
              </a:rPr>
              <a:t>indicator</a:t>
            </a:r>
            <a:r>
              <a:rPr dirty="0" sz="2600" spc="-12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words.</a:t>
            </a:r>
            <a:endParaRPr sz="2600">
              <a:latin typeface="Arial"/>
              <a:cs typeface="Arial"/>
            </a:endParaRPr>
          </a:p>
          <a:p>
            <a:pPr marL="12700" marR="535940">
              <a:lnSpc>
                <a:spcPct val="100000"/>
              </a:lnSpc>
            </a:pP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Indicator</a:t>
            </a:r>
            <a:r>
              <a:rPr dirty="0" u="sng" sz="2600" spc="-6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6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words</a:t>
            </a:r>
            <a:r>
              <a:rPr dirty="0" u="sng" sz="2600" spc="-7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words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phrases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provide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clues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premises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put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forward.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645160">
              <a:lnSpc>
                <a:spcPct val="100000"/>
              </a:lnSpc>
            </a:pP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Premise</a:t>
            </a:r>
            <a:r>
              <a:rPr dirty="0" sz="2600" spc="-7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indicators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being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offered.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Conclusion</a:t>
            </a:r>
            <a:r>
              <a:rPr dirty="0" sz="2600" spc="-9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indicators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indicate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14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conclusions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being offered.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37497" y="192786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2459990" marR="5080" indent="-1486535">
              <a:lnSpc>
                <a:spcPct val="100000"/>
              </a:lnSpc>
              <a:spcBef>
                <a:spcPts val="100"/>
              </a:spcBef>
            </a:pPr>
            <a:r>
              <a:rPr dirty="0"/>
              <a:t>Some</a:t>
            </a:r>
            <a:r>
              <a:rPr dirty="0" spc="-20"/>
              <a:t> </a:t>
            </a:r>
            <a:r>
              <a:rPr dirty="0"/>
              <a:t>common</a:t>
            </a:r>
            <a:r>
              <a:rPr dirty="0" spc="-20"/>
              <a:t> </a:t>
            </a:r>
            <a:r>
              <a:rPr dirty="0" spc="-10"/>
              <a:t>premise indicators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4652655" y="1795272"/>
            <a:ext cx="1346200" cy="42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spc="-10" b="1">
                <a:latin typeface="Arial"/>
                <a:cs typeface="Arial"/>
              </a:rPr>
              <a:t>because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561715" y="1795272"/>
            <a:ext cx="465455" cy="42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spc="-25" b="1">
                <a:latin typeface="Arial"/>
                <a:cs typeface="Arial"/>
              </a:rPr>
              <a:t>for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3622294" y="2191258"/>
            <a:ext cx="1771014" cy="818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seeing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  <a:p>
            <a:pPr marL="916305">
              <a:lnSpc>
                <a:spcPct val="100000"/>
              </a:lnSpc>
            </a:pPr>
            <a:r>
              <a:rPr dirty="0" sz="2600" spc="-25" b="1">
                <a:latin typeface="Arial"/>
                <a:cs typeface="Arial"/>
              </a:rPr>
              <a:t>as</a:t>
            </a:r>
            <a:endParaRPr sz="26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368034" y="2191258"/>
            <a:ext cx="3529965" cy="818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93345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considering</a:t>
            </a:r>
            <a:r>
              <a:rPr dirty="0" sz="2600" spc="-14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view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fact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448883" y="2984245"/>
            <a:ext cx="6376670" cy="42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03750" algn="l"/>
              </a:tabLst>
            </a:pPr>
            <a:r>
              <a:rPr dirty="0" sz="2600" b="1">
                <a:latin typeface="Arial"/>
                <a:cs typeface="Arial"/>
              </a:rPr>
              <a:t>judging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from</a:t>
            </a:r>
            <a:r>
              <a:rPr dirty="0" sz="2600" b="1">
                <a:latin typeface="Arial"/>
                <a:cs typeface="Arial"/>
              </a:rPr>
              <a:t>	on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account</a:t>
            </a:r>
            <a:endParaRPr sz="26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80973" y="1795272"/>
            <a:ext cx="2413635" cy="200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831850">
              <a:lnSpc>
                <a:spcPct val="100000"/>
              </a:lnSpc>
              <a:spcBef>
                <a:spcPts val="95"/>
              </a:spcBef>
            </a:pPr>
            <a:r>
              <a:rPr dirty="0" sz="2600" spc="-10" b="1">
                <a:latin typeface="Arial"/>
                <a:cs typeface="Arial"/>
              </a:rPr>
              <a:t>since </a:t>
            </a:r>
            <a:r>
              <a:rPr dirty="0" sz="2600" b="1">
                <a:latin typeface="Arial"/>
                <a:cs typeface="Arial"/>
              </a:rPr>
              <a:t>given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  <a:p>
            <a:pPr marL="12700" marR="5080" indent="18415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inasmuch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as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indicated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by of</a:t>
            </a:r>
            <a:endParaRPr sz="26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80973" y="3776726"/>
            <a:ext cx="2926715" cy="42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(i.e.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look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pp.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34)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06442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2258060" marR="5080" indent="-1816100">
              <a:lnSpc>
                <a:spcPct val="100000"/>
              </a:lnSpc>
              <a:spcBef>
                <a:spcPts val="100"/>
              </a:spcBef>
            </a:pPr>
            <a:r>
              <a:rPr dirty="0"/>
              <a:t>Some</a:t>
            </a:r>
            <a:r>
              <a:rPr dirty="0" spc="-20"/>
              <a:t> </a:t>
            </a:r>
            <a:r>
              <a:rPr dirty="0"/>
              <a:t>common</a:t>
            </a:r>
            <a:r>
              <a:rPr dirty="0" spc="-20"/>
              <a:t> </a:t>
            </a:r>
            <a:r>
              <a:rPr dirty="0" spc="-10"/>
              <a:t>conclusion indicators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994470" y="1777492"/>
            <a:ext cx="4983480" cy="1214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480820">
              <a:lnSpc>
                <a:spcPct val="100000"/>
              </a:lnSpc>
              <a:spcBef>
                <a:spcPts val="95"/>
              </a:spcBef>
              <a:tabLst>
                <a:tab pos="4016375" algn="l"/>
              </a:tabLst>
            </a:pPr>
            <a:r>
              <a:rPr dirty="0" sz="2600" spc="-20" b="1">
                <a:latin typeface="Arial"/>
                <a:cs typeface="Arial"/>
              </a:rPr>
              <a:t>thus</a:t>
            </a:r>
            <a:r>
              <a:rPr dirty="0" sz="2600" b="1">
                <a:latin typeface="Arial"/>
                <a:cs typeface="Arial"/>
              </a:rPr>
              <a:t>	</a:t>
            </a:r>
            <a:r>
              <a:rPr dirty="0" sz="2600" spc="-10" b="1">
                <a:latin typeface="Arial"/>
                <a:cs typeface="Arial"/>
              </a:rPr>
              <a:t>hence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2326640" algn="l"/>
              </a:tabLst>
            </a:pPr>
            <a:r>
              <a:rPr dirty="0" sz="2600" spc="-10" b="1">
                <a:latin typeface="Arial"/>
                <a:cs typeface="Arial"/>
              </a:rPr>
              <a:t>accordingly</a:t>
            </a:r>
            <a:r>
              <a:rPr dirty="0" sz="2600" b="1">
                <a:latin typeface="Arial"/>
                <a:cs typeface="Arial"/>
              </a:rPr>
              <a:t>	it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460010" y="2569972"/>
            <a:ext cx="1143635" cy="42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this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33298" y="1777492"/>
            <a:ext cx="2151380" cy="200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spc="-10" b="1">
                <a:latin typeface="Arial"/>
                <a:cs typeface="Arial"/>
              </a:rPr>
              <a:t>Therefore consequently </a:t>
            </a:r>
            <a:r>
              <a:rPr dirty="0" sz="2600" spc="-25" b="1">
                <a:latin typeface="Arial"/>
                <a:cs typeface="Arial"/>
              </a:rPr>
              <a:t>So</a:t>
            </a:r>
            <a:endParaRPr sz="2600">
              <a:latin typeface="Arial"/>
              <a:cs typeface="Arial"/>
            </a:endParaRPr>
          </a:p>
          <a:p>
            <a:pPr marL="12700" marR="423545">
              <a:lnSpc>
                <a:spcPct val="100000"/>
              </a:lnSpc>
            </a:pPr>
            <a:r>
              <a:rPr dirty="0" sz="2600" spc="-10" b="1">
                <a:latin typeface="Arial"/>
                <a:cs typeface="Arial"/>
              </a:rPr>
              <a:t>reason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why</a:t>
            </a:r>
            <a:endParaRPr sz="26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707938" y="3362197"/>
            <a:ext cx="3721735" cy="818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941069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which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shows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result</a:t>
            </a:r>
            <a:endParaRPr sz="26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459126" y="3362197"/>
            <a:ext cx="2853055" cy="818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15925">
              <a:lnSpc>
                <a:spcPct val="100000"/>
              </a:lnSpc>
              <a:spcBef>
                <a:spcPts val="100"/>
              </a:spcBef>
            </a:pPr>
            <a:r>
              <a:rPr dirty="0" sz="2600" spc="-10" b="1">
                <a:latin typeface="Arial"/>
                <a:cs typeface="Arial"/>
              </a:rPr>
              <a:t>wherefore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suggests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33298" y="3758946"/>
            <a:ext cx="2540635" cy="8178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implies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so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3885" y="192786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1649730">
              <a:lnSpc>
                <a:spcPct val="100000"/>
              </a:lnSpc>
              <a:spcBef>
                <a:spcPts val="100"/>
              </a:spcBef>
            </a:pPr>
            <a:r>
              <a:rPr dirty="0"/>
              <a:t>Indicator</a:t>
            </a:r>
            <a:r>
              <a:rPr dirty="0" spc="-20"/>
              <a:t> </a:t>
            </a:r>
            <a:r>
              <a:rPr dirty="0" spc="-10"/>
              <a:t>words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86562" rIns="0" bIns="0" rtlCol="0" vert="horz">
            <a:spAutoFit/>
          </a:bodyPr>
          <a:lstStyle/>
          <a:p>
            <a:pPr marL="12700" marR="337185">
              <a:lnSpc>
                <a:spcPct val="100000"/>
              </a:lnSpc>
              <a:spcBef>
                <a:spcPts val="95"/>
              </a:spcBef>
            </a:pPr>
            <a:r>
              <a:rPr dirty="0"/>
              <a:t>Many</a:t>
            </a:r>
            <a:r>
              <a:rPr dirty="0" spc="-75"/>
              <a:t> </a:t>
            </a:r>
            <a:r>
              <a:rPr dirty="0"/>
              <a:t>arguments</a:t>
            </a:r>
            <a:r>
              <a:rPr dirty="0" spc="-60"/>
              <a:t> </a:t>
            </a:r>
            <a:r>
              <a:rPr dirty="0"/>
              <a:t>contain</a:t>
            </a:r>
            <a:r>
              <a:rPr dirty="0" spc="-75"/>
              <a:t> </a:t>
            </a:r>
            <a:r>
              <a:rPr dirty="0"/>
              <a:t>no</a:t>
            </a:r>
            <a:r>
              <a:rPr dirty="0" spc="-80"/>
              <a:t> </a:t>
            </a:r>
            <a:r>
              <a:rPr dirty="0"/>
              <a:t>indicator</a:t>
            </a:r>
            <a:r>
              <a:rPr dirty="0" spc="-55"/>
              <a:t> </a:t>
            </a:r>
            <a:r>
              <a:rPr dirty="0"/>
              <a:t>words</a:t>
            </a:r>
            <a:r>
              <a:rPr dirty="0" spc="-70"/>
              <a:t> </a:t>
            </a:r>
            <a:r>
              <a:rPr dirty="0"/>
              <a:t>at</a:t>
            </a:r>
            <a:r>
              <a:rPr dirty="0" spc="-85"/>
              <a:t> </a:t>
            </a:r>
            <a:r>
              <a:rPr dirty="0"/>
              <a:t>all.</a:t>
            </a:r>
            <a:r>
              <a:rPr dirty="0" spc="-65"/>
              <a:t> </a:t>
            </a:r>
            <a:r>
              <a:rPr dirty="0"/>
              <a:t>Here</a:t>
            </a:r>
            <a:r>
              <a:rPr dirty="0" spc="-70"/>
              <a:t> </a:t>
            </a:r>
            <a:r>
              <a:rPr dirty="0"/>
              <a:t>are</a:t>
            </a:r>
            <a:r>
              <a:rPr dirty="0" spc="-70"/>
              <a:t> </a:t>
            </a:r>
            <a:r>
              <a:rPr dirty="0" spc="-25"/>
              <a:t>two </a:t>
            </a:r>
            <a:r>
              <a:rPr dirty="0" spc="-10"/>
              <a:t>examples:</a:t>
            </a: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/>
              <a:t>Cats</a:t>
            </a:r>
            <a:r>
              <a:rPr dirty="0" spc="-55"/>
              <a:t> </a:t>
            </a:r>
            <a:r>
              <a:rPr dirty="0"/>
              <a:t>are</a:t>
            </a:r>
            <a:r>
              <a:rPr dirty="0" spc="-45"/>
              <a:t> </a:t>
            </a:r>
            <a:r>
              <a:rPr dirty="0"/>
              <a:t>smarter</a:t>
            </a:r>
            <a:r>
              <a:rPr dirty="0" spc="-35"/>
              <a:t> </a:t>
            </a:r>
            <a:r>
              <a:rPr dirty="0"/>
              <a:t>than</a:t>
            </a:r>
            <a:r>
              <a:rPr dirty="0" spc="-50"/>
              <a:t> </a:t>
            </a:r>
            <a:r>
              <a:rPr dirty="0"/>
              <a:t>dogs.</a:t>
            </a:r>
            <a:r>
              <a:rPr dirty="0" spc="-45"/>
              <a:t> </a:t>
            </a:r>
            <a:r>
              <a:rPr dirty="0"/>
              <a:t>You</a:t>
            </a:r>
            <a:r>
              <a:rPr dirty="0" spc="-50"/>
              <a:t> </a:t>
            </a:r>
            <a:r>
              <a:rPr dirty="0"/>
              <a:t>can’t</a:t>
            </a:r>
            <a:r>
              <a:rPr dirty="0" spc="-45"/>
              <a:t> </a:t>
            </a:r>
            <a:r>
              <a:rPr dirty="0"/>
              <a:t>get</a:t>
            </a:r>
            <a:r>
              <a:rPr dirty="0" spc="-55"/>
              <a:t> </a:t>
            </a:r>
            <a:r>
              <a:rPr dirty="0"/>
              <a:t>eight</a:t>
            </a:r>
            <a:r>
              <a:rPr dirty="0" spc="-45"/>
              <a:t> </a:t>
            </a:r>
            <a:r>
              <a:rPr dirty="0"/>
              <a:t>cats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50"/>
              <a:t> </a:t>
            </a:r>
            <a:r>
              <a:rPr dirty="0"/>
              <a:t>pull</a:t>
            </a:r>
            <a:r>
              <a:rPr dirty="0" spc="-40"/>
              <a:t> </a:t>
            </a:r>
            <a:r>
              <a:rPr dirty="0"/>
              <a:t>a</a:t>
            </a:r>
            <a:r>
              <a:rPr dirty="0" spc="-60"/>
              <a:t> </a:t>
            </a:r>
            <a:r>
              <a:rPr dirty="0" spc="-20"/>
              <a:t>sled </a:t>
            </a:r>
            <a:r>
              <a:rPr dirty="0"/>
              <a:t>through</a:t>
            </a:r>
            <a:r>
              <a:rPr dirty="0" spc="-105"/>
              <a:t> </a:t>
            </a:r>
            <a:r>
              <a:rPr dirty="0" spc="-10"/>
              <a:t>snow.</a:t>
            </a:r>
          </a:p>
          <a:p>
            <a:pPr marL="12700">
              <a:lnSpc>
                <a:spcPct val="100000"/>
              </a:lnSpc>
            </a:pPr>
            <a:r>
              <a:rPr dirty="0"/>
              <a:t>the</a:t>
            </a:r>
            <a:r>
              <a:rPr dirty="0" spc="-70"/>
              <a:t> </a:t>
            </a:r>
            <a:r>
              <a:rPr dirty="0"/>
              <a:t>point</a:t>
            </a:r>
            <a:r>
              <a:rPr dirty="0" spc="-55"/>
              <a:t> </a:t>
            </a:r>
            <a:r>
              <a:rPr dirty="0"/>
              <a:t>is</a:t>
            </a:r>
            <a:r>
              <a:rPr dirty="0" spc="-60"/>
              <a:t> </a:t>
            </a:r>
            <a:r>
              <a:rPr dirty="0"/>
              <a:t>to</a:t>
            </a:r>
            <a:r>
              <a:rPr dirty="0" spc="-60"/>
              <a:t> </a:t>
            </a:r>
            <a:r>
              <a:rPr dirty="0"/>
              <a:t>support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65"/>
              <a:t> </a:t>
            </a:r>
            <a:r>
              <a:rPr dirty="0"/>
              <a:t>claim,</a:t>
            </a:r>
            <a:r>
              <a:rPr dirty="0" spc="-20"/>
              <a:t> </a:t>
            </a:r>
            <a:r>
              <a:rPr dirty="0"/>
              <a:t>“Cats</a:t>
            </a:r>
            <a:r>
              <a:rPr dirty="0" spc="-60"/>
              <a:t> </a:t>
            </a:r>
            <a:r>
              <a:rPr dirty="0"/>
              <a:t>are</a:t>
            </a:r>
            <a:r>
              <a:rPr dirty="0" spc="-50"/>
              <a:t> </a:t>
            </a:r>
            <a:r>
              <a:rPr dirty="0"/>
              <a:t>smarter</a:t>
            </a:r>
            <a:r>
              <a:rPr dirty="0" spc="-50"/>
              <a:t> </a:t>
            </a:r>
            <a:r>
              <a:rPr dirty="0"/>
              <a:t>than</a:t>
            </a:r>
            <a:r>
              <a:rPr dirty="0" spc="-55"/>
              <a:t> </a:t>
            </a:r>
            <a:r>
              <a:rPr dirty="0" spc="-10"/>
              <a:t>dogs,”.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21860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355600" marR="5080" indent="888365">
              <a:lnSpc>
                <a:spcPct val="100000"/>
              </a:lnSpc>
              <a:spcBef>
                <a:spcPts val="100"/>
              </a:spcBef>
            </a:pPr>
            <a:r>
              <a:rPr dirty="0"/>
              <a:t>Tips</a:t>
            </a:r>
            <a:r>
              <a:rPr dirty="0" spc="-5"/>
              <a:t> </a:t>
            </a:r>
            <a:r>
              <a:rPr dirty="0"/>
              <a:t>on</a:t>
            </a:r>
            <a:r>
              <a:rPr dirty="0" spc="-10"/>
              <a:t> </a:t>
            </a:r>
            <a:r>
              <a:rPr dirty="0"/>
              <a:t>Finding</a:t>
            </a:r>
            <a:r>
              <a:rPr dirty="0" spc="-20"/>
              <a:t> </a:t>
            </a:r>
            <a:r>
              <a:rPr dirty="0" spc="-25"/>
              <a:t>the </a:t>
            </a:r>
            <a:r>
              <a:rPr dirty="0"/>
              <a:t>Conclusion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an</a:t>
            </a:r>
            <a:r>
              <a:rPr dirty="0" spc="-35"/>
              <a:t> </a:t>
            </a:r>
            <a:r>
              <a:rPr dirty="0" spc="-10"/>
              <a:t>Argument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33119" y="1872234"/>
            <a:ext cx="10072370" cy="3195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4318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Find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main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issue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ask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yourself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what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position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writer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speaker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taking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issue.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5080" indent="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Look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beginning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end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passage;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is </a:t>
            </a:r>
            <a:r>
              <a:rPr dirty="0" sz="2600" b="1">
                <a:latin typeface="Arial"/>
                <a:cs typeface="Arial"/>
              </a:rPr>
              <a:t>often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(but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always)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found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those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places.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  <a:buFont typeface="Arial"/>
              <a:buChar char="•"/>
            </a:pPr>
            <a:endParaRPr sz="2600">
              <a:latin typeface="Arial"/>
              <a:cs typeface="Arial"/>
            </a:endParaRPr>
          </a:p>
          <a:p>
            <a:pPr marL="12700" marR="219710" indent="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Ask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yourself,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“What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writer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speaker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trying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prove?”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conclusion.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07602" y="347472"/>
            <a:ext cx="2955036" cy="137998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704" rIns="0" bIns="0" rtlCol="0" vert="horz">
            <a:spAutoFit/>
          </a:bodyPr>
          <a:lstStyle/>
          <a:p>
            <a:pPr marL="355600" marR="5080" indent="888365">
              <a:lnSpc>
                <a:spcPct val="100000"/>
              </a:lnSpc>
              <a:spcBef>
                <a:spcPts val="100"/>
              </a:spcBef>
            </a:pPr>
            <a:r>
              <a:rPr dirty="0"/>
              <a:t>Tips</a:t>
            </a:r>
            <a:r>
              <a:rPr dirty="0" spc="-5"/>
              <a:t> </a:t>
            </a:r>
            <a:r>
              <a:rPr dirty="0"/>
              <a:t>on</a:t>
            </a:r>
            <a:r>
              <a:rPr dirty="0" spc="-10"/>
              <a:t> </a:t>
            </a:r>
            <a:r>
              <a:rPr dirty="0"/>
              <a:t>Finding</a:t>
            </a:r>
            <a:r>
              <a:rPr dirty="0" spc="-20"/>
              <a:t> </a:t>
            </a:r>
            <a:r>
              <a:rPr dirty="0" spc="-25"/>
              <a:t>the </a:t>
            </a:r>
            <a:r>
              <a:rPr dirty="0"/>
              <a:t>Conclusion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an</a:t>
            </a:r>
            <a:r>
              <a:rPr dirty="0" spc="-35"/>
              <a:t> </a:t>
            </a:r>
            <a:r>
              <a:rPr dirty="0" spc="-10"/>
              <a:t>Argument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716787" y="1858010"/>
            <a:ext cx="10242550" cy="2799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07645">
              <a:lnSpc>
                <a:spcPct val="100000"/>
              </a:lnSpc>
              <a:spcBef>
                <a:spcPts val="95"/>
              </a:spcBef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Try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putting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word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therefore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before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statements.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it </a:t>
            </a:r>
            <a:r>
              <a:rPr dirty="0" sz="2600" b="1">
                <a:latin typeface="Arial"/>
                <a:cs typeface="Arial"/>
              </a:rPr>
              <a:t>fits,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conclusion.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  <a:buFont typeface="Arial"/>
              <a:buChar char="•"/>
            </a:pPr>
            <a:endParaRPr sz="2600">
              <a:latin typeface="Arial"/>
              <a:cs typeface="Arial"/>
            </a:endParaRPr>
          </a:p>
          <a:p>
            <a:pPr marL="12700" marR="45720" indent="207645">
              <a:lnSpc>
                <a:spcPct val="100000"/>
              </a:lnSpc>
              <a:buChar char="•"/>
              <a:tabLst>
                <a:tab pos="220345" algn="l"/>
                <a:tab pos="2844800" algn="l"/>
              </a:tabLst>
            </a:pPr>
            <a:r>
              <a:rPr dirty="0" sz="2600" b="1">
                <a:latin typeface="Arial"/>
                <a:cs typeface="Arial"/>
              </a:rPr>
              <a:t>Try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“because”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trick.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try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find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appropriate </a:t>
            </a:r>
            <a:r>
              <a:rPr dirty="0" sz="2600" b="1">
                <a:latin typeface="Arial"/>
                <a:cs typeface="Arial"/>
              </a:rPr>
              <a:t>way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fill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blanks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following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statement: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writer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speaker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believes</a:t>
            </a:r>
            <a:r>
              <a:rPr dirty="0" sz="2600" b="1">
                <a:latin typeface="Arial"/>
                <a:cs typeface="Arial"/>
              </a:rPr>
              <a:t>	(conclusion)</a:t>
            </a:r>
            <a:r>
              <a:rPr dirty="0" sz="2600" spc="-1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because</a:t>
            </a:r>
            <a:r>
              <a:rPr dirty="0" sz="2600" spc="-114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(premise).</a:t>
            </a:r>
            <a:r>
              <a:rPr dirty="0" sz="2600" spc="-114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The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naturally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before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word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because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89322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1290" rIns="0" bIns="0" rtlCol="0" vert="horz">
            <a:spAutoFit/>
          </a:bodyPr>
          <a:lstStyle/>
          <a:p>
            <a:pPr marL="875030">
              <a:lnSpc>
                <a:spcPct val="100000"/>
              </a:lnSpc>
              <a:spcBef>
                <a:spcPts val="100"/>
              </a:spcBef>
            </a:pPr>
            <a:r>
              <a:rPr dirty="0"/>
              <a:t>What</a:t>
            </a:r>
            <a:r>
              <a:rPr dirty="0" spc="-50"/>
              <a:t> </a:t>
            </a:r>
            <a:r>
              <a:rPr dirty="0"/>
              <a:t>is</a:t>
            </a:r>
            <a:r>
              <a:rPr dirty="0" spc="-45"/>
              <a:t> </a:t>
            </a:r>
            <a:r>
              <a:rPr dirty="0" spc="-10"/>
              <a:t>nonargument?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748283" y="1714754"/>
            <a:ext cx="10349230" cy="2799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encounter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everywhere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daily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life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(school,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work, </a:t>
            </a:r>
            <a:r>
              <a:rPr dirty="0" sz="2600" b="1">
                <a:latin typeface="Arial"/>
                <a:cs typeface="Arial"/>
              </a:rPr>
              <a:t>magazine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ads,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newspaper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editorials,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1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political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discussions,……)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8382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people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don’t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use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language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only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offer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arguments: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they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also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use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tell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jokes,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sing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songs,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recite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poetry,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express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feelings,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report </a:t>
            </a:r>
            <a:r>
              <a:rPr dirty="0" sz="2600" b="1">
                <a:latin typeface="Arial"/>
                <a:cs typeface="Arial"/>
              </a:rPr>
              <a:t>events,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ask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questions,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offer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explanations,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say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prayers,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give </a:t>
            </a:r>
            <a:r>
              <a:rPr dirty="0" sz="2600" spc="-10" b="1">
                <a:latin typeface="Arial"/>
                <a:cs typeface="Arial"/>
              </a:rPr>
              <a:t>orders.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11006" y="192786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b="0">
                <a:latin typeface="Arial MT"/>
                <a:cs typeface="Arial MT"/>
              </a:rPr>
              <a:t>Distinguish</a:t>
            </a:r>
            <a:r>
              <a:rPr dirty="0" spc="-3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arguments</a:t>
            </a:r>
            <a:r>
              <a:rPr dirty="0" spc="-35" b="0">
                <a:latin typeface="Arial MT"/>
                <a:cs typeface="Arial MT"/>
              </a:rPr>
              <a:t> </a:t>
            </a:r>
            <a:r>
              <a:rPr dirty="0" spc="-20" b="0">
                <a:latin typeface="Arial MT"/>
                <a:cs typeface="Arial MT"/>
              </a:rPr>
              <a:t>from </a:t>
            </a:r>
            <a:r>
              <a:rPr dirty="0" spc="-10" b="0">
                <a:latin typeface="Arial MT"/>
                <a:cs typeface="Arial MT"/>
              </a:rPr>
              <a:t>nonarguments?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663701" y="1782572"/>
            <a:ext cx="9111615" cy="200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counts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when</a:t>
            </a:r>
            <a:endParaRPr sz="2600">
              <a:latin typeface="Arial"/>
              <a:cs typeface="Arial"/>
            </a:endParaRPr>
          </a:p>
          <a:p>
            <a:pPr marL="526415" indent="-513715">
              <a:lnSpc>
                <a:spcPct val="100000"/>
              </a:lnSpc>
              <a:buAutoNum type="arabicParenBoth"/>
              <a:tabLst>
                <a:tab pos="526415" algn="l"/>
              </a:tabLst>
            </a:pP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two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statements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  <a:buFont typeface="Arial"/>
              <a:buAutoNum type="arabicParenBoth"/>
            </a:pPr>
            <a:endParaRPr sz="2600">
              <a:latin typeface="Arial"/>
              <a:cs typeface="Arial"/>
            </a:endParaRPr>
          </a:p>
          <a:p>
            <a:pPr marL="527050" marR="5080" indent="-514350">
              <a:lnSpc>
                <a:spcPct val="100000"/>
              </a:lnSpc>
              <a:buAutoNum type="arabicParenBoth"/>
              <a:tabLst>
                <a:tab pos="527050" algn="l"/>
              </a:tabLst>
            </a:pP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those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(the</a:t>
            </a:r>
            <a:r>
              <a:rPr dirty="0" sz="26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conclusion</a:t>
            </a:r>
            <a:r>
              <a:rPr dirty="0" sz="2600" b="1">
                <a:latin typeface="Arial"/>
                <a:cs typeface="Arial"/>
              </a:rPr>
              <a:t>)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claimed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supported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others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(the</a:t>
            </a:r>
            <a:r>
              <a:rPr dirty="0" sz="26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premises).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34636" y="112227"/>
            <a:ext cx="2460451" cy="108486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Five</a:t>
            </a:r>
            <a:r>
              <a:rPr dirty="0" spc="-25"/>
              <a:t> </a:t>
            </a:r>
            <a:r>
              <a:rPr dirty="0"/>
              <a:t>types</a:t>
            </a:r>
            <a:r>
              <a:rPr dirty="0" spc="-2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 spc="-10"/>
              <a:t>nonargumentative discourse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1112519" y="2290825"/>
            <a:ext cx="9955530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025775" marR="5080" indent="-28117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Five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types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nonargumentative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discourse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sometimes </a:t>
            </a:r>
            <a:r>
              <a:rPr dirty="0" sz="2600" b="1">
                <a:latin typeface="Arial"/>
                <a:cs typeface="Arial"/>
              </a:rPr>
              <a:t>confused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with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arguments: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220345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spc="-10" b="1">
                <a:latin typeface="Arial"/>
                <a:cs typeface="Arial"/>
              </a:rPr>
              <a:t>Reports</a:t>
            </a:r>
            <a:endParaRPr sz="2600">
              <a:latin typeface="Arial"/>
              <a:cs typeface="Arial"/>
            </a:endParaRPr>
          </a:p>
          <a:p>
            <a:pPr marL="220345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Unsupported</a:t>
            </a:r>
            <a:r>
              <a:rPr dirty="0" sz="2600" spc="-1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assertions</a:t>
            </a:r>
            <a:endParaRPr sz="2600">
              <a:latin typeface="Arial"/>
              <a:cs typeface="Arial"/>
            </a:endParaRPr>
          </a:p>
          <a:p>
            <a:pPr marL="220979" indent="-208279">
              <a:lnSpc>
                <a:spcPct val="100000"/>
              </a:lnSpc>
              <a:buChar char="•"/>
              <a:tabLst>
                <a:tab pos="220979" algn="l"/>
              </a:tabLst>
            </a:pPr>
            <a:r>
              <a:rPr dirty="0" sz="2600" b="1">
                <a:latin typeface="Arial"/>
                <a:cs typeface="Arial"/>
              </a:rPr>
              <a:t>Conditional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statements</a:t>
            </a:r>
            <a:endParaRPr sz="2600">
              <a:latin typeface="Arial"/>
              <a:cs typeface="Arial"/>
            </a:endParaRPr>
          </a:p>
          <a:p>
            <a:pPr marL="220345" indent="-207645">
              <a:lnSpc>
                <a:spcPct val="100000"/>
              </a:lnSpc>
              <a:spcBef>
                <a:spcPts val="5"/>
              </a:spcBef>
              <a:buChar char="•"/>
              <a:tabLst>
                <a:tab pos="220345" algn="l"/>
              </a:tabLst>
            </a:pPr>
            <a:r>
              <a:rPr dirty="0" sz="2600" spc="-10" b="1">
                <a:latin typeface="Arial"/>
                <a:cs typeface="Arial"/>
              </a:rPr>
              <a:t>Illustrations</a:t>
            </a:r>
            <a:endParaRPr sz="2600">
              <a:latin typeface="Arial"/>
              <a:cs typeface="Arial"/>
            </a:endParaRPr>
          </a:p>
          <a:p>
            <a:pPr marL="220345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spc="-10" b="1">
                <a:latin typeface="Arial"/>
                <a:cs typeface="Arial"/>
              </a:rPr>
              <a:t>Explanations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46465" y="303842"/>
            <a:ext cx="2136240" cy="896766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Report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916939" y="1849627"/>
            <a:ext cx="10048875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purpose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report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simply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convey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information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50" b="1">
                <a:latin typeface="Arial"/>
                <a:cs typeface="Arial"/>
              </a:rPr>
              <a:t>a </a:t>
            </a:r>
            <a:r>
              <a:rPr dirty="0" sz="2600" spc="-10" b="1">
                <a:latin typeface="Arial"/>
                <a:cs typeface="Arial"/>
              </a:rPr>
              <a:t>subject.</a:t>
            </a:r>
            <a:endParaRPr sz="2600">
              <a:latin typeface="Arial"/>
              <a:cs typeface="Arial"/>
            </a:endParaRPr>
          </a:p>
          <a:p>
            <a:pPr marL="12700" marR="151765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Reporting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series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events;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their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aim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narrate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inform,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offer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accepted </a:t>
            </a:r>
            <a:r>
              <a:rPr dirty="0" sz="2600" b="1">
                <a:latin typeface="Arial"/>
                <a:cs typeface="Arial"/>
              </a:rPr>
              <a:t>based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others.</a:t>
            </a:r>
            <a:endParaRPr sz="2600">
              <a:latin typeface="Arial"/>
              <a:cs typeface="Arial"/>
            </a:endParaRPr>
          </a:p>
          <a:p>
            <a:pPr algn="just" marL="12700" marR="76009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Reports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when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reporting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another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person’s </a:t>
            </a:r>
            <a:r>
              <a:rPr dirty="0" sz="2600" b="1">
                <a:latin typeface="Arial"/>
                <a:cs typeface="Arial"/>
              </a:rPr>
              <a:t>argument,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endorsing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putting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forward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own </a:t>
            </a:r>
            <a:r>
              <a:rPr dirty="0" sz="2600" b="1">
                <a:latin typeface="Arial"/>
                <a:cs typeface="Arial"/>
              </a:rPr>
              <a:t>considers</a:t>
            </a:r>
            <a:r>
              <a:rPr dirty="0" sz="2600" spc="-11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nonargument.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41842" y="0"/>
            <a:ext cx="2955036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917575">
              <a:lnSpc>
                <a:spcPct val="100000"/>
              </a:lnSpc>
              <a:spcBef>
                <a:spcPts val="100"/>
              </a:spcBef>
            </a:pPr>
            <a:r>
              <a:rPr dirty="0"/>
              <a:t>Unsupported</a:t>
            </a:r>
            <a:r>
              <a:rPr dirty="0" spc="-130"/>
              <a:t> </a:t>
            </a:r>
            <a:r>
              <a:rPr dirty="0" spc="-10"/>
              <a:t>assertions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916939" y="1849627"/>
            <a:ext cx="10125710" cy="2402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Unsupported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assertions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what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speaker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or </a:t>
            </a:r>
            <a:r>
              <a:rPr dirty="0" sz="2600" b="1">
                <a:latin typeface="Arial"/>
                <a:cs typeface="Arial"/>
              </a:rPr>
              <a:t>writer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happens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believe.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 marR="22669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Such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false,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rational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irrational,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but </a:t>
            </a:r>
            <a:r>
              <a:rPr dirty="0" sz="2600" b="1">
                <a:latin typeface="Arial"/>
                <a:cs typeface="Arial"/>
              </a:rPr>
              <a:t>they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parts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only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speaker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writer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claims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they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from,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support,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other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claims.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81109" y="0"/>
            <a:ext cx="2955036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146175">
              <a:lnSpc>
                <a:spcPct val="100000"/>
              </a:lnSpc>
              <a:spcBef>
                <a:spcPts val="100"/>
              </a:spcBef>
            </a:pPr>
            <a:r>
              <a:rPr dirty="0"/>
              <a:t>Conditional</a:t>
            </a:r>
            <a:r>
              <a:rPr dirty="0" spc="-155"/>
              <a:t> </a:t>
            </a:r>
            <a:r>
              <a:rPr dirty="0" spc="-10"/>
              <a:t>statement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916939" y="1849627"/>
            <a:ext cx="9537065" cy="200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conditional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if-</a:t>
            </a:r>
            <a:r>
              <a:rPr dirty="0" sz="2600" b="1">
                <a:latin typeface="Arial"/>
                <a:cs typeface="Arial"/>
              </a:rPr>
              <a:t>then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statement.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two </a:t>
            </a:r>
            <a:r>
              <a:rPr dirty="0" sz="2600" spc="-10" b="1">
                <a:latin typeface="Arial"/>
                <a:cs typeface="Arial"/>
              </a:rPr>
              <a:t>examples: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rains,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then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picnic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canceled.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You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must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speak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French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you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grew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up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Quebec.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81109" y="0"/>
            <a:ext cx="2955036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25107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Illustrations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916939" y="1849627"/>
            <a:ext cx="10088880" cy="2799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13664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Illustrations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provide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claim,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rather </a:t>
            </a:r>
            <a:r>
              <a:rPr dirty="0" sz="2600" b="1">
                <a:latin typeface="Arial"/>
                <a:cs typeface="Arial"/>
              </a:rPr>
              <a:t>than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prove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support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claim.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</a:pPr>
            <a:r>
              <a:rPr dirty="0" sz="2600" spc="-1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927100" marR="5080">
              <a:lnSpc>
                <a:spcPct val="100000"/>
              </a:lnSpc>
              <a:tabLst>
                <a:tab pos="1841500" algn="l"/>
              </a:tabLst>
            </a:pPr>
            <a:r>
              <a:rPr dirty="0" sz="2600" b="1">
                <a:latin typeface="Arial"/>
                <a:cs typeface="Arial"/>
              </a:rPr>
              <a:t>Many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wildflowers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edible.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9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example,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daisies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day </a:t>
            </a:r>
            <a:r>
              <a:rPr dirty="0" sz="2600" spc="-10" b="1">
                <a:latin typeface="Arial"/>
                <a:cs typeface="Arial"/>
              </a:rPr>
              <a:t>lilies</a:t>
            </a:r>
            <a:r>
              <a:rPr dirty="0" sz="2600" b="1">
                <a:latin typeface="Arial"/>
                <a:cs typeface="Arial"/>
              </a:rPr>
              <a:t>	are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delicious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salads.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84514" y="220979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25171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Explanation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908811" y="1796542"/>
            <a:ext cx="10094595" cy="3195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96215">
              <a:lnSpc>
                <a:spcPct val="100000"/>
              </a:lnSpc>
              <a:spcBef>
                <a:spcPts val="95"/>
              </a:spcBef>
            </a:pP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explanation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tries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show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case,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to </a:t>
            </a:r>
            <a:r>
              <a:rPr dirty="0" sz="2600" b="1">
                <a:latin typeface="Arial"/>
                <a:cs typeface="Arial"/>
              </a:rPr>
              <a:t>prove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case.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Titanic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sank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because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struck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iceberg.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example,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instance,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clear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speaker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isn’t </a:t>
            </a:r>
            <a:r>
              <a:rPr dirty="0" sz="2600" b="1">
                <a:latin typeface="Arial"/>
                <a:cs typeface="Arial"/>
              </a:rPr>
              <a:t>trying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argue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7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Titanic</a:t>
            </a:r>
            <a:r>
              <a:rPr dirty="0" sz="2600" spc="-6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sank—</a:t>
            </a:r>
            <a:r>
              <a:rPr dirty="0" sz="2600" b="1">
                <a:latin typeface="Arial"/>
                <a:cs typeface="Arial"/>
              </a:rPr>
              <a:t>everybody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already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knows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that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sank.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Instead,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trying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explain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why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sank.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39200" y="0"/>
            <a:ext cx="2954274" cy="1379982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38150" y="220979"/>
            <a:ext cx="10883900" cy="6323965"/>
            <a:chOff x="438150" y="220979"/>
            <a:chExt cx="10883900" cy="63239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1352806"/>
              <a:ext cx="10403205" cy="51920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10510647" y="0"/>
                  </a:moveTo>
                  <a:lnTo>
                    <a:pt x="302107" y="0"/>
                  </a:lnTo>
                  <a:lnTo>
                    <a:pt x="253103" y="3954"/>
                  </a:lnTo>
                  <a:lnTo>
                    <a:pt x="206617" y="15401"/>
                  </a:lnTo>
                  <a:lnTo>
                    <a:pt x="163270" y="33720"/>
                  </a:lnTo>
                  <a:lnTo>
                    <a:pt x="123685" y="58289"/>
                  </a:lnTo>
                  <a:lnTo>
                    <a:pt x="88484" y="88487"/>
                  </a:lnTo>
                  <a:lnTo>
                    <a:pt x="58288" y="123690"/>
                  </a:lnTo>
                  <a:lnTo>
                    <a:pt x="33720" y="163279"/>
                  </a:lnTo>
                  <a:lnTo>
                    <a:pt x="15401" y="206630"/>
                  </a:lnTo>
                  <a:lnTo>
                    <a:pt x="3953" y="253121"/>
                  </a:lnTo>
                  <a:lnTo>
                    <a:pt x="0" y="302132"/>
                  </a:lnTo>
                  <a:lnTo>
                    <a:pt x="0" y="4618126"/>
                  </a:lnTo>
                  <a:lnTo>
                    <a:pt x="3953" y="4667130"/>
                  </a:lnTo>
                  <a:lnTo>
                    <a:pt x="15401" y="4713616"/>
                  </a:lnTo>
                  <a:lnTo>
                    <a:pt x="33720" y="4756963"/>
                  </a:lnTo>
                  <a:lnTo>
                    <a:pt x="58288" y="4796548"/>
                  </a:lnTo>
                  <a:lnTo>
                    <a:pt x="88484" y="4831749"/>
                  </a:lnTo>
                  <a:lnTo>
                    <a:pt x="123685" y="4861945"/>
                  </a:lnTo>
                  <a:lnTo>
                    <a:pt x="163270" y="4886513"/>
                  </a:lnTo>
                  <a:lnTo>
                    <a:pt x="206617" y="4904832"/>
                  </a:lnTo>
                  <a:lnTo>
                    <a:pt x="253103" y="4916280"/>
                  </a:lnTo>
                  <a:lnTo>
                    <a:pt x="302107" y="4920233"/>
                  </a:lnTo>
                  <a:lnTo>
                    <a:pt x="10510647" y="4920233"/>
                  </a:lnTo>
                  <a:lnTo>
                    <a:pt x="10559658" y="4916280"/>
                  </a:lnTo>
                  <a:lnTo>
                    <a:pt x="10606149" y="4904832"/>
                  </a:lnTo>
                  <a:lnTo>
                    <a:pt x="10649500" y="4886513"/>
                  </a:lnTo>
                  <a:lnTo>
                    <a:pt x="10689089" y="4861945"/>
                  </a:lnTo>
                  <a:lnTo>
                    <a:pt x="10724292" y="4831749"/>
                  </a:lnTo>
                  <a:lnTo>
                    <a:pt x="10754490" y="4796548"/>
                  </a:lnTo>
                  <a:lnTo>
                    <a:pt x="10779059" y="4756963"/>
                  </a:lnTo>
                  <a:lnTo>
                    <a:pt x="10797378" y="4713616"/>
                  </a:lnTo>
                  <a:lnTo>
                    <a:pt x="10808825" y="4667130"/>
                  </a:lnTo>
                  <a:lnTo>
                    <a:pt x="10812780" y="4618126"/>
                  </a:lnTo>
                  <a:lnTo>
                    <a:pt x="10812780" y="302132"/>
                  </a:lnTo>
                  <a:lnTo>
                    <a:pt x="10808825" y="253121"/>
                  </a:lnTo>
                  <a:lnTo>
                    <a:pt x="10797378" y="206630"/>
                  </a:lnTo>
                  <a:lnTo>
                    <a:pt x="10779059" y="163279"/>
                  </a:lnTo>
                  <a:lnTo>
                    <a:pt x="10754490" y="123690"/>
                  </a:lnTo>
                  <a:lnTo>
                    <a:pt x="10724292" y="88487"/>
                  </a:lnTo>
                  <a:lnTo>
                    <a:pt x="10689089" y="58289"/>
                  </a:lnTo>
                  <a:lnTo>
                    <a:pt x="10649500" y="33720"/>
                  </a:lnTo>
                  <a:lnTo>
                    <a:pt x="10606149" y="15401"/>
                  </a:lnTo>
                  <a:lnTo>
                    <a:pt x="10559658" y="3954"/>
                  </a:lnTo>
                  <a:lnTo>
                    <a:pt x="10510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89965" y="1453133"/>
              <a:ext cx="10812780" cy="4920615"/>
            </a:xfrm>
            <a:custGeom>
              <a:avLst/>
              <a:gdLst/>
              <a:ahLst/>
              <a:cxnLst/>
              <a:rect l="l" t="t" r="r" b="b"/>
              <a:pathLst>
                <a:path w="10812780" h="4920615">
                  <a:moveTo>
                    <a:pt x="0" y="302132"/>
                  </a:moveTo>
                  <a:lnTo>
                    <a:pt x="3953" y="253121"/>
                  </a:lnTo>
                  <a:lnTo>
                    <a:pt x="15401" y="206630"/>
                  </a:lnTo>
                  <a:lnTo>
                    <a:pt x="33720" y="163279"/>
                  </a:lnTo>
                  <a:lnTo>
                    <a:pt x="58288" y="123690"/>
                  </a:lnTo>
                  <a:lnTo>
                    <a:pt x="88484" y="88487"/>
                  </a:lnTo>
                  <a:lnTo>
                    <a:pt x="123685" y="58289"/>
                  </a:lnTo>
                  <a:lnTo>
                    <a:pt x="163270" y="33720"/>
                  </a:lnTo>
                  <a:lnTo>
                    <a:pt x="206617" y="15401"/>
                  </a:lnTo>
                  <a:lnTo>
                    <a:pt x="253103" y="3954"/>
                  </a:lnTo>
                  <a:lnTo>
                    <a:pt x="302107" y="0"/>
                  </a:lnTo>
                  <a:lnTo>
                    <a:pt x="10510647" y="0"/>
                  </a:lnTo>
                  <a:lnTo>
                    <a:pt x="10559658" y="3954"/>
                  </a:lnTo>
                  <a:lnTo>
                    <a:pt x="10606149" y="15401"/>
                  </a:lnTo>
                  <a:lnTo>
                    <a:pt x="10649500" y="33720"/>
                  </a:lnTo>
                  <a:lnTo>
                    <a:pt x="10689089" y="58289"/>
                  </a:lnTo>
                  <a:lnTo>
                    <a:pt x="10724292" y="88487"/>
                  </a:lnTo>
                  <a:lnTo>
                    <a:pt x="10754490" y="123690"/>
                  </a:lnTo>
                  <a:lnTo>
                    <a:pt x="10779059" y="163279"/>
                  </a:lnTo>
                  <a:lnTo>
                    <a:pt x="10797378" y="206630"/>
                  </a:lnTo>
                  <a:lnTo>
                    <a:pt x="10808825" y="253121"/>
                  </a:lnTo>
                  <a:lnTo>
                    <a:pt x="10812780" y="302132"/>
                  </a:lnTo>
                  <a:lnTo>
                    <a:pt x="10812780" y="4618126"/>
                  </a:lnTo>
                  <a:lnTo>
                    <a:pt x="10808825" y="4667130"/>
                  </a:lnTo>
                  <a:lnTo>
                    <a:pt x="10797378" y="4713616"/>
                  </a:lnTo>
                  <a:lnTo>
                    <a:pt x="10779059" y="4756963"/>
                  </a:lnTo>
                  <a:lnTo>
                    <a:pt x="10754490" y="4796548"/>
                  </a:lnTo>
                  <a:lnTo>
                    <a:pt x="10724292" y="4831749"/>
                  </a:lnTo>
                  <a:lnTo>
                    <a:pt x="10689089" y="4861945"/>
                  </a:lnTo>
                  <a:lnTo>
                    <a:pt x="10649500" y="4886513"/>
                  </a:lnTo>
                  <a:lnTo>
                    <a:pt x="10606149" y="4904832"/>
                  </a:lnTo>
                  <a:lnTo>
                    <a:pt x="10559658" y="4916280"/>
                  </a:lnTo>
                  <a:lnTo>
                    <a:pt x="10510647" y="4920233"/>
                  </a:lnTo>
                  <a:lnTo>
                    <a:pt x="302107" y="4920233"/>
                  </a:lnTo>
                  <a:lnTo>
                    <a:pt x="253103" y="4916280"/>
                  </a:lnTo>
                  <a:lnTo>
                    <a:pt x="206617" y="4904832"/>
                  </a:lnTo>
                  <a:lnTo>
                    <a:pt x="163270" y="4886513"/>
                  </a:lnTo>
                  <a:lnTo>
                    <a:pt x="123685" y="4861945"/>
                  </a:lnTo>
                  <a:lnTo>
                    <a:pt x="88484" y="4831749"/>
                  </a:lnTo>
                  <a:lnTo>
                    <a:pt x="58288" y="4796548"/>
                  </a:lnTo>
                  <a:lnTo>
                    <a:pt x="33720" y="4756963"/>
                  </a:lnTo>
                  <a:lnTo>
                    <a:pt x="15401" y="4713616"/>
                  </a:lnTo>
                  <a:lnTo>
                    <a:pt x="3953" y="4667130"/>
                  </a:lnTo>
                  <a:lnTo>
                    <a:pt x="0" y="4618126"/>
                  </a:lnTo>
                  <a:lnTo>
                    <a:pt x="0" y="30213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57200" y="240029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57200" y="240029"/>
            <a:ext cx="1889760" cy="1165860"/>
          </a:xfrm>
          <a:prstGeom prst="rect">
            <a:avLst/>
          </a:prstGeom>
        </p:spPr>
        <p:txBody>
          <a:bodyPr wrap="square" lIns="0" tIns="370205" rIns="0" bIns="0" rtlCol="0" vert="horz">
            <a:spAutoFit/>
          </a:bodyPr>
          <a:lstStyle/>
          <a:p>
            <a:pPr marL="268605">
              <a:lnSpc>
                <a:spcPct val="100000"/>
              </a:lnSpc>
              <a:spcBef>
                <a:spcPts val="2915"/>
              </a:spcBef>
            </a:pP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67610" marR="5080" indent="-2286000">
              <a:lnSpc>
                <a:spcPct val="100000"/>
              </a:lnSpc>
              <a:spcBef>
                <a:spcPts val="100"/>
              </a:spcBef>
            </a:pPr>
            <a:r>
              <a:rPr dirty="0"/>
              <a:t>Summary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 spc="-10"/>
              <a:t>nonargumentative discourse</a:t>
            </a:r>
          </a:p>
        </p:txBody>
      </p:sp>
      <p:sp>
        <p:nvSpPr>
          <p:cNvPr id="10" name="object 10" descr=""/>
          <p:cNvSpPr txBox="1"/>
          <p:nvPr/>
        </p:nvSpPr>
        <p:spPr>
          <a:xfrm>
            <a:off x="484886" y="1670050"/>
            <a:ext cx="10487660" cy="3683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1525905" indent="-457834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469900" algn="l"/>
              </a:tabLst>
            </a:pP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Reports</a:t>
            </a:r>
            <a:r>
              <a:rPr dirty="0" sz="24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statements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that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intended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simply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convey </a:t>
            </a:r>
            <a:r>
              <a:rPr dirty="0" sz="2400" b="1">
                <a:latin typeface="Arial"/>
                <a:cs typeface="Arial"/>
              </a:rPr>
              <a:t>information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about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10" b="1">
                <a:latin typeface="Arial"/>
                <a:cs typeface="Arial"/>
              </a:rPr>
              <a:t> subject.</a:t>
            </a:r>
            <a:endParaRPr sz="2400">
              <a:latin typeface="Arial"/>
              <a:cs typeface="Arial"/>
            </a:endParaRPr>
          </a:p>
          <a:p>
            <a:pPr marL="469900" marR="256540" indent="-457834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469900" algn="l"/>
              </a:tabLst>
            </a:pP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Unsupported</a:t>
            </a:r>
            <a:r>
              <a:rPr dirty="0" sz="2400" spc="-7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assertions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statements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that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indicate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what</a:t>
            </a:r>
            <a:r>
              <a:rPr dirty="0" sz="2400" spc="-7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person </a:t>
            </a:r>
            <a:r>
              <a:rPr dirty="0" sz="2400" b="1">
                <a:latin typeface="Arial"/>
                <a:cs typeface="Arial"/>
              </a:rPr>
              <a:t>believes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but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don’t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offer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evidence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that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belief.</a:t>
            </a:r>
            <a:endParaRPr sz="2400">
              <a:latin typeface="Arial"/>
              <a:cs typeface="Arial"/>
            </a:endParaRPr>
          </a:p>
          <a:p>
            <a:pPr marL="469900" marR="292735" indent="-457834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469900" algn="l"/>
              </a:tabLst>
            </a:pP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Conditional</a:t>
            </a:r>
            <a:r>
              <a:rPr dirty="0" sz="2400" spc="-7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statements</a:t>
            </a:r>
            <a:r>
              <a:rPr dirty="0" sz="24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if-</a:t>
            </a:r>
            <a:r>
              <a:rPr dirty="0" sz="2400" b="1">
                <a:latin typeface="Arial"/>
                <a:cs typeface="Arial"/>
              </a:rPr>
              <a:t>then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statements.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They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claim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only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spc="-20" b="1">
                <a:latin typeface="Arial"/>
                <a:cs typeface="Arial"/>
              </a:rPr>
              <a:t>that </a:t>
            </a:r>
            <a:r>
              <a:rPr dirty="0" sz="2400" b="1">
                <a:latin typeface="Arial"/>
                <a:cs typeface="Arial"/>
              </a:rPr>
              <a:t>one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true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if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another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true.</a:t>
            </a:r>
            <a:endParaRPr sz="2400">
              <a:latin typeface="Arial"/>
              <a:cs typeface="Arial"/>
            </a:endParaRPr>
          </a:p>
          <a:p>
            <a:pPr marL="469900" marR="5080" indent="-457834">
              <a:lnSpc>
                <a:spcPct val="100000"/>
              </a:lnSpc>
              <a:buChar char="•"/>
              <a:tabLst>
                <a:tab pos="469900" algn="l"/>
                <a:tab pos="553720" algn="l"/>
              </a:tabLst>
            </a:pPr>
            <a:r>
              <a:rPr dirty="0" sz="2400">
                <a:latin typeface="Arial MT"/>
                <a:cs typeface="Arial MT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Illustrations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statements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intended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6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provide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examples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claim, </a:t>
            </a:r>
            <a:r>
              <a:rPr dirty="0" sz="2400" b="1">
                <a:latin typeface="Arial"/>
                <a:cs typeface="Arial"/>
              </a:rPr>
              <a:t>rather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than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evidence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proof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claim.</a:t>
            </a:r>
            <a:endParaRPr sz="2400">
              <a:latin typeface="Arial"/>
              <a:cs typeface="Arial"/>
            </a:endParaRPr>
          </a:p>
          <a:p>
            <a:pPr marL="469900" marR="377825" indent="-457834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469900" algn="l"/>
              </a:tabLst>
            </a:pP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Explanations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statements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intended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explain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why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something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is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case,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rather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than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prove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that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it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case.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13132" y="443284"/>
            <a:ext cx="1901489" cy="7494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LENOVO</dc:creator>
  <dc:title>PowerPoint Presentation</dc:title>
  <dcterms:created xsi:type="dcterms:W3CDTF">2025-06-14T09:55:30Z</dcterms:created>
  <dcterms:modified xsi:type="dcterms:W3CDTF">2025-06-14T09:55:30Z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2025-03-06T00:00:00Z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2025-06-14T00:00:00Z</vt:filetime>
  </property>
  <property fmtid="{D5CDD505-2E9C-101B-9397-08002B2CF9AE}" pid="5" name="Producer">
    <vt:lpwstr>Microsoft® PowerPoint® LTSC</vt:lpwstr>
  </property>
</Properties>
</file>