
<file path=[Content_Types].xml><?xml version="1.0" encoding="utf-8"?>
<Types xmlns="http://schemas.openxmlformats.org/package/2006/content-types">
  <Default Extension="jpeg" ContentType="image/jpeg"/>
  <Default Extension="m4a" ContentType="audio/mp4"/>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0"/>
  </p:notesMasterIdLst>
  <p:sldIdLst>
    <p:sldId id="480" r:id="rId5"/>
    <p:sldId id="303" r:id="rId6"/>
    <p:sldId id="271" r:id="rId7"/>
    <p:sldId id="313" r:id="rId8"/>
    <p:sldId id="505" r:id="rId9"/>
    <p:sldId id="513" r:id="rId10"/>
    <p:sldId id="502" r:id="rId11"/>
    <p:sldId id="520" r:id="rId12"/>
    <p:sldId id="521" r:id="rId13"/>
    <p:sldId id="483" r:id="rId14"/>
    <p:sldId id="523" r:id="rId15"/>
    <p:sldId id="580" r:id="rId16"/>
    <p:sldId id="581" r:id="rId17"/>
    <p:sldId id="276" r:id="rId18"/>
    <p:sldId id="522" r:id="rId19"/>
    <p:sldId id="514" r:id="rId20"/>
    <p:sldId id="552" r:id="rId21"/>
    <p:sldId id="553" r:id="rId22"/>
    <p:sldId id="517" r:id="rId23"/>
    <p:sldId id="561" r:id="rId24"/>
    <p:sldId id="560" r:id="rId25"/>
    <p:sldId id="558" r:id="rId26"/>
    <p:sldId id="556" r:id="rId27"/>
    <p:sldId id="555" r:id="rId28"/>
    <p:sldId id="554" r:id="rId29"/>
    <p:sldId id="563" r:id="rId30"/>
    <p:sldId id="497" r:id="rId31"/>
    <p:sldId id="506" r:id="rId32"/>
    <p:sldId id="562" r:id="rId33"/>
    <p:sldId id="578" r:id="rId34"/>
    <p:sldId id="511" r:id="rId35"/>
    <p:sldId id="496" r:id="rId36"/>
    <p:sldId id="518" r:id="rId37"/>
    <p:sldId id="519" r:id="rId38"/>
    <p:sldId id="51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5"/>
            <p14:sldId id="513"/>
            <p14:sldId id="502"/>
            <p14:sldId id="520"/>
            <p14:sldId id="521"/>
            <p14:sldId id="483"/>
            <p14:sldId id="523"/>
            <p14:sldId id="580"/>
            <p14:sldId id="581"/>
            <p14:sldId id="276"/>
            <p14:sldId id="522"/>
            <p14:sldId id="514"/>
            <p14:sldId id="552"/>
            <p14:sldId id="553"/>
            <p14:sldId id="517"/>
            <p14:sldId id="561"/>
            <p14:sldId id="560"/>
            <p14:sldId id="558"/>
            <p14:sldId id="556"/>
            <p14:sldId id="555"/>
            <p14:sldId id="554"/>
            <p14:sldId id="563"/>
            <p14:sldId id="497"/>
            <p14:sldId id="506"/>
            <p14:sldId id="562"/>
            <p14:sldId id="578"/>
            <p14:sldId id="511"/>
            <p14:sldId id="496"/>
            <p14:sldId id="518"/>
            <p14:sldId id="519"/>
            <p14:sldId id="51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6344" autoAdjust="0"/>
  </p:normalViewPr>
  <p:slideViewPr>
    <p:cSldViewPr snapToGrid="0">
      <p:cViewPr varScale="1">
        <p:scale>
          <a:sx n="73" d="100"/>
          <a:sy n="73" d="100"/>
        </p:scale>
        <p:origin x="197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ctr" rtl="1">
              <a:buFont typeface="Arial" panose="020B0604020202020204" pitchFamily="34" charset="0"/>
              <a:buChar char="•"/>
            </a:pPr>
            <a:r>
              <a:rPr lang="ar-EG" b="1" dirty="0"/>
              <a:t>"لا تخف من الفشل. استخدمه لصالحك ". مارك زوكربيرج ، المؤسس المشارك ل </a:t>
            </a:r>
            <a:r>
              <a:rPr lang="en-US" b="1" dirty="0"/>
              <a:t>Facebook</a:t>
            </a:r>
            <a:endParaRPr lang="ar-EG" b="1" dirty="0"/>
          </a:p>
          <a:p>
            <a:pPr marL="171450" indent="-171450" algn="ctr" rtl="1">
              <a:buFont typeface="Arial" panose="020B0604020202020204" pitchFamily="34" charset="0"/>
              <a:buChar char="•"/>
            </a:pPr>
            <a:endParaRPr lang="en-US" b="1" dirty="0"/>
          </a:p>
          <a:p>
            <a:pPr marL="171450" indent="-171450" algn="ctr" rtl="1">
              <a:buFont typeface="Arial" panose="020B0604020202020204" pitchFamily="34" charset="0"/>
              <a:buChar char="•"/>
            </a:pPr>
            <a:r>
              <a:rPr lang="en-US" b="1" dirty="0"/>
              <a:t>"</a:t>
            </a:r>
            <a:r>
              <a:rPr lang="ar-EG" b="1" dirty="0"/>
              <a:t>الحد الوحيد لتحقيق الغد سيكون شكوكنا في اليوم". فرانكلين روزفلت ، الرئيس الأمريكي السابق</a:t>
            </a:r>
          </a:p>
          <a:p>
            <a:pPr marL="171450" indent="-171450" algn="ctr" rtl="1">
              <a:buFont typeface="Arial" panose="020B0604020202020204" pitchFamily="34" charset="0"/>
              <a:buChar char="•"/>
            </a:pPr>
            <a:endParaRPr lang="ar-EG" b="1" dirty="0"/>
          </a:p>
          <a:p>
            <a:pPr marL="171450" indent="-171450" algn="ctr" rtl="1">
              <a:buFont typeface="Arial" panose="020B0604020202020204" pitchFamily="34" charset="0"/>
              <a:buChar char="•"/>
            </a:pPr>
            <a:r>
              <a:rPr lang="ar-EG" b="1" dirty="0"/>
              <a:t>"مفتاح النجاح هو تركيز عقلنا الواعي على الأشياء التي نرغب فيها ، وليس الأشياء التي نخشاها." بريان تريسي ، مؤلف ومتحدث كندي أمريكي</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r>
              <a:rPr lang="ar-EG" b="1" i="0" dirty="0">
                <a:solidFill>
                  <a:srgbClr val="000000"/>
                </a:solidFill>
                <a:effectLst/>
                <a:latin typeface="Segoe UI Web (Arabic)"/>
              </a:rPr>
              <a:t>أهداف التعلم</a:t>
            </a:r>
            <a:r>
              <a:rPr lang="en-US" b="1" i="0" dirty="0">
                <a:solidFill>
                  <a:srgbClr val="000000"/>
                </a:solidFill>
                <a:effectLst/>
                <a:latin typeface="Segoe UI Web (Arabic)"/>
              </a:rPr>
              <a:t>:</a:t>
            </a:r>
          </a:p>
          <a:p>
            <a:pPr marL="0" indent="0" algn="r" rtl="1">
              <a:buFont typeface="Arial" panose="020B0604020202020204" pitchFamily="34" charset="0"/>
              <a:buNone/>
            </a:pPr>
            <a:endParaRPr lang="en-US" b="1" dirty="0"/>
          </a:p>
          <a:p>
            <a:pPr marL="171450" indent="-171450" algn="r" rtl="1">
              <a:buFont typeface="Arial" panose="020B0604020202020204" pitchFamily="34" charset="0"/>
              <a:buChar char="•"/>
            </a:pPr>
            <a:r>
              <a:rPr lang="ar-EG" dirty="0"/>
              <a:t>فهم الدور الرئيسي للاستراتيجية في اكتشاف واستغلال الفرص مع تشكل الشركات الريادية ونموها.</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تعرف على الاتجاهات والأنماط المعاصرة في ريادة الأعمال ، بما في ذلك دورها في الاقتصاد العالمي وزيادة ريادة الأعمال الاجتماعية.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فهم أهمية الشركات الريادية للابتكار في الاقتصاد.</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r" rtl="1">
              <a:buFont typeface="Arial" panose="020B0604020202020204" pitchFamily="34" charset="0"/>
              <a:buChar char="•"/>
            </a:pPr>
            <a:r>
              <a:rPr lang="ar-EG" sz="1600" dirty="0"/>
              <a:t>يمكن تعريف </a:t>
            </a:r>
            <a:r>
              <a:rPr lang="ar-EG" sz="1600" b="1" dirty="0"/>
              <a:t>ريادة الأعمال </a:t>
            </a:r>
            <a:r>
              <a:rPr lang="ar-EG" sz="1600" dirty="0"/>
              <a:t>على أنها </a:t>
            </a:r>
            <a:r>
              <a:rPr lang="ar-EG" sz="1600" u="sng" dirty="0"/>
              <a:t>تحديد واستخدام الفرص التي لم يتم استغلالها سابقا</a:t>
            </a:r>
            <a:r>
              <a:rPr lang="ar-EG" sz="1600" dirty="0"/>
              <a:t>. </a:t>
            </a:r>
            <a:endParaRPr lang="en-US" sz="1600" dirty="0"/>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b="1" u="sng" dirty="0"/>
              <a:t>تحديد الفرص </a:t>
            </a:r>
            <a:r>
              <a:rPr lang="ar-EG" sz="1600" dirty="0"/>
              <a:t>التي تؤدي إلى إنشاء مشاريع تجارية جديدة </a:t>
            </a:r>
            <a:r>
              <a:rPr lang="ar-EG" sz="1600" b="1" u="sng" dirty="0"/>
              <a:t>هو قلب ريادة الأعمال اليوم</a:t>
            </a:r>
            <a:r>
              <a:rPr lang="ar-EG" sz="1600" dirty="0"/>
              <a:t>.</a:t>
            </a:r>
            <a:endParaRPr lang="en-US" sz="1600"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08385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B23C3-9C3A-941A-D20F-FB2EED9189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2E7ADE-CBB8-D912-AAFE-56DB392BE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DD664-43A8-0E31-7BC3-28EFAFC9B17D}"/>
              </a:ext>
            </a:extLst>
          </p:cNvPr>
          <p:cNvSpPr>
            <a:spLocks noGrp="1"/>
          </p:cNvSpPr>
          <p:nvPr>
            <p:ph type="body" idx="1"/>
          </p:nvPr>
        </p:nvSpPr>
        <p:spPr/>
        <p:txBody>
          <a:bodyPr/>
          <a:lstStyle/>
          <a:p>
            <a:pPr algn="r" rtl="1"/>
            <a:r>
              <a:rPr lang="ar-EG" sz="2400" b="1" i="0" dirty="0">
                <a:solidFill>
                  <a:srgbClr val="000000"/>
                </a:solidFill>
                <a:effectLst/>
                <a:latin typeface="Segoe UI Web (Arabic)"/>
              </a:rPr>
              <a:t>ما هي العلاقة بين ريادة الأعمال والاستراتيجية؟</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تركز كل من </a:t>
            </a:r>
            <a:r>
              <a:rPr lang="ar-EG" sz="2400" b="1" i="0" u="sng" dirty="0">
                <a:solidFill>
                  <a:srgbClr val="000000"/>
                </a:solidFill>
                <a:effectLst/>
                <a:latin typeface="Segoe UI Web (Arabic)"/>
              </a:rPr>
              <a:t>ريادة الأعمال والإدارة الاستراتيجية </a:t>
            </a:r>
            <a:r>
              <a:rPr lang="ar-EG" sz="2400" b="0" i="0" dirty="0">
                <a:solidFill>
                  <a:srgbClr val="000000"/>
                </a:solidFill>
                <a:effectLst/>
                <a:latin typeface="Segoe UI Web (Arabic)"/>
              </a:rPr>
              <a:t>على </a:t>
            </a:r>
            <a:r>
              <a:rPr lang="ar-EG" sz="2400" b="0" i="0" u="sng" dirty="0">
                <a:solidFill>
                  <a:srgbClr val="000000"/>
                </a:solidFill>
                <a:effectLst/>
                <a:latin typeface="Segoe UI Web (Arabic)"/>
              </a:rPr>
              <a:t>الطرق التي تحدث بها الشركات التغيير من خلال استغلال الفرص التي تكتشفها في البيئات غير المؤكدة </a:t>
            </a:r>
            <a:r>
              <a:rPr lang="ar-EG" sz="2400" b="0" i="0" dirty="0">
                <a:solidFill>
                  <a:srgbClr val="000000"/>
                </a:solidFill>
                <a:effectLst/>
                <a:latin typeface="Segoe UI Web (Arabic)"/>
              </a:rPr>
              <a:t>التي تعمل فيها. </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رواد الأعمال قادرون على تكوين الثروة من خلال تحديد الفرص ثم تطوير مزايا تنافسية لاستغلالها.</a:t>
            </a:r>
            <a:endParaRPr lang="en-US" sz="1600" dirty="0"/>
          </a:p>
        </p:txBody>
      </p:sp>
      <p:sp>
        <p:nvSpPr>
          <p:cNvPr id="4" name="Slide Number Placeholder 3">
            <a:extLst>
              <a:ext uri="{FF2B5EF4-FFF2-40B4-BE49-F238E27FC236}">
                <a16:creationId xmlns:a16="http://schemas.microsoft.com/office/drawing/2014/main" id="{62CCB9A7-2E6B-9B68-964D-6334F5FFB9E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064171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1" dirty="0"/>
              <a:t>ريادة الأعمال الاستراتيجية </a:t>
            </a:r>
            <a:r>
              <a:rPr lang="ar-EG" dirty="0"/>
              <a:t>هي </a:t>
            </a:r>
            <a:r>
              <a:rPr lang="ar-EG" u="sng" dirty="0"/>
              <a:t>دمج ريادة الأعمال والمعرفة الإدارية الاستراتيجية</a:t>
            </a:r>
            <a:r>
              <a:rPr lang="ar-EG" dirty="0"/>
              <a:t>.</a:t>
            </a:r>
            <a:endParaRPr lang="en-US" dirty="0"/>
          </a:p>
          <a:p>
            <a:pPr algn="r" rtl="1"/>
            <a:endParaRPr lang="en-US" dirty="0"/>
          </a:p>
          <a:p>
            <a:pPr algn="r" rtl="1"/>
            <a:r>
              <a:rPr lang="ar-EG" b="1" dirty="0"/>
              <a:t>           </a:t>
            </a:r>
            <a:r>
              <a:rPr lang="en-US" b="1" dirty="0"/>
              <a:t>                       </a:t>
            </a:r>
            <a:r>
              <a:rPr lang="ar-EG" b="1" dirty="0"/>
              <a:t>      = ريادة الأعمال + الإدارة الاستراتيجية </a:t>
            </a:r>
            <a:endParaRPr lang="en-US" b="1" dirty="0"/>
          </a:p>
          <a:p>
            <a:pPr algn="r" rtl="1"/>
            <a:endParaRPr lang="en-US" dirty="0"/>
          </a:p>
          <a:p>
            <a:pPr algn="r" rtl="1"/>
            <a:endParaRPr lang="ar-EG" dirty="0"/>
          </a:p>
          <a:p>
            <a:pPr marL="171450" indent="-171450" algn="r" rtl="1">
              <a:buFont typeface="Arial" panose="020B0604020202020204" pitchFamily="34" charset="0"/>
              <a:buChar char="•"/>
            </a:pPr>
            <a:r>
              <a:rPr lang="ar-EG" dirty="0"/>
              <a:t>يمكن </a:t>
            </a:r>
            <a:r>
              <a:rPr lang="ar-EG" b="1" u="sng" dirty="0"/>
              <a:t>لرواد الأعمال الناجحين أن يلاحظوا الفرص التي يبدو أن العديد من الأشخاص الآخرين يفتقدونها </a:t>
            </a:r>
            <a:r>
              <a:rPr lang="ar-EG" dirty="0"/>
              <a:t>، والأهم من ذلك أنهم </a:t>
            </a:r>
            <a:r>
              <a:rPr lang="ar-EG" b="1" u="sng" dirty="0"/>
              <a:t>قادرون بعد ذلك على إيجاد الوسائل لتحويل هذه الاحتمالات إلى أفعال</a:t>
            </a:r>
            <a:r>
              <a:rPr lang="ar-EG" dirty="0"/>
              <a:t>: لتقديم شيء جديد ومفيد إلى السوق.</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984816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68298-9071-369E-0E3E-BD2809B9BC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9DBB54-AAB7-41FA-1B17-E2E83A288D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2E3591-CE01-853E-9AAE-2F77FA5402CD}"/>
              </a:ext>
            </a:extLst>
          </p:cNvPr>
          <p:cNvSpPr>
            <a:spLocks noGrp="1"/>
          </p:cNvSpPr>
          <p:nvPr>
            <p:ph type="body" idx="1"/>
          </p:nvPr>
        </p:nvSpPr>
        <p:spPr/>
        <p:txBody>
          <a:bodyPr/>
          <a:lstStyle/>
          <a:p>
            <a:pPr marL="171450" indent="-171450" algn="r" rtl="1">
              <a:buFont typeface="Arial" panose="020B0604020202020204" pitchFamily="34" charset="0"/>
              <a:buChar char="•"/>
            </a:pPr>
            <a:r>
              <a:rPr lang="ar-EG" b="0" i="0" dirty="0">
                <a:solidFill>
                  <a:srgbClr val="000000"/>
                </a:solidFill>
                <a:effectLst/>
                <a:latin typeface="Segoe UI Web (Arabic)"/>
              </a:rPr>
              <a:t>يعتمد رواد الأعمال بشكل متزايد على خبرات ومساهمات </a:t>
            </a:r>
            <a:r>
              <a:rPr lang="ar-EG" b="1" i="0" u="sng" dirty="0">
                <a:solidFill>
                  <a:srgbClr val="000000"/>
                </a:solidFill>
                <a:effectLst/>
                <a:latin typeface="Segoe UI Web (Arabic)"/>
              </a:rPr>
              <a:t>أصحاب المصلحة الرئيسيين </a:t>
            </a:r>
            <a:r>
              <a:rPr lang="ar-EG" b="0" i="0" dirty="0">
                <a:solidFill>
                  <a:srgbClr val="000000"/>
                </a:solidFill>
                <a:effectLst/>
                <a:latin typeface="Segoe UI Web (Arabic)"/>
              </a:rPr>
              <a:t>أثناء إطلاق أعمالهم وتطويرها.</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 أصحاب المصلحة هم:</a:t>
            </a:r>
            <a:endParaRPr lang="en-US" b="1"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0" indent="0" algn="r" rtl="1">
              <a:buFont typeface="Arial" panose="020B0604020202020204" pitchFamily="34" charset="0"/>
              <a:buNone/>
            </a:pPr>
            <a:r>
              <a:rPr lang="ar-EG" b="0" i="0" dirty="0">
                <a:solidFill>
                  <a:srgbClr val="000000"/>
                </a:solidFill>
                <a:effectLst/>
                <a:latin typeface="Segoe UI Web (Arabic)"/>
              </a:rPr>
              <a:t> 1) </a:t>
            </a:r>
            <a:r>
              <a:rPr lang="ar-EG" b="1" i="0" dirty="0">
                <a:solidFill>
                  <a:srgbClr val="000000"/>
                </a:solidFill>
                <a:effectLst/>
                <a:latin typeface="Segoe UI Web (Arabic)"/>
              </a:rPr>
              <a:t>خارج الشركة </a:t>
            </a:r>
            <a:r>
              <a:rPr lang="ar-EG" b="0" i="0" dirty="0">
                <a:solidFill>
                  <a:srgbClr val="000000"/>
                </a:solidFill>
                <a:effectLst/>
                <a:latin typeface="Segoe UI Web (Arabic)"/>
              </a:rPr>
              <a:t>في دور المستشارين.</a:t>
            </a:r>
            <a:endParaRPr lang="en-US" b="0" i="0" dirty="0">
              <a:solidFill>
                <a:srgbClr val="000000"/>
              </a:solidFill>
              <a:effectLst/>
              <a:latin typeface="Segoe UI Web (Arabic)"/>
            </a:endParaRPr>
          </a:p>
          <a:p>
            <a:pPr marL="0" indent="0" algn="r" rtl="1">
              <a:buFont typeface="Arial" panose="020B0604020202020204" pitchFamily="34" charset="0"/>
              <a:buNone/>
            </a:pPr>
            <a:endParaRPr lang="en-US" b="0" i="0" dirty="0">
              <a:solidFill>
                <a:srgbClr val="000000"/>
              </a:solidFill>
              <a:effectLst/>
              <a:latin typeface="Segoe UI Web (Arabic)"/>
            </a:endParaRPr>
          </a:p>
          <a:p>
            <a:pPr marL="0" indent="0" algn="r" rtl="1">
              <a:buFont typeface="Arial" panose="020B0604020202020204" pitchFamily="34" charset="0"/>
              <a:buNone/>
            </a:pPr>
            <a:r>
              <a:rPr lang="ar-EG" b="0" i="0" dirty="0">
                <a:solidFill>
                  <a:srgbClr val="000000"/>
                </a:solidFill>
                <a:effectLst/>
                <a:latin typeface="Segoe UI Web (Arabic)"/>
              </a:rPr>
              <a:t> 2) </a:t>
            </a:r>
            <a:r>
              <a:rPr lang="ar-EG" b="1" i="0" dirty="0">
                <a:solidFill>
                  <a:srgbClr val="000000"/>
                </a:solidFill>
                <a:effectLst/>
                <a:latin typeface="Segoe UI Web (Arabic)"/>
              </a:rPr>
              <a:t>داخل الشركة </a:t>
            </a:r>
            <a:r>
              <a:rPr lang="ar-EG" b="0" i="0" dirty="0">
                <a:solidFill>
                  <a:srgbClr val="000000"/>
                </a:solidFill>
                <a:effectLst/>
                <a:latin typeface="Segoe UI Web (Arabic)"/>
              </a:rPr>
              <a:t>في أدوار المستثمرين والموظفين.</a:t>
            </a:r>
            <a:endParaRPr lang="en-US" b="0" i="0" dirty="0">
              <a:solidFill>
                <a:srgbClr val="000000"/>
              </a:solidFill>
              <a:effectLst/>
              <a:latin typeface="Segoe UI Web (Arabic)"/>
            </a:endParaRPr>
          </a:p>
          <a:p>
            <a:pPr marL="0" indent="0" algn="r" rtl="1">
              <a:buFont typeface="Arial" panose="020B0604020202020204" pitchFamily="34" charset="0"/>
              <a:buNone/>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إن </a:t>
            </a:r>
            <a:r>
              <a:rPr lang="ar-EG" b="1" i="0" dirty="0">
                <a:solidFill>
                  <a:srgbClr val="000000"/>
                </a:solidFill>
                <a:effectLst/>
                <a:latin typeface="Segoe UI Web (Arabic)"/>
              </a:rPr>
              <a:t>قدرة رائد الأعمال </a:t>
            </a:r>
            <a:r>
              <a:rPr lang="ar-EG" b="0" i="0" dirty="0">
                <a:solidFill>
                  <a:srgbClr val="000000"/>
                </a:solidFill>
                <a:effectLst/>
                <a:latin typeface="Segoe UI Web (Arabic)"/>
              </a:rPr>
              <a:t>على </a:t>
            </a:r>
            <a:r>
              <a:rPr lang="ar-EG" b="0" i="0" u="sng" dirty="0">
                <a:solidFill>
                  <a:srgbClr val="000000"/>
                </a:solidFill>
                <a:effectLst/>
                <a:latin typeface="Segoe UI Web (Arabic)"/>
              </a:rPr>
              <a:t>إنشاء فريق قوي قادر على التفكير المتقدم </a:t>
            </a:r>
            <a:r>
              <a:rPr lang="ar-EG" b="1" i="0" dirty="0">
                <a:solidFill>
                  <a:srgbClr val="000000"/>
                </a:solidFill>
                <a:effectLst/>
                <a:latin typeface="Segoe UI Web (Arabic)"/>
              </a:rPr>
              <a:t>تشكل النجاح والنمو المحتمل للمشروع الجديد</a:t>
            </a:r>
            <a:r>
              <a:rPr lang="ar-EG" b="0" i="0" dirty="0">
                <a:solidFill>
                  <a:srgbClr val="000000"/>
                </a:solidFill>
                <a:effectLst/>
                <a:latin typeface="Segoe UI Web (Arabic)"/>
              </a:rPr>
              <a:t>.</a:t>
            </a:r>
            <a:endParaRPr lang="en-US" dirty="0"/>
          </a:p>
        </p:txBody>
      </p:sp>
      <p:sp>
        <p:nvSpPr>
          <p:cNvPr id="4" name="Slide Number Placeholder 3">
            <a:extLst>
              <a:ext uri="{FF2B5EF4-FFF2-40B4-BE49-F238E27FC236}">
                <a16:creationId xmlns:a16="http://schemas.microsoft.com/office/drawing/2014/main" id="{0C7E442E-BB30-DF3E-7D5D-1326B93207D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73670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E71DA-731D-058E-9B06-32B5236ADA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4F9D1-2D60-6751-B4B0-BF2BCA5EAD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05BF46-25D0-E16B-7A65-05BBD85B751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0343E61-08DA-FB19-FB61-E997294CAB44}"/>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179192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91BFC-B646-065F-DFF9-7345903F1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B2D183-2522-81FA-C08F-A44F976604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9305C1-6D97-2132-9147-212EFC56352B}"/>
              </a:ext>
            </a:extLst>
          </p:cNvPr>
          <p:cNvSpPr>
            <a:spLocks noGrp="1"/>
          </p:cNvSpPr>
          <p:nvPr>
            <p:ph type="body" idx="1"/>
          </p:nvPr>
        </p:nvSpPr>
        <p:spPr/>
        <p:txBody>
          <a:bodyPr/>
          <a:lstStyle/>
          <a:p>
            <a:pPr algn="r" rtl="1"/>
            <a:r>
              <a:rPr lang="ar-EG" b="1" i="0" dirty="0">
                <a:solidFill>
                  <a:srgbClr val="000000"/>
                </a:solidFill>
                <a:effectLst/>
                <a:latin typeface="Segoe UI Web (Arabic)"/>
              </a:rPr>
              <a:t>المرحلة الأولى: استراتيجيات ريادة الأعمال للمشروع الناشئ</a:t>
            </a:r>
          </a:p>
          <a:p>
            <a:pPr algn="r" rtl="1"/>
            <a:endParaRPr lang="ar-EG" b="0" i="0" dirty="0">
              <a:solidFill>
                <a:srgbClr val="000000"/>
              </a:solidFill>
              <a:effectLst/>
              <a:latin typeface="Segoe UI Web (Arabic)"/>
            </a:endParaRPr>
          </a:p>
          <a:p>
            <a:pPr marL="0" indent="0" algn="r" rtl="1">
              <a:buFont typeface="Arial" panose="020B0604020202020204" pitchFamily="34" charset="0"/>
              <a:buNone/>
            </a:pPr>
            <a:r>
              <a:rPr lang="ar-EG" b="1" i="0" dirty="0">
                <a:solidFill>
                  <a:srgbClr val="000000"/>
                </a:solidFill>
                <a:effectLst/>
                <a:latin typeface="Segoe UI Web (Arabic)"/>
              </a:rPr>
              <a:t>            الاحتياجات الاستراتيجية لشركات ريادة الأعمال: </a:t>
            </a:r>
          </a:p>
          <a:p>
            <a:pPr marL="628650" lvl="1" indent="-171450" algn="r" rtl="1">
              <a:buFont typeface="Arial" panose="020B0604020202020204" pitchFamily="34" charset="0"/>
              <a:buChar char="•"/>
            </a:pPr>
            <a:r>
              <a:rPr lang="ar-EG" b="0" i="0" dirty="0">
                <a:solidFill>
                  <a:srgbClr val="000000"/>
                </a:solidFill>
                <a:effectLst/>
                <a:latin typeface="Segoe UI Web (Arabic)"/>
              </a:rPr>
              <a:t> الإطار الاستراتيجي لتأسيس مشاريع جديدة</a:t>
            </a:r>
          </a:p>
          <a:p>
            <a:pPr marL="628650" lvl="1" indent="-171450" algn="r" rtl="1">
              <a:buFont typeface="Arial" panose="020B0604020202020204" pitchFamily="34" charset="0"/>
              <a:buChar char="•"/>
            </a:pPr>
            <a:r>
              <a:rPr lang="ar-EG" b="0" i="0" dirty="0">
                <a:solidFill>
                  <a:srgbClr val="000000"/>
                </a:solidFill>
                <a:effectLst/>
                <a:latin typeface="Segoe UI Web (Arabic)"/>
              </a:rPr>
              <a:t> الإبداع وتحديد الفرص (عملية الاكتشاف)</a:t>
            </a:r>
          </a:p>
          <a:p>
            <a:pPr marL="628650" lvl="1" indent="-171450" algn="r" rtl="1">
              <a:buFont typeface="Arial" panose="020B0604020202020204" pitchFamily="34" charset="0"/>
              <a:buChar char="•"/>
            </a:pPr>
            <a:r>
              <a:rPr lang="ar-EG" b="0" i="0" dirty="0">
                <a:solidFill>
                  <a:srgbClr val="000000"/>
                </a:solidFill>
                <a:effectLst/>
                <a:latin typeface="Segoe UI Web (Arabic)"/>
              </a:rPr>
              <a:t> تقييم الفرص واستغلالها (عملية التقييم)</a:t>
            </a:r>
          </a:p>
          <a:p>
            <a:pPr marL="628650" lvl="1" indent="-171450" algn="r" rtl="1">
              <a:buFont typeface="Arial" panose="020B0604020202020204" pitchFamily="34" charset="0"/>
              <a:buChar char="•"/>
            </a:pPr>
            <a:r>
              <a:rPr lang="ar-EG" b="0" i="0" dirty="0">
                <a:solidFill>
                  <a:srgbClr val="000000"/>
                </a:solidFill>
                <a:effectLst/>
                <a:latin typeface="Segoe UI Web (Arabic)"/>
              </a:rPr>
              <a:t> دخول السوق</a:t>
            </a:r>
          </a:p>
          <a:p>
            <a:pPr marL="628650" lvl="1" indent="-171450" algn="r" rtl="1">
              <a:buFont typeface="Arial" panose="020B0604020202020204" pitchFamily="34" charset="0"/>
              <a:buChar char="•"/>
            </a:pPr>
            <a:endParaRPr lang="ar-EG" b="0" i="0" dirty="0">
              <a:solidFill>
                <a:srgbClr val="000000"/>
              </a:solidFill>
              <a:effectLst/>
              <a:latin typeface="Segoe UI Web (Arabic)"/>
            </a:endParaRPr>
          </a:p>
          <a:p>
            <a:pPr marL="457200" lvl="1" indent="0" algn="thaiDist" rtl="1">
              <a:buFont typeface="Arial" panose="020B0604020202020204" pitchFamily="34" charset="0"/>
              <a:buNone/>
            </a:pPr>
            <a:r>
              <a:rPr lang="ar-EG" b="1" i="0" dirty="0">
                <a:solidFill>
                  <a:srgbClr val="000000"/>
                </a:solidFill>
                <a:effectLst/>
                <a:latin typeface="Segoe UI Web (Arabic)"/>
              </a:rPr>
              <a:t>الخطة الاستراتيجية:</a:t>
            </a:r>
          </a:p>
          <a:p>
            <a:pPr marL="628650" lvl="1" indent="-171450" algn="r" rtl="1">
              <a:buFont typeface="Arial" panose="020B0604020202020204" pitchFamily="34" charset="0"/>
              <a:buChar char="•"/>
            </a:pPr>
            <a:r>
              <a:rPr lang="ar-EG" b="0" i="0" dirty="0">
                <a:solidFill>
                  <a:srgbClr val="000000"/>
                </a:solidFill>
                <a:effectLst/>
                <a:latin typeface="Segoe UI Web (Arabic)"/>
              </a:rPr>
              <a:t> الرؤية والقيم والبيئة الداخلية والخارجية</a:t>
            </a:r>
          </a:p>
          <a:p>
            <a:pPr marL="628650" lvl="1" indent="-171450" algn="r" rtl="1">
              <a:buFont typeface="Arial" panose="020B0604020202020204" pitchFamily="34" charset="0"/>
              <a:buChar char="•"/>
            </a:pPr>
            <a:r>
              <a:rPr lang="ar-EG" b="0" i="0" dirty="0">
                <a:solidFill>
                  <a:srgbClr val="000000"/>
                </a:solidFill>
                <a:effectLst/>
                <a:latin typeface="Segoe UI Web (Arabic)"/>
              </a:rPr>
              <a:t> الاستراتيجيات التنظيمية لفريق ريادة الأعمال. </a:t>
            </a:r>
          </a:p>
          <a:p>
            <a:pPr marL="457200" lvl="1" indent="0" algn="r" rtl="1">
              <a:buFont typeface="Arial" panose="020B0604020202020204" pitchFamily="34" charset="0"/>
              <a:buNone/>
            </a:pPr>
            <a:r>
              <a:rPr lang="ar-EG" b="0" i="0" dirty="0">
                <a:solidFill>
                  <a:srgbClr val="000000"/>
                </a:solidFill>
                <a:effectLst/>
                <a:latin typeface="Segoe UI Web (Arabic)"/>
              </a:rPr>
              <a:t>  </a:t>
            </a:r>
          </a:p>
          <a:p>
            <a:pPr marL="457200" lvl="1" indent="0" algn="r" rtl="1">
              <a:buFont typeface="Arial" panose="020B0604020202020204" pitchFamily="34" charset="0"/>
              <a:buNone/>
            </a:pPr>
            <a:r>
              <a:rPr lang="ar-EG" b="1" i="0" dirty="0">
                <a:solidFill>
                  <a:srgbClr val="000000"/>
                </a:solidFill>
                <a:effectLst/>
                <a:latin typeface="Segoe UI Web (Arabic)"/>
              </a:rPr>
              <a:t>الأدوار الاستراتيجية:</a:t>
            </a:r>
          </a:p>
          <a:p>
            <a:pPr marL="628650" lvl="1" indent="-171450" algn="r" rtl="1">
              <a:buFont typeface="Arial" panose="020B0604020202020204" pitchFamily="34" charset="0"/>
              <a:buChar char="•"/>
            </a:pPr>
            <a:r>
              <a:rPr lang="ar-EG" b="0" i="0" dirty="0">
                <a:solidFill>
                  <a:srgbClr val="000000"/>
                </a:solidFill>
                <a:effectLst/>
                <a:latin typeface="Segoe UI Web (Arabic)"/>
              </a:rPr>
              <a:t> الإبداع وتحديد الفرص والتقييم.</a:t>
            </a:r>
            <a:endParaRPr lang="en-US" dirty="0"/>
          </a:p>
        </p:txBody>
      </p:sp>
      <p:sp>
        <p:nvSpPr>
          <p:cNvPr id="4" name="Slide Number Placeholder 3">
            <a:extLst>
              <a:ext uri="{FF2B5EF4-FFF2-40B4-BE49-F238E27FC236}">
                <a16:creationId xmlns:a16="http://schemas.microsoft.com/office/drawing/2014/main" id="{3854A91C-1518-DD41-34BC-1E5AC1A7A537}"/>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459251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2FB3A-741B-571F-2369-DF765B51C1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C82F55-3509-62F5-55CC-EC123C4D48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2A058-F21F-C4E3-FB1F-CC615D8392D6}"/>
              </a:ext>
            </a:extLst>
          </p:cNvPr>
          <p:cNvSpPr>
            <a:spLocks noGrp="1"/>
          </p:cNvSpPr>
          <p:nvPr>
            <p:ph type="body" idx="1"/>
          </p:nvPr>
        </p:nvSpPr>
        <p:spPr/>
        <p:txBody>
          <a:bodyPr/>
          <a:lstStyle/>
          <a:p>
            <a:pPr algn="r" rtl="1"/>
            <a:r>
              <a:rPr lang="ar-EG" b="1" i="0" dirty="0">
                <a:solidFill>
                  <a:srgbClr val="000000"/>
                </a:solidFill>
                <a:effectLst/>
                <a:latin typeface="Segoe UI Web (Arabic)"/>
              </a:rPr>
              <a:t>المرحلة الثانية: استراتيجيات ريادة الأعمال للمشروع المتنامي</a:t>
            </a:r>
          </a:p>
          <a:p>
            <a:pPr algn="r" rtl="1"/>
            <a:endParaRPr lang="ar-EG" b="0" i="0" dirty="0">
              <a:solidFill>
                <a:srgbClr val="000000"/>
              </a:solidFill>
              <a:effectLst/>
              <a:latin typeface="Segoe UI Web (Arabic)"/>
            </a:endParaRPr>
          </a:p>
          <a:p>
            <a:pPr algn="r" rtl="1"/>
            <a:r>
              <a:rPr lang="ar-EG" b="1" i="0" dirty="0">
                <a:solidFill>
                  <a:srgbClr val="000000"/>
                </a:solidFill>
                <a:effectLst/>
                <a:latin typeface="Segoe UI Web (Arabic)"/>
              </a:rPr>
              <a:t>  الاحتياجات الاستراتيجية لشركات ريادة الأعمال:</a:t>
            </a:r>
          </a:p>
          <a:p>
            <a:pPr marL="171450" indent="-171450" algn="r" rtl="1">
              <a:buFont typeface="Arial" panose="020B0604020202020204" pitchFamily="34" charset="0"/>
              <a:buChar char="•"/>
            </a:pPr>
            <a:r>
              <a:rPr lang="ar-EG" b="0" i="0" dirty="0">
                <a:solidFill>
                  <a:srgbClr val="000000"/>
                </a:solidFill>
                <a:effectLst/>
                <a:latin typeface="Segoe UI Web (Arabic)"/>
              </a:rPr>
              <a:t> قدرات الموارد المالية.</a:t>
            </a:r>
          </a:p>
          <a:p>
            <a:pPr marL="171450" indent="-171450" algn="r" rtl="1">
              <a:buFont typeface="Arial" panose="020B0604020202020204" pitchFamily="34" charset="0"/>
              <a:buChar char="•"/>
            </a:pPr>
            <a:r>
              <a:rPr lang="ar-EG" b="0" i="0" dirty="0">
                <a:solidFill>
                  <a:srgbClr val="000000"/>
                </a:solidFill>
                <a:effectLst/>
                <a:latin typeface="Segoe UI Web (Arabic)"/>
              </a:rPr>
              <a:t> فريق الإدارة المتطور.</a:t>
            </a:r>
          </a:p>
          <a:p>
            <a:pPr marL="171450" indent="-171450" algn="r" rtl="1">
              <a:buFont typeface="Arial" panose="020B0604020202020204" pitchFamily="34" charset="0"/>
              <a:buChar char="•"/>
            </a:pPr>
            <a:r>
              <a:rPr lang="ar-EG" b="0" i="0" dirty="0">
                <a:solidFill>
                  <a:srgbClr val="000000"/>
                </a:solidFill>
                <a:effectLst/>
                <a:latin typeface="Segoe UI Web (Arabic)"/>
              </a:rPr>
              <a:t> قدرات على رعاية النمو من خلال بناء الشبكات والتحالفات الاستراتيجية.</a:t>
            </a:r>
          </a:p>
          <a:p>
            <a:pPr algn="r" rtl="1"/>
            <a:endParaRPr lang="ar-EG" b="0" i="0" dirty="0">
              <a:solidFill>
                <a:srgbClr val="000000"/>
              </a:solidFill>
              <a:effectLst/>
              <a:latin typeface="Segoe UI Web (Arabic)"/>
            </a:endParaRPr>
          </a:p>
          <a:p>
            <a:pPr algn="r" rtl="1"/>
            <a:r>
              <a:rPr lang="ar-EG" b="1" i="0" dirty="0">
                <a:solidFill>
                  <a:srgbClr val="000000"/>
                </a:solidFill>
                <a:effectLst/>
                <a:latin typeface="Segoe UI Web (Arabic)"/>
              </a:rPr>
              <a:t>الخطة الاستراتيجية:</a:t>
            </a:r>
          </a:p>
          <a:p>
            <a:pPr marL="171450" indent="-171450" algn="r" rtl="1">
              <a:buFont typeface="Arial" panose="020B0604020202020204" pitchFamily="34" charset="0"/>
              <a:buChar char="•"/>
            </a:pPr>
            <a:r>
              <a:rPr lang="ar-EG" b="0" i="0" dirty="0">
                <a:solidFill>
                  <a:srgbClr val="000000"/>
                </a:solidFill>
                <a:effectLst/>
                <a:latin typeface="Segoe UI Web (Arabic)"/>
              </a:rPr>
              <a:t> خطة للمشروع المتنامي.</a:t>
            </a:r>
          </a:p>
          <a:p>
            <a:pPr algn="r" rtl="1"/>
            <a:endParaRPr lang="ar-EG" b="0" i="0" dirty="0">
              <a:solidFill>
                <a:srgbClr val="000000"/>
              </a:solidFill>
              <a:effectLst/>
              <a:latin typeface="Segoe UI Web (Arabic)"/>
            </a:endParaRPr>
          </a:p>
          <a:p>
            <a:pPr algn="r" rtl="1"/>
            <a:r>
              <a:rPr lang="ar-EG" b="1" i="0" dirty="0">
                <a:solidFill>
                  <a:srgbClr val="000000"/>
                </a:solidFill>
                <a:effectLst/>
                <a:latin typeface="Segoe UI Web (Arabic)"/>
              </a:rPr>
              <a:t>الأدوار الاستراتيجية:</a:t>
            </a:r>
          </a:p>
          <a:p>
            <a:pPr marL="171450" indent="-171450" algn="r" rtl="1">
              <a:buFont typeface="Arial" panose="020B0604020202020204" pitchFamily="34" charset="0"/>
              <a:buChar char="•"/>
            </a:pPr>
            <a:r>
              <a:rPr lang="ar-EG" b="0" i="0" dirty="0">
                <a:solidFill>
                  <a:srgbClr val="000000"/>
                </a:solidFill>
                <a:effectLst/>
                <a:latin typeface="Segoe UI Web (Arabic)"/>
              </a:rPr>
              <a:t> تنفيذ الفرص ونمو الشركة.</a:t>
            </a:r>
            <a:endParaRPr lang="en-US" dirty="0"/>
          </a:p>
        </p:txBody>
      </p:sp>
      <p:sp>
        <p:nvSpPr>
          <p:cNvPr id="4" name="Slide Number Placeholder 3">
            <a:extLst>
              <a:ext uri="{FF2B5EF4-FFF2-40B4-BE49-F238E27FC236}">
                <a16:creationId xmlns:a16="http://schemas.microsoft.com/office/drawing/2014/main" id="{2C938772-0506-75D3-92DC-A229D9062880}"/>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98309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BABE0-4BCF-AB71-8A7B-527FA8A88D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A5C2CB-A3B9-339C-CD00-0231F87112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839FBA-DBA7-5F5F-D6E9-893FD8D2D340}"/>
              </a:ext>
            </a:extLst>
          </p:cNvPr>
          <p:cNvSpPr>
            <a:spLocks noGrp="1"/>
          </p:cNvSpPr>
          <p:nvPr>
            <p:ph type="body" idx="1"/>
          </p:nvPr>
        </p:nvSpPr>
        <p:spPr/>
        <p:txBody>
          <a:bodyPr/>
          <a:lstStyle/>
          <a:p>
            <a:pPr algn="r" rtl="1"/>
            <a:r>
              <a:rPr lang="ar-EG" b="1" i="0" dirty="0">
                <a:solidFill>
                  <a:srgbClr val="000000"/>
                </a:solidFill>
                <a:effectLst/>
                <a:latin typeface="Segoe UI Web (Arabic)"/>
              </a:rPr>
              <a:t>المرحلة الثالثة: استراتيجيات ريادة الأعمال للمشروع الراسخ</a:t>
            </a:r>
          </a:p>
          <a:p>
            <a:pPr algn="r" rtl="1"/>
            <a:endParaRPr lang="ar-EG" b="0" i="0" dirty="0">
              <a:solidFill>
                <a:srgbClr val="000000"/>
              </a:solidFill>
              <a:effectLst/>
              <a:latin typeface="Segoe UI Web (Arabic)"/>
            </a:endParaRPr>
          </a:p>
          <a:p>
            <a:pPr algn="r" rtl="1"/>
            <a:r>
              <a:rPr lang="ar-EG" b="1" i="0" dirty="0">
                <a:solidFill>
                  <a:srgbClr val="000000"/>
                </a:solidFill>
                <a:effectLst/>
                <a:latin typeface="Segoe UI Web (Arabic)"/>
              </a:rPr>
              <a:t>  الاحتياجات الاستراتيجية لشركات ريادة الأعمال:</a:t>
            </a:r>
          </a:p>
          <a:p>
            <a:pPr marL="171450" indent="-171450" algn="r" rtl="1">
              <a:buFont typeface="Arial" panose="020B0604020202020204" pitchFamily="34" charset="0"/>
              <a:buChar char="•"/>
            </a:pPr>
            <a:r>
              <a:rPr lang="ar-EG" b="0" i="0" dirty="0">
                <a:solidFill>
                  <a:srgbClr val="000000"/>
                </a:solidFill>
                <a:effectLst/>
                <a:latin typeface="Segoe UI Web (Arabic)"/>
              </a:rPr>
              <a:t> استراتيجيات الإبداع والابتكار للتفكير الاختراق: إعادة الابتكار والتغيير للحفاظ على النمو</a:t>
            </a:r>
          </a:p>
          <a:p>
            <a:pPr marL="171450" indent="-171450" algn="r" rtl="1">
              <a:buFont typeface="Arial" panose="020B0604020202020204" pitchFamily="34" charset="0"/>
              <a:buChar char="•"/>
            </a:pPr>
            <a:r>
              <a:rPr lang="ar-EG" b="0" i="0" dirty="0">
                <a:solidFill>
                  <a:srgbClr val="000000"/>
                </a:solidFill>
                <a:effectLst/>
                <a:latin typeface="Segoe UI Web (Arabic)"/>
              </a:rPr>
              <a:t> الاستفادة من الأسواق والفرص الجديدة: الامتياز وعمليات الدمج والاستحواذ.</a:t>
            </a:r>
          </a:p>
          <a:p>
            <a:pPr algn="r" rtl="1"/>
            <a:endParaRPr lang="ar-EG" b="0" i="0" dirty="0">
              <a:solidFill>
                <a:srgbClr val="000000"/>
              </a:solidFill>
              <a:effectLst/>
              <a:latin typeface="Segoe UI Web (Arabic)"/>
            </a:endParaRPr>
          </a:p>
          <a:p>
            <a:pPr algn="r" rtl="1"/>
            <a:r>
              <a:rPr lang="ar-EG" b="0" i="0" dirty="0">
                <a:solidFill>
                  <a:srgbClr val="000000"/>
                </a:solidFill>
                <a:effectLst/>
                <a:latin typeface="Segoe UI Web (Arabic)"/>
              </a:rPr>
              <a:t>   </a:t>
            </a:r>
            <a:r>
              <a:rPr lang="ar-EG" b="1" i="0" dirty="0">
                <a:solidFill>
                  <a:srgbClr val="000000"/>
                </a:solidFill>
                <a:effectLst/>
                <a:latin typeface="Segoe UI Web (Arabic)"/>
              </a:rPr>
              <a:t>الخطة الاستراتيجية:</a:t>
            </a:r>
          </a:p>
          <a:p>
            <a:pPr marL="171450" indent="-171450" algn="r" rtl="1">
              <a:buFont typeface="Arial" panose="020B0604020202020204" pitchFamily="34" charset="0"/>
              <a:buChar char="•"/>
            </a:pPr>
            <a:r>
              <a:rPr lang="ar-EG" b="0" i="0" dirty="0">
                <a:solidFill>
                  <a:srgbClr val="000000"/>
                </a:solidFill>
                <a:effectLst/>
                <a:latin typeface="Segoe UI Web (Arabic)"/>
              </a:rPr>
              <a:t> بناء نموذج ريادي التعلم من الفشل</a:t>
            </a:r>
          </a:p>
          <a:p>
            <a:pPr marL="171450" indent="-171450" algn="r" rtl="1">
              <a:buFont typeface="Arial" panose="020B0604020202020204" pitchFamily="34" charset="0"/>
              <a:buChar char="•"/>
            </a:pPr>
            <a:r>
              <a:rPr lang="ar-EG" b="0" i="0" dirty="0">
                <a:solidFill>
                  <a:srgbClr val="000000"/>
                </a:solidFill>
                <a:effectLst/>
                <a:latin typeface="Segoe UI Web (Arabic)"/>
              </a:rPr>
              <a:t> وريادة الأعمال المتسلسلة</a:t>
            </a:r>
          </a:p>
          <a:p>
            <a:pPr algn="r" rtl="1"/>
            <a:endParaRPr lang="ar-EG" b="0" i="0" dirty="0">
              <a:solidFill>
                <a:srgbClr val="000000"/>
              </a:solidFill>
              <a:effectLst/>
              <a:latin typeface="Segoe UI Web (Arabic)"/>
            </a:endParaRPr>
          </a:p>
          <a:p>
            <a:pPr algn="r" rtl="1"/>
            <a:r>
              <a:rPr lang="ar-EG" b="0" i="0" dirty="0">
                <a:solidFill>
                  <a:srgbClr val="000000"/>
                </a:solidFill>
                <a:effectLst/>
                <a:latin typeface="Segoe UI Web (Arabic)"/>
              </a:rPr>
              <a:t>   </a:t>
            </a:r>
            <a:r>
              <a:rPr lang="ar-EG" b="1" i="0" dirty="0">
                <a:solidFill>
                  <a:srgbClr val="000000"/>
                </a:solidFill>
                <a:effectLst/>
                <a:latin typeface="Segoe UI Web (Arabic)"/>
              </a:rPr>
              <a:t>الأدوار الاستراتيجية:</a:t>
            </a:r>
          </a:p>
          <a:p>
            <a:pPr marL="171450" indent="-171450" algn="r" rtl="1">
              <a:buFont typeface="Arial" panose="020B0604020202020204" pitchFamily="34" charset="0"/>
              <a:buChar char="•"/>
            </a:pPr>
            <a:r>
              <a:rPr lang="ar-EG" b="0" i="0" dirty="0">
                <a:solidFill>
                  <a:srgbClr val="000000"/>
                </a:solidFill>
                <a:effectLst/>
                <a:latin typeface="Segoe UI Web (Arabic)"/>
              </a:rPr>
              <a:t> الابتكار المستمر وإعادة الابتكار</a:t>
            </a:r>
            <a:endParaRPr lang="en-US" dirty="0"/>
          </a:p>
        </p:txBody>
      </p:sp>
      <p:sp>
        <p:nvSpPr>
          <p:cNvPr id="4" name="Slide Number Placeholder 3">
            <a:extLst>
              <a:ext uri="{FF2B5EF4-FFF2-40B4-BE49-F238E27FC236}">
                <a16:creationId xmlns:a16="http://schemas.microsoft.com/office/drawing/2014/main" id="{1E6294AA-6B03-A3F3-B037-85B4EAD7058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840241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E70AA-3A43-EE7D-A42F-D83F378321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8ABB55-E9B7-9F8D-3EFB-52A15FFADB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8CCECA-64F3-1D0E-A966-4F513DAB5741}"/>
              </a:ext>
            </a:extLst>
          </p:cNvPr>
          <p:cNvSpPr>
            <a:spLocks noGrp="1"/>
          </p:cNvSpPr>
          <p:nvPr>
            <p:ph type="body" idx="1"/>
          </p:nvPr>
        </p:nvSpPr>
        <p:spPr/>
        <p:txBody>
          <a:bodyPr/>
          <a:lstStyle/>
          <a:p>
            <a:pPr marL="171450" indent="-171450" algn="r" rtl="1">
              <a:buFont typeface="Arial" panose="020B0604020202020204" pitchFamily="34" charset="0"/>
              <a:buChar char="•"/>
            </a:pPr>
            <a:r>
              <a:rPr lang="ar-EG" b="1" i="0" dirty="0">
                <a:solidFill>
                  <a:srgbClr val="000000"/>
                </a:solidFill>
                <a:effectLst/>
                <a:latin typeface="Segoe UI Web (Arabic)"/>
              </a:rPr>
              <a:t>تعد الشركات الناشئة (المشاريع الجديدة) لاعبين مهمين في الاقتصاد العالمي اليوم.</a:t>
            </a:r>
          </a:p>
          <a:p>
            <a:pPr marL="171450" indent="-171450" algn="r" rtl="1">
              <a:buFont typeface="Arial" panose="020B0604020202020204" pitchFamily="34" charset="0"/>
              <a:buChar char="•"/>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1" i="0" u="sng" dirty="0">
                <a:solidFill>
                  <a:srgbClr val="000000"/>
                </a:solidFill>
                <a:effectLst/>
                <a:latin typeface="Segoe UI Web (Arabic)"/>
              </a:rPr>
              <a:t> في الولايات المتحدة:</a:t>
            </a:r>
          </a:p>
          <a:p>
            <a:pPr marL="0" indent="0" algn="r" rtl="1">
              <a:buFont typeface="Arial" panose="020B0604020202020204" pitchFamily="34" charset="0"/>
              <a:buNone/>
            </a:pPr>
            <a:r>
              <a:rPr lang="ar-EG" b="0" i="0" dirty="0">
                <a:solidFill>
                  <a:srgbClr val="000000"/>
                </a:solidFill>
                <a:effectLst/>
                <a:latin typeface="Segoe UI Web (Arabic)"/>
              </a:rPr>
              <a:t> - أنها تنتج حوالي نصف ناتج الاقتصاد،</a:t>
            </a:r>
          </a:p>
          <a:p>
            <a:pPr marL="0" indent="0" algn="r" rtl="1">
              <a:buFont typeface="Arial" panose="020B0604020202020204" pitchFamily="34" charset="0"/>
              <a:buNone/>
            </a:pPr>
            <a:r>
              <a:rPr lang="ar-EG" b="0" i="0" dirty="0">
                <a:solidFill>
                  <a:srgbClr val="000000"/>
                </a:solidFill>
                <a:effectLst/>
                <a:latin typeface="Segoe UI Web (Arabic)"/>
              </a:rPr>
              <a:t> - توظيف نصف القوى العاملة في القطاع الخاص.</a:t>
            </a:r>
          </a:p>
          <a:p>
            <a:pPr marL="0" indent="0" algn="r" rtl="1">
              <a:buFont typeface="Arial" panose="020B0604020202020204" pitchFamily="34" charset="0"/>
              <a:buNone/>
            </a:pPr>
            <a:r>
              <a:rPr lang="ar-EG" b="0" i="0" dirty="0">
                <a:solidFill>
                  <a:srgbClr val="000000"/>
                </a:solidFill>
                <a:effectLst/>
                <a:latin typeface="Segoe UI Web (Arabic)"/>
              </a:rPr>
              <a:t> - ملء الأسواق المتخصصة والابتكار وزيادة المنافسة </a:t>
            </a:r>
          </a:p>
          <a:p>
            <a:pPr marL="0" indent="0" algn="r" rtl="1">
              <a:buFont typeface="Arial" panose="020B0604020202020204" pitchFamily="34" charset="0"/>
              <a:buNone/>
            </a:pPr>
            <a:r>
              <a:rPr lang="ar-EG" b="0" i="0" dirty="0">
                <a:solidFill>
                  <a:srgbClr val="000000"/>
                </a:solidFill>
                <a:effectLst/>
                <a:latin typeface="Segoe UI Web (Arabic)"/>
              </a:rPr>
              <a:t> - منح الناس في جميع الظروف فرصة للنجاح.</a:t>
            </a:r>
          </a:p>
          <a:p>
            <a:pPr marL="0" indent="0" algn="r" rtl="1">
              <a:buFont typeface="Arial" panose="020B0604020202020204" pitchFamily="34" charset="0"/>
              <a:buNone/>
            </a:pPr>
            <a:endParaRPr lang="ar-EG"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عبر الصناعات ، تواجه المشاريع الجديدة مجموعة متنوعة من ظروف العمل ، وتعالجها بحلول فريدة باستخدام موارد متنوعة.</a:t>
            </a:r>
            <a:endParaRPr lang="en-US" dirty="0"/>
          </a:p>
        </p:txBody>
      </p:sp>
      <p:sp>
        <p:nvSpPr>
          <p:cNvPr id="4" name="Slide Number Placeholder 3">
            <a:extLst>
              <a:ext uri="{FF2B5EF4-FFF2-40B4-BE49-F238E27FC236}">
                <a16:creationId xmlns:a16="http://schemas.microsoft.com/office/drawing/2014/main" id="{425D5374-D015-AE34-AA84-441C52B5379F}"/>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930137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1056C-CB11-5236-21BE-E22D16F833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E667AD-926C-2F85-9B54-0005D1396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E34D49-F1DF-1D9D-F406-2C66F830C4A9}"/>
              </a:ext>
            </a:extLst>
          </p:cNvPr>
          <p:cNvSpPr>
            <a:spLocks noGrp="1"/>
          </p:cNvSpPr>
          <p:nvPr>
            <p:ph type="body" idx="1"/>
          </p:nvPr>
        </p:nvSpPr>
        <p:spPr/>
        <p:txBody>
          <a:bodyPr/>
          <a:lstStyle/>
          <a:p>
            <a:pPr algn="r" rtl="1"/>
            <a:r>
              <a:rPr lang="ar-EG" sz="2400" b="1" i="0" dirty="0">
                <a:solidFill>
                  <a:srgbClr val="000000"/>
                </a:solidFill>
                <a:effectLst/>
                <a:latin typeface="Segoe UI Web (Arabic)"/>
              </a:rPr>
              <a:t>التدمير الإبداعي </a:t>
            </a:r>
          </a:p>
          <a:p>
            <a:pPr algn="r" rtl="1"/>
            <a:endParaRPr lang="ar-EG" sz="2400" b="1"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ظاهرة </a:t>
            </a:r>
            <a:r>
              <a:rPr lang="ar-EG" sz="2400" b="1" i="0" u="sng" dirty="0">
                <a:solidFill>
                  <a:srgbClr val="000000"/>
                </a:solidFill>
                <a:effectLst/>
                <a:latin typeface="Segoe UI Web (Arabic)"/>
              </a:rPr>
              <a:t>تبتكر فيها الشركات الجديدة لدخول السوق والتنافس مع الشركات القائمة بالفعل</a:t>
            </a:r>
            <a:r>
              <a:rPr lang="ar-EG" sz="2400" b="0" i="0" dirty="0">
                <a:solidFill>
                  <a:srgbClr val="000000"/>
                </a:solidFill>
                <a:effectLst/>
                <a:latin typeface="Segoe UI Web (Arabic)"/>
              </a:rPr>
              <a:t>.</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نتيجة لذلك ، </a:t>
            </a:r>
            <a:r>
              <a:rPr lang="ar-EG" sz="2400" b="0" i="0" u="sng" dirty="0">
                <a:solidFill>
                  <a:srgbClr val="000000"/>
                </a:solidFill>
                <a:effectLst/>
                <a:latin typeface="Segoe UI Web (Arabic)"/>
              </a:rPr>
              <a:t>يغلق بعض هؤلاء النظراء الأكبر سنا بسبب انخفاض الإنتاجية (العيب التنافسي).</a:t>
            </a:r>
            <a:endParaRPr lang="en-US" sz="1600" u="sng" dirty="0"/>
          </a:p>
        </p:txBody>
      </p:sp>
      <p:sp>
        <p:nvSpPr>
          <p:cNvPr id="4" name="Slide Number Placeholder 3">
            <a:extLst>
              <a:ext uri="{FF2B5EF4-FFF2-40B4-BE49-F238E27FC236}">
                <a16:creationId xmlns:a16="http://schemas.microsoft.com/office/drawing/2014/main" id="{734253D9-BB12-FA55-4B3D-69E0C2402780}"/>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865665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97DA5-1A92-E542-BF24-55B887DC9D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1D2B00-0C24-CA30-4A56-3A1746A7B3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D9F023-36D9-0131-E6AA-6D8E09154B94}"/>
              </a:ext>
            </a:extLst>
          </p:cNvPr>
          <p:cNvSpPr>
            <a:spLocks noGrp="1"/>
          </p:cNvSpPr>
          <p:nvPr>
            <p:ph type="body" idx="1"/>
          </p:nvPr>
        </p:nvSpPr>
        <p:spPr/>
        <p:txBody>
          <a:bodyPr/>
          <a:lstStyle/>
          <a:p>
            <a:pPr marL="342900" indent="-342900" algn="r" rtl="1">
              <a:buFont typeface="Arial" panose="020B0604020202020204" pitchFamily="34" charset="0"/>
              <a:buChar char="•"/>
            </a:pPr>
            <a:r>
              <a:rPr lang="ar-EG" sz="2400" b="1" i="0" dirty="0">
                <a:solidFill>
                  <a:srgbClr val="000000"/>
                </a:solidFill>
                <a:effectLst/>
                <a:latin typeface="Segoe UI Web (Arabic)"/>
              </a:rPr>
              <a:t>الابتكار</a:t>
            </a:r>
            <a:r>
              <a:rPr lang="ar-EG" sz="2400" b="0" i="0" dirty="0">
                <a:solidFill>
                  <a:srgbClr val="000000"/>
                </a:solidFill>
                <a:effectLst/>
                <a:latin typeface="Segoe UI Web (Arabic)"/>
              </a:rPr>
              <a:t> هو </a:t>
            </a:r>
            <a:r>
              <a:rPr lang="ar-EG" sz="2400" b="0" i="0" u="sng" dirty="0">
                <a:solidFill>
                  <a:srgbClr val="000000"/>
                </a:solidFill>
                <a:effectLst/>
                <a:latin typeface="Segoe UI Web (Arabic)"/>
              </a:rPr>
              <a:t>المحرك الأساسي لسلوك </a:t>
            </a:r>
            <a:r>
              <a:rPr lang="ar-EG" sz="2400" b="1" i="0" u="sng" dirty="0">
                <a:solidFill>
                  <a:srgbClr val="000000"/>
                </a:solidFill>
                <a:effectLst/>
                <a:latin typeface="Segoe UI Web (Arabic)"/>
              </a:rPr>
              <a:t>ريادة الأعمال</a:t>
            </a:r>
            <a:r>
              <a:rPr lang="ar-EG" sz="2400" b="0" i="0" dirty="0">
                <a:solidFill>
                  <a:srgbClr val="000000"/>
                </a:solidFill>
                <a:effectLst/>
                <a:latin typeface="Segoe UI Web (Arabic)"/>
              </a:rPr>
              <a:t>.</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يتفق الاقتصاديون على أن </a:t>
            </a:r>
            <a:r>
              <a:rPr lang="ar-EG" sz="2400" b="1" i="0" u="sng" dirty="0">
                <a:solidFill>
                  <a:srgbClr val="000000"/>
                </a:solidFill>
                <a:effectLst/>
                <a:latin typeface="Segoe UI Web (Arabic)"/>
              </a:rPr>
              <a:t>ريادة الأعمال مسؤولة عن الكثير من المنافسة والابتكار </a:t>
            </a:r>
            <a:r>
              <a:rPr lang="ar-EG" sz="2400" b="0" i="0" dirty="0">
                <a:solidFill>
                  <a:srgbClr val="000000"/>
                </a:solidFill>
                <a:effectLst/>
                <a:latin typeface="Segoe UI Web (Arabic)"/>
              </a:rPr>
              <a:t>في عالم الأعمال.</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1" i="0" dirty="0">
                <a:solidFill>
                  <a:srgbClr val="000000"/>
                </a:solidFill>
                <a:effectLst/>
                <a:latin typeface="Segoe UI Web (Arabic)"/>
              </a:rPr>
              <a:t>الابتكار الاجتماعي </a:t>
            </a:r>
            <a:r>
              <a:rPr lang="ar-EG" sz="2400" b="0" i="0" dirty="0">
                <a:solidFill>
                  <a:srgbClr val="000000"/>
                </a:solidFill>
                <a:effectLst/>
                <a:latin typeface="Segoe UI Web (Arabic)"/>
              </a:rPr>
              <a:t>، مهمة بعض </a:t>
            </a:r>
            <a:r>
              <a:rPr lang="ar-EG" sz="2400" b="0" i="0" u="sng" dirty="0">
                <a:solidFill>
                  <a:srgbClr val="000000"/>
                </a:solidFill>
                <a:effectLst/>
                <a:latin typeface="Segoe UI Web (Arabic)"/>
              </a:rPr>
              <a:t>رواد الأعمال </a:t>
            </a:r>
            <a:r>
              <a:rPr lang="ar-EG" sz="2400" b="0" i="0" dirty="0">
                <a:solidFill>
                  <a:srgbClr val="000000"/>
                </a:solidFill>
                <a:effectLst/>
                <a:latin typeface="Segoe UI Web (Arabic)"/>
              </a:rPr>
              <a:t>الذين يسعون ليس فقط إلى </a:t>
            </a:r>
            <a:r>
              <a:rPr lang="ar-EG" sz="2400" b="0" i="0" u="sng" dirty="0">
                <a:solidFill>
                  <a:srgbClr val="000000"/>
                </a:solidFill>
                <a:effectLst/>
                <a:latin typeface="Segoe UI Web (Arabic)"/>
              </a:rPr>
              <a:t>خلق قيمة جديدة في شكل منتجات </a:t>
            </a:r>
            <a:r>
              <a:rPr lang="ar-EG" sz="2400" b="0" i="0" dirty="0">
                <a:solidFill>
                  <a:srgbClr val="000000"/>
                </a:solidFill>
                <a:effectLst/>
                <a:latin typeface="Segoe UI Web (Arabic)"/>
              </a:rPr>
              <a:t>، ولكن أيضا </a:t>
            </a:r>
            <a:r>
              <a:rPr lang="ar-EG" sz="2400" b="0" i="0" u="sng" dirty="0">
                <a:solidFill>
                  <a:srgbClr val="000000"/>
                </a:solidFill>
                <a:effectLst/>
                <a:latin typeface="Segoe UI Web (Arabic)"/>
              </a:rPr>
              <a:t>لإحداث تغيير في المجتمعات التي يقيمون فيها</a:t>
            </a:r>
            <a:r>
              <a:rPr lang="ar-EG" sz="2400" b="0" i="0" dirty="0">
                <a:solidFill>
                  <a:srgbClr val="000000"/>
                </a:solidFill>
                <a:effectLst/>
                <a:latin typeface="Segoe UI Web (Arabic)"/>
              </a:rPr>
              <a:t>.</a:t>
            </a:r>
            <a:endParaRPr lang="en-US" sz="1600" dirty="0"/>
          </a:p>
        </p:txBody>
      </p:sp>
      <p:sp>
        <p:nvSpPr>
          <p:cNvPr id="4" name="Slide Number Placeholder 3">
            <a:extLst>
              <a:ext uri="{FF2B5EF4-FFF2-40B4-BE49-F238E27FC236}">
                <a16:creationId xmlns:a16="http://schemas.microsoft.com/office/drawing/2014/main" id="{84AF2E74-9234-6B11-F1F8-15781D1D21CA}"/>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020099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8532B-3E81-319A-7968-C3D4168F17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909BA-AC12-6DE4-F82A-E7974A4744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8FF664-B4B5-18F8-3453-1DFEF2888491}"/>
              </a:ext>
            </a:extLst>
          </p:cNvPr>
          <p:cNvSpPr>
            <a:spLocks noGrp="1"/>
          </p:cNvSpPr>
          <p:nvPr>
            <p:ph type="body" idx="1"/>
          </p:nvPr>
        </p:nvSpPr>
        <p:spPr/>
        <p:txBody>
          <a:bodyPr/>
          <a:lstStyle/>
          <a:p>
            <a:pPr algn="r" rtl="1"/>
            <a:r>
              <a:rPr lang="ar-EG" sz="2400" b="1" i="0" dirty="0">
                <a:solidFill>
                  <a:srgbClr val="000000"/>
                </a:solidFill>
                <a:effectLst/>
                <a:latin typeface="Segoe UI Web (Arabic)"/>
              </a:rPr>
              <a:t>مهمةريادة الأعمال : خلق القيمة الاجتماعية</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إن فكرة </a:t>
            </a:r>
            <a:r>
              <a:rPr lang="ar-EG" sz="2400" b="0" i="0" u="sng" dirty="0">
                <a:solidFill>
                  <a:srgbClr val="000000"/>
                </a:solidFill>
                <a:effectLst/>
                <a:latin typeface="Segoe UI Web (Arabic)"/>
              </a:rPr>
              <a:t>خلق القيمة الاجتماعية </a:t>
            </a:r>
            <a:r>
              <a:rPr lang="ar-EG" sz="2400" b="0" i="0" dirty="0">
                <a:solidFill>
                  <a:srgbClr val="000000"/>
                </a:solidFill>
                <a:effectLst/>
                <a:latin typeface="Segoe UI Web (Arabic)"/>
              </a:rPr>
              <a:t>هذه متجذرة في أدبيات </a:t>
            </a:r>
            <a:r>
              <a:rPr lang="ar-EG" sz="2400" b="1" i="0" dirty="0">
                <a:solidFill>
                  <a:srgbClr val="000000"/>
                </a:solidFill>
                <a:effectLst/>
                <a:latin typeface="Segoe UI Web (Arabic)"/>
              </a:rPr>
              <a:t>ريادة الأعمال الاجتماعية </a:t>
            </a:r>
            <a:r>
              <a:rPr lang="ar-EG" sz="2400" b="0" i="0" dirty="0">
                <a:solidFill>
                  <a:srgbClr val="000000"/>
                </a:solidFill>
                <a:effectLst/>
                <a:latin typeface="Segoe UI Web (Arabic)"/>
              </a:rPr>
              <a:t>وقد حظيت مؤخرا باهتمام الباحثين الأكاديميين والسريريين في ريادة الأعمال.</a:t>
            </a:r>
          </a:p>
          <a:p>
            <a:pPr algn="r" rtl="1"/>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تكمن ريادة الأعمال الاجتماعية في الفوائد والمكافآت المتعددة التي يظهرها الشعور المتزايد بالمساءلة تجاه السكان الذين يتم خدمتهم ، فضلا عن النتائج التي يتم إنشاؤها.</a:t>
            </a:r>
            <a:endParaRPr lang="en-US" sz="1600" dirty="0"/>
          </a:p>
        </p:txBody>
      </p:sp>
      <p:sp>
        <p:nvSpPr>
          <p:cNvPr id="4" name="Slide Number Placeholder 3">
            <a:extLst>
              <a:ext uri="{FF2B5EF4-FFF2-40B4-BE49-F238E27FC236}">
                <a16:creationId xmlns:a16="http://schemas.microsoft.com/office/drawing/2014/main" id="{01ACBECF-9B5D-5DD9-1C47-DD4E5007D52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7203725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62C99-3FA6-F0E8-BD5A-7F210245F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BBEAFB-3B57-EA2C-9D6A-5AAE9D4305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DC5045-1462-E4DC-FF97-6189C76BF5C9}"/>
              </a:ext>
            </a:extLst>
          </p:cNvPr>
          <p:cNvSpPr>
            <a:spLocks noGrp="1"/>
          </p:cNvSpPr>
          <p:nvPr>
            <p:ph type="body" idx="1"/>
          </p:nvPr>
        </p:nvSpPr>
        <p:spPr/>
        <p:txBody>
          <a:bodyPr/>
          <a:lstStyle/>
          <a:p>
            <a:pPr marL="285750" indent="-285750" algn="r" rtl="1">
              <a:buFont typeface="Arial" panose="020B0604020202020204" pitchFamily="34" charset="0"/>
              <a:buChar char="•"/>
            </a:pPr>
            <a:r>
              <a:rPr lang="ar-EG" sz="1600" dirty="0"/>
              <a:t>يسعى </a:t>
            </a:r>
            <a:r>
              <a:rPr lang="ar-EG" sz="1600" b="1" dirty="0"/>
              <a:t>رواد الأعمال الاجتماعيون </a:t>
            </a:r>
            <a:r>
              <a:rPr lang="ar-EG" sz="1600" u="sng" dirty="0"/>
              <a:t>إلى توفير تحسينات وتحسينات اجتماعية لمجتمعاتهم </a:t>
            </a:r>
            <a:r>
              <a:rPr lang="ar-EG" sz="1600" dirty="0"/>
              <a:t>، بما في ذلك العودة الجذابة (الاجتماعية والمالية) لأصحاب المصلحة الرئيسيين.</a:t>
            </a:r>
          </a:p>
          <a:p>
            <a:pPr marL="285750" indent="-285750" algn="r" rtl="1">
              <a:buFont typeface="Arial" panose="020B0604020202020204" pitchFamily="34" charset="0"/>
              <a:buChar char="•"/>
            </a:pPr>
            <a:endParaRPr lang="ar-EG" sz="1600" dirty="0"/>
          </a:p>
          <a:p>
            <a:pPr algn="r" rtl="1"/>
            <a:r>
              <a:rPr lang="ar-EG" sz="1600" dirty="0"/>
              <a:t> </a:t>
            </a:r>
          </a:p>
          <a:p>
            <a:pPr marL="285750" indent="-285750" algn="r" rtl="1">
              <a:buFont typeface="Arial" panose="020B0604020202020204" pitchFamily="34" charset="0"/>
              <a:buChar char="•"/>
            </a:pPr>
            <a:r>
              <a:rPr lang="ar-EG" sz="1600" u="sng" dirty="0"/>
              <a:t>يقوم </a:t>
            </a:r>
            <a:r>
              <a:rPr lang="ar-EG" sz="1600" b="1" u="sng" dirty="0"/>
              <a:t>رواد الأعمال الاجتماعيون </a:t>
            </a:r>
            <a:r>
              <a:rPr lang="ar-EG" sz="1600" u="sng" dirty="0"/>
              <a:t>بتقييم تأثيرهم وتأثيرهم من حيث النتائج الاجتماعية </a:t>
            </a:r>
            <a:r>
              <a:rPr lang="ar-EG" sz="1600" dirty="0"/>
              <a:t>، وليس فقط من حيث الحجم أو النمو أو العمليات. </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ومع ذلك ، فإن الكثير من مجال ريادة الأعمال الاجتماعية يهتم بإنشاء مشاريع غير ربحية.</a:t>
            </a:r>
            <a:endParaRPr lang="en-US" sz="1600" dirty="0"/>
          </a:p>
        </p:txBody>
      </p:sp>
      <p:sp>
        <p:nvSpPr>
          <p:cNvPr id="4" name="Slide Number Placeholder 3">
            <a:extLst>
              <a:ext uri="{FF2B5EF4-FFF2-40B4-BE49-F238E27FC236}">
                <a16:creationId xmlns:a16="http://schemas.microsoft.com/office/drawing/2014/main" id="{8EEEB606-1E6D-710C-8E72-AC2DCF4A40D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681279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F1773-EE36-CDB5-3ECC-CF09E6FFC3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ADFB19-3AD0-D2A4-3C07-BB207F326B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AB480B-583A-5859-429A-7444221E061F}"/>
              </a:ext>
            </a:extLst>
          </p:cNvPr>
          <p:cNvSpPr>
            <a:spLocks noGrp="1"/>
          </p:cNvSpPr>
          <p:nvPr>
            <p:ph type="body" idx="1"/>
          </p:nvPr>
        </p:nvSpPr>
        <p:spPr/>
        <p:txBody>
          <a:bodyPr/>
          <a:lstStyle/>
          <a:p>
            <a:pPr marL="342900" indent="-342900" algn="r" rtl="1">
              <a:buFont typeface="Arial" panose="020B0604020202020204" pitchFamily="34" charset="0"/>
              <a:buChar char="•"/>
            </a:pPr>
            <a:r>
              <a:rPr lang="ar-EG" sz="2400" b="0" i="0" dirty="0">
                <a:solidFill>
                  <a:srgbClr val="000000"/>
                </a:solidFill>
                <a:effectLst/>
                <a:latin typeface="Segoe UI Web (Arabic)"/>
              </a:rPr>
              <a:t>على الرغم من أن إنشاء منظمات غير ربحية جديدة ومبتكرة أمر بالغ الأهمية ، إلا أن هناك أيضا حاجة ماسة لتثقيف رواد الأعمال في المستقبل حول كيف يمكن لإنشاء المشاريع الهادفة للربح أن يدمج النتائج الاجتماعية والمالية. </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تتمثل نقطة البداية الحاسمة في فهم الدوافع والمعتقدات المتنوعة "لمن ولماذا" لرواد الأعمال الطموحين في المستقبل ، بحيث يعمل كل من النساء والرجال كعوامل تغيير لأنفسهم ومجتمعاتهم ، مما يسمح لهم بابتكار مناهج جديدة مربحة ومستدامة تخلق حلولا لتغيير المجتمع للأفضل.</a:t>
            </a:r>
            <a:endParaRPr lang="en-US" sz="1600" dirty="0"/>
          </a:p>
        </p:txBody>
      </p:sp>
      <p:sp>
        <p:nvSpPr>
          <p:cNvPr id="4" name="Slide Number Placeholder 3">
            <a:extLst>
              <a:ext uri="{FF2B5EF4-FFF2-40B4-BE49-F238E27FC236}">
                <a16:creationId xmlns:a16="http://schemas.microsoft.com/office/drawing/2014/main" id="{8C9AA6B8-FE4C-D8AA-5FF0-0D023CAD9B87}"/>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718360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07122-4BB0-0A1D-B74C-F4D0290695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441D7-9602-3892-087F-4FF0B628A7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CAED7C-37F2-B182-EAFB-BD5DC81B4054}"/>
              </a:ext>
            </a:extLst>
          </p:cNvPr>
          <p:cNvSpPr>
            <a:spLocks noGrp="1"/>
          </p:cNvSpPr>
          <p:nvPr>
            <p:ph type="body" idx="1"/>
          </p:nvPr>
        </p:nvSpPr>
        <p:spPr/>
        <p:txBody>
          <a:bodyPr/>
          <a:lstStyle/>
          <a:p>
            <a:pPr algn="r" rtl="1"/>
            <a:r>
              <a:rPr lang="ar-EG" sz="1600" b="1" dirty="0"/>
              <a:t>رواد الأعمال الاجتماعيون - ممارسة الأعمال التجارية بضمير</a:t>
            </a:r>
            <a:endParaRPr lang="en-US" sz="1600" b="1" dirty="0"/>
          </a:p>
          <a:p>
            <a:pPr algn="r" rtl="1"/>
            <a:endParaRPr lang="en-US" sz="1600" dirty="0"/>
          </a:p>
          <a:p>
            <a:pPr algn="r" rtl="1"/>
            <a:r>
              <a:rPr lang="ar-EG" sz="1600" dirty="0"/>
              <a:t>            هناك العديد من سلالات رواد الأعمال:</a:t>
            </a:r>
          </a:p>
          <a:p>
            <a:pPr algn="r" rtl="1"/>
            <a:endParaRPr lang="ar-EG" sz="1600" dirty="0"/>
          </a:p>
          <a:p>
            <a:pPr algn="r" rtl="1"/>
            <a:r>
              <a:rPr lang="ar-EG" sz="1600" dirty="0"/>
              <a:t>      - يسعى البعض لإحداث ثورة في صناعة البرمجيات ،</a:t>
            </a:r>
          </a:p>
          <a:p>
            <a:pPr algn="r" rtl="1"/>
            <a:r>
              <a:rPr lang="ar-EG" sz="1600" dirty="0"/>
              <a:t>      </a:t>
            </a:r>
          </a:p>
          <a:p>
            <a:pPr algn="r" rtl="1"/>
            <a:r>
              <a:rPr lang="ar-EG" sz="1600" dirty="0"/>
              <a:t>      - البعض لبدء مطعم عائلي ، </a:t>
            </a:r>
          </a:p>
          <a:p>
            <a:pPr algn="r" rtl="1"/>
            <a:r>
              <a:rPr lang="ar-EG" sz="1600" dirty="0"/>
              <a:t>    </a:t>
            </a:r>
          </a:p>
          <a:p>
            <a:pPr algn="r" rtl="1"/>
            <a:r>
              <a:rPr lang="ar-EG" sz="1600" dirty="0"/>
              <a:t>      - قد يشرع شخص آخر في توفير فرص العمل في المناطق المنكوبة بالفقر أو </a:t>
            </a:r>
          </a:p>
          <a:p>
            <a:pPr algn="r" rtl="1"/>
            <a:r>
              <a:rPr lang="ar-EG" sz="1600" dirty="0"/>
              <a:t>   </a:t>
            </a:r>
          </a:p>
          <a:p>
            <a:pPr algn="r" rtl="1"/>
            <a:r>
              <a:rPr lang="ar-EG" sz="1600" dirty="0"/>
              <a:t>     - لجلب الدواء للمرضى.</a:t>
            </a:r>
            <a:endParaRPr lang="en-US" sz="1600" dirty="0"/>
          </a:p>
        </p:txBody>
      </p:sp>
      <p:sp>
        <p:nvSpPr>
          <p:cNvPr id="4" name="Slide Number Placeholder 3">
            <a:extLst>
              <a:ext uri="{FF2B5EF4-FFF2-40B4-BE49-F238E27FC236}">
                <a16:creationId xmlns:a16="http://schemas.microsoft.com/office/drawing/2014/main" id="{58D1A303-D348-5FE8-1324-A1064ACEE17F}"/>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490248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BAA6B-0835-BDB6-7F24-D3C25BBA33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949DD8-22DB-C45B-853C-0883A5FE92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A22E96-3716-2D2C-E136-108678FF6631}"/>
              </a:ext>
            </a:extLst>
          </p:cNvPr>
          <p:cNvSpPr>
            <a:spLocks noGrp="1"/>
          </p:cNvSpPr>
          <p:nvPr>
            <p:ph type="body" idx="1"/>
          </p:nvPr>
        </p:nvSpPr>
        <p:spPr/>
        <p:txBody>
          <a:bodyPr/>
          <a:lstStyle/>
          <a:p>
            <a:pPr algn="r" rtl="1"/>
            <a:r>
              <a:rPr lang="ar-EG" sz="2400" b="1" i="0" dirty="0">
                <a:solidFill>
                  <a:srgbClr val="000000"/>
                </a:solidFill>
                <a:effectLst/>
                <a:latin typeface="Segoe UI Web (Arabic)"/>
              </a:rPr>
              <a:t>ريادة الأعمال الاجتماعية:</a:t>
            </a:r>
          </a:p>
          <a:p>
            <a:pPr algn="r" rtl="1"/>
            <a:endParaRPr lang="ar-EG" sz="2400" b="0" i="0" dirty="0">
              <a:solidFill>
                <a:srgbClr val="000000"/>
              </a:solidFill>
              <a:effectLst/>
              <a:latin typeface="Segoe UI Web (Arabic)"/>
            </a:endParaRPr>
          </a:p>
          <a:p>
            <a:pPr algn="r" rtl="1"/>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لا يزال نشاطا تجاريا ، ولكن بأهداف مختلفة.</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تمكين الناس من حياة أفضل من خلال تزويدهم بالوسائل اللازمة للحصول على تلك الحياة ، سواء كان ذلك في التعليم أو التوظيف أو حتى الترفيه البسيط.</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يذهبون إلى </a:t>
            </a:r>
            <a:r>
              <a:rPr lang="ar-EG" sz="2400" b="1" i="0" dirty="0">
                <a:solidFill>
                  <a:srgbClr val="000000"/>
                </a:solidFill>
                <a:effectLst/>
                <a:latin typeface="Segoe UI Web (Arabic)"/>
              </a:rPr>
              <a:t>هذه المشاريع الجديدة بمهمة لا تعتمد على الأرباح </a:t>
            </a:r>
            <a:r>
              <a:rPr lang="ar-EG" sz="2400" b="0" i="0" dirty="0">
                <a:solidFill>
                  <a:srgbClr val="000000"/>
                </a:solidFill>
                <a:effectLst/>
                <a:latin typeface="Segoe UI Web (Arabic)"/>
              </a:rPr>
              <a:t>، </a:t>
            </a:r>
            <a:r>
              <a:rPr lang="ar-EG" sz="2400" b="1" i="0" u="sng" dirty="0">
                <a:solidFill>
                  <a:srgbClr val="000000"/>
                </a:solidFill>
                <a:effectLst/>
                <a:latin typeface="Segoe UI Web (Arabic)"/>
              </a:rPr>
              <a:t>ولكن على التغيير الاجتماعي.</a:t>
            </a:r>
            <a:endParaRPr lang="en-US" sz="1600" b="1" u="sng" dirty="0"/>
          </a:p>
        </p:txBody>
      </p:sp>
      <p:sp>
        <p:nvSpPr>
          <p:cNvPr id="4" name="Slide Number Placeholder 3">
            <a:extLst>
              <a:ext uri="{FF2B5EF4-FFF2-40B4-BE49-F238E27FC236}">
                <a16:creationId xmlns:a16="http://schemas.microsoft.com/office/drawing/2014/main" id="{125F9244-DA2E-0DCD-50B6-E15240AB447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002173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16C03-DE4C-D94F-8CF5-0E3A6E5357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BF5095-378D-0577-B18E-79AC12EB3B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E08F55-E907-B28C-1EE5-F78CF34352B8}"/>
              </a:ext>
            </a:extLst>
          </p:cNvPr>
          <p:cNvSpPr>
            <a:spLocks noGrp="1"/>
          </p:cNvSpPr>
          <p:nvPr>
            <p:ph type="body" idx="1"/>
          </p:nvPr>
        </p:nvSpPr>
        <p:spPr/>
        <p:txBody>
          <a:bodyPr/>
          <a:lstStyle/>
          <a:p>
            <a:pPr algn="r" rtl="1"/>
            <a:r>
              <a:rPr lang="ar-EG" sz="2400" b="1" i="0" dirty="0">
                <a:solidFill>
                  <a:srgbClr val="000000"/>
                </a:solidFill>
                <a:effectLst/>
                <a:latin typeface="Segoe UI Web (Arabic)"/>
              </a:rPr>
              <a:t>دور الابتكار في استراتيجية ريادة الأعمال</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هناك تركيز </a:t>
            </a:r>
            <a:r>
              <a:rPr lang="ar-EG" sz="2400" b="1" i="0" u="sng" dirty="0">
                <a:solidFill>
                  <a:srgbClr val="000000"/>
                </a:solidFill>
                <a:effectLst/>
                <a:latin typeface="Segoe UI Web (Arabic)"/>
              </a:rPr>
              <a:t>على دور الابتكار في بدء ريادة الأعمال وعملية النمو</a:t>
            </a:r>
            <a:r>
              <a:rPr lang="ar-EG" sz="2400" b="0" i="0" dirty="0">
                <a:solidFill>
                  <a:srgbClr val="000000"/>
                </a:solidFill>
                <a:effectLst/>
                <a:latin typeface="Segoe UI Web (Arabic)"/>
              </a:rPr>
              <a:t>.</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a:t>
            </a:r>
            <a:r>
              <a:rPr lang="ar-EG" sz="2400" b="0" i="0" u="sng" dirty="0">
                <a:solidFill>
                  <a:srgbClr val="000000"/>
                </a:solidFill>
                <a:effectLst/>
                <a:latin typeface="Segoe UI Web (Arabic)"/>
              </a:rPr>
              <a:t>الشركات الريادية مطلوبة لتطوير أفكار وتقنيات وإجراءات جديدة عبر الصناعات اليوم</a:t>
            </a:r>
            <a:r>
              <a:rPr lang="ar-EG" sz="2400" b="0" i="0" dirty="0">
                <a:solidFill>
                  <a:srgbClr val="000000"/>
                </a:solidFill>
                <a:effectLst/>
                <a:latin typeface="Segoe UI Web (Arabic)"/>
              </a:rPr>
              <a:t>.</a:t>
            </a:r>
            <a:endParaRPr lang="en-US" sz="1600" dirty="0"/>
          </a:p>
        </p:txBody>
      </p:sp>
      <p:sp>
        <p:nvSpPr>
          <p:cNvPr id="4" name="Slide Number Placeholder 3">
            <a:extLst>
              <a:ext uri="{FF2B5EF4-FFF2-40B4-BE49-F238E27FC236}">
                <a16:creationId xmlns:a16="http://schemas.microsoft.com/office/drawing/2014/main" id="{712BF930-1AA1-9114-B33F-C5153EE22AAF}"/>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938947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6901C-C030-88DF-04E7-B3974C48F7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05895-70DE-974C-DC15-03054814EB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1FF977-B30B-7ADF-08F4-45D830CB91AC}"/>
              </a:ext>
            </a:extLst>
          </p:cNvPr>
          <p:cNvSpPr>
            <a:spLocks noGrp="1"/>
          </p:cNvSpPr>
          <p:nvPr>
            <p:ph type="body" idx="1"/>
          </p:nvPr>
        </p:nvSpPr>
        <p:spPr/>
        <p:txBody>
          <a:bodyPr/>
          <a:lstStyle/>
          <a:p>
            <a:pPr marL="342900" indent="-342900" algn="r" rtl="1">
              <a:buFont typeface="Arial" panose="020B0604020202020204" pitchFamily="34" charset="0"/>
              <a:buChar char="•"/>
            </a:pPr>
            <a:r>
              <a:rPr lang="ar-EG" sz="2400" b="0" i="0" dirty="0">
                <a:solidFill>
                  <a:srgbClr val="000000"/>
                </a:solidFill>
                <a:effectLst/>
                <a:latin typeface="Segoe UI Web (Arabic)"/>
              </a:rPr>
              <a:t>في حين أن </a:t>
            </a:r>
            <a:r>
              <a:rPr lang="ar-EG" sz="2400" b="1" i="0" dirty="0">
                <a:solidFill>
                  <a:srgbClr val="000000"/>
                </a:solidFill>
                <a:effectLst/>
                <a:latin typeface="Segoe UI Web (Arabic)"/>
              </a:rPr>
              <a:t>الشركات الصغيرة الريادية ليست شائعة في الصناعات كثيفة رأس المال </a:t>
            </a:r>
            <a:r>
              <a:rPr lang="ar-EG" sz="2400" b="0" i="0" dirty="0">
                <a:solidFill>
                  <a:srgbClr val="000000"/>
                </a:solidFill>
                <a:effectLst/>
                <a:latin typeface="Segoe UI Web (Arabic)"/>
              </a:rPr>
              <a:t>مثل تصنيع السيارات والفضاء وأبحاث النفط ، </a:t>
            </a:r>
            <a:r>
              <a:rPr lang="ar-EG" sz="2400" b="1" i="0" dirty="0">
                <a:solidFill>
                  <a:srgbClr val="000000"/>
                </a:solidFill>
                <a:effectLst/>
                <a:latin typeface="Segoe UI Web (Arabic)"/>
              </a:rPr>
              <a:t>إلا أنها تلعب أدوارا رئيسية في تطوير صناعات التكنولوجيا الأحدث </a:t>
            </a:r>
            <a:r>
              <a:rPr lang="ar-EG" sz="2400" b="0" i="0" dirty="0">
                <a:solidFill>
                  <a:srgbClr val="000000"/>
                </a:solidFill>
                <a:effectLst/>
                <a:latin typeface="Segoe UI Web (Arabic)"/>
              </a:rPr>
              <a:t>، بما في ذلك التكنولوجيا الحيوية والإلكترونيات الطبية والمعدات الطبية والاتصالات.</a:t>
            </a:r>
          </a:p>
          <a:p>
            <a:pPr marL="342900" indent="-342900" algn="r" rtl="1">
              <a:buFont typeface="Arial" panose="020B0604020202020204" pitchFamily="34" charset="0"/>
              <a:buChar char="•"/>
            </a:pPr>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a:t>
            </a:r>
            <a:r>
              <a:rPr lang="ar-EG" sz="2400" b="1" i="0" dirty="0">
                <a:solidFill>
                  <a:srgbClr val="000000"/>
                </a:solidFill>
                <a:effectLst/>
                <a:latin typeface="Segoe UI Web (Arabic)"/>
              </a:rPr>
              <a:t>غالبا ما تعتمد الشركات الكبيرة على اكتشافات واختراعات الشركات الصغيرة</a:t>
            </a:r>
            <a:r>
              <a:rPr lang="ar-EG" sz="2400" b="0" i="0" dirty="0">
                <a:solidFill>
                  <a:srgbClr val="000000"/>
                </a:solidFill>
                <a:effectLst/>
                <a:latin typeface="Segoe UI Web (Arabic)"/>
              </a:rPr>
              <a:t>.</a:t>
            </a:r>
            <a:endParaRPr lang="en-US" sz="1600" dirty="0"/>
          </a:p>
        </p:txBody>
      </p:sp>
      <p:sp>
        <p:nvSpPr>
          <p:cNvPr id="4" name="Slide Number Placeholder 3">
            <a:extLst>
              <a:ext uri="{FF2B5EF4-FFF2-40B4-BE49-F238E27FC236}">
                <a16:creationId xmlns:a16="http://schemas.microsoft.com/office/drawing/2014/main" id="{91D24E03-7CAC-4338-51EA-74A26F9EA17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09635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9459B-4879-5743-08FF-19146EF322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F9CCCF-A220-79C6-AF21-5C9ACD8131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6E233-997C-A19E-1763-6E52D01AA5CD}"/>
              </a:ext>
            </a:extLst>
          </p:cNvPr>
          <p:cNvSpPr>
            <a:spLocks noGrp="1"/>
          </p:cNvSpPr>
          <p:nvPr>
            <p:ph type="body" idx="1"/>
          </p:nvPr>
        </p:nvSpPr>
        <p:spPr/>
        <p:txBody>
          <a:bodyPr/>
          <a:lstStyle/>
          <a:p>
            <a:pPr algn="r" rtl="1"/>
            <a:r>
              <a:rPr lang="ar-EG" sz="2400" b="1" i="0" dirty="0">
                <a:solidFill>
                  <a:srgbClr val="000000"/>
                </a:solidFill>
                <a:effectLst/>
                <a:latin typeface="Segoe UI Web (Arabic)"/>
              </a:rPr>
              <a:t>• الشركات الصغيرة لها تأثير قوي على التكنولوجيا. </a:t>
            </a:r>
          </a:p>
          <a:p>
            <a:pPr algn="r" rtl="1"/>
            <a:endParaRPr lang="ar-EG"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لقد مثلوا 40 في المائة من الشركات المبتكرة للغاية.</a:t>
            </a:r>
            <a:endParaRPr lang="en-US" sz="2400" b="0"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algn="r" rtl="1"/>
            <a:r>
              <a:rPr lang="ar-EG" sz="2400" b="0" i="0" dirty="0">
                <a:solidFill>
                  <a:srgbClr val="000000"/>
                </a:solidFill>
                <a:effectLst/>
                <a:latin typeface="Segoe UI Web (Arabic)"/>
              </a:rPr>
              <a:t> • الشركات الكبيرة في مجال التكنولوجيا الحيوية والإلكترونيات الطبية وأشباه الموصلات وصناعات الاتصالات السلكية واللاسلكية لديها عدد أكبر من المتوقع من الاستشهادات ببراءات اختراع الشركات الصغيرة.</a:t>
            </a:r>
            <a:endParaRPr lang="en-US" sz="1600" dirty="0"/>
          </a:p>
        </p:txBody>
      </p:sp>
      <p:sp>
        <p:nvSpPr>
          <p:cNvPr id="4" name="Slide Number Placeholder 3">
            <a:extLst>
              <a:ext uri="{FF2B5EF4-FFF2-40B4-BE49-F238E27FC236}">
                <a16:creationId xmlns:a16="http://schemas.microsoft.com/office/drawing/2014/main" id="{468FC6EF-BFC8-0EAA-7318-ACA7B521054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341697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777DE-FC06-DA16-D6DA-99E30FCA3D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3FE940-C232-A24E-18C6-56C486772C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41782C-E190-6899-189B-E2EB3BA60537}"/>
              </a:ext>
            </a:extLst>
          </p:cNvPr>
          <p:cNvSpPr>
            <a:spLocks noGrp="1"/>
          </p:cNvSpPr>
          <p:nvPr>
            <p:ph type="body" idx="1"/>
          </p:nvPr>
        </p:nvSpPr>
        <p:spPr/>
        <p:txBody>
          <a:bodyPr/>
          <a:lstStyle/>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1600" b="1" i="0" u="none" strike="noStrike" kern="1200" cap="none" spc="0" normalizeH="0" baseline="0" noProof="0" dirty="0">
                <a:ln>
                  <a:noFill/>
                </a:ln>
                <a:solidFill>
                  <a:prstClr val="black"/>
                </a:solidFill>
                <a:effectLst/>
                <a:uLnTx/>
                <a:uFillTx/>
                <a:latin typeface="Segoe UI Web (Arabic)"/>
                <a:ea typeface="+mn-ea"/>
                <a:cs typeface="Arial" panose="020B0604020202020204" pitchFamily="34" charset="0"/>
              </a:rPr>
              <a:t>الشركات الصغيرة جزء لا يتجزأ من عملية الابتكار ، حتى عندما لا تكون مسؤولة عن التكنولوجيا النهائية أو المتقدمة.</a:t>
            </a:r>
          </a:p>
          <a:p>
            <a:pPr algn="r" rtl="1"/>
            <a:endParaRPr lang="en-US" sz="1600" dirty="0"/>
          </a:p>
        </p:txBody>
      </p:sp>
      <p:sp>
        <p:nvSpPr>
          <p:cNvPr id="4" name="Slide Number Placeholder 3">
            <a:extLst>
              <a:ext uri="{FF2B5EF4-FFF2-40B4-BE49-F238E27FC236}">
                <a16:creationId xmlns:a16="http://schemas.microsoft.com/office/drawing/2014/main" id="{3A2DC7B6-AE6C-2B9A-78FA-2E5AF570968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024811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0" i="0" dirty="0">
                <a:solidFill>
                  <a:srgbClr val="000000"/>
                </a:solidFill>
                <a:effectLst/>
                <a:latin typeface="Segoe UI Web (Arabic)"/>
              </a:rPr>
              <a:t>لن يقول أي رائد أعمال ناجح إن الأمر سهل أو أنه لا يوجد خطر. </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إذا كان الأمر سهلا ، وإذا لم يكن هناك خطر ، وإذا لم يستغرق الأمر سنوات من التفاني والمثابرة ، فقد يكون الجميع رواد أعمال.</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لسوء الحظ ، السوق ليس لديه تعاطف أو مشاعر.</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902490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i="0" dirty="0">
                <a:solidFill>
                  <a:srgbClr val="000000"/>
                </a:solidFill>
                <a:effectLst/>
                <a:latin typeface="Segoe UI Web (Arabic)"/>
              </a:rPr>
              <a:t>رائد أعمال متمرس </a:t>
            </a:r>
            <a:endParaRPr lang="en-US" b="1" i="0" dirty="0">
              <a:solidFill>
                <a:srgbClr val="000000"/>
              </a:solidFill>
              <a:effectLst/>
              <a:latin typeface="Segoe UI Web (Arabic)"/>
            </a:endParaRPr>
          </a:p>
          <a:p>
            <a:pPr algn="r" rtl="1"/>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على الرغم من أن العديد من رواد الأعمال يرتكبون نصيبهم من الأخطاء ، إلا أن </a:t>
            </a:r>
            <a:r>
              <a:rPr lang="en-US" b="0" i="0" dirty="0">
                <a:solidFill>
                  <a:srgbClr val="000000"/>
                </a:solidFill>
                <a:effectLst/>
                <a:latin typeface="Segoe UI Web (Arabic)"/>
              </a:rPr>
              <a:t>…. </a:t>
            </a:r>
          </a:p>
          <a:p>
            <a:pPr marL="0" indent="0" algn="r" rtl="1">
              <a:buFont typeface="Arial" panose="020B0604020202020204" pitchFamily="34" charset="0"/>
              <a:buNone/>
            </a:pPr>
            <a:r>
              <a:rPr lang="en-US" b="0" i="0" dirty="0">
                <a:solidFill>
                  <a:srgbClr val="000000"/>
                </a:solidFill>
                <a:effectLst/>
                <a:latin typeface="Segoe UI Web (Arabic)"/>
              </a:rPr>
              <a:t>                                                                                          </a:t>
            </a:r>
          </a:p>
          <a:p>
            <a:pPr marL="0" indent="0" algn="r" rtl="1">
              <a:buFont typeface="Arial" panose="020B0604020202020204" pitchFamily="34" charset="0"/>
              <a:buNone/>
            </a:pPr>
            <a:r>
              <a:rPr lang="en-US" b="0" i="0" dirty="0">
                <a:solidFill>
                  <a:srgbClr val="000000"/>
                </a:solidFill>
                <a:effectLst/>
                <a:latin typeface="Segoe UI Web (Arabic)"/>
              </a:rPr>
              <a:t>                                                                                                              </a:t>
            </a:r>
            <a:r>
              <a:rPr lang="ar-EG" b="1" i="0" dirty="0">
                <a:solidFill>
                  <a:srgbClr val="000000"/>
                </a:solidFill>
                <a:effectLst/>
                <a:latin typeface="Segoe UI Web (Arabic)"/>
              </a:rPr>
              <a:t>رائد الأعمال المخضرم </a:t>
            </a:r>
            <a:r>
              <a:rPr lang="ar-EG" b="1" i="0" u="sng" dirty="0">
                <a:solidFill>
                  <a:srgbClr val="000000"/>
                </a:solidFill>
                <a:effectLst/>
                <a:latin typeface="Segoe UI Web (Arabic)"/>
              </a:rPr>
              <a:t>قادر على تحويل هذه الأخطاء إلى أفكار وخطط لما لا يجب فعله في المرة الثانية والثالثة</a:t>
            </a:r>
            <a:r>
              <a:rPr lang="ar-EG" b="0" i="0" dirty="0">
                <a:solidFill>
                  <a:srgbClr val="000000"/>
                </a:solidFill>
                <a:effectLst/>
                <a:latin typeface="Segoe UI Web (Arabic)"/>
              </a:rPr>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510986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74652-8D73-EBAB-6389-EAEE831E17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691544-698B-02E9-DEF2-6562CA6231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ABF76A-2472-43B5-3B39-42E968395D58}"/>
              </a:ext>
            </a:extLst>
          </p:cNvPr>
          <p:cNvSpPr>
            <a:spLocks noGrp="1"/>
          </p:cNvSpPr>
          <p:nvPr>
            <p:ph type="body" idx="1"/>
          </p:nvPr>
        </p:nvSpPr>
        <p:spPr/>
        <p:txBody>
          <a:bodyPr/>
          <a:lstStyle/>
          <a:p>
            <a:pPr algn="r" rtl="1"/>
            <a:r>
              <a:rPr lang="ar-EG" sz="2400" b="1" i="0" dirty="0">
                <a:solidFill>
                  <a:srgbClr val="000000"/>
                </a:solidFill>
                <a:effectLst/>
                <a:latin typeface="Segoe UI Web (Arabic)"/>
              </a:rPr>
              <a:t>الإخفاقات ونقاط الضعف </a:t>
            </a:r>
            <a:endParaRPr lang="en-US" sz="2400" b="1" i="0" dirty="0">
              <a:solidFill>
                <a:srgbClr val="000000"/>
              </a:solidFill>
              <a:effectLst/>
              <a:latin typeface="Segoe UI Web (Arabic)"/>
            </a:endParaRPr>
          </a:p>
          <a:p>
            <a:pPr algn="r" rtl="1"/>
            <a:endParaRPr lang="en-US" sz="2400" b="0" i="0" dirty="0">
              <a:solidFill>
                <a:srgbClr val="000000"/>
              </a:solidFill>
              <a:effectLst/>
              <a:latin typeface="Segoe UI Web (Arabic)"/>
            </a:endParaRPr>
          </a:p>
          <a:p>
            <a:pPr marL="0" indent="0" algn="r" rtl="1">
              <a:buFont typeface="Arial" panose="020B0604020202020204" pitchFamily="34" charset="0"/>
              <a:buNone/>
            </a:pPr>
            <a:r>
              <a:rPr lang="en-US" sz="2400" b="1" i="0" dirty="0">
                <a:solidFill>
                  <a:srgbClr val="000000"/>
                </a:solidFill>
                <a:effectLst/>
                <a:latin typeface="Segoe UI Web (Arabic)"/>
              </a:rPr>
              <a:t>        </a:t>
            </a:r>
            <a:r>
              <a:rPr lang="ar-EG" sz="2400" b="1" i="0" dirty="0">
                <a:solidFill>
                  <a:srgbClr val="000000"/>
                </a:solidFill>
                <a:effectLst/>
                <a:latin typeface="Segoe UI Web (Arabic)"/>
              </a:rPr>
              <a:t>في المرة القادمة التي أبدأ فيها مشروعا جديدا. . .</a:t>
            </a:r>
            <a:endParaRPr lang="en-US" sz="2400" b="1"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سأتأكد من أن لدي ما يكفي من رأس المال الاحتياطي. </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إذا كانت خطتك تقول أنك بحاجة إلى مبلغ معين من رأس المال ، فاحصل عليه - وأكثر من ذلك بقليل ، للنسخ الاحتياطي.</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سأكون متأكدا من وجود سوق ل "فكرتي العظيمة" قبل أن أركض بها. </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سألتزم بعمل أعرفه ، أو سأتأكد من أنني أتعرف عليه قبل أن أبدأ.</a:t>
            </a:r>
            <a:endParaRPr lang="en-US" sz="1600" dirty="0"/>
          </a:p>
        </p:txBody>
      </p:sp>
      <p:sp>
        <p:nvSpPr>
          <p:cNvPr id="4" name="Slide Number Placeholder 3">
            <a:extLst>
              <a:ext uri="{FF2B5EF4-FFF2-40B4-BE49-F238E27FC236}">
                <a16:creationId xmlns:a16="http://schemas.microsoft.com/office/drawing/2014/main" id="{79FE7B8B-9A28-FD27-CDFD-A9EE1054124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44235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5B55F-6783-BF45-E99E-E0DAA1F90E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736906-E24D-D2B1-57A7-6287F76B5E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35A63-7FF6-FADC-6F3E-8BA18DB813DE}"/>
              </a:ext>
            </a:extLst>
          </p:cNvPr>
          <p:cNvSpPr>
            <a:spLocks noGrp="1"/>
          </p:cNvSpPr>
          <p:nvPr>
            <p:ph type="body" idx="1"/>
          </p:nvPr>
        </p:nvSpPr>
        <p:spPr/>
        <p:txBody>
          <a:bodyPr/>
          <a:lstStyle/>
          <a:p>
            <a:pPr marL="342900" indent="-342900" algn="r" rtl="1">
              <a:buFont typeface="Arial" panose="020B0604020202020204" pitchFamily="34" charset="0"/>
              <a:buChar char="•"/>
            </a:pPr>
            <a:r>
              <a:rPr lang="ar-EG" sz="2400" b="0" i="0" dirty="0">
                <a:solidFill>
                  <a:srgbClr val="000000"/>
                </a:solidFill>
                <a:effectLst/>
                <a:latin typeface="Segoe UI Web (Arabic)"/>
              </a:rPr>
              <a:t>سأقضي المزيد من الوقت والرعاية في إدارة الأعمال.</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في المرة القادمة سأستأجر مديرا ليفعل ما كنت أفعله بشكل غير فعال.</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سأعرف منافسي جيدا أو أفضل مما يعرفني منافسي ، وسأبحث عن المنافسين حيث لا أتوقع العثور عليهم.</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سأبقى على اطلاع بالتطورات الجديدة. لن أتوقف أبدا عن التعرف على عملي وزبائني.</a:t>
            </a:r>
            <a:endParaRPr lang="en-US" sz="2400" b="0" i="0" dirty="0">
              <a:solidFill>
                <a:srgbClr val="000000"/>
              </a:solidFill>
              <a:effectLst/>
              <a:latin typeface="Segoe UI Web (Arabic)"/>
            </a:endParaRPr>
          </a:p>
          <a:p>
            <a:pPr marL="342900" indent="-342900" algn="r" rtl="1">
              <a:buFont typeface="Arial" panose="020B0604020202020204" pitchFamily="34" charset="0"/>
              <a:buChar char="•"/>
            </a:pPr>
            <a:endParaRPr lang="en-US" sz="2400" b="0" i="0" dirty="0">
              <a:solidFill>
                <a:srgbClr val="000000"/>
              </a:solidFill>
              <a:effectLst/>
              <a:latin typeface="Segoe UI Web (Arabic)"/>
            </a:endParaRPr>
          </a:p>
          <a:p>
            <a:pPr marL="342900" indent="-342900" algn="r" rtl="1">
              <a:buFont typeface="Arial" panose="020B0604020202020204" pitchFamily="34" charset="0"/>
              <a:buChar char="•"/>
            </a:pPr>
            <a:r>
              <a:rPr lang="ar-EG" sz="2400" b="0" i="0" dirty="0">
                <a:solidFill>
                  <a:srgbClr val="000000"/>
                </a:solidFill>
                <a:effectLst/>
                <a:latin typeface="Segoe UI Web (Arabic)"/>
              </a:rPr>
              <a:t> سأطلب من محام وضع اتفاقيات الشراكة الخاصة بي. لن أسمح لشركائي بأن يصبحوا "أصدقاء سابقين".</a:t>
            </a:r>
            <a:endParaRPr lang="en-US" sz="1600" dirty="0"/>
          </a:p>
        </p:txBody>
      </p:sp>
      <p:sp>
        <p:nvSpPr>
          <p:cNvPr id="4" name="Slide Number Placeholder 3">
            <a:extLst>
              <a:ext uri="{FF2B5EF4-FFF2-40B4-BE49-F238E27FC236}">
                <a16:creationId xmlns:a16="http://schemas.microsoft.com/office/drawing/2014/main" id="{B755561E-AC9E-DFC2-064E-2696AB816719}"/>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1873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156217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CDD85-F5EC-02DD-F57C-95A3FC2AC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189E8-2E9F-A762-A987-DEA90CF99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DC64EF-D7F9-F8C2-3564-8B8AD4ED0B63}"/>
              </a:ext>
            </a:extLst>
          </p:cNvPr>
          <p:cNvSpPr>
            <a:spLocks noGrp="1"/>
          </p:cNvSpPr>
          <p:nvPr>
            <p:ph type="body" idx="1"/>
          </p:nvPr>
        </p:nvSpPr>
        <p:spPr/>
        <p:txBody>
          <a:bodyPr/>
          <a:lstStyle/>
          <a:p>
            <a:pPr marL="228600" indent="-228600" algn="r" rtl="1">
              <a:buAutoNum type="arabicPeriod"/>
            </a:pPr>
            <a:r>
              <a:rPr lang="ar-EG" b="1" dirty="0"/>
              <a:t>فهم الدور الرئيسي للاستراتيجية في اكتشاف واستغلال الفرص مع تشكل الشركات الريادية ونموها.</a:t>
            </a:r>
            <a:endParaRPr lang="en-US" b="1" dirty="0"/>
          </a:p>
          <a:p>
            <a:pPr marL="228600" indent="-228600" algn="r" rtl="1">
              <a:buAutoNum type="arabicPeriod"/>
            </a:pPr>
            <a:endParaRPr lang="ar-EG" dirty="0"/>
          </a:p>
          <a:p>
            <a:pPr algn="r" rtl="1"/>
            <a:r>
              <a:rPr lang="ar-EG" dirty="0"/>
              <a:t>• يؤكد هذا الفصل بقوة على الأدوار الاستراتيجية الرئيسية للإبداع وتحديد الفرص وتقييم الفرص والابتكار في ظهور ونمو شركات ريادة الأعمال.</a:t>
            </a:r>
            <a:endParaRPr lang="en-US" dirty="0"/>
          </a:p>
          <a:p>
            <a:pPr algn="r" rtl="1"/>
            <a:endParaRPr lang="ar-EG" dirty="0"/>
          </a:p>
          <a:p>
            <a:pPr algn="r" rtl="1"/>
            <a:r>
              <a:rPr lang="ar-EG" dirty="0"/>
              <a:t>• يفحص هذا النهج الاستراتيجي ثلاث مراحل متميزة لعملية ريادة الأعمال ويوفر لك استراتيجيات يمكنك استخدامها لإطلاق الشركة وتنميتها وتنشيطها.</a:t>
            </a:r>
            <a:r>
              <a:rPr lang="en-US" dirty="0"/>
              <a:t>a</a:t>
            </a:r>
          </a:p>
        </p:txBody>
      </p:sp>
      <p:sp>
        <p:nvSpPr>
          <p:cNvPr id="4" name="Slide Number Placeholder 3">
            <a:extLst>
              <a:ext uri="{FF2B5EF4-FFF2-40B4-BE49-F238E27FC236}">
                <a16:creationId xmlns:a16="http://schemas.microsoft.com/office/drawing/2014/main" id="{3DCAA1E9-4654-9A3D-A99B-7FA6E490370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769278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F1DBC-A8F6-CD62-BBEA-01E99FFDB3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25D434-5A49-5A51-DCC8-DD7275DB76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54DEFF-7FCE-B2C3-51E7-6A1689664DC8}"/>
              </a:ext>
            </a:extLst>
          </p:cNvPr>
          <p:cNvSpPr>
            <a:spLocks noGrp="1"/>
          </p:cNvSpPr>
          <p:nvPr>
            <p:ph type="body" idx="1"/>
          </p:nvPr>
        </p:nvSpPr>
        <p:spPr/>
        <p:txBody>
          <a:bodyPr/>
          <a:lstStyle/>
          <a:p>
            <a:pPr algn="r" rtl="1"/>
            <a:r>
              <a:rPr lang="ar-EG" b="1" dirty="0"/>
              <a:t>2. التعرف على الاتجاهات والأنماط المعاصرة في ريادة الأعمال ، بما في ذلك دورها في الاقتصاد العالمي وزيادة ريادة الأعمال الاجتماعية.</a:t>
            </a:r>
            <a:endParaRPr lang="en-US" b="1" dirty="0"/>
          </a:p>
          <a:p>
            <a:pPr algn="r" rtl="1"/>
            <a:endParaRPr lang="ar-EG" dirty="0"/>
          </a:p>
          <a:p>
            <a:pPr algn="r" rtl="1"/>
            <a:r>
              <a:rPr lang="ar-EG" dirty="0"/>
              <a:t>• يتم تشكيل ريادة الأعمال من قبل 1 من كل 11 بالغا حول العالم اليوم. في الولايات المتحدة، تنتج ريادة الأعمال حوالي نصف الناتج الاقتصادي، وتوظف نصف القوى العاملة في القطاع الخاص، وتمنح الناس في جميع الظروف فرصة للنجاح.</a:t>
            </a:r>
            <a:endParaRPr lang="en-US" dirty="0"/>
          </a:p>
          <a:p>
            <a:pPr algn="r" rtl="1"/>
            <a:endParaRPr lang="ar-EG" dirty="0"/>
          </a:p>
          <a:p>
            <a:pPr algn="r" rtl="1"/>
            <a:r>
              <a:rPr lang="ar-EG" dirty="0"/>
              <a:t>• يتزايد عدد ونسبة الأشخاص الملونين والنساء اللواتي يبدأن الشركات بشكل كبير.</a:t>
            </a:r>
            <a:endParaRPr lang="en-US" dirty="0"/>
          </a:p>
          <a:p>
            <a:pPr algn="r" rtl="1"/>
            <a:endParaRPr lang="ar-EG" dirty="0"/>
          </a:p>
          <a:p>
            <a:pPr algn="r" rtl="1"/>
            <a:r>
              <a:rPr lang="ar-EG" dirty="0"/>
              <a:t>• تواصل ريادة الأعمال الاستفادة من الانتعاش الاقتصادي.</a:t>
            </a:r>
            <a:endParaRPr lang="en-US" dirty="0"/>
          </a:p>
          <a:p>
            <a:pPr algn="r" rtl="1"/>
            <a:endParaRPr lang="ar-EG" dirty="0"/>
          </a:p>
          <a:p>
            <a:pPr algn="r" rtl="1"/>
            <a:r>
              <a:rPr lang="ar-EG" dirty="0"/>
              <a:t>الائتمان أكثر وفرة ، وبينما لا يزال من الصعب جذب الاستثمار في الأسهم للتمويل في المراحل المبكرة ، فإن الاستثمارات الملائكية متاحة.</a:t>
            </a:r>
            <a:endParaRPr lang="en-US" dirty="0"/>
          </a:p>
          <a:p>
            <a:pPr algn="r" rtl="1"/>
            <a:endParaRPr lang="ar-EG" dirty="0"/>
          </a:p>
          <a:p>
            <a:pPr algn="r" rtl="1"/>
            <a:r>
              <a:rPr lang="ar-EG" dirty="0"/>
              <a:t>• يقود منظمو المشاريع الاجتماعية إلى تمكين الناس من خلال توفير الوسائل لتحسين حياتهم؛ مهمة هذه الشركات المكتفية ذاتيا هي التغيير الاجتماعي.</a:t>
            </a:r>
            <a:endParaRPr lang="en-US" dirty="0"/>
          </a:p>
        </p:txBody>
      </p:sp>
      <p:sp>
        <p:nvSpPr>
          <p:cNvPr id="4" name="Slide Number Placeholder 3">
            <a:extLst>
              <a:ext uri="{FF2B5EF4-FFF2-40B4-BE49-F238E27FC236}">
                <a16:creationId xmlns:a16="http://schemas.microsoft.com/office/drawing/2014/main" id="{4CB3DD0B-B530-CEFF-6045-1F36E9BA457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9322295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1E3EB-2D58-D8D8-B116-5B6CF377F0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8BE968-ED4B-1985-5055-4ED4F6BF05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9F9758-BE63-BBE9-3429-8843CD43ED7D}"/>
              </a:ext>
            </a:extLst>
          </p:cNvPr>
          <p:cNvSpPr>
            <a:spLocks noGrp="1"/>
          </p:cNvSpPr>
          <p:nvPr>
            <p:ph type="body" idx="1"/>
          </p:nvPr>
        </p:nvSpPr>
        <p:spPr/>
        <p:txBody>
          <a:bodyPr/>
          <a:lstStyle/>
          <a:p>
            <a:pPr algn="r" rtl="1"/>
            <a:r>
              <a:rPr lang="ar-EG" b="1" i="0" dirty="0">
                <a:solidFill>
                  <a:srgbClr val="000000"/>
                </a:solidFill>
                <a:effectLst/>
                <a:latin typeface="Segoe UI Web (Arabic)"/>
              </a:rPr>
              <a:t>3. فهم أهمية شركات ريادة الأعمال للابتكار في الاقتصاد.</a:t>
            </a:r>
            <a:endParaRPr lang="en-US" b="1"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 تمثل شركات ريادة الأعمال نسبة كبيرة من البراءات والابتكارات.</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تعتمد الشركات الكبيرة على الشركات الأصغر ، خاصة في التقنيات الحديثة مثل التكنولوجيا الحيوية والإلكترونيات الطبية والاتصالات.</a:t>
            </a:r>
            <a:endParaRPr lang="en-US" b="0" i="0" dirty="0">
              <a:solidFill>
                <a:srgbClr val="000000"/>
              </a:solidFill>
              <a:effectLst/>
              <a:latin typeface="Segoe UI Web (Arabic)"/>
            </a:endParaRPr>
          </a:p>
          <a:p>
            <a:pPr marL="171450" indent="-171450" algn="r" rtl="1">
              <a:buFont typeface="Arial" panose="020B0604020202020204" pitchFamily="34" charset="0"/>
              <a:buChar char="•"/>
            </a:pP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كما سترى في جميع أنحاء هذا الكتاب ، يمكن أن يكون الابتكار استراتيجية تنافسية ناجحة للغاية لبقاء الشركات ونموها.</a:t>
            </a:r>
            <a:endParaRPr lang="en-US" dirty="0"/>
          </a:p>
        </p:txBody>
      </p:sp>
      <p:sp>
        <p:nvSpPr>
          <p:cNvPr id="4" name="Slide Number Placeholder 3">
            <a:extLst>
              <a:ext uri="{FF2B5EF4-FFF2-40B4-BE49-F238E27FC236}">
                <a16:creationId xmlns:a16="http://schemas.microsoft.com/office/drawing/2014/main" id="{A9C634A4-EF4C-2E46-9662-36F420BCA20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7776700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9253237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568187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1448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5" r:id="rId14"/>
    <p:sldLayoutId id="2147483666" r:id="rId15"/>
    <p:sldLayoutId id="2147483667" r:id="rId16"/>
    <p:sldLayoutId id="2147483668" r:id="rId17"/>
  </p:sldLayoutIdLst>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3" Type="http://schemas.microsoft.com/office/2007/relationships/media" Target="../media/media2.m4a"/><Relationship Id="rId7" Type="http://schemas.openxmlformats.org/officeDocument/2006/relationships/audio" Target="../media/audio1.wav"/><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notesSlide" Target="../notesSlides/notesSlide1.xml"/><Relationship Id="rId11" Type="http://schemas.openxmlformats.org/officeDocument/2006/relationships/audio" Target="../media/audio1.wav"/><Relationship Id="rId5" Type="http://schemas.openxmlformats.org/officeDocument/2006/relationships/slideLayout" Target="../slideLayouts/slideLayout15.xml"/><Relationship Id="rId10" Type="http://schemas.openxmlformats.org/officeDocument/2006/relationships/image" Target="../media/image4.png"/><Relationship Id="rId4" Type="http://schemas.openxmlformats.org/officeDocument/2006/relationships/audio" Target="../media/media2.m4a"/><Relationship Id="rId9"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6.xml"/><Relationship Id="rId7" Type="http://schemas.openxmlformats.org/officeDocument/2006/relationships/image" Target="../media/image7.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sv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19.jpeg"/><Relationship Id="rId3" Type="http://schemas.microsoft.com/office/2007/relationships/media" Target="../media/media4.mp3"/><Relationship Id="rId7" Type="http://schemas.openxmlformats.org/officeDocument/2006/relationships/slideLayout" Target="../slideLayouts/slideLayout14.xml"/><Relationship Id="rId12"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5.m4a"/><Relationship Id="rId11" Type="http://schemas.openxmlformats.org/officeDocument/2006/relationships/image" Target="../media/image22.png"/><Relationship Id="rId5" Type="http://schemas.microsoft.com/office/2007/relationships/media" Target="../media/media5.m4a"/><Relationship Id="rId10" Type="http://schemas.openxmlformats.org/officeDocument/2006/relationships/image" Target="../media/image21.svg"/><Relationship Id="rId4" Type="http://schemas.openxmlformats.org/officeDocument/2006/relationships/audio" Target="../media/media4.mp3"/><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8"/>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pic>
        <p:nvPicPr>
          <p:cNvPr id="7" name="Audio 6">
            <a:hlinkClick r:id="" action="ppaction://media"/>
            <a:extLst>
              <a:ext uri="{FF2B5EF4-FFF2-40B4-BE49-F238E27FC236}">
                <a16:creationId xmlns:a16="http://schemas.microsoft.com/office/drawing/2014/main" id="{7279D970-5E0A-645B-0D67-78CB111CE4D0}"/>
              </a:ext>
            </a:extLst>
          </p:cNvPr>
          <p:cNvPicPr>
            <a:picLocks noChangeAspect="1"/>
          </p:cNvPicPr>
          <p:nvPr>
            <a:audioFile r:link="rId4"/>
            <p:extLst>
              <p:ext uri="{DAA4B4D4-6D71-4841-9C94-3DE7FCFB9230}">
                <p14:media xmlns:p14="http://schemas.microsoft.com/office/powerpoint/2010/main" r:embed="rId3"/>
              </p:ext>
            </p:extLst>
          </p:nvPr>
        </p:nvPicPr>
        <p:blipFill>
          <a:blip r:embed="rId10"/>
          <a:srcRect l="-118750" t="-118750" r="-118750" b="-118750"/>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p14:dur="250" advTm="9285">
        <p14:flash/>
        <p:sndAc>
          <p:stSnd>
            <p:snd r:embed="rId7" name="whoosh.wav"/>
          </p:stSnd>
        </p:sndAc>
      </p:transition>
    </mc:Choice>
    <mc:Fallback xmlns="">
      <p:transition advTm="9285">
        <p:fade/>
        <p:sndAc>
          <p:stSnd>
            <p:snd r:embed="rId11"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45"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2000"/>
                                        <p:tgtEl>
                                          <p:spTgt spid="4"/>
                                        </p:tgtEl>
                                      </p:cBhvr>
                                    </p:animEffect>
                                    <p:anim calcmode="lin" valueType="num">
                                      <p:cBhvr>
                                        <p:cTn id="10" dur="2000" fill="hold"/>
                                        <p:tgtEl>
                                          <p:spTgt spid="4"/>
                                        </p:tgtEl>
                                        <p:attrNameLst>
                                          <p:attrName>ppt_w</p:attrName>
                                        </p:attrNameLst>
                                      </p:cBhvr>
                                      <p:tavLst>
                                        <p:tav tm="0" fmla="#ppt_w*sin(2.5*pi*$)">
                                          <p:val>
                                            <p:fltVal val="0"/>
                                          </p:val>
                                        </p:tav>
                                        <p:tav tm="100000">
                                          <p:val>
                                            <p:fltVal val="1"/>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1" presetClass="mediacall" presetSubtype="0" fill="hold" nodeType="withEffect">
                                  <p:stCondLst>
                                    <p:cond delay="0"/>
                                  </p:stCondLst>
                                  <p:childTnLst>
                                    <p:cmd type="call" cmd="playFrom(0.0)">
                                      <p:cBhvr>
                                        <p:cTn id="13" dur="4937" fill="hold"/>
                                        <p:tgtEl>
                                          <p:spTgt spid="2"/>
                                        </p:tgtEl>
                                      </p:cBhvr>
                                    </p:cmd>
                                  </p:childTnLst>
                                </p:cTn>
                              </p:par>
                              <p:par>
                                <p:cTn id="14" presetID="21" presetClass="entr" presetSubtype="1"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heel(1)">
                                      <p:cBhvr>
                                        <p:cTn id="16" dur="2000"/>
                                        <p:tgtEl>
                                          <p:spTgt spid="34"/>
                                        </p:tgtEl>
                                      </p:cBhvr>
                                    </p:animEffect>
                                  </p:childTnLst>
                                </p:cTn>
                              </p:par>
                            </p:childTnLst>
                          </p:cTn>
                        </p:par>
                        <p:par>
                          <p:cTn id="17" fill="hold">
                            <p:stCondLst>
                              <p:cond delay="4937"/>
                            </p:stCondLst>
                            <p:childTnLst>
                              <p:par>
                                <p:cTn id="18" presetID="6" presetClass="entr" presetSubtype="16"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circle(in)">
                                      <p:cBhvr>
                                        <p:cTn id="20" dur="2000"/>
                                        <p:tgtEl>
                                          <p:spTgt spid="30"/>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wheel(1)">
                                      <p:cBhvr>
                                        <p:cTn id="23"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4" repeatCount="2000" fill="hold" display="0">
                  <p:stCondLst>
                    <p:cond delay="indefinite"/>
                  </p:stCondLst>
                  <p:endCondLst>
                    <p:cond evt="onStopAudio" delay="0">
                      <p:tgtEl>
                        <p:sldTgt/>
                      </p:tgtEl>
                    </p:cond>
                  </p:endCondLst>
                </p:cTn>
                <p:tgtEl>
                  <p:spTgt spid="2"/>
                </p:tgtEl>
              </p:cMediaNode>
            </p:audio>
            <p:audio isNarration="1">
              <p:cMediaNode vol="80000" showWhenStopped="0">
                <p:cTn id="25" fill="hold" display="0">
                  <p:stCondLst>
                    <p:cond delay="indefinite"/>
                  </p:stCondLst>
                  <p:endCondLst>
                    <p:cond evt="onStopAudio" delay="0">
                      <p:tgtEl>
                        <p:sldTgt/>
                      </p:tgtEl>
                    </p:cond>
                  </p:endCondLst>
                </p:cTn>
                <p:tgtEl>
                  <p:spTgt spid="7"/>
                </p:tgtEl>
              </p:cMediaNode>
            </p:audio>
          </p:childTnLst>
        </p:cTn>
      </p:par>
    </p:tnLst>
    <p:bldLst>
      <p:bldP spid="30" grpId="0"/>
      <p:bldP spid="34" grpId="0" animBg="1"/>
      <p:bldP spid="46" grpId="0"/>
    </p:bldLst>
  </p:timing>
  <p:extLst>
    <p:ext uri="{E180D4A7-C9FB-4DFB-919C-405C955672EB}">
      <p14:showEvtLst xmlns:p14="http://schemas.microsoft.com/office/powerpoint/2010/main">
        <p14:playEvt time="74" objId="2"/>
        <p14:playEvt time="5017" objId="2"/>
        <p14:stopEvt time="9285"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182500" y="2788365"/>
            <a:ext cx="6199470" cy="1323439"/>
          </a:xfrm>
          <a:prstGeom prst="rect">
            <a:avLst/>
          </a:prstGeom>
          <a:noFill/>
        </p:spPr>
        <p:txBody>
          <a:bodyPr wrap="square" rtlCol="0">
            <a:spAutoFit/>
          </a:bodyPr>
          <a:lstStyle/>
          <a:p>
            <a:pPr algn="ctr"/>
            <a:r>
              <a:rPr lang="en-US" sz="4000" b="1" dirty="0">
                <a:solidFill>
                  <a:srgbClr val="00B0F0"/>
                </a:solidFill>
                <a:latin typeface="Alexandria" charset="0"/>
                <a:cs typeface="Alexandria" charset="0"/>
              </a:rPr>
              <a:t>Introduction to Entrepreneurial Strategies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01</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Tm="18800">
        <p14:flash/>
      </p:transition>
    </mc:Choice>
    <mc:Fallback xmlns="">
      <p:transition spd="slow" advTm="18800">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80"/>
            <a:ext cx="4889640" cy="173274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46006" y="912401"/>
            <a:ext cx="9918233" cy="325456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7330" y="617697"/>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pic>
        <p:nvPicPr>
          <p:cNvPr id="3" name="Picture 2">
            <a:extLst>
              <a:ext uri="{FF2B5EF4-FFF2-40B4-BE49-F238E27FC236}">
                <a16:creationId xmlns:a16="http://schemas.microsoft.com/office/drawing/2014/main" id="{CEF814EE-E519-5FA1-065E-1CC9A4D3AD54}"/>
              </a:ext>
            </a:extLst>
          </p:cNvPr>
          <p:cNvPicPr>
            <a:picLocks noChangeAspect="1"/>
          </p:cNvPicPr>
          <p:nvPr/>
        </p:nvPicPr>
        <p:blipFill>
          <a:blip r:embed="rId5"/>
          <a:stretch>
            <a:fillRect/>
          </a:stretch>
        </p:blipFill>
        <p:spPr>
          <a:xfrm>
            <a:off x="1180166" y="3657600"/>
            <a:ext cx="4943948" cy="3118932"/>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6061841" y="4166964"/>
            <a:ext cx="6053894" cy="2739211"/>
          </a:xfrm>
          <a:prstGeom prst="rect">
            <a:avLst/>
          </a:prstGeom>
          <a:noFill/>
        </p:spPr>
        <p:txBody>
          <a:bodyPr wrap="square">
            <a:spAutoFit/>
          </a:bodyPr>
          <a:lstStyle/>
          <a:p>
            <a:pPr algn="just">
              <a:buNone/>
            </a:pPr>
            <a:r>
              <a:rPr lang="en-US" b="1" i="0" dirty="0">
                <a:solidFill>
                  <a:srgbClr val="162430"/>
                </a:solidFill>
                <a:effectLst/>
                <a:latin typeface="Open Sans" panose="020B0606030504020204" pitchFamily="34" charset="0"/>
              </a:rPr>
              <a:t>“Don’t be afraid of failure; use it to your advantage.”</a:t>
            </a:r>
            <a:r>
              <a:rPr lang="en-US" b="0" i="0" dirty="0">
                <a:solidFill>
                  <a:srgbClr val="162430"/>
                </a:solidFill>
                <a:effectLst/>
                <a:latin typeface="Open Sans" panose="020B0606030504020204" pitchFamily="34" charset="0"/>
              </a:rPr>
              <a:t> </a:t>
            </a:r>
            <a:r>
              <a:rPr lang="en-US" sz="1600" b="0" i="0" dirty="0">
                <a:solidFill>
                  <a:srgbClr val="00AEEF"/>
                </a:solidFill>
                <a:effectLst/>
                <a:latin typeface="Open Sans" panose="020B0606030504020204" pitchFamily="34" charset="0"/>
              </a:rPr>
              <a:t>Mark Zuckerberg, Co-Founder of Facebook</a:t>
            </a:r>
          </a:p>
          <a:p>
            <a:pPr algn="just">
              <a:buNone/>
            </a:pPr>
            <a:endParaRPr lang="en-US" sz="1600" b="0" i="0" dirty="0">
              <a:solidFill>
                <a:srgbClr val="00AEEF"/>
              </a:solidFill>
              <a:effectLst/>
              <a:latin typeface="Open Sans" panose="020B0606030504020204" pitchFamily="34" charset="0"/>
            </a:endParaRPr>
          </a:p>
          <a:p>
            <a:pPr algn="just">
              <a:buNone/>
            </a:pPr>
            <a:r>
              <a:rPr lang="en-US" b="1" i="0" dirty="0">
                <a:solidFill>
                  <a:srgbClr val="162430"/>
                </a:solidFill>
                <a:effectLst/>
                <a:latin typeface="Open Sans" panose="020B0606030504020204" pitchFamily="34" charset="0"/>
              </a:rPr>
              <a:t>“The only limit to our realization of tomorrow will be our doubts of today.”</a:t>
            </a:r>
            <a:r>
              <a:rPr lang="en-US" dirty="0">
                <a:solidFill>
                  <a:srgbClr val="162430"/>
                </a:solidFill>
                <a:latin typeface="Open Sans" panose="020B0606030504020204" pitchFamily="34" charset="0"/>
              </a:rPr>
              <a:t> </a:t>
            </a:r>
            <a:r>
              <a:rPr lang="en-US" sz="1600" b="0" i="0" dirty="0">
                <a:solidFill>
                  <a:srgbClr val="00AEEF"/>
                </a:solidFill>
                <a:effectLst/>
                <a:latin typeface="Open Sans" panose="020B0606030504020204" pitchFamily="34" charset="0"/>
              </a:rPr>
              <a:t>Franklin D. Roosevelt, Former U.S. President</a:t>
            </a:r>
          </a:p>
          <a:p>
            <a:pPr algn="just">
              <a:buNone/>
            </a:pPr>
            <a:endParaRPr lang="en-US" sz="1600" b="0" i="0" dirty="0">
              <a:solidFill>
                <a:srgbClr val="00AEEF"/>
              </a:solidFill>
              <a:effectLst/>
              <a:latin typeface="Open Sans" panose="020B0606030504020204" pitchFamily="34" charset="0"/>
            </a:endParaRPr>
          </a:p>
          <a:p>
            <a:pPr algn="just"/>
            <a:r>
              <a:rPr lang="en-US" b="1" i="0" dirty="0">
                <a:solidFill>
                  <a:srgbClr val="162430"/>
                </a:solidFill>
                <a:effectLst/>
                <a:latin typeface="Open Sans" panose="020B0606030504020204" pitchFamily="34" charset="0"/>
              </a:rPr>
              <a:t>“The key to success is to focus our conscious mind on things we desire, not things we fear.”</a:t>
            </a:r>
            <a:r>
              <a:rPr lang="en-US" b="0" i="0" dirty="0">
                <a:solidFill>
                  <a:srgbClr val="162430"/>
                </a:solidFill>
                <a:effectLst/>
                <a:latin typeface="Open Sans" panose="020B0606030504020204" pitchFamily="34" charset="0"/>
              </a:rPr>
              <a:t> </a:t>
            </a:r>
            <a:r>
              <a:rPr lang="en-US" sz="1600" b="0" i="0" dirty="0">
                <a:solidFill>
                  <a:srgbClr val="00AEEF"/>
                </a:solidFill>
                <a:effectLst/>
                <a:latin typeface="Open Sans" panose="020B0606030504020204" pitchFamily="34" charset="0"/>
              </a:rPr>
              <a:t>Brian Tracy, Canadian-American Author and Speaker</a:t>
            </a:r>
            <a:endParaRPr lang="en-US" b="0" i="0" dirty="0">
              <a:solidFill>
                <a:srgbClr val="00AEEF"/>
              </a:solidFill>
              <a:effectLst/>
              <a:latin typeface="Open Sans" panose="020B0606030504020204" pitchFamily="34" charset="0"/>
            </a:endParaRPr>
          </a:p>
        </p:txBody>
      </p:sp>
      <p:sp>
        <p:nvSpPr>
          <p:cNvPr id="11" name="TextBox 10">
            <a:extLst>
              <a:ext uri="{FF2B5EF4-FFF2-40B4-BE49-F238E27FC236}">
                <a16:creationId xmlns:a16="http://schemas.microsoft.com/office/drawing/2014/main" id="{EAC550B7-6DD9-8B95-7EB5-E41C63CFEB3A}"/>
              </a:ext>
            </a:extLst>
          </p:cNvPr>
          <p:cNvSpPr txBox="1"/>
          <p:nvPr/>
        </p:nvSpPr>
        <p:spPr>
          <a:xfrm>
            <a:off x="1180166" y="6407200"/>
            <a:ext cx="4251913" cy="369332"/>
          </a:xfrm>
          <a:prstGeom prst="rect">
            <a:avLst/>
          </a:prstGeom>
          <a:noFill/>
        </p:spPr>
        <p:txBody>
          <a:bodyPr wrap="square">
            <a:spAutoFit/>
          </a:bodyPr>
          <a:lstStyle/>
          <a:p>
            <a:r>
              <a:rPr lang="en-US" i="0" dirty="0">
                <a:solidFill>
                  <a:srgbClr val="00AEEF"/>
                </a:solidFill>
                <a:effectLst/>
                <a:latin typeface="Open Sans" panose="020B0606030504020204" pitchFamily="34" charset="0"/>
              </a:rPr>
              <a:t>         Founder and CEO of SpaceX</a:t>
            </a:r>
            <a:endParaRPr lang="en-US" dirty="0">
              <a:solidFill>
                <a:srgbClr val="00AEEF"/>
              </a:solidFill>
            </a:endParaRPr>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67171"/>
            <a:ext cx="8630096" cy="378565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Understand the key role of strategy in the discovery and exploitation of opportunities as entrepreneurial firms form and grow.</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400" b="0"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endParaRPr>
          </a:p>
          <a:p>
            <a:pPr marL="457200" indent="-457200" algn="just">
              <a:buFontTx/>
              <a:buAutoNum type="arabicPeriod"/>
              <a:defRPr/>
            </a:pPr>
            <a:r>
              <a:rPr lang="en-US" sz="2400" dirty="0">
                <a:solidFill>
                  <a:srgbClr val="0A1F61"/>
                </a:solidFill>
                <a:latin typeface="Times New Roman" panose="02020603050405020304" pitchFamily="18" charset="0"/>
                <a:cs typeface="Times New Roman" panose="02020603050405020304" pitchFamily="18" charset="0"/>
              </a:rPr>
              <a:t>Learn about contemporary trends and patterns in entrepreneurship, including its role in the global economy and the increase in social entrepreneurship.</a:t>
            </a:r>
          </a:p>
          <a:p>
            <a:pPr marL="457200" indent="-457200" algn="just">
              <a:buFontTx/>
              <a:buAutoNum type="arabicPeriod"/>
              <a:defRPr/>
            </a:pPr>
            <a:endParaRPr lang="en-US" sz="2400" dirty="0">
              <a:solidFill>
                <a:srgbClr val="0A1F61"/>
              </a:solidFill>
              <a:latin typeface="Times New Roman" panose="02020603050405020304" pitchFamily="18" charset="0"/>
              <a:cs typeface="Times New Roman" panose="02020603050405020304" pitchFamily="18" charset="0"/>
            </a:endParaRPr>
          </a:p>
          <a:p>
            <a:pPr marL="457200" indent="-457200" algn="just">
              <a:buFontTx/>
              <a:buAutoNum type="arabicPeriod"/>
              <a:defRPr/>
            </a:pPr>
            <a:r>
              <a:rPr lang="en-US" sz="2400" b="1" dirty="0">
                <a:solidFill>
                  <a:srgbClr val="0A1F61"/>
                </a:solidFill>
                <a:latin typeface="Times New Roman" panose="02020603050405020304" pitchFamily="18" charset="0"/>
                <a:cs typeface="Times New Roman" panose="02020603050405020304" pitchFamily="18" charset="0"/>
              </a:rPr>
              <a:t>Understand the significance of entrepreneurial firms to innovation in the Economy.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62C9E-093D-7C4E-E31D-282776DEE0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5C538D-F5DA-63E8-3F7E-6A331FEB8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E692036-630F-F7AC-3A58-7112FEE1056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C3A0BAE-77E1-0072-342C-9D853986F7AB}"/>
              </a:ext>
            </a:extLst>
          </p:cNvPr>
          <p:cNvSpPr/>
          <p:nvPr/>
        </p:nvSpPr>
        <p:spPr>
          <a:xfrm>
            <a:off x="1181062" y="1600634"/>
            <a:ext cx="9345750" cy="39721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2D3956"/>
                </a:solidFill>
                <a:latin typeface="Times New Roman" panose="02020603050405020304" pitchFamily="18" charset="0"/>
                <a:cs typeface="Times New Roman" panose="02020603050405020304" pitchFamily="18" charset="0"/>
              </a:rPr>
              <a:t>Entrepreneurship</a:t>
            </a:r>
            <a:r>
              <a:rPr lang="en-US" sz="2800" dirty="0">
                <a:solidFill>
                  <a:srgbClr val="2D3956"/>
                </a:solidFill>
                <a:latin typeface="Times New Roman" panose="02020603050405020304" pitchFamily="18" charset="0"/>
                <a:cs typeface="Times New Roman" panose="02020603050405020304" pitchFamily="18" charset="0"/>
              </a:rPr>
              <a:t> can be defined as </a:t>
            </a:r>
            <a:r>
              <a:rPr lang="en-US" sz="2800" dirty="0">
                <a:solidFill>
                  <a:srgbClr val="FF0000"/>
                </a:solidFill>
                <a:latin typeface="Times New Roman" panose="02020603050405020304" pitchFamily="18" charset="0"/>
                <a:cs typeface="Times New Roman" panose="02020603050405020304" pitchFamily="18" charset="0"/>
              </a:rPr>
              <a:t>the identification and utilization of previously unexploited opportunities</a:t>
            </a:r>
            <a:r>
              <a:rPr lang="en-US" sz="2800" dirty="0">
                <a:solidFill>
                  <a:srgbClr val="2D3956"/>
                </a:solidFill>
                <a:latin typeface="Times New Roman" panose="02020603050405020304" pitchFamily="18" charset="0"/>
                <a:cs typeface="Times New Roman" panose="02020603050405020304" pitchFamily="18" charset="0"/>
              </a:rPr>
              <a:t>. </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 The </a:t>
            </a:r>
            <a:r>
              <a:rPr lang="en-US" sz="2800" dirty="0">
                <a:solidFill>
                  <a:srgbClr val="FF0000"/>
                </a:solidFill>
                <a:latin typeface="Times New Roman" panose="02020603050405020304" pitchFamily="18" charset="0"/>
                <a:cs typeface="Times New Roman" panose="02020603050405020304" pitchFamily="18" charset="0"/>
              </a:rPr>
              <a:t>identification of opportunities </a:t>
            </a:r>
            <a:r>
              <a:rPr lang="en-US" sz="2800" dirty="0">
                <a:solidFill>
                  <a:srgbClr val="2D3956"/>
                </a:solidFill>
                <a:latin typeface="Times New Roman" panose="02020603050405020304" pitchFamily="18" charset="0"/>
                <a:cs typeface="Times New Roman" panose="02020603050405020304" pitchFamily="18" charset="0"/>
              </a:rPr>
              <a:t>that lead to the creation of new business ventures </a:t>
            </a:r>
            <a:r>
              <a:rPr lang="en-US" sz="2800" dirty="0">
                <a:solidFill>
                  <a:srgbClr val="FF0000"/>
                </a:solidFill>
                <a:latin typeface="Times New Roman" panose="02020603050405020304" pitchFamily="18" charset="0"/>
                <a:cs typeface="Times New Roman" panose="02020603050405020304" pitchFamily="18" charset="0"/>
              </a:rPr>
              <a:t>is the heart of entrepreneurship </a:t>
            </a:r>
            <a:r>
              <a:rPr lang="en-US" sz="2800" dirty="0">
                <a:solidFill>
                  <a:srgbClr val="2D3956"/>
                </a:solidFill>
                <a:latin typeface="Times New Roman" panose="02020603050405020304" pitchFamily="18" charset="0"/>
                <a:cs typeface="Times New Roman" panose="02020603050405020304" pitchFamily="18" charset="0"/>
              </a:rPr>
              <a:t>today. </a:t>
            </a:r>
          </a:p>
        </p:txBody>
      </p:sp>
      <p:pic>
        <p:nvPicPr>
          <p:cNvPr id="5" name="Graphic 21">
            <a:extLst>
              <a:ext uri="{FF2B5EF4-FFF2-40B4-BE49-F238E27FC236}">
                <a16:creationId xmlns:a16="http://schemas.microsoft.com/office/drawing/2014/main" id="{293BE5B0-C836-9692-C700-A135F744CF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9" name="Group 8">
            <a:extLst>
              <a:ext uri="{FF2B5EF4-FFF2-40B4-BE49-F238E27FC236}">
                <a16:creationId xmlns:a16="http://schemas.microsoft.com/office/drawing/2014/main" id="{23D7C733-BB32-C5D9-04D9-ED93DD1CF91A}"/>
              </a:ext>
            </a:extLst>
          </p:cNvPr>
          <p:cNvGrpSpPr/>
          <p:nvPr/>
        </p:nvGrpSpPr>
        <p:grpSpPr>
          <a:xfrm>
            <a:off x="1889713" y="1285192"/>
            <a:ext cx="2935784" cy="547431"/>
            <a:chOff x="2097943" y="977724"/>
            <a:chExt cx="3587732" cy="547431"/>
          </a:xfrm>
        </p:grpSpPr>
        <p:sp>
          <p:nvSpPr>
            <p:cNvPr id="10" name="Rectangle 9">
              <a:extLst>
                <a:ext uri="{FF2B5EF4-FFF2-40B4-BE49-F238E27FC236}">
                  <a16:creationId xmlns:a16="http://schemas.microsoft.com/office/drawing/2014/main" id="{1BB82F24-4B8E-2A3E-28C8-FDFB16BACFB5}"/>
                </a:ext>
              </a:extLst>
            </p:cNvPr>
            <p:cNvSpPr/>
            <p:nvPr/>
          </p:nvSpPr>
          <p:spPr>
            <a:xfrm>
              <a:off x="2097943" y="977724"/>
              <a:ext cx="3587732"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11" name="TextBox 10">
              <a:extLst>
                <a:ext uri="{FF2B5EF4-FFF2-40B4-BE49-F238E27FC236}">
                  <a16:creationId xmlns:a16="http://schemas.microsoft.com/office/drawing/2014/main" id="{B2FEB2D2-AD6A-A4F6-7C06-25D769E117C1}"/>
                </a:ext>
              </a:extLst>
            </p:cNvPr>
            <p:cNvSpPr txBox="1"/>
            <p:nvPr/>
          </p:nvSpPr>
          <p:spPr>
            <a:xfrm>
              <a:off x="2225901" y="1001672"/>
              <a:ext cx="3360199"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Entrepreneurship</a:t>
              </a:r>
              <a:endParaRPr lang="en-US" sz="2400" dirty="0">
                <a:solidFill>
                  <a:schemeClr val="bg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805266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8050C-8716-52E8-0C3F-26B39F4C2E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12D228-3558-54E2-6F97-A36F457B61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2F6472F-8A17-0459-7034-DAFB138966DB}"/>
              </a:ext>
            </a:extLst>
          </p:cNvPr>
          <p:cNvSpPr/>
          <p:nvPr/>
        </p:nvSpPr>
        <p:spPr>
          <a:xfrm>
            <a:off x="8607914" y="952845"/>
            <a:ext cx="4128422" cy="5303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FB5413C-CA56-A831-CD39-AD3911E7A91F}"/>
              </a:ext>
            </a:extLst>
          </p:cNvPr>
          <p:cNvSpPr/>
          <p:nvPr/>
        </p:nvSpPr>
        <p:spPr>
          <a:xfrm>
            <a:off x="1181062" y="1285192"/>
            <a:ext cx="9345750" cy="4807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US" sz="2800" b="1" i="0" u="none" strike="noStrike" kern="100" cap="none" spc="0" normalizeH="0" baseline="0" noProof="0" dirty="0">
                <a:ln>
                  <a:noFill/>
                </a:ln>
                <a:solidFill>
                  <a:srgbClr val="4472C4"/>
                </a:solidFill>
                <a:effectLst/>
                <a:uLnTx/>
                <a:uFillTx/>
                <a:latin typeface="Calibri" panose="020F0502020204030204" pitchFamily="34" charset="0"/>
                <a:ea typeface="Calibri" panose="020F0502020204030204" pitchFamily="34" charset="0"/>
                <a:cs typeface="Arial" panose="020B0604020202020204" pitchFamily="34" charset="0"/>
              </a:rPr>
              <a:t>What is the relationship between entrepreneurship and strategy?</a:t>
            </a:r>
            <a:r>
              <a:rPr kumimoji="0" lang="en-US" sz="2800" b="0" i="0" u="none" strike="noStrike" kern="100" cap="none" spc="0" normalizeH="0" baseline="0" noProof="0" dirty="0">
                <a:ln>
                  <a:noFill/>
                </a:ln>
                <a:solidFill>
                  <a:srgbClr val="4472C4"/>
                </a:solidFill>
                <a:effectLst/>
                <a:uLnTx/>
                <a:uFillTx/>
                <a:latin typeface="Calibri" panose="020F0502020204030204" pitchFamily="34" charset="0"/>
                <a:ea typeface="Calibri" panose="020F0502020204030204" pitchFamily="34" charset="0"/>
                <a:cs typeface="Arial" panose="020B0604020202020204" pitchFamily="34" charset="0"/>
              </a:rPr>
              <a:t> </a:t>
            </a:r>
          </a:p>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US" sz="2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Both entrepreneurship and strategic management </a:t>
            </a:r>
            <a:r>
              <a:rPr kumimoji="0" lang="en-US" sz="2800" b="0" i="0" u="sng" strike="noStrike" kern="1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rPr>
              <a:t>focus on the ways in which businesses create change </a:t>
            </a:r>
            <a:r>
              <a:rPr kumimoji="0" lang="en-US" sz="2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by exploiting opportunities they discover within the uncertain environments in which they operate.</a:t>
            </a:r>
          </a:p>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US" sz="2800" b="1" i="0" u="none" strike="noStrike" kern="1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rPr>
              <a:t>Entrepreneurs are able to create wealth by identifying opportunities </a:t>
            </a:r>
            <a:r>
              <a:rPr kumimoji="0" lang="en-US" sz="28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and then </a:t>
            </a:r>
            <a:r>
              <a:rPr kumimoji="0" lang="en-US" sz="2800" b="1" i="0" u="none" strike="noStrike" kern="1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rPr>
              <a:t>developing competitive advantages </a:t>
            </a:r>
            <a:r>
              <a:rPr kumimoji="0" lang="en-US" sz="2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to exploit them.</a:t>
            </a:r>
          </a:p>
        </p:txBody>
      </p:sp>
      <p:pic>
        <p:nvPicPr>
          <p:cNvPr id="5" name="Graphic 21">
            <a:extLst>
              <a:ext uri="{FF2B5EF4-FFF2-40B4-BE49-F238E27FC236}">
                <a16:creationId xmlns:a16="http://schemas.microsoft.com/office/drawing/2014/main" id="{4B4DB56A-D750-72A6-A6CF-3EB435A57C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6" name="Group 5">
            <a:extLst>
              <a:ext uri="{FF2B5EF4-FFF2-40B4-BE49-F238E27FC236}">
                <a16:creationId xmlns:a16="http://schemas.microsoft.com/office/drawing/2014/main" id="{8354B259-06E9-E22F-597B-452D12507D4B}"/>
              </a:ext>
            </a:extLst>
          </p:cNvPr>
          <p:cNvGrpSpPr/>
          <p:nvPr/>
        </p:nvGrpSpPr>
        <p:grpSpPr>
          <a:xfrm>
            <a:off x="2097943" y="977724"/>
            <a:ext cx="4384338" cy="547431"/>
            <a:chOff x="2097943" y="977724"/>
            <a:chExt cx="4384338" cy="547431"/>
          </a:xfrm>
        </p:grpSpPr>
        <p:sp>
          <p:nvSpPr>
            <p:cNvPr id="2" name="Rectangle 1">
              <a:extLst>
                <a:ext uri="{FF2B5EF4-FFF2-40B4-BE49-F238E27FC236}">
                  <a16:creationId xmlns:a16="http://schemas.microsoft.com/office/drawing/2014/main" id="{995B0007-FB68-F4C0-88C7-D615ED16C3CC}"/>
                </a:ext>
              </a:extLst>
            </p:cNvPr>
            <p:cNvSpPr/>
            <p:nvPr/>
          </p:nvSpPr>
          <p:spPr>
            <a:xfrm>
              <a:off x="2097943" y="977724"/>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3A8B0CB2-7299-D042-71D0-656A50E2060B}"/>
                </a:ext>
              </a:extLst>
            </p:cNvPr>
            <p:cNvSpPr txBox="1"/>
            <p:nvPr/>
          </p:nvSpPr>
          <p:spPr>
            <a:xfrm>
              <a:off x="2225901" y="1001672"/>
              <a:ext cx="4128422"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Entrepreneurship &amp; Strategy</a:t>
              </a:r>
              <a:endParaRPr lang="en-US" sz="2400" dirty="0">
                <a:solidFill>
                  <a:schemeClr val="bg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723634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5C51D-952B-B39B-EB2D-173308A67A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27113B-B135-449E-F10E-EA6AD540F6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C99C53-CCAF-502C-4017-4517C1BB95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66C9B8-CAC5-4032-F4AD-EB676FE9265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FA1E205-C657-4B11-58C6-E8E27D59C2D6}"/>
              </a:ext>
            </a:extLst>
          </p:cNvPr>
          <p:cNvSpPr txBox="1"/>
          <p:nvPr/>
        </p:nvSpPr>
        <p:spPr>
          <a:xfrm>
            <a:off x="1181062" y="1468531"/>
            <a:ext cx="9275690" cy="4032642"/>
          </a:xfrm>
          <a:prstGeom prst="rect">
            <a:avLst/>
          </a:prstGeom>
          <a:noFill/>
        </p:spPr>
        <p:txBody>
          <a:bodyPr wrap="square" rtlCol="0">
            <a:spAutoFit/>
          </a:bodyPr>
          <a:lstStyle/>
          <a:p>
            <a:pPr marL="457200" marR="0" lvl="0" indent="-457200" algn="just"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US" sz="2400" b="1" i="0" u="none" strike="noStrike" kern="1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457200" marR="0" lvl="0" indent="-457200" algn="just"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US" sz="2400" b="1" i="0" u="none" strike="noStrike" kern="1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cs typeface="Times New Roman" panose="02020603050405020304" pitchFamily="18" charset="0"/>
              </a:rPr>
              <a:t>Strategic entrepreneurship</a:t>
            </a:r>
            <a:r>
              <a:rPr kumimoji="0" lang="en-US" sz="2400" b="0" i="1" u="none" strike="noStrike" kern="1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is </a:t>
            </a:r>
            <a:r>
              <a:rPr kumimoji="0" lang="en-US" sz="2400" b="1"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the integration of entrepreneurship and strategic management knowledge.</a:t>
            </a:r>
          </a:p>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US" sz="2400" b="1"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1" i="0" u="none" strike="noStrike" kern="1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cs typeface="Times New Roman" panose="02020603050405020304" pitchFamily="18" charset="0"/>
              </a:rPr>
              <a:t>= entrepreneurship  +  strategic management </a:t>
            </a:r>
          </a:p>
          <a:p>
            <a:pPr marL="457200" marR="0" lvl="0" indent="-457200" algn="just"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lang="en-US" sz="2400" b="1"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marL="457200" marR="0" lvl="0" indent="-457200" algn="just"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US" sz="2400" b="1"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Successful entrepreneurs can notice the opportunities that many other people seem to miss</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and, more importantly, they are then able to </a:t>
            </a:r>
            <a:r>
              <a:rPr kumimoji="0" lang="en-US" sz="2400" b="0"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find the means to turn these possibilities into action</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0"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to</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0" i="0" u="sng"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bring to the market something novel and useful</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5" name="Graphic 21">
            <a:extLst>
              <a:ext uri="{FF2B5EF4-FFF2-40B4-BE49-F238E27FC236}">
                <a16:creationId xmlns:a16="http://schemas.microsoft.com/office/drawing/2014/main" id="{22E82608-5654-78CF-95DC-0F0F4F8138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90DE9C54-EA55-5E72-34F5-B99DD41C2B52}"/>
              </a:ext>
            </a:extLst>
          </p:cNvPr>
          <p:cNvPicPr>
            <a:picLocks noChangeAspect="1"/>
          </p:cNvPicPr>
          <p:nvPr/>
        </p:nvPicPr>
        <p:blipFill>
          <a:blip r:embed="rId4"/>
          <a:stretch>
            <a:fillRect/>
          </a:stretch>
        </p:blipFill>
        <p:spPr>
          <a:xfrm>
            <a:off x="1464157" y="2837856"/>
            <a:ext cx="8358340" cy="786452"/>
          </a:xfrm>
          <a:prstGeom prst="rect">
            <a:avLst/>
          </a:prstGeom>
        </p:spPr>
      </p:pic>
      <p:grpSp>
        <p:nvGrpSpPr>
          <p:cNvPr id="4" name="Group 3">
            <a:extLst>
              <a:ext uri="{FF2B5EF4-FFF2-40B4-BE49-F238E27FC236}">
                <a16:creationId xmlns:a16="http://schemas.microsoft.com/office/drawing/2014/main" id="{07BAB083-A7BE-E747-4A97-59E1BB1717C4}"/>
              </a:ext>
            </a:extLst>
          </p:cNvPr>
          <p:cNvGrpSpPr/>
          <p:nvPr/>
        </p:nvGrpSpPr>
        <p:grpSpPr>
          <a:xfrm>
            <a:off x="2097943" y="977724"/>
            <a:ext cx="4384338" cy="547431"/>
            <a:chOff x="2097943" y="977724"/>
            <a:chExt cx="4384338" cy="547431"/>
          </a:xfrm>
        </p:grpSpPr>
        <p:sp>
          <p:nvSpPr>
            <p:cNvPr id="6" name="Rectangle 5">
              <a:extLst>
                <a:ext uri="{FF2B5EF4-FFF2-40B4-BE49-F238E27FC236}">
                  <a16:creationId xmlns:a16="http://schemas.microsoft.com/office/drawing/2014/main" id="{3F586773-4D4C-C516-2B11-212E730256F9}"/>
                </a:ext>
              </a:extLst>
            </p:cNvPr>
            <p:cNvSpPr/>
            <p:nvPr/>
          </p:nvSpPr>
          <p:spPr>
            <a:xfrm>
              <a:off x="2097943" y="977724"/>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7" name="TextBox 6">
              <a:extLst>
                <a:ext uri="{FF2B5EF4-FFF2-40B4-BE49-F238E27FC236}">
                  <a16:creationId xmlns:a16="http://schemas.microsoft.com/office/drawing/2014/main" id="{0771E805-323D-1AF6-5649-272B0C0D9D37}"/>
                </a:ext>
              </a:extLst>
            </p:cNvPr>
            <p:cNvSpPr txBox="1"/>
            <p:nvPr/>
          </p:nvSpPr>
          <p:spPr>
            <a:xfrm>
              <a:off x="2097943" y="983152"/>
              <a:ext cx="4128422"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Strategic entrepreneurship </a:t>
              </a:r>
              <a:endParaRPr lang="en-US" sz="2400" dirty="0">
                <a:solidFill>
                  <a:schemeClr val="bg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06799179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3D46E-36FD-926E-D88C-A4CF2D35C7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0FA525-8097-9DBF-38ED-B704AD724F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FAD3994-6F5B-F39B-FCE9-D03C4B8E4C2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F514C6F-F0A1-D5F1-2644-D053A091362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274B3DC-70F6-5BDC-5640-37B7AAD393B6}"/>
              </a:ext>
            </a:extLst>
          </p:cNvPr>
          <p:cNvSpPr txBox="1"/>
          <p:nvPr/>
        </p:nvSpPr>
        <p:spPr>
          <a:xfrm>
            <a:off x="1181062" y="1468531"/>
            <a:ext cx="9212316"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Increasingly,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entrepreneurs are relying on the expertise and input of key stakeholders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as they launch and develop their businesses.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Stakeholders are: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1) Outside</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the firm in the </a:t>
            </a:r>
            <a:r>
              <a:rPr kumimoji="0" lang="en-US" sz="24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role of advisers</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2) Inside</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the firm in the </a:t>
            </a:r>
            <a:r>
              <a:rPr kumimoji="0" lang="en-US" sz="24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roles of investors and employees</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The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entrepreneur’s ability to create a powerful team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capable of breakthrough thinking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shapes the new venture’s potential success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and growth. </a:t>
            </a:r>
          </a:p>
        </p:txBody>
      </p:sp>
      <p:pic>
        <p:nvPicPr>
          <p:cNvPr id="5" name="Graphic 21">
            <a:extLst>
              <a:ext uri="{FF2B5EF4-FFF2-40B4-BE49-F238E27FC236}">
                <a16:creationId xmlns:a16="http://schemas.microsoft.com/office/drawing/2014/main" id="{D9B92EE2-AC29-D279-D456-E83B72B321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4261"/>
            <a:ext cx="2305141" cy="1076343"/>
          </a:xfrm>
          <a:prstGeom prst="rect">
            <a:avLst/>
          </a:prstGeom>
        </p:spPr>
      </p:pic>
      <p:grpSp>
        <p:nvGrpSpPr>
          <p:cNvPr id="2" name="Group 1">
            <a:extLst>
              <a:ext uri="{FF2B5EF4-FFF2-40B4-BE49-F238E27FC236}">
                <a16:creationId xmlns:a16="http://schemas.microsoft.com/office/drawing/2014/main" id="{FC9D48BE-388C-F388-E323-D2316F51452C}"/>
              </a:ext>
            </a:extLst>
          </p:cNvPr>
          <p:cNvGrpSpPr/>
          <p:nvPr/>
        </p:nvGrpSpPr>
        <p:grpSpPr>
          <a:xfrm>
            <a:off x="2224686" y="977724"/>
            <a:ext cx="2305141" cy="547431"/>
            <a:chOff x="2097943" y="977724"/>
            <a:chExt cx="3290325" cy="547431"/>
          </a:xfrm>
        </p:grpSpPr>
        <p:sp>
          <p:nvSpPr>
            <p:cNvPr id="3" name="Rectangle 2">
              <a:extLst>
                <a:ext uri="{FF2B5EF4-FFF2-40B4-BE49-F238E27FC236}">
                  <a16:creationId xmlns:a16="http://schemas.microsoft.com/office/drawing/2014/main" id="{EDBDD493-8CA5-F45A-AA21-CF4F60F30259}"/>
                </a:ext>
              </a:extLst>
            </p:cNvPr>
            <p:cNvSpPr/>
            <p:nvPr/>
          </p:nvSpPr>
          <p:spPr>
            <a:xfrm>
              <a:off x="2097943" y="977724"/>
              <a:ext cx="3290325"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4" name="TextBox 3">
              <a:extLst>
                <a:ext uri="{FF2B5EF4-FFF2-40B4-BE49-F238E27FC236}">
                  <a16:creationId xmlns:a16="http://schemas.microsoft.com/office/drawing/2014/main" id="{B55ECCCB-B168-F414-79D8-E6E5956F16A1}"/>
                </a:ext>
              </a:extLst>
            </p:cNvPr>
            <p:cNvSpPr txBox="1"/>
            <p:nvPr/>
          </p:nvSpPr>
          <p:spPr>
            <a:xfrm>
              <a:off x="2225901" y="1001672"/>
              <a:ext cx="2862147"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Stakeholders</a:t>
              </a:r>
              <a:endParaRPr lang="en-US" sz="2400" dirty="0">
                <a:solidFill>
                  <a:schemeClr val="bg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2734133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2575E-BCE3-05EC-EBDD-F652C2F603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7A8391-074E-D413-C30B-4D2BFC89EF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D8F4F51-8B5F-1760-1B49-815F21EB32B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261AC0-B56A-4ADB-B4BA-A96C0172046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7709E5-687C-C00A-88E6-73BDF82BC7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A61431D-87E9-F9EB-15E2-3449005A629E}"/>
              </a:ext>
            </a:extLst>
          </p:cNvPr>
          <p:cNvPicPr>
            <a:picLocks noChangeAspect="1"/>
          </p:cNvPicPr>
          <p:nvPr/>
        </p:nvPicPr>
        <p:blipFill>
          <a:blip r:embed="rId4"/>
          <a:stretch>
            <a:fillRect/>
          </a:stretch>
        </p:blipFill>
        <p:spPr>
          <a:xfrm>
            <a:off x="4436198" y="1356618"/>
            <a:ext cx="5905194" cy="4180345"/>
          </a:xfrm>
          <a:prstGeom prst="rect">
            <a:avLst/>
          </a:prstGeom>
        </p:spPr>
      </p:pic>
      <p:sp>
        <p:nvSpPr>
          <p:cNvPr id="2" name="TextBox 1">
            <a:extLst>
              <a:ext uri="{FF2B5EF4-FFF2-40B4-BE49-F238E27FC236}">
                <a16:creationId xmlns:a16="http://schemas.microsoft.com/office/drawing/2014/main" id="{6083F8E2-699C-9C01-0329-7C9299434C08}"/>
              </a:ext>
            </a:extLst>
          </p:cNvPr>
          <p:cNvSpPr txBox="1"/>
          <p:nvPr/>
        </p:nvSpPr>
        <p:spPr>
          <a:xfrm>
            <a:off x="1256224" y="3012054"/>
            <a:ext cx="3510555" cy="646331"/>
          </a:xfrm>
          <a:prstGeom prst="rect">
            <a:avLst/>
          </a:prstGeom>
          <a:noFill/>
        </p:spPr>
        <p:txBody>
          <a:bodyPr wrap="square" rtlCol="0">
            <a:spAutoFit/>
          </a:bodyPr>
          <a:lstStyle/>
          <a:p>
            <a:r>
              <a:rPr lang="en-US" sz="1800" b="1" i="0" dirty="0">
                <a:solidFill>
                  <a:srgbClr val="1A459D"/>
                </a:solidFill>
                <a:effectLst/>
                <a:latin typeface="Frutiger-Light"/>
              </a:rPr>
              <a:t>ENTREPRENEURSHIP STRATEGY</a:t>
            </a:r>
            <a:r>
              <a:rPr lang="en-US" b="1" dirty="0"/>
              <a:t> </a:t>
            </a:r>
            <a:br>
              <a:rPr lang="en-US" b="1" dirty="0"/>
            </a:br>
            <a:endParaRPr lang="en-US" b="1"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6632485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3942D84-15E5-E17F-4EFD-A9390A235A35}"/>
              </a:ext>
            </a:extLst>
          </p:cNvPr>
          <p:cNvSpPr/>
          <p:nvPr/>
        </p:nvSpPr>
        <p:spPr>
          <a:xfrm>
            <a:off x="8537418" y="1017198"/>
            <a:ext cx="3654582" cy="5294183"/>
          </a:xfrm>
          <a:prstGeom prst="roundRect">
            <a:avLst>
              <a:gd name="adj" fmla="val 6140"/>
            </a:avLst>
          </a:prstGeom>
          <a:solidFill>
            <a:srgbClr val="00B0F0">
              <a:alpha val="62000"/>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39" y="1266558"/>
            <a:ext cx="10079071" cy="47803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3819" y="1261656"/>
            <a:ext cx="9893651" cy="923330"/>
          </a:xfrm>
          <a:prstGeom prst="rect">
            <a:avLst/>
          </a:prstGeom>
          <a:noFill/>
        </p:spPr>
        <p:txBody>
          <a:bodyPr wrap="square" rtlCol="0">
            <a:spAutoFit/>
          </a:bodyPr>
          <a:lstStyle/>
          <a:p>
            <a:r>
              <a:rPr lang="en-US" sz="1800" b="1" i="0" dirty="0">
                <a:effectLst/>
                <a:latin typeface="Frutiger-Light"/>
              </a:rPr>
              <a:t>Entrepreneurial Stages: Changing Patterns, Strategies, and Entrepreneurial Roles</a:t>
            </a:r>
            <a:r>
              <a:rPr lang="en-US" b="1" dirty="0"/>
              <a:t> </a:t>
            </a:r>
            <a:br>
              <a:rPr lang="en-US" dirty="0"/>
            </a:br>
            <a:endParaRPr lang="en-US" dirty="0">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graphicFrame>
        <p:nvGraphicFramePr>
          <p:cNvPr id="4" name="Table 3">
            <a:extLst>
              <a:ext uri="{FF2B5EF4-FFF2-40B4-BE49-F238E27FC236}">
                <a16:creationId xmlns:a16="http://schemas.microsoft.com/office/drawing/2014/main" id="{52B8D4EB-79BF-6EB7-A793-B2A301EF00CB}"/>
              </a:ext>
            </a:extLst>
          </p:cNvPr>
          <p:cNvGraphicFramePr>
            <a:graphicFrameLocks noGrp="1"/>
          </p:cNvGraphicFramePr>
          <p:nvPr>
            <p:extLst>
              <p:ext uri="{D42A27DB-BD31-4B8C-83A1-F6EECF244321}">
                <p14:modId xmlns:p14="http://schemas.microsoft.com/office/powerpoint/2010/main" val="54673758"/>
              </p:ext>
            </p:extLst>
          </p:nvPr>
        </p:nvGraphicFramePr>
        <p:xfrm>
          <a:off x="577084" y="1577243"/>
          <a:ext cx="9893650" cy="4394091"/>
        </p:xfrm>
        <a:graphic>
          <a:graphicData uri="http://schemas.openxmlformats.org/drawingml/2006/table">
            <a:tbl>
              <a:tblPr firstRow="1" firstCol="1" bandRow="1">
                <a:tableStyleId>{5C22544A-7EE6-4342-B048-85BDC9FD1C3A}</a:tableStyleId>
              </a:tblPr>
              <a:tblGrid>
                <a:gridCol w="2393045">
                  <a:extLst>
                    <a:ext uri="{9D8B030D-6E8A-4147-A177-3AD203B41FA5}">
                      <a16:colId xmlns:a16="http://schemas.microsoft.com/office/drawing/2014/main" val="1091369515"/>
                    </a:ext>
                  </a:extLst>
                </a:gridCol>
                <a:gridCol w="2565153">
                  <a:extLst>
                    <a:ext uri="{9D8B030D-6E8A-4147-A177-3AD203B41FA5}">
                      <a16:colId xmlns:a16="http://schemas.microsoft.com/office/drawing/2014/main" val="3585303829"/>
                    </a:ext>
                  </a:extLst>
                </a:gridCol>
                <a:gridCol w="2467726">
                  <a:extLst>
                    <a:ext uri="{9D8B030D-6E8A-4147-A177-3AD203B41FA5}">
                      <a16:colId xmlns:a16="http://schemas.microsoft.com/office/drawing/2014/main" val="2550437553"/>
                    </a:ext>
                  </a:extLst>
                </a:gridCol>
                <a:gridCol w="2467726">
                  <a:extLst>
                    <a:ext uri="{9D8B030D-6E8A-4147-A177-3AD203B41FA5}">
                      <a16:colId xmlns:a16="http://schemas.microsoft.com/office/drawing/2014/main" val="2104465615"/>
                    </a:ext>
                  </a:extLst>
                </a:gridCol>
              </a:tblGrid>
              <a:tr h="502591">
                <a:tc>
                  <a:txBody>
                    <a:bodyPr/>
                    <a:lstStyle/>
                    <a:p>
                      <a:pPr marL="0" marR="0">
                        <a:lnSpc>
                          <a:spcPct val="107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 </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Stage I: Entrepreneurial</a:t>
                      </a:r>
                      <a:endParaRPr lang="en-US" sz="1400" kern="10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Strategies for the</a:t>
                      </a:r>
                      <a:endParaRPr lang="en-US" sz="1400" kern="10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400" b="1" kern="0">
                          <a:solidFill>
                            <a:srgbClr val="FF0000"/>
                          </a:solidFill>
                          <a:effectLst/>
                          <a:highlight>
                            <a:srgbClr val="FFFF00"/>
                          </a:highlight>
                          <a:latin typeface="Times New Roman" panose="02020603050405020304" pitchFamily="18" charset="0"/>
                          <a:cs typeface="Times New Roman" panose="02020603050405020304" pitchFamily="18" charset="0"/>
                        </a:rPr>
                        <a:t>Emerging Venture</a:t>
                      </a:r>
                      <a:endParaRPr lang="en-US" sz="1400" b="1" kern="100" dirty="0">
                        <a:solidFill>
                          <a:srgbClr val="FF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Stage II: Entrepreneurial</a:t>
                      </a:r>
                      <a:endParaRPr lang="en-US" sz="1400" kern="10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Strategies for the</a:t>
                      </a:r>
                      <a:endParaRPr lang="en-US" sz="1400" kern="10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400" kern="0">
                          <a:solidFill>
                            <a:srgbClr val="FF0000"/>
                          </a:solidFill>
                          <a:effectLst/>
                          <a:highlight>
                            <a:srgbClr val="FFFF00"/>
                          </a:highlight>
                          <a:latin typeface="Times New Roman" panose="02020603050405020304" pitchFamily="18" charset="0"/>
                          <a:cs typeface="Times New Roman" panose="02020603050405020304" pitchFamily="18" charset="0"/>
                        </a:rPr>
                        <a:t>Growing Venture</a:t>
                      </a:r>
                      <a:endParaRPr lang="en-US" sz="1400" kern="100" dirty="0">
                        <a:solidFill>
                          <a:srgbClr val="FF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Stage III: Entrepreneurial</a:t>
                      </a:r>
                      <a:endParaRPr lang="en-US" sz="1400"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Strategies for the</a:t>
                      </a:r>
                      <a:endParaRPr lang="en-US" sz="1400"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400" kern="0" dirty="0">
                          <a:solidFill>
                            <a:srgbClr val="FF0000"/>
                          </a:solidFill>
                          <a:effectLst/>
                          <a:highlight>
                            <a:srgbClr val="FFFF00"/>
                          </a:highlight>
                          <a:latin typeface="Times New Roman" panose="02020603050405020304" pitchFamily="18" charset="0"/>
                          <a:cs typeface="Times New Roman" panose="02020603050405020304" pitchFamily="18" charset="0"/>
                        </a:rPr>
                        <a:t>Established Venture</a:t>
                      </a:r>
                      <a:endParaRPr lang="en-US" sz="1400" kern="100" dirty="0">
                        <a:solidFill>
                          <a:srgbClr val="FF000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61880816"/>
                  </a:ext>
                </a:extLst>
              </a:tr>
              <a:tr h="1692811">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Changing patterns of strategic needs of</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Entrepreneurial firms</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just">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-Strategic framework for</a:t>
                      </a:r>
                      <a:endParaRPr lang="en-US" sz="1400" kern="100" dirty="0">
                        <a:effectLst/>
                        <a:latin typeface="Times New Roman" panose="02020603050405020304" pitchFamily="18" charset="0"/>
                        <a:cs typeface="Times New Roman" panose="02020603050405020304" pitchFamily="18" charset="0"/>
                      </a:endParaRPr>
                    </a:p>
                    <a:p>
                      <a:pPr marL="0" marR="0" algn="just">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new venture formation</a:t>
                      </a:r>
                      <a:endParaRPr lang="en-US" sz="1400" kern="100" dirty="0">
                        <a:effectLst/>
                        <a:latin typeface="Times New Roman" panose="02020603050405020304" pitchFamily="18" charset="0"/>
                        <a:cs typeface="Times New Roman" panose="02020603050405020304" pitchFamily="18" charset="0"/>
                      </a:endParaRPr>
                    </a:p>
                    <a:p>
                      <a:pPr marL="0" marR="0" algn="just">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a:t>
                      </a:r>
                      <a:r>
                        <a:rPr lang="en-US" sz="1400" kern="0" dirty="0">
                          <a:solidFill>
                            <a:srgbClr val="FF0000"/>
                          </a:solidFill>
                          <a:effectLst/>
                          <a:latin typeface="Times New Roman" panose="02020603050405020304" pitchFamily="18" charset="0"/>
                          <a:cs typeface="Times New Roman" panose="02020603050405020304" pitchFamily="18" charset="0"/>
                        </a:rPr>
                        <a:t>Creativity and opportunity</a:t>
                      </a:r>
                      <a:endParaRPr lang="en-US" sz="1400" kern="100" dirty="0">
                        <a:solidFill>
                          <a:srgbClr val="FF0000"/>
                        </a:solidFill>
                        <a:effectLst/>
                        <a:latin typeface="Times New Roman" panose="02020603050405020304" pitchFamily="18" charset="0"/>
                        <a:cs typeface="Times New Roman" panose="02020603050405020304" pitchFamily="18" charset="0"/>
                      </a:endParaRPr>
                    </a:p>
                    <a:p>
                      <a:pPr marL="0" marR="0" algn="just">
                        <a:lnSpc>
                          <a:spcPct val="107000"/>
                        </a:lnSpc>
                        <a:spcBef>
                          <a:spcPts val="0"/>
                        </a:spcBef>
                        <a:spcAft>
                          <a:spcPts val="0"/>
                        </a:spcAft>
                      </a:pPr>
                      <a:r>
                        <a:rPr lang="en-US" sz="1400" kern="0" dirty="0">
                          <a:solidFill>
                            <a:srgbClr val="FF0000"/>
                          </a:solidFill>
                          <a:effectLst/>
                          <a:latin typeface="Times New Roman" panose="02020603050405020304" pitchFamily="18" charset="0"/>
                          <a:cs typeface="Times New Roman" panose="02020603050405020304" pitchFamily="18" charset="0"/>
                        </a:rPr>
                        <a:t>identification (the </a:t>
                      </a:r>
                      <a:r>
                        <a:rPr lang="en-US" sz="1400" b="1" kern="0" dirty="0">
                          <a:solidFill>
                            <a:srgbClr val="FF0000"/>
                          </a:solidFill>
                          <a:effectLst/>
                          <a:latin typeface="Times New Roman" panose="02020603050405020304" pitchFamily="18" charset="0"/>
                          <a:cs typeface="Times New Roman" panose="02020603050405020304" pitchFamily="18" charset="0"/>
                        </a:rPr>
                        <a:t>discovery process</a:t>
                      </a:r>
                      <a:r>
                        <a:rPr lang="en-US" sz="1400" kern="0" dirty="0">
                          <a:solidFill>
                            <a:srgbClr val="FF0000"/>
                          </a:solidFill>
                          <a:effectLst/>
                          <a:latin typeface="Times New Roman" panose="02020603050405020304" pitchFamily="18" charset="0"/>
                          <a:cs typeface="Times New Roman" panose="02020603050405020304" pitchFamily="18" charset="0"/>
                        </a:rPr>
                        <a:t>)</a:t>
                      </a:r>
                      <a:endParaRPr lang="en-US" sz="1400" kern="100" dirty="0">
                        <a:solidFill>
                          <a:srgbClr val="FF0000"/>
                        </a:solidFill>
                        <a:effectLst/>
                        <a:latin typeface="Times New Roman" panose="02020603050405020304" pitchFamily="18" charset="0"/>
                        <a:cs typeface="Times New Roman" panose="02020603050405020304" pitchFamily="18" charset="0"/>
                      </a:endParaRPr>
                    </a:p>
                    <a:p>
                      <a:pPr marL="0" marR="0" algn="just">
                        <a:lnSpc>
                          <a:spcPct val="107000"/>
                        </a:lnSpc>
                        <a:spcBef>
                          <a:spcPts val="0"/>
                        </a:spcBef>
                        <a:spcAft>
                          <a:spcPts val="0"/>
                        </a:spcAft>
                      </a:pPr>
                      <a:r>
                        <a:rPr lang="en-US" sz="1400" kern="0" dirty="0">
                          <a:solidFill>
                            <a:srgbClr val="FF0000"/>
                          </a:solidFill>
                          <a:effectLst/>
                          <a:latin typeface="Times New Roman" panose="02020603050405020304" pitchFamily="18" charset="0"/>
                          <a:cs typeface="Times New Roman" panose="02020603050405020304" pitchFamily="18" charset="0"/>
                        </a:rPr>
                        <a:t>-Evaluating and exploiting</a:t>
                      </a:r>
                      <a:endParaRPr lang="en-US" sz="1400" kern="100" dirty="0">
                        <a:solidFill>
                          <a:srgbClr val="FF0000"/>
                        </a:solidFill>
                        <a:effectLst/>
                        <a:latin typeface="Times New Roman" panose="02020603050405020304" pitchFamily="18" charset="0"/>
                        <a:cs typeface="Times New Roman" panose="02020603050405020304" pitchFamily="18" charset="0"/>
                      </a:endParaRPr>
                    </a:p>
                    <a:p>
                      <a:pPr marL="0" marR="0" algn="just">
                        <a:lnSpc>
                          <a:spcPct val="107000"/>
                        </a:lnSpc>
                        <a:spcBef>
                          <a:spcPts val="0"/>
                        </a:spcBef>
                        <a:spcAft>
                          <a:spcPts val="0"/>
                        </a:spcAft>
                      </a:pPr>
                      <a:r>
                        <a:rPr lang="en-US" sz="1400" kern="0" dirty="0">
                          <a:solidFill>
                            <a:srgbClr val="FF0000"/>
                          </a:solidFill>
                          <a:effectLst/>
                          <a:latin typeface="Times New Roman" panose="02020603050405020304" pitchFamily="18" charset="0"/>
                          <a:cs typeface="Times New Roman" panose="02020603050405020304" pitchFamily="18" charset="0"/>
                        </a:rPr>
                        <a:t>opportunities (the </a:t>
                      </a:r>
                      <a:r>
                        <a:rPr lang="en-US" sz="1400" b="1" kern="0" dirty="0">
                          <a:solidFill>
                            <a:srgbClr val="FF0000"/>
                          </a:solidFill>
                          <a:effectLst/>
                          <a:latin typeface="Times New Roman" panose="02020603050405020304" pitchFamily="18" charset="0"/>
                          <a:cs typeface="Times New Roman" panose="02020603050405020304" pitchFamily="18" charset="0"/>
                        </a:rPr>
                        <a:t>assessment process</a:t>
                      </a:r>
                      <a:r>
                        <a:rPr lang="en-US" sz="1400" kern="0" dirty="0">
                          <a:solidFill>
                            <a:srgbClr val="FF0000"/>
                          </a:solidFill>
                          <a:effectLst/>
                          <a:latin typeface="Times New Roman" panose="02020603050405020304" pitchFamily="18" charset="0"/>
                          <a:cs typeface="Times New Roman" panose="02020603050405020304" pitchFamily="18" charset="0"/>
                        </a:rPr>
                        <a:t>) </a:t>
                      </a:r>
                    </a:p>
                    <a:p>
                      <a:pPr marL="0" marR="0" algn="just">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a:t>
                      </a:r>
                      <a:r>
                        <a:rPr lang="en-US" sz="1400" b="1" kern="0" dirty="0">
                          <a:solidFill>
                            <a:srgbClr val="FF0000"/>
                          </a:solidFill>
                          <a:effectLst/>
                          <a:latin typeface="Times New Roman" panose="02020603050405020304" pitchFamily="18" charset="0"/>
                          <a:cs typeface="Times New Roman" panose="02020603050405020304" pitchFamily="18" charset="0"/>
                        </a:rPr>
                        <a:t>Market entry</a:t>
                      </a:r>
                      <a:endParaRPr lang="en-US" sz="14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 </a:t>
                      </a:r>
                      <a:r>
                        <a:rPr lang="en-US" sz="1400" b="1" kern="0" dirty="0">
                          <a:solidFill>
                            <a:srgbClr val="FF0000"/>
                          </a:solidFill>
                          <a:effectLst/>
                          <a:latin typeface="Times New Roman" panose="02020603050405020304" pitchFamily="18" charset="0"/>
                          <a:cs typeface="Times New Roman" panose="02020603050405020304" pitchFamily="18" charset="0"/>
                        </a:rPr>
                        <a:t>Financial resource capabilities</a:t>
                      </a:r>
                      <a:endParaRPr lang="en-US" sz="1400" b="1" kern="100" dirty="0">
                        <a:solidFill>
                          <a:srgbClr val="FF0000"/>
                        </a:solidFill>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 The evolving management team:</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capabilities for nurturing growth by</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building networks and strategic alliances</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-Creativity and innovation strategies</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for breakthrough thinking: reinvention and change to sustain growth </a:t>
                      </a: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a:t>
                      </a:r>
                      <a:r>
                        <a:rPr lang="en-US" sz="1400" b="1" kern="0" dirty="0">
                          <a:solidFill>
                            <a:srgbClr val="FF0000"/>
                          </a:solidFill>
                          <a:effectLst/>
                          <a:latin typeface="Times New Roman" panose="02020603050405020304" pitchFamily="18" charset="0"/>
                          <a:cs typeface="Times New Roman" panose="02020603050405020304" pitchFamily="18" charset="0"/>
                        </a:rPr>
                        <a:t>Tapping new markets </a:t>
                      </a:r>
                      <a:r>
                        <a:rPr lang="en-US" sz="1400" kern="0" dirty="0">
                          <a:effectLst/>
                          <a:latin typeface="Times New Roman" panose="02020603050405020304" pitchFamily="18" charset="0"/>
                          <a:cs typeface="Times New Roman" panose="02020603050405020304" pitchFamily="18" charset="0"/>
                        </a:rPr>
                        <a:t>and </a:t>
                      </a:r>
                      <a:r>
                        <a:rPr lang="en-US" sz="1400" b="1" kern="0" dirty="0">
                          <a:solidFill>
                            <a:srgbClr val="FF0000"/>
                          </a:solidFill>
                          <a:effectLst/>
                          <a:latin typeface="Times New Roman" panose="02020603050405020304" pitchFamily="18" charset="0"/>
                          <a:cs typeface="Times New Roman" panose="02020603050405020304" pitchFamily="18" charset="0"/>
                        </a:rPr>
                        <a:t>opportunities: franchising, mergers &amp; acquisitions</a:t>
                      </a:r>
                      <a:endParaRPr lang="en-US" sz="14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661591499"/>
                  </a:ext>
                </a:extLst>
              </a:tr>
              <a:tr h="1182717">
                <a:tc>
                  <a:txBody>
                    <a:bodyPr/>
                    <a:lstStyle/>
                    <a:p>
                      <a:pPr marL="0" marR="0">
                        <a:lnSpc>
                          <a:spcPct val="107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Strategic plan</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The strategic plan: vision and values, the internal and external environment, and</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Organizational strategies for the</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entrepreneurial team</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The strategic plan for the growing venture</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Building an entrepreneurial model:</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Learning from failure and serial</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entrepreneurship</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063391567"/>
                  </a:ext>
                </a:extLst>
              </a:tr>
              <a:tr h="502591">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Strategic roles</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Creativity, opportunity</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identification, and evaluation</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7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Opportunity implementation and</a:t>
                      </a:r>
                      <a:endParaRPr lang="en-US" sz="1400" kern="10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firm growth</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Continual innovation</a:t>
                      </a:r>
                      <a:endParaRPr lang="en-US" sz="140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and reinvention</a:t>
                      </a: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3770928"/>
                  </a:ext>
                </a:extLst>
              </a:tr>
            </a:tbl>
          </a:graphicData>
        </a:graphic>
      </p:graphicFrame>
      <p:pic>
        <p:nvPicPr>
          <p:cNvPr id="5" name="Graphic 21">
            <a:extLst>
              <a:ext uri="{FF2B5EF4-FFF2-40B4-BE49-F238E27FC236}">
                <a16:creationId xmlns:a16="http://schemas.microsoft.com/office/drawing/2014/main" id="{BE2E0224-41C0-3671-CA6C-F16602960D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3326"/>
            <a:ext cx="2305141" cy="1076343"/>
          </a:xfrm>
          <a:prstGeom prst="rect">
            <a:avLst/>
          </a:prstGeom>
        </p:spPr>
      </p:pic>
      <p:grpSp>
        <p:nvGrpSpPr>
          <p:cNvPr id="8" name="Group 7">
            <a:extLst>
              <a:ext uri="{FF2B5EF4-FFF2-40B4-BE49-F238E27FC236}">
                <a16:creationId xmlns:a16="http://schemas.microsoft.com/office/drawing/2014/main" id="{BBDB3953-85A0-A3E2-04C3-B8607F764C9D}"/>
              </a:ext>
            </a:extLst>
          </p:cNvPr>
          <p:cNvGrpSpPr/>
          <p:nvPr/>
        </p:nvGrpSpPr>
        <p:grpSpPr>
          <a:xfrm>
            <a:off x="3519130" y="636836"/>
            <a:ext cx="4384338" cy="547431"/>
            <a:chOff x="1839619" y="973826"/>
            <a:chExt cx="4384338" cy="547431"/>
          </a:xfrm>
        </p:grpSpPr>
        <p:sp>
          <p:nvSpPr>
            <p:cNvPr id="9" name="Rectangle 8">
              <a:extLst>
                <a:ext uri="{FF2B5EF4-FFF2-40B4-BE49-F238E27FC236}">
                  <a16:creationId xmlns:a16="http://schemas.microsoft.com/office/drawing/2014/main" id="{57CD9E6E-5B9A-8278-D851-7D7CDAFF1D6C}"/>
                </a:ext>
              </a:extLst>
            </p:cNvPr>
            <p:cNvSpPr/>
            <p:nvPr/>
          </p:nvSpPr>
          <p:spPr>
            <a:xfrm>
              <a:off x="1839619" y="973826"/>
              <a:ext cx="438433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10" name="TextBox 9">
              <a:extLst>
                <a:ext uri="{FF2B5EF4-FFF2-40B4-BE49-F238E27FC236}">
                  <a16:creationId xmlns:a16="http://schemas.microsoft.com/office/drawing/2014/main" id="{BB2C61EB-03A1-E7DD-3041-2DC598257C2E}"/>
                </a:ext>
              </a:extLst>
            </p:cNvPr>
            <p:cNvSpPr txBox="1"/>
            <p:nvPr/>
          </p:nvSpPr>
          <p:spPr>
            <a:xfrm>
              <a:off x="1967577" y="1033869"/>
              <a:ext cx="4128422"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Entrepreneurial Stages</a:t>
              </a:r>
              <a:endParaRPr lang="en-US" sz="2400" dirty="0">
                <a:solidFill>
                  <a:schemeClr val="bg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37611829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2B8ADC-F254-E2F5-0EF6-1374F84E8D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C57604-9056-E644-6BD4-8EFFA5DB0F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7D69828-EC01-97DB-8DDC-0C8E1153C77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7AC45B8-3BFB-FF8E-4A92-2E22EC0CA705}"/>
              </a:ext>
            </a:extLst>
          </p:cNvPr>
          <p:cNvSpPr/>
          <p:nvPr/>
        </p:nvSpPr>
        <p:spPr>
          <a:xfrm>
            <a:off x="1208222" y="1059256"/>
            <a:ext cx="9345750" cy="4640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7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Stage I: Entrepreneurial Strategies for the Emerging Venture</a:t>
            </a:r>
            <a:endParaRPr kumimoji="0" lang="en-US" sz="2400" b="0" i="0" u="none" strike="noStrike" kern="1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Strategic needs of entrepreneurial firms</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Strategic framework for new venture formation</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Creativity and </a:t>
            </a: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opportunity identification </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 </a:t>
            </a: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discovery process</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Evaluating and </a:t>
            </a: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exploiting opportunities </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 </a:t>
            </a: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assessment process</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Market entry</a:t>
            </a:r>
            <a:endParaRPr kumimoji="0" lang="en-US" sz="2000" b="1"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 strategic plan: </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sng"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Vision and values</a:t>
            </a: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 </a:t>
            </a:r>
            <a:r>
              <a:rPr kumimoji="0" lang="en-US" sz="2000" b="0" i="0" u="sng"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internal and external environment</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and</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Organizational strategies for the </a:t>
            </a:r>
            <a:r>
              <a:rPr kumimoji="0" lang="en-US" sz="2000" b="0" i="0" u="sng"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entrepreneurial team</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Strategic roles:</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Creativity, </a:t>
            </a: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opportunity identification</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and evaluation. </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751580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5E7C1-7BCB-C598-4672-F7C16CB8DC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076302-C9F4-F137-C438-82ECAE05D8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4FD482-F83E-0F83-31FE-2929B039C3A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021A6F4-4CFB-5126-C8FA-5B958105A65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0"/>
              </a:spcAft>
            </a:pPr>
            <a:r>
              <a:rPr lang="en-US" sz="2400" b="1" kern="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Stage II: Entrepreneurial Strategies for the Growing Venture</a:t>
            </a:r>
            <a:endParaRPr lang="en-US" sz="2400"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Strategic needs of entrepreneurial firms</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kern="100" cap="none" spc="0" normalizeH="0" baseline="0" noProof="0" dirty="0">
              <a:ln>
                <a:noFill/>
              </a:ln>
              <a:solidFill>
                <a:prstClr val="white"/>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Financial resource </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capabilities.</a:t>
            </a:r>
            <a:endParaRPr kumimoji="0" lang="en-US" sz="2000" b="0" i="0" u="none" strike="noStrike" kern="100" cap="none" spc="0" normalizeH="0" baseline="0" noProof="0" dirty="0">
              <a:ln>
                <a:noFill/>
              </a:ln>
              <a:solidFill>
                <a:prstClr val="white"/>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 evolving </a:t>
            </a: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management team</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000" b="0" i="0" u="none" strike="noStrike" kern="100" cap="none" spc="0" normalizeH="0" baseline="0" noProof="0" dirty="0">
              <a:ln>
                <a:noFill/>
              </a:ln>
              <a:solidFill>
                <a:prstClr val="white"/>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capabilities for nurturing growth by </a:t>
            </a: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building networks and strategic alliances</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000" b="0" i="0" u="none" strike="noStrike" kern="100" cap="none" spc="0" normalizeH="0" baseline="0" noProof="0" dirty="0">
              <a:ln>
                <a:noFill/>
              </a:ln>
              <a:solidFill>
                <a:prstClr val="white"/>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kern="100" cap="none" spc="0" normalizeH="0" baseline="0" noProof="0" dirty="0">
              <a:ln>
                <a:noFill/>
              </a:ln>
              <a:solidFill>
                <a:prstClr val="white"/>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 strategic plan:</a:t>
            </a: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 plan for the growing venture.</a:t>
            </a:r>
            <a:endParaRPr kumimoji="0" lang="en-US" sz="2000" b="0"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kern="100" cap="none" spc="0" normalizeH="0" baseline="0" noProof="0" dirty="0">
              <a:ln>
                <a:noFill/>
              </a:ln>
              <a:solidFill>
                <a:prstClr val="white"/>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Strategic roles:</a:t>
            </a:r>
            <a:endParaRPr kumimoji="0" lang="en-US" sz="2000" b="0" i="0" u="none" strike="noStrike" kern="100" cap="none" spc="0" normalizeH="0" baseline="0" noProof="0" dirty="0">
              <a:ln>
                <a:noFill/>
              </a:ln>
              <a:solidFill>
                <a:prstClr val="white"/>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Opportunity implementation </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and firm growth.</a:t>
            </a:r>
            <a:endParaRPr kumimoji="0" lang="en-US" sz="2000" b="0" i="0" u="none" strike="noStrike" kern="100" cap="none" spc="0" normalizeH="0" baseline="0" noProof="0" dirty="0">
              <a:ln>
                <a:noFill/>
              </a:ln>
              <a:solidFill>
                <a:prstClr val="white"/>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427479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5B00A-EBB1-E732-6724-CE915B0F77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02C923-448E-29EA-F394-773DEB9FA9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79A3A81-889B-188F-CFC1-B711DF95327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AA8D98F-1FD5-F0DE-D608-5BA91D90800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7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Stage III: Entrepreneurial Strategies for the Established Venture</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Strategic needs of entrepreneurial firms</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Creativity and innovation strategies for breakthrough thinking: reinvention and change to </a:t>
            </a: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sustain growth </a:t>
            </a:r>
            <a:endParaRPr kumimoji="0" lang="en-US" sz="2000" b="1"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Tapping new markets and opportunities</a:t>
            </a: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sng"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franchising, mergers &amp; acquisitions.</a:t>
            </a:r>
            <a:endParaRPr kumimoji="0" lang="en-US" sz="2000" b="0" i="0" u="sng"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 strategic plan</a:t>
            </a: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Building an entrepreneurial model</a:t>
            </a:r>
            <a:endParaRPr kumimoji="0" lang="en-US" sz="2000" b="1"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Learning from failure and serial entrepreneurship</a:t>
            </a:r>
            <a:endPar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242021"/>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Strategic roles: </a:t>
            </a:r>
            <a:r>
              <a:rPr kumimoji="0" lang="en-US" sz="2000" b="1" i="0" u="none" strike="noStrike" kern="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Continual innovation and reinvention</a:t>
            </a:r>
            <a:endParaRPr kumimoji="0" lang="en-US" sz="2000" b="1"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3759303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197386" y="774976"/>
            <a:ext cx="9994613" cy="2592485"/>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02828" y="1421275"/>
            <a:ext cx="9583727"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449119" y="774976"/>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Test your knowledge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727260" y="1522531"/>
            <a:ext cx="9345750" cy="4801314"/>
          </a:xfrm>
          <a:prstGeom prst="rect">
            <a:avLst/>
          </a:prstGeom>
          <a:noFill/>
        </p:spPr>
        <p:txBody>
          <a:bodyPr wrap="square" rtlCol="0">
            <a:spAutoFit/>
          </a:bodyPr>
          <a:lstStyle/>
          <a:p>
            <a:r>
              <a:rPr lang="en-US" b="1" dirty="0">
                <a:solidFill>
                  <a:srgbClr val="2D3956"/>
                </a:solidFill>
                <a:latin typeface="Tajawal ExtraBold" panose="00000800000000000000" pitchFamily="2" charset="-78"/>
                <a:cs typeface="Tajawal ExtraBold" panose="00000800000000000000" pitchFamily="2" charset="-78"/>
              </a:rPr>
              <a:t>1.  ………. = entrepreneurship  +  strategic management.</a:t>
            </a:r>
          </a:p>
          <a:p>
            <a:pPr marL="342900" indent="-342900">
              <a:buAutoNum type="alphaUcParenR"/>
            </a:pPr>
            <a:r>
              <a:rPr lang="en-US" dirty="0">
                <a:solidFill>
                  <a:srgbClr val="2D3956"/>
                </a:solidFill>
                <a:latin typeface="Tajawal ExtraBold" panose="00000800000000000000" pitchFamily="2" charset="-78"/>
                <a:cs typeface="Tajawal ExtraBold" panose="00000800000000000000" pitchFamily="2" charset="-78"/>
              </a:rPr>
              <a:t>Entrepreneurship   B) Strategic Management   C) Strategic entrepreneurship </a:t>
            </a:r>
          </a:p>
          <a:p>
            <a:pPr marL="342900" indent="-342900">
              <a:buAutoNum type="alphaUcParenR"/>
            </a:pPr>
            <a:endParaRPr lang="en-US" dirty="0">
              <a:solidFill>
                <a:srgbClr val="2D3956"/>
              </a:solidFill>
              <a:latin typeface="Tajawal ExtraBold" panose="00000800000000000000" pitchFamily="2" charset="-78"/>
              <a:cs typeface="Tajawal ExtraBold" panose="00000800000000000000" pitchFamily="2" charset="-78"/>
            </a:endParaRPr>
          </a:p>
          <a:p>
            <a:r>
              <a:rPr lang="en-US" b="1" dirty="0">
                <a:solidFill>
                  <a:srgbClr val="2D3956"/>
                </a:solidFill>
                <a:latin typeface="Tajawal ExtraBold" panose="00000800000000000000" pitchFamily="2" charset="-78"/>
                <a:cs typeface="Tajawal ExtraBold" panose="00000800000000000000" pitchFamily="2" charset="-78"/>
              </a:rPr>
              <a:t>2. Entrepreneurial Strategies for the Emerging Venture require planning for Market Entry. (         )</a:t>
            </a:r>
          </a:p>
          <a:p>
            <a:endParaRPr lang="en-US" dirty="0">
              <a:solidFill>
                <a:srgbClr val="2D3956"/>
              </a:solidFill>
              <a:latin typeface="Tajawal ExtraBold" panose="00000800000000000000" pitchFamily="2" charset="-78"/>
              <a:cs typeface="Tajawal ExtraBold" panose="00000800000000000000" pitchFamily="2" charset="-78"/>
            </a:endParaRPr>
          </a:p>
          <a:p>
            <a:r>
              <a:rPr lang="en-US" b="1" dirty="0">
                <a:solidFill>
                  <a:srgbClr val="2D3956"/>
                </a:solidFill>
                <a:latin typeface="Tajawal ExtraBold" panose="00000800000000000000" pitchFamily="2" charset="-78"/>
                <a:cs typeface="Tajawal ExtraBold" panose="00000800000000000000" pitchFamily="2" charset="-78"/>
              </a:rPr>
              <a:t>3. Inside stakeholders have the role of advisers, while Outside ones have the role of investors and employees.  (            ) </a:t>
            </a:r>
          </a:p>
          <a:p>
            <a:endParaRPr lang="en-US" dirty="0">
              <a:solidFill>
                <a:srgbClr val="2D3956"/>
              </a:solidFill>
              <a:latin typeface="Tajawal ExtraBold" panose="00000800000000000000" pitchFamily="2" charset="-78"/>
              <a:cs typeface="Tajawal ExtraBold" panose="00000800000000000000" pitchFamily="2" charset="-78"/>
            </a:endParaRPr>
          </a:p>
          <a:p>
            <a:r>
              <a:rPr lang="en-US" b="1" dirty="0">
                <a:solidFill>
                  <a:srgbClr val="2D3956"/>
                </a:solidFill>
                <a:latin typeface="Tajawal ExtraBold" panose="00000800000000000000" pitchFamily="2" charset="-78"/>
                <a:cs typeface="Tajawal ExtraBold" panose="00000800000000000000" pitchFamily="2" charset="-78"/>
              </a:rPr>
              <a:t>4. …… the identification and utilization of previously unexploited opportunities. </a:t>
            </a:r>
          </a:p>
          <a:p>
            <a:pPr marL="342900" indent="-342900">
              <a:buAutoNum type="alphaUcParenR"/>
            </a:pPr>
            <a:r>
              <a:rPr lang="en-US" dirty="0">
                <a:solidFill>
                  <a:srgbClr val="2D3956"/>
                </a:solidFill>
                <a:latin typeface="Tajawal ExtraBold" panose="00000800000000000000" pitchFamily="2" charset="-78"/>
                <a:cs typeface="Tajawal ExtraBold" panose="00000800000000000000" pitchFamily="2" charset="-78"/>
              </a:rPr>
              <a:t>Entrepreneurship   B) Strategic Management   C) Strategic entrepreneurship</a:t>
            </a:r>
          </a:p>
          <a:p>
            <a:pPr marL="342900" indent="-342900">
              <a:buAutoNum type="alphaUcParenR"/>
            </a:pPr>
            <a:endParaRPr lang="en-US" b="1" dirty="0">
              <a:solidFill>
                <a:srgbClr val="2D3956"/>
              </a:solidFill>
              <a:latin typeface="Tajawal ExtraBold" panose="00000800000000000000" pitchFamily="2" charset="-78"/>
              <a:cs typeface="Tajawal ExtraBold" panose="00000800000000000000" pitchFamily="2" charset="-78"/>
            </a:endParaRPr>
          </a:p>
          <a:p>
            <a:r>
              <a:rPr lang="en-US" b="1" dirty="0">
                <a:solidFill>
                  <a:srgbClr val="2D3956"/>
                </a:solidFill>
                <a:latin typeface="Tajawal ExtraBold" panose="00000800000000000000" pitchFamily="2" charset="-78"/>
                <a:cs typeface="Tajawal ExtraBold" panose="00000800000000000000" pitchFamily="2" charset="-78"/>
              </a:rPr>
              <a:t>5. Entrepreneurial Strategies for the Growing Venture focus on Financial resource and improving the management team.  (         )</a:t>
            </a:r>
          </a:p>
          <a:p>
            <a:pPr marL="342900" indent="-342900">
              <a:buAutoNum type="alphaUcParenR"/>
            </a:pPr>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57541C2A-F84F-36CD-C3C8-BF1177D247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082" y="-39757"/>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819996-B820-2453-7080-99E0CAF647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1F0119-E108-617A-0182-A083F448C9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A578A4B-68CB-C86A-8846-8DBFB53DA0C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C80AC3-9EFD-2549-329F-EC28B89701BA}"/>
              </a:ext>
            </a:extLst>
          </p:cNvPr>
          <p:cNvSpPr/>
          <p:nvPr/>
        </p:nvSpPr>
        <p:spPr>
          <a:xfrm>
            <a:off x="1181061" y="1285192"/>
            <a:ext cx="1062465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ACB652D-1035-BBA9-32FB-50293FCBE728}"/>
              </a:ext>
            </a:extLst>
          </p:cNvPr>
          <p:cNvSpPr txBox="1"/>
          <p:nvPr/>
        </p:nvSpPr>
        <p:spPr>
          <a:xfrm>
            <a:off x="1271596" y="1380839"/>
            <a:ext cx="10443588"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Emerging businesses (New ventures) </a:t>
            </a:r>
            <a:r>
              <a:rPr lang="en-US" sz="2400" dirty="0">
                <a:solidFill>
                  <a:srgbClr val="2D3956"/>
                </a:solidFill>
                <a:latin typeface="Times New Roman" panose="02020603050405020304" pitchFamily="18" charset="0"/>
                <a:cs typeface="Times New Roman" panose="02020603050405020304" pitchFamily="18" charset="0"/>
              </a:rPr>
              <a:t>are significant players in the world’s economy today. </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FF0000"/>
                </a:solidFill>
                <a:latin typeface="Times New Roman" panose="02020603050405020304" pitchFamily="18" charset="0"/>
                <a:cs typeface="Times New Roman" panose="02020603050405020304" pitchFamily="18" charset="0"/>
              </a:rPr>
              <a:t>In the United States:</a:t>
            </a:r>
          </a:p>
          <a:p>
            <a:pPr algn="just"/>
            <a:r>
              <a:rPr lang="en-US" sz="2400" dirty="0">
                <a:solidFill>
                  <a:srgbClr val="2D3956"/>
                </a:solidFill>
                <a:latin typeface="Times New Roman" panose="02020603050405020304" pitchFamily="18" charset="0"/>
                <a:cs typeface="Times New Roman" panose="02020603050405020304" pitchFamily="18" charset="0"/>
              </a:rPr>
              <a:t>        - </a:t>
            </a:r>
            <a:r>
              <a:rPr lang="en-US" sz="2400" dirty="0">
                <a:solidFill>
                  <a:srgbClr val="FF0000"/>
                </a:solidFill>
                <a:latin typeface="Times New Roman" panose="02020603050405020304" pitchFamily="18" charset="0"/>
                <a:cs typeface="Times New Roman" panose="02020603050405020304" pitchFamily="18" charset="0"/>
              </a:rPr>
              <a:t>they produce about half of the economy’s output</a:t>
            </a:r>
            <a:r>
              <a:rPr lang="en-US" sz="2400" dirty="0">
                <a:solidFill>
                  <a:srgbClr val="2D3956"/>
                </a:solidFill>
                <a:latin typeface="Times New Roman" panose="02020603050405020304" pitchFamily="18" charset="0"/>
                <a:cs typeface="Times New Roman" panose="02020603050405020304" pitchFamily="18" charset="0"/>
              </a:rPr>
              <a:t>,</a:t>
            </a:r>
          </a:p>
          <a:p>
            <a:pPr algn="just"/>
            <a:r>
              <a:rPr lang="en-US" sz="2400" dirty="0">
                <a:solidFill>
                  <a:srgbClr val="2D3956"/>
                </a:solidFill>
                <a:latin typeface="Times New Roman" panose="02020603050405020304" pitchFamily="18" charset="0"/>
                <a:cs typeface="Times New Roman" panose="02020603050405020304" pitchFamily="18" charset="0"/>
              </a:rPr>
              <a:t>        - employ half of the private-sector workforce, </a:t>
            </a:r>
          </a:p>
          <a:p>
            <a:pPr algn="just"/>
            <a:r>
              <a:rPr lang="en-US" sz="2400" dirty="0">
                <a:solidFill>
                  <a:srgbClr val="2D3956"/>
                </a:solidFill>
                <a:latin typeface="Times New Roman" panose="02020603050405020304" pitchFamily="18" charset="0"/>
                <a:cs typeface="Times New Roman" panose="02020603050405020304" pitchFamily="18" charset="0"/>
              </a:rPr>
              <a:t>        - fill niche markets, innovate, increase competition, and</a:t>
            </a:r>
          </a:p>
          <a:p>
            <a:pPr algn="just"/>
            <a:r>
              <a:rPr lang="en-US" sz="2400" dirty="0">
                <a:solidFill>
                  <a:srgbClr val="2D3956"/>
                </a:solidFill>
                <a:latin typeface="Times New Roman" panose="02020603050405020304" pitchFamily="18" charset="0"/>
                <a:cs typeface="Times New Roman" panose="02020603050405020304" pitchFamily="18" charset="0"/>
              </a:rPr>
              <a:t>        - </a:t>
            </a:r>
            <a:r>
              <a:rPr lang="en-US" sz="2400" dirty="0">
                <a:solidFill>
                  <a:srgbClr val="FF0000"/>
                </a:solidFill>
                <a:latin typeface="Times New Roman" panose="02020603050405020304" pitchFamily="18" charset="0"/>
                <a:cs typeface="Times New Roman" panose="02020603050405020304" pitchFamily="18" charset="0"/>
              </a:rPr>
              <a:t>give people </a:t>
            </a:r>
            <a:r>
              <a:rPr lang="en-US" sz="2400" dirty="0">
                <a:solidFill>
                  <a:srgbClr val="2D3956"/>
                </a:solidFill>
                <a:latin typeface="Times New Roman" panose="02020603050405020304" pitchFamily="18" charset="0"/>
                <a:cs typeface="Times New Roman" panose="02020603050405020304" pitchFamily="18" charset="0"/>
              </a:rPr>
              <a:t>in all circumstances </a:t>
            </a:r>
            <a:r>
              <a:rPr lang="en-US" sz="2400" dirty="0">
                <a:solidFill>
                  <a:srgbClr val="FF0000"/>
                </a:solidFill>
                <a:latin typeface="Times New Roman" panose="02020603050405020304" pitchFamily="18" charset="0"/>
                <a:cs typeface="Times New Roman" panose="02020603050405020304" pitchFamily="18" charset="0"/>
              </a:rPr>
              <a:t>a chance to succeed</a:t>
            </a:r>
            <a:r>
              <a:rPr lang="en-US" sz="2400" dirty="0">
                <a:solidFill>
                  <a:srgbClr val="2D3956"/>
                </a:solidFill>
                <a:latin typeface="Times New Roman" panose="02020603050405020304" pitchFamily="18" charset="0"/>
                <a:cs typeface="Times New Roman" panose="02020603050405020304" pitchFamily="18" charset="0"/>
              </a:rPr>
              <a:t>.</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 Across industries, </a:t>
            </a:r>
            <a:r>
              <a:rPr lang="en-US" sz="2400" dirty="0">
                <a:solidFill>
                  <a:srgbClr val="FF0000"/>
                </a:solidFill>
                <a:latin typeface="Times New Roman" panose="02020603050405020304" pitchFamily="18" charset="0"/>
                <a:cs typeface="Times New Roman" panose="02020603050405020304" pitchFamily="18" charset="0"/>
              </a:rPr>
              <a:t>new ventures are confronted by a variety of business conditions, and they tackle them with unique solutions using diverse resources.</a:t>
            </a: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7E9303BD-4407-7FE2-8790-0B6BDA773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770757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31E6E-50AF-5FA6-372B-EC529F076A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354477-0A60-B5A3-1C87-C2854FD33D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3914CC-47D7-E4E8-6FDC-17E2552FCB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713B389-D766-A9B8-AF24-56160445E59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Creative destruction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Phenomenon in which new firms </a:t>
            </a:r>
            <a:r>
              <a:rPr kumimoji="0" lang="en-US" sz="28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innovate to enter the market </a:t>
            </a:r>
            <a:r>
              <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and </a:t>
            </a:r>
            <a:r>
              <a:rPr kumimoji="0" lang="en-US" sz="28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compete with already established businesses</a:t>
            </a:r>
            <a:r>
              <a:rPr lang="en-US" sz="2800" dirty="0">
                <a:solidFill>
                  <a:srgbClr val="2D3956"/>
                </a:solidFill>
                <a:latin typeface="Times New Roman" panose="02020603050405020304" pitchFamily="18" charset="0"/>
                <a:cs typeface="Times New Roman" panose="02020603050405020304" pitchFamily="18" charset="0"/>
              </a:rPr>
              <a:t>.</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As a result, some of these older counterparts close </a:t>
            </a:r>
            <a:r>
              <a:rPr kumimoji="0" lang="en-US" sz="28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due to lower productivity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a:t>
            </a: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competitive disadvantage</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a:t>
            </a:r>
          </a:p>
        </p:txBody>
      </p:sp>
      <p:pic>
        <p:nvPicPr>
          <p:cNvPr id="5" name="Graphic 21">
            <a:extLst>
              <a:ext uri="{FF2B5EF4-FFF2-40B4-BE49-F238E27FC236}">
                <a16:creationId xmlns:a16="http://schemas.microsoft.com/office/drawing/2014/main" id="{2DE1E550-AF0C-A36D-6AAD-123EC55743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6624133A-28D1-4A77-8AA0-B02FC5107CB3}"/>
              </a:ext>
            </a:extLst>
          </p:cNvPr>
          <p:cNvGrpSpPr/>
          <p:nvPr/>
        </p:nvGrpSpPr>
        <p:grpSpPr>
          <a:xfrm>
            <a:off x="2097943" y="977724"/>
            <a:ext cx="3198334" cy="547431"/>
            <a:chOff x="2097943" y="977724"/>
            <a:chExt cx="3198334" cy="547431"/>
          </a:xfrm>
        </p:grpSpPr>
        <p:sp>
          <p:nvSpPr>
            <p:cNvPr id="4" name="Rectangle 3">
              <a:extLst>
                <a:ext uri="{FF2B5EF4-FFF2-40B4-BE49-F238E27FC236}">
                  <a16:creationId xmlns:a16="http://schemas.microsoft.com/office/drawing/2014/main" id="{9F4444DD-1C9F-9432-65C9-00E3AB448D00}"/>
                </a:ext>
              </a:extLst>
            </p:cNvPr>
            <p:cNvSpPr/>
            <p:nvPr/>
          </p:nvSpPr>
          <p:spPr>
            <a:xfrm>
              <a:off x="2097943" y="977724"/>
              <a:ext cx="3026318" cy="547431"/>
            </a:xfrm>
            <a:prstGeom prst="rect">
              <a:avLst/>
            </a:prstGeom>
            <a:solidFill>
              <a:srgbClr val="00AEEF"/>
            </a:solidFill>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entrepreneurship and strategy and strategy</a:t>
              </a:r>
            </a:p>
          </p:txBody>
        </p:sp>
        <p:sp>
          <p:nvSpPr>
            <p:cNvPr id="6" name="TextBox 5">
              <a:extLst>
                <a:ext uri="{FF2B5EF4-FFF2-40B4-BE49-F238E27FC236}">
                  <a16:creationId xmlns:a16="http://schemas.microsoft.com/office/drawing/2014/main" id="{E9C9629D-4E2F-B04B-8514-222A6A4E8C54}"/>
                </a:ext>
              </a:extLst>
            </p:cNvPr>
            <p:cNvSpPr txBox="1"/>
            <p:nvPr/>
          </p:nvSpPr>
          <p:spPr>
            <a:xfrm>
              <a:off x="2097943" y="983152"/>
              <a:ext cx="3198334"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Creative destruction</a:t>
              </a:r>
            </a:p>
          </p:txBody>
        </p:sp>
      </p:grpSp>
    </p:spTree>
    <p:extLst>
      <p:ext uri="{BB962C8B-B14F-4D97-AF65-F5344CB8AC3E}">
        <p14:creationId xmlns:p14="http://schemas.microsoft.com/office/powerpoint/2010/main" val="5555410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C4E30-DFD5-7B2C-6CCE-C317647790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C57814-9229-4CFE-C146-8780D07D71E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8A9BDC-759F-220F-7FEE-74AFD02668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7BF76F-F59A-5E49-D363-8DC75660A30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Innovation </a:t>
            </a:r>
            <a:r>
              <a:rPr kumimoji="0" lang="en-US" sz="24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is the primary driver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of entrepreneurial behavior.</a:t>
            </a:r>
          </a:p>
          <a:p>
            <a:pPr marL="457200" indent="-457200" algn="just">
              <a:buFont typeface="Arial" panose="020B0604020202020204" pitchFamily="34" charset="0"/>
              <a:buChar char="•"/>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Economists agree that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entrepreneurship is responsible for much of the competition and innovation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in the business world.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Social innovation</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 mission of some entrepreneurs who are seeking not only </a:t>
            </a:r>
            <a:r>
              <a:rPr kumimoji="0" lang="en-US" sz="24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to create new value in the form of products</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but also </a:t>
            </a:r>
            <a:r>
              <a:rPr kumimoji="0" lang="en-US" sz="24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to create change in the very communities</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in which they reside.</a:t>
            </a:r>
          </a:p>
        </p:txBody>
      </p:sp>
      <p:pic>
        <p:nvPicPr>
          <p:cNvPr id="5" name="Graphic 21">
            <a:extLst>
              <a:ext uri="{FF2B5EF4-FFF2-40B4-BE49-F238E27FC236}">
                <a16:creationId xmlns:a16="http://schemas.microsoft.com/office/drawing/2014/main" id="{83C409C1-6876-2181-7DF8-4EDFA25EFB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820155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2FE4C-6C88-9262-8A60-3ECFDCC64C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82BE43-B793-76B3-FF3B-1ED105E8A3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740E8E5-5F7D-3218-D8B9-F284EF896A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CB3F3DA-84F4-E826-2714-C699305D481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A459D"/>
                </a:solidFill>
                <a:effectLst/>
                <a:uLnTx/>
                <a:uFillTx/>
                <a:latin typeface="Frutiger-Bold"/>
                <a:ea typeface="+mn-ea"/>
                <a:cs typeface="+mn-cs"/>
              </a:rPr>
              <a:t>Entrepreneurship That Matters: Social Value Creation</a:t>
            </a:r>
            <a:r>
              <a:rPr kumimoji="0" lang="en-US" sz="3200" b="0" i="0" u="none" strike="noStrike" kern="1200" cap="none" spc="0" normalizeH="0" baseline="0" noProof="0" dirty="0">
                <a:ln>
                  <a:noFill/>
                </a:ln>
                <a:solidFill>
                  <a:prstClr val="black"/>
                </a:solidFill>
                <a:effectLst/>
                <a:uLnTx/>
                <a:uFillTx/>
                <a:latin typeface="Calibri"/>
                <a:ea typeface="+mn-ea"/>
                <a:cs typeface="+mn-cs"/>
              </a:rPr>
              <a: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This idea of social value creation is rooted within the social entrepreneurship literature and has more recently received attention among academic and clinical entrepreneurship researchers.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Underlying </a:t>
            </a:r>
            <a:r>
              <a:rPr kumimoji="0" lang="en-US" sz="2800" b="1" i="0" u="none" strike="noStrike" kern="1200" cap="none" spc="0" normalizeH="0" baseline="0" noProof="0" dirty="0">
                <a:ln>
                  <a:noFill/>
                </a:ln>
                <a:solidFill>
                  <a:srgbClr val="FF0000"/>
                </a:solidFill>
                <a:effectLst/>
                <a:uLnTx/>
                <a:uFillTx/>
                <a:latin typeface="Calibri"/>
                <a:ea typeface="+mn-ea"/>
                <a:cs typeface="+mn-cs"/>
              </a:rPr>
              <a:t>social entrepreneurship </a:t>
            </a:r>
            <a:r>
              <a:rPr kumimoji="0" lang="en-US" sz="2800" b="0" i="0" u="none" strike="noStrike" kern="1200" cap="none" spc="0" normalizeH="0" baseline="0" noProof="0" dirty="0">
                <a:ln>
                  <a:noFill/>
                </a:ln>
                <a:solidFill>
                  <a:prstClr val="black"/>
                </a:solidFill>
                <a:effectLst/>
                <a:uLnTx/>
                <a:uFillTx/>
                <a:latin typeface="Calibri"/>
                <a:ea typeface="+mn-ea"/>
                <a:cs typeface="+mn-cs"/>
              </a:rPr>
              <a:t>are the </a:t>
            </a:r>
            <a:r>
              <a:rPr kumimoji="0" lang="en-US" sz="2800" b="0" i="0" u="sng" strike="noStrike" kern="1200" cap="none" spc="0" normalizeH="0" baseline="0" noProof="0" dirty="0">
                <a:ln>
                  <a:noFill/>
                </a:ln>
                <a:solidFill>
                  <a:srgbClr val="FF0000"/>
                </a:solidFill>
                <a:effectLst/>
                <a:uLnTx/>
                <a:uFillTx/>
                <a:latin typeface="Calibri"/>
                <a:ea typeface="+mn-ea"/>
                <a:cs typeface="+mn-cs"/>
              </a:rPr>
              <a:t>multiple benefits and rewards</a:t>
            </a:r>
            <a:r>
              <a:rPr kumimoji="0" lang="en-US" sz="2800" b="0" i="0" u="none" strike="noStrike" kern="1200" cap="none" spc="0" normalizeH="0" baseline="0" noProof="0" dirty="0">
                <a:ln>
                  <a:noFill/>
                </a:ln>
                <a:solidFill>
                  <a:prstClr val="black"/>
                </a:solidFill>
                <a:effectLst/>
                <a:uLnTx/>
                <a:uFillTx/>
                <a:latin typeface="Calibri"/>
                <a:ea typeface="+mn-ea"/>
                <a:cs typeface="+mn-cs"/>
              </a:rPr>
              <a:t> that are exhibited by a heightened sense of </a:t>
            </a:r>
            <a:r>
              <a:rPr kumimoji="0" lang="en-US" sz="2800" b="0" i="0" u="none" strike="noStrike" kern="1200" cap="none" spc="0" normalizeH="0" baseline="0" noProof="0" dirty="0">
                <a:ln>
                  <a:noFill/>
                </a:ln>
                <a:solidFill>
                  <a:srgbClr val="FF0000"/>
                </a:solidFill>
                <a:effectLst/>
                <a:uLnTx/>
                <a:uFillTx/>
                <a:latin typeface="Calibri"/>
                <a:ea typeface="+mn-ea"/>
                <a:cs typeface="+mn-cs"/>
              </a:rPr>
              <a:t>accountability</a:t>
            </a:r>
            <a:r>
              <a:rPr kumimoji="0" lang="en-US" sz="2800" b="0" i="0" u="none" strike="noStrike" kern="1200" cap="none" spc="0" normalizeH="0" baseline="0" noProof="0" dirty="0">
                <a:ln>
                  <a:noFill/>
                </a:ln>
                <a:solidFill>
                  <a:prstClr val="black"/>
                </a:solidFill>
                <a:effectLst/>
                <a:uLnTx/>
                <a:uFillTx/>
                <a:latin typeface="Calibri"/>
                <a:ea typeface="+mn-ea"/>
                <a:cs typeface="+mn-cs"/>
              </a:rPr>
              <a:t> </a:t>
            </a:r>
            <a:r>
              <a:rPr kumimoji="0" lang="en-US" sz="2800" b="0" i="0" u="none" strike="noStrike" kern="1200" cap="none" spc="0" normalizeH="0" baseline="0" noProof="0" dirty="0">
                <a:ln>
                  <a:noFill/>
                </a:ln>
                <a:solidFill>
                  <a:srgbClr val="FF0000"/>
                </a:solidFill>
                <a:effectLst/>
                <a:uLnTx/>
                <a:uFillTx/>
                <a:latin typeface="Calibri"/>
                <a:ea typeface="+mn-ea"/>
                <a:cs typeface="+mn-cs"/>
              </a:rPr>
              <a:t>to the populations served</a:t>
            </a:r>
            <a:r>
              <a:rPr kumimoji="0" lang="en-US" sz="2800" b="0" i="0" u="none" strike="noStrike" kern="1200" cap="none" spc="0" normalizeH="0" baseline="0" noProof="0" dirty="0">
                <a:ln>
                  <a:noFill/>
                </a:ln>
                <a:solidFill>
                  <a:prstClr val="black"/>
                </a:solidFill>
                <a:effectLst/>
                <a:uLnTx/>
                <a:uFillTx/>
                <a:latin typeface="Calibri"/>
                <a:ea typeface="+mn-ea"/>
                <a:cs typeface="+mn-cs"/>
              </a:rPr>
              <a:t>, as well as the </a:t>
            </a:r>
            <a:r>
              <a:rPr kumimoji="0" lang="en-US" sz="2800" b="0" i="0" u="none" strike="noStrike" kern="1200" cap="none" spc="0" normalizeH="0" baseline="0" noProof="0" dirty="0">
                <a:ln>
                  <a:noFill/>
                </a:ln>
                <a:solidFill>
                  <a:srgbClr val="FF0000"/>
                </a:solidFill>
                <a:effectLst/>
                <a:uLnTx/>
                <a:uFillTx/>
                <a:latin typeface="Calibri"/>
                <a:ea typeface="+mn-ea"/>
                <a:cs typeface="+mn-cs"/>
              </a:rPr>
              <a:t>outcomes </a:t>
            </a:r>
            <a:r>
              <a:rPr kumimoji="0" lang="en-US" sz="2800" b="0" i="0" u="none" strike="noStrike" kern="1200" cap="none" spc="0" normalizeH="0" baseline="0" noProof="0" dirty="0">
                <a:ln>
                  <a:noFill/>
                </a:ln>
                <a:solidFill>
                  <a:prstClr val="black"/>
                </a:solidFill>
                <a:effectLst/>
                <a:uLnTx/>
                <a:uFillTx/>
                <a:latin typeface="Calibri"/>
                <a:ea typeface="+mn-ea"/>
                <a:cs typeface="+mn-cs"/>
              </a:rPr>
              <a:t>that are created. </a:t>
            </a:r>
          </a:p>
        </p:txBody>
      </p:sp>
      <p:pic>
        <p:nvPicPr>
          <p:cNvPr id="5" name="Graphic 21">
            <a:extLst>
              <a:ext uri="{FF2B5EF4-FFF2-40B4-BE49-F238E27FC236}">
                <a16:creationId xmlns:a16="http://schemas.microsoft.com/office/drawing/2014/main" id="{38404813-6FF4-AAAD-8380-420C303CD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971496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0BE55-990C-8D5A-DDCB-749B1CCF50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9A4B89-BA3B-09FD-1C2B-4BECD940B2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2144F4-4663-5B4B-0F27-0EA7D4664B8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6F2E41E-97D6-56ED-D703-00F2C5B0CC8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a:ea typeface="+mn-ea"/>
                <a:cs typeface="+mn-cs"/>
              </a:rPr>
              <a:t>Social entrepreneurs </a:t>
            </a:r>
            <a:r>
              <a:rPr kumimoji="0" lang="en-US" sz="2800" b="0" i="0" u="none" strike="noStrike" kern="1200" cap="none" spc="0" normalizeH="0" baseline="0" noProof="0" dirty="0">
                <a:ln>
                  <a:noFill/>
                </a:ln>
                <a:solidFill>
                  <a:prstClr val="black"/>
                </a:solidFill>
                <a:effectLst/>
                <a:uLnTx/>
                <a:uFillTx/>
                <a:latin typeface="Calibri"/>
                <a:ea typeface="+mn-ea"/>
                <a:cs typeface="+mn-cs"/>
              </a:rPr>
              <a:t>seek to </a:t>
            </a:r>
            <a:r>
              <a:rPr kumimoji="0" lang="en-US" sz="2800" b="0" i="0" u="none" strike="noStrike" kern="1200" cap="none" spc="0" normalizeH="0" baseline="0" noProof="0" dirty="0">
                <a:ln>
                  <a:noFill/>
                </a:ln>
                <a:solidFill>
                  <a:srgbClr val="FF0000"/>
                </a:solidFill>
                <a:effectLst/>
                <a:uLnTx/>
                <a:uFillTx/>
                <a:latin typeface="Calibri"/>
                <a:ea typeface="+mn-ea"/>
                <a:cs typeface="+mn-cs"/>
              </a:rPr>
              <a:t>provide social improvements and enhancements to their communities</a:t>
            </a:r>
            <a:r>
              <a:rPr kumimoji="0" lang="en-US" sz="2800" b="0" i="0" u="none" strike="noStrike" kern="1200" cap="none" spc="0" normalizeH="0" baseline="0" noProof="0" dirty="0">
                <a:ln>
                  <a:noFill/>
                </a:ln>
                <a:solidFill>
                  <a:prstClr val="black"/>
                </a:solidFill>
                <a:effectLst/>
                <a:uLnTx/>
                <a:uFillTx/>
                <a:latin typeface="Calibri"/>
                <a:ea typeface="+mn-ea"/>
                <a:cs typeface="+mn-cs"/>
              </a:rPr>
              <a:t>, </a:t>
            </a:r>
            <a:r>
              <a:rPr kumimoji="0" lang="en-US" sz="2800" b="0" i="0" u="sng" strike="noStrike" kern="1200" cap="none" spc="0" normalizeH="0" baseline="0" noProof="0" dirty="0">
                <a:ln>
                  <a:noFill/>
                </a:ln>
                <a:solidFill>
                  <a:srgbClr val="FF0000"/>
                </a:solidFill>
                <a:effectLst/>
                <a:uLnTx/>
                <a:uFillTx/>
                <a:latin typeface="Calibri"/>
                <a:ea typeface="+mn-ea"/>
                <a:cs typeface="+mn-cs"/>
              </a:rPr>
              <a:t>including attractive (both social and financial) return to their key stakeholders.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Social entrepreneurs assess their impact and influence in terms of the social outcomes, not simply in terms of size, growth, or processes.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However, </a:t>
            </a:r>
            <a:r>
              <a:rPr kumimoji="0" lang="en-US" sz="2800" b="0" i="0" u="none" strike="noStrike" kern="1200" cap="none" spc="0" normalizeH="0" baseline="0" noProof="0" dirty="0">
                <a:ln>
                  <a:noFill/>
                </a:ln>
                <a:solidFill>
                  <a:srgbClr val="FF0000"/>
                </a:solidFill>
                <a:effectLst/>
                <a:uLnTx/>
                <a:uFillTx/>
                <a:latin typeface="Calibri"/>
                <a:ea typeface="+mn-ea"/>
                <a:cs typeface="+mn-cs"/>
              </a:rPr>
              <a:t>much of the </a:t>
            </a:r>
            <a:r>
              <a:rPr kumimoji="0" lang="en-US" sz="2800" b="1" i="0" u="none" strike="noStrike" kern="1200" cap="none" spc="0" normalizeH="0" baseline="0" noProof="0" dirty="0">
                <a:ln>
                  <a:noFill/>
                </a:ln>
                <a:solidFill>
                  <a:srgbClr val="FF0000"/>
                </a:solidFill>
                <a:effectLst/>
                <a:uLnTx/>
                <a:uFillTx/>
                <a:latin typeface="Calibri"/>
                <a:ea typeface="+mn-ea"/>
                <a:cs typeface="+mn-cs"/>
              </a:rPr>
              <a:t>social entrepreneurship </a:t>
            </a:r>
            <a:r>
              <a:rPr kumimoji="0" lang="en-US" sz="2800" b="0" i="0" u="none" strike="noStrike" kern="1200" cap="none" spc="0" normalizeH="0" baseline="0" noProof="0" dirty="0">
                <a:ln>
                  <a:noFill/>
                </a:ln>
                <a:solidFill>
                  <a:srgbClr val="FF0000"/>
                </a:solidFill>
                <a:effectLst/>
                <a:uLnTx/>
                <a:uFillTx/>
                <a:latin typeface="Calibri"/>
                <a:ea typeface="+mn-ea"/>
                <a:cs typeface="+mn-cs"/>
              </a:rPr>
              <a:t>field is concerned with the creation of </a:t>
            </a:r>
            <a:r>
              <a:rPr kumimoji="0" lang="en-US" sz="2800" b="1" i="0" u="none" strike="noStrike" kern="1200" cap="none" spc="0" normalizeH="0" baseline="0" noProof="0" dirty="0">
                <a:ln>
                  <a:noFill/>
                </a:ln>
                <a:solidFill>
                  <a:srgbClr val="FF0000"/>
                </a:solidFill>
                <a:effectLst/>
                <a:uLnTx/>
                <a:uFillTx/>
                <a:latin typeface="Calibri"/>
                <a:ea typeface="+mn-ea"/>
                <a:cs typeface="+mn-cs"/>
              </a:rPr>
              <a:t>nonprofit ventures</a:t>
            </a:r>
            <a:r>
              <a:rPr kumimoji="0" lang="en-US" sz="28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5" name="Graphic 21">
            <a:extLst>
              <a:ext uri="{FF2B5EF4-FFF2-40B4-BE49-F238E27FC236}">
                <a16:creationId xmlns:a16="http://schemas.microsoft.com/office/drawing/2014/main" id="{0021892F-96D3-F18A-8BB4-ED9664B33B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89568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D804C-B9DF-4EC0-E73E-374C2F6EA1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CD1F4B-FDFB-705C-9370-96B190BC6D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67B36DF-13DF-659C-9088-DEB5614FB7F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B68614B-C040-9925-C997-7A8C5AEEF2D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Although the creation of new and innovative nonprofits is critical, there is also a substantial need for educating future entrepreneurs about how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for-profit venture creation can integrate both social and financial outcomes.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critical starting point is to understand the diverse “for whom and for what” motives and beliefs of our future aspiring entrepreneurs, so that both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women and men act as the change agents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themselves and their communities, thereby allowing them to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invent new profitable and sustainable approaches that create solutions to change society for the better.</a:t>
            </a:r>
          </a:p>
        </p:txBody>
      </p:sp>
      <p:pic>
        <p:nvPicPr>
          <p:cNvPr id="5" name="Graphic 21">
            <a:extLst>
              <a:ext uri="{FF2B5EF4-FFF2-40B4-BE49-F238E27FC236}">
                <a16:creationId xmlns:a16="http://schemas.microsoft.com/office/drawing/2014/main" id="{07088FF3-6050-E20E-8684-137AF33CF7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18A60BC-A39E-8C66-F372-A2019D6D0E6B}"/>
              </a:ext>
            </a:extLst>
          </p:cNvPr>
          <p:cNvSpPr txBox="1"/>
          <p:nvPr/>
        </p:nvSpPr>
        <p:spPr>
          <a:xfrm>
            <a:off x="1782883" y="1371222"/>
            <a:ext cx="4850027" cy="523220"/>
          </a:xfrm>
          <a:prstGeom prst="rect">
            <a:avLst/>
          </a:prstGeom>
          <a:noFill/>
        </p:spPr>
        <p:txBody>
          <a:bodyPr wrap="square" rtlCol="0">
            <a:spAutoFit/>
          </a:bodyPr>
          <a:lstStyle/>
          <a:p>
            <a:r>
              <a:rPr lang="en-US" sz="2800" b="1" dirty="0">
                <a:solidFill>
                  <a:srgbClr val="FF0000"/>
                </a:solidFill>
              </a:rPr>
              <a:t>Social Entrepreneurship (</a:t>
            </a:r>
            <a:r>
              <a:rPr lang="en-US" sz="2800" b="1" i="1" dirty="0">
                <a:solidFill>
                  <a:srgbClr val="FF0000"/>
                </a:solidFill>
              </a:rPr>
              <a:t>cont.)</a:t>
            </a:r>
            <a:endParaRPr lang="en-US" sz="2800" i="1" dirty="0"/>
          </a:p>
        </p:txBody>
      </p:sp>
    </p:spTree>
    <p:extLst>
      <p:ext uri="{BB962C8B-B14F-4D97-AF65-F5344CB8AC3E}">
        <p14:creationId xmlns:p14="http://schemas.microsoft.com/office/powerpoint/2010/main" val="3191557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EE52C-E144-60BA-4B51-4AB5F10CF6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A2A835-0F66-78DE-1C9A-3603C57D7C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71D341C-98B2-9333-C22A-6E86A82B9ED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88D47BE-25DD-0BCA-7E00-D439E52E0C83}"/>
              </a:ext>
            </a:extLst>
          </p:cNvPr>
          <p:cNvSpPr/>
          <p:nvPr/>
        </p:nvSpPr>
        <p:spPr>
          <a:xfrm>
            <a:off x="1181062" y="1285192"/>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Social Entrepreneurs</a:t>
            </a:r>
            <a:r>
              <a:rPr kumimoji="0" lang="en-US" sz="2800" b="1"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—Doing Business With a Conscience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sng"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There are many breeds of entrepreneurs: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 Some are out to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revolutionize the software industry</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 Some to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start a family restaurant</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242021"/>
                </a:solidFill>
                <a:latin typeface="Times New Roman" panose="02020603050405020304" pitchFamily="18" charset="0"/>
                <a:cs typeface="Times New Roman" panose="02020603050405020304" pitchFamily="18"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242021"/>
                </a:solidFill>
                <a:latin typeface="Times New Roman" panose="02020603050405020304" pitchFamily="18" charset="0"/>
                <a:cs typeface="Times New Roman" panose="02020603050405020304" pitchFamily="18" charset="0"/>
              </a:rPr>
              <a:t>     -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another might set out to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provide employment in poverty-stricken areas</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or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 to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bring medicine to the sick</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B15FB2BF-609C-4D1C-1C24-F18945C76B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97948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4C4BB-DE43-329B-44D1-5877CEF249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548C79-0BC5-8918-72A8-8340C47BC6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32823B4-0AFB-4E1F-DC8E-C5EB9FCF5B1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5065FE1-52C7-8184-881F-CA28851BB77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Social entrepreneurship:</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It’s still a business, but </a:t>
            </a:r>
            <a:r>
              <a:rPr kumimoji="0" lang="en-US" sz="28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with different objectives</a:t>
            </a:r>
            <a:r>
              <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 To empower people to better lives by </a:t>
            </a:r>
            <a:r>
              <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providing them with the means to get that life</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 whether it be </a:t>
            </a:r>
            <a:r>
              <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education, employment or even simple entertainment</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  They go into these new ventures </a:t>
            </a:r>
            <a:r>
              <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with a mission not based on profits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but on social change</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 </a:t>
            </a:r>
          </a:p>
        </p:txBody>
      </p:sp>
      <p:pic>
        <p:nvPicPr>
          <p:cNvPr id="5" name="Graphic 21">
            <a:extLst>
              <a:ext uri="{FF2B5EF4-FFF2-40B4-BE49-F238E27FC236}">
                <a16:creationId xmlns:a16="http://schemas.microsoft.com/office/drawing/2014/main" id="{6011520A-4953-EF3D-4D31-A88095D86A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505540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51C69-781D-9A95-10A0-BD576C009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9E0EE7-384A-2DE1-2123-89AD959EBA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5792295-D643-C7D2-9E4C-02A22A27B08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2EB0519-3CDE-4F24-CAB7-6E46964A730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The Role of Innovation in Entrepreneurship Strategy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There is the emphasis on the role of innovation in the entrepreneurship</a:t>
            </a:r>
            <a:r>
              <a:rPr kumimoji="0" lang="en-US" sz="32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start-up and growth process</a:t>
            </a:r>
            <a:r>
              <a:rPr kumimoji="0" lang="en-US" sz="32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Entrepreneurial firms </a:t>
            </a:r>
            <a:r>
              <a:rPr kumimoji="0" lang="en-US" sz="32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are required to </a:t>
            </a:r>
            <a:r>
              <a:rPr kumimoji="0" lang="en-US" sz="32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 development of </a:t>
            </a:r>
            <a:r>
              <a:rPr kumimoji="0" lang="en-US" sz="32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new ideas</a:t>
            </a:r>
            <a:r>
              <a:rPr kumimoji="0" lang="en-US" sz="32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r>
              <a:rPr kumimoji="0" lang="en-US" sz="32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technologies</a:t>
            </a:r>
            <a:r>
              <a:rPr kumimoji="0" lang="en-US" sz="32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and actions across industries today.</a:t>
            </a: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71E6C7FA-1562-EB70-636A-9A0CE24E21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9630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9D865-EBB2-427F-2BB8-9F1FC669D3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02DB0F-2548-422F-D116-202406D08F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823AFCD-6BF6-7733-F357-AAC1F91D57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7F36FF5-BA2F-DACA-D772-2004DFEF1F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While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small entrepreneurial companies are not as common in capital-intensive industries </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such as auto manufacturing, aerospace, and oil research,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they play major roles in the development of newer technology industries, including biotechnology, medical electronics, medical equipment, and telecommunications</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Large companies are often dependent on small firms’ discoveries and inventions.</a:t>
            </a:r>
          </a:p>
        </p:txBody>
      </p:sp>
      <p:pic>
        <p:nvPicPr>
          <p:cNvPr id="5" name="Graphic 21">
            <a:extLst>
              <a:ext uri="{FF2B5EF4-FFF2-40B4-BE49-F238E27FC236}">
                <a16:creationId xmlns:a16="http://schemas.microsoft.com/office/drawing/2014/main" id="{D463739F-5DC9-3FAE-8092-31117C4A8A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26088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F4FA7-830A-AA21-FA0E-DE4A366883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A7CEA5-C5BD-C418-AA97-F6E185C142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87B438-DD8B-A8E0-4DF1-EFC958D31BA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8E0575A-656C-D3F9-9E10-5516E47AE9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 </a:t>
            </a: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Small firms are having a powerful influence on technology.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They represented 40 percent of the highly innovative firms.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 </a:t>
            </a: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Large firms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in biotechnology, medical electronics, semiconductor, and telecommunications industries </a:t>
            </a: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have a higher than anticipated number of citations of small firm patents.</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1076E6B8-4B6F-4EB6-5F54-5AACC1AEF6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35160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2E18C-F299-98FC-1668-7940CFC80F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C66598-1F25-8512-AD08-2E40502D4D5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B77798-11E2-1ADD-9499-0930EA772CB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0F4B40-C24E-3EF3-6172-B6C3BC05CB7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mj-cs"/>
              </a:rPr>
              <a:t>In conclusion, </a:t>
            </a:r>
            <a:r>
              <a:rPr kumimoji="0" lang="en-US" sz="2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mj-cs"/>
              </a:rPr>
              <a:t>small firms are integral to the innovation process, even when they are not responsible for the final or breakthrough technology.</a:t>
            </a:r>
            <a:endParaRPr kumimoji="0" lang="ar-EG" sz="2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mj-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mj-cs"/>
            </a:endParaRPr>
          </a:p>
        </p:txBody>
      </p:sp>
      <p:pic>
        <p:nvPicPr>
          <p:cNvPr id="5" name="Graphic 21">
            <a:extLst>
              <a:ext uri="{FF2B5EF4-FFF2-40B4-BE49-F238E27FC236}">
                <a16:creationId xmlns:a16="http://schemas.microsoft.com/office/drawing/2014/main" id="{6E19885C-FF2B-6322-E77A-53FA1006D1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96376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016758"/>
          </a:xfrm>
          <a:prstGeom prst="rect">
            <a:avLst/>
          </a:prstGeom>
          <a:noFill/>
        </p:spPr>
        <p:txBody>
          <a:bodyPr wrap="square" rtlCol="0">
            <a:spAutoFit/>
          </a:bodyPr>
          <a:lstStyle/>
          <a:p>
            <a:pPr marL="285750" indent="-285750" algn="just">
              <a:buFont typeface="Arial" panose="020B0604020202020204" pitchFamily="34" charset="0"/>
              <a:buChar char="•"/>
            </a:pPr>
            <a:r>
              <a:rPr lang="en-US" sz="3200" b="1" i="0" dirty="0">
                <a:solidFill>
                  <a:srgbClr val="FF0000"/>
                </a:solidFill>
                <a:effectLst/>
                <a:latin typeface="Minion-Regular"/>
              </a:rPr>
              <a:t>No successful entrepreneur would say it is easy or that no risk is involved. </a:t>
            </a:r>
          </a:p>
          <a:p>
            <a:pPr marL="285750" indent="-285750" algn="just">
              <a:buFont typeface="Arial" panose="020B0604020202020204" pitchFamily="34" charset="0"/>
              <a:buChar char="•"/>
            </a:pPr>
            <a:endParaRPr lang="en-US" sz="3200" dirty="0">
              <a:solidFill>
                <a:srgbClr val="242021"/>
              </a:solidFill>
              <a:latin typeface="Minion-Regular"/>
            </a:endParaRPr>
          </a:p>
          <a:p>
            <a:pPr marL="285750" indent="-285750" algn="just">
              <a:buFont typeface="Arial" panose="020B0604020202020204" pitchFamily="34" charset="0"/>
              <a:buChar char="•"/>
            </a:pPr>
            <a:r>
              <a:rPr lang="en-US" sz="3200" b="0" i="0" dirty="0">
                <a:solidFill>
                  <a:srgbClr val="242021"/>
                </a:solidFill>
                <a:effectLst/>
                <a:latin typeface="Minion-Regular"/>
              </a:rPr>
              <a:t>If it were easy, if there was no risk, and if it did not take years of dedication and persistence, everyone might be an entrepreneur. </a:t>
            </a:r>
          </a:p>
          <a:p>
            <a:pPr algn="just"/>
            <a:endParaRPr lang="en-US" sz="3200" b="0" i="0" dirty="0">
              <a:solidFill>
                <a:srgbClr val="242021"/>
              </a:solidFill>
              <a:effectLst/>
              <a:latin typeface="Minion-Regular"/>
            </a:endParaRPr>
          </a:p>
          <a:p>
            <a:pPr marL="285750" indent="-285750" algn="just">
              <a:buFont typeface="Arial" panose="020B0604020202020204" pitchFamily="34" charset="0"/>
              <a:buChar char="•"/>
            </a:pPr>
            <a:r>
              <a:rPr lang="en-US" sz="3200" b="0" i="0" dirty="0">
                <a:solidFill>
                  <a:srgbClr val="242021"/>
                </a:solidFill>
                <a:effectLst/>
                <a:latin typeface="Minion-Regular"/>
              </a:rPr>
              <a:t>Unfortunately, </a:t>
            </a:r>
            <a:r>
              <a:rPr lang="en-US" sz="3200" b="0" i="0" dirty="0">
                <a:solidFill>
                  <a:srgbClr val="FF0000"/>
                </a:solidFill>
                <a:effectLst/>
                <a:latin typeface="Minion-Regular"/>
              </a:rPr>
              <a:t>the market does not have compassion or feelings. </a:t>
            </a:r>
          </a:p>
          <a:p>
            <a:pPr marL="285750" indent="-285750">
              <a:buFont typeface="Arial" panose="020B0604020202020204" pitchFamily="34" charset="0"/>
              <a:buChar char="•"/>
            </a:pPr>
            <a:endParaRPr lang="en-US" sz="3200" dirty="0">
              <a:solidFill>
                <a:srgbClr val="242021"/>
              </a:solidFill>
              <a:latin typeface="Minion-Regul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25341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1FBFD-AA4A-C112-FC71-FCA4E06D88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07A73B-FACD-7F4E-5A57-2761DDAC7E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7505BAC-194B-55FA-3B7C-894449A3439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E78243-D8CA-948A-42A9-4FDA6D20504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t>The </a:t>
            </a:r>
            <a:r>
              <a:rPr lang="en-US" dirty="0"/>
              <a:t>college offers a bachelor’s degree in entrepreneurship and innovation and a master’s degree in entrepreneurship. 71 students have studied at the college since its opening.</a:t>
            </a:r>
          </a:p>
        </p:txBody>
      </p:sp>
      <p:pic>
        <p:nvPicPr>
          <p:cNvPr id="5" name="Graphic 21">
            <a:extLst>
              <a:ext uri="{FF2B5EF4-FFF2-40B4-BE49-F238E27FC236}">
                <a16:creationId xmlns:a16="http://schemas.microsoft.com/office/drawing/2014/main" id="{EB0DE041-D45D-281B-16BB-CD9A94A7AC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384FDAB-39DD-8E00-4821-34B19A625087}"/>
              </a:ext>
            </a:extLst>
          </p:cNvPr>
          <p:cNvSpPr txBox="1"/>
          <p:nvPr/>
        </p:nvSpPr>
        <p:spPr>
          <a:xfrm>
            <a:off x="1333001" y="1873213"/>
            <a:ext cx="8787384"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A459D"/>
                </a:solidFill>
                <a:effectLst/>
                <a:uLnTx/>
                <a:uFillTx/>
                <a:latin typeface="Frutiger-Bold"/>
                <a:ea typeface="+mn-ea"/>
                <a:cs typeface="+mn-cs"/>
              </a:rPr>
              <a:t>Seasoned entrepreneur </a:t>
            </a:r>
            <a:br>
              <a:rPr kumimoji="0" lang="en-US" sz="3200" b="1" i="0" u="none" strike="noStrike" kern="1200" cap="none" spc="0" normalizeH="0" baseline="0" noProof="0" dirty="0">
                <a:ln>
                  <a:noFill/>
                </a:ln>
                <a:solidFill>
                  <a:prstClr val="black"/>
                </a:solidFill>
                <a:effectLst/>
                <a:uLnTx/>
                <a:uFillTx/>
                <a:latin typeface="Calibri"/>
                <a:ea typeface="+mn-ea"/>
                <a:cs typeface="+mn-cs"/>
              </a:rPr>
            </a:br>
            <a:endParaRPr kumimoji="0" lang="en-US" sz="3200" b="1" i="0" u="none" strike="noStrike" kern="1200" cap="none" spc="0" normalizeH="0" baseline="0" noProof="0" dirty="0">
              <a:ln>
                <a:noFill/>
              </a:ln>
              <a:solidFill>
                <a:srgbClr val="242021"/>
              </a:solidFill>
              <a:effectLst/>
              <a:uLnTx/>
              <a:uFillTx/>
              <a:latin typeface="Frutiger-Bold"/>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Although many entrepreneurs make their share of mistakes, the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Seasoned entrepreneur </a:t>
            </a:r>
            <a:r>
              <a:rPr kumimoji="0" lang="en-US" sz="3200" b="0" i="0" u="sng" strike="noStrike" kern="1200" cap="none" spc="0" normalizeH="0" baseline="0" noProof="0" dirty="0">
                <a:ln>
                  <a:noFill/>
                </a:ln>
                <a:solidFill>
                  <a:srgbClr val="FF0000"/>
                </a:solidFill>
                <a:effectLst/>
                <a:uLnTx/>
                <a:uFillTx/>
                <a:latin typeface="Minion-Regular"/>
                <a:ea typeface="+mn-ea"/>
                <a:cs typeface="+mn-cs"/>
              </a:rPr>
              <a:t>is able to turn those mistakes into ideas and plans of what </a:t>
            </a:r>
            <a:r>
              <a:rPr kumimoji="0" lang="en-US" sz="3200" b="1" i="0" u="sng" strike="noStrike" kern="1200" cap="none" spc="0" normalizeH="0" baseline="0" noProof="0" dirty="0">
                <a:ln>
                  <a:noFill/>
                </a:ln>
                <a:solidFill>
                  <a:srgbClr val="FF0000"/>
                </a:solidFill>
                <a:effectLst/>
                <a:uLnTx/>
                <a:uFillTx/>
                <a:latin typeface="Minion-Regular"/>
                <a:ea typeface="+mn-ea"/>
                <a:cs typeface="+mn-cs"/>
              </a:rPr>
              <a:t>NOT</a:t>
            </a:r>
            <a:r>
              <a:rPr kumimoji="0" lang="en-US" sz="3200" b="0" i="0" u="sng" strike="noStrike" kern="1200" cap="none" spc="0" normalizeH="0" baseline="0" noProof="0" dirty="0">
                <a:ln>
                  <a:noFill/>
                </a:ln>
                <a:solidFill>
                  <a:srgbClr val="FF0000"/>
                </a:solidFill>
                <a:effectLst/>
                <a:uLnTx/>
                <a:uFillTx/>
                <a:latin typeface="Minion-Regular"/>
                <a:ea typeface="+mn-ea"/>
                <a:cs typeface="+mn-cs"/>
              </a:rPr>
              <a:t> to do </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the second, third time around. </a:t>
            </a:r>
          </a:p>
        </p:txBody>
      </p:sp>
    </p:spTree>
    <p:extLst>
      <p:ext uri="{BB962C8B-B14F-4D97-AF65-F5344CB8AC3E}">
        <p14:creationId xmlns:p14="http://schemas.microsoft.com/office/powerpoint/2010/main" val="51493599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E02CD-BDE1-2453-DBB7-525302B8D6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790671-A2BF-D6C0-96E6-4CD3AF037B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421E4C-80A5-603C-EF73-C1B471C6423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53CD949-4E99-822F-BFD6-1FD9716DF51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1A459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1A459D"/>
                </a:solidFill>
                <a:effectLst/>
                <a:uLnTx/>
                <a:uFillTx/>
                <a:latin typeface="Times New Roman" panose="02020603050405020304" pitchFamily="18" charset="0"/>
                <a:ea typeface="+mn-ea"/>
                <a:cs typeface="Times New Roman" panose="02020603050405020304" pitchFamily="18" charset="0"/>
              </a:rPr>
              <a:t>Failures and Foibles</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The Next Time I Start a New Venture . .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I will make sure I have</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sufficient start-up and back-up capital</a:t>
            </a:r>
            <a:r>
              <a:rPr kumimoji="0" lang="en-US" sz="2400" b="1"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a:t>
            </a:r>
          </a:p>
          <a:p>
            <a:pPr marL="285750" marR="0" lvl="0" indent="-28575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 If your plan says you need a certain amount of capital, get it—and a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little more, for back-up</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ea typeface="+mn-ea"/>
                <a:cs typeface="Times New Roman" panose="02020603050405020304" pitchFamily="18" charset="0"/>
              </a:rPr>
              <a:t>.</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 will be certain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there is a market for my “great idea” before I run with it</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p>
          <a:p>
            <a:pPr marL="457200" indent="-457200" algn="just">
              <a:buFont typeface="Symbol" panose="05050102010706020507" pitchFamily="18" charset="2"/>
              <a:buChar char="•"/>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I’ll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stick to a business I know</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or</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I’ll make darn sure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I learn about it before I start</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endPar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0B32E1ED-3D82-6D88-8681-62B63F9CA1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04123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4AA83-382E-FBE1-AB6D-FE4D80ECE0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74F98D-D87C-600A-B7DE-3B3E5E054E7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40EE99E-D300-3403-7B08-E07F7FDD158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73E0EC-32B9-535E-0144-3F995775E995}"/>
              </a:ext>
            </a:extLst>
          </p:cNvPr>
          <p:cNvSpPr/>
          <p:nvPr/>
        </p:nvSpPr>
        <p:spPr>
          <a:xfrm>
            <a:off x="110863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 will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spend more time and care managing the business</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Next time </a:t>
            </a:r>
            <a:r>
              <a:rPr kumimoji="0" lang="en-US" sz="2400" b="0" i="0" u="sng"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I’ll hire a manager to do</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right what I was doing ineffectively.</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 will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know my competition as well as or better than my competition knows me</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and I will look for competitors where I least expect to find them.</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 will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stay on top of new developments</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I will </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never stop learning about my business and my customers</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I will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have a lawyer draw up my partnership agreements</a:t>
            </a: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I will not let my partners become “former friends.”</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DF5D8F0D-1B6F-F53F-D70A-E153E0DCC4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742326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F37BA-6E11-2E25-C532-DB58B222F2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0A3F83-476B-5C1D-3280-52D8377E73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1DC2F73-2408-048B-349C-F28664B36443}"/>
              </a:ext>
            </a:extLst>
          </p:cNvPr>
          <p:cNvSpPr/>
          <p:nvPr/>
        </p:nvSpPr>
        <p:spPr>
          <a:xfrm>
            <a:off x="8626020" y="8170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1D1E6-5BFD-0152-C33B-4D0744182A0F}"/>
              </a:ext>
            </a:extLst>
          </p:cNvPr>
          <p:cNvSpPr/>
          <p:nvPr/>
        </p:nvSpPr>
        <p:spPr>
          <a:xfrm>
            <a:off x="1079444" y="952845"/>
            <a:ext cx="9345750" cy="4510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F9DD1DF-8E6F-65DF-4EF4-57C1AC98943C}"/>
              </a:ext>
            </a:extLst>
          </p:cNvPr>
          <p:cNvSpPr txBox="1"/>
          <p:nvPr/>
        </p:nvSpPr>
        <p:spPr>
          <a:xfrm>
            <a:off x="1181062" y="1230354"/>
            <a:ext cx="9142514" cy="3416320"/>
          </a:xfrm>
          <a:prstGeom prst="rect">
            <a:avLst/>
          </a:prstGeom>
          <a:noFill/>
        </p:spPr>
        <p:txBody>
          <a:bodyPr wrap="square" rtlCol="0">
            <a:spAutoFit/>
          </a:bodyPr>
          <a:lstStyle/>
          <a:p>
            <a:r>
              <a:rPr lang="en-US" sz="24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Entrepreneurship</a:t>
            </a:r>
          </a:p>
          <a:p>
            <a:pPr marL="285750" indent="-285750">
              <a:buFont typeface="Arial" panose="020B0604020202020204" pitchFamily="34" charset="0"/>
              <a:buChar char="•"/>
            </a:pPr>
            <a:r>
              <a:rPr lang="en-US" sz="2400" b="1" kern="100" dirty="0">
                <a:solidFill>
                  <a:schemeClr val="accent1">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Relationship between entrepreneurship and strategy</a:t>
            </a:r>
            <a:endParaRPr lang="en-US" sz="2400" b="1" dirty="0">
              <a:solidFill>
                <a:schemeClr val="accent1">
                  <a:lumMod val="75000"/>
                </a:schemeClr>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Strategic Entrepreneurship</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Entrepreneurial Stages (stage 1, stage 2, stage 3 )</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Creative Destruction</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Social Entrepreneurship</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The Role of Innovation in Entrepreneurship Strategy</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Seasoned entrepreneur </a:t>
            </a:r>
          </a:p>
        </p:txBody>
      </p:sp>
      <p:pic>
        <p:nvPicPr>
          <p:cNvPr id="5" name="Graphic 21">
            <a:extLst>
              <a:ext uri="{FF2B5EF4-FFF2-40B4-BE49-F238E27FC236}">
                <a16:creationId xmlns:a16="http://schemas.microsoft.com/office/drawing/2014/main" id="{740B61F2-ADB0-8B9D-73A4-6B26BAD196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531958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695AE-8DC3-0D21-27AE-6C5BD64B0C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7BB6AE9-6A6B-CD0F-5305-0EEC906A1C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09DC965-76BF-E66D-1083-B1ECA72AE2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B6E03DD-FDDB-BE78-9866-6379246D9B9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EDBA50-463A-F4D1-CB36-E3A6925A28F6}"/>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D78A2A4A-B6E2-EEEE-CB1A-6131709D36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BAF4F8A-856C-9D74-C004-7BD4842FB445}"/>
              </a:ext>
            </a:extLst>
          </p:cNvPr>
          <p:cNvSpPr txBox="1"/>
          <p:nvPr/>
        </p:nvSpPr>
        <p:spPr>
          <a:xfrm>
            <a:off x="3567814" y="2535654"/>
            <a:ext cx="8417320" cy="406265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1. Understand the key role of strategy in the discovery and exploitation of opportunities as entrepreneurial firms form and grow.</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This chapter strongly emphasizes the key strategic roles of creativity, opportunity identification, opportunity evaluation, and innovation in the emergence and growth of entrepreneurial firms.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42021"/>
                </a:solidFill>
                <a:effectLst/>
                <a:uLnTx/>
                <a:uFillTx/>
                <a:latin typeface="Times New Roman" panose="02020603050405020304" pitchFamily="18" charset="0"/>
                <a:cs typeface="Times New Roman" panose="02020603050405020304" pitchFamily="18" charset="0"/>
              </a:rPr>
              <a:t>• This strategic approach examines three distinct stages of the entrepreneurship process and provides you with strategies you can use to launch, grow, and revitalize the firm.</a:t>
            </a:r>
          </a:p>
          <a:p>
            <a:br>
              <a:rPr lang="en-US" sz="1400" dirty="0"/>
            </a:br>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41FB850-A3D0-53AF-B88A-5FBC9AE86E3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92E4314F-2113-9915-35B5-04D5C10068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400619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AD52C-4BE3-BEBE-66E1-72F5CDDDCE5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FBF422E-A049-CB7D-B178-881E6F9F2E1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5140A4A-0A67-66FE-0598-6FA0496AD4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D888765-646A-B4A3-D4BF-79F219A79B8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7FDC474-C637-C22C-3496-A883DD8B18B3}"/>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21491A2C-F85A-2563-12CF-0F937CD956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A792C4F-8B0A-8FE6-B2D0-4050E96C5105}"/>
              </a:ext>
            </a:extLst>
          </p:cNvPr>
          <p:cNvSpPr txBox="1"/>
          <p:nvPr/>
        </p:nvSpPr>
        <p:spPr>
          <a:xfrm>
            <a:off x="3385474" y="2600348"/>
            <a:ext cx="8702666" cy="409342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Minion-Regular"/>
                <a:ea typeface="+mn-ea"/>
                <a:cs typeface="+mn-cs"/>
              </a:rPr>
              <a:t>2. Learn about contemporary trends and patterns in entrepreneurship, including its role in the global economy and the increase in social entrepreneurship.</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42021"/>
                </a:solidFill>
                <a:effectLst/>
                <a:uLnTx/>
                <a:uFillTx/>
                <a:latin typeface="Symbol" panose="05050102010706020507" pitchFamily="18" charset="2"/>
                <a:ea typeface="+mn-ea"/>
                <a:cs typeface="+mn-cs"/>
              </a:rPr>
              <a:t>• </a:t>
            </a:r>
            <a:r>
              <a:rPr kumimoji="0" lang="en-US" sz="2000" b="0" i="0" u="none" strike="noStrike" kern="1200" cap="none" spc="0" normalizeH="0" baseline="0" noProof="0" dirty="0">
                <a:ln>
                  <a:noFill/>
                </a:ln>
                <a:solidFill>
                  <a:srgbClr val="242021"/>
                </a:solidFill>
                <a:effectLst/>
                <a:uLnTx/>
                <a:uFillTx/>
                <a:latin typeface="Minion-Regular"/>
                <a:ea typeface="+mn-ea"/>
                <a:cs typeface="+mn-cs"/>
              </a:rPr>
              <a:t>Entrepreneurships are formed by 1 out of every 11 adults around the world today. In the United States, entrepreneurships produce about half the economic output, employ half of the private sector workforce, and give people in all circumstances a chance to succeed.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42021"/>
                </a:solidFill>
                <a:effectLst/>
                <a:uLnTx/>
                <a:uFillTx/>
                <a:latin typeface="Symbol" panose="05050102010706020507" pitchFamily="18" charset="2"/>
                <a:ea typeface="+mn-ea"/>
                <a:cs typeface="+mn-cs"/>
              </a:rPr>
              <a:t>• </a:t>
            </a:r>
            <a:r>
              <a:rPr kumimoji="0" lang="en-US" sz="2000" b="0" i="0" u="none" strike="noStrike" kern="1200" cap="none" spc="0" normalizeH="0" baseline="0" noProof="0" dirty="0">
                <a:ln>
                  <a:noFill/>
                </a:ln>
                <a:solidFill>
                  <a:srgbClr val="242021"/>
                </a:solidFill>
                <a:effectLst/>
                <a:uLnTx/>
                <a:uFillTx/>
                <a:latin typeface="Minion-Regular"/>
                <a:ea typeface="+mn-ea"/>
                <a:cs typeface="+mn-cs"/>
              </a:rPr>
              <a:t>The number and percentage of people of color and women who start companies are increasing significantly.</a:t>
            </a:r>
          </a:p>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000" b="0" i="0" u="none" strike="noStrike" kern="1200" cap="none" spc="0" normalizeH="0" baseline="0" noProof="0" dirty="0">
                <a:ln>
                  <a:noFill/>
                </a:ln>
                <a:solidFill>
                  <a:srgbClr val="242021"/>
                </a:solidFill>
                <a:effectLst/>
                <a:uLnTx/>
                <a:uFillTx/>
                <a:latin typeface="Minion-Regular"/>
                <a:ea typeface="+mn-ea"/>
                <a:cs typeface="+mn-cs"/>
              </a:rPr>
              <a:t>Entrepreneurships are continuing to benefit from the economic recovery.</a:t>
            </a:r>
          </a:p>
          <a:p>
            <a:pPr marL="342900" marR="0" lvl="0" indent="-3429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000" b="0" i="0" u="none" strike="noStrike" kern="1200" cap="none" spc="0" normalizeH="0" baseline="0" noProof="0" dirty="0">
                <a:ln>
                  <a:noFill/>
                </a:ln>
                <a:solidFill>
                  <a:srgbClr val="242021"/>
                </a:solidFill>
                <a:effectLst/>
                <a:uLnTx/>
                <a:uFillTx/>
                <a:latin typeface="Minion-Regular"/>
                <a:ea typeface="+mn-ea"/>
                <a:cs typeface="+mn-cs"/>
              </a:rPr>
              <a:t>Credit is more abundant, and while equity investment is still difficult to attract for early-stage financing, angel investments are available.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42021"/>
                </a:solidFill>
                <a:effectLst/>
                <a:uLnTx/>
                <a:uFillTx/>
                <a:latin typeface="Symbol" panose="05050102010706020507" pitchFamily="18" charset="2"/>
                <a:ea typeface="+mn-ea"/>
                <a:cs typeface="+mn-cs"/>
              </a:rPr>
              <a:t>• </a:t>
            </a:r>
            <a:r>
              <a:rPr kumimoji="0" lang="en-US" sz="2000" b="0" i="0" u="none" strike="noStrike" kern="1200" cap="none" spc="0" normalizeH="0" baseline="0" noProof="0" dirty="0">
                <a:ln>
                  <a:noFill/>
                </a:ln>
                <a:solidFill>
                  <a:srgbClr val="242021"/>
                </a:solidFill>
                <a:effectLst/>
                <a:uLnTx/>
                <a:uFillTx/>
                <a:latin typeface="Minion-Regular"/>
                <a:ea typeface="+mn-ea"/>
                <a:cs typeface="+mn-cs"/>
              </a:rPr>
              <a:t>Social entrepreneurs are driven to empower people by providing the means to better their lives; the mission of these self-sustaining firms is social change.</a:t>
            </a:r>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039717B6-4000-2B56-BA21-603C3537EE5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1597CE60-73F7-C266-AA83-7D5F8376D1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602039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DE655-166E-D5C1-43E1-C78D8A42CC3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CD7417C-EFBD-195A-8D05-B09311CFEEA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CB2D8F0-6FA9-95C3-19FD-AA1D7544A8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1310ABE-E713-24FB-8140-EFFCC0AAC6D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A9302584-9C10-E3E6-A28F-64EEA165F3FD}"/>
              </a:ext>
            </a:extLst>
          </p:cNvPr>
          <p:cNvSpPr txBox="1"/>
          <p:nvPr/>
        </p:nvSpPr>
        <p:spPr>
          <a:xfrm>
            <a:off x="4689258" y="1412953"/>
            <a:ext cx="56135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D0ADC26B-903C-C170-17BE-504817B2DD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38B2B63-2A8D-34D1-7C4B-416F148AD717}"/>
              </a:ext>
            </a:extLst>
          </p:cNvPr>
          <p:cNvSpPr txBox="1"/>
          <p:nvPr/>
        </p:nvSpPr>
        <p:spPr>
          <a:xfrm>
            <a:off x="3385474" y="2535654"/>
            <a:ext cx="8803718" cy="400109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Minion-Regular"/>
                <a:ea typeface="+mn-ea"/>
                <a:cs typeface="+mn-cs"/>
              </a:rPr>
              <a:t>3. Understand the significance of entrepreneurial firms to innovation in the economy.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42021"/>
              </a:solidFill>
              <a:effectLst/>
              <a:uLnTx/>
              <a:uFillTx/>
              <a:latin typeface="Minion-Regular"/>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42021"/>
                </a:solidFill>
                <a:effectLst/>
                <a:uLnTx/>
                <a:uFillTx/>
                <a:latin typeface="Symbol" panose="05050102010706020507" pitchFamily="18" charset="2"/>
                <a:ea typeface="+mn-ea"/>
                <a:cs typeface="+mn-cs"/>
              </a:rPr>
              <a:t>• </a:t>
            </a:r>
            <a:r>
              <a:rPr kumimoji="0" lang="en-US" sz="2400" b="0" i="0" u="none" strike="noStrike" kern="1200" cap="none" spc="0" normalizeH="0" baseline="0" noProof="0" dirty="0">
                <a:ln>
                  <a:noFill/>
                </a:ln>
                <a:solidFill>
                  <a:srgbClr val="242021"/>
                </a:solidFill>
                <a:effectLst/>
                <a:uLnTx/>
                <a:uFillTx/>
                <a:latin typeface="Minion-Regular"/>
                <a:ea typeface="+mn-ea"/>
                <a:cs typeface="+mn-cs"/>
              </a:rPr>
              <a:t>Entrepreneurial firms account for a significant percentage of patents and innovations.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42021"/>
                </a:solidFill>
                <a:effectLst/>
                <a:uLnTx/>
                <a:uFillTx/>
                <a:latin typeface="Symbol" panose="05050102010706020507" pitchFamily="18" charset="2"/>
                <a:ea typeface="+mn-ea"/>
                <a:cs typeface="+mn-cs"/>
              </a:rPr>
              <a:t>• </a:t>
            </a:r>
            <a:r>
              <a:rPr kumimoji="0" lang="en-US" sz="2400" b="0" i="0" u="none" strike="noStrike" kern="1200" cap="none" spc="0" normalizeH="0" baseline="0" noProof="0" dirty="0">
                <a:ln>
                  <a:noFill/>
                </a:ln>
                <a:solidFill>
                  <a:srgbClr val="242021"/>
                </a:solidFill>
                <a:effectLst/>
                <a:uLnTx/>
                <a:uFillTx/>
                <a:latin typeface="Minion-Regular"/>
                <a:ea typeface="+mn-ea"/>
                <a:cs typeface="+mn-cs"/>
              </a:rPr>
              <a:t>Large firms rely on smaller firms, especially in newer technologies such as biotechnology, medical electronics, and telecommunications.</a:t>
            </a:r>
          </a:p>
          <a:p>
            <a:pPr marL="285750" marR="0" lvl="0" indent="-28575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2400" b="0" i="0" u="none" strike="noStrike" kern="1200" cap="none" spc="0" normalizeH="0" baseline="0" noProof="0" dirty="0">
                <a:ln>
                  <a:noFill/>
                </a:ln>
                <a:solidFill>
                  <a:srgbClr val="242021"/>
                </a:solidFill>
                <a:effectLst/>
                <a:uLnTx/>
                <a:uFillTx/>
                <a:latin typeface="Minion-Regular"/>
                <a:ea typeface="+mn-ea"/>
                <a:cs typeface="+mn-cs"/>
              </a:rPr>
              <a:t>As you will see throughout this book, innovation can be a highly successful competitive strategy for the survival and growth of firms.</a:t>
            </a:r>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ECA17CC0-EFBC-9C83-9876-0925E0526B6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637CBE50-D03F-59FE-271C-1C5524DDFA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938556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8"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5791200" y="3124200"/>
            <a:ext cx="609600" cy="609600"/>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5791200" y="3124200"/>
            <a:ext cx="609600" cy="609600"/>
          </a:xfrm>
          <a:prstGeom prst="rect">
            <a:avLst/>
          </a:prstGeom>
        </p:spPr>
      </p:pic>
      <p:pic>
        <p:nvPicPr>
          <p:cNvPr id="8" name="Audio 7">
            <a:hlinkClick r:id="" action="ppaction://media"/>
            <a:extLst>
              <a:ext uri="{FF2B5EF4-FFF2-40B4-BE49-F238E27FC236}">
                <a16:creationId xmlns:a16="http://schemas.microsoft.com/office/drawing/2014/main" id="{00C244F5-0732-182C-D557-2E38DFA5DFBE}"/>
              </a:ext>
            </a:extLst>
          </p:cNvPr>
          <p:cNvPicPr>
            <a:picLocks noChangeAspect="1"/>
          </p:cNvPicPr>
          <p:nvPr>
            <a:audioFile r:link="rId6"/>
            <p:extLst>
              <p:ext uri="{DAA4B4D4-6D71-4841-9C94-3DE7FCFB9230}">
                <p14:media xmlns:p14="http://schemas.microsoft.com/office/powerpoint/2010/main" r:embed="rId5"/>
              </p:ext>
            </p:extLst>
          </p:nvPr>
        </p:nvPicPr>
        <p:blipFill>
          <a:blip r:embed="rId12"/>
          <a:srcRect l="-118750" t="-118750" r="-118750" b="-118750"/>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1500" advTm="9418">
        <p14:window dir="vert"/>
      </p:transition>
    </mc:Choice>
    <mc:Fallback>
      <p:transition spd="slow" advTm="94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par>
                                <p:cTn id="7" presetID="1" presetClass="mediacall" presetSubtype="0" fill="hold" nodeType="withEffect">
                                  <p:stCondLst>
                                    <p:cond delay="0"/>
                                  </p:stCondLst>
                                  <p:childTnLst>
                                    <p:cmd type="call" cmd="playFrom(0.0)">
                                      <p:cBhvr>
                                        <p:cTn id="8" dur="866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9" fill="hold" display="0">
                  <p:stCondLst>
                    <p:cond delay="indefinite"/>
                  </p:stCondLst>
                  <p:endCondLst>
                    <p:cond evt="onStopAudio" delay="0">
                      <p:tgtEl>
                        <p:sldTgt/>
                      </p:tgtEl>
                    </p:cond>
                  </p:endCondLst>
                </p:cTn>
                <p:tgtEl>
                  <p:spTgt spid="3"/>
                </p:tgtEl>
              </p:cMediaNode>
            </p:audio>
            <p:audio>
              <p:cMediaNode vol="80000">
                <p:cTn id="10" fill="hold" display="0">
                  <p:stCondLst>
                    <p:cond delay="indefinite"/>
                  </p:stCondLst>
                  <p:endCondLst>
                    <p:cond evt="onStopAudio" delay="0">
                      <p:tgtEl>
                        <p:sldTgt/>
                      </p:tgtEl>
                    </p:cond>
                  </p:endCondLst>
                </p:cTn>
                <p:tgtEl>
                  <p:spTgt spid="5"/>
                </p:tgtEl>
              </p:cMediaNode>
            </p:audio>
            <p:audio isNarration="1">
              <p:cMediaNode vol="80000" showWhenStopped="0">
                <p:cTn id="11" fill="hold" display="0">
                  <p:stCondLst>
                    <p:cond delay="indefinite"/>
                  </p:stCondLst>
                  <p:endCondLst>
                    <p:cond evt="onStopAudio" delay="0">
                      <p:tgtEl>
                        <p:sldTgt/>
                      </p:tgtEl>
                    </p:cond>
                  </p:endCondLst>
                </p:cTn>
                <p:tgtEl>
                  <p:spTgt spid="8"/>
                </p:tgtEl>
              </p:cMediaNode>
            </p:audio>
          </p:childTnLst>
        </p:cTn>
      </p:par>
    </p:tnLst>
  </p:timing>
  <p:extLst>
    <p:ext uri="{E180D4A7-C9FB-4DFB-919C-405C955672EB}">
      <p14:showEvtLst xmlns:p14="http://schemas.microsoft.com/office/powerpoint/2010/main">
        <p14:playEvt time="26" objId="5"/>
        <p14:stopEvt time="8824" objId="5"/>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479675-4FF6-4332-AACA-9DD2D31833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d13aca44-ef33-4cf4-9980-7f0b00e6eeb9"/>
    <ds:schemaRef ds:uri="49100919-8a76-4266-be0c-7dc583902cb4"/>
    <ds:schemaRef ds:uri="http://purl.org/dc/elements/1.1/"/>
    <ds:schemaRef ds:uri="http://schemas.microsoft.com/office/infopath/2007/PartnerControls"/>
    <ds:schemaRef ds:uri="http://schemas.microsoft.com/office/2006/metadata/properties"/>
    <ds:schemaRef ds:uri="http://purl.org/dc/dcmitype/"/>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934</TotalTime>
  <Words>3969</Words>
  <Application>Microsoft Office PowerPoint</Application>
  <PresentationFormat>Widescreen</PresentationFormat>
  <Paragraphs>476</Paragraphs>
  <Slides>35</Slides>
  <Notes>32</Notes>
  <HiddenSlides>0</HiddenSlides>
  <MMClips>6</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35</vt:i4>
      </vt:variant>
    </vt:vector>
  </HeadingPairs>
  <TitlesOfParts>
    <vt:vector size="50" baseType="lpstr">
      <vt:lpstr>Alexandria</vt:lpstr>
      <vt:lpstr>Arial</vt:lpstr>
      <vt:lpstr>Calibri</vt:lpstr>
      <vt:lpstr>Calibri Light</vt:lpstr>
      <vt:lpstr>Frutiger-Bold</vt:lpstr>
      <vt:lpstr>Frutiger-Light</vt:lpstr>
      <vt:lpstr>Minion-Regular</vt:lpstr>
      <vt:lpstr>Open Sans</vt:lpstr>
      <vt:lpstr>Roboto Light</vt:lpstr>
      <vt:lpstr>Segoe UI Web (Arabic)</vt:lpstr>
      <vt:lpstr>Symbol</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cp:lastModifiedBy>
  <cp:revision>236</cp:revision>
  <dcterms:created xsi:type="dcterms:W3CDTF">2023-04-29T09:08:00Z</dcterms:created>
  <dcterms:modified xsi:type="dcterms:W3CDTF">2025-05-23T18:17:41Z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