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84" r:id="rId2"/>
    <p:sldId id="585" r:id="rId3"/>
    <p:sldId id="313" r:id="rId4"/>
    <p:sldId id="484" r:id="rId5"/>
    <p:sldId id="501" r:id="rId6"/>
    <p:sldId id="507" r:id="rId7"/>
    <p:sldId id="508" r:id="rId8"/>
    <p:sldId id="577" r:id="rId9"/>
    <p:sldId id="510" r:id="rId10"/>
    <p:sldId id="513" r:id="rId11"/>
    <p:sldId id="514" r:id="rId12"/>
    <p:sldId id="515" r:id="rId13"/>
    <p:sldId id="516" r:id="rId14"/>
    <p:sldId id="518" r:id="rId15"/>
    <p:sldId id="519" r:id="rId16"/>
    <p:sldId id="520" r:id="rId17"/>
    <p:sldId id="521" r:id="rId18"/>
    <p:sldId id="522" r:id="rId19"/>
    <p:sldId id="524" r:id="rId20"/>
    <p:sldId id="527" r:id="rId21"/>
    <p:sldId id="529" r:id="rId22"/>
    <p:sldId id="578" r:id="rId23"/>
    <p:sldId id="531" r:id="rId24"/>
    <p:sldId id="533" r:id="rId25"/>
    <p:sldId id="579" r:id="rId26"/>
    <p:sldId id="580" r:id="rId27"/>
    <p:sldId id="542" r:id="rId28"/>
    <p:sldId id="581" r:id="rId29"/>
    <p:sldId id="582" r:id="rId30"/>
    <p:sldId id="546" r:id="rId31"/>
    <p:sldId id="547" r:id="rId32"/>
    <p:sldId id="549" r:id="rId33"/>
    <p:sldId id="550" r:id="rId34"/>
    <p:sldId id="552" r:id="rId35"/>
    <p:sldId id="553" r:id="rId36"/>
    <p:sldId id="554" r:id="rId37"/>
    <p:sldId id="583" r:id="rId38"/>
    <p:sldId id="557" r:id="rId39"/>
    <p:sldId id="558" r:id="rId40"/>
    <p:sldId id="559" r:id="rId41"/>
    <p:sldId id="562" r:id="rId42"/>
    <p:sldId id="564"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585"/>
            <p14:sldId id="313"/>
            <p14:sldId id="484"/>
            <p14:sldId id="501"/>
            <p14:sldId id="507"/>
            <p14:sldId id="508"/>
            <p14:sldId id="577"/>
            <p14:sldId id="510"/>
            <p14:sldId id="513"/>
            <p14:sldId id="514"/>
            <p14:sldId id="515"/>
            <p14:sldId id="516"/>
            <p14:sldId id="518"/>
            <p14:sldId id="519"/>
            <p14:sldId id="520"/>
            <p14:sldId id="521"/>
            <p14:sldId id="522"/>
            <p14:sldId id="524"/>
            <p14:sldId id="527"/>
            <p14:sldId id="529"/>
            <p14:sldId id="578"/>
            <p14:sldId id="531"/>
            <p14:sldId id="533"/>
            <p14:sldId id="579"/>
            <p14:sldId id="580"/>
            <p14:sldId id="542"/>
            <p14:sldId id="581"/>
            <p14:sldId id="582"/>
            <p14:sldId id="546"/>
            <p14:sldId id="547"/>
            <p14:sldId id="549"/>
            <p14:sldId id="550"/>
            <p14:sldId id="552"/>
            <p14:sldId id="553"/>
            <p14:sldId id="554"/>
            <p14:sldId id="583"/>
            <p14:sldId id="557"/>
            <p14:sldId id="558"/>
            <p14:sldId id="559"/>
            <p14:sldId id="562"/>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2C9F340-EE0C-48C0-EF52-17FE71EB2871}"/>
              </a:ext>
            </a:extLst>
          </p:cNvPr>
          <p:cNvSpPr>
            <a:spLocks noGrp="1"/>
          </p:cNvSpPr>
          <p:nvPr>
            <p:ph type="pic" sz="quarter" idx="10"/>
          </p:nvPr>
        </p:nvSpPr>
        <p:spPr>
          <a:xfrm>
            <a:off x="4013200" y="-71120"/>
            <a:ext cx="8178800" cy="6858000"/>
          </a:xfrm>
        </p:spPr>
        <p:txBody>
          <a:bodyPr/>
          <a:lstStyle/>
          <a:p>
            <a:endParaRPr lang="en-US"/>
          </a:p>
        </p:txBody>
      </p:sp>
      <p:pic>
        <p:nvPicPr>
          <p:cNvPr id="3" name="Picture 2">
            <a:extLst>
              <a:ext uri="{FF2B5EF4-FFF2-40B4-BE49-F238E27FC236}">
                <a16:creationId xmlns:a16="http://schemas.microsoft.com/office/drawing/2014/main" id="{C5723D4E-2893-5D31-9B3E-C614037A4DF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29639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24F0C8-826F-A217-F586-A5528B0B25BD}"/>
              </a:ext>
            </a:extLst>
          </p:cNvPr>
          <p:cNvSpPr>
            <a:spLocks noGrp="1"/>
          </p:cNvSpPr>
          <p:nvPr>
            <p:ph type="pic" sz="quarter" idx="10"/>
          </p:nvPr>
        </p:nvSpPr>
        <p:spPr/>
        <p:txBody>
          <a:bodyPr/>
          <a:lstStyle/>
          <a:p>
            <a:endParaRPr lang="en-US"/>
          </a:p>
        </p:txBody>
      </p:sp>
      <p:pic>
        <p:nvPicPr>
          <p:cNvPr id="3" name="Picture 2">
            <a:extLst>
              <a:ext uri="{FF2B5EF4-FFF2-40B4-BE49-F238E27FC236}">
                <a16:creationId xmlns:a16="http://schemas.microsoft.com/office/drawing/2014/main" id="{ABFD0197-4142-FFCD-51BB-88643B650747}"/>
              </a:ext>
            </a:extLst>
          </p:cNvPr>
          <p:cNvPicPr>
            <a:picLocks noChangeAspect="1"/>
          </p:cNvPicPr>
          <p:nvPr/>
        </p:nvPicPr>
        <p:blipFill>
          <a:blip r:embed="rId2"/>
          <a:stretch>
            <a:fillRect/>
          </a:stretch>
        </p:blipFill>
        <p:spPr>
          <a:xfrm>
            <a:off x="1" y="0"/>
            <a:ext cx="12191998" cy="6857999"/>
          </a:xfrm>
          <a:prstGeom prst="rect">
            <a:avLst/>
          </a:prstGeom>
        </p:spPr>
      </p:pic>
    </p:spTree>
    <p:extLst>
      <p:ext uri="{BB962C8B-B14F-4D97-AF65-F5344CB8AC3E}">
        <p14:creationId xmlns:p14="http://schemas.microsoft.com/office/powerpoint/2010/main" val="212138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8167" y="1162530"/>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329613"/>
            <a:ext cx="8578137" cy="3539430"/>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56740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7046" y="1403402"/>
            <a:ext cx="11492873" cy="485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Competitive strategy </a:t>
            </a:r>
            <a:r>
              <a:rPr lang="en-US" sz="2600" dirty="0">
                <a:solidFill>
                  <a:schemeClr val="dk1"/>
                </a:solidFill>
                <a:latin typeface="Times New Roman"/>
                <a:ea typeface="Times New Roman"/>
                <a:cs typeface="Times New Roman"/>
                <a:sym typeface="Times New Roman"/>
              </a:rPr>
              <a:t>defines the set of customer needs a firm seeks to satisfy through its products and services.</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Product development strategy </a:t>
            </a:r>
            <a:r>
              <a:rPr lang="en-US" sz="2600" dirty="0">
                <a:solidFill>
                  <a:schemeClr val="dk1"/>
                </a:solidFill>
                <a:latin typeface="Times New Roman"/>
                <a:ea typeface="Times New Roman"/>
                <a:cs typeface="Times New Roman"/>
                <a:sym typeface="Times New Roman"/>
              </a:rPr>
              <a:t>specifies the portfolio of new products that the company will try to develop.</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Marketing and sales strategy</a:t>
            </a:r>
            <a:r>
              <a:rPr lang="en-US" sz="2600" dirty="0">
                <a:solidFill>
                  <a:srgbClr val="C00000"/>
                </a:solidFill>
                <a:latin typeface="Times New Roman"/>
                <a:ea typeface="Times New Roman"/>
                <a:cs typeface="Times New Roman"/>
                <a:sym typeface="Times New Roman"/>
              </a:rPr>
              <a:t> </a:t>
            </a:r>
            <a:r>
              <a:rPr lang="en-US" sz="2600" dirty="0">
                <a:solidFill>
                  <a:schemeClr val="dk1"/>
                </a:solidFill>
                <a:latin typeface="Times New Roman"/>
                <a:ea typeface="Times New Roman"/>
                <a:cs typeface="Times New Roman"/>
                <a:sym typeface="Times New Roman"/>
              </a:rPr>
              <a:t>specifies how the market will be segmented, and product positioned, priced, and promoted.</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Supply chain strategy </a:t>
            </a:r>
            <a:r>
              <a:rPr lang="en-US" sz="2600" dirty="0">
                <a:solidFill>
                  <a:schemeClr val="dk1"/>
                </a:solidFill>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All functional strategies </a:t>
            </a:r>
            <a:r>
              <a:rPr lang="en-US" sz="2600" dirty="0">
                <a:solidFill>
                  <a:schemeClr val="dk1"/>
                </a:solidFill>
                <a:latin typeface="Times New Roman"/>
                <a:ea typeface="Times New Roman"/>
                <a:cs typeface="Times New Roman"/>
                <a:sym typeface="Times New Roman"/>
              </a:rPr>
              <a:t>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15578"/>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0269"/>
            <a:ext cx="4333726" cy="51687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2959" y="1564640"/>
            <a:ext cx="11057865" cy="455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A company’s competitive strategy 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C00000"/>
                </a:solidFill>
                <a:latin typeface="Times New Roman"/>
                <a:ea typeface="Times New Roman"/>
                <a:cs typeface="Times New Roman"/>
                <a:sym typeface="Times New Roman"/>
              </a:rPr>
              <a:t>For example, </a:t>
            </a:r>
          </a:p>
          <a:p>
            <a:pPr lvl="0" algn="just">
              <a:buClr>
                <a:srgbClr val="000000"/>
              </a:buClr>
              <a:buSzPts val="2400"/>
            </a:pPr>
            <a:endParaRPr lang="en-US" sz="28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282539"/>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6"/>
            <a:ext cx="11308080" cy="4572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404949"/>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3710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318017"/>
            <a:ext cx="10637412"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Blue Nile</a:t>
            </a:r>
            <a:r>
              <a:rPr lang="en-US" sz="2800" dirty="0">
                <a:solidFill>
                  <a:srgbClr val="C0000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C0000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407388"/>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96108-ADD2-42C3-1005-5AA0E6C3B5C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0F8A44A-930E-47C8-322A-B9A71E135165}"/>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C1DF1842-D806-3362-77F6-3A64B2DA67F4}"/>
              </a:ext>
            </a:extLst>
          </p:cNvPr>
          <p:cNvSpPr>
            <a:spLocks noGrp="1"/>
          </p:cNvSpPr>
          <p:nvPr>
            <p:ph type="sldNum" sz="quarter" idx="12"/>
          </p:nvPr>
        </p:nvSpPr>
        <p:spPr/>
        <p:txBody>
          <a:bodyPr/>
          <a:lstStyle/>
          <a:p>
            <a:fld id="{F7542ADD-394E-41F3-B704-951748884AEE}" type="slidenum">
              <a:rPr lang="en-US" smtClean="0"/>
              <a:t>8</a:t>
            </a:fld>
            <a:endParaRPr lang="en-US"/>
          </a:p>
        </p:txBody>
      </p:sp>
      <p:pic>
        <p:nvPicPr>
          <p:cNvPr id="5" name="Picture 4">
            <a:extLst>
              <a:ext uri="{FF2B5EF4-FFF2-40B4-BE49-F238E27FC236}">
                <a16:creationId xmlns:a16="http://schemas.microsoft.com/office/drawing/2014/main" id="{DC910976-B9F7-B5E8-18F9-B76785A295DE}"/>
              </a:ext>
            </a:extLst>
          </p:cNvPr>
          <p:cNvPicPr>
            <a:picLocks noChangeAspect="1"/>
          </p:cNvPicPr>
          <p:nvPr/>
        </p:nvPicPr>
        <p:blipFill>
          <a:blip r:embed="rId2"/>
          <a:stretch>
            <a:fillRect/>
          </a:stretch>
        </p:blipFill>
        <p:spPr>
          <a:xfrm>
            <a:off x="182880" y="0"/>
            <a:ext cx="12009120" cy="6857999"/>
          </a:xfrm>
          <a:prstGeom prst="rect">
            <a:avLst/>
          </a:prstGeom>
        </p:spPr>
      </p:pic>
    </p:spTree>
    <p:extLst>
      <p:ext uri="{BB962C8B-B14F-4D97-AF65-F5344CB8AC3E}">
        <p14:creationId xmlns:p14="http://schemas.microsoft.com/office/powerpoint/2010/main" val="3798273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207" y="1113515"/>
            <a:ext cx="11501586" cy="5358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The value chain </a:t>
            </a:r>
            <a:r>
              <a:rPr lang="en-US" sz="25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Marketing and sales </a:t>
            </a:r>
            <a:r>
              <a:rPr lang="en-US" sz="25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Operations</a:t>
            </a:r>
            <a:r>
              <a:rPr lang="en-US" sz="25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Distribution</a:t>
            </a:r>
            <a:r>
              <a:rPr lang="en-US" sz="25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Service</a:t>
            </a:r>
            <a:r>
              <a:rPr lang="en-US" sz="2500" dirty="0">
                <a:solidFill>
                  <a:srgbClr val="C00000"/>
                </a:solidFill>
                <a:latin typeface="Times New Roman"/>
                <a:ea typeface="Times New Roman"/>
                <a:cs typeface="Times New Roman"/>
                <a:sym typeface="Times New Roman"/>
              </a:rPr>
              <a:t> </a:t>
            </a:r>
            <a:r>
              <a:rPr lang="en-US" sz="25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5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Finance, accounting, information technology, and human resources </a:t>
            </a:r>
            <a:r>
              <a:rPr lang="en-US" sz="2500" dirty="0">
                <a:solidFill>
                  <a:schemeClr val="dk1"/>
                </a:solidFill>
                <a:latin typeface="Times New Roman"/>
                <a:ea typeface="Times New Roman"/>
                <a:cs typeface="Times New Roman"/>
                <a:sym typeface="Times New Roman"/>
              </a:rPr>
              <a:t>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28785" y="644052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326"/>
            <a:ext cx="4128422" cy="53530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241891"/>
            <a:ext cx="10932053" cy="4976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600" b="1" kern="0" dirty="0">
                <a:solidFill>
                  <a:srgbClr val="231F20"/>
                </a:solidFill>
                <a:latin typeface="Times New Roman" panose="02020603050405020304" pitchFamily="18" charset="0"/>
                <a:cs typeface="Times New Roman" panose="02020603050405020304" pitchFamily="18" charset="0"/>
                <a:sym typeface="Arial"/>
              </a:rPr>
              <a:t>For example</a:t>
            </a:r>
            <a:r>
              <a:rPr lang="en-US" sz="26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6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600" b="1" kern="0" dirty="0">
                <a:solidFill>
                  <a:srgbClr val="C00000"/>
                </a:solidFill>
                <a:latin typeface="Times New Roman" panose="02020603050405020304" pitchFamily="18" charset="0"/>
                <a:cs typeface="Times New Roman" panose="02020603050405020304" pitchFamily="18" charset="0"/>
                <a:sym typeface="Arial"/>
              </a:rPr>
              <a:t>Seven-Eleven Japan’s </a:t>
            </a:r>
            <a:r>
              <a:rPr lang="en-US" sz="26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600" b="1" kern="0" dirty="0">
                <a:solidFill>
                  <a:srgbClr val="C00000"/>
                </a:solidFill>
                <a:latin typeface="Times New Roman" panose="02020603050405020304" pitchFamily="18" charset="0"/>
                <a:cs typeface="Times New Roman" panose="02020603050405020304" pitchFamily="18" charset="0"/>
                <a:sym typeface="Arial"/>
              </a:rPr>
              <a:t>Marketing at Seven-Eleven </a:t>
            </a:r>
            <a:r>
              <a:rPr lang="en-US" sz="26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600" b="1" kern="0" dirty="0">
                <a:solidFill>
                  <a:srgbClr val="C00000"/>
                </a:solidFill>
                <a:latin typeface="Times New Roman" panose="02020603050405020304" pitchFamily="18" charset="0"/>
                <a:cs typeface="Times New Roman" panose="02020603050405020304" pitchFamily="18" charset="0"/>
                <a:sym typeface="Arial"/>
              </a:rPr>
              <a:t>New product development </a:t>
            </a:r>
            <a:r>
              <a:rPr lang="en-US" sz="26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543346"/>
            <a:ext cx="11169625" cy="460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Operations and distribution</a:t>
            </a:r>
            <a:r>
              <a:rPr lang="en-US" sz="2800" b="1" kern="0" dirty="0">
                <a:solidFill>
                  <a:srgbClr val="231F20"/>
                </a:solidFill>
                <a:latin typeface="Times New Roman" panose="02020603050405020304" pitchFamily="18" charset="0"/>
                <a:cs typeface="Times New Roman" panose="02020603050405020304" pitchFamily="18" charset="0"/>
                <a:sym typeface="Arial"/>
              </a:rPr>
              <a:t> </a:t>
            </a:r>
            <a:r>
              <a:rPr lang="en-US" sz="2800" kern="0" dirty="0">
                <a:solidFill>
                  <a:srgbClr val="231F20"/>
                </a:solidFill>
                <a:latin typeface="Times New Roman" panose="02020603050405020304" pitchFamily="18" charset="0"/>
                <a:cs typeface="Times New Roman" panose="02020603050405020304" pitchFamily="18" charset="0"/>
                <a:sym typeface="Arial"/>
              </a:rPr>
              <a:t>at </a:t>
            </a:r>
            <a:r>
              <a:rPr lang="en-US" sz="2800" b="1" kern="0" dirty="0">
                <a:solidFill>
                  <a:srgbClr val="231F20"/>
                </a:solidFill>
                <a:latin typeface="Times New Roman" panose="02020603050405020304" pitchFamily="18" charset="0"/>
                <a:cs typeface="Times New Roman" panose="02020603050405020304" pitchFamily="18" charset="0"/>
                <a:sym typeface="Arial"/>
              </a:rPr>
              <a:t>Seven-Eleven</a:t>
            </a:r>
            <a:r>
              <a:rPr lang="en-US" sz="2800" kern="0" dirty="0">
                <a:solidFill>
                  <a:srgbClr val="231F20"/>
                </a:solidFill>
                <a:latin typeface="Times New Roman" panose="02020603050405020304" pitchFamily="18" charset="0"/>
                <a:cs typeface="Times New Roman" panose="02020603050405020304" pitchFamily="18" charset="0"/>
                <a:sym typeface="Arial"/>
              </a:rPr>
              <a:t>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73185" y="63696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0880" y="1286342"/>
            <a:ext cx="10810240"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62213"/>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5093" y="1143338"/>
            <a:ext cx="11135252" cy="508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600" b="1" dirty="0">
              <a:solidFill>
                <a:srgbClr val="C00000"/>
              </a:solidFill>
              <a:latin typeface="Times New Roman" panose="02020603050405020304" pitchFamily="18" charset="0"/>
              <a:cs typeface="Times New Roman" panose="02020603050405020304" pitchFamily="18" charset="0"/>
            </a:endParaRPr>
          </a:p>
          <a:p>
            <a:pPr algn="just"/>
            <a:r>
              <a:rPr lang="en-US" sz="2600" b="1" dirty="0">
                <a:solidFill>
                  <a:schemeClr val="tx1"/>
                </a:solidFill>
                <a:latin typeface="Times New Roman" panose="02020603050405020304" pitchFamily="18" charset="0"/>
                <a:cs typeface="Times New Roman" panose="02020603050405020304" pitchFamily="18" charset="0"/>
              </a:rPr>
              <a:t>Requires</a:t>
            </a:r>
            <a:r>
              <a:rPr lang="en-US" sz="2600" b="1" dirty="0">
                <a:solidFill>
                  <a:srgbClr val="231F20"/>
                </a:solidFill>
                <a:latin typeface="Times New Roman" panose="02020603050405020304" pitchFamily="18" charset="0"/>
                <a:cs typeface="Times New Roman" panose="02020603050405020304" pitchFamily="18" charset="0"/>
              </a:rPr>
              <a:t> that both the competitive and supply chain strategies of a company have aligned goals. </a:t>
            </a:r>
          </a:p>
          <a:p>
            <a:pPr algn="just"/>
            <a:endParaRPr lang="en-US" sz="2600" b="1" dirty="0">
              <a:solidFill>
                <a:srgbClr val="231F20"/>
              </a:solidFill>
              <a:latin typeface="Times New Roman" panose="02020603050405020304" pitchFamily="18" charset="0"/>
              <a:cs typeface="Times New Roman" panose="02020603050405020304" pitchFamily="18" charset="0"/>
            </a:endParaRPr>
          </a:p>
          <a:p>
            <a:pPr marL="457200" indent="-457200" algn="just">
              <a:buAutoNum type="arabicPeriod"/>
            </a:pPr>
            <a:r>
              <a:rPr lang="en-US" sz="2600" dirty="0">
                <a:solidFill>
                  <a:schemeClr val="tx1"/>
                </a:solidFill>
                <a:latin typeface="Times New Roman" panose="02020603050405020304" pitchFamily="18" charset="0"/>
                <a:cs typeface="Times New Roman" panose="02020603050405020304" pitchFamily="18" charset="0"/>
              </a:rPr>
              <a:t>The competitive strategy </a:t>
            </a:r>
            <a:r>
              <a:rPr lang="en-US" sz="26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6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6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6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6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372357" y="636206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6370" y="18032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7885" y="1736386"/>
            <a:ext cx="10137955" cy="4288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41949" y="356087"/>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219588"/>
            <a:ext cx="11372825" cy="49068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b="1" dirty="0">
                <a:solidFill>
                  <a:schemeClr val="dk1"/>
                </a:solidFill>
                <a:latin typeface="Times New Roman"/>
                <a:ea typeface="Times New Roman"/>
                <a:cs typeface="Times New Roman"/>
                <a:sym typeface="Times New Roman"/>
              </a:rPr>
              <a:t>First,</a:t>
            </a:r>
            <a:r>
              <a:rPr lang="en-US" sz="2600" dirty="0">
                <a:solidFill>
                  <a:schemeClr val="dk1"/>
                </a:solidFill>
                <a:latin typeface="Times New Roman"/>
                <a:ea typeface="Times New Roman"/>
                <a:cs typeface="Times New Roman"/>
                <a:sym typeface="Times New Roman"/>
              </a:rPr>
              <a:t> </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417043"/>
            <a:ext cx="11247120" cy="4750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C0000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7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7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C00000"/>
                </a:solidFill>
                <a:latin typeface="Times New Roman"/>
                <a:ea typeface="Times New Roman"/>
                <a:cs typeface="Times New Roman"/>
                <a:sym typeface="Times New Roman"/>
              </a:rPr>
              <a:t>Achieving strategic fit</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7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7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2520" y="1367872"/>
            <a:ext cx="1141659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315425" y="640738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B0F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03691"/>
            <a:ext cx="1127122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271225" cy="447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Demand uncertainty </a:t>
            </a:r>
            <a:endParaRPr lang="en-US" sz="2800" dirty="0">
              <a:solidFill>
                <a:srgbClr val="C0000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Implied demand uncertainty</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550112"/>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3605"/>
            <a:ext cx="11399520" cy="46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16859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D21F5-31A1-7DF8-BA87-93FA698066D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1D7610-8835-1AC9-E346-B93A9DDEE10C}"/>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E31E2EF5-318D-D025-C9BA-2803E4A214DB}"/>
              </a:ext>
            </a:extLst>
          </p:cNvPr>
          <p:cNvSpPr>
            <a:spLocks noGrp="1"/>
          </p:cNvSpPr>
          <p:nvPr>
            <p:ph type="sldNum" sz="quarter" idx="12"/>
          </p:nvPr>
        </p:nvSpPr>
        <p:spPr/>
        <p:txBody>
          <a:bodyPr/>
          <a:lstStyle/>
          <a:p>
            <a:fld id="{F7542ADD-394E-41F3-B704-951748884AEE}" type="slidenum">
              <a:rPr lang="en-US" smtClean="0"/>
              <a:t>22</a:t>
            </a:fld>
            <a:endParaRPr lang="en-US"/>
          </a:p>
        </p:txBody>
      </p:sp>
      <p:pic>
        <p:nvPicPr>
          <p:cNvPr id="5" name="Picture 4">
            <a:extLst>
              <a:ext uri="{FF2B5EF4-FFF2-40B4-BE49-F238E27FC236}">
                <a16:creationId xmlns:a16="http://schemas.microsoft.com/office/drawing/2014/main" id="{0647B8E4-5821-0D85-54A6-EE3B65E7AB2E}"/>
              </a:ext>
            </a:extLst>
          </p:cNvPr>
          <p:cNvPicPr>
            <a:picLocks noChangeAspect="1"/>
          </p:cNvPicPr>
          <p:nvPr/>
        </p:nvPicPr>
        <p:blipFill>
          <a:blip r:embed="rId2"/>
          <a:stretch>
            <a:fillRect/>
          </a:stretch>
        </p:blipFill>
        <p:spPr>
          <a:xfrm>
            <a:off x="142240" y="136525"/>
            <a:ext cx="12049760" cy="6721475"/>
          </a:xfrm>
          <a:prstGeom prst="rect">
            <a:avLst/>
          </a:prstGeom>
        </p:spPr>
      </p:pic>
    </p:spTree>
    <p:extLst>
      <p:ext uri="{BB962C8B-B14F-4D97-AF65-F5344CB8AC3E}">
        <p14:creationId xmlns:p14="http://schemas.microsoft.com/office/powerpoint/2010/main" val="2186466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842171"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C0000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F9812-8547-241F-8288-6E3EDFB5B4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C63D815-FC09-6A0E-46C9-C27599BB3004}"/>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DC6EE043-EB45-0C11-BDFD-FBFE56C72299}"/>
              </a:ext>
            </a:extLst>
          </p:cNvPr>
          <p:cNvSpPr>
            <a:spLocks noGrp="1"/>
          </p:cNvSpPr>
          <p:nvPr>
            <p:ph type="sldNum" sz="quarter" idx="12"/>
          </p:nvPr>
        </p:nvSpPr>
        <p:spPr/>
        <p:txBody>
          <a:bodyPr/>
          <a:lstStyle/>
          <a:p>
            <a:fld id="{F7542ADD-394E-41F3-B704-951748884AEE}" type="slidenum">
              <a:rPr lang="en-US" smtClean="0"/>
              <a:t>25</a:t>
            </a:fld>
            <a:endParaRPr lang="en-US"/>
          </a:p>
        </p:txBody>
      </p:sp>
      <p:pic>
        <p:nvPicPr>
          <p:cNvPr id="5" name="Picture 4">
            <a:extLst>
              <a:ext uri="{FF2B5EF4-FFF2-40B4-BE49-F238E27FC236}">
                <a16:creationId xmlns:a16="http://schemas.microsoft.com/office/drawing/2014/main" id="{0F49FBFA-D440-4393-3C3B-DA308D3065FF}"/>
              </a:ext>
            </a:extLst>
          </p:cNvPr>
          <p:cNvPicPr>
            <a:picLocks noChangeAspect="1"/>
          </p:cNvPicPr>
          <p:nvPr/>
        </p:nvPicPr>
        <p:blipFill>
          <a:blip r:embed="rId2"/>
          <a:stretch>
            <a:fillRect/>
          </a:stretch>
        </p:blipFill>
        <p:spPr>
          <a:xfrm>
            <a:off x="0" y="0"/>
            <a:ext cx="12100560" cy="6929119"/>
          </a:xfrm>
          <a:prstGeom prst="rect">
            <a:avLst/>
          </a:prstGeom>
        </p:spPr>
      </p:pic>
    </p:spTree>
    <p:extLst>
      <p:ext uri="{BB962C8B-B14F-4D97-AF65-F5344CB8AC3E}">
        <p14:creationId xmlns:p14="http://schemas.microsoft.com/office/powerpoint/2010/main" val="33053283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C0E6D-0BAB-EE2F-B309-22863B1678B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AE0AAC4-32D1-2D72-2657-5E4968989AFD}"/>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BBAACDF3-8AEB-27AD-DFEA-726E2F67A026}"/>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A7EAE1DD-9687-0AC7-3568-DEDB2BA3E063}"/>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1028913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80D5C-B977-F6F4-3522-A352D40BDBF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90A15C5-8D6B-DC18-CC04-C4D7E7D3B85A}"/>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47184428-7DC3-1630-4265-5A5518AB73F2}"/>
              </a:ext>
            </a:extLst>
          </p:cNvPr>
          <p:cNvSpPr>
            <a:spLocks noGrp="1"/>
          </p:cNvSpPr>
          <p:nvPr>
            <p:ph type="sldNum" sz="quarter" idx="12"/>
          </p:nvPr>
        </p:nvSpPr>
        <p:spPr/>
        <p:txBody>
          <a:bodyPr/>
          <a:lstStyle/>
          <a:p>
            <a:fld id="{F7542ADD-394E-41F3-B704-951748884AEE}" type="slidenum">
              <a:rPr lang="en-US" smtClean="0"/>
              <a:t>28</a:t>
            </a:fld>
            <a:endParaRPr lang="en-US"/>
          </a:p>
        </p:txBody>
      </p:sp>
      <p:pic>
        <p:nvPicPr>
          <p:cNvPr id="5" name="Picture 4">
            <a:extLst>
              <a:ext uri="{FF2B5EF4-FFF2-40B4-BE49-F238E27FC236}">
                <a16:creationId xmlns:a16="http://schemas.microsoft.com/office/drawing/2014/main" id="{B772590F-5490-4C8E-E8EC-D7644B86F7A2}"/>
              </a:ext>
            </a:extLst>
          </p:cNvPr>
          <p:cNvPicPr>
            <a:picLocks noChangeAspect="1"/>
          </p:cNvPicPr>
          <p:nvPr/>
        </p:nvPicPr>
        <p:blipFill>
          <a:blip r:embed="rId2"/>
          <a:stretch>
            <a:fillRect/>
          </a:stretch>
        </p:blipFill>
        <p:spPr>
          <a:xfrm>
            <a:off x="0" y="0"/>
            <a:ext cx="12192000" cy="6949439"/>
          </a:xfrm>
          <a:prstGeom prst="rect">
            <a:avLst/>
          </a:prstGeom>
        </p:spPr>
      </p:pic>
    </p:spTree>
    <p:extLst>
      <p:ext uri="{BB962C8B-B14F-4D97-AF65-F5344CB8AC3E}">
        <p14:creationId xmlns:p14="http://schemas.microsoft.com/office/powerpoint/2010/main" val="1443015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6651-FADF-5F95-1B3C-C100E88CBB1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28DC1A2-3EC4-8154-5D41-0FFE8CE3E620}"/>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3A156AD2-9B54-6E1A-8413-5D226178E0A4}"/>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5" name="Picture 4">
            <a:extLst>
              <a:ext uri="{FF2B5EF4-FFF2-40B4-BE49-F238E27FC236}">
                <a16:creationId xmlns:a16="http://schemas.microsoft.com/office/drawing/2014/main" id="{1B4C23A0-21C4-7869-0FBF-5830EFB649D0}"/>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67925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002"/>
            <a:ext cx="11196319" cy="4628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18816" y="356087"/>
            <a:ext cx="674255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Efficient and Responsive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pic>
        <p:nvPicPr>
          <p:cNvPr id="9" name="Picture 8"/>
          <p:cNvPicPr>
            <a:picLocks noChangeAspect="1"/>
          </p:cNvPicPr>
          <p:nvPr/>
        </p:nvPicPr>
        <p:blipFill>
          <a:blip r:embed="rId3"/>
          <a:stretch>
            <a:fillRect/>
          </a:stretch>
        </p:blipFill>
        <p:spPr>
          <a:xfrm>
            <a:off x="609600" y="1625601"/>
            <a:ext cx="11104879" cy="4441370"/>
          </a:xfrm>
          <a:prstGeom prst="rect">
            <a:avLst/>
          </a:prstGeom>
        </p:spPr>
      </p:pic>
    </p:spTree>
    <p:extLst>
      <p:ext uri="{BB962C8B-B14F-4D97-AF65-F5344CB8AC3E}">
        <p14:creationId xmlns:p14="http://schemas.microsoft.com/office/powerpoint/2010/main" val="3400936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842171"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C0000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a:t>
            </a:r>
            <a:r>
              <a:rPr lang="en-US" sz="2800" b="1" kern="0" dirty="0">
                <a:solidFill>
                  <a:srgbClr val="000000"/>
                </a:solidFill>
                <a:latin typeface="Times New Roman" panose="02020603050405020304" pitchFamily="18" charset="0"/>
                <a:cs typeface="Times New Roman" panose="02020603050405020304" pitchFamily="18" charset="0"/>
                <a:sym typeface="Arial"/>
              </a:rPr>
              <a:t>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0842171" cy="4542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a:t>
            </a: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a:t>
            </a: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73950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1504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a:t>
            </a:r>
            <a:r>
              <a:rPr lang="en-US" altLang="en-US" sz="2800" b="1" dirty="0">
                <a:solidFill>
                  <a:prstClr val="black"/>
                </a:solidFill>
                <a:latin typeface="Times New Roman" panose="02020603050405020304" pitchFamily="18" charset="0"/>
                <a:cs typeface="Times New Roman" panose="02020603050405020304" pitchFamily="18" charset="0"/>
                <a:sym typeface="Arial"/>
              </a:rPr>
              <a:t>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C0000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6841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61299-807B-4A82-4CFA-C30A2B898A6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8F82457-835F-9143-5598-AC78ADDCEDCD}"/>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B1A3F68B-6499-0664-5AC5-D1791D558A2E}"/>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5" name="Picture 4">
            <a:extLst>
              <a:ext uri="{FF2B5EF4-FFF2-40B4-BE49-F238E27FC236}">
                <a16:creationId xmlns:a16="http://schemas.microsoft.com/office/drawing/2014/main" id="{1E933276-719F-692A-FFA0-FFA63B46489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1095327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3536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636298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196320"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263860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2721"/>
            <a:ext cx="10842171"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38317" y="420210"/>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40904733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8" y="1238758"/>
            <a:ext cx="10842171" cy="5031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38970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3539430"/>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831809" y="2622528"/>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FEA4A1-384D-4D77-8400-46C21509F638}"/>
</file>

<file path=customXml/itemProps2.xml><?xml version="1.0" encoding="utf-8"?>
<ds:datastoreItem xmlns:ds="http://schemas.openxmlformats.org/officeDocument/2006/customXml" ds:itemID="{26712A2D-F53F-4324-A778-FD1DEE61B618}"/>
</file>

<file path=customXml/itemProps3.xml><?xml version="1.0" encoding="utf-8"?>
<ds:datastoreItem xmlns:ds="http://schemas.openxmlformats.org/officeDocument/2006/customXml" ds:itemID="{809048B1-7EA9-4FBA-8211-4EC0FD6008DA}"/>
</file>

<file path=docProps/app.xml><?xml version="1.0" encoding="utf-8"?>
<Properties xmlns="http://schemas.openxmlformats.org/officeDocument/2006/extended-properties" xmlns:vt="http://schemas.openxmlformats.org/officeDocument/2006/docPropsVTypes">
  <TotalTime>3170</TotalTime>
  <Words>2490</Words>
  <Application>Microsoft Office PowerPoint</Application>
  <PresentationFormat>Widescreen</PresentationFormat>
  <Paragraphs>320</Paragraphs>
  <Slides>44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 Tarek Mohamed</cp:lastModifiedBy>
  <cp:revision>105</cp:revision>
  <dcterms:created xsi:type="dcterms:W3CDTF">2023-04-29T09:08:23Z</dcterms:created>
  <dcterms:modified xsi:type="dcterms:W3CDTF">2024-06-18T01:09:49Z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