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ink/ink1.xml" ContentType="application/inkml+xml"/>
  <Override PartName="/ppt/notesSlides/notesSlide5.xml" ContentType="application/vnd.openxmlformats-officedocument.presentationml.notesSlide+xml"/>
  <Override PartName="/ppt/ink/ink2.xml" ContentType="application/inkml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ink/ink3.xml" ContentType="application/inkml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ink/ink4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720" r:id="rId2"/>
  </p:sldMasterIdLst>
  <p:notesMasterIdLst>
    <p:notesMasterId r:id="rId46"/>
  </p:notesMasterIdLst>
  <p:handoutMasterIdLst>
    <p:handoutMasterId r:id="rId47"/>
  </p:handoutMasterIdLst>
  <p:sldIdLst>
    <p:sldId id="264" r:id="rId3"/>
    <p:sldId id="491" r:id="rId4"/>
    <p:sldId id="479" r:id="rId5"/>
    <p:sldId id="463" r:id="rId6"/>
    <p:sldId id="480" r:id="rId7"/>
    <p:sldId id="481" r:id="rId8"/>
    <p:sldId id="482" r:id="rId9"/>
    <p:sldId id="483" r:id="rId10"/>
    <p:sldId id="485" r:id="rId11"/>
    <p:sldId id="484" r:id="rId12"/>
    <p:sldId id="486" r:id="rId13"/>
    <p:sldId id="487" r:id="rId14"/>
    <p:sldId id="489" r:id="rId15"/>
    <p:sldId id="488" r:id="rId16"/>
    <p:sldId id="490" r:id="rId17"/>
    <p:sldId id="493" r:id="rId18"/>
    <p:sldId id="495" r:id="rId19"/>
    <p:sldId id="498" r:id="rId20"/>
    <p:sldId id="496" r:id="rId21"/>
    <p:sldId id="497" r:id="rId22"/>
    <p:sldId id="499" r:id="rId23"/>
    <p:sldId id="500" r:id="rId24"/>
    <p:sldId id="501" r:id="rId25"/>
    <p:sldId id="502" r:id="rId26"/>
    <p:sldId id="503" r:id="rId27"/>
    <p:sldId id="504" r:id="rId28"/>
    <p:sldId id="505" r:id="rId29"/>
    <p:sldId id="506" r:id="rId30"/>
    <p:sldId id="507" r:id="rId31"/>
    <p:sldId id="508" r:id="rId32"/>
    <p:sldId id="509" r:id="rId33"/>
    <p:sldId id="510" r:id="rId34"/>
    <p:sldId id="511" r:id="rId35"/>
    <p:sldId id="512" r:id="rId36"/>
    <p:sldId id="513" r:id="rId37"/>
    <p:sldId id="514" r:id="rId38"/>
    <p:sldId id="515" r:id="rId39"/>
    <p:sldId id="516" r:id="rId40"/>
    <p:sldId id="518" r:id="rId41"/>
    <p:sldId id="517" r:id="rId42"/>
    <p:sldId id="519" r:id="rId43"/>
    <p:sldId id="520" r:id="rId44"/>
    <p:sldId id="521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99BDD"/>
    <a:srgbClr val="FFFF00"/>
    <a:srgbClr val="53728A"/>
    <a:srgbClr val="00B0F0"/>
    <a:srgbClr val="24A9E1"/>
    <a:srgbClr val="1C3746"/>
    <a:srgbClr val="838383"/>
    <a:srgbClr val="B9895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897" autoAdjust="0"/>
    <p:restoredTop sz="89097" autoAdjust="0"/>
  </p:normalViewPr>
  <p:slideViewPr>
    <p:cSldViewPr snapToGrid="0">
      <p:cViewPr varScale="1">
        <p:scale>
          <a:sx n="68" d="100"/>
          <a:sy n="68" d="100"/>
        </p:scale>
        <p:origin x="6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handoutMaster" Target="handoutMasters/handoutMaster1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1B6D45-6D22-405F-AD68-5503824D5A48}" type="datetimeFigureOut">
              <a:rPr lang="en-US" smtClean="0"/>
              <a:t>09-Oct-21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1C7372-1E09-41C5-AEC5-5CB4E0B26D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6361953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6-21T13:51:13.144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25300 14339 2788 0,'-26'25'-76'0,"4"-4"25"0,5-5-1 16,-1-1 5-16,1 1-4 0,4-1-20 16,-2-2 6-16,0 4-3 0,1 0-4 15,1-4 11-15,4 0 3 0,1 4-9 0,8-17 6 16,-17 24 9-16,7-9 11 0,2-3 10 15,8-12 8-15,-13 33 4 0,6-16 11 0,2 4-15 16,-4-2-9-16,6-2-44 0,3-17-128 16,-13 30-200-16,9-18 96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6-21T13:57:47.281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22065 10379 895 0,'-27'39'67'15,"6"-6"30"-15,-1 5-24 0,4-4-53 16,8-2-15-16,-2 1 16 15,0 3-6-15,7 1 4 0,-3-6-9 0,1 9 0 0,7-9 0 16,-3 0-5-16,3 2 0 0,3-3-25 16,-3-3-34-16,3-4-23 0,6 2-56 15,-1-3-147-15,0-2 70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6-21T14:42:19.221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24944 18521 1755 0,'0'42'4'0,"-2"-8"75"0,2-4-30 0,-3-2 4 16,3 2-9-16,-5-1-1 0,5-29-7 0,-3 59 3 15,3-26-11-15,0 2-4 0,-4 2-14 16,4-4 10-16,4 11-9 0,-4-1 9 16,3 0 3-16,2 1-16 0,-2 3 13 15,-1 0-7-15,6-2-40 0,-1 2-84 16,0-7-318-16,-2-6-21 0,3-4 96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6-21T15:20:47.565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16475 11612 327 0,'-22'0'-108'0,"22"0"35"0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636C00-BD70-4D95-AD9F-FAB21D293F69}" type="datetimeFigureOut">
              <a:rPr lang="en-US" smtClean="0"/>
              <a:t>09-Oct-21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9753EB-3111-4158-8CAC-CD2E18EACE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5278003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Wingdings" panose="05000000000000000000" pitchFamily="2" charset="2"/>
              <a:buNone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62965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63611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1- Successfully discovering and delivering a project's features is not enough. If the organization resists the project's output, then the targeted return on investment is delayed. </a:t>
            </a:r>
          </a:p>
          <a:p>
            <a:endParaRPr lang="en-US" dirty="0" smtClean="0"/>
          </a:p>
          <a:p>
            <a:r>
              <a:rPr lang="en-US" dirty="0" smtClean="0"/>
              <a:t>2- Organizations just beginning to use agile approaches also experience high degrees of change. 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38125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Peter Ferdinand Drucker</a:t>
            </a:r>
          </a:p>
          <a:p>
            <a:r>
              <a:rPr lang="en-US" dirty="0" smtClean="0"/>
              <a:t>(November 19, 1909 – November 11, 2005) </a:t>
            </a:r>
          </a:p>
          <a:p>
            <a:r>
              <a:rPr lang="en-US" dirty="0" smtClean="0"/>
              <a:t>An Austrian management consultant, educator, and author, whose writings contributed to the philosophical and practical foundations of the modern business corporation. </a:t>
            </a:r>
          </a:p>
          <a:p>
            <a:r>
              <a:rPr lang="en-US" dirty="0" smtClean="0"/>
              <a:t>He invented the concept known as management </a:t>
            </a:r>
            <a:r>
              <a:rPr lang="en-US" b="1" u="sng" dirty="0" smtClean="0"/>
              <a:t>by objectives </a:t>
            </a:r>
            <a:r>
              <a:rPr lang="en-US" dirty="0" smtClean="0"/>
              <a:t>and </a:t>
            </a:r>
            <a:r>
              <a:rPr lang="en-US" b="1" u="sng" dirty="0" smtClean="0"/>
              <a:t>self-control</a:t>
            </a:r>
            <a:endParaRPr lang="en-US" dirty="0" smtClean="0"/>
          </a:p>
          <a:p>
            <a:r>
              <a:rPr lang="en-US" dirty="0" smtClean="0"/>
              <a:t>He has been described as "the founder of modern management".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07507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In this example, a project leader initiates a conversation about organizational priorities with stakeholders, team members, and senior management.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Those priorities are then recorded as positions on a sliding scale between two extremes.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The results are then used to find agile techniques that best fit with those priorities.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01856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Process</a:t>
            </a:r>
            <a:r>
              <a:rPr lang="en-US" baseline="0" dirty="0" smtClean="0"/>
              <a:t> Re-engineering</a:t>
            </a:r>
          </a:p>
          <a:p>
            <a:r>
              <a:rPr lang="en-US" baseline="0" dirty="0" smtClean="0"/>
              <a:t>Re-structuring</a:t>
            </a:r>
          </a:p>
          <a:p>
            <a:r>
              <a:rPr lang="en-US" baseline="0" dirty="0" smtClean="0"/>
              <a:t>Evolution</a:t>
            </a:r>
          </a:p>
          <a:p>
            <a:r>
              <a:rPr lang="en-US" baseline="0" dirty="0" smtClean="0"/>
              <a:t>Revolution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50514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General terms and conditions</a:t>
            </a:r>
          </a:p>
          <a:p>
            <a:r>
              <a:rPr lang="en-US" dirty="0" smtClean="0"/>
              <a:t>Special terms and conditions</a:t>
            </a:r>
          </a:p>
          <a:p>
            <a:r>
              <a:rPr lang="en-US" dirty="0" smtClean="0"/>
              <a:t>Boiler</a:t>
            </a:r>
            <a:r>
              <a:rPr lang="en-US" baseline="0" dirty="0" smtClean="0"/>
              <a:t> plate</a:t>
            </a:r>
          </a:p>
          <a:p>
            <a:r>
              <a:rPr lang="en-US" baseline="0" dirty="0" smtClean="0"/>
              <a:t>Annexes</a:t>
            </a:r>
          </a:p>
          <a:p>
            <a:r>
              <a:rPr lang="en-US" baseline="0" dirty="0" smtClean="0"/>
              <a:t>Drawings</a:t>
            </a:r>
          </a:p>
          <a:p>
            <a:r>
              <a:rPr lang="en-US" baseline="0" dirty="0" smtClean="0"/>
              <a:t>Itemized price list</a:t>
            </a:r>
          </a:p>
          <a:p>
            <a:r>
              <a:rPr lang="en-US" baseline="0" dirty="0" smtClean="0"/>
              <a:t>Scope of work</a:t>
            </a:r>
          </a:p>
          <a:p>
            <a:r>
              <a:rPr lang="en-US" baseline="0" dirty="0" smtClean="0"/>
              <a:t>Manufacturing Records Book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88282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If using an agile approach for a single team is not successful, do not try to scale up to using it more broadly; instead, address the organizational impediments that prevent teams from working in an agile way.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38745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In many cases, this means the PMO operates as if it were a consulting business, tailoring its efforts to meet specific needs requested by a given project.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-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Some projects may need tools and templates, while others may benefit from executive coaching. 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8065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Quality Circles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47387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380016-F6CF-474F-B219-FC9B85A0E4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879D928-6CE4-4979-829B-864D9303F7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F4ECAF-7F2B-429F-AC2F-070674A609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2EE017-2E88-43CA-A48A-D1C6BEA157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Eng. Dr. </a:t>
            </a:r>
            <a:r>
              <a:rPr lang="en-US" dirty="0" err="1" smtClean="0"/>
              <a:t>Akram</a:t>
            </a:r>
            <a:r>
              <a:rPr lang="en-US" dirty="0" smtClean="0"/>
              <a:t>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95734C-BB6C-4998-A8BB-7F5B6160B6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35914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B476EB-1355-4B6B-BAB4-D8D74FBDEB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50380F-D3AE-4874-AF6D-0BB7662073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33B2AD-86AA-4164-A176-B9A306099B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2890EF-4AFE-4C01-838E-56677ECFF5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200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3FB7BC-0A82-4370-8381-56BFF26CE9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0065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7C2C4E-6914-486D-ACE5-A6D095E6FD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F9D91E-F449-482E-8418-0487EF4EDA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657F48-A08D-4E7C-A9B7-EE1C619E01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B9FD46-3234-443A-9D01-89520031F5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66282A-1DC9-4DC6-9B19-06ABE74E99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6327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51BE38-3C19-4899-9557-93CAE0AB77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477C09-3EE9-467D-9521-761974FA6B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7CE6601-614C-400B-8516-2365794B0D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C1119B-A48F-4299-A3C1-E7350591D8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A60ADF-F158-4F0D-B23A-04FB36F841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B2FBB4-6760-43E0-8730-437537041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3007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689FE3-AB87-4E18-A63A-CC600D6C8F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BE197A-E923-4C03-84D1-C776937604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A551361-1C30-482D-836B-BBECA04162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E811D56-82EF-44D3-A89D-C767318EDA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5EB94B3-752C-4DA8-AE4B-DD61B692871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1BF96B1-45EE-46B0-A45A-BF15329413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90C9D8E-8E32-4DBF-B89B-EA0448AE52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BDD667C-E9EE-47F4-A14F-7C031C6C0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51461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D88EF1-8A8C-43FB-AFD1-38AD30F48C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7C5A830-4BE7-443E-BA7F-CBE5EF10DC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30EA6A3-7C31-423F-993A-E4AAD20189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ED5ADD4-0B37-4742-8665-FBD31993F2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8567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45A76EC-6DA5-4F0D-9BB4-2B8EECCD3F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B949424-003F-48B4-8FEA-8A6BFEAAA9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D007D9-E50F-485A-A330-2874D323EC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69919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DB9D5E-76B9-448A-8E91-3A12816DA2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0223B2-C352-4F0E-A0CF-6BB2DAFCA9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736218-9046-4904-A478-29AD620CBC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291F3D-DB4C-4C43-8A00-782C7E74CA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8E78FD-C676-42DB-85CA-3EA9A8BB86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A2F6C6-381A-443D-A3D6-4A06C0D2E0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31375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7569E6-5C29-47A0-B5D7-A52D27481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DB99370-6D33-4C13-A03A-AC0842D0C62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10FE90C-F565-40EB-84A9-9127B9EA6A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489353-6A66-4B72-8D54-0E604356CB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60BF95-2765-4D16-8D1C-C8D081A06E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34A4CB-EFA1-4370-824F-54B992B050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8810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A42D3D-38A2-46E1-8364-4B994B46F9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AB587A4-C5B9-4EDE-9449-6042C0B7A7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247B2D-FAA4-4441-9C2A-F5A1138675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B039E6-9E52-428D-B425-93B9656E47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A16C17-C040-4B3A-A7D0-49CD880785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0660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4EE0452-43F5-49EA-A2E5-7454497442E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9293091-1BE4-4E9E-9C9C-79BE85DCF9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B8EE1C-8BD0-42FD-A7AA-E4BFBF835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E4D64A-328B-4942-8C01-AB57D08EAB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635525-3115-4CE9-905D-65BFEDB566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79680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02528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94404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53728A"/>
                </a:solidFill>
              </a:rPr>
              <a:t>Eng. Dr. </a:t>
            </a:r>
            <a:r>
              <a:rPr lang="en-US" b="1" dirty="0" err="1" smtClean="0">
                <a:solidFill>
                  <a:srgbClr val="53728A"/>
                </a:solidFill>
              </a:rPr>
              <a:t>Akram</a:t>
            </a:r>
            <a:r>
              <a:rPr lang="en-US" b="1" dirty="0" smtClean="0">
                <a:solidFill>
                  <a:srgbClr val="53728A"/>
                </a:solidFill>
              </a:rPr>
              <a:t>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63800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699760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33685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b="1" smtClean="0"/>
              <a:t>Eng. Dr. Akram Ali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729137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724051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649118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870986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cap="all" baseline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872100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53728A"/>
                </a:solidFill>
              </a:rPr>
              <a:t>Eng. Dr. </a:t>
            </a:r>
            <a:r>
              <a:rPr lang="en-US" b="1" dirty="0" err="1" smtClean="0">
                <a:solidFill>
                  <a:srgbClr val="53728A"/>
                </a:solidFill>
              </a:rPr>
              <a:t>Akram</a:t>
            </a:r>
            <a:r>
              <a:rPr lang="en-US" b="1" dirty="0" smtClean="0">
                <a:solidFill>
                  <a:srgbClr val="53728A"/>
                </a:solidFill>
              </a:rPr>
              <a:t> Ali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9217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23433E4-C324-4DDE-A6BF-B2826CF085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A25399-0F28-4FA1-871B-C6AEB6FF14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7058E9-D024-4C07-BCD3-EE75CC86B3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EF40AE-35D1-45E1-9964-F10B8EE48FC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DFCE6D-87E2-464B-9727-7C3A2E02232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18620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10348994" y="255084"/>
            <a:ext cx="1627773" cy="1463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7313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2.emf"/><Relationship Id="rId4" Type="http://schemas.openxmlformats.org/officeDocument/2006/relationships/customXml" Target="../ink/ink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customXml" Target="../ink/ink3.xml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customXml" Target="../ink/ink4.xml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7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81400" y="718458"/>
            <a:ext cx="8567738" cy="3402782"/>
          </a:xfrm>
          <a:solidFill>
            <a:srgbClr val="53728A"/>
          </a:solidFill>
        </p:spPr>
        <p:txBody>
          <a:bodyPr lIns="274320" tIns="91440" rIns="182880" bIns="91440">
            <a:normAutofit fontScale="90000"/>
          </a:bodyPr>
          <a:lstStyle/>
          <a:p>
            <a:pPr algn="l"/>
            <a:r>
              <a:rPr lang="en-US" sz="5400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sz="5400" b="1" dirty="0">
                <a:solidFill>
                  <a:schemeClr val="bg1"/>
                </a:solidFill>
                <a:latin typeface="+mn-lt"/>
              </a:rPr>
            </a:br>
            <a:r>
              <a:rPr lang="en-US" sz="5400" b="1" dirty="0">
                <a:solidFill>
                  <a:schemeClr val="bg1"/>
                </a:solidFill>
                <a:ea typeface="+mj-ea"/>
                <a:cs typeface="+mj-cs"/>
              </a:rPr>
              <a:t>PMG </a:t>
            </a:r>
            <a:r>
              <a:rPr lang="en-US" sz="5400" b="1" dirty="0" smtClean="0">
                <a:solidFill>
                  <a:schemeClr val="bg1"/>
                </a:solidFill>
                <a:ea typeface="+mj-ea"/>
                <a:cs typeface="+mj-cs"/>
              </a:rPr>
              <a:t>622</a:t>
            </a:r>
            <a:r>
              <a:rPr lang="en-US" sz="5400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sz="5400" b="1" dirty="0">
                <a:solidFill>
                  <a:schemeClr val="bg1"/>
                </a:solidFill>
                <a:latin typeface="+mn-lt"/>
              </a:rPr>
            </a:br>
            <a:r>
              <a:rPr lang="en-US" sz="5300" b="1" dirty="0" smtClean="0">
                <a:solidFill>
                  <a:schemeClr val="bg1"/>
                </a:solidFill>
                <a:latin typeface="+mn-lt"/>
              </a:rPr>
              <a:t>Agile </a:t>
            </a:r>
            <a:r>
              <a:rPr lang="en-US" sz="5300" b="1" dirty="0">
                <a:solidFill>
                  <a:schemeClr val="bg1"/>
                </a:solidFill>
                <a:latin typeface="+mn-lt"/>
              </a:rPr>
              <a:t>Project Management</a:t>
            </a:r>
            <a:r>
              <a:rPr lang="en-US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b="1" dirty="0">
                <a:solidFill>
                  <a:schemeClr val="bg1"/>
                </a:solidFill>
                <a:latin typeface="+mn-lt"/>
              </a:rPr>
            </a:br>
            <a:r>
              <a:rPr lang="en-US" sz="5400" dirty="0" smtClean="0">
                <a:solidFill>
                  <a:srgbClr val="FFFF00"/>
                </a:solidFill>
                <a:latin typeface="+mn-lt"/>
              </a:rPr>
              <a:t>LECTURE 06: </a:t>
            </a:r>
            <a:r>
              <a:rPr lang="en-US" sz="5400" dirty="0" smtClean="0">
                <a:solidFill>
                  <a:srgbClr val="FF0000"/>
                </a:solidFill>
                <a:latin typeface="+mn-lt"/>
              </a:rPr>
              <a:t>ORGANIZATIONAL CONSIDERATIONS FOR </a:t>
            </a:r>
            <a:r>
              <a:rPr lang="en-US" sz="5400" dirty="0">
                <a:solidFill>
                  <a:srgbClr val="FF0000"/>
                </a:solidFill>
                <a:latin typeface="+mn-lt"/>
              </a:rPr>
              <a:t>PROJECT </a:t>
            </a:r>
            <a:r>
              <a:rPr lang="en-US" sz="5400" dirty="0" err="1" smtClean="0">
                <a:solidFill>
                  <a:srgbClr val="FF0000"/>
                </a:solidFill>
                <a:latin typeface="+mn-lt"/>
              </a:rPr>
              <a:t>AGILITy</a:t>
            </a:r>
            <a:endParaRPr lang="en-US" sz="5400" b="1" dirty="0">
              <a:latin typeface="+mn-lt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EFE6120-9984-43F1-A9C9-F16007E15EEB}"/>
              </a:ext>
            </a:extLst>
          </p:cNvPr>
          <p:cNvSpPr/>
          <p:nvPr/>
        </p:nvSpPr>
        <p:spPr>
          <a:xfrm>
            <a:off x="141668" y="718458"/>
            <a:ext cx="3373283" cy="563789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000" b="1" i="0" u="none" strike="noStrike" kern="1200" cap="none" spc="0" normalizeH="0" baseline="0" noProof="0" dirty="0" smtClean="0">
              <a:ln>
                <a:noFill/>
              </a:ln>
              <a:solidFill>
                <a:srgbClr val="53728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Everyone’s </a:t>
            </a: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Smart</a:t>
            </a:r>
            <a:b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University</a:t>
            </a:r>
          </a:p>
        </p:txBody>
      </p:sp>
      <p:pic>
        <p:nvPicPr>
          <p:cNvPr id="9" name="Picture 8" descr="Logo&#10;&#10;Description automatically generated">
            <a:extLst>
              <a:ext uri="{FF2B5EF4-FFF2-40B4-BE49-F238E27FC236}">
                <a16:creationId xmlns:a16="http://schemas.microsoft.com/office/drawing/2014/main" id="{BF31A0D1-D3E5-4921-AD84-FAD7EADC9004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57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204" y="1331445"/>
            <a:ext cx="2694542" cy="2286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</a:t>
            </a:fld>
            <a:endParaRPr lang="en-US" dirty="0"/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42F61A2C-40BB-46A9-A9B9-A72D7747B5D0}"/>
              </a:ext>
            </a:extLst>
          </p:cNvPr>
          <p:cNvSpPr txBox="1">
            <a:spLocks/>
          </p:cNvSpPr>
          <p:nvPr/>
        </p:nvSpPr>
        <p:spPr>
          <a:xfrm>
            <a:off x="3624263" y="4224271"/>
            <a:ext cx="8567738" cy="213208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vert="horz" lIns="274320" tIns="91440" rIns="182880" bIns="9144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600"/>
              </a:spcBef>
            </a:pPr>
            <a:endParaRPr lang="en-US" sz="1050" b="1" dirty="0" smtClean="0">
              <a:solidFill>
                <a:srgbClr val="00B0F0"/>
              </a:solidFill>
            </a:endParaRPr>
          </a:p>
          <a:p>
            <a:pPr>
              <a:spcBef>
                <a:spcPts val="600"/>
              </a:spcBef>
            </a:pPr>
            <a:r>
              <a:rPr lang="ar-EG" b="1" dirty="0" smtClean="0">
                <a:solidFill>
                  <a:srgbClr val="00B0F0"/>
                </a:solidFill>
              </a:rPr>
              <a:t>دكتور مهندس استشاري ادارة المشروعات</a:t>
            </a:r>
            <a:endParaRPr lang="en-US" b="1" dirty="0" smtClean="0">
              <a:solidFill>
                <a:srgbClr val="00B0F0"/>
              </a:solidFill>
            </a:endParaRPr>
          </a:p>
          <a:p>
            <a:pPr>
              <a:spcBef>
                <a:spcPts val="600"/>
              </a:spcBef>
            </a:pPr>
            <a:r>
              <a:rPr lang="en-US" b="1" dirty="0" smtClean="0">
                <a:solidFill>
                  <a:srgbClr val="00B0F0"/>
                </a:solidFill>
              </a:rPr>
              <a:t>Eng. Dr. </a:t>
            </a:r>
            <a:r>
              <a:rPr lang="en-US" b="1" dirty="0" err="1" smtClean="0">
                <a:solidFill>
                  <a:srgbClr val="00B0F0"/>
                </a:solidFill>
              </a:rPr>
              <a:t>Akram</a:t>
            </a:r>
            <a:r>
              <a:rPr lang="en-US" b="1" dirty="0" smtClean="0">
                <a:solidFill>
                  <a:srgbClr val="00B0F0"/>
                </a:solidFill>
              </a:rPr>
              <a:t> Mustafa </a:t>
            </a:r>
            <a:r>
              <a:rPr lang="en-US" b="1" dirty="0" err="1" smtClean="0">
                <a:solidFill>
                  <a:srgbClr val="00B0F0"/>
                </a:solidFill>
              </a:rPr>
              <a:t>Suliman</a:t>
            </a:r>
            <a:r>
              <a:rPr lang="en-US" b="1" dirty="0" smtClean="0">
                <a:solidFill>
                  <a:srgbClr val="00B0F0"/>
                </a:solidFill>
              </a:rPr>
              <a:t> Ali,</a:t>
            </a:r>
          </a:p>
          <a:p>
            <a:r>
              <a:rPr lang="en-US" sz="2300" b="1" i="1" dirty="0" smtClean="0">
                <a:solidFill>
                  <a:srgbClr val="00B0F0"/>
                </a:solidFill>
              </a:rPr>
              <a:t>PhD. AU, BEng. &amp; MSc. AAST, CEng </a:t>
            </a:r>
            <a:r>
              <a:rPr lang="en-US" sz="2300" b="1" i="1" dirty="0" err="1" smtClean="0">
                <a:solidFill>
                  <a:srgbClr val="00B0F0"/>
                </a:solidFill>
              </a:rPr>
              <a:t>CMarEng</a:t>
            </a:r>
            <a:r>
              <a:rPr lang="en-US" sz="2300" b="1" i="1" dirty="0" smtClean="0">
                <a:solidFill>
                  <a:srgbClr val="00B0F0"/>
                </a:solidFill>
              </a:rPr>
              <a:t> </a:t>
            </a:r>
            <a:r>
              <a:rPr lang="en-US" sz="2300" b="1" i="1" dirty="0" err="1" smtClean="0">
                <a:solidFill>
                  <a:srgbClr val="00B0F0"/>
                </a:solidFill>
              </a:rPr>
              <a:t>MIMarEST</a:t>
            </a:r>
            <a:r>
              <a:rPr lang="en-US" sz="2300" b="1" i="1" dirty="0" smtClean="0">
                <a:solidFill>
                  <a:srgbClr val="00B0F0"/>
                </a:solidFill>
              </a:rPr>
              <a:t>, PE, PMP®,</a:t>
            </a:r>
          </a:p>
          <a:p>
            <a:r>
              <a:rPr lang="en-US" sz="2300" b="1" i="1" dirty="0" smtClean="0">
                <a:solidFill>
                  <a:srgbClr val="00B0F0"/>
                </a:solidFill>
              </a:rPr>
              <a:t>ASQ CSSBB, ISO Lead Auditor, NDT Level II,</a:t>
            </a:r>
            <a:endParaRPr lang="en-US" sz="23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8494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FREE PROJECT MANAGEMENT AND RELATED RESOURCES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47850"/>
            <a:ext cx="10515600" cy="4351338"/>
          </a:xfrm>
        </p:spPr>
        <p:txBody>
          <a:bodyPr/>
          <a:lstStyle/>
          <a:p>
            <a:r>
              <a:rPr lang="en-US" dirty="0" smtClean="0"/>
              <a:t>Infringement of intellectual property is a violation of Project Management Code of Ethics.</a:t>
            </a:r>
          </a:p>
          <a:p>
            <a:r>
              <a:rPr lang="en-US" dirty="0" smtClean="0"/>
              <a:t>There is a free alternative to all resources requiring special license.</a:t>
            </a:r>
          </a:p>
          <a:p>
            <a:r>
              <a:rPr lang="en-US" dirty="0" smtClean="0"/>
              <a:t>Based on your specialty list the software and other resources that require a license and their free alternative.</a:t>
            </a:r>
          </a:p>
          <a:p>
            <a:r>
              <a:rPr lang="en-US" dirty="0" smtClean="0"/>
              <a:t>Could your organization recognize the free alternatives and if not what do you think are the obstacles.</a:t>
            </a:r>
            <a:endParaRPr lang="en-US" dirty="0"/>
          </a:p>
          <a:p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</a:t>
            </a:fld>
            <a:endParaRPr lang="en-US"/>
          </a:p>
        </p:txBody>
      </p:sp>
      <p:sp>
        <p:nvSpPr>
          <p:cNvPr id="7" name="Explosion 1 6"/>
          <p:cNvSpPr/>
          <p:nvPr/>
        </p:nvSpPr>
        <p:spPr>
          <a:xfrm rot="364609">
            <a:off x="6251834" y="4627822"/>
            <a:ext cx="5557979" cy="2261489"/>
          </a:xfrm>
          <a:prstGeom prst="irregularSeal1">
            <a:avLst/>
          </a:prstGeom>
          <a:gradFill>
            <a:gsLst>
              <a:gs pos="20000">
                <a:srgbClr val="FF0000"/>
              </a:gs>
              <a:gs pos="76000">
                <a:srgbClr val="FFFF00"/>
              </a:gs>
              <a:gs pos="9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 w="69850" cap="rnd">
            <a:gradFill>
              <a:gsLst>
                <a:gs pos="0">
                  <a:srgbClr val="FF0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olid"/>
            <a:bevel/>
          </a:ln>
          <a:scene3d>
            <a:camera prst="orthographicFront"/>
            <a:lightRig rig="threePt" dir="t"/>
          </a:scene3d>
          <a:sp3d prstMaterial="metal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r>
              <a:rPr lang="en-US" sz="2400" dirty="0" smtClean="0"/>
              <a:t>Forum Topic: FREE RESOURCES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941663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25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71450" indent="-171450">
              <a:buFont typeface="Wingdings" panose="05000000000000000000" pitchFamily="2" charset="2"/>
              <a:buChar char="q"/>
            </a:pPr>
            <a:r>
              <a:rPr lang="en-US" dirty="0"/>
              <a:t>Cultures, structures, and policies can influence both the direction and the outcome of any project.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US" u="sng" dirty="0"/>
              <a:t>Project leaders are expected to navigate </a:t>
            </a:r>
            <a:r>
              <a:rPr lang="en-US" u="sng" dirty="0" smtClean="0"/>
              <a:t>organizational </a:t>
            </a:r>
            <a:r>
              <a:rPr lang="en-US" u="sng" dirty="0"/>
              <a:t>dynamics </a:t>
            </a:r>
            <a:r>
              <a:rPr lang="en-US" u="sng" dirty="0" smtClean="0"/>
              <a:t>skillfully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US" dirty="0" smtClean="0"/>
              <a:t>Leaders </a:t>
            </a:r>
            <a:r>
              <a:rPr lang="en-US" dirty="0"/>
              <a:t>can explore options for change, </a:t>
            </a:r>
            <a:r>
              <a:rPr lang="en-US" dirty="0" smtClean="0"/>
              <a:t>to increase </a:t>
            </a:r>
            <a:r>
              <a:rPr lang="en-US" dirty="0"/>
              <a:t>project </a:t>
            </a:r>
            <a:r>
              <a:rPr lang="en-US" dirty="0" smtClean="0"/>
              <a:t>success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US" dirty="0" smtClean="0"/>
              <a:t>Project </a:t>
            </a:r>
            <a:r>
              <a:rPr lang="en-US" dirty="0"/>
              <a:t>agility is more effective and sustained as the organization adjusts </a:t>
            </a:r>
            <a:r>
              <a:rPr lang="en-US" dirty="0" smtClean="0"/>
              <a:t>to support </a:t>
            </a:r>
            <a:r>
              <a:rPr lang="en-US" dirty="0"/>
              <a:t>it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8856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ORGANIZATIONAL </a:t>
            </a:r>
            <a:r>
              <a:rPr lang="en-US" b="1" dirty="0" smtClean="0"/>
              <a:t>CHANGE MANAGEMENT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948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iNTRODUCTION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Organizational change management covers the skills and techniques </a:t>
            </a:r>
            <a:r>
              <a:rPr lang="en-US" dirty="0" smtClean="0"/>
              <a:t>for influencing </a:t>
            </a:r>
            <a:r>
              <a:rPr lang="en-US" dirty="0"/>
              <a:t>changes that support </a:t>
            </a:r>
            <a:r>
              <a:rPr lang="en-US" dirty="0" smtClean="0"/>
              <a:t>agility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7504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PMI Managing Change in Organizations: A Practice Guide recommendations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Models for describing change dynamics,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Framework for achieving change, and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Application of change management practices at the project, program</a:t>
            </a:r>
            <a:r>
              <a:rPr lang="en-US" dirty="0" smtClean="0"/>
              <a:t>, and </a:t>
            </a:r>
            <a:r>
              <a:rPr lang="en-US" dirty="0"/>
              <a:t>portfolio levels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7739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RELATIONSHIP BETWEEN CHANGE MANAGEMENT AND AGILE APPROACHES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14190" y="1689878"/>
            <a:ext cx="6234275" cy="5167381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9466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DRIVERS FOR CHANGE MANAGEMENT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All projects are about change. However, there are two key factors that </a:t>
            </a:r>
            <a:r>
              <a:rPr lang="en-US" dirty="0" smtClean="0"/>
              <a:t>further motivate </a:t>
            </a:r>
            <a:r>
              <a:rPr lang="en-US" dirty="0"/>
              <a:t>the use of change management practices in an agile context</a:t>
            </a:r>
            <a:r>
              <a:rPr lang="en-US" dirty="0" smtClean="0"/>
              <a:t>:</a:t>
            </a:r>
          </a:p>
          <a:p>
            <a:pPr lvl="1">
              <a:buFont typeface="Wingdings" panose="05000000000000000000" pitchFamily="2" charset="2"/>
              <a:buChar char="q"/>
            </a:pPr>
            <a:r>
              <a:rPr lang="en-US" b="1" dirty="0"/>
              <a:t>Changes associated with accelerated delivery. </a:t>
            </a:r>
            <a:endParaRPr lang="en-US" b="1" dirty="0" smtClean="0"/>
          </a:p>
          <a:p>
            <a:pPr lvl="2">
              <a:buFont typeface="Wingdings" panose="05000000000000000000" pitchFamily="2" charset="2"/>
              <a:buChar char="q"/>
            </a:pPr>
            <a:r>
              <a:rPr lang="en-US" dirty="0" smtClean="0"/>
              <a:t>Agile approaches emphasize </a:t>
            </a:r>
            <a:r>
              <a:rPr lang="en-US" dirty="0"/>
              <a:t>delivering project outputs early and often. </a:t>
            </a:r>
            <a:endParaRPr lang="en-US" dirty="0" smtClean="0"/>
          </a:p>
          <a:p>
            <a:pPr lvl="2">
              <a:buFont typeface="Wingdings" panose="05000000000000000000" pitchFamily="2" charset="2"/>
              <a:buChar char="q"/>
            </a:pPr>
            <a:r>
              <a:rPr lang="en-US" dirty="0" smtClean="0"/>
              <a:t>However</a:t>
            </a:r>
            <a:r>
              <a:rPr lang="en-US" dirty="0"/>
              <a:t>, </a:t>
            </a:r>
            <a:r>
              <a:rPr lang="en-US" dirty="0" smtClean="0"/>
              <a:t>the receiving </a:t>
            </a:r>
            <a:r>
              <a:rPr lang="en-US" dirty="0"/>
              <a:t>organization may not be fully prepared to incorporate </a:t>
            </a:r>
            <a:r>
              <a:rPr lang="en-US" dirty="0" smtClean="0"/>
              <a:t>those outputs </a:t>
            </a:r>
            <a:r>
              <a:rPr lang="en-US" dirty="0"/>
              <a:t>at an increased pace. </a:t>
            </a:r>
            <a:endParaRPr lang="en-US" dirty="0" smtClean="0"/>
          </a:p>
          <a:p>
            <a:pPr lvl="2">
              <a:buFont typeface="Wingdings" panose="05000000000000000000" pitchFamily="2" charset="2"/>
              <a:buChar char="q"/>
            </a:pPr>
            <a:r>
              <a:rPr lang="en-US" dirty="0" smtClean="0"/>
              <a:t>Customer </a:t>
            </a:r>
            <a:r>
              <a:rPr lang="en-US" dirty="0"/>
              <a:t>acceptance of and alignment </a:t>
            </a:r>
            <a:r>
              <a:rPr lang="en-US" dirty="0" smtClean="0"/>
              <a:t>with project </a:t>
            </a:r>
            <a:r>
              <a:rPr lang="en-US" dirty="0"/>
              <a:t>outputs becomes even more prevalent in an agile environment.</a:t>
            </a:r>
          </a:p>
          <a:p>
            <a:pPr lvl="1">
              <a:buFont typeface="Wingdings" panose="05000000000000000000" pitchFamily="2" charset="2"/>
              <a:buChar char="q"/>
            </a:pPr>
            <a:r>
              <a:rPr lang="en-US" b="1" dirty="0"/>
              <a:t>Changes associated with agile approaches. </a:t>
            </a:r>
            <a:endParaRPr lang="en-US" b="1" dirty="0" smtClean="0"/>
          </a:p>
          <a:p>
            <a:pPr lvl="2">
              <a:buFont typeface="Wingdings" panose="05000000000000000000" pitchFamily="2" charset="2"/>
              <a:buChar char="q"/>
            </a:pPr>
            <a:r>
              <a:rPr lang="en-US" dirty="0" smtClean="0"/>
              <a:t>Higher </a:t>
            </a:r>
            <a:r>
              <a:rPr lang="en-US" dirty="0"/>
              <a:t>degrees of collaboration may require more </a:t>
            </a:r>
            <a:r>
              <a:rPr lang="en-US" dirty="0" smtClean="0"/>
              <a:t>frequent handoffs </a:t>
            </a:r>
            <a:r>
              <a:rPr lang="en-US" dirty="0"/>
              <a:t>between teams, departments, or vendors. </a:t>
            </a:r>
            <a:endParaRPr lang="en-US" dirty="0" smtClean="0"/>
          </a:p>
          <a:p>
            <a:pPr lvl="2">
              <a:buFont typeface="Wingdings" panose="05000000000000000000" pitchFamily="2" charset="2"/>
              <a:buChar char="q"/>
            </a:pPr>
            <a:r>
              <a:rPr lang="en-US" dirty="0" smtClean="0"/>
              <a:t>Decomposing work into </a:t>
            </a:r>
            <a:r>
              <a:rPr lang="en-US" dirty="0"/>
              <a:t>iterative prototypes involves rework that could be </a:t>
            </a:r>
            <a:r>
              <a:rPr lang="en-US" dirty="0" smtClean="0"/>
              <a:t>viewed negatively.</a:t>
            </a:r>
          </a:p>
          <a:p>
            <a:pPr lvl="2">
              <a:buFont typeface="Wingdings" panose="05000000000000000000" pitchFamily="2" charset="2"/>
              <a:buChar char="q"/>
            </a:pPr>
            <a:r>
              <a:rPr lang="en-US" dirty="0" smtClean="0"/>
              <a:t> </a:t>
            </a:r>
            <a:r>
              <a:rPr lang="en-US" dirty="0"/>
              <a:t>Leaders should consider change management </a:t>
            </a:r>
            <a:r>
              <a:rPr lang="en-US" dirty="0" smtClean="0"/>
              <a:t>techniques to </a:t>
            </a:r>
            <a:r>
              <a:rPr lang="en-US" dirty="0"/>
              <a:t>address the hurdles of transitioning to the use of agile approaches.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5079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READINESS FOR CHANGE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6526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organizational change-friendly </a:t>
            </a:r>
            <a:r>
              <a:rPr lang="en-US" dirty="0" smtClean="0"/>
              <a:t>characteristics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Executive management's willingness to change;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Organization's willingness to shift the way it views, reviews, </a:t>
            </a:r>
            <a:r>
              <a:rPr lang="en-US" dirty="0" smtClean="0"/>
              <a:t>and assesses </a:t>
            </a:r>
            <a:r>
              <a:rPr lang="en-US" dirty="0"/>
              <a:t>employees;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Centralization or decentralization of project, program, and </a:t>
            </a:r>
            <a:r>
              <a:rPr lang="en-US" dirty="0" smtClean="0"/>
              <a:t>portfolio management </a:t>
            </a:r>
            <a:r>
              <a:rPr lang="en-US" dirty="0"/>
              <a:t>functions;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Focus on short-term budgeting and metrics versus long-term goals;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Talent </a:t>
            </a:r>
            <a:r>
              <a:rPr lang="en-US" dirty="0"/>
              <a:t>management maturity and capabilities.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6775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Organizational roadblock to change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Work is decomposed into departmental silos, creating </a:t>
            </a:r>
            <a:r>
              <a:rPr lang="en-US" dirty="0" smtClean="0"/>
              <a:t>dependencies that </a:t>
            </a:r>
            <a:r>
              <a:rPr lang="en-US" dirty="0"/>
              <a:t>prevent accelerated delivery instead of building </a:t>
            </a:r>
            <a:r>
              <a:rPr lang="en-US" dirty="0" smtClean="0"/>
              <a:t>cross-functional teams </a:t>
            </a:r>
            <a:r>
              <a:rPr lang="en-US" dirty="0"/>
              <a:t>with guidance from centers of competencies.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Procurement strategies are based on short-term pricing strategies</a:t>
            </a:r>
            <a:r>
              <a:rPr lang="en-US" dirty="0" smtClean="0"/>
              <a:t>, rather </a:t>
            </a:r>
            <a:r>
              <a:rPr lang="en-US" dirty="0"/>
              <a:t>than long-term competencies.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Leaders are rewarded for local efficiencies rather than end-to-end </a:t>
            </a:r>
            <a:r>
              <a:rPr lang="en-US" dirty="0" smtClean="0"/>
              <a:t>flow of </a:t>
            </a:r>
            <a:r>
              <a:rPr lang="en-US" dirty="0"/>
              <a:t>project delivery or optimizing the whole (in regard to </a:t>
            </a:r>
            <a:r>
              <a:rPr lang="en-US" dirty="0" smtClean="0"/>
              <a:t>the organization</a:t>
            </a:r>
            <a:r>
              <a:rPr lang="en-US" dirty="0"/>
              <a:t>).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Employees are specialized contributors with limited tools </a:t>
            </a:r>
            <a:r>
              <a:rPr lang="en-US" dirty="0" smtClean="0"/>
              <a:t>or incentives </a:t>
            </a:r>
            <a:r>
              <a:rPr lang="en-US" dirty="0"/>
              <a:t>to diversify their skills instead of building </a:t>
            </a:r>
            <a:r>
              <a:rPr lang="en-US" dirty="0" smtClean="0"/>
              <a:t>T-shaped specialists</a:t>
            </a:r>
            <a:r>
              <a:rPr lang="en-US" dirty="0"/>
              <a:t>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Decentralized portfolios pull employees simultaneously onto </a:t>
            </a:r>
            <a:r>
              <a:rPr lang="en-US" dirty="0" smtClean="0"/>
              <a:t>too many </a:t>
            </a:r>
            <a:r>
              <a:rPr lang="en-US" dirty="0"/>
              <a:t>projects at once instead of keeping them focused on one </a:t>
            </a:r>
            <a:r>
              <a:rPr lang="en-US" dirty="0" smtClean="0"/>
              <a:t>project at </a:t>
            </a:r>
            <a:r>
              <a:rPr lang="en-US" dirty="0"/>
              <a:t>a time.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6138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approaches to accelerate a cultural </a:t>
            </a:r>
            <a:r>
              <a:rPr lang="en-US" dirty="0" smtClean="0"/>
              <a:t>compatibility: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Visible and active executive sponsorship,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Change management practices, including communication </a:t>
            </a:r>
            <a:r>
              <a:rPr lang="en-US" dirty="0" smtClean="0"/>
              <a:t>and coaching</a:t>
            </a:r>
            <a:r>
              <a:rPr lang="en-US" dirty="0"/>
              <a:t>,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Progressively pacing the adoption of agile practices on a </a:t>
            </a:r>
            <a:r>
              <a:rPr lang="en-US" dirty="0" smtClean="0"/>
              <a:t>project-by project basis</a:t>
            </a:r>
            <a:endParaRPr lang="en-US" dirty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Incremental introduction of agile practices to the team; and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Leading by example by using agile techniques and practices </a:t>
            </a:r>
            <a:r>
              <a:rPr lang="en-US" dirty="0" smtClean="0"/>
              <a:t>where possible</a:t>
            </a:r>
            <a:r>
              <a:rPr lang="en-US" dirty="0"/>
              <a:t>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224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ORGANIZATIONAL CULTURE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857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organization's </a:t>
            </a:r>
            <a:r>
              <a:rPr lang="en-US" dirty="0"/>
              <a:t>DNA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An organization's culture is its DNA—its core identity.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Culture </a:t>
            </a:r>
            <a:r>
              <a:rPr lang="en-US" dirty="0"/>
              <a:t>will </a:t>
            </a:r>
            <a:r>
              <a:rPr lang="en-US" dirty="0" smtClean="0"/>
              <a:t>always influence </a:t>
            </a:r>
            <a:r>
              <a:rPr lang="en-US" dirty="0"/>
              <a:t>the use of agile approaches</a:t>
            </a:r>
            <a:r>
              <a:rPr lang="en-US" dirty="0" smtClean="0"/>
              <a:t>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 </a:t>
            </a:r>
            <a:r>
              <a:rPr lang="en-US" dirty="0"/>
              <a:t>Organizational culture runs along </a:t>
            </a:r>
            <a:r>
              <a:rPr lang="en-US" dirty="0" smtClean="0"/>
              <a:t>a continuum</a:t>
            </a:r>
            <a:r>
              <a:rPr lang="en-US" dirty="0"/>
              <a:t>, from highly predictive plans to lean startup where everything is </a:t>
            </a:r>
            <a:r>
              <a:rPr lang="en-US" dirty="0" smtClean="0"/>
              <a:t>an experiment</a:t>
            </a:r>
            <a:r>
              <a:rPr lang="en-US" dirty="0"/>
              <a:t>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Although </a:t>
            </a:r>
            <a:r>
              <a:rPr lang="en-US" dirty="0"/>
              <a:t>agile approaches fit well with the lean startup culture, </a:t>
            </a:r>
            <a:r>
              <a:rPr lang="en-US" dirty="0" smtClean="0"/>
              <a:t>a highly </a:t>
            </a:r>
            <a:r>
              <a:rPr lang="en-US" dirty="0"/>
              <a:t>predictive organization can encourage </a:t>
            </a:r>
            <a:r>
              <a:rPr lang="en-US" dirty="0" smtClean="0"/>
              <a:t>empirical measurements</a:t>
            </a:r>
            <a:r>
              <a:rPr lang="en-US" dirty="0"/>
              <a:t>, </a:t>
            </a:r>
            <a:r>
              <a:rPr lang="en-US" dirty="0" smtClean="0"/>
              <a:t>small experiments</a:t>
            </a:r>
            <a:r>
              <a:rPr lang="en-US" dirty="0"/>
              <a:t>, and learning so they can move toward agility.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7908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“Culture eats strategy for breakfast”—</a:t>
            </a:r>
            <a:r>
              <a:rPr lang="en-US" b="1" u="sng" dirty="0"/>
              <a:t>Peter Drucker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This statement stresses the importance of people's commitment and </a:t>
            </a:r>
            <a:r>
              <a:rPr lang="en-US" dirty="0" smtClean="0"/>
              <a:t>passion for </a:t>
            </a:r>
            <a:r>
              <a:rPr lang="en-US" dirty="0"/>
              <a:t>a cause.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No </a:t>
            </a:r>
            <a:r>
              <a:rPr lang="en-US" dirty="0"/>
              <a:t>matter what strategy or plan you implement with your team</a:t>
            </a:r>
            <a:r>
              <a:rPr lang="en-US" dirty="0" smtClean="0"/>
              <a:t>, its </a:t>
            </a:r>
            <a:r>
              <a:rPr lang="en-US" dirty="0"/>
              <a:t>success is going to be governed by the people implementing the plan</a:t>
            </a:r>
            <a:r>
              <a:rPr lang="en-US" dirty="0" smtClean="0"/>
              <a:t>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 </a:t>
            </a:r>
            <a:r>
              <a:rPr lang="en-US" dirty="0"/>
              <a:t>If </a:t>
            </a:r>
            <a:r>
              <a:rPr lang="en-US" dirty="0" smtClean="0"/>
              <a:t>the people </a:t>
            </a:r>
            <a:r>
              <a:rPr lang="en-US" dirty="0"/>
              <a:t>who are driving the strategy aren't passionate about the change, </a:t>
            </a:r>
            <a:r>
              <a:rPr lang="en-US" dirty="0" smtClean="0"/>
              <a:t>or worse</a:t>
            </a:r>
            <a:r>
              <a:rPr lang="en-US" dirty="0"/>
              <a:t>, are apathetic about their job and </a:t>
            </a:r>
            <a:r>
              <a:rPr lang="en-US" dirty="0" smtClean="0"/>
              <a:t>their organization</a:t>
            </a:r>
            <a:r>
              <a:rPr lang="en-US" dirty="0"/>
              <a:t>, then you </a:t>
            </a:r>
            <a:r>
              <a:rPr lang="en-US" dirty="0" smtClean="0"/>
              <a:t>stand little </a:t>
            </a:r>
            <a:r>
              <a:rPr lang="en-US" dirty="0"/>
              <a:t>chance of implementing the change.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5662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CREATING AN ENVIRONMENT OF SAFETY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2" y="1825625"/>
            <a:ext cx="6081214" cy="4351338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The </a:t>
            </a:r>
            <a:r>
              <a:rPr lang="en-US" dirty="0"/>
              <a:t>most important </a:t>
            </a:r>
            <a:r>
              <a:rPr lang="en-US" dirty="0" smtClean="0"/>
              <a:t>cultural norm </a:t>
            </a:r>
            <a:r>
              <a:rPr lang="en-US" dirty="0"/>
              <a:t>in an </a:t>
            </a:r>
            <a:r>
              <a:rPr lang="en-US" u="sng" dirty="0"/>
              <a:t>organization willing to try any new method or technique</a:t>
            </a:r>
            <a:r>
              <a:rPr lang="en-US" dirty="0"/>
              <a:t> is enabling </a:t>
            </a:r>
            <a:r>
              <a:rPr lang="en-US" b="1" u="sng" dirty="0" smtClean="0"/>
              <a:t>a safe </a:t>
            </a:r>
            <a:r>
              <a:rPr lang="en-US" b="1" u="sng" dirty="0"/>
              <a:t>work environment</a:t>
            </a:r>
            <a:r>
              <a:rPr lang="en-US" dirty="0"/>
              <a:t>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Only in a </a:t>
            </a:r>
            <a:r>
              <a:rPr lang="en-US" b="1" u="sng" dirty="0"/>
              <a:t>safe</a:t>
            </a:r>
            <a:r>
              <a:rPr lang="en-US" dirty="0"/>
              <a:t>, </a:t>
            </a:r>
            <a:r>
              <a:rPr lang="en-US" b="1" u="sng" dirty="0"/>
              <a:t>honest</a:t>
            </a:r>
            <a:r>
              <a:rPr lang="en-US" dirty="0"/>
              <a:t>, and </a:t>
            </a:r>
            <a:r>
              <a:rPr lang="en-US" b="1" u="sng" dirty="0"/>
              <a:t>transparent</a:t>
            </a:r>
            <a:r>
              <a:rPr lang="en-US" dirty="0"/>
              <a:t> </a:t>
            </a:r>
            <a:r>
              <a:rPr lang="en-US" u="sng" dirty="0"/>
              <a:t>environment</a:t>
            </a:r>
            <a:r>
              <a:rPr lang="en-US" dirty="0"/>
              <a:t> can team members </a:t>
            </a:r>
            <a:r>
              <a:rPr lang="en-US" dirty="0" smtClean="0"/>
              <a:t>and leaders </a:t>
            </a:r>
            <a:r>
              <a:rPr lang="en-US" dirty="0"/>
              <a:t>truly </a:t>
            </a:r>
            <a:r>
              <a:rPr lang="en-US" dirty="0" smtClean="0"/>
              <a:t>reflect on success and failed projects in order to apply </a:t>
            </a:r>
            <a:r>
              <a:rPr lang="en-US" dirty="0"/>
              <a:t>lessons </a:t>
            </a:r>
            <a:r>
              <a:rPr lang="en-US" dirty="0" smtClean="0"/>
              <a:t>learned.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16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9416" y="1825625"/>
            <a:ext cx="5119396" cy="3988321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8" name="Ink 7"/>
              <p14:cNvContentPartPr/>
              <p14:nvPr/>
            </p14:nvContentPartPr>
            <p14:xfrm>
              <a:off x="9008640" y="5162040"/>
              <a:ext cx="99720" cy="143640"/>
            </p14:xfrm>
          </p:contentPart>
        </mc:Choice>
        <mc:Fallback xmlns="">
          <p:pic>
            <p:nvPicPr>
              <p:cNvPr id="8" name="Ink 7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9005040" y="5154840"/>
                <a:ext cx="110520" cy="1544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536318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ASSESSING ORGANIZATIONAL CULTURE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951892" y="1690688"/>
            <a:ext cx="8209998" cy="4665662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17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3" name="Ink 2"/>
              <p14:cNvContentPartPr/>
              <p14:nvPr/>
            </p14:nvContentPartPr>
            <p14:xfrm>
              <a:off x="7891200" y="3736440"/>
              <a:ext cx="52560" cy="214560"/>
            </p14:xfrm>
          </p:contentPart>
        </mc:Choice>
        <mc:Fallback xmlns="">
          <p:pic>
            <p:nvPicPr>
              <p:cNvPr id="3" name="Ink 2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7886520" y="3732480"/>
                <a:ext cx="61200" cy="2217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770988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Tip: Culture </a:t>
            </a:r>
            <a:r>
              <a:rPr lang="en-US" b="1" dirty="0"/>
              <a:t>versus Structure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Courier New" panose="02070309020205020404" pitchFamily="49" charset="0"/>
              <a:buChar char="o"/>
            </a:pPr>
            <a:r>
              <a:rPr lang="en-US" i="1" dirty="0"/>
              <a:t>Some people insist new organizational structures be installed before </a:t>
            </a:r>
            <a:r>
              <a:rPr lang="en-US" i="1" dirty="0" smtClean="0"/>
              <a:t>any cultural </a:t>
            </a:r>
            <a:r>
              <a:rPr lang="en-US" i="1" dirty="0"/>
              <a:t>shift can begin. </a:t>
            </a:r>
            <a:endParaRPr lang="en-US" i="1" dirty="0" smtClean="0"/>
          </a:p>
          <a:p>
            <a:pPr>
              <a:buFont typeface="Courier New" panose="02070309020205020404" pitchFamily="49" charset="0"/>
              <a:buChar char="o"/>
            </a:pPr>
            <a:r>
              <a:rPr lang="en-US" i="1" dirty="0" smtClean="0"/>
              <a:t>Others </a:t>
            </a:r>
            <a:r>
              <a:rPr lang="en-US" i="1" dirty="0"/>
              <a:t>maintain the opposite—those </a:t>
            </a:r>
            <a:r>
              <a:rPr lang="en-US" i="1" dirty="0" smtClean="0"/>
              <a:t>new organizational </a:t>
            </a:r>
            <a:r>
              <a:rPr lang="en-US" i="1" dirty="0"/>
              <a:t>structures are only superficial adjustments until </a:t>
            </a:r>
            <a:r>
              <a:rPr lang="en-US" i="1" dirty="0" smtClean="0"/>
              <a:t>the collective </a:t>
            </a:r>
            <a:r>
              <a:rPr lang="en-US" i="1" dirty="0"/>
              <a:t>culture moves in a meaningful direction. </a:t>
            </a:r>
            <a:endParaRPr lang="en-US" i="1" dirty="0" smtClean="0"/>
          </a:p>
          <a:p>
            <a:pPr>
              <a:buFont typeface="Courier New" panose="02070309020205020404" pitchFamily="49" charset="0"/>
              <a:buChar char="o"/>
            </a:pPr>
            <a:r>
              <a:rPr lang="en-US" i="1" dirty="0" smtClean="0"/>
              <a:t>In </a:t>
            </a:r>
            <a:r>
              <a:rPr lang="en-US" i="1" dirty="0"/>
              <a:t>reality, one </a:t>
            </a:r>
            <a:r>
              <a:rPr lang="en-US" i="1" dirty="0" smtClean="0"/>
              <a:t>cannot progress </a:t>
            </a:r>
            <a:r>
              <a:rPr lang="en-US" i="1" dirty="0"/>
              <a:t>without the other. </a:t>
            </a:r>
            <a:endParaRPr lang="en-US" i="1" dirty="0" smtClean="0"/>
          </a:p>
          <a:p>
            <a:pPr>
              <a:buFont typeface="Courier New" panose="02070309020205020404" pitchFamily="49" charset="0"/>
              <a:buChar char="o"/>
            </a:pPr>
            <a:r>
              <a:rPr lang="en-US" i="1" dirty="0" smtClean="0"/>
              <a:t>Project </a:t>
            </a:r>
            <a:r>
              <a:rPr lang="en-US" i="1" dirty="0"/>
              <a:t>leaders wanting to achieve </a:t>
            </a:r>
            <a:r>
              <a:rPr lang="en-US" i="1" dirty="0" smtClean="0"/>
              <a:t>agility should </a:t>
            </a:r>
            <a:r>
              <a:rPr lang="en-US" i="1" dirty="0"/>
              <a:t>consider the current and future states of both of these aspects </a:t>
            </a:r>
            <a:r>
              <a:rPr lang="en-US" i="1" dirty="0" smtClean="0"/>
              <a:t>in their </a:t>
            </a:r>
            <a:r>
              <a:rPr lang="en-US" i="1" dirty="0"/>
              <a:t>organization.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9179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PROCUREMENT AND CONTRACTS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5368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customer–supplier relationship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“customer collaboration over contract </a:t>
            </a:r>
            <a:r>
              <a:rPr lang="en-US" dirty="0" smtClean="0"/>
              <a:t>negotiation”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A </a:t>
            </a:r>
            <a:r>
              <a:rPr lang="en-US" dirty="0"/>
              <a:t>shared-risk-reward relationship</a:t>
            </a:r>
            <a:r>
              <a:rPr lang="en-US" dirty="0" smtClean="0"/>
              <a:t>, where </a:t>
            </a:r>
            <a:r>
              <a:rPr lang="en-US" dirty="0"/>
              <a:t>all sides </a:t>
            </a:r>
            <a:r>
              <a:rPr lang="en-US" dirty="0" smtClean="0"/>
              <a:t>win rather than a </a:t>
            </a:r>
            <a:r>
              <a:rPr lang="en-US" dirty="0"/>
              <a:t>perspective of winners vs. </a:t>
            </a:r>
            <a:r>
              <a:rPr lang="en-US" dirty="0" smtClean="0"/>
              <a:t>losers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It is possible to create agile contracts.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Agile </a:t>
            </a:r>
            <a:r>
              <a:rPr lang="en-US" dirty="0"/>
              <a:t>is built on a synergy </a:t>
            </a:r>
            <a:r>
              <a:rPr lang="en-US" dirty="0" smtClean="0"/>
              <a:t>of collaboration </a:t>
            </a:r>
            <a:r>
              <a:rPr lang="en-US" dirty="0"/>
              <a:t>and trust.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The </a:t>
            </a:r>
            <a:r>
              <a:rPr lang="en-US" dirty="0"/>
              <a:t>supplier can help by delivering value early </a:t>
            </a:r>
            <a:r>
              <a:rPr lang="en-US" dirty="0" smtClean="0"/>
              <a:t>and often</a:t>
            </a:r>
            <a:r>
              <a:rPr lang="en-US" dirty="0"/>
              <a:t>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The </a:t>
            </a:r>
            <a:r>
              <a:rPr lang="en-US" dirty="0"/>
              <a:t>customer can help by providing timely feedback.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7166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Multi-tiered structure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Project </a:t>
            </a:r>
            <a:r>
              <a:rPr lang="en-US" dirty="0"/>
              <a:t>parties can achieve </a:t>
            </a:r>
            <a:r>
              <a:rPr lang="en-US" dirty="0" smtClean="0"/>
              <a:t>more flexibility </a:t>
            </a:r>
            <a:r>
              <a:rPr lang="en-US" dirty="0"/>
              <a:t>by describing different aspects in different documents.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Mostly fixed items (e.g., </a:t>
            </a:r>
            <a:r>
              <a:rPr lang="en-US" b="1" dirty="0"/>
              <a:t>warranties</a:t>
            </a:r>
            <a:r>
              <a:rPr lang="en-US" dirty="0"/>
              <a:t>, </a:t>
            </a:r>
            <a:r>
              <a:rPr lang="en-US" b="1" dirty="0"/>
              <a:t>arbitration</a:t>
            </a:r>
            <a:r>
              <a:rPr lang="en-US" dirty="0"/>
              <a:t>) can be locked in </a:t>
            </a:r>
            <a:r>
              <a:rPr lang="en-US" dirty="0" smtClean="0"/>
              <a:t>a </a:t>
            </a:r>
            <a:r>
              <a:rPr lang="en-US" b="1" dirty="0" smtClean="0"/>
              <a:t>master </a:t>
            </a:r>
            <a:r>
              <a:rPr lang="en-US" b="1" dirty="0"/>
              <a:t>agreement</a:t>
            </a:r>
            <a:r>
              <a:rPr lang="en-US" dirty="0"/>
              <a:t>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Meanwhile</a:t>
            </a:r>
            <a:r>
              <a:rPr lang="en-US" dirty="0"/>
              <a:t>, all parties list other items subject </a:t>
            </a:r>
            <a:r>
              <a:rPr lang="en-US" dirty="0" smtClean="0"/>
              <a:t>to change </a:t>
            </a:r>
            <a:r>
              <a:rPr lang="en-US" dirty="0"/>
              <a:t>(e.g., </a:t>
            </a:r>
            <a:r>
              <a:rPr lang="en-US" b="1" dirty="0"/>
              <a:t>services</a:t>
            </a:r>
            <a:r>
              <a:rPr lang="en-US" dirty="0"/>
              <a:t> </a:t>
            </a:r>
            <a:r>
              <a:rPr lang="en-US" b="1" dirty="0"/>
              <a:t>rates</a:t>
            </a:r>
            <a:r>
              <a:rPr lang="en-US" dirty="0"/>
              <a:t>, </a:t>
            </a:r>
            <a:r>
              <a:rPr lang="en-US" b="1" dirty="0"/>
              <a:t>product descriptions</a:t>
            </a:r>
            <a:r>
              <a:rPr lang="en-US" dirty="0"/>
              <a:t>) in a </a:t>
            </a:r>
            <a:r>
              <a:rPr lang="en-US" b="1" dirty="0"/>
              <a:t>schedule </a:t>
            </a:r>
            <a:r>
              <a:rPr lang="en-US" b="1" dirty="0" smtClean="0"/>
              <a:t>of services</a:t>
            </a:r>
            <a:r>
              <a:rPr lang="en-US" dirty="0"/>
              <a:t>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The </a:t>
            </a:r>
            <a:r>
              <a:rPr lang="en-US" dirty="0"/>
              <a:t>contract can reference them in the master </a:t>
            </a:r>
            <a:r>
              <a:rPr lang="en-US" dirty="0" smtClean="0"/>
              <a:t>services agreement</a:t>
            </a:r>
            <a:r>
              <a:rPr lang="en-US" dirty="0"/>
              <a:t>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Finally</a:t>
            </a:r>
            <a:r>
              <a:rPr lang="en-US" dirty="0"/>
              <a:t>, more </a:t>
            </a:r>
            <a:r>
              <a:rPr lang="en-US" b="1" dirty="0"/>
              <a:t>dynamic</a:t>
            </a:r>
            <a:r>
              <a:rPr lang="en-US" dirty="0"/>
              <a:t> items such as </a:t>
            </a:r>
            <a:r>
              <a:rPr lang="en-US" b="1" dirty="0"/>
              <a:t>scope</a:t>
            </a:r>
            <a:r>
              <a:rPr lang="en-US" dirty="0"/>
              <a:t>, </a:t>
            </a:r>
            <a:r>
              <a:rPr lang="en-US" b="1" dirty="0"/>
              <a:t>schedule</a:t>
            </a:r>
            <a:r>
              <a:rPr lang="en-US" dirty="0"/>
              <a:t>, </a:t>
            </a:r>
            <a:r>
              <a:rPr lang="en-US" dirty="0" smtClean="0"/>
              <a:t>and </a:t>
            </a:r>
            <a:r>
              <a:rPr lang="en-US" b="1" dirty="0" smtClean="0"/>
              <a:t>budget</a:t>
            </a:r>
            <a:r>
              <a:rPr lang="en-US" dirty="0" smtClean="0"/>
              <a:t> </a:t>
            </a:r>
            <a:r>
              <a:rPr lang="en-US" dirty="0"/>
              <a:t>can be formalized in a </a:t>
            </a:r>
            <a:r>
              <a:rPr lang="en-US" b="1" dirty="0"/>
              <a:t>lightweight statement of work</a:t>
            </a:r>
            <a:r>
              <a:rPr lang="en-US" dirty="0"/>
              <a:t>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Isolating the </a:t>
            </a:r>
            <a:r>
              <a:rPr lang="en-US" dirty="0"/>
              <a:t>more changing elements of a contract into a single </a:t>
            </a:r>
            <a:r>
              <a:rPr lang="en-US" dirty="0" smtClean="0"/>
              <a:t>document simplifies </a:t>
            </a:r>
            <a:r>
              <a:rPr lang="en-US" dirty="0"/>
              <a:t>modifications and thus flexibility.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0555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Emphasize value delivered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Many vendor relationships are </a:t>
            </a:r>
            <a:r>
              <a:rPr lang="en-US" dirty="0" smtClean="0"/>
              <a:t>governed by </a:t>
            </a:r>
            <a:r>
              <a:rPr lang="en-US" dirty="0"/>
              <a:t>fixed milestones or “phase gates” focused on intermediate artifacts</a:t>
            </a:r>
            <a:r>
              <a:rPr lang="en-US" dirty="0" smtClean="0"/>
              <a:t>, rather </a:t>
            </a:r>
            <a:r>
              <a:rPr lang="en-US" dirty="0"/>
              <a:t>than a full deliverable of incremental business value.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Often, these </a:t>
            </a:r>
            <a:r>
              <a:rPr lang="en-US" dirty="0"/>
              <a:t>controls limit the use of feedback to improve the product.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Instead, milestones and payment terms can be structured based </a:t>
            </a:r>
            <a:r>
              <a:rPr lang="en-US" dirty="0" smtClean="0"/>
              <a:t>on value-driven </a:t>
            </a:r>
            <a:r>
              <a:rPr lang="en-US" dirty="0"/>
              <a:t>deliverables in order to enhance the project's agility.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693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Fixed-price increments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Rather than lock an entire project scope </a:t>
            </a:r>
            <a:r>
              <a:rPr lang="en-US" dirty="0" smtClean="0"/>
              <a:t>and budget </a:t>
            </a:r>
            <a:r>
              <a:rPr lang="en-US" dirty="0"/>
              <a:t>into a single agreement, a project can decompose the </a:t>
            </a:r>
            <a:r>
              <a:rPr lang="en-US" dirty="0" smtClean="0"/>
              <a:t>scope into </a:t>
            </a:r>
            <a:r>
              <a:rPr lang="en-US" dirty="0"/>
              <a:t>fixed-price </a:t>
            </a:r>
            <a:r>
              <a:rPr lang="en-US" dirty="0" err="1"/>
              <a:t>microdeliverables</a:t>
            </a:r>
            <a:r>
              <a:rPr lang="en-US" dirty="0"/>
              <a:t>, such as user stories.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For the customer</a:t>
            </a:r>
            <a:r>
              <a:rPr lang="en-US" dirty="0"/>
              <a:t>, this gives more control over how the money is spent.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For the </a:t>
            </a:r>
            <a:r>
              <a:rPr lang="en-US" dirty="0"/>
              <a:t>supplier, it limits the financial risk of over-commitment to a </a:t>
            </a:r>
            <a:r>
              <a:rPr lang="en-US" dirty="0" smtClean="0"/>
              <a:t>single feature </a:t>
            </a:r>
            <a:r>
              <a:rPr lang="en-US" dirty="0"/>
              <a:t>or deliverable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23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7" name="Ink 6"/>
              <p14:cNvContentPartPr/>
              <p14:nvPr/>
            </p14:nvContentPartPr>
            <p14:xfrm>
              <a:off x="8973720" y="6667560"/>
              <a:ext cx="19080" cy="307800"/>
            </p14:xfrm>
          </p:contentPart>
        </mc:Choice>
        <mc:Fallback xmlns="">
          <p:pic>
            <p:nvPicPr>
              <p:cNvPr id="7" name="Ink 6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8967600" y="6662160"/>
                <a:ext cx="29160" cy="3171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92569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Not-to-exceed time and materials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Customers incur unwanted </a:t>
            </a:r>
            <a:r>
              <a:rPr lang="en-US" dirty="0" smtClean="0"/>
              <a:t>risk from </a:t>
            </a:r>
            <a:r>
              <a:rPr lang="en-US" dirty="0"/>
              <a:t>a traditional time and materials approach.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One </a:t>
            </a:r>
            <a:r>
              <a:rPr lang="en-US" dirty="0"/>
              <a:t>alternative is </a:t>
            </a:r>
            <a:r>
              <a:rPr lang="en-US" dirty="0" smtClean="0"/>
              <a:t>to limit </a:t>
            </a:r>
            <a:r>
              <a:rPr lang="en-US" dirty="0"/>
              <a:t>the overall budget to a fixed amount.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This </a:t>
            </a:r>
            <a:r>
              <a:rPr lang="en-US" dirty="0"/>
              <a:t>allows the customer </a:t>
            </a:r>
            <a:r>
              <a:rPr lang="en-US" dirty="0" smtClean="0"/>
              <a:t>to incorporate </a:t>
            </a:r>
            <a:r>
              <a:rPr lang="en-US" dirty="0"/>
              <a:t>new ideas and innovations into the project not </a:t>
            </a:r>
            <a:r>
              <a:rPr lang="en-US" dirty="0" smtClean="0"/>
              <a:t>originally planned</a:t>
            </a:r>
            <a:r>
              <a:rPr lang="en-US" dirty="0"/>
              <a:t>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When </a:t>
            </a:r>
            <a:r>
              <a:rPr lang="en-US" dirty="0"/>
              <a:t>customers want to incorporate new ideas, they </a:t>
            </a:r>
            <a:r>
              <a:rPr lang="en-US" dirty="0" smtClean="0"/>
              <a:t>will have </a:t>
            </a:r>
            <a:r>
              <a:rPr lang="en-US" dirty="0"/>
              <a:t>to manage to a given capacity, replacing original work with </a:t>
            </a:r>
            <a:r>
              <a:rPr lang="en-US" dirty="0" smtClean="0"/>
              <a:t>new work.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 </a:t>
            </a:r>
            <a:r>
              <a:rPr lang="en-US" dirty="0"/>
              <a:t>Work should be closely monitored as hours allocated reach </a:t>
            </a:r>
            <a:r>
              <a:rPr lang="en-US" dirty="0" smtClean="0"/>
              <a:t>their limit</a:t>
            </a:r>
            <a:r>
              <a:rPr lang="en-US" dirty="0"/>
              <a:t>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Also</a:t>
            </a:r>
            <a:r>
              <a:rPr lang="en-US" dirty="0"/>
              <a:t>, additional contingency hours could be planned into </a:t>
            </a:r>
            <a:r>
              <a:rPr lang="en-US" dirty="0" smtClean="0"/>
              <a:t>the maximum </a:t>
            </a:r>
            <a:r>
              <a:rPr lang="en-US" dirty="0"/>
              <a:t>budget if considered helpful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9871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Graduated time and materials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Another alternative is a </a:t>
            </a:r>
            <a:r>
              <a:rPr lang="en-US" dirty="0" smtClean="0"/>
              <a:t>shared financial </a:t>
            </a:r>
            <a:r>
              <a:rPr lang="en-US" dirty="0"/>
              <a:t>risk approach.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In </a:t>
            </a:r>
            <a:r>
              <a:rPr lang="en-US" dirty="0"/>
              <a:t>agile, the quality criteria are part of </a:t>
            </a:r>
            <a:r>
              <a:rPr lang="en-US" dirty="0" smtClean="0"/>
              <a:t>what done </a:t>
            </a:r>
            <a:r>
              <a:rPr lang="en-US" dirty="0"/>
              <a:t>means.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Therefore</a:t>
            </a:r>
            <a:r>
              <a:rPr lang="en-US" dirty="0"/>
              <a:t>, the supplier can be rewarded with a </a:t>
            </a:r>
            <a:r>
              <a:rPr lang="en-US" dirty="0" smtClean="0"/>
              <a:t>higher hourly </a:t>
            </a:r>
            <a:r>
              <a:rPr lang="en-US" dirty="0"/>
              <a:t>rate when delivery is earlier than the contracted deadline.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Conversely, the supplier would suffer a rate reduction for </a:t>
            </a:r>
            <a:r>
              <a:rPr lang="en-US" dirty="0" smtClean="0"/>
              <a:t>late delivery</a:t>
            </a:r>
            <a:r>
              <a:rPr lang="en-US" dirty="0"/>
              <a:t>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548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Early cancellation option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When an agile supplier delivers </a:t>
            </a:r>
            <a:r>
              <a:rPr lang="en-US" dirty="0" smtClean="0"/>
              <a:t>sufficient value </a:t>
            </a:r>
            <a:r>
              <a:rPr lang="en-US" dirty="0"/>
              <a:t>with only half of the scope completed, the customer should </a:t>
            </a:r>
            <a:r>
              <a:rPr lang="en-US" dirty="0" smtClean="0"/>
              <a:t>not be </a:t>
            </a:r>
            <a:r>
              <a:rPr lang="en-US" dirty="0"/>
              <a:t>bound to pay the remaining half if the customer no longer needs it.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Instead</a:t>
            </a:r>
            <a:r>
              <a:rPr lang="en-US" dirty="0"/>
              <a:t>, a contract can offer the customer to buy the remainder of </a:t>
            </a:r>
            <a:r>
              <a:rPr lang="en-US" dirty="0" smtClean="0"/>
              <a:t>the project </a:t>
            </a:r>
            <a:r>
              <a:rPr lang="en-US" dirty="0"/>
              <a:t>for a cancellation fee.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The </a:t>
            </a:r>
            <a:r>
              <a:rPr lang="en-US" dirty="0"/>
              <a:t>customer limits budget </a:t>
            </a:r>
            <a:r>
              <a:rPr lang="en-US" dirty="0" smtClean="0"/>
              <a:t>exposure and </a:t>
            </a:r>
            <a:r>
              <a:rPr lang="en-US" dirty="0"/>
              <a:t>the supplier earns positive revenue for services no </a:t>
            </a:r>
            <a:r>
              <a:rPr lang="en-US" dirty="0" smtClean="0"/>
              <a:t>longer required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165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Dynamic scope option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For those contracts with a fixed budget, </a:t>
            </a:r>
            <a:r>
              <a:rPr lang="en-US" dirty="0" smtClean="0"/>
              <a:t>a supplier </a:t>
            </a:r>
            <a:r>
              <a:rPr lang="en-US" dirty="0"/>
              <a:t>may offer the customer the option to vary the project scope </a:t>
            </a:r>
            <a:r>
              <a:rPr lang="en-US" dirty="0" smtClean="0"/>
              <a:t>at specified </a:t>
            </a:r>
            <a:r>
              <a:rPr lang="en-US" dirty="0"/>
              <a:t>points in the project.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The </a:t>
            </a:r>
            <a:r>
              <a:rPr lang="en-US" dirty="0"/>
              <a:t>customer can adjust features to </a:t>
            </a:r>
            <a:r>
              <a:rPr lang="en-US" dirty="0" smtClean="0"/>
              <a:t>fit the </a:t>
            </a:r>
            <a:r>
              <a:rPr lang="en-US" dirty="0"/>
              <a:t>capacity.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Then </a:t>
            </a:r>
            <a:r>
              <a:rPr lang="en-US" dirty="0"/>
              <a:t>the customer can leverage </a:t>
            </a:r>
            <a:r>
              <a:rPr lang="en-US" dirty="0" smtClean="0"/>
              <a:t>innovation opportunities</a:t>
            </a:r>
            <a:r>
              <a:rPr lang="en-US" dirty="0"/>
              <a:t>, while limiting the supplier's risk of over commitment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0040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Team augmentation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Arguably the most collaborative </a:t>
            </a:r>
            <a:r>
              <a:rPr lang="en-US" dirty="0" smtClean="0"/>
              <a:t>contracting approach </a:t>
            </a:r>
            <a:r>
              <a:rPr lang="en-US" dirty="0"/>
              <a:t>is to embed the supplier's services directly into the </a:t>
            </a:r>
            <a:r>
              <a:rPr lang="en-US" dirty="0" smtClean="0"/>
              <a:t>customer organization</a:t>
            </a:r>
            <a:r>
              <a:rPr lang="en-US" dirty="0"/>
              <a:t>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Funding </a:t>
            </a:r>
            <a:r>
              <a:rPr lang="en-US" dirty="0"/>
              <a:t>teams instead of a specific scope preserves </a:t>
            </a:r>
            <a:r>
              <a:rPr lang="en-US" dirty="0" smtClean="0"/>
              <a:t>the customer's </a:t>
            </a:r>
            <a:r>
              <a:rPr lang="en-US" dirty="0"/>
              <a:t>strategic discretion on what work should actually be done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388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Favor full-service suppliers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 order to diversify risk, </a:t>
            </a:r>
            <a:r>
              <a:rPr lang="en-US" dirty="0" smtClean="0"/>
              <a:t>customers may </a:t>
            </a:r>
            <a:r>
              <a:rPr lang="en-US" dirty="0"/>
              <a:t>seek a </a:t>
            </a:r>
            <a:r>
              <a:rPr lang="en-US" dirty="0" smtClean="0"/>
              <a:t>multi-supplier strategy</a:t>
            </a:r>
          </a:p>
          <a:p>
            <a:r>
              <a:rPr lang="en-US" dirty="0" smtClean="0"/>
              <a:t> </a:t>
            </a:r>
            <a:r>
              <a:rPr lang="en-US" dirty="0"/>
              <a:t>However, the temptation will be </a:t>
            </a:r>
            <a:r>
              <a:rPr lang="en-US" dirty="0" smtClean="0"/>
              <a:t>to contract </a:t>
            </a:r>
            <a:r>
              <a:rPr lang="en-US" dirty="0"/>
              <a:t>the work such that each supplier does only one thing, </a:t>
            </a:r>
            <a:r>
              <a:rPr lang="en-US" dirty="0" smtClean="0"/>
              <a:t>which creates </a:t>
            </a:r>
            <a:r>
              <a:rPr lang="en-US" dirty="0"/>
              <a:t>a web of dependencies before any usable service or </a:t>
            </a:r>
            <a:r>
              <a:rPr lang="en-US" dirty="0" smtClean="0"/>
              <a:t>product emerges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smtClean="0"/>
              <a:t>Instead</a:t>
            </a:r>
            <a:r>
              <a:rPr lang="en-US" dirty="0"/>
              <a:t>, place an emphasis on engagements that deliver </a:t>
            </a:r>
            <a:r>
              <a:rPr lang="en-US" dirty="0" smtClean="0"/>
              <a:t>full value </a:t>
            </a:r>
            <a:r>
              <a:rPr lang="en-US" dirty="0"/>
              <a:t>(as in the idea of completed independent feature sets)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1171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BUSINESS PRACTICES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6186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POLICIES AND PRACTICES CHALLANGE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Once teams start to work in a cohesive and cooperative manner, they </a:t>
            </a:r>
            <a:r>
              <a:rPr lang="en-US" dirty="0" smtClean="0"/>
              <a:t>will challenge </a:t>
            </a:r>
            <a:r>
              <a:rPr lang="en-US" dirty="0"/>
              <a:t>internal management policies.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Human </a:t>
            </a:r>
            <a:r>
              <a:rPr lang="en-US" dirty="0"/>
              <a:t>resources may notice </a:t>
            </a:r>
            <a:r>
              <a:rPr lang="en-US" dirty="0" smtClean="0"/>
              <a:t>individual incentives </a:t>
            </a:r>
            <a:r>
              <a:rPr lang="en-US" dirty="0"/>
              <a:t>make less sense, and </a:t>
            </a:r>
            <a:r>
              <a:rPr lang="en-US" dirty="0" smtClean="0"/>
              <a:t>managers </a:t>
            </a:r>
            <a:r>
              <a:rPr lang="en-US" dirty="0"/>
              <a:t>may struggle with the </a:t>
            </a:r>
            <a:r>
              <a:rPr lang="en-US" dirty="0" smtClean="0"/>
              <a:t>performance appraisals </a:t>
            </a:r>
            <a:r>
              <a:rPr lang="en-US" dirty="0"/>
              <a:t>of self-organizing employees.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In </a:t>
            </a:r>
            <a:r>
              <a:rPr lang="en-US" dirty="0"/>
              <a:t>each case, these are opportunities </a:t>
            </a:r>
            <a:r>
              <a:rPr lang="en-US" dirty="0" smtClean="0"/>
              <a:t>to review </a:t>
            </a:r>
            <a:r>
              <a:rPr lang="en-US" dirty="0"/>
              <a:t>the degree to which existing practices support agile ways of working.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As organizations progress to greater agility, there will be obvious needs </a:t>
            </a:r>
            <a:r>
              <a:rPr lang="en-US" dirty="0" smtClean="0"/>
              <a:t>for additional </a:t>
            </a:r>
            <a:r>
              <a:rPr lang="en-US" dirty="0"/>
              <a:t>business units to change the way they interact and perform </a:t>
            </a:r>
            <a:r>
              <a:rPr lang="en-US" dirty="0" smtClean="0"/>
              <a:t>their responsibilities</a:t>
            </a:r>
            <a:r>
              <a:rPr lang="en-US" dirty="0"/>
              <a:t>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The </a:t>
            </a:r>
            <a:r>
              <a:rPr lang="en-US" dirty="0"/>
              <a:t>changes that have benefited other areas of the </a:t>
            </a:r>
            <a:r>
              <a:rPr lang="en-US" dirty="0" smtClean="0"/>
              <a:t>organization should </a:t>
            </a:r>
            <a:r>
              <a:rPr lang="en-US" dirty="0"/>
              <a:t>now be embraced so the effectiveness of the entire organization can </a:t>
            </a:r>
            <a:r>
              <a:rPr lang="en-US" dirty="0" smtClean="0"/>
              <a:t>be realized</a:t>
            </a:r>
            <a:r>
              <a:rPr lang="en-US" dirty="0"/>
              <a:t>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1003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MULTITEAM COORDINATION </a:t>
            </a:r>
            <a:r>
              <a:rPr lang="en-US" b="1" dirty="0" smtClean="0"/>
              <a:t>AND DEPENDENCIES </a:t>
            </a:r>
            <a:r>
              <a:rPr lang="en-US" b="1" dirty="0"/>
              <a:t>(SCALING</a:t>
            </a:r>
            <a:r>
              <a:rPr lang="en-US" b="1" dirty="0" smtClean="0"/>
              <a:t>)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093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FRAMEWORKS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The guidance of the most widespread agile methods such as Scrum </a:t>
            </a:r>
            <a:r>
              <a:rPr lang="en-US" dirty="0" smtClean="0"/>
              <a:t>and </a:t>
            </a:r>
            <a:r>
              <a:rPr lang="en-US" dirty="0" err="1" smtClean="0"/>
              <a:t>eXtreme</a:t>
            </a:r>
            <a:r>
              <a:rPr lang="en-US" dirty="0" smtClean="0"/>
              <a:t> </a:t>
            </a:r>
            <a:r>
              <a:rPr lang="en-US" dirty="0"/>
              <a:t>Programming focus on the activities of a single, small, </a:t>
            </a:r>
            <a:r>
              <a:rPr lang="en-US" dirty="0" smtClean="0"/>
              <a:t>usually co-located</a:t>
            </a:r>
            <a:r>
              <a:rPr lang="en-US" dirty="0"/>
              <a:t>, cross-functional team.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While </a:t>
            </a:r>
            <a:r>
              <a:rPr lang="en-US" dirty="0"/>
              <a:t>this is very useful for efforts that </a:t>
            </a:r>
            <a:r>
              <a:rPr lang="en-US" dirty="0" smtClean="0"/>
              <a:t>require a </a:t>
            </a:r>
            <a:r>
              <a:rPr lang="en-US" dirty="0"/>
              <a:t>single team, it may provide insufficient guidance for initiatives that require </a:t>
            </a:r>
            <a:r>
              <a:rPr lang="en-US" dirty="0" smtClean="0"/>
              <a:t>the collaboration </a:t>
            </a:r>
            <a:r>
              <a:rPr lang="en-US" dirty="0"/>
              <a:t>of multiple agile teams in a program or portfolio.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A range of frameworks (such as the Scaled Agile Framework, Large </a:t>
            </a:r>
            <a:r>
              <a:rPr lang="en-US" dirty="0" smtClean="0"/>
              <a:t>Scale Scrum</a:t>
            </a:r>
            <a:r>
              <a:rPr lang="en-US" dirty="0"/>
              <a:t>, and Disciplined Agile) and approaches (e.g., Scrum of Scrums) </a:t>
            </a:r>
            <a:r>
              <a:rPr lang="en-US" dirty="0" smtClean="0"/>
              <a:t>have emerged </a:t>
            </a:r>
            <a:r>
              <a:rPr lang="en-US" dirty="0"/>
              <a:t>to cater to just such circumstances.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More details on these can be found in Annex A3.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6654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CONSIDERATIONS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There is more than one way to scale work.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The </a:t>
            </a:r>
            <a:r>
              <a:rPr lang="en-US" dirty="0"/>
              <a:t>team might need to scale </a:t>
            </a:r>
            <a:r>
              <a:rPr lang="en-US" dirty="0" smtClean="0"/>
              <a:t>the work </a:t>
            </a:r>
            <a:r>
              <a:rPr lang="en-US" dirty="0"/>
              <a:t>of several agile projects into a single agile program.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Alternatively</a:t>
            </a:r>
            <a:r>
              <a:rPr lang="en-US" dirty="0"/>
              <a:t>, </a:t>
            </a:r>
            <a:r>
              <a:rPr lang="en-US" dirty="0" smtClean="0"/>
              <a:t>the organization </a:t>
            </a:r>
            <a:r>
              <a:rPr lang="en-US" dirty="0"/>
              <a:t>can design a structure that supports agile approaches across </a:t>
            </a:r>
            <a:r>
              <a:rPr lang="en-US" dirty="0" smtClean="0"/>
              <a:t>the entire </a:t>
            </a:r>
            <a:r>
              <a:rPr lang="en-US" dirty="0"/>
              <a:t>portfolio.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Teams </a:t>
            </a:r>
            <a:r>
              <a:rPr lang="en-US" dirty="0"/>
              <a:t>can achieve </a:t>
            </a:r>
            <a:r>
              <a:rPr lang="en-US" dirty="0" smtClean="0"/>
              <a:t>successful outcomes </a:t>
            </a:r>
            <a:r>
              <a:rPr lang="en-US" dirty="0"/>
              <a:t>even when everything is not completely transformed into an </a:t>
            </a:r>
            <a:r>
              <a:rPr lang="en-US" dirty="0" smtClean="0"/>
              <a:t>agile approach</a:t>
            </a:r>
            <a:r>
              <a:rPr lang="en-US" dirty="0"/>
              <a:t>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Regardless of the approach, a critical success factor is the healthy agile team.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The </a:t>
            </a:r>
            <a:r>
              <a:rPr lang="en-US" dirty="0"/>
              <a:t>goal of large-scale agile projects is to coordinate the efforts of </a:t>
            </a:r>
            <a:r>
              <a:rPr lang="en-US" dirty="0" smtClean="0"/>
              <a:t>different teams </a:t>
            </a:r>
            <a:r>
              <a:rPr lang="en-US" dirty="0"/>
              <a:t>to bring value to </a:t>
            </a:r>
            <a:r>
              <a:rPr lang="en-US" dirty="0" smtClean="0"/>
              <a:t>customers.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Teams may </a:t>
            </a:r>
            <a:r>
              <a:rPr lang="en-US" dirty="0"/>
              <a:t>use a formal framework or apply agile thinking to adjust existing </a:t>
            </a:r>
            <a:r>
              <a:rPr lang="en-US" dirty="0" smtClean="0"/>
              <a:t>program management </a:t>
            </a:r>
            <a:r>
              <a:rPr lang="en-US" dirty="0"/>
              <a:t>practices.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8625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AGILE AND THE PROJECT </a:t>
            </a:r>
            <a:r>
              <a:rPr lang="en-US" b="1" dirty="0" smtClean="0"/>
              <a:t>MANAGEMENT OFFICE </a:t>
            </a:r>
            <a:r>
              <a:rPr lang="en-US" b="1" dirty="0"/>
              <a:t>(PMO)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1931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 AGILE PMO IS VALUE-DRIVEN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Any project should deliver the right value, to the right audience, at the </a:t>
            </a:r>
            <a:r>
              <a:rPr lang="en-US" dirty="0" smtClean="0"/>
              <a:t>right time.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The </a:t>
            </a:r>
            <a:r>
              <a:rPr lang="en-US" dirty="0"/>
              <a:t>PMO's objective is to facilitate and enable this goal.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An agile-based PMO </a:t>
            </a:r>
            <a:r>
              <a:rPr lang="en-US" dirty="0"/>
              <a:t>approach is based on a customer-collaboration mindset and is present in </a:t>
            </a:r>
            <a:r>
              <a:rPr lang="en-US" dirty="0" smtClean="0"/>
              <a:t>all PMO </a:t>
            </a:r>
            <a:r>
              <a:rPr lang="en-US" dirty="0"/>
              <a:t>programs. 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9599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 AGILE PMO IS INVITATION-ORIENTED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In order to accelerate progress on a value-based charter, a PMO may </a:t>
            </a:r>
            <a:r>
              <a:rPr lang="en-US" dirty="0" smtClean="0"/>
              <a:t>be tempted </a:t>
            </a:r>
            <a:r>
              <a:rPr lang="en-US" dirty="0"/>
              <a:t>to mandate certain solutions or approaches, for example, to </a:t>
            </a:r>
            <a:r>
              <a:rPr lang="en-US" dirty="0" smtClean="0"/>
              <a:t>make everyone </a:t>
            </a:r>
            <a:r>
              <a:rPr lang="en-US" dirty="0"/>
              <a:t>do it the same way to get some quick wins.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However</a:t>
            </a:r>
            <a:r>
              <a:rPr lang="en-US" dirty="0"/>
              <a:t>, a more </a:t>
            </a:r>
            <a:r>
              <a:rPr lang="en-US" dirty="0" smtClean="0"/>
              <a:t>deliberate perspective </a:t>
            </a:r>
            <a:r>
              <a:rPr lang="en-US" dirty="0"/>
              <a:t>incorporates the desire for employee engagement.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This </a:t>
            </a:r>
            <a:r>
              <a:rPr lang="en-US" dirty="0"/>
              <a:t>is </a:t>
            </a:r>
            <a:r>
              <a:rPr lang="en-US" dirty="0" smtClean="0"/>
              <a:t>achieved by </a:t>
            </a:r>
            <a:r>
              <a:rPr lang="en-US" dirty="0"/>
              <a:t>inviting only those interested to engage with PMO services.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Higher engagement </a:t>
            </a:r>
            <a:r>
              <a:rPr lang="en-US" dirty="0"/>
              <a:t>with PMO practices makes it easier for those practices to </a:t>
            </a:r>
            <a:r>
              <a:rPr lang="en-US" dirty="0" smtClean="0"/>
              <a:t>be “</a:t>
            </a:r>
            <a:r>
              <a:rPr lang="en-US" dirty="0"/>
              <a:t>sticky.”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If </a:t>
            </a:r>
            <a:r>
              <a:rPr lang="en-US" dirty="0"/>
              <a:t>the PMO is delivering value to its clients, it is more likely that </a:t>
            </a:r>
            <a:r>
              <a:rPr lang="en-US" dirty="0" smtClean="0"/>
              <a:t>clients will </a:t>
            </a:r>
            <a:r>
              <a:rPr lang="en-US" dirty="0"/>
              <a:t>request its services and adopt its practices.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303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 AGILE PMO IS MULTIDISCIPLINARY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Some organizations have been transforming their PMOs into agile centers </a:t>
            </a:r>
            <a:r>
              <a:rPr lang="en-US" dirty="0" smtClean="0"/>
              <a:t>of excellence </a:t>
            </a:r>
            <a:r>
              <a:rPr lang="en-US" dirty="0"/>
              <a:t>that provide such services as</a:t>
            </a:r>
            <a:r>
              <a:rPr lang="en-US" dirty="0" smtClean="0"/>
              <a:t>:</a:t>
            </a:r>
          </a:p>
          <a:p>
            <a:pPr lvl="1">
              <a:buFont typeface="Wingdings" panose="05000000000000000000" pitchFamily="2" charset="2"/>
              <a:buChar char="q"/>
            </a:pPr>
            <a:r>
              <a:rPr lang="en-US" b="1" dirty="0"/>
              <a:t>Developing and implementing </a:t>
            </a:r>
            <a:r>
              <a:rPr lang="en-US" b="1" dirty="0" smtClean="0"/>
              <a:t>standards</a:t>
            </a:r>
          </a:p>
          <a:p>
            <a:pPr lvl="1">
              <a:buFont typeface="Wingdings" panose="05000000000000000000" pitchFamily="2" charset="2"/>
              <a:buChar char="q"/>
            </a:pPr>
            <a:r>
              <a:rPr lang="en-US" b="1" dirty="0"/>
              <a:t>Developing personnel through training and </a:t>
            </a:r>
            <a:r>
              <a:rPr lang="en-US" b="1" dirty="0" smtClean="0"/>
              <a:t>mentoring</a:t>
            </a:r>
          </a:p>
          <a:p>
            <a:pPr lvl="1">
              <a:buFont typeface="Wingdings" panose="05000000000000000000" pitchFamily="2" charset="2"/>
              <a:buChar char="q"/>
            </a:pPr>
            <a:r>
              <a:rPr lang="en-US" b="1" dirty="0" smtClean="0"/>
              <a:t>Multi-project management</a:t>
            </a:r>
          </a:p>
          <a:p>
            <a:pPr lvl="1">
              <a:buFont typeface="Wingdings" panose="05000000000000000000" pitchFamily="2" charset="2"/>
              <a:buChar char="q"/>
            </a:pPr>
            <a:r>
              <a:rPr lang="en-US" b="1" dirty="0"/>
              <a:t>Facilitating organizational </a:t>
            </a:r>
            <a:r>
              <a:rPr lang="en-US" b="1" dirty="0" smtClean="0"/>
              <a:t>learning</a:t>
            </a:r>
          </a:p>
          <a:p>
            <a:pPr lvl="1">
              <a:buFont typeface="Wingdings" panose="05000000000000000000" pitchFamily="2" charset="2"/>
              <a:buChar char="q"/>
            </a:pPr>
            <a:r>
              <a:rPr lang="en-US" b="1" dirty="0"/>
              <a:t>Managing </a:t>
            </a:r>
            <a:r>
              <a:rPr lang="en-US" b="1" dirty="0" smtClean="0"/>
              <a:t>stakeholders</a:t>
            </a:r>
          </a:p>
          <a:p>
            <a:pPr lvl="1">
              <a:buFont typeface="Wingdings" panose="05000000000000000000" pitchFamily="2" charset="2"/>
              <a:buChar char="q"/>
            </a:pPr>
            <a:r>
              <a:rPr lang="en-US" b="1" dirty="0"/>
              <a:t>Recruiting, selecting, and evaluating team </a:t>
            </a:r>
            <a:r>
              <a:rPr lang="en-US" b="1" dirty="0" smtClean="0"/>
              <a:t>leaders</a:t>
            </a:r>
          </a:p>
          <a:p>
            <a:pPr lvl="1">
              <a:buFont typeface="Wingdings" panose="05000000000000000000" pitchFamily="2" charset="2"/>
              <a:buChar char="q"/>
            </a:pPr>
            <a:r>
              <a:rPr lang="en-US" b="1" dirty="0"/>
              <a:t>Executing specialized tasks for projects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511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ORGANIZATIONAL STRUCTURE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63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key characteristics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Geography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Functionalized </a:t>
            </a:r>
            <a:r>
              <a:rPr lang="en-US" dirty="0" smtClean="0"/>
              <a:t>structures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Size of project </a:t>
            </a:r>
            <a:r>
              <a:rPr lang="en-US" dirty="0" smtClean="0"/>
              <a:t>deliverable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Allocation of people to </a:t>
            </a:r>
            <a:r>
              <a:rPr lang="en-US" dirty="0" smtClean="0"/>
              <a:t>projects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Procurement-heavy organizations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9827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EVOLVING THE ORGANIZATION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9563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Initial ranked backlog for changes</a:t>
            </a:r>
            <a:endParaRPr lang="en-US" dirty="0"/>
          </a:p>
        </p:txBody>
      </p:sp>
      <p:pic>
        <p:nvPicPr>
          <p:cNvPr id="9" name="Content Placeholder 8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38918"/>
          <a:stretch/>
        </p:blipFill>
        <p:spPr>
          <a:xfrm>
            <a:off x="131928" y="1700962"/>
            <a:ext cx="11928143" cy="483795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8210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Using backlog and Kanban boards to organize and track change work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01781" y="1686495"/>
            <a:ext cx="9788438" cy="503498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43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3" name="Ink 2"/>
              <p14:cNvContentPartPr/>
              <p14:nvPr/>
            </p14:nvContentPartPr>
            <p14:xfrm>
              <a:off x="5923080" y="4180320"/>
              <a:ext cx="8280" cy="360"/>
            </p14:xfrm>
          </p:contentPart>
        </mc:Choice>
        <mc:Fallback xmlns="">
          <p:pic>
            <p:nvPicPr>
              <p:cNvPr id="3" name="Ink 2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920200" y="4177440"/>
                <a:ext cx="14040" cy="61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5820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5894</TotalTime>
  <Words>2949</Words>
  <Application>Microsoft Office PowerPoint</Application>
  <PresentationFormat>Widescreen</PresentationFormat>
  <Paragraphs>355</Paragraphs>
  <Slides>43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43</vt:i4>
      </vt:variant>
    </vt:vector>
  </HeadingPairs>
  <TitlesOfParts>
    <vt:vector size="50" baseType="lpstr">
      <vt:lpstr>Arial</vt:lpstr>
      <vt:lpstr>Calibri</vt:lpstr>
      <vt:lpstr>Calibri Light</vt:lpstr>
      <vt:lpstr>Courier New</vt:lpstr>
      <vt:lpstr>Wingdings</vt:lpstr>
      <vt:lpstr>1_Office Theme</vt:lpstr>
      <vt:lpstr>Office Theme</vt:lpstr>
      <vt:lpstr> PMG 622 Agile Project Management LECTURE 06: ORGANIZATIONAL CONSIDERATIONS FOR PROJECT AGILITy</vt:lpstr>
      <vt:lpstr>FREE PROJECT MANAGEMENT AND RELATED RESOURCES</vt:lpstr>
      <vt:lpstr>introduction</vt:lpstr>
      <vt:lpstr>ORGANIZATIONAL CHANGE MANAGEMENT</vt:lpstr>
      <vt:lpstr>iNTRODUCTION</vt:lpstr>
      <vt:lpstr>PMI Managing Change in Organizations: A Practice Guide recommendations</vt:lpstr>
      <vt:lpstr>THE RELATIONSHIP BETWEEN CHANGE MANAGEMENT AND AGILE APPROACHES</vt:lpstr>
      <vt:lpstr>DRIVERS FOR CHANGE MANAGEMENT</vt:lpstr>
      <vt:lpstr>READINESS FOR CHANGE</vt:lpstr>
      <vt:lpstr>organizational change-friendly characteristics</vt:lpstr>
      <vt:lpstr>Organizational roadblock to change</vt:lpstr>
      <vt:lpstr>approaches to accelerate a cultural compatibility:</vt:lpstr>
      <vt:lpstr>ORGANIZATIONAL CULTURE</vt:lpstr>
      <vt:lpstr>organization's DNA</vt:lpstr>
      <vt:lpstr>“Culture eats strategy for breakfast”—Peter Drucker</vt:lpstr>
      <vt:lpstr>CREATING AN ENVIRONMENT OF SAFETY</vt:lpstr>
      <vt:lpstr>ASSESSING ORGANIZATIONAL CULTURE</vt:lpstr>
      <vt:lpstr>Tip: Culture versus Structure</vt:lpstr>
      <vt:lpstr>PROCUREMENT AND CONTRACTS</vt:lpstr>
      <vt:lpstr>customer–supplier relationship</vt:lpstr>
      <vt:lpstr>Multi-tiered structure</vt:lpstr>
      <vt:lpstr>Emphasize value delivered</vt:lpstr>
      <vt:lpstr>Fixed-price increments</vt:lpstr>
      <vt:lpstr>Not-to-exceed time and materials</vt:lpstr>
      <vt:lpstr>Graduated time and materials</vt:lpstr>
      <vt:lpstr>Early cancellation option</vt:lpstr>
      <vt:lpstr>Dynamic scope option</vt:lpstr>
      <vt:lpstr>Team augmentation</vt:lpstr>
      <vt:lpstr>Favor full-service suppliers</vt:lpstr>
      <vt:lpstr>BUSINESS PRACTICES</vt:lpstr>
      <vt:lpstr>POLICIES AND PRACTICES CHALLANGE</vt:lpstr>
      <vt:lpstr>MULTITEAM COORDINATION AND DEPENDENCIES (SCALING)</vt:lpstr>
      <vt:lpstr>FRAMEWORKS</vt:lpstr>
      <vt:lpstr>CONSIDERATIONS</vt:lpstr>
      <vt:lpstr>AGILE AND THE PROJECT MANAGEMENT OFFICE (PMO)</vt:lpstr>
      <vt:lpstr>AN AGILE PMO IS VALUE-DRIVEN</vt:lpstr>
      <vt:lpstr>AN AGILE PMO IS INVITATION-ORIENTED</vt:lpstr>
      <vt:lpstr>AN AGILE PMO IS MULTIDISCIPLINARY</vt:lpstr>
      <vt:lpstr>ORGANIZATIONAL STRUCTURE</vt:lpstr>
      <vt:lpstr>key characteristics</vt:lpstr>
      <vt:lpstr>EVOLVING THE ORGANIZATION</vt:lpstr>
      <vt:lpstr>Initial ranked backlog for changes</vt:lpstr>
      <vt:lpstr>Using backlog and Kanban boards to organize and track change work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Abdul AlMohaimeed</dc:creator>
  <cp:lastModifiedBy>Windows User</cp:lastModifiedBy>
  <cp:revision>680</cp:revision>
  <dcterms:created xsi:type="dcterms:W3CDTF">2020-10-15T07:04:09Z</dcterms:created>
  <dcterms:modified xsi:type="dcterms:W3CDTF">2021-10-09T08:24:03Z</dcterms:modified>
</cp:coreProperties>
</file>