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326" r:id="rId2"/>
    <p:sldId id="330" r:id="rId3"/>
    <p:sldId id="346" r:id="rId4"/>
    <p:sldId id="263" r:id="rId5"/>
    <p:sldId id="264" r:id="rId6"/>
    <p:sldId id="265" r:id="rId7"/>
    <p:sldId id="266" r:id="rId8"/>
    <p:sldId id="268" r:id="rId9"/>
    <p:sldId id="269" r:id="rId10"/>
    <p:sldId id="309" r:id="rId11"/>
    <p:sldId id="310" r:id="rId12"/>
    <p:sldId id="315" r:id="rId13"/>
    <p:sldId id="325" r:id="rId14"/>
    <p:sldId id="316" r:id="rId15"/>
    <p:sldId id="347" r:id="rId16"/>
    <p:sldId id="317" r:id="rId17"/>
    <p:sldId id="290" r:id="rId18"/>
    <p:sldId id="291" r:id="rId19"/>
    <p:sldId id="292" r:id="rId20"/>
    <p:sldId id="280" r:id="rId21"/>
    <p:sldId id="348" r:id="rId22"/>
    <p:sldId id="282" r:id="rId23"/>
    <p:sldId id="283" r:id="rId24"/>
    <p:sldId id="349" r:id="rId25"/>
    <p:sldId id="281" r:id="rId26"/>
    <p:sldId id="355" r:id="rId27"/>
    <p:sldId id="356" r:id="rId28"/>
    <p:sldId id="285" r:id="rId29"/>
    <p:sldId id="332" r:id="rId30"/>
    <p:sldId id="340" r:id="rId31"/>
    <p:sldId id="333" r:id="rId32"/>
    <p:sldId id="338" r:id="rId33"/>
    <p:sldId id="357" r:id="rId34"/>
    <p:sldId id="335" r:id="rId35"/>
    <p:sldId id="339" r:id="rId36"/>
    <p:sldId id="337" r:id="rId37"/>
    <p:sldId id="350" r:id="rId38"/>
    <p:sldId id="351" r:id="rId39"/>
    <p:sldId id="352" r:id="rId40"/>
    <p:sldId id="318" r:id="rId41"/>
    <p:sldId id="319" r:id="rId42"/>
    <p:sldId id="320" r:id="rId43"/>
    <p:sldId id="321" r:id="rId44"/>
    <p:sldId id="322" r:id="rId45"/>
    <p:sldId id="342" r:id="rId46"/>
    <p:sldId id="32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98"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5/30/2023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766849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5/30/2023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2.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2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0.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1.png"/><Relationship Id="rId5" Type="http://schemas.openxmlformats.org/officeDocument/2006/relationships/image" Target="../media/image8.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1487192" y="2682898"/>
            <a:ext cx="11170918" cy="1446550"/>
          </a:xfrm>
          <a:prstGeom prst="rect">
            <a:avLst/>
          </a:prstGeom>
          <a:noFill/>
        </p:spPr>
        <p:txBody>
          <a:bodyPr wrap="square" rtlCol="0">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IT111 - Introduction to Information Technology</a:t>
            </a:r>
          </a:p>
          <a:p>
            <a:pPr algn="ct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3200" dirty="0">
              <a:solidFill>
                <a:schemeClr val="bg1"/>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323"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a:t>
            </a:r>
            <a:r>
              <a:rPr lang="ar-EG" sz="2800" b="1" dirty="0">
                <a:solidFill>
                  <a:srgbClr val="784658"/>
                </a:solidFill>
                <a:latin typeface="Times New Roman" panose="02020603050405020304" pitchFamily="18" charset="0"/>
                <a:cs typeface="Times New Roman" panose="02020603050405020304" pitchFamily="18" charset="0"/>
              </a:rPr>
              <a:t>1</a:t>
            </a:r>
            <a:r>
              <a:rPr lang="en-US" sz="2800" b="1" dirty="0">
                <a:solidFill>
                  <a:srgbClr val="784658"/>
                </a:solidFill>
                <a:latin typeface="Times New Roman" panose="02020603050405020304" pitchFamily="18" charset="0"/>
                <a:cs typeface="Times New Roman" panose="02020603050405020304" pitchFamily="18" charset="0"/>
              </a:rPr>
              <a:t> -  Introduction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722686" y="370258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Eman Hamdy</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791627"/>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8194"/>
            <a:ext cx="3798791" cy="2725912"/>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296834" y="1404225"/>
            <a:ext cx="11745266" cy="4279564"/>
          </a:xfrm>
        </p:spPr>
        <p:txBody>
          <a:bodyPr>
            <a:normAutofit/>
          </a:bodyPr>
          <a:lstStyle/>
          <a:p>
            <a:pPr marL="0" marR="0" indent="0">
              <a:lnSpc>
                <a:spcPct val="150000"/>
              </a:lnSpc>
              <a:spcBef>
                <a:spcPts val="0"/>
              </a:spcBef>
              <a:spcAft>
                <a:spcPts val="0"/>
              </a:spcAft>
              <a:buNone/>
            </a:pPr>
            <a:r>
              <a:rPr lang="en-US" sz="2400" b="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Upon successful completion of this course, students should be able to:</a:t>
            </a:r>
            <a:endParaRPr lang="en-US" sz="2400" b="1" dirty="0">
              <a:effectLst/>
              <a:latin typeface="Calibri" panose="020F0502020204030204" pitchFamily="34" charset="0"/>
              <a:ea typeface="Calibri" panose="020F0502020204030204" pitchFamily="34" charset="0"/>
            </a:endParaRPr>
          </a:p>
          <a:p>
            <a:pPr marL="457200" indent="-457200">
              <a:spcAft>
                <a:spcPct val="20000"/>
              </a:spcAft>
              <a:buFontTx/>
              <a:buAutoNum type="arabicPeriod"/>
            </a:pPr>
            <a:r>
              <a:rPr lang="en-US" altLang="en-US" sz="2400" dirty="0"/>
              <a:t>Explain why it is essential to learn about computers today and discuss several ways computers are integrated into our business and personal lives.</a:t>
            </a:r>
          </a:p>
          <a:p>
            <a:pPr marL="457200" indent="-457200">
              <a:spcAft>
                <a:spcPct val="20000"/>
              </a:spcAft>
              <a:buFontTx/>
              <a:buAutoNum type="arabicPeriod"/>
            </a:pPr>
            <a:r>
              <a:rPr lang="en-US" altLang="en-US" sz="2400" dirty="0"/>
              <a:t>Define a computer and describe its primary operations.</a:t>
            </a:r>
          </a:p>
          <a:p>
            <a:pPr marL="457200" indent="-457200">
              <a:spcAft>
                <a:spcPct val="20000"/>
              </a:spcAft>
              <a:buFontTx/>
              <a:buAutoNum type="arabicPeriod"/>
            </a:pPr>
            <a:r>
              <a:rPr lang="en-US" altLang="en-US" sz="2400" dirty="0"/>
              <a:t>List some important milestones in computer evolution.</a:t>
            </a:r>
          </a:p>
          <a:p>
            <a:pPr marL="457200" indent="-457200">
              <a:spcAft>
                <a:spcPct val="20000"/>
              </a:spcAft>
              <a:buFontTx/>
              <a:buAutoNum type="arabicPeriod"/>
            </a:pPr>
            <a:r>
              <a:rPr lang="en-US" altLang="en-US" sz="2400" dirty="0"/>
              <a:t>Identify the major parts of a personal computer, including input, processing, output, storage, and communications hardware.</a:t>
            </a:r>
          </a:p>
          <a:p>
            <a:pPr marL="457200" indent="-457200">
              <a:spcAft>
                <a:spcPct val="20000"/>
              </a:spcAft>
              <a:buFontTx/>
              <a:buAutoNum type="arabicPeriod"/>
            </a:pPr>
            <a:r>
              <a:rPr lang="en-US" altLang="en-US" sz="2400" dirty="0"/>
              <a:t>Define software and understand how it is used to instruct the computer what to do.</a:t>
            </a:r>
          </a:p>
          <a:p>
            <a:pPr marL="0" marR="0" lvl="0" indent="0" algn="just">
              <a:lnSpc>
                <a:spcPct val="150000"/>
              </a:lnSpc>
              <a:spcBef>
                <a:spcPts val="0"/>
              </a:spcBef>
              <a:spcAft>
                <a:spcPts val="0"/>
              </a:spcAft>
              <a:buNone/>
            </a:pPr>
            <a:endPar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50000"/>
              </a:lnSpc>
              <a:spcBef>
                <a:spcPts val="0"/>
              </a:spcBef>
              <a:spcAft>
                <a:spcPts val="0"/>
              </a:spcAft>
              <a:buFont typeface="+mj-lt"/>
              <a:buAutoNum type="arabicPeriod"/>
            </a:pPr>
            <a:endParaRPr lang="en-US" sz="2400" dirty="0">
              <a:solidFill>
                <a:schemeClr val="tx1"/>
              </a:solidFill>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249459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Objectives</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15" name="TextBox 14">
            <a:extLst>
              <a:ext uri="{FF2B5EF4-FFF2-40B4-BE49-F238E27FC236}">
                <a16:creationId xmlns:a16="http://schemas.microsoft.com/office/drawing/2014/main" id="{411837B3-D41E-5A08-DBA8-369A4BFC16AD}"/>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23080715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Rounded Corners 19">
            <a:extLst>
              <a:ext uri="{FF2B5EF4-FFF2-40B4-BE49-F238E27FC236}">
                <a16:creationId xmlns:a16="http://schemas.microsoft.com/office/drawing/2014/main" id="{EF9955D4-0A25-A180-847D-EAD5060E64F1}"/>
              </a:ext>
            </a:extLst>
          </p:cNvPr>
          <p:cNvSpPr/>
          <p:nvPr/>
        </p:nvSpPr>
        <p:spPr>
          <a:xfrm>
            <a:off x="310902" y="1499618"/>
            <a:ext cx="11684496" cy="433148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1514423" y="617689"/>
            <a:ext cx="10515600" cy="1325563"/>
          </a:xfrm>
        </p:spPr>
        <p:txBody>
          <a:bodyPr/>
          <a:lstStyle/>
          <a:p>
            <a:r>
              <a:rPr lang="en-US" altLang="en-US" dirty="0"/>
              <a:t>What Is a Computer and What Does It Do?</a:t>
            </a:r>
            <a:endParaRPr lang="en-US" dirty="0"/>
          </a:p>
        </p:txBody>
      </p:sp>
      <p:sp>
        <p:nvSpPr>
          <p:cNvPr id="3" name="Content Placeholder 2"/>
          <p:cNvSpPr>
            <a:spLocks noGrp="1"/>
          </p:cNvSpPr>
          <p:nvPr>
            <p:ph idx="1"/>
          </p:nvPr>
        </p:nvSpPr>
        <p:spPr>
          <a:xfrm>
            <a:off x="445161" y="1598789"/>
            <a:ext cx="10515600" cy="4351338"/>
          </a:xfrm>
        </p:spPr>
        <p:txBody>
          <a:bodyPr>
            <a:normAutofit fontScale="92500"/>
          </a:bodyPr>
          <a:lstStyle/>
          <a:p>
            <a:pPr>
              <a:spcAft>
                <a:spcPct val="20000"/>
              </a:spcAft>
            </a:pPr>
            <a:r>
              <a:rPr lang="en-US" altLang="en-US" dirty="0"/>
              <a:t>Computer: A programmable, electronic device that accepts data, performs operations on that data, and stores the data or results as needed</a:t>
            </a:r>
          </a:p>
          <a:p>
            <a:pPr lvl="1">
              <a:spcAft>
                <a:spcPct val="20000"/>
              </a:spcAft>
            </a:pPr>
            <a:r>
              <a:rPr lang="en-US" altLang="en-US" sz="2200" dirty="0"/>
              <a:t>Computers follow instructions, called programs, which determine the tasks the computer will perform</a:t>
            </a:r>
          </a:p>
          <a:p>
            <a:pPr>
              <a:spcAft>
                <a:spcPct val="20000"/>
              </a:spcAft>
            </a:pPr>
            <a:r>
              <a:rPr lang="en-US" altLang="en-US" dirty="0"/>
              <a:t>Basic operations</a:t>
            </a:r>
          </a:p>
          <a:p>
            <a:pPr lvl="1">
              <a:spcAft>
                <a:spcPct val="20000"/>
              </a:spcAft>
            </a:pPr>
            <a:r>
              <a:rPr lang="en-US" altLang="en-US" sz="2200" dirty="0"/>
              <a:t>Input: Entering data into the computer</a:t>
            </a:r>
          </a:p>
          <a:p>
            <a:pPr lvl="1">
              <a:spcAft>
                <a:spcPct val="20000"/>
              </a:spcAft>
            </a:pPr>
            <a:r>
              <a:rPr lang="en-US" altLang="en-US" sz="2200" dirty="0"/>
              <a:t>Processing: Performing operations on the data</a:t>
            </a:r>
          </a:p>
          <a:p>
            <a:pPr lvl="1">
              <a:spcAft>
                <a:spcPct val="20000"/>
              </a:spcAft>
            </a:pPr>
            <a:r>
              <a:rPr lang="en-US" altLang="en-US" sz="2200" dirty="0"/>
              <a:t>Output: Presenting the results</a:t>
            </a:r>
          </a:p>
          <a:p>
            <a:pPr lvl="1">
              <a:spcAft>
                <a:spcPct val="20000"/>
              </a:spcAft>
            </a:pPr>
            <a:r>
              <a:rPr lang="en-US" altLang="en-US" sz="2200" dirty="0"/>
              <a:t>Storage: Saving data, programs, or output for future use</a:t>
            </a:r>
          </a:p>
          <a:p>
            <a:pPr lvl="1">
              <a:spcAft>
                <a:spcPct val="20000"/>
              </a:spcAft>
            </a:pPr>
            <a:r>
              <a:rPr lang="en-US" altLang="en-US" sz="2200" dirty="0"/>
              <a:t>Communications: Sending or receiving data</a:t>
            </a:r>
          </a:p>
          <a:p>
            <a:endParaRPr lang="en-US" dirty="0"/>
          </a:p>
        </p:txBody>
      </p:sp>
      <p:sp>
        <p:nvSpPr>
          <p:cNvPr id="15" name="Rectangle 14">
            <a:extLst>
              <a:ext uri="{FF2B5EF4-FFF2-40B4-BE49-F238E27FC236}">
                <a16:creationId xmlns:a16="http://schemas.microsoft.com/office/drawing/2014/main" id="{F6398CCD-5649-2763-F7CA-42EB6EE8B00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04D8F9A-5D25-3CD6-A3A2-E2F3BE0E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7" name="Rectangle 16">
            <a:extLst>
              <a:ext uri="{FF2B5EF4-FFF2-40B4-BE49-F238E27FC236}">
                <a16:creationId xmlns:a16="http://schemas.microsoft.com/office/drawing/2014/main" id="{957B27B2-8657-8E46-D720-B9FA3B3FF67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3A0DC750-A9D1-C6EE-28D3-8CD05B080C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47B21839-C595-CDEC-539B-143F9856AFA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B8856222-C5B2-5B8E-3DCE-3E7B2B4B829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A086835-A4A7-E640-ECD4-A18EA7389B1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1E750C80-50FB-AE27-7562-7D04F04B390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27" name="Picture 26">
            <a:extLst>
              <a:ext uri="{FF2B5EF4-FFF2-40B4-BE49-F238E27FC236}">
                <a16:creationId xmlns:a16="http://schemas.microsoft.com/office/drawing/2014/main" id="{5CB16ACA-9CC7-3530-B42B-22D5D448A7C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DEA54899-3E3F-1964-D617-7C03BB06E0D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185882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09B6F6E-3E91-FF06-6FAD-6ACAF6B8EC5F}"/>
              </a:ext>
            </a:extLst>
          </p:cNvPr>
          <p:cNvSpPr/>
          <p:nvPr/>
        </p:nvSpPr>
        <p:spPr>
          <a:xfrm>
            <a:off x="253752" y="1631342"/>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2176806" y="590046"/>
            <a:ext cx="10515600" cy="1325563"/>
          </a:xfrm>
        </p:spPr>
        <p:txBody>
          <a:bodyPr>
            <a:normAutofit/>
          </a:bodyPr>
          <a:lstStyle/>
          <a:p>
            <a:pPr fontAlgn="base"/>
            <a:r>
              <a:rPr lang="en-US" b="1" dirty="0"/>
              <a:t>Introduction to Computers</a:t>
            </a:r>
            <a:endParaRPr lang="en-US" dirty="0"/>
          </a:p>
        </p:txBody>
      </p:sp>
      <p:pic>
        <p:nvPicPr>
          <p:cNvPr id="1026" name="Picture 2" descr="Abstra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4198" y="1546211"/>
            <a:ext cx="3057525" cy="43719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B3B0D84C-E5CE-D553-A4BD-C3746770C466}"/>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3659999-06B7-BE01-EDEA-1E4CDC8230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633DD60-9F72-52F8-D1BC-D03ED19440C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8F38E3D9-9CD5-1E82-F9D6-17EF398AA6E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0E46E79A-21A3-7E6E-C9E4-F567E0E12251}"/>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A3A454F-EC19-6D39-4466-BD37238B098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E5F6BC2-FA4E-80F9-6921-7F3A662CC69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F620113D-BEDC-70A7-216D-39AC4ED5EC1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4" name="Picture 13">
            <a:extLst>
              <a:ext uri="{FF2B5EF4-FFF2-40B4-BE49-F238E27FC236}">
                <a16:creationId xmlns:a16="http://schemas.microsoft.com/office/drawing/2014/main" id="{C764EE4C-F681-D182-6A43-03D8FE713875}"/>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DEC83DFD-83E9-3CD3-6873-6049F37A689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234069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1B08C15-272A-678C-B3F5-1B3603A9A319}"/>
              </a:ext>
            </a:extLst>
          </p:cNvPr>
          <p:cNvSpPr/>
          <p:nvPr/>
        </p:nvSpPr>
        <p:spPr>
          <a:xfrm>
            <a:off x="432438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DBA9CFE-1409-A656-1800-5B4BBBE66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91E6A991-4BE5-4DEE-9900-67E3370D6B5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1B27D44D-03F7-B0CD-1B56-E08EC0FDD69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EE22AD6-D480-7F9D-17D8-CC90482AA79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EE77902-A942-44D9-A804-9D56D8EB509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33824FA9-B24C-9016-E88C-E63C2EE4C17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062E220-D1CC-5B4E-0890-F3F30C95A3A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62E06D61-AB85-22C4-94C5-F392B014C624}"/>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48202" y="16474"/>
            <a:ext cx="10515600" cy="1325563"/>
          </a:xfrm>
        </p:spPr>
        <p:txBody>
          <a:bodyPr/>
          <a:lstStyle/>
          <a:p>
            <a:r>
              <a:rPr lang="en-US" b="1" dirty="0"/>
              <a:t>Applications</a:t>
            </a:r>
            <a:endParaRPr lang="en-US" dirty="0"/>
          </a:p>
        </p:txBody>
      </p:sp>
      <p:sp>
        <p:nvSpPr>
          <p:cNvPr id="3" name="Content Placeholder 2"/>
          <p:cNvSpPr>
            <a:spLocks noGrp="1"/>
          </p:cNvSpPr>
          <p:nvPr>
            <p:ph idx="1"/>
          </p:nvPr>
        </p:nvSpPr>
        <p:spPr>
          <a:xfrm>
            <a:off x="460375" y="1420408"/>
            <a:ext cx="10121900" cy="4348163"/>
          </a:xfrm>
        </p:spPr>
        <p:txBody>
          <a:bodyPr>
            <a:normAutofit fontScale="92500" lnSpcReduction="10000"/>
          </a:bodyPr>
          <a:lstStyle/>
          <a:p>
            <a:pPr fontAlgn="base">
              <a:lnSpc>
                <a:spcPct val="150000"/>
              </a:lnSpc>
            </a:pPr>
            <a:r>
              <a:rPr lang="en-US" dirty="0"/>
              <a:t>Any program you run on your computer</a:t>
            </a:r>
          </a:p>
          <a:p>
            <a:pPr lvl="1" fontAlgn="base">
              <a:lnSpc>
                <a:spcPct val="150000"/>
              </a:lnSpc>
            </a:pPr>
            <a:r>
              <a:rPr lang="en-US" dirty="0"/>
              <a:t>Microsoft Word.</a:t>
            </a:r>
          </a:p>
          <a:p>
            <a:pPr lvl="1" fontAlgn="base">
              <a:lnSpc>
                <a:spcPct val="150000"/>
              </a:lnSpc>
            </a:pPr>
            <a:r>
              <a:rPr lang="en-US" dirty="0"/>
              <a:t>Google Chrome.</a:t>
            </a:r>
          </a:p>
          <a:p>
            <a:pPr lvl="1" fontAlgn="base">
              <a:lnSpc>
                <a:spcPct val="150000"/>
              </a:lnSpc>
            </a:pPr>
            <a:r>
              <a:rPr lang="en-US" dirty="0"/>
              <a:t>Note application.</a:t>
            </a:r>
          </a:p>
          <a:p>
            <a:pPr fontAlgn="base">
              <a:lnSpc>
                <a:spcPct val="150000"/>
              </a:lnSpc>
            </a:pPr>
            <a:r>
              <a:rPr lang="en-US" dirty="0"/>
              <a:t>.exe (Windows) or .app (Mac) file.</a:t>
            </a:r>
          </a:p>
          <a:p>
            <a:pPr fontAlgn="base">
              <a:lnSpc>
                <a:spcPct val="150000"/>
              </a:lnSpc>
            </a:pPr>
            <a:r>
              <a:rPr lang="en-US" dirty="0"/>
              <a:t>Can use without knowing how it works behind the scenes (</a:t>
            </a:r>
            <a:r>
              <a:rPr lang="en-US" b="1" dirty="0"/>
              <a:t>abstraction</a:t>
            </a:r>
            <a:r>
              <a:rPr lang="en-US" dirty="0"/>
              <a:t>).</a:t>
            </a:r>
          </a:p>
          <a:p>
            <a:pPr fontAlgn="base">
              <a:lnSpc>
                <a:spcPct val="150000"/>
              </a:lnSpc>
            </a:pPr>
            <a:r>
              <a:rPr lang="en-US" dirty="0"/>
              <a:t>Programs are written in </a:t>
            </a:r>
            <a:r>
              <a:rPr lang="en-US" b="1" dirty="0"/>
              <a:t>code</a:t>
            </a:r>
            <a:r>
              <a:rPr lang="en-US" dirty="0"/>
              <a:t>, the next layer of abstraction.</a:t>
            </a:r>
          </a:p>
        </p:txBody>
      </p:sp>
      <p:sp>
        <p:nvSpPr>
          <p:cNvPr id="7" name="AutoShape 6" descr="File:Microsoft Office 2013-2019 logo and wordmark.svg - Wikimedia Comm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File:Microsoft Office 2013-2019 logo and wordmark.svg - Wikimedia Comm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63079" y="2561891"/>
            <a:ext cx="1637562" cy="523892"/>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Download Google Chrome Logo in SVG Vector or PNG File Format - Logo.w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53037" y="2561891"/>
            <a:ext cx="1687809" cy="11252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omputer abstraction Royalty Free Vector Image"/>
          <p:cNvPicPr>
            <a:picLocks noChangeAspect="1" noChangeArrowheads="1"/>
          </p:cNvPicPr>
          <p:nvPr/>
        </p:nvPicPr>
        <p:blipFill rotWithShape="1">
          <a:blip r:embed="rId5" cstate="print">
            <a:clrChange>
              <a:clrFrom>
                <a:srgbClr val="E6E6E6"/>
              </a:clrFrom>
              <a:clrTo>
                <a:srgbClr val="E6E6E6">
                  <a:alpha val="0"/>
                </a:srgbClr>
              </a:clrTo>
            </a:clrChange>
            <a:extLst>
              <a:ext uri="{28A0092B-C50C-407E-A947-70E740481C1C}">
                <a14:useLocalDpi xmlns:a14="http://schemas.microsoft.com/office/drawing/2010/main" val="0"/>
              </a:ext>
            </a:extLst>
          </a:blip>
          <a:srcRect b="10143"/>
          <a:stretch/>
        </p:blipFill>
        <p:spPr bwMode="auto">
          <a:xfrm>
            <a:off x="9061785" y="2966673"/>
            <a:ext cx="1484701" cy="14408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09CBE82-CFD1-7913-1DC1-821065835318}"/>
              </a:ext>
            </a:extLst>
          </p:cNvPr>
          <p:cNvPicPr>
            <a:picLocks noChangeAspect="1"/>
          </p:cNvPicPr>
          <p:nvPr/>
        </p:nvPicPr>
        <p:blipFill>
          <a:blip r:embed="rId6"/>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A9954EA7-6566-DBB1-A2DB-2A72AE522681}"/>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623345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F01E2D-2233-47B7-F641-F1C4F1FC6552}"/>
              </a:ext>
            </a:extLst>
          </p:cNvPr>
          <p:cNvSpPr/>
          <p:nvPr/>
        </p:nvSpPr>
        <p:spPr>
          <a:xfrm>
            <a:off x="4656841" y="695229"/>
            <a:ext cx="502055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A01EDC-F8FA-F9E7-FCB8-265950FEDB9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B6CF69F-D7AE-2312-A7CE-8355C61D7D9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5ECC2FD-CEE5-D50D-91AC-A47B342D5C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343935C-63ED-540A-3BC3-56FE9E213A7D}"/>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C6CB7C93-FF8D-2EF2-FEDC-ED29FB80067C}"/>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FAED52B-1E41-550E-1B2A-98A454CD6D7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D7229BF-7619-2266-7DE8-7D409DB6DFE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CC62E71-6755-CD8C-E2E0-55887DD41997}"/>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348202" y="108834"/>
            <a:ext cx="10515600" cy="1325563"/>
          </a:xfrm>
        </p:spPr>
        <p:txBody>
          <a:bodyPr/>
          <a:lstStyle/>
          <a:p>
            <a:r>
              <a:rPr lang="en-US" dirty="0"/>
              <a:t>Pros and cons</a:t>
            </a:r>
          </a:p>
        </p:txBody>
      </p:sp>
      <p:sp>
        <p:nvSpPr>
          <p:cNvPr id="3" name="Content Placeholder 2"/>
          <p:cNvSpPr>
            <a:spLocks noGrp="1"/>
          </p:cNvSpPr>
          <p:nvPr>
            <p:ph idx="1"/>
          </p:nvPr>
        </p:nvSpPr>
        <p:spPr>
          <a:xfrm>
            <a:off x="602109" y="1447188"/>
            <a:ext cx="10515600" cy="4351338"/>
          </a:xfrm>
        </p:spPr>
        <p:txBody>
          <a:bodyPr>
            <a:normAutofit/>
          </a:bodyPr>
          <a:lstStyle/>
          <a:p>
            <a:pPr fontAlgn="base"/>
            <a:r>
              <a:rPr lang="en-US" b="1" dirty="0"/>
              <a:t>Strengths of Computers:</a:t>
            </a:r>
          </a:p>
          <a:p>
            <a:pPr fontAlgn="base"/>
            <a:r>
              <a:rPr lang="en-US" dirty="0"/>
              <a:t>Very fast (billions of operations per second).</a:t>
            </a:r>
          </a:p>
          <a:p>
            <a:pPr fontAlgn="base"/>
            <a:r>
              <a:rPr lang="en-US" dirty="0"/>
              <a:t>Very accurate.</a:t>
            </a:r>
          </a:p>
          <a:p>
            <a:pPr fontAlgn="base"/>
            <a:r>
              <a:rPr lang="en-US" b="1" dirty="0"/>
              <a:t>Weaknesses of Computers:</a:t>
            </a:r>
          </a:p>
          <a:p>
            <a:pPr fontAlgn="base"/>
            <a:r>
              <a:rPr lang="en-US" dirty="0"/>
              <a:t>Literal.</a:t>
            </a:r>
          </a:p>
          <a:p>
            <a:pPr fontAlgn="base"/>
            <a:r>
              <a:rPr lang="en-US" dirty="0"/>
              <a:t>Only simple operations.</a:t>
            </a:r>
          </a:p>
          <a:p>
            <a:pPr lvl="1" fontAlgn="base"/>
            <a:r>
              <a:rPr lang="en-US" dirty="0"/>
              <a:t>Addition.</a:t>
            </a:r>
          </a:p>
          <a:p>
            <a:pPr lvl="1" fontAlgn="base"/>
            <a:r>
              <a:rPr lang="en-US" dirty="0"/>
              <a:t>Comparison.</a:t>
            </a:r>
          </a:p>
          <a:p>
            <a:pPr lvl="1" fontAlgn="base"/>
            <a:r>
              <a:rPr lang="en-US" dirty="0"/>
              <a:t>Equality.</a:t>
            </a:r>
          </a:p>
        </p:txBody>
      </p:sp>
      <p:pic>
        <p:nvPicPr>
          <p:cNvPr id="5122" name="Picture 2" descr="What Determines the Speed and Power of a Compu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32901">
            <a:off x="8382453" y="2362462"/>
            <a:ext cx="3561258" cy="18637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04348520-960A-4461-209F-6C9B3B54F9CE}"/>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ACECFA04-E561-D9F7-222F-D92918362A4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570057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BF33BDD-444A-5608-8DFA-32E95B3FB898}"/>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E87463B-63B3-319F-8A39-E50900F3A44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A4944883-AC2A-983F-330D-39263C96AB6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FDB25-E0E8-209C-F5E9-4E250EFB992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47DE8CB-B9B8-E4FC-901D-601FFD824A5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10192D5-80E5-B751-EF95-73B365CE62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8C7F836-439D-592B-F30A-F2502C04F97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502BE08-8AB3-6B18-9AB7-F0DB429739A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2E8E9F3-6D0D-9AF9-D427-943711A1F01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427695" y="615070"/>
            <a:ext cx="10515600" cy="1325563"/>
          </a:xfrm>
        </p:spPr>
        <p:txBody>
          <a:bodyPr>
            <a:normAutofit/>
          </a:bodyPr>
          <a:lstStyle/>
          <a:p>
            <a:r>
              <a:rPr lang="en-US" b="1" dirty="0"/>
              <a:t>Introduction to Code:</a:t>
            </a:r>
            <a:r>
              <a:rPr lang="ar-EG" b="1" dirty="0"/>
              <a:t> </a:t>
            </a:r>
            <a:r>
              <a:rPr lang="en-US" b="1" dirty="0"/>
              <a:t>How Computers Work</a:t>
            </a:r>
            <a:endParaRPr lang="en-US" dirty="0"/>
          </a:p>
        </p:txBody>
      </p:sp>
      <p:sp>
        <p:nvSpPr>
          <p:cNvPr id="3" name="Content Placeholder 2"/>
          <p:cNvSpPr>
            <a:spLocks noGrp="1"/>
          </p:cNvSpPr>
          <p:nvPr>
            <p:ph idx="1"/>
          </p:nvPr>
        </p:nvSpPr>
        <p:spPr>
          <a:xfrm>
            <a:off x="461669" y="1545327"/>
            <a:ext cx="10515600" cy="2925484"/>
          </a:xfrm>
        </p:spPr>
        <p:txBody>
          <a:bodyPr>
            <a:normAutofit lnSpcReduction="10000"/>
          </a:bodyPr>
          <a:lstStyle/>
          <a:p>
            <a:pPr fontAlgn="base">
              <a:lnSpc>
                <a:spcPct val="150000"/>
              </a:lnSpc>
            </a:pPr>
            <a:r>
              <a:rPr lang="en-US" dirty="0"/>
              <a:t>Code is a series of instructions.</a:t>
            </a:r>
          </a:p>
          <a:p>
            <a:pPr fontAlgn="base">
              <a:lnSpc>
                <a:spcPct val="150000"/>
              </a:lnSpc>
            </a:pPr>
            <a:r>
              <a:rPr lang="en-US" dirty="0"/>
              <a:t>Each instruction is an operation.</a:t>
            </a:r>
          </a:p>
          <a:p>
            <a:pPr fontAlgn="base">
              <a:lnSpc>
                <a:spcPct val="150000"/>
              </a:lnSpc>
            </a:pPr>
            <a:r>
              <a:rPr lang="en-US" dirty="0"/>
              <a:t>Computer follows each instruction, one after another.</a:t>
            </a:r>
          </a:p>
          <a:p>
            <a:pPr fontAlgn="base">
              <a:lnSpc>
                <a:spcPct val="150000"/>
              </a:lnSpc>
            </a:pPr>
            <a:r>
              <a:rPr lang="en-US" dirty="0"/>
              <a:t>Programs are comprised of millions of instructions.</a:t>
            </a:r>
          </a:p>
          <a:p>
            <a:pPr>
              <a:lnSpc>
                <a:spcPct val="150000"/>
              </a:lnSpc>
            </a:pPr>
            <a:endParaRPr lang="en-US" dirty="0"/>
          </a:p>
        </p:txBody>
      </p:sp>
      <p:pic>
        <p:nvPicPr>
          <p:cNvPr id="2050" name="Picture 2" descr="figu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58952" y="3614159"/>
            <a:ext cx="3000375" cy="177165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A3EBA024-B1B3-1DC6-1ED5-B8B52351C062}"/>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EF60FEC2-51E7-C2C5-9F17-B545ED75BAC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126184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FBC96C-7BCB-0868-6B2F-0E214F53D85D}"/>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EA0B4E2-AAE9-6492-931C-6C8FCE91E0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3CAA8DB7-50B4-E886-FB83-AF9BCD76449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C8A981D-D0F4-30B5-DB3F-F9AABA28DB6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694BF4C-EF67-FCF4-39C5-550D8636063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85BA813-9DE6-9E32-E218-6A70E204925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3C34AD3-B793-EBE7-27EB-38CF3629873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98C1BA4-FEB5-FE93-7FFD-C8624F516F1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990928B-CBE0-7741-477A-DB104E70239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440953" y="543505"/>
            <a:ext cx="10515600" cy="1325563"/>
          </a:xfrm>
        </p:spPr>
        <p:txBody>
          <a:bodyPr>
            <a:normAutofit/>
          </a:bodyPr>
          <a:lstStyle/>
          <a:p>
            <a:pPr fontAlgn="base"/>
            <a:r>
              <a:rPr lang="en-US" b="1" dirty="0"/>
              <a:t>Programming Languages</a:t>
            </a:r>
            <a:endParaRPr lang="en-US" dirty="0"/>
          </a:p>
        </p:txBody>
      </p:sp>
      <p:sp>
        <p:nvSpPr>
          <p:cNvPr id="3" name="Content Placeholder 2"/>
          <p:cNvSpPr>
            <a:spLocks noGrp="1"/>
          </p:cNvSpPr>
          <p:nvPr>
            <p:ph idx="1"/>
          </p:nvPr>
        </p:nvSpPr>
        <p:spPr>
          <a:xfrm>
            <a:off x="406401" y="1579420"/>
            <a:ext cx="11588997" cy="4543425"/>
          </a:xfrm>
        </p:spPr>
        <p:txBody>
          <a:bodyPr>
            <a:normAutofit fontScale="92500"/>
          </a:bodyPr>
          <a:lstStyle/>
          <a:p>
            <a:pPr fontAlgn="base">
              <a:lnSpc>
                <a:spcPct val="150000"/>
              </a:lnSpc>
            </a:pPr>
            <a:r>
              <a:rPr lang="en-US" dirty="0"/>
              <a:t>Code is written in a </a:t>
            </a:r>
            <a:r>
              <a:rPr lang="en-US" b="1" dirty="0"/>
              <a:t>programming language.</a:t>
            </a:r>
            <a:endParaRPr lang="en-US" dirty="0"/>
          </a:p>
          <a:p>
            <a:pPr fontAlgn="base">
              <a:lnSpc>
                <a:spcPct val="150000"/>
              </a:lnSpc>
            </a:pPr>
            <a:r>
              <a:rPr lang="en-US" dirty="0"/>
              <a:t>Gives the "rules" (syntax and commands) for the code.</a:t>
            </a:r>
          </a:p>
          <a:p>
            <a:pPr fontAlgn="base">
              <a:lnSpc>
                <a:spcPct val="150000"/>
              </a:lnSpc>
            </a:pPr>
            <a:r>
              <a:rPr lang="en-US" dirty="0"/>
              <a:t>What programming languages have you heard of?</a:t>
            </a:r>
          </a:p>
          <a:p>
            <a:pPr fontAlgn="base">
              <a:lnSpc>
                <a:spcPct val="150000"/>
              </a:lnSpc>
            </a:pPr>
            <a:r>
              <a:rPr lang="en-US" dirty="0"/>
              <a:t>Each has strengths and weaknesses and specializations (just like human languages).</a:t>
            </a:r>
          </a:p>
          <a:p>
            <a:pPr fontAlgn="base">
              <a:lnSpc>
                <a:spcPct val="150000"/>
              </a:lnSpc>
            </a:pPr>
            <a:r>
              <a:rPr lang="en-US" dirty="0"/>
              <a:t>High-level (closer to how humans think) vs. low-level (closer to computers, but much faster).</a:t>
            </a:r>
          </a:p>
        </p:txBody>
      </p:sp>
      <p:pic>
        <p:nvPicPr>
          <p:cNvPr id="6146" name="Picture 2" descr="Brief History of Programming Languages - Computer Science Degree Hu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8067" y="1911392"/>
            <a:ext cx="3200402" cy="144018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6293D02E-C56B-54F9-1436-22BD1718A16D}"/>
              </a:ext>
            </a:extLst>
          </p:cNvPr>
          <p:cNvPicPr>
            <a:picLocks noChangeAspect="1"/>
          </p:cNvPicPr>
          <p:nvPr/>
        </p:nvPicPr>
        <p:blipFill>
          <a:blip r:embed="rId4"/>
          <a:stretch>
            <a:fillRect/>
          </a:stretch>
        </p:blipFill>
        <p:spPr>
          <a:xfrm>
            <a:off x="195770" y="5847880"/>
            <a:ext cx="2381250" cy="933450"/>
          </a:xfrm>
          <a:prstGeom prst="rect">
            <a:avLst/>
          </a:prstGeom>
        </p:spPr>
      </p:pic>
      <p:sp>
        <p:nvSpPr>
          <p:cNvPr id="16" name="TextBox 15">
            <a:extLst>
              <a:ext uri="{FF2B5EF4-FFF2-40B4-BE49-F238E27FC236}">
                <a16:creationId xmlns:a16="http://schemas.microsoft.com/office/drawing/2014/main" id="{1C3A35DA-6E8E-E624-8008-17A7D547F0A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63639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5FF4C39-3FC9-04CA-F9A6-3B1B97BBB7F8}"/>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26DBD57-8D3E-6847-45DA-A1C62236787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1C067A95-172C-AB25-3A45-4CCC4C6FA08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0289272-1EA2-3DCE-54A8-AF6821CA748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F682AC0B-4B87-401B-BCBC-6E944611A374}"/>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7804534F-0E3E-1CB6-9051-CF35B6E63BC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6BA8314-6F39-75BC-807D-A400523C20B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F812B79-4EA7-185B-F9C8-7F35F8934C9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706F62-3138-6B6A-5F18-6FC5ADB3C7A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51841" y="487193"/>
            <a:ext cx="10515600" cy="1325563"/>
          </a:xfrm>
        </p:spPr>
        <p:txBody>
          <a:bodyPr>
            <a:normAutofit/>
          </a:bodyPr>
          <a:lstStyle/>
          <a:p>
            <a:pPr fontAlgn="base"/>
            <a:r>
              <a:rPr lang="en-US" b="1" dirty="0"/>
              <a:t>The Operating System</a:t>
            </a:r>
            <a:endParaRPr lang="en-US" dirty="0"/>
          </a:p>
        </p:txBody>
      </p:sp>
      <p:sp>
        <p:nvSpPr>
          <p:cNvPr id="3" name="Content Placeholder 2"/>
          <p:cNvSpPr>
            <a:spLocks noGrp="1"/>
          </p:cNvSpPr>
          <p:nvPr>
            <p:ph idx="1"/>
          </p:nvPr>
        </p:nvSpPr>
        <p:spPr>
          <a:xfrm>
            <a:off x="430694" y="1551540"/>
            <a:ext cx="10515600" cy="4351338"/>
          </a:xfrm>
        </p:spPr>
        <p:txBody>
          <a:bodyPr>
            <a:normAutofit/>
          </a:bodyPr>
          <a:lstStyle/>
          <a:p>
            <a:pPr fontAlgn="base"/>
            <a:r>
              <a:rPr lang="en-US" dirty="0"/>
              <a:t>Starts running when the computer "boots up"</a:t>
            </a:r>
          </a:p>
          <a:p>
            <a:pPr fontAlgn="base"/>
            <a:r>
              <a:rPr lang="en-US" dirty="0"/>
              <a:t>Manager/supervisor:</a:t>
            </a:r>
          </a:p>
          <a:p>
            <a:pPr lvl="1" fontAlgn="base"/>
            <a:r>
              <a:rPr lang="en-US" dirty="0"/>
              <a:t>Starting/runs/stopping programs.</a:t>
            </a:r>
          </a:p>
          <a:p>
            <a:pPr lvl="1" fontAlgn="base"/>
            <a:r>
              <a:rPr lang="en-US" dirty="0"/>
              <a:t>Manages all shared resources (like </a:t>
            </a:r>
            <a:r>
              <a:rPr lang="en-US" b="1" dirty="0"/>
              <a:t>memory</a:t>
            </a:r>
            <a:r>
              <a:rPr lang="en-US" dirty="0"/>
              <a:t>).</a:t>
            </a:r>
          </a:p>
          <a:p>
            <a:pPr fontAlgn="base"/>
            <a:r>
              <a:rPr lang="en-US" dirty="0"/>
              <a:t>Can run multiple programs at once.</a:t>
            </a:r>
          </a:p>
          <a:p>
            <a:pPr fontAlgn="base"/>
            <a:r>
              <a:rPr lang="en-US" dirty="0"/>
              <a:t>Other responsibilities:</a:t>
            </a:r>
          </a:p>
          <a:p>
            <a:pPr lvl="1" fontAlgn="base"/>
            <a:r>
              <a:rPr lang="en-US" dirty="0"/>
              <a:t>File system.</a:t>
            </a:r>
          </a:p>
          <a:p>
            <a:pPr lvl="1" fontAlgn="base"/>
            <a:r>
              <a:rPr lang="en-US" dirty="0"/>
              <a:t>Manages windows.</a:t>
            </a:r>
          </a:p>
          <a:p>
            <a:pPr lvl="1" fontAlgn="base"/>
            <a:r>
              <a:rPr lang="en-US" dirty="0"/>
              <a:t>Some basic programs.</a:t>
            </a:r>
          </a:p>
        </p:txBody>
      </p:sp>
      <p:pic>
        <p:nvPicPr>
          <p:cNvPr id="7170" name="Picture 2" descr="What is an Operating Syste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8165" y="2529390"/>
            <a:ext cx="3487738" cy="1607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755FED64-6580-53F0-FB25-74ED1ED9666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6B4AA9BF-C1E1-B762-3166-B89D9FD25F0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694901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F1CC4DC-C258-9FE5-1D28-5662DBB289EA}"/>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F6D8DD-267B-ED79-D7D8-44C2B16EEB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824C5A-7B1B-FC74-1847-F54E7F39262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3144A76-FDC7-3B7C-C21C-9DA7FCC8246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8C3DB16C-EDBC-66FB-8197-9B099322DA9B}"/>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CE41407-FCF9-23C1-22C7-EB71EC09D2F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D61578E-6E15-19B2-D157-D6F553928AA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3F9343-7286-F201-2F3C-E44F03E50FC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6656953-549A-8809-3D65-D48CCB9441B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78870" y="522211"/>
            <a:ext cx="9751244" cy="1325563"/>
          </a:xfrm>
        </p:spPr>
        <p:txBody>
          <a:bodyPr/>
          <a:lstStyle/>
          <a:p>
            <a:r>
              <a:rPr lang="en-US" dirty="0"/>
              <a:t>History of Computer</a:t>
            </a:r>
          </a:p>
        </p:txBody>
      </p:sp>
      <p:sp>
        <p:nvSpPr>
          <p:cNvPr id="3" name="Content Placeholder 2"/>
          <p:cNvSpPr>
            <a:spLocks noGrp="1"/>
          </p:cNvSpPr>
          <p:nvPr>
            <p:ph idx="1"/>
          </p:nvPr>
        </p:nvSpPr>
        <p:spPr>
          <a:xfrm>
            <a:off x="489408" y="1420408"/>
            <a:ext cx="11391690" cy="4351338"/>
          </a:xfrm>
        </p:spPr>
        <p:txBody>
          <a:bodyPr/>
          <a:lstStyle/>
          <a:p>
            <a:pPr algn="just">
              <a:lnSpc>
                <a:spcPct val="150000"/>
              </a:lnSpc>
            </a:pPr>
            <a:r>
              <a:rPr lang="en-US" dirty="0"/>
              <a:t>The computer was born not for entertainment or email but out of a need to solve a serious number-crunching crisis.</a:t>
            </a:r>
          </a:p>
          <a:p>
            <a:pPr algn="just">
              <a:lnSpc>
                <a:spcPct val="150000"/>
              </a:lnSpc>
            </a:pPr>
            <a:r>
              <a:rPr lang="en-US" dirty="0"/>
              <a:t> By 1880, the U.S. population had grown so large that it took more than seven years to tabulate the U.S. Census results.</a:t>
            </a:r>
          </a:p>
          <a:p>
            <a:pPr algn="just">
              <a:lnSpc>
                <a:spcPct val="150000"/>
              </a:lnSpc>
            </a:pPr>
            <a:r>
              <a:rPr lang="en-US" dirty="0"/>
              <a:t> The government sought a faster way to get the job done, giving rise to punch-card based computers that took up entire rooms.</a:t>
            </a:r>
          </a:p>
        </p:txBody>
      </p:sp>
      <p:pic>
        <p:nvPicPr>
          <p:cNvPr id="15" name="Picture 14">
            <a:extLst>
              <a:ext uri="{FF2B5EF4-FFF2-40B4-BE49-F238E27FC236}">
                <a16:creationId xmlns:a16="http://schemas.microsoft.com/office/drawing/2014/main" id="{8D5766C5-B754-04E1-EA21-0E0FF8C5A850}"/>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BAE9891-303F-64D9-9FF6-3577C1822BE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237707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BAAB27-652D-071F-9C7D-FCDF298E6F9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E8373B6-060C-BE0C-015B-ABE9B76995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6EC7F5DF-0259-B2AA-FE7E-F4B7B2AE18D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A7EBF71C-9AC6-62F8-984D-5F18C14C50A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6815C9D-36FD-DB52-8551-C1B184F2B25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22B71DC-68B2-E756-0D47-BAFA90F8517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4ED6502-6C16-B9C5-2CAA-0158327BBE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83A53BC-28C4-DA7A-4A50-02007DBE932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0FE0751-9946-CBCE-9CA5-778BDC18E3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17061" y="599922"/>
            <a:ext cx="8674489" cy="1325563"/>
          </a:xfrm>
        </p:spPr>
        <p:txBody>
          <a:bodyPr/>
          <a:lstStyle/>
          <a:p>
            <a:r>
              <a:rPr lang="en-US" dirty="0"/>
              <a:t>History of Computer</a:t>
            </a:r>
          </a:p>
        </p:txBody>
      </p:sp>
      <p:sp>
        <p:nvSpPr>
          <p:cNvPr id="3" name="Content Placeholder 2"/>
          <p:cNvSpPr>
            <a:spLocks noGrp="1"/>
          </p:cNvSpPr>
          <p:nvPr>
            <p:ph idx="1"/>
          </p:nvPr>
        </p:nvSpPr>
        <p:spPr>
          <a:xfrm>
            <a:off x="389206" y="1532510"/>
            <a:ext cx="10515600" cy="4351338"/>
          </a:xfrm>
        </p:spPr>
        <p:txBody>
          <a:bodyPr/>
          <a:lstStyle/>
          <a:p>
            <a:pPr algn="just">
              <a:lnSpc>
                <a:spcPct val="150000"/>
              </a:lnSpc>
            </a:pPr>
            <a:r>
              <a:rPr lang="en-US" dirty="0"/>
              <a:t>Today, we carry more computing power on our smartphones than was available in these early models.</a:t>
            </a:r>
          </a:p>
          <a:p>
            <a:pPr algn="just">
              <a:lnSpc>
                <a:spcPct val="150000"/>
              </a:lnSpc>
            </a:pPr>
            <a:r>
              <a:rPr lang="en-US" dirty="0"/>
              <a:t> The following brief history of computing is a timeline of how computers evolved from their humble beginnings to the machines of today that surf the Internet, play games and stream multimedia in addition to crunching numbers.</a:t>
            </a:r>
          </a:p>
        </p:txBody>
      </p:sp>
      <p:pic>
        <p:nvPicPr>
          <p:cNvPr id="15" name="Picture 14">
            <a:extLst>
              <a:ext uri="{FF2B5EF4-FFF2-40B4-BE49-F238E27FC236}">
                <a16:creationId xmlns:a16="http://schemas.microsoft.com/office/drawing/2014/main" id="{AAF4615C-E40F-6C9C-250C-9A483A12D97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1253D4E5-7692-9572-F63B-43C7C4205DC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78949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821A78-D25B-6666-92B2-AD274B70BC0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 name="Title 1"/>
          <p:cNvSpPr>
            <a:spLocks noGrp="1"/>
          </p:cNvSpPr>
          <p:nvPr>
            <p:ph type="title"/>
          </p:nvPr>
        </p:nvSpPr>
        <p:spPr>
          <a:xfrm>
            <a:off x="3081779" y="526049"/>
            <a:ext cx="7363120" cy="1325563"/>
          </a:xfrm>
        </p:spPr>
        <p:txBody>
          <a:bodyPr/>
          <a:lstStyle/>
          <a:p>
            <a:r>
              <a:rPr lang="en-US" dirty="0"/>
              <a:t>History of Computer</a:t>
            </a:r>
          </a:p>
        </p:txBody>
      </p:sp>
      <p:sp>
        <p:nvSpPr>
          <p:cNvPr id="3" name="Content Placeholder 2"/>
          <p:cNvSpPr>
            <a:spLocks noGrp="1"/>
          </p:cNvSpPr>
          <p:nvPr>
            <p:ph idx="1"/>
          </p:nvPr>
        </p:nvSpPr>
        <p:spPr>
          <a:xfrm>
            <a:off x="393700" y="1492255"/>
            <a:ext cx="5702300" cy="4348163"/>
          </a:xfrm>
        </p:spPr>
        <p:txBody>
          <a:bodyPr>
            <a:normAutofit fontScale="77500" lnSpcReduction="20000"/>
          </a:bodyPr>
          <a:lstStyle/>
          <a:p>
            <a:pPr algn="just">
              <a:lnSpc>
                <a:spcPct val="160000"/>
              </a:lnSpc>
            </a:pPr>
            <a:r>
              <a:rPr lang="en-US" b="1" dirty="0"/>
              <a:t>1985</a:t>
            </a:r>
            <a:r>
              <a:rPr lang="en-US" dirty="0"/>
              <a:t>: The first dot-com domain name is registered, years before the World Wide Web would mark the formal beginning of Internet history. The Symbolic Computer Company registers Symbolics.com. More than two years later, only 100 dot-coms had been registered.</a:t>
            </a:r>
          </a:p>
          <a:p>
            <a:pPr algn="just" fontAlgn="base">
              <a:lnSpc>
                <a:spcPct val="160000"/>
              </a:lnSpc>
            </a:pPr>
            <a:r>
              <a:rPr lang="en-US" b="1" dirty="0"/>
              <a:t>1996</a:t>
            </a:r>
            <a:r>
              <a:rPr lang="en-US" dirty="0"/>
              <a:t>: Sergey </a:t>
            </a:r>
            <a:r>
              <a:rPr lang="en-US" dirty="0" err="1"/>
              <a:t>Brin</a:t>
            </a:r>
            <a:r>
              <a:rPr lang="en-US" dirty="0"/>
              <a:t> and Larry Page develop the Google search engine at Stanford University.</a:t>
            </a:r>
          </a:p>
        </p:txBody>
      </p:sp>
      <p:pic>
        <p:nvPicPr>
          <p:cNvPr id="12290" name="Picture 2" descr="Symbolics.com: World&amp;#39;s First Dot-Com Domain Turns 32! - Pakistan  Advertisers Socie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509" y="1516965"/>
            <a:ext cx="3377938" cy="1688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292" name="Picture 4" descr="Search Engine Before Google 199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228" y="3394928"/>
            <a:ext cx="3468755" cy="21103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a:extLst>
              <a:ext uri="{FF2B5EF4-FFF2-40B4-BE49-F238E27FC236}">
                <a16:creationId xmlns:a16="http://schemas.microsoft.com/office/drawing/2014/main" id="{E15ACB02-F4E2-51E0-E1DE-AB8038E9DFA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EDAE63F-DDB5-C86C-7636-ADD3CC29FC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924EB2EB-7265-A92C-7096-3977DB38697F}"/>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1CC62FB5-BB01-0C3C-DF4D-FCF1E0C1E7C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28E752D4-C660-479E-E656-E822F76AF94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17E88B7-50DE-8095-D019-30F88B04E3C7}"/>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7E63319-5BC1-4ECF-DCEB-588C487EBB9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A74703E0-B30E-9E5A-39A7-CC3A3D9E3048}"/>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5" name="Picture 14">
            <a:extLst>
              <a:ext uri="{FF2B5EF4-FFF2-40B4-BE49-F238E27FC236}">
                <a16:creationId xmlns:a16="http://schemas.microsoft.com/office/drawing/2014/main" id="{5394ABD8-C721-0235-C300-17F9A31CA41F}"/>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8EA9AE5E-6270-70A2-5AF8-436D5E97123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491974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14E04A2-8475-9354-82BC-19B044122607}"/>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6C94E9F-A79E-1614-71DC-4F97882064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FC5B4B1-1D51-3560-DC4E-283355F8359A}"/>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CE3AFE7-45E3-8E73-5552-2F98A15A3A0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9EA0677-878E-BEA8-51B9-D6022B318D7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96A6C72D-4355-8B8F-F419-474F65ECFFB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5BF323AC-4611-D823-B89D-C7C71579377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0369B8C-2B30-D12F-C358-DB32CE090BE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24C739A-9B2F-FFC6-791A-3D9219F4C9AD}"/>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65263" y="533931"/>
            <a:ext cx="7894415" cy="1325563"/>
          </a:xfrm>
        </p:spPr>
        <p:txBody>
          <a:bodyPr/>
          <a:lstStyle/>
          <a:p>
            <a:r>
              <a:rPr lang="en-US" dirty="0"/>
              <a:t>History of Computer</a:t>
            </a:r>
          </a:p>
        </p:txBody>
      </p:sp>
      <p:sp>
        <p:nvSpPr>
          <p:cNvPr id="3" name="Content Placeholder 2"/>
          <p:cNvSpPr>
            <a:spLocks noGrp="1"/>
          </p:cNvSpPr>
          <p:nvPr>
            <p:ph idx="1"/>
          </p:nvPr>
        </p:nvSpPr>
        <p:spPr>
          <a:xfrm>
            <a:off x="402335" y="1690688"/>
            <a:ext cx="8363713" cy="5029200"/>
          </a:xfrm>
        </p:spPr>
        <p:txBody>
          <a:bodyPr>
            <a:noAutofit/>
          </a:bodyPr>
          <a:lstStyle/>
          <a:p>
            <a:pPr>
              <a:lnSpc>
                <a:spcPct val="170000"/>
              </a:lnSpc>
            </a:pPr>
            <a:r>
              <a:rPr lang="en-US" sz="2400" b="1" dirty="0"/>
              <a:t>1999</a:t>
            </a:r>
            <a:r>
              <a:rPr lang="en-US" sz="2400" dirty="0"/>
              <a:t>: The term Wi-Fi becomes part of the computing language and users begin connecting to the Internet without wires.</a:t>
            </a:r>
          </a:p>
          <a:p>
            <a:pPr fontAlgn="base">
              <a:lnSpc>
                <a:spcPct val="170000"/>
              </a:lnSpc>
            </a:pPr>
            <a:r>
              <a:rPr lang="en-US" sz="2400" b="1" dirty="0"/>
              <a:t>2004</a:t>
            </a:r>
            <a:r>
              <a:rPr lang="en-US" sz="2400" dirty="0"/>
              <a:t>: Mozilla's Firefox 1.0 challenges Microsoft's Internet Explorer, the dominant Web browser. Facebook, a social networking site, launches.</a:t>
            </a:r>
            <a:br>
              <a:rPr lang="en-US" sz="2400" dirty="0"/>
            </a:br>
            <a:endParaRPr lang="en-US" sz="2400" dirty="0"/>
          </a:p>
        </p:txBody>
      </p:sp>
      <p:pic>
        <p:nvPicPr>
          <p:cNvPr id="13318" name="Picture 6" descr="Mozilla Firefox 1.0 - 2004 | Web Design Museum"/>
          <p:cNvPicPr>
            <a:picLocks noChangeAspect="1" noChangeArrowheads="1"/>
          </p:cNvPicPr>
          <p:nvPr/>
        </p:nvPicPr>
        <p:blipFill rotWithShape="1">
          <a:blip r:embed="rId3">
            <a:extLst>
              <a:ext uri="{28A0092B-C50C-407E-A947-70E740481C1C}">
                <a14:useLocalDpi xmlns:a14="http://schemas.microsoft.com/office/drawing/2010/main" val="0"/>
              </a:ext>
            </a:extLst>
          </a:blip>
          <a:srcRect l="31446" t="19324" r="31625" b="12873"/>
          <a:stretch/>
        </p:blipFill>
        <p:spPr bwMode="auto">
          <a:xfrm>
            <a:off x="9460241" y="1974361"/>
            <a:ext cx="2426356" cy="348882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The History of WiFi: 1971 to Today - CableFre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23063" y="2048256"/>
            <a:ext cx="2149426" cy="137885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F86A2FB9-931F-53A2-1796-0AEB6E1D65A2}"/>
              </a:ext>
            </a:extLst>
          </p:cNvPr>
          <p:cNvPicPr>
            <a:picLocks noChangeAspect="1"/>
          </p:cNvPicPr>
          <p:nvPr/>
        </p:nvPicPr>
        <p:blipFill>
          <a:blip r:embed="rId5"/>
          <a:stretch>
            <a:fillRect/>
          </a:stretch>
        </p:blipFill>
        <p:spPr>
          <a:xfrm>
            <a:off x="195770" y="5857608"/>
            <a:ext cx="2381250" cy="933450"/>
          </a:xfrm>
          <a:prstGeom prst="rect">
            <a:avLst/>
          </a:prstGeom>
        </p:spPr>
      </p:pic>
      <p:pic>
        <p:nvPicPr>
          <p:cNvPr id="16" name="Picture 15">
            <a:extLst>
              <a:ext uri="{FF2B5EF4-FFF2-40B4-BE49-F238E27FC236}">
                <a16:creationId xmlns:a16="http://schemas.microsoft.com/office/drawing/2014/main" id="{93BD12A1-4F54-CDF8-6477-3678C323EA83}"/>
              </a:ext>
            </a:extLst>
          </p:cNvPr>
          <p:cNvPicPr>
            <a:picLocks noChangeAspect="1"/>
          </p:cNvPicPr>
          <p:nvPr/>
        </p:nvPicPr>
        <p:blipFill>
          <a:blip r:embed="rId5"/>
          <a:stretch>
            <a:fillRect/>
          </a:stretch>
        </p:blipFill>
        <p:spPr>
          <a:xfrm>
            <a:off x="240249" y="5822023"/>
            <a:ext cx="2381250" cy="933450"/>
          </a:xfrm>
          <a:prstGeom prst="rect">
            <a:avLst/>
          </a:prstGeom>
        </p:spPr>
      </p:pic>
      <p:sp>
        <p:nvSpPr>
          <p:cNvPr id="17" name="TextBox 16">
            <a:extLst>
              <a:ext uri="{FF2B5EF4-FFF2-40B4-BE49-F238E27FC236}">
                <a16:creationId xmlns:a16="http://schemas.microsoft.com/office/drawing/2014/main" id="{FB3B13CF-9A54-D7A5-81C2-2E2C823CB45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704544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2916CC-992B-236D-6F64-A19C9F09F00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D4EB9E8-8500-9AA3-D849-DBED98F183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8" name="Rectangle 7">
            <a:extLst>
              <a:ext uri="{FF2B5EF4-FFF2-40B4-BE49-F238E27FC236}">
                <a16:creationId xmlns:a16="http://schemas.microsoft.com/office/drawing/2014/main" id="{3E471306-5A79-9479-9E9D-13F9B2ABD989}"/>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87773A4B-DD68-9E11-8447-CFD53C6A03EC}"/>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0D1D35CE-C1B8-19BB-7D04-14FD653E0ED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22249B48-FD6C-6C80-3F8E-87BEF2F60236}"/>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BC3B508A-1D84-B177-D0AB-95A061BD2C6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697FA41-DF02-0E1E-8014-C48F0BEBE8E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70ED749D-C985-B9AE-C2B5-6A5EBECAEEF6}"/>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164088" y="594321"/>
            <a:ext cx="6592088" cy="1325563"/>
          </a:xfrm>
        </p:spPr>
        <p:txBody>
          <a:bodyPr/>
          <a:lstStyle/>
          <a:p>
            <a:r>
              <a:rPr lang="en-US" dirty="0"/>
              <a:t>History of Computer</a:t>
            </a:r>
          </a:p>
        </p:txBody>
      </p:sp>
      <p:sp>
        <p:nvSpPr>
          <p:cNvPr id="3" name="Content Placeholder 2"/>
          <p:cNvSpPr>
            <a:spLocks noGrp="1"/>
          </p:cNvSpPr>
          <p:nvPr>
            <p:ph idx="1"/>
          </p:nvPr>
        </p:nvSpPr>
        <p:spPr>
          <a:xfrm>
            <a:off x="417653" y="1546184"/>
            <a:ext cx="7099300" cy="4348163"/>
          </a:xfrm>
        </p:spPr>
        <p:txBody>
          <a:bodyPr>
            <a:normAutofit/>
          </a:bodyPr>
          <a:lstStyle/>
          <a:p>
            <a:pPr fontAlgn="base">
              <a:lnSpc>
                <a:spcPct val="170000"/>
              </a:lnSpc>
            </a:pPr>
            <a:r>
              <a:rPr lang="en-US" b="1" dirty="0"/>
              <a:t>2005</a:t>
            </a:r>
            <a:r>
              <a:rPr lang="en-US" dirty="0"/>
              <a:t>: YouTube, a video sharing service, is founded. Google acquires Android, a Linux-based mobile phone operating system.</a:t>
            </a:r>
          </a:p>
          <a:p>
            <a:pPr>
              <a:lnSpc>
                <a:spcPct val="170000"/>
              </a:lnSpc>
            </a:pPr>
            <a:r>
              <a:rPr lang="en-US" b="1" dirty="0"/>
              <a:t>2007</a:t>
            </a:r>
            <a:r>
              <a:rPr lang="en-US" dirty="0"/>
              <a:t>: The iPhone brings many computer functions to the smartphone.</a:t>
            </a:r>
            <a:endParaRPr lang="en-US" b="1" dirty="0"/>
          </a:p>
        </p:txBody>
      </p:sp>
      <p:pic>
        <p:nvPicPr>
          <p:cNvPr id="5" name="Picture 8" descr="YouTube in 2005 | Web Design Muse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15453" y="1732588"/>
            <a:ext cx="1947816" cy="185394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Read these hilariously negative reactions to the original iPhone  announcement"/>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16953" y="3751113"/>
            <a:ext cx="2548493" cy="17826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52C88E9E-7A3E-624E-CAEB-5A60DB3B7D42}"/>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8" name="TextBox 17">
            <a:extLst>
              <a:ext uri="{FF2B5EF4-FFF2-40B4-BE49-F238E27FC236}">
                <a16:creationId xmlns:a16="http://schemas.microsoft.com/office/drawing/2014/main" id="{456D8074-40AA-A4CE-4B99-5C699C05D56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647617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CBACC78-DB3E-6DCC-6B52-6B3BDE5157F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9F4123E-BFBD-5E25-72A7-A098ED7201E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C4B8982-5AB7-D9E5-0D1D-73B1E07AD62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E499F6F-4315-7188-CAEB-7AB8CE12649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50213E0-3E00-628E-E84B-78EAE6DAE70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37815447-F9E7-5284-41F4-008509FA858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6BC523D8-90AF-9384-BEB6-B20671557FB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8958E45-4870-36F6-41D9-855BE9F0C94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05A528B-F0D1-D2EE-A471-CD26C4E02D8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514600" y="592272"/>
            <a:ext cx="10515600" cy="1325563"/>
          </a:xfrm>
        </p:spPr>
        <p:txBody>
          <a:bodyPr/>
          <a:lstStyle/>
          <a:p>
            <a:r>
              <a:rPr lang="en-US" dirty="0"/>
              <a:t>History of Computer</a:t>
            </a:r>
          </a:p>
        </p:txBody>
      </p:sp>
      <p:sp>
        <p:nvSpPr>
          <p:cNvPr id="3" name="Content Placeholder 2"/>
          <p:cNvSpPr>
            <a:spLocks noGrp="1"/>
          </p:cNvSpPr>
          <p:nvPr>
            <p:ph idx="1"/>
          </p:nvPr>
        </p:nvSpPr>
        <p:spPr>
          <a:xfrm>
            <a:off x="431054" y="1556525"/>
            <a:ext cx="7864534" cy="4142367"/>
          </a:xfrm>
        </p:spPr>
        <p:txBody>
          <a:bodyPr>
            <a:normAutofit fontScale="85000" lnSpcReduction="10000"/>
          </a:bodyPr>
          <a:lstStyle/>
          <a:p>
            <a:pPr algn="just" fontAlgn="base">
              <a:lnSpc>
                <a:spcPct val="170000"/>
              </a:lnSpc>
            </a:pPr>
            <a:r>
              <a:rPr lang="en-US" b="1" dirty="0"/>
              <a:t>2009</a:t>
            </a:r>
            <a:r>
              <a:rPr lang="en-US" dirty="0"/>
              <a:t>: Microsoft launches Windows 7, which offers the ability to pin applications to the taskbar and advances in touch and handwriting recognition, among other features.</a:t>
            </a:r>
            <a:endParaRPr lang="en-US" b="1" dirty="0"/>
          </a:p>
          <a:p>
            <a:pPr algn="just" fontAlgn="base">
              <a:lnSpc>
                <a:spcPct val="170000"/>
              </a:lnSpc>
            </a:pPr>
            <a:r>
              <a:rPr lang="en-US" b="1" dirty="0"/>
              <a:t>2010</a:t>
            </a:r>
            <a:r>
              <a:rPr lang="en-US" dirty="0"/>
              <a:t>: Apple unveils the iPad, changing the way consumers view media</a:t>
            </a:r>
            <a:r>
              <a:rPr lang="ar-EG" dirty="0"/>
              <a:t>.</a:t>
            </a:r>
            <a:endParaRPr lang="en-US" dirty="0"/>
          </a:p>
          <a:p>
            <a:pPr algn="just" fontAlgn="base">
              <a:lnSpc>
                <a:spcPct val="170000"/>
              </a:lnSpc>
            </a:pPr>
            <a:r>
              <a:rPr lang="en-US" b="1" dirty="0"/>
              <a:t>2012</a:t>
            </a:r>
            <a:r>
              <a:rPr lang="en-US" dirty="0"/>
              <a:t>: Facebook gains 1 billion users on October 4.</a:t>
            </a:r>
          </a:p>
          <a:p>
            <a:endParaRPr lang="en-US" dirty="0"/>
          </a:p>
        </p:txBody>
      </p:sp>
      <p:pic>
        <p:nvPicPr>
          <p:cNvPr id="14338" name="Picture 2" descr="Microsoft to discontinue Windows 7 and 8.1 next November - CNE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46067" y="1707221"/>
            <a:ext cx="2607733" cy="1466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4340" name="Picture 4" descr="The original iPad: Macworld&amp;#39;s complete revie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12045" y="3433762"/>
            <a:ext cx="3084606" cy="17170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37B3C231-E240-AC6C-752E-D1FA2835EFD1}"/>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C7B3D354-0B6B-14FC-E89C-70F10D362D4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5839736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A2069EB-06AA-C89A-9A99-9A25792E873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9C095C03-253D-C376-D3B2-0149FE271D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7" name="Rectangle 16">
            <a:extLst>
              <a:ext uri="{FF2B5EF4-FFF2-40B4-BE49-F238E27FC236}">
                <a16:creationId xmlns:a16="http://schemas.microsoft.com/office/drawing/2014/main" id="{A88CF855-45E3-DDD7-7B1C-FAC67A5E4E3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8" name="TextBox 17">
            <a:extLst>
              <a:ext uri="{FF2B5EF4-FFF2-40B4-BE49-F238E27FC236}">
                <a16:creationId xmlns:a16="http://schemas.microsoft.com/office/drawing/2014/main" id="{00BC9401-C57D-D66D-2EC2-4991C544432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839D8831-26C4-9E0B-6DE3-4815EBE3A04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20" name="Rectangle: Rounded Corners 19">
            <a:extLst>
              <a:ext uri="{FF2B5EF4-FFF2-40B4-BE49-F238E27FC236}">
                <a16:creationId xmlns:a16="http://schemas.microsoft.com/office/drawing/2014/main" id="{008423C1-3962-E806-5A70-4E0BFD3599B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1" name="Rectangle 20">
            <a:extLst>
              <a:ext uri="{FF2B5EF4-FFF2-40B4-BE49-F238E27FC236}">
                <a16:creationId xmlns:a16="http://schemas.microsoft.com/office/drawing/2014/main" id="{2DEE21C8-7B73-61D0-D67F-5E40601734D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835FE1C7-AE7E-5045-0E21-8B9E5449EA0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5" name="TextBox 24">
            <a:extLst>
              <a:ext uri="{FF2B5EF4-FFF2-40B4-BE49-F238E27FC236}">
                <a16:creationId xmlns:a16="http://schemas.microsoft.com/office/drawing/2014/main" id="{0BD5E876-D0D0-CD39-EBDC-8F4A6E6F1093}"/>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846760" y="574133"/>
            <a:ext cx="10515600" cy="1325563"/>
          </a:xfrm>
        </p:spPr>
        <p:txBody>
          <a:bodyPr/>
          <a:lstStyle/>
          <a:p>
            <a:r>
              <a:rPr lang="en-US" dirty="0"/>
              <a:t>History of Computer</a:t>
            </a:r>
          </a:p>
        </p:txBody>
      </p:sp>
      <p:sp>
        <p:nvSpPr>
          <p:cNvPr id="3" name="Content Placeholder 2"/>
          <p:cNvSpPr>
            <a:spLocks noGrp="1"/>
          </p:cNvSpPr>
          <p:nvPr>
            <p:ph idx="1"/>
          </p:nvPr>
        </p:nvSpPr>
        <p:spPr>
          <a:xfrm>
            <a:off x="838199" y="1828800"/>
            <a:ext cx="8423275" cy="3813185"/>
          </a:xfrm>
        </p:spPr>
        <p:txBody>
          <a:bodyPr>
            <a:normAutofit/>
          </a:bodyPr>
          <a:lstStyle/>
          <a:p>
            <a:pPr fontAlgn="base">
              <a:lnSpc>
                <a:spcPct val="150000"/>
              </a:lnSpc>
            </a:pPr>
            <a:r>
              <a:rPr lang="en-US" b="1" dirty="0"/>
              <a:t>2015</a:t>
            </a:r>
            <a:r>
              <a:rPr lang="en-US" dirty="0"/>
              <a:t>: Apple releases the Apple Watch. Microsoft releases Windows 10.</a:t>
            </a:r>
          </a:p>
          <a:p>
            <a:pPr fontAlgn="base">
              <a:lnSpc>
                <a:spcPct val="150000"/>
              </a:lnSpc>
            </a:pPr>
            <a:r>
              <a:rPr lang="en-US" b="1" dirty="0"/>
              <a:t>2016:</a:t>
            </a:r>
            <a:r>
              <a:rPr lang="en-US" dirty="0"/>
              <a:t> The first reprogrammable quantum computer was created</a:t>
            </a:r>
          </a:p>
        </p:txBody>
      </p:sp>
      <p:pic>
        <p:nvPicPr>
          <p:cNvPr id="16386" name="Picture 2" descr="2015: Apple releases the Apple Watch. Microsoft... | Sutor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61474" y="1718371"/>
            <a:ext cx="2619375" cy="174307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6388" name="Picture 4" descr="Researchers Have Built The First Reprogrammable Quantum Comput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7724333" y="3618770"/>
            <a:ext cx="3910506" cy="158482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B775878C-A229-5B1C-16B8-4676D8A2126E}"/>
              </a:ext>
            </a:extLst>
          </p:cNvPr>
          <p:cNvPicPr>
            <a:picLocks noChangeAspect="1"/>
          </p:cNvPicPr>
          <p:nvPr/>
        </p:nvPicPr>
        <p:blipFill>
          <a:blip r:embed="rId5"/>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635C67E9-A016-9E0D-AD64-17BC31A52A5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866914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2E3445A-E47C-F5B1-4819-39E2CB70201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600E51D-3421-3602-1C61-AAF5814B6C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FF11CA45-F980-1E34-1293-C0E7F7882AB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C9AD7879-BCF1-09F1-6CAA-789E11A7E44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EC9B148-B379-F2E0-62F3-6F61A4274048}"/>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20FDB72-38F3-7C29-1B65-3D6962B7FE39}"/>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2D3B9F53-C753-CDAA-A6BB-D83E791D3F92}"/>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F3BD8B7-40D0-A1D2-3251-1183BDEB71CF}"/>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8F7862E8-45C5-2ADE-AE75-9B7B876C5AC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42414" y="594321"/>
            <a:ext cx="7891021"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400993" y="1501728"/>
            <a:ext cx="10515600" cy="4351338"/>
          </a:xfrm>
        </p:spPr>
        <p:txBody>
          <a:bodyPr/>
          <a:lstStyle/>
          <a:p>
            <a:pPr>
              <a:spcAft>
                <a:spcPct val="20000"/>
              </a:spcAft>
            </a:pPr>
            <a:r>
              <a:rPr lang="en-US" altLang="en-US" dirty="0"/>
              <a:t>First-generation computers (</a:t>
            </a:r>
            <a:r>
              <a:rPr lang="ar-EG" altLang="en-US" dirty="0"/>
              <a:t>1950 </a:t>
            </a:r>
            <a:r>
              <a:rPr lang="en-US" altLang="en-US" dirty="0"/>
              <a:t>-195</a:t>
            </a:r>
            <a:r>
              <a:rPr lang="ar-EG" altLang="en-US" dirty="0"/>
              <a:t>9</a:t>
            </a:r>
            <a:r>
              <a:rPr lang="en-US" altLang="en-US" dirty="0"/>
              <a:t>)</a:t>
            </a:r>
          </a:p>
          <a:p>
            <a:pPr lvl="1">
              <a:spcAft>
                <a:spcPct val="20000"/>
              </a:spcAft>
            </a:pPr>
            <a:r>
              <a:rPr lang="en-US" altLang="en-US" dirty="0"/>
              <a:t>Enormous and powered by vacuum tubes.</a:t>
            </a:r>
          </a:p>
          <a:p>
            <a:pPr lvl="1">
              <a:spcAft>
                <a:spcPct val="20000"/>
              </a:spcAft>
            </a:pPr>
            <a:r>
              <a:rPr lang="en-US" altLang="en-US" dirty="0"/>
              <a:t>Used a great deal of electricity and generated a lot of heat.</a:t>
            </a:r>
          </a:p>
          <a:p>
            <a:pPr lvl="1">
              <a:spcAft>
                <a:spcPct val="20000"/>
              </a:spcAft>
            </a:pPr>
            <a:r>
              <a:rPr lang="en-US" altLang="en-US" dirty="0"/>
              <a:t>ENIAC and UNIVAC.</a:t>
            </a:r>
          </a:p>
          <a:p>
            <a:pPr>
              <a:spcAft>
                <a:spcPct val="20000"/>
              </a:spcAft>
            </a:pPr>
            <a:r>
              <a:rPr lang="en-US" altLang="en-US" dirty="0"/>
              <a:t>Second-generation computers (1959-1965)</a:t>
            </a:r>
          </a:p>
          <a:p>
            <a:pPr lvl="1">
              <a:spcAft>
                <a:spcPct val="20000"/>
              </a:spcAft>
            </a:pPr>
            <a:r>
              <a:rPr lang="en-US" altLang="en-US" dirty="0"/>
              <a:t>Used transistors.</a:t>
            </a:r>
          </a:p>
          <a:p>
            <a:pPr lvl="1">
              <a:spcAft>
                <a:spcPct val="20000"/>
              </a:spcAft>
            </a:pPr>
            <a:r>
              <a:rPr lang="en-US" altLang="en-US" dirty="0"/>
              <a:t>Computers were smaller, more powerful, cheaper, more energy-efficient, and more reliable.</a:t>
            </a:r>
          </a:p>
        </p:txBody>
      </p:sp>
      <p:pic>
        <p:nvPicPr>
          <p:cNvPr id="2052" name="Picture 4" descr="How Vacuum Tubes Work — Tropical Fish"/>
          <p:cNvPicPr>
            <a:picLocks noChangeAspect="1" noChangeArrowheads="1"/>
          </p:cNvPicPr>
          <p:nvPr/>
        </p:nvPicPr>
        <p:blipFill rotWithShape="1">
          <a:blip r:embed="rId3">
            <a:clrChange>
              <a:clrFrom>
                <a:srgbClr val="0C365C"/>
              </a:clrFrom>
              <a:clrTo>
                <a:srgbClr val="0C365C">
                  <a:alpha val="0"/>
                </a:srgbClr>
              </a:clrTo>
            </a:clrChange>
            <a:extLst>
              <a:ext uri="{BEBA8EAE-BF5A-486C-A8C5-ECC9F3942E4B}">
                <a14:imgProps xmlns:a14="http://schemas.microsoft.com/office/drawing/2010/main">
                  <a14:imgLayer r:embed="rId4">
                    <a14:imgEffect>
                      <a14:colorTemperature colorTemp="4700"/>
                    </a14:imgEffect>
                    <a14:imgEffect>
                      <a14:saturation sat="400000"/>
                    </a14:imgEffect>
                  </a14:imgLayer>
                </a14:imgProps>
              </a:ext>
              <a:ext uri="{28A0092B-C50C-407E-A947-70E740481C1C}">
                <a14:useLocalDpi xmlns:a14="http://schemas.microsoft.com/office/drawing/2010/main" val="0"/>
              </a:ext>
            </a:extLst>
          </a:blip>
          <a:srcRect l="36622" t="7414" r="39669" b="17350"/>
          <a:stretch/>
        </p:blipFill>
        <p:spPr bwMode="auto">
          <a:xfrm>
            <a:off x="9351819" y="1828800"/>
            <a:ext cx="1066799" cy="22579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ECHDELIVERS® BC547 NPN TO 92 General Purpose Transistor (100 Pieces) :  Amazon.in: Industrial &amp;amp; Scientific"/>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r="45993"/>
          <a:stretch/>
        </p:blipFill>
        <p:spPr bwMode="auto">
          <a:xfrm rot="16200000">
            <a:off x="10610313" y="4034023"/>
            <a:ext cx="1049769" cy="22445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31296173-28AF-DDA8-F8FB-1AC0C476AD47}"/>
              </a:ext>
            </a:extLst>
          </p:cNvPr>
          <p:cNvPicPr>
            <a:picLocks noChangeAspect="1"/>
          </p:cNvPicPr>
          <p:nvPr/>
        </p:nvPicPr>
        <p:blipFill>
          <a:blip r:embed="rId6"/>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12789D29-3D80-F3A0-129E-71FEE609C5A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271173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8D6239-2924-B985-D6E5-BABD1AE37EA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142E69E-7F8A-04E7-D101-67CF6511CE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4277482A-B17C-773F-EB53-65F4C2E7926E}"/>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2D646DD0-A5EA-3D6A-7B94-7D4143CD677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CFAFAA58-11AB-8377-7393-993C898E8BF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A19F406-3C03-B30D-0097-CE288569A0A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1CFC415A-CF13-77FF-0378-E693818C8729}"/>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219C7DA-50E3-BC9F-A32B-0126239E0FA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983322F2-1B3F-DA9F-1E89-FB378CCB9E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053499" y="582615"/>
            <a:ext cx="10515600"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415828" y="1551540"/>
            <a:ext cx="10515600" cy="4351338"/>
          </a:xfrm>
        </p:spPr>
        <p:txBody>
          <a:bodyPr>
            <a:normAutofit lnSpcReduction="10000"/>
          </a:bodyPr>
          <a:lstStyle/>
          <a:p>
            <a:pPr>
              <a:spcAft>
                <a:spcPct val="20000"/>
              </a:spcAft>
            </a:pPr>
            <a:r>
              <a:rPr lang="en-US" altLang="en-US" dirty="0"/>
              <a:t>Third-generation computers (1965-1975)</a:t>
            </a:r>
          </a:p>
          <a:p>
            <a:pPr lvl="1">
              <a:spcAft>
                <a:spcPct val="20000"/>
              </a:spcAft>
            </a:pPr>
            <a:r>
              <a:rPr lang="en-US" altLang="en-US" dirty="0"/>
              <a:t>Used integrated circuits (ICs).</a:t>
            </a:r>
          </a:p>
          <a:p>
            <a:pPr lvl="1">
              <a:spcAft>
                <a:spcPct val="20000"/>
              </a:spcAft>
            </a:pPr>
            <a:r>
              <a:rPr lang="en-US" altLang="en-US" sz="2400" b="0" i="0" dirty="0">
                <a:latin typeface="Times New Roman" panose="02020603050405020304" pitchFamily="18" charset="0"/>
              </a:rPr>
              <a:t>Minicomputers appeared on the market. </a:t>
            </a:r>
          </a:p>
          <a:p>
            <a:pPr>
              <a:spcAft>
                <a:spcPct val="20000"/>
              </a:spcAft>
            </a:pPr>
            <a:r>
              <a:rPr lang="en-US" altLang="en-US" dirty="0"/>
              <a:t>Fourth-generation computers (197</a:t>
            </a:r>
            <a:r>
              <a:rPr lang="ar-EG" altLang="en-US" dirty="0"/>
              <a:t>5</a:t>
            </a:r>
            <a:r>
              <a:rPr lang="en-US" altLang="en-US" dirty="0"/>
              <a:t>-</a:t>
            </a:r>
            <a:r>
              <a:rPr lang="ar-EG" altLang="en-US" dirty="0"/>
              <a:t>1985</a:t>
            </a:r>
            <a:r>
              <a:rPr lang="en-US" altLang="en-US" dirty="0"/>
              <a:t>)</a:t>
            </a:r>
          </a:p>
          <a:p>
            <a:pPr lvl="1">
              <a:spcAft>
                <a:spcPct val="20000"/>
              </a:spcAft>
            </a:pPr>
            <a:r>
              <a:rPr lang="en-US" altLang="en-US" dirty="0"/>
              <a:t>Use microprocessors.</a:t>
            </a:r>
          </a:p>
          <a:p>
            <a:pPr lvl="1">
              <a:spcAft>
                <a:spcPct val="20000"/>
              </a:spcAft>
            </a:pPr>
            <a:r>
              <a:rPr lang="en-US" altLang="en-US" sz="2400" b="0" i="0" dirty="0">
                <a:latin typeface="Times New Roman" panose="02020603050405020304" pitchFamily="18" charset="0"/>
              </a:rPr>
              <a:t>First desktop calculator</a:t>
            </a:r>
          </a:p>
          <a:p>
            <a:pPr lvl="1">
              <a:spcAft>
                <a:spcPct val="20000"/>
              </a:spcAft>
            </a:pPr>
            <a:r>
              <a:rPr lang="en-US" altLang="en-US" dirty="0"/>
              <a:t>Use keyboards, mice, monitors, and printers.</a:t>
            </a:r>
          </a:p>
          <a:p>
            <a:pPr lvl="1">
              <a:spcAft>
                <a:spcPct val="20000"/>
              </a:spcAft>
            </a:pPr>
            <a:r>
              <a:rPr lang="en-US" altLang="en-US" dirty="0"/>
              <a:t>Use magnetic disks, flash memory, and optical disks for storage.</a:t>
            </a:r>
          </a:p>
          <a:p>
            <a:pPr lvl="1">
              <a:spcAft>
                <a:spcPct val="20000"/>
              </a:spcAft>
            </a:pPr>
            <a:r>
              <a:rPr lang="en-US" altLang="en-US" dirty="0"/>
              <a:t>Computer networks, wireless technologies, Internet introduced.</a:t>
            </a:r>
          </a:p>
          <a:p>
            <a:pPr lvl="1">
              <a:spcAft>
                <a:spcPct val="20000"/>
              </a:spcAft>
            </a:pPr>
            <a:endParaRPr lang="en-US" altLang="en-US" dirty="0"/>
          </a:p>
          <a:p>
            <a:endParaRPr lang="en-US" dirty="0"/>
          </a:p>
        </p:txBody>
      </p:sp>
      <p:pic>
        <p:nvPicPr>
          <p:cNvPr id="3074" name="Picture 2" descr="CD4017 DIP CD4011, For Electronics, Rs 20 /piece Maulee Electronics | ID:  1927661535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67066" y="1828800"/>
            <a:ext cx="1704109" cy="17041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LECTRONICS 101-MICROCONTROLLER VS MICROPROCESSOR – celebratelife24x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19120" y="3925509"/>
            <a:ext cx="1456210" cy="157270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531369EA-0C82-BA2F-339B-0C878F1A1DA6}"/>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606A1F6-4DCA-1287-2719-7F2C30097FE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467592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B07E06-9FEA-BE7E-E170-FB7DA7928A33}"/>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882DC9D-589F-961A-F1DE-4B3BD723C98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5245D6D7-2503-19CF-22FC-B043DBBDE7E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4BDA915B-16A3-9335-29E8-3D0EB03FE53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A892AC0-1FF4-F3D1-0586-DBD66298468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1A3764F-6238-6469-0D37-D858ACF5094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6CC3965-621B-9384-AFD2-E170431294A9}"/>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B89AE3-01B0-9E71-1406-16C71FAC532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A73AB3E-20F6-1767-AAE6-0E293046BD39}"/>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808402" y="612764"/>
            <a:ext cx="10515600" cy="1325563"/>
          </a:xfrm>
        </p:spPr>
        <p:txBody>
          <a:bodyPr/>
          <a:lstStyle/>
          <a:p>
            <a:r>
              <a:rPr lang="en-US" altLang="en-US" dirty="0"/>
              <a:t>Computers Then and Now</a:t>
            </a:r>
            <a:endParaRPr lang="en-US" dirty="0"/>
          </a:p>
        </p:txBody>
      </p:sp>
      <p:sp>
        <p:nvSpPr>
          <p:cNvPr id="3" name="Content Placeholder 2"/>
          <p:cNvSpPr>
            <a:spLocks noGrp="1"/>
          </p:cNvSpPr>
          <p:nvPr>
            <p:ph idx="1"/>
          </p:nvPr>
        </p:nvSpPr>
        <p:spPr>
          <a:xfrm>
            <a:off x="310902" y="1391151"/>
            <a:ext cx="10515600" cy="4351338"/>
          </a:xfrm>
        </p:spPr>
        <p:txBody>
          <a:bodyPr/>
          <a:lstStyle/>
          <a:p>
            <a:pPr>
              <a:lnSpc>
                <a:spcPct val="150000"/>
              </a:lnSpc>
              <a:spcAft>
                <a:spcPct val="20000"/>
              </a:spcAft>
            </a:pPr>
            <a:r>
              <a:rPr lang="en-US" altLang="en-US" dirty="0"/>
              <a:t>Fifth-generation (</a:t>
            </a:r>
            <a:r>
              <a:rPr lang="ar-EG" altLang="en-US" dirty="0"/>
              <a:t>1985</a:t>
            </a:r>
            <a:r>
              <a:rPr lang="en-US" altLang="en-US" dirty="0"/>
              <a:t> and the future)</a:t>
            </a:r>
          </a:p>
          <a:p>
            <a:pPr lvl="1">
              <a:lnSpc>
                <a:spcPct val="150000"/>
              </a:lnSpc>
              <a:spcAft>
                <a:spcPct val="20000"/>
              </a:spcAft>
            </a:pPr>
            <a:r>
              <a:rPr lang="en-US" altLang="en-US" dirty="0"/>
              <a:t>Infancy stage.</a:t>
            </a:r>
          </a:p>
          <a:p>
            <a:pPr lvl="1">
              <a:lnSpc>
                <a:spcPct val="150000"/>
              </a:lnSpc>
              <a:spcAft>
                <a:spcPct val="20000"/>
              </a:spcAft>
            </a:pPr>
            <a:r>
              <a:rPr lang="en-US" altLang="en-US" dirty="0"/>
              <a:t>Appearance of laptop and improvement in secondary storage</a:t>
            </a:r>
          </a:p>
          <a:p>
            <a:pPr lvl="1">
              <a:lnSpc>
                <a:spcPct val="150000"/>
              </a:lnSpc>
              <a:spcAft>
                <a:spcPct val="20000"/>
              </a:spcAft>
            </a:pPr>
            <a:r>
              <a:rPr lang="en-US" altLang="en-US" dirty="0"/>
              <a:t>May be based on artificial intelligence (AI).</a:t>
            </a:r>
          </a:p>
          <a:p>
            <a:pPr lvl="1">
              <a:lnSpc>
                <a:spcPct val="150000"/>
              </a:lnSpc>
              <a:spcAft>
                <a:spcPct val="20000"/>
              </a:spcAft>
            </a:pPr>
            <a:r>
              <a:rPr lang="en-US" altLang="en-US" dirty="0"/>
              <a:t>Likely use voice and touch input.</a:t>
            </a:r>
          </a:p>
        </p:txBody>
      </p:sp>
      <p:pic>
        <p:nvPicPr>
          <p:cNvPr id="4098" name="Picture 2" descr="Fifth Generation Compu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5917" y="2092563"/>
            <a:ext cx="2628900" cy="174307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49632D87-6264-7FB4-393E-B3BBB145DD6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0175533-E0E2-29FD-24A6-C9BB0B24394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914130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D8D48CB-4BBA-A061-9FC8-CDAFE5F71B5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91202" name="Rectangle 2"/>
          <p:cNvSpPr>
            <a:spLocks noGrp="1" noChangeArrowheads="1"/>
          </p:cNvSpPr>
          <p:nvPr>
            <p:ph type="title"/>
          </p:nvPr>
        </p:nvSpPr>
        <p:spPr>
          <a:xfrm>
            <a:off x="1479798" y="55441"/>
            <a:ext cx="10515600" cy="1325563"/>
          </a:xfrm>
        </p:spPr>
        <p:txBody>
          <a:bodyPr/>
          <a:lstStyle/>
          <a:p>
            <a:r>
              <a:rPr lang="en-ZA" altLang="en-US" dirty="0"/>
              <a:t>Hardware</a:t>
            </a:r>
            <a:endParaRPr lang="en-GB" altLang="en-US" dirty="0"/>
          </a:p>
        </p:txBody>
      </p:sp>
      <p:sp>
        <p:nvSpPr>
          <p:cNvPr id="691203" name="Rectangle 3"/>
          <p:cNvSpPr>
            <a:spLocks noGrp="1" noChangeArrowheads="1"/>
          </p:cNvSpPr>
          <p:nvPr>
            <p:ph type="body" idx="1"/>
          </p:nvPr>
        </p:nvSpPr>
        <p:spPr>
          <a:xfrm>
            <a:off x="310902" y="1499618"/>
            <a:ext cx="6570665" cy="4348163"/>
          </a:xfrm>
        </p:spPr>
        <p:txBody>
          <a:bodyPr>
            <a:normAutofit fontScale="85000" lnSpcReduction="10000"/>
          </a:bodyPr>
          <a:lstStyle/>
          <a:p>
            <a:pPr>
              <a:lnSpc>
                <a:spcPct val="150000"/>
              </a:lnSpc>
            </a:pPr>
            <a:r>
              <a:rPr lang="en-ZA" altLang="en-US" b="1" dirty="0"/>
              <a:t>Hardware</a:t>
            </a:r>
            <a:r>
              <a:rPr lang="en-ZA" altLang="en-US" dirty="0"/>
              <a:t> refers to the physical parts of the computer.</a:t>
            </a:r>
          </a:p>
          <a:p>
            <a:pPr lvl="1">
              <a:lnSpc>
                <a:spcPct val="150000"/>
              </a:lnSpc>
              <a:spcAft>
                <a:spcPct val="20000"/>
              </a:spcAft>
            </a:pPr>
            <a:r>
              <a:rPr lang="en-US" altLang="en-US" dirty="0"/>
              <a:t>Internal hardware</a:t>
            </a:r>
          </a:p>
          <a:p>
            <a:pPr lvl="2">
              <a:lnSpc>
                <a:spcPct val="150000"/>
              </a:lnSpc>
              <a:spcAft>
                <a:spcPct val="20000"/>
              </a:spcAft>
            </a:pPr>
            <a:r>
              <a:rPr lang="en-US" altLang="en-US" dirty="0"/>
              <a:t>Located inside the main box (system unit) of the computer.</a:t>
            </a:r>
          </a:p>
          <a:p>
            <a:pPr lvl="1">
              <a:lnSpc>
                <a:spcPct val="150000"/>
              </a:lnSpc>
              <a:spcAft>
                <a:spcPct val="20000"/>
              </a:spcAft>
            </a:pPr>
            <a:r>
              <a:rPr lang="en-US" altLang="en-US" dirty="0"/>
              <a:t>External hardware</a:t>
            </a:r>
          </a:p>
          <a:p>
            <a:pPr lvl="2">
              <a:lnSpc>
                <a:spcPct val="150000"/>
              </a:lnSpc>
              <a:spcAft>
                <a:spcPct val="20000"/>
              </a:spcAft>
            </a:pPr>
            <a:r>
              <a:rPr lang="en-US" altLang="en-US" dirty="0"/>
              <a:t>Located outside the system unit.</a:t>
            </a:r>
          </a:p>
          <a:p>
            <a:pPr lvl="2">
              <a:lnSpc>
                <a:spcPct val="150000"/>
              </a:lnSpc>
              <a:spcAft>
                <a:spcPct val="20000"/>
              </a:spcAft>
            </a:pPr>
            <a:r>
              <a:rPr lang="en-US" altLang="en-US" dirty="0"/>
              <a:t>Connect to the computer via a wired or wireless connection.</a:t>
            </a:r>
            <a:endParaRPr lang="en-ZA" altLang="en-US" dirty="0"/>
          </a:p>
        </p:txBody>
      </p:sp>
      <p:pic>
        <p:nvPicPr>
          <p:cNvPr id="17412" name="Picture 4" descr="All about the HARDWARE】 ▷ What is it, Types, How it wor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3777" y="2428627"/>
            <a:ext cx="4669410" cy="238087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BED92410-A704-5870-0CC3-AE75D626627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D84AF5B-497A-2CC5-539C-9DA31E5E39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2C2EC8C5-3F1B-DA44-CD4F-66FB8CE8AA5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379D9030-72A6-2AE5-33DF-FD0F68141700}"/>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C3819B44-F61A-FE06-339E-7FC38D6F6CD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5C834E0-C72C-5A1D-9D6F-DB58A43A450E}"/>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8264C9B-59F3-2B63-582F-E7FFEF2EFD2B}"/>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735086B8-4C8A-3C5E-EBA0-8C9264EF8E7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3" name="Picture 12">
            <a:extLst>
              <a:ext uri="{FF2B5EF4-FFF2-40B4-BE49-F238E27FC236}">
                <a16:creationId xmlns:a16="http://schemas.microsoft.com/office/drawing/2014/main" id="{F88C16B8-1CF1-1256-6D2D-EE751928AD0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6AAF1C64-A759-C2F9-54D9-88427BBDB2A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742507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4E83DFE-5F9A-380B-BFA7-00881B90A1F1}"/>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6A81DB0-6356-D061-7AA5-F2FAC4F611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8D73AAE9-515C-8CB9-4FF4-171A053A219F}"/>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802EEF3-FA7C-DC6C-0317-9C8203E50FB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472B2C9-67AE-3278-1909-82AA73B27B4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E91CE5D-F936-FF33-696F-B68604E0485A}"/>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DAF0C6B8-385D-889E-1BD7-6AC337798475}"/>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68C9C86-95C2-7F3C-EE93-247990F484E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0D867ADA-D435-76B7-64BB-F539FAE6A6C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532621" y="78435"/>
            <a:ext cx="10515600" cy="1325563"/>
          </a:xfrm>
        </p:spPr>
        <p:txBody>
          <a:bodyPr/>
          <a:lstStyle/>
          <a:p>
            <a:r>
              <a:rPr lang="en-ZA" altLang="en-US" dirty="0"/>
              <a:t>Software</a:t>
            </a:r>
            <a:endParaRPr lang="en-US" dirty="0"/>
          </a:p>
        </p:txBody>
      </p:sp>
      <p:sp>
        <p:nvSpPr>
          <p:cNvPr id="3" name="Content Placeholder 2"/>
          <p:cNvSpPr>
            <a:spLocks noGrp="1"/>
          </p:cNvSpPr>
          <p:nvPr>
            <p:ph idx="1"/>
          </p:nvPr>
        </p:nvSpPr>
        <p:spPr>
          <a:xfrm>
            <a:off x="389206" y="1551540"/>
            <a:ext cx="10515600" cy="4351338"/>
          </a:xfrm>
        </p:spPr>
        <p:txBody>
          <a:bodyPr>
            <a:normAutofit/>
          </a:bodyPr>
          <a:lstStyle/>
          <a:p>
            <a:pPr>
              <a:lnSpc>
                <a:spcPct val="150000"/>
              </a:lnSpc>
            </a:pPr>
            <a:r>
              <a:rPr lang="en-ZA" altLang="en-US" sz="3200" b="1" dirty="0"/>
              <a:t>Software</a:t>
            </a:r>
            <a:r>
              <a:rPr lang="en-ZA" altLang="en-US" sz="3200" dirty="0"/>
              <a:t> refers to the set(s) of instructions given to the computer to execute one or more tasks.</a:t>
            </a:r>
          </a:p>
          <a:p>
            <a:pPr lvl="1">
              <a:lnSpc>
                <a:spcPct val="150000"/>
              </a:lnSpc>
            </a:pPr>
            <a:r>
              <a:rPr lang="en-ZA" altLang="en-US" dirty="0"/>
              <a:t>Software is sometimes referred to as programs.</a:t>
            </a:r>
          </a:p>
          <a:p>
            <a:pPr lvl="1">
              <a:lnSpc>
                <a:spcPct val="150000"/>
              </a:lnSpc>
            </a:pPr>
            <a:r>
              <a:rPr lang="en-ZA" altLang="en-US" dirty="0"/>
              <a:t>E.g., Microsoft Office, Firefox.</a:t>
            </a:r>
            <a:endParaRPr lang="en-GB" altLang="en-US" dirty="0"/>
          </a:p>
          <a:p>
            <a:pPr>
              <a:lnSpc>
                <a:spcPct val="150000"/>
              </a:lnSpc>
            </a:pPr>
            <a:endParaRPr lang="en-US" sz="3200" dirty="0"/>
          </a:p>
        </p:txBody>
      </p:sp>
      <p:pic>
        <p:nvPicPr>
          <p:cNvPr id="18440" name="Picture 8" descr="Software, Econometric and Input-Output | Sirius Projec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20259" y="2504131"/>
            <a:ext cx="4298166" cy="28542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7B44F726-B2A4-5912-16A7-4F7F65C25F1C}"/>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EBBC1CE6-D6EA-AB7D-2C6D-9E5C5F712AB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882271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3509524-3168-943B-7F13-E6D69755DE4E}"/>
              </a:ext>
            </a:extLst>
          </p:cNvPr>
          <p:cNvSpPr/>
          <p:nvPr/>
        </p:nvSpPr>
        <p:spPr>
          <a:xfrm>
            <a:off x="725682" y="1592523"/>
            <a:ext cx="11199225"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92226" name="Rectangle 2"/>
          <p:cNvSpPr>
            <a:spLocks noGrp="1" noChangeArrowheads="1"/>
          </p:cNvSpPr>
          <p:nvPr>
            <p:ph type="title"/>
          </p:nvPr>
        </p:nvSpPr>
        <p:spPr>
          <a:xfrm>
            <a:off x="1547847" y="402361"/>
            <a:ext cx="10515600" cy="1325563"/>
          </a:xfrm>
        </p:spPr>
        <p:txBody>
          <a:bodyPr/>
          <a:lstStyle/>
          <a:p>
            <a:r>
              <a:rPr lang="en-ZA" altLang="en-US" dirty="0"/>
              <a:t>Parts of a Modern Computer</a:t>
            </a:r>
            <a:endParaRPr lang="en-GB" altLang="en-US" dirty="0"/>
          </a:p>
        </p:txBody>
      </p:sp>
      <p:pic>
        <p:nvPicPr>
          <p:cNvPr id="692229" name="Picture 5" descr="j0402147"/>
          <p:cNvPicPr>
            <a:picLocks noChangeAspect="1" noChangeArrowheads="1"/>
          </p:cNvPicPr>
          <p:nvPr/>
        </p:nvPicPr>
        <p:blipFill rotWithShape="1">
          <a:blip r:embed="rId2">
            <a:extLst>
              <a:ext uri="{28A0092B-C50C-407E-A947-70E740481C1C}">
                <a14:useLocalDpi xmlns:a14="http://schemas.microsoft.com/office/drawing/2010/main" val="0"/>
              </a:ext>
            </a:extLst>
          </a:blip>
          <a:srcRect t="9233"/>
          <a:stretch/>
        </p:blipFill>
        <p:spPr bwMode="auto">
          <a:xfrm>
            <a:off x="4757681" y="1478292"/>
            <a:ext cx="5365718" cy="4427540"/>
          </a:xfrm>
          <a:prstGeom prst="rect">
            <a:avLst/>
          </a:prstGeom>
          <a:noFill/>
          <a:extLst>
            <a:ext uri="{909E8E84-426E-40DD-AFC4-6F175D3DCCD1}">
              <a14:hiddenFill xmlns:a14="http://schemas.microsoft.com/office/drawing/2010/main">
                <a:solidFill>
                  <a:srgbClr val="FFFFFF"/>
                </a:solidFill>
              </a14:hiddenFill>
            </a:ext>
          </a:extLst>
        </p:spPr>
      </p:pic>
      <p:sp>
        <p:nvSpPr>
          <p:cNvPr id="692230" name="Text Box 6"/>
          <p:cNvSpPr txBox="1">
            <a:spLocks noChangeArrowheads="1"/>
          </p:cNvSpPr>
          <p:nvPr/>
        </p:nvSpPr>
        <p:spPr bwMode="auto">
          <a:xfrm>
            <a:off x="838200" y="2045870"/>
            <a:ext cx="460562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Monitor: for displaying output</a:t>
            </a:r>
            <a:endParaRPr lang="en-GB" altLang="en-US" dirty="0"/>
          </a:p>
        </p:txBody>
      </p:sp>
      <p:sp>
        <p:nvSpPr>
          <p:cNvPr id="692232" name="Text Box 8"/>
          <p:cNvSpPr txBox="1">
            <a:spLocks noChangeArrowheads="1"/>
          </p:cNvSpPr>
          <p:nvPr/>
        </p:nvSpPr>
        <p:spPr bwMode="auto">
          <a:xfrm>
            <a:off x="1114737" y="3329430"/>
            <a:ext cx="396081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System Unit: CPU, Memory, Hard drive,…</a:t>
            </a:r>
            <a:endParaRPr lang="en-GB" altLang="en-US" dirty="0"/>
          </a:p>
        </p:txBody>
      </p:sp>
      <p:sp>
        <p:nvSpPr>
          <p:cNvPr id="692233" name="Text Box 9"/>
          <p:cNvSpPr txBox="1">
            <a:spLocks noChangeArrowheads="1"/>
          </p:cNvSpPr>
          <p:nvPr/>
        </p:nvSpPr>
        <p:spPr bwMode="auto">
          <a:xfrm>
            <a:off x="1159163" y="4918043"/>
            <a:ext cx="42481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400">
                <a:latin typeface="Times New Roman" panose="02020603050405020304" pitchFamily="18" charset="0"/>
                <a:cs typeface="Times New Roman" panose="02020603050405020304" pitchFamily="18" charset="0"/>
              </a:defRPr>
            </a:lvl1pPr>
          </a:lstStyle>
          <a:p>
            <a:r>
              <a:rPr lang="en-ZA" altLang="en-US" dirty="0"/>
              <a:t>Keyboard and Mouse: for input</a:t>
            </a:r>
            <a:endParaRPr lang="en-GB" altLang="en-US" dirty="0"/>
          </a:p>
        </p:txBody>
      </p:sp>
      <p:sp>
        <p:nvSpPr>
          <p:cNvPr id="692234" name="Line 10"/>
          <p:cNvSpPr>
            <a:spLocks noChangeShapeType="1"/>
          </p:cNvSpPr>
          <p:nvPr/>
        </p:nvSpPr>
        <p:spPr bwMode="auto">
          <a:xfrm>
            <a:off x="4867563" y="3773069"/>
            <a:ext cx="10795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5" name="Line 11"/>
          <p:cNvSpPr>
            <a:spLocks noChangeShapeType="1"/>
          </p:cNvSpPr>
          <p:nvPr/>
        </p:nvSpPr>
        <p:spPr bwMode="auto">
          <a:xfrm>
            <a:off x="5515264" y="5070057"/>
            <a:ext cx="9366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92236" name="Line 12"/>
          <p:cNvSpPr>
            <a:spLocks noChangeShapeType="1"/>
          </p:cNvSpPr>
          <p:nvPr/>
        </p:nvSpPr>
        <p:spPr bwMode="auto">
          <a:xfrm>
            <a:off x="5443826" y="2261769"/>
            <a:ext cx="792162"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Rectangle 2">
            <a:extLst>
              <a:ext uri="{FF2B5EF4-FFF2-40B4-BE49-F238E27FC236}">
                <a16:creationId xmlns:a16="http://schemas.microsoft.com/office/drawing/2014/main" id="{9E84FE70-23B6-9A47-D679-1C58CCC8C25D}"/>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3F99030-7D79-0233-BCAB-AB76003276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17B2E080-CC0D-85D5-DD08-9582189BC793}"/>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BA2D4842-6F3F-7B95-A3A6-0C515E0C419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8121C491-F039-4FFF-B11D-C951CECFEC1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0C7DF9A5-E11D-6E43-E316-E1AFEC8A736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3F57526-A082-5293-CD39-1554AABF35C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E91C2FEB-2889-ED59-0043-FB128652C1B3}"/>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pic>
        <p:nvPicPr>
          <p:cNvPr id="14" name="Picture 13">
            <a:extLst>
              <a:ext uri="{FF2B5EF4-FFF2-40B4-BE49-F238E27FC236}">
                <a16:creationId xmlns:a16="http://schemas.microsoft.com/office/drawing/2014/main" id="{3CAA8F1A-6497-ADED-5468-FECC052009F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8" name="TextBox 7">
            <a:extLst>
              <a:ext uri="{FF2B5EF4-FFF2-40B4-BE49-F238E27FC236}">
                <a16:creationId xmlns:a16="http://schemas.microsoft.com/office/drawing/2014/main" id="{CD4401D2-C4BE-85E7-D525-5A4F64A3647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969160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F77FA5-5145-17DF-A7B3-E3ABBCDAFD3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4BE264E-CD7F-14BE-9EB4-47F18BF3EAB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C06976C6-B532-7CF4-6DEE-7927550CDA56}"/>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6AAEF776-2E5E-0048-2D62-550A0422EF4B}"/>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EB5080B0-F0CA-428E-C12F-296EC9729AA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E49E6D2A-B16D-5521-E662-EEDFD2996073}"/>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3BF560B2-EDF9-3C8F-FEE2-3825D0006AD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F693654-4E5C-03FA-1B5A-4C5D33126F15}"/>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14B76D3B-1A10-83AF-7754-D4AFEDBC5474}"/>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1138" name="Rectangle 2"/>
          <p:cNvSpPr>
            <a:spLocks noGrp="1" noChangeArrowheads="1"/>
          </p:cNvSpPr>
          <p:nvPr>
            <p:ph type="title"/>
          </p:nvPr>
        </p:nvSpPr>
        <p:spPr>
          <a:xfrm>
            <a:off x="2101391" y="594321"/>
            <a:ext cx="10515600" cy="1325563"/>
          </a:xfrm>
        </p:spPr>
        <p:txBody>
          <a:bodyPr/>
          <a:lstStyle/>
          <a:p>
            <a:r>
              <a:rPr lang="en-ZA" altLang="en-US" dirty="0"/>
              <a:t>Parts of a Modern Computer </a:t>
            </a:r>
            <a:endParaRPr lang="en-GB" altLang="en-US" dirty="0"/>
          </a:p>
        </p:txBody>
      </p:sp>
      <p:sp>
        <p:nvSpPr>
          <p:cNvPr id="731139" name="Rectangle 3"/>
          <p:cNvSpPr>
            <a:spLocks noGrp="1" noChangeArrowheads="1"/>
          </p:cNvSpPr>
          <p:nvPr>
            <p:ph type="body" idx="1"/>
          </p:nvPr>
        </p:nvSpPr>
        <p:spPr>
          <a:xfrm>
            <a:off x="415828" y="1588800"/>
            <a:ext cx="8562109" cy="4682836"/>
          </a:xfrm>
        </p:spPr>
        <p:txBody>
          <a:bodyPr>
            <a:normAutofit/>
          </a:bodyPr>
          <a:lstStyle/>
          <a:p>
            <a:pPr algn="just">
              <a:lnSpc>
                <a:spcPct val="160000"/>
              </a:lnSpc>
            </a:pPr>
            <a:r>
              <a:rPr lang="en-ZA" altLang="en-US" sz="2400" b="1" dirty="0"/>
              <a:t>Central Processing Unit (CPU)</a:t>
            </a:r>
            <a:r>
              <a:rPr lang="en-ZA" altLang="en-US" sz="2400" dirty="0"/>
              <a:t>: microchip that performs core computation. It usually contains the ALU and CU.</a:t>
            </a:r>
          </a:p>
          <a:p>
            <a:pPr algn="just">
              <a:lnSpc>
                <a:spcPct val="160000"/>
              </a:lnSpc>
            </a:pPr>
            <a:r>
              <a:rPr lang="en-ZA" altLang="en-US" sz="2400" b="1" dirty="0"/>
              <a:t>Memory </a:t>
            </a:r>
            <a:r>
              <a:rPr lang="en-ZA" altLang="en-US" sz="2400" dirty="0"/>
              <a:t>(</a:t>
            </a:r>
            <a:r>
              <a:rPr lang="en-ZA" altLang="en-US" sz="2400" b="1" dirty="0"/>
              <a:t>primary storage</a:t>
            </a:r>
            <a:r>
              <a:rPr lang="en-ZA" altLang="en-US" sz="2400" dirty="0"/>
              <a:t>): microchips that store data which can be accessed while computer is switched on.</a:t>
            </a:r>
          </a:p>
          <a:p>
            <a:pPr lvl="1" algn="just">
              <a:lnSpc>
                <a:spcPct val="160000"/>
              </a:lnSpc>
            </a:pPr>
            <a:r>
              <a:rPr lang="en-ZA" altLang="en-US" b="1" dirty="0"/>
              <a:t>Random Access Memory (RAM)</a:t>
            </a:r>
            <a:r>
              <a:rPr lang="en-ZA" altLang="en-US" dirty="0"/>
              <a:t> is volatile and modifiable.</a:t>
            </a:r>
          </a:p>
          <a:p>
            <a:pPr lvl="1" algn="just">
              <a:lnSpc>
                <a:spcPct val="160000"/>
              </a:lnSpc>
            </a:pPr>
            <a:r>
              <a:rPr lang="en-ZA" altLang="en-US" b="1" dirty="0"/>
              <a:t>Read-Only Memory (ROM)</a:t>
            </a:r>
            <a:r>
              <a:rPr lang="en-ZA" altLang="en-US" dirty="0"/>
              <a:t> cannot be changed.</a:t>
            </a:r>
          </a:p>
        </p:txBody>
      </p:sp>
      <p:pic>
        <p:nvPicPr>
          <p:cNvPr id="13" name="Picture 12">
            <a:extLst>
              <a:ext uri="{FF2B5EF4-FFF2-40B4-BE49-F238E27FC236}">
                <a16:creationId xmlns:a16="http://schemas.microsoft.com/office/drawing/2014/main" id="{3D7FD431-FB3F-1253-577C-6850636C2C1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BA1D1BF0-42B9-D83A-F926-E88CBC211E5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445854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6827B9-301E-EFF0-5D60-5F3D75E1F7F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51AD5C73-318C-4C73-2B98-DD290952E2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255EA95A-E948-9FE9-740A-B8A7A082EDE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3094BF1B-D2A6-BDAD-51B4-9EC81AFC80D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7887B809-DFB0-BE8C-8733-4D8B9597B1E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513D6AFD-3A71-F04B-8DCD-E3465201FB7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8D8FAFA1-B07A-419C-3069-ABE2C6D4230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C4761DF-99DF-52B7-A55F-C6CD2872E047}"/>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62E5FE2F-2E4B-94AD-9E08-A84013A9A99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1138" name="Rectangle 2"/>
          <p:cNvSpPr>
            <a:spLocks noGrp="1" noChangeArrowheads="1"/>
          </p:cNvSpPr>
          <p:nvPr>
            <p:ph type="title"/>
          </p:nvPr>
        </p:nvSpPr>
        <p:spPr>
          <a:xfrm>
            <a:off x="2514600" y="522211"/>
            <a:ext cx="10515600" cy="1325563"/>
          </a:xfrm>
        </p:spPr>
        <p:txBody>
          <a:bodyPr/>
          <a:lstStyle/>
          <a:p>
            <a:r>
              <a:rPr lang="en-ZA" altLang="en-US" dirty="0"/>
              <a:t>Parts of a Modern Computer </a:t>
            </a:r>
            <a:endParaRPr lang="en-GB" altLang="en-US" dirty="0"/>
          </a:p>
        </p:txBody>
      </p:sp>
      <p:sp>
        <p:nvSpPr>
          <p:cNvPr id="731139" name="Rectangle 3"/>
          <p:cNvSpPr>
            <a:spLocks noGrp="1" noChangeArrowheads="1"/>
          </p:cNvSpPr>
          <p:nvPr>
            <p:ph type="body" idx="1"/>
          </p:nvPr>
        </p:nvSpPr>
        <p:spPr>
          <a:xfrm>
            <a:off x="386195" y="1631342"/>
            <a:ext cx="11533909" cy="4682836"/>
          </a:xfrm>
        </p:spPr>
        <p:txBody>
          <a:bodyPr>
            <a:normAutofit/>
          </a:bodyPr>
          <a:lstStyle/>
          <a:p>
            <a:pPr algn="just">
              <a:lnSpc>
                <a:spcPct val="150000"/>
              </a:lnSpc>
            </a:pPr>
            <a:r>
              <a:rPr lang="en-ZA" altLang="en-US" sz="2400" b="1" dirty="0"/>
              <a:t>Hard drive (secondary storage): </a:t>
            </a:r>
            <a:r>
              <a:rPr lang="en-ZA" altLang="en-US" sz="2400" dirty="0"/>
              <a:t>store data on magnetic discs permanently i.e., the data is not lost when the computer is switched off.</a:t>
            </a:r>
          </a:p>
          <a:p>
            <a:pPr algn="just">
              <a:lnSpc>
                <a:spcPct val="150000"/>
              </a:lnSpc>
            </a:pPr>
            <a:r>
              <a:rPr lang="en-ZA" altLang="en-US" sz="2400" b="1" dirty="0"/>
              <a:t>Input/Output devices: </a:t>
            </a:r>
            <a:r>
              <a:rPr lang="en-ZA" altLang="en-US" sz="2400" dirty="0"/>
              <a:t>transfers data from operator to machine.</a:t>
            </a:r>
          </a:p>
        </p:txBody>
      </p:sp>
      <p:pic>
        <p:nvPicPr>
          <p:cNvPr id="13" name="Picture 12">
            <a:extLst>
              <a:ext uri="{FF2B5EF4-FFF2-40B4-BE49-F238E27FC236}">
                <a16:creationId xmlns:a16="http://schemas.microsoft.com/office/drawing/2014/main" id="{B21DE8C5-FF71-1B92-738C-088F971C3EA7}"/>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2CAD746E-6A6B-0A96-619D-782C77184EDD}"/>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575473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CB0A8FC-A704-6795-C151-C0AA966E7B9B}"/>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8959F04-6F3F-2D87-A225-F91DEE7AC5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4" name="Rectangle 3">
            <a:extLst>
              <a:ext uri="{FF2B5EF4-FFF2-40B4-BE49-F238E27FC236}">
                <a16:creationId xmlns:a16="http://schemas.microsoft.com/office/drawing/2014/main" id="{E019AC0B-D676-497B-0D38-E3F3DE82DE58}"/>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5" name="TextBox 4">
            <a:extLst>
              <a:ext uri="{FF2B5EF4-FFF2-40B4-BE49-F238E27FC236}">
                <a16:creationId xmlns:a16="http://schemas.microsoft.com/office/drawing/2014/main" id="{0EB3653A-100E-CEB6-D153-49E19BE52C9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6" name="TextBox 5">
            <a:extLst>
              <a:ext uri="{FF2B5EF4-FFF2-40B4-BE49-F238E27FC236}">
                <a16:creationId xmlns:a16="http://schemas.microsoft.com/office/drawing/2014/main" id="{C1A4657B-01CF-6077-C1FE-7B63A7F3E5A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6F42B1D8-0800-E6C2-F5C0-7D65B83E751F}"/>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 name="Rectangle 7">
            <a:extLst>
              <a:ext uri="{FF2B5EF4-FFF2-40B4-BE49-F238E27FC236}">
                <a16:creationId xmlns:a16="http://schemas.microsoft.com/office/drawing/2014/main" id="{9D7B6443-4BE9-BC9F-336E-AB74FE8F3756}"/>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6368BA2-4D54-A670-5AC8-3D56D7FF3C09}"/>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2" name="TextBox 11">
            <a:extLst>
              <a:ext uri="{FF2B5EF4-FFF2-40B4-BE49-F238E27FC236}">
                <a16:creationId xmlns:a16="http://schemas.microsoft.com/office/drawing/2014/main" id="{44945939-3A6F-8112-59DB-C3D29A1F6B6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730114" name="Rectangle 2"/>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730115" name="Rectangle 3"/>
          <p:cNvSpPr>
            <a:spLocks noGrp="1" noChangeArrowheads="1"/>
          </p:cNvSpPr>
          <p:nvPr>
            <p:ph type="body" idx="1"/>
          </p:nvPr>
        </p:nvSpPr>
        <p:spPr>
          <a:xfrm>
            <a:off x="415828" y="1462926"/>
            <a:ext cx="10515600" cy="4351338"/>
          </a:xfrm>
        </p:spPr>
        <p:txBody>
          <a:bodyPr>
            <a:normAutofit/>
          </a:bodyPr>
          <a:lstStyle/>
          <a:p>
            <a:pPr>
              <a:lnSpc>
                <a:spcPct val="150000"/>
              </a:lnSpc>
            </a:pPr>
            <a:r>
              <a:rPr lang="en-ZA" altLang="en-US" dirty="0"/>
              <a:t>This describes how a conceptual computing device works:</a:t>
            </a:r>
          </a:p>
          <a:p>
            <a:pPr lvl="1">
              <a:lnSpc>
                <a:spcPct val="150000"/>
              </a:lnSpc>
            </a:pPr>
            <a:r>
              <a:rPr lang="en-ZA" altLang="en-US" dirty="0"/>
              <a:t>Memory stores data and instructions.</a:t>
            </a:r>
          </a:p>
          <a:p>
            <a:pPr lvl="1">
              <a:lnSpc>
                <a:spcPct val="150000"/>
              </a:lnSpc>
            </a:pPr>
            <a:r>
              <a:rPr lang="en-ZA" altLang="en-US" dirty="0"/>
              <a:t>Control Unit (CU) obtains and executes instructions.</a:t>
            </a:r>
          </a:p>
          <a:p>
            <a:pPr lvl="1">
              <a:lnSpc>
                <a:spcPct val="150000"/>
              </a:lnSpc>
            </a:pPr>
            <a:r>
              <a:rPr lang="en-ZA" altLang="en-US" dirty="0"/>
              <a:t>Arithmetic Logic Unit (ALU) does calculations.</a:t>
            </a:r>
          </a:p>
          <a:p>
            <a:pPr lvl="1">
              <a:lnSpc>
                <a:spcPct val="150000"/>
              </a:lnSpc>
            </a:pPr>
            <a:r>
              <a:rPr lang="en-ZA" altLang="en-US" dirty="0"/>
              <a:t>Input is process of getting data into machine.</a:t>
            </a:r>
          </a:p>
          <a:p>
            <a:pPr lvl="1">
              <a:lnSpc>
                <a:spcPct val="150000"/>
              </a:lnSpc>
            </a:pPr>
            <a:r>
              <a:rPr lang="en-ZA" altLang="en-US" dirty="0"/>
              <a:t>Output is process of obtaining data from machine.</a:t>
            </a:r>
          </a:p>
          <a:p>
            <a:pPr marL="0" indent="0">
              <a:lnSpc>
                <a:spcPct val="150000"/>
              </a:lnSpc>
              <a:buNone/>
            </a:pPr>
            <a:endParaRPr lang="en-GB" altLang="en-US" dirty="0"/>
          </a:p>
        </p:txBody>
      </p:sp>
      <p:pic>
        <p:nvPicPr>
          <p:cNvPr id="730117" name="Picture 5"/>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52144" y="2092849"/>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a:extLst>
              <a:ext uri="{FF2B5EF4-FFF2-40B4-BE49-F238E27FC236}">
                <a16:creationId xmlns:a16="http://schemas.microsoft.com/office/drawing/2014/main" id="{D32B6EAC-0446-1AD2-8A58-CED07C11D2BF}"/>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4" name="TextBox 13">
            <a:extLst>
              <a:ext uri="{FF2B5EF4-FFF2-40B4-BE49-F238E27FC236}">
                <a16:creationId xmlns:a16="http://schemas.microsoft.com/office/drawing/2014/main" id="{C9C6AE28-6B0C-05D2-A205-2D89AD378D4F}"/>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6883433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44E43513-5306-7DF7-1BAF-51140FD4E482}"/>
              </a:ext>
            </a:extLst>
          </p:cNvPr>
          <p:cNvSpPr/>
          <p:nvPr/>
        </p:nvSpPr>
        <p:spPr>
          <a:xfrm>
            <a:off x="253752" y="1429188"/>
            <a:ext cx="11684496" cy="43099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6" name="Picture 8">
            <a:extLst>
              <a:ext uri="{FF2B5EF4-FFF2-40B4-BE49-F238E27FC236}">
                <a16:creationId xmlns:a16="http://schemas.microsoft.com/office/drawing/2014/main" id="{AB17768E-1574-E54F-061C-1303344994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7377" y="3679303"/>
            <a:ext cx="6075397" cy="1978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8" name="Straight Connector 9">
            <a:extLst>
              <a:ext uri="{FF2B5EF4-FFF2-40B4-BE49-F238E27FC236}">
                <a16:creationId xmlns:a16="http://schemas.microsoft.com/office/drawing/2014/main" id="{41C71B32-50F9-8A5F-0228-2AB43814B21A}"/>
              </a:ext>
            </a:extLst>
          </p:cNvPr>
          <p:cNvCxnSpPr>
            <a:cxnSpLocks noChangeShapeType="1"/>
          </p:cNvCxnSpPr>
          <p:nvPr/>
        </p:nvCxnSpPr>
        <p:spPr bwMode="auto">
          <a:xfrm>
            <a:off x="7592970" y="5560396"/>
            <a:ext cx="4213990"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9">
            <a:extLst>
              <a:ext uri="{FF2B5EF4-FFF2-40B4-BE49-F238E27FC236}">
                <a16:creationId xmlns:a16="http://schemas.microsoft.com/office/drawing/2014/main" id="{5BB29F43-55DB-635E-0F36-4C38E4BD1C3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E81F8361-95EA-52E4-C535-14B1B67E1BA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2" name="Rectangle 11">
            <a:extLst>
              <a:ext uri="{FF2B5EF4-FFF2-40B4-BE49-F238E27FC236}">
                <a16:creationId xmlns:a16="http://schemas.microsoft.com/office/drawing/2014/main" id="{AE39A3BD-3CBF-9AC2-851D-3C883BCF125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3" name="TextBox 12">
            <a:extLst>
              <a:ext uri="{FF2B5EF4-FFF2-40B4-BE49-F238E27FC236}">
                <a16:creationId xmlns:a16="http://schemas.microsoft.com/office/drawing/2014/main" id="{411B8F60-B4AE-8508-D7C5-90673A2B1B5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DE26F80E-8873-C96C-4223-7692663B4CB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E2EFFC46-FF4F-0E66-F7D7-72DDF6CF5EA7}"/>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FE12045D-3131-758D-B75E-451BBAA75E0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0" name="TextBox 19">
            <a:extLst>
              <a:ext uri="{FF2B5EF4-FFF2-40B4-BE49-F238E27FC236}">
                <a16:creationId xmlns:a16="http://schemas.microsoft.com/office/drawing/2014/main" id="{F8553097-294E-F43A-8E10-0D7D9F6F788C}"/>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1" name="Rectangle 2">
            <a:extLst>
              <a:ext uri="{FF2B5EF4-FFF2-40B4-BE49-F238E27FC236}">
                <a16:creationId xmlns:a16="http://schemas.microsoft.com/office/drawing/2014/main" id="{0640E3F8-6F53-201B-9677-F30B8220F4F0}"/>
              </a:ext>
            </a:extLst>
          </p:cNvPr>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22" name="TextBox 21">
            <a:extLst>
              <a:ext uri="{FF2B5EF4-FFF2-40B4-BE49-F238E27FC236}">
                <a16:creationId xmlns:a16="http://schemas.microsoft.com/office/drawing/2014/main" id="{67AD4F56-5EE2-FC20-2273-0D7B27986E7A}"/>
              </a:ext>
            </a:extLst>
          </p:cNvPr>
          <p:cNvSpPr txBox="1"/>
          <p:nvPr/>
        </p:nvSpPr>
        <p:spPr>
          <a:xfrm>
            <a:off x="492027" y="1568457"/>
            <a:ext cx="11501213" cy="646331"/>
          </a:xfrm>
          <a:prstGeom prst="rect">
            <a:avLst/>
          </a:prstGeom>
          <a:noFill/>
        </p:spPr>
        <p:txBody>
          <a:bodyPr wrap="square">
            <a:spAutoFit/>
          </a:bodyPr>
          <a:lstStyle/>
          <a:p>
            <a:r>
              <a:rPr lang="en-US" b="1" dirty="0">
                <a:solidFill>
                  <a:schemeClr val="accent4">
                    <a:lumMod val="50000"/>
                  </a:schemeClr>
                </a:solidFill>
              </a:rPr>
              <a:t>Memory</a:t>
            </a:r>
          </a:p>
          <a:p>
            <a:r>
              <a:rPr lang="en-US" dirty="0"/>
              <a:t>Memory is the storage area. This is where programs and data are stored during processing.</a:t>
            </a:r>
          </a:p>
        </p:txBody>
      </p:sp>
      <p:sp>
        <p:nvSpPr>
          <p:cNvPr id="23" name="TextBox 22">
            <a:extLst>
              <a:ext uri="{FF2B5EF4-FFF2-40B4-BE49-F238E27FC236}">
                <a16:creationId xmlns:a16="http://schemas.microsoft.com/office/drawing/2014/main" id="{EF6100E6-E0D4-793C-A85E-CF2AA0EB359F}"/>
              </a:ext>
            </a:extLst>
          </p:cNvPr>
          <p:cNvSpPr txBox="1"/>
          <p:nvPr/>
        </p:nvSpPr>
        <p:spPr>
          <a:xfrm>
            <a:off x="415828" y="2296991"/>
            <a:ext cx="11386966" cy="923330"/>
          </a:xfrm>
          <a:prstGeom prst="rect">
            <a:avLst/>
          </a:prstGeom>
          <a:noFill/>
        </p:spPr>
        <p:txBody>
          <a:bodyPr wrap="square">
            <a:spAutoFit/>
          </a:bodyPr>
          <a:lstStyle/>
          <a:p>
            <a:pPr algn="just"/>
            <a:r>
              <a:rPr lang="en-US" b="1" dirty="0">
                <a:solidFill>
                  <a:schemeClr val="accent4">
                    <a:lumMod val="50000"/>
                  </a:schemeClr>
                </a:solidFill>
              </a:rPr>
              <a:t>The arithmetic logic unit (ALU) </a:t>
            </a:r>
            <a:r>
              <a:rPr lang="en-US" dirty="0"/>
              <a:t>is where calculation and logical operations take place. For a computer to act as a data processor, it must be able to do arithmetic operations on data (such as adding a list of numbers). It should also be able to do logical operations on data.</a:t>
            </a:r>
          </a:p>
        </p:txBody>
      </p:sp>
      <p:sp>
        <p:nvSpPr>
          <p:cNvPr id="24" name="TextBox 23">
            <a:extLst>
              <a:ext uri="{FF2B5EF4-FFF2-40B4-BE49-F238E27FC236}">
                <a16:creationId xmlns:a16="http://schemas.microsoft.com/office/drawing/2014/main" id="{2353C089-4C80-39D0-093D-B73845738CF0}"/>
              </a:ext>
            </a:extLst>
          </p:cNvPr>
          <p:cNvSpPr txBox="1"/>
          <p:nvPr/>
        </p:nvSpPr>
        <p:spPr>
          <a:xfrm>
            <a:off x="389206" y="3321091"/>
            <a:ext cx="11172586" cy="369332"/>
          </a:xfrm>
          <a:prstGeom prst="rect">
            <a:avLst/>
          </a:prstGeom>
          <a:noFill/>
        </p:spPr>
        <p:txBody>
          <a:bodyPr wrap="square">
            <a:spAutoFit/>
          </a:bodyPr>
          <a:lstStyle/>
          <a:p>
            <a:r>
              <a:rPr lang="en-US" b="1" dirty="0">
                <a:solidFill>
                  <a:schemeClr val="accent4">
                    <a:lumMod val="50000"/>
                  </a:schemeClr>
                </a:solidFill>
              </a:rPr>
              <a:t>Control unit</a:t>
            </a:r>
            <a:r>
              <a:rPr lang="en-US" dirty="0">
                <a:solidFill>
                  <a:schemeClr val="accent4">
                    <a:lumMod val="50000"/>
                  </a:schemeClr>
                </a:solidFill>
              </a:rPr>
              <a:t> </a:t>
            </a:r>
            <a:r>
              <a:rPr lang="en-US" dirty="0"/>
              <a:t>The control unit controls the operations of the memory, ALU, and the input/output subsystem.</a:t>
            </a:r>
          </a:p>
        </p:txBody>
      </p:sp>
      <p:pic>
        <p:nvPicPr>
          <p:cNvPr id="25" name="Picture 24">
            <a:extLst>
              <a:ext uri="{FF2B5EF4-FFF2-40B4-BE49-F238E27FC236}">
                <a16:creationId xmlns:a16="http://schemas.microsoft.com/office/drawing/2014/main" id="{DD269187-364C-0EA6-E3F3-87F613C88C27}"/>
              </a:ext>
            </a:extLst>
          </p:cNvPr>
          <p:cNvPicPr>
            <a:picLocks noChangeAspect="1"/>
          </p:cNvPicPr>
          <p:nvPr/>
        </p:nvPicPr>
        <p:blipFill>
          <a:blip r:embed="rId4"/>
          <a:stretch>
            <a:fillRect/>
          </a:stretch>
        </p:blipFill>
        <p:spPr>
          <a:xfrm>
            <a:off x="195770" y="5857608"/>
            <a:ext cx="2381250" cy="933450"/>
          </a:xfrm>
          <a:prstGeom prst="rect">
            <a:avLst/>
          </a:prstGeom>
        </p:spPr>
      </p:pic>
      <p:sp>
        <p:nvSpPr>
          <p:cNvPr id="2" name="TextBox 1">
            <a:extLst>
              <a:ext uri="{FF2B5EF4-FFF2-40B4-BE49-F238E27FC236}">
                <a16:creationId xmlns:a16="http://schemas.microsoft.com/office/drawing/2014/main" id="{589F9BDA-E5B2-807E-E309-B41B5CA0622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0940016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D7D4169-F5F0-E029-5B9B-6F75AF830021}"/>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FBC928-26CE-9714-E65F-985BE4F278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860F329-DEC3-27A6-D419-BB0A7451D872}"/>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9C9D0566-6A48-AFB9-A84D-0A351E5BE99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8F9A8A1-355F-5342-7E2F-8C96F88FA4E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95D4015-C972-BCA6-ABF5-1691C1E7EB7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955459D4-0928-5FA8-C05A-295F1418A1AC}"/>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9CF5A4-AB32-1CBC-304E-866695DBC9D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7750E89D-7636-F6CA-99BC-096962B64B8E}"/>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15" name="Rectangle 2">
            <a:extLst>
              <a:ext uri="{FF2B5EF4-FFF2-40B4-BE49-F238E27FC236}">
                <a16:creationId xmlns:a16="http://schemas.microsoft.com/office/drawing/2014/main" id="{0106879C-00E9-D852-5235-635F46D386B4}"/>
              </a:ext>
            </a:extLst>
          </p:cNvPr>
          <p:cNvSpPr>
            <a:spLocks noGrp="1" noChangeArrowheads="1"/>
          </p:cNvSpPr>
          <p:nvPr>
            <p:ph type="title"/>
          </p:nvPr>
        </p:nvSpPr>
        <p:spPr>
          <a:xfrm>
            <a:off x="2007096" y="565719"/>
            <a:ext cx="10515600" cy="1325563"/>
          </a:xfrm>
        </p:spPr>
        <p:txBody>
          <a:bodyPr/>
          <a:lstStyle/>
          <a:p>
            <a:r>
              <a:rPr lang="en-ZA" altLang="en-US" dirty="0"/>
              <a:t>The Von Neumann Architecture</a:t>
            </a:r>
            <a:endParaRPr lang="en-GB" altLang="en-US" dirty="0"/>
          </a:p>
        </p:txBody>
      </p:sp>
      <p:sp>
        <p:nvSpPr>
          <p:cNvPr id="17" name="TextBox 16">
            <a:extLst>
              <a:ext uri="{FF2B5EF4-FFF2-40B4-BE49-F238E27FC236}">
                <a16:creationId xmlns:a16="http://schemas.microsoft.com/office/drawing/2014/main" id="{BA4B20BF-42D0-FA67-D3D0-14A41DE9FF14}"/>
              </a:ext>
            </a:extLst>
          </p:cNvPr>
          <p:cNvSpPr txBox="1"/>
          <p:nvPr/>
        </p:nvSpPr>
        <p:spPr>
          <a:xfrm>
            <a:off x="3244645" y="1629762"/>
            <a:ext cx="7492180" cy="461665"/>
          </a:xfrm>
          <a:prstGeom prst="rect">
            <a:avLst/>
          </a:prstGeom>
          <a:noFill/>
        </p:spPr>
        <p:txBody>
          <a:bodyPr wrap="square">
            <a:spAutoFit/>
          </a:bodyPr>
          <a:lstStyle/>
          <a:p>
            <a:r>
              <a:rPr lang="en-US" altLang="en-US" sz="2400" b="1" i="1" u="sng" dirty="0">
                <a:solidFill>
                  <a:schemeClr val="accent4">
                    <a:lumMod val="75000"/>
                  </a:schemeClr>
                </a:solidFill>
                <a:latin typeface="Calibri" panose="020F0502020204030204" pitchFamily="34" charset="0"/>
              </a:rPr>
              <a:t>Sequential execution of instructions</a:t>
            </a:r>
          </a:p>
        </p:txBody>
      </p:sp>
      <p:sp>
        <p:nvSpPr>
          <p:cNvPr id="18" name="Rectangle 2">
            <a:extLst>
              <a:ext uri="{FF2B5EF4-FFF2-40B4-BE49-F238E27FC236}">
                <a16:creationId xmlns:a16="http://schemas.microsoft.com/office/drawing/2014/main" id="{EB7524B2-5399-5EC1-8E9F-43F58A1E088D}"/>
              </a:ext>
            </a:extLst>
          </p:cNvPr>
          <p:cNvSpPr>
            <a:spLocks noChangeArrowheads="1"/>
          </p:cNvSpPr>
          <p:nvPr/>
        </p:nvSpPr>
        <p:spPr bwMode="auto">
          <a:xfrm>
            <a:off x="410130" y="2138400"/>
            <a:ext cx="11371740" cy="310854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b="1" i="1">
                <a:solidFill>
                  <a:schemeClr val="tx1"/>
                </a:solidFill>
                <a:latin typeface="Arial" panose="020B0604020202020204" pitchFamily="34" charset="0"/>
              </a:defRPr>
            </a:lvl1pPr>
            <a:lvl2pPr marL="742950" indent="-285750">
              <a:defRPr sz="3200" b="1" i="1">
                <a:solidFill>
                  <a:schemeClr val="tx1"/>
                </a:solidFill>
                <a:latin typeface="Arial" panose="020B0604020202020204" pitchFamily="34" charset="0"/>
              </a:defRPr>
            </a:lvl2pPr>
            <a:lvl3pPr marL="1143000" indent="-228600">
              <a:defRPr sz="3200" b="1" i="1">
                <a:solidFill>
                  <a:schemeClr val="tx1"/>
                </a:solidFill>
                <a:latin typeface="Arial" panose="020B0604020202020204" pitchFamily="34" charset="0"/>
              </a:defRPr>
            </a:lvl3pPr>
            <a:lvl4pPr marL="1600200" indent="-228600">
              <a:defRPr sz="3200" b="1" i="1">
                <a:solidFill>
                  <a:schemeClr val="tx1"/>
                </a:solidFill>
                <a:latin typeface="Arial" panose="020B0604020202020204" pitchFamily="34" charset="0"/>
              </a:defRPr>
            </a:lvl4pPr>
            <a:lvl5pPr marL="2057400" indent="-228600">
              <a:defRPr sz="3200" b="1" i="1">
                <a:solidFill>
                  <a:schemeClr val="tx1"/>
                </a:solidFill>
                <a:latin typeface="Arial" panose="020B0604020202020204" pitchFamily="34" charset="0"/>
              </a:defRPr>
            </a:lvl5pPr>
            <a:lvl6pPr marL="2514600" indent="-228600" eaLnBrk="0" fontAlgn="base" hangingPunct="0">
              <a:spcBef>
                <a:spcPct val="0"/>
              </a:spcBef>
              <a:spcAft>
                <a:spcPct val="0"/>
              </a:spcAft>
              <a:defRPr sz="3200" b="1" i="1">
                <a:solidFill>
                  <a:schemeClr val="tx1"/>
                </a:solidFill>
                <a:latin typeface="Arial" panose="020B0604020202020204" pitchFamily="34" charset="0"/>
              </a:defRPr>
            </a:lvl6pPr>
            <a:lvl7pPr marL="2971800" indent="-228600" eaLnBrk="0" fontAlgn="base" hangingPunct="0">
              <a:spcBef>
                <a:spcPct val="0"/>
              </a:spcBef>
              <a:spcAft>
                <a:spcPct val="0"/>
              </a:spcAft>
              <a:defRPr sz="3200" b="1" i="1">
                <a:solidFill>
                  <a:schemeClr val="tx1"/>
                </a:solidFill>
                <a:latin typeface="Arial" panose="020B0604020202020204" pitchFamily="34" charset="0"/>
              </a:defRPr>
            </a:lvl7pPr>
            <a:lvl8pPr marL="3429000" indent="-228600" eaLnBrk="0" fontAlgn="base" hangingPunct="0">
              <a:spcBef>
                <a:spcPct val="0"/>
              </a:spcBef>
              <a:spcAft>
                <a:spcPct val="0"/>
              </a:spcAft>
              <a:defRPr sz="3200" b="1" i="1">
                <a:solidFill>
                  <a:schemeClr val="tx1"/>
                </a:solidFill>
                <a:latin typeface="Arial" panose="020B0604020202020204" pitchFamily="34" charset="0"/>
              </a:defRPr>
            </a:lvl8pPr>
            <a:lvl9pPr marL="3886200" indent="-228600" eaLnBrk="0" fontAlgn="base" hangingPunct="0">
              <a:spcBef>
                <a:spcPct val="0"/>
              </a:spcBef>
              <a:spcAft>
                <a:spcPct val="0"/>
              </a:spcAft>
              <a:defRPr sz="3200" b="1" i="1">
                <a:solidFill>
                  <a:schemeClr val="tx1"/>
                </a:solidFill>
                <a:latin typeface="Arial" panose="020B0604020202020204" pitchFamily="34" charset="0"/>
              </a:defRPr>
            </a:lvl9pPr>
          </a:lstStyle>
          <a:p>
            <a:pPr algn="just"/>
            <a:r>
              <a:rPr lang="en-US" altLang="en-US" sz="2800" b="0" i="0" dirty="0">
                <a:latin typeface="Times New Roman" panose="02020603050405020304" pitchFamily="18" charset="0"/>
              </a:rPr>
              <a:t>A program in the von Neumann model is made of a finite number of instructions. </a:t>
            </a:r>
          </a:p>
          <a:p>
            <a:pPr algn="just"/>
            <a:r>
              <a:rPr lang="en-US" altLang="en-US" sz="2800" b="0" i="0" dirty="0">
                <a:latin typeface="Times New Roman" panose="02020603050405020304" pitchFamily="18" charset="0"/>
              </a:rPr>
              <a:t>In this model, the control unit:</a:t>
            </a:r>
          </a:p>
          <a:p>
            <a:pPr algn="just"/>
            <a:r>
              <a:rPr lang="en-US" altLang="en-US" sz="2800" b="0" i="0" dirty="0">
                <a:latin typeface="Times New Roman" panose="02020603050405020304" pitchFamily="18" charset="0"/>
              </a:rPr>
              <a:t>1- </a:t>
            </a:r>
            <a:r>
              <a:rPr lang="en-US" altLang="en-US" sz="2800" i="0" dirty="0">
                <a:solidFill>
                  <a:schemeClr val="accent4">
                    <a:lumMod val="75000"/>
                  </a:schemeClr>
                </a:solidFill>
                <a:latin typeface="Times New Roman" panose="02020603050405020304" pitchFamily="18" charset="0"/>
              </a:rPr>
              <a:t>Fetches</a:t>
            </a:r>
            <a:r>
              <a:rPr lang="en-US" altLang="en-US" sz="2800" b="0" i="0" dirty="0">
                <a:latin typeface="Times New Roman" panose="02020603050405020304" pitchFamily="18" charset="0"/>
              </a:rPr>
              <a:t> one instruction from memory</a:t>
            </a:r>
            <a:r>
              <a:rPr lang="ar-EG" altLang="en-US" sz="2800" b="0" i="0" dirty="0">
                <a:latin typeface="Times New Roman" panose="02020603050405020304" pitchFamily="18" charset="0"/>
              </a:rPr>
              <a:t>:</a:t>
            </a:r>
            <a:r>
              <a:rPr lang="en-US" altLang="en-US" sz="2800" b="0" i="0" dirty="0">
                <a:latin typeface="Times New Roman" panose="02020603050405020304" pitchFamily="18" charset="0"/>
              </a:rPr>
              <a:t> </a:t>
            </a:r>
            <a:r>
              <a:rPr lang="en-US" sz="2800" b="0" i="0" dirty="0">
                <a:latin typeface="Times New Roman" panose="02020603050405020304" pitchFamily="18" charset="0"/>
              </a:rPr>
              <a:t>The program instruction is fetched</a:t>
            </a:r>
            <a:endParaRPr lang="en-US" altLang="en-US" sz="2800" b="0" i="0" dirty="0">
              <a:latin typeface="Times New Roman" panose="02020603050405020304" pitchFamily="18" charset="0"/>
            </a:endParaRPr>
          </a:p>
          <a:p>
            <a:pPr algn="just"/>
            <a:r>
              <a:rPr lang="en-US" altLang="en-US" sz="2800" b="0" i="0" dirty="0">
                <a:latin typeface="Times New Roman" panose="02020603050405020304" pitchFamily="18" charset="0"/>
              </a:rPr>
              <a:t>2- </a:t>
            </a:r>
            <a:r>
              <a:rPr lang="en-US" altLang="en-US" sz="2800" i="0" dirty="0">
                <a:solidFill>
                  <a:schemeClr val="accent4">
                    <a:lumMod val="75000"/>
                  </a:schemeClr>
                </a:solidFill>
                <a:latin typeface="Times New Roman" panose="02020603050405020304" pitchFamily="18" charset="0"/>
              </a:rPr>
              <a:t>Decode</a:t>
            </a:r>
            <a:r>
              <a:rPr lang="en-US" altLang="en-US" sz="2800" b="0" i="0" dirty="0">
                <a:latin typeface="Times New Roman" panose="02020603050405020304" pitchFamily="18" charset="0"/>
              </a:rPr>
              <a:t>: </a:t>
            </a:r>
            <a:r>
              <a:rPr lang="en-US" sz="2800" b="0" i="0" dirty="0">
                <a:latin typeface="Times New Roman" panose="02020603050405020304" pitchFamily="18" charset="0"/>
              </a:rPr>
              <a:t>The instructions are decoded so the control unit and ALU can understand them</a:t>
            </a:r>
            <a:endParaRPr lang="en-US" altLang="en-US" sz="2800" b="0" i="0" dirty="0">
              <a:latin typeface="Times New Roman" panose="02020603050405020304" pitchFamily="18" charset="0"/>
            </a:endParaRPr>
          </a:p>
          <a:p>
            <a:pPr algn="just"/>
            <a:r>
              <a:rPr lang="en-US" altLang="en-US" sz="2800" b="0" i="0" dirty="0">
                <a:latin typeface="Times New Roman" panose="02020603050405020304" pitchFamily="18" charset="0"/>
              </a:rPr>
              <a:t>3- </a:t>
            </a:r>
            <a:r>
              <a:rPr lang="en-US" altLang="en-US" sz="2800" i="0" dirty="0">
                <a:solidFill>
                  <a:schemeClr val="accent4">
                    <a:lumMod val="75000"/>
                  </a:schemeClr>
                </a:solidFill>
                <a:latin typeface="Times New Roman" panose="02020603050405020304" pitchFamily="18" charset="0"/>
              </a:rPr>
              <a:t>Executes</a:t>
            </a:r>
            <a:r>
              <a:rPr lang="en-US" altLang="en-US" sz="2800" b="0" i="0" dirty="0">
                <a:latin typeface="Times New Roman" panose="02020603050405020304" pitchFamily="18" charset="0"/>
              </a:rPr>
              <a:t>: </a:t>
            </a:r>
            <a:r>
              <a:rPr lang="en-US" sz="2800" b="0" i="0" dirty="0">
                <a:latin typeface="Times New Roman" panose="02020603050405020304" pitchFamily="18" charset="0"/>
              </a:rPr>
              <a:t>The instructions are carried out</a:t>
            </a:r>
            <a:endParaRPr lang="en-US" altLang="en-US" sz="2800" b="0" i="0" dirty="0">
              <a:latin typeface="Times New Roman" panose="02020603050405020304" pitchFamily="18" charset="0"/>
            </a:endParaRPr>
          </a:p>
        </p:txBody>
      </p:sp>
      <p:pic>
        <p:nvPicPr>
          <p:cNvPr id="21" name="Picture 20">
            <a:extLst>
              <a:ext uri="{FF2B5EF4-FFF2-40B4-BE49-F238E27FC236}">
                <a16:creationId xmlns:a16="http://schemas.microsoft.com/office/drawing/2014/main" id="{1EDB44CA-50C9-4790-2544-F068CAE599A2}"/>
              </a:ext>
            </a:extLst>
          </p:cNvPr>
          <p:cNvPicPr>
            <a:picLocks noChangeAspect="1"/>
          </p:cNvPicPr>
          <p:nvPr/>
        </p:nvPicPr>
        <p:blipFill>
          <a:blip r:embed="rId3"/>
          <a:stretch>
            <a:fillRect/>
          </a:stretch>
        </p:blipFill>
        <p:spPr>
          <a:xfrm>
            <a:off x="195770" y="5857608"/>
            <a:ext cx="2381250" cy="933450"/>
          </a:xfrm>
          <a:prstGeom prst="rect">
            <a:avLst/>
          </a:prstGeom>
        </p:spPr>
      </p:pic>
      <p:sp>
        <p:nvSpPr>
          <p:cNvPr id="2" name="TextBox 1">
            <a:extLst>
              <a:ext uri="{FF2B5EF4-FFF2-40B4-BE49-F238E27FC236}">
                <a16:creationId xmlns:a16="http://schemas.microsoft.com/office/drawing/2014/main" id="{9FDE0E94-99AF-90EB-D59F-D82E7D06BB88}"/>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37941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CC77CA-0B12-019D-871A-572576B60542}"/>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D7FC094-D881-3744-DD38-5E335ACB7C6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57F2D4F-A7A0-CE4C-F2D9-FBB628E27927}"/>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BC7C2066-C797-6CFB-E5AA-6CBC169EFDE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383290A0-2809-0F6C-42F2-252ED4570C6A}"/>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F15AD369-A975-1C08-AB07-2999CBFEEA9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BBC4EA3B-305A-E11D-9CAC-E8D51CCA2A1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C56EAE1-64F0-5DB0-D3AD-64003F02D76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B1FDBD26-7750-B894-BE95-491F8B2320D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044072" y="631060"/>
            <a:ext cx="7645924" cy="1325563"/>
          </a:xfrm>
        </p:spPr>
        <p:txBody>
          <a:bodyPr/>
          <a:lstStyle/>
          <a:p>
            <a:r>
              <a:rPr lang="en-US" altLang="en-US" dirty="0"/>
              <a:t>Data vs. Information</a:t>
            </a:r>
            <a:endParaRPr lang="en-US" dirty="0"/>
          </a:p>
        </p:txBody>
      </p:sp>
      <p:sp>
        <p:nvSpPr>
          <p:cNvPr id="3" name="Content Placeholder 2"/>
          <p:cNvSpPr>
            <a:spLocks noGrp="1"/>
          </p:cNvSpPr>
          <p:nvPr>
            <p:ph idx="1"/>
          </p:nvPr>
        </p:nvSpPr>
        <p:spPr>
          <a:xfrm>
            <a:off x="310902" y="1495470"/>
            <a:ext cx="11570196" cy="4351338"/>
          </a:xfrm>
        </p:spPr>
        <p:txBody>
          <a:bodyPr>
            <a:normAutofit lnSpcReduction="10000"/>
          </a:bodyPr>
          <a:lstStyle/>
          <a:p>
            <a:pPr>
              <a:spcAft>
                <a:spcPct val="20000"/>
              </a:spcAft>
            </a:pPr>
            <a:r>
              <a:rPr lang="en-US" altLang="en-US" dirty="0"/>
              <a:t>Data </a:t>
            </a:r>
          </a:p>
          <a:p>
            <a:pPr lvl="1">
              <a:spcAft>
                <a:spcPct val="20000"/>
              </a:spcAft>
            </a:pPr>
            <a:r>
              <a:rPr lang="en-US" altLang="en-US" dirty="0"/>
              <a:t>Raw, unorganized facts.</a:t>
            </a:r>
          </a:p>
          <a:p>
            <a:pPr lvl="1">
              <a:spcAft>
                <a:spcPct val="20000"/>
              </a:spcAft>
            </a:pPr>
            <a:r>
              <a:rPr lang="en-US" altLang="en-US" dirty="0"/>
              <a:t>Can be in the form of text, graphics, audio, or video.</a:t>
            </a:r>
            <a:endParaRPr lang="ar-EG" altLang="en-US" dirty="0"/>
          </a:p>
          <a:p>
            <a:pPr lvl="1">
              <a:spcAft>
                <a:spcPct val="20000"/>
              </a:spcAft>
            </a:pPr>
            <a:r>
              <a:rPr lang="en-US" altLang="en-US" dirty="0"/>
              <a:t>Raw data alone is insufficient for decision making	</a:t>
            </a:r>
          </a:p>
          <a:p>
            <a:pPr>
              <a:spcAft>
                <a:spcPct val="20000"/>
              </a:spcAft>
            </a:pPr>
            <a:r>
              <a:rPr lang="en-US" altLang="en-US" dirty="0"/>
              <a:t>Information</a:t>
            </a:r>
          </a:p>
          <a:p>
            <a:pPr lvl="1">
              <a:spcAft>
                <a:spcPct val="20000"/>
              </a:spcAft>
            </a:pPr>
            <a:r>
              <a:rPr lang="en-US" altLang="en-US" dirty="0"/>
              <a:t>Data that has been processed into a meaningful form.</a:t>
            </a:r>
            <a:endParaRPr lang="ar-EG" altLang="en-US" dirty="0"/>
          </a:p>
          <a:p>
            <a:pPr lvl="1">
              <a:spcAft>
                <a:spcPct val="20000"/>
              </a:spcAft>
            </a:pPr>
            <a:r>
              <a:rPr lang="ar-EG" altLang="en-US" dirty="0"/>
              <a:t> </a:t>
            </a:r>
            <a:r>
              <a:rPr lang="en-US" altLang="en-US" dirty="0"/>
              <a:t>Information is sufficient for decision making</a:t>
            </a:r>
          </a:p>
          <a:p>
            <a:pPr>
              <a:spcAft>
                <a:spcPct val="20000"/>
              </a:spcAft>
            </a:pPr>
            <a:r>
              <a:rPr lang="en-US" altLang="en-US" dirty="0"/>
              <a:t>Information processing</a:t>
            </a:r>
          </a:p>
          <a:p>
            <a:pPr lvl="1">
              <a:spcAft>
                <a:spcPct val="20000"/>
              </a:spcAft>
            </a:pPr>
            <a:r>
              <a:rPr lang="en-US" altLang="en-US" dirty="0"/>
              <a:t>Converting data into information.</a:t>
            </a:r>
          </a:p>
          <a:p>
            <a:endParaRPr lang="en-US" dirty="0"/>
          </a:p>
        </p:txBody>
      </p:sp>
      <p:pic>
        <p:nvPicPr>
          <p:cNvPr id="15" name="Picture 14">
            <a:extLst>
              <a:ext uri="{FF2B5EF4-FFF2-40B4-BE49-F238E27FC236}">
                <a16:creationId xmlns:a16="http://schemas.microsoft.com/office/drawing/2014/main" id="{2EC5E260-6F56-595D-A82D-EBAFF2A204F1}"/>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9B54F508-C82E-F228-C9CC-FE04026E9AC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2022457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1AFB16-D5B2-9B96-9B66-EC97774C1D1F}"/>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B0C0C85-7461-8380-7C0D-287760E182A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3F17378B-C128-0AF1-5BCD-A2910ABFAD4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E4077ACA-84F3-1E52-9F6D-0E07CDD616E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A2F4ABE7-1C89-E214-C79C-43D57A1B0BEF}"/>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0B444F6-4FA6-C208-B90F-35C926D5902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70AEB035-01DF-E8A5-52A4-44FB731844FC}"/>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05DD740-88DA-D069-6671-60B1562839C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3F5FD2F3-4373-FAC8-98EE-D2485929469C}"/>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827038" y="522211"/>
            <a:ext cx="10515600" cy="1325563"/>
          </a:xfrm>
        </p:spPr>
        <p:txBody>
          <a:bodyPr/>
          <a:lstStyle/>
          <a:p>
            <a:pPr>
              <a:defRPr/>
            </a:pPr>
            <a:r>
              <a:rPr lang="en-US" dirty="0"/>
              <a:t>Types of computers: </a:t>
            </a:r>
            <a:r>
              <a:rPr dirty="0"/>
              <a:t>Supercomputers</a:t>
            </a:r>
          </a:p>
        </p:txBody>
      </p:sp>
      <p:sp>
        <p:nvSpPr>
          <p:cNvPr id="3" name="Content Placeholder 2"/>
          <p:cNvSpPr>
            <a:spLocks noGrp="1"/>
          </p:cNvSpPr>
          <p:nvPr>
            <p:ph idx="1"/>
          </p:nvPr>
        </p:nvSpPr>
        <p:spPr>
          <a:xfrm>
            <a:off x="310902" y="1420408"/>
            <a:ext cx="11911584" cy="4348163"/>
          </a:xfrm>
        </p:spPr>
        <p:txBody>
          <a:bodyPr>
            <a:normAutofit/>
          </a:bodyPr>
          <a:lstStyle/>
          <a:p>
            <a:pPr>
              <a:lnSpc>
                <a:spcPct val="170000"/>
              </a:lnSpc>
              <a:buClr>
                <a:schemeClr val="accent5">
                  <a:lumMod val="75000"/>
                </a:schemeClr>
              </a:buClr>
              <a:tabLst>
                <a:tab pos="274320" algn="l"/>
              </a:tabLst>
              <a:defRPr/>
            </a:pPr>
            <a:r>
              <a:rPr dirty="0"/>
              <a:t>Priced from $1</a:t>
            </a:r>
            <a:r>
              <a:rPr lang="en-US" dirty="0"/>
              <a:t>00</a:t>
            </a:r>
            <a:r>
              <a:rPr dirty="0"/>
              <a:t> million to over $1 billion</a:t>
            </a:r>
            <a:r>
              <a:rPr lang="en-US" dirty="0"/>
              <a:t>.</a:t>
            </a:r>
            <a:endParaRPr dirty="0"/>
          </a:p>
          <a:p>
            <a:pPr marL="274320" indent="-274320">
              <a:lnSpc>
                <a:spcPct val="170000"/>
              </a:lnSpc>
              <a:buClr>
                <a:schemeClr val="accent5">
                  <a:lumMod val="75000"/>
                </a:schemeClr>
              </a:buClr>
              <a:tabLst>
                <a:tab pos="274320" algn="l"/>
              </a:tabLst>
              <a:defRPr/>
            </a:pPr>
            <a:r>
              <a:rPr dirty="0"/>
              <a:t>High-capacity machines with thousands of processors</a:t>
            </a:r>
            <a:r>
              <a:rPr lang="en-US" dirty="0"/>
              <a:t>.</a:t>
            </a:r>
            <a:endParaRPr dirty="0"/>
          </a:p>
          <a:p>
            <a:pPr marL="274320" indent="-274320">
              <a:lnSpc>
                <a:spcPct val="170000"/>
              </a:lnSpc>
              <a:buClr>
                <a:schemeClr val="accent5">
                  <a:lumMod val="75000"/>
                </a:schemeClr>
              </a:buClr>
              <a:tabLst>
                <a:tab pos="274320" algn="l"/>
              </a:tabLst>
              <a:defRPr/>
            </a:pPr>
            <a:r>
              <a:rPr dirty="0"/>
              <a:t>Multi-user systems</a:t>
            </a:r>
            <a:r>
              <a:rPr lang="en-US" dirty="0"/>
              <a:t>.</a:t>
            </a:r>
            <a:endParaRPr dirty="0"/>
          </a:p>
          <a:p>
            <a:pPr marL="274320" indent="-274320">
              <a:lnSpc>
                <a:spcPct val="170000"/>
              </a:lnSpc>
              <a:buClr>
                <a:schemeClr val="accent5">
                  <a:lumMod val="75000"/>
                </a:schemeClr>
              </a:buClr>
              <a:tabLst>
                <a:tab pos="274320" algn="l"/>
              </a:tabLst>
              <a:defRPr/>
            </a:pPr>
            <a:r>
              <a:rPr dirty="0"/>
              <a:t>Used for weather forecasting, designing aircraft, scientific projects, etc.</a:t>
            </a:r>
          </a:p>
          <a:p>
            <a:pPr marL="274320" indent="-274320">
              <a:lnSpc>
                <a:spcPct val="170000"/>
              </a:lnSpc>
              <a:buClr>
                <a:schemeClr val="accent5">
                  <a:lumMod val="75000"/>
                </a:schemeClr>
              </a:buClr>
              <a:tabLst>
                <a:tab pos="274320" algn="l"/>
              </a:tabLst>
              <a:defRPr/>
            </a:pPr>
            <a:r>
              <a:rPr lang="en-US" dirty="0"/>
              <a:t>Frontier </a:t>
            </a:r>
            <a:r>
              <a:rPr dirty="0"/>
              <a:t>is the </a:t>
            </a:r>
            <a:r>
              <a:rPr lang="en-US" dirty="0"/>
              <a:t>most powerful supercomputer today in 2022 .</a:t>
            </a:r>
            <a:endParaRPr sz="2000"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42699"/>
          <a:stretch/>
        </p:blipFill>
        <p:spPr bwMode="auto">
          <a:xfrm>
            <a:off x="8567203" y="1796500"/>
            <a:ext cx="3313895" cy="209246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DDD6F1B9-3FAC-777C-2E58-308912E27514}"/>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842B007C-B4C8-81CC-A58E-5CDF2A2F42B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453469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Frontier_ The World's First Exascale Supercomputer Has Arrived">
            <a:hlinkClick r:id="" action="ppaction://media"/>
          </p:cNvPr>
          <p:cNvPicPr>
            <a:picLocks noGrp="1" noChangeAspect="1"/>
          </p:cNvPicPr>
          <p:nvPr>
            <p:ph idx="1"/>
            <a:videoFile r:link="rId1"/>
            <p:extLst>
              <p:ext uri="{DAA4B4D4-6D71-4841-9C94-3DE7FCFB9230}">
                <p14:media xmlns:p14="http://schemas.microsoft.com/office/powerpoint/2010/main" r:embed="rId2">
                  <p14:trim end="7383.5833"/>
                </p14:media>
              </p:ext>
            </p:extLst>
          </p:nvPr>
        </p:nvPicPr>
        <p:blipFill>
          <a:blip r:embed="rId4"/>
          <a:stretch>
            <a:fillRect/>
          </a:stretch>
        </p:blipFill>
        <p:spPr>
          <a:xfrm>
            <a:off x="0" y="0"/>
            <a:ext cx="12192000" cy="6858471"/>
          </a:xfrm>
        </p:spPr>
      </p:pic>
    </p:spTree>
    <p:extLst>
      <p:ext uri="{BB962C8B-B14F-4D97-AF65-F5344CB8AC3E}">
        <p14:creationId xmlns:p14="http://schemas.microsoft.com/office/powerpoint/2010/main" val="1166423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4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FDEA261-5AB2-7790-820C-A7402866F363}"/>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23B555E-976B-0BF7-1719-2CCC5952E8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EE51C588-96A7-B29F-9C02-3F0C4E69C0C2}"/>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027A4E7-A8AB-C6E5-4E82-49D0BBA0BF75}"/>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42414016-5824-D1A9-AF2E-70C347EB8DC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D5520974-DDF6-FB14-5D80-CAE74D253ACD}"/>
              </a:ext>
            </a:extLst>
          </p:cNvPr>
          <p:cNvSpPr/>
          <p:nvPr/>
        </p:nvSpPr>
        <p:spPr>
          <a:xfrm>
            <a:off x="310902" y="1627072"/>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C9F7955E-26B9-1951-F9AE-1C0D8C289F5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E208CE-149A-B888-F4E0-D06347809260}"/>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DECEF416-2444-3517-EEB5-C928B2F3A9B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49896" y="591783"/>
            <a:ext cx="10515600" cy="1325563"/>
          </a:xfrm>
        </p:spPr>
        <p:txBody>
          <a:bodyPr/>
          <a:lstStyle/>
          <a:p>
            <a:pPr>
              <a:defRPr/>
            </a:pPr>
            <a:r>
              <a:rPr lang="en-US" dirty="0"/>
              <a:t>Types of computers: </a:t>
            </a:r>
            <a:r>
              <a:rPr dirty="0"/>
              <a:t>Mainframes</a:t>
            </a:r>
          </a:p>
        </p:txBody>
      </p:sp>
      <p:sp>
        <p:nvSpPr>
          <p:cNvPr id="5" name="Content Placeholder 2"/>
          <p:cNvSpPr>
            <a:spLocks noGrp="1"/>
          </p:cNvSpPr>
          <p:nvPr>
            <p:ph idx="1"/>
          </p:nvPr>
        </p:nvSpPr>
        <p:spPr>
          <a:xfrm>
            <a:off x="-15366" y="1551540"/>
            <a:ext cx="6111366" cy="4350448"/>
          </a:xfrm>
        </p:spPr>
        <p:txBody>
          <a:bodyPr>
            <a:normAutofit/>
          </a:bodyPr>
          <a:lstStyle/>
          <a:p>
            <a:pPr lvl="1" algn="just">
              <a:lnSpc>
                <a:spcPct val="150000"/>
              </a:lnSpc>
              <a:buClr>
                <a:schemeClr val="accent5">
                  <a:lumMod val="75000"/>
                </a:schemeClr>
              </a:buClr>
              <a:tabLst>
                <a:tab pos="274320" algn="l"/>
              </a:tabLst>
              <a:defRPr/>
            </a:pPr>
            <a:r>
              <a:rPr sz="2800" dirty="0"/>
              <a:t>Priced from $5,000 to $5 million</a:t>
            </a:r>
            <a:r>
              <a:rPr lang="en-US" sz="2800" dirty="0"/>
              <a:t>.</a:t>
            </a:r>
            <a:endParaRPr sz="2800" dirty="0"/>
          </a:p>
          <a:p>
            <a:pPr lvl="1" algn="just">
              <a:lnSpc>
                <a:spcPct val="150000"/>
              </a:lnSpc>
              <a:buClr>
                <a:schemeClr val="accent5">
                  <a:lumMod val="75000"/>
                </a:schemeClr>
              </a:buClr>
              <a:tabLst>
                <a:tab pos="274320" algn="l"/>
              </a:tabLst>
              <a:defRPr/>
            </a:pPr>
            <a:r>
              <a:rPr sz="2800" dirty="0"/>
              <a:t>Water-cooled or air-cooled</a:t>
            </a:r>
            <a:r>
              <a:rPr lang="en-US" sz="2800" dirty="0"/>
              <a:t>.</a:t>
            </a:r>
            <a:endParaRPr sz="2800" dirty="0"/>
          </a:p>
          <a:p>
            <a:pPr lvl="1" algn="just">
              <a:lnSpc>
                <a:spcPct val="150000"/>
              </a:lnSpc>
              <a:buClr>
                <a:schemeClr val="accent5">
                  <a:lumMod val="75000"/>
                </a:schemeClr>
              </a:buClr>
              <a:tabLst>
                <a:tab pos="274320" algn="l"/>
              </a:tabLst>
              <a:defRPr/>
            </a:pPr>
            <a:r>
              <a:rPr sz="2800" dirty="0"/>
              <a:t>Used by banks, airlines, colleges, and the like for millions of</a:t>
            </a:r>
            <a:r>
              <a:rPr lang="en-US" sz="2800" dirty="0"/>
              <a:t> </a:t>
            </a:r>
            <a:r>
              <a:rPr sz="2800" dirty="0"/>
              <a:t>transactions</a:t>
            </a:r>
            <a:r>
              <a:rPr lang="en-US" sz="2800" dirty="0"/>
              <a:t>.</a:t>
            </a:r>
            <a:endParaRPr sz="2800" b="1" dirty="0">
              <a:solidFill>
                <a:schemeClr val="tx2">
                  <a:lumMod val="75000"/>
                </a:schemeClr>
              </a:solidFill>
            </a:endParaRPr>
          </a:p>
          <a:p>
            <a:pPr marL="0" indent="0" algn="just">
              <a:lnSpc>
                <a:spcPct val="150000"/>
              </a:lnSpc>
              <a:buClr>
                <a:schemeClr val="accent5">
                  <a:lumMod val="75000"/>
                </a:schemeClr>
              </a:buClr>
              <a:buNone/>
              <a:tabLst>
                <a:tab pos="274320" algn="l"/>
              </a:tabLst>
              <a:defRPr/>
            </a:pPr>
            <a:endParaRPr sz="2000" dirty="0"/>
          </a:p>
          <a:p>
            <a:pPr marL="274320" indent="-274320" algn="just">
              <a:lnSpc>
                <a:spcPct val="150000"/>
              </a:lnSpc>
              <a:buClr>
                <a:schemeClr val="accent5">
                  <a:lumMod val="75000"/>
                </a:schemeClr>
              </a:buClr>
              <a:tabLst>
                <a:tab pos="274320" algn="l"/>
              </a:tabLst>
              <a:defRPr/>
            </a:pPr>
            <a:endParaRPr dirty="0"/>
          </a:p>
        </p:txBody>
      </p:sp>
      <p:pic>
        <p:nvPicPr>
          <p:cNvPr id="6146" name="Picture 2" descr="C:\Users\user\AppData\Local\Microsoft\Windows\Temporary Internet Files\Content.IE5\14NT4GSZ\MC900044849[1].wmf"/>
          <p:cNvPicPr>
            <a:picLocks noChangeAspect="1" noChangeArrowheads="1"/>
          </p:cNvPicPr>
          <p:nvPr/>
        </p:nvPicPr>
        <p:blipFill>
          <a:blip r:embed="rId3" cstate="print"/>
          <a:srcRect/>
          <a:stretch>
            <a:fillRect/>
          </a:stretch>
        </p:blipFill>
        <p:spPr bwMode="auto">
          <a:xfrm rot="20405637">
            <a:off x="3715396" y="4192284"/>
            <a:ext cx="1435650" cy="1435650"/>
          </a:xfrm>
          <a:prstGeom prst="rect">
            <a:avLst/>
          </a:prstGeom>
          <a:no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pic>
        <p:nvPicPr>
          <p:cNvPr id="1026" name="Picture 2" descr="What is Mainframe Computers? – All From Tech"/>
          <p:cNvPicPr>
            <a:picLocks noChangeAspect="1" noChangeArrowheads="1"/>
          </p:cNvPicPr>
          <p:nvPr/>
        </p:nvPicPr>
        <p:blipFill>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5823198" y="1706585"/>
            <a:ext cx="6172200" cy="346685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6537F057-00E9-9D31-6A45-23A827792CF5}"/>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9B956C9E-20E6-CCA4-8591-091FA46BD96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158760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DC30E5-F9E9-87D6-6C70-B2601D46915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D7060DB-73DA-454A-BFA4-32661393F3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4960FED-9E3E-4EBC-9AC0-CA85F947FF6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9955EFFF-2BB9-5E43-0A3C-BC77DB9F717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A4D64035-31E0-B301-7BB6-19FE4322892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5FF30C6B-1567-8744-E411-01834634478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AAA742-A028-302A-EA2B-B2EC5F3A71A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7CF8C3D7-9B87-E54D-AC6A-B15099842C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26909" y="594321"/>
            <a:ext cx="10515600" cy="1325563"/>
          </a:xfrm>
        </p:spPr>
        <p:txBody>
          <a:bodyPr/>
          <a:lstStyle/>
          <a:p>
            <a:pPr>
              <a:defRPr/>
            </a:pPr>
            <a:r>
              <a:rPr lang="en-US" dirty="0"/>
              <a:t>Types of computers: </a:t>
            </a:r>
            <a:r>
              <a:rPr dirty="0"/>
              <a:t>Workstations</a:t>
            </a:r>
          </a:p>
        </p:txBody>
      </p:sp>
      <p:pic>
        <p:nvPicPr>
          <p:cNvPr id="14" name="Picture 13">
            <a:extLst>
              <a:ext uri="{FF2B5EF4-FFF2-40B4-BE49-F238E27FC236}">
                <a16:creationId xmlns:a16="http://schemas.microsoft.com/office/drawing/2014/main" id="{367EA848-AF6E-A775-ACF7-D2242A9CD53F}"/>
              </a:ext>
            </a:extLst>
          </p:cNvPr>
          <p:cNvPicPr>
            <a:picLocks noChangeAspect="1"/>
          </p:cNvPicPr>
          <p:nvPr/>
        </p:nvPicPr>
        <p:blipFill>
          <a:blip r:embed="rId5"/>
          <a:stretch>
            <a:fillRect/>
          </a:stretch>
        </p:blipFill>
        <p:spPr>
          <a:xfrm>
            <a:off x="195770" y="5857608"/>
            <a:ext cx="2381250" cy="933450"/>
          </a:xfrm>
          <a:prstGeom prst="rect">
            <a:avLst/>
          </a:prstGeom>
        </p:spPr>
      </p:pic>
      <p:pic>
        <p:nvPicPr>
          <p:cNvPr id="17" name="20220915_180747">
            <a:hlinkClick r:id="" action="ppaction://media"/>
            <a:extLst>
              <a:ext uri="{FF2B5EF4-FFF2-40B4-BE49-F238E27FC236}">
                <a16:creationId xmlns:a16="http://schemas.microsoft.com/office/drawing/2014/main" id="{8AF37969-7374-EA10-CFD1-F461E2B984F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6"/>
          <a:srcRect t="15822" b="15733"/>
          <a:stretch/>
        </p:blipFill>
        <p:spPr>
          <a:xfrm>
            <a:off x="1729818" y="1787579"/>
            <a:ext cx="8900466" cy="3807422"/>
          </a:xfrm>
          <a:prstGeom prst="rect">
            <a:avLst/>
          </a:prstGeom>
        </p:spPr>
      </p:pic>
      <p:sp>
        <p:nvSpPr>
          <p:cNvPr id="8" name="TextBox 7">
            <a:extLst>
              <a:ext uri="{FF2B5EF4-FFF2-40B4-BE49-F238E27FC236}">
                <a16:creationId xmlns:a16="http://schemas.microsoft.com/office/drawing/2014/main" id="{5825E959-B0F8-35DA-31A5-873215D8B9F7}"/>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65985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087"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7"/>
                                        </p:tgtEl>
                                      </p:cBhvr>
                                    </p:cmd>
                                  </p:childTnLst>
                                </p:cTn>
                              </p:par>
                            </p:childTnLst>
                          </p:cTn>
                        </p:par>
                      </p:childTnLst>
                    </p:cTn>
                  </p:par>
                </p:childTnLst>
              </p:cTn>
              <p:nextCondLst>
                <p:cond evt="onClick" delay="0">
                  <p:tgtEl>
                    <p:spTgt spid="17"/>
                  </p:tgtEl>
                </p:cond>
              </p:nextCondLst>
            </p:seq>
            <p:video>
              <p:cMediaNode vol="80000" mute="1">
                <p:cTn id="12" fill="hold" display="0">
                  <p:stCondLst>
                    <p:cond delay="indefinite"/>
                  </p:stCondLst>
                </p:cTn>
                <p:tgtEl>
                  <p:spTgt spid="17"/>
                </p:tgtEl>
              </p:cMediaNode>
            </p:vide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6DC30E5-F9E9-87D6-6C70-B2601D46915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D7060DB-73DA-454A-BFA4-32661393F3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84960FED-9E3E-4EBC-9AC0-CA85F947FF6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9955EFFF-2BB9-5E43-0A3C-BC77DB9F717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A4D64035-31E0-B301-7BB6-19FE4322892E}"/>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E908BB7-D99A-B11B-DBE7-1505F866E86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le 8">
            <a:extLst>
              <a:ext uri="{FF2B5EF4-FFF2-40B4-BE49-F238E27FC236}">
                <a16:creationId xmlns:a16="http://schemas.microsoft.com/office/drawing/2014/main" id="{5FF30C6B-1567-8744-E411-018346344788}"/>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4AAA742-A028-302A-EA2B-B2EC5F3A71A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7CF8C3D7-9B87-E54D-AC6A-B15099842C8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26909" y="594321"/>
            <a:ext cx="10515600" cy="1325563"/>
          </a:xfrm>
        </p:spPr>
        <p:txBody>
          <a:bodyPr/>
          <a:lstStyle/>
          <a:p>
            <a:pPr>
              <a:defRPr/>
            </a:pPr>
            <a:r>
              <a:rPr lang="en-US" dirty="0"/>
              <a:t>Types of computers: </a:t>
            </a:r>
            <a:r>
              <a:rPr dirty="0"/>
              <a:t>Workstations</a:t>
            </a:r>
          </a:p>
        </p:txBody>
      </p:sp>
      <p:sp>
        <p:nvSpPr>
          <p:cNvPr id="7171" name="Content Placeholder 2"/>
          <p:cNvSpPr>
            <a:spLocks noGrp="1"/>
          </p:cNvSpPr>
          <p:nvPr>
            <p:ph idx="1"/>
          </p:nvPr>
        </p:nvSpPr>
        <p:spPr>
          <a:xfrm>
            <a:off x="-115480" y="1638778"/>
            <a:ext cx="11303001" cy="4308475"/>
          </a:xfrm>
        </p:spPr>
        <p:txBody>
          <a:bodyPr/>
          <a:lstStyle/>
          <a:p>
            <a:pPr lvl="1" algn="just">
              <a:lnSpc>
                <a:spcPct val="150000"/>
              </a:lnSpc>
            </a:pPr>
            <a:r>
              <a:rPr altLang="en-US" sz="2800" dirty="0"/>
              <a:t>Expensive, powerful personal computers</a:t>
            </a:r>
            <a:r>
              <a:rPr lang="en-US" altLang="en-US" sz="2800" dirty="0"/>
              <a:t>.</a:t>
            </a:r>
            <a:endParaRPr altLang="en-US" sz="2800" dirty="0"/>
          </a:p>
          <a:p>
            <a:pPr lvl="1" algn="just">
              <a:lnSpc>
                <a:spcPct val="150000"/>
              </a:lnSpc>
            </a:pPr>
            <a:r>
              <a:rPr altLang="en-US" sz="2800" dirty="0"/>
              <a:t>Required for scientific, mathematical, engineering, computer-aided design (CAD), computer-aided manufacturing (CAM)</a:t>
            </a:r>
            <a:r>
              <a:rPr lang="en-US" altLang="en-US" sz="2800" dirty="0"/>
              <a:t>.</a:t>
            </a:r>
            <a:endParaRPr altLang="en-US" sz="2800" dirty="0"/>
          </a:p>
          <a:p>
            <a:pPr lvl="1" algn="just">
              <a:lnSpc>
                <a:spcPct val="150000"/>
              </a:lnSpc>
            </a:pPr>
            <a:r>
              <a:rPr altLang="en-US" sz="2800" dirty="0"/>
              <a:t>Used for designing cars</a:t>
            </a:r>
            <a:r>
              <a:rPr lang="ar-EG" altLang="en-US" sz="2800" dirty="0"/>
              <a:t> </a:t>
            </a:r>
            <a:r>
              <a:rPr lang="en-US" altLang="en-US" sz="2800" dirty="0"/>
              <a:t>and</a:t>
            </a:r>
            <a:r>
              <a:rPr altLang="en-US" sz="2800" dirty="0"/>
              <a:t> movie special effects</a:t>
            </a:r>
            <a:r>
              <a:rPr lang="en-US" altLang="en-US" dirty="0"/>
              <a:t>.</a:t>
            </a:r>
            <a:endParaRPr altLang="en-US" sz="2800" dirty="0"/>
          </a:p>
        </p:txBody>
      </p:sp>
      <p:pic>
        <p:nvPicPr>
          <p:cNvPr id="5122" name="Picture 2" descr="Dell Workstation Computer, Maitri Technologies | ID: 1412628799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67347" y="3392488"/>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367EA848-AF6E-A775-ACF7-D2242A9CD53F}"/>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7ABDBDF1-592D-6601-D3E4-6A20373453DB}"/>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099552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ADC449F-D5A7-9D1B-499A-6122EB64EB8C}"/>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9EF525A-66AE-2C27-4C57-F47803988C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5" name="Rectangle 4">
            <a:extLst>
              <a:ext uri="{FF2B5EF4-FFF2-40B4-BE49-F238E27FC236}">
                <a16:creationId xmlns:a16="http://schemas.microsoft.com/office/drawing/2014/main" id="{C45134C4-156C-319B-6C4B-337728496A9E}"/>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1CFE2054-AE39-829C-D9ED-641A346DF5C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6EAC110B-3822-4062-23BB-11820F8DF4E5}"/>
              </a:ext>
            </a:extLst>
          </p:cNvPr>
          <p:cNvSpPr txBox="1"/>
          <p:nvPr/>
        </p:nvSpPr>
        <p:spPr>
          <a:xfrm>
            <a:off x="415828" y="396491"/>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4BE868B5-AD27-26C5-6D6A-66EACC665D2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9" name="Rectangle 8">
            <a:extLst>
              <a:ext uri="{FF2B5EF4-FFF2-40B4-BE49-F238E27FC236}">
                <a16:creationId xmlns:a16="http://schemas.microsoft.com/office/drawing/2014/main" id="{CAD28299-51EA-BE59-8086-B06FE79D9224}"/>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F460E19-4F37-C20A-9B1A-1156C995BA6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8DBD0B40-A9CF-0063-BF73-E621546325F5}"/>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99348" y="594321"/>
            <a:ext cx="10515600" cy="1325563"/>
          </a:xfrm>
        </p:spPr>
        <p:txBody>
          <a:bodyPr/>
          <a:lstStyle/>
          <a:p>
            <a:pPr>
              <a:defRPr/>
            </a:pPr>
            <a:r>
              <a:rPr lang="en-US" dirty="0"/>
              <a:t>Types of computers: </a:t>
            </a:r>
            <a:r>
              <a:rPr dirty="0"/>
              <a:t>Microcomputers</a:t>
            </a:r>
          </a:p>
        </p:txBody>
      </p:sp>
      <p:sp>
        <p:nvSpPr>
          <p:cNvPr id="8195" name="Content Placeholder 2"/>
          <p:cNvSpPr>
            <a:spLocks noGrp="1"/>
          </p:cNvSpPr>
          <p:nvPr>
            <p:ph idx="1"/>
          </p:nvPr>
        </p:nvSpPr>
        <p:spPr>
          <a:xfrm>
            <a:off x="0" y="1504602"/>
            <a:ext cx="9199418" cy="4308475"/>
          </a:xfrm>
        </p:spPr>
        <p:txBody>
          <a:bodyPr>
            <a:normAutofit/>
          </a:bodyPr>
          <a:lstStyle/>
          <a:p>
            <a:pPr lvl="1" algn="just" eaLnBrk="1" hangingPunct="1">
              <a:lnSpc>
                <a:spcPct val="150000"/>
              </a:lnSpc>
            </a:pPr>
            <a:r>
              <a:rPr altLang="en-US" sz="2800" dirty="0"/>
              <a:t>Personal computers that cost $500 to $5,000</a:t>
            </a:r>
            <a:r>
              <a:rPr lang="en-US" altLang="en-US" sz="2800" dirty="0"/>
              <a:t>.</a:t>
            </a:r>
            <a:endParaRPr altLang="en-US" sz="2800" dirty="0"/>
          </a:p>
          <a:p>
            <a:pPr lvl="1" algn="just" eaLnBrk="1" hangingPunct="1">
              <a:lnSpc>
                <a:spcPct val="150000"/>
              </a:lnSpc>
            </a:pPr>
            <a:r>
              <a:rPr altLang="en-US" sz="2800" dirty="0"/>
              <a:t>Used either stand-alone or in a network</a:t>
            </a:r>
            <a:r>
              <a:rPr lang="en-US" altLang="en-US" sz="2800" dirty="0"/>
              <a:t>.</a:t>
            </a:r>
            <a:endParaRPr altLang="en-US" sz="2800" dirty="0"/>
          </a:p>
          <a:p>
            <a:pPr lvl="1" algn="just" eaLnBrk="1" hangingPunct="1">
              <a:lnSpc>
                <a:spcPct val="150000"/>
              </a:lnSpc>
            </a:pPr>
            <a:r>
              <a:rPr altLang="en-US" sz="2800" dirty="0"/>
              <a:t>Types </a:t>
            </a:r>
            <a:r>
              <a:rPr lang="en-US" altLang="en-US" sz="2800" dirty="0"/>
              <a:t>include</a:t>
            </a:r>
            <a:r>
              <a:rPr altLang="en-US" sz="2800" dirty="0"/>
              <a:t> desktop, tower, notebooks (laptops), netbooks, tablets</a:t>
            </a:r>
            <a:r>
              <a:rPr lang="en-US" altLang="en-US" sz="2800" dirty="0"/>
              <a:t>.</a:t>
            </a:r>
            <a:endParaRPr altLang="en-US" sz="2800" dirty="0"/>
          </a:p>
        </p:txBody>
      </p:sp>
      <p:pic>
        <p:nvPicPr>
          <p:cNvPr id="8197" name="Picture 6" descr="C:\Users\user\AppData\Local\Microsoft\Windows\Temporary Internet Files\Content.IE5\NJ54PAKZ\MC90043264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7297" y="1817689"/>
            <a:ext cx="2437862" cy="243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P Laptop 15-dw3203nia | HP® Official Si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6177" y="3448428"/>
            <a:ext cx="2612460" cy="195934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78C8815-197E-6142-0C14-26B79C599C52}"/>
              </a:ext>
            </a:extLst>
          </p:cNvPr>
          <p:cNvPicPr>
            <a:picLocks noChangeAspect="1"/>
          </p:cNvPicPr>
          <p:nvPr/>
        </p:nvPicPr>
        <p:blipFill>
          <a:blip r:embed="rId5"/>
          <a:stretch>
            <a:fillRect/>
          </a:stretch>
        </p:blipFill>
        <p:spPr>
          <a:xfrm>
            <a:off x="195770" y="5857608"/>
            <a:ext cx="2381250" cy="933450"/>
          </a:xfrm>
          <a:prstGeom prst="rect">
            <a:avLst/>
          </a:prstGeom>
        </p:spPr>
      </p:pic>
      <p:sp>
        <p:nvSpPr>
          <p:cNvPr id="15" name="TextBox 14">
            <a:extLst>
              <a:ext uri="{FF2B5EF4-FFF2-40B4-BE49-F238E27FC236}">
                <a16:creationId xmlns:a16="http://schemas.microsoft.com/office/drawing/2014/main" id="{15348EA1-5FA2-FC35-1466-7A219A2D843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519453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C540CC-21A6-DC38-FE0A-43FD197248E3}"/>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36C6FD0-80D0-5353-ADBF-ED5F2CA5A72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F50A2206-5B6B-0410-E0C0-D849801FF735}"/>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02358F1C-C108-4F01-5C0D-D7809ACA747B}"/>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DA3D278A-F65E-4309-F8A0-603B000FA555}"/>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C31266D4-EA53-7EC8-329E-B9593E543E3E}"/>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471C7458-9C92-2CDD-550A-F6A3FD0EAD95}"/>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042A773-4CC4-4013-A2D9-9458F035BA4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14F9BE87-4405-13B8-6C95-A7E9E8A1487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76400" y="613417"/>
            <a:ext cx="10515600" cy="1325563"/>
          </a:xfrm>
        </p:spPr>
        <p:txBody>
          <a:bodyPr/>
          <a:lstStyle/>
          <a:p>
            <a:pPr>
              <a:defRPr/>
            </a:pPr>
            <a:r>
              <a:rPr lang="en-US" dirty="0"/>
              <a:t>Types of computers: </a:t>
            </a:r>
            <a:r>
              <a:rPr dirty="0"/>
              <a:t>Microcontrollers</a:t>
            </a:r>
          </a:p>
        </p:txBody>
      </p:sp>
      <p:sp>
        <p:nvSpPr>
          <p:cNvPr id="9219" name="Content Placeholder 2"/>
          <p:cNvSpPr>
            <a:spLocks noGrp="1"/>
          </p:cNvSpPr>
          <p:nvPr>
            <p:ph idx="1"/>
          </p:nvPr>
        </p:nvSpPr>
        <p:spPr>
          <a:xfrm>
            <a:off x="-29641" y="1598777"/>
            <a:ext cx="10515600" cy="4348163"/>
          </a:xfrm>
        </p:spPr>
        <p:txBody>
          <a:bodyPr/>
          <a:lstStyle/>
          <a:p>
            <a:pPr marL="644525" lvl="1" indent="-257175" algn="just" defTabSz="1031875">
              <a:lnSpc>
                <a:spcPct val="150000"/>
              </a:lnSpc>
            </a:pPr>
            <a:r>
              <a:rPr altLang="en-US" sz="2800" dirty="0"/>
              <a:t>Tiny, specialized microprocessors inside appliances &amp; automobiles</a:t>
            </a:r>
            <a:r>
              <a:rPr lang="en-US" altLang="en-US" sz="2800" dirty="0"/>
              <a:t>.</a:t>
            </a:r>
            <a:endParaRPr altLang="en-US" sz="2800" dirty="0"/>
          </a:p>
          <a:p>
            <a:pPr marL="644525" lvl="1" indent="-257175" algn="just" defTabSz="1031875">
              <a:lnSpc>
                <a:spcPct val="150000"/>
              </a:lnSpc>
            </a:pPr>
            <a:r>
              <a:rPr altLang="en-US" sz="2800" dirty="0"/>
              <a:t>They are in microwaves, programmable ovens, blood-pressure monitors, air bag sensors, vibration sensors, MP3 players, digital cameras, keyboards, car systems, etc.</a:t>
            </a:r>
          </a:p>
        </p:txBody>
      </p:sp>
      <p:pic>
        <p:nvPicPr>
          <p:cNvPr id="3" name="Picture 2" descr="Microcontrollers, Meet MicroBlock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91803" y="3646664"/>
            <a:ext cx="3202149" cy="193094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961E3EB1-314E-23B6-5492-4DA6FBA330BA}"/>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86BECA58-CFE0-E6CE-0C03-53720CD83E5C}"/>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5525457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4550B8C-C7EB-9554-413B-14FC74E56926}"/>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09BCA15-409F-CC45-8DAE-BCAD3D6C32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2A1E265E-0B95-B615-098C-D2B109657DE9}"/>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DC8EF02-87B0-72C8-962C-03E4C2826576}"/>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50086D3-E453-6523-EB8B-CD67E39D0937}"/>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E2D13A0B-AD7E-FD59-80B0-139669C2AA32}"/>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2326DC48-4CB6-7AA5-6A82-1CFB62C775FD}"/>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05CE046-E847-DF39-DF3E-512C74F90CF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28CB3202-EFFD-1F49-2701-9D6410E52239}"/>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639449" y="574133"/>
            <a:ext cx="10515600" cy="1325563"/>
          </a:xfrm>
        </p:spPr>
        <p:txBody>
          <a:bodyPr/>
          <a:lstStyle/>
          <a:p>
            <a:pPr>
              <a:defRPr/>
            </a:pPr>
            <a:r>
              <a:rPr lang="en-US" dirty="0"/>
              <a:t>Types of computers: </a:t>
            </a:r>
            <a:r>
              <a:rPr dirty="0"/>
              <a:t>Servers</a:t>
            </a:r>
          </a:p>
        </p:txBody>
      </p:sp>
      <p:sp>
        <p:nvSpPr>
          <p:cNvPr id="3" name="Content Placeholder 2"/>
          <p:cNvSpPr>
            <a:spLocks noGrp="1"/>
          </p:cNvSpPr>
          <p:nvPr>
            <p:ph idx="1"/>
          </p:nvPr>
        </p:nvSpPr>
        <p:spPr>
          <a:xfrm>
            <a:off x="209152" y="1499618"/>
            <a:ext cx="8680174" cy="4308475"/>
          </a:xfrm>
        </p:spPr>
        <p:txBody>
          <a:bodyPr>
            <a:normAutofit fontScale="85000" lnSpcReduction="20000"/>
          </a:bodyPr>
          <a:lstStyle/>
          <a:p>
            <a:pPr marL="274320" indent="-274320" algn="just">
              <a:lnSpc>
                <a:spcPct val="150000"/>
              </a:lnSpc>
              <a:buClr>
                <a:schemeClr val="accent5">
                  <a:lumMod val="75000"/>
                </a:schemeClr>
              </a:buClr>
              <a:tabLst>
                <a:tab pos="274320" algn="l"/>
              </a:tabLst>
              <a:defRPr/>
            </a:pPr>
            <a:r>
              <a:rPr dirty="0"/>
              <a:t>The word </a:t>
            </a:r>
            <a:r>
              <a:rPr b="1" i="1" dirty="0"/>
              <a:t>server</a:t>
            </a:r>
            <a:r>
              <a:rPr dirty="0"/>
              <a:t> describes the way a computer—whether mainframe, workstation, or PC—is used. </a:t>
            </a:r>
          </a:p>
          <a:p>
            <a:pPr marL="274320" indent="-274320" algn="just">
              <a:lnSpc>
                <a:spcPct val="150000"/>
              </a:lnSpc>
              <a:buClr>
                <a:schemeClr val="accent5">
                  <a:lumMod val="75000"/>
                </a:schemeClr>
              </a:buClr>
              <a:tabLst>
                <a:tab pos="274320" algn="l"/>
              </a:tabLst>
              <a:defRPr/>
            </a:pPr>
            <a:r>
              <a:rPr dirty="0"/>
              <a:t>A central computer connected (wired or wirelessly) to other computers on a client/server network</a:t>
            </a:r>
            <a:r>
              <a:rPr lang="en-US" dirty="0"/>
              <a:t>.</a:t>
            </a:r>
            <a:endParaRPr dirty="0"/>
          </a:p>
          <a:p>
            <a:pPr marL="274320" indent="-274320" algn="just">
              <a:lnSpc>
                <a:spcPct val="150000"/>
              </a:lnSpc>
              <a:buClr>
                <a:schemeClr val="accent5">
                  <a:lumMod val="75000"/>
                </a:schemeClr>
              </a:buClr>
              <a:tabLst>
                <a:tab pos="274320" algn="l"/>
              </a:tabLst>
              <a:defRPr/>
            </a:pPr>
            <a:r>
              <a:rPr dirty="0"/>
              <a:t>Purpose: Hold data and programs for clients to access and to supply services for clients</a:t>
            </a:r>
            <a:r>
              <a:rPr lang="en-US" dirty="0"/>
              <a:t>.</a:t>
            </a:r>
            <a:endParaRPr dirty="0"/>
          </a:p>
          <a:p>
            <a:pPr lvl="1" algn="just">
              <a:lnSpc>
                <a:spcPct val="150000"/>
              </a:lnSpc>
              <a:buClr>
                <a:schemeClr val="accent5">
                  <a:lumMod val="75000"/>
                </a:schemeClr>
              </a:buClr>
              <a:tabLst>
                <a:tab pos="274320" algn="l"/>
              </a:tabLst>
              <a:defRPr/>
            </a:pPr>
            <a:r>
              <a:rPr sz="2800" dirty="0"/>
              <a:t>Clients are other computers, such as PCs or workstations, on which users run applications</a:t>
            </a:r>
          </a:p>
          <a:p>
            <a:pPr marL="274320" indent="-274320" algn="just">
              <a:lnSpc>
                <a:spcPct val="150000"/>
              </a:lnSpc>
              <a:buClr>
                <a:schemeClr val="accent5">
                  <a:lumMod val="75000"/>
                </a:schemeClr>
              </a:buClr>
              <a:tabLst>
                <a:tab pos="274320" algn="l"/>
              </a:tabLst>
              <a:defRPr/>
            </a:pPr>
            <a:endParaRPr dirty="0"/>
          </a:p>
        </p:txBody>
      </p:sp>
      <p:pic>
        <p:nvPicPr>
          <p:cNvPr id="3074" name="Picture 2" descr="File:Server-based-network.svg - Wikimedia Comm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6090" y="1333510"/>
            <a:ext cx="3481058" cy="359709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2B30C283-C02B-CEA8-6F0E-8F3B527926A8}"/>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26DEEC0F-8574-3A70-25B8-3F2D06B0BD79}"/>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3097212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D716660-168F-C082-2552-0988C341C640}"/>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FE9176C-0C01-AE67-1708-FA7D3D157C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8" name="Rectangle 7">
            <a:extLst>
              <a:ext uri="{FF2B5EF4-FFF2-40B4-BE49-F238E27FC236}">
                <a16:creationId xmlns:a16="http://schemas.microsoft.com/office/drawing/2014/main" id="{DD5998FF-5294-7ED9-B214-BFC0DC2F9E50}"/>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FD3E6AED-DA80-6DEB-CAE0-BAC59F6503C5}"/>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EB73B0D8-8E89-E923-FF62-748F3FDF6183}"/>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B5C33AF0-746F-2DD9-C597-D78CD0161F70}"/>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651CA63A-E43A-614E-7234-6D7F5120943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FBECE43-BA42-61A0-917D-1B43E60F15DA}"/>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E3DE220A-1FAB-20E5-DD2A-77EF45BBE2AD}"/>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771861" y="536802"/>
            <a:ext cx="10515600" cy="1325563"/>
          </a:xfrm>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416701" y="1746072"/>
            <a:ext cx="10994571" cy="4337277"/>
          </a:xfrm>
        </p:spPr>
        <p:txBody>
          <a:bodyPr>
            <a:normAutofit/>
          </a:bodyPr>
          <a:lstStyle/>
          <a:p>
            <a:pPr>
              <a:spcAft>
                <a:spcPct val="20000"/>
              </a:spcAft>
            </a:pPr>
            <a:r>
              <a:rPr lang="en-US" altLang="en-US" dirty="0"/>
              <a:t>Computer network: A collection of computers and other devices that are connected together.</a:t>
            </a:r>
          </a:p>
          <a:p>
            <a:pPr lvl="1">
              <a:spcAft>
                <a:spcPct val="20000"/>
              </a:spcAft>
            </a:pPr>
            <a:r>
              <a:rPr lang="en-US" altLang="en-US" sz="2200" dirty="0"/>
              <a:t>Users can share hardware, software, and data</a:t>
            </a:r>
          </a:p>
          <a:p>
            <a:pPr lvl="1">
              <a:spcAft>
                <a:spcPct val="20000"/>
              </a:spcAft>
            </a:pPr>
            <a:r>
              <a:rPr lang="en-US" altLang="en-US" sz="2200" dirty="0"/>
              <a:t>Users  can communicate with each other</a:t>
            </a:r>
          </a:p>
          <a:p>
            <a:pPr>
              <a:spcAft>
                <a:spcPct val="20000"/>
              </a:spcAft>
            </a:pPr>
            <a:r>
              <a:rPr lang="en-US" altLang="en-US" dirty="0"/>
              <a:t>Network servers: Manage resources on a network</a:t>
            </a:r>
          </a:p>
          <a:p>
            <a:pPr>
              <a:spcAft>
                <a:spcPct val="20000"/>
              </a:spcAft>
            </a:pPr>
            <a:r>
              <a:rPr lang="en-US" altLang="en-US" dirty="0"/>
              <a:t>Clients: Access resources through the network server</a:t>
            </a:r>
          </a:p>
          <a:p>
            <a:pPr marL="0" indent="0">
              <a:buNone/>
            </a:pPr>
            <a:endParaRPr lang="en-US" dirty="0"/>
          </a:p>
        </p:txBody>
      </p:sp>
      <p:pic>
        <p:nvPicPr>
          <p:cNvPr id="17" name="Picture 16">
            <a:extLst>
              <a:ext uri="{FF2B5EF4-FFF2-40B4-BE49-F238E27FC236}">
                <a16:creationId xmlns:a16="http://schemas.microsoft.com/office/drawing/2014/main" id="{C61A2760-5696-AC73-8CE5-0C9B82A23938}"/>
              </a:ext>
            </a:extLst>
          </p:cNvPr>
          <p:cNvPicPr>
            <a:picLocks noChangeAspect="1"/>
          </p:cNvPicPr>
          <p:nvPr/>
        </p:nvPicPr>
        <p:blipFill>
          <a:blip r:embed="rId3"/>
          <a:stretch>
            <a:fillRect/>
          </a:stretch>
        </p:blipFill>
        <p:spPr>
          <a:xfrm>
            <a:off x="195770" y="5857608"/>
            <a:ext cx="2381250" cy="933450"/>
          </a:xfrm>
          <a:prstGeom prst="rect">
            <a:avLst/>
          </a:prstGeom>
        </p:spPr>
      </p:pic>
      <p:sp>
        <p:nvSpPr>
          <p:cNvPr id="4" name="TextBox 3">
            <a:extLst>
              <a:ext uri="{FF2B5EF4-FFF2-40B4-BE49-F238E27FC236}">
                <a16:creationId xmlns:a16="http://schemas.microsoft.com/office/drawing/2014/main" id="{5254D44A-FCA4-A0FB-B72A-F6ED0FE68243}"/>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1069296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3974491-9CD2-6D25-2086-C8DFFBC75C53}"/>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4B6E540-0CEA-E90E-73B1-1CDEBE725F6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1992255C-0B3A-D306-F56B-11DA7ED3B3EB}"/>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B24241B2-0A93-A0D5-B56E-03F9D5434452}"/>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69E6040-53B4-F8EA-5A96-EDC5C75DBDE1}"/>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0588DC03-596B-0E47-6923-BF1FA725D702}"/>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DDB708E6-A599-3A42-CC92-D7EDF0EE652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CE5A15E-C7AF-94ED-87E2-3E794E4C6418}"/>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354FAF92-A7D7-F20A-7F9C-7C35147087AB}"/>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954992" y="631059"/>
            <a:ext cx="10515600" cy="1325563"/>
          </a:xfrm>
        </p:spPr>
        <p:txBody>
          <a:bodyPr/>
          <a:lstStyle/>
          <a:p>
            <a:r>
              <a:rPr lang="en-US" altLang="en-US" dirty="0"/>
              <a:t>Computer Networks and the Internet</a:t>
            </a:r>
            <a:endParaRPr lang="en-US" dirty="0"/>
          </a:p>
        </p:txBody>
      </p:sp>
      <p:sp>
        <p:nvSpPr>
          <p:cNvPr id="3" name="Content Placeholder 2"/>
          <p:cNvSpPr>
            <a:spLocks noGrp="1"/>
          </p:cNvSpPr>
          <p:nvPr>
            <p:ph idx="1"/>
          </p:nvPr>
        </p:nvSpPr>
        <p:spPr>
          <a:xfrm>
            <a:off x="838199" y="1839686"/>
            <a:ext cx="10994571" cy="4337277"/>
          </a:xfrm>
        </p:spPr>
        <p:txBody>
          <a:bodyPr>
            <a:normAutofit/>
          </a:bodyPr>
          <a:lstStyle/>
          <a:p>
            <a:pPr>
              <a:spcAft>
                <a:spcPct val="20000"/>
              </a:spcAft>
            </a:pPr>
            <a:r>
              <a:rPr lang="en-US" altLang="en-US" dirty="0"/>
              <a:t>Computer networks exist in many sizes and types</a:t>
            </a:r>
          </a:p>
          <a:p>
            <a:pPr lvl="1">
              <a:spcAft>
                <a:spcPct val="20000"/>
              </a:spcAft>
            </a:pPr>
            <a:r>
              <a:rPr lang="en-US" altLang="en-US" sz="2200" dirty="0"/>
              <a:t>Home networks</a:t>
            </a:r>
          </a:p>
          <a:p>
            <a:pPr lvl="1">
              <a:spcAft>
                <a:spcPct val="20000"/>
              </a:spcAft>
            </a:pPr>
            <a:r>
              <a:rPr lang="en-US" altLang="en-US" sz="2200" dirty="0"/>
              <a:t>University and small business networks</a:t>
            </a:r>
          </a:p>
          <a:p>
            <a:pPr lvl="1">
              <a:spcAft>
                <a:spcPct val="20000"/>
              </a:spcAft>
            </a:pPr>
            <a:r>
              <a:rPr lang="en-US" altLang="en-US" sz="2200" dirty="0"/>
              <a:t>Large corporate</a:t>
            </a:r>
          </a:p>
          <a:p>
            <a:pPr lvl="1">
              <a:spcAft>
                <a:spcPct val="20000"/>
              </a:spcAft>
            </a:pPr>
            <a:r>
              <a:rPr lang="en-US" altLang="en-US" sz="2200" dirty="0"/>
              <a:t>The Internet</a:t>
            </a:r>
          </a:p>
          <a:p>
            <a:endParaRPr lang="en-US" dirty="0"/>
          </a:p>
        </p:txBody>
      </p:sp>
      <p:pic>
        <p:nvPicPr>
          <p:cNvPr id="15" name="Picture 14">
            <a:extLst>
              <a:ext uri="{FF2B5EF4-FFF2-40B4-BE49-F238E27FC236}">
                <a16:creationId xmlns:a16="http://schemas.microsoft.com/office/drawing/2014/main" id="{F147D356-4A4F-7D45-4D9C-999CD168E7C7}"/>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3E2FA6E8-37F6-FC96-90B8-30C9ABC44230}"/>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3351620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018940E-F0EF-1366-102D-CBB443A59B95}"/>
              </a:ext>
            </a:extLst>
          </p:cNvPr>
          <p:cNvSpPr/>
          <p:nvPr/>
        </p:nvSpPr>
        <p:spPr>
          <a:xfrm>
            <a:off x="4116991" y="709820"/>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3AF471A-48FC-55FF-1CEC-A6D6723F1CB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69437"/>
            <a:ext cx="2036258" cy="1800993"/>
          </a:xfrm>
          <a:prstGeom prst="rect">
            <a:avLst/>
          </a:prstGeom>
        </p:spPr>
      </p:pic>
      <p:sp>
        <p:nvSpPr>
          <p:cNvPr id="6" name="Rectangle 5">
            <a:extLst>
              <a:ext uri="{FF2B5EF4-FFF2-40B4-BE49-F238E27FC236}">
                <a16:creationId xmlns:a16="http://schemas.microsoft.com/office/drawing/2014/main" id="{35D41EB9-9F72-F1B1-3132-C06863CC62B8}"/>
              </a:ext>
            </a:extLst>
          </p:cNvPr>
          <p:cNvSpPr/>
          <p:nvPr/>
        </p:nvSpPr>
        <p:spPr>
          <a:xfrm>
            <a:off x="310902" y="237016"/>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62FC6536-46A0-9BE2-6E88-668288E9EDA6}"/>
              </a:ext>
            </a:extLst>
          </p:cNvPr>
          <p:cNvSpPr txBox="1"/>
          <p:nvPr/>
        </p:nvSpPr>
        <p:spPr>
          <a:xfrm>
            <a:off x="431054" y="25865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183A8E60-5878-7E16-C586-7261CC2392FF}"/>
              </a:ext>
            </a:extLst>
          </p:cNvPr>
          <p:cNvSpPr txBox="1"/>
          <p:nvPr/>
        </p:nvSpPr>
        <p:spPr>
          <a:xfrm>
            <a:off x="415828" y="420509"/>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E63A038A-9575-356A-0F52-8D20824392C0}"/>
              </a:ext>
            </a:extLst>
          </p:cNvPr>
          <p:cNvSpPr/>
          <p:nvPr/>
        </p:nvSpPr>
        <p:spPr>
          <a:xfrm>
            <a:off x="310902" y="1514209"/>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F0F33C78-573B-8670-2467-00C05EE0C771}"/>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AB9E1D4-D2D0-CD86-2FDB-AA39A8BFC333}"/>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936494F-574C-10F4-B8B8-5E95BC7021A2}"/>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584724" y="641069"/>
            <a:ext cx="10515600" cy="1325563"/>
          </a:xfrm>
        </p:spPr>
        <p:txBody>
          <a:bodyPr>
            <a:normAutofit/>
          </a:bodyPr>
          <a:lstStyle/>
          <a:p>
            <a:r>
              <a:rPr lang="en-US" altLang="en-US" sz="3600" dirty="0"/>
              <a:t>What Are the Internet and the</a:t>
            </a:r>
            <a:r>
              <a:rPr lang="ar-EG" altLang="en-US" sz="3600" dirty="0"/>
              <a:t> </a:t>
            </a:r>
            <a:r>
              <a:rPr lang="en-US" altLang="en-US" sz="3600" dirty="0"/>
              <a:t>World Wide Web?</a:t>
            </a:r>
            <a:endParaRPr lang="en-US" sz="3600" dirty="0"/>
          </a:p>
        </p:txBody>
      </p:sp>
      <p:sp>
        <p:nvSpPr>
          <p:cNvPr id="3" name="Content Placeholder 2"/>
          <p:cNvSpPr>
            <a:spLocks noGrp="1"/>
          </p:cNvSpPr>
          <p:nvPr>
            <p:ph idx="1"/>
          </p:nvPr>
        </p:nvSpPr>
        <p:spPr>
          <a:xfrm>
            <a:off x="310902" y="1383077"/>
            <a:ext cx="11684496" cy="4659086"/>
          </a:xfrm>
        </p:spPr>
        <p:txBody>
          <a:bodyPr>
            <a:normAutofit/>
          </a:bodyPr>
          <a:lstStyle/>
          <a:p>
            <a:pPr algn="just">
              <a:lnSpc>
                <a:spcPct val="160000"/>
              </a:lnSpc>
              <a:spcBef>
                <a:spcPct val="15000"/>
              </a:spcBef>
              <a:spcAft>
                <a:spcPct val="15000"/>
              </a:spcAft>
            </a:pPr>
            <a:r>
              <a:rPr lang="en-US" altLang="en-US" dirty="0"/>
              <a:t>Internet: The largest and most well-known computer network in the world.</a:t>
            </a:r>
          </a:p>
          <a:p>
            <a:pPr algn="just">
              <a:lnSpc>
                <a:spcPct val="160000"/>
              </a:lnSpc>
              <a:spcBef>
                <a:spcPct val="15000"/>
              </a:spcBef>
              <a:spcAft>
                <a:spcPct val="15000"/>
              </a:spcAft>
            </a:pPr>
            <a:r>
              <a:rPr lang="en-US" altLang="en-US" dirty="0"/>
              <a:t>World Wide Web: One resource (a vast collection of Web pages) available through the Internet.</a:t>
            </a:r>
          </a:p>
          <a:p>
            <a:pPr lvl="1" algn="just">
              <a:lnSpc>
                <a:spcPct val="160000"/>
              </a:lnSpc>
              <a:spcBef>
                <a:spcPct val="15000"/>
              </a:spcBef>
              <a:spcAft>
                <a:spcPct val="15000"/>
              </a:spcAft>
            </a:pPr>
            <a:r>
              <a:rPr lang="en-US" altLang="en-US" dirty="0"/>
              <a:t>Web sites contain Web pages stored on Web servers.</a:t>
            </a:r>
          </a:p>
          <a:p>
            <a:pPr lvl="1" algn="just">
              <a:lnSpc>
                <a:spcPct val="160000"/>
              </a:lnSpc>
              <a:spcBef>
                <a:spcPct val="15000"/>
              </a:spcBef>
              <a:spcAft>
                <a:spcPct val="15000"/>
              </a:spcAft>
            </a:pPr>
            <a:r>
              <a:rPr lang="en-US" altLang="en-US" dirty="0"/>
              <a:t>Web pages viewed using a Web browser (Internet Explorer, Chrome, Safari, Firefox, Opera, etc.)</a:t>
            </a:r>
          </a:p>
        </p:txBody>
      </p:sp>
      <p:pic>
        <p:nvPicPr>
          <p:cNvPr id="15" name="Picture 14">
            <a:extLst>
              <a:ext uri="{FF2B5EF4-FFF2-40B4-BE49-F238E27FC236}">
                <a16:creationId xmlns:a16="http://schemas.microsoft.com/office/drawing/2014/main" id="{36D1A178-8086-5727-7C0A-0722B71EF8EC}"/>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58D6638-0067-0B4A-7D5D-25580C0C757F}"/>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3376231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7AB3143-AED3-B28E-FEB1-B5B27E09B6D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7D71D3-55DE-523A-9CC8-1015E62E5D3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D42D275A-D58E-BEB0-6FF7-4DA9AEE5708C}"/>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95B721D8-2A1B-C255-6587-509E8FA0510D}"/>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DF1AA374-02FF-1400-49EB-18C15785EA15}"/>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C097DD9F-F72C-009A-CB03-FA5047982629}"/>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92F8EC2E-03D3-5F83-12FC-6D511C375EEA}"/>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B5803F-24FD-5744-76DB-A0C64A2FD3FB}"/>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37A594A2-2460-3A39-75F1-ACF4316C4C0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1639395" y="32447"/>
            <a:ext cx="10515600" cy="1325563"/>
          </a:xfrm>
        </p:spPr>
        <p:txBody>
          <a:bodyPr/>
          <a:lstStyle/>
          <a:p>
            <a:r>
              <a:rPr lang="en-US" dirty="0"/>
              <a:t>Review </a:t>
            </a:r>
          </a:p>
        </p:txBody>
      </p:sp>
      <p:sp>
        <p:nvSpPr>
          <p:cNvPr id="3" name="Content Placeholder 2"/>
          <p:cNvSpPr>
            <a:spLocks noGrp="1"/>
          </p:cNvSpPr>
          <p:nvPr>
            <p:ph idx="1"/>
          </p:nvPr>
        </p:nvSpPr>
        <p:spPr>
          <a:xfrm>
            <a:off x="389206" y="1599090"/>
            <a:ext cx="7131339" cy="4348163"/>
          </a:xfrm>
        </p:spPr>
        <p:txBody>
          <a:bodyPr/>
          <a:lstStyle/>
          <a:p>
            <a:r>
              <a:rPr lang="en-US" b="1" dirty="0"/>
              <a:t>Applications: </a:t>
            </a:r>
            <a:r>
              <a:rPr lang="en-US" dirty="0"/>
              <a:t>Any program you run on your computer.</a:t>
            </a:r>
          </a:p>
          <a:p>
            <a:r>
              <a:rPr lang="en-US" dirty="0"/>
              <a:t>Programs are comprised of millions of instructions.</a:t>
            </a:r>
          </a:p>
          <a:p>
            <a:r>
              <a:rPr lang="en-US" b="1" dirty="0"/>
              <a:t>The Operating System: </a:t>
            </a:r>
            <a:r>
              <a:rPr lang="en-US" dirty="0"/>
              <a:t>Starts running when the computer boots up. Manager/supervisor Can run multiple programs at once .</a:t>
            </a:r>
          </a:p>
          <a:p>
            <a:endParaRPr lang="en-US" dirty="0"/>
          </a:p>
        </p:txBody>
      </p:sp>
      <p:pic>
        <p:nvPicPr>
          <p:cNvPr id="5" name="Picture 2" descr="Abstrac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3039" y="1690688"/>
            <a:ext cx="2854025" cy="40809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47608EB0-2F51-9087-1B84-C67CCF347A1B}"/>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860DFA6B-8852-D946-77A8-B132FAB7A686}"/>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159230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9D0AB4C-265D-F750-8609-9A74EC505944}"/>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BC1F21F-75C3-C0FC-002B-9E1C24B8297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7" name="Rectangle 6">
            <a:extLst>
              <a:ext uri="{FF2B5EF4-FFF2-40B4-BE49-F238E27FC236}">
                <a16:creationId xmlns:a16="http://schemas.microsoft.com/office/drawing/2014/main" id="{89FF866F-E081-1164-7C67-9CE729E3CC7D}"/>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AF1583B4-58A7-0EFF-D965-47FD3DAA1588}"/>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62DA73FE-0FCD-CF75-BA5F-476A4C29E79B}"/>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1215F1CB-09D8-B1F5-0088-55CE4A610787}"/>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 name="Rectangle 10">
            <a:extLst>
              <a:ext uri="{FF2B5EF4-FFF2-40B4-BE49-F238E27FC236}">
                <a16:creationId xmlns:a16="http://schemas.microsoft.com/office/drawing/2014/main" id="{1956A9B0-68B6-24CD-27A9-0386761FB873}"/>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320529A-4429-A9E9-AAFE-AA8DB7639716}"/>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5" name="TextBox 14">
            <a:extLst>
              <a:ext uri="{FF2B5EF4-FFF2-40B4-BE49-F238E27FC236}">
                <a16:creationId xmlns:a16="http://schemas.microsoft.com/office/drawing/2014/main" id="{9C1337D2-99D8-A737-C81D-F46DBA6BC371}"/>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17061" y="533976"/>
            <a:ext cx="10515600" cy="1325563"/>
          </a:xfrm>
        </p:spPr>
        <p:txBody>
          <a:bodyPr/>
          <a:lstStyle/>
          <a:p>
            <a:r>
              <a:rPr lang="en-US" dirty="0"/>
              <a:t>Review: History </a:t>
            </a:r>
          </a:p>
        </p:txBody>
      </p:sp>
      <p:sp>
        <p:nvSpPr>
          <p:cNvPr id="3" name="Content Placeholder 2"/>
          <p:cNvSpPr>
            <a:spLocks noGrp="1"/>
          </p:cNvSpPr>
          <p:nvPr>
            <p:ph idx="1"/>
          </p:nvPr>
        </p:nvSpPr>
        <p:spPr>
          <a:xfrm>
            <a:off x="734291" y="1515097"/>
            <a:ext cx="10619509" cy="4216856"/>
          </a:xfrm>
        </p:spPr>
        <p:txBody>
          <a:bodyPr/>
          <a:lstStyle/>
          <a:p>
            <a:r>
              <a:rPr lang="en-US" dirty="0"/>
              <a:t>History</a:t>
            </a:r>
          </a:p>
        </p:txBody>
      </p:sp>
      <p:graphicFrame>
        <p:nvGraphicFramePr>
          <p:cNvPr id="4" name="Table 3"/>
          <p:cNvGraphicFramePr>
            <a:graphicFrameLocks noGrp="1"/>
          </p:cNvGraphicFramePr>
          <p:nvPr>
            <p:extLst>
              <p:ext uri="{D42A27DB-BD31-4B8C-83A1-F6EECF244321}">
                <p14:modId xmlns:p14="http://schemas.microsoft.com/office/powerpoint/2010/main" val="1584183366"/>
              </p:ext>
            </p:extLst>
          </p:nvPr>
        </p:nvGraphicFramePr>
        <p:xfrm>
          <a:off x="557640" y="2005313"/>
          <a:ext cx="10399776" cy="3490898"/>
        </p:xfrm>
        <a:graphic>
          <a:graphicData uri="http://schemas.openxmlformats.org/drawingml/2006/table">
            <a:tbl>
              <a:tblPr firstRow="1" bandRow="1">
                <a:tableStyleId>{5C22544A-7EE6-4342-B048-85BDC9FD1C3A}</a:tableStyleId>
              </a:tblPr>
              <a:tblGrid>
                <a:gridCol w="2048256">
                  <a:extLst>
                    <a:ext uri="{9D8B030D-6E8A-4147-A177-3AD203B41FA5}">
                      <a16:colId xmlns:a16="http://schemas.microsoft.com/office/drawing/2014/main" val="1228786330"/>
                    </a:ext>
                  </a:extLst>
                </a:gridCol>
                <a:gridCol w="3151632">
                  <a:extLst>
                    <a:ext uri="{9D8B030D-6E8A-4147-A177-3AD203B41FA5}">
                      <a16:colId xmlns:a16="http://schemas.microsoft.com/office/drawing/2014/main" val="2975917232"/>
                    </a:ext>
                  </a:extLst>
                </a:gridCol>
                <a:gridCol w="2212848">
                  <a:extLst>
                    <a:ext uri="{9D8B030D-6E8A-4147-A177-3AD203B41FA5}">
                      <a16:colId xmlns:a16="http://schemas.microsoft.com/office/drawing/2014/main" val="2640229578"/>
                    </a:ext>
                  </a:extLst>
                </a:gridCol>
                <a:gridCol w="2987040">
                  <a:extLst>
                    <a:ext uri="{9D8B030D-6E8A-4147-A177-3AD203B41FA5}">
                      <a16:colId xmlns:a16="http://schemas.microsoft.com/office/drawing/2014/main" val="2310607771"/>
                    </a:ext>
                  </a:extLst>
                </a:gridCol>
              </a:tblGrid>
              <a:tr h="325200">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tc>
                  <a:txBody>
                    <a:bodyPr/>
                    <a:lstStyle/>
                    <a:p>
                      <a:pPr algn="ctr"/>
                      <a:r>
                        <a:rPr lang="en-US" sz="1800" b="1" dirty="0">
                          <a:latin typeface="Times New Roman" panose="02020603050405020304" pitchFamily="18" charset="0"/>
                          <a:cs typeface="Times New Roman" panose="02020603050405020304" pitchFamily="18" charset="0"/>
                        </a:rPr>
                        <a:t>Date</a:t>
                      </a:r>
                    </a:p>
                  </a:txBody>
                  <a:tcPr/>
                </a:tc>
                <a:tc>
                  <a:txBody>
                    <a:bodyPr/>
                    <a:lstStyle/>
                    <a:p>
                      <a:pPr algn="ctr"/>
                      <a:r>
                        <a:rPr lang="en-US" sz="1800" b="1" dirty="0">
                          <a:latin typeface="Times New Roman" panose="02020603050405020304" pitchFamily="18" charset="0"/>
                          <a:cs typeface="Times New Roman" panose="02020603050405020304" pitchFamily="18" charset="0"/>
                        </a:rPr>
                        <a:t>event</a:t>
                      </a:r>
                    </a:p>
                  </a:txBody>
                  <a:tcPr/>
                </a:tc>
                <a:extLst>
                  <a:ext uri="{0D108BD9-81ED-4DB2-BD59-A6C34878D82A}">
                    <a16:rowId xmlns:a16="http://schemas.microsoft.com/office/drawing/2014/main" val="1216494145"/>
                  </a:ext>
                </a:extLst>
              </a:tr>
              <a:tr h="588753">
                <a:tc>
                  <a:txBody>
                    <a:bodyPr/>
                    <a:lstStyle/>
                    <a:p>
                      <a:pPr algn="ctr"/>
                      <a:r>
                        <a:rPr lang="en-US" sz="1800" b="1" dirty="0">
                          <a:latin typeface="Times New Roman" panose="02020603050405020304" pitchFamily="18" charset="0"/>
                          <a:cs typeface="Times New Roman" panose="02020603050405020304" pitchFamily="18" charset="0"/>
                        </a:rPr>
                        <a:t>1985</a:t>
                      </a:r>
                    </a:p>
                  </a:txBody>
                  <a:tcPr/>
                </a:tc>
                <a:tc>
                  <a:txBody>
                    <a:bodyPr/>
                    <a:lstStyle/>
                    <a:p>
                      <a:pPr algn="ctr"/>
                      <a:r>
                        <a:rPr lang="en-US" sz="1800" b="1" dirty="0">
                          <a:latin typeface="Times New Roman" panose="02020603050405020304" pitchFamily="18" charset="0"/>
                          <a:cs typeface="Times New Roman" panose="02020603050405020304" pitchFamily="18" charset="0"/>
                        </a:rPr>
                        <a:t>First Dot-com </a:t>
                      </a:r>
                    </a:p>
                  </a:txBody>
                  <a:tcPr/>
                </a:tc>
                <a:tc>
                  <a:txBody>
                    <a:bodyPr/>
                    <a:lstStyle/>
                    <a:p>
                      <a:pPr algn="ctr"/>
                      <a:r>
                        <a:rPr lang="en-US" sz="1800" b="1" dirty="0">
                          <a:latin typeface="Times New Roman" panose="02020603050405020304" pitchFamily="18" charset="0"/>
                          <a:cs typeface="Times New Roman" panose="02020603050405020304" pitchFamily="18" charset="0"/>
                        </a:rPr>
                        <a:t>2009</a:t>
                      </a:r>
                    </a:p>
                  </a:txBody>
                  <a:tcPr/>
                </a:tc>
                <a:tc>
                  <a:txBody>
                    <a:bodyPr/>
                    <a:lstStyle/>
                    <a:p>
                      <a:pPr algn="ctr"/>
                      <a:r>
                        <a:rPr lang="en-US" sz="1800" b="1" dirty="0">
                          <a:latin typeface="Times New Roman" panose="02020603050405020304" pitchFamily="18" charset="0"/>
                          <a:cs typeface="Times New Roman" panose="02020603050405020304" pitchFamily="18" charset="0"/>
                        </a:rPr>
                        <a:t>Windows 7</a:t>
                      </a:r>
                    </a:p>
                  </a:txBody>
                  <a:tcPr/>
                </a:tc>
                <a:extLst>
                  <a:ext uri="{0D108BD9-81ED-4DB2-BD59-A6C34878D82A}">
                    <a16:rowId xmlns:a16="http://schemas.microsoft.com/office/drawing/2014/main" val="398385566"/>
                  </a:ext>
                </a:extLst>
              </a:tr>
              <a:tr h="639915">
                <a:tc>
                  <a:txBody>
                    <a:bodyPr/>
                    <a:lstStyle/>
                    <a:p>
                      <a:pPr algn="ctr"/>
                      <a:r>
                        <a:rPr lang="en-US" sz="1800" b="1" dirty="0">
                          <a:latin typeface="Times New Roman" panose="02020603050405020304" pitchFamily="18" charset="0"/>
                          <a:cs typeface="Times New Roman" panose="02020603050405020304" pitchFamily="18" charset="0"/>
                        </a:rPr>
                        <a:t>1996</a:t>
                      </a:r>
                    </a:p>
                  </a:txBody>
                  <a:tcPr/>
                </a:tc>
                <a:tc>
                  <a:txBody>
                    <a:bodyPr/>
                    <a:lstStyle/>
                    <a:p>
                      <a:pPr algn="ctr"/>
                      <a:r>
                        <a:rPr lang="en-US" sz="1800" b="1" dirty="0">
                          <a:latin typeface="Times New Roman" panose="02020603050405020304" pitchFamily="18" charset="0"/>
                          <a:cs typeface="Times New Roman" panose="02020603050405020304" pitchFamily="18" charset="0"/>
                        </a:rPr>
                        <a:t>Google</a:t>
                      </a:r>
                    </a:p>
                  </a:txBody>
                  <a:tcPr/>
                </a:tc>
                <a:tc>
                  <a:txBody>
                    <a:bodyPr/>
                    <a:lstStyle/>
                    <a:p>
                      <a:pPr algn="ctr"/>
                      <a:r>
                        <a:rPr lang="en-US" sz="1800" b="1" dirty="0">
                          <a:latin typeface="Times New Roman" panose="02020603050405020304" pitchFamily="18" charset="0"/>
                          <a:cs typeface="Times New Roman" panose="02020603050405020304" pitchFamily="18" charset="0"/>
                        </a:rPr>
                        <a:t>2010</a:t>
                      </a:r>
                    </a:p>
                  </a:txBody>
                  <a:tcPr/>
                </a:tc>
                <a:tc>
                  <a:txBody>
                    <a:bodyPr/>
                    <a:lstStyle/>
                    <a:p>
                      <a:pPr algn="ctr"/>
                      <a:r>
                        <a:rPr lang="en-US" sz="1800" b="1" dirty="0">
                          <a:latin typeface="Times New Roman" panose="02020603050405020304" pitchFamily="18" charset="0"/>
                          <a:cs typeface="Times New Roman" panose="02020603050405020304" pitchFamily="18" charset="0"/>
                        </a:rPr>
                        <a:t>iPad</a:t>
                      </a:r>
                    </a:p>
                  </a:txBody>
                  <a:tcPr/>
                </a:tc>
                <a:extLst>
                  <a:ext uri="{0D108BD9-81ED-4DB2-BD59-A6C34878D82A}">
                    <a16:rowId xmlns:a16="http://schemas.microsoft.com/office/drawing/2014/main" val="1515456206"/>
                  </a:ext>
                </a:extLst>
              </a:tr>
              <a:tr h="569100">
                <a:tc>
                  <a:txBody>
                    <a:bodyPr/>
                    <a:lstStyle/>
                    <a:p>
                      <a:pPr algn="ctr"/>
                      <a:r>
                        <a:rPr lang="en-US" sz="1800" b="1" dirty="0">
                          <a:latin typeface="Times New Roman" panose="02020603050405020304" pitchFamily="18" charset="0"/>
                          <a:cs typeface="Times New Roman" panose="02020603050405020304" pitchFamily="18" charset="0"/>
                        </a:rPr>
                        <a:t>1999</a:t>
                      </a:r>
                    </a:p>
                  </a:txBody>
                  <a:tcPr/>
                </a:tc>
                <a:tc>
                  <a:txBody>
                    <a:bodyPr/>
                    <a:lstStyle/>
                    <a:p>
                      <a:pPr algn="ctr"/>
                      <a:r>
                        <a:rPr lang="en-US" sz="1800" b="1" dirty="0">
                          <a:latin typeface="Times New Roman" panose="02020603050405020304" pitchFamily="18" charset="0"/>
                          <a:cs typeface="Times New Roman" panose="02020603050405020304" pitchFamily="18" charset="0"/>
                        </a:rPr>
                        <a:t>Wi-Fi</a:t>
                      </a:r>
                    </a:p>
                  </a:txBody>
                  <a:tcPr/>
                </a:tc>
                <a:tc>
                  <a:txBody>
                    <a:bodyPr/>
                    <a:lstStyle/>
                    <a:p>
                      <a:pPr algn="ctr"/>
                      <a:r>
                        <a:rPr lang="en-US" sz="1800" b="1" dirty="0">
                          <a:latin typeface="Times New Roman" panose="02020603050405020304" pitchFamily="18" charset="0"/>
                          <a:cs typeface="Times New Roman" panose="02020603050405020304" pitchFamily="18" charset="0"/>
                        </a:rPr>
                        <a:t>2012</a:t>
                      </a:r>
                    </a:p>
                  </a:txBody>
                  <a:tcPr/>
                </a:tc>
                <a:tc>
                  <a:txBody>
                    <a:bodyPr/>
                    <a:lstStyle/>
                    <a:p>
                      <a:pPr algn="ctr"/>
                      <a:r>
                        <a:rPr lang="en-US" sz="1800" b="1" dirty="0">
                          <a:latin typeface="Times New Roman" panose="02020603050405020304" pitchFamily="18" charset="0"/>
                          <a:cs typeface="Times New Roman" panose="02020603050405020304" pitchFamily="18" charset="0"/>
                        </a:rPr>
                        <a:t>1 billion users of</a:t>
                      </a:r>
                      <a:r>
                        <a:rPr lang="en-US" sz="1800" b="1" baseline="0" dirty="0">
                          <a:latin typeface="Times New Roman" panose="02020603050405020304" pitchFamily="18" charset="0"/>
                          <a:cs typeface="Times New Roman" panose="02020603050405020304" pitchFamily="18" charset="0"/>
                        </a:rPr>
                        <a:t> </a:t>
                      </a:r>
                      <a:r>
                        <a:rPr lang="en-US" sz="1800" b="1" dirty="0">
                          <a:latin typeface="Times New Roman" panose="02020603050405020304" pitchFamily="18" charset="0"/>
                          <a:cs typeface="Times New Roman" panose="02020603050405020304" pitchFamily="18" charset="0"/>
                        </a:rPr>
                        <a:t>Facebook</a:t>
                      </a:r>
                    </a:p>
                  </a:txBody>
                  <a:tcPr/>
                </a:tc>
                <a:extLst>
                  <a:ext uri="{0D108BD9-81ED-4DB2-BD59-A6C34878D82A}">
                    <a16:rowId xmlns:a16="http://schemas.microsoft.com/office/drawing/2014/main" val="1593300572"/>
                  </a:ext>
                </a:extLst>
              </a:tr>
              <a:tr h="663685">
                <a:tc>
                  <a:txBody>
                    <a:bodyPr/>
                    <a:lstStyle/>
                    <a:p>
                      <a:pPr algn="ctr"/>
                      <a:r>
                        <a:rPr lang="en-US" sz="1800" b="1" dirty="0">
                          <a:latin typeface="Times New Roman" panose="02020603050405020304" pitchFamily="18" charset="0"/>
                          <a:cs typeface="Times New Roman" panose="02020603050405020304" pitchFamily="18" charset="0"/>
                        </a:rPr>
                        <a:t>2004</a:t>
                      </a:r>
                    </a:p>
                  </a:txBody>
                  <a:tcPr/>
                </a:tc>
                <a:tc>
                  <a:txBody>
                    <a:bodyPr/>
                    <a:lstStyle/>
                    <a:p>
                      <a:pPr algn="ctr"/>
                      <a:r>
                        <a:rPr lang="en-US" sz="1800" b="1" dirty="0">
                          <a:latin typeface="Times New Roman" panose="02020603050405020304" pitchFamily="18" charset="0"/>
                          <a:cs typeface="Times New Roman" panose="02020603050405020304" pitchFamily="18" charset="0"/>
                        </a:rPr>
                        <a:t>Facebook - Firefox</a:t>
                      </a:r>
                    </a:p>
                  </a:txBody>
                  <a:tcPr/>
                </a:tc>
                <a:tc>
                  <a:txBody>
                    <a:bodyPr/>
                    <a:lstStyle/>
                    <a:p>
                      <a:pPr algn="ctr"/>
                      <a:r>
                        <a:rPr lang="en-US" b="1" dirty="0">
                          <a:latin typeface="Times New Roman" panose="02020603050405020304" pitchFamily="18" charset="0"/>
                          <a:cs typeface="Times New Roman" panose="02020603050405020304" pitchFamily="18" charset="0"/>
                        </a:rPr>
                        <a:t>2015</a:t>
                      </a:r>
                    </a:p>
                  </a:txBody>
                  <a:tcPr/>
                </a:tc>
                <a:tc>
                  <a:txBody>
                    <a:bodyPr/>
                    <a:lstStyle/>
                    <a:p>
                      <a:pPr algn="ctr"/>
                      <a:r>
                        <a:rPr lang="en-US" b="1" dirty="0">
                          <a:latin typeface="Times New Roman" panose="02020603050405020304" pitchFamily="18" charset="0"/>
                          <a:cs typeface="Times New Roman" panose="02020603050405020304" pitchFamily="18" charset="0"/>
                        </a:rPr>
                        <a:t>Apple Watch</a:t>
                      </a:r>
                    </a:p>
                  </a:txBody>
                  <a:tcPr/>
                </a:tc>
                <a:extLst>
                  <a:ext uri="{0D108BD9-81ED-4DB2-BD59-A6C34878D82A}">
                    <a16:rowId xmlns:a16="http://schemas.microsoft.com/office/drawing/2014/main" val="1896450878"/>
                  </a:ext>
                </a:extLst>
              </a:tr>
              <a:tr h="663685">
                <a:tc>
                  <a:txBody>
                    <a:bodyPr/>
                    <a:lstStyle/>
                    <a:p>
                      <a:pPr algn="ctr"/>
                      <a:r>
                        <a:rPr lang="en-US" sz="1800" b="1" dirty="0">
                          <a:latin typeface="Times New Roman" panose="02020603050405020304" pitchFamily="18" charset="0"/>
                          <a:cs typeface="Times New Roman" panose="02020603050405020304" pitchFamily="18" charset="0"/>
                        </a:rPr>
                        <a:t>2005</a:t>
                      </a:r>
                    </a:p>
                  </a:txBody>
                  <a:tcPr/>
                </a:tc>
                <a:tc>
                  <a:txBody>
                    <a:bodyPr/>
                    <a:lstStyle/>
                    <a:p>
                      <a:pPr algn="ctr"/>
                      <a:r>
                        <a:rPr lang="en-US" sz="1800" b="1" dirty="0">
                          <a:latin typeface="Times New Roman" panose="02020603050405020304" pitchFamily="18" charset="0"/>
                          <a:cs typeface="Times New Roman" panose="02020603050405020304" pitchFamily="18" charset="0"/>
                        </a:rPr>
                        <a:t>YouTube - Android</a:t>
                      </a:r>
                    </a:p>
                  </a:txBody>
                  <a:tcPr/>
                </a:tc>
                <a:tc>
                  <a:txBody>
                    <a:bodyPr/>
                    <a:lstStyle/>
                    <a:p>
                      <a:pPr algn="ctr"/>
                      <a:r>
                        <a:rPr lang="en-US" sz="1800" b="1" dirty="0">
                          <a:latin typeface="Times New Roman" panose="02020603050405020304" pitchFamily="18" charset="0"/>
                          <a:cs typeface="Times New Roman" panose="02020603050405020304" pitchFamily="18" charset="0"/>
                        </a:rPr>
                        <a:t>2016</a:t>
                      </a:r>
                    </a:p>
                  </a:txBody>
                  <a:tcPr/>
                </a:tc>
                <a:tc>
                  <a:txBody>
                    <a:bodyPr/>
                    <a:lstStyle/>
                    <a:p>
                      <a:pPr algn="ctr"/>
                      <a:r>
                        <a:rPr lang="en-US" sz="1800" b="1" dirty="0">
                          <a:latin typeface="Times New Roman" panose="02020603050405020304" pitchFamily="18" charset="0"/>
                          <a:cs typeface="Times New Roman" panose="02020603050405020304" pitchFamily="18" charset="0"/>
                        </a:rPr>
                        <a:t>Quantum Computer</a:t>
                      </a:r>
                    </a:p>
                  </a:txBody>
                  <a:tcPr/>
                </a:tc>
                <a:extLst>
                  <a:ext uri="{0D108BD9-81ED-4DB2-BD59-A6C34878D82A}">
                    <a16:rowId xmlns:a16="http://schemas.microsoft.com/office/drawing/2014/main" val="1156222198"/>
                  </a:ext>
                </a:extLst>
              </a:tr>
            </a:tbl>
          </a:graphicData>
        </a:graphic>
      </p:graphicFrame>
      <p:pic>
        <p:nvPicPr>
          <p:cNvPr id="16" name="Picture 15">
            <a:extLst>
              <a:ext uri="{FF2B5EF4-FFF2-40B4-BE49-F238E27FC236}">
                <a16:creationId xmlns:a16="http://schemas.microsoft.com/office/drawing/2014/main" id="{59FC3C88-9C03-427C-3389-535BA36A48A6}"/>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7" name="TextBox 16">
            <a:extLst>
              <a:ext uri="{FF2B5EF4-FFF2-40B4-BE49-F238E27FC236}">
                <a16:creationId xmlns:a16="http://schemas.microsoft.com/office/drawing/2014/main" id="{9284016F-5AE9-943F-E8B6-3F715B174F4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977059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5F76674-E0E2-AE59-05FD-905C2D2258AE}"/>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096BAD5-CC97-8346-0E4C-30911B9BB7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B585B88B-4227-43FE-BAF5-080620860B5A}"/>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CC882C4B-47A3-EA12-716A-589A861F9D69}"/>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C355426C-CE53-CF47-A310-561CC186BF49}"/>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4C607502-1720-B3B4-CB23-432FD0BC241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34E2C360-7184-E125-2569-760C05FFF03B}"/>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A5EDB3-2C6D-2BE9-9E73-27D6E2B84B32}"/>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C6C56B95-AA9A-CD35-914F-89C65FF736BF}"/>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3176048" y="618945"/>
            <a:ext cx="10515600" cy="1325563"/>
          </a:xfrm>
        </p:spPr>
        <p:txBody>
          <a:bodyPr/>
          <a:lstStyle/>
          <a:p>
            <a:r>
              <a:rPr lang="en-US" dirty="0"/>
              <a:t>Review: Generations</a:t>
            </a:r>
          </a:p>
        </p:txBody>
      </p:sp>
      <p:sp>
        <p:nvSpPr>
          <p:cNvPr id="3" name="Content Placeholder 2"/>
          <p:cNvSpPr>
            <a:spLocks noGrp="1"/>
          </p:cNvSpPr>
          <p:nvPr>
            <p:ph idx="1"/>
          </p:nvPr>
        </p:nvSpPr>
        <p:spPr>
          <a:xfrm>
            <a:off x="461669" y="1795529"/>
            <a:ext cx="10515600" cy="4351338"/>
          </a:xfrm>
        </p:spPr>
        <p:txBody>
          <a:bodyPr/>
          <a:lstStyle/>
          <a:p>
            <a:r>
              <a:rPr lang="en-US" altLang="en-US" dirty="0"/>
              <a:t>Computers generations:</a:t>
            </a:r>
          </a:p>
          <a:p>
            <a:r>
              <a:rPr lang="en-US" altLang="en-US" dirty="0"/>
              <a:t>First: vacuum tubes.</a:t>
            </a:r>
          </a:p>
          <a:p>
            <a:r>
              <a:rPr lang="en-US" altLang="en-US" dirty="0"/>
              <a:t>Second: transistors.</a:t>
            </a:r>
          </a:p>
          <a:p>
            <a:r>
              <a:rPr lang="en-US" altLang="en-US" dirty="0"/>
              <a:t>Third: ICs, Keyboards and monitors.</a:t>
            </a:r>
          </a:p>
          <a:p>
            <a:r>
              <a:rPr lang="en-US" altLang="en-US" dirty="0"/>
              <a:t>Fourth: microprocessors, printers, mouse, magnetic disks, flash memory, and optical disks, wireless, Internet.</a:t>
            </a:r>
          </a:p>
          <a:p>
            <a:r>
              <a:rPr lang="en-US" altLang="en-US" dirty="0"/>
              <a:t>Fifth: AI, voice and touch, optical computers.</a:t>
            </a:r>
          </a:p>
          <a:p>
            <a:endParaRPr lang="en-US" altLang="en-US" dirty="0"/>
          </a:p>
          <a:p>
            <a:endParaRPr lang="en-US" dirty="0"/>
          </a:p>
        </p:txBody>
      </p:sp>
      <p:pic>
        <p:nvPicPr>
          <p:cNvPr id="15" name="Picture 14">
            <a:extLst>
              <a:ext uri="{FF2B5EF4-FFF2-40B4-BE49-F238E27FC236}">
                <a16:creationId xmlns:a16="http://schemas.microsoft.com/office/drawing/2014/main" id="{19647027-84FB-C638-F438-1158C0911C24}"/>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3FBCE91-5B13-F102-2B3A-B4B106E414AA}"/>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1729462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A75F7DA-DDB4-2A0A-8C5F-3992327DE0DA}"/>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EE01306A-2984-09D1-8B1D-AB8E91FED3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8" name="Rectangle 7">
            <a:extLst>
              <a:ext uri="{FF2B5EF4-FFF2-40B4-BE49-F238E27FC236}">
                <a16:creationId xmlns:a16="http://schemas.microsoft.com/office/drawing/2014/main" id="{7D9C588B-FAF3-2CD8-403F-814869C587F5}"/>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8C8F18B1-52FA-8025-D5DF-5559AE3BD5B1}"/>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23E28A37-BD59-1CAE-A700-9668913792DC}"/>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1" name="Rectangle: Rounded Corners 10">
            <a:extLst>
              <a:ext uri="{FF2B5EF4-FFF2-40B4-BE49-F238E27FC236}">
                <a16:creationId xmlns:a16="http://schemas.microsoft.com/office/drawing/2014/main" id="{1265253C-AEAD-3287-D1FE-C967E0941CF6}"/>
              </a:ext>
            </a:extLst>
          </p:cNvPr>
          <p:cNvSpPr/>
          <p:nvPr/>
        </p:nvSpPr>
        <p:spPr>
          <a:xfrm>
            <a:off x="323565" y="156055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2" name="Rectangle 11">
            <a:extLst>
              <a:ext uri="{FF2B5EF4-FFF2-40B4-BE49-F238E27FC236}">
                <a16:creationId xmlns:a16="http://schemas.microsoft.com/office/drawing/2014/main" id="{1D672A4F-8E86-E5A4-DF47-6BAF8F14423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FF668BC-8A1E-CA30-D0FA-D8ECF606560E}"/>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6" name="TextBox 15">
            <a:extLst>
              <a:ext uri="{FF2B5EF4-FFF2-40B4-BE49-F238E27FC236}">
                <a16:creationId xmlns:a16="http://schemas.microsoft.com/office/drawing/2014/main" id="{7E4A8997-F680-F45D-8416-77AB5A53EE5A}"/>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155208" y="631060"/>
            <a:ext cx="10515600" cy="1325563"/>
          </a:xfrm>
        </p:spPr>
        <p:txBody>
          <a:bodyPr/>
          <a:lstStyle/>
          <a:p>
            <a:r>
              <a:rPr lang="en-US" dirty="0"/>
              <a:t>Review: </a:t>
            </a:r>
            <a:r>
              <a:rPr lang="en-ZA" altLang="en-US" dirty="0"/>
              <a:t>Von Neumann Architecture</a:t>
            </a:r>
            <a:endParaRPr lang="en-US" dirty="0"/>
          </a:p>
        </p:txBody>
      </p:sp>
      <p:sp>
        <p:nvSpPr>
          <p:cNvPr id="3" name="Content Placeholder 2"/>
          <p:cNvSpPr>
            <a:spLocks noGrp="1"/>
          </p:cNvSpPr>
          <p:nvPr>
            <p:ph idx="1"/>
          </p:nvPr>
        </p:nvSpPr>
        <p:spPr>
          <a:xfrm>
            <a:off x="441711" y="1567044"/>
            <a:ext cx="5036127" cy="4348163"/>
          </a:xfrm>
        </p:spPr>
        <p:txBody>
          <a:bodyPr/>
          <a:lstStyle/>
          <a:p>
            <a:r>
              <a:rPr lang="en-ZA" altLang="en-US" dirty="0"/>
              <a:t>Von Neumann Architecture</a:t>
            </a:r>
          </a:p>
          <a:p>
            <a:endParaRPr lang="en-US" dirty="0"/>
          </a:p>
        </p:txBody>
      </p:sp>
      <p:pic>
        <p:nvPicPr>
          <p:cNvPr id="4" name="Picture 5"/>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45208" y="2032182"/>
            <a:ext cx="3649662" cy="3417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txBox="1">
            <a:spLocks/>
          </p:cNvSpPr>
          <p:nvPr/>
        </p:nvSpPr>
        <p:spPr>
          <a:xfrm>
            <a:off x="6633402" y="2889248"/>
            <a:ext cx="5036127" cy="16326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ZA" altLang="en-US" dirty="0"/>
              <a:t>Most modern computers are Von Neumann machines.</a:t>
            </a:r>
            <a:endParaRPr lang="en-US" dirty="0"/>
          </a:p>
        </p:txBody>
      </p:sp>
      <p:pic>
        <p:nvPicPr>
          <p:cNvPr id="17" name="Picture 16">
            <a:extLst>
              <a:ext uri="{FF2B5EF4-FFF2-40B4-BE49-F238E27FC236}">
                <a16:creationId xmlns:a16="http://schemas.microsoft.com/office/drawing/2014/main" id="{954963CE-345E-A2C3-7EDB-A68B12003B69}"/>
              </a:ext>
            </a:extLst>
          </p:cNvPr>
          <p:cNvPicPr>
            <a:picLocks noChangeAspect="1"/>
          </p:cNvPicPr>
          <p:nvPr/>
        </p:nvPicPr>
        <p:blipFill>
          <a:blip r:embed="rId4"/>
          <a:stretch>
            <a:fillRect/>
          </a:stretch>
        </p:blipFill>
        <p:spPr>
          <a:xfrm>
            <a:off x="195770" y="5857608"/>
            <a:ext cx="2381250" cy="933450"/>
          </a:xfrm>
          <a:prstGeom prst="rect">
            <a:avLst/>
          </a:prstGeom>
        </p:spPr>
      </p:pic>
      <p:sp>
        <p:nvSpPr>
          <p:cNvPr id="18" name="TextBox 17">
            <a:extLst>
              <a:ext uri="{FF2B5EF4-FFF2-40B4-BE49-F238E27FC236}">
                <a16:creationId xmlns:a16="http://schemas.microsoft.com/office/drawing/2014/main" id="{ADF6EE69-12EB-DBFF-11B7-022B4E23DE8E}"/>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27889000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B52EE6-8E4A-F427-532D-80F905BA39F0}"/>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9C39887-CBCF-3C3F-58EF-06E2304B91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CA907354-091F-39B3-D605-71B07D8ADEA0}"/>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290AD14A-19B6-4993-6B6F-EEB344DEB1CE}"/>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AB1103D3-A0F9-69CE-8B90-8C34F434890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02</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1DFB7500-FBE0-69DC-76AC-477D14BD9DB0}"/>
              </a:ext>
            </a:extLst>
          </p:cNvPr>
          <p:cNvSpPr/>
          <p:nvPr/>
        </p:nvSpPr>
        <p:spPr>
          <a:xfrm>
            <a:off x="310902" y="1509045"/>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1E3252BB-32AA-A203-AA0E-6FD06D900EC0}"/>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E5A2452-068D-94D8-CAF0-6973A0981AF1}"/>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04F69BA9-B52A-6286-B0EC-A1B59425C526}"/>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996938" y="594321"/>
            <a:ext cx="6844646" cy="1325563"/>
          </a:xfrm>
        </p:spPr>
        <p:txBody>
          <a:bodyPr/>
          <a:lstStyle/>
          <a:p>
            <a:r>
              <a:rPr lang="en-US" dirty="0"/>
              <a:t>Review: Memory</a:t>
            </a:r>
          </a:p>
        </p:txBody>
      </p:sp>
      <p:sp>
        <p:nvSpPr>
          <p:cNvPr id="3" name="Content Placeholder 2"/>
          <p:cNvSpPr>
            <a:spLocks noGrp="1"/>
          </p:cNvSpPr>
          <p:nvPr>
            <p:ph idx="1"/>
          </p:nvPr>
        </p:nvSpPr>
        <p:spPr/>
        <p:txBody>
          <a:bodyPr/>
          <a:lstStyle/>
          <a:p>
            <a:r>
              <a:rPr lang="en-ZA" altLang="en-US" dirty="0"/>
              <a:t>Random Access Memory (RAM).</a:t>
            </a:r>
          </a:p>
          <a:p>
            <a:r>
              <a:rPr lang="en-ZA" altLang="en-US" dirty="0"/>
              <a:t>Read-Only Memory (ROM).</a:t>
            </a:r>
          </a:p>
          <a:p>
            <a:r>
              <a:rPr lang="en-ZA" altLang="en-US" dirty="0"/>
              <a:t>Hard drive.</a:t>
            </a:r>
            <a:endParaRPr lang="en-US" dirty="0"/>
          </a:p>
        </p:txBody>
      </p:sp>
      <p:pic>
        <p:nvPicPr>
          <p:cNvPr id="15" name="Picture 14">
            <a:extLst>
              <a:ext uri="{FF2B5EF4-FFF2-40B4-BE49-F238E27FC236}">
                <a16:creationId xmlns:a16="http://schemas.microsoft.com/office/drawing/2014/main" id="{B1C2B0EB-88EC-730A-77AF-C80EB986D133}"/>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7643813A-D3AA-9189-A386-60A9E257D1A1}"/>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41064171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2E3BE7-DCF5-693E-BEA8-E1CD3A30E7F7}"/>
              </a:ext>
            </a:extLst>
          </p:cNvPr>
          <p:cNvSpPr/>
          <p:nvPr/>
        </p:nvSpPr>
        <p:spPr>
          <a:xfrm>
            <a:off x="4116991" y="695229"/>
            <a:ext cx="5560409"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B3F38C6-4AD2-F078-FAC4-D26DB41DE69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6" name="Rectangle 5">
            <a:extLst>
              <a:ext uri="{FF2B5EF4-FFF2-40B4-BE49-F238E27FC236}">
                <a16:creationId xmlns:a16="http://schemas.microsoft.com/office/drawing/2014/main" id="{D272265A-B897-E2F4-4A07-3B6F94BCCF5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78AE3131-76C3-325F-A514-3C9CDA3874B7}"/>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E31227E-EFB2-363C-C7A2-E0F8B5C00200}"/>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9" name="Rectangle: Rounded Corners 8">
            <a:extLst>
              <a:ext uri="{FF2B5EF4-FFF2-40B4-BE49-F238E27FC236}">
                <a16:creationId xmlns:a16="http://schemas.microsoft.com/office/drawing/2014/main" id="{B28D402F-75BB-9DBA-CFD7-DC499797D985}"/>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 name="Rectangle 9">
            <a:extLst>
              <a:ext uri="{FF2B5EF4-FFF2-40B4-BE49-F238E27FC236}">
                <a16:creationId xmlns:a16="http://schemas.microsoft.com/office/drawing/2014/main" id="{ABCCD583-D261-123F-5092-EE45D083BA92}"/>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0A0B94-ECBD-D2BF-48BF-3BAA6127086C}"/>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4" name="TextBox 13">
            <a:extLst>
              <a:ext uri="{FF2B5EF4-FFF2-40B4-BE49-F238E27FC236}">
                <a16:creationId xmlns:a16="http://schemas.microsoft.com/office/drawing/2014/main" id="{6B5FFB51-16A1-2479-9F75-808E9A376F20}"/>
              </a:ext>
            </a:extLst>
          </p:cNvPr>
          <p:cNvSpPr txBox="1"/>
          <p:nvPr/>
        </p:nvSpPr>
        <p:spPr>
          <a:xfrm>
            <a:off x="6489040" y="5857608"/>
            <a:ext cx="5313754" cy="369332"/>
          </a:xfrm>
          <a:prstGeom prst="rect">
            <a:avLst/>
          </a:prstGeom>
          <a:noFill/>
        </p:spPr>
        <p:txBody>
          <a:bodyPr wrap="square" rtlCol="0">
            <a:spAutoFit/>
          </a:bodyPr>
          <a:lstStyle/>
          <a:p>
            <a:pPr algn="ctr"/>
            <a:r>
              <a:rPr lang="en-US" sz="1800" b="1"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
        <p:nvSpPr>
          <p:cNvPr id="2" name="Title 1"/>
          <p:cNvSpPr>
            <a:spLocks noGrp="1"/>
          </p:cNvSpPr>
          <p:nvPr>
            <p:ph type="title"/>
          </p:nvPr>
        </p:nvSpPr>
        <p:spPr>
          <a:xfrm>
            <a:off x="2704708" y="582615"/>
            <a:ext cx="10515600" cy="1325563"/>
          </a:xfrm>
        </p:spPr>
        <p:txBody>
          <a:bodyPr/>
          <a:lstStyle/>
          <a:p>
            <a:r>
              <a:rPr lang="en-US" dirty="0"/>
              <a:t>Review: Types of computers </a:t>
            </a:r>
          </a:p>
        </p:txBody>
      </p:sp>
      <p:sp>
        <p:nvSpPr>
          <p:cNvPr id="3" name="Content Placeholder 2"/>
          <p:cNvSpPr>
            <a:spLocks noGrp="1"/>
          </p:cNvSpPr>
          <p:nvPr>
            <p:ph idx="1"/>
          </p:nvPr>
        </p:nvSpPr>
        <p:spPr>
          <a:xfrm>
            <a:off x="400993" y="1490357"/>
            <a:ext cx="10515600" cy="4351338"/>
          </a:xfrm>
        </p:spPr>
        <p:txBody>
          <a:bodyPr>
            <a:normAutofit fontScale="77500" lnSpcReduction="20000"/>
          </a:bodyPr>
          <a:lstStyle/>
          <a:p>
            <a:pPr>
              <a:lnSpc>
                <a:spcPct val="150000"/>
              </a:lnSpc>
            </a:pPr>
            <a:r>
              <a:rPr lang="en-US" b="1" i="1" dirty="0"/>
              <a:t>Supercomputers</a:t>
            </a:r>
            <a:r>
              <a:rPr lang="en-US" dirty="0"/>
              <a:t>: (weather forecasting, designing aircraft).</a:t>
            </a:r>
          </a:p>
          <a:p>
            <a:pPr>
              <a:lnSpc>
                <a:spcPct val="150000"/>
              </a:lnSpc>
            </a:pPr>
            <a:r>
              <a:rPr lang="en-US" b="1" i="1" dirty="0"/>
              <a:t>Mainframes:</a:t>
            </a:r>
            <a:r>
              <a:rPr lang="en-US" dirty="0"/>
              <a:t> (banks, airlines, colleges).</a:t>
            </a:r>
          </a:p>
          <a:p>
            <a:pPr>
              <a:lnSpc>
                <a:spcPct val="150000"/>
              </a:lnSpc>
            </a:pPr>
            <a:r>
              <a:rPr lang="en-US" b="1" i="1" dirty="0"/>
              <a:t>Workstations</a:t>
            </a:r>
            <a:r>
              <a:rPr lang="en-US" dirty="0"/>
              <a:t>: </a:t>
            </a:r>
            <a:r>
              <a:rPr lang="en-US" altLang="en-US" dirty="0"/>
              <a:t>powerful personal computers (designing cars, drugs, movie special effects).</a:t>
            </a:r>
          </a:p>
          <a:p>
            <a:pPr>
              <a:lnSpc>
                <a:spcPct val="150000"/>
              </a:lnSpc>
            </a:pPr>
            <a:r>
              <a:rPr lang="en-US" b="1" i="1" dirty="0"/>
              <a:t>Microcomputers</a:t>
            </a:r>
            <a:r>
              <a:rPr lang="en-US" dirty="0"/>
              <a:t>: (</a:t>
            </a:r>
            <a:r>
              <a:rPr lang="en-US" altLang="en-US" dirty="0"/>
              <a:t>desktop, laptops, tablets, mobile).</a:t>
            </a:r>
          </a:p>
          <a:p>
            <a:pPr>
              <a:lnSpc>
                <a:spcPct val="150000"/>
              </a:lnSpc>
            </a:pPr>
            <a:r>
              <a:rPr lang="en-US" b="1" i="1" dirty="0"/>
              <a:t>Microcontrollers</a:t>
            </a:r>
            <a:r>
              <a:rPr lang="en-US" dirty="0"/>
              <a:t>: </a:t>
            </a:r>
            <a:r>
              <a:rPr lang="en-US" altLang="en-US" i="1" dirty="0"/>
              <a:t>embedded computers(</a:t>
            </a:r>
            <a:r>
              <a:rPr lang="en-US" altLang="en-US" dirty="0"/>
              <a:t>microwaves, air bag sensors, MP3 players, digital cameras, keyboards, car systems).</a:t>
            </a:r>
          </a:p>
          <a:p>
            <a:pPr>
              <a:lnSpc>
                <a:spcPct val="150000"/>
              </a:lnSpc>
            </a:pPr>
            <a:r>
              <a:rPr lang="en-US" b="1" i="1" dirty="0"/>
              <a:t>Servers</a:t>
            </a:r>
            <a:r>
              <a:rPr lang="en-US" dirty="0"/>
              <a:t>: central computer Hold data and programs for clients.</a:t>
            </a:r>
          </a:p>
        </p:txBody>
      </p:sp>
      <p:pic>
        <p:nvPicPr>
          <p:cNvPr id="15" name="Picture 14">
            <a:extLst>
              <a:ext uri="{FF2B5EF4-FFF2-40B4-BE49-F238E27FC236}">
                <a16:creationId xmlns:a16="http://schemas.microsoft.com/office/drawing/2014/main" id="{38688BF9-BB17-8904-32DF-13A545E8068B}"/>
              </a:ext>
            </a:extLst>
          </p:cNvPr>
          <p:cNvPicPr>
            <a:picLocks noChangeAspect="1"/>
          </p:cNvPicPr>
          <p:nvPr/>
        </p:nvPicPr>
        <p:blipFill>
          <a:blip r:embed="rId3"/>
          <a:stretch>
            <a:fillRect/>
          </a:stretch>
        </p:blipFill>
        <p:spPr>
          <a:xfrm>
            <a:off x="195770" y="5857608"/>
            <a:ext cx="2381250" cy="933450"/>
          </a:xfrm>
          <a:prstGeom prst="rect">
            <a:avLst/>
          </a:prstGeom>
        </p:spPr>
      </p:pic>
      <p:sp>
        <p:nvSpPr>
          <p:cNvPr id="16" name="TextBox 15">
            <a:extLst>
              <a:ext uri="{FF2B5EF4-FFF2-40B4-BE49-F238E27FC236}">
                <a16:creationId xmlns:a16="http://schemas.microsoft.com/office/drawing/2014/main" id="{5690640E-A4F1-8240-4B6A-EB335DDE5DE2}"/>
              </a:ext>
            </a:extLst>
          </p:cNvPr>
          <p:cNvSpPr txBox="1"/>
          <p:nvPr/>
        </p:nvSpPr>
        <p:spPr>
          <a:xfrm>
            <a:off x="4323025" y="6275385"/>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Hamdy</a:t>
            </a:r>
          </a:p>
        </p:txBody>
      </p:sp>
    </p:spTree>
    <p:extLst>
      <p:ext uri="{BB962C8B-B14F-4D97-AF65-F5344CB8AC3E}">
        <p14:creationId xmlns:p14="http://schemas.microsoft.com/office/powerpoint/2010/main" val="7457123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9" name="Rectangle 103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Management Information Systems (MIS)">
            <a:extLst>
              <a:ext uri="{FF2B5EF4-FFF2-40B4-BE49-F238E27FC236}">
                <a16:creationId xmlns:a16="http://schemas.microsoft.com/office/drawing/2014/main" id="{17475F87-56CD-56EE-9FEB-DEFC351989CF}"/>
              </a:ext>
            </a:extLst>
          </p:cNvPr>
          <p:cNvPicPr>
            <a:picLocks noChangeAspect="1" noChangeArrowheads="1"/>
          </p:cNvPicPr>
          <p:nvPr/>
        </p:nvPicPr>
        <p:blipFill rotWithShape="1">
          <a:blip r:embed="rId2">
            <a:alphaModFix amt="50000"/>
            <a:extLst>
              <a:ext uri="{28A0092B-C50C-407E-A947-70E740481C1C}">
                <a14:useLocalDpi xmlns:a14="http://schemas.microsoft.com/office/drawing/2010/main" val="0"/>
              </a:ext>
            </a:extLst>
          </a:blip>
          <a:srcRect r="20020"/>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67779F76-B037-DF9B-DE43-972220045990}"/>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rgbClr val="FFFFFF"/>
                </a:solidFill>
              </a:rPr>
              <a:t>Thank you</a:t>
            </a:r>
          </a:p>
        </p:txBody>
      </p:sp>
      <p:sp>
        <p:nvSpPr>
          <p:cNvPr id="103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808871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2739</Words>
  <Application>Microsoft Office PowerPoint</Application>
  <PresentationFormat>Widescreen</PresentationFormat>
  <Paragraphs>471</Paragraphs>
  <Slides>46</Slides>
  <Notes>2</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PowerPoint Presentation</vt:lpstr>
      <vt:lpstr>PowerPoint Presentation</vt:lpstr>
      <vt:lpstr>What Is a Computer and What Does It Do?</vt:lpstr>
      <vt:lpstr>Introduction to Computers</vt:lpstr>
      <vt:lpstr>Applications</vt:lpstr>
      <vt:lpstr>Pros and cons</vt:lpstr>
      <vt:lpstr>Introduction to Code: How Computers Work</vt:lpstr>
      <vt:lpstr>Programming Languages</vt:lpstr>
      <vt:lpstr>The Operating System</vt:lpstr>
      <vt:lpstr>History of Computer</vt:lpstr>
      <vt:lpstr>History of Computer</vt:lpstr>
      <vt:lpstr>History of Computer</vt:lpstr>
      <vt:lpstr>History of Computer</vt:lpstr>
      <vt:lpstr>History of Computer</vt:lpstr>
      <vt:lpstr>History of Computer</vt:lpstr>
      <vt:lpstr>History of Computer</vt:lpstr>
      <vt:lpstr>Computers Then and Now</vt:lpstr>
      <vt:lpstr>Computers Then and Now</vt:lpstr>
      <vt:lpstr>Computers Then and Now</vt:lpstr>
      <vt:lpstr>Hardware</vt:lpstr>
      <vt:lpstr>Software</vt:lpstr>
      <vt:lpstr>Parts of a Modern Computer</vt:lpstr>
      <vt:lpstr>Parts of a Modern Computer </vt:lpstr>
      <vt:lpstr>Parts of a Modern Computer </vt:lpstr>
      <vt:lpstr>The Von Neumann Architecture</vt:lpstr>
      <vt:lpstr>The Von Neumann Architecture</vt:lpstr>
      <vt:lpstr>The Von Neumann Architecture</vt:lpstr>
      <vt:lpstr>Data vs. Information</vt:lpstr>
      <vt:lpstr>Types of computers: Supercomputers</vt:lpstr>
      <vt:lpstr>PowerPoint Presentation</vt:lpstr>
      <vt:lpstr>Types of computers: Mainframes</vt:lpstr>
      <vt:lpstr>Types of computers: Workstations</vt:lpstr>
      <vt:lpstr>Types of computers: Workstations</vt:lpstr>
      <vt:lpstr>Types of computers: Microcomputers</vt:lpstr>
      <vt:lpstr>Types of computers: Microcontrollers</vt:lpstr>
      <vt:lpstr>Types of computers: Servers</vt:lpstr>
      <vt:lpstr>Computer Networks and the Internet</vt:lpstr>
      <vt:lpstr>Computer Networks and the Internet</vt:lpstr>
      <vt:lpstr>What Are the Internet and the World Wide Web?</vt:lpstr>
      <vt:lpstr>Review </vt:lpstr>
      <vt:lpstr>Review: History </vt:lpstr>
      <vt:lpstr>Review: Generations</vt:lpstr>
      <vt:lpstr>Review: Von Neumann Architecture</vt:lpstr>
      <vt:lpstr>Review: Memory</vt:lpstr>
      <vt:lpstr>Review: Types of computers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Hamdy</cp:lastModifiedBy>
  <cp:revision>28</cp:revision>
  <dcterms:created xsi:type="dcterms:W3CDTF">2023-05-27T09:20:30Z</dcterms:created>
  <dcterms:modified xsi:type="dcterms:W3CDTF">2023-05-30T09:48:53Z</dcterms:modified>
</cp:coreProperties>
</file>