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5"/>
  </p:notesMasterIdLst>
  <p:sldIdLst>
    <p:sldId id="480" r:id="rId5"/>
    <p:sldId id="560" r:id="rId6"/>
    <p:sldId id="569" r:id="rId7"/>
    <p:sldId id="616" r:id="rId8"/>
    <p:sldId id="694" r:id="rId9"/>
    <p:sldId id="806" r:id="rId10"/>
    <p:sldId id="807" r:id="rId11"/>
    <p:sldId id="808" r:id="rId12"/>
    <p:sldId id="764" r:id="rId13"/>
    <p:sldId id="810" r:id="rId14"/>
    <p:sldId id="811" r:id="rId15"/>
    <p:sldId id="813" r:id="rId16"/>
    <p:sldId id="815" r:id="rId17"/>
    <p:sldId id="814" r:id="rId18"/>
    <p:sldId id="816" r:id="rId19"/>
    <p:sldId id="817" r:id="rId20"/>
    <p:sldId id="818" r:id="rId21"/>
    <p:sldId id="819" r:id="rId22"/>
    <p:sldId id="820" r:id="rId23"/>
    <p:sldId id="829" r:id="rId24"/>
    <p:sldId id="822" r:id="rId25"/>
    <p:sldId id="823" r:id="rId26"/>
    <p:sldId id="824" r:id="rId27"/>
    <p:sldId id="825" r:id="rId28"/>
    <p:sldId id="826" r:id="rId29"/>
    <p:sldId id="827" r:id="rId30"/>
    <p:sldId id="828" r:id="rId31"/>
    <p:sldId id="830" r:id="rId32"/>
    <p:sldId id="831" r:id="rId33"/>
    <p:sldId id="832" r:id="rId34"/>
    <p:sldId id="833" r:id="rId35"/>
    <p:sldId id="834" r:id="rId36"/>
    <p:sldId id="835" r:id="rId37"/>
    <p:sldId id="836" r:id="rId38"/>
    <p:sldId id="837" r:id="rId39"/>
    <p:sldId id="838" r:id="rId40"/>
    <p:sldId id="839" r:id="rId41"/>
    <p:sldId id="729" r:id="rId42"/>
    <p:sldId id="840" r:id="rId43"/>
    <p:sldId id="349" r:id="rId44"/>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69"/>
            <p14:sldId id="616"/>
            <p14:sldId id="694"/>
            <p14:sldId id="806"/>
            <p14:sldId id="807"/>
            <p14:sldId id="808"/>
            <p14:sldId id="764"/>
            <p14:sldId id="810"/>
            <p14:sldId id="811"/>
            <p14:sldId id="813"/>
            <p14:sldId id="815"/>
            <p14:sldId id="814"/>
            <p14:sldId id="816"/>
            <p14:sldId id="817"/>
            <p14:sldId id="818"/>
            <p14:sldId id="819"/>
            <p14:sldId id="820"/>
            <p14:sldId id="829"/>
            <p14:sldId id="822"/>
            <p14:sldId id="823"/>
            <p14:sldId id="824"/>
            <p14:sldId id="825"/>
            <p14:sldId id="826"/>
            <p14:sldId id="827"/>
            <p14:sldId id="828"/>
            <p14:sldId id="830"/>
            <p14:sldId id="831"/>
            <p14:sldId id="832"/>
            <p14:sldId id="833"/>
            <p14:sldId id="834"/>
            <p14:sldId id="835"/>
            <p14:sldId id="836"/>
            <p14:sldId id="837"/>
            <p14:sldId id="838"/>
            <p14:sldId id="839"/>
            <p14:sldId id="729"/>
            <p14:sldId id="8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2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13A5D-6EBC-0D6C-3C4E-7208509703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A5A585-C827-29A3-EB36-A8086A14CD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1B193B-DF34-8557-639F-F55D906F6A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847891-F282-8A9E-4809-BF6A7858EDEC}"/>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15282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08</a:t>
            </a: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33A39-8593-FF00-2048-DCBD55BFAF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EE47CC-6BBA-E348-BFC0-903357EAACE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91F1C4-FFFD-E089-2248-398F6BDD10E5}"/>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9C8038-5C2B-EE6D-B04D-ECBF023525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A85CB030-D5F8-FBAC-33D5-70494F61824A}"/>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8</a:t>
            </a:r>
            <a:r>
              <a:rPr lang="en-US" sz="2400" dirty="0">
                <a:latin typeface="Alexandria" pitchFamily="2" charset="-78"/>
                <a:ea typeface="Times New Roman" panose="02020603050405020304" pitchFamily="18" charset="0"/>
                <a:cs typeface="Alexandria" pitchFamily="2" charset="-78"/>
              </a:rPr>
              <a:t>: Communicating Change</a:t>
            </a:r>
          </a:p>
        </p:txBody>
      </p:sp>
      <p:sp>
        <p:nvSpPr>
          <p:cNvPr id="3" name="Rectangle: Rounded Corners 2">
            <a:extLst>
              <a:ext uri="{FF2B5EF4-FFF2-40B4-BE49-F238E27FC236}">
                <a16:creationId xmlns:a16="http://schemas.microsoft.com/office/drawing/2014/main" id="{F21FC12A-8C18-4A2F-28E5-1A47861F5357}"/>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69CE2AC-7381-6296-F386-04944B10E615}"/>
              </a:ext>
            </a:extLst>
          </p:cNvPr>
          <p:cNvSpPr/>
          <p:nvPr/>
        </p:nvSpPr>
        <p:spPr>
          <a:xfrm>
            <a:off x="461462" y="2109598"/>
            <a:ext cx="5766618" cy="373358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change management, including three common models of managing change.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Describe how change management and project management work together.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Integrate change management into a project through communications.</a:t>
            </a:r>
          </a:p>
        </p:txBody>
      </p:sp>
      <p:pic>
        <p:nvPicPr>
          <p:cNvPr id="3074" name="Picture 2" descr="Ways to communicate changes in the workplace | theEMPLOYEEapp">
            <a:extLst>
              <a:ext uri="{FF2B5EF4-FFF2-40B4-BE49-F238E27FC236}">
                <a16:creationId xmlns:a16="http://schemas.microsoft.com/office/drawing/2014/main" id="{93180981-7D78-5966-EDD1-2BBF2874FD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4310" y="2207370"/>
            <a:ext cx="5647690" cy="37625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51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8" name="TextBox 7">
            <a:extLst>
              <a:ext uri="{FF2B5EF4-FFF2-40B4-BE49-F238E27FC236}">
                <a16:creationId xmlns:a16="http://schemas.microsoft.com/office/drawing/2014/main" id="{134AECE0-D97D-14F6-759D-C71A67A14305}"/>
              </a:ext>
            </a:extLst>
          </p:cNvPr>
          <p:cNvSpPr txBox="1"/>
          <p:nvPr/>
        </p:nvSpPr>
        <p:spPr>
          <a:xfrm>
            <a:off x="212135" y="4996799"/>
            <a:ext cx="11767729" cy="1697068"/>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You can’t build an adaptable organization without adaptable people—and individuals</a:t>
            </a:r>
          </a:p>
          <a:p>
            <a:pPr algn="ctr">
              <a:lnSpc>
                <a:spcPct val="150000"/>
              </a:lnSpc>
            </a:pPr>
            <a:r>
              <a:rPr lang="en-US" sz="2400" b="1" i="1" dirty="0">
                <a:solidFill>
                  <a:schemeClr val="accent6">
                    <a:lumMod val="75000"/>
                  </a:schemeClr>
                </a:solidFill>
              </a:rPr>
              <a:t>change only when they have to or when they want to.</a:t>
            </a:r>
          </a:p>
          <a:p>
            <a:pPr algn="ctr">
              <a:lnSpc>
                <a:spcPct val="150000"/>
              </a:lnSpc>
            </a:pPr>
            <a:r>
              <a:rPr lang="en-US" sz="2400" b="1" i="1" dirty="0">
                <a:solidFill>
                  <a:schemeClr val="accent6">
                    <a:lumMod val="75000"/>
                  </a:schemeClr>
                </a:solidFill>
              </a:rPr>
              <a:t>—Gary Hamel, American management consultant, professor, and author</a:t>
            </a:r>
          </a:p>
        </p:txBody>
      </p:sp>
      <p:pic>
        <p:nvPicPr>
          <p:cNvPr id="1026" name="Picture 2" descr="Communicating Change – by/for youth media-makers">
            <a:extLst>
              <a:ext uri="{FF2B5EF4-FFF2-40B4-BE49-F238E27FC236}">
                <a16:creationId xmlns:a16="http://schemas.microsoft.com/office/drawing/2014/main" id="{EF14DB5A-920D-F22B-799A-4540B3B3B06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7794" y="865167"/>
            <a:ext cx="8573729" cy="4822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3AC9-74CF-4196-664B-E9CE3D53DA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462079-53A7-8855-F35E-F49A471362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17C8DE-971F-F269-5365-799C71DEF4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A27476B-3C5A-6E58-715D-212CC38F8161}"/>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BB13E3FD-EFEA-B589-276C-38CB58316D1B}"/>
              </a:ext>
            </a:extLst>
          </p:cNvPr>
          <p:cNvSpPr/>
          <p:nvPr/>
        </p:nvSpPr>
        <p:spPr>
          <a:xfrm>
            <a:off x="569419" y="2024873"/>
            <a:ext cx="671530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14736B-791D-370D-BEF0-A6C374CE64C0}"/>
              </a:ext>
            </a:extLst>
          </p:cNvPr>
          <p:cNvSpPr/>
          <p:nvPr/>
        </p:nvSpPr>
        <p:spPr>
          <a:xfrm>
            <a:off x="599767" y="2024001"/>
            <a:ext cx="6613833"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What is a project if not an engine for change</a:t>
            </a:r>
            <a:r>
              <a:rPr lang="en-US"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Whether the goal is to build a bridge, develop a new piece of software, transform an organization, or offer a new service or product to customers, the intent is that at the end of the project, something will be different than when it began.</a:t>
            </a:r>
          </a:p>
        </p:txBody>
      </p:sp>
      <p:sp>
        <p:nvSpPr>
          <p:cNvPr id="4" name="Rectangle: Rounded Corners 3">
            <a:extLst>
              <a:ext uri="{FF2B5EF4-FFF2-40B4-BE49-F238E27FC236}">
                <a16:creationId xmlns:a16="http://schemas.microsoft.com/office/drawing/2014/main" id="{C4CDB19F-1C3B-036D-6D12-B5C56C865C4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8553049-E8A3-1404-0C8F-43BC11EDB77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44A0633F-379B-3B68-CB47-8C3548899D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Communicating Change – by/for youth media-makers">
            <a:extLst>
              <a:ext uri="{FF2B5EF4-FFF2-40B4-BE49-F238E27FC236}">
                <a16:creationId xmlns:a16="http://schemas.microsoft.com/office/drawing/2014/main" id="{48D9A666-99D3-25E3-46D0-1C5C7D9FB29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28389" y="2475915"/>
            <a:ext cx="5240592" cy="2995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02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85EC4-8745-CD43-449F-B324E6B3AC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88D953-DEB4-F027-B1CA-D8D2562A52A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427308-7D15-DAD6-4AD4-029463643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800D6F-C6AD-E16E-A5A3-7862DB06A2BD}"/>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429C5FF5-AB92-866E-B0D3-6C6BDBB428F7}"/>
              </a:ext>
            </a:extLst>
          </p:cNvPr>
          <p:cNvSpPr/>
          <p:nvPr/>
        </p:nvSpPr>
        <p:spPr>
          <a:xfrm>
            <a:off x="569419" y="2024873"/>
            <a:ext cx="671530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9C2CA7E-0BC2-7D27-87E9-D5D951834BB1}"/>
              </a:ext>
            </a:extLst>
          </p:cNvPr>
          <p:cNvSpPr/>
          <p:nvPr/>
        </p:nvSpPr>
        <p:spPr>
          <a:xfrm>
            <a:off x="599767" y="2024001"/>
            <a:ext cx="6613833" cy="44519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At the same time, humans are naturally resistant to change. Employees can view change within an organization as a </a:t>
            </a:r>
            <a:r>
              <a:rPr lang="en-US" sz="1600" b="1" dirty="0">
                <a:solidFill>
                  <a:srgbClr val="FF0000"/>
                </a:solidFill>
                <a:latin typeface="Alexandria Light" pitchFamily="2" charset="-78"/>
                <a:cs typeface="Alexandria Light" pitchFamily="2" charset="-78"/>
              </a:rPr>
              <a:t>threat</a:t>
            </a:r>
            <a:r>
              <a:rPr lang="en-US" sz="1600" dirty="0">
                <a:latin typeface="Alexandria Light" pitchFamily="2" charset="-78"/>
                <a:cs typeface="Alexandria Light" pitchFamily="2" charset="-78"/>
              </a:rPr>
              <a:t> in many different ways —to their </a:t>
            </a:r>
            <a:r>
              <a:rPr lang="en-US" sz="1600" b="1" dirty="0">
                <a:solidFill>
                  <a:schemeClr val="accent6">
                    <a:lumMod val="50000"/>
                  </a:schemeClr>
                </a:solidFill>
                <a:latin typeface="Alexandria Light" pitchFamily="2" charset="-78"/>
                <a:cs typeface="Alexandria Light" pitchFamily="2" charset="-78"/>
              </a:rPr>
              <a:t>sense of control</a:t>
            </a:r>
            <a:r>
              <a:rPr lang="en-US" sz="1600" dirty="0">
                <a:latin typeface="Alexandria Light" pitchFamily="2" charset="-78"/>
                <a:cs typeface="Alexandria Light" pitchFamily="2" charset="-78"/>
              </a:rPr>
              <a:t>, to their </a:t>
            </a:r>
            <a:r>
              <a:rPr lang="en-US" sz="1600" b="1" dirty="0">
                <a:solidFill>
                  <a:schemeClr val="accent6">
                    <a:lumMod val="50000"/>
                  </a:schemeClr>
                </a:solidFill>
                <a:latin typeface="Alexandria Light" pitchFamily="2" charset="-78"/>
                <a:cs typeface="Alexandria Light" pitchFamily="2" charset="-78"/>
              </a:rPr>
              <a:t>feeling of competence </a:t>
            </a:r>
            <a:r>
              <a:rPr lang="en-US" sz="1600" dirty="0">
                <a:latin typeface="Alexandria Light" pitchFamily="2" charset="-78"/>
                <a:cs typeface="Alexandria Light" pitchFamily="2" charset="-78"/>
              </a:rPr>
              <a:t>in doing their </a:t>
            </a:r>
            <a:r>
              <a:rPr lang="en-US" sz="1600" b="1" dirty="0">
                <a:solidFill>
                  <a:schemeClr val="accent6">
                    <a:lumMod val="50000"/>
                  </a:schemeClr>
                </a:solidFill>
                <a:latin typeface="Alexandria Light" pitchFamily="2" charset="-78"/>
                <a:cs typeface="Alexandria Light" pitchFamily="2" charset="-78"/>
              </a:rPr>
              <a:t>job</a:t>
            </a:r>
            <a:r>
              <a:rPr lang="en-US" sz="1600" dirty="0">
                <a:latin typeface="Alexandria Light" pitchFamily="2" charset="-78"/>
                <a:cs typeface="Alexandria Light" pitchFamily="2" charset="-78"/>
              </a:rPr>
              <a:t>, to their </a:t>
            </a:r>
            <a:r>
              <a:rPr lang="en-US" sz="1600" b="1" dirty="0">
                <a:solidFill>
                  <a:schemeClr val="accent6">
                    <a:lumMod val="50000"/>
                  </a:schemeClr>
                </a:solidFill>
                <a:latin typeface="Alexandria Light" pitchFamily="2" charset="-78"/>
                <a:cs typeface="Alexandria Light" pitchFamily="2" charset="-78"/>
              </a:rPr>
              <a:t>expected workload </a:t>
            </a:r>
            <a:r>
              <a:rPr lang="en-US" sz="1600" dirty="0">
                <a:latin typeface="Alexandria Light" pitchFamily="2" charset="-78"/>
                <a:cs typeface="Alexandria Light" pitchFamily="2" charset="-78"/>
              </a:rPr>
              <a:t>and </a:t>
            </a:r>
            <a:r>
              <a:rPr lang="en-US" sz="1600" b="1" dirty="0">
                <a:solidFill>
                  <a:schemeClr val="accent6">
                    <a:lumMod val="50000"/>
                  </a:schemeClr>
                </a:solidFill>
                <a:latin typeface="Alexandria Light" pitchFamily="2" charset="-78"/>
                <a:cs typeface="Alexandria Light" pitchFamily="2" charset="-78"/>
              </a:rPr>
              <a:t>ability</a:t>
            </a:r>
            <a:r>
              <a:rPr lang="en-US" sz="1600" dirty="0">
                <a:latin typeface="Alexandria Light" pitchFamily="2" charset="-78"/>
                <a:cs typeface="Alexandria Light" pitchFamily="2" charset="-78"/>
              </a:rPr>
              <a:t> to complete everything asked of them, and even to their </a:t>
            </a:r>
            <a:r>
              <a:rPr lang="en-US" sz="1600" b="1" dirty="0">
                <a:solidFill>
                  <a:schemeClr val="accent6">
                    <a:lumMod val="50000"/>
                  </a:schemeClr>
                </a:solidFill>
                <a:latin typeface="Alexandria Light" pitchFamily="2" charset="-78"/>
                <a:cs typeface="Alexandria Light" pitchFamily="2" charset="-78"/>
              </a:rPr>
              <a:t>job security </a:t>
            </a:r>
            <a:r>
              <a:rPr lang="en-US" sz="1600" dirty="0">
                <a:latin typeface="Alexandria Light" pitchFamily="2" charset="-78"/>
                <a:cs typeface="Alexandria Light" pitchFamily="2" charset="-78"/>
              </a:rPr>
              <a:t>if the change could make what they do obsolete.</a:t>
            </a:r>
          </a:p>
          <a:p>
            <a:pPr marL="342900" indent="-342900" algn="just">
              <a:lnSpc>
                <a:spcPct val="200000"/>
              </a:lnSpc>
              <a:buFont typeface="Arial" panose="020B0604020202020204" pitchFamily="34" charset="0"/>
              <a:buChar char="•"/>
            </a:pPr>
            <a:r>
              <a:rPr lang="en-US" sz="1600" dirty="0">
                <a:solidFill>
                  <a:srgbClr val="FF0000"/>
                </a:solidFill>
                <a:latin typeface="Alexandria Light" pitchFamily="2" charset="-78"/>
                <a:cs typeface="Alexandria Light" pitchFamily="2" charset="-78"/>
              </a:rPr>
              <a:t>They are uncertain, and depending upon whether and how their uncertainty is addressed, they could resist the change.</a:t>
            </a:r>
          </a:p>
        </p:txBody>
      </p:sp>
      <p:sp>
        <p:nvSpPr>
          <p:cNvPr id="4" name="Rectangle: Rounded Corners 3">
            <a:extLst>
              <a:ext uri="{FF2B5EF4-FFF2-40B4-BE49-F238E27FC236}">
                <a16:creationId xmlns:a16="http://schemas.microsoft.com/office/drawing/2014/main" id="{7454DD2F-275D-F0B6-1401-39510F39FDA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6B3C0C0-27FC-7A15-4E70-F187174BF4EA}"/>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70C8BEC9-95BC-5009-15A2-138A8A4DBD0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Communicating Change – by/for youth media-makers">
            <a:extLst>
              <a:ext uri="{FF2B5EF4-FFF2-40B4-BE49-F238E27FC236}">
                <a16:creationId xmlns:a16="http://schemas.microsoft.com/office/drawing/2014/main" id="{E09E0E93-0172-219D-6A57-C31DC8DFF2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28389" y="2475915"/>
            <a:ext cx="5240592" cy="2995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8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71D21-7C43-4942-9F6F-C49793CA8A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1748F7-8466-392E-7DC3-83BF11164C5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D87772A-1640-CE78-9AD8-4EAB60D96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C99C64-BB20-6E56-68C0-EC4E9DA4415F}"/>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2368B040-9C36-0DA1-97EB-6C5B4ED4BDD1}"/>
              </a:ext>
            </a:extLst>
          </p:cNvPr>
          <p:cNvSpPr/>
          <p:nvPr/>
        </p:nvSpPr>
        <p:spPr>
          <a:xfrm>
            <a:off x="569419" y="2024873"/>
            <a:ext cx="671530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7B00781-4DF1-F9E7-922D-733D85203443}"/>
              </a:ext>
            </a:extLst>
          </p:cNvPr>
          <p:cNvSpPr/>
          <p:nvPr/>
        </p:nvSpPr>
        <p:spPr>
          <a:xfrm>
            <a:off x="599767" y="2024001"/>
            <a:ext cx="6613833" cy="4615944"/>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Change initiatives have a high rate of failure. Research shows that anywhere from 46 to 70 percent of organizational change efforts fail.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Research also shows, however, that actively managing change positively impacts success in projects and organizational initiatives.</a:t>
            </a:r>
          </a:p>
          <a:p>
            <a:pPr marL="342900" indent="-342900" algn="just">
              <a:lnSpc>
                <a:spcPct val="150000"/>
              </a:lnSpc>
              <a:buFont typeface="Arial" panose="020B0604020202020204" pitchFamily="34" charset="0"/>
              <a:buChar char="•"/>
            </a:pPr>
            <a:r>
              <a:rPr lang="en-US" b="1" dirty="0">
                <a:solidFill>
                  <a:schemeClr val="accent1">
                    <a:lumMod val="50000"/>
                  </a:schemeClr>
                </a:solidFill>
                <a:latin typeface="Alexandria Light" pitchFamily="2" charset="-78"/>
                <a:cs typeface="Alexandria Light" pitchFamily="2" charset="-78"/>
              </a:rPr>
              <a:t>Organizations that excel at change management are five times more likely to integrate communication into their change management strategy, and are eight times more likely to implement and maintain changes.</a:t>
            </a:r>
          </a:p>
        </p:txBody>
      </p:sp>
      <p:sp>
        <p:nvSpPr>
          <p:cNvPr id="4" name="Rectangle: Rounded Corners 3">
            <a:extLst>
              <a:ext uri="{FF2B5EF4-FFF2-40B4-BE49-F238E27FC236}">
                <a16:creationId xmlns:a16="http://schemas.microsoft.com/office/drawing/2014/main" id="{4B80ADEF-7149-9731-69A5-2A46BD57E9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F0AF860-3E02-074E-A4E9-DAE30482A4C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7B271EAC-6618-7071-468F-B3AF2B0EE9B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Communicating Change – by/for youth media-makers">
            <a:extLst>
              <a:ext uri="{FF2B5EF4-FFF2-40B4-BE49-F238E27FC236}">
                <a16:creationId xmlns:a16="http://schemas.microsoft.com/office/drawing/2014/main" id="{F23F5281-5F18-82FA-F9A0-E9A372DEAE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28389" y="2475915"/>
            <a:ext cx="5240592" cy="2995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77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4C789-21A2-BA64-2A9F-D25ADF8744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E5239E-ADC6-70E0-3915-59802713CC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5C6CFF2-F608-9A6C-1C5D-2E2E3C7161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81DD9C9-23A2-281B-BF4F-C79AB1858CF1}"/>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4" name="Rectangle: Rounded Corners 3">
            <a:extLst>
              <a:ext uri="{FF2B5EF4-FFF2-40B4-BE49-F238E27FC236}">
                <a16:creationId xmlns:a16="http://schemas.microsoft.com/office/drawing/2014/main" id="{B8ED4AD1-452F-82C7-7732-5CDBB06512A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766E6E1-766F-8F7C-7183-8425BC224B1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What Is Change Management?</a:t>
            </a:r>
          </a:p>
        </p:txBody>
      </p:sp>
      <p:sp>
        <p:nvSpPr>
          <p:cNvPr id="7" name="TextBox 6">
            <a:extLst>
              <a:ext uri="{FF2B5EF4-FFF2-40B4-BE49-F238E27FC236}">
                <a16:creationId xmlns:a16="http://schemas.microsoft.com/office/drawing/2014/main" id="{A1E7C582-543C-AF5A-6D83-BF6D000C4C9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Change Management Explained: A Deep Dive into the Fundamentals">
            <a:extLst>
              <a:ext uri="{FF2B5EF4-FFF2-40B4-BE49-F238E27FC236}">
                <a16:creationId xmlns:a16="http://schemas.microsoft.com/office/drawing/2014/main" id="{44541FAC-1EAE-5F46-6777-034249BC86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8967" y="2244764"/>
            <a:ext cx="8554065" cy="42235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971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E66B3-DE63-8A0A-E696-9F54C5E426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2F93D7-E734-39A9-3FD1-A403E9E457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730E35-9B63-934C-79C4-8EF048BDB8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BEECBE-1F14-CAD1-B8D6-7397522B73E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A672949E-ADD0-3C06-1CC9-CC6437A67088}"/>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4885ADD-E415-056C-8B5B-7AFED06DE375}"/>
              </a:ext>
            </a:extLst>
          </p:cNvPr>
          <p:cNvSpPr/>
          <p:nvPr/>
        </p:nvSpPr>
        <p:spPr>
          <a:xfrm>
            <a:off x="599767" y="2082620"/>
            <a:ext cx="10520517" cy="420044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The Association for Change Management Professionals (ACMP) defines change as: </a:t>
            </a:r>
            <a:endParaRPr lang="tr-TR" b="1" dirty="0">
              <a:solidFill>
                <a:schemeClr val="accent6">
                  <a:lumMod val="50000"/>
                </a:schemeClr>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“The transition from a current state to a future state.”</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Current</a:t>
            </a:r>
            <a:r>
              <a:rPr lang="en-US" dirty="0">
                <a:latin typeface="Alexandria Light" pitchFamily="2" charset="-78"/>
                <a:cs typeface="Alexandria Light" pitchFamily="2" charset="-78"/>
              </a:rPr>
              <a:t> state and </a:t>
            </a:r>
            <a:r>
              <a:rPr lang="en-US" b="1" dirty="0">
                <a:solidFill>
                  <a:srgbClr val="FF0000"/>
                </a:solidFill>
                <a:latin typeface="Alexandria Light" pitchFamily="2" charset="-78"/>
                <a:cs typeface="Alexandria Light" pitchFamily="2" charset="-78"/>
              </a:rPr>
              <a:t>future</a:t>
            </a:r>
            <a:r>
              <a:rPr lang="en-US" dirty="0">
                <a:latin typeface="Alexandria Light" pitchFamily="2" charset="-78"/>
                <a:cs typeface="Alexandria Light" pitchFamily="2" charset="-78"/>
              </a:rPr>
              <a:t> state bookend the change—they are defined respectively as the conditions at the start when the change </a:t>
            </a:r>
            <a:r>
              <a:rPr lang="en-US" b="1" dirty="0">
                <a:solidFill>
                  <a:srgbClr val="FF0000"/>
                </a:solidFill>
                <a:latin typeface="Alexandria Light" pitchFamily="2" charset="-78"/>
                <a:cs typeface="Alexandria Light" pitchFamily="2" charset="-78"/>
              </a:rPr>
              <a:t>begins</a:t>
            </a:r>
            <a:r>
              <a:rPr lang="en-US" dirty="0">
                <a:latin typeface="Alexandria Light" pitchFamily="2" charset="-78"/>
                <a:cs typeface="Alexandria Light" pitchFamily="2" charset="-78"/>
              </a:rPr>
              <a:t> and at the </a:t>
            </a:r>
            <a:r>
              <a:rPr lang="en-US" b="1" dirty="0">
                <a:solidFill>
                  <a:srgbClr val="FF0000"/>
                </a:solidFill>
                <a:latin typeface="Alexandria Light" pitchFamily="2" charset="-78"/>
                <a:cs typeface="Alexandria Light" pitchFamily="2" charset="-78"/>
              </a:rPr>
              <a:t>end</a:t>
            </a:r>
            <a:r>
              <a:rPr lang="en-US" dirty="0">
                <a:latin typeface="Alexandria Light" pitchFamily="2" charset="-78"/>
                <a:cs typeface="Alexandria Light" pitchFamily="2" charset="-78"/>
              </a:rPr>
              <a:t> once the benefits of the change have been realized.</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Black" pitchFamily="2" charset="-78"/>
                <a:cs typeface="Alexandria Black" pitchFamily="2" charset="-78"/>
              </a:rPr>
              <a:t>Change management </a:t>
            </a:r>
            <a:r>
              <a:rPr lang="en-US" dirty="0">
                <a:latin typeface="Alexandria Light" pitchFamily="2" charset="-78"/>
                <a:cs typeface="Alexandria Light" pitchFamily="2" charset="-78"/>
              </a:rPr>
              <a:t>is “the practice of applying a structured approach to the transition of an organization from a current state to a future state to achieve expected benefits.</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Black" pitchFamily="2" charset="-78"/>
                <a:cs typeface="Alexandria Black" pitchFamily="2" charset="-78"/>
              </a:rPr>
              <a:t>Change management</a:t>
            </a:r>
            <a:r>
              <a:rPr lang="en-US" dirty="0">
                <a:latin typeface="Alexandria Light" pitchFamily="2" charset="-78"/>
                <a:cs typeface="Alexandria Light" pitchFamily="2" charset="-78"/>
              </a:rPr>
              <a:t> focuses on the people within the organization who are affected by the change (all stakeholders, including the project team), and how to support them in accepting the change and transitioning to the future state.</a:t>
            </a:r>
          </a:p>
        </p:txBody>
      </p:sp>
      <p:sp>
        <p:nvSpPr>
          <p:cNvPr id="4" name="Rectangle: Rounded Corners 3">
            <a:extLst>
              <a:ext uri="{FF2B5EF4-FFF2-40B4-BE49-F238E27FC236}">
                <a16:creationId xmlns:a16="http://schemas.microsoft.com/office/drawing/2014/main" id="{A4F3CF3A-AF9F-0951-5029-3E0D2A8E90A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A6AB54B-93BC-DA5B-8265-E9CD7DA7FE16}"/>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What Is Change Management?</a:t>
            </a:r>
          </a:p>
        </p:txBody>
      </p:sp>
      <p:sp>
        <p:nvSpPr>
          <p:cNvPr id="7" name="TextBox 6">
            <a:extLst>
              <a:ext uri="{FF2B5EF4-FFF2-40B4-BE49-F238E27FC236}">
                <a16:creationId xmlns:a16="http://schemas.microsoft.com/office/drawing/2014/main" id="{67C1E4B6-10EC-20D7-E0CA-9B79A6E7B15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9920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8EB8A-42C5-57DE-4445-17980EAD07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D8C3D1-0BA0-717C-73E5-27E5C3A923E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941266-5631-4EA5-16DD-A866D66F6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950FB20-9CF5-0EC4-FCA9-EE6674997C77}"/>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48D03682-F682-FADB-FF33-BFC2614597C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F31DB4F-7160-3F79-1545-9A78453BB494}"/>
              </a:ext>
            </a:extLst>
          </p:cNvPr>
          <p:cNvSpPr/>
          <p:nvPr/>
        </p:nvSpPr>
        <p:spPr>
          <a:xfrm>
            <a:off x="599767" y="2082620"/>
            <a:ext cx="1052051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solidFill>
                  <a:srgbClr val="002060"/>
                </a:solidFill>
                <a:latin typeface="Alexandria Black" pitchFamily="2" charset="-78"/>
                <a:cs typeface="Alexandria Black" pitchFamily="2" charset="-78"/>
              </a:rPr>
              <a:t>Project management methodologies </a:t>
            </a:r>
            <a:r>
              <a:rPr lang="en-US" dirty="0">
                <a:latin typeface="Alexandria Light" pitchFamily="2" charset="-78"/>
                <a:cs typeface="Alexandria Light" pitchFamily="2" charset="-78"/>
              </a:rPr>
              <a:t>typically emphasize the organization and management of resources and activities required to complete projects (deliver the change) within the defined scope, budget, timeline, and quality standards.</a:t>
            </a:r>
          </a:p>
          <a:p>
            <a:pPr marL="342900" indent="-342900" algn="just">
              <a:lnSpc>
                <a:spcPct val="150000"/>
              </a:lnSpc>
              <a:buFont typeface="Arial" panose="020B0604020202020204" pitchFamily="34" charset="0"/>
              <a:buChar char="•"/>
            </a:pPr>
            <a:r>
              <a:rPr lang="en-US" dirty="0">
                <a:solidFill>
                  <a:srgbClr val="002060"/>
                </a:solidFill>
                <a:latin typeface="Alexandria Black" pitchFamily="2" charset="-78"/>
                <a:cs typeface="Alexandria Black" pitchFamily="2" charset="-78"/>
              </a:rPr>
              <a:t>Change management methodologies </a:t>
            </a:r>
            <a:r>
              <a:rPr lang="en-US" dirty="0">
                <a:latin typeface="Alexandria Light" pitchFamily="2" charset="-78"/>
                <a:cs typeface="Alexandria Light" pitchFamily="2" charset="-78"/>
              </a:rPr>
              <a:t>typically emphasize the people side of change and the activities required to prepare the organization for the delivered change, facilitate the transition from the old way of working to the future state, and embed the change as the new norm.</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As you can see, change management and project management differ but overlap and are often interdependent. Integrating the two can help ensure that the objectives of the project (and the organization) are achieved.</a:t>
            </a:r>
          </a:p>
        </p:txBody>
      </p:sp>
      <p:sp>
        <p:nvSpPr>
          <p:cNvPr id="4" name="Rectangle: Rounded Corners 3">
            <a:extLst>
              <a:ext uri="{FF2B5EF4-FFF2-40B4-BE49-F238E27FC236}">
                <a16:creationId xmlns:a16="http://schemas.microsoft.com/office/drawing/2014/main" id="{35572DB3-0BF6-E1C8-B3B9-CFAEE38FAC6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D9CDEB9-B59D-83D2-2C33-A9C0666855F0}"/>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How Do Change Management and Project Management Work Together?</a:t>
            </a:r>
          </a:p>
        </p:txBody>
      </p:sp>
      <p:sp>
        <p:nvSpPr>
          <p:cNvPr id="7" name="TextBox 6">
            <a:extLst>
              <a:ext uri="{FF2B5EF4-FFF2-40B4-BE49-F238E27FC236}">
                <a16:creationId xmlns:a16="http://schemas.microsoft.com/office/drawing/2014/main" id="{6AD7848E-D6DA-A3EC-2DE0-54E78892A68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71860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BDB55-6AC3-685E-C89E-968DE99A2E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AA6AA0-4CEF-260B-0717-900D4064F0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A09DDC-450F-597F-805C-BE985F633A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0E3156D-1507-F2C3-207D-AA1BBCC485E8}"/>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4" name="Rectangle: Rounded Corners 3">
            <a:extLst>
              <a:ext uri="{FF2B5EF4-FFF2-40B4-BE49-F238E27FC236}">
                <a16:creationId xmlns:a16="http://schemas.microsoft.com/office/drawing/2014/main" id="{C7BA958E-E70B-1187-18C6-333EBE87886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07580C-D328-5FC2-603E-768096EAD31A}"/>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Who is Responsible for Change Management?</a:t>
            </a:r>
          </a:p>
        </p:txBody>
      </p:sp>
      <p:sp>
        <p:nvSpPr>
          <p:cNvPr id="7" name="TextBox 6">
            <a:extLst>
              <a:ext uri="{FF2B5EF4-FFF2-40B4-BE49-F238E27FC236}">
                <a16:creationId xmlns:a16="http://schemas.microsoft.com/office/drawing/2014/main" id="{FA890EA2-BD96-B54F-74E0-E93360D2CD9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146" name="Picture 2" descr="Change Management Process: A Complete Guide - Venngage">
            <a:extLst>
              <a:ext uri="{FF2B5EF4-FFF2-40B4-BE49-F238E27FC236}">
                <a16:creationId xmlns:a16="http://schemas.microsoft.com/office/drawing/2014/main" id="{933E32CB-7D44-DE83-1AB1-CE5B3F188D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854" y="2244764"/>
            <a:ext cx="7811681" cy="43940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729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97C47-61AD-167A-6A6B-1EDA3E84A9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934CBCB-1F7C-6F97-730B-DC50B2B94C6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090EF3-F82D-8F08-EFB8-79B936CFDE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7F06D4B-8060-8AC1-6583-68EB8D0EA9E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BE665722-B6FF-45DE-87B4-1681CBB4FD66}"/>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8994A88-E011-15A6-B800-824F67460D8D}"/>
              </a:ext>
            </a:extLst>
          </p:cNvPr>
          <p:cNvSpPr/>
          <p:nvPr/>
        </p:nvSpPr>
        <p:spPr>
          <a:xfrm>
            <a:off x="599767" y="2082620"/>
            <a:ext cx="10520517" cy="420044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The responsibility for that integration varies depending on the context of the project: </a:t>
            </a:r>
            <a:endParaRPr lang="tr-TR" b="1" dirty="0">
              <a:solidFill>
                <a:schemeClr val="accent6">
                  <a:lumMod val="50000"/>
                </a:schemeClr>
              </a:solidFill>
              <a:latin typeface="Alexandria Light" pitchFamily="2" charset="-78"/>
              <a:cs typeface="Alexandria Light" pitchFamily="2" charset="-78"/>
            </a:endParaRPr>
          </a:p>
          <a:p>
            <a:pPr marL="342900" indent="-342900" algn="just">
              <a:lnSpc>
                <a:spcPct val="150000"/>
              </a:lnSpc>
              <a:buFont typeface="+mj-lt"/>
              <a:buAutoNum type="arabicPeriod"/>
            </a:pPr>
            <a:r>
              <a:rPr lang="en-US" dirty="0">
                <a:latin typeface="Alexandria Light" pitchFamily="2" charset="-78"/>
                <a:cs typeface="Alexandria Light" pitchFamily="2" charset="-78"/>
              </a:rPr>
              <a:t>Some organizations have change management offices, departments, and/or practitioners who specialize in this methodology. These practitioners are often part of the project team, and their role is to ensure the integration of change management principles into the life cycle of the project.</a:t>
            </a:r>
          </a:p>
          <a:p>
            <a:pPr marL="342900" indent="-342900" algn="just">
              <a:lnSpc>
                <a:spcPct val="150000"/>
              </a:lnSpc>
              <a:buFont typeface="+mj-lt"/>
              <a:buAutoNum type="arabicPeriod"/>
            </a:pPr>
            <a:r>
              <a:rPr lang="en-US" dirty="0">
                <a:latin typeface="Alexandria Light" pitchFamily="2" charset="-78"/>
                <a:cs typeface="Alexandria Light" pitchFamily="2" charset="-78"/>
              </a:rPr>
              <a:t>Other organizations expect communication professionals to address change management as part of their responsibilities within a project. </a:t>
            </a:r>
          </a:p>
          <a:p>
            <a:pPr marL="342900" indent="-342900" algn="just">
              <a:lnSpc>
                <a:spcPct val="150000"/>
              </a:lnSpc>
              <a:buFont typeface="+mj-lt"/>
              <a:buAutoNum type="arabicPeriod"/>
            </a:pPr>
            <a:r>
              <a:rPr lang="en-US" dirty="0">
                <a:latin typeface="Alexandria Light" pitchFamily="2" charset="-78"/>
                <a:cs typeface="Alexandria Light" pitchFamily="2" charset="-78"/>
              </a:rPr>
              <a:t>In many projects, change management or communication resources are not available to the project team. In these cases, it is the responsibility of the project team to ensure that change management principles are addressed.</a:t>
            </a:r>
          </a:p>
        </p:txBody>
      </p:sp>
      <p:sp>
        <p:nvSpPr>
          <p:cNvPr id="4" name="Rectangle: Rounded Corners 3">
            <a:extLst>
              <a:ext uri="{FF2B5EF4-FFF2-40B4-BE49-F238E27FC236}">
                <a16:creationId xmlns:a16="http://schemas.microsoft.com/office/drawing/2014/main" id="{1CE9EE35-9539-3411-2A91-D1580660FC6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9312B15-EC6B-4C19-C55E-4B5EBDE9313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Who is Responsible for Change Management?</a:t>
            </a:r>
          </a:p>
        </p:txBody>
      </p:sp>
      <p:sp>
        <p:nvSpPr>
          <p:cNvPr id="7" name="TextBox 6">
            <a:extLst>
              <a:ext uri="{FF2B5EF4-FFF2-40B4-BE49-F238E27FC236}">
                <a16:creationId xmlns:a16="http://schemas.microsoft.com/office/drawing/2014/main" id="{13D891D0-A9FE-90D6-91E8-CC6FFC00B43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87232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21ADF-8937-A991-DE20-282386766C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7BE920-691C-7795-202A-2FCCCFFC9E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E01C20F-1383-32E4-B519-5EFDF84488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89774DD-2CB7-7DF8-0B14-AE68148E94A4}"/>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4" name="Rectangle: Rounded Corners 3">
            <a:extLst>
              <a:ext uri="{FF2B5EF4-FFF2-40B4-BE49-F238E27FC236}">
                <a16:creationId xmlns:a16="http://schemas.microsoft.com/office/drawing/2014/main" id="{B2EF0CE1-C476-FFF8-C607-10FDC6034C7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604798F-0DF4-39C4-7E11-9634E68DFB9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Change Management Models</a:t>
            </a:r>
          </a:p>
        </p:txBody>
      </p:sp>
      <p:sp>
        <p:nvSpPr>
          <p:cNvPr id="7" name="TextBox 6">
            <a:extLst>
              <a:ext uri="{FF2B5EF4-FFF2-40B4-BE49-F238E27FC236}">
                <a16:creationId xmlns:a16="http://schemas.microsoft.com/office/drawing/2014/main" id="{97DB0A84-ACB9-54B5-84ED-887D55244D4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194" name="Picture 2" descr="13 Popular Change Management Models To Try Out For Business Agility">
            <a:extLst>
              <a:ext uri="{FF2B5EF4-FFF2-40B4-BE49-F238E27FC236}">
                <a16:creationId xmlns:a16="http://schemas.microsoft.com/office/drawing/2014/main" id="{91738C66-A2BD-7BD3-DD07-D11572CB99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6824" y="2244764"/>
            <a:ext cx="7620000" cy="42767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145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EEF90-EBA9-4C9F-16C7-0506770E35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93E96B-D015-D6CE-486D-5E8DF8BB4B1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B47EB2-01DF-EB76-413D-6ED25FA9FC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AE0E225-322C-97E2-9E43-37963FB6B00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7EBFA15A-79F2-FE92-ABAD-A38A3EE1B0D6}"/>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F8F69B5-B5A6-85AD-C1EF-61BB4736E9DD}"/>
              </a:ext>
            </a:extLst>
          </p:cNvPr>
          <p:cNvSpPr/>
          <p:nvPr/>
        </p:nvSpPr>
        <p:spPr>
          <a:xfrm>
            <a:off x="599767" y="2082620"/>
            <a:ext cx="10520517" cy="3888821"/>
          </a:xfrm>
          <a:prstGeom prst="rect">
            <a:avLst/>
          </a:prstGeom>
        </p:spPr>
        <p:txBody>
          <a:bodyPr wrap="square">
            <a:spAutoFit/>
          </a:bodyPr>
          <a:lstStyle/>
          <a:p>
            <a:pPr marL="342900" indent="-342900" algn="just">
              <a:lnSpc>
                <a:spcPct val="200000"/>
              </a:lnSpc>
              <a:buFont typeface="+mj-lt"/>
              <a:buAutoNum type="arabicPeriod"/>
            </a:pPr>
            <a:r>
              <a:rPr lang="en-US" dirty="0">
                <a:latin typeface="Alexandria Light" pitchFamily="2" charset="-78"/>
                <a:cs typeface="Alexandria Light" pitchFamily="2" charset="-78"/>
              </a:rPr>
              <a:t>There are a number of change management models available. Here is a brief overview of three of the most common: </a:t>
            </a:r>
            <a:r>
              <a:rPr lang="en-US" b="1" dirty="0">
                <a:solidFill>
                  <a:schemeClr val="accent1">
                    <a:lumMod val="50000"/>
                  </a:schemeClr>
                </a:solidFill>
                <a:latin typeface="Alexandria Light" pitchFamily="2" charset="-78"/>
                <a:cs typeface="Alexandria Light" pitchFamily="2" charset="-78"/>
              </a:rPr>
              <a:t>Kotter’s eight-step </a:t>
            </a:r>
            <a:r>
              <a:rPr lang="en-US" dirty="0">
                <a:latin typeface="Alexandria Light" pitchFamily="2" charset="-78"/>
                <a:cs typeface="Alexandria Light" pitchFamily="2" charset="-78"/>
              </a:rPr>
              <a:t>model, </a:t>
            </a:r>
            <a:r>
              <a:rPr lang="en-US" b="1" dirty="0">
                <a:solidFill>
                  <a:schemeClr val="accent1">
                    <a:lumMod val="50000"/>
                  </a:schemeClr>
                </a:solidFill>
                <a:latin typeface="Alexandria Light" pitchFamily="2" charset="-78"/>
                <a:cs typeface="Alexandria Light" pitchFamily="2" charset="-78"/>
              </a:rPr>
              <a:t>Lewin’s</a:t>
            </a:r>
            <a:r>
              <a:rPr lang="en-US" dirty="0">
                <a:latin typeface="Alexandria Light" pitchFamily="2" charset="-78"/>
                <a:cs typeface="Alexandria Light" pitchFamily="2" charset="-78"/>
              </a:rPr>
              <a:t> model, and the </a:t>
            </a:r>
            <a:r>
              <a:rPr lang="en-US" b="1" dirty="0" err="1">
                <a:solidFill>
                  <a:schemeClr val="accent1">
                    <a:lumMod val="50000"/>
                  </a:schemeClr>
                </a:solidFill>
                <a:latin typeface="Alexandria Light" pitchFamily="2" charset="-78"/>
                <a:cs typeface="Alexandria Light" pitchFamily="2" charset="-78"/>
              </a:rPr>
              <a:t>Prosci</a:t>
            </a:r>
            <a:r>
              <a:rPr lang="en-US" dirty="0">
                <a:latin typeface="Alexandria Light" pitchFamily="2" charset="-78"/>
                <a:cs typeface="Alexandria Light" pitchFamily="2" charset="-78"/>
              </a:rPr>
              <a:t> </a:t>
            </a:r>
            <a:r>
              <a:rPr lang="en-US" b="1" dirty="0">
                <a:solidFill>
                  <a:schemeClr val="accent1">
                    <a:lumMod val="50000"/>
                  </a:schemeClr>
                </a:solidFill>
                <a:latin typeface="Alexandria Light" pitchFamily="2" charset="-78"/>
                <a:cs typeface="Alexandria Light" pitchFamily="2" charset="-78"/>
              </a:rPr>
              <a:t>ADKAR</a:t>
            </a:r>
            <a:r>
              <a:rPr lang="en-US" dirty="0">
                <a:latin typeface="Alexandria Light" pitchFamily="2" charset="-78"/>
                <a:cs typeface="Alexandria Light" pitchFamily="2" charset="-78"/>
              </a:rPr>
              <a:t> model. </a:t>
            </a:r>
          </a:p>
          <a:p>
            <a:pPr marL="342900" indent="-342900" algn="just">
              <a:lnSpc>
                <a:spcPct val="200000"/>
              </a:lnSpc>
              <a:buFont typeface="+mj-lt"/>
              <a:buAutoNum type="arabicPeriod"/>
            </a:pPr>
            <a:r>
              <a:rPr lang="en-US" dirty="0">
                <a:latin typeface="Alexandria Light" pitchFamily="2" charset="-78"/>
                <a:cs typeface="Alexandria Light" pitchFamily="2" charset="-78"/>
              </a:rPr>
              <a:t>While these models have different components and approaches, you’ll see that they address similar concepts. </a:t>
            </a:r>
          </a:p>
          <a:p>
            <a:pPr marL="342900" indent="-342900" algn="just">
              <a:lnSpc>
                <a:spcPct val="200000"/>
              </a:lnSpc>
              <a:buFont typeface="+mj-lt"/>
              <a:buAutoNum type="arabicPeriod"/>
            </a:pPr>
            <a:r>
              <a:rPr lang="en-US" dirty="0">
                <a:latin typeface="Alexandria Light" pitchFamily="2" charset="-78"/>
                <a:cs typeface="Alexandria Light" pitchFamily="2" charset="-78"/>
              </a:rPr>
              <a:t>Models like these can be useful frameworks to help you integrate change management principles into your project.</a:t>
            </a:r>
          </a:p>
        </p:txBody>
      </p:sp>
      <p:sp>
        <p:nvSpPr>
          <p:cNvPr id="4" name="Rectangle: Rounded Corners 3">
            <a:extLst>
              <a:ext uri="{FF2B5EF4-FFF2-40B4-BE49-F238E27FC236}">
                <a16:creationId xmlns:a16="http://schemas.microsoft.com/office/drawing/2014/main" id="{D52EA1FB-5600-2265-86E3-6610313BB2A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AEDE114-B1F9-F78E-B745-D9348AE45774}"/>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Change Management Models</a:t>
            </a:r>
          </a:p>
        </p:txBody>
      </p:sp>
      <p:sp>
        <p:nvSpPr>
          <p:cNvPr id="7" name="TextBox 6">
            <a:extLst>
              <a:ext uri="{FF2B5EF4-FFF2-40B4-BE49-F238E27FC236}">
                <a16:creationId xmlns:a16="http://schemas.microsoft.com/office/drawing/2014/main" id="{5347206F-B249-B8AF-4567-29EED2E3042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19243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F2885-726C-261D-E648-F7E92634C4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720D3C-EC4F-36E3-36BA-CB105B835F3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37328B-D37C-C87E-C092-28C74DB6F9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66E15B1-7A1C-E45A-170A-A11C82F8D704}"/>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BBC427D7-E31D-6BD1-6120-1CFFFB3BE1B7}"/>
              </a:ext>
            </a:extLst>
          </p:cNvPr>
          <p:cNvSpPr/>
          <p:nvPr/>
        </p:nvSpPr>
        <p:spPr>
          <a:xfrm>
            <a:off x="569419" y="2024874"/>
            <a:ext cx="5054633"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BA81006-04EB-64CB-F7A2-BF1EC37CCF80}"/>
              </a:ext>
            </a:extLst>
          </p:cNvPr>
          <p:cNvSpPr/>
          <p:nvPr/>
        </p:nvSpPr>
        <p:spPr>
          <a:xfrm>
            <a:off x="599768" y="2082620"/>
            <a:ext cx="4935793" cy="3888821"/>
          </a:xfrm>
          <a:prstGeom prst="rect">
            <a:avLst/>
          </a:prstGeom>
        </p:spPr>
        <p:txBody>
          <a:bodyPr wrap="square">
            <a:spAutoFit/>
          </a:bodyPr>
          <a:lstStyle/>
          <a:p>
            <a:pPr marL="342900" indent="-342900" algn="just">
              <a:lnSpc>
                <a:spcPct val="200000"/>
              </a:lnSpc>
              <a:buFont typeface="+mj-lt"/>
              <a:buAutoNum type="arabicPeriod"/>
            </a:pPr>
            <a:r>
              <a:rPr lang="en-US" dirty="0">
                <a:solidFill>
                  <a:schemeClr val="accent1">
                    <a:lumMod val="50000"/>
                  </a:schemeClr>
                </a:solidFill>
                <a:latin typeface="Alexandria Black" pitchFamily="2" charset="-78"/>
                <a:cs typeface="Alexandria Black" pitchFamily="2" charset="-78"/>
              </a:rPr>
              <a:t>Kotter’s Eight Steps Model</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John Kotter proposes an eight steps plan to help organizations change successfully.</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He based his approach on his personal experience and research with dozens of organizational change initiatives.</a:t>
            </a:r>
          </a:p>
        </p:txBody>
      </p:sp>
      <p:sp>
        <p:nvSpPr>
          <p:cNvPr id="4" name="Rectangle: Rounded Corners 3">
            <a:extLst>
              <a:ext uri="{FF2B5EF4-FFF2-40B4-BE49-F238E27FC236}">
                <a16:creationId xmlns:a16="http://schemas.microsoft.com/office/drawing/2014/main" id="{8250FDDC-C814-3C5C-41F3-71600D49C88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C601568-6AE4-70B5-FE98-977D958C97EC}"/>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Change Management Models</a:t>
            </a:r>
          </a:p>
        </p:txBody>
      </p:sp>
      <p:sp>
        <p:nvSpPr>
          <p:cNvPr id="7" name="TextBox 6">
            <a:extLst>
              <a:ext uri="{FF2B5EF4-FFF2-40B4-BE49-F238E27FC236}">
                <a16:creationId xmlns:a16="http://schemas.microsoft.com/office/drawing/2014/main" id="{B8295010-C526-7F7A-7AB1-6ACFDCE08AA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170" name="Picture 2" descr="Practical application of Kotter's change model">
            <a:extLst>
              <a:ext uri="{FF2B5EF4-FFF2-40B4-BE49-F238E27FC236}">
                <a16:creationId xmlns:a16="http://schemas.microsoft.com/office/drawing/2014/main" id="{1DA2EE96-CD5E-3D56-C93D-8AF7DBA0A4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4401" y="2361814"/>
            <a:ext cx="6439276"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0887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A5ED4-D84F-441A-F67F-059224E094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0D2DCD-A4D7-B12E-EFF6-64DB3CA416C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B92F34B-4D15-C33A-292A-56EA35BF2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2FF8C8B-843E-F469-D4CC-D8F09740DCAA}"/>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2C58724C-0103-E4A8-EE35-CD78A2D69A92}"/>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9E232CA-FCCA-698B-4D95-14D9DC10CD6A}"/>
              </a:ext>
            </a:extLst>
          </p:cNvPr>
          <p:cNvSpPr/>
          <p:nvPr/>
        </p:nvSpPr>
        <p:spPr>
          <a:xfrm>
            <a:off x="599768" y="2082620"/>
            <a:ext cx="10559845" cy="4374980"/>
          </a:xfrm>
          <a:prstGeom prst="rect">
            <a:avLst/>
          </a:prstGeom>
        </p:spPr>
        <p:txBody>
          <a:bodyPr wrap="square">
            <a:spAutoFit/>
          </a:bodyPr>
          <a:lstStyle/>
          <a:p>
            <a:pPr marL="342900" indent="-342900" algn="just">
              <a:lnSpc>
                <a:spcPct val="150000"/>
              </a:lnSpc>
              <a:buFont typeface="+mj-lt"/>
              <a:buAutoNum type="arabicPeriod"/>
            </a:pPr>
            <a:r>
              <a:rPr lang="en-US" dirty="0">
                <a:solidFill>
                  <a:schemeClr val="accent1">
                    <a:lumMod val="50000"/>
                  </a:schemeClr>
                </a:solidFill>
                <a:latin typeface="Alexandria Black" pitchFamily="2" charset="-78"/>
                <a:cs typeface="Alexandria Black" pitchFamily="2" charset="-78"/>
              </a:rPr>
              <a:t>Kotter’s Eight Steps Model</a:t>
            </a:r>
          </a:p>
          <a:p>
            <a:pPr marL="800100" lvl="1" indent="-342900" algn="just">
              <a:lnSpc>
                <a:spcPct val="200000"/>
              </a:lnSpc>
              <a:buFont typeface="+mj-lt"/>
              <a:buAutoNum type="arabicParenR"/>
            </a:pPr>
            <a:r>
              <a:rPr lang="en-US" sz="1600" b="1" dirty="0">
                <a:solidFill>
                  <a:schemeClr val="accent6">
                    <a:lumMod val="50000"/>
                  </a:schemeClr>
                </a:solidFill>
                <a:latin typeface="Alexandria Light" pitchFamily="2" charset="-78"/>
                <a:cs typeface="Alexandria Light" pitchFamily="2" charset="-78"/>
              </a:rPr>
              <a:t>Create</a:t>
            </a:r>
            <a:r>
              <a:rPr lang="en-US" sz="1600" dirty="0">
                <a:latin typeface="Alexandria Light" pitchFamily="2" charset="-78"/>
                <a:cs typeface="Alexandria Light" pitchFamily="2" charset="-78"/>
              </a:rPr>
              <a:t> a sense of urgency around identified crises or opportunities.</a:t>
            </a:r>
          </a:p>
          <a:p>
            <a:pPr marL="800100" lvl="1" indent="-342900" algn="just">
              <a:lnSpc>
                <a:spcPct val="200000"/>
              </a:lnSpc>
              <a:buFont typeface="+mj-lt"/>
              <a:buAutoNum type="arabicParenR"/>
            </a:pPr>
            <a:r>
              <a:rPr lang="en-US" sz="1600" b="1" dirty="0">
                <a:solidFill>
                  <a:schemeClr val="accent6">
                    <a:lumMod val="50000"/>
                  </a:schemeClr>
                </a:solidFill>
                <a:latin typeface="Alexandria Light" pitchFamily="2" charset="-78"/>
                <a:cs typeface="Alexandria Light" pitchFamily="2" charset="-78"/>
              </a:rPr>
              <a:t>Build</a:t>
            </a:r>
            <a:r>
              <a:rPr lang="en-US" sz="1600" dirty="0">
                <a:latin typeface="Alexandria Light" pitchFamily="2" charset="-78"/>
                <a:cs typeface="Alexandria Light" pitchFamily="2" charset="-78"/>
              </a:rPr>
              <a:t> a team to lead the change.</a:t>
            </a:r>
          </a:p>
          <a:p>
            <a:pPr marL="800100" lvl="1" indent="-342900" algn="just">
              <a:lnSpc>
                <a:spcPct val="200000"/>
              </a:lnSpc>
              <a:buFont typeface="+mj-lt"/>
              <a:buAutoNum type="arabicParenR"/>
            </a:pPr>
            <a:r>
              <a:rPr lang="en-US" sz="1600" b="1" dirty="0">
                <a:solidFill>
                  <a:schemeClr val="accent6">
                    <a:lumMod val="50000"/>
                  </a:schemeClr>
                </a:solidFill>
                <a:latin typeface="Alexandria Light" pitchFamily="2" charset="-78"/>
                <a:cs typeface="Alexandria Light" pitchFamily="2" charset="-78"/>
              </a:rPr>
              <a:t>Develop</a:t>
            </a:r>
            <a:r>
              <a:rPr lang="en-US" sz="1600" dirty="0">
                <a:latin typeface="Alexandria Light" pitchFamily="2" charset="-78"/>
                <a:cs typeface="Alexandria Light" pitchFamily="2" charset="-78"/>
              </a:rPr>
              <a:t> a vision for the change and a strategy to achieve the vision.</a:t>
            </a:r>
          </a:p>
          <a:p>
            <a:pPr marL="800100" lvl="1" indent="-342900" algn="just">
              <a:lnSpc>
                <a:spcPct val="200000"/>
              </a:lnSpc>
              <a:buFont typeface="+mj-lt"/>
              <a:buAutoNum type="arabicParenR"/>
            </a:pPr>
            <a:r>
              <a:rPr lang="en-US" sz="1600" b="1" dirty="0">
                <a:solidFill>
                  <a:schemeClr val="accent6">
                    <a:lumMod val="50000"/>
                  </a:schemeClr>
                </a:solidFill>
                <a:latin typeface="Alexandria Light" pitchFamily="2" charset="-78"/>
                <a:cs typeface="Alexandria Light" pitchFamily="2" charset="-78"/>
              </a:rPr>
              <a:t>Get</a:t>
            </a:r>
            <a:r>
              <a:rPr lang="en-US" sz="1600" dirty="0">
                <a:latin typeface="Alexandria Light" pitchFamily="2" charset="-78"/>
                <a:cs typeface="Alexandria Light" pitchFamily="2" charset="-78"/>
              </a:rPr>
              <a:t> everyone on board by communicating the change vision.</a:t>
            </a:r>
          </a:p>
          <a:p>
            <a:pPr marL="800100" lvl="1" indent="-342900" algn="just">
              <a:lnSpc>
                <a:spcPct val="200000"/>
              </a:lnSpc>
              <a:buFont typeface="+mj-lt"/>
              <a:buAutoNum type="arabicParenR"/>
            </a:pPr>
            <a:r>
              <a:rPr lang="en-US" sz="1600" b="1" dirty="0">
                <a:solidFill>
                  <a:schemeClr val="accent6">
                    <a:lumMod val="50000"/>
                  </a:schemeClr>
                </a:solidFill>
                <a:latin typeface="Alexandria Light" pitchFamily="2" charset="-78"/>
                <a:cs typeface="Alexandria Light" pitchFamily="2" charset="-78"/>
              </a:rPr>
              <a:t>Empower</a:t>
            </a:r>
            <a:r>
              <a:rPr lang="en-US" sz="1600" dirty="0">
                <a:latin typeface="Alexandria Light" pitchFamily="2" charset="-78"/>
                <a:cs typeface="Alexandria Light" pitchFamily="2" charset="-78"/>
              </a:rPr>
              <a:t> employees to action and remove barriers to change.</a:t>
            </a:r>
          </a:p>
          <a:p>
            <a:pPr marL="800100" lvl="1" indent="-342900" algn="just">
              <a:lnSpc>
                <a:spcPct val="200000"/>
              </a:lnSpc>
              <a:buFont typeface="+mj-lt"/>
              <a:buAutoNum type="arabicParenR"/>
            </a:pPr>
            <a:r>
              <a:rPr lang="en-US" sz="1600" b="1" dirty="0">
                <a:solidFill>
                  <a:schemeClr val="accent6">
                    <a:lumMod val="50000"/>
                  </a:schemeClr>
                </a:solidFill>
                <a:latin typeface="Alexandria Light" pitchFamily="2" charset="-78"/>
                <a:cs typeface="Alexandria Light" pitchFamily="2" charset="-78"/>
              </a:rPr>
              <a:t>Generate</a:t>
            </a:r>
            <a:r>
              <a:rPr lang="en-US" sz="1600" dirty="0">
                <a:latin typeface="Alexandria Light" pitchFamily="2" charset="-78"/>
                <a:cs typeface="Alexandria Light" pitchFamily="2" charset="-78"/>
              </a:rPr>
              <a:t> short-term wins to build momentum and positive reaction to the change.</a:t>
            </a:r>
          </a:p>
          <a:p>
            <a:pPr marL="800100" lvl="1" indent="-342900" algn="just">
              <a:lnSpc>
                <a:spcPct val="200000"/>
              </a:lnSpc>
              <a:buFont typeface="+mj-lt"/>
              <a:buAutoNum type="arabicParenR"/>
            </a:pPr>
            <a:r>
              <a:rPr lang="en-US" sz="1600" b="1" dirty="0">
                <a:solidFill>
                  <a:schemeClr val="accent6">
                    <a:lumMod val="50000"/>
                  </a:schemeClr>
                </a:solidFill>
                <a:latin typeface="Alexandria Light" pitchFamily="2" charset="-78"/>
                <a:cs typeface="Alexandria Light" pitchFamily="2" charset="-78"/>
              </a:rPr>
              <a:t>Continue</a:t>
            </a:r>
            <a:r>
              <a:rPr lang="en-US" sz="1600" dirty="0">
                <a:latin typeface="Alexandria Light" pitchFamily="2" charset="-78"/>
                <a:cs typeface="Alexandria Light" pitchFamily="2" charset="-78"/>
              </a:rPr>
              <a:t> the change momentum until the change vision is achieved.</a:t>
            </a:r>
          </a:p>
          <a:p>
            <a:pPr marL="800100" lvl="1" indent="-342900" algn="just">
              <a:lnSpc>
                <a:spcPct val="200000"/>
              </a:lnSpc>
              <a:buFont typeface="+mj-lt"/>
              <a:buAutoNum type="arabicParenR"/>
            </a:pPr>
            <a:r>
              <a:rPr lang="en-US" sz="1600" b="1" dirty="0">
                <a:solidFill>
                  <a:schemeClr val="accent6">
                    <a:lumMod val="50000"/>
                  </a:schemeClr>
                </a:solidFill>
                <a:latin typeface="Alexandria Light" pitchFamily="2" charset="-78"/>
                <a:cs typeface="Alexandria Light" pitchFamily="2" charset="-78"/>
              </a:rPr>
              <a:t>Anchor</a:t>
            </a:r>
            <a:r>
              <a:rPr lang="en-US" sz="1600" dirty="0">
                <a:latin typeface="Alexandria Light" pitchFamily="2" charset="-78"/>
                <a:cs typeface="Alexandria Light" pitchFamily="2" charset="-78"/>
              </a:rPr>
              <a:t> the change within the organization’s culture.</a:t>
            </a:r>
          </a:p>
        </p:txBody>
      </p:sp>
      <p:sp>
        <p:nvSpPr>
          <p:cNvPr id="4" name="Rectangle: Rounded Corners 3">
            <a:extLst>
              <a:ext uri="{FF2B5EF4-FFF2-40B4-BE49-F238E27FC236}">
                <a16:creationId xmlns:a16="http://schemas.microsoft.com/office/drawing/2014/main" id="{5C994CB8-1A5B-52A2-CDEF-34F87AF0C10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887BBA4-88B2-5F44-98D2-8A394EEA4A5D}"/>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Change Management Models</a:t>
            </a:r>
          </a:p>
        </p:txBody>
      </p:sp>
      <p:sp>
        <p:nvSpPr>
          <p:cNvPr id="7" name="TextBox 6">
            <a:extLst>
              <a:ext uri="{FF2B5EF4-FFF2-40B4-BE49-F238E27FC236}">
                <a16:creationId xmlns:a16="http://schemas.microsoft.com/office/drawing/2014/main" id="{4E475F7B-C43E-0EC1-2BB4-84C17E7DAC3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4384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6E2D6-FCE6-F794-FDE2-EC86F2CF3B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01BC7C-F549-43B7-2E15-20CC0B73CB5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960A4DB-851C-B1BB-7A19-F345BB8C83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C4E5732-19B8-9D04-1AD6-1EEB47BA39D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723F5BD7-9A68-ED2C-35EF-EC047F90486E}"/>
              </a:ext>
            </a:extLst>
          </p:cNvPr>
          <p:cNvSpPr/>
          <p:nvPr/>
        </p:nvSpPr>
        <p:spPr>
          <a:xfrm>
            <a:off x="569419" y="2024874"/>
            <a:ext cx="5054633"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90230E9-5226-BE68-4164-A960131EEB63}"/>
              </a:ext>
            </a:extLst>
          </p:cNvPr>
          <p:cNvSpPr/>
          <p:nvPr/>
        </p:nvSpPr>
        <p:spPr>
          <a:xfrm>
            <a:off x="599768" y="2082620"/>
            <a:ext cx="4935793" cy="3334824"/>
          </a:xfrm>
          <a:prstGeom prst="rect">
            <a:avLst/>
          </a:prstGeom>
        </p:spPr>
        <p:txBody>
          <a:bodyPr wrap="square">
            <a:spAutoFit/>
          </a:bodyPr>
          <a:lstStyle/>
          <a:p>
            <a:pPr marL="342900" indent="-342900" algn="just">
              <a:lnSpc>
                <a:spcPct val="200000"/>
              </a:lnSpc>
              <a:buFont typeface="+mj-lt"/>
              <a:buAutoNum type="arabicPeriod" startAt="2"/>
            </a:pPr>
            <a:r>
              <a:rPr lang="en-US" dirty="0">
                <a:solidFill>
                  <a:schemeClr val="accent1">
                    <a:lumMod val="50000"/>
                  </a:schemeClr>
                </a:solidFill>
                <a:latin typeface="Alexandria Black" pitchFamily="2" charset="-78"/>
                <a:cs typeface="Alexandria Black" pitchFamily="2" charset="-78"/>
              </a:rPr>
              <a:t>Lewin’s Model</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Kurt Lewin’s model for change is one of the earliest (1951), and while it is simple, it is still widely used today. </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He presented “Changing as Three Steps process.</a:t>
            </a:r>
          </a:p>
        </p:txBody>
      </p:sp>
      <p:sp>
        <p:nvSpPr>
          <p:cNvPr id="4" name="Rectangle: Rounded Corners 3">
            <a:extLst>
              <a:ext uri="{FF2B5EF4-FFF2-40B4-BE49-F238E27FC236}">
                <a16:creationId xmlns:a16="http://schemas.microsoft.com/office/drawing/2014/main" id="{6CCD5D4C-E73C-E65E-D7D8-747E6FB98A1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EC80476-70B9-601E-6C51-56CC340F69D0}"/>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Change Management Models</a:t>
            </a:r>
          </a:p>
        </p:txBody>
      </p:sp>
      <p:sp>
        <p:nvSpPr>
          <p:cNvPr id="7" name="TextBox 6">
            <a:extLst>
              <a:ext uri="{FF2B5EF4-FFF2-40B4-BE49-F238E27FC236}">
                <a16:creationId xmlns:a16="http://schemas.microsoft.com/office/drawing/2014/main" id="{AA56ABD9-1901-1015-CACF-06B22C3ADF6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218" name="Picture 2" descr="7 Change Management Models With Templates and Tips - Venngage">
            <a:extLst>
              <a:ext uri="{FF2B5EF4-FFF2-40B4-BE49-F238E27FC236}">
                <a16:creationId xmlns:a16="http://schemas.microsoft.com/office/drawing/2014/main" id="{F2B52AC6-4EC0-9C27-70DB-8004225445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0695" y="2051729"/>
            <a:ext cx="5803096" cy="44838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232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56AE3-41DF-E810-D47C-C6F98DC8BB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7E2BB6-EF92-E356-BB48-8C6AE7E59EE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EE9C1D-1BDB-984D-CB0E-81A77048EE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184D5F3-76D2-801E-379D-BC46EF387B9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9B3FB331-474B-FD15-5F81-7C1DF69ACD49}"/>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726AE47-CD54-37EF-9066-511E045533B1}"/>
              </a:ext>
            </a:extLst>
          </p:cNvPr>
          <p:cNvSpPr/>
          <p:nvPr/>
        </p:nvSpPr>
        <p:spPr>
          <a:xfrm>
            <a:off x="599768" y="2082620"/>
            <a:ext cx="10559845" cy="4021037"/>
          </a:xfrm>
          <a:prstGeom prst="rect">
            <a:avLst/>
          </a:prstGeom>
        </p:spPr>
        <p:txBody>
          <a:bodyPr wrap="square">
            <a:spAutoFit/>
          </a:bodyPr>
          <a:lstStyle/>
          <a:p>
            <a:pPr marL="342900" indent="-342900" algn="just">
              <a:lnSpc>
                <a:spcPct val="200000"/>
              </a:lnSpc>
              <a:buFont typeface="+mj-lt"/>
              <a:buAutoNum type="arabicPeriod" startAt="2"/>
            </a:pPr>
            <a:r>
              <a:rPr lang="en-US" dirty="0">
                <a:solidFill>
                  <a:schemeClr val="accent1">
                    <a:lumMod val="50000"/>
                  </a:schemeClr>
                </a:solidFill>
                <a:latin typeface="Alexandria Black" pitchFamily="2" charset="-78"/>
                <a:cs typeface="Alexandria Black" pitchFamily="2" charset="-78"/>
              </a:rPr>
              <a:t>Lewin’s Model</a:t>
            </a:r>
          </a:p>
          <a:p>
            <a:pPr marL="800100" lvl="1" indent="-342900" algn="just">
              <a:lnSpc>
                <a:spcPct val="200000"/>
              </a:lnSpc>
              <a:buFont typeface="+mj-lt"/>
              <a:buAutoNum type="arabicParenR"/>
            </a:pPr>
            <a:r>
              <a:rPr lang="en-US" sz="1600" dirty="0">
                <a:solidFill>
                  <a:schemeClr val="accent6">
                    <a:lumMod val="50000"/>
                  </a:schemeClr>
                </a:solidFill>
                <a:latin typeface="Alexandria Black" pitchFamily="2" charset="-78"/>
                <a:cs typeface="Alexandria Black" pitchFamily="2" charset="-78"/>
              </a:rPr>
              <a:t>Step 1: Unfreeze</a:t>
            </a:r>
            <a:r>
              <a:rPr lang="en-US" sz="1600" dirty="0">
                <a:latin typeface="Alexandria Light" pitchFamily="2" charset="-78"/>
                <a:cs typeface="Alexandria Light" pitchFamily="2" charset="-78"/>
              </a:rPr>
              <a:t>—People and organizations must prepare for change. One strategy to accomplish this is to demonstrate the discrepancy between the current state and the desired state.</a:t>
            </a:r>
          </a:p>
          <a:p>
            <a:pPr marL="800100" lvl="1" indent="-342900" algn="just">
              <a:lnSpc>
                <a:spcPct val="200000"/>
              </a:lnSpc>
              <a:buFont typeface="+mj-lt"/>
              <a:buAutoNum type="arabicParenR"/>
            </a:pPr>
            <a:r>
              <a:rPr lang="en-US" sz="1600" dirty="0">
                <a:solidFill>
                  <a:schemeClr val="accent6">
                    <a:lumMod val="50000"/>
                  </a:schemeClr>
                </a:solidFill>
                <a:latin typeface="Alexandria Black" pitchFamily="2" charset="-78"/>
                <a:cs typeface="Alexandria Black" pitchFamily="2" charset="-78"/>
              </a:rPr>
              <a:t>Step 2: Change</a:t>
            </a:r>
            <a:r>
              <a:rPr lang="en-US" sz="1600" dirty="0">
                <a:latin typeface="Alexandria Light" pitchFamily="2" charset="-78"/>
                <a:cs typeface="Alexandria Light" pitchFamily="2" charset="-78"/>
              </a:rPr>
              <a:t>—People must change behaviors and embrace new roles and responsibilities. This is where change is put into action through new structures and processes.</a:t>
            </a:r>
          </a:p>
          <a:p>
            <a:pPr marL="800100" lvl="1" indent="-342900" algn="just">
              <a:lnSpc>
                <a:spcPct val="200000"/>
              </a:lnSpc>
              <a:buFont typeface="+mj-lt"/>
              <a:buAutoNum type="arabicParenR"/>
            </a:pPr>
            <a:r>
              <a:rPr lang="en-US" sz="1600" dirty="0">
                <a:solidFill>
                  <a:schemeClr val="accent6">
                    <a:lumMod val="50000"/>
                  </a:schemeClr>
                </a:solidFill>
                <a:latin typeface="Alexandria Black" pitchFamily="2" charset="-78"/>
                <a:cs typeface="Alexandria Black" pitchFamily="2" charset="-78"/>
              </a:rPr>
              <a:t>Step 3: Refreeze</a:t>
            </a:r>
            <a:r>
              <a:rPr lang="en-US" sz="1600" dirty="0">
                <a:latin typeface="Alexandria Light" pitchFamily="2" charset="-78"/>
                <a:cs typeface="Alexandria Light" pitchFamily="2" charset="-78"/>
              </a:rPr>
              <a:t>—The new systems and behaviors are cemented into place. Support mechanisms like reward systems and reinforced cultural values can help accomplish this.</a:t>
            </a:r>
          </a:p>
        </p:txBody>
      </p:sp>
      <p:sp>
        <p:nvSpPr>
          <p:cNvPr id="4" name="Rectangle: Rounded Corners 3">
            <a:extLst>
              <a:ext uri="{FF2B5EF4-FFF2-40B4-BE49-F238E27FC236}">
                <a16:creationId xmlns:a16="http://schemas.microsoft.com/office/drawing/2014/main" id="{DE71C192-1AB6-E893-52A5-E599BE13B6C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EE9C5C9-73F3-5C76-AE1C-9E38AB48DFE6}"/>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Change Management Models</a:t>
            </a:r>
          </a:p>
        </p:txBody>
      </p:sp>
      <p:sp>
        <p:nvSpPr>
          <p:cNvPr id="7" name="TextBox 6">
            <a:extLst>
              <a:ext uri="{FF2B5EF4-FFF2-40B4-BE49-F238E27FC236}">
                <a16:creationId xmlns:a16="http://schemas.microsoft.com/office/drawing/2014/main" id="{87B42978-2D5C-8627-F7F0-399752AB6D9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6261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8149E-A30E-6E68-8F72-21C7434DFA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A0D8C0-3BA8-0822-0458-858FCB1634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2E7391C-97CF-44C9-1E39-D2BECEA7A5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F976AE2-B91B-7E2D-9599-EF5A838D8C1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8C4CC9FB-89E9-A5C9-0B3B-E3BBD260BA81}"/>
              </a:ext>
            </a:extLst>
          </p:cNvPr>
          <p:cNvSpPr/>
          <p:nvPr/>
        </p:nvSpPr>
        <p:spPr>
          <a:xfrm>
            <a:off x="569419" y="2024874"/>
            <a:ext cx="5054633"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1594DCD-474A-8DB7-0CC0-0103480AB4C9}"/>
              </a:ext>
            </a:extLst>
          </p:cNvPr>
          <p:cNvSpPr/>
          <p:nvPr/>
        </p:nvSpPr>
        <p:spPr>
          <a:xfrm>
            <a:off x="599768" y="2082620"/>
            <a:ext cx="4935793" cy="4442819"/>
          </a:xfrm>
          <a:prstGeom prst="rect">
            <a:avLst/>
          </a:prstGeom>
        </p:spPr>
        <p:txBody>
          <a:bodyPr wrap="square">
            <a:spAutoFit/>
          </a:bodyPr>
          <a:lstStyle/>
          <a:p>
            <a:pPr marL="342900" indent="-342900" algn="just">
              <a:lnSpc>
                <a:spcPct val="200000"/>
              </a:lnSpc>
              <a:buFont typeface="+mj-lt"/>
              <a:buAutoNum type="arabicPeriod" startAt="3"/>
            </a:pPr>
            <a:r>
              <a:rPr lang="en-US" dirty="0">
                <a:solidFill>
                  <a:schemeClr val="accent1">
                    <a:lumMod val="50000"/>
                  </a:schemeClr>
                </a:solidFill>
                <a:latin typeface="Alexandria Black" pitchFamily="2" charset="-78"/>
                <a:cs typeface="Alexandria Black" pitchFamily="2" charset="-78"/>
              </a:rPr>
              <a:t>The </a:t>
            </a:r>
            <a:r>
              <a:rPr lang="en-US" dirty="0" err="1">
                <a:solidFill>
                  <a:schemeClr val="accent1">
                    <a:lumMod val="50000"/>
                  </a:schemeClr>
                </a:solidFill>
                <a:latin typeface="Alexandria Black" pitchFamily="2" charset="-78"/>
                <a:cs typeface="Alexandria Black" pitchFamily="2" charset="-78"/>
              </a:rPr>
              <a:t>Prosci</a:t>
            </a:r>
            <a:r>
              <a:rPr lang="en-US" dirty="0">
                <a:solidFill>
                  <a:schemeClr val="accent1">
                    <a:lumMod val="50000"/>
                  </a:schemeClr>
                </a:solidFill>
                <a:latin typeface="Alexandria Black" pitchFamily="2" charset="-78"/>
                <a:cs typeface="Alexandria Black" pitchFamily="2" charset="-78"/>
              </a:rPr>
              <a:t> ADKAR Model</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Jeff Hiatt, founder of the change management consultancy and training organization </a:t>
            </a:r>
            <a:r>
              <a:rPr lang="en-US" dirty="0" err="1">
                <a:latin typeface="Alexandria Light" pitchFamily="2" charset="-78"/>
                <a:cs typeface="Alexandria Light" pitchFamily="2" charset="-78"/>
              </a:rPr>
              <a:t>Prosci</a:t>
            </a:r>
            <a:r>
              <a:rPr lang="en-US" dirty="0">
                <a:latin typeface="Alexandria Light" pitchFamily="2" charset="-78"/>
                <a:cs typeface="Alexandria Light" pitchFamily="2" charset="-78"/>
              </a:rPr>
              <a:t>, developed a model that can be a useful tool in understanding and facilitating the five outcomes that individuals need to achieve in order to make change “stick.”</a:t>
            </a:r>
          </a:p>
        </p:txBody>
      </p:sp>
      <p:sp>
        <p:nvSpPr>
          <p:cNvPr id="4" name="Rectangle: Rounded Corners 3">
            <a:extLst>
              <a:ext uri="{FF2B5EF4-FFF2-40B4-BE49-F238E27FC236}">
                <a16:creationId xmlns:a16="http://schemas.microsoft.com/office/drawing/2014/main" id="{9CA4DE8D-0E9A-47F8-A865-CA7C9B038BF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3B7E286-6FBF-63B0-0C23-4E2B68E3F3A4}"/>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Change Management Models</a:t>
            </a:r>
          </a:p>
        </p:txBody>
      </p:sp>
      <p:sp>
        <p:nvSpPr>
          <p:cNvPr id="7" name="TextBox 6">
            <a:extLst>
              <a:ext uri="{FF2B5EF4-FFF2-40B4-BE49-F238E27FC236}">
                <a16:creationId xmlns:a16="http://schemas.microsoft.com/office/drawing/2014/main" id="{11BFF29F-634C-2FC7-F774-DBB2C9EA214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266" name="Picture 2" descr="ADKAR Model of Change - Change Management Training">
            <a:extLst>
              <a:ext uri="{FF2B5EF4-FFF2-40B4-BE49-F238E27FC236}">
                <a16:creationId xmlns:a16="http://schemas.microsoft.com/office/drawing/2014/main" id="{F2E5EF4A-AC15-06E6-9533-90F484EF125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227"/>
          <a:stretch/>
        </p:blipFill>
        <p:spPr bwMode="auto">
          <a:xfrm>
            <a:off x="5849893" y="2082620"/>
            <a:ext cx="5555625" cy="4426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24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4AAF2-2188-08F7-BBDD-68188FEA06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3ACD62-C620-5135-4403-4BAA919F0CB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A851392-D524-EAC9-3B27-47CD00AE41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E18AD78-D297-1216-1AD3-D6A1F4580E8F}"/>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DEE0128A-B155-22A9-2B80-53F724C740B2}"/>
              </a:ext>
            </a:extLst>
          </p:cNvPr>
          <p:cNvSpPr/>
          <p:nvPr/>
        </p:nvSpPr>
        <p:spPr>
          <a:xfrm>
            <a:off x="569419" y="2024874"/>
            <a:ext cx="5054633"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AB52142-B9F0-1123-A75F-1DE29FFC5E5C}"/>
              </a:ext>
            </a:extLst>
          </p:cNvPr>
          <p:cNvSpPr/>
          <p:nvPr/>
        </p:nvSpPr>
        <p:spPr>
          <a:xfrm>
            <a:off x="599768" y="2082620"/>
            <a:ext cx="4935793" cy="3036152"/>
          </a:xfrm>
          <a:prstGeom prst="rect">
            <a:avLst/>
          </a:prstGeom>
        </p:spPr>
        <p:txBody>
          <a:bodyPr wrap="square">
            <a:spAutoFit/>
          </a:bodyPr>
          <a:lstStyle/>
          <a:p>
            <a:pPr marL="342900" indent="-342900" algn="just">
              <a:lnSpc>
                <a:spcPct val="200000"/>
              </a:lnSpc>
              <a:buFont typeface="+mj-lt"/>
              <a:buAutoNum type="arabicParenR" startAt="3"/>
            </a:pPr>
            <a:r>
              <a:rPr lang="en-US" dirty="0">
                <a:solidFill>
                  <a:schemeClr val="accent1">
                    <a:lumMod val="50000"/>
                  </a:schemeClr>
                </a:solidFill>
                <a:latin typeface="Alexandria Black" pitchFamily="2" charset="-78"/>
                <a:cs typeface="Alexandria Black" pitchFamily="2" charset="-78"/>
              </a:rPr>
              <a:t>The </a:t>
            </a:r>
            <a:r>
              <a:rPr lang="en-US" dirty="0" err="1">
                <a:solidFill>
                  <a:schemeClr val="accent1">
                    <a:lumMod val="50000"/>
                  </a:schemeClr>
                </a:solidFill>
                <a:latin typeface="Alexandria Black" pitchFamily="2" charset="-78"/>
                <a:cs typeface="Alexandria Black" pitchFamily="2" charset="-78"/>
              </a:rPr>
              <a:t>Prosci</a:t>
            </a:r>
            <a:r>
              <a:rPr lang="en-US" dirty="0">
                <a:solidFill>
                  <a:schemeClr val="accent1">
                    <a:lumMod val="50000"/>
                  </a:schemeClr>
                </a:solidFill>
                <a:latin typeface="Alexandria Black" pitchFamily="2" charset="-78"/>
                <a:cs typeface="Alexandria Black" pitchFamily="2" charset="-78"/>
              </a:rPr>
              <a:t> ADKAR Model</a:t>
            </a:r>
          </a:p>
          <a:p>
            <a:pPr marL="342900" indent="-342900" algn="just">
              <a:lnSpc>
                <a:spcPct val="200000"/>
              </a:lnSpc>
              <a:buFont typeface="+mj-lt"/>
              <a:buAutoNum type="arabicParenR"/>
            </a:pPr>
            <a:r>
              <a:rPr lang="en-US" sz="1600" dirty="0">
                <a:solidFill>
                  <a:srgbClr val="70AD47">
                    <a:lumMod val="50000"/>
                  </a:srgbClr>
                </a:solidFill>
                <a:latin typeface="Alexandria Black" pitchFamily="2" charset="-78"/>
                <a:cs typeface="Alexandria Black" pitchFamily="2" charset="-78"/>
              </a:rPr>
              <a:t>Awareness</a:t>
            </a:r>
            <a:r>
              <a:rPr lang="en-US" sz="1600" dirty="0">
                <a:solidFill>
                  <a:prstClr val="black"/>
                </a:solidFill>
                <a:latin typeface="Alexandria Light" pitchFamily="2" charset="-78"/>
                <a:cs typeface="Alexandria Light" pitchFamily="2" charset="-78"/>
              </a:rPr>
              <a:t> of the reasons/need for change</a:t>
            </a:r>
          </a:p>
          <a:p>
            <a:pPr marL="342900" indent="-342900" algn="just">
              <a:lnSpc>
                <a:spcPct val="200000"/>
              </a:lnSpc>
              <a:buFont typeface="+mj-lt"/>
              <a:buAutoNum type="arabicParenR"/>
            </a:pPr>
            <a:r>
              <a:rPr lang="en-US" sz="1600" dirty="0">
                <a:solidFill>
                  <a:srgbClr val="70AD47">
                    <a:lumMod val="50000"/>
                  </a:srgbClr>
                </a:solidFill>
                <a:latin typeface="Alexandria Black" pitchFamily="2" charset="-78"/>
                <a:cs typeface="Alexandria Black" pitchFamily="2" charset="-78"/>
              </a:rPr>
              <a:t>Desire</a:t>
            </a:r>
            <a:r>
              <a:rPr lang="en-US" sz="1600" dirty="0">
                <a:solidFill>
                  <a:prstClr val="black"/>
                </a:solidFill>
                <a:latin typeface="Alexandria Light" pitchFamily="2" charset="-78"/>
                <a:cs typeface="Alexandria Light" pitchFamily="2" charset="-78"/>
              </a:rPr>
              <a:t> to participate in the change</a:t>
            </a:r>
          </a:p>
          <a:p>
            <a:pPr marL="342900" indent="-342900" algn="just">
              <a:lnSpc>
                <a:spcPct val="200000"/>
              </a:lnSpc>
              <a:buFont typeface="+mj-lt"/>
              <a:buAutoNum type="arabicParenR"/>
            </a:pPr>
            <a:r>
              <a:rPr lang="en-US" sz="1600" dirty="0">
                <a:solidFill>
                  <a:srgbClr val="70AD47">
                    <a:lumMod val="50000"/>
                  </a:srgbClr>
                </a:solidFill>
                <a:latin typeface="Alexandria Black" pitchFamily="2" charset="-78"/>
                <a:cs typeface="Alexandria Black" pitchFamily="2" charset="-78"/>
              </a:rPr>
              <a:t>Knowledge</a:t>
            </a:r>
            <a:r>
              <a:rPr lang="en-US" sz="1600" dirty="0">
                <a:solidFill>
                  <a:prstClr val="black"/>
                </a:solidFill>
                <a:latin typeface="Alexandria Light" pitchFamily="2" charset="-78"/>
                <a:cs typeface="Alexandria Light" pitchFamily="2" charset="-78"/>
              </a:rPr>
              <a:t> about how to change</a:t>
            </a:r>
          </a:p>
          <a:p>
            <a:pPr marL="342900" indent="-342900" algn="just">
              <a:lnSpc>
                <a:spcPct val="200000"/>
              </a:lnSpc>
              <a:buFont typeface="+mj-lt"/>
              <a:buAutoNum type="arabicParenR"/>
            </a:pPr>
            <a:r>
              <a:rPr lang="en-US" sz="1600" dirty="0">
                <a:solidFill>
                  <a:srgbClr val="70AD47">
                    <a:lumMod val="50000"/>
                  </a:srgbClr>
                </a:solidFill>
                <a:latin typeface="Alexandria Black" pitchFamily="2" charset="-78"/>
                <a:cs typeface="Alexandria Black" pitchFamily="2" charset="-78"/>
              </a:rPr>
              <a:t>Ability</a:t>
            </a:r>
            <a:r>
              <a:rPr lang="en-US" sz="1600" dirty="0">
                <a:solidFill>
                  <a:prstClr val="black"/>
                </a:solidFill>
                <a:latin typeface="Alexandria Light" pitchFamily="2" charset="-78"/>
                <a:cs typeface="Alexandria Light" pitchFamily="2" charset="-78"/>
              </a:rPr>
              <a:t> to implement the change</a:t>
            </a:r>
          </a:p>
          <a:p>
            <a:pPr marL="342900" indent="-342900" algn="just">
              <a:lnSpc>
                <a:spcPct val="200000"/>
              </a:lnSpc>
              <a:buFont typeface="+mj-lt"/>
              <a:buAutoNum type="arabicParenR"/>
            </a:pPr>
            <a:r>
              <a:rPr lang="en-US" sz="1600" dirty="0">
                <a:solidFill>
                  <a:srgbClr val="70AD47">
                    <a:lumMod val="50000"/>
                  </a:srgbClr>
                </a:solidFill>
                <a:latin typeface="Alexandria Black" pitchFamily="2" charset="-78"/>
                <a:cs typeface="Alexandria Black" pitchFamily="2" charset="-78"/>
              </a:rPr>
              <a:t>Reinforcement</a:t>
            </a:r>
            <a:r>
              <a:rPr lang="en-US" sz="1600" dirty="0">
                <a:solidFill>
                  <a:prstClr val="black"/>
                </a:solidFill>
                <a:latin typeface="Alexandria Light" pitchFamily="2" charset="-78"/>
                <a:cs typeface="Alexandria Light" pitchFamily="2" charset="-78"/>
              </a:rPr>
              <a:t> of the change11</a:t>
            </a:r>
          </a:p>
        </p:txBody>
      </p:sp>
      <p:sp>
        <p:nvSpPr>
          <p:cNvPr id="4" name="Rectangle: Rounded Corners 3">
            <a:extLst>
              <a:ext uri="{FF2B5EF4-FFF2-40B4-BE49-F238E27FC236}">
                <a16:creationId xmlns:a16="http://schemas.microsoft.com/office/drawing/2014/main" id="{438A0455-17F1-7B18-CEC5-1ECC2DDC42C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95B803C-742E-67E2-F8C9-438FB0A2B3F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Change Management Models</a:t>
            </a:r>
          </a:p>
        </p:txBody>
      </p:sp>
      <p:sp>
        <p:nvSpPr>
          <p:cNvPr id="7" name="TextBox 6">
            <a:extLst>
              <a:ext uri="{FF2B5EF4-FFF2-40B4-BE49-F238E27FC236}">
                <a16:creationId xmlns:a16="http://schemas.microsoft.com/office/drawing/2014/main" id="{204AC6D1-E0E8-04EE-ABA6-4DE084195F4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9458" name="Picture 2" descr="Making change stick">
            <a:extLst>
              <a:ext uri="{FF2B5EF4-FFF2-40B4-BE49-F238E27FC236}">
                <a16:creationId xmlns:a16="http://schemas.microsoft.com/office/drawing/2014/main" id="{7FAD6B83-CD9E-6EAE-DFB8-4C54A67CA85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943"/>
          <a:stretch/>
        </p:blipFill>
        <p:spPr bwMode="auto">
          <a:xfrm>
            <a:off x="6101833" y="2024875"/>
            <a:ext cx="5333181" cy="44838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59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B318F-3D3A-CCDC-99B5-BBCD2B406C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DD60C7-8ED9-F3BC-193E-9FDB64E2C48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8C9862C-A278-BEEA-0FF3-9D73828E37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E305295-B586-2762-709B-7D60D843D930}"/>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4" name="Rectangle: Rounded Corners 3">
            <a:extLst>
              <a:ext uri="{FF2B5EF4-FFF2-40B4-BE49-F238E27FC236}">
                <a16:creationId xmlns:a16="http://schemas.microsoft.com/office/drawing/2014/main" id="{5794850B-664B-AAE1-6884-95F9B814C59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4CD3717-27FA-4FD2-B49A-09E72EDD25D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C2E457A8-5CD8-3707-6784-EE53ECB4BB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4342" name="Picture 6" descr="The four stage Change Management process">
            <a:extLst>
              <a:ext uri="{FF2B5EF4-FFF2-40B4-BE49-F238E27FC236}">
                <a16:creationId xmlns:a16="http://schemas.microsoft.com/office/drawing/2014/main" id="{757AB042-4F9E-2DEA-DCD4-9B7143C9A5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2929" y="2093797"/>
            <a:ext cx="7846142" cy="44134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42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D5DFD-8047-D5E1-27AF-55C11108CF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996A06-3295-B174-2CF3-32FF368D377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B44669F-6C3E-883B-A5D0-327D3E8C5D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1CEC48-2096-1071-16ED-CE7E8FFBEECF}"/>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D6238BE1-0539-EC2F-CADA-8CF173E9FA0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4F65861-85E4-B3B3-CBC5-AD3602F448DB}"/>
              </a:ext>
            </a:extLst>
          </p:cNvPr>
          <p:cNvSpPr/>
          <p:nvPr/>
        </p:nvSpPr>
        <p:spPr>
          <a:xfrm>
            <a:off x="599767" y="2082620"/>
            <a:ext cx="10520517" cy="3888821"/>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There are four change management concepts to build into your project communications: </a:t>
            </a:r>
            <a:endParaRPr lang="tr-TR" b="1" dirty="0">
              <a:solidFill>
                <a:schemeClr val="accent6">
                  <a:lumMod val="50000"/>
                </a:schemeClr>
              </a:solidFill>
              <a:latin typeface="Alexandria Light" pitchFamily="2" charset="-78"/>
              <a:cs typeface="Alexandria Light" pitchFamily="2" charset="-78"/>
            </a:endParaRPr>
          </a:p>
          <a:p>
            <a:pPr marL="800100" lvl="1" indent="-342900" algn="just">
              <a:lnSpc>
                <a:spcPct val="200000"/>
              </a:lnSpc>
              <a:buFont typeface="+mj-lt"/>
              <a:buAutoNum type="arabicPeriod"/>
            </a:pPr>
            <a:r>
              <a:rPr lang="en-US" dirty="0">
                <a:solidFill>
                  <a:schemeClr val="accent1">
                    <a:lumMod val="50000"/>
                  </a:schemeClr>
                </a:solidFill>
                <a:latin typeface="Alexandria Black" pitchFamily="2" charset="-78"/>
                <a:cs typeface="Alexandria Black" pitchFamily="2" charset="-78"/>
              </a:rPr>
              <a:t>The need for change</a:t>
            </a:r>
          </a:p>
          <a:p>
            <a:pPr marL="800100" lvl="1" indent="-342900" algn="just">
              <a:lnSpc>
                <a:spcPct val="200000"/>
              </a:lnSpc>
              <a:buFont typeface="+mj-lt"/>
              <a:buAutoNum type="arabicPeriod"/>
            </a:pPr>
            <a:r>
              <a:rPr lang="en-US" dirty="0">
                <a:solidFill>
                  <a:schemeClr val="accent1">
                    <a:lumMod val="50000"/>
                  </a:schemeClr>
                </a:solidFill>
                <a:latin typeface="Alexandria Black" pitchFamily="2" charset="-78"/>
                <a:cs typeface="Alexandria Black" pitchFamily="2" charset="-78"/>
              </a:rPr>
              <a:t>The effect of the change on stakeholders</a:t>
            </a:r>
          </a:p>
          <a:p>
            <a:pPr marL="800100" lvl="1" indent="-342900" algn="just">
              <a:lnSpc>
                <a:spcPct val="200000"/>
              </a:lnSpc>
              <a:buFont typeface="+mj-lt"/>
              <a:buAutoNum type="arabicPeriod"/>
            </a:pPr>
            <a:r>
              <a:rPr lang="en-US" dirty="0">
                <a:solidFill>
                  <a:schemeClr val="accent1">
                    <a:lumMod val="50000"/>
                  </a:schemeClr>
                </a:solidFill>
                <a:latin typeface="Alexandria Black" pitchFamily="2" charset="-78"/>
                <a:cs typeface="Alexandria Black" pitchFamily="2" charset="-78"/>
              </a:rPr>
              <a:t>Stakeholder support through the change</a:t>
            </a:r>
          </a:p>
          <a:p>
            <a:pPr marL="800100" lvl="1" indent="-342900" algn="just">
              <a:lnSpc>
                <a:spcPct val="200000"/>
              </a:lnSpc>
              <a:buFont typeface="+mj-lt"/>
              <a:buAutoNum type="arabicPeriod"/>
            </a:pPr>
            <a:r>
              <a:rPr lang="en-US" dirty="0">
                <a:solidFill>
                  <a:schemeClr val="accent1">
                    <a:lumMod val="50000"/>
                  </a:schemeClr>
                </a:solidFill>
                <a:latin typeface="Alexandria Black" pitchFamily="2" charset="-78"/>
                <a:cs typeface="Alexandria Black" pitchFamily="2" charset="-78"/>
              </a:rPr>
              <a:t>Change reinforcement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As you build your project communications management plan, use these four concepts to inform the content of your messages, timing, and other aspects of the plan.</a:t>
            </a:r>
          </a:p>
        </p:txBody>
      </p:sp>
      <p:sp>
        <p:nvSpPr>
          <p:cNvPr id="4" name="Rectangle: Rounded Corners 3">
            <a:extLst>
              <a:ext uri="{FF2B5EF4-FFF2-40B4-BE49-F238E27FC236}">
                <a16:creationId xmlns:a16="http://schemas.microsoft.com/office/drawing/2014/main" id="{079E5DD2-0396-7A2A-2267-E0CA1824EE2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A00265B-5865-045A-C0D6-AA54BE250BA7}"/>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E56F21AD-41A6-1A1B-A5E1-30E57CE44E1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2451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59973-BB57-9CB6-2F2F-35713AD3D9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67C92B-4072-5E3B-B7D7-E46867F2D3A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15EF9B1-ECD7-9684-71FD-20EAB8821E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782682-2D28-934A-9561-2708307DDF2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9B636D17-B1E9-395B-3590-3DF99AF00BFC}"/>
              </a:ext>
            </a:extLst>
          </p:cNvPr>
          <p:cNvSpPr/>
          <p:nvPr/>
        </p:nvSpPr>
        <p:spPr>
          <a:xfrm>
            <a:off x="569419" y="2024874"/>
            <a:ext cx="5054633"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1157808-48FA-FDCA-E3A2-0444D60CAEA5}"/>
              </a:ext>
            </a:extLst>
          </p:cNvPr>
          <p:cNvSpPr/>
          <p:nvPr/>
        </p:nvSpPr>
        <p:spPr>
          <a:xfrm>
            <a:off x="599768" y="2082620"/>
            <a:ext cx="4935793" cy="4442819"/>
          </a:xfrm>
          <a:prstGeom prst="rect">
            <a:avLst/>
          </a:prstGeom>
        </p:spPr>
        <p:txBody>
          <a:bodyPr wrap="square">
            <a:spAutoFit/>
          </a:bodyPr>
          <a:lstStyle/>
          <a:p>
            <a:pPr marL="342900" indent="-342900" algn="just">
              <a:lnSpc>
                <a:spcPct val="200000"/>
              </a:lnSpc>
              <a:buFont typeface="+mj-lt"/>
              <a:buAutoNum type="arabicPeriod"/>
            </a:pPr>
            <a:r>
              <a:rPr lang="en-US" dirty="0">
                <a:solidFill>
                  <a:schemeClr val="accent1">
                    <a:lumMod val="50000"/>
                  </a:schemeClr>
                </a:solidFill>
                <a:latin typeface="Alexandria Black" pitchFamily="2" charset="-78"/>
                <a:cs typeface="Alexandria Black" pitchFamily="2" charset="-78"/>
              </a:rPr>
              <a:t>The Need for Change</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Employees want to know that the change is coming and why it’s happening.</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This includes explaining why the change is necessary, how it is tied to the</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organization’s overall strategy, and what the risks are of not changing.</a:t>
            </a:r>
          </a:p>
        </p:txBody>
      </p:sp>
      <p:sp>
        <p:nvSpPr>
          <p:cNvPr id="4" name="Rectangle: Rounded Corners 3">
            <a:extLst>
              <a:ext uri="{FF2B5EF4-FFF2-40B4-BE49-F238E27FC236}">
                <a16:creationId xmlns:a16="http://schemas.microsoft.com/office/drawing/2014/main" id="{DB78B716-577D-2F7F-233A-565A8C2BAE7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C6FD1F2-6273-6A11-1715-671E03903593}"/>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37C7B345-130D-F2AE-3A6C-FD8178C5EC5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90B33AC0-1DBA-89FB-6CA1-126CEED2CBD8}"/>
              </a:ext>
            </a:extLst>
          </p:cNvPr>
          <p:cNvPicPr>
            <a:picLocks noChangeAspect="1"/>
          </p:cNvPicPr>
          <p:nvPr/>
        </p:nvPicPr>
        <p:blipFill>
          <a:blip r:embed="rId3"/>
          <a:stretch>
            <a:fillRect/>
          </a:stretch>
        </p:blipFill>
        <p:spPr>
          <a:xfrm>
            <a:off x="5737514" y="2687894"/>
            <a:ext cx="6454486" cy="3157840"/>
          </a:xfrm>
          <a:prstGeom prst="rect">
            <a:avLst/>
          </a:prstGeom>
          <a:ln>
            <a:noFill/>
          </a:ln>
          <a:effectLst>
            <a:softEdge rad="112500"/>
          </a:effectLst>
        </p:spPr>
      </p:pic>
    </p:spTree>
    <p:extLst>
      <p:ext uri="{BB962C8B-B14F-4D97-AF65-F5344CB8AC3E}">
        <p14:creationId xmlns:p14="http://schemas.microsoft.com/office/powerpoint/2010/main" val="627148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28A1D-02D2-07CE-7EE1-5CAFB9C6AA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EE3103-9B84-2DB8-05DF-1F53C0A92E1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C53421D-BA37-18AD-D146-9F5C38B53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4010197-D755-78EE-B943-EE3509DA0A0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D2A7D6EE-09F5-A1BB-0163-3D67634BD117}"/>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BC12AE3-9F55-9AE1-896F-30CE432BFB94}"/>
              </a:ext>
            </a:extLst>
          </p:cNvPr>
          <p:cNvSpPr/>
          <p:nvPr/>
        </p:nvSpPr>
        <p:spPr>
          <a:xfrm>
            <a:off x="599768" y="1984300"/>
            <a:ext cx="10559845" cy="4513480"/>
          </a:xfrm>
          <a:prstGeom prst="rect">
            <a:avLst/>
          </a:prstGeom>
        </p:spPr>
        <p:txBody>
          <a:bodyPr wrap="square">
            <a:spAutoFit/>
          </a:bodyPr>
          <a:lstStyle/>
          <a:p>
            <a:pPr marL="342900" indent="-342900" algn="just">
              <a:lnSpc>
                <a:spcPct val="200000"/>
              </a:lnSpc>
              <a:buFont typeface="+mj-lt"/>
              <a:buAutoNum type="arabicPeriod"/>
            </a:pPr>
            <a:r>
              <a:rPr lang="en-US" dirty="0">
                <a:solidFill>
                  <a:schemeClr val="accent1">
                    <a:lumMod val="50000"/>
                  </a:schemeClr>
                </a:solidFill>
                <a:latin typeface="Alexandria Black" pitchFamily="2" charset="-78"/>
                <a:cs typeface="Alexandria Black" pitchFamily="2" charset="-78"/>
              </a:rPr>
              <a:t>The Need for Change</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Research shows that successful companies align their projects with their overall purpose and strategy.</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This means explaining why the organization is undertaking the project and how the project will help achieve organizational goals.</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Communications about the need for change should start early in the project life cycle and should clearly express the rationale for the project and relate it to the organization’s goals and/or purpose.</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Much of this information can often be found in project documents like the project charter and business case, as well as organizational information like mission, vision, and/or values statements.</a:t>
            </a:r>
          </a:p>
        </p:txBody>
      </p:sp>
      <p:sp>
        <p:nvSpPr>
          <p:cNvPr id="4" name="Rectangle: Rounded Corners 3">
            <a:extLst>
              <a:ext uri="{FF2B5EF4-FFF2-40B4-BE49-F238E27FC236}">
                <a16:creationId xmlns:a16="http://schemas.microsoft.com/office/drawing/2014/main" id="{5E1D63F3-8D25-1898-1FB7-85C1B9396B9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C67CC6B-639A-3A41-0C2E-B4E456248FA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C2552AF7-CB85-5A4D-3A49-8652884EA0A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96831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D63F1-6295-911E-29D4-464AD89237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50FC1A-83D4-6DF7-4E04-F058DC38EA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273B43-0AA3-84EE-4B46-E9341C04C2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F95930D-7096-D1C1-30D1-4AD9CE4D298E}"/>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19349057-FADE-C20E-1446-433873C92420}"/>
              </a:ext>
            </a:extLst>
          </p:cNvPr>
          <p:cNvSpPr/>
          <p:nvPr/>
        </p:nvSpPr>
        <p:spPr>
          <a:xfrm>
            <a:off x="569419" y="2024874"/>
            <a:ext cx="5054633"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1FD66A6-1C82-E01A-4701-676E2FF342E7}"/>
              </a:ext>
            </a:extLst>
          </p:cNvPr>
          <p:cNvSpPr/>
          <p:nvPr/>
        </p:nvSpPr>
        <p:spPr>
          <a:xfrm>
            <a:off x="599768" y="2082620"/>
            <a:ext cx="4935793" cy="3888821"/>
          </a:xfrm>
          <a:prstGeom prst="rect">
            <a:avLst/>
          </a:prstGeom>
        </p:spPr>
        <p:txBody>
          <a:bodyPr wrap="square">
            <a:spAutoFit/>
          </a:bodyPr>
          <a:lstStyle/>
          <a:p>
            <a:pPr marL="342900" indent="-342900" algn="just">
              <a:lnSpc>
                <a:spcPct val="200000"/>
              </a:lnSpc>
              <a:buFont typeface="+mj-lt"/>
              <a:buAutoNum type="arabicPeriod" startAt="2"/>
            </a:pPr>
            <a:r>
              <a:rPr lang="en-US" dirty="0">
                <a:solidFill>
                  <a:schemeClr val="accent1">
                    <a:lumMod val="50000"/>
                  </a:schemeClr>
                </a:solidFill>
                <a:latin typeface="Alexandria Black" pitchFamily="2" charset="-78"/>
                <a:cs typeface="Alexandria Black" pitchFamily="2" charset="-78"/>
              </a:rPr>
              <a:t>Stakeholder Impact</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Communicating change means letting stakeholders know what to expect and when to expect it. </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Reduce their uncertainty and increase their trust in the project by answering their big questions. </a:t>
            </a:r>
          </a:p>
        </p:txBody>
      </p:sp>
      <p:sp>
        <p:nvSpPr>
          <p:cNvPr id="4" name="Rectangle: Rounded Corners 3">
            <a:extLst>
              <a:ext uri="{FF2B5EF4-FFF2-40B4-BE49-F238E27FC236}">
                <a16:creationId xmlns:a16="http://schemas.microsoft.com/office/drawing/2014/main" id="{E3D14E70-C844-986D-F9FA-CD2049096A8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9F6D7C3-B28B-122A-D4B8-3E3A0F74824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D0BAD1E1-9B1B-4158-6A2C-165AA544BF2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7410" name="Picture 2" descr="Stakeholder Impact Analyses - Overview, Frameworks, Illustrations">
            <a:extLst>
              <a:ext uri="{FF2B5EF4-FFF2-40B4-BE49-F238E27FC236}">
                <a16:creationId xmlns:a16="http://schemas.microsoft.com/office/drawing/2014/main" id="{A4FFE85B-1333-2900-162E-AAEB65F622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2892" y="2691194"/>
            <a:ext cx="6409780" cy="31512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25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70ADE-1C0A-B440-748A-8E94F1AC2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E6A5B4-B20E-4DBF-84BB-133479EF858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9028F5-2754-C0AA-82EB-1659A40E9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413B299-A79B-0E41-363C-84052DA7C95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413E2506-8E05-9BD6-30EC-2CA01B2A7C75}"/>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9795C0E-B756-3C79-D4D4-5C961567DA94}"/>
              </a:ext>
            </a:extLst>
          </p:cNvPr>
          <p:cNvSpPr/>
          <p:nvPr/>
        </p:nvSpPr>
        <p:spPr>
          <a:xfrm>
            <a:off x="599768" y="1984300"/>
            <a:ext cx="10559845" cy="3888821"/>
          </a:xfrm>
          <a:prstGeom prst="rect">
            <a:avLst/>
          </a:prstGeom>
        </p:spPr>
        <p:txBody>
          <a:bodyPr wrap="square">
            <a:spAutoFit/>
          </a:bodyPr>
          <a:lstStyle/>
          <a:p>
            <a:pPr marL="342900" indent="-342900" algn="just">
              <a:lnSpc>
                <a:spcPct val="200000"/>
              </a:lnSpc>
              <a:buFont typeface="+mj-lt"/>
              <a:buAutoNum type="arabicPeriod" startAt="2"/>
            </a:pPr>
            <a:r>
              <a:rPr lang="en-US" dirty="0">
                <a:solidFill>
                  <a:schemeClr val="accent1">
                    <a:lumMod val="50000"/>
                  </a:schemeClr>
                </a:solidFill>
                <a:latin typeface="Alexandria Black" pitchFamily="2" charset="-78"/>
                <a:cs typeface="Alexandria Black" pitchFamily="2" charset="-78"/>
              </a:rPr>
              <a:t>Stakeholder Impact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Communications about what to expect should also begin early in the project life cycle and continue throughout.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Don’t expect to know and be able to share every aspect of this information up front; tell stakeholders what you can and when you can.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Don’t wait until every detail is finalized before you begin communicating, or stakeholders will begin to speculate on their own</a:t>
            </a:r>
          </a:p>
        </p:txBody>
      </p:sp>
      <p:sp>
        <p:nvSpPr>
          <p:cNvPr id="4" name="Rectangle: Rounded Corners 3">
            <a:extLst>
              <a:ext uri="{FF2B5EF4-FFF2-40B4-BE49-F238E27FC236}">
                <a16:creationId xmlns:a16="http://schemas.microsoft.com/office/drawing/2014/main" id="{4E0D5419-309C-E830-BEA9-B56B2576375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E4815F5-C1D0-1418-A671-B28FECDFC669}"/>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7D41377E-82EB-C93A-A033-9815EC6D469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9607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20253-6064-92A4-233E-3035831CF2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731B4F-36B5-E628-A4FF-E97E64F3430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6A171DC-235D-8E7C-B2B7-9E010B571C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A02AE57-5533-A840-42DC-EAB652E25E7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42624787-32B0-245B-C846-B4506053111F}"/>
              </a:ext>
            </a:extLst>
          </p:cNvPr>
          <p:cNvSpPr/>
          <p:nvPr/>
        </p:nvSpPr>
        <p:spPr>
          <a:xfrm>
            <a:off x="569419" y="2024874"/>
            <a:ext cx="5054633"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DF9AABB-C795-925F-9E97-7FC8543C826E}"/>
              </a:ext>
            </a:extLst>
          </p:cNvPr>
          <p:cNvSpPr/>
          <p:nvPr/>
        </p:nvSpPr>
        <p:spPr>
          <a:xfrm>
            <a:off x="599768" y="2082620"/>
            <a:ext cx="4935793" cy="3888821"/>
          </a:xfrm>
          <a:prstGeom prst="rect">
            <a:avLst/>
          </a:prstGeom>
        </p:spPr>
        <p:txBody>
          <a:bodyPr wrap="square">
            <a:spAutoFit/>
          </a:bodyPr>
          <a:lstStyle/>
          <a:p>
            <a:pPr marL="342900" indent="-342900" algn="just">
              <a:lnSpc>
                <a:spcPct val="200000"/>
              </a:lnSpc>
              <a:buFont typeface="+mj-lt"/>
              <a:buAutoNum type="arabicPeriod" startAt="3"/>
            </a:pPr>
            <a:r>
              <a:rPr lang="en-US" dirty="0">
                <a:solidFill>
                  <a:schemeClr val="accent1">
                    <a:lumMod val="50000"/>
                  </a:schemeClr>
                </a:solidFill>
                <a:latin typeface="Alexandria Black" pitchFamily="2" charset="-78"/>
                <a:cs typeface="Alexandria Black" pitchFamily="2" charset="-78"/>
              </a:rPr>
              <a:t>Support for Making the Change</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Employees need to know how to make the change you are asking of them.</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This includes communicating, educating, and training around roles and responsibilities, processes and tools, and desired behaviors.</a:t>
            </a:r>
          </a:p>
        </p:txBody>
      </p:sp>
      <p:sp>
        <p:nvSpPr>
          <p:cNvPr id="4" name="Rectangle: Rounded Corners 3">
            <a:extLst>
              <a:ext uri="{FF2B5EF4-FFF2-40B4-BE49-F238E27FC236}">
                <a16:creationId xmlns:a16="http://schemas.microsoft.com/office/drawing/2014/main" id="{A32EF77E-E7D9-01F1-4EFB-D8D69F2A24D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38F46E-519B-3251-53AC-61B43A80A627}"/>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A8C91C73-BF97-A736-5ADC-38BC90A337C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482" name="Picture 2" descr="How to Manage and Support Your Team Through Change - The People Mentor">
            <a:extLst>
              <a:ext uri="{FF2B5EF4-FFF2-40B4-BE49-F238E27FC236}">
                <a16:creationId xmlns:a16="http://schemas.microsoft.com/office/drawing/2014/main" id="{63271191-D856-9203-4F80-67ACDB2C9C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4401" y="2516903"/>
            <a:ext cx="6480551" cy="36453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936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8102E-7BB3-741C-0676-D672FBE3D8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A6B32F-D8F8-27C5-297A-12340DF2E92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110147A-E374-4DD2-0343-953D2A1CDF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D0F1D66-236D-81B6-B72E-9179A4C345F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63724315-B436-5FC4-0BC3-B209B6E4AA87}"/>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5BDFE6B-398C-BE2D-94EB-6AF7406A8A6B}"/>
              </a:ext>
            </a:extLst>
          </p:cNvPr>
          <p:cNvSpPr/>
          <p:nvPr/>
        </p:nvSpPr>
        <p:spPr>
          <a:xfrm>
            <a:off x="599768" y="1984300"/>
            <a:ext cx="10559845" cy="4200445"/>
          </a:xfrm>
          <a:prstGeom prst="rect">
            <a:avLst/>
          </a:prstGeom>
        </p:spPr>
        <p:txBody>
          <a:bodyPr wrap="square">
            <a:spAutoFit/>
          </a:bodyPr>
          <a:lstStyle/>
          <a:p>
            <a:pPr marL="342900" indent="-342900" algn="just">
              <a:lnSpc>
                <a:spcPct val="150000"/>
              </a:lnSpc>
              <a:buFont typeface="+mj-lt"/>
              <a:buAutoNum type="arabicPeriod" startAt="3"/>
            </a:pPr>
            <a:r>
              <a:rPr lang="en-US" dirty="0">
                <a:solidFill>
                  <a:schemeClr val="accent1">
                    <a:lumMod val="50000"/>
                  </a:schemeClr>
                </a:solidFill>
                <a:latin typeface="Alexandria Black" pitchFamily="2" charset="-78"/>
                <a:cs typeface="Alexandria Black" pitchFamily="2" charset="-78"/>
              </a:rPr>
              <a:t>Support for Making the Change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Initial communications should emphasize that support will be provided.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the project is underway, you can provide additional details to stakeholders as they become available, including what form the support will take and when stakeholders can expect it.</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Change fatigue </a:t>
            </a:r>
            <a:r>
              <a:rPr lang="en-US" dirty="0">
                <a:latin typeface="Alexandria Light" pitchFamily="2" charset="-78"/>
                <a:cs typeface="Alexandria Light" pitchFamily="2" charset="-78"/>
              </a:rPr>
              <a:t>happens when employees face too many changes at once or in rapid succession. They’re often asked to do more but rarely given clear prioritization of the different change initiatives. They may have seen similar change efforts fail in the past. Change fatigue is a form of burnout and has many of the same consequences: increased absenteeism and presenteeism, lower engagement, and even increased turnover.</a:t>
            </a:r>
          </a:p>
        </p:txBody>
      </p:sp>
      <p:sp>
        <p:nvSpPr>
          <p:cNvPr id="4" name="Rectangle: Rounded Corners 3">
            <a:extLst>
              <a:ext uri="{FF2B5EF4-FFF2-40B4-BE49-F238E27FC236}">
                <a16:creationId xmlns:a16="http://schemas.microsoft.com/office/drawing/2014/main" id="{C0CEBD57-0F00-729A-B19C-AD2ADF3FAE5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E026770-8218-1880-DAB7-7D02CBE6FDD8}"/>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4BF70836-E0E9-2DF2-5F08-BCE5E6D4544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82174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580A9-495C-C721-1514-9FF75ADC922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9E9CFD-D3DD-23CF-46F3-83561650EF4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0713675-EB64-1430-5EA3-FDEA30FE0E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FD474E4-910E-D410-489D-08F804816AFD}"/>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1D0C75C7-73B6-4066-7B0C-57E6908AEB84}"/>
              </a:ext>
            </a:extLst>
          </p:cNvPr>
          <p:cNvSpPr/>
          <p:nvPr/>
        </p:nvSpPr>
        <p:spPr>
          <a:xfrm>
            <a:off x="569419" y="2024874"/>
            <a:ext cx="5054633"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EC68501-4812-589D-625B-EB3FF3B3F703}"/>
              </a:ext>
            </a:extLst>
          </p:cNvPr>
          <p:cNvSpPr/>
          <p:nvPr/>
        </p:nvSpPr>
        <p:spPr>
          <a:xfrm>
            <a:off x="599768" y="2082620"/>
            <a:ext cx="4935793" cy="4442819"/>
          </a:xfrm>
          <a:prstGeom prst="rect">
            <a:avLst/>
          </a:prstGeom>
        </p:spPr>
        <p:txBody>
          <a:bodyPr wrap="square">
            <a:spAutoFit/>
          </a:bodyPr>
          <a:lstStyle/>
          <a:p>
            <a:pPr marL="342900" indent="-342900" algn="just">
              <a:lnSpc>
                <a:spcPct val="200000"/>
              </a:lnSpc>
              <a:buFont typeface="+mj-lt"/>
              <a:buAutoNum type="arabicPeriod" startAt="4"/>
            </a:pPr>
            <a:r>
              <a:rPr lang="en-US" dirty="0">
                <a:solidFill>
                  <a:schemeClr val="accent1">
                    <a:lumMod val="50000"/>
                  </a:schemeClr>
                </a:solidFill>
                <a:latin typeface="Alexandria Black" pitchFamily="2" charset="-78"/>
                <a:cs typeface="Alexandria Black" pitchFamily="2" charset="-78"/>
              </a:rPr>
              <a:t>Change Reinforcement</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Reinforcement means ensuring the change is sustained. </a:t>
            </a:r>
          </a:p>
          <a:p>
            <a:pPr marL="285750" indent="-285750" algn="just">
              <a:lnSpc>
                <a:spcPct val="200000"/>
              </a:lnSpc>
              <a:buFont typeface="Arial" panose="020B0604020202020204" pitchFamily="34" charset="0"/>
              <a:buChar char="•"/>
            </a:pPr>
            <a:r>
              <a:rPr lang="en-US" dirty="0">
                <a:latin typeface="Alexandria Light" pitchFamily="2" charset="-78"/>
                <a:cs typeface="Alexandria Light" pitchFamily="2" charset="-78"/>
              </a:rPr>
              <a:t>Human beings tend to revert back to old habits and patterns, so it’s important to keep the change and its purpose in front of stakeholders even after the project itself is complete.</a:t>
            </a:r>
          </a:p>
        </p:txBody>
      </p:sp>
      <p:sp>
        <p:nvSpPr>
          <p:cNvPr id="4" name="Rectangle: Rounded Corners 3">
            <a:extLst>
              <a:ext uri="{FF2B5EF4-FFF2-40B4-BE49-F238E27FC236}">
                <a16:creationId xmlns:a16="http://schemas.microsoft.com/office/drawing/2014/main" id="{817459A3-4C33-C455-A367-6B6527C912B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C563B43-5AB1-164E-2126-22297C80D211}"/>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D6221598-1DD0-9352-A9B8-30D1728310E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1506" name="Picture 2" descr="Unlocking the Power of Change: Mastering the Kurt Lewin Model for Effective  Organizational Transformation">
            <a:extLst>
              <a:ext uri="{FF2B5EF4-FFF2-40B4-BE49-F238E27FC236}">
                <a16:creationId xmlns:a16="http://schemas.microsoft.com/office/drawing/2014/main" id="{DD3B1293-7B6A-5A6C-2EEA-D52F77C3563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5520" b="13979"/>
          <a:stretch/>
        </p:blipFill>
        <p:spPr bwMode="auto">
          <a:xfrm>
            <a:off x="5654401" y="2760821"/>
            <a:ext cx="6457138" cy="29300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1893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78045-F3D1-4DDF-604F-1D91FD7B56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C35A2B-2467-79F2-E493-7E152C695C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3AD4C5-2ABA-7499-E504-4BF50870C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76B58FA-727E-F247-B07A-EA19D59A766A}"/>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E0232B43-3986-A9B5-A0AC-5B40A630309A}"/>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B9CA83B-3F75-6564-8373-8E68B43D1D50}"/>
              </a:ext>
            </a:extLst>
          </p:cNvPr>
          <p:cNvSpPr/>
          <p:nvPr/>
        </p:nvSpPr>
        <p:spPr>
          <a:xfrm>
            <a:off x="599768" y="1984300"/>
            <a:ext cx="10559845" cy="3888821"/>
          </a:xfrm>
          <a:prstGeom prst="rect">
            <a:avLst/>
          </a:prstGeom>
        </p:spPr>
        <p:txBody>
          <a:bodyPr wrap="square">
            <a:spAutoFit/>
          </a:bodyPr>
          <a:lstStyle/>
          <a:p>
            <a:pPr marL="342900" indent="-342900" algn="just">
              <a:lnSpc>
                <a:spcPct val="200000"/>
              </a:lnSpc>
              <a:buFont typeface="+mj-lt"/>
              <a:buAutoNum type="arabicPeriod" startAt="4"/>
            </a:pPr>
            <a:r>
              <a:rPr lang="en-US" dirty="0">
                <a:solidFill>
                  <a:schemeClr val="accent1">
                    <a:lumMod val="50000"/>
                  </a:schemeClr>
                </a:solidFill>
                <a:latin typeface="Alexandria Black" pitchFamily="2" charset="-78"/>
                <a:cs typeface="Alexandria Black" pitchFamily="2" charset="-78"/>
              </a:rPr>
              <a:t>Change Reinforcement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is one notable area where project management and change management diverge. Projects generally come to an end when the objectives of the project are achieved.</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Change management, however, continues after the end of the project to ensure that the outcomes are successfully adopted and integrated into the organization.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is an ongoing process to continue to influence stakeholders’ engagement with and ability to implement the change.</a:t>
            </a:r>
          </a:p>
        </p:txBody>
      </p:sp>
      <p:sp>
        <p:nvSpPr>
          <p:cNvPr id="4" name="Rectangle: Rounded Corners 3">
            <a:extLst>
              <a:ext uri="{FF2B5EF4-FFF2-40B4-BE49-F238E27FC236}">
                <a16:creationId xmlns:a16="http://schemas.microsoft.com/office/drawing/2014/main" id="{727767D4-BF4C-ABC2-3FEC-673065D0C37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0F389BC-F5E4-CC91-4421-22FAB1726F8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514E34FD-9096-7BB5-76C1-8E23C80F2BB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4940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C388E-C016-CEEF-9642-F333297322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53ABF4-5183-C88C-E533-79ACB25617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3FA9D7-AD67-5A26-54EA-BE1693E7A7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8939FFF-67B9-6148-070F-6A5B7BE63CE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58ECA5B3-61C9-BCC7-2B81-57FB08BF380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AA9359B-A6C3-AD5E-DE77-48186D4E6C76}"/>
              </a:ext>
            </a:extLst>
          </p:cNvPr>
          <p:cNvSpPr/>
          <p:nvPr/>
        </p:nvSpPr>
        <p:spPr>
          <a:xfrm>
            <a:off x="599768" y="1984300"/>
            <a:ext cx="10559845" cy="3334824"/>
          </a:xfrm>
          <a:prstGeom prst="rect">
            <a:avLst/>
          </a:prstGeom>
        </p:spPr>
        <p:txBody>
          <a:bodyPr wrap="square">
            <a:spAutoFit/>
          </a:bodyPr>
          <a:lstStyle/>
          <a:p>
            <a:pPr marL="342900" indent="-342900" algn="just">
              <a:lnSpc>
                <a:spcPct val="200000"/>
              </a:lnSpc>
              <a:buFont typeface="+mj-lt"/>
              <a:buAutoNum type="arabicPeriod" startAt="4"/>
            </a:pPr>
            <a:r>
              <a:rPr lang="en-US" dirty="0">
                <a:solidFill>
                  <a:schemeClr val="accent1">
                    <a:lumMod val="50000"/>
                  </a:schemeClr>
                </a:solidFill>
                <a:latin typeface="Alexandria Black" pitchFamily="2" charset="-78"/>
                <a:cs typeface="Alexandria Black" pitchFamily="2" charset="-78"/>
              </a:rPr>
              <a:t>Change Reinforcement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cases where change management processes are the responsibility of the project team, you may have limited ability to reinforce the change.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Once the project is completed, team members move on to another project and/or return to their functional roles.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However, you can include ongoing communications in your project close-out process.</a:t>
            </a:r>
          </a:p>
        </p:txBody>
      </p:sp>
      <p:sp>
        <p:nvSpPr>
          <p:cNvPr id="4" name="Rectangle: Rounded Corners 3">
            <a:extLst>
              <a:ext uri="{FF2B5EF4-FFF2-40B4-BE49-F238E27FC236}">
                <a16:creationId xmlns:a16="http://schemas.microsoft.com/office/drawing/2014/main" id="{E8C5E2D9-3B2A-F9E2-6736-44719CABBB6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C55CC4-A908-74A9-BDFD-9FBD9B943B33}"/>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D97E9EAF-5881-0E83-801F-5683173AB06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656977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1034B-A321-96D4-EC64-CC5665E52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EB4FC7-FFFD-DE0B-03A5-7E2392A7C0D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067E04D-D4D5-47CF-ED8D-42D9033D90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B57CF8-C19D-0C2A-2434-47B82C3216E4}"/>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9FE61E7E-6001-12F7-B75B-794717875D6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D21571C-B352-B439-5930-0D4DB98343E9}"/>
              </a:ext>
            </a:extLst>
          </p:cNvPr>
          <p:cNvSpPr/>
          <p:nvPr/>
        </p:nvSpPr>
        <p:spPr>
          <a:xfrm>
            <a:off x="599768" y="1984300"/>
            <a:ext cx="10559845" cy="3334824"/>
          </a:xfrm>
          <a:prstGeom prst="rect">
            <a:avLst/>
          </a:prstGeom>
        </p:spPr>
        <p:txBody>
          <a:bodyPr wrap="square">
            <a:spAutoFit/>
          </a:bodyPr>
          <a:lstStyle/>
          <a:p>
            <a:pPr marL="342900" indent="-342900" algn="just">
              <a:lnSpc>
                <a:spcPct val="200000"/>
              </a:lnSpc>
              <a:buFont typeface="+mj-lt"/>
              <a:buAutoNum type="arabicPeriod" startAt="4"/>
            </a:pPr>
            <a:r>
              <a:rPr lang="en-US" dirty="0">
                <a:solidFill>
                  <a:schemeClr val="accent1">
                    <a:lumMod val="50000"/>
                  </a:schemeClr>
                </a:solidFill>
                <a:latin typeface="Alexandria Black" pitchFamily="2" charset="-78"/>
                <a:cs typeface="Alexandria Black" pitchFamily="2" charset="-78"/>
              </a:rPr>
              <a:t>Change Reinforcement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Recommend to the sponsor or other stakeholders who will manage the outcomes of the project that they continue communicating to keep stakeholders engaged and inhibit regression back to the former state.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You can even provide recommendations of what those communications should look like and include a transition management plan in your project.</a:t>
            </a:r>
          </a:p>
        </p:txBody>
      </p:sp>
      <p:sp>
        <p:nvSpPr>
          <p:cNvPr id="4" name="Rectangle: Rounded Corners 3">
            <a:extLst>
              <a:ext uri="{FF2B5EF4-FFF2-40B4-BE49-F238E27FC236}">
                <a16:creationId xmlns:a16="http://schemas.microsoft.com/office/drawing/2014/main" id="{C55DDDF7-3B94-D6F5-F630-5D5C969A96A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DCA9E4D-3776-028A-C7B7-97B590BF7BF0}"/>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Communicating Change</a:t>
            </a:r>
          </a:p>
        </p:txBody>
      </p:sp>
      <p:sp>
        <p:nvSpPr>
          <p:cNvPr id="7" name="TextBox 6">
            <a:extLst>
              <a:ext uri="{FF2B5EF4-FFF2-40B4-BE49-F238E27FC236}">
                <a16:creationId xmlns:a16="http://schemas.microsoft.com/office/drawing/2014/main" id="{09BA4A0A-42F7-EC5E-A18F-79FC2739EDA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75438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3B44D-10B9-C46A-6D73-4D268FB150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F68C04-4629-458F-C626-E43A47DB893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3B081B-878F-B431-F8C5-9B33505B99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595B5C-40A1-996C-7EED-6E50FE1488EB}"/>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4" name="Rectangle: Rounded Corners 3">
            <a:extLst>
              <a:ext uri="{FF2B5EF4-FFF2-40B4-BE49-F238E27FC236}">
                <a16:creationId xmlns:a16="http://schemas.microsoft.com/office/drawing/2014/main" id="{7CFB0F8F-6498-F262-1D19-FBB2A263BF6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7B7A98-366D-0B2A-3E55-FF5F41143F7F}"/>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Integrating Change Management into Your Communications Plan</a:t>
            </a:r>
          </a:p>
        </p:txBody>
      </p:sp>
      <p:sp>
        <p:nvSpPr>
          <p:cNvPr id="7" name="TextBox 6">
            <a:extLst>
              <a:ext uri="{FF2B5EF4-FFF2-40B4-BE49-F238E27FC236}">
                <a16:creationId xmlns:a16="http://schemas.microsoft.com/office/drawing/2014/main" id="{545B0F9B-CE2E-914D-E189-420328F3776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3554" name="Picture 2" descr="Change Management Communications In A Company A Full Guide For 2024 -  Corona Todays">
            <a:extLst>
              <a:ext uri="{FF2B5EF4-FFF2-40B4-BE49-F238E27FC236}">
                <a16:creationId xmlns:a16="http://schemas.microsoft.com/office/drawing/2014/main" id="{FEF2CCDF-0E5D-87B7-CF6E-6A832442C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806" y="2106642"/>
            <a:ext cx="8131277" cy="45399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3628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FAB35-EAF1-4D85-440A-3E14481D44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AF9465-6C05-0059-9E78-8BA2FFB9A17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821D86-9D37-D2E2-6D9F-6C6214E95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520536-C252-2291-3236-E45DC038519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1B77CC3E-23EB-C8A4-A171-F806F0AD9435}"/>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64204DC-3F9A-23A8-2B8A-9380467135A7}"/>
              </a:ext>
            </a:extLst>
          </p:cNvPr>
          <p:cNvSpPr/>
          <p:nvPr/>
        </p:nvSpPr>
        <p:spPr>
          <a:xfrm>
            <a:off x="599768" y="2230107"/>
            <a:ext cx="10559845" cy="2780826"/>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Depending on the degree of change, the number of stakeholders, and the size and complexity of your project, it may be helpful to map your stakeholders to each of these four concepts and use the results to help you build your project communications management plan.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template shown in next table can serve as a guide</a:t>
            </a:r>
          </a:p>
        </p:txBody>
      </p:sp>
      <p:sp>
        <p:nvSpPr>
          <p:cNvPr id="4" name="Rectangle: Rounded Corners 3">
            <a:extLst>
              <a:ext uri="{FF2B5EF4-FFF2-40B4-BE49-F238E27FC236}">
                <a16:creationId xmlns:a16="http://schemas.microsoft.com/office/drawing/2014/main" id="{BF598EA6-EA79-4849-9AF1-FDA1FDA1F54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9EC1499-FEA5-7F17-4B77-2C55A32080C6}"/>
              </a:ext>
            </a:extLst>
          </p:cNvPr>
          <p:cNvSpPr/>
          <p:nvPr/>
        </p:nvSpPr>
        <p:spPr>
          <a:xfrm>
            <a:off x="569420" y="1427823"/>
            <a:ext cx="10836098"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Integrating Change Management into Your Communications Plan</a:t>
            </a:r>
          </a:p>
        </p:txBody>
      </p:sp>
      <p:sp>
        <p:nvSpPr>
          <p:cNvPr id="7" name="TextBox 6">
            <a:extLst>
              <a:ext uri="{FF2B5EF4-FFF2-40B4-BE49-F238E27FC236}">
                <a16:creationId xmlns:a16="http://schemas.microsoft.com/office/drawing/2014/main" id="{0CBE352C-DB63-0107-D0C6-DC9E99F73CA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47316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D819B-273B-A7EB-0899-BA1DEC752A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A4C243-F5C6-212D-5CB4-8ACD8743308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965C577-531A-255B-64E7-1E739BD969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7385CAC-2558-805E-8011-638C05A972A6}"/>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4" name="Rectangle: Rounded Corners 3">
            <a:extLst>
              <a:ext uri="{FF2B5EF4-FFF2-40B4-BE49-F238E27FC236}">
                <a16:creationId xmlns:a16="http://schemas.microsoft.com/office/drawing/2014/main" id="{D34C6235-955B-981C-84CD-B048E8C8EBB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395D98E-9EE1-A39B-025C-302BF1EBD17E}"/>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Integrating Change Management into Your Communications Plan</a:t>
            </a:r>
          </a:p>
        </p:txBody>
      </p:sp>
      <p:sp>
        <p:nvSpPr>
          <p:cNvPr id="7" name="TextBox 6">
            <a:extLst>
              <a:ext uri="{FF2B5EF4-FFF2-40B4-BE49-F238E27FC236}">
                <a16:creationId xmlns:a16="http://schemas.microsoft.com/office/drawing/2014/main" id="{E4FE9965-0120-D0B1-8435-F91644222B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Picture 7">
            <a:extLst>
              <a:ext uri="{FF2B5EF4-FFF2-40B4-BE49-F238E27FC236}">
                <a16:creationId xmlns:a16="http://schemas.microsoft.com/office/drawing/2014/main" id="{675EC6F0-B3A2-FBFF-C17E-D1389B2DAA6C}"/>
              </a:ext>
            </a:extLst>
          </p:cNvPr>
          <p:cNvPicPr>
            <a:picLocks noChangeAspect="1"/>
          </p:cNvPicPr>
          <p:nvPr/>
        </p:nvPicPr>
        <p:blipFill>
          <a:blip r:embed="rId3"/>
          <a:stretch>
            <a:fillRect/>
          </a:stretch>
        </p:blipFill>
        <p:spPr>
          <a:xfrm>
            <a:off x="1347020" y="2244764"/>
            <a:ext cx="8829367" cy="3937421"/>
          </a:xfrm>
          <a:prstGeom prst="rect">
            <a:avLst/>
          </a:prstGeom>
        </p:spPr>
      </p:pic>
    </p:spTree>
    <p:extLst>
      <p:ext uri="{BB962C8B-B14F-4D97-AF65-F5344CB8AC3E}">
        <p14:creationId xmlns:p14="http://schemas.microsoft.com/office/powerpoint/2010/main" val="5919581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5FC29-6E44-A82D-B744-6F5F196E1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726EEE-A792-0598-56D9-32FB09A7ABE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E241BB-4CAA-24F3-6801-596F504A92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6F78914-9B38-385B-2B16-B7203AD91F91}"/>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E8080A87-42D4-F3A7-51B4-D92F06E98A1D}"/>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2A68521-1A7F-6CE6-A800-0944850159D9}"/>
              </a:ext>
            </a:extLst>
          </p:cNvPr>
          <p:cNvSpPr/>
          <p:nvPr/>
        </p:nvSpPr>
        <p:spPr>
          <a:xfrm>
            <a:off x="599768" y="2023629"/>
            <a:ext cx="10559845"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Revisit and update this chart at least as often as you review and update your project communications management plan. As with many other aspects of the project, the answers to these questions can evolve over time as the project progresses.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end goal of both project management and change management is for the project to succeed.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But the integration of change management strategies into project management broadens the definition of success beyond simply completing the project on time, within budget, and within scope.</a:t>
            </a:r>
          </a:p>
        </p:txBody>
      </p:sp>
      <p:sp>
        <p:nvSpPr>
          <p:cNvPr id="4" name="Rectangle: Rounded Corners 3">
            <a:extLst>
              <a:ext uri="{FF2B5EF4-FFF2-40B4-BE49-F238E27FC236}">
                <a16:creationId xmlns:a16="http://schemas.microsoft.com/office/drawing/2014/main" id="{D7C83625-C05C-4C29-9F71-3410AE41F55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5A3C99E-5D6C-B398-A3D5-907F9D12729E}"/>
              </a:ext>
            </a:extLst>
          </p:cNvPr>
          <p:cNvSpPr/>
          <p:nvPr/>
        </p:nvSpPr>
        <p:spPr>
          <a:xfrm>
            <a:off x="569420" y="1427823"/>
            <a:ext cx="10836098"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Integrating Change Management into Your Communications Plan</a:t>
            </a:r>
          </a:p>
        </p:txBody>
      </p:sp>
      <p:sp>
        <p:nvSpPr>
          <p:cNvPr id="7" name="TextBox 6">
            <a:extLst>
              <a:ext uri="{FF2B5EF4-FFF2-40B4-BE49-F238E27FC236}">
                <a16:creationId xmlns:a16="http://schemas.microsoft.com/office/drawing/2014/main" id="{FBE9ACCA-0E93-5CD9-FFEE-FB759023284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11899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ED96E-D21B-3CFD-74D5-823995D388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121E03-4088-F75F-BDBF-DCB405BBFF8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C563D72-3C9A-B39C-F3E4-7166111FBF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8AF8F87-8DB5-44F0-5EC0-0F19B0987EC6}"/>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17CBB3A1-4896-1EC9-47F2-AAF6160C99DB}"/>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D4DE25E-BB3B-9FCC-D994-E938B1D7B120}"/>
              </a:ext>
            </a:extLst>
          </p:cNvPr>
          <p:cNvSpPr/>
          <p:nvPr/>
        </p:nvSpPr>
        <p:spPr>
          <a:xfrm>
            <a:off x="621650" y="2286268"/>
            <a:ext cx="10559845" cy="2226828"/>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Success means realizing the benefits of the project for the organization.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“When applying change management, the project manager’s goal is to deliver change that has been adopted (integrated into the organization’s work), and to ensure that the intended benefits are on track to be delivered operationally over time</a:t>
            </a:r>
          </a:p>
        </p:txBody>
      </p:sp>
      <p:sp>
        <p:nvSpPr>
          <p:cNvPr id="4" name="Rectangle: Rounded Corners 3">
            <a:extLst>
              <a:ext uri="{FF2B5EF4-FFF2-40B4-BE49-F238E27FC236}">
                <a16:creationId xmlns:a16="http://schemas.microsoft.com/office/drawing/2014/main" id="{5C8DC2F6-7808-F54B-5956-6AF28324C6F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805DFCA-E84B-A9AC-E06B-B0C0D0D317C8}"/>
              </a:ext>
            </a:extLst>
          </p:cNvPr>
          <p:cNvSpPr/>
          <p:nvPr/>
        </p:nvSpPr>
        <p:spPr>
          <a:xfrm>
            <a:off x="569420" y="1427823"/>
            <a:ext cx="10836098"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Integrating Change Management into Your Communications Plan</a:t>
            </a:r>
          </a:p>
        </p:txBody>
      </p:sp>
      <p:sp>
        <p:nvSpPr>
          <p:cNvPr id="7" name="TextBox 6">
            <a:extLst>
              <a:ext uri="{FF2B5EF4-FFF2-40B4-BE49-F238E27FC236}">
                <a16:creationId xmlns:a16="http://schemas.microsoft.com/office/drawing/2014/main" id="{6BA84347-76A8-5C30-4675-F94DADAACA1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65799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00A70-D5BB-928F-E749-5D0DD50CA2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BD1E21-25CB-2754-6892-0927CA65619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7B8C11-34C6-14DF-9310-FE5200BD6F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0B1990-D27C-5C4C-76AF-09F204AE879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4" name="Rectangle: Rounded Corners 3">
            <a:extLst>
              <a:ext uri="{FF2B5EF4-FFF2-40B4-BE49-F238E27FC236}">
                <a16:creationId xmlns:a16="http://schemas.microsoft.com/office/drawing/2014/main" id="{C0F06780-4CC6-7890-2B82-4480283B485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B7436F-DE85-6D76-C9EF-560EE6C72F9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FA2EBBCB-73EC-5C06-CFB1-32965D90D16D}"/>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D1CBCDA-CE79-C8DF-13E6-5A9F9B36A20D}"/>
              </a:ext>
            </a:extLst>
          </p:cNvPr>
          <p:cNvSpPr/>
          <p:nvPr/>
        </p:nvSpPr>
        <p:spPr>
          <a:xfrm>
            <a:off x="777600" y="2176858"/>
            <a:ext cx="10411706" cy="4442883"/>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Projects create change. Projects are the connectors between where we are now (current state) and where we want to be (future state).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While there are different models of change management, three of the most common are Kotter’s eight-step model, Lewin’s model, and the </a:t>
            </a:r>
            <a:r>
              <a:rPr lang="en-US" dirty="0" err="1">
                <a:latin typeface="Alexandria Light" pitchFamily="2" charset="-78"/>
                <a:cs typeface="Alexandria Light" pitchFamily="2" charset="-78"/>
              </a:rPr>
              <a:t>Prosci</a:t>
            </a:r>
            <a:r>
              <a:rPr lang="en-US" dirty="0">
                <a:latin typeface="Alexandria Light" pitchFamily="2" charset="-78"/>
                <a:cs typeface="Alexandria Light" pitchFamily="2" charset="-78"/>
              </a:rPr>
              <a:t> ADKAR model.</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These models can help provide frameworks for integrating change management concepts into project communications—a task that often falls to the project team.</a:t>
            </a:r>
          </a:p>
          <a:p>
            <a:pPr marL="342900" indent="-34290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Change creates uncertainty. When there is too much change, or the change is continuous, change fatigue can occur.</a:t>
            </a:r>
          </a:p>
        </p:txBody>
      </p:sp>
    </p:spTree>
    <p:extLst>
      <p:ext uri="{BB962C8B-B14F-4D97-AF65-F5344CB8AC3E}">
        <p14:creationId xmlns:p14="http://schemas.microsoft.com/office/powerpoint/2010/main" val="266078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E6EFA-32BE-2A9F-8CA9-11B88D843C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2AD34E-C8C5-E6FA-6A33-7D062387F28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6F628B0-3B94-9A32-98B5-2820EE7C5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06A26A-C829-E5DD-AB4E-504B81594AB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4" name="Rectangle: Rounded Corners 3">
            <a:extLst>
              <a:ext uri="{FF2B5EF4-FFF2-40B4-BE49-F238E27FC236}">
                <a16:creationId xmlns:a16="http://schemas.microsoft.com/office/drawing/2014/main" id="{E00D7518-26E5-55C7-1E24-7C27FAC9C28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6985FB0-B1F7-FF94-D363-65E85A93C1D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D9C83250-086B-BA75-75AA-B70286C283C8}"/>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614410E7-F922-D74F-E700-1236D133D104}"/>
              </a:ext>
            </a:extLst>
          </p:cNvPr>
          <p:cNvSpPr/>
          <p:nvPr/>
        </p:nvSpPr>
        <p:spPr>
          <a:xfrm>
            <a:off x="621650" y="2244764"/>
            <a:ext cx="10411706" cy="3888885"/>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To minimize the uncertainty and fatigue, communication to help stakeholders transition through the change is critical.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Change communications should address the need for change, the impact of the change on stakeholders, the support that will be provided to adjust to the change, and how the change will be reinforced. </a:t>
            </a:r>
          </a:p>
          <a:p>
            <a:pPr marL="342900" indent="-34290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Addressing change through these communication approaches can help ensure that the organization realizes the intended benefits of the project</a:t>
            </a:r>
          </a:p>
        </p:txBody>
      </p:sp>
    </p:spTree>
    <p:extLst>
      <p:ext uri="{BB962C8B-B14F-4D97-AF65-F5344CB8AC3E}">
        <p14:creationId xmlns:p14="http://schemas.microsoft.com/office/powerpoint/2010/main" val="143569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4355</TotalTime>
  <Words>2591</Words>
  <Application>Microsoft Office PowerPoint</Application>
  <PresentationFormat>Widescreen</PresentationFormat>
  <Paragraphs>237</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Calibri Light</vt:lpstr>
      <vt:lpstr>Arial</vt:lpstr>
      <vt:lpstr>Alexandria Black</vt:lpstr>
      <vt:lpstr>Alexandria</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666</cp:revision>
  <dcterms:created xsi:type="dcterms:W3CDTF">2023-04-29T09:08:00Z</dcterms:created>
  <dcterms:modified xsi:type="dcterms:W3CDTF">2025-04-02T14:16:43Z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