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6" r:id="rId1"/>
  </p:sldMasterIdLst>
  <p:notesMasterIdLst>
    <p:notesMasterId r:id="rId55"/>
  </p:notesMasterIdLst>
  <p:handoutMasterIdLst>
    <p:handoutMasterId r:id="rId56"/>
  </p:handoutMasterIdLst>
  <p:sldIdLst>
    <p:sldId id="380" r:id="rId2"/>
    <p:sldId id="381" r:id="rId3"/>
    <p:sldId id="437" r:id="rId4"/>
    <p:sldId id="472" r:id="rId5"/>
    <p:sldId id="467" r:id="rId6"/>
    <p:sldId id="479" r:id="rId7"/>
    <p:sldId id="480" r:id="rId8"/>
    <p:sldId id="481" r:id="rId9"/>
    <p:sldId id="469" r:id="rId10"/>
    <p:sldId id="458" r:id="rId11"/>
    <p:sldId id="482" r:id="rId12"/>
    <p:sldId id="487" r:id="rId13"/>
    <p:sldId id="486" r:id="rId14"/>
    <p:sldId id="490" r:id="rId15"/>
    <p:sldId id="492" r:id="rId16"/>
    <p:sldId id="494" r:id="rId17"/>
    <p:sldId id="533" r:id="rId18"/>
    <p:sldId id="483" r:id="rId19"/>
    <p:sldId id="484" r:id="rId20"/>
    <p:sldId id="468" r:id="rId21"/>
    <p:sldId id="529" r:id="rId22"/>
    <p:sldId id="530" r:id="rId23"/>
    <p:sldId id="531" r:id="rId24"/>
    <p:sldId id="488" r:id="rId25"/>
    <p:sldId id="532" r:id="rId26"/>
    <p:sldId id="489" r:id="rId27"/>
    <p:sldId id="491" r:id="rId28"/>
    <p:sldId id="495" r:id="rId29"/>
    <p:sldId id="496" r:id="rId30"/>
    <p:sldId id="497" r:id="rId31"/>
    <p:sldId id="498" r:id="rId32"/>
    <p:sldId id="499" r:id="rId33"/>
    <p:sldId id="500" r:id="rId34"/>
    <p:sldId id="501" r:id="rId35"/>
    <p:sldId id="502" r:id="rId36"/>
    <p:sldId id="503" r:id="rId37"/>
    <p:sldId id="504" r:id="rId38"/>
    <p:sldId id="505" r:id="rId39"/>
    <p:sldId id="509" r:id="rId40"/>
    <p:sldId id="514" r:id="rId41"/>
    <p:sldId id="517" r:id="rId42"/>
    <p:sldId id="518" r:id="rId43"/>
    <p:sldId id="511" r:id="rId44"/>
    <p:sldId id="512" r:id="rId45"/>
    <p:sldId id="474" r:id="rId46"/>
    <p:sldId id="520" r:id="rId47"/>
    <p:sldId id="521" r:id="rId48"/>
    <p:sldId id="522" r:id="rId49"/>
    <p:sldId id="525" r:id="rId50"/>
    <p:sldId id="526" r:id="rId51"/>
    <p:sldId id="534" r:id="rId52"/>
    <p:sldId id="510" r:id="rId53"/>
    <p:sldId id="391" r:id="rId54"/>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06D0"/>
    <a:srgbClr val="FCEE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68" autoAdjust="0"/>
    <p:restoredTop sz="94118" autoAdjust="0"/>
  </p:normalViewPr>
  <p:slideViewPr>
    <p:cSldViewPr>
      <p:cViewPr varScale="1">
        <p:scale>
          <a:sx n="78" d="100"/>
          <a:sy n="78" d="100"/>
        </p:scale>
        <p:origin x="883" y="77"/>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6/30/2024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6/30/2024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41428766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10</a:t>
            </a:fld>
            <a:endParaRPr lang="en-US"/>
          </a:p>
        </p:txBody>
      </p:sp>
    </p:spTree>
    <p:extLst>
      <p:ext uri="{BB962C8B-B14F-4D97-AF65-F5344CB8AC3E}">
        <p14:creationId xmlns:p14="http://schemas.microsoft.com/office/powerpoint/2010/main" val="11048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20</a:t>
            </a:fld>
            <a:endParaRPr lang="en-US"/>
          </a:p>
        </p:txBody>
      </p:sp>
    </p:spTree>
    <p:extLst>
      <p:ext uri="{BB962C8B-B14F-4D97-AF65-F5344CB8AC3E}">
        <p14:creationId xmlns:p14="http://schemas.microsoft.com/office/powerpoint/2010/main" val="19611656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21</a:t>
            </a:fld>
            <a:endParaRPr lang="en-US"/>
          </a:p>
        </p:txBody>
      </p:sp>
    </p:spTree>
    <p:extLst>
      <p:ext uri="{BB962C8B-B14F-4D97-AF65-F5344CB8AC3E}">
        <p14:creationId xmlns:p14="http://schemas.microsoft.com/office/powerpoint/2010/main" val="13809656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53</a:t>
            </a:fld>
            <a:endParaRPr lang="en-US">
              <a:solidFill>
                <a:prstClr val="black"/>
              </a:solidFill>
            </a:endParaRPr>
          </a:p>
        </p:txBody>
      </p:sp>
    </p:spTree>
    <p:extLst>
      <p:ext uri="{BB962C8B-B14F-4D97-AF65-F5344CB8AC3E}">
        <p14:creationId xmlns:p14="http://schemas.microsoft.com/office/powerpoint/2010/main" val="1170155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08530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670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0340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421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7959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63246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5604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8488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1266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41932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9586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96712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290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199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7852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31521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4478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294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6/30/2024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3545033337"/>
      </p:ext>
    </p:extLst>
  </p:cSld>
  <p:clrMap bg1="lt1" tx1="dk1" bg2="lt2" tx2="dk2" accent1="accent1" accent2="accent2" accent3="accent3" accent4="accent4" accent5="accent5" accent6="accent6" hlink="hlink" folHlink="folHlink"/>
  <p:sldLayoutIdLst>
    <p:sldLayoutId id="2147483957" r:id="rId1"/>
    <p:sldLayoutId id="2147483958" r:id="rId2"/>
    <p:sldLayoutId id="2147483959" r:id="rId3"/>
    <p:sldLayoutId id="2147483960" r:id="rId4"/>
    <p:sldLayoutId id="2147483961" r:id="rId5"/>
    <p:sldLayoutId id="2147483962" r:id="rId6"/>
    <p:sldLayoutId id="2147483963" r:id="rId7"/>
    <p:sldLayoutId id="2147483964" r:id="rId8"/>
    <p:sldLayoutId id="2147483965" r:id="rId9"/>
    <p:sldLayoutId id="2147483966" r:id="rId10"/>
    <p:sldLayoutId id="2147483967" r:id="rId11"/>
    <p:sldLayoutId id="2147483968" r:id="rId12"/>
    <p:sldLayoutId id="2147483969" r:id="rId13"/>
    <p:sldLayoutId id="2147483970" r:id="rId14"/>
    <p:sldLayoutId id="2147483971" r:id="rId15"/>
    <p:sldLayoutId id="2147483972" r:id="rId16"/>
    <p:sldLayoutId id="2147483973" r:id="rId17"/>
    <p:sldLayoutId id="214748397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4.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20.png"/><Relationship Id="rId4" Type="http://schemas.openxmlformats.org/officeDocument/2006/relationships/hyperlink" Target="https://www.sciencedirect.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23.png"/><Relationship Id="rId5" Type="http://schemas.openxmlformats.org/officeDocument/2006/relationships/hyperlink" Target="https://scholar.google.com/" TargetMode="Externa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26.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hyperlink" Target="https://www.mendeley.com/" TargetMode="External"/><Relationship Id="rId4" Type="http://schemas.openxmlformats.org/officeDocument/2006/relationships/image" Target="../media/image30.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35.png"/><Relationship Id="rId5" Type="http://schemas.openxmlformats.org/officeDocument/2006/relationships/image" Target="../media/image33.png"/><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8.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40.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41.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42.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44.png"/><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46.png"/><Relationship Id="rId4" Type="http://schemas.openxmlformats.org/officeDocument/2006/relationships/image" Target="../media/image45.pn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47.pn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49.png"/><Relationship Id="rId4" Type="http://schemas.openxmlformats.org/officeDocument/2006/relationships/image" Target="../media/image48.png"/></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51.png"/><Relationship Id="rId4" Type="http://schemas.openxmlformats.org/officeDocument/2006/relationships/image" Target="../media/image50.png"/></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54.jpeg"/><Relationship Id="rId5" Type="http://schemas.openxmlformats.org/officeDocument/2006/relationships/image" Target="../media/image5.png"/><Relationship Id="rId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b="1" dirty="0">
                <a:solidFill>
                  <a:prstClr val="white"/>
                </a:solidFill>
                <a:latin typeface="Calibri" panose="020F0502020204030204"/>
              </a:rPr>
              <a:t>www.midocean.ae</a:t>
            </a: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4D09A1F6-A678-C50D-4DB4-49B36CBD9984}"/>
              </a:ext>
            </a:extLst>
          </p:cNvPr>
          <p:cNvSpPr txBox="1">
            <a:spLocks/>
          </p:cNvSpPr>
          <p:nvPr/>
        </p:nvSpPr>
        <p:spPr>
          <a:xfrm>
            <a:off x="6207366" y="4310796"/>
            <a:ext cx="3048000" cy="544471"/>
          </a:xfrm>
          <a:prstGeom prst="rect">
            <a:avLst/>
          </a:prstGeom>
        </p:spPr>
        <p:style>
          <a:lnRef idx="2">
            <a:schemeClr val="accent1"/>
          </a:lnRef>
          <a:fillRef idx="1">
            <a:schemeClr val="lt1"/>
          </a:fillRef>
          <a:effectRef idx="0">
            <a:schemeClr val="accent1"/>
          </a:effectRef>
          <a:fontRef idx="minor">
            <a:schemeClr val="dk1"/>
          </a:fontRef>
        </p:style>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MY" sz="2800" b="1" dirty="0">
                <a:latin typeface="Times New Roman" panose="02020603050405020304" pitchFamily="18" charset="0"/>
                <a:cs typeface="Times New Roman" panose="02020603050405020304" pitchFamily="18" charset="0"/>
              </a:rPr>
              <a:t>Lecture 3</a:t>
            </a:r>
          </a:p>
        </p:txBody>
      </p:sp>
      <p:sp>
        <p:nvSpPr>
          <p:cNvPr id="7" name="Title 1">
            <a:extLst>
              <a:ext uri="{FF2B5EF4-FFF2-40B4-BE49-F238E27FC236}">
                <a16:creationId xmlns:a16="http://schemas.microsoft.com/office/drawing/2014/main" id="{71909E7E-4D5A-531E-DD30-3FC406F47CEE}"/>
              </a:ext>
            </a:extLst>
          </p:cNvPr>
          <p:cNvSpPr txBox="1">
            <a:spLocks/>
          </p:cNvSpPr>
          <p:nvPr/>
        </p:nvSpPr>
        <p:spPr>
          <a:xfrm>
            <a:off x="1120833" y="5863868"/>
            <a:ext cx="6663513"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a:solidFill>
                  <a:schemeClr val="accent5">
                    <a:lumMod val="40000"/>
                    <a:lumOff val="60000"/>
                  </a:schemeClr>
                </a:solidFill>
                <a:latin typeface="Times New Roman" panose="02020603050405020304" pitchFamily="18" charset="0"/>
                <a:cs typeface="Times New Roman" panose="02020603050405020304" pitchFamily="18" charset="0"/>
              </a:rPr>
              <a:t>Prepared by</a:t>
            </a:r>
          </a:p>
          <a:p>
            <a:pPr>
              <a:lnSpc>
                <a:spcPct val="100000"/>
              </a:lnSpc>
            </a:pPr>
            <a:r>
              <a:rPr lang="en-US" sz="2800" b="1" dirty="0">
                <a:solidFill>
                  <a:schemeClr val="accent5">
                    <a:lumMod val="40000"/>
                    <a:lumOff val="60000"/>
                  </a:schemeClr>
                </a:solidFill>
                <a:latin typeface="Times New Roman" panose="02020603050405020304" pitchFamily="18" charset="0"/>
                <a:cs typeface="Times New Roman" panose="02020603050405020304" pitchFamily="18" charset="0"/>
              </a:rPr>
              <a:t>Dr. Mohammed Anbar</a:t>
            </a:r>
          </a:p>
        </p:txBody>
      </p:sp>
      <p:sp>
        <p:nvSpPr>
          <p:cNvPr id="8" name="TextBox 7">
            <a:extLst>
              <a:ext uri="{FF2B5EF4-FFF2-40B4-BE49-F238E27FC236}">
                <a16:creationId xmlns:a16="http://schemas.microsoft.com/office/drawing/2014/main" id="{C3C2BE14-39F3-CAAA-FF18-6549B7A438E2}"/>
              </a:ext>
            </a:extLst>
          </p:cNvPr>
          <p:cNvSpPr txBox="1"/>
          <p:nvPr/>
        </p:nvSpPr>
        <p:spPr>
          <a:xfrm>
            <a:off x="4468662" y="2190944"/>
            <a:ext cx="7293180" cy="1631216"/>
          </a:xfrm>
          <a:prstGeom prst="rect">
            <a:avLst/>
          </a:prstGeom>
          <a:noFill/>
        </p:spPr>
        <p:txBody>
          <a:bodyPr wrap="square">
            <a:spAutoFit/>
          </a:bodyPr>
          <a:lstStyle/>
          <a:p>
            <a:r>
              <a:rPr lang="en-MY" sz="5000" dirty="0">
                <a:ln w="0"/>
                <a:solidFill>
                  <a:srgbClr val="609ED6"/>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Research Methodology in Computer Science (AI800)</a:t>
            </a:r>
            <a:endParaRPr lang="en-US" sz="5000" dirty="0">
              <a:ln w="0"/>
              <a:solidFill>
                <a:srgbClr val="609ED6"/>
              </a:solidFill>
              <a:effectLst>
                <a:outerShdw blurRad="38100" dist="25400" dir="5400000" algn="ctr" rotWithShape="0">
                  <a:srgbClr val="6E747A">
                    <a:alpha val="43000"/>
                  </a:srgbClr>
                </a:outerShdw>
              </a:effectLst>
            </a:endParaRPr>
          </a:p>
        </p:txBody>
      </p:sp>
      <p:sp>
        <p:nvSpPr>
          <p:cNvPr id="9" name="TextBox 8">
            <a:extLst>
              <a:ext uri="{FF2B5EF4-FFF2-40B4-BE49-F238E27FC236}">
                <a16:creationId xmlns:a16="http://schemas.microsoft.com/office/drawing/2014/main" id="{E8A0A7E3-A716-4B1D-8CB0-89449DD8BF8E}"/>
              </a:ext>
            </a:extLst>
          </p:cNvPr>
          <p:cNvSpPr txBox="1"/>
          <p:nvPr/>
        </p:nvSpPr>
        <p:spPr>
          <a:xfrm>
            <a:off x="4446058" y="5003842"/>
            <a:ext cx="6570616" cy="400110"/>
          </a:xfrm>
          <a:prstGeom prst="rect">
            <a:avLst/>
          </a:prstGeom>
          <a:noFill/>
        </p:spPr>
        <p:txBody>
          <a:bodyPr wrap="square">
            <a:spAutoFit/>
          </a:bodyPr>
          <a:lstStyle/>
          <a:p>
            <a:pPr algn="ctr"/>
            <a:r>
              <a:rPr lang="en-MY" sz="2000" dirty="0">
                <a:latin typeface="Times New Roman" panose="02020603050405020304" pitchFamily="18" charset="0"/>
                <a:cs typeface="Times New Roman" panose="02020603050405020304" pitchFamily="18" charset="0"/>
              </a:rPr>
              <a:t> Introduction to literature Review (Part 2)</a:t>
            </a:r>
          </a:p>
        </p:txBody>
      </p:sp>
    </p:spTree>
    <p:extLst>
      <p:ext uri="{BB962C8B-B14F-4D97-AF65-F5344CB8AC3E}">
        <p14:creationId xmlns:p14="http://schemas.microsoft.com/office/powerpoint/2010/main" val="35474153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5800" y="1565730"/>
            <a:ext cx="10816560" cy="4209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Outlines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961577" y="2057715"/>
            <a:ext cx="5310621" cy="4893647"/>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Learning Outcomes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Literature Review Sources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Building a Literature Review: A Road Map</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How to find Sources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How to Read the Sources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How to Select the Journal</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Analyzing Sources </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Sources Evaluation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
        <p:nvSpPr>
          <p:cNvPr id="5" name="Rectangle 4">
            <a:extLst>
              <a:ext uri="{FF2B5EF4-FFF2-40B4-BE49-F238E27FC236}">
                <a16:creationId xmlns:a16="http://schemas.microsoft.com/office/drawing/2014/main" id="{C22E8F66-F1DC-EB17-6601-86B9595309AD}"/>
              </a:ext>
            </a:extLst>
          </p:cNvPr>
          <p:cNvSpPr/>
          <p:nvPr/>
        </p:nvSpPr>
        <p:spPr>
          <a:xfrm>
            <a:off x="6096000" y="2074329"/>
            <a:ext cx="5405458" cy="3785652"/>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Writing Up Literature Review</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Citations Styles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Focus of MLA &amp; APA Styles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Comparing In-Text Citations </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Comparing References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Citation Different Types of References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Reference management software </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Mendeley</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2695239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Learning Outcomes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8200" y="1888486"/>
            <a:ext cx="10812720" cy="3416320"/>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help you understand the literature review sources, find resources, read resources, find journal, analyze and evaluate resources.</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help you to build the literature review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help you simplify your reference citation, creation and management workflow.</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provide demo that illustrate how to manage your literature review using Mendeley reference manager </a:t>
            </a:r>
          </a:p>
        </p:txBody>
      </p:sp>
    </p:spTree>
    <p:extLst>
      <p:ext uri="{BB962C8B-B14F-4D97-AF65-F5344CB8AC3E}">
        <p14:creationId xmlns:p14="http://schemas.microsoft.com/office/powerpoint/2010/main" val="376975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09962"/>
            <a:ext cx="10812720" cy="4386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Literature Review Sources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10" name="TextBox 4">
            <a:extLst>
              <a:ext uri="{FF2B5EF4-FFF2-40B4-BE49-F238E27FC236}">
                <a16:creationId xmlns:a16="http://schemas.microsoft.com/office/drawing/2014/main" id="{18732E5C-24D0-A000-410E-7DF5FE9204AC}"/>
              </a:ext>
            </a:extLst>
          </p:cNvPr>
          <p:cNvSpPr txBox="1">
            <a:spLocks noChangeArrowheads="1"/>
          </p:cNvSpPr>
          <p:nvPr/>
        </p:nvSpPr>
        <p:spPr bwMode="auto">
          <a:xfrm>
            <a:off x="838200" y="6136281"/>
            <a:ext cx="57181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9pPr>
          </a:lstStyle>
          <a:p>
            <a:r>
              <a:rPr lang="en-US" altLang="en-US" dirty="0">
                <a:solidFill>
                  <a:schemeClr val="bg1"/>
                </a:solidFill>
              </a:rPr>
              <a:t>(</a:t>
            </a:r>
            <a:r>
              <a:rPr lang="en-US" altLang="en-US" dirty="0" err="1">
                <a:solidFill>
                  <a:schemeClr val="bg1"/>
                </a:solidFill>
              </a:rPr>
              <a:t>VanderMey</a:t>
            </a:r>
            <a:r>
              <a:rPr lang="en-US" altLang="en-US" dirty="0">
                <a:solidFill>
                  <a:schemeClr val="bg1"/>
                </a:solidFill>
              </a:rPr>
              <a:t> et al., 2011; Sheperis et al., 2017)</a:t>
            </a:r>
          </a:p>
        </p:txBody>
      </p:sp>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762001" y="1752600"/>
            <a:ext cx="6476999" cy="4216539"/>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eaLnBrk="1" hangingPunct="1">
              <a:buFont typeface="Wingdings" panose="05000000000000000000" pitchFamily="2" charset="2"/>
              <a:buChar char="q"/>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Libraries</a:t>
            </a:r>
            <a:r>
              <a:rPr lang="en-US" altLang="en-US" sz="2400" b="1"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 </a:t>
            </a:r>
          </a:p>
          <a:p>
            <a:pPr lvl="1" eaLnBrk="1" hangingPunct="1">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Libraries often hold archival pieces of information and other types of primary sources that cannot be retrieved online. Good researchers get acquainted with the library catalog, reference desk, and programs and systems for accessing information.</a:t>
            </a:r>
          </a:p>
          <a:p>
            <a:pPr lvl="1" eaLnBrk="1" hangingPunct="1">
              <a:defRPr/>
            </a:pPr>
            <a:endParaRPr lang="en-US" altLang="en-US" sz="1600" dirty="0">
              <a:ln w="0"/>
              <a:effectLst>
                <a:outerShdw blurRad="38100" dist="19050" dir="2700000" algn="tl" rotWithShape="0">
                  <a:schemeClr val="dk1">
                    <a:alpha val="40000"/>
                  </a:schemeClr>
                </a:outerShdw>
              </a:effectLst>
              <a:latin typeface="Times New Roman" panose="02020603050405020304" pitchFamily="18" charset="0"/>
            </a:endParaRPr>
          </a:p>
          <a:p>
            <a:pPr marL="457200" indent="-457200" eaLnBrk="1" hangingPunct="1">
              <a:buFont typeface="Wingdings" panose="05000000000000000000" pitchFamily="2" charset="2"/>
              <a:buChar char="q"/>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Online Databases </a:t>
            </a:r>
          </a:p>
          <a:p>
            <a:pPr lvl="1" eaLnBrk="1" hangingPunct="1">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Online databases are electronic sources the library pays a fee to have access to.  Published articles are found through electronic databases.  They search thousands of journals, books, chapters in edited books, government documents, newspapers, and theses/dissertations.</a:t>
            </a:r>
          </a:p>
        </p:txBody>
      </p:sp>
      <p:pic>
        <p:nvPicPr>
          <p:cNvPr id="3074" name="Picture 2">
            <a:extLst>
              <a:ext uri="{FF2B5EF4-FFF2-40B4-BE49-F238E27FC236}">
                <a16:creationId xmlns:a16="http://schemas.microsoft.com/office/drawing/2014/main" id="{8389E3EE-4419-9CF9-BE83-854BF8AD6C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9000" y="2372416"/>
            <a:ext cx="4107120" cy="316881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037840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87262"/>
            <a:ext cx="10812720" cy="4583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Literature Review Sources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pic>
        <p:nvPicPr>
          <p:cNvPr id="18" name="Picture 17">
            <a:extLst>
              <a:ext uri="{FF2B5EF4-FFF2-40B4-BE49-F238E27FC236}">
                <a16:creationId xmlns:a16="http://schemas.microsoft.com/office/drawing/2014/main" id="{70D7F3F8-3E30-C6E8-7B0E-EFAEABDF0C57}"/>
              </a:ext>
            </a:extLst>
          </p:cNvPr>
          <p:cNvPicPr>
            <a:picLocks noChangeAspect="1"/>
          </p:cNvPicPr>
          <p:nvPr/>
        </p:nvPicPr>
        <p:blipFill>
          <a:blip r:embed="rId4"/>
          <a:stretch>
            <a:fillRect/>
          </a:stretch>
        </p:blipFill>
        <p:spPr>
          <a:xfrm>
            <a:off x="1778151" y="1669761"/>
            <a:ext cx="3733034" cy="4502439"/>
          </a:xfrm>
          <a:prstGeom prst="rect">
            <a:avLst/>
          </a:prstGeom>
        </p:spPr>
      </p:pic>
      <p:pic>
        <p:nvPicPr>
          <p:cNvPr id="20" name="Picture 19">
            <a:extLst>
              <a:ext uri="{FF2B5EF4-FFF2-40B4-BE49-F238E27FC236}">
                <a16:creationId xmlns:a16="http://schemas.microsoft.com/office/drawing/2014/main" id="{4CE578F6-C33A-481F-C9F3-FE0A271C6821}"/>
              </a:ext>
            </a:extLst>
          </p:cNvPr>
          <p:cNvPicPr>
            <a:picLocks noChangeAspect="1"/>
          </p:cNvPicPr>
          <p:nvPr/>
        </p:nvPicPr>
        <p:blipFill>
          <a:blip r:embed="rId5"/>
          <a:stretch>
            <a:fillRect/>
          </a:stretch>
        </p:blipFill>
        <p:spPr>
          <a:xfrm>
            <a:off x="5621645" y="1729119"/>
            <a:ext cx="5205875" cy="422764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923745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0044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Literature Review Sources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pic>
        <p:nvPicPr>
          <p:cNvPr id="6" name="Picture 5">
            <a:extLst>
              <a:ext uri="{FF2B5EF4-FFF2-40B4-BE49-F238E27FC236}">
                <a16:creationId xmlns:a16="http://schemas.microsoft.com/office/drawing/2014/main" id="{10A4DB75-E3CE-BE41-2667-38119A0DC966}"/>
              </a:ext>
            </a:extLst>
          </p:cNvPr>
          <p:cNvPicPr>
            <a:picLocks noChangeAspect="1"/>
          </p:cNvPicPr>
          <p:nvPr/>
        </p:nvPicPr>
        <p:blipFill>
          <a:blip r:embed="rId4"/>
          <a:stretch>
            <a:fillRect/>
          </a:stretch>
        </p:blipFill>
        <p:spPr>
          <a:xfrm>
            <a:off x="2057400" y="1800446"/>
            <a:ext cx="3955523" cy="4370412"/>
          </a:xfrm>
          <a:prstGeom prst="rect">
            <a:avLst/>
          </a:prstGeom>
        </p:spPr>
      </p:pic>
      <p:pic>
        <p:nvPicPr>
          <p:cNvPr id="9" name="Picture 8">
            <a:extLst>
              <a:ext uri="{FF2B5EF4-FFF2-40B4-BE49-F238E27FC236}">
                <a16:creationId xmlns:a16="http://schemas.microsoft.com/office/drawing/2014/main" id="{19AF787B-7ED8-9C82-5549-C395A5CADD22}"/>
              </a:ext>
            </a:extLst>
          </p:cNvPr>
          <p:cNvPicPr>
            <a:picLocks noChangeAspect="1"/>
          </p:cNvPicPr>
          <p:nvPr/>
        </p:nvPicPr>
        <p:blipFill>
          <a:blip r:embed="rId5"/>
          <a:stretch>
            <a:fillRect/>
          </a:stretch>
        </p:blipFill>
        <p:spPr>
          <a:xfrm>
            <a:off x="6134100" y="1910551"/>
            <a:ext cx="4880579" cy="387598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17995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16441"/>
            <a:ext cx="10812720" cy="463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Literature Review Sources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pic>
        <p:nvPicPr>
          <p:cNvPr id="7" name="Picture 6">
            <a:extLst>
              <a:ext uri="{FF2B5EF4-FFF2-40B4-BE49-F238E27FC236}">
                <a16:creationId xmlns:a16="http://schemas.microsoft.com/office/drawing/2014/main" id="{52835C4D-0B5E-F20E-385F-E09F5875CE8F}"/>
              </a:ext>
            </a:extLst>
          </p:cNvPr>
          <p:cNvPicPr>
            <a:picLocks noChangeAspect="1"/>
          </p:cNvPicPr>
          <p:nvPr/>
        </p:nvPicPr>
        <p:blipFill>
          <a:blip r:embed="rId3"/>
          <a:stretch>
            <a:fillRect/>
          </a:stretch>
        </p:blipFill>
        <p:spPr>
          <a:xfrm>
            <a:off x="1942080" y="1576588"/>
            <a:ext cx="3807090" cy="4609896"/>
          </a:xfrm>
          <a:prstGeom prst="rect">
            <a:avLst/>
          </a:prstGeom>
        </p:spPr>
      </p:pic>
      <p:pic>
        <p:nvPicPr>
          <p:cNvPr id="11" name="Picture 10">
            <a:extLst>
              <a:ext uri="{FF2B5EF4-FFF2-40B4-BE49-F238E27FC236}">
                <a16:creationId xmlns:a16="http://schemas.microsoft.com/office/drawing/2014/main" id="{11F014BE-62D4-0B2C-2371-EEC29DE5D040}"/>
              </a:ext>
            </a:extLst>
          </p:cNvPr>
          <p:cNvPicPr>
            <a:picLocks noChangeAspect="1"/>
          </p:cNvPicPr>
          <p:nvPr/>
        </p:nvPicPr>
        <p:blipFill>
          <a:blip r:embed="rId4"/>
          <a:stretch>
            <a:fillRect/>
          </a:stretch>
        </p:blipFill>
        <p:spPr>
          <a:xfrm>
            <a:off x="5972267" y="1838716"/>
            <a:ext cx="4179100" cy="418740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989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0200"/>
            <a:ext cx="10812720" cy="4570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Literature Review  Sources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pic>
        <p:nvPicPr>
          <p:cNvPr id="6" name="Picture 5">
            <a:extLst>
              <a:ext uri="{FF2B5EF4-FFF2-40B4-BE49-F238E27FC236}">
                <a16:creationId xmlns:a16="http://schemas.microsoft.com/office/drawing/2014/main" id="{D35E8BB8-642E-15A9-1D52-58125063C194}"/>
              </a:ext>
            </a:extLst>
          </p:cNvPr>
          <p:cNvPicPr>
            <a:picLocks noChangeAspect="1"/>
          </p:cNvPicPr>
          <p:nvPr/>
        </p:nvPicPr>
        <p:blipFill>
          <a:blip r:embed="rId4"/>
          <a:stretch>
            <a:fillRect/>
          </a:stretch>
        </p:blipFill>
        <p:spPr>
          <a:xfrm>
            <a:off x="1676400" y="1919724"/>
            <a:ext cx="3548756" cy="3887379"/>
          </a:xfrm>
          <a:prstGeom prst="rect">
            <a:avLst/>
          </a:prstGeom>
        </p:spPr>
      </p:pic>
      <p:pic>
        <p:nvPicPr>
          <p:cNvPr id="10" name="Picture 9">
            <a:extLst>
              <a:ext uri="{FF2B5EF4-FFF2-40B4-BE49-F238E27FC236}">
                <a16:creationId xmlns:a16="http://schemas.microsoft.com/office/drawing/2014/main" id="{80B64F63-290F-15DC-8FA3-A09882B0F384}"/>
              </a:ext>
            </a:extLst>
          </p:cNvPr>
          <p:cNvPicPr>
            <a:picLocks noChangeAspect="1"/>
          </p:cNvPicPr>
          <p:nvPr/>
        </p:nvPicPr>
        <p:blipFill>
          <a:blip r:embed="rId5"/>
          <a:stretch>
            <a:fillRect/>
          </a:stretch>
        </p:blipFill>
        <p:spPr>
          <a:xfrm>
            <a:off x="5562600" y="1975765"/>
            <a:ext cx="5266197" cy="393527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427823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00446"/>
            <a:ext cx="10812720" cy="4143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Other Sources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762000" y="1850172"/>
            <a:ext cx="10761617" cy="4093428"/>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eaLnBrk="1" hangingPunct="1">
              <a:lnSpc>
                <a:spcPct val="150000"/>
              </a:lnSpc>
              <a:buFont typeface="+mj-lt"/>
              <a:buAutoNum type="arabicPeriod"/>
              <a:defRPr/>
            </a:pPr>
            <a:r>
              <a:rPr lang="en-US" altLang="en-US" sz="2400" b="1"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Internet Sources.</a:t>
            </a:r>
            <a:endParaRPr lang="en-US" altLang="en-US" sz="2000" b="1"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endParaRPr>
          </a:p>
          <a:p>
            <a:pPr marL="457200" indent="-457200" eaLnBrk="1" hangingPunct="1">
              <a:lnSpc>
                <a:spcPct val="150000"/>
              </a:lnSpc>
              <a:buFont typeface="+mj-lt"/>
              <a:buAutoNum type="arabicPeriod"/>
              <a:defRPr/>
            </a:pPr>
            <a:r>
              <a:rPr lang="en-US" altLang="en-US" sz="2400" b="1"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Primary Sources: </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presents the immediate results of research activities. </a:t>
            </a:r>
          </a:p>
          <a:p>
            <a:pPr marL="914400" lvl="1" indent="-457200" eaLnBrk="1" hangingPunct="1">
              <a:buFont typeface="+mj-lt"/>
              <a:buAutoNum type="arabicPeriod"/>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It often includes analysis of data collected in the field or laboratory.  </a:t>
            </a:r>
          </a:p>
          <a:p>
            <a:pPr marL="914400" lvl="1" indent="-457200" eaLnBrk="1" hangingPunct="1">
              <a:buFont typeface="+mj-lt"/>
              <a:buAutoNum type="arabicPeriod"/>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Primary literature presents original research and/or new scientific discoveries. </a:t>
            </a:r>
          </a:p>
          <a:p>
            <a:pPr marL="457200" indent="-457200" eaLnBrk="1" hangingPunct="1">
              <a:buFont typeface="+mj-lt"/>
              <a:buAutoNum type="arabicPeriod"/>
              <a:defRPr/>
            </a:pPr>
            <a:r>
              <a:rPr lang="en-US" altLang="en-US" sz="2400" b="1"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Secondary Sources </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summarizes and synthesizes the primary literature. </a:t>
            </a:r>
          </a:p>
          <a:p>
            <a:pPr marL="914400" lvl="1" indent="-457200" eaLnBrk="1" hangingPunct="1">
              <a:buFont typeface="+mj-lt"/>
              <a:buAutoNum type="arabicPeriod"/>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It is usually broader and less current than primary literature.  </a:t>
            </a:r>
          </a:p>
          <a:p>
            <a:pPr marL="914400" lvl="1" indent="-457200" eaLnBrk="1" hangingPunct="1">
              <a:buFont typeface="+mj-lt"/>
              <a:buAutoNum type="arabicPeriod"/>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Since most information sources in the secondary literature contain extensive bibliographies, they can be useful for finding more information on a topic. </a:t>
            </a:r>
          </a:p>
          <a:p>
            <a:pPr marL="457200" indent="-457200" eaLnBrk="1" hangingPunct="1">
              <a:buFont typeface="+mj-lt"/>
              <a:buAutoNum type="arabicPeriod"/>
              <a:defRPr/>
            </a:pPr>
            <a:r>
              <a:rPr lang="en-US" altLang="en-US" sz="2400" b="1"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Tertiary Literature: </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presents summaries or condensed versions of materials usually with references to primary or secondary sources. </a:t>
            </a:r>
          </a:p>
          <a:p>
            <a:pPr marL="914400" lvl="1" indent="-457200" eaLnBrk="1" hangingPunct="1">
              <a:buFont typeface="+mj-lt"/>
              <a:buAutoNum type="arabicPeriod"/>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They can be a good place to look up facts or get a general overview of a subject. </a:t>
            </a:r>
          </a:p>
        </p:txBody>
      </p:sp>
      <p:sp>
        <p:nvSpPr>
          <p:cNvPr id="10" name="TextBox 4">
            <a:extLst>
              <a:ext uri="{FF2B5EF4-FFF2-40B4-BE49-F238E27FC236}">
                <a16:creationId xmlns:a16="http://schemas.microsoft.com/office/drawing/2014/main" id="{18732E5C-24D0-A000-410E-7DF5FE9204AC}"/>
              </a:ext>
            </a:extLst>
          </p:cNvPr>
          <p:cNvSpPr txBox="1">
            <a:spLocks noChangeArrowheads="1"/>
          </p:cNvSpPr>
          <p:nvPr/>
        </p:nvSpPr>
        <p:spPr bwMode="auto">
          <a:xfrm>
            <a:off x="838200" y="6136281"/>
            <a:ext cx="57181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9pPr>
          </a:lstStyle>
          <a:p>
            <a:r>
              <a:rPr lang="en-US" altLang="en-US" dirty="0">
                <a:solidFill>
                  <a:schemeClr val="bg1"/>
                </a:solidFill>
              </a:rPr>
              <a:t>(</a:t>
            </a:r>
            <a:r>
              <a:rPr lang="en-US" altLang="en-US" dirty="0" err="1">
                <a:solidFill>
                  <a:schemeClr val="bg1"/>
                </a:solidFill>
              </a:rPr>
              <a:t>VanderMey</a:t>
            </a:r>
            <a:r>
              <a:rPr lang="en-US" altLang="en-US" dirty="0">
                <a:solidFill>
                  <a:schemeClr val="bg1"/>
                </a:solidFill>
              </a:rPr>
              <a:t> et al., 2011; Sheperis et al., 2017)</a:t>
            </a:r>
          </a:p>
        </p:txBody>
      </p:sp>
    </p:spTree>
    <p:extLst>
      <p:ext uri="{BB962C8B-B14F-4D97-AF65-F5344CB8AC3E}">
        <p14:creationId xmlns:p14="http://schemas.microsoft.com/office/powerpoint/2010/main" val="3521193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1332"/>
            <a:ext cx="10812720" cy="5084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Other Sources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pic>
        <p:nvPicPr>
          <p:cNvPr id="26" name="Picture 25">
            <a:extLst>
              <a:ext uri="{FF2B5EF4-FFF2-40B4-BE49-F238E27FC236}">
                <a16:creationId xmlns:a16="http://schemas.microsoft.com/office/drawing/2014/main" id="{3DF3BD21-6FF1-2AE1-F535-6AE09732FDE7}"/>
              </a:ext>
            </a:extLst>
          </p:cNvPr>
          <p:cNvPicPr>
            <a:picLocks noChangeAspect="1"/>
          </p:cNvPicPr>
          <p:nvPr/>
        </p:nvPicPr>
        <p:blipFill>
          <a:blip r:embed="rId5"/>
          <a:stretch>
            <a:fillRect/>
          </a:stretch>
        </p:blipFill>
        <p:spPr>
          <a:xfrm>
            <a:off x="2543325" y="1494740"/>
            <a:ext cx="7392432" cy="49060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41915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0044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Peer Reviewed Journals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574825" y="2240247"/>
            <a:ext cx="6283175"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eaLnBrk="1" hangingPunct="1">
              <a:buFont typeface="Wingdings" panose="05000000000000000000" pitchFamily="2" charset="2"/>
              <a:buChar char="q"/>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Published journal articles </a:t>
            </a:r>
            <a:r>
              <a:rPr lang="en-US" altLang="en-US" sz="2400" dirty="0">
                <a:ln w="0"/>
                <a:effectLst>
                  <a:outerShdw blurRad="38100" dist="19050" dir="2700000" algn="tl" rotWithShape="0">
                    <a:schemeClr val="dk1">
                      <a:alpha val="40000"/>
                    </a:schemeClr>
                  </a:outerShdw>
                </a:effectLst>
                <a:latin typeface="Times New Roman" panose="02020603050405020304" pitchFamily="18" charset="0"/>
              </a:rPr>
              <a:t>are a common source of literature.</a:t>
            </a:r>
          </a:p>
          <a:p>
            <a:pPr marL="800100" lvl="1" indent="-342900" eaLnBrk="1" hangingPunct="1">
              <a:buFont typeface="Wingdings" panose="05000000000000000000" pitchFamily="2" charset="2"/>
              <a:buChar char="q"/>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Published journal articles </a:t>
            </a:r>
            <a:r>
              <a:rPr lang="en-US" altLang="en-US" sz="2400" dirty="0">
                <a:ln w="0"/>
                <a:effectLst>
                  <a:outerShdw blurRad="38100" dist="19050" dir="2700000" algn="tl" rotWithShape="0">
                    <a:schemeClr val="dk1">
                      <a:alpha val="40000"/>
                    </a:schemeClr>
                  </a:outerShdw>
                </a:effectLst>
                <a:latin typeface="Times New Roman" panose="02020603050405020304" pitchFamily="18" charset="0"/>
              </a:rPr>
              <a:t>require an editorial board to review the work, make corrections, and determine if it can be published.</a:t>
            </a:r>
          </a:p>
          <a:p>
            <a:pPr marL="342900" indent="-342900" eaLnBrk="1" hangingPunct="1">
              <a:buFont typeface="Wingdings" panose="05000000000000000000" pitchFamily="2" charset="2"/>
              <a:buChar char="q"/>
              <a:defRPr/>
            </a:pPr>
            <a:endParaRPr lang="en-US" altLang="en-US" sz="24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r>
              <a:rPr lang="en-US" altLang="en-US" sz="2400" dirty="0">
                <a:ln w="0"/>
                <a:effectLst>
                  <a:outerShdw blurRad="38100" dist="19050" dir="2700000" algn="tl" rotWithShape="0">
                    <a:schemeClr val="dk1">
                      <a:alpha val="40000"/>
                    </a:schemeClr>
                  </a:outerShdw>
                </a:effectLst>
                <a:latin typeface="Times New Roman" panose="02020603050405020304" pitchFamily="18" charset="0"/>
              </a:rPr>
              <a:t>The work has been reviewed, edited, evaluated and corrected.</a:t>
            </a:r>
          </a:p>
          <a:p>
            <a:pPr eaLnBrk="1" hangingPunct="1">
              <a:defRPr/>
            </a:pPr>
            <a:endParaRPr lang="en-US" altLang="en-US" sz="2400" dirty="0">
              <a:ln w="0"/>
              <a:effectLst>
                <a:outerShdw blurRad="38100" dist="19050" dir="2700000" algn="tl" rotWithShape="0">
                  <a:schemeClr val="dk1">
                    <a:alpha val="40000"/>
                  </a:schemeClr>
                </a:outerShdw>
              </a:effectLst>
              <a:latin typeface="Times New Roman" panose="02020603050405020304" pitchFamily="18" charset="0"/>
            </a:endParaRPr>
          </a:p>
        </p:txBody>
      </p:sp>
      <p:sp>
        <p:nvSpPr>
          <p:cNvPr id="9" name="TextBox 8">
            <a:extLst>
              <a:ext uri="{FF2B5EF4-FFF2-40B4-BE49-F238E27FC236}">
                <a16:creationId xmlns:a16="http://schemas.microsoft.com/office/drawing/2014/main" id="{74F246F5-64C3-7C06-DBE3-33D468CF4319}"/>
              </a:ext>
            </a:extLst>
          </p:cNvPr>
          <p:cNvSpPr txBox="1"/>
          <p:nvPr/>
        </p:nvSpPr>
        <p:spPr>
          <a:xfrm>
            <a:off x="1143000" y="6184307"/>
            <a:ext cx="6093822" cy="369332"/>
          </a:xfrm>
          <a:prstGeom prst="rect">
            <a:avLst/>
          </a:prstGeom>
          <a:noFill/>
        </p:spPr>
        <p:txBody>
          <a:bodyPr wrap="square">
            <a:spAutoFit/>
          </a:bodyPr>
          <a:lstStyle/>
          <a:p>
            <a:r>
              <a:rPr lang="en-US" altLang="en-US" dirty="0">
                <a:solidFill>
                  <a:schemeClr val="bg1"/>
                </a:solidFill>
              </a:rPr>
              <a:t>(Sheperis, Young, and Daniels, 2017)</a:t>
            </a:r>
          </a:p>
        </p:txBody>
      </p:sp>
      <p:pic>
        <p:nvPicPr>
          <p:cNvPr id="16" name="Picture 15">
            <a:extLst>
              <a:ext uri="{FF2B5EF4-FFF2-40B4-BE49-F238E27FC236}">
                <a16:creationId xmlns:a16="http://schemas.microsoft.com/office/drawing/2014/main" id="{A969F653-CF45-3887-3E87-57FEE66D5656}"/>
              </a:ext>
            </a:extLst>
          </p:cNvPr>
          <p:cNvPicPr>
            <a:picLocks noChangeAspect="1"/>
          </p:cNvPicPr>
          <p:nvPr/>
        </p:nvPicPr>
        <p:blipFill>
          <a:blip r:embed="rId4"/>
          <a:stretch>
            <a:fillRect/>
          </a:stretch>
        </p:blipFill>
        <p:spPr>
          <a:xfrm>
            <a:off x="6727031" y="1982558"/>
            <a:ext cx="4696480" cy="4086795"/>
          </a:xfrm>
          <a:prstGeom prst="rect">
            <a:avLst/>
          </a:prstGeom>
        </p:spPr>
      </p:pic>
    </p:spTree>
    <p:extLst>
      <p:ext uri="{BB962C8B-B14F-4D97-AF65-F5344CB8AC3E}">
        <p14:creationId xmlns:p14="http://schemas.microsoft.com/office/powerpoint/2010/main" val="3301396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0044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186432" y="464246"/>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Building a Literature Review: A Road Map</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461779" y="1108904"/>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94396" y="68546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762000" y="2196303"/>
            <a:ext cx="6283175"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eaLnBrk="1" hangingPunct="1">
              <a:buFont typeface="Wingdings" panose="05000000000000000000" pitchFamily="2" charset="2"/>
              <a:buChar char="q"/>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Find </a:t>
            </a:r>
            <a:r>
              <a:rPr lang="en-US" altLang="en-US" sz="2400" dirty="0">
                <a:ln w="0"/>
                <a:effectLst>
                  <a:outerShdw blurRad="38100" dist="19050" dir="2700000" algn="tl" rotWithShape="0">
                    <a:schemeClr val="dk1">
                      <a:alpha val="40000"/>
                    </a:schemeClr>
                  </a:outerShdw>
                </a:effectLst>
                <a:latin typeface="Times New Roman" panose="02020603050405020304" pitchFamily="18" charset="0"/>
              </a:rPr>
              <a:t>the relevant material and resources for your literature review.</a:t>
            </a:r>
          </a:p>
          <a:p>
            <a:pPr marL="800100" lvl="1" indent="-342900" eaLnBrk="1" hangingPunct="1">
              <a:buFont typeface="Wingdings" panose="05000000000000000000" pitchFamily="2" charset="2"/>
              <a:buChar char="q"/>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Analyze and evaluate </a:t>
            </a:r>
            <a:r>
              <a:rPr lang="en-US" altLang="en-US" sz="2400" dirty="0">
                <a:ln w="0"/>
                <a:effectLst>
                  <a:outerShdw blurRad="38100" dist="19050" dir="2700000" algn="tl" rotWithShape="0">
                    <a:schemeClr val="dk1">
                      <a:alpha val="40000"/>
                    </a:schemeClr>
                  </a:outerShdw>
                </a:effectLst>
                <a:latin typeface="Times New Roman" panose="02020603050405020304" pitchFamily="18" charset="0"/>
              </a:rPr>
              <a:t>the selected resources.</a:t>
            </a:r>
          </a:p>
          <a:p>
            <a:pPr eaLnBrk="1" hangingPunct="1">
              <a:defRPr/>
            </a:pPr>
            <a:endParaRPr lang="en-US" altLang="en-US" sz="24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Integrate by </a:t>
            </a:r>
            <a:r>
              <a:rPr lang="en-US" altLang="en-US" sz="2400" dirty="0">
                <a:ln w="0"/>
                <a:effectLst>
                  <a:outerShdw blurRad="38100" dist="19050" dir="2700000" algn="tl" rotWithShape="0">
                    <a:schemeClr val="dk1">
                      <a:alpha val="40000"/>
                    </a:schemeClr>
                  </a:outerShdw>
                </a:effectLst>
                <a:latin typeface="Times New Roman" panose="02020603050405020304" pitchFamily="18" charset="0"/>
              </a:rPr>
              <a:t>making links between studies.</a:t>
            </a:r>
          </a:p>
          <a:p>
            <a:pPr marL="342900" indent="-342900" eaLnBrk="1" hangingPunct="1">
              <a:buFont typeface="Wingdings" panose="05000000000000000000" pitchFamily="2" charset="2"/>
              <a:buChar char="q"/>
              <a:defRPr/>
            </a:pPr>
            <a:endParaRPr lang="en-US" altLang="en-US" sz="24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Document by</a:t>
            </a:r>
            <a:r>
              <a:rPr lang="en-US" altLang="en-US" sz="2400" dirty="0">
                <a:ln w="0"/>
                <a:effectLst>
                  <a:outerShdw blurRad="38100" dist="19050" dir="2700000" algn="tl" rotWithShape="0">
                    <a:schemeClr val="dk1">
                      <a:alpha val="40000"/>
                    </a:schemeClr>
                  </a:outerShdw>
                </a:effectLst>
                <a:latin typeface="Times New Roman" panose="02020603050405020304" pitchFamily="18" charset="0"/>
              </a:rPr>
              <a:t> writing up your research literature review</a:t>
            </a:r>
          </a:p>
          <a:p>
            <a:pPr eaLnBrk="1" hangingPunct="1">
              <a:defRPr/>
            </a:pPr>
            <a:endParaRPr lang="en-US" altLang="en-US" sz="2400" dirty="0">
              <a:ln w="0"/>
              <a:effectLst>
                <a:outerShdw blurRad="38100" dist="19050" dir="2700000" algn="tl" rotWithShape="0">
                  <a:schemeClr val="dk1">
                    <a:alpha val="40000"/>
                  </a:schemeClr>
                </a:outerShdw>
              </a:effectLst>
              <a:latin typeface="Times New Roman" panose="02020603050405020304" pitchFamily="18" charset="0"/>
            </a:endParaRPr>
          </a:p>
        </p:txBody>
      </p:sp>
      <p:sp>
        <p:nvSpPr>
          <p:cNvPr id="9" name="TextBox 8">
            <a:extLst>
              <a:ext uri="{FF2B5EF4-FFF2-40B4-BE49-F238E27FC236}">
                <a16:creationId xmlns:a16="http://schemas.microsoft.com/office/drawing/2014/main" id="{74F246F5-64C3-7C06-DBE3-33D468CF4319}"/>
              </a:ext>
            </a:extLst>
          </p:cNvPr>
          <p:cNvSpPr txBox="1"/>
          <p:nvPr/>
        </p:nvSpPr>
        <p:spPr>
          <a:xfrm>
            <a:off x="1143000" y="6184307"/>
            <a:ext cx="6093822" cy="369332"/>
          </a:xfrm>
          <a:prstGeom prst="rect">
            <a:avLst/>
          </a:prstGeom>
          <a:noFill/>
        </p:spPr>
        <p:txBody>
          <a:bodyPr wrap="square">
            <a:spAutoFit/>
          </a:bodyPr>
          <a:lstStyle/>
          <a:p>
            <a:r>
              <a:rPr lang="en-US" altLang="en-US" dirty="0">
                <a:solidFill>
                  <a:schemeClr val="bg1"/>
                </a:solidFill>
              </a:rPr>
              <a:t>(Sheperis, Young, and Daniels, 2017)</a:t>
            </a:r>
          </a:p>
        </p:txBody>
      </p:sp>
      <p:pic>
        <p:nvPicPr>
          <p:cNvPr id="7" name="Picture 6">
            <a:extLst>
              <a:ext uri="{FF2B5EF4-FFF2-40B4-BE49-F238E27FC236}">
                <a16:creationId xmlns:a16="http://schemas.microsoft.com/office/drawing/2014/main" id="{F319299D-B3DA-129E-FB4D-9C7DB944B832}"/>
              </a:ext>
            </a:extLst>
          </p:cNvPr>
          <p:cNvPicPr>
            <a:picLocks noChangeAspect="1"/>
          </p:cNvPicPr>
          <p:nvPr/>
        </p:nvPicPr>
        <p:blipFill>
          <a:blip r:embed="rId4"/>
          <a:stretch>
            <a:fillRect/>
          </a:stretch>
        </p:blipFill>
        <p:spPr>
          <a:xfrm>
            <a:off x="7543433" y="1943125"/>
            <a:ext cx="3305636" cy="389626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524079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1332"/>
            <a:ext cx="10812720" cy="5084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How to find Sources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617280" y="1574334"/>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pic>
        <p:nvPicPr>
          <p:cNvPr id="9" name="Picture 8">
            <a:extLst>
              <a:ext uri="{FF2B5EF4-FFF2-40B4-BE49-F238E27FC236}">
                <a16:creationId xmlns:a16="http://schemas.microsoft.com/office/drawing/2014/main" id="{C8C10E20-ECCE-2256-81DE-FD1810535414}"/>
              </a:ext>
            </a:extLst>
          </p:cNvPr>
          <p:cNvPicPr>
            <a:picLocks noChangeAspect="1"/>
          </p:cNvPicPr>
          <p:nvPr/>
        </p:nvPicPr>
        <p:blipFill>
          <a:blip r:embed="rId4"/>
          <a:stretch>
            <a:fillRect/>
          </a:stretch>
        </p:blipFill>
        <p:spPr>
          <a:xfrm>
            <a:off x="8752609" y="2459930"/>
            <a:ext cx="2623307" cy="272584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TextBox 5">
            <a:extLst>
              <a:ext uri="{FF2B5EF4-FFF2-40B4-BE49-F238E27FC236}">
                <a16:creationId xmlns:a16="http://schemas.microsoft.com/office/drawing/2014/main" id="{0458930F-7C0D-41CE-3A04-02FCB5A464C8}"/>
              </a:ext>
            </a:extLst>
          </p:cNvPr>
          <p:cNvSpPr txBox="1"/>
          <p:nvPr/>
        </p:nvSpPr>
        <p:spPr>
          <a:xfrm>
            <a:off x="755469" y="1912888"/>
            <a:ext cx="8312331" cy="3046988"/>
          </a:xfrm>
          <a:prstGeom prst="rect">
            <a:avLst/>
          </a:prstGeom>
          <a:noFill/>
        </p:spPr>
        <p:txBody>
          <a:bodyPr wrap="square">
            <a:spAutoFit/>
          </a:bodyPr>
          <a:lstStyle/>
          <a:p>
            <a:pPr marL="342900" indent="-342900">
              <a:buFont typeface="Wingdings" panose="05000000000000000000" pitchFamily="2" charset="2"/>
              <a:buChar char="q"/>
            </a:pPr>
            <a:r>
              <a:rPr lang="en-US" sz="2400" dirty="0">
                <a:ln w="0"/>
                <a:effectLst>
                  <a:outerShdw blurRad="38100" dist="19050" dir="2700000" algn="tl" rotWithShape="0">
                    <a:schemeClr val="dk1">
                      <a:alpha val="40000"/>
                    </a:schemeClr>
                  </a:outerShdw>
                </a:effectLst>
                <a:latin typeface="Times New Roman" panose="02020603050405020304" pitchFamily="18" charset="0"/>
              </a:rPr>
              <a:t>Look for key </a:t>
            </a:r>
            <a:r>
              <a:rPr lang="en-US" sz="2400" i="1"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rPr>
              <a:t>authors</a:t>
            </a:r>
            <a:r>
              <a:rPr lang="en-US" sz="2400" dirty="0">
                <a:ln w="0"/>
                <a:effectLst>
                  <a:outerShdw blurRad="38100" dist="19050" dir="2700000" algn="tl" rotWithShape="0">
                    <a:schemeClr val="dk1">
                      <a:alpha val="40000"/>
                    </a:schemeClr>
                  </a:outerShdw>
                </a:effectLst>
                <a:latin typeface="Times New Roman" panose="02020603050405020304" pitchFamily="18" charset="0"/>
              </a:rPr>
              <a:t> within the </a:t>
            </a:r>
            <a:r>
              <a:rPr lang="en-US" sz="2400" i="1"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rPr>
              <a:t>field-- big name authors </a:t>
            </a:r>
            <a:r>
              <a:rPr lang="en-US" sz="2400" dirty="0">
                <a:ln w="0"/>
                <a:effectLst>
                  <a:outerShdw blurRad="38100" dist="19050" dir="2700000" algn="tl" rotWithShape="0">
                    <a:schemeClr val="dk1">
                      <a:alpha val="40000"/>
                    </a:schemeClr>
                  </a:outerShdw>
                </a:effectLst>
                <a:latin typeface="Times New Roman" panose="02020603050405020304" pitchFamily="18" charset="0"/>
              </a:rPr>
              <a:t>will be found often within bibliographies. </a:t>
            </a:r>
          </a:p>
          <a:p>
            <a:pPr marL="342900" indent="-342900">
              <a:buFont typeface="Wingdings" panose="05000000000000000000" pitchFamily="2" charset="2"/>
              <a:buChar char="q"/>
            </a:pPr>
            <a:r>
              <a:rPr lang="en-US" sz="2400" dirty="0">
                <a:ln w="0"/>
                <a:effectLst>
                  <a:outerShdw blurRad="38100" dist="19050" dir="2700000" algn="tl" rotWithShape="0">
                    <a:schemeClr val="dk1">
                      <a:alpha val="40000"/>
                    </a:schemeClr>
                  </a:outerShdw>
                </a:effectLst>
                <a:latin typeface="Times New Roman" panose="02020603050405020304" pitchFamily="18" charset="0"/>
              </a:rPr>
              <a:t>Computer literature searches-- most universities have an extensive </a:t>
            </a:r>
            <a:r>
              <a:rPr lang="en-US" sz="2400" i="1"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rPr>
              <a:t>on-line library </a:t>
            </a:r>
            <a:r>
              <a:rPr lang="en-US" sz="2400" dirty="0">
                <a:ln w="0"/>
                <a:effectLst>
                  <a:outerShdw blurRad="38100" dist="19050" dir="2700000" algn="tl" rotWithShape="0">
                    <a:schemeClr val="dk1">
                      <a:alpha val="40000"/>
                    </a:schemeClr>
                  </a:outerShdw>
                </a:effectLst>
                <a:latin typeface="Times New Roman" panose="02020603050405020304" pitchFamily="18" charset="0"/>
              </a:rPr>
              <a:t>with full text and </a:t>
            </a:r>
            <a:r>
              <a:rPr lang="en-US" sz="2400" i="1"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rPr>
              <a:t>citation</a:t>
            </a:r>
            <a:r>
              <a:rPr lang="en-US" sz="2400" dirty="0">
                <a:ln w="0"/>
                <a:effectLst>
                  <a:outerShdw blurRad="38100" dist="19050" dir="2700000" algn="tl" rotWithShape="0">
                    <a:schemeClr val="dk1">
                      <a:alpha val="40000"/>
                    </a:schemeClr>
                  </a:outerShdw>
                </a:effectLst>
                <a:latin typeface="Times New Roman" panose="02020603050405020304" pitchFamily="18" charset="0"/>
              </a:rPr>
              <a:t> databases. </a:t>
            </a:r>
          </a:p>
          <a:p>
            <a:pPr marL="342900" indent="-342900">
              <a:buFont typeface="Wingdings" panose="05000000000000000000" pitchFamily="2" charset="2"/>
              <a:buChar char="q"/>
            </a:pPr>
            <a:r>
              <a:rPr lang="en-US" sz="2400" dirty="0">
                <a:ln w="0"/>
                <a:effectLst>
                  <a:outerShdw blurRad="38100" dist="19050" dir="2700000" algn="tl" rotWithShape="0">
                    <a:schemeClr val="dk1">
                      <a:alpha val="40000"/>
                    </a:schemeClr>
                  </a:outerShdw>
                </a:effectLst>
                <a:latin typeface="Times New Roman" panose="02020603050405020304" pitchFamily="18" charset="0"/>
              </a:rPr>
              <a:t>Write or call key authors. </a:t>
            </a:r>
          </a:p>
          <a:p>
            <a:pPr marL="342900" indent="-342900">
              <a:buFont typeface="Wingdings" panose="05000000000000000000" pitchFamily="2" charset="2"/>
              <a:buChar char="q"/>
            </a:pPr>
            <a:r>
              <a:rPr lang="en-US" sz="2400" dirty="0">
                <a:ln w="0"/>
                <a:effectLst>
                  <a:outerShdw blurRad="38100" dist="19050" dir="2700000" algn="tl" rotWithShape="0">
                    <a:schemeClr val="dk1">
                      <a:alpha val="40000"/>
                    </a:schemeClr>
                  </a:outerShdw>
                </a:effectLst>
                <a:latin typeface="Times New Roman" panose="02020603050405020304" pitchFamily="18" charset="0"/>
              </a:rPr>
              <a:t>Look at </a:t>
            </a:r>
            <a:r>
              <a:rPr lang="en-US" sz="2400" i="1"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rPr>
              <a:t>literature</a:t>
            </a:r>
            <a:r>
              <a:rPr lang="en-US" sz="2400" dirty="0">
                <a:ln w="0"/>
                <a:effectLst>
                  <a:outerShdw blurRad="38100" dist="19050" dir="2700000" algn="tl" rotWithShape="0">
                    <a:schemeClr val="dk1">
                      <a:alpha val="40000"/>
                    </a:schemeClr>
                  </a:outerShdw>
                </a:effectLst>
                <a:latin typeface="Times New Roman" panose="02020603050405020304" pitchFamily="18" charset="0"/>
              </a:rPr>
              <a:t> in other disciplines. </a:t>
            </a:r>
          </a:p>
          <a:p>
            <a:pPr marL="342900" indent="-342900">
              <a:buFont typeface="Wingdings" panose="05000000000000000000" pitchFamily="2" charset="2"/>
              <a:buChar char="q"/>
            </a:pPr>
            <a:r>
              <a:rPr lang="en-US" sz="2400" dirty="0">
                <a:ln w="0"/>
                <a:effectLst>
                  <a:outerShdw blurRad="38100" dist="19050" dir="2700000" algn="tl" rotWithShape="0">
                    <a:schemeClr val="dk1">
                      <a:alpha val="40000"/>
                    </a:schemeClr>
                  </a:outerShdw>
                </a:effectLst>
                <a:latin typeface="Times New Roman" panose="02020603050405020304" pitchFamily="18" charset="0"/>
              </a:rPr>
              <a:t>Go from beginning to end of a very concern </a:t>
            </a:r>
            <a:r>
              <a:rPr lang="en-US" sz="2400" i="1"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rPr>
              <a:t>Review Paper </a:t>
            </a:r>
            <a:r>
              <a:rPr lang="en-US" sz="2400" dirty="0">
                <a:ln w="0"/>
                <a:effectLst>
                  <a:outerShdw blurRad="38100" dist="19050" dir="2700000" algn="tl" rotWithShape="0">
                    <a:schemeClr val="dk1">
                      <a:alpha val="40000"/>
                    </a:schemeClr>
                  </a:outerShdw>
                </a:effectLst>
                <a:latin typeface="Times New Roman" panose="02020603050405020304" pitchFamily="18" charset="0"/>
              </a:rPr>
              <a:t>to your field of study.</a:t>
            </a:r>
          </a:p>
        </p:txBody>
      </p:sp>
    </p:spTree>
    <p:extLst>
      <p:ext uri="{BB962C8B-B14F-4D97-AF65-F5344CB8AC3E}">
        <p14:creationId xmlns:p14="http://schemas.microsoft.com/office/powerpoint/2010/main" val="4233627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72184"/>
            <a:ext cx="10812720" cy="5334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152400"/>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How to Read the Sources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15240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762000"/>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2286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617280" y="1574334"/>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pic>
        <p:nvPicPr>
          <p:cNvPr id="21" name="Picture 20">
            <a:extLst>
              <a:ext uri="{FF2B5EF4-FFF2-40B4-BE49-F238E27FC236}">
                <a16:creationId xmlns:a16="http://schemas.microsoft.com/office/drawing/2014/main" id="{D17431A0-258C-9105-390D-7F16E05226ED}"/>
              </a:ext>
            </a:extLst>
          </p:cNvPr>
          <p:cNvPicPr>
            <a:picLocks noChangeAspect="1"/>
          </p:cNvPicPr>
          <p:nvPr/>
        </p:nvPicPr>
        <p:blipFill>
          <a:blip r:embed="rId4"/>
          <a:stretch>
            <a:fillRect/>
          </a:stretch>
        </p:blipFill>
        <p:spPr>
          <a:xfrm>
            <a:off x="1369281" y="1277523"/>
            <a:ext cx="9374919" cy="51232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90977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72184"/>
            <a:ext cx="10812720" cy="5334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152400"/>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How to Select the Article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15240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762000"/>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2286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1315282" y="1399633"/>
            <a:ext cx="95589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mj-lt"/>
              <a:buAutoNum type="arabicPeriod"/>
              <a:defRPr/>
            </a:pPr>
            <a:r>
              <a:rPr lang="en-US" dirty="0">
                <a:solidFill>
                  <a:srgbClr val="FF0000"/>
                </a:solidFill>
                <a:latin typeface="Times New Roman" panose="02020603050405020304" pitchFamily="18" charset="0"/>
              </a:rPr>
              <a:t>Go To </a:t>
            </a:r>
            <a:r>
              <a:rPr lang="en-US" dirty="0">
                <a:solidFill>
                  <a:srgbClr val="FF0000"/>
                </a:solidFill>
                <a:latin typeface="Times New Roman" panose="02020603050405020304" pitchFamily="18" charset="0"/>
                <a:hlinkClick r:id="rId4"/>
              </a:rPr>
              <a:t>https://www.sciencedirect.com/</a:t>
            </a:r>
            <a:endParaRPr lang="en-US" dirty="0">
              <a:solidFill>
                <a:srgbClr val="FF0000"/>
              </a:solidFill>
              <a:latin typeface="Times New Roman" panose="02020603050405020304" pitchFamily="18" charset="0"/>
            </a:endParaRPr>
          </a:p>
          <a:p>
            <a:pPr marL="342900" indent="-342900">
              <a:buFont typeface="+mj-lt"/>
              <a:buAutoNum type="arabicPeriod"/>
              <a:defRPr/>
            </a:pPr>
            <a:r>
              <a:rPr lang="en-US" dirty="0">
                <a:solidFill>
                  <a:srgbClr val="FF0000"/>
                </a:solidFill>
                <a:latin typeface="Times New Roman" panose="02020603050405020304" pitchFamily="18" charset="0"/>
              </a:rPr>
              <a:t>Select Advanced Search</a:t>
            </a:r>
          </a:p>
          <a:p>
            <a:pPr marL="1262063" lvl="1" indent="-342900">
              <a:buFont typeface="Wingdings" panose="05000000000000000000" pitchFamily="2" charset="2"/>
              <a:buChar char="§"/>
              <a:defRPr/>
            </a:pPr>
            <a:endParaRPr lang="en-US" sz="2000" dirty="0"/>
          </a:p>
        </p:txBody>
      </p:sp>
      <p:pic>
        <p:nvPicPr>
          <p:cNvPr id="7" name="Picture 6">
            <a:extLst>
              <a:ext uri="{FF2B5EF4-FFF2-40B4-BE49-F238E27FC236}">
                <a16:creationId xmlns:a16="http://schemas.microsoft.com/office/drawing/2014/main" id="{2F436F52-7D08-C373-DEB4-4E749EBF440E}"/>
              </a:ext>
            </a:extLst>
          </p:cNvPr>
          <p:cNvPicPr>
            <a:picLocks noChangeAspect="1"/>
          </p:cNvPicPr>
          <p:nvPr/>
        </p:nvPicPr>
        <p:blipFill>
          <a:blip r:embed="rId5"/>
          <a:stretch>
            <a:fillRect/>
          </a:stretch>
        </p:blipFill>
        <p:spPr>
          <a:xfrm>
            <a:off x="1524000" y="2069210"/>
            <a:ext cx="8747070" cy="4149324"/>
          </a:xfrm>
          <a:prstGeom prst="rect">
            <a:avLst/>
          </a:prstGeom>
          <a:ln>
            <a:noFill/>
          </a:ln>
          <a:effectLst>
            <a:outerShdw blurRad="292100" dist="139700" dir="2700000" algn="tl" rotWithShape="0">
              <a:srgbClr val="333333">
                <a:alpha val="65000"/>
              </a:srgbClr>
            </a:outerShdw>
          </a:effectLst>
        </p:spPr>
      </p:pic>
      <p:sp>
        <p:nvSpPr>
          <p:cNvPr id="9" name="Arrow: Left 8">
            <a:extLst>
              <a:ext uri="{FF2B5EF4-FFF2-40B4-BE49-F238E27FC236}">
                <a16:creationId xmlns:a16="http://schemas.microsoft.com/office/drawing/2014/main" id="{35527E8E-E91E-9B12-07C2-3326F21793AB}"/>
              </a:ext>
            </a:extLst>
          </p:cNvPr>
          <p:cNvSpPr/>
          <p:nvPr/>
        </p:nvSpPr>
        <p:spPr>
          <a:xfrm rot="14232059">
            <a:off x="7983666" y="2468150"/>
            <a:ext cx="588540" cy="279644"/>
          </a:xfrm>
          <a:prstGeom prst="leftArrow">
            <a:avLst/>
          </a:prstGeom>
          <a:solidFill>
            <a:srgbClr val="FF0000"/>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3D12F7D5-5904-9642-868C-01A6F8D80F89}"/>
              </a:ext>
            </a:extLst>
          </p:cNvPr>
          <p:cNvSpPr/>
          <p:nvPr/>
        </p:nvSpPr>
        <p:spPr>
          <a:xfrm>
            <a:off x="8001000" y="2855495"/>
            <a:ext cx="1143000" cy="388864"/>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76789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80" y="1048923"/>
            <a:ext cx="10812720" cy="5334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152400"/>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How to Select the Article (cont.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15240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762000"/>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228600"/>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125622C-45A8-D4AD-6E7E-202D73091656}"/>
              </a:ext>
            </a:extLst>
          </p:cNvPr>
          <p:cNvPicPr>
            <a:picLocks noChangeAspect="1"/>
          </p:cNvPicPr>
          <p:nvPr/>
        </p:nvPicPr>
        <p:blipFill>
          <a:blip r:embed="rId4"/>
          <a:stretch>
            <a:fillRect/>
          </a:stretch>
        </p:blipFill>
        <p:spPr>
          <a:xfrm>
            <a:off x="4876800" y="1981200"/>
            <a:ext cx="5943600" cy="3446852"/>
          </a:xfrm>
          <a:prstGeom prst="rect">
            <a:avLst/>
          </a:prstGeom>
          <a:ln>
            <a:noFill/>
          </a:ln>
          <a:effectLst>
            <a:outerShdw blurRad="292100" dist="139700" dir="2700000" algn="tl" rotWithShape="0">
              <a:srgbClr val="333333">
                <a:alpha val="65000"/>
              </a:srgbClr>
            </a:outerShdw>
          </a:effectLst>
        </p:spPr>
      </p:pic>
      <p:sp>
        <p:nvSpPr>
          <p:cNvPr id="9" name="TextBox 6">
            <a:extLst>
              <a:ext uri="{FF2B5EF4-FFF2-40B4-BE49-F238E27FC236}">
                <a16:creationId xmlns:a16="http://schemas.microsoft.com/office/drawing/2014/main" id="{FCD9C636-475E-2DE0-D476-B3A3372257FE}"/>
              </a:ext>
            </a:extLst>
          </p:cNvPr>
          <p:cNvSpPr txBox="1">
            <a:spLocks noChangeArrowheads="1"/>
          </p:cNvSpPr>
          <p:nvPr/>
        </p:nvSpPr>
        <p:spPr bwMode="auto">
          <a:xfrm>
            <a:off x="842987" y="2209800"/>
            <a:ext cx="3873499" cy="1975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defRPr/>
            </a:pPr>
            <a:r>
              <a:rPr lang="en-US" sz="32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3. Search for articles using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title, abstract or author-specified keywords</a:t>
            </a:r>
          </a:p>
        </p:txBody>
      </p:sp>
    </p:spTree>
    <p:extLst>
      <p:ext uri="{BB962C8B-B14F-4D97-AF65-F5344CB8AC3E}">
        <p14:creationId xmlns:p14="http://schemas.microsoft.com/office/powerpoint/2010/main" val="3319666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1051625"/>
            <a:ext cx="10812720" cy="5334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US">
                <a:solidFill>
                  <a:prstClr val="white"/>
                </a:solidFill>
              </a:rPr>
              <a:t>https://scholar.google.com/</a:t>
            </a: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152400"/>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How to Select the Article (cont.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15240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762000"/>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228600"/>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19B2E97-E6AF-1E16-76CF-D100A6A8327C}"/>
              </a:ext>
            </a:extLst>
          </p:cNvPr>
          <p:cNvPicPr>
            <a:picLocks noChangeAspect="1"/>
          </p:cNvPicPr>
          <p:nvPr/>
        </p:nvPicPr>
        <p:blipFill>
          <a:blip r:embed="rId4"/>
          <a:stretch>
            <a:fillRect/>
          </a:stretch>
        </p:blipFill>
        <p:spPr>
          <a:xfrm>
            <a:off x="1143000" y="2508399"/>
            <a:ext cx="4953000" cy="1712070"/>
          </a:xfrm>
          <a:prstGeom prst="rect">
            <a:avLst/>
          </a:prstGeom>
        </p:spPr>
      </p:pic>
      <p:sp>
        <p:nvSpPr>
          <p:cNvPr id="7" name="TextBox 6">
            <a:extLst>
              <a:ext uri="{FF2B5EF4-FFF2-40B4-BE49-F238E27FC236}">
                <a16:creationId xmlns:a16="http://schemas.microsoft.com/office/drawing/2014/main" id="{C246DCB0-9DDE-A954-4C14-2016A45D3443}"/>
              </a:ext>
            </a:extLst>
          </p:cNvPr>
          <p:cNvSpPr txBox="1"/>
          <p:nvPr/>
        </p:nvSpPr>
        <p:spPr>
          <a:xfrm>
            <a:off x="2461779" y="1822701"/>
            <a:ext cx="2929072" cy="369332"/>
          </a:xfrm>
          <a:prstGeom prst="rect">
            <a:avLst/>
          </a:prstGeom>
          <a:noFill/>
        </p:spPr>
        <p:txBody>
          <a:bodyPr wrap="none" rtlCol="0">
            <a:spAutoFit/>
          </a:bodyPr>
          <a:lstStyle/>
          <a:p>
            <a:r>
              <a:rPr lang="en-US" dirty="0">
                <a:hlinkClick r:id="rId5"/>
              </a:rPr>
              <a:t>https://scholar.google.com/</a:t>
            </a:r>
            <a:endParaRPr lang="en-US" dirty="0"/>
          </a:p>
        </p:txBody>
      </p:sp>
      <p:pic>
        <p:nvPicPr>
          <p:cNvPr id="11" name="Picture 10">
            <a:extLst>
              <a:ext uri="{FF2B5EF4-FFF2-40B4-BE49-F238E27FC236}">
                <a16:creationId xmlns:a16="http://schemas.microsoft.com/office/drawing/2014/main" id="{5456FCE6-F646-0A1B-9A49-AA17AFCFBF34}"/>
              </a:ext>
            </a:extLst>
          </p:cNvPr>
          <p:cNvPicPr>
            <a:picLocks noChangeAspect="1"/>
          </p:cNvPicPr>
          <p:nvPr/>
        </p:nvPicPr>
        <p:blipFill>
          <a:blip r:embed="rId6"/>
          <a:stretch>
            <a:fillRect/>
          </a:stretch>
        </p:blipFill>
        <p:spPr>
          <a:xfrm>
            <a:off x="6231746" y="2023159"/>
            <a:ext cx="4457210" cy="3391007"/>
          </a:xfrm>
          <a:prstGeom prst="rect">
            <a:avLst/>
          </a:prstGeom>
        </p:spPr>
      </p:pic>
    </p:spTree>
    <p:extLst>
      <p:ext uri="{BB962C8B-B14F-4D97-AF65-F5344CB8AC3E}">
        <p14:creationId xmlns:p14="http://schemas.microsoft.com/office/powerpoint/2010/main" val="3672685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Analyzing Sources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9" name="TextBox 4">
            <a:extLst>
              <a:ext uri="{FF2B5EF4-FFF2-40B4-BE49-F238E27FC236}">
                <a16:creationId xmlns:a16="http://schemas.microsoft.com/office/drawing/2014/main" id="{1158C0B6-D6CD-AC68-41B7-73FFF00F803D}"/>
              </a:ext>
            </a:extLst>
          </p:cNvPr>
          <p:cNvSpPr txBox="1">
            <a:spLocks noChangeArrowheads="1"/>
          </p:cNvSpPr>
          <p:nvPr/>
        </p:nvSpPr>
        <p:spPr bwMode="auto">
          <a:xfrm>
            <a:off x="617280" y="6141202"/>
            <a:ext cx="57181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9pPr>
          </a:lstStyle>
          <a:p>
            <a:r>
              <a:rPr lang="en-US" altLang="en-US">
                <a:solidFill>
                  <a:schemeClr val="bg1"/>
                </a:solidFill>
              </a:rPr>
              <a:t>(VanderMey et al., 2011; Sheperis et al., 2017)</a:t>
            </a:r>
          </a:p>
        </p:txBody>
      </p:sp>
      <p:sp>
        <p:nvSpPr>
          <p:cNvPr id="5" name="Rectangle 4">
            <a:extLst>
              <a:ext uri="{FF2B5EF4-FFF2-40B4-BE49-F238E27FC236}">
                <a16:creationId xmlns:a16="http://schemas.microsoft.com/office/drawing/2014/main" id="{3FF684C2-BA83-1B5A-1EE7-7FF005E70244}"/>
              </a:ext>
            </a:extLst>
          </p:cNvPr>
          <p:cNvSpPr>
            <a:spLocks noGrp="1" noChangeArrowheads="1"/>
          </p:cNvSpPr>
          <p:nvPr/>
        </p:nvSpPr>
        <p:spPr bwMode="auto">
          <a:xfrm>
            <a:off x="1143000" y="1883758"/>
            <a:ext cx="75438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Wingdings" panose="05000000000000000000"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anose="05000000000000000000" pitchFamily="2" charset="2"/>
              <a:buChar char="n"/>
              <a:defRPr sz="26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5000"/>
              <a:buFont typeface="Wingdings" panose="05000000000000000000" pitchFamily="2" charset="2"/>
              <a:buChar char="n"/>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a:lstStyle>
          <a:p>
            <a:pPr eaLnBrk="1" hangingPunct="1">
              <a:spcAft>
                <a:spcPct val="50000"/>
              </a:spcAft>
            </a:pPr>
            <a:r>
              <a:rPr lang="en-US" altLang="en-US"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A literature review is never just a list of studies—it always offers an argument about a body of research</a:t>
            </a:r>
          </a:p>
          <a:p>
            <a:pPr eaLnBrk="1" hangingPunct="1">
              <a:spcAft>
                <a:spcPct val="50000"/>
              </a:spcAft>
            </a:pPr>
            <a:r>
              <a:rPr lang="en-US" altLang="en-US"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Analysis occurs on two levels:</a:t>
            </a:r>
          </a:p>
          <a:p>
            <a:pPr lvl="1" eaLnBrk="1" hangingPunct="1"/>
            <a:r>
              <a:rPr lang="en-US" altLang="en-US" sz="24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Individual sources</a:t>
            </a:r>
          </a:p>
          <a:p>
            <a:pPr lvl="1" eaLnBrk="1" hangingPunct="1"/>
            <a:r>
              <a:rPr lang="en-US" altLang="en-US" sz="24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Body of research</a:t>
            </a:r>
            <a:endParaRPr lang="en-US" altLang="en-US" sz="26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endParaRPr>
          </a:p>
          <a:p>
            <a:pPr eaLnBrk="1" hangingPunct="1"/>
            <a:endParaRPr lang="en-US" altLang="en-US" sz="26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endParaRPr>
          </a:p>
        </p:txBody>
      </p:sp>
      <p:pic>
        <p:nvPicPr>
          <p:cNvPr id="7" name="Picture 6">
            <a:extLst>
              <a:ext uri="{FF2B5EF4-FFF2-40B4-BE49-F238E27FC236}">
                <a16:creationId xmlns:a16="http://schemas.microsoft.com/office/drawing/2014/main" id="{C6790DAD-8973-C5CB-6F9E-2C110743C909}"/>
              </a:ext>
            </a:extLst>
          </p:cNvPr>
          <p:cNvPicPr>
            <a:picLocks noChangeAspect="1"/>
          </p:cNvPicPr>
          <p:nvPr/>
        </p:nvPicPr>
        <p:blipFill>
          <a:blip r:embed="rId4"/>
          <a:stretch>
            <a:fillRect/>
          </a:stretch>
        </p:blipFill>
        <p:spPr>
          <a:xfrm>
            <a:off x="6292045" y="2536872"/>
            <a:ext cx="5070101" cy="2941372"/>
          </a:xfrm>
          <a:prstGeom prst="rect">
            <a:avLst/>
          </a:prstGeom>
        </p:spPr>
      </p:pic>
    </p:spTree>
    <p:extLst>
      <p:ext uri="{BB962C8B-B14F-4D97-AF65-F5344CB8AC3E}">
        <p14:creationId xmlns:p14="http://schemas.microsoft.com/office/powerpoint/2010/main" val="3805574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Critical analysis checklist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9" name="TextBox 4">
            <a:extLst>
              <a:ext uri="{FF2B5EF4-FFF2-40B4-BE49-F238E27FC236}">
                <a16:creationId xmlns:a16="http://schemas.microsoft.com/office/drawing/2014/main" id="{1158C0B6-D6CD-AC68-41B7-73FFF00F803D}"/>
              </a:ext>
            </a:extLst>
          </p:cNvPr>
          <p:cNvSpPr txBox="1">
            <a:spLocks noChangeArrowheads="1"/>
          </p:cNvSpPr>
          <p:nvPr/>
        </p:nvSpPr>
        <p:spPr bwMode="auto">
          <a:xfrm>
            <a:off x="617280" y="6141202"/>
            <a:ext cx="57181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9pPr>
          </a:lstStyle>
          <a:p>
            <a:r>
              <a:rPr lang="en-US" altLang="en-US">
                <a:solidFill>
                  <a:schemeClr val="bg1"/>
                </a:solidFill>
              </a:rPr>
              <a:t>(VanderMey et al., 2011; Sheperis et al., 2017)</a:t>
            </a:r>
          </a:p>
        </p:txBody>
      </p:sp>
      <p:sp>
        <p:nvSpPr>
          <p:cNvPr id="5" name="Rectangle 4">
            <a:extLst>
              <a:ext uri="{FF2B5EF4-FFF2-40B4-BE49-F238E27FC236}">
                <a16:creationId xmlns:a16="http://schemas.microsoft.com/office/drawing/2014/main" id="{3FF684C2-BA83-1B5A-1EE7-7FF005E70244}"/>
              </a:ext>
            </a:extLst>
          </p:cNvPr>
          <p:cNvSpPr>
            <a:spLocks noGrp="1" noChangeArrowheads="1"/>
          </p:cNvSpPr>
          <p:nvPr/>
        </p:nvSpPr>
        <p:spPr bwMode="auto">
          <a:xfrm>
            <a:off x="1143000" y="1883758"/>
            <a:ext cx="75438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90000"/>
              <a:buFont typeface="Wingdings" panose="05000000000000000000"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anose="05000000000000000000" pitchFamily="2" charset="2"/>
              <a:buChar char="n"/>
              <a:defRPr sz="26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5000"/>
              <a:buFont typeface="Wingdings" panose="05000000000000000000" pitchFamily="2" charset="2"/>
              <a:buChar char="n"/>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a:lstStyle>
          <a:p>
            <a:pPr eaLnBrk="1" hangingPunct="1">
              <a:spcAft>
                <a:spcPct val="50000"/>
              </a:spcAft>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What is the main idea being put forward?</a:t>
            </a:r>
          </a:p>
          <a:p>
            <a:pPr eaLnBrk="1" hangingPunct="1">
              <a:spcAft>
                <a:spcPct val="50000"/>
              </a:spcAft>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What evidence is provided?</a:t>
            </a:r>
          </a:p>
          <a:p>
            <a:pPr eaLnBrk="1" hangingPunct="1">
              <a:spcAft>
                <a:spcPct val="50000"/>
              </a:spcAft>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Do you agree with the conclusions?</a:t>
            </a:r>
          </a:p>
          <a:p>
            <a:pPr eaLnBrk="1" hangingPunct="1">
              <a:spcAft>
                <a:spcPct val="50000"/>
              </a:spcAft>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Is it a response to another work?</a:t>
            </a:r>
          </a:p>
          <a:p>
            <a:pPr eaLnBrk="1" hangingPunct="1">
              <a:spcAft>
                <a:spcPct val="50000"/>
              </a:spcAft>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Underlying theory or assumption?</a:t>
            </a:r>
          </a:p>
          <a:p>
            <a:pPr eaLnBrk="1" hangingPunct="1">
              <a:spcAft>
                <a:spcPct val="50000"/>
              </a:spcAft>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Model?</a:t>
            </a:r>
          </a:p>
          <a:p>
            <a:pPr eaLnBrk="1" hangingPunct="1">
              <a:spcAft>
                <a:spcPct val="50000"/>
              </a:spcAft>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cs typeface="Arial" panose="020B0604020202020204" pitchFamily="34" charset="0"/>
              </a:rPr>
              <a:t>Strengths / weakness / limitations?</a:t>
            </a:r>
          </a:p>
        </p:txBody>
      </p:sp>
    </p:spTree>
    <p:extLst>
      <p:ext uri="{BB962C8B-B14F-4D97-AF65-F5344CB8AC3E}">
        <p14:creationId xmlns:p14="http://schemas.microsoft.com/office/powerpoint/2010/main" val="227508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00446"/>
            <a:ext cx="10812720" cy="4143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Sources Evaluation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676212" y="2090909"/>
            <a:ext cx="10761617" cy="830997"/>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eaLnBrk="1" hangingPunct="1">
              <a:defRPr/>
            </a:pPr>
            <a:r>
              <a:rPr lang="en-US" altLang="en-US" sz="2400" dirty="0">
                <a:ln w="0"/>
                <a:effectLst>
                  <a:outerShdw blurRad="38100" dist="19050" dir="2700000" algn="tl" rotWithShape="0">
                    <a:schemeClr val="dk1">
                      <a:alpha val="40000"/>
                    </a:schemeClr>
                  </a:outerShdw>
                </a:effectLst>
                <a:latin typeface="Times New Roman" panose="02020603050405020304" pitchFamily="18" charset="0"/>
              </a:rPr>
              <a:t>Researchers may want to consider the following questions when examining existing literature:</a:t>
            </a:r>
          </a:p>
        </p:txBody>
      </p:sp>
      <p:sp>
        <p:nvSpPr>
          <p:cNvPr id="10" name="TextBox 4">
            <a:extLst>
              <a:ext uri="{FF2B5EF4-FFF2-40B4-BE49-F238E27FC236}">
                <a16:creationId xmlns:a16="http://schemas.microsoft.com/office/drawing/2014/main" id="{18732E5C-24D0-A000-410E-7DF5FE9204AC}"/>
              </a:ext>
            </a:extLst>
          </p:cNvPr>
          <p:cNvSpPr txBox="1">
            <a:spLocks noChangeArrowheads="1"/>
          </p:cNvSpPr>
          <p:nvPr/>
        </p:nvSpPr>
        <p:spPr bwMode="auto">
          <a:xfrm>
            <a:off x="838200" y="6136281"/>
            <a:ext cx="57181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Tahoma" panose="020B0604030504040204" pitchFamily="34" charset="0"/>
                <a:ea typeface="ＭＳ Ｐゴシック" panose="020B0600070205080204" pitchFamily="34" charset="-128"/>
                <a:cs typeface="+mn-cs"/>
              </a:defRPr>
            </a:lvl9pPr>
          </a:lstStyle>
          <a:p>
            <a:r>
              <a:rPr lang="en-US" altLang="en-US" dirty="0">
                <a:solidFill>
                  <a:schemeClr val="bg1"/>
                </a:solidFill>
              </a:rPr>
              <a:t>(</a:t>
            </a:r>
            <a:r>
              <a:rPr lang="en-US" altLang="en-US" dirty="0" err="1">
                <a:solidFill>
                  <a:schemeClr val="bg1"/>
                </a:solidFill>
              </a:rPr>
              <a:t>VanderMey</a:t>
            </a:r>
            <a:r>
              <a:rPr lang="en-US" altLang="en-US" dirty="0">
                <a:solidFill>
                  <a:schemeClr val="bg1"/>
                </a:solidFill>
              </a:rPr>
              <a:t> et al., 2011; Sheperis et al., 2017)</a:t>
            </a:r>
          </a:p>
        </p:txBody>
      </p:sp>
      <p:pic>
        <p:nvPicPr>
          <p:cNvPr id="12" name="Picture 11">
            <a:extLst>
              <a:ext uri="{FF2B5EF4-FFF2-40B4-BE49-F238E27FC236}">
                <a16:creationId xmlns:a16="http://schemas.microsoft.com/office/drawing/2014/main" id="{D2689345-A9CD-6740-A63A-5EFFC78C2F25}"/>
              </a:ext>
            </a:extLst>
          </p:cNvPr>
          <p:cNvPicPr>
            <a:picLocks noChangeAspect="1"/>
          </p:cNvPicPr>
          <p:nvPr/>
        </p:nvPicPr>
        <p:blipFill>
          <a:blip r:embed="rId5"/>
          <a:stretch>
            <a:fillRect/>
          </a:stretch>
        </p:blipFill>
        <p:spPr>
          <a:xfrm>
            <a:off x="5378918" y="2812012"/>
            <a:ext cx="6343591" cy="368454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57871AFC-8F84-BF6D-29F2-C83CC9EADDE7}"/>
              </a:ext>
            </a:extLst>
          </p:cNvPr>
          <p:cNvSpPr txBox="1"/>
          <p:nvPr/>
        </p:nvSpPr>
        <p:spPr>
          <a:xfrm>
            <a:off x="762000" y="2734474"/>
            <a:ext cx="4630514" cy="2677656"/>
          </a:xfrm>
          <a:prstGeom prst="rect">
            <a:avLst/>
          </a:prstGeom>
          <a:noFill/>
        </p:spPr>
        <p:txBody>
          <a:bodyPr wrap="square">
            <a:spAutoFit/>
          </a:bodyPr>
          <a:lstStyle/>
          <a:p>
            <a:pPr eaLnBrk="1" hangingPunct="1">
              <a:defRPr/>
            </a:pPr>
            <a:endParaRPr lang="en-US" altLang="en-US" sz="2400" dirty="0">
              <a:ln w="0"/>
              <a:effectLst>
                <a:outerShdw blurRad="38100" dist="19050" dir="2700000" algn="tl" rotWithShape="0">
                  <a:schemeClr val="dk1">
                    <a:alpha val="40000"/>
                  </a:schemeClr>
                </a:outerShdw>
              </a:effectLst>
              <a:latin typeface="Times New Roman" panose="02020603050405020304" pitchFamily="18" charset="0"/>
            </a:endParaRPr>
          </a:p>
          <a:p>
            <a:pPr eaLnBrk="1" hangingPunct="1">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Is the research Source Trustworthy?</a:t>
            </a:r>
            <a:endParaRPr lang="en-US" altLang="en-US" sz="2400" dirty="0">
              <a:ln w="0"/>
              <a:effectLst>
                <a:outerShdw blurRad="38100" dist="19050" dir="2700000" algn="tl" rotWithShape="0">
                  <a:schemeClr val="dk1">
                    <a:alpha val="40000"/>
                  </a:schemeClr>
                </a:outerShdw>
              </a:effectLst>
              <a:latin typeface="Times New Roman" panose="02020603050405020304" pitchFamily="18" charset="0"/>
            </a:endParaRPr>
          </a:p>
          <a:p>
            <a:pPr eaLnBrk="1" hangingPunct="1">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Is the author an expert? </a:t>
            </a:r>
          </a:p>
          <a:p>
            <a:pPr eaLnBrk="1" hangingPunct="1">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Is the source current? </a:t>
            </a:r>
          </a:p>
          <a:p>
            <a:pPr eaLnBrk="1" hangingPunct="1">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Is the source complete? </a:t>
            </a:r>
          </a:p>
          <a:p>
            <a:pPr eaLnBrk="1" hangingPunct="1">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Is the source biased or unbiased? </a:t>
            </a:r>
          </a:p>
          <a:p>
            <a:pPr eaLnBrk="1" hangingPunct="1">
              <a:defRPr/>
            </a:pPr>
            <a:r>
              <a:rPr lang="en-US" alt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rPr>
              <a:t>Is the source accurate and logical?</a:t>
            </a:r>
          </a:p>
        </p:txBody>
      </p:sp>
    </p:spTree>
    <p:extLst>
      <p:ext uri="{BB962C8B-B14F-4D97-AF65-F5344CB8AC3E}">
        <p14:creationId xmlns:p14="http://schemas.microsoft.com/office/powerpoint/2010/main" val="2149419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8194"/>
            <a:ext cx="10812720" cy="4608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MY" dirty="0">
                <a:solidFill>
                  <a:prstClr val="white"/>
                </a:solidFill>
              </a:rPr>
              <a:t>A synthesis matrix, often used in literature reviews, is a way to organize and synthesize information from multiple sources on a specific topic. Below is a simple template for creating a synthesis matrix:</a:t>
            </a: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1077218"/>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Synthesis Matrix for Literature Review </a:t>
            </a:r>
          </a:p>
          <a:p>
            <a:pPr algn="ctr" eaLnBrk="1" fontAlgn="auto" hangingPunct="1">
              <a:spcBef>
                <a:spcPts val="0"/>
              </a:spcBef>
              <a:spcAft>
                <a:spcPts val="0"/>
              </a:spcAft>
            </a:pPr>
            <a:endParaRPr lang="en-US"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5" name="Rectangle 1">
            <a:extLst>
              <a:ext uri="{FF2B5EF4-FFF2-40B4-BE49-F238E27FC236}">
                <a16:creationId xmlns:a16="http://schemas.microsoft.com/office/drawing/2014/main" id="{F69AC3DA-A82C-D5A6-A0F6-55CC7B6B9234}"/>
              </a:ext>
            </a:extLst>
          </p:cNvPr>
          <p:cNvSpPr>
            <a:spLocks noChangeArrowheads="1"/>
          </p:cNvSpPr>
          <p:nvPr/>
        </p:nvSpPr>
        <p:spPr bwMode="auto">
          <a:xfrm>
            <a:off x="0" y="0"/>
            <a:ext cx="10490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Söhne"/>
              </a:rPr>
              <a:t>Synthesis Matrix for Literature Review </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a:ln>
                  <a:noFill/>
                </a:ln>
                <a:solidFill>
                  <a:schemeClr val="tx1"/>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723B2AE2-0173-6AB5-C3CB-8149296A842D}"/>
              </a:ext>
            </a:extLst>
          </p:cNvPr>
          <p:cNvSpPr txBox="1"/>
          <p:nvPr/>
        </p:nvSpPr>
        <p:spPr>
          <a:xfrm>
            <a:off x="838200" y="1938754"/>
            <a:ext cx="10287000" cy="646331"/>
          </a:xfrm>
          <a:prstGeom prst="rect">
            <a:avLst/>
          </a:prstGeom>
          <a:noFill/>
        </p:spPr>
        <p:txBody>
          <a:bodyPr wrap="square" rtlCol="0">
            <a:spAutoFit/>
          </a:bodyPr>
          <a:lstStyle/>
          <a:p>
            <a:r>
              <a:rPr lang="en-MY" b="0" i="0" dirty="0">
                <a:solidFill>
                  <a:srgbClr val="374151"/>
                </a:solidFill>
                <a:effectLst/>
                <a:latin typeface="Söhne"/>
              </a:rPr>
              <a:t>A synthesis matrix, often used in literature reviews, is a way to organize and synthesize information from multiple sources on a specific topic. Below is a simple template for creating a synthesis matrix:</a:t>
            </a:r>
            <a:endParaRPr lang="en-US" dirty="0"/>
          </a:p>
        </p:txBody>
      </p:sp>
      <p:pic>
        <p:nvPicPr>
          <p:cNvPr id="13" name="Picture 12">
            <a:extLst>
              <a:ext uri="{FF2B5EF4-FFF2-40B4-BE49-F238E27FC236}">
                <a16:creationId xmlns:a16="http://schemas.microsoft.com/office/drawing/2014/main" id="{BCF52A90-DFBB-F753-7165-84A1C7CCEC94}"/>
              </a:ext>
            </a:extLst>
          </p:cNvPr>
          <p:cNvPicPr>
            <a:picLocks noChangeAspect="1"/>
          </p:cNvPicPr>
          <p:nvPr/>
        </p:nvPicPr>
        <p:blipFill>
          <a:blip r:embed="rId5"/>
          <a:stretch>
            <a:fillRect/>
          </a:stretch>
        </p:blipFill>
        <p:spPr>
          <a:xfrm>
            <a:off x="2339359" y="2585085"/>
            <a:ext cx="7010400" cy="3459619"/>
          </a:xfrm>
          <a:prstGeom prst="rect">
            <a:avLst/>
          </a:prstGeom>
        </p:spPr>
      </p:pic>
    </p:spTree>
    <p:extLst>
      <p:ext uri="{BB962C8B-B14F-4D97-AF65-F5344CB8AC3E}">
        <p14:creationId xmlns:p14="http://schemas.microsoft.com/office/powerpoint/2010/main" val="1707419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1898" y="1833054"/>
            <a:ext cx="10812720" cy="4143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MY" dirty="0">
                <a:solidFill>
                  <a:prstClr val="white"/>
                </a:solidFill>
              </a:rPr>
              <a:t>A synthesis matrix, often used in literature reviews, is a way to organize and synthesize information from multiple sources on a specific topic. Below is a simple template for creating a synthesis matrix:</a:t>
            </a: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1077218"/>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Synthesis Matrix for Literature Review (cont.) </a:t>
            </a:r>
          </a:p>
          <a:p>
            <a:pPr algn="ctr" eaLnBrk="1" fontAlgn="auto" hangingPunct="1">
              <a:spcBef>
                <a:spcPts val="0"/>
              </a:spcBef>
              <a:spcAft>
                <a:spcPts val="0"/>
              </a:spcAft>
            </a:pPr>
            <a:endParaRPr lang="en-US"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5" name="Rectangle 1">
            <a:extLst>
              <a:ext uri="{FF2B5EF4-FFF2-40B4-BE49-F238E27FC236}">
                <a16:creationId xmlns:a16="http://schemas.microsoft.com/office/drawing/2014/main" id="{F69AC3DA-A82C-D5A6-A0F6-55CC7B6B9234}"/>
              </a:ext>
            </a:extLst>
          </p:cNvPr>
          <p:cNvSpPr>
            <a:spLocks noChangeArrowheads="1"/>
          </p:cNvSpPr>
          <p:nvPr/>
        </p:nvSpPr>
        <p:spPr bwMode="auto">
          <a:xfrm>
            <a:off x="0" y="0"/>
            <a:ext cx="10490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Söhne"/>
              </a:rPr>
              <a:t>Synthesis Matrix for Literature Review </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a:ln>
                  <a:noFill/>
                </a:ln>
                <a:solidFill>
                  <a:schemeClr val="tx1"/>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723B2AE2-0173-6AB5-C3CB-8149296A842D}"/>
              </a:ext>
            </a:extLst>
          </p:cNvPr>
          <p:cNvSpPr txBox="1"/>
          <p:nvPr/>
        </p:nvSpPr>
        <p:spPr>
          <a:xfrm>
            <a:off x="833582" y="2159109"/>
            <a:ext cx="10287000" cy="3416320"/>
          </a:xfrm>
          <a:prstGeom prst="rect">
            <a:avLst/>
          </a:prstGeom>
          <a:noFill/>
        </p:spPr>
        <p:txBody>
          <a:bodyPr wrap="square" rtlCol="0">
            <a:spAutoFit/>
          </a:bodyPr>
          <a:lstStyle/>
          <a:p>
            <a:pPr algn="l">
              <a:buFont typeface="+mj-lt"/>
              <a:buAutoNum type="arabicPeriod"/>
            </a:pPr>
            <a:r>
              <a:rPr lang="en-MY" b="1" i="0" dirty="0">
                <a:solidFill>
                  <a:srgbClr val="374151"/>
                </a:solidFill>
                <a:effectLst/>
                <a:latin typeface="Söhne"/>
              </a:rPr>
              <a:t>Research Question or Subtopic</a:t>
            </a:r>
            <a:r>
              <a:rPr lang="en-MY" b="0" i="0" dirty="0">
                <a:solidFill>
                  <a:srgbClr val="374151"/>
                </a:solidFill>
                <a:effectLst/>
                <a:latin typeface="Söhne"/>
              </a:rPr>
              <a:t>: Clearly define the specific research question or subtopic you are exploring.</a:t>
            </a:r>
          </a:p>
          <a:p>
            <a:pPr algn="l">
              <a:buFont typeface="+mj-lt"/>
              <a:buAutoNum type="arabicPeriod"/>
            </a:pPr>
            <a:r>
              <a:rPr lang="en-MY" b="1" i="0" dirty="0">
                <a:solidFill>
                  <a:srgbClr val="374151"/>
                </a:solidFill>
                <a:effectLst/>
                <a:latin typeface="Söhne"/>
              </a:rPr>
              <a:t>Study</a:t>
            </a:r>
            <a:r>
              <a:rPr lang="en-MY" b="0" i="0" dirty="0">
                <a:solidFill>
                  <a:srgbClr val="374151"/>
                </a:solidFill>
                <a:effectLst/>
                <a:latin typeface="Söhne"/>
              </a:rPr>
              <a:t>: Provide a space to list the studies or sources you are reviewing.</a:t>
            </a:r>
          </a:p>
          <a:p>
            <a:pPr algn="l">
              <a:buFont typeface="+mj-lt"/>
              <a:buAutoNum type="arabicPeriod"/>
            </a:pPr>
            <a:r>
              <a:rPr lang="en-MY" b="1" i="0" dirty="0">
                <a:solidFill>
                  <a:srgbClr val="374151"/>
                </a:solidFill>
                <a:effectLst/>
                <a:latin typeface="Söhne"/>
              </a:rPr>
              <a:t>Authors</a:t>
            </a:r>
            <a:r>
              <a:rPr lang="en-MY" b="0" i="0" dirty="0">
                <a:solidFill>
                  <a:srgbClr val="374151"/>
                </a:solidFill>
                <a:effectLst/>
                <a:latin typeface="Söhne"/>
              </a:rPr>
              <a:t>: List the authors of each study or source.</a:t>
            </a:r>
          </a:p>
          <a:p>
            <a:pPr algn="l">
              <a:buFont typeface="+mj-lt"/>
              <a:buAutoNum type="arabicPeriod"/>
            </a:pPr>
            <a:r>
              <a:rPr lang="en-MY" b="1" i="0" dirty="0">
                <a:solidFill>
                  <a:srgbClr val="374151"/>
                </a:solidFill>
                <a:effectLst/>
                <a:latin typeface="Söhne"/>
              </a:rPr>
              <a:t>Year</a:t>
            </a:r>
            <a:r>
              <a:rPr lang="en-MY" b="0" i="0" dirty="0">
                <a:solidFill>
                  <a:srgbClr val="374151"/>
                </a:solidFill>
                <a:effectLst/>
                <a:latin typeface="Söhne"/>
              </a:rPr>
              <a:t>: Mention the publication year of each source.</a:t>
            </a:r>
          </a:p>
          <a:p>
            <a:pPr algn="l">
              <a:buFont typeface="+mj-lt"/>
              <a:buAutoNum type="arabicPeriod"/>
            </a:pPr>
            <a:r>
              <a:rPr lang="en-MY" b="1" i="0" dirty="0">
                <a:solidFill>
                  <a:srgbClr val="374151"/>
                </a:solidFill>
                <a:effectLst/>
                <a:latin typeface="Söhne"/>
              </a:rPr>
              <a:t>Research Design</a:t>
            </a:r>
            <a:r>
              <a:rPr lang="en-MY" b="0" i="0" dirty="0">
                <a:solidFill>
                  <a:srgbClr val="374151"/>
                </a:solidFill>
                <a:effectLst/>
                <a:latin typeface="Söhne"/>
              </a:rPr>
              <a:t>: Describe the research design or methodology used in each study (e.g., experimental, survey, case study).</a:t>
            </a:r>
          </a:p>
          <a:p>
            <a:pPr algn="l">
              <a:buFont typeface="+mj-lt"/>
              <a:buAutoNum type="arabicPeriod"/>
            </a:pPr>
            <a:r>
              <a:rPr lang="en-MY" b="1" i="0" dirty="0">
                <a:solidFill>
                  <a:srgbClr val="374151"/>
                </a:solidFill>
                <a:effectLst/>
                <a:latin typeface="Söhne"/>
              </a:rPr>
              <a:t>Key Findings/Results</a:t>
            </a:r>
            <a:r>
              <a:rPr lang="en-MY" b="0" i="0" dirty="0">
                <a:solidFill>
                  <a:srgbClr val="374151"/>
                </a:solidFill>
                <a:effectLst/>
                <a:latin typeface="Söhne"/>
              </a:rPr>
              <a:t>: Summarize the main findings or results of each study. Be concise and clear.</a:t>
            </a:r>
          </a:p>
          <a:p>
            <a:pPr algn="l">
              <a:buFont typeface="+mj-lt"/>
              <a:buAutoNum type="arabicPeriod"/>
            </a:pPr>
            <a:r>
              <a:rPr lang="en-MY" b="1" i="0" dirty="0">
                <a:solidFill>
                  <a:srgbClr val="374151"/>
                </a:solidFill>
                <a:effectLst/>
                <a:latin typeface="Söhne"/>
              </a:rPr>
              <a:t>Methodology</a:t>
            </a:r>
            <a:r>
              <a:rPr lang="en-MY" b="0" i="0" dirty="0">
                <a:solidFill>
                  <a:srgbClr val="374151"/>
                </a:solidFill>
                <a:effectLst/>
                <a:latin typeface="Söhne"/>
              </a:rPr>
              <a:t>: Briefly describe the methodology used in the study, including data collection methods, sample size, and any relevant details about how the research was conducted.</a:t>
            </a:r>
          </a:p>
          <a:p>
            <a:pPr algn="l">
              <a:buFont typeface="+mj-lt"/>
              <a:buAutoNum type="arabicPeriod"/>
            </a:pPr>
            <a:r>
              <a:rPr lang="en-MY" b="1" i="0" dirty="0">
                <a:solidFill>
                  <a:srgbClr val="374151"/>
                </a:solidFill>
                <a:effectLst/>
                <a:latin typeface="Söhne"/>
              </a:rPr>
              <a:t>Limitations</a:t>
            </a:r>
            <a:r>
              <a:rPr lang="en-MY" b="0" i="0" dirty="0">
                <a:solidFill>
                  <a:srgbClr val="374151"/>
                </a:solidFill>
                <a:effectLst/>
                <a:latin typeface="Söhne"/>
              </a:rPr>
              <a:t>: Highlight the limitations or weaknesses of each study. This could include any biases, constraints, or issues with the research design or methodology.</a:t>
            </a:r>
          </a:p>
        </p:txBody>
      </p:sp>
    </p:spTree>
    <p:extLst>
      <p:ext uri="{BB962C8B-B14F-4D97-AF65-F5344CB8AC3E}">
        <p14:creationId xmlns:p14="http://schemas.microsoft.com/office/powerpoint/2010/main" val="1760679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1898" y="1538899"/>
            <a:ext cx="10812720" cy="4437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MY" dirty="0">
                <a:solidFill>
                  <a:prstClr val="white"/>
                </a:solidFill>
              </a:rPr>
              <a:t>A synthesis matrix, often used in literature reviews, is a way to organize and synthesize information from multiple sources on a specific topic. Below is a simple template for creating a synthesis matrix:</a:t>
            </a: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1077218"/>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Synthesis Matrix for Literature Review (cont.) </a:t>
            </a:r>
          </a:p>
          <a:p>
            <a:pPr algn="ctr" eaLnBrk="1" fontAlgn="auto" hangingPunct="1">
              <a:spcBef>
                <a:spcPts val="0"/>
              </a:spcBef>
              <a:spcAft>
                <a:spcPts val="0"/>
              </a:spcAft>
            </a:pPr>
            <a:endParaRPr lang="en-US"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4558" y="37441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Rectangle 1">
            <a:extLst>
              <a:ext uri="{FF2B5EF4-FFF2-40B4-BE49-F238E27FC236}">
                <a16:creationId xmlns:a16="http://schemas.microsoft.com/office/drawing/2014/main" id="{F69AC3DA-A82C-D5A6-A0F6-55CC7B6B9234}"/>
              </a:ext>
            </a:extLst>
          </p:cNvPr>
          <p:cNvSpPr>
            <a:spLocks noChangeArrowheads="1"/>
          </p:cNvSpPr>
          <p:nvPr/>
        </p:nvSpPr>
        <p:spPr bwMode="auto">
          <a:xfrm>
            <a:off x="0" y="0"/>
            <a:ext cx="10490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Söhne"/>
              </a:rPr>
              <a:t>Synthesis Matrix for Literature Review </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a:ln>
                  <a:noFill/>
                </a:ln>
                <a:solidFill>
                  <a:schemeClr val="tx1"/>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0538F854-2BFE-3583-30EB-947C41C6B680}"/>
              </a:ext>
            </a:extLst>
          </p:cNvPr>
          <p:cNvPicPr>
            <a:picLocks noChangeAspect="1"/>
          </p:cNvPicPr>
          <p:nvPr/>
        </p:nvPicPr>
        <p:blipFill>
          <a:blip r:embed="rId4"/>
          <a:stretch>
            <a:fillRect/>
          </a:stretch>
        </p:blipFill>
        <p:spPr>
          <a:xfrm>
            <a:off x="1774558" y="1858454"/>
            <a:ext cx="8715642" cy="3930359"/>
          </a:xfrm>
          <a:prstGeom prst="rect">
            <a:avLst/>
          </a:prstGeom>
        </p:spPr>
      </p:pic>
    </p:spTree>
    <p:extLst>
      <p:ext uri="{BB962C8B-B14F-4D97-AF65-F5344CB8AC3E}">
        <p14:creationId xmlns:p14="http://schemas.microsoft.com/office/powerpoint/2010/main" val="1323639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37019"/>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US" dirty="0">
                <a:solidFill>
                  <a:prstClr val="white"/>
                </a:solidFill>
              </a:rPr>
              <a: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Writing Up Literature Review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694986" y="3422469"/>
            <a:ext cx="6895793" cy="1631216"/>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eaLnBrk="1" hangingPunct="1">
              <a:buFont typeface="+mj-lt"/>
              <a:buAutoNum type="arabicPeriod"/>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Keep a record and notes of the literature you collect.</a:t>
            </a:r>
          </a:p>
          <a:p>
            <a:pPr marL="457200" indent="-457200" eaLnBrk="1" hangingPunct="1">
              <a:buFont typeface="+mj-lt"/>
              <a:buAutoNum type="arabicPeriod"/>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Take care to make your review accurate and complete.</a:t>
            </a:r>
          </a:p>
          <a:p>
            <a:pPr marL="457200" indent="-457200" eaLnBrk="1" hangingPunct="1">
              <a:buFont typeface="+mj-lt"/>
              <a:buAutoNum type="arabicPeriod"/>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Record too many references, where and when you retrieved the information.</a:t>
            </a:r>
          </a:p>
          <a:p>
            <a:pPr marL="457200" indent="-457200" eaLnBrk="1" hangingPunct="1">
              <a:buFont typeface="+mj-lt"/>
              <a:buAutoNum type="arabicPeriod"/>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Use a citation manager program like </a:t>
            </a: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Mendely</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or EndNote</a:t>
            </a:r>
          </a:p>
        </p:txBody>
      </p:sp>
      <p:pic>
        <p:nvPicPr>
          <p:cNvPr id="5124" name="Picture 4" descr="What is the most difficult question in science now? - Quora">
            <a:extLst>
              <a:ext uri="{FF2B5EF4-FFF2-40B4-BE49-F238E27FC236}">
                <a16:creationId xmlns:a16="http://schemas.microsoft.com/office/drawing/2014/main" id="{A7233BBD-ED22-46EE-C6DF-A46A1D594C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8485" y="2661657"/>
            <a:ext cx="3657205" cy="365720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524000"/>
            <a:ext cx="10591800" cy="200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eaLnBrk="1" hangingPunct="1">
              <a:defRPr/>
            </a:pPr>
            <a:r>
              <a:rPr lang="en-US" altLang="en-US" sz="2400" i="1" dirty="0">
                <a:ln w="0"/>
                <a:effectLst>
                  <a:outerShdw blurRad="38100" dist="19050" dir="2700000" algn="tl" rotWithShape="0">
                    <a:schemeClr val="dk1">
                      <a:alpha val="40000"/>
                    </a:schemeClr>
                  </a:outerShdw>
                </a:effectLst>
                <a:latin typeface="Times New Roman" panose="02020603050405020304" pitchFamily="18" charset="0"/>
              </a:rPr>
              <a:t>It is important to write a draft of your literature review and take notes on important points and ideas such as : </a:t>
            </a:r>
            <a:r>
              <a:rPr lang="en-US" altLang="en-US" sz="2400" i="1"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rPr>
              <a:t>purpose</a:t>
            </a:r>
            <a:r>
              <a:rPr lang="en-US" altLang="en-US" sz="2400" i="1" dirty="0">
                <a:ln w="0"/>
                <a:effectLst>
                  <a:outerShdw blurRad="38100" dist="19050" dir="2700000" algn="tl" rotWithShape="0">
                    <a:schemeClr val="dk1">
                      <a:alpha val="40000"/>
                    </a:schemeClr>
                  </a:outerShdw>
                </a:effectLst>
                <a:latin typeface="Times New Roman" panose="02020603050405020304" pitchFamily="18" charset="0"/>
              </a:rPr>
              <a:t> of study reviewed, </a:t>
            </a:r>
            <a:r>
              <a:rPr lang="en-US" altLang="en-US" sz="2400" i="1"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rPr>
              <a:t>synopsis</a:t>
            </a:r>
            <a:r>
              <a:rPr lang="en-US" altLang="en-US" sz="2400" i="1" dirty="0">
                <a:ln w="0"/>
                <a:effectLst>
                  <a:outerShdw blurRad="38100" dist="19050" dir="2700000" algn="tl" rotWithShape="0">
                    <a:schemeClr val="dk1">
                      <a:alpha val="40000"/>
                    </a:schemeClr>
                  </a:outerShdw>
                </a:effectLst>
                <a:latin typeface="Times New Roman" panose="02020603050405020304" pitchFamily="18" charset="0"/>
              </a:rPr>
              <a:t> of content, </a:t>
            </a:r>
            <a:r>
              <a:rPr lang="en-US" altLang="en-US" sz="2400" i="1"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rPr>
              <a:t>research design or methods</a:t>
            </a:r>
            <a:r>
              <a:rPr lang="en-US" altLang="en-US" sz="2400" i="1" dirty="0">
                <a:ln w="0"/>
                <a:effectLst>
                  <a:outerShdw blurRad="38100" dist="19050" dir="2700000" algn="tl" rotWithShape="0">
                    <a:schemeClr val="dk1">
                      <a:alpha val="40000"/>
                    </a:schemeClr>
                  </a:outerShdw>
                </a:effectLst>
                <a:latin typeface="Times New Roman" panose="02020603050405020304" pitchFamily="18" charset="0"/>
              </a:rPr>
              <a:t> used in study, and brief review of </a:t>
            </a:r>
            <a:r>
              <a:rPr lang="en-US" altLang="en-US" sz="2400" i="1"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rPr>
              <a:t>findings</a:t>
            </a:r>
            <a:r>
              <a:rPr lang="en-US" altLang="en-US" sz="2400" i="1" dirty="0">
                <a:ln w="0"/>
                <a:effectLst>
                  <a:outerShdw blurRad="38100" dist="19050" dir="2700000" algn="tl" rotWithShape="0">
                    <a:schemeClr val="dk1">
                      <a:alpha val="40000"/>
                    </a:schemeClr>
                  </a:outerShdw>
                </a:effectLst>
                <a:latin typeface="Times New Roman" panose="02020603050405020304" pitchFamily="18" charset="0"/>
              </a:rPr>
              <a:t>. </a:t>
            </a:r>
          </a:p>
          <a:p>
            <a:pPr algn="ctr" eaLnBrk="1" hangingPunct="1">
              <a:defRPr/>
            </a:pPr>
            <a:endParaRPr lang="en-US" altLang="en-US" sz="2000" i="1" dirty="0">
              <a:ln w="0"/>
              <a:effectLst>
                <a:outerShdw blurRad="38100" dist="19050" dir="2700000" algn="tl" rotWithShape="0">
                  <a:schemeClr val="dk1">
                    <a:alpha val="40000"/>
                  </a:schemeClr>
                </a:outerShdw>
              </a:effectLst>
              <a:latin typeface="Times New Roman" panose="02020603050405020304" pitchFamily="18" charset="0"/>
            </a:endParaRPr>
          </a:p>
          <a:p>
            <a:pPr eaLnBrk="1" hangingPunct="1">
              <a:defRPr/>
            </a:pPr>
            <a:r>
              <a:rPr lang="en-US" altLang="en-US" sz="2800" dirty="0">
                <a:ln w="0"/>
                <a:solidFill>
                  <a:schemeClr val="accent2">
                    <a:lumMod val="75000"/>
                  </a:schemeClr>
                </a:solidFill>
                <a:effectLst>
                  <a:outerShdw blurRad="38100" dist="19050" dir="2700000" algn="tl" rotWithShape="0">
                    <a:schemeClr val="dk1">
                      <a:alpha val="40000"/>
                    </a:schemeClr>
                  </a:outerShdw>
                </a:effectLst>
                <a:latin typeface="The Serif Hand Black" panose="020F0502020204030204" pitchFamily="66" charset="0"/>
              </a:rPr>
              <a:t>This will help you stay organized</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a:t>
            </a:r>
          </a:p>
        </p:txBody>
      </p:sp>
    </p:spTree>
    <p:extLst>
      <p:ext uri="{BB962C8B-B14F-4D97-AF65-F5344CB8AC3E}">
        <p14:creationId xmlns:p14="http://schemas.microsoft.com/office/powerpoint/2010/main" val="3260466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1898" y="1538899"/>
            <a:ext cx="10812720" cy="4437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eaLnBrk="1" fontAlgn="auto" hangingPunct="1">
              <a:spcBef>
                <a:spcPts val="0"/>
              </a:spcBef>
              <a:spcAft>
                <a:spcPts val="0"/>
              </a:spcAft>
            </a:pPr>
            <a:r>
              <a:rPr lang="en-MY" dirty="0">
                <a:solidFill>
                  <a:schemeClr val="tx1"/>
                </a:solidFill>
              </a:rPr>
              <a:t>Two studies were examined to understand the impact of social media on mental health. The first study conducted by </a:t>
            </a:r>
            <a:r>
              <a:rPr lang="en-MY" dirty="0">
                <a:solidFill>
                  <a:srgbClr val="FF0000"/>
                </a:solidFill>
              </a:rPr>
              <a:t>Smith and Johnson in 2020 </a:t>
            </a:r>
            <a:r>
              <a:rPr lang="en-MY" dirty="0">
                <a:solidFill>
                  <a:schemeClr val="tx1"/>
                </a:solidFill>
              </a:rPr>
              <a:t>utilized a survey of 500 young adults and self-report measures to investigate the relationship between social media usage and mental health. Their findings revealed a significant association between increased use of social media and higher levels of anxiety and depression among young adults. However, it's important to note that the data in this study is self-reported, which may introduce response bias, and the sample had limited demographic diversity.</a:t>
            </a:r>
          </a:p>
          <a:p>
            <a:pPr algn="just" eaLnBrk="1" fontAlgn="auto" hangingPunct="1">
              <a:spcBef>
                <a:spcPts val="0"/>
              </a:spcBef>
              <a:spcAft>
                <a:spcPts val="0"/>
              </a:spcAft>
            </a:pPr>
            <a:endParaRPr lang="en-MY" dirty="0">
              <a:solidFill>
                <a:schemeClr val="tx1"/>
              </a:solidFill>
            </a:endParaRPr>
          </a:p>
          <a:p>
            <a:pPr algn="just" eaLnBrk="1" fontAlgn="auto" hangingPunct="1">
              <a:spcBef>
                <a:spcPts val="0"/>
              </a:spcBef>
              <a:spcAft>
                <a:spcPts val="0"/>
              </a:spcAft>
            </a:pPr>
            <a:r>
              <a:rPr lang="en-MY" dirty="0">
                <a:solidFill>
                  <a:schemeClr val="tx1"/>
                </a:solidFill>
              </a:rPr>
              <a:t>The second study, carried out by </a:t>
            </a:r>
            <a:r>
              <a:rPr lang="en-MY" b="1" dirty="0">
                <a:solidFill>
                  <a:srgbClr val="FF0000"/>
                </a:solidFill>
              </a:rPr>
              <a:t>Garcia and Lee in 2019</a:t>
            </a:r>
            <a:r>
              <a:rPr lang="en-MY" dirty="0">
                <a:solidFill>
                  <a:schemeClr val="tx1"/>
                </a:solidFill>
              </a:rPr>
              <a:t>, employed a meta-analysis approach, aggregating data from 15 previous studies to assess the impact of social media use on well-being. Their meta-analysis showed a small but statistically significant negative correlation between social media use and overall well-being. This approach allowed for a broad perspective, considering existing research. However, it is limited to the data available from those previous studies, and it may not capture all relevant variables contributing to the complex relationship between social media and mental health.</a:t>
            </a: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1077218"/>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Writing Up Literature Review (cont.)   </a:t>
            </a:r>
            <a:endParaRPr lang="ar-YE" sz="3200" b="1" dirty="0">
              <a:solidFill>
                <a:prstClr val="white"/>
              </a:solidFill>
              <a:latin typeface="Agency FB" panose="020B0503020202020204" pitchFamily="34" charset="0"/>
            </a:endParaRPr>
          </a:p>
          <a:p>
            <a:pPr algn="ctr" eaLnBrk="1" fontAlgn="auto" hangingPunct="1">
              <a:spcBef>
                <a:spcPts val="0"/>
              </a:spcBef>
              <a:spcAft>
                <a:spcPts val="0"/>
              </a:spcAft>
            </a:pPr>
            <a:endParaRPr lang="en-US"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4558" y="37441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Rectangle 1">
            <a:extLst>
              <a:ext uri="{FF2B5EF4-FFF2-40B4-BE49-F238E27FC236}">
                <a16:creationId xmlns:a16="http://schemas.microsoft.com/office/drawing/2014/main" id="{F69AC3DA-A82C-D5A6-A0F6-55CC7B6B9234}"/>
              </a:ext>
            </a:extLst>
          </p:cNvPr>
          <p:cNvSpPr>
            <a:spLocks noChangeArrowheads="1"/>
          </p:cNvSpPr>
          <p:nvPr/>
        </p:nvSpPr>
        <p:spPr bwMode="auto">
          <a:xfrm>
            <a:off x="0" y="0"/>
            <a:ext cx="10490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Söhne"/>
              </a:rPr>
              <a:t>Synthesis Matrix for Literature Review </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a:ln>
                  <a:noFill/>
                </a:ln>
                <a:solidFill>
                  <a:schemeClr val="tx1"/>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69236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37019"/>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Citations Styles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617280" y="2971053"/>
            <a:ext cx="10812720" cy="2246769"/>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eaLnBrk="1" hangingPunct="1">
              <a:buFont typeface="+mj-lt"/>
              <a:buAutoNum type="arabicPeriod"/>
              <a:defRPr/>
            </a:pPr>
            <a:r>
              <a:rPr lang="en-US" altLang="en-US" sz="2000" i="1" dirty="0">
                <a:ln w="0"/>
                <a:solidFill>
                  <a:srgbClr val="7030A0"/>
                </a:solidFill>
                <a:effectLst>
                  <a:outerShdw blurRad="38100" dist="19050" dir="2700000" algn="tl" rotWithShape="0">
                    <a:schemeClr val="dk1">
                      <a:alpha val="40000"/>
                    </a:schemeClr>
                  </a:outerShdw>
                </a:effectLst>
                <a:latin typeface="Times New Roman" panose="02020603050405020304" pitchFamily="18" charset="0"/>
              </a:rPr>
              <a:t>Parenthetical Citations</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identifying details of the source in parentheses in the text—usually the author’s last name and the publication date, plus a page number if relevant (author-date). Sometimes the publication date is omitted (author-page). </a:t>
            </a:r>
          </a:p>
          <a:p>
            <a:pPr marL="457200" indent="-457200" eaLnBrk="1" hangingPunct="1">
              <a:buFont typeface="+mj-lt"/>
              <a:buAutoNum type="arabicPeriod"/>
              <a:defRPr/>
            </a:pPr>
            <a:r>
              <a:rPr lang="en-US" altLang="en-US" sz="2000" i="1" dirty="0">
                <a:ln w="0"/>
                <a:solidFill>
                  <a:srgbClr val="7030A0"/>
                </a:solidFill>
                <a:effectLst>
                  <a:outerShdw blurRad="38100" dist="19050" dir="2700000" algn="tl" rotWithShape="0">
                    <a:schemeClr val="dk1">
                      <a:alpha val="40000"/>
                    </a:schemeClr>
                  </a:outerShdw>
                </a:effectLst>
                <a:latin typeface="Times New Roman" panose="02020603050405020304" pitchFamily="18" charset="0"/>
              </a:rPr>
              <a:t>Numerical Citations</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a number in brackets or in superscript, which corresponds to an entry in the numbered reference list.</a:t>
            </a:r>
          </a:p>
          <a:p>
            <a:pPr marL="457200" indent="-457200" eaLnBrk="1" hangingPunct="1">
              <a:buFont typeface="+mj-lt"/>
              <a:buAutoNum type="arabicPeriod"/>
              <a:defRPr/>
            </a:pPr>
            <a:r>
              <a:rPr lang="en-US" altLang="en-US" sz="2000" i="1" dirty="0">
                <a:ln w="0"/>
                <a:solidFill>
                  <a:srgbClr val="7030A0"/>
                </a:solidFill>
                <a:effectLst>
                  <a:outerShdw blurRad="38100" dist="19050" dir="2700000" algn="tl" rotWithShape="0">
                    <a:schemeClr val="dk1">
                      <a:alpha val="40000"/>
                    </a:schemeClr>
                  </a:outerShdw>
                </a:effectLst>
                <a:latin typeface="Times New Roman" panose="02020603050405020304" pitchFamily="18" charset="0"/>
              </a:rPr>
              <a:t>Note Citations</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a full citation in a footnote or endnote, which is indicated in the text with a superscript number or symbol.</a:t>
            </a: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617280" y="1600200"/>
            <a:ext cx="1081272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eaLnBrk="1" hangingPunct="1">
              <a:defRPr/>
            </a:pPr>
            <a:r>
              <a:rPr lang="en-US" altLang="en-US" sz="2400" i="1" dirty="0">
                <a:ln w="0"/>
                <a:effectLst>
                  <a:outerShdw blurRad="38100" dist="19050" dir="2700000" algn="tl" rotWithShape="0">
                    <a:schemeClr val="dk1">
                      <a:alpha val="40000"/>
                    </a:schemeClr>
                  </a:outerShdw>
                </a:effectLst>
                <a:latin typeface="Times New Roman" panose="02020603050405020304" pitchFamily="18" charset="0"/>
              </a:rPr>
              <a:t>A citation style, also known as a reference system, is a set of rules for properly crediting the sources you've used in your writing. </a:t>
            </a:r>
          </a:p>
          <a:p>
            <a:pPr algn="ctr" eaLnBrk="1" hangingPunct="1">
              <a:defRPr/>
            </a:pPr>
            <a:endParaRPr lang="en-US" altLang="en-US" sz="1000" i="1" dirty="0">
              <a:ln w="0"/>
              <a:effectLst>
                <a:outerShdw blurRad="38100" dist="19050" dir="2700000" algn="tl" rotWithShape="0">
                  <a:schemeClr val="dk1">
                    <a:alpha val="40000"/>
                  </a:schemeClr>
                </a:outerShdw>
              </a:effectLst>
              <a:latin typeface="Times New Roman" panose="02020603050405020304" pitchFamily="18" charset="0"/>
            </a:endParaRPr>
          </a:p>
          <a:p>
            <a:pPr eaLnBrk="1" hangingPunct="1">
              <a:defRPr/>
            </a:pPr>
            <a:r>
              <a:rPr lang="en-US" altLang="en-US" sz="2000" dirty="0">
                <a:ln w="0"/>
                <a:solidFill>
                  <a:schemeClr val="accent2">
                    <a:lumMod val="75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There are several different citation styles that are commonly used are categorizes in</a:t>
            </a:r>
            <a:r>
              <a:rPr lang="en-US" altLang="en-US" sz="16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561490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37019"/>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Focus of MLA &amp; APA Styles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1074480" y="2133600"/>
            <a:ext cx="4716720" cy="830997"/>
          </a:xfrm>
          <a:prstGeom prst="rect">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eaLnBrk="1" hangingPunct="1">
              <a:defRPr/>
            </a:pPr>
            <a:r>
              <a:rPr lang="en-US" altLang="en-US" sz="2400" i="1" dirty="0">
                <a:ln w="0"/>
                <a:effectLst>
                  <a:outerShdw blurRad="38100" dist="19050" dir="2700000" algn="tl" rotWithShape="0">
                    <a:schemeClr val="dk1">
                      <a:alpha val="40000"/>
                    </a:schemeClr>
                  </a:outerShdw>
                </a:effectLst>
                <a:latin typeface="Times New Roman" panose="02020603050405020304" pitchFamily="18" charset="0"/>
              </a:rPr>
              <a:t>Modern Language Association (MLA)</a:t>
            </a:r>
          </a:p>
        </p:txBody>
      </p:sp>
      <p:sp>
        <p:nvSpPr>
          <p:cNvPr id="5" name="TextBox 6">
            <a:extLst>
              <a:ext uri="{FF2B5EF4-FFF2-40B4-BE49-F238E27FC236}">
                <a16:creationId xmlns:a16="http://schemas.microsoft.com/office/drawing/2014/main" id="{2B36AB4C-208B-F317-7871-3E7299C501AC}"/>
              </a:ext>
            </a:extLst>
          </p:cNvPr>
          <p:cNvSpPr txBox="1">
            <a:spLocks noChangeArrowheads="1"/>
          </p:cNvSpPr>
          <p:nvPr/>
        </p:nvSpPr>
        <p:spPr bwMode="auto">
          <a:xfrm>
            <a:off x="6247840" y="2182592"/>
            <a:ext cx="4716720" cy="830997"/>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eaLnBrk="1" hangingPunct="1">
              <a:defRPr/>
            </a:pPr>
            <a:r>
              <a:rPr lang="en-US" altLang="en-US" sz="2400" i="1" dirty="0">
                <a:ln w="0"/>
                <a:effectLst>
                  <a:outerShdw blurRad="38100" dist="19050" dir="2700000" algn="tl" rotWithShape="0">
                    <a:schemeClr val="dk1">
                      <a:alpha val="40000"/>
                    </a:schemeClr>
                  </a:outerShdw>
                </a:effectLst>
                <a:latin typeface="Times New Roman" panose="02020603050405020304" pitchFamily="18" charset="0"/>
              </a:rPr>
              <a:t>American Psychological Association (APA)</a:t>
            </a:r>
          </a:p>
        </p:txBody>
      </p:sp>
      <p:sp>
        <p:nvSpPr>
          <p:cNvPr id="7" name="TextBox 6">
            <a:extLst>
              <a:ext uri="{FF2B5EF4-FFF2-40B4-BE49-F238E27FC236}">
                <a16:creationId xmlns:a16="http://schemas.microsoft.com/office/drawing/2014/main" id="{B2CBEF43-B504-18AC-D7F1-24E7EBF3E31E}"/>
              </a:ext>
            </a:extLst>
          </p:cNvPr>
          <p:cNvSpPr txBox="1">
            <a:spLocks noChangeArrowheads="1"/>
          </p:cNvSpPr>
          <p:nvPr/>
        </p:nvSpPr>
        <p:spPr bwMode="auto">
          <a:xfrm>
            <a:off x="6019800" y="2928878"/>
            <a:ext cx="5370265" cy="2862322"/>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Social sciences (i.e. psychology, sociology, and linguistics)</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Focuses on date of publication: “…(Smith &amp; Johnson, 2009)”</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Format is designed for comparison of research and determining relevance</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Often thought of as more difficult by students</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Commonly taught as an alternative citation style</a:t>
            </a:r>
          </a:p>
        </p:txBody>
      </p:sp>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737937" y="2905686"/>
            <a:ext cx="5206225" cy="2246769"/>
          </a:xfrm>
          <a:prstGeom prst="rect">
            <a:avLst/>
          </a:prstGeom>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Humanities and related areas (i.e. literature)</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Focuses on authorship: “…(Smith and Johnson)”</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Format is designed for ease of presentation</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Often viewed as “easier” to follow by students</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Commonly taught first to students </a:t>
            </a:r>
            <a:endParaRPr lang="en-US" altLang="en-US" dirty="0">
              <a:ln w="0"/>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173434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3440" y="1518003"/>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Basics of MLA &amp; APA Citations (Book Example)</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785893" y="1575451"/>
            <a:ext cx="4716720" cy="830997"/>
          </a:xfrm>
          <a:prstGeom prst="rect">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eaLnBrk="1" hangingPunct="1">
              <a:defRPr/>
            </a:pPr>
            <a:r>
              <a:rPr lang="en-US" altLang="en-US" sz="2400" i="1" dirty="0">
                <a:ln w="0"/>
                <a:effectLst>
                  <a:outerShdw blurRad="38100" dist="19050" dir="2700000" algn="tl" rotWithShape="0">
                    <a:schemeClr val="dk1">
                      <a:alpha val="40000"/>
                    </a:schemeClr>
                  </a:outerShdw>
                </a:effectLst>
                <a:latin typeface="Times New Roman" panose="02020603050405020304" pitchFamily="18" charset="0"/>
              </a:rPr>
              <a:t>Modern Language Association (MLA)</a:t>
            </a:r>
          </a:p>
        </p:txBody>
      </p:sp>
      <p:sp>
        <p:nvSpPr>
          <p:cNvPr id="5" name="TextBox 6">
            <a:extLst>
              <a:ext uri="{FF2B5EF4-FFF2-40B4-BE49-F238E27FC236}">
                <a16:creationId xmlns:a16="http://schemas.microsoft.com/office/drawing/2014/main" id="{2B36AB4C-208B-F317-7871-3E7299C501AC}"/>
              </a:ext>
            </a:extLst>
          </p:cNvPr>
          <p:cNvSpPr txBox="1">
            <a:spLocks noChangeArrowheads="1"/>
          </p:cNvSpPr>
          <p:nvPr/>
        </p:nvSpPr>
        <p:spPr bwMode="auto">
          <a:xfrm>
            <a:off x="6239541" y="1581444"/>
            <a:ext cx="4716720" cy="830997"/>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eaLnBrk="1" hangingPunct="1">
              <a:defRPr/>
            </a:pPr>
            <a:r>
              <a:rPr lang="en-US" altLang="en-US" sz="2400" i="1" dirty="0">
                <a:ln w="0"/>
                <a:effectLst>
                  <a:outerShdw blurRad="38100" dist="19050" dir="2700000" algn="tl" rotWithShape="0">
                    <a:schemeClr val="dk1">
                      <a:alpha val="40000"/>
                    </a:schemeClr>
                  </a:outerShdw>
                </a:effectLst>
                <a:latin typeface="Times New Roman" panose="02020603050405020304" pitchFamily="18" charset="0"/>
              </a:rPr>
              <a:t>American Psychological Association (APA)</a:t>
            </a:r>
          </a:p>
        </p:txBody>
      </p:sp>
      <p:sp>
        <p:nvSpPr>
          <p:cNvPr id="7" name="TextBox 6">
            <a:extLst>
              <a:ext uri="{FF2B5EF4-FFF2-40B4-BE49-F238E27FC236}">
                <a16:creationId xmlns:a16="http://schemas.microsoft.com/office/drawing/2014/main" id="{B2CBEF43-B504-18AC-D7F1-24E7EBF3E31E}"/>
              </a:ext>
            </a:extLst>
          </p:cNvPr>
          <p:cNvSpPr txBox="1">
            <a:spLocks noChangeArrowheads="1"/>
          </p:cNvSpPr>
          <p:nvPr/>
        </p:nvSpPr>
        <p:spPr bwMode="auto">
          <a:xfrm>
            <a:off x="6055895" y="2299941"/>
            <a:ext cx="5370265" cy="1631216"/>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Name(s) of author(s)</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Publication year</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Work title</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Publication city</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Publisher</a:t>
            </a:r>
          </a:p>
        </p:txBody>
      </p:sp>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664852" y="2331184"/>
            <a:ext cx="5206225" cy="1631216"/>
          </a:xfrm>
          <a:prstGeom prst="rect">
            <a:avLst/>
          </a:prstGeom>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Name(s) of author(s)</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Work title</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Publication city and year</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Publisher</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Publication medium (i.e. print, web)</a:t>
            </a:r>
          </a:p>
        </p:txBody>
      </p:sp>
      <p:sp>
        <p:nvSpPr>
          <p:cNvPr id="9" name="TextBox 8">
            <a:extLst>
              <a:ext uri="{FF2B5EF4-FFF2-40B4-BE49-F238E27FC236}">
                <a16:creationId xmlns:a16="http://schemas.microsoft.com/office/drawing/2014/main" id="{25A03ACB-71D6-133E-FC70-BAB01F9F4F2A}"/>
              </a:ext>
            </a:extLst>
          </p:cNvPr>
          <p:cNvSpPr txBox="1">
            <a:spLocks noChangeArrowheads="1"/>
          </p:cNvSpPr>
          <p:nvPr/>
        </p:nvSpPr>
        <p:spPr bwMode="auto">
          <a:xfrm>
            <a:off x="932363" y="3989384"/>
            <a:ext cx="10247064" cy="1908215"/>
          </a:xfrm>
          <a:prstGeom prst="rect">
            <a:avLst/>
          </a:prstGeom>
          <a:solidFill>
            <a:schemeClr val="accent6">
              <a:lumMod val="20000"/>
              <a:lumOff val="80000"/>
            </a:schemeClr>
          </a:solidFill>
          <a:ln/>
        </p:spPr>
        <p:style>
          <a:lnRef idx="1">
            <a:schemeClr val="accent6"/>
          </a:lnRef>
          <a:fillRef idx="2">
            <a:schemeClr val="accent6"/>
          </a:fillRef>
          <a:effectRef idx="1">
            <a:schemeClr val="accent6"/>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In-text citations:</a:t>
            </a:r>
          </a:p>
          <a:p>
            <a:pPr marL="914400" lvl="1"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a:t>
            </a:r>
            <a:r>
              <a:rPr lang="en-US" altLang="en-US" dirty="0">
                <a:ln w="0"/>
                <a:effectLst>
                  <a:outerShdw blurRad="38100" dist="19050" dir="2700000" algn="tl" rotWithShape="0">
                    <a:schemeClr val="dk1">
                      <a:alpha val="40000"/>
                    </a:schemeClr>
                  </a:outerShdw>
                </a:effectLst>
                <a:latin typeface="Times New Roman" panose="02020603050405020304" pitchFamily="18" charset="0"/>
              </a:rPr>
              <a:t>MLA: “…no significant results” (Johnson 34).</a:t>
            </a:r>
          </a:p>
          <a:p>
            <a:pPr marL="914400" lvl="1" indent="-457200" eaLnBrk="1" hangingPunct="1">
              <a:buFont typeface="Wingdings" panose="05000000000000000000" pitchFamily="2" charset="2"/>
              <a:buChar char="q"/>
              <a:defRPr/>
            </a:pPr>
            <a:r>
              <a:rPr lang="en-US" altLang="en-US" dirty="0">
                <a:ln w="0"/>
                <a:effectLst>
                  <a:outerShdw blurRad="38100" dist="19050" dir="2700000" algn="tl" rotWithShape="0">
                    <a:schemeClr val="dk1">
                      <a:alpha val="40000"/>
                    </a:schemeClr>
                  </a:outerShdw>
                </a:effectLst>
                <a:latin typeface="Times New Roman" panose="02020603050405020304" pitchFamily="18" charset="0"/>
              </a:rPr>
              <a:t>	APA: “…no significant results” (Johnson, 2003, p. 34).</a:t>
            </a:r>
          </a:p>
          <a:p>
            <a:pPr marL="457200"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Reference citations:	</a:t>
            </a:r>
          </a:p>
          <a:p>
            <a:pPr marL="914400" lvl="1" indent="-4572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a:t>
            </a:r>
            <a:r>
              <a:rPr lang="en-US" altLang="en-US" dirty="0">
                <a:ln w="0"/>
                <a:effectLst>
                  <a:outerShdw blurRad="38100" dist="19050" dir="2700000" algn="tl" rotWithShape="0">
                    <a:schemeClr val="dk1">
                      <a:alpha val="40000"/>
                    </a:schemeClr>
                  </a:outerShdw>
                </a:effectLst>
                <a:latin typeface="Times New Roman" panose="02020603050405020304" pitchFamily="18" charset="0"/>
              </a:rPr>
              <a:t>MLA: Johnson, Thomas. Studies in College. New York: McGraw-Hill, 2003. Print.</a:t>
            </a:r>
          </a:p>
          <a:p>
            <a:pPr marL="914400" lvl="1" indent="-457200" eaLnBrk="1" hangingPunct="1">
              <a:buFont typeface="Wingdings" panose="05000000000000000000" pitchFamily="2" charset="2"/>
              <a:buChar char="q"/>
              <a:defRPr/>
            </a:pPr>
            <a:r>
              <a:rPr lang="en-US" altLang="en-US" dirty="0">
                <a:ln w="0"/>
                <a:effectLst>
                  <a:outerShdw blurRad="38100" dist="19050" dir="2700000" algn="tl" rotWithShape="0">
                    <a:schemeClr val="dk1">
                      <a:alpha val="40000"/>
                    </a:schemeClr>
                  </a:outerShdw>
                </a:effectLst>
                <a:latin typeface="Times New Roman" panose="02020603050405020304" pitchFamily="18" charset="0"/>
              </a:rPr>
              <a:t>	APA: Johnson, T. (2003). Studies in college. New York, NY: McGraw-Hill</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a:t>
            </a:r>
          </a:p>
        </p:txBody>
      </p:sp>
    </p:spTree>
    <p:extLst>
      <p:ext uri="{BB962C8B-B14F-4D97-AF65-F5344CB8AC3E}">
        <p14:creationId xmlns:p14="http://schemas.microsoft.com/office/powerpoint/2010/main" val="1494491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92" y="1538899"/>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Comparing In-Text Citations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742835" y="1708840"/>
            <a:ext cx="10674245" cy="3662541"/>
          </a:xfrm>
          <a:prstGeom prst="rect">
            <a:avLst/>
          </a:prstGeom>
          <a:ln>
            <a:solidFill>
              <a:schemeClr val="bg1"/>
            </a:solid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eaLnBrk="1" hangingPunct="1">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In-text citations are used when you need to give credit to an author for using a quote (exact wording), paraphrasing (rewording), or discussing his/her ideas. Example: (Mathis and Jones, 2009, pg. 74)</a:t>
            </a:r>
          </a:p>
          <a:p>
            <a:pPr eaLnBrk="1" hangingPunct="1">
              <a:defRPr/>
            </a:pPr>
            <a:endParaRPr lang="en-US" altLang="en-US" sz="1600" dirty="0">
              <a:ln w="0"/>
              <a:effectLst>
                <a:outerShdw blurRad="38100" dist="19050" dir="2700000" algn="tl" rotWithShape="0">
                  <a:schemeClr val="dk1">
                    <a:alpha val="40000"/>
                  </a:schemeClr>
                </a:outerShdw>
              </a:effectLst>
              <a:latin typeface="Times New Roman" panose="02020603050405020304" pitchFamily="18" charset="0"/>
            </a:endParaRPr>
          </a:p>
          <a:p>
            <a:pPr eaLnBrk="1" hangingPunct="1">
              <a:defRPr/>
            </a:pPr>
            <a:r>
              <a:rPr lang="en-US" sz="2000" dirty="0">
                <a:ln w="0"/>
                <a:effectLst>
                  <a:outerShdw blurRad="38100" dist="19050" dir="2700000" algn="tl" rotWithShape="0">
                    <a:schemeClr val="dk1">
                      <a:alpha val="40000"/>
                    </a:schemeClr>
                  </a:outerShdw>
                </a:effectLst>
                <a:latin typeface="Times New Roman" panose="02020603050405020304" pitchFamily="18" charset="0"/>
              </a:rPr>
              <a:t>All in-text citations for MLA and APA must reference the author’s name.</a:t>
            </a:r>
          </a:p>
          <a:p>
            <a:pPr eaLnBrk="1" hangingPunct="1">
              <a:defRPr/>
            </a:pPr>
            <a:endParaRPr lang="en-US" sz="1100" dirty="0">
              <a:ln w="0"/>
              <a:effectLst>
                <a:outerShdw blurRad="38100" dist="19050" dir="2700000" algn="tl" rotWithShape="0">
                  <a:schemeClr val="dk1">
                    <a:alpha val="40000"/>
                  </a:schemeClr>
                </a:outerShdw>
              </a:effectLst>
              <a:latin typeface="Times New Roman" panose="02020603050405020304" pitchFamily="18" charset="0"/>
            </a:endParaRPr>
          </a:p>
          <a:p>
            <a:pPr eaLnBrk="1" hangingPunct="1">
              <a:buClr>
                <a:srgbClr val="0070C0"/>
              </a:buClr>
              <a:buSzPct val="130000"/>
              <a:defRPr/>
            </a:pPr>
            <a:r>
              <a:rPr lang="en-US" sz="2000" dirty="0">
                <a:ln w="0"/>
                <a:effectLst>
                  <a:outerShdw blurRad="38100" dist="19050" dir="2700000" algn="tl" rotWithShape="0">
                    <a:schemeClr val="dk1">
                      <a:alpha val="40000"/>
                    </a:schemeClr>
                  </a:outerShdw>
                </a:effectLst>
                <a:latin typeface="Times New Roman" panose="02020603050405020304" pitchFamily="18" charset="0"/>
              </a:rPr>
              <a:t>Reference to the page number or publication year depends on the situation and citation style.</a:t>
            </a:r>
          </a:p>
          <a:p>
            <a:pPr eaLnBrk="1" hangingPunct="1">
              <a:buClr>
                <a:srgbClr val="0070C0"/>
              </a:buClr>
              <a:buSzPct val="130000"/>
              <a:defRPr/>
            </a:pPr>
            <a:endParaRPr lang="en-US" sz="2000" dirty="0">
              <a:ln w="0"/>
              <a:effectLst>
                <a:outerShdw blurRad="38100" dist="19050" dir="2700000" algn="tl" rotWithShape="0">
                  <a:schemeClr val="dk1">
                    <a:alpha val="40000"/>
                  </a:schemeClr>
                </a:outerShdw>
              </a:effectLst>
              <a:latin typeface="Times New Roman" panose="02020603050405020304" pitchFamily="18" charset="0"/>
            </a:endParaRPr>
          </a:p>
          <a:p>
            <a:pPr marL="800100" lvl="1" indent="-342900">
              <a:buClr>
                <a:srgbClr val="0070C0"/>
              </a:buClr>
              <a:buSzPct val="130000"/>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When using APA, always give the year of publication.</a:t>
            </a:r>
          </a:p>
          <a:p>
            <a:pPr marL="800100" lvl="1" indent="-342900">
              <a:buClr>
                <a:srgbClr val="0070C0"/>
              </a:buClr>
              <a:buSzPct val="130000"/>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When quoting, always give the page number in MLA &amp; APA.</a:t>
            </a:r>
          </a:p>
          <a:p>
            <a:pPr marL="800100" lvl="1" indent="-342900">
              <a:buClr>
                <a:srgbClr val="0070C0"/>
              </a:buClr>
              <a:buSzPct val="130000"/>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When paraphrasing or simply referencing, no page number is needed for either style.</a:t>
            </a:r>
          </a:p>
          <a:p>
            <a:pPr lvl="1">
              <a:buClr>
                <a:srgbClr val="0070C0"/>
              </a:buClr>
              <a:buSzPct val="130000"/>
            </a:pPr>
            <a:endParaRPr lang="en-US" sz="2300" dirty="0">
              <a:latin typeface="Arial" panose="020B0604020202020204" pitchFamily="34" charset="0"/>
              <a:cs typeface="Arial" panose="020B0604020202020204" pitchFamily="34" charset="0"/>
            </a:endParaRPr>
          </a:p>
          <a:p>
            <a:pPr eaLnBrk="1" hangingPunct="1">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3200538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92" y="1538899"/>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Comparing In-Text Citations (Cont..)</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742835" y="1708840"/>
            <a:ext cx="10674245" cy="4093428"/>
          </a:xfrm>
          <a:prstGeom prst="rect">
            <a:avLst/>
          </a:prstGeom>
          <a:ln>
            <a:solidFill>
              <a:schemeClr val="bg1"/>
            </a:solid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eaLnBrk="1" hangingPunct="1">
              <a:defRPr/>
            </a:pPr>
            <a:r>
              <a:rPr lang="en-US" altLang="en-US" sz="2000" dirty="0">
                <a:ln w="0"/>
                <a:solidFill>
                  <a:schemeClr val="accent1">
                    <a:lumMod val="60000"/>
                    <a:lumOff val="40000"/>
                  </a:schemeClr>
                </a:solidFill>
                <a:effectLst>
                  <a:outerShdw blurRad="38100" dist="19050" dir="2700000" algn="tl" rotWithShape="0">
                    <a:schemeClr val="dk1">
                      <a:alpha val="40000"/>
                    </a:schemeClr>
                  </a:outerShdw>
                </a:effectLst>
                <a:latin typeface="Times New Roman" panose="02020603050405020304" pitchFamily="18" charset="0"/>
              </a:rPr>
              <a:t>Example: “The study provided no significant findings regarding the relationship of gender and success in language classes.” -- Johnson, Thomas and Arlene Maiden. Studies in College. New York: 2003. McGraw-Hill. Print.</a:t>
            </a:r>
          </a:p>
          <a:p>
            <a:pPr eaLnBrk="1" hangingPunct="1">
              <a:defRPr/>
            </a:pPr>
            <a:endParaRPr lang="en-US" altLang="en-US" sz="1600" dirty="0">
              <a:ln w="0"/>
              <a:effectLst>
                <a:outerShdw blurRad="38100" dist="19050" dir="2700000" algn="tl" rotWithShape="0">
                  <a:schemeClr val="dk1">
                    <a:alpha val="40000"/>
                  </a:schemeClr>
                </a:outerShdw>
              </a:effectLst>
              <a:latin typeface="Times New Roman" panose="02020603050405020304" pitchFamily="18" charset="0"/>
            </a:endParaRPr>
          </a:p>
          <a:p>
            <a:r>
              <a:rPr lang="en-US" sz="2000" dirty="0">
                <a:solidFill>
                  <a:srgbClr val="0070C0"/>
                </a:solidFill>
                <a:latin typeface="Arial" panose="020B0604020202020204" pitchFamily="34" charset="0"/>
                <a:cs typeface="Arial" panose="020B0604020202020204" pitchFamily="34" charset="0"/>
              </a:rPr>
              <a:t>Paraphrase</a:t>
            </a:r>
          </a:p>
          <a:p>
            <a:r>
              <a:rPr lang="en-US" sz="2000" dirty="0"/>
              <a:t>	</a:t>
            </a:r>
            <a:r>
              <a:rPr lang="en-US" b="1" dirty="0">
                <a:solidFill>
                  <a:schemeClr val="tx1"/>
                </a:solidFill>
                <a:latin typeface="Times New Roman" panose="02020603050405020304" pitchFamily="18" charset="0"/>
                <a:cs typeface="Times New Roman" panose="02020603050405020304" pitchFamily="18" charset="0"/>
              </a:rPr>
              <a:t>MLA: </a:t>
            </a:r>
            <a:r>
              <a:rPr lang="en-US" dirty="0">
                <a:solidFill>
                  <a:schemeClr val="tx1"/>
                </a:solidFill>
                <a:latin typeface="Times New Roman" panose="02020603050405020304" pitchFamily="18" charset="0"/>
                <a:cs typeface="Times New Roman" panose="02020603050405020304" pitchFamily="18" charset="0"/>
              </a:rPr>
              <a:t>As stated by Johnson and Maiden</a:t>
            </a:r>
            <a:r>
              <a:rPr lang="en-US" b="1" dirty="0">
                <a:solidFill>
                  <a:schemeClr val="tx1"/>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the research showed that there was…</a:t>
            </a:r>
            <a:endParaRPr lang="en-US" b="1" dirty="0">
              <a:solidFill>
                <a:schemeClr val="tx1"/>
              </a:solidFill>
              <a:latin typeface="Times New Roman" panose="02020603050405020304" pitchFamily="18" charset="0"/>
              <a:cs typeface="Times New Roman" panose="02020603050405020304" pitchFamily="18" charset="0"/>
            </a:endParaRPr>
          </a:p>
          <a:p>
            <a:r>
              <a:rPr lang="en-US" b="1" dirty="0">
                <a:solidFill>
                  <a:schemeClr val="tx1"/>
                </a:solidFill>
                <a:latin typeface="Times New Roman" panose="02020603050405020304" pitchFamily="18" charset="0"/>
                <a:cs typeface="Times New Roman" panose="02020603050405020304" pitchFamily="18" charset="0"/>
              </a:rPr>
              <a:t>	APA:</a:t>
            </a:r>
            <a:r>
              <a:rPr lang="en-US" dirty="0">
                <a:solidFill>
                  <a:schemeClr val="tx1"/>
                </a:solidFill>
                <a:latin typeface="Times New Roman" panose="02020603050405020304" pitchFamily="18" charset="0"/>
                <a:cs typeface="Times New Roman" panose="02020603050405020304" pitchFamily="18" charset="0"/>
              </a:rPr>
              <a:t> As stated in Johnson &amp; Maiden (2003), the research showed that…</a:t>
            </a:r>
            <a:endParaRPr lang="en-US" sz="2000" b="1" dirty="0">
              <a:solidFill>
                <a:schemeClr val="tx1"/>
              </a:solidFill>
              <a:latin typeface="Times New Roman" panose="02020603050405020304" pitchFamily="18" charset="0"/>
              <a:cs typeface="Times New Roman" panose="02020603050405020304" pitchFamily="18" charset="0"/>
            </a:endParaRPr>
          </a:p>
          <a:p>
            <a:r>
              <a:rPr lang="en-US" sz="2000" dirty="0">
                <a:solidFill>
                  <a:srgbClr val="0070C0"/>
                </a:solidFill>
              </a:rPr>
              <a:t>Quote (incorporation in text)</a:t>
            </a:r>
          </a:p>
          <a:p>
            <a:r>
              <a:rPr lang="en-US" sz="2400" dirty="0"/>
              <a:t>	</a:t>
            </a:r>
            <a:r>
              <a:rPr lang="en-US" b="1" dirty="0">
                <a:latin typeface="Times New Roman" panose="02020603050405020304" pitchFamily="18" charset="0"/>
                <a:cs typeface="Times New Roman" panose="02020603050405020304" pitchFamily="18" charset="0"/>
              </a:rPr>
              <a:t>MLA</a:t>
            </a:r>
            <a:r>
              <a:rPr lang="en-US" dirty="0">
                <a:latin typeface="Times New Roman" panose="02020603050405020304" pitchFamily="18" charset="0"/>
                <a:cs typeface="Times New Roman" panose="02020603050405020304" pitchFamily="18" charset="0"/>
              </a:rPr>
              <a:t>: As Johnson and Maiden explained, their “study…classes” (34).</a:t>
            </a: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APA</a:t>
            </a:r>
            <a:r>
              <a:rPr lang="en-US" dirty="0">
                <a:latin typeface="Times New Roman" panose="02020603050405020304" pitchFamily="18" charset="0"/>
                <a:cs typeface="Times New Roman" panose="02020603050405020304" pitchFamily="18" charset="0"/>
              </a:rPr>
              <a:t>: As Johnson &amp; Maiden (2003) explained, their “study…classes” (p. 34).</a:t>
            </a:r>
          </a:p>
          <a:p>
            <a:r>
              <a:rPr lang="en-US" sz="2000" dirty="0">
                <a:solidFill>
                  <a:srgbClr val="0070C0"/>
                </a:solidFill>
              </a:rPr>
              <a:t>Quote (no incorporation in text)</a:t>
            </a:r>
          </a:p>
          <a:p>
            <a:r>
              <a:rPr lang="en-US" sz="2400" dirty="0">
                <a:solidFill>
                  <a:schemeClr val="tx1"/>
                </a:solidFill>
              </a:rPr>
              <a:t>	</a:t>
            </a:r>
            <a:r>
              <a:rPr lang="en-US" b="1" dirty="0">
                <a:latin typeface="Times New Roman" panose="02020603050405020304" pitchFamily="18" charset="0"/>
                <a:cs typeface="Times New Roman" panose="02020603050405020304" pitchFamily="18" charset="0"/>
              </a:rPr>
              <a:t>MLA</a:t>
            </a:r>
            <a:r>
              <a:rPr lang="en-US" dirty="0">
                <a:latin typeface="Times New Roman" panose="02020603050405020304" pitchFamily="18" charset="0"/>
                <a:cs typeface="Times New Roman" panose="02020603050405020304" pitchFamily="18" charset="0"/>
              </a:rPr>
              <a:t>: “…in language classes” (Johnson and Maiden 34)</a:t>
            </a:r>
          </a:p>
          <a:p>
            <a:r>
              <a:rPr lang="en-US" sz="1800" b="1" dirty="0">
                <a:solidFill>
                  <a:schemeClr val="tx1"/>
                </a:solidFill>
                <a:latin typeface="Arial" panose="020B0604020202020204" pitchFamily="34" charset="0"/>
                <a:cs typeface="Arial" panose="020B0604020202020204" pitchFamily="34" charset="0"/>
              </a:rPr>
              <a:t>	</a:t>
            </a:r>
            <a:r>
              <a:rPr lang="en-US" b="1" dirty="0">
                <a:latin typeface="Times New Roman" panose="02020603050405020304" pitchFamily="18" charset="0"/>
                <a:cs typeface="Times New Roman" panose="02020603050405020304" pitchFamily="18" charset="0"/>
              </a:rPr>
              <a:t>APA</a:t>
            </a:r>
            <a:r>
              <a:rPr lang="en-US" dirty="0">
                <a:latin typeface="Times New Roman" panose="02020603050405020304" pitchFamily="18" charset="0"/>
                <a:cs typeface="Times New Roman" panose="02020603050405020304" pitchFamily="18" charset="0"/>
              </a:rPr>
              <a:t>: “…in language classes” (Johnson &amp; Maiden, 2003, p. 34)</a:t>
            </a:r>
          </a:p>
        </p:txBody>
      </p:sp>
    </p:spTree>
    <p:extLst>
      <p:ext uri="{BB962C8B-B14F-4D97-AF65-F5344CB8AC3E}">
        <p14:creationId xmlns:p14="http://schemas.microsoft.com/office/powerpoint/2010/main" val="1539661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92" y="1538899"/>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Comparing References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742835" y="1708840"/>
            <a:ext cx="10812720" cy="4031873"/>
          </a:xfrm>
          <a:prstGeom prst="rect">
            <a:avLst/>
          </a:prstGeom>
          <a:ln>
            <a:solidFill>
              <a:schemeClr val="bg1"/>
            </a:solid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eaLnBrk="1" hangingPunct="1">
              <a:defRPr/>
            </a:pPr>
            <a:r>
              <a:rPr lang="en-US" altLang="en-US" sz="2000" dirty="0">
                <a:ln w="0"/>
                <a:solidFill>
                  <a:schemeClr val="accent1">
                    <a:lumMod val="60000"/>
                    <a:lumOff val="40000"/>
                  </a:schemeClr>
                </a:solidFill>
                <a:effectLst>
                  <a:outerShdw blurRad="38100" dist="19050" dir="2700000" algn="tl" rotWithShape="0">
                    <a:schemeClr val="dk1">
                      <a:alpha val="40000"/>
                    </a:schemeClr>
                  </a:outerShdw>
                </a:effectLst>
                <a:latin typeface="Times New Roman" panose="02020603050405020304" pitchFamily="18" charset="0"/>
              </a:rPr>
              <a:t>A portion at the end of every research paper must be devoted to listing the details for each source you used. All the sources you cited, summarized, or quoted are included here.</a:t>
            </a:r>
          </a:p>
          <a:p>
            <a:pPr eaLnBrk="1" hangingPunct="1">
              <a:defRPr/>
            </a:pPr>
            <a:endParaRPr lang="en-US" altLang="en-US" sz="1600" dirty="0">
              <a:ln w="0"/>
              <a:effectLst>
                <a:outerShdw blurRad="38100" dist="19050" dir="2700000" algn="tl" rotWithShape="0">
                  <a:schemeClr val="dk1">
                    <a:alpha val="40000"/>
                  </a:schemeClr>
                </a:outerShdw>
              </a:effectLst>
              <a:latin typeface="Times New Roman" panose="02020603050405020304" pitchFamily="18" charset="0"/>
            </a:endParaRPr>
          </a:p>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If you've done your citing right, you'll have mentioned each reference work at least once in your paper and included a reference citation for every source you used.</a:t>
            </a: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buClr>
                <a:srgbClr val="0070C0"/>
              </a:buClr>
              <a:buSzPct val="130000"/>
            </a:pP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 citation styles use difference terms for this section:</a:t>
            </a:r>
          </a:p>
          <a:p>
            <a:pPr lvl="1">
              <a:buClr>
                <a:srgbClr val="0070C0"/>
              </a:buClr>
              <a:buSzPct val="130000"/>
              <a:buFont typeface="Arial" panose="020B0604020202020204" pitchFamily="34" charset="0"/>
              <a:buChar char="•"/>
            </a:pPr>
            <a:r>
              <a:rPr lang="en-US" sz="2000" dirty="0">
                <a:ln w="0"/>
                <a:solidFill>
                  <a:schemeClr val="accent1">
                    <a:lumMod val="60000"/>
                    <a:lumOff val="40000"/>
                  </a:schemeClr>
                </a:solidFill>
                <a:effectLst>
                  <a:outerShdw blurRad="38100" dist="19050" dir="2700000" algn="tl" rotWithShape="0">
                    <a:schemeClr val="dk1">
                      <a:alpha val="40000"/>
                    </a:schemeClr>
                  </a:outerShdw>
                </a:effectLst>
                <a:latin typeface="Times New Roman" panose="02020603050405020304" pitchFamily="18" charset="0"/>
              </a:rPr>
              <a:t>MLA</a:t>
            </a:r>
            <a:r>
              <a:rPr lang="en-US" sz="2200" dirty="0">
                <a:latin typeface="Arial" panose="020B0604020202020204" pitchFamily="34" charset="0"/>
                <a:cs typeface="Arial" panose="020B0604020202020204" pitchFamily="34" charset="0"/>
              </a:rPr>
              <a:t>: </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Bibliography (Works Cited title)</a:t>
            </a:r>
          </a:p>
          <a:p>
            <a:pPr lvl="1">
              <a:buClr>
                <a:srgbClr val="0070C0"/>
              </a:buClr>
              <a:buSzPct val="130000"/>
              <a:buFont typeface="Arial" panose="020B0604020202020204" pitchFamily="34" charset="0"/>
              <a:buChar char="•"/>
            </a:pPr>
            <a:r>
              <a:rPr lang="en-US" sz="2000" dirty="0">
                <a:ln w="0"/>
                <a:solidFill>
                  <a:schemeClr val="accent1">
                    <a:lumMod val="60000"/>
                    <a:lumOff val="40000"/>
                  </a:schemeClr>
                </a:solidFill>
                <a:effectLst>
                  <a:outerShdw blurRad="38100" dist="19050" dir="2700000" algn="tl" rotWithShape="0">
                    <a:schemeClr val="dk1">
                      <a:alpha val="40000"/>
                    </a:schemeClr>
                  </a:outerShdw>
                </a:effectLst>
                <a:latin typeface="Times New Roman" panose="02020603050405020304" pitchFamily="18" charset="0"/>
              </a:rPr>
              <a:t>APA</a:t>
            </a:r>
            <a:r>
              <a:rPr lang="en-US" sz="2200" dirty="0">
                <a:latin typeface="Arial" panose="020B0604020202020204" pitchFamily="34" charset="0"/>
                <a:cs typeface="Arial" panose="020B0604020202020204" pitchFamily="34" charset="0"/>
              </a:rPr>
              <a:t>: </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 Page (Reference title)</a:t>
            </a:r>
          </a:p>
          <a:p>
            <a:pPr>
              <a:buClr>
                <a:srgbClr val="0070C0"/>
              </a:buClr>
              <a:buSzPct val="130000"/>
            </a:pP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buClr>
                <a:srgbClr val="0070C0"/>
              </a:buClr>
              <a:buSzPct val="130000"/>
            </a:pPr>
            <a:r>
              <a:rPr lang="en-US" sz="2800" dirty="0">
                <a:solidFill>
                  <a:srgbClr val="FF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Citations in MLA and APA styles should be arranged alphabetically by the first letter of the author's last name.</a:t>
            </a:r>
          </a:p>
        </p:txBody>
      </p:sp>
    </p:spTree>
    <p:extLst>
      <p:ext uri="{BB962C8B-B14F-4D97-AF65-F5344CB8AC3E}">
        <p14:creationId xmlns:p14="http://schemas.microsoft.com/office/powerpoint/2010/main" val="1378213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92" y="1538899"/>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Citation Different Types of References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762888" y="1591375"/>
            <a:ext cx="10514712" cy="4154984"/>
          </a:xfrm>
          <a:prstGeom prst="rect">
            <a:avLst/>
          </a:prstGeom>
          <a:ln>
            <a:solidFill>
              <a:schemeClr val="bg1"/>
            </a:solid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a:ln w="0"/>
                <a:solidFill>
                  <a:schemeClr val="accent1">
                    <a:lumMod val="60000"/>
                    <a:lumOff val="40000"/>
                  </a:schemeClr>
                </a:solidFill>
                <a:effectLst>
                  <a:outerShdw blurRad="38100" dist="19050" dir="2700000" algn="tl" rotWithShape="0">
                    <a:schemeClr val="dk1">
                      <a:alpha val="40000"/>
                    </a:schemeClr>
                  </a:outerShdw>
                </a:effectLst>
                <a:latin typeface="Times New Roman" panose="02020603050405020304" pitchFamily="18" charset="0"/>
              </a:rPr>
              <a:t>Book Template	</a:t>
            </a:r>
          </a:p>
          <a:p>
            <a:r>
              <a:rPr lang="en-US" sz="2000" dirty="0"/>
              <a:t>	</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MLA: </a:t>
            </a:r>
            <a:r>
              <a:rPr lang="en-US" dirty="0" err="1">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Lastname</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a:t>
            </a:r>
            <a:r>
              <a:rPr lang="en-US" dirty="0" err="1">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Firstname</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Title of Work. City of Pub: Publisher, Year. Medium.</a:t>
            </a:r>
          </a:p>
          <a:p>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APA: </a:t>
            </a:r>
            <a:r>
              <a:rPr lang="en-US" dirty="0" err="1">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Lastname</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First Initial. (Year). Title of work. City of Pub, State: Publisher.</a:t>
            </a:r>
          </a:p>
          <a:p>
            <a:r>
              <a:rPr lang="en-US" sz="2000" dirty="0">
                <a:ln w="0"/>
                <a:solidFill>
                  <a:schemeClr val="accent1">
                    <a:lumMod val="60000"/>
                    <a:lumOff val="40000"/>
                  </a:schemeClr>
                </a:solidFill>
                <a:effectLst>
                  <a:outerShdw blurRad="38100" dist="19050" dir="2700000" algn="tl" rotWithShape="0">
                    <a:schemeClr val="dk1">
                      <a:alpha val="40000"/>
                    </a:schemeClr>
                  </a:outerShdw>
                </a:effectLst>
                <a:latin typeface="Times New Roman" panose="02020603050405020304" pitchFamily="18" charset="0"/>
              </a:rPr>
              <a:t>Articles in Journals Template</a:t>
            </a:r>
          </a:p>
          <a:p>
            <a:r>
              <a:rPr lang="en-US" sz="2000" dirty="0">
                <a:ln w="0"/>
                <a:solidFill>
                  <a:schemeClr val="accent1">
                    <a:lumMod val="60000"/>
                    <a:lumOff val="40000"/>
                  </a:schemeClr>
                </a:solidFill>
                <a:effectLst>
                  <a:outerShdw blurRad="38100" dist="19050" dir="2700000" algn="tl" rotWithShape="0">
                    <a:schemeClr val="dk1">
                      <a:alpha val="40000"/>
                    </a:schemeClr>
                  </a:outerShdw>
                </a:effectLst>
                <a:latin typeface="Times New Roman" panose="02020603050405020304" pitchFamily="18" charset="0"/>
              </a:rPr>
              <a:t>	</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MLA: </a:t>
            </a:r>
            <a:r>
              <a:rPr lang="en-US" dirty="0" err="1">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Lastname</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a:t>
            </a:r>
            <a:r>
              <a:rPr lang="en-US" dirty="0" err="1">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Firstname</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“Title of Work.” Journal Title </a:t>
            </a:r>
            <a:r>
              <a:rPr lang="en-US" dirty="0" err="1">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Volume.Issue</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(Year):</a:t>
            </a:r>
          </a:p>
          <a:p>
            <a:pPr lvl="1"/>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page numbers. Medium.</a:t>
            </a:r>
          </a:p>
          <a:p>
            <a:pPr lvl="1"/>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APA: </a:t>
            </a:r>
            <a:r>
              <a:rPr lang="en-US" dirty="0" err="1">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Lastname</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First Initial. (Year). Title of work. Journal Title, Volume(Issue), page</a:t>
            </a:r>
          </a:p>
          <a:p>
            <a:pPr lvl="1"/>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numbers.</a:t>
            </a:r>
          </a:p>
          <a:p>
            <a:r>
              <a:rPr lang="en-US" sz="2000" dirty="0">
                <a:ln w="0"/>
                <a:solidFill>
                  <a:schemeClr val="accent1">
                    <a:lumMod val="60000"/>
                    <a:lumOff val="40000"/>
                  </a:schemeClr>
                </a:solidFill>
                <a:effectLst>
                  <a:outerShdw blurRad="38100" dist="19050" dir="2700000" algn="tl" rotWithShape="0">
                    <a:schemeClr val="dk1">
                      <a:alpha val="40000"/>
                    </a:schemeClr>
                  </a:outerShdw>
                </a:effectLst>
                <a:latin typeface="Times New Roman" panose="02020603050405020304" pitchFamily="18" charset="0"/>
              </a:rPr>
              <a:t>Online Sources Template</a:t>
            </a:r>
          </a:p>
          <a:p>
            <a:r>
              <a:rPr lang="en-US" sz="2000" dirty="0">
                <a:ln w="0"/>
                <a:solidFill>
                  <a:schemeClr val="accent1">
                    <a:lumMod val="60000"/>
                    <a:lumOff val="40000"/>
                  </a:schemeClr>
                </a:solidFill>
                <a:effectLst>
                  <a:outerShdw blurRad="38100" dist="19050" dir="2700000" algn="tl" rotWithShape="0">
                    <a:schemeClr val="dk1">
                      <a:alpha val="40000"/>
                    </a:schemeClr>
                  </a:outerShdw>
                </a:effectLst>
                <a:latin typeface="Times New Roman" panose="02020603050405020304" pitchFamily="18" charset="0"/>
              </a:rPr>
              <a:t>	</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MLA: Author. Title of Site. Sponsor, Date created (use n.d. if not given). Medium.</a:t>
            </a:r>
          </a:p>
          <a:p>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Date accessed. &lt;URL (optional)/&gt;.</a:t>
            </a:r>
          </a:p>
          <a:p>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APA: Author. (Year, Month[use n.d. if not given]). Article or page sub-title. Major</a:t>
            </a:r>
          </a:p>
          <a:p>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Publication Title, volume or issue number (if available). Retrieved from</a:t>
            </a:r>
          </a:p>
          <a:p>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http://url.</a:t>
            </a:r>
          </a:p>
        </p:txBody>
      </p:sp>
    </p:spTree>
    <p:extLst>
      <p:ext uri="{BB962C8B-B14F-4D97-AF65-F5344CB8AC3E}">
        <p14:creationId xmlns:p14="http://schemas.microsoft.com/office/powerpoint/2010/main" val="2204949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92" y="1538899"/>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Reference management software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762888" y="1591375"/>
            <a:ext cx="10514712" cy="1015663"/>
          </a:xfrm>
          <a:prstGeom prst="rect">
            <a:avLst/>
          </a:prstGeom>
          <a:ln>
            <a:solidFill>
              <a:schemeClr val="bg1"/>
            </a:solid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r>
              <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Reference management software is a type of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computer program </a:t>
            </a:r>
            <a:r>
              <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that helps researchers keep track of the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sources</a:t>
            </a:r>
            <a:r>
              <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they use,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retrieve</a:t>
            </a:r>
            <a:r>
              <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and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organize</a:t>
            </a:r>
            <a:r>
              <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those sources,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incorporate in-text citations </a:t>
            </a:r>
            <a:r>
              <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into their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writing</a:t>
            </a:r>
            <a:r>
              <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and generate a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reference list </a:t>
            </a:r>
            <a:r>
              <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in a consistent format across a variety of </a:t>
            </a:r>
            <a:r>
              <a:rPr lang="en-US" sz="20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citation styles.</a:t>
            </a:r>
          </a:p>
        </p:txBody>
      </p:sp>
      <p:pic>
        <p:nvPicPr>
          <p:cNvPr id="11" name="Picture 10">
            <a:extLst>
              <a:ext uri="{FF2B5EF4-FFF2-40B4-BE49-F238E27FC236}">
                <a16:creationId xmlns:a16="http://schemas.microsoft.com/office/drawing/2014/main" id="{BFE226AF-D4E1-A1CB-4D7C-C0DF30C6B298}"/>
              </a:ext>
            </a:extLst>
          </p:cNvPr>
          <p:cNvPicPr>
            <a:picLocks noChangeAspect="1"/>
          </p:cNvPicPr>
          <p:nvPr/>
        </p:nvPicPr>
        <p:blipFill>
          <a:blip r:embed="rId4"/>
          <a:stretch>
            <a:fillRect/>
          </a:stretch>
        </p:blipFill>
        <p:spPr>
          <a:xfrm>
            <a:off x="6794882" y="2582495"/>
            <a:ext cx="4836873" cy="3387387"/>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314B3BB0-2DBC-CCC2-4DD8-090C8DBEB53C}"/>
              </a:ext>
            </a:extLst>
          </p:cNvPr>
          <p:cNvSpPr txBox="1"/>
          <p:nvPr/>
        </p:nvSpPr>
        <p:spPr>
          <a:xfrm>
            <a:off x="786951" y="3012038"/>
            <a:ext cx="6015952" cy="2123658"/>
          </a:xfrm>
          <a:prstGeom prst="rect">
            <a:avLst/>
          </a:prstGeom>
          <a:noFill/>
        </p:spPr>
        <p:txBody>
          <a:bodyPr wrap="square">
            <a:spAutoFit/>
          </a:bodyPr>
          <a:lstStyle/>
          <a:p>
            <a:pPr algn="just" eaLnBrk="1" hangingPunct="1"/>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Why Reference management software need??</a:t>
            </a:r>
          </a:p>
          <a:p>
            <a:pPr marL="342900" indent="-342900" algn="just" eaLnBrk="1" hangingPunct="1">
              <a:buFont typeface="+mj-lt"/>
              <a:buAutoNum type="arabicPeriod"/>
            </a:pPr>
            <a:r>
              <a:rPr lang="en-US" altLang="en-US" sz="1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Organize and tag citations &amp; documents</a:t>
            </a:r>
          </a:p>
          <a:p>
            <a:pPr marL="342900" indent="-342900" algn="just" eaLnBrk="1" hangingPunct="1">
              <a:buFont typeface="+mj-lt"/>
              <a:buAutoNum type="arabicPeriod"/>
            </a:pPr>
            <a:r>
              <a:rPr lang="en-US" altLang="en-US" sz="1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Create instant references in standard formats.</a:t>
            </a:r>
          </a:p>
          <a:p>
            <a:pPr marL="342900" indent="-342900" algn="just" eaLnBrk="1" hangingPunct="1">
              <a:buFont typeface="+mj-lt"/>
              <a:buAutoNum type="arabicPeriod"/>
            </a:pPr>
            <a:r>
              <a:rPr lang="en-US" altLang="en-US" sz="1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Create personal citation database of articles on your topics.</a:t>
            </a:r>
          </a:p>
          <a:p>
            <a:pPr marL="342900" indent="-342900" algn="just" eaLnBrk="1" hangingPunct="1">
              <a:buFont typeface="+mj-lt"/>
              <a:buAutoNum type="arabicPeriod"/>
            </a:pPr>
            <a:r>
              <a:rPr lang="en-US" altLang="en-US" sz="1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Format papers with in-text citations and bibliographies in standard formats.</a:t>
            </a:r>
          </a:p>
          <a:p>
            <a:pPr marL="342900" indent="-342900" algn="just" eaLnBrk="1" hangingPunct="1">
              <a:buFont typeface="+mj-lt"/>
              <a:buAutoNum type="arabicPeriod"/>
            </a:pPr>
            <a:r>
              <a:rPr lang="en-US" altLang="en-US" sz="1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Share your database of citations/articles with others.</a:t>
            </a:r>
          </a:p>
        </p:txBody>
      </p:sp>
    </p:spTree>
    <p:extLst>
      <p:ext uri="{BB962C8B-B14F-4D97-AF65-F5344CB8AC3E}">
        <p14:creationId xmlns:p14="http://schemas.microsoft.com/office/powerpoint/2010/main" val="86999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92" y="1538899"/>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Mendeley</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extBox 6">
            <a:extLst>
              <a:ext uri="{FF2B5EF4-FFF2-40B4-BE49-F238E27FC236}">
                <a16:creationId xmlns:a16="http://schemas.microsoft.com/office/drawing/2014/main" id="{47543225-F7A3-8681-D90C-4AD318982E45}"/>
              </a:ext>
            </a:extLst>
          </p:cNvPr>
          <p:cNvSpPr txBox="1">
            <a:spLocks noChangeArrowheads="1"/>
          </p:cNvSpPr>
          <p:nvPr/>
        </p:nvSpPr>
        <p:spPr bwMode="auto">
          <a:xfrm>
            <a:off x="762888" y="1591375"/>
            <a:ext cx="10514712" cy="2123658"/>
          </a:xfrm>
          <a:prstGeom prst="rect">
            <a:avLst/>
          </a:prstGeom>
          <a:ln>
            <a:solidFill>
              <a:schemeClr val="bg1"/>
            </a:solid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r>
              <a:rPr lang="en-US" sz="2400" i="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Mendeley</a:t>
            </a:r>
            <a:r>
              <a:rPr lang="en-US" sz="24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is a free, award-winning, desktop and web program for managing and sharing research papers, discovering research data and collaborating online available for Windows, Mac, and Linux.</a:t>
            </a:r>
          </a:p>
          <a:p>
            <a:endPar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a:p>
            <a:endPar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a:p>
            <a:pPr algn="ctr"/>
            <a:endParaRPr lang="en-US" sz="20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p:txBody>
      </p:sp>
      <p:pic>
        <p:nvPicPr>
          <p:cNvPr id="5" name="Picture 4">
            <a:extLst>
              <a:ext uri="{FF2B5EF4-FFF2-40B4-BE49-F238E27FC236}">
                <a16:creationId xmlns:a16="http://schemas.microsoft.com/office/drawing/2014/main" id="{7FD667A3-7742-AB40-A616-57BEF48CDB34}"/>
              </a:ext>
            </a:extLst>
          </p:cNvPr>
          <p:cNvPicPr>
            <a:picLocks noChangeAspect="1"/>
          </p:cNvPicPr>
          <p:nvPr/>
        </p:nvPicPr>
        <p:blipFill>
          <a:blip r:embed="rId4"/>
          <a:stretch>
            <a:fillRect/>
          </a:stretch>
        </p:blipFill>
        <p:spPr>
          <a:xfrm>
            <a:off x="6402786" y="3005125"/>
            <a:ext cx="4950570" cy="2769752"/>
          </a:xfrm>
          <a:prstGeom prst="rect">
            <a:avLst/>
          </a:prstGeom>
        </p:spPr>
      </p:pic>
      <p:sp>
        <p:nvSpPr>
          <p:cNvPr id="10" name="TextBox 9">
            <a:extLst>
              <a:ext uri="{FF2B5EF4-FFF2-40B4-BE49-F238E27FC236}">
                <a16:creationId xmlns:a16="http://schemas.microsoft.com/office/drawing/2014/main" id="{ADBADA9A-6A96-8A82-A880-E6AA648B8578}"/>
              </a:ext>
            </a:extLst>
          </p:cNvPr>
          <p:cNvSpPr txBox="1"/>
          <p:nvPr/>
        </p:nvSpPr>
        <p:spPr>
          <a:xfrm>
            <a:off x="734814" y="2868190"/>
            <a:ext cx="11261877" cy="2677656"/>
          </a:xfrm>
          <a:prstGeom prst="rect">
            <a:avLst/>
          </a:prstGeom>
          <a:noFill/>
        </p:spPr>
        <p:txBody>
          <a:bodyPr wrap="square">
            <a:spAutoFit/>
          </a:bodyPr>
          <a:lstStyle/>
          <a:p>
            <a:pPr>
              <a:lnSpc>
                <a:spcPct val="150000"/>
              </a:lnSpc>
            </a:pPr>
            <a:r>
              <a:rPr lang="en-US" sz="18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a:t>
            </a:r>
            <a:r>
              <a:rPr lang="en-US" sz="2800" i="1" dirty="0">
                <a:ln w="0"/>
                <a:solidFill>
                  <a:schemeClr val="accent6">
                    <a:lumMod val="75000"/>
                  </a:schemeClr>
                </a:solidFill>
                <a:effectLst>
                  <a:outerShdw blurRad="38100" dist="19050" dir="2700000" algn="tl" rotWithShape="0">
                    <a:schemeClr val="dk1">
                      <a:alpha val="40000"/>
                    </a:schemeClr>
                  </a:outerShdw>
                </a:effectLst>
                <a:latin typeface="Times New Roman" panose="02020603050405020304" pitchFamily="18" charset="0"/>
              </a:rPr>
              <a:t>Register and Download</a:t>
            </a:r>
          </a:p>
          <a:p>
            <a:pPr marL="342900" indent="-342900">
              <a:lnSpc>
                <a:spcPct val="150000"/>
              </a:lnSpc>
              <a:buFont typeface="+mj-lt"/>
              <a:buAutoNum type="arabicPeriod"/>
            </a:pP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Open Mendeley website</a:t>
            </a:r>
            <a:r>
              <a:rPr lang="en-US" sz="18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hlinkClick r:id="rId5"/>
              </a:rPr>
              <a:t> https://www.mendeley.com</a:t>
            </a:r>
            <a:endParaRPr lang="en-US" sz="18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lnSpc>
                <a:spcPct val="150000"/>
              </a:lnSpc>
              <a:buFont typeface="+mj-lt"/>
              <a:buAutoNum type="arabicPeriod"/>
            </a:pP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Create Mendeley</a:t>
            </a:r>
            <a:r>
              <a:rPr lang="en-US" sz="18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account in the </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Mendeley website</a:t>
            </a:r>
            <a:r>
              <a:rPr lang="en-US" sz="18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a:t>
            </a:r>
          </a:p>
          <a:p>
            <a:pPr marL="342900" indent="-342900">
              <a:lnSpc>
                <a:spcPct val="150000"/>
              </a:lnSpc>
              <a:buFont typeface="+mj-lt"/>
              <a:buAutoNum type="arabicPeriod"/>
            </a:pPr>
            <a:r>
              <a:rPr lang="en-US"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Download and install </a:t>
            </a:r>
            <a:r>
              <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Mendeley on your Desktop.</a:t>
            </a:r>
          </a:p>
          <a:p>
            <a:pPr marL="342900" indent="-342900">
              <a:lnSpc>
                <a:spcPct val="150000"/>
              </a:lnSpc>
              <a:buFont typeface="+mj-lt"/>
              <a:buAutoNum type="arabicPeriod"/>
            </a:pPr>
            <a:endParaRPr lang="en-US" sz="18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a:p>
            <a:endParaRPr lang="en-US" sz="18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p:txBody>
      </p:sp>
      <p:sp>
        <p:nvSpPr>
          <p:cNvPr id="4" name="Title 3">
            <a:extLst>
              <a:ext uri="{FF2B5EF4-FFF2-40B4-BE49-F238E27FC236}">
                <a16:creationId xmlns:a16="http://schemas.microsoft.com/office/drawing/2014/main" id="{F460BA07-6456-8CC7-84B5-2C23B9CC8CAB}"/>
              </a:ext>
            </a:extLst>
          </p:cNvPr>
          <p:cNvSpPr txBox="1">
            <a:spLocks/>
          </p:cNvSpPr>
          <p:nvPr/>
        </p:nvSpPr>
        <p:spPr>
          <a:xfrm rot="21418484">
            <a:off x="834149" y="5170488"/>
            <a:ext cx="6781800" cy="458736"/>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b">
            <a:normAutofit fontScale="92500" lnSpcReduction="10000"/>
          </a:bodyPr>
          <a:lstStyle>
            <a:lvl1pPr algn="l" defTabSz="457200" rtl="0" eaLnBrk="1" latinLnBrk="0" hangingPunct="1">
              <a:spcBef>
                <a:spcPct val="0"/>
              </a:spcBef>
              <a:buNone/>
              <a:defRPr sz="4000" kern="1200">
                <a:solidFill>
                  <a:schemeClr val="tx1">
                    <a:lumMod val="50000"/>
                  </a:schemeClr>
                </a:solidFill>
                <a:latin typeface="Helvetica Neue"/>
                <a:ea typeface="+mj-ea"/>
                <a:cs typeface="Helvetica Neue"/>
              </a:defRPr>
            </a:lvl1pPr>
          </a:lstStyle>
          <a:p>
            <a:r>
              <a:rPr lang="en-US" sz="2800" dirty="0">
                <a:ln w="0"/>
                <a:solidFill>
                  <a:schemeClr val="tx1"/>
                </a:solidFill>
                <a:effectLst>
                  <a:outerShdw blurRad="38100" dist="19050" dir="2700000" algn="tl" rotWithShape="0">
                    <a:schemeClr val="dk1">
                      <a:alpha val="40000"/>
                    </a:schemeClr>
                  </a:outerShdw>
                </a:effectLst>
              </a:rPr>
              <a:t>“It’s time to change the way we do research”</a:t>
            </a:r>
          </a:p>
        </p:txBody>
      </p:sp>
    </p:spTree>
    <p:extLst>
      <p:ext uri="{BB962C8B-B14F-4D97-AF65-F5344CB8AC3E}">
        <p14:creationId xmlns:p14="http://schemas.microsoft.com/office/powerpoint/2010/main" val="1120489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92" y="1538899"/>
            <a:ext cx="10812720" cy="4406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 Open Mendeley Desktop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B100114-4CA7-C89A-4440-28A4DF754EFD}"/>
              </a:ext>
            </a:extLst>
          </p:cNvPr>
          <p:cNvPicPr>
            <a:picLocks noChangeAspect="1"/>
          </p:cNvPicPr>
          <p:nvPr/>
        </p:nvPicPr>
        <p:blipFill>
          <a:blip r:embed="rId4"/>
          <a:stretch>
            <a:fillRect/>
          </a:stretch>
        </p:blipFill>
        <p:spPr>
          <a:xfrm>
            <a:off x="1877629" y="1435178"/>
            <a:ext cx="8897085" cy="4647063"/>
          </a:xfrm>
          <a:prstGeom prst="rect">
            <a:avLst/>
          </a:prstGeom>
        </p:spPr>
      </p:pic>
      <p:sp>
        <p:nvSpPr>
          <p:cNvPr id="10" name="TextBox 9">
            <a:extLst>
              <a:ext uri="{FF2B5EF4-FFF2-40B4-BE49-F238E27FC236}">
                <a16:creationId xmlns:a16="http://schemas.microsoft.com/office/drawing/2014/main" id="{ADBADA9A-6A96-8A82-A880-E6AA648B8578}"/>
              </a:ext>
            </a:extLst>
          </p:cNvPr>
          <p:cNvSpPr txBox="1"/>
          <p:nvPr/>
        </p:nvSpPr>
        <p:spPr>
          <a:xfrm>
            <a:off x="942988" y="3962400"/>
            <a:ext cx="3868663" cy="36933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US" sz="1800" i="1"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Login using your registration account</a:t>
            </a:r>
          </a:p>
        </p:txBody>
      </p:sp>
    </p:spTree>
    <p:extLst>
      <p:ext uri="{BB962C8B-B14F-4D97-AF65-F5344CB8AC3E}">
        <p14:creationId xmlns:p14="http://schemas.microsoft.com/office/powerpoint/2010/main" val="2140706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85650" y="34761"/>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Your Desktop Library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83303" y="-4242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8696" y="64813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0084" y="74797"/>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5AB8B36A-1D6C-2190-3A26-9D261FA46416}"/>
              </a:ext>
            </a:extLst>
          </p:cNvPr>
          <p:cNvPicPr>
            <a:picLocks noChangeAspect="1"/>
          </p:cNvPicPr>
          <p:nvPr/>
        </p:nvPicPr>
        <p:blipFill>
          <a:blip r:embed="rId4"/>
          <a:stretch>
            <a:fillRect/>
          </a:stretch>
        </p:blipFill>
        <p:spPr>
          <a:xfrm>
            <a:off x="914400" y="1104641"/>
            <a:ext cx="10679015" cy="5706271"/>
          </a:xfrm>
          <a:prstGeom prst="rect">
            <a:avLst/>
          </a:prstGeom>
        </p:spPr>
      </p:pic>
    </p:spTree>
    <p:extLst>
      <p:ext uri="{BB962C8B-B14F-4D97-AF65-F5344CB8AC3E}">
        <p14:creationId xmlns:p14="http://schemas.microsoft.com/office/powerpoint/2010/main" val="2263288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85650" y="34761"/>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Add resources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83303" y="-4242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8696" y="64813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0084" y="74797"/>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5AB8B36A-1D6C-2190-3A26-9D261FA46416}"/>
              </a:ext>
            </a:extLst>
          </p:cNvPr>
          <p:cNvPicPr>
            <a:picLocks noChangeAspect="1"/>
          </p:cNvPicPr>
          <p:nvPr/>
        </p:nvPicPr>
        <p:blipFill>
          <a:blip r:embed="rId4"/>
          <a:stretch>
            <a:fillRect/>
          </a:stretch>
        </p:blipFill>
        <p:spPr>
          <a:xfrm>
            <a:off x="990600" y="1069015"/>
            <a:ext cx="10679015" cy="5706271"/>
          </a:xfrm>
          <a:prstGeom prst="rect">
            <a:avLst/>
          </a:prstGeom>
        </p:spPr>
      </p:pic>
      <p:pic>
        <p:nvPicPr>
          <p:cNvPr id="13" name="Picture 12">
            <a:extLst>
              <a:ext uri="{FF2B5EF4-FFF2-40B4-BE49-F238E27FC236}">
                <a16:creationId xmlns:a16="http://schemas.microsoft.com/office/drawing/2014/main" id="{A6EFB6F1-55F9-ADCF-8DDD-4113E7A74641}"/>
              </a:ext>
            </a:extLst>
          </p:cNvPr>
          <p:cNvPicPr>
            <a:picLocks noChangeAspect="1"/>
          </p:cNvPicPr>
          <p:nvPr/>
        </p:nvPicPr>
        <p:blipFill>
          <a:blip r:embed="rId5"/>
          <a:stretch>
            <a:fillRect/>
          </a:stretch>
        </p:blipFill>
        <p:spPr>
          <a:xfrm>
            <a:off x="1219189" y="2087728"/>
            <a:ext cx="1790950" cy="1267002"/>
          </a:xfrm>
          <a:prstGeom prst="rect">
            <a:avLst/>
          </a:prstGeom>
          <a:ln>
            <a:noFill/>
          </a:ln>
          <a:effectLst>
            <a:outerShdw blurRad="292100" dist="139700" dir="2700000" algn="tl" rotWithShape="0">
              <a:srgbClr val="333333">
                <a:alpha val="65000"/>
              </a:srgbClr>
            </a:outerShdw>
          </a:effectLst>
        </p:spPr>
      </p:pic>
      <p:sp>
        <p:nvSpPr>
          <p:cNvPr id="9" name="Speech Bubble: Rectangle 8">
            <a:extLst>
              <a:ext uri="{FF2B5EF4-FFF2-40B4-BE49-F238E27FC236}">
                <a16:creationId xmlns:a16="http://schemas.microsoft.com/office/drawing/2014/main" id="{64434114-1370-D6BC-AD53-5FFE5492E53B}"/>
              </a:ext>
            </a:extLst>
          </p:cNvPr>
          <p:cNvSpPr/>
          <p:nvPr/>
        </p:nvSpPr>
        <p:spPr>
          <a:xfrm>
            <a:off x="84986" y="496188"/>
            <a:ext cx="2925153" cy="867383"/>
          </a:xfrm>
          <a:prstGeom prst="wedgeRectCallout">
            <a:avLst>
              <a:gd name="adj1" fmla="val 30229"/>
              <a:gd name="adj2" fmla="val 154229"/>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rtlCol="0" anchor="ctr"/>
          <a:lstStyle/>
          <a:p>
            <a:r>
              <a:rPr lang="en-US" dirty="0">
                <a:ln w="0"/>
                <a:solidFill>
                  <a:schemeClr val="accent1">
                    <a:lumMod val="50000"/>
                  </a:schemeClr>
                </a:solidFill>
                <a:effectLst>
                  <a:outerShdw blurRad="38100" dist="19050" dir="2700000" algn="tl" rotWithShape="0">
                    <a:schemeClr val="dk1">
                      <a:alpha val="40000"/>
                    </a:schemeClr>
                  </a:outerShdw>
                </a:effectLst>
              </a:rPr>
              <a:t>Select a file or document to add from your computer</a:t>
            </a:r>
          </a:p>
        </p:txBody>
      </p:sp>
      <p:pic>
        <p:nvPicPr>
          <p:cNvPr id="16" name="Picture 15">
            <a:extLst>
              <a:ext uri="{FF2B5EF4-FFF2-40B4-BE49-F238E27FC236}">
                <a16:creationId xmlns:a16="http://schemas.microsoft.com/office/drawing/2014/main" id="{CA842526-486F-132C-22FE-1D2C37959E24}"/>
              </a:ext>
            </a:extLst>
          </p:cNvPr>
          <p:cNvPicPr>
            <a:picLocks noChangeAspect="1"/>
          </p:cNvPicPr>
          <p:nvPr/>
        </p:nvPicPr>
        <p:blipFill>
          <a:blip r:embed="rId6"/>
          <a:stretch>
            <a:fillRect/>
          </a:stretch>
        </p:blipFill>
        <p:spPr>
          <a:xfrm>
            <a:off x="3010139" y="2723977"/>
            <a:ext cx="1924319" cy="1238423"/>
          </a:xfrm>
          <a:prstGeom prst="rect">
            <a:avLst/>
          </a:prstGeom>
          <a:ln>
            <a:noFill/>
          </a:ln>
          <a:effectLst>
            <a:outerShdw blurRad="292100" dist="139700" dir="2700000" algn="tl" rotWithShape="0">
              <a:srgbClr val="333333">
                <a:alpha val="65000"/>
              </a:srgbClr>
            </a:outerShdw>
          </a:effectLst>
        </p:spPr>
      </p:pic>
      <p:sp>
        <p:nvSpPr>
          <p:cNvPr id="17" name="Speech Bubble: Rectangle 16">
            <a:extLst>
              <a:ext uri="{FF2B5EF4-FFF2-40B4-BE49-F238E27FC236}">
                <a16:creationId xmlns:a16="http://schemas.microsoft.com/office/drawing/2014/main" id="{3D25B7A6-5D70-16A3-C0F2-9F29265C01D1}"/>
              </a:ext>
            </a:extLst>
          </p:cNvPr>
          <p:cNvSpPr/>
          <p:nvPr/>
        </p:nvSpPr>
        <p:spPr>
          <a:xfrm>
            <a:off x="4114800" y="1405027"/>
            <a:ext cx="2925153" cy="867383"/>
          </a:xfrm>
          <a:prstGeom prst="wedgeRectCallout">
            <a:avLst>
              <a:gd name="adj1" fmla="val -107802"/>
              <a:gd name="adj2" fmla="val 133693"/>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rtlCol="0" anchor="ctr"/>
          <a:lstStyle/>
          <a:p>
            <a:r>
              <a:rPr lang="en-US" dirty="0">
                <a:ln w="0"/>
                <a:solidFill>
                  <a:schemeClr val="accent1">
                    <a:lumMod val="50000"/>
                  </a:schemeClr>
                </a:solidFill>
                <a:effectLst>
                  <a:outerShdw blurRad="38100" dist="19050" dir="2700000" algn="tl" rotWithShape="0">
                    <a:schemeClr val="dk1">
                      <a:alpha val="40000"/>
                    </a:schemeClr>
                  </a:outerShdw>
                </a:effectLst>
              </a:rPr>
              <a:t>Import You Reference From </a:t>
            </a:r>
            <a:r>
              <a:rPr lang="en-US" dirty="0" err="1">
                <a:ln w="0"/>
                <a:solidFill>
                  <a:schemeClr val="accent1">
                    <a:lumMod val="50000"/>
                  </a:schemeClr>
                </a:solidFill>
                <a:effectLst>
                  <a:outerShdw blurRad="38100" dist="19050" dir="2700000" algn="tl" rotWithShape="0">
                    <a:schemeClr val="dk1">
                      <a:alpha val="40000"/>
                    </a:schemeClr>
                  </a:outerShdw>
                </a:effectLst>
              </a:rPr>
              <a:t>BibTex</a:t>
            </a:r>
            <a:r>
              <a:rPr lang="en-US" dirty="0">
                <a:ln w="0"/>
                <a:solidFill>
                  <a:schemeClr val="accent1">
                    <a:lumMod val="50000"/>
                  </a:schemeClr>
                </a:solidFill>
                <a:effectLst>
                  <a:outerShdw blurRad="38100" dist="19050" dir="2700000" algn="tl" rotWithShape="0">
                    <a:schemeClr val="dk1">
                      <a:alpha val="40000"/>
                    </a:schemeClr>
                  </a:outerShdw>
                </a:effectLst>
              </a:rPr>
              <a:t>, Endnote or RIS</a:t>
            </a:r>
          </a:p>
        </p:txBody>
      </p:sp>
    </p:spTree>
    <p:extLst>
      <p:ext uri="{BB962C8B-B14F-4D97-AF65-F5344CB8AC3E}">
        <p14:creationId xmlns:p14="http://schemas.microsoft.com/office/powerpoint/2010/main" val="2633400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85650" y="34761"/>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Add resources (cont.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83303" y="-4242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8696" y="64813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0084" y="74797"/>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5AB8B36A-1D6C-2190-3A26-9D261FA46416}"/>
              </a:ext>
            </a:extLst>
          </p:cNvPr>
          <p:cNvPicPr>
            <a:picLocks noChangeAspect="1"/>
          </p:cNvPicPr>
          <p:nvPr/>
        </p:nvPicPr>
        <p:blipFill>
          <a:blip r:embed="rId4"/>
          <a:stretch>
            <a:fillRect/>
          </a:stretch>
        </p:blipFill>
        <p:spPr>
          <a:xfrm>
            <a:off x="990600" y="1069015"/>
            <a:ext cx="10679015" cy="5706271"/>
          </a:xfrm>
          <a:prstGeom prst="rect">
            <a:avLst/>
          </a:prstGeom>
        </p:spPr>
      </p:pic>
      <p:pic>
        <p:nvPicPr>
          <p:cNvPr id="6" name="Picture 5">
            <a:extLst>
              <a:ext uri="{FF2B5EF4-FFF2-40B4-BE49-F238E27FC236}">
                <a16:creationId xmlns:a16="http://schemas.microsoft.com/office/drawing/2014/main" id="{7701D003-D560-93B8-573E-36C5CC49AF83}"/>
              </a:ext>
            </a:extLst>
          </p:cNvPr>
          <p:cNvPicPr>
            <a:picLocks noChangeAspect="1"/>
          </p:cNvPicPr>
          <p:nvPr/>
        </p:nvPicPr>
        <p:blipFill>
          <a:blip r:embed="rId5"/>
          <a:stretch>
            <a:fillRect/>
          </a:stretch>
        </p:blipFill>
        <p:spPr>
          <a:xfrm>
            <a:off x="1219200" y="2133600"/>
            <a:ext cx="1790950" cy="1267002"/>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88C384D4-3167-9D9B-711B-8D8FE49EEE6E}"/>
              </a:ext>
            </a:extLst>
          </p:cNvPr>
          <p:cNvPicPr>
            <a:picLocks noChangeAspect="1"/>
          </p:cNvPicPr>
          <p:nvPr/>
        </p:nvPicPr>
        <p:blipFill>
          <a:blip r:embed="rId6"/>
          <a:stretch>
            <a:fillRect/>
          </a:stretch>
        </p:blipFill>
        <p:spPr>
          <a:xfrm>
            <a:off x="2573142" y="1800337"/>
            <a:ext cx="3253114" cy="4953000"/>
          </a:xfrm>
          <a:prstGeom prst="rect">
            <a:avLst/>
          </a:prstGeom>
        </p:spPr>
      </p:pic>
      <p:sp>
        <p:nvSpPr>
          <p:cNvPr id="7" name="Speech Bubble: Rectangle 6">
            <a:extLst>
              <a:ext uri="{FF2B5EF4-FFF2-40B4-BE49-F238E27FC236}">
                <a16:creationId xmlns:a16="http://schemas.microsoft.com/office/drawing/2014/main" id="{414D825E-9F3A-3FB0-6428-27EABED984A0}"/>
              </a:ext>
            </a:extLst>
          </p:cNvPr>
          <p:cNvSpPr/>
          <p:nvPr/>
        </p:nvSpPr>
        <p:spPr>
          <a:xfrm>
            <a:off x="84986" y="496188"/>
            <a:ext cx="2925153" cy="867383"/>
          </a:xfrm>
          <a:prstGeom prst="wedgeRectCallout">
            <a:avLst>
              <a:gd name="adj1" fmla="val -4685"/>
              <a:gd name="adj2" fmla="val 217208"/>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rtlCol="0" anchor="ctr"/>
          <a:lstStyle/>
          <a:p>
            <a:r>
              <a:rPr lang="en-US" dirty="0">
                <a:ln w="0"/>
                <a:solidFill>
                  <a:schemeClr val="accent1">
                    <a:lumMod val="50000"/>
                  </a:schemeClr>
                </a:solidFill>
                <a:effectLst>
                  <a:outerShdw blurRad="38100" dist="19050" dir="2700000" algn="tl" rotWithShape="0">
                    <a:schemeClr val="dk1">
                      <a:alpha val="40000"/>
                    </a:schemeClr>
                  </a:outerShdw>
                </a:effectLst>
              </a:rPr>
              <a:t>Select add entry manually</a:t>
            </a:r>
          </a:p>
        </p:txBody>
      </p:sp>
      <p:sp>
        <p:nvSpPr>
          <p:cNvPr id="10" name="Right Brace 9">
            <a:extLst>
              <a:ext uri="{FF2B5EF4-FFF2-40B4-BE49-F238E27FC236}">
                <a16:creationId xmlns:a16="http://schemas.microsoft.com/office/drawing/2014/main" id="{27E595BB-336C-C498-D062-66830E2D0C9F}"/>
              </a:ext>
            </a:extLst>
          </p:cNvPr>
          <p:cNvSpPr/>
          <p:nvPr/>
        </p:nvSpPr>
        <p:spPr>
          <a:xfrm>
            <a:off x="4881811" y="2438400"/>
            <a:ext cx="1483935" cy="520009"/>
          </a:xfrm>
          <a:prstGeom prst="rightBrace">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11" name="Rectangle 10">
            <a:extLst>
              <a:ext uri="{FF2B5EF4-FFF2-40B4-BE49-F238E27FC236}">
                <a16:creationId xmlns:a16="http://schemas.microsoft.com/office/drawing/2014/main" id="{2C2B0566-EED0-8B58-1BF1-225D625294D1}"/>
              </a:ext>
            </a:extLst>
          </p:cNvPr>
          <p:cNvSpPr/>
          <p:nvPr/>
        </p:nvSpPr>
        <p:spPr>
          <a:xfrm>
            <a:off x="6252412" y="2316596"/>
            <a:ext cx="3448373" cy="901009"/>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Enter DOI, </a:t>
            </a:r>
            <a:r>
              <a:rPr lang="en-US" dirty="0" err="1">
                <a:ln w="0"/>
                <a:solidFill>
                  <a:schemeClr val="tx1"/>
                </a:solidFill>
                <a:effectLst>
                  <a:outerShdw blurRad="38100" dist="19050" dir="2700000" algn="tl" rotWithShape="0">
                    <a:schemeClr val="dk1">
                      <a:alpha val="40000"/>
                    </a:schemeClr>
                  </a:outerShdw>
                </a:effectLst>
              </a:rPr>
              <a:t>ArXiv</a:t>
            </a:r>
            <a:r>
              <a:rPr lang="en-US" dirty="0">
                <a:ln w="0"/>
                <a:solidFill>
                  <a:schemeClr val="tx1"/>
                </a:solidFill>
                <a:effectLst>
                  <a:outerShdw blurRad="38100" dist="19050" dir="2700000" algn="tl" rotWithShape="0">
                    <a:schemeClr val="dk1">
                      <a:alpha val="40000"/>
                    </a:schemeClr>
                  </a:outerShdw>
                </a:effectLst>
              </a:rPr>
              <a:t>, or PMID + click on the magnifying class to start lookup</a:t>
            </a:r>
          </a:p>
        </p:txBody>
      </p:sp>
      <p:sp>
        <p:nvSpPr>
          <p:cNvPr id="12" name="Rectangle: Rounded Corners 11">
            <a:extLst>
              <a:ext uri="{FF2B5EF4-FFF2-40B4-BE49-F238E27FC236}">
                <a16:creationId xmlns:a16="http://schemas.microsoft.com/office/drawing/2014/main" id="{A62CAD43-2F4C-E012-9540-972A45429A97}"/>
              </a:ext>
            </a:extLst>
          </p:cNvPr>
          <p:cNvSpPr/>
          <p:nvPr/>
        </p:nvSpPr>
        <p:spPr>
          <a:xfrm>
            <a:off x="5939589" y="4546732"/>
            <a:ext cx="3890211" cy="711068"/>
          </a:xfrm>
          <a:prstGeom prst="round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Mendeley Add missing info automatically</a:t>
            </a:r>
          </a:p>
        </p:txBody>
      </p:sp>
    </p:spTree>
    <p:extLst>
      <p:ext uri="{BB962C8B-B14F-4D97-AF65-F5344CB8AC3E}">
        <p14:creationId xmlns:p14="http://schemas.microsoft.com/office/powerpoint/2010/main" val="1548084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2239A4-1ABE-E4DA-1D5A-4212D94758DA}"/>
              </a:ext>
            </a:extLst>
          </p:cNvPr>
          <p:cNvSpPr/>
          <p:nvPr/>
        </p:nvSpPr>
        <p:spPr>
          <a:xfrm>
            <a:off x="609976" y="1322580"/>
            <a:ext cx="11124824" cy="4925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85650" y="34761"/>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Manage Your Library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83303" y="-4242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8696" y="64813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0084" y="74797"/>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48487AC6-3B26-FBB0-7D4E-E190F004549F}"/>
              </a:ext>
            </a:extLst>
          </p:cNvPr>
          <p:cNvSpPr txBox="1">
            <a:spLocks/>
          </p:cNvSpPr>
          <p:nvPr/>
        </p:nvSpPr>
        <p:spPr>
          <a:xfrm>
            <a:off x="457200" y="274638"/>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endParaRPr lang="en-US" dirty="0">
              <a:solidFill>
                <a:srgbClr val="1E1E1D"/>
              </a:solidFill>
            </a:endParaRPr>
          </a:p>
        </p:txBody>
      </p:sp>
      <p:sp>
        <p:nvSpPr>
          <p:cNvPr id="13" name="Rectangle 12">
            <a:extLst>
              <a:ext uri="{FF2B5EF4-FFF2-40B4-BE49-F238E27FC236}">
                <a16:creationId xmlns:a16="http://schemas.microsoft.com/office/drawing/2014/main" id="{1F8BA8DC-38CA-6DE7-92E2-98D1E43342BF}"/>
              </a:ext>
            </a:extLst>
          </p:cNvPr>
          <p:cNvSpPr/>
          <p:nvPr/>
        </p:nvSpPr>
        <p:spPr>
          <a:xfrm>
            <a:off x="5012817" y="3524828"/>
            <a:ext cx="310768" cy="369332"/>
          </a:xfrm>
          <a:prstGeom prst="rect">
            <a:avLst/>
          </a:prstGeom>
          <a:noFill/>
          <a:ln w="28575" cmpd="sng">
            <a:solidFill>
              <a:srgbClr val="1E1E1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AFDFF434-19B5-D641-65F9-58FE9E8AAB38}"/>
              </a:ext>
            </a:extLst>
          </p:cNvPr>
          <p:cNvSpPr/>
          <p:nvPr/>
        </p:nvSpPr>
        <p:spPr>
          <a:xfrm>
            <a:off x="4460400" y="3981600"/>
            <a:ext cx="310768" cy="369332"/>
          </a:xfrm>
          <a:prstGeom prst="rect">
            <a:avLst/>
          </a:prstGeom>
          <a:noFill/>
          <a:ln w="28575" cmpd="sng">
            <a:solidFill>
              <a:srgbClr val="1E1E1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88CEA132-B566-BC15-5CDB-A5F4EBE63266}"/>
              </a:ext>
            </a:extLst>
          </p:cNvPr>
          <p:cNvSpPr/>
          <p:nvPr/>
        </p:nvSpPr>
        <p:spPr>
          <a:xfrm>
            <a:off x="1051570" y="3964998"/>
            <a:ext cx="1556836" cy="369332"/>
          </a:xfrm>
          <a:prstGeom prst="rect">
            <a:avLst/>
          </a:prstGeom>
        </p:spPr>
        <p:txBody>
          <a:bodyPr wrap="none">
            <a:spAutoFit/>
          </a:bodyPr>
          <a:lstStyle/>
          <a:p>
            <a:r>
              <a:rPr lang="en-US" dirty="0">
                <a:solidFill>
                  <a:schemeClr val="bg1"/>
                </a:solidFill>
                <a:latin typeface="Helvetica Neue"/>
                <a:cs typeface="Helvetica Neue"/>
              </a:rPr>
              <a:t>Star favorites</a:t>
            </a:r>
            <a:endParaRPr lang="en-US" dirty="0">
              <a:solidFill>
                <a:schemeClr val="bg1"/>
              </a:solidFill>
            </a:endParaRPr>
          </a:p>
        </p:txBody>
      </p:sp>
      <p:cxnSp>
        <p:nvCxnSpPr>
          <p:cNvPr id="19" name="Straight Connector 18">
            <a:extLst>
              <a:ext uri="{FF2B5EF4-FFF2-40B4-BE49-F238E27FC236}">
                <a16:creationId xmlns:a16="http://schemas.microsoft.com/office/drawing/2014/main" id="{C3CF25AF-6957-4B28-505A-D1D1C3A517D0}"/>
              </a:ext>
            </a:extLst>
          </p:cNvPr>
          <p:cNvCxnSpPr>
            <a:stCxn id="17" idx="1"/>
          </p:cNvCxnSpPr>
          <p:nvPr/>
        </p:nvCxnSpPr>
        <p:spPr>
          <a:xfrm flipH="1">
            <a:off x="2608406" y="4166266"/>
            <a:ext cx="1851994" cy="0"/>
          </a:xfrm>
          <a:prstGeom prst="line">
            <a:avLst/>
          </a:prstGeom>
          <a:ln w="28575" cmpd="sng">
            <a:solidFill>
              <a:srgbClr val="1E1E1D"/>
            </a:solidFill>
          </a:ln>
        </p:spPr>
        <p:style>
          <a:lnRef idx="2">
            <a:schemeClr val="accent1"/>
          </a:lnRef>
          <a:fillRef idx="0">
            <a:schemeClr val="accent1"/>
          </a:fillRef>
          <a:effectRef idx="1">
            <a:schemeClr val="accent1"/>
          </a:effectRef>
          <a:fontRef idx="minor">
            <a:schemeClr val="tx1"/>
          </a:fontRef>
        </p:style>
      </p:cxnSp>
      <p:sp>
        <p:nvSpPr>
          <p:cNvPr id="20" name="Rectangle 19">
            <a:extLst>
              <a:ext uri="{FF2B5EF4-FFF2-40B4-BE49-F238E27FC236}">
                <a16:creationId xmlns:a16="http://schemas.microsoft.com/office/drawing/2014/main" id="{59D16C76-34C9-C1E2-E987-1005810EE578}"/>
              </a:ext>
            </a:extLst>
          </p:cNvPr>
          <p:cNvSpPr/>
          <p:nvPr/>
        </p:nvSpPr>
        <p:spPr>
          <a:xfrm>
            <a:off x="4770000" y="4462173"/>
            <a:ext cx="253600" cy="252808"/>
          </a:xfrm>
          <a:prstGeom prst="rect">
            <a:avLst/>
          </a:prstGeom>
          <a:noFill/>
          <a:ln w="28575" cmpd="sng">
            <a:solidFill>
              <a:srgbClr val="1E1E1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21" name="Straight Connector 20">
            <a:extLst>
              <a:ext uri="{FF2B5EF4-FFF2-40B4-BE49-F238E27FC236}">
                <a16:creationId xmlns:a16="http://schemas.microsoft.com/office/drawing/2014/main" id="{4FDAD04B-7D97-33B7-446A-5E72F987DB43}"/>
              </a:ext>
            </a:extLst>
          </p:cNvPr>
          <p:cNvCxnSpPr>
            <a:endCxn id="20" idx="1"/>
          </p:cNvCxnSpPr>
          <p:nvPr/>
        </p:nvCxnSpPr>
        <p:spPr>
          <a:xfrm>
            <a:off x="2608406" y="4588577"/>
            <a:ext cx="2161594" cy="0"/>
          </a:xfrm>
          <a:prstGeom prst="line">
            <a:avLst/>
          </a:prstGeom>
          <a:ln w="28575" cmpd="sng">
            <a:solidFill>
              <a:srgbClr val="1E1E1D"/>
            </a:solidFill>
          </a:ln>
        </p:spPr>
        <p:style>
          <a:lnRef idx="2">
            <a:schemeClr val="accent1"/>
          </a:lnRef>
          <a:fillRef idx="0">
            <a:schemeClr val="accent1"/>
          </a:fillRef>
          <a:effectRef idx="1">
            <a:schemeClr val="accent1"/>
          </a:effectRef>
          <a:fontRef idx="minor">
            <a:schemeClr val="tx1"/>
          </a:fontRef>
        </p:style>
      </p:cxnSp>
      <p:sp>
        <p:nvSpPr>
          <p:cNvPr id="15" name="Rectangle 14">
            <a:extLst>
              <a:ext uri="{FF2B5EF4-FFF2-40B4-BE49-F238E27FC236}">
                <a16:creationId xmlns:a16="http://schemas.microsoft.com/office/drawing/2014/main" id="{001BC07E-D353-C1AC-59B9-58931124D520}"/>
              </a:ext>
            </a:extLst>
          </p:cNvPr>
          <p:cNvSpPr/>
          <p:nvPr/>
        </p:nvSpPr>
        <p:spPr>
          <a:xfrm>
            <a:off x="5871668" y="5590631"/>
            <a:ext cx="4801314" cy="369332"/>
          </a:xfrm>
          <a:prstGeom prst="rect">
            <a:avLst/>
          </a:prstGeom>
          <a:solidFill>
            <a:srgbClr val="FFC000"/>
          </a:solidFill>
        </p:spPr>
        <p:txBody>
          <a:bodyPr wrap="none">
            <a:spAutoFit/>
          </a:bodyPr>
          <a:lstStyle/>
          <a:p>
            <a:r>
              <a:rPr lang="en-US" dirty="0">
                <a:ln w="0"/>
                <a:effectLst>
                  <a:outerShdw blurRad="38100" dist="19050" dir="2700000" algn="tl" rotWithShape="0">
                    <a:schemeClr val="dk1">
                      <a:alpha val="40000"/>
                    </a:schemeClr>
                  </a:outerShdw>
                </a:effectLst>
                <a:latin typeface="Helvetica Neue"/>
                <a:cs typeface="Helvetica Neue"/>
              </a:rPr>
              <a:t>Open attached PDF files in integrated viewer </a:t>
            </a:r>
            <a:endParaRPr lang="en-US" dirty="0">
              <a:ln w="0"/>
              <a:effectLst>
                <a:outerShdw blurRad="38100" dist="19050" dir="2700000" algn="tl" rotWithShape="0">
                  <a:schemeClr val="dk1">
                    <a:alpha val="40000"/>
                  </a:schemeClr>
                </a:outerShdw>
              </a:effectLst>
            </a:endParaRPr>
          </a:p>
        </p:txBody>
      </p:sp>
      <p:pic>
        <p:nvPicPr>
          <p:cNvPr id="26" name="Picture 25">
            <a:extLst>
              <a:ext uri="{FF2B5EF4-FFF2-40B4-BE49-F238E27FC236}">
                <a16:creationId xmlns:a16="http://schemas.microsoft.com/office/drawing/2014/main" id="{ED259624-F7C6-13B5-FDC7-28CE28E32F3B}"/>
              </a:ext>
            </a:extLst>
          </p:cNvPr>
          <p:cNvPicPr>
            <a:picLocks noChangeAspect="1"/>
          </p:cNvPicPr>
          <p:nvPr/>
        </p:nvPicPr>
        <p:blipFill>
          <a:blip r:embed="rId4"/>
          <a:stretch>
            <a:fillRect/>
          </a:stretch>
        </p:blipFill>
        <p:spPr>
          <a:xfrm>
            <a:off x="642109" y="2245245"/>
            <a:ext cx="11546916" cy="3290175"/>
          </a:xfrm>
          <a:prstGeom prst="rect">
            <a:avLst/>
          </a:prstGeom>
        </p:spPr>
      </p:pic>
      <p:sp>
        <p:nvSpPr>
          <p:cNvPr id="28" name="Rectangle 27">
            <a:extLst>
              <a:ext uri="{FF2B5EF4-FFF2-40B4-BE49-F238E27FC236}">
                <a16:creationId xmlns:a16="http://schemas.microsoft.com/office/drawing/2014/main" id="{CE1D0DF2-23EA-9FF6-CC60-9E9F09D44C3B}"/>
              </a:ext>
            </a:extLst>
          </p:cNvPr>
          <p:cNvSpPr/>
          <p:nvPr/>
        </p:nvSpPr>
        <p:spPr>
          <a:xfrm>
            <a:off x="61289" y="3587049"/>
            <a:ext cx="1791467" cy="369332"/>
          </a:xfrm>
          <a:prstGeom prst="rect">
            <a:avLst/>
          </a:prstGeom>
          <a:solidFill>
            <a:srgbClr val="FFC000">
              <a:alpha val="50000"/>
            </a:srgb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US" dirty="0">
                <a:ln w="0"/>
                <a:solidFill>
                  <a:schemeClr val="tx1"/>
                </a:solidFill>
                <a:effectLst>
                  <a:outerShdw blurRad="38100" dist="19050" dir="2700000" algn="tl" rotWithShape="0">
                    <a:schemeClr val="dk1">
                      <a:alpha val="40000"/>
                    </a:schemeClr>
                  </a:outerShdw>
                </a:effectLst>
                <a:latin typeface="Helvetica Neue"/>
                <a:cs typeface="Helvetica Neue"/>
              </a:rPr>
              <a:t>Star favorites</a:t>
            </a:r>
            <a:endParaRPr lang="en-US" dirty="0">
              <a:ln w="0"/>
              <a:solidFill>
                <a:schemeClr val="tx1"/>
              </a:solidFill>
              <a:effectLst>
                <a:outerShdw blurRad="38100" dist="19050" dir="2700000" algn="tl" rotWithShape="0">
                  <a:schemeClr val="dk1">
                    <a:alpha val="40000"/>
                  </a:schemeClr>
                </a:outerShdw>
              </a:effectLst>
            </a:endParaRPr>
          </a:p>
        </p:txBody>
      </p:sp>
      <p:sp>
        <p:nvSpPr>
          <p:cNvPr id="24" name="Rectangle 23">
            <a:extLst>
              <a:ext uri="{FF2B5EF4-FFF2-40B4-BE49-F238E27FC236}">
                <a16:creationId xmlns:a16="http://schemas.microsoft.com/office/drawing/2014/main" id="{3699B37E-4C07-4358-CC6E-5447BC7E41D5}"/>
              </a:ext>
            </a:extLst>
          </p:cNvPr>
          <p:cNvSpPr/>
          <p:nvPr/>
        </p:nvSpPr>
        <p:spPr>
          <a:xfrm>
            <a:off x="51174" y="2988644"/>
            <a:ext cx="2322601" cy="369332"/>
          </a:xfrm>
          <a:prstGeom prst="rect">
            <a:avLst/>
          </a:prstGeom>
          <a:solidFill>
            <a:srgbClr val="FFC000">
              <a:alpha val="50000"/>
            </a:srgb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US" dirty="0">
                <a:ln w="0"/>
                <a:solidFill>
                  <a:schemeClr val="tx1"/>
                </a:solidFill>
                <a:effectLst>
                  <a:outerShdw blurRad="38100" dist="19050" dir="2700000" algn="tl" rotWithShape="0">
                    <a:schemeClr val="dk1">
                      <a:alpha val="40000"/>
                    </a:schemeClr>
                  </a:outerShdw>
                </a:effectLst>
                <a:latin typeface="Helvetica Neue"/>
                <a:cs typeface="Helvetica Neue"/>
              </a:rPr>
              <a:t>Mark as read/unread</a:t>
            </a:r>
            <a:endParaRPr lang="en-US" dirty="0">
              <a:ln w="0"/>
              <a:solidFill>
                <a:schemeClr val="tx1"/>
              </a:solidFill>
              <a:effectLst>
                <a:outerShdw blurRad="38100" dist="19050" dir="2700000" algn="tl" rotWithShape="0">
                  <a:schemeClr val="dk1">
                    <a:alpha val="40000"/>
                  </a:schemeClr>
                </a:outerShdw>
              </a:effectLst>
            </a:endParaRPr>
          </a:p>
        </p:txBody>
      </p:sp>
      <p:sp>
        <p:nvSpPr>
          <p:cNvPr id="7" name="Rectangle 6">
            <a:extLst>
              <a:ext uri="{FF2B5EF4-FFF2-40B4-BE49-F238E27FC236}">
                <a16:creationId xmlns:a16="http://schemas.microsoft.com/office/drawing/2014/main" id="{83496FA9-C7E9-143E-CCA2-1F82DFC84C18}"/>
              </a:ext>
            </a:extLst>
          </p:cNvPr>
          <p:cNvSpPr/>
          <p:nvPr/>
        </p:nvSpPr>
        <p:spPr>
          <a:xfrm>
            <a:off x="2552868" y="5639509"/>
            <a:ext cx="2608406" cy="369332"/>
          </a:xfrm>
          <a:prstGeom prst="rect">
            <a:avLst/>
          </a:prstGeom>
          <a:solidFill>
            <a:srgbClr val="FFC000">
              <a:alpha val="50000"/>
            </a:srgb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US" dirty="0">
                <a:ln w="0"/>
                <a:solidFill>
                  <a:schemeClr val="tx1"/>
                </a:solidFill>
                <a:effectLst>
                  <a:outerShdw blurRad="38100" dist="19050" dir="2700000" algn="tl" rotWithShape="0">
                    <a:schemeClr val="dk1">
                      <a:alpha val="40000"/>
                    </a:schemeClr>
                  </a:outerShdw>
                </a:effectLst>
                <a:latin typeface="Helvetica Neue"/>
                <a:cs typeface="Helvetica Neue"/>
              </a:rPr>
              <a:t>Create category folders</a:t>
            </a:r>
            <a:endParaRPr lang="en-US" dirty="0">
              <a:ln w="0"/>
              <a:solidFill>
                <a:schemeClr val="tx1"/>
              </a:solidFill>
              <a:effectLst>
                <a:outerShdw blurRad="38100" dist="19050" dir="2700000" algn="tl" rotWithShape="0">
                  <a:schemeClr val="dk1">
                    <a:alpha val="40000"/>
                  </a:schemeClr>
                </a:outerShdw>
              </a:effectLst>
            </a:endParaRPr>
          </a:p>
        </p:txBody>
      </p:sp>
      <p:cxnSp>
        <p:nvCxnSpPr>
          <p:cNvPr id="33" name="Straight Arrow Connector 32">
            <a:extLst>
              <a:ext uri="{FF2B5EF4-FFF2-40B4-BE49-F238E27FC236}">
                <a16:creationId xmlns:a16="http://schemas.microsoft.com/office/drawing/2014/main" id="{B78E4CBD-38C9-0577-22B4-82401610A913}"/>
              </a:ext>
            </a:extLst>
          </p:cNvPr>
          <p:cNvCxnSpPr>
            <a:cxnSpLocks/>
          </p:cNvCxnSpPr>
          <p:nvPr/>
        </p:nvCxnSpPr>
        <p:spPr>
          <a:xfrm flipH="1" flipV="1">
            <a:off x="1752600" y="5417897"/>
            <a:ext cx="800268" cy="45911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35" name="Straight Arrow Connector 34">
            <a:extLst>
              <a:ext uri="{FF2B5EF4-FFF2-40B4-BE49-F238E27FC236}">
                <a16:creationId xmlns:a16="http://schemas.microsoft.com/office/drawing/2014/main" id="{7F2C1D43-CF94-F995-59FB-FB3326ED718E}"/>
              </a:ext>
            </a:extLst>
          </p:cNvPr>
          <p:cNvCxnSpPr>
            <a:cxnSpLocks/>
          </p:cNvCxnSpPr>
          <p:nvPr/>
        </p:nvCxnSpPr>
        <p:spPr>
          <a:xfrm>
            <a:off x="1901824" y="3775363"/>
            <a:ext cx="1069976" cy="37269"/>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38" name="Straight Arrow Connector 37">
            <a:extLst>
              <a:ext uri="{FF2B5EF4-FFF2-40B4-BE49-F238E27FC236}">
                <a16:creationId xmlns:a16="http://schemas.microsoft.com/office/drawing/2014/main" id="{0DCADB01-F1BD-AAE6-1BE4-F93CC047BD9A}"/>
              </a:ext>
            </a:extLst>
          </p:cNvPr>
          <p:cNvCxnSpPr>
            <a:cxnSpLocks/>
          </p:cNvCxnSpPr>
          <p:nvPr/>
        </p:nvCxnSpPr>
        <p:spPr>
          <a:xfrm>
            <a:off x="2387793" y="3176337"/>
            <a:ext cx="379751" cy="32026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42" name="Straight Arrow Connector 41">
            <a:extLst>
              <a:ext uri="{FF2B5EF4-FFF2-40B4-BE49-F238E27FC236}">
                <a16:creationId xmlns:a16="http://schemas.microsoft.com/office/drawing/2014/main" id="{5E1A4525-7844-F30F-778E-BBD77B109F06}"/>
              </a:ext>
            </a:extLst>
          </p:cNvPr>
          <p:cNvCxnSpPr>
            <a:cxnSpLocks/>
          </p:cNvCxnSpPr>
          <p:nvPr/>
        </p:nvCxnSpPr>
        <p:spPr>
          <a:xfrm flipV="1">
            <a:off x="10710219" y="5105400"/>
            <a:ext cx="673157" cy="650288"/>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19095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18" grpId="0"/>
      <p:bldP spid="20" grpId="0" animBg="1"/>
      <p:bldP spid="15" grpId="0" animBg="1"/>
      <p:bldP spid="28" grpId="0" animBg="1"/>
      <p:bldP spid="2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Read and Work in the PDF Viewer</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pic>
        <p:nvPicPr>
          <p:cNvPr id="10" name="Picture 9">
            <a:extLst>
              <a:ext uri="{FF2B5EF4-FFF2-40B4-BE49-F238E27FC236}">
                <a16:creationId xmlns:a16="http://schemas.microsoft.com/office/drawing/2014/main" id="{ECF5E75C-6920-D118-C9D5-08C19B1066A5}"/>
              </a:ext>
            </a:extLst>
          </p:cNvPr>
          <p:cNvPicPr>
            <a:picLocks noChangeAspect="1"/>
          </p:cNvPicPr>
          <p:nvPr/>
        </p:nvPicPr>
        <p:blipFill>
          <a:blip r:embed="rId4"/>
          <a:stretch>
            <a:fillRect/>
          </a:stretch>
        </p:blipFill>
        <p:spPr>
          <a:xfrm>
            <a:off x="1882577" y="1905000"/>
            <a:ext cx="7379659" cy="3985572"/>
          </a:xfrm>
          <a:prstGeom prst="rect">
            <a:avLst/>
          </a:prstGeom>
        </p:spPr>
      </p:pic>
    </p:spTree>
    <p:extLst>
      <p:ext uri="{BB962C8B-B14F-4D97-AF65-F5344CB8AC3E}">
        <p14:creationId xmlns:p14="http://schemas.microsoft.com/office/powerpoint/2010/main" val="3932359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Annotate and Highlight</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pic>
        <p:nvPicPr>
          <p:cNvPr id="7" name="Picture 6">
            <a:extLst>
              <a:ext uri="{FF2B5EF4-FFF2-40B4-BE49-F238E27FC236}">
                <a16:creationId xmlns:a16="http://schemas.microsoft.com/office/drawing/2014/main" id="{1A7A773B-C758-8EAE-B72E-76DF233C6595}"/>
              </a:ext>
            </a:extLst>
          </p:cNvPr>
          <p:cNvPicPr>
            <a:picLocks noChangeAspect="1"/>
          </p:cNvPicPr>
          <p:nvPr/>
        </p:nvPicPr>
        <p:blipFill>
          <a:blip r:embed="rId4"/>
          <a:stretch>
            <a:fillRect/>
          </a:stretch>
        </p:blipFill>
        <p:spPr>
          <a:xfrm>
            <a:off x="2518877" y="2154563"/>
            <a:ext cx="5943600" cy="4208119"/>
          </a:xfrm>
          <a:prstGeom prst="rect">
            <a:avLst/>
          </a:prstGeom>
        </p:spPr>
      </p:pic>
    </p:spTree>
    <p:extLst>
      <p:ext uri="{BB962C8B-B14F-4D97-AF65-F5344CB8AC3E}">
        <p14:creationId xmlns:p14="http://schemas.microsoft.com/office/powerpoint/2010/main" val="153598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Annotate and Highlight (cont.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pic>
        <p:nvPicPr>
          <p:cNvPr id="7" name="Picture 6">
            <a:extLst>
              <a:ext uri="{FF2B5EF4-FFF2-40B4-BE49-F238E27FC236}">
                <a16:creationId xmlns:a16="http://schemas.microsoft.com/office/drawing/2014/main" id="{09CA9EFF-4327-0C4F-B355-1EAA4AC2E170}"/>
              </a:ext>
            </a:extLst>
          </p:cNvPr>
          <p:cNvPicPr>
            <a:picLocks noChangeAspect="1"/>
          </p:cNvPicPr>
          <p:nvPr/>
        </p:nvPicPr>
        <p:blipFill>
          <a:blip r:embed="rId4"/>
          <a:stretch>
            <a:fillRect/>
          </a:stretch>
        </p:blipFill>
        <p:spPr>
          <a:xfrm>
            <a:off x="2633872" y="2096325"/>
            <a:ext cx="6779536" cy="4072599"/>
          </a:xfrm>
          <a:prstGeom prst="rect">
            <a:avLst/>
          </a:prstGeom>
        </p:spPr>
      </p:pic>
      <p:sp>
        <p:nvSpPr>
          <p:cNvPr id="9" name="Rectangle 8">
            <a:extLst>
              <a:ext uri="{FF2B5EF4-FFF2-40B4-BE49-F238E27FC236}">
                <a16:creationId xmlns:a16="http://schemas.microsoft.com/office/drawing/2014/main" id="{84B45119-1550-A33C-BFAD-F9787B9F37A3}"/>
              </a:ext>
            </a:extLst>
          </p:cNvPr>
          <p:cNvSpPr/>
          <p:nvPr/>
        </p:nvSpPr>
        <p:spPr>
          <a:xfrm>
            <a:off x="5410200" y="4876800"/>
            <a:ext cx="1524000" cy="29570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6832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Search or filter Your Documents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pic>
        <p:nvPicPr>
          <p:cNvPr id="11" name="Picture 10">
            <a:extLst>
              <a:ext uri="{FF2B5EF4-FFF2-40B4-BE49-F238E27FC236}">
                <a16:creationId xmlns:a16="http://schemas.microsoft.com/office/drawing/2014/main" id="{510431FC-468C-C612-D8B9-5EFED29EE28D}"/>
              </a:ext>
            </a:extLst>
          </p:cNvPr>
          <p:cNvPicPr>
            <a:picLocks noChangeAspect="1"/>
          </p:cNvPicPr>
          <p:nvPr/>
        </p:nvPicPr>
        <p:blipFill rotWithShape="1">
          <a:blip r:embed="rId4"/>
          <a:srcRect b="17210"/>
          <a:stretch/>
        </p:blipFill>
        <p:spPr>
          <a:xfrm>
            <a:off x="762000" y="2329489"/>
            <a:ext cx="10203120" cy="2843017"/>
          </a:xfrm>
          <a:prstGeom prst="rect">
            <a:avLst/>
          </a:prstGeom>
        </p:spPr>
      </p:pic>
      <p:sp>
        <p:nvSpPr>
          <p:cNvPr id="15" name="Rectangle 14">
            <a:extLst>
              <a:ext uri="{FF2B5EF4-FFF2-40B4-BE49-F238E27FC236}">
                <a16:creationId xmlns:a16="http://schemas.microsoft.com/office/drawing/2014/main" id="{84B67AB5-AFB1-A3BF-282C-3B6C12929BA9}"/>
              </a:ext>
            </a:extLst>
          </p:cNvPr>
          <p:cNvSpPr/>
          <p:nvPr/>
        </p:nvSpPr>
        <p:spPr>
          <a:xfrm>
            <a:off x="6574036" y="3049321"/>
            <a:ext cx="1685077" cy="1477328"/>
          </a:xfrm>
          <a:prstGeom prst="rect">
            <a:avLst/>
          </a:prstGeom>
        </p:spPr>
        <p:txBody>
          <a:bodyPr wrap="none">
            <a:spAutoFit/>
          </a:bodyPr>
          <a:lstStyle/>
          <a:p>
            <a:r>
              <a:rPr lang="en-US" dirty="0">
                <a:solidFill>
                  <a:srgbClr val="FF0000"/>
                </a:solidFill>
                <a:latin typeface="Helvetica Neue"/>
                <a:cs typeface="Helvetica Neue"/>
              </a:rPr>
              <a:t>Filter your </a:t>
            </a:r>
          </a:p>
          <a:p>
            <a:r>
              <a:rPr lang="en-US" dirty="0">
                <a:solidFill>
                  <a:srgbClr val="FF0000"/>
                </a:solidFill>
                <a:latin typeface="Helvetica Neue"/>
                <a:cs typeface="Helvetica Neue"/>
              </a:rPr>
              <a:t>documents by </a:t>
            </a:r>
          </a:p>
          <a:p>
            <a:r>
              <a:rPr lang="en-US" dirty="0">
                <a:solidFill>
                  <a:srgbClr val="FF0000"/>
                </a:solidFill>
                <a:latin typeface="Helvetica Neue"/>
                <a:cs typeface="Helvetica Neue"/>
              </a:rPr>
              <a:t>author, tag, </a:t>
            </a:r>
          </a:p>
          <a:p>
            <a:r>
              <a:rPr lang="en-US" dirty="0">
                <a:solidFill>
                  <a:srgbClr val="FF0000"/>
                </a:solidFill>
                <a:latin typeface="Helvetica Neue"/>
                <a:cs typeface="Helvetica Neue"/>
              </a:rPr>
              <a:t>publication, </a:t>
            </a:r>
          </a:p>
          <a:p>
            <a:r>
              <a:rPr lang="en-US" dirty="0">
                <a:solidFill>
                  <a:srgbClr val="FF0000"/>
                </a:solidFill>
                <a:latin typeface="Helvetica Neue"/>
                <a:cs typeface="Helvetica Neue"/>
              </a:rPr>
              <a:t>or keyword</a:t>
            </a:r>
            <a:endParaRPr lang="en-US" dirty="0">
              <a:solidFill>
                <a:srgbClr val="FF0000"/>
              </a:solidFill>
            </a:endParaRPr>
          </a:p>
        </p:txBody>
      </p:sp>
      <p:sp>
        <p:nvSpPr>
          <p:cNvPr id="14" name="Down Arrow 6">
            <a:extLst>
              <a:ext uri="{FF2B5EF4-FFF2-40B4-BE49-F238E27FC236}">
                <a16:creationId xmlns:a16="http://schemas.microsoft.com/office/drawing/2014/main" id="{636652C2-E1C8-9DCD-8FFC-46BD075C4E86}"/>
              </a:ext>
            </a:extLst>
          </p:cNvPr>
          <p:cNvSpPr/>
          <p:nvPr/>
        </p:nvSpPr>
        <p:spPr>
          <a:xfrm rot="16200000">
            <a:off x="8249773" y="3470556"/>
            <a:ext cx="297256" cy="337601"/>
          </a:xfrm>
          <a:prstGeom prst="downArrow">
            <a:avLst/>
          </a:prstGeom>
          <a:solidFill>
            <a:srgbClr val="919191"/>
          </a:solidFill>
          <a:ln>
            <a:solidFill>
              <a:srgbClr val="91919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1E1E1D"/>
              </a:solidFill>
              <a:highlight>
                <a:srgbClr val="FF0000"/>
              </a:highlight>
            </a:endParaRPr>
          </a:p>
        </p:txBody>
      </p:sp>
      <p:sp>
        <p:nvSpPr>
          <p:cNvPr id="13" name="Down Arrow 5">
            <a:extLst>
              <a:ext uri="{FF2B5EF4-FFF2-40B4-BE49-F238E27FC236}">
                <a16:creationId xmlns:a16="http://schemas.microsoft.com/office/drawing/2014/main" id="{A7072C8B-38E3-4B59-BB45-A0F606FF47F9}"/>
              </a:ext>
            </a:extLst>
          </p:cNvPr>
          <p:cNvSpPr/>
          <p:nvPr/>
        </p:nvSpPr>
        <p:spPr>
          <a:xfrm>
            <a:off x="9573150" y="2438400"/>
            <a:ext cx="297256" cy="337601"/>
          </a:xfrm>
          <a:prstGeom prst="downArrow">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solidFill>
                <a:srgbClr val="1E1E1D"/>
              </a:solidFill>
            </a:endParaRPr>
          </a:p>
        </p:txBody>
      </p:sp>
      <p:sp>
        <p:nvSpPr>
          <p:cNvPr id="6" name="Rectangle 5">
            <a:extLst>
              <a:ext uri="{FF2B5EF4-FFF2-40B4-BE49-F238E27FC236}">
                <a16:creationId xmlns:a16="http://schemas.microsoft.com/office/drawing/2014/main" id="{F502B181-AC82-3513-7A08-23D43DC68006}"/>
              </a:ext>
            </a:extLst>
          </p:cNvPr>
          <p:cNvSpPr/>
          <p:nvPr/>
        </p:nvSpPr>
        <p:spPr>
          <a:xfrm>
            <a:off x="6934200" y="1922074"/>
            <a:ext cx="3865161"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US" dirty="0">
                <a:ln w="0"/>
                <a:solidFill>
                  <a:schemeClr val="bg1"/>
                </a:solidFill>
                <a:effectLst>
                  <a:outerShdw blurRad="38100" dist="19050" dir="2700000" algn="tl" rotWithShape="0">
                    <a:schemeClr val="dk1">
                      <a:alpha val="40000"/>
                    </a:schemeClr>
                  </a:outerShdw>
                </a:effectLst>
                <a:latin typeface="Helvetica Neue"/>
                <a:cs typeface="Helvetica Neue"/>
              </a:rPr>
              <a:t>Full text search, or filter your results</a:t>
            </a:r>
            <a:endParaRPr lang="en-US" dirty="0">
              <a:ln w="0"/>
              <a:solidFill>
                <a:schemeClr val="bg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522061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Tag Your Documents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pic>
        <p:nvPicPr>
          <p:cNvPr id="6" name="Picture 5">
            <a:extLst>
              <a:ext uri="{FF2B5EF4-FFF2-40B4-BE49-F238E27FC236}">
                <a16:creationId xmlns:a16="http://schemas.microsoft.com/office/drawing/2014/main" id="{6A03968C-747C-9FED-D74B-4E777AFA3780}"/>
              </a:ext>
            </a:extLst>
          </p:cNvPr>
          <p:cNvPicPr>
            <a:picLocks noChangeAspect="1"/>
          </p:cNvPicPr>
          <p:nvPr/>
        </p:nvPicPr>
        <p:blipFill>
          <a:blip r:embed="rId4"/>
          <a:stretch>
            <a:fillRect/>
          </a:stretch>
        </p:blipFill>
        <p:spPr>
          <a:xfrm>
            <a:off x="1011106" y="1848964"/>
            <a:ext cx="10025067" cy="4309307"/>
          </a:xfrm>
          <a:prstGeom prst="rect">
            <a:avLst/>
          </a:prstGeom>
        </p:spPr>
      </p:pic>
      <p:sp>
        <p:nvSpPr>
          <p:cNvPr id="11" name="Up Arrow 5">
            <a:extLst>
              <a:ext uri="{FF2B5EF4-FFF2-40B4-BE49-F238E27FC236}">
                <a16:creationId xmlns:a16="http://schemas.microsoft.com/office/drawing/2014/main" id="{701850E2-9DCD-1865-7FE6-F2EBD0EFAAA3}"/>
              </a:ext>
            </a:extLst>
          </p:cNvPr>
          <p:cNvSpPr/>
          <p:nvPr/>
        </p:nvSpPr>
        <p:spPr>
          <a:xfrm rot="5400000">
            <a:off x="7410347" y="5086453"/>
            <a:ext cx="320730" cy="663424"/>
          </a:xfrm>
          <a:prstGeom prst="upArrow">
            <a:avLst/>
          </a:prstGeom>
          <a:solidFill>
            <a:srgbClr val="FF0000"/>
          </a:solid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8589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Sync</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pic>
        <p:nvPicPr>
          <p:cNvPr id="6" name="Picture 5">
            <a:extLst>
              <a:ext uri="{FF2B5EF4-FFF2-40B4-BE49-F238E27FC236}">
                <a16:creationId xmlns:a16="http://schemas.microsoft.com/office/drawing/2014/main" id="{555F96F0-8FEC-B1C0-C472-794207FE8704}"/>
              </a:ext>
            </a:extLst>
          </p:cNvPr>
          <p:cNvPicPr>
            <a:picLocks noChangeAspect="1"/>
          </p:cNvPicPr>
          <p:nvPr/>
        </p:nvPicPr>
        <p:blipFill>
          <a:blip r:embed="rId4"/>
          <a:stretch>
            <a:fillRect/>
          </a:stretch>
        </p:blipFill>
        <p:spPr>
          <a:xfrm>
            <a:off x="990600" y="1787548"/>
            <a:ext cx="9553644" cy="3143083"/>
          </a:xfrm>
          <a:prstGeom prst="rect">
            <a:avLst/>
          </a:prstGeom>
        </p:spPr>
      </p:pic>
      <p:sp>
        <p:nvSpPr>
          <p:cNvPr id="9" name="TextBox 8">
            <a:extLst>
              <a:ext uri="{FF2B5EF4-FFF2-40B4-BE49-F238E27FC236}">
                <a16:creationId xmlns:a16="http://schemas.microsoft.com/office/drawing/2014/main" id="{0DB462A8-CFAD-AC73-F5C9-43142EE5B066}"/>
              </a:ext>
            </a:extLst>
          </p:cNvPr>
          <p:cNvSpPr txBox="1"/>
          <p:nvPr/>
        </p:nvSpPr>
        <p:spPr>
          <a:xfrm>
            <a:off x="2133600" y="4090137"/>
            <a:ext cx="5006804" cy="646331"/>
          </a:xfrm>
          <a:prstGeom prst="rect">
            <a:avLst/>
          </a:prstGeom>
          <a:solidFill>
            <a:srgbClr val="FFC000">
              <a:alpha val="50000"/>
            </a:srgb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US" dirty="0">
                <a:ln w="0"/>
                <a:solidFill>
                  <a:schemeClr val="tx1"/>
                </a:solidFill>
                <a:effectLst>
                  <a:outerShdw blurRad="38100" dist="19050" dir="2700000" algn="tl" rotWithShape="0">
                    <a:schemeClr val="dk1">
                      <a:alpha val="40000"/>
                    </a:schemeClr>
                  </a:outerShdw>
                </a:effectLst>
                <a:latin typeface="Helvetica Neue"/>
                <a:cs typeface="Helvetica Neue"/>
              </a:rPr>
              <a:t>Sync your library to the Mendeley Cloud to access it anywhere &amp; read on all your devices</a:t>
            </a:r>
          </a:p>
        </p:txBody>
      </p:sp>
      <p:sp>
        <p:nvSpPr>
          <p:cNvPr id="10" name="TextBox 9">
            <a:extLst>
              <a:ext uri="{FF2B5EF4-FFF2-40B4-BE49-F238E27FC236}">
                <a16:creationId xmlns:a16="http://schemas.microsoft.com/office/drawing/2014/main" id="{773103D3-616D-B948-9D24-FC387245D2C1}"/>
              </a:ext>
            </a:extLst>
          </p:cNvPr>
          <p:cNvSpPr txBox="1"/>
          <p:nvPr/>
        </p:nvSpPr>
        <p:spPr>
          <a:xfrm>
            <a:off x="4191000" y="4795022"/>
            <a:ext cx="6912722" cy="1477328"/>
          </a:xfrm>
          <a:prstGeom prst="rect">
            <a:avLst/>
          </a:prstGeom>
          <a:noFill/>
        </p:spPr>
        <p:txBody>
          <a:bodyPr wrap="square" rtlCol="0">
            <a:spAutoFit/>
          </a:bodyPr>
          <a:lstStyle/>
          <a:p>
            <a:pPr marL="285750" indent="-285750">
              <a:buFont typeface="Arial"/>
              <a:buChar char="•"/>
            </a:pPr>
            <a:r>
              <a:rPr lang="en-US" dirty="0">
                <a:latin typeface="Helvetica Neue"/>
                <a:cs typeface="Helvetica Neue"/>
              </a:rPr>
              <a:t>Mendeley backs up your library online</a:t>
            </a:r>
          </a:p>
          <a:p>
            <a:pPr marL="285750" indent="-285750">
              <a:buFont typeface="Arial"/>
              <a:buChar char="•"/>
            </a:pPr>
            <a:endParaRPr lang="en-US" dirty="0">
              <a:latin typeface="Helvetica Neue"/>
              <a:cs typeface="Helvetica Neue"/>
            </a:endParaRPr>
          </a:p>
          <a:p>
            <a:pPr marL="285750" indent="-285750">
              <a:buFont typeface="Arial"/>
              <a:buChar char="•"/>
            </a:pPr>
            <a:r>
              <a:rPr lang="en-US" dirty="0">
                <a:latin typeface="Helvetica Neue"/>
                <a:cs typeface="Helvetica Neue"/>
              </a:rPr>
              <a:t>Access your articles anywhere</a:t>
            </a:r>
          </a:p>
          <a:p>
            <a:pPr marL="285750" indent="-285750">
              <a:buFont typeface="Arial"/>
              <a:buChar char="•"/>
            </a:pPr>
            <a:endParaRPr lang="en-US" dirty="0">
              <a:latin typeface="Helvetica Neue"/>
              <a:cs typeface="Helvetica Neue"/>
            </a:endParaRPr>
          </a:p>
          <a:p>
            <a:pPr marL="285750" indent="-285750">
              <a:buFont typeface="Arial"/>
              <a:buChar char="•"/>
            </a:pPr>
            <a:r>
              <a:rPr lang="en-US" dirty="0">
                <a:latin typeface="Helvetica Neue"/>
                <a:cs typeface="Helvetica Neue"/>
              </a:rPr>
              <a:t>Get customized suggestions and add them to your library</a:t>
            </a:r>
          </a:p>
        </p:txBody>
      </p:sp>
      <p:cxnSp>
        <p:nvCxnSpPr>
          <p:cNvPr id="15" name="Straight Arrow Connector 14">
            <a:extLst>
              <a:ext uri="{FF2B5EF4-FFF2-40B4-BE49-F238E27FC236}">
                <a16:creationId xmlns:a16="http://schemas.microsoft.com/office/drawing/2014/main" id="{D19BA0BF-3A93-1F10-1D60-B50CD8030E31}"/>
              </a:ext>
            </a:extLst>
          </p:cNvPr>
          <p:cNvCxnSpPr>
            <a:cxnSpLocks/>
          </p:cNvCxnSpPr>
          <p:nvPr/>
        </p:nvCxnSpPr>
        <p:spPr>
          <a:xfrm flipH="1">
            <a:off x="1219200" y="4431775"/>
            <a:ext cx="914400" cy="40674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3771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Citations &amp; bibliography</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pic>
        <p:nvPicPr>
          <p:cNvPr id="9" name="Picture 8" descr="Screenshot 2014-04-03 18.01.04.png">
            <a:extLst>
              <a:ext uri="{FF2B5EF4-FFF2-40B4-BE49-F238E27FC236}">
                <a16:creationId xmlns:a16="http://schemas.microsoft.com/office/drawing/2014/main" id="{71D8BDC5-F4A7-2C70-49D5-1DF3049A264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775477" y="5125433"/>
            <a:ext cx="2458291" cy="1199166"/>
          </a:xfrm>
          <a:prstGeom prst="rect">
            <a:avLst/>
          </a:prstGeom>
        </p:spPr>
      </p:pic>
      <p:sp>
        <p:nvSpPr>
          <p:cNvPr id="4" name="Title 3">
            <a:extLst>
              <a:ext uri="{FF2B5EF4-FFF2-40B4-BE49-F238E27FC236}">
                <a16:creationId xmlns:a16="http://schemas.microsoft.com/office/drawing/2014/main" id="{E94F1D78-5232-1036-EE4A-BAC308775FE8}"/>
              </a:ext>
            </a:extLst>
          </p:cNvPr>
          <p:cNvSpPr txBox="1">
            <a:spLocks/>
          </p:cNvSpPr>
          <p:nvPr/>
        </p:nvSpPr>
        <p:spPr>
          <a:xfrm>
            <a:off x="925031" y="1728700"/>
            <a:ext cx="6975038" cy="584775"/>
          </a:xfrm>
          <a:prstGeom prst="rect">
            <a:avLst/>
          </a:prstGeom>
          <a:solidFill>
            <a:schemeClr val="bg1">
              <a:alpha val="50000"/>
            </a:schemeClr>
          </a:solidFill>
          <a:ln>
            <a:noFill/>
          </a:ln>
        </p:spPr>
        <p:style>
          <a:lnRef idx="0">
            <a:scrgbClr r="0" g="0" b="0"/>
          </a:lnRef>
          <a:fillRef idx="0">
            <a:scrgbClr r="0" g="0" b="0"/>
          </a:fillRef>
          <a:effectRef idx="0">
            <a:scrgbClr r="0" g="0" b="0"/>
          </a:effectRef>
          <a:fontRef idx="minor">
            <a:schemeClr val="lt1"/>
          </a:fontRef>
        </p:style>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sz="2400" b="1" dirty="0">
                <a:ln w="0"/>
                <a:effectLst>
                  <a:outerShdw blurRad="38100" dist="19050" dir="2700000" algn="tl" rotWithShape="0">
                    <a:schemeClr val="dk1">
                      <a:alpha val="40000"/>
                    </a:schemeClr>
                  </a:outerShdw>
                </a:effectLst>
              </a:rPr>
              <a:t>Install the Citation Plug-in</a:t>
            </a:r>
          </a:p>
        </p:txBody>
      </p:sp>
      <p:pic>
        <p:nvPicPr>
          <p:cNvPr id="13" name="Picture 12">
            <a:extLst>
              <a:ext uri="{FF2B5EF4-FFF2-40B4-BE49-F238E27FC236}">
                <a16:creationId xmlns:a16="http://schemas.microsoft.com/office/drawing/2014/main" id="{97A2FC84-15BF-E93E-4880-023000636840}"/>
              </a:ext>
            </a:extLst>
          </p:cNvPr>
          <p:cNvPicPr>
            <a:picLocks noChangeAspect="1"/>
          </p:cNvPicPr>
          <p:nvPr/>
        </p:nvPicPr>
        <p:blipFill>
          <a:blip r:embed="rId5"/>
          <a:stretch>
            <a:fillRect/>
          </a:stretch>
        </p:blipFill>
        <p:spPr>
          <a:xfrm>
            <a:off x="2536941" y="2290917"/>
            <a:ext cx="7068536" cy="2495898"/>
          </a:xfrm>
          <a:prstGeom prst="rect">
            <a:avLst/>
          </a:prstGeom>
        </p:spPr>
      </p:pic>
    </p:spTree>
    <p:extLst>
      <p:ext uri="{BB962C8B-B14F-4D97-AF65-F5344CB8AC3E}">
        <p14:creationId xmlns:p14="http://schemas.microsoft.com/office/powerpoint/2010/main" val="1615899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Citation Tool Bar Appears in Word Automatically</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pic>
        <p:nvPicPr>
          <p:cNvPr id="6" name="Picture 11" descr="Screenshot 2014-03-12 16.38.33.png">
            <a:extLst>
              <a:ext uri="{FF2B5EF4-FFF2-40B4-BE49-F238E27FC236}">
                <a16:creationId xmlns:a16="http://schemas.microsoft.com/office/drawing/2014/main" id="{ED5ECAF5-04B8-EF0A-FE61-16FC632FA4B2}"/>
              </a:ext>
            </a:extLst>
          </p:cNvPr>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1379835" y="1689794"/>
            <a:ext cx="7242047" cy="2360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Down Arrow 4">
            <a:extLst>
              <a:ext uri="{FF2B5EF4-FFF2-40B4-BE49-F238E27FC236}">
                <a16:creationId xmlns:a16="http://schemas.microsoft.com/office/drawing/2014/main" id="{EB6CD3FF-C171-025F-9C2D-637EDB0E6ECB}"/>
              </a:ext>
            </a:extLst>
          </p:cNvPr>
          <p:cNvSpPr/>
          <p:nvPr/>
        </p:nvSpPr>
        <p:spPr>
          <a:xfrm rot="16200000">
            <a:off x="1058449" y="2543734"/>
            <a:ext cx="297256" cy="337601"/>
          </a:xfrm>
          <a:prstGeom prst="downArrow">
            <a:avLst/>
          </a:prstGeom>
          <a:solidFill>
            <a:srgbClr val="FF0000"/>
          </a:solid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solidFill>
                <a:srgbClr val="1E1E1D"/>
              </a:solidFill>
            </a:endParaRPr>
          </a:p>
        </p:txBody>
      </p:sp>
      <p:pic>
        <p:nvPicPr>
          <p:cNvPr id="12" name="Picture 11">
            <a:extLst>
              <a:ext uri="{FF2B5EF4-FFF2-40B4-BE49-F238E27FC236}">
                <a16:creationId xmlns:a16="http://schemas.microsoft.com/office/drawing/2014/main" id="{C6ABBD17-C6FA-8739-E7CA-91FA625E8A8F}"/>
              </a:ext>
            </a:extLst>
          </p:cNvPr>
          <p:cNvPicPr>
            <a:picLocks noChangeAspect="1"/>
          </p:cNvPicPr>
          <p:nvPr/>
        </p:nvPicPr>
        <p:blipFill>
          <a:blip r:embed="rId5"/>
          <a:stretch>
            <a:fillRect/>
          </a:stretch>
        </p:blipFill>
        <p:spPr>
          <a:xfrm>
            <a:off x="743329" y="4036832"/>
            <a:ext cx="6235940" cy="2219789"/>
          </a:xfrm>
          <a:prstGeom prst="rect">
            <a:avLst/>
          </a:prstGeom>
        </p:spPr>
      </p:pic>
      <p:sp>
        <p:nvSpPr>
          <p:cNvPr id="13" name="Rectangle 12">
            <a:extLst>
              <a:ext uri="{FF2B5EF4-FFF2-40B4-BE49-F238E27FC236}">
                <a16:creationId xmlns:a16="http://schemas.microsoft.com/office/drawing/2014/main" id="{417293D5-75CC-A3FD-FDA1-21F63FA93212}"/>
              </a:ext>
            </a:extLst>
          </p:cNvPr>
          <p:cNvSpPr/>
          <p:nvPr/>
        </p:nvSpPr>
        <p:spPr>
          <a:xfrm>
            <a:off x="7316870" y="4130401"/>
            <a:ext cx="1137762" cy="923330"/>
          </a:xfrm>
          <a:prstGeom prst="rect">
            <a:avLst/>
          </a:prstGeom>
        </p:spPr>
        <p:txBody>
          <a:bodyPr wrap="none">
            <a:spAutoFit/>
          </a:bodyPr>
          <a:lstStyle/>
          <a:p>
            <a:r>
              <a:rPr lang="en-US" dirty="0">
                <a:latin typeface="Helvetica Neue"/>
                <a:cs typeface="Helvetica Neue"/>
              </a:rPr>
              <a:t>Mac</a:t>
            </a:r>
          </a:p>
          <a:p>
            <a:endParaRPr lang="en-US" dirty="0">
              <a:latin typeface="Helvetica Neue"/>
              <a:cs typeface="Helvetica Neue"/>
            </a:endParaRPr>
          </a:p>
          <a:p>
            <a:r>
              <a:rPr lang="en-US" dirty="0">
                <a:latin typeface="Helvetica Neue"/>
                <a:cs typeface="Helvetica Neue"/>
              </a:rPr>
              <a:t>Windows</a:t>
            </a:r>
            <a:endParaRPr lang="en-US" dirty="0"/>
          </a:p>
        </p:txBody>
      </p:sp>
      <p:sp>
        <p:nvSpPr>
          <p:cNvPr id="14" name="Down Arrow 6">
            <a:extLst>
              <a:ext uri="{FF2B5EF4-FFF2-40B4-BE49-F238E27FC236}">
                <a16:creationId xmlns:a16="http://schemas.microsoft.com/office/drawing/2014/main" id="{8DD81DBC-A16F-E02E-C5FE-20371B06C3C6}"/>
              </a:ext>
            </a:extLst>
          </p:cNvPr>
          <p:cNvSpPr/>
          <p:nvPr/>
        </p:nvSpPr>
        <p:spPr>
          <a:xfrm rot="5400000" flipH="1">
            <a:off x="6999441" y="4704353"/>
            <a:ext cx="297256" cy="337601"/>
          </a:xfrm>
          <a:prstGeom prst="downArrow">
            <a:avLst/>
          </a:prstGeom>
          <a:solidFill>
            <a:srgbClr val="919191"/>
          </a:solidFill>
          <a:ln>
            <a:solidFill>
              <a:srgbClr val="91919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1E1E1D"/>
              </a:solidFill>
            </a:endParaRPr>
          </a:p>
        </p:txBody>
      </p:sp>
      <p:sp>
        <p:nvSpPr>
          <p:cNvPr id="15" name="Down Arrow 7">
            <a:extLst>
              <a:ext uri="{FF2B5EF4-FFF2-40B4-BE49-F238E27FC236}">
                <a16:creationId xmlns:a16="http://schemas.microsoft.com/office/drawing/2014/main" id="{D7A58A10-ABD8-C062-8776-F284BC012433}"/>
              </a:ext>
            </a:extLst>
          </p:cNvPr>
          <p:cNvSpPr/>
          <p:nvPr/>
        </p:nvSpPr>
        <p:spPr>
          <a:xfrm rot="10800000" flipH="1">
            <a:off x="6983039" y="4130401"/>
            <a:ext cx="297256" cy="337601"/>
          </a:xfrm>
          <a:prstGeom prst="downArrow">
            <a:avLst/>
          </a:prstGeom>
          <a:solidFill>
            <a:srgbClr val="919191"/>
          </a:solidFill>
          <a:ln>
            <a:solidFill>
              <a:srgbClr val="91919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1E1E1D"/>
              </a:solidFill>
            </a:endParaRPr>
          </a:p>
        </p:txBody>
      </p:sp>
    </p:spTree>
    <p:extLst>
      <p:ext uri="{BB962C8B-B14F-4D97-AF65-F5344CB8AC3E}">
        <p14:creationId xmlns:p14="http://schemas.microsoft.com/office/powerpoint/2010/main" val="1706388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Generate In-Text Citations in Word</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sp>
        <p:nvSpPr>
          <p:cNvPr id="18" name="Rectangle 17">
            <a:extLst>
              <a:ext uri="{FF2B5EF4-FFF2-40B4-BE49-F238E27FC236}">
                <a16:creationId xmlns:a16="http://schemas.microsoft.com/office/drawing/2014/main" id="{A30B90CA-114A-0DB7-64C0-BB5FBCCE9835}"/>
              </a:ext>
            </a:extLst>
          </p:cNvPr>
          <p:cNvSpPr/>
          <p:nvPr/>
        </p:nvSpPr>
        <p:spPr>
          <a:xfrm>
            <a:off x="6275341" y="5054670"/>
            <a:ext cx="2627504" cy="1200329"/>
          </a:xfrm>
          <a:prstGeom prst="rect">
            <a:avLst/>
          </a:prstGeom>
        </p:spPr>
        <p:txBody>
          <a:bodyPr wrap="square">
            <a:spAutoFit/>
          </a:bodyPr>
          <a:lstStyle/>
          <a:p>
            <a:r>
              <a:rPr lang="en-US" dirty="0">
                <a:latin typeface="Helvetica Neue"/>
                <a:cs typeface="Helvetica Neue"/>
              </a:rPr>
              <a:t>3. Select the article or book, and click ‘ok’ to automatically cite that text in Word</a:t>
            </a:r>
          </a:p>
        </p:txBody>
      </p:sp>
      <p:pic>
        <p:nvPicPr>
          <p:cNvPr id="13" name="Picture 12">
            <a:extLst>
              <a:ext uri="{FF2B5EF4-FFF2-40B4-BE49-F238E27FC236}">
                <a16:creationId xmlns:a16="http://schemas.microsoft.com/office/drawing/2014/main" id="{B45F7FEA-894B-DFE6-C3BF-2A0AAA044FE9}"/>
              </a:ext>
            </a:extLst>
          </p:cNvPr>
          <p:cNvPicPr>
            <a:picLocks noChangeAspect="1"/>
          </p:cNvPicPr>
          <p:nvPr/>
        </p:nvPicPr>
        <p:blipFill>
          <a:blip r:embed="rId4"/>
          <a:stretch>
            <a:fillRect/>
          </a:stretch>
        </p:blipFill>
        <p:spPr>
          <a:xfrm>
            <a:off x="1589684" y="1862521"/>
            <a:ext cx="10046518" cy="3549683"/>
          </a:xfrm>
          <a:prstGeom prst="rect">
            <a:avLst/>
          </a:prstGeom>
        </p:spPr>
      </p:pic>
      <p:sp>
        <p:nvSpPr>
          <p:cNvPr id="10" name="Down Arrow 6">
            <a:extLst>
              <a:ext uri="{FF2B5EF4-FFF2-40B4-BE49-F238E27FC236}">
                <a16:creationId xmlns:a16="http://schemas.microsoft.com/office/drawing/2014/main" id="{D88541DE-1A7C-9EF6-D2F6-4F91DD1FAEB0}"/>
              </a:ext>
            </a:extLst>
          </p:cNvPr>
          <p:cNvSpPr/>
          <p:nvPr/>
        </p:nvSpPr>
        <p:spPr>
          <a:xfrm rot="5400000" flipH="1">
            <a:off x="8754217" y="1859688"/>
            <a:ext cx="297256" cy="716706"/>
          </a:xfrm>
          <a:prstGeom prst="downArrow">
            <a:avLst/>
          </a:prstGeom>
          <a:solidFill>
            <a:srgbClr val="FF0000"/>
          </a:solidFill>
          <a:ln>
            <a:solidFill>
              <a:srgbClr val="91919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1E1E1D"/>
              </a:solidFill>
            </a:endParaRPr>
          </a:p>
        </p:txBody>
      </p:sp>
      <p:sp>
        <p:nvSpPr>
          <p:cNvPr id="17" name="Down Arrow 9">
            <a:extLst>
              <a:ext uri="{FF2B5EF4-FFF2-40B4-BE49-F238E27FC236}">
                <a16:creationId xmlns:a16="http://schemas.microsoft.com/office/drawing/2014/main" id="{94DFD56F-4417-8C95-5ECE-4F732019DA10}"/>
              </a:ext>
            </a:extLst>
          </p:cNvPr>
          <p:cNvSpPr/>
          <p:nvPr/>
        </p:nvSpPr>
        <p:spPr>
          <a:xfrm flipH="1">
            <a:off x="6315687" y="2727417"/>
            <a:ext cx="297256" cy="337601"/>
          </a:xfrm>
          <a:prstGeom prst="downArrow">
            <a:avLst/>
          </a:prstGeom>
          <a:solidFill>
            <a:srgbClr val="919191"/>
          </a:solidFill>
          <a:ln>
            <a:solidFill>
              <a:srgbClr val="91919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1E1E1D"/>
              </a:solidFill>
            </a:endParaRPr>
          </a:p>
        </p:txBody>
      </p:sp>
      <p:sp>
        <p:nvSpPr>
          <p:cNvPr id="14" name="TextBox 13">
            <a:extLst>
              <a:ext uri="{FF2B5EF4-FFF2-40B4-BE49-F238E27FC236}">
                <a16:creationId xmlns:a16="http://schemas.microsoft.com/office/drawing/2014/main" id="{13745F83-E67C-E19F-5291-4773C6F4C7A1}"/>
              </a:ext>
            </a:extLst>
          </p:cNvPr>
          <p:cNvSpPr txBox="1"/>
          <p:nvPr/>
        </p:nvSpPr>
        <p:spPr>
          <a:xfrm>
            <a:off x="9446755" y="2122608"/>
            <a:ext cx="1383712" cy="246221"/>
          </a:xfrm>
          <a:prstGeom prst="rect">
            <a:avLst/>
          </a:prstGeom>
          <a:noFill/>
        </p:spPr>
        <p:txBody>
          <a:bodyPr wrap="none" rtlCol="0">
            <a:spAutoFit/>
          </a:bodyPr>
          <a:lstStyle/>
          <a:p>
            <a:r>
              <a:rPr lang="en-US" sz="1000" b="1" dirty="0">
                <a:latin typeface="Helvetica Neue"/>
                <a:cs typeface="Helvetica Neue"/>
              </a:rPr>
              <a:t>Click Mendeley Cite</a:t>
            </a:r>
            <a:endParaRPr lang="en-US" sz="1000" b="1" dirty="0"/>
          </a:p>
        </p:txBody>
      </p:sp>
      <p:sp>
        <p:nvSpPr>
          <p:cNvPr id="15" name="Down Arrow 6">
            <a:extLst>
              <a:ext uri="{FF2B5EF4-FFF2-40B4-BE49-F238E27FC236}">
                <a16:creationId xmlns:a16="http://schemas.microsoft.com/office/drawing/2014/main" id="{89235764-6776-32F1-F8EA-477A1B6CFDAE}"/>
              </a:ext>
            </a:extLst>
          </p:cNvPr>
          <p:cNvSpPr/>
          <p:nvPr/>
        </p:nvSpPr>
        <p:spPr>
          <a:xfrm rot="16200000" flipH="1">
            <a:off x="7440465" y="3552863"/>
            <a:ext cx="297256" cy="716706"/>
          </a:xfrm>
          <a:prstGeom prst="downArrow">
            <a:avLst/>
          </a:prstGeom>
          <a:solidFill>
            <a:srgbClr val="FF0000"/>
          </a:solidFill>
          <a:ln>
            <a:solidFill>
              <a:srgbClr val="91919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1E1E1D"/>
              </a:solidFill>
            </a:endParaRPr>
          </a:p>
        </p:txBody>
      </p:sp>
      <p:sp>
        <p:nvSpPr>
          <p:cNvPr id="19" name="TextBox 18">
            <a:extLst>
              <a:ext uri="{FF2B5EF4-FFF2-40B4-BE49-F238E27FC236}">
                <a16:creationId xmlns:a16="http://schemas.microsoft.com/office/drawing/2014/main" id="{ACB63EBA-E2DF-9E83-218E-F5BD4314F4BA}"/>
              </a:ext>
            </a:extLst>
          </p:cNvPr>
          <p:cNvSpPr txBox="1"/>
          <p:nvPr/>
        </p:nvSpPr>
        <p:spPr>
          <a:xfrm>
            <a:off x="6448535" y="3799471"/>
            <a:ext cx="808235" cy="246221"/>
          </a:xfrm>
          <a:prstGeom prst="rect">
            <a:avLst/>
          </a:prstGeom>
          <a:noFill/>
        </p:spPr>
        <p:txBody>
          <a:bodyPr wrap="none" rtlCol="0">
            <a:spAutoFit/>
          </a:bodyPr>
          <a:lstStyle/>
          <a:p>
            <a:r>
              <a:rPr lang="en-MY" sz="1000" b="1" dirty="0"/>
              <a:t>Search ref</a:t>
            </a:r>
            <a:endParaRPr lang="en-US" sz="1000" b="1" dirty="0"/>
          </a:p>
        </p:txBody>
      </p:sp>
      <p:sp>
        <p:nvSpPr>
          <p:cNvPr id="21" name="Down Arrow 6">
            <a:extLst>
              <a:ext uri="{FF2B5EF4-FFF2-40B4-BE49-F238E27FC236}">
                <a16:creationId xmlns:a16="http://schemas.microsoft.com/office/drawing/2014/main" id="{5A714062-E1EC-72D8-19FE-FA4FAD1C1BAD}"/>
              </a:ext>
            </a:extLst>
          </p:cNvPr>
          <p:cNvSpPr/>
          <p:nvPr/>
        </p:nvSpPr>
        <p:spPr>
          <a:xfrm rot="5400000" flipH="1">
            <a:off x="3638725" y="3397158"/>
            <a:ext cx="297256" cy="716706"/>
          </a:xfrm>
          <a:prstGeom prst="downArrow">
            <a:avLst/>
          </a:prstGeom>
          <a:solidFill>
            <a:srgbClr val="FF0000"/>
          </a:solidFill>
          <a:ln>
            <a:solidFill>
              <a:srgbClr val="91919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1E1E1D"/>
              </a:solidFill>
            </a:endParaRPr>
          </a:p>
        </p:txBody>
      </p:sp>
    </p:spTree>
    <p:extLst>
      <p:ext uri="{BB962C8B-B14F-4D97-AF65-F5344CB8AC3E}">
        <p14:creationId xmlns:p14="http://schemas.microsoft.com/office/powerpoint/2010/main" val="315529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Editing and Adding to Citations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sp>
        <p:nvSpPr>
          <p:cNvPr id="7" name="Rectangle 6">
            <a:extLst>
              <a:ext uri="{FF2B5EF4-FFF2-40B4-BE49-F238E27FC236}">
                <a16:creationId xmlns:a16="http://schemas.microsoft.com/office/drawing/2014/main" id="{A8FF10F8-3584-5214-CBC1-248279F1BEF3}"/>
              </a:ext>
            </a:extLst>
          </p:cNvPr>
          <p:cNvSpPr/>
          <p:nvPr/>
        </p:nvSpPr>
        <p:spPr>
          <a:xfrm>
            <a:off x="1949197" y="1695339"/>
            <a:ext cx="2198038" cy="369332"/>
          </a:xfrm>
          <a:prstGeom prst="rect">
            <a:avLst/>
          </a:prstGeom>
        </p:spPr>
        <p:txBody>
          <a:bodyPr wrap="none">
            <a:spAutoFit/>
          </a:bodyPr>
          <a:lstStyle/>
          <a:p>
            <a:r>
              <a:rPr lang="en-US" dirty="0">
                <a:latin typeface="Helvetica Neue"/>
                <a:cs typeface="Helvetica Neue"/>
              </a:rPr>
              <a:t>Select your citation </a:t>
            </a:r>
            <a:endParaRPr lang="en-US" dirty="0"/>
          </a:p>
        </p:txBody>
      </p:sp>
      <p:pic>
        <p:nvPicPr>
          <p:cNvPr id="17" name="Picture 16">
            <a:extLst>
              <a:ext uri="{FF2B5EF4-FFF2-40B4-BE49-F238E27FC236}">
                <a16:creationId xmlns:a16="http://schemas.microsoft.com/office/drawing/2014/main" id="{073A3AC8-32A5-3B9E-E613-D0D8BC6ACFED}"/>
              </a:ext>
            </a:extLst>
          </p:cNvPr>
          <p:cNvPicPr>
            <a:picLocks noChangeAspect="1"/>
          </p:cNvPicPr>
          <p:nvPr/>
        </p:nvPicPr>
        <p:blipFill>
          <a:blip r:embed="rId4"/>
          <a:stretch>
            <a:fillRect/>
          </a:stretch>
        </p:blipFill>
        <p:spPr>
          <a:xfrm>
            <a:off x="2316268" y="2224392"/>
            <a:ext cx="3429479" cy="1000265"/>
          </a:xfrm>
          <a:prstGeom prst="rect">
            <a:avLst/>
          </a:prstGeom>
        </p:spPr>
      </p:pic>
      <p:pic>
        <p:nvPicPr>
          <p:cNvPr id="19" name="Picture 18">
            <a:extLst>
              <a:ext uri="{FF2B5EF4-FFF2-40B4-BE49-F238E27FC236}">
                <a16:creationId xmlns:a16="http://schemas.microsoft.com/office/drawing/2014/main" id="{BD164731-5DF8-DBD1-D9E9-29ED83CCB05F}"/>
              </a:ext>
            </a:extLst>
          </p:cNvPr>
          <p:cNvPicPr>
            <a:picLocks noChangeAspect="1"/>
          </p:cNvPicPr>
          <p:nvPr/>
        </p:nvPicPr>
        <p:blipFill>
          <a:blip r:embed="rId5"/>
          <a:stretch>
            <a:fillRect/>
          </a:stretch>
        </p:blipFill>
        <p:spPr>
          <a:xfrm>
            <a:off x="6446255" y="1905000"/>
            <a:ext cx="3571048" cy="3733800"/>
          </a:xfrm>
          <a:prstGeom prst="rect">
            <a:avLst/>
          </a:prstGeom>
        </p:spPr>
      </p:pic>
    </p:spTree>
    <p:extLst>
      <p:ext uri="{BB962C8B-B14F-4D97-AF65-F5344CB8AC3E}">
        <p14:creationId xmlns:p14="http://schemas.microsoft.com/office/powerpoint/2010/main" val="2663384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04800">
              <a:lnSpc>
                <a:spcPct val="107000"/>
              </a:lnSpc>
              <a:spcAft>
                <a:spcPts val="800"/>
              </a:spcAft>
            </a:pPr>
            <a:r>
              <a:rPr lang="en-MY" sz="1800" kern="100">
                <a:effectLst/>
                <a:latin typeface="Calibri" panose="020F0502020204030204" pitchFamily="34" charset="0"/>
                <a:ea typeface="Times New Roman" panose="02020603050405020304" pitchFamily="18" charset="0"/>
                <a:cs typeface="Arial" panose="020B0604020202020204" pitchFamily="34" charset="0"/>
              </a:rPr>
              <a:t>Nguyen, G. L., Dumba, B., Ngo, Q.-D., Le, H.-V., &amp; Nguyen, T. N. (2022). A collaborative approach to early detection of IoT Botnet. </a:t>
            </a:r>
            <a:r>
              <a:rPr lang="en-MY" sz="1800" i="1" kern="100">
                <a:effectLst/>
                <a:latin typeface="Calibri" panose="020F0502020204030204" pitchFamily="34" charset="0"/>
                <a:ea typeface="Times New Roman" panose="02020603050405020304" pitchFamily="18" charset="0"/>
                <a:cs typeface="Arial" panose="020B0604020202020204" pitchFamily="34" charset="0"/>
              </a:rPr>
              <a:t>Computers &amp; Electrical Engineering</a:t>
            </a:r>
            <a:r>
              <a:rPr lang="en-MY" sz="1800" kern="100">
                <a:effectLst/>
                <a:latin typeface="Calibri" panose="020F0502020204030204" pitchFamily="34" charset="0"/>
                <a:ea typeface="Times New Roman" panose="02020603050405020304" pitchFamily="18" charset="0"/>
                <a:cs typeface="Arial" panose="020B0604020202020204" pitchFamily="34" charset="0"/>
              </a:rPr>
              <a:t>, </a:t>
            </a:r>
            <a:r>
              <a:rPr lang="en-MY" sz="1800" i="1" kern="100">
                <a:effectLst/>
                <a:latin typeface="Calibri" panose="020F0502020204030204" pitchFamily="34" charset="0"/>
                <a:ea typeface="Times New Roman" panose="02020603050405020304" pitchFamily="18" charset="0"/>
                <a:cs typeface="Arial" panose="020B0604020202020204" pitchFamily="34" charset="0"/>
              </a:rPr>
              <a:t>97</a:t>
            </a:r>
            <a:r>
              <a:rPr lang="en-MY" sz="1800" kern="100">
                <a:effectLst/>
                <a:latin typeface="Calibri" panose="020F0502020204030204" pitchFamily="34" charset="0"/>
                <a:ea typeface="Times New Roman" panose="02020603050405020304" pitchFamily="18" charset="0"/>
                <a:cs typeface="Arial" panose="020B0604020202020204" pitchFamily="34" charset="0"/>
              </a:rPr>
              <a:t>, 107525. https://doi.org/10.1016/j.compeleceng.2021.107525</a:t>
            </a:r>
            <a:endParaRPr lang="en-US" sz="18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Inserting Your Bibliography</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sp>
        <p:nvSpPr>
          <p:cNvPr id="7" name="TextBox 6">
            <a:extLst>
              <a:ext uri="{FF2B5EF4-FFF2-40B4-BE49-F238E27FC236}">
                <a16:creationId xmlns:a16="http://schemas.microsoft.com/office/drawing/2014/main" id="{EB50C951-79E7-F56F-4BAA-C98F6FC017C4}"/>
              </a:ext>
            </a:extLst>
          </p:cNvPr>
          <p:cNvSpPr txBox="1"/>
          <p:nvPr/>
        </p:nvSpPr>
        <p:spPr>
          <a:xfrm>
            <a:off x="8382000" y="3332395"/>
            <a:ext cx="2775438" cy="400110"/>
          </a:xfrm>
          <a:prstGeom prst="rect">
            <a:avLst/>
          </a:prstGeom>
          <a:noFill/>
        </p:spPr>
        <p:txBody>
          <a:bodyPr wrap="square" rtlCol="0">
            <a:spAutoFit/>
          </a:bodyPr>
          <a:lstStyle/>
          <a:p>
            <a:endParaRPr lang="en-US" sz="1000" dirty="0">
              <a:latin typeface="Helvetica Neue"/>
              <a:cs typeface="Helvetica Neue"/>
            </a:endParaRPr>
          </a:p>
          <a:p>
            <a:r>
              <a:rPr lang="en-US" sz="1000" dirty="0">
                <a:solidFill>
                  <a:srgbClr val="FF0000"/>
                </a:solidFill>
                <a:latin typeface="Helvetica Neue"/>
                <a:cs typeface="Helvetica Neue"/>
              </a:rPr>
              <a:t> Click Insert Bibliography</a:t>
            </a:r>
          </a:p>
        </p:txBody>
      </p:sp>
      <p:sp>
        <p:nvSpPr>
          <p:cNvPr id="9" name="Down Arrow 5">
            <a:extLst>
              <a:ext uri="{FF2B5EF4-FFF2-40B4-BE49-F238E27FC236}">
                <a16:creationId xmlns:a16="http://schemas.microsoft.com/office/drawing/2014/main" id="{D8D6C1E2-DCE1-F25D-5EF4-07465F0845CC}"/>
              </a:ext>
            </a:extLst>
          </p:cNvPr>
          <p:cNvSpPr/>
          <p:nvPr/>
        </p:nvSpPr>
        <p:spPr>
          <a:xfrm rot="5400000" flipH="1">
            <a:off x="7964070" y="3403144"/>
            <a:ext cx="297256" cy="555867"/>
          </a:xfrm>
          <a:prstGeom prst="downArrow">
            <a:avLst/>
          </a:prstGeom>
          <a:solidFill>
            <a:srgbClr val="919191"/>
          </a:solidFill>
          <a:ln>
            <a:solidFill>
              <a:srgbClr val="91919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1E1E1D"/>
              </a:solidFill>
            </a:endParaRPr>
          </a:p>
        </p:txBody>
      </p:sp>
      <p:pic>
        <p:nvPicPr>
          <p:cNvPr id="10" name="Picture 9" descr="A screenshot of a computer&#10;&#10;Description automatically generated">
            <a:extLst>
              <a:ext uri="{FF2B5EF4-FFF2-40B4-BE49-F238E27FC236}">
                <a16:creationId xmlns:a16="http://schemas.microsoft.com/office/drawing/2014/main" id="{403430B6-E844-92FD-9FE5-12A090788464}"/>
              </a:ext>
            </a:extLst>
          </p:cNvPr>
          <p:cNvPicPr>
            <a:picLocks noChangeAspect="1"/>
          </p:cNvPicPr>
          <p:nvPr/>
        </p:nvPicPr>
        <p:blipFill>
          <a:blip r:embed="rId4"/>
          <a:stretch>
            <a:fillRect/>
          </a:stretch>
        </p:blipFill>
        <p:spPr>
          <a:xfrm>
            <a:off x="2281632" y="2895600"/>
            <a:ext cx="5534660" cy="1971675"/>
          </a:xfrm>
          <a:prstGeom prst="rect">
            <a:avLst/>
          </a:prstGeom>
        </p:spPr>
      </p:pic>
      <p:pic>
        <p:nvPicPr>
          <p:cNvPr id="12" name="Picture 11">
            <a:extLst>
              <a:ext uri="{FF2B5EF4-FFF2-40B4-BE49-F238E27FC236}">
                <a16:creationId xmlns:a16="http://schemas.microsoft.com/office/drawing/2014/main" id="{46F317EB-2ED9-6157-5B1D-8C1180D91225}"/>
              </a:ext>
            </a:extLst>
          </p:cNvPr>
          <p:cNvPicPr>
            <a:picLocks noChangeAspect="1"/>
          </p:cNvPicPr>
          <p:nvPr/>
        </p:nvPicPr>
        <p:blipFill>
          <a:blip r:embed="rId5"/>
          <a:stretch>
            <a:fillRect/>
          </a:stretch>
        </p:blipFill>
        <p:spPr>
          <a:xfrm>
            <a:off x="2364193" y="5026933"/>
            <a:ext cx="6182588" cy="1105054"/>
          </a:xfrm>
          <a:prstGeom prst="rect">
            <a:avLst/>
          </a:prstGeom>
        </p:spPr>
      </p:pic>
    </p:spTree>
    <p:extLst>
      <p:ext uri="{BB962C8B-B14F-4D97-AF65-F5344CB8AC3E}">
        <p14:creationId xmlns:p14="http://schemas.microsoft.com/office/powerpoint/2010/main" val="1892788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39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04800">
              <a:lnSpc>
                <a:spcPct val="107000"/>
              </a:lnSpc>
              <a:spcAft>
                <a:spcPts val="800"/>
              </a:spcAft>
            </a:pPr>
            <a:r>
              <a:rPr lang="en-MY" sz="1800" kern="100" dirty="0">
                <a:effectLst/>
                <a:latin typeface="Calibri" panose="020F0502020204030204" pitchFamily="34" charset="0"/>
                <a:ea typeface="Times New Roman" panose="02020603050405020304" pitchFamily="18" charset="0"/>
                <a:cs typeface="Arial" panose="020B0604020202020204" pitchFamily="34" charset="0"/>
              </a:rPr>
              <a:t>Nguyen, G. L., Dumba, B., Ngo, Q.-D., Le, H.-V., &amp; Nguyen, T. N. (2022). A collaborative approach to early detection of IoT Botnet. </a:t>
            </a:r>
            <a:r>
              <a:rPr lang="en-MY" sz="1800" i="1" kern="100" dirty="0">
                <a:effectLst/>
                <a:latin typeface="Calibri" panose="020F0502020204030204" pitchFamily="34" charset="0"/>
                <a:ea typeface="Times New Roman" panose="02020603050405020304" pitchFamily="18" charset="0"/>
                <a:cs typeface="Arial" panose="020B0604020202020204" pitchFamily="34" charset="0"/>
              </a:rPr>
              <a:t>Computers &amp; Electrical Engineering</a:t>
            </a:r>
            <a:r>
              <a:rPr lang="en-MY" sz="1800" kern="100" dirty="0">
                <a:effectLst/>
                <a:latin typeface="Calibri" panose="020F0502020204030204" pitchFamily="34" charset="0"/>
                <a:ea typeface="Times New Roman" panose="02020603050405020304" pitchFamily="18" charset="0"/>
                <a:cs typeface="Arial" panose="020B0604020202020204" pitchFamily="34" charset="0"/>
              </a:rPr>
              <a:t>, </a:t>
            </a:r>
            <a:r>
              <a:rPr lang="en-MY" sz="1800" i="1" kern="100" dirty="0">
                <a:effectLst/>
                <a:latin typeface="Calibri" panose="020F0502020204030204" pitchFamily="34" charset="0"/>
                <a:ea typeface="Times New Roman" panose="02020603050405020304" pitchFamily="18" charset="0"/>
                <a:cs typeface="Arial" panose="020B0604020202020204" pitchFamily="34" charset="0"/>
              </a:rPr>
              <a:t>97</a:t>
            </a:r>
            <a:r>
              <a:rPr lang="en-MY" sz="1800" kern="100" dirty="0">
                <a:effectLst/>
                <a:latin typeface="Calibri" panose="020F0502020204030204" pitchFamily="34" charset="0"/>
                <a:ea typeface="Times New Roman" panose="02020603050405020304" pitchFamily="18" charset="0"/>
                <a:cs typeface="Arial" panose="020B0604020202020204" pitchFamily="34" charset="0"/>
              </a:rPr>
              <a:t>, 107525. https://doi.org/10.1016/j.compeleceng.2021.107525</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09340" y="3420271"/>
            <a:ext cx="7977659" cy="1077218"/>
          </a:xfrm>
          <a:prstGeom prst="rect">
            <a:avLst/>
          </a:prstGeom>
          <a:noFill/>
        </p:spPr>
        <p:txBody>
          <a:bodyPr wrap="square" rtlCol="0">
            <a:spAutoFit/>
          </a:bodyPr>
          <a:lstStyle/>
          <a:p>
            <a:pPr algn="ctr"/>
            <a:r>
              <a:rPr lang="en-MY" sz="3200" b="1" i="0" dirty="0">
                <a:solidFill>
                  <a:srgbClr val="FF0000"/>
                </a:solidFill>
                <a:effectLst/>
                <a:latin typeface="YouTube Sans"/>
              </a:rPr>
              <a:t>How To Use Mendeley Reference Manager ? (Beginner's Guide Demo)</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itle 3">
            <a:extLst>
              <a:ext uri="{FF2B5EF4-FFF2-40B4-BE49-F238E27FC236}">
                <a16:creationId xmlns:a16="http://schemas.microsoft.com/office/drawing/2014/main" id="{F4384D17-6429-B02B-BCAA-196BB5D5FAE9}"/>
              </a:ext>
            </a:extLst>
          </p:cNvPr>
          <p:cNvSpPr txBox="1">
            <a:spLocks/>
          </p:cNvSpPr>
          <p:nvPr/>
        </p:nvSpPr>
        <p:spPr>
          <a:xfrm>
            <a:off x="1375877" y="-14299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rgbClr val="1E1E1D"/>
                </a:solidFill>
              </a:rPr>
              <a:t>Sync</a:t>
            </a:r>
            <a:endParaRPr lang="en-US" dirty="0">
              <a:solidFill>
                <a:srgbClr val="1E1E1D"/>
              </a:solidFill>
            </a:endParaRPr>
          </a:p>
        </p:txBody>
      </p:sp>
    </p:spTree>
    <p:extLst>
      <p:ext uri="{BB962C8B-B14F-4D97-AF65-F5344CB8AC3E}">
        <p14:creationId xmlns:p14="http://schemas.microsoft.com/office/powerpoint/2010/main" val="2054314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References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6" name="TextBox 5">
            <a:extLst>
              <a:ext uri="{FF2B5EF4-FFF2-40B4-BE49-F238E27FC236}">
                <a16:creationId xmlns:a16="http://schemas.microsoft.com/office/drawing/2014/main" id="{2FBEBDC4-CEE6-F3AE-3F79-102E5867110B}"/>
              </a:ext>
            </a:extLst>
          </p:cNvPr>
          <p:cNvSpPr txBox="1"/>
          <p:nvPr/>
        </p:nvSpPr>
        <p:spPr>
          <a:xfrm>
            <a:off x="838200" y="1796610"/>
            <a:ext cx="10439400" cy="4401205"/>
          </a:xfrm>
          <a:prstGeom prst="rect">
            <a:avLst/>
          </a:prstGeom>
          <a:noFill/>
        </p:spPr>
        <p:txBody>
          <a:bodyPr wrap="square">
            <a:spAutoFit/>
          </a:bodyPr>
          <a:lstStyle/>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Eaves, S., Sheperis, C. J., Craft, S., Frasier, R., &amp; Wells, D. (2008). Reviewing the literature. In B. T. Erford (Ed.), Research and evaluation in counseling. Lahaska, PA: Lahaska Press.</a:t>
            </a: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Sheperis, C.J., Young, J.S. &amp; Daniels M.H. (2017). Counseling research: Quantitative, qualitative, and mixed methods (2nd ed.). Boston, MA: Pearson. ISBN-13: 978-0-13-402509-4</a:t>
            </a:r>
          </a:p>
          <a:p>
            <a:pPr marL="342900" indent="-342900" eaLnBrk="1" hangingPunct="1">
              <a:buFont typeface="Wingdings" panose="05000000000000000000" pitchFamily="2" charset="2"/>
              <a:buChar char="q"/>
              <a:defRPr/>
            </a:pP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VanderMey</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R., Meyers, V., Van </a:t>
            </a: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Rys</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J., Kemper, D., &amp; </a:t>
            </a: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Sebrank</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P. (2011). The college writer: A guide to thinking, writing, and researching (4th ed.). Boston: Houghton Mifflin.</a:t>
            </a: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Abd Karim Alias (2010). A brief guide to doing a literature review. Retrieved from http://www.slideshare.net/akarim717/doing-a- literature-review6432447?qid=ea37aecb-065c- 4ac3-8975-03bd20e0a570&amp;v=&amp;b=&amp;</a:t>
            </a: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from_search</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=1</a:t>
            </a: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Teoh Yew Heng. Seminar on how to write a research plan &amp; tackling a literature review</a:t>
            </a: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https://proofed.com/writing-tips/5-reasons-the-literature-review-is-crucial/</a:t>
            </a: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Prof. Mani Maran Ratnam – How to write a report in journal format</a:t>
            </a:r>
          </a:p>
          <a:p>
            <a:pPr marL="800100" lvl="1" indent="-342900" eaLnBrk="1" hangingPunct="1">
              <a:buFont typeface="+mj-lt"/>
              <a:buAutoNum type="arabicPeriod"/>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1404808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pic>
        <p:nvPicPr>
          <p:cNvPr id="3076" name="Picture 4" descr="Guide To Getting Involved In Undergraduate research Through Cold-emailing -  Cindy Lao">
            <a:extLst>
              <a:ext uri="{FF2B5EF4-FFF2-40B4-BE49-F238E27FC236}">
                <a16:creationId xmlns:a16="http://schemas.microsoft.com/office/drawing/2014/main" id="{00B01708-944A-8EE8-93DE-E79BD3F23E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5600" y="1317199"/>
            <a:ext cx="7110413" cy="4671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86619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19832</TotalTime>
  <Words>3530</Words>
  <Application>Microsoft Office PowerPoint</Application>
  <PresentationFormat>Widescreen</PresentationFormat>
  <Paragraphs>379</Paragraphs>
  <Slides>53</Slides>
  <Notes>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53</vt:i4>
      </vt:variant>
    </vt:vector>
  </HeadingPairs>
  <TitlesOfParts>
    <vt:vector size="65" baseType="lpstr">
      <vt:lpstr>Agency FB</vt:lpstr>
      <vt:lpstr>Aharoni</vt:lpstr>
      <vt:lpstr>Arial</vt:lpstr>
      <vt:lpstr>Calibri</vt:lpstr>
      <vt:lpstr>Calibri Light</vt:lpstr>
      <vt:lpstr>Helvetica Neue</vt:lpstr>
      <vt:lpstr>Söhne</vt:lpstr>
      <vt:lpstr>The Serif Hand Black</vt:lpstr>
      <vt:lpstr>Times New Roman</vt:lpstr>
      <vt:lpstr>Wingdings</vt:lpstr>
      <vt:lpstr>YouTube Sans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Mohammed F.R. Anbar</cp:lastModifiedBy>
  <cp:revision>399</cp:revision>
  <dcterms:created xsi:type="dcterms:W3CDTF">2012-10-04T04:34:07Z</dcterms:created>
  <dcterms:modified xsi:type="dcterms:W3CDTF">2024-07-01T06:15:30Z</dcterms:modified>
</cp:coreProperties>
</file>