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18"/>
  </p:notesMasterIdLst>
  <p:sldIdLst>
    <p:sldId id="480" r:id="rId5"/>
    <p:sldId id="303" r:id="rId6"/>
    <p:sldId id="313" r:id="rId7"/>
    <p:sldId id="521" r:id="rId8"/>
    <p:sldId id="522" r:id="rId9"/>
    <p:sldId id="536" r:id="rId10"/>
    <p:sldId id="537" r:id="rId11"/>
    <p:sldId id="541" r:id="rId12"/>
    <p:sldId id="523" r:id="rId13"/>
    <p:sldId id="538" r:id="rId14"/>
    <p:sldId id="539" r:id="rId15"/>
    <p:sldId id="524" r:id="rId16"/>
    <p:sldId id="349"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521"/>
            <p14:sldId id="522"/>
            <p14:sldId id="536"/>
            <p14:sldId id="537"/>
            <p14:sldId id="541"/>
            <p14:sldId id="523"/>
            <p14:sldId id="538"/>
            <p14:sldId id="539"/>
            <p14:sldId id="524"/>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8" d="100"/>
          <a:sy n="78" d="100"/>
        </p:scale>
        <p:origin x="394" y="1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66F19B-772F-0D07-759F-E5BF7BDAA21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FFEF6DA-60FE-8AE3-EE74-A14E69966D4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63E6F90-66A6-5B4A-EA43-0EC6C18A240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FDC05B1-7612-1A89-38CB-BD246A6F6702}"/>
              </a:ext>
            </a:extLst>
          </p:cNvPr>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1437406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CB8FE7-7D18-46C0-D8A3-2538A5E1CB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937268F-AB4B-241A-2A19-0510CA6B7C5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820A697-1291-DF5F-3DD2-6FC1874B6B4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1B6BBF9-603B-4BFD-2AF4-50CFF4834E3D}"/>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82310084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2F62F4-E9ED-067A-5FEB-C5488A4B4A0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4A68BC1-5768-509A-D9EF-D278E34EB74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BFE46A-3E0C-5709-0BEB-8D6EC413F8C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A851F74-FDBE-DE5E-423E-A08DF99E0586}"/>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850201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B2CEAC-EF31-52B2-A3BB-E40942F27BD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08AEF3A-A420-C22D-D065-33809FC353A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8105E6F-A6B3-83C1-C7CD-991DCCCF8DA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ADFB15C-9535-D14B-5769-CD0A2AD9D282}"/>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5554903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40FCF8-0AFB-2DDD-1D55-43023EF48A6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AD1A2F7-9D88-66E4-93FD-14BC5BCAA78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1C3ACB8-75FE-181B-1486-4DAA861BF6F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45D6CA3-2709-5A11-8FDA-FDC49580D6CE}"/>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9263415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45B30E-065B-AC39-C0B6-105DCA2D262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15621D9-1977-EA70-CE8F-B7DE9B4785C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F9577F9-E76A-CD4D-6F6C-C95F15D7855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012F5FC-5F74-0407-C201-A7509DD023A8}"/>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73350653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28619B-A433-D1F2-42CE-703E635CEA1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C545B38-5857-AB92-5AC8-B85DB11AA6F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6653474-FA9C-EE33-3D9E-A328465FBBF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2EAB9C7-4932-6130-9C67-7029E2108875}"/>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07525284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7D86BF-8428-BD16-C010-1DA99E09F55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7D3F46D-7210-4077-30F1-AD7A7998EE4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7D15543-82AE-F67B-5B25-4ADA22494C2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5FB2A8C-D896-ABA0-1516-B5A0CF7433F2}"/>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17552994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95553E-B75A-D777-FAA0-4D19E8DAF60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51D99A6-9963-DF57-B31A-3049DB94C55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524EEE8-62DF-C59C-A8B5-E97DE0016DC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F5DE1BE-CBAD-29ED-21D7-69869660672C}"/>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9393259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2/21/2025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5.svg"/><Relationship Id="rId2" Type="http://schemas.openxmlformats.org/officeDocument/2006/relationships/image" Target="../media/image10.jpeg"/><Relationship Id="rId1" Type="http://schemas.openxmlformats.org/officeDocument/2006/relationships/slideLayout" Target="../slideLayouts/slideLayout15.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990952" y="-55816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476887" y="3840567"/>
            <a:ext cx="6308622" cy="1938992"/>
          </a:xfrm>
          <a:prstGeom prst="rect">
            <a:avLst/>
          </a:prstGeom>
          <a:noFill/>
        </p:spPr>
        <p:txBody>
          <a:bodyPr wrap="square" rtlCol="0">
            <a:spAutoFit/>
          </a:bodyPr>
          <a:lstStyle/>
          <a:p>
            <a:pPr algn="ctr" rtl="1"/>
            <a:r>
              <a:rPr lang="ar-EG" sz="2400" dirty="0">
                <a:latin typeface="Times New Roman" panose="02020603050405020304" pitchFamily="18" charset="0"/>
                <a:cs typeface="Times New Roman" panose="02020603050405020304" pitchFamily="18" charset="0"/>
              </a:rPr>
              <a:t>عبدالسلام، جواهر مصطفى، و جبريل، وائل محمد. (2024). أثر إدارة الوقت على البراعة التنظيمية: دراسة ميدانية على مديري المرافق الصحية الخاصة ومساعديهم بمنطقة الجبل الأخضر في ليبيا. مجلة رماح للبحوث والدراسات، ع102 ، 157 - 232. </a:t>
            </a:r>
            <a:endParaRPr lang="en-US" sz="2400" dirty="0">
              <a:latin typeface="Times New Roman" panose="02020603050405020304" pitchFamily="18" charset="0"/>
              <a:cs typeface="Times New Roman" panose="02020603050405020304" pitchFamily="18" charset="0"/>
            </a:endParaRPr>
          </a:p>
        </p:txBody>
      </p:sp>
      <p:sp>
        <p:nvSpPr>
          <p:cNvPr id="14" name="Oval 13"/>
          <p:cNvSpPr/>
          <p:nvPr/>
        </p:nvSpPr>
        <p:spPr>
          <a:xfrm>
            <a:off x="7518399" y="195579"/>
            <a:ext cx="6508953" cy="6071235"/>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6" name="TextBox 5">
            <a:extLst>
              <a:ext uri="{FF2B5EF4-FFF2-40B4-BE49-F238E27FC236}">
                <a16:creationId xmlns:a16="http://schemas.microsoft.com/office/drawing/2014/main" id="{F96A5626-BE32-918C-3B86-6FB1FDE0210F}"/>
              </a:ext>
            </a:extLst>
          </p:cNvPr>
          <p:cNvSpPr txBox="1"/>
          <p:nvPr/>
        </p:nvSpPr>
        <p:spPr>
          <a:xfrm>
            <a:off x="-80687" y="1447773"/>
            <a:ext cx="7188200" cy="1815882"/>
          </a:xfrm>
          <a:prstGeom prst="rect">
            <a:avLst/>
          </a:prstGeom>
          <a:noFill/>
        </p:spPr>
        <p:txBody>
          <a:bodyPr wrap="square">
            <a:spAutoFit/>
          </a:bodyPr>
          <a:lstStyle/>
          <a:p>
            <a:pPr algn="ctr" rtl="1"/>
            <a:endParaRPr lang="ar-EG" sz="2800" b="1" dirty="0">
              <a:solidFill>
                <a:schemeClr val="accent5">
                  <a:lumMod val="75000"/>
                </a:schemeClr>
              </a:solidFill>
              <a:effectLst>
                <a:outerShdw blurRad="38100" dist="38100" dir="2700000" algn="tl">
                  <a:srgbClr val="000000">
                    <a:alpha val="43137"/>
                  </a:srgbClr>
                </a:outerShdw>
              </a:effectLst>
            </a:endParaRPr>
          </a:p>
          <a:p>
            <a:pPr algn="ctr" rtl="1"/>
            <a:r>
              <a:rPr lang="ar-EG" sz="2800" b="1" dirty="0">
                <a:solidFill>
                  <a:schemeClr val="accent5">
                    <a:lumMod val="75000"/>
                  </a:schemeClr>
                </a:solidFill>
                <a:effectLst>
                  <a:outerShdw blurRad="38100" dist="38100" dir="2700000" algn="tl">
                    <a:srgbClr val="000000">
                      <a:alpha val="43137"/>
                    </a:srgbClr>
                  </a:outerShdw>
                </a:effectLst>
              </a:rPr>
              <a:t>أثر إدارة الوقت على البراعة التنظيمية: دراسة ميدانية على مديري المرافق الصحية الخاصة ومساعديهم بمنطقة الجبل الأخضر في ليبيا </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59992" y="-58058"/>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a:t>إعداد</a:t>
            </a: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624320" y="3671692"/>
            <a:ext cx="3985260" cy="1266068"/>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800" b="1" dirty="0">
              <a:solidFill>
                <a:schemeClr val="tx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7">
            <a:extLst>
              <a:ext uri="{FF2B5EF4-FFF2-40B4-BE49-F238E27FC236}">
                <a16:creationId xmlns:a16="http://schemas.microsoft.com/office/drawing/2014/main" id="{4B2392F9-15F2-CCF2-8F1D-DA970E714900}"/>
              </a:ext>
            </a:extLst>
          </p:cNvPr>
          <p:cNvPicPr>
            <a:picLocks noChangeAspect="1"/>
          </p:cNvPicPr>
          <p:nvPr/>
        </p:nvPicPr>
        <p:blipFill>
          <a:blip r:embed="rId6"/>
          <a:stretch>
            <a:fillRect/>
          </a:stretch>
        </p:blipFill>
        <p:spPr>
          <a:xfrm>
            <a:off x="7264400" y="2024544"/>
            <a:ext cx="3005394" cy="1897216"/>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54823" y="-514790"/>
            <a:ext cx="314801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1891267" y="4554327"/>
            <a:ext cx="5573486" cy="1790952"/>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 name="TextBox 2"/>
          <p:cNvSpPr txBox="1"/>
          <p:nvPr/>
        </p:nvSpPr>
        <p:spPr>
          <a:xfrm>
            <a:off x="-54823" y="644390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972800" y="59789"/>
            <a:ext cx="1115340" cy="520787"/>
          </a:xfrm>
          <a:prstGeom prst="rect">
            <a:avLst/>
          </a:prstGeom>
        </p:spPr>
      </p:pic>
      <p:sp>
        <p:nvSpPr>
          <p:cNvPr id="7" name="TextBox 6">
            <a:extLst>
              <a:ext uri="{FF2B5EF4-FFF2-40B4-BE49-F238E27FC236}">
                <a16:creationId xmlns:a16="http://schemas.microsoft.com/office/drawing/2014/main" id="{EA11F997-33E7-137E-6E2F-4FC8F44117A8}"/>
              </a:ext>
            </a:extLst>
          </p:cNvPr>
          <p:cNvSpPr txBox="1"/>
          <p:nvPr/>
        </p:nvSpPr>
        <p:spPr>
          <a:xfrm>
            <a:off x="2047192" y="1495936"/>
            <a:ext cx="9913129" cy="4154984"/>
          </a:xfrm>
          <a:prstGeom prst="rect">
            <a:avLst/>
          </a:prstGeom>
          <a:noFill/>
        </p:spPr>
        <p:txBody>
          <a:bodyPr wrap="square">
            <a:spAutoFit/>
          </a:bodyPr>
          <a:lstStyle/>
          <a:p>
            <a:pPr algn="ctr" rtl="1"/>
            <a:r>
              <a:rPr lang="ar-EG" sz="2400" dirty="0"/>
              <a:t>عنوان الدراسة:</a:t>
            </a:r>
          </a:p>
          <a:p>
            <a:pPr algn="ctr" rtl="1"/>
            <a:endParaRPr lang="ar-EG" sz="2400" dirty="0"/>
          </a:p>
          <a:p>
            <a:pPr algn="ctr" rtl="1"/>
            <a:r>
              <a:rPr lang="ar-EG" sz="2400" dirty="0"/>
              <a:t>"أثر إدارة الوقت على البراعة التنظيمية: دراسة ميدانية على مديري المرافق الصحية الخاصة ومساعديهم بمنطقة الجبل الأخضر في ليبيا."</a:t>
            </a:r>
          </a:p>
          <a:p>
            <a:pPr algn="ctr" rtl="1"/>
            <a:r>
              <a:rPr lang="ar-EG" sz="2400" dirty="0"/>
              <a:t>المصدر:</a:t>
            </a:r>
          </a:p>
          <a:p>
            <a:pPr algn="ctr" rtl="1"/>
            <a:endParaRPr lang="ar-EG" sz="2400" dirty="0"/>
          </a:p>
          <a:p>
            <a:pPr algn="ctr" rtl="1"/>
            <a:r>
              <a:rPr lang="ar-EG" sz="2400" dirty="0"/>
              <a:t>مجلة رماح للبحوث والدراسات – العدد 102، أغسطس 2024.</a:t>
            </a:r>
          </a:p>
          <a:p>
            <a:pPr algn="ctr" rtl="1"/>
            <a:r>
              <a:rPr lang="ar-EG" sz="2400" dirty="0"/>
              <a:t>المؤلفون:</a:t>
            </a:r>
          </a:p>
          <a:p>
            <a:pPr algn="ctr" rtl="1"/>
            <a:endParaRPr lang="ar-EG" sz="2400" dirty="0"/>
          </a:p>
          <a:p>
            <a:pPr algn="ctr" rtl="1"/>
            <a:r>
              <a:rPr lang="ar-EG" sz="2400" dirty="0"/>
              <a:t>    أ.د. وائل محمد جبريل</a:t>
            </a:r>
          </a:p>
          <a:p>
            <a:pPr algn="ctr" rtl="1"/>
            <a:r>
              <a:rPr lang="ar-EG" sz="2400" dirty="0"/>
              <a:t>    أ. جواهر مصطفى عبدالسلام</a:t>
            </a:r>
            <a:endParaRPr lang="ar-EG" dirty="0"/>
          </a:p>
        </p:txBody>
      </p:sp>
      <p:sp>
        <p:nvSpPr>
          <p:cNvPr id="9" name="مربع نص 8">
            <a:extLst>
              <a:ext uri="{FF2B5EF4-FFF2-40B4-BE49-F238E27FC236}">
                <a16:creationId xmlns:a16="http://schemas.microsoft.com/office/drawing/2014/main" id="{943E34D4-581A-6459-707E-FDC9B00C1415}"/>
              </a:ext>
            </a:extLst>
          </p:cNvPr>
          <p:cNvSpPr txBox="1"/>
          <p:nvPr/>
        </p:nvSpPr>
        <p:spPr>
          <a:xfrm>
            <a:off x="3530316" y="450714"/>
            <a:ext cx="6140244" cy="996427"/>
          </a:xfrm>
          <a:prstGeom prst="rect">
            <a:avLst/>
          </a:prstGeom>
          <a:noFill/>
        </p:spPr>
        <p:txBody>
          <a:bodyPr wrap="square">
            <a:spAutoFit/>
          </a:bodyPr>
          <a:lstStyle/>
          <a:p>
            <a:pPr marL="0" marR="0" lvl="0" indent="0" algn="ctr" defTabSz="914400" rtl="0" eaLnBrk="1" fontAlgn="auto" latinLnBrk="0" hangingPunct="1">
              <a:lnSpc>
                <a:spcPts val="7000"/>
              </a:lnSpc>
              <a:spcBef>
                <a:spcPts val="0"/>
              </a:spcBef>
              <a:spcAft>
                <a:spcPts val="0"/>
              </a:spcAft>
              <a:buClrTx/>
              <a:buSzTx/>
              <a:buFontTx/>
              <a:buNone/>
              <a:tabLst/>
              <a:defRPr/>
            </a:pPr>
            <a:r>
              <a:rPr kumimoji="0" lang="ar-EG" sz="6000" b="1" i="0" u="none" strike="noStrike" kern="1200" cap="none" spc="0" normalizeH="0" baseline="0" noProof="0" dirty="0">
                <a:ln>
                  <a:noFill/>
                </a:ln>
                <a:solidFill>
                  <a:srgbClr val="163C3F"/>
                </a:solidFill>
                <a:effectLst/>
                <a:uLnTx/>
                <a:uFillTx/>
                <a:latin typeface="Sakkal Majalla" panose="02000000000000000000" pitchFamily="2" charset="-78"/>
                <a:ea typeface="League Spartan"/>
                <a:cs typeface="Sakkal Majalla" panose="02000000000000000000" pitchFamily="2" charset="-78"/>
                <a:sym typeface="League Spartan"/>
              </a:rPr>
              <a:t>مقدمة:</a:t>
            </a:r>
            <a:endParaRPr kumimoji="0" lang="en-US" sz="6000" b="1" i="0" u="none" strike="noStrike" kern="1200" cap="none" spc="0" normalizeH="0" baseline="0" noProof="0" dirty="0">
              <a:ln>
                <a:noFill/>
              </a:ln>
              <a:solidFill>
                <a:srgbClr val="163C3F"/>
              </a:solidFill>
              <a:effectLst/>
              <a:uLnTx/>
              <a:uFillTx/>
              <a:latin typeface="Sakkal Majalla" panose="02000000000000000000" pitchFamily="2" charset="-78"/>
              <a:ea typeface="League Spartan"/>
              <a:cs typeface="Sakkal Majalla" panose="02000000000000000000" pitchFamily="2" charset="-78"/>
              <a:sym typeface="League Spartan"/>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F68533-3BD4-0D9F-7936-5D134A8A308F}"/>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972B3249-100D-E9ED-6CC1-563E1783979B}"/>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54823" y="-514790"/>
            <a:ext cx="3148015" cy="5573488"/>
          </a:xfrm>
        </p:spPr>
      </p:pic>
      <p:sp>
        <p:nvSpPr>
          <p:cNvPr id="2" name="Right Triangle 1">
            <a:extLst>
              <a:ext uri="{FF2B5EF4-FFF2-40B4-BE49-F238E27FC236}">
                <a16:creationId xmlns:a16="http://schemas.microsoft.com/office/drawing/2014/main" id="{327BD2BF-BAD5-9AEC-BAEE-A90B2452FE4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7347DC3B-718F-7A6D-50F8-8AF623057B2F}"/>
              </a:ext>
            </a:extLst>
          </p:cNvPr>
          <p:cNvSpPr/>
          <p:nvPr/>
        </p:nvSpPr>
        <p:spPr>
          <a:xfrm rot="16200000" flipV="1">
            <a:off x="-1891267" y="4554327"/>
            <a:ext cx="5573486" cy="1790952"/>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 name="TextBox 2">
            <a:extLst>
              <a:ext uri="{FF2B5EF4-FFF2-40B4-BE49-F238E27FC236}">
                <a16:creationId xmlns:a16="http://schemas.microsoft.com/office/drawing/2014/main" id="{74FD4BBD-725C-A5FB-E983-E7B3D7CB94B6}"/>
              </a:ext>
            </a:extLst>
          </p:cNvPr>
          <p:cNvSpPr txBox="1"/>
          <p:nvPr/>
        </p:nvSpPr>
        <p:spPr>
          <a:xfrm>
            <a:off x="-54823" y="644390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3AE8F6A6-6DA1-91B8-9098-3B718EA07A4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972800" y="59789"/>
            <a:ext cx="1115340" cy="520787"/>
          </a:xfrm>
          <a:prstGeom prst="rect">
            <a:avLst/>
          </a:prstGeom>
        </p:spPr>
      </p:pic>
      <p:sp>
        <p:nvSpPr>
          <p:cNvPr id="7" name="TextBox 6">
            <a:extLst>
              <a:ext uri="{FF2B5EF4-FFF2-40B4-BE49-F238E27FC236}">
                <a16:creationId xmlns:a16="http://schemas.microsoft.com/office/drawing/2014/main" id="{01701C30-B655-DBC4-77D1-48398C06009A}"/>
              </a:ext>
            </a:extLst>
          </p:cNvPr>
          <p:cNvSpPr txBox="1"/>
          <p:nvPr/>
        </p:nvSpPr>
        <p:spPr>
          <a:xfrm>
            <a:off x="2047192" y="1495936"/>
            <a:ext cx="9913129" cy="4253729"/>
          </a:xfrm>
          <a:prstGeom prst="rect">
            <a:avLst/>
          </a:prstGeom>
          <a:noFill/>
        </p:spPr>
        <p:txBody>
          <a:bodyPr wrap="square">
            <a:spAutoFit/>
          </a:bodyPr>
          <a:lstStyle/>
          <a:p>
            <a:pPr algn="ctr" rtl="1">
              <a:lnSpc>
                <a:spcPct val="200000"/>
              </a:lnSpc>
            </a:pPr>
            <a:r>
              <a:rPr lang="ar-EG" sz="2400" dirty="0"/>
              <a:t>التعرف على مدى تأثير إدارة الوقت على مستوى البراعة التنظيمية لدى مديري المرافق الصحية الخاصة ومساعديهم.</a:t>
            </a:r>
          </a:p>
          <a:p>
            <a:pPr algn="ctr" rtl="1">
              <a:lnSpc>
                <a:spcPct val="200000"/>
              </a:lnSpc>
            </a:pPr>
            <a:r>
              <a:rPr lang="ar-EG" sz="2400" dirty="0"/>
              <a:t>دراسة العلاقة بين عناصر إدارة الوقت (التخطيط، التنظيم، الرقابة) ومستوى البراعة التنظيمية.</a:t>
            </a:r>
          </a:p>
          <a:p>
            <a:pPr algn="ctr" rtl="1">
              <a:lnSpc>
                <a:spcPct val="200000"/>
              </a:lnSpc>
            </a:pPr>
            <a:r>
              <a:rPr lang="ar-EG" sz="2400" dirty="0"/>
              <a:t>تقديم توصيات لتحسين ممارسات إدارة الوقت لتعزيز الأداء التنظيمي داخل المؤسسات الصحية الخاصة.</a:t>
            </a:r>
          </a:p>
          <a:p>
            <a:pPr marL="457200" indent="-457200" algn="ctr" rtl="1">
              <a:lnSpc>
                <a:spcPct val="200000"/>
              </a:lnSpc>
              <a:buFont typeface="Wingdings" panose="05000000000000000000" pitchFamily="2" charset="2"/>
              <a:buChar char="ü"/>
            </a:pPr>
            <a:endParaRPr lang="ar-EG" dirty="0"/>
          </a:p>
        </p:txBody>
      </p:sp>
      <p:sp>
        <p:nvSpPr>
          <p:cNvPr id="9" name="مربع نص 8">
            <a:extLst>
              <a:ext uri="{FF2B5EF4-FFF2-40B4-BE49-F238E27FC236}">
                <a16:creationId xmlns:a16="http://schemas.microsoft.com/office/drawing/2014/main" id="{D4112F0B-1BA0-1BB7-4FDD-77C090E06142}"/>
              </a:ext>
            </a:extLst>
          </p:cNvPr>
          <p:cNvSpPr txBox="1"/>
          <p:nvPr/>
        </p:nvSpPr>
        <p:spPr>
          <a:xfrm>
            <a:off x="3530316" y="450714"/>
            <a:ext cx="6140244" cy="996427"/>
          </a:xfrm>
          <a:prstGeom prst="rect">
            <a:avLst/>
          </a:prstGeom>
          <a:noFill/>
        </p:spPr>
        <p:txBody>
          <a:bodyPr wrap="square">
            <a:spAutoFit/>
          </a:bodyPr>
          <a:lstStyle/>
          <a:p>
            <a:pPr marL="0" marR="0" lvl="0" indent="0" algn="ctr" defTabSz="914400" rtl="0" eaLnBrk="1" fontAlgn="auto" latinLnBrk="0" hangingPunct="1">
              <a:lnSpc>
                <a:spcPts val="7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163C3F"/>
                </a:solidFill>
                <a:effectLst/>
                <a:uLnTx/>
                <a:uFillTx/>
                <a:latin typeface="Sakkal Majalla" panose="02000000000000000000" pitchFamily="2" charset="-78"/>
                <a:ea typeface="League Spartan"/>
                <a:cs typeface="Sakkal Majalla" panose="02000000000000000000" pitchFamily="2" charset="-78"/>
                <a:sym typeface="League Spartan"/>
              </a:rPr>
              <a:t>أهداف الدراسة</a:t>
            </a:r>
            <a:r>
              <a:rPr kumimoji="0" lang="ar-EG" sz="6000" b="1" i="0" u="none" strike="noStrike" kern="1200" cap="none" spc="0" normalizeH="0" baseline="0" noProof="0" dirty="0">
                <a:ln>
                  <a:noFill/>
                </a:ln>
                <a:solidFill>
                  <a:srgbClr val="163C3F"/>
                </a:solidFill>
                <a:effectLst/>
                <a:uLnTx/>
                <a:uFillTx/>
                <a:latin typeface="Sakkal Majalla" panose="02000000000000000000" pitchFamily="2" charset="-78"/>
                <a:ea typeface="League Spartan"/>
                <a:cs typeface="Sakkal Majalla" panose="02000000000000000000" pitchFamily="2" charset="-78"/>
                <a:sym typeface="League Spartan"/>
              </a:rPr>
              <a:t>:</a:t>
            </a:r>
            <a:endParaRPr kumimoji="0" lang="en-US" sz="6000" b="1" i="0" u="none" strike="noStrike" kern="1200" cap="none" spc="0" normalizeH="0" baseline="0" noProof="0" dirty="0">
              <a:ln>
                <a:noFill/>
              </a:ln>
              <a:solidFill>
                <a:srgbClr val="163C3F"/>
              </a:solidFill>
              <a:effectLst/>
              <a:uLnTx/>
              <a:uFillTx/>
              <a:latin typeface="Sakkal Majalla" panose="02000000000000000000" pitchFamily="2" charset="-78"/>
              <a:ea typeface="League Spartan"/>
              <a:cs typeface="Sakkal Majalla" panose="02000000000000000000" pitchFamily="2" charset="-78"/>
              <a:sym typeface="League Spartan"/>
            </a:endParaRPr>
          </a:p>
        </p:txBody>
      </p:sp>
    </p:spTree>
    <p:extLst>
      <p:ext uri="{BB962C8B-B14F-4D97-AF65-F5344CB8AC3E}">
        <p14:creationId xmlns:p14="http://schemas.microsoft.com/office/powerpoint/2010/main" val="37362575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58F096-BDF6-7931-67FD-5407B8F1A952}"/>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E1D72EAE-E68F-BAD2-FDA4-D7141F8BAEF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54823" y="-514790"/>
            <a:ext cx="3148015" cy="5573488"/>
          </a:xfrm>
        </p:spPr>
      </p:pic>
      <p:sp>
        <p:nvSpPr>
          <p:cNvPr id="2" name="Right Triangle 1">
            <a:extLst>
              <a:ext uri="{FF2B5EF4-FFF2-40B4-BE49-F238E27FC236}">
                <a16:creationId xmlns:a16="http://schemas.microsoft.com/office/drawing/2014/main" id="{5D1EE97C-6FD6-4884-9E7F-13F8DCFF2DF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F318F842-EE02-5F65-72DE-34696732C339}"/>
              </a:ext>
            </a:extLst>
          </p:cNvPr>
          <p:cNvSpPr/>
          <p:nvPr/>
        </p:nvSpPr>
        <p:spPr>
          <a:xfrm rot="16200000" flipV="1">
            <a:off x="-1891267" y="4554327"/>
            <a:ext cx="5573486" cy="1790952"/>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 name="TextBox 2">
            <a:extLst>
              <a:ext uri="{FF2B5EF4-FFF2-40B4-BE49-F238E27FC236}">
                <a16:creationId xmlns:a16="http://schemas.microsoft.com/office/drawing/2014/main" id="{38E1AA95-DFFC-7AEF-4F83-83CE3E43FAEC}"/>
              </a:ext>
            </a:extLst>
          </p:cNvPr>
          <p:cNvSpPr txBox="1"/>
          <p:nvPr/>
        </p:nvSpPr>
        <p:spPr>
          <a:xfrm>
            <a:off x="-54823" y="644390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494B1E1A-F043-7D03-68AE-3B6FB90EF53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972800" y="59789"/>
            <a:ext cx="1115340" cy="520787"/>
          </a:xfrm>
          <a:prstGeom prst="rect">
            <a:avLst/>
          </a:prstGeom>
        </p:spPr>
      </p:pic>
      <p:sp>
        <p:nvSpPr>
          <p:cNvPr id="7" name="TextBox 6">
            <a:extLst>
              <a:ext uri="{FF2B5EF4-FFF2-40B4-BE49-F238E27FC236}">
                <a16:creationId xmlns:a16="http://schemas.microsoft.com/office/drawing/2014/main" id="{280431AF-D73D-CB99-66ED-5D3FA00C9CCC}"/>
              </a:ext>
            </a:extLst>
          </p:cNvPr>
          <p:cNvSpPr txBox="1"/>
          <p:nvPr/>
        </p:nvSpPr>
        <p:spPr>
          <a:xfrm>
            <a:off x="2047192" y="1495936"/>
            <a:ext cx="9913129" cy="4530727"/>
          </a:xfrm>
          <a:prstGeom prst="rect">
            <a:avLst/>
          </a:prstGeom>
          <a:noFill/>
        </p:spPr>
        <p:txBody>
          <a:bodyPr wrap="square">
            <a:spAutoFit/>
          </a:bodyPr>
          <a:lstStyle/>
          <a:p>
            <a:pPr algn="ctr" rtl="1">
              <a:lnSpc>
                <a:spcPct val="150000"/>
              </a:lnSpc>
            </a:pPr>
            <a:r>
              <a:rPr lang="ar-EG" sz="2000" dirty="0"/>
              <a:t>اعتمدت هذه الدراسة على المنهج الوصفي التحليلي باعتباره الخيار الأمثل لدراسة العلاقة بين إدارة الوقت والبراعة التنظيمية في بيئة العمل بالمرافق الصحية الخاصة، حيث  يتميز هذا المنهج بقدرته على تحليل الظواهر الإدارية كما تحدث في الواقع، مما يسمح بفهم شامل لكيفية تأثير العوامل المختلفة على الأداء المؤسسي. </a:t>
            </a:r>
          </a:p>
          <a:p>
            <a:pPr algn="ctr" rtl="1">
              <a:lnSpc>
                <a:spcPct val="150000"/>
              </a:lnSpc>
            </a:pPr>
            <a:r>
              <a:rPr lang="ar-EG" sz="2000" dirty="0"/>
              <a:t>يعتمد هذا المنهج على جمع البيانات من مصادر موثوقة وتحليلها باستخدام أدوات إحصائية متقدمة، مما يوفر دقة وموضوعية في استخلاص النتائج.</a:t>
            </a:r>
          </a:p>
          <a:p>
            <a:pPr algn="ctr" rtl="1">
              <a:lnSpc>
                <a:spcPct val="200000"/>
              </a:lnSpc>
            </a:pPr>
            <a:r>
              <a:rPr lang="ar-EG" b="1" dirty="0"/>
              <a:t>يتميز المنهج الوصفي في هذه الدراسة بقدرته على:</a:t>
            </a:r>
          </a:p>
          <a:p>
            <a:pPr algn="ctr" rtl="1">
              <a:lnSpc>
                <a:spcPct val="200000"/>
              </a:lnSpc>
            </a:pPr>
            <a:r>
              <a:rPr lang="ar-EG" dirty="0"/>
              <a:t>    رصد وتفسير الظاهرة محل الدراسة كما تحدث في الواقع العملي.</a:t>
            </a:r>
          </a:p>
          <a:p>
            <a:pPr algn="ctr" rtl="1">
              <a:lnSpc>
                <a:spcPct val="200000"/>
              </a:lnSpc>
            </a:pPr>
            <a:r>
              <a:rPr lang="ar-EG" dirty="0"/>
              <a:t>    الحصول على بيانات كمية دقيقة من خلال استبانات علمية وإجراء تحليلات إحصائية متقدمة.</a:t>
            </a:r>
          </a:p>
          <a:p>
            <a:pPr algn="ctr" rtl="1">
              <a:lnSpc>
                <a:spcPct val="200000"/>
              </a:lnSpc>
            </a:pPr>
            <a:r>
              <a:rPr lang="ar-EG" dirty="0"/>
              <a:t>    استخلاص استنتاجات منطقية وقابلة للتطبيق بناءً على التحليل الإحصائي.</a:t>
            </a:r>
          </a:p>
        </p:txBody>
      </p:sp>
      <p:sp>
        <p:nvSpPr>
          <p:cNvPr id="9" name="مربع نص 8">
            <a:extLst>
              <a:ext uri="{FF2B5EF4-FFF2-40B4-BE49-F238E27FC236}">
                <a16:creationId xmlns:a16="http://schemas.microsoft.com/office/drawing/2014/main" id="{FE33F4CD-BDBD-FBC9-C0C3-9E33FF81767B}"/>
              </a:ext>
            </a:extLst>
          </p:cNvPr>
          <p:cNvSpPr txBox="1"/>
          <p:nvPr/>
        </p:nvSpPr>
        <p:spPr>
          <a:xfrm>
            <a:off x="3530316" y="450714"/>
            <a:ext cx="6140244" cy="996427"/>
          </a:xfrm>
          <a:prstGeom prst="rect">
            <a:avLst/>
          </a:prstGeom>
          <a:noFill/>
        </p:spPr>
        <p:txBody>
          <a:bodyPr wrap="square">
            <a:spAutoFit/>
          </a:bodyPr>
          <a:lstStyle/>
          <a:p>
            <a:pPr marL="0" marR="0" lvl="0" indent="0" algn="ctr" defTabSz="914400" rtl="0" eaLnBrk="1" fontAlgn="auto" latinLnBrk="0" hangingPunct="1">
              <a:lnSpc>
                <a:spcPts val="7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163C3F"/>
                </a:solidFill>
                <a:effectLst/>
                <a:uLnTx/>
                <a:uFillTx/>
                <a:latin typeface="Sakkal Majalla" panose="02000000000000000000" pitchFamily="2" charset="-78"/>
                <a:ea typeface="League Spartan"/>
                <a:cs typeface="Sakkal Majalla" panose="02000000000000000000" pitchFamily="2" charset="-78"/>
                <a:sym typeface="League Spartan"/>
              </a:rPr>
              <a:t>منهج البحث</a:t>
            </a:r>
            <a:r>
              <a:rPr kumimoji="0" lang="ar-EG" sz="6000" b="1" i="0" u="none" strike="noStrike" kern="1200" cap="none" spc="0" normalizeH="0" baseline="0" noProof="0" dirty="0">
                <a:ln>
                  <a:noFill/>
                </a:ln>
                <a:solidFill>
                  <a:srgbClr val="163C3F"/>
                </a:solidFill>
                <a:effectLst/>
                <a:uLnTx/>
                <a:uFillTx/>
                <a:latin typeface="Sakkal Majalla" panose="02000000000000000000" pitchFamily="2" charset="-78"/>
                <a:ea typeface="League Spartan"/>
                <a:cs typeface="Sakkal Majalla" panose="02000000000000000000" pitchFamily="2" charset="-78"/>
                <a:sym typeface="League Spartan"/>
              </a:rPr>
              <a:t>:</a:t>
            </a:r>
            <a:endParaRPr kumimoji="0" lang="en-US" sz="6000" b="1" i="0" u="none" strike="noStrike" kern="1200" cap="none" spc="0" normalizeH="0" baseline="0" noProof="0" dirty="0">
              <a:ln>
                <a:noFill/>
              </a:ln>
              <a:solidFill>
                <a:srgbClr val="163C3F"/>
              </a:solidFill>
              <a:effectLst/>
              <a:uLnTx/>
              <a:uFillTx/>
              <a:latin typeface="Sakkal Majalla" panose="02000000000000000000" pitchFamily="2" charset="-78"/>
              <a:ea typeface="League Spartan"/>
              <a:cs typeface="Sakkal Majalla" panose="02000000000000000000" pitchFamily="2" charset="-78"/>
              <a:sym typeface="League Spartan"/>
            </a:endParaRPr>
          </a:p>
        </p:txBody>
      </p:sp>
    </p:spTree>
    <p:extLst>
      <p:ext uri="{BB962C8B-B14F-4D97-AF65-F5344CB8AC3E}">
        <p14:creationId xmlns:p14="http://schemas.microsoft.com/office/powerpoint/2010/main" val="641935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9BBD73-042E-20A8-69C2-D3588A4DC696}"/>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A0C8903C-D781-67D7-89B8-A60BFDFC0E5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54823" y="-514790"/>
            <a:ext cx="3148015" cy="5573488"/>
          </a:xfrm>
        </p:spPr>
      </p:pic>
      <p:sp>
        <p:nvSpPr>
          <p:cNvPr id="2" name="Right Triangle 1">
            <a:extLst>
              <a:ext uri="{FF2B5EF4-FFF2-40B4-BE49-F238E27FC236}">
                <a16:creationId xmlns:a16="http://schemas.microsoft.com/office/drawing/2014/main" id="{064A855D-99BF-7642-FF2B-BCCE66786C7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8BB31EB8-536B-4283-DA8C-871BFC2374EC}"/>
              </a:ext>
            </a:extLst>
          </p:cNvPr>
          <p:cNvSpPr/>
          <p:nvPr/>
        </p:nvSpPr>
        <p:spPr>
          <a:xfrm rot="16200000" flipV="1">
            <a:off x="-1891267" y="4554327"/>
            <a:ext cx="5573486" cy="1790952"/>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 name="TextBox 2">
            <a:extLst>
              <a:ext uri="{FF2B5EF4-FFF2-40B4-BE49-F238E27FC236}">
                <a16:creationId xmlns:a16="http://schemas.microsoft.com/office/drawing/2014/main" id="{73B1149F-5EEB-589E-83F7-680BD99F932C}"/>
              </a:ext>
            </a:extLst>
          </p:cNvPr>
          <p:cNvSpPr txBox="1"/>
          <p:nvPr/>
        </p:nvSpPr>
        <p:spPr>
          <a:xfrm>
            <a:off x="-54823" y="644390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388D102C-F60A-0B6B-F722-F66DCE459E3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972800" y="59789"/>
            <a:ext cx="1115340" cy="520787"/>
          </a:xfrm>
          <a:prstGeom prst="rect">
            <a:avLst/>
          </a:prstGeom>
        </p:spPr>
      </p:pic>
      <p:sp>
        <p:nvSpPr>
          <p:cNvPr id="7" name="TextBox 6">
            <a:extLst>
              <a:ext uri="{FF2B5EF4-FFF2-40B4-BE49-F238E27FC236}">
                <a16:creationId xmlns:a16="http://schemas.microsoft.com/office/drawing/2014/main" id="{73498E67-24DF-A3D2-00A8-B8EBC3CB2081}"/>
              </a:ext>
            </a:extLst>
          </p:cNvPr>
          <p:cNvSpPr txBox="1"/>
          <p:nvPr/>
        </p:nvSpPr>
        <p:spPr>
          <a:xfrm>
            <a:off x="2047192" y="1495936"/>
            <a:ext cx="9913129" cy="5073184"/>
          </a:xfrm>
          <a:prstGeom prst="rect">
            <a:avLst/>
          </a:prstGeom>
          <a:noFill/>
        </p:spPr>
        <p:txBody>
          <a:bodyPr wrap="square">
            <a:spAutoFit/>
          </a:bodyPr>
          <a:lstStyle/>
          <a:p>
            <a:pPr algn="ctr" rtl="1">
              <a:lnSpc>
                <a:spcPct val="150000"/>
              </a:lnSpc>
            </a:pPr>
            <a:r>
              <a:rPr lang="ar-EG" sz="2000" dirty="0"/>
              <a:t>لتحقيق أهداف الدراسة، تم الاعتماد على الاستبيانات كأداة رئيسية لجمع البيانات، حيث تم تصميم استبيان موجه لمديري المرافق الصحية الخاصة ومساعديهم بهدف قياس مدى تأثير ممارسات إدارة الوقت على مستويات البراعة التنظيمية لديهم. وقد تم توزيع الاستبيان على 118 فردًا من المديرين والمساعدين العاملين في المرافق الصحية الخاصة، واستُعيد 98 استبيانًا صالحًا للتحليل.</a:t>
            </a:r>
          </a:p>
          <a:p>
            <a:pPr algn="ctr" rtl="1">
              <a:lnSpc>
                <a:spcPct val="150000"/>
              </a:lnSpc>
            </a:pPr>
            <a:r>
              <a:rPr lang="ar-EG" sz="2000" dirty="0"/>
              <a:t>ساهم الاستبيان في توفير بيانات كمية موثوقة حول مدى تطبيق تقنيات إدارة الوقت في المؤسسات الصحية، حيث ركز على:</a:t>
            </a:r>
          </a:p>
          <a:p>
            <a:pPr algn="ctr" rtl="1">
              <a:lnSpc>
                <a:spcPct val="150000"/>
              </a:lnSpc>
            </a:pPr>
            <a:r>
              <a:rPr lang="ar-EG" sz="2000" dirty="0"/>
              <a:t>    مدى التزام المديرين بممارسات التخطيط والتنظيم والرقابة في إدارة الوقت.</a:t>
            </a:r>
          </a:p>
          <a:p>
            <a:pPr algn="ctr" rtl="1">
              <a:lnSpc>
                <a:spcPct val="150000"/>
              </a:lnSpc>
            </a:pPr>
            <a:r>
              <a:rPr lang="ar-EG" sz="2000" dirty="0"/>
              <a:t>    تحديد العلاقة بين إدارة الوقت وتحقيق البراعة التنظيمية داخل بيئة العمل الصحية.</a:t>
            </a:r>
          </a:p>
          <a:p>
            <a:pPr algn="ctr" rtl="1">
              <a:lnSpc>
                <a:spcPct val="150000"/>
              </a:lnSpc>
            </a:pPr>
            <a:r>
              <a:rPr lang="ar-EG" sz="2000" dirty="0"/>
              <a:t>    الكشف عن أهم العوامل التي تؤثر على فعالية إدارة الوقت، سواء كانت عوامل داخلية مرتبطة بالمؤسسة، أو عوامل خارجية تتعلق بالبيئة المحيطة.</a:t>
            </a:r>
          </a:p>
          <a:p>
            <a:pPr algn="ctr" rtl="1">
              <a:lnSpc>
                <a:spcPct val="150000"/>
              </a:lnSpc>
            </a:pPr>
            <a:endParaRPr lang="ar-EG" dirty="0"/>
          </a:p>
        </p:txBody>
      </p:sp>
      <p:sp>
        <p:nvSpPr>
          <p:cNvPr id="9" name="مربع نص 8">
            <a:extLst>
              <a:ext uri="{FF2B5EF4-FFF2-40B4-BE49-F238E27FC236}">
                <a16:creationId xmlns:a16="http://schemas.microsoft.com/office/drawing/2014/main" id="{ED40EA9E-B485-4EFE-9489-3EBC20B8A396}"/>
              </a:ext>
            </a:extLst>
          </p:cNvPr>
          <p:cNvSpPr txBox="1"/>
          <p:nvPr/>
        </p:nvSpPr>
        <p:spPr>
          <a:xfrm>
            <a:off x="3530316" y="450714"/>
            <a:ext cx="6140244" cy="996427"/>
          </a:xfrm>
          <a:prstGeom prst="rect">
            <a:avLst/>
          </a:prstGeom>
          <a:noFill/>
        </p:spPr>
        <p:txBody>
          <a:bodyPr wrap="square">
            <a:spAutoFit/>
          </a:bodyPr>
          <a:lstStyle/>
          <a:p>
            <a:pPr marL="0" marR="0" lvl="0" indent="0" algn="ctr" defTabSz="914400" rtl="0" eaLnBrk="1" fontAlgn="auto" latinLnBrk="0" hangingPunct="1">
              <a:lnSpc>
                <a:spcPts val="7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163C3F"/>
                </a:solidFill>
                <a:effectLst/>
                <a:uLnTx/>
                <a:uFillTx/>
                <a:latin typeface="Sakkal Majalla" panose="02000000000000000000" pitchFamily="2" charset="-78"/>
                <a:ea typeface="League Spartan"/>
                <a:cs typeface="Sakkal Majalla" panose="02000000000000000000" pitchFamily="2" charset="-78"/>
                <a:sym typeface="League Spartan"/>
              </a:rPr>
              <a:t>أدوات جمع البيانات المستخدمة</a:t>
            </a:r>
            <a:r>
              <a:rPr kumimoji="0" lang="ar-EG" sz="6000" b="1" i="0" u="none" strike="noStrike" kern="1200" cap="none" spc="0" normalizeH="0" baseline="0" noProof="0" dirty="0">
                <a:ln>
                  <a:noFill/>
                </a:ln>
                <a:solidFill>
                  <a:srgbClr val="163C3F"/>
                </a:solidFill>
                <a:effectLst/>
                <a:uLnTx/>
                <a:uFillTx/>
                <a:latin typeface="Sakkal Majalla" panose="02000000000000000000" pitchFamily="2" charset="-78"/>
                <a:ea typeface="League Spartan"/>
                <a:cs typeface="Sakkal Majalla" panose="02000000000000000000" pitchFamily="2" charset="-78"/>
                <a:sym typeface="League Spartan"/>
              </a:rPr>
              <a:t>:</a:t>
            </a:r>
            <a:endParaRPr kumimoji="0" lang="en-US" sz="6000" b="1" i="0" u="none" strike="noStrike" kern="1200" cap="none" spc="0" normalizeH="0" baseline="0" noProof="0" dirty="0">
              <a:ln>
                <a:noFill/>
              </a:ln>
              <a:solidFill>
                <a:srgbClr val="163C3F"/>
              </a:solidFill>
              <a:effectLst/>
              <a:uLnTx/>
              <a:uFillTx/>
              <a:latin typeface="Sakkal Majalla" panose="02000000000000000000" pitchFamily="2" charset="-78"/>
              <a:ea typeface="League Spartan"/>
              <a:cs typeface="Sakkal Majalla" panose="02000000000000000000" pitchFamily="2" charset="-78"/>
              <a:sym typeface="League Spartan"/>
            </a:endParaRPr>
          </a:p>
        </p:txBody>
      </p:sp>
    </p:spTree>
    <p:extLst>
      <p:ext uri="{BB962C8B-B14F-4D97-AF65-F5344CB8AC3E}">
        <p14:creationId xmlns:p14="http://schemas.microsoft.com/office/powerpoint/2010/main" val="39936103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B8D4E2-16D3-D511-29F7-2B84EB036575}"/>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D8FC22D-FC69-EFD6-1422-5B4C6FCDBF6C}"/>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54823" y="-514790"/>
            <a:ext cx="3148015" cy="5573488"/>
          </a:xfrm>
        </p:spPr>
      </p:pic>
      <p:sp>
        <p:nvSpPr>
          <p:cNvPr id="2" name="Right Triangle 1">
            <a:extLst>
              <a:ext uri="{FF2B5EF4-FFF2-40B4-BE49-F238E27FC236}">
                <a16:creationId xmlns:a16="http://schemas.microsoft.com/office/drawing/2014/main" id="{A8FAC603-22DD-22EF-26FF-A4E79A256F4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62ED8B94-17E1-F2FC-341E-1CB08F3A9C0D}"/>
              </a:ext>
            </a:extLst>
          </p:cNvPr>
          <p:cNvSpPr/>
          <p:nvPr/>
        </p:nvSpPr>
        <p:spPr>
          <a:xfrm rot="16200000" flipV="1">
            <a:off x="-1891267" y="4554327"/>
            <a:ext cx="5573486" cy="1790952"/>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 name="TextBox 2">
            <a:extLst>
              <a:ext uri="{FF2B5EF4-FFF2-40B4-BE49-F238E27FC236}">
                <a16:creationId xmlns:a16="http://schemas.microsoft.com/office/drawing/2014/main" id="{82163AA8-DC3A-2484-0FDA-C4002F09513D}"/>
              </a:ext>
            </a:extLst>
          </p:cNvPr>
          <p:cNvSpPr txBox="1"/>
          <p:nvPr/>
        </p:nvSpPr>
        <p:spPr>
          <a:xfrm>
            <a:off x="-54823" y="644390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A2EBAF4D-A57D-97B8-9545-AE12FC053C4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972800" y="59789"/>
            <a:ext cx="1115340" cy="520787"/>
          </a:xfrm>
          <a:prstGeom prst="rect">
            <a:avLst/>
          </a:prstGeom>
        </p:spPr>
      </p:pic>
      <p:sp>
        <p:nvSpPr>
          <p:cNvPr id="7" name="TextBox 6">
            <a:extLst>
              <a:ext uri="{FF2B5EF4-FFF2-40B4-BE49-F238E27FC236}">
                <a16:creationId xmlns:a16="http://schemas.microsoft.com/office/drawing/2014/main" id="{C7AA9AE9-446A-9B08-B455-96C6839EEC83}"/>
              </a:ext>
            </a:extLst>
          </p:cNvPr>
          <p:cNvSpPr txBox="1"/>
          <p:nvPr/>
        </p:nvSpPr>
        <p:spPr>
          <a:xfrm>
            <a:off x="2076432" y="1799303"/>
            <a:ext cx="9913129" cy="4149854"/>
          </a:xfrm>
          <a:prstGeom prst="rect">
            <a:avLst/>
          </a:prstGeom>
          <a:noFill/>
        </p:spPr>
        <p:txBody>
          <a:bodyPr wrap="square">
            <a:spAutoFit/>
          </a:bodyPr>
          <a:lstStyle/>
          <a:p>
            <a:pPr algn="ctr" rtl="1">
              <a:lnSpc>
                <a:spcPct val="150000"/>
              </a:lnSpc>
            </a:pPr>
            <a:r>
              <a:rPr lang="ar-EG" sz="2000" dirty="0"/>
              <a:t>لتحقيق أهداف الدراسة، تم الاعتماد على الاستبيانات كأداة رئيسية لجمع البيانات، حيث تم تصميم استبيان موجه لمديري المرافق الصحية الخاصة ومساعديهم بهدف قياس مدى تأثير ممارسات إدارة الوقت على مستويات البراعة التنظيمية لديهم. وقد تم توزيع الاستبيان على 118 فردًا من المديرين والمساعدين العاملين في المرافق الصحية الخاصة، واستُعيد 98 استبيانًا صالحًا للتحليل.</a:t>
            </a:r>
          </a:p>
          <a:p>
            <a:pPr algn="ctr" rtl="1">
              <a:lnSpc>
                <a:spcPct val="150000"/>
              </a:lnSpc>
            </a:pPr>
            <a:r>
              <a:rPr lang="ar-EG" sz="2000" dirty="0"/>
              <a:t>حيث يُعد الاستبيان المستخدم في هذه الدراسة أداة بحثية قوية لقياس العلاقة بين إدارة الوقت والبراعة التنظيمية، حيث تم تصميمه وفقًا لمعايير علمية تعتمد على نماذج بحثية سابقة، مع إجراء تعديلات تتناسب مع بيئة البحث </a:t>
            </a:r>
            <a:r>
              <a:rPr lang="ar-EG" sz="2000" dirty="0" err="1"/>
              <a:t>الحالية،ومن</a:t>
            </a:r>
            <a:r>
              <a:rPr lang="ar-EG" sz="2000" dirty="0"/>
              <a:t> خلال تحليل مكونات الاستبيان ومنهجيته، يمكن تقييمه بناءً على عدة معايير أساسية تشمل الوضوح، الصدق، الثبات، وشمولية المتغيرات البحثية.</a:t>
            </a:r>
          </a:p>
          <a:p>
            <a:pPr algn="ctr" rtl="1">
              <a:lnSpc>
                <a:spcPct val="150000"/>
              </a:lnSpc>
            </a:pPr>
            <a:endParaRPr lang="ar-EG" dirty="0"/>
          </a:p>
        </p:txBody>
      </p:sp>
      <p:sp>
        <p:nvSpPr>
          <p:cNvPr id="9" name="مربع نص 8">
            <a:extLst>
              <a:ext uri="{FF2B5EF4-FFF2-40B4-BE49-F238E27FC236}">
                <a16:creationId xmlns:a16="http://schemas.microsoft.com/office/drawing/2014/main" id="{9913DB19-46BF-3070-8A37-83394C03B608}"/>
              </a:ext>
            </a:extLst>
          </p:cNvPr>
          <p:cNvSpPr txBox="1"/>
          <p:nvPr/>
        </p:nvSpPr>
        <p:spPr>
          <a:xfrm>
            <a:off x="3530316" y="450714"/>
            <a:ext cx="6140244" cy="996427"/>
          </a:xfrm>
          <a:prstGeom prst="rect">
            <a:avLst/>
          </a:prstGeom>
          <a:noFill/>
        </p:spPr>
        <p:txBody>
          <a:bodyPr wrap="square">
            <a:spAutoFit/>
          </a:bodyPr>
          <a:lstStyle/>
          <a:p>
            <a:pPr marL="0" marR="0" lvl="0" indent="0" algn="ctr" defTabSz="914400" rtl="0" eaLnBrk="1" fontAlgn="auto" latinLnBrk="0" hangingPunct="1">
              <a:lnSpc>
                <a:spcPts val="7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163C3F"/>
                </a:solidFill>
                <a:effectLst/>
                <a:uLnTx/>
                <a:uFillTx/>
                <a:latin typeface="Sakkal Majalla" panose="02000000000000000000" pitchFamily="2" charset="-78"/>
                <a:ea typeface="League Spartan"/>
                <a:cs typeface="Sakkal Majalla" panose="02000000000000000000" pitchFamily="2" charset="-78"/>
                <a:sym typeface="League Spartan"/>
              </a:rPr>
              <a:t>أدوات جمع البيانات المستخدمة</a:t>
            </a:r>
            <a:r>
              <a:rPr kumimoji="0" lang="ar-EG" sz="6000" b="1" i="0" u="none" strike="noStrike" kern="1200" cap="none" spc="0" normalizeH="0" baseline="0" noProof="0" dirty="0">
                <a:ln>
                  <a:noFill/>
                </a:ln>
                <a:solidFill>
                  <a:srgbClr val="163C3F"/>
                </a:solidFill>
                <a:effectLst/>
                <a:uLnTx/>
                <a:uFillTx/>
                <a:latin typeface="Sakkal Majalla" panose="02000000000000000000" pitchFamily="2" charset="-78"/>
                <a:ea typeface="League Spartan"/>
                <a:cs typeface="Sakkal Majalla" panose="02000000000000000000" pitchFamily="2" charset="-78"/>
                <a:sym typeface="League Spartan"/>
              </a:rPr>
              <a:t>:</a:t>
            </a:r>
            <a:endParaRPr kumimoji="0" lang="en-US" sz="6000" b="1" i="0" u="none" strike="noStrike" kern="1200" cap="none" spc="0" normalizeH="0" baseline="0" noProof="0" dirty="0">
              <a:ln>
                <a:noFill/>
              </a:ln>
              <a:solidFill>
                <a:srgbClr val="163C3F"/>
              </a:solidFill>
              <a:effectLst/>
              <a:uLnTx/>
              <a:uFillTx/>
              <a:latin typeface="Sakkal Majalla" panose="02000000000000000000" pitchFamily="2" charset="-78"/>
              <a:ea typeface="League Spartan"/>
              <a:cs typeface="Sakkal Majalla" panose="02000000000000000000" pitchFamily="2" charset="-78"/>
              <a:sym typeface="League Spartan"/>
            </a:endParaRPr>
          </a:p>
        </p:txBody>
      </p:sp>
    </p:spTree>
    <p:extLst>
      <p:ext uri="{BB962C8B-B14F-4D97-AF65-F5344CB8AC3E}">
        <p14:creationId xmlns:p14="http://schemas.microsoft.com/office/powerpoint/2010/main" val="40557362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CD9A0D-E6DD-1B9B-C9DE-0E8FF0BEE3C3}"/>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EA8BDD09-933E-1916-E04A-0D7929E5704B}"/>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54823" y="-514790"/>
            <a:ext cx="3148015" cy="5573488"/>
          </a:xfrm>
        </p:spPr>
      </p:pic>
      <p:sp>
        <p:nvSpPr>
          <p:cNvPr id="2" name="Right Triangle 1">
            <a:extLst>
              <a:ext uri="{FF2B5EF4-FFF2-40B4-BE49-F238E27FC236}">
                <a16:creationId xmlns:a16="http://schemas.microsoft.com/office/drawing/2014/main" id="{62587EC1-0E7D-4AE0-8532-92271E69332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6C7D551A-6C94-6FFE-3C97-2C3BBAC9E47B}"/>
              </a:ext>
            </a:extLst>
          </p:cNvPr>
          <p:cNvSpPr/>
          <p:nvPr/>
        </p:nvSpPr>
        <p:spPr>
          <a:xfrm rot="16200000" flipV="1">
            <a:off x="-1891267" y="4554327"/>
            <a:ext cx="5573486" cy="1790952"/>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 name="TextBox 2">
            <a:extLst>
              <a:ext uri="{FF2B5EF4-FFF2-40B4-BE49-F238E27FC236}">
                <a16:creationId xmlns:a16="http://schemas.microsoft.com/office/drawing/2014/main" id="{60C2D850-9D4C-05BE-C00D-A3F4D2917ABC}"/>
              </a:ext>
            </a:extLst>
          </p:cNvPr>
          <p:cNvSpPr txBox="1"/>
          <p:nvPr/>
        </p:nvSpPr>
        <p:spPr>
          <a:xfrm>
            <a:off x="-54823" y="644390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5544CF65-4012-7C75-A14F-04ECED81AE0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972800" y="59789"/>
            <a:ext cx="1115340" cy="520787"/>
          </a:xfrm>
          <a:prstGeom prst="rect">
            <a:avLst/>
          </a:prstGeom>
        </p:spPr>
      </p:pic>
      <p:sp>
        <p:nvSpPr>
          <p:cNvPr id="7" name="TextBox 6">
            <a:extLst>
              <a:ext uri="{FF2B5EF4-FFF2-40B4-BE49-F238E27FC236}">
                <a16:creationId xmlns:a16="http://schemas.microsoft.com/office/drawing/2014/main" id="{925CD5B7-D534-99E7-9D22-6F50BB294655}"/>
              </a:ext>
            </a:extLst>
          </p:cNvPr>
          <p:cNvSpPr txBox="1"/>
          <p:nvPr/>
        </p:nvSpPr>
        <p:spPr>
          <a:xfrm>
            <a:off x="2076432" y="1799303"/>
            <a:ext cx="9913129" cy="3226524"/>
          </a:xfrm>
          <a:prstGeom prst="rect">
            <a:avLst/>
          </a:prstGeom>
          <a:noFill/>
        </p:spPr>
        <p:txBody>
          <a:bodyPr wrap="square">
            <a:spAutoFit/>
          </a:bodyPr>
          <a:lstStyle/>
          <a:p>
            <a:pPr algn="ctr" rtl="1">
              <a:lnSpc>
                <a:spcPct val="150000"/>
              </a:lnSpc>
            </a:pPr>
            <a:r>
              <a:rPr lang="ar-EG" sz="2000" dirty="0"/>
              <a:t>ساهم الاستبيان في توفير بيانات كمية موثوقة حول مدى تطبيق تقنيات إدارة الوقت في المؤسسات الصحية، حيث ركز على:</a:t>
            </a:r>
          </a:p>
          <a:p>
            <a:pPr algn="ctr" rtl="1">
              <a:lnSpc>
                <a:spcPct val="150000"/>
              </a:lnSpc>
            </a:pPr>
            <a:r>
              <a:rPr lang="ar-EG" sz="2000" dirty="0"/>
              <a:t>    مدى التزام المديرين بممارسات التخطيط والتنظيم والرقابة في إدارة الوقت.</a:t>
            </a:r>
          </a:p>
          <a:p>
            <a:pPr algn="ctr" rtl="1">
              <a:lnSpc>
                <a:spcPct val="150000"/>
              </a:lnSpc>
            </a:pPr>
            <a:r>
              <a:rPr lang="ar-EG" sz="2000" dirty="0"/>
              <a:t>    تحديد العلاقة بين إدارة الوقت وتحقيق البراعة التنظيمية داخل بيئة العمل الصحية.</a:t>
            </a:r>
          </a:p>
          <a:p>
            <a:pPr algn="ctr" rtl="1">
              <a:lnSpc>
                <a:spcPct val="150000"/>
              </a:lnSpc>
            </a:pPr>
            <a:r>
              <a:rPr lang="ar-EG" sz="2000" dirty="0"/>
              <a:t>    الكشف عن أهم العوامل التي تؤثر على فعالية إدارة الوقت، سواء كانت عوامل داخلية مرتبطة بالمؤسسة، أو عوامل خارجية تتعلق بالبيئة المحيطة.</a:t>
            </a:r>
          </a:p>
          <a:p>
            <a:pPr algn="ctr" rtl="1">
              <a:lnSpc>
                <a:spcPct val="150000"/>
              </a:lnSpc>
            </a:pPr>
            <a:endParaRPr lang="ar-EG" dirty="0"/>
          </a:p>
        </p:txBody>
      </p:sp>
      <p:sp>
        <p:nvSpPr>
          <p:cNvPr id="9" name="مربع نص 8">
            <a:extLst>
              <a:ext uri="{FF2B5EF4-FFF2-40B4-BE49-F238E27FC236}">
                <a16:creationId xmlns:a16="http://schemas.microsoft.com/office/drawing/2014/main" id="{A35FEE91-6254-724F-06A8-328B1949C2A8}"/>
              </a:ext>
            </a:extLst>
          </p:cNvPr>
          <p:cNvSpPr txBox="1"/>
          <p:nvPr/>
        </p:nvSpPr>
        <p:spPr>
          <a:xfrm>
            <a:off x="3530316" y="450714"/>
            <a:ext cx="6140244" cy="996427"/>
          </a:xfrm>
          <a:prstGeom prst="rect">
            <a:avLst/>
          </a:prstGeom>
          <a:noFill/>
        </p:spPr>
        <p:txBody>
          <a:bodyPr wrap="square">
            <a:spAutoFit/>
          </a:bodyPr>
          <a:lstStyle/>
          <a:p>
            <a:pPr marL="0" marR="0" lvl="0" indent="0" algn="ctr" defTabSz="914400" rtl="0" eaLnBrk="1" fontAlgn="auto" latinLnBrk="0" hangingPunct="1">
              <a:lnSpc>
                <a:spcPts val="7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163C3F"/>
                </a:solidFill>
                <a:effectLst/>
                <a:uLnTx/>
                <a:uFillTx/>
                <a:latin typeface="Sakkal Majalla" panose="02000000000000000000" pitchFamily="2" charset="-78"/>
                <a:ea typeface="League Spartan"/>
                <a:cs typeface="Sakkal Majalla" panose="02000000000000000000" pitchFamily="2" charset="-78"/>
                <a:sym typeface="League Spartan"/>
              </a:rPr>
              <a:t>أدوات جمع البيانات المستخدمة</a:t>
            </a:r>
            <a:r>
              <a:rPr kumimoji="0" lang="ar-EG" sz="6000" b="1" i="0" u="none" strike="noStrike" kern="1200" cap="none" spc="0" normalizeH="0" baseline="0" noProof="0" dirty="0">
                <a:ln>
                  <a:noFill/>
                </a:ln>
                <a:solidFill>
                  <a:srgbClr val="163C3F"/>
                </a:solidFill>
                <a:effectLst/>
                <a:uLnTx/>
                <a:uFillTx/>
                <a:latin typeface="Sakkal Majalla" panose="02000000000000000000" pitchFamily="2" charset="-78"/>
                <a:ea typeface="League Spartan"/>
                <a:cs typeface="Sakkal Majalla" panose="02000000000000000000" pitchFamily="2" charset="-78"/>
                <a:sym typeface="League Spartan"/>
              </a:rPr>
              <a:t>:</a:t>
            </a:r>
            <a:endParaRPr kumimoji="0" lang="en-US" sz="6000" b="1" i="0" u="none" strike="noStrike" kern="1200" cap="none" spc="0" normalizeH="0" baseline="0" noProof="0" dirty="0">
              <a:ln>
                <a:noFill/>
              </a:ln>
              <a:solidFill>
                <a:srgbClr val="163C3F"/>
              </a:solidFill>
              <a:effectLst/>
              <a:uLnTx/>
              <a:uFillTx/>
              <a:latin typeface="Sakkal Majalla" panose="02000000000000000000" pitchFamily="2" charset="-78"/>
              <a:ea typeface="League Spartan"/>
              <a:cs typeface="Sakkal Majalla" panose="02000000000000000000" pitchFamily="2" charset="-78"/>
              <a:sym typeface="League Spartan"/>
            </a:endParaRPr>
          </a:p>
        </p:txBody>
      </p:sp>
    </p:spTree>
    <p:extLst>
      <p:ext uri="{BB962C8B-B14F-4D97-AF65-F5344CB8AC3E}">
        <p14:creationId xmlns:p14="http://schemas.microsoft.com/office/powerpoint/2010/main" val="15622516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5C37AF-4E6A-705B-7657-E296DD6F0538}"/>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B6C85B17-E101-133C-C45D-7EC14231794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54823" y="-514790"/>
            <a:ext cx="3148015" cy="5573488"/>
          </a:xfrm>
        </p:spPr>
      </p:pic>
      <p:sp>
        <p:nvSpPr>
          <p:cNvPr id="2" name="Right Triangle 1">
            <a:extLst>
              <a:ext uri="{FF2B5EF4-FFF2-40B4-BE49-F238E27FC236}">
                <a16:creationId xmlns:a16="http://schemas.microsoft.com/office/drawing/2014/main" id="{B31A86C8-82BF-3EC7-646B-A90EE466CCF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B28F74CD-777D-FB1F-F4FF-0F88F01EE509}"/>
              </a:ext>
            </a:extLst>
          </p:cNvPr>
          <p:cNvSpPr/>
          <p:nvPr/>
        </p:nvSpPr>
        <p:spPr>
          <a:xfrm rot="16200000" flipV="1">
            <a:off x="-1891267" y="4554327"/>
            <a:ext cx="5573486" cy="1790952"/>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 name="TextBox 2">
            <a:extLst>
              <a:ext uri="{FF2B5EF4-FFF2-40B4-BE49-F238E27FC236}">
                <a16:creationId xmlns:a16="http://schemas.microsoft.com/office/drawing/2014/main" id="{796EA96C-4C7F-9D5B-8732-3CD7044067D8}"/>
              </a:ext>
            </a:extLst>
          </p:cNvPr>
          <p:cNvSpPr txBox="1"/>
          <p:nvPr/>
        </p:nvSpPr>
        <p:spPr>
          <a:xfrm>
            <a:off x="-54823" y="644390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F340E75F-60EA-CAF6-3085-4650662988A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972800" y="59789"/>
            <a:ext cx="1115340" cy="520787"/>
          </a:xfrm>
          <a:prstGeom prst="rect">
            <a:avLst/>
          </a:prstGeom>
        </p:spPr>
      </p:pic>
      <p:sp>
        <p:nvSpPr>
          <p:cNvPr id="7" name="TextBox 6">
            <a:extLst>
              <a:ext uri="{FF2B5EF4-FFF2-40B4-BE49-F238E27FC236}">
                <a16:creationId xmlns:a16="http://schemas.microsoft.com/office/drawing/2014/main" id="{5EA61B77-386A-D172-7EAD-E484575AE1EF}"/>
              </a:ext>
            </a:extLst>
          </p:cNvPr>
          <p:cNvSpPr txBox="1"/>
          <p:nvPr/>
        </p:nvSpPr>
        <p:spPr>
          <a:xfrm>
            <a:off x="2047192" y="1495936"/>
            <a:ext cx="9913129" cy="7331494"/>
          </a:xfrm>
          <a:prstGeom prst="rect">
            <a:avLst/>
          </a:prstGeom>
          <a:noFill/>
        </p:spPr>
        <p:txBody>
          <a:bodyPr wrap="square">
            <a:spAutoFit/>
          </a:bodyPr>
          <a:lstStyle/>
          <a:p>
            <a:pPr algn="ctr" rtl="1">
              <a:lnSpc>
                <a:spcPct val="200000"/>
              </a:lnSpc>
            </a:pPr>
            <a:r>
              <a:rPr lang="ar-EG" sz="2000" dirty="0"/>
              <a:t>تم تقسيم الاستبيان إلى ثلاثة أجزاء رئيسية، كل منها يركز على محور محدد من الدراسة. يتيح هذا التقسيم الحصول على بيانات دقيقة يمكن تحليلها إحصائيًا لفهم العلاقة بين ممارسات إدارة الوقت وكفاءة الأداء التنظيمي.</a:t>
            </a:r>
          </a:p>
          <a:p>
            <a:pPr algn="ctr" rtl="1"/>
            <a:r>
              <a:rPr lang="ar-EG" sz="2000" dirty="0"/>
              <a:t>الجزء الأول: البيانات الديموغرافية والشخصية</a:t>
            </a:r>
          </a:p>
          <a:p>
            <a:pPr algn="ctr" rtl="1"/>
            <a:r>
              <a:rPr lang="ar-EG" sz="2000" dirty="0"/>
              <a:t>يهدف هذا القسم إلى جمع معلومات أساسية حول المشاركين، والتي تلعب دورًا رئيسيًا في تفسير الفروقات في استجاباتهم. تشمل الأسئلة في هذا الجزء:</a:t>
            </a:r>
          </a:p>
          <a:p>
            <a:pPr algn="ctr" rtl="1"/>
            <a:r>
              <a:rPr lang="ar-EG" sz="2000" dirty="0"/>
              <a:t>    العمر والجنس.</a:t>
            </a:r>
          </a:p>
          <a:p>
            <a:pPr algn="ctr" rtl="1"/>
            <a:r>
              <a:rPr lang="ar-EG" sz="2000" dirty="0"/>
              <a:t>    المستوى التعليمي.</a:t>
            </a:r>
          </a:p>
          <a:p>
            <a:pPr algn="ctr" rtl="1"/>
            <a:r>
              <a:rPr lang="ar-EG" sz="2000" dirty="0"/>
              <a:t>    المسمى الوظيفي (مدير، مساعد مدير، مشرف إداري، إلخ).</a:t>
            </a:r>
          </a:p>
          <a:p>
            <a:pPr algn="ctr" rtl="1"/>
            <a:r>
              <a:rPr lang="ar-EG" sz="2000" dirty="0"/>
              <a:t>    عدد سنوات الخبرة في الإدارة.</a:t>
            </a:r>
          </a:p>
          <a:p>
            <a:pPr algn="ctr" rtl="1"/>
            <a:r>
              <a:rPr lang="ar-EG" sz="2000" dirty="0"/>
              <a:t>    نوع المؤسسة الصحية (مستشفى، مركز طبي، عيادة خاصة، إلخ).</a:t>
            </a:r>
          </a:p>
          <a:p>
            <a:pPr algn="ctr" rtl="1"/>
            <a:endParaRPr lang="ar-EG" sz="2000" dirty="0"/>
          </a:p>
          <a:p>
            <a:pPr algn="ctr" rtl="1"/>
            <a:r>
              <a:rPr lang="ar-EG" sz="2000" dirty="0"/>
              <a:t>يُعد هذا القسم ضروريًا لأنه يساعد في تحليل تأثير العوامل الشخصية والوظيفية على إدارة الوقت والبراعة التنظيمية. فمثلًا، يمكن مقارنة ممارسات إدارة الوقت بين الفئات ذات الخبرة الطويلة والفئات حديثة التوظيف، أو بين المديرين والمساعدين.</a:t>
            </a:r>
          </a:p>
          <a:p>
            <a:pPr algn="ctr" rtl="1">
              <a:lnSpc>
                <a:spcPct val="200000"/>
              </a:lnSpc>
            </a:pPr>
            <a:endParaRPr lang="ar-EG" sz="2000" dirty="0"/>
          </a:p>
          <a:p>
            <a:pPr algn="ctr" rtl="1">
              <a:lnSpc>
                <a:spcPct val="200000"/>
              </a:lnSpc>
            </a:pPr>
            <a:endParaRPr lang="ar-EG" sz="2000" dirty="0"/>
          </a:p>
          <a:p>
            <a:pPr marL="457200" indent="-457200" algn="ctr" rtl="1">
              <a:lnSpc>
                <a:spcPct val="200000"/>
              </a:lnSpc>
              <a:buFont typeface="Wingdings" panose="05000000000000000000" pitchFamily="2" charset="2"/>
              <a:buChar char="ü"/>
            </a:pPr>
            <a:endParaRPr lang="ar-EG" sz="2000" dirty="0"/>
          </a:p>
          <a:p>
            <a:pPr marL="457200" indent="-457200" algn="ctr" rtl="1">
              <a:lnSpc>
                <a:spcPct val="200000"/>
              </a:lnSpc>
              <a:buFont typeface="Wingdings" panose="05000000000000000000" pitchFamily="2" charset="2"/>
              <a:buChar char="ü"/>
            </a:pPr>
            <a:endParaRPr lang="ar-EG" dirty="0"/>
          </a:p>
        </p:txBody>
      </p:sp>
      <p:sp>
        <p:nvSpPr>
          <p:cNvPr id="9" name="مربع نص 8">
            <a:extLst>
              <a:ext uri="{FF2B5EF4-FFF2-40B4-BE49-F238E27FC236}">
                <a16:creationId xmlns:a16="http://schemas.microsoft.com/office/drawing/2014/main" id="{92592ABB-9111-5237-7D10-3672CBBF8380}"/>
              </a:ext>
            </a:extLst>
          </p:cNvPr>
          <p:cNvSpPr txBox="1"/>
          <p:nvPr/>
        </p:nvSpPr>
        <p:spPr>
          <a:xfrm>
            <a:off x="3530316" y="450714"/>
            <a:ext cx="6140244" cy="996427"/>
          </a:xfrm>
          <a:prstGeom prst="rect">
            <a:avLst/>
          </a:prstGeom>
          <a:noFill/>
        </p:spPr>
        <p:txBody>
          <a:bodyPr wrap="square">
            <a:spAutoFit/>
          </a:bodyPr>
          <a:lstStyle/>
          <a:p>
            <a:pPr marL="0" marR="0" lvl="0" indent="0" algn="ctr" defTabSz="914400" rtl="0" eaLnBrk="1" fontAlgn="auto" latinLnBrk="0" hangingPunct="1">
              <a:lnSpc>
                <a:spcPts val="7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163C3F"/>
                </a:solidFill>
                <a:effectLst/>
                <a:uLnTx/>
                <a:uFillTx/>
                <a:latin typeface="Sakkal Majalla" panose="02000000000000000000" pitchFamily="2" charset="-78"/>
                <a:ea typeface="League Spartan"/>
                <a:cs typeface="Sakkal Majalla" panose="02000000000000000000" pitchFamily="2" charset="-78"/>
                <a:sym typeface="League Spartan"/>
              </a:rPr>
              <a:t>تصميم الاستبيان</a:t>
            </a:r>
            <a:r>
              <a:rPr kumimoji="0" lang="ar-EG" sz="6000" b="1" i="0" u="none" strike="noStrike" kern="1200" cap="none" spc="0" normalizeH="0" baseline="0" noProof="0" dirty="0">
                <a:ln>
                  <a:noFill/>
                </a:ln>
                <a:solidFill>
                  <a:srgbClr val="163C3F"/>
                </a:solidFill>
                <a:effectLst/>
                <a:uLnTx/>
                <a:uFillTx/>
                <a:latin typeface="Sakkal Majalla" panose="02000000000000000000" pitchFamily="2" charset="-78"/>
                <a:ea typeface="League Spartan"/>
                <a:cs typeface="Sakkal Majalla" panose="02000000000000000000" pitchFamily="2" charset="-78"/>
                <a:sym typeface="League Spartan"/>
              </a:rPr>
              <a:t>:</a:t>
            </a:r>
            <a:endParaRPr kumimoji="0" lang="en-US" sz="6000" b="1" i="0" u="none" strike="noStrike" kern="1200" cap="none" spc="0" normalizeH="0" baseline="0" noProof="0" dirty="0">
              <a:ln>
                <a:noFill/>
              </a:ln>
              <a:solidFill>
                <a:srgbClr val="163C3F"/>
              </a:solidFill>
              <a:effectLst/>
              <a:uLnTx/>
              <a:uFillTx/>
              <a:latin typeface="Sakkal Majalla" panose="02000000000000000000" pitchFamily="2" charset="-78"/>
              <a:ea typeface="League Spartan"/>
              <a:cs typeface="Sakkal Majalla" panose="02000000000000000000" pitchFamily="2" charset="-78"/>
              <a:sym typeface="League Spartan"/>
            </a:endParaRPr>
          </a:p>
        </p:txBody>
      </p:sp>
    </p:spTree>
    <p:extLst>
      <p:ext uri="{BB962C8B-B14F-4D97-AF65-F5344CB8AC3E}">
        <p14:creationId xmlns:p14="http://schemas.microsoft.com/office/powerpoint/2010/main" val="25709113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5A4089-D6F3-262C-3B94-4F303F3568C8}"/>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99E5A4EB-82BC-E6B1-095F-9B61531A2083}"/>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54823" y="-514790"/>
            <a:ext cx="3148015" cy="5573488"/>
          </a:xfrm>
        </p:spPr>
      </p:pic>
      <p:sp>
        <p:nvSpPr>
          <p:cNvPr id="2" name="Right Triangle 1">
            <a:extLst>
              <a:ext uri="{FF2B5EF4-FFF2-40B4-BE49-F238E27FC236}">
                <a16:creationId xmlns:a16="http://schemas.microsoft.com/office/drawing/2014/main" id="{58CFF87D-A037-AA2D-4D44-CB4E6A6E50B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10C8A197-73BC-DD53-0546-7A976CFB243F}"/>
              </a:ext>
            </a:extLst>
          </p:cNvPr>
          <p:cNvSpPr/>
          <p:nvPr/>
        </p:nvSpPr>
        <p:spPr>
          <a:xfrm rot="16200000" flipV="1">
            <a:off x="-1891267" y="4554327"/>
            <a:ext cx="5573486" cy="1790952"/>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 name="TextBox 2">
            <a:extLst>
              <a:ext uri="{FF2B5EF4-FFF2-40B4-BE49-F238E27FC236}">
                <a16:creationId xmlns:a16="http://schemas.microsoft.com/office/drawing/2014/main" id="{F8A3E4C3-66D0-7723-1079-974063498FEC}"/>
              </a:ext>
            </a:extLst>
          </p:cNvPr>
          <p:cNvSpPr txBox="1"/>
          <p:nvPr/>
        </p:nvSpPr>
        <p:spPr>
          <a:xfrm>
            <a:off x="-54823" y="644390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9097C79-9940-F60F-29C1-5CB5362D135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972800" y="59789"/>
            <a:ext cx="1115340" cy="520787"/>
          </a:xfrm>
          <a:prstGeom prst="rect">
            <a:avLst/>
          </a:prstGeom>
        </p:spPr>
      </p:pic>
      <p:sp>
        <p:nvSpPr>
          <p:cNvPr id="7" name="TextBox 6">
            <a:extLst>
              <a:ext uri="{FF2B5EF4-FFF2-40B4-BE49-F238E27FC236}">
                <a16:creationId xmlns:a16="http://schemas.microsoft.com/office/drawing/2014/main" id="{E5773EAB-041B-B0EF-7A34-EB6B0BA9ABFB}"/>
              </a:ext>
            </a:extLst>
          </p:cNvPr>
          <p:cNvSpPr txBox="1"/>
          <p:nvPr/>
        </p:nvSpPr>
        <p:spPr>
          <a:xfrm>
            <a:off x="2076432" y="1171472"/>
            <a:ext cx="9913129" cy="6962162"/>
          </a:xfrm>
          <a:prstGeom prst="rect">
            <a:avLst/>
          </a:prstGeom>
          <a:noFill/>
        </p:spPr>
        <p:txBody>
          <a:bodyPr wrap="square">
            <a:spAutoFit/>
          </a:bodyPr>
          <a:lstStyle/>
          <a:p>
            <a:pPr algn="ctr" rtl="1">
              <a:lnSpc>
                <a:spcPct val="150000"/>
              </a:lnSpc>
            </a:pPr>
            <a:r>
              <a:rPr lang="ar-EG" sz="2400" b="1" dirty="0"/>
              <a:t>الجزء الثاني: مقياس إدارة الوقت</a:t>
            </a:r>
          </a:p>
          <a:p>
            <a:pPr algn="ctr" rtl="1">
              <a:lnSpc>
                <a:spcPct val="150000"/>
              </a:lnSpc>
            </a:pPr>
            <a:endParaRPr lang="ar-EG" sz="2000" dirty="0"/>
          </a:p>
          <a:p>
            <a:pPr algn="ctr" rtl="1">
              <a:lnSpc>
                <a:spcPct val="150000"/>
              </a:lnSpc>
            </a:pPr>
            <a:r>
              <a:rPr lang="ar-EG" sz="2000" dirty="0"/>
              <a:t>يركز هذا الجزء على قياس مدى التزام المديرين بتطبيق استراتيجيات إدارة الوقت، حيث تم تطويره بالاستناد إلى مقياس أعدّه جبريل (2013) مع إدخال بعض التعديلات التي تتناسب مع بيئة البحث الحالية.</a:t>
            </a:r>
          </a:p>
          <a:p>
            <a:pPr algn="ctr" rtl="1">
              <a:lnSpc>
                <a:spcPct val="150000"/>
              </a:lnSpc>
            </a:pPr>
            <a:r>
              <a:rPr lang="ar-EG" sz="2000" dirty="0"/>
              <a:t>يتكون المقياس من 26 عبارة تغطي عدة جوانب أساسية، وهي:</a:t>
            </a:r>
          </a:p>
          <a:p>
            <a:pPr algn="ctr" rtl="1">
              <a:lnSpc>
                <a:spcPct val="150000"/>
              </a:lnSpc>
            </a:pPr>
            <a:endParaRPr lang="ar-EG" sz="2000" dirty="0"/>
          </a:p>
          <a:p>
            <a:pPr marL="342900" indent="-342900" algn="ctr" rtl="1">
              <a:lnSpc>
                <a:spcPct val="150000"/>
              </a:lnSpc>
              <a:buFont typeface="Arial" panose="020B0604020202020204" pitchFamily="34" charset="0"/>
              <a:buChar char="•"/>
            </a:pPr>
            <a:r>
              <a:rPr lang="ar-EG" sz="2000" dirty="0"/>
              <a:t>    التخطيط الفعّال للوقت.</a:t>
            </a:r>
          </a:p>
          <a:p>
            <a:pPr marL="342900" indent="-342900" algn="ctr" rtl="1">
              <a:lnSpc>
                <a:spcPct val="150000"/>
              </a:lnSpc>
              <a:buFont typeface="Arial" panose="020B0604020202020204" pitchFamily="34" charset="0"/>
              <a:buChar char="•"/>
            </a:pPr>
            <a:r>
              <a:rPr lang="ar-EG" sz="2000" dirty="0"/>
              <a:t>    تنظيم المهام اليومية وتحديد الأولويات.</a:t>
            </a:r>
          </a:p>
          <a:p>
            <a:pPr marL="342900" indent="-342900" algn="ctr" rtl="1">
              <a:lnSpc>
                <a:spcPct val="150000"/>
              </a:lnSpc>
              <a:buFont typeface="Arial" panose="020B0604020202020204" pitchFamily="34" charset="0"/>
              <a:buChar char="•"/>
            </a:pPr>
            <a:r>
              <a:rPr lang="ar-EG" sz="2000" dirty="0"/>
              <a:t>    القدرة على تقليل المقاطعات والانشغالات غير الضرورية.</a:t>
            </a:r>
          </a:p>
          <a:p>
            <a:pPr marL="342900" indent="-342900" algn="ctr" rtl="1">
              <a:lnSpc>
                <a:spcPct val="150000"/>
              </a:lnSpc>
              <a:buFont typeface="Arial" panose="020B0604020202020204" pitchFamily="34" charset="0"/>
              <a:buChar char="•"/>
            </a:pPr>
            <a:r>
              <a:rPr lang="ar-EG" sz="2000" dirty="0"/>
              <a:t>    الالتزام بالمواعيد النهائية وتنفيذ المهام بكفاءة.</a:t>
            </a:r>
          </a:p>
          <a:p>
            <a:pPr algn="ctr" rtl="1">
              <a:lnSpc>
                <a:spcPct val="150000"/>
              </a:lnSpc>
            </a:pPr>
            <a:r>
              <a:rPr lang="ar-EG" sz="2000" dirty="0"/>
              <a:t>تم استخدام مقياس </a:t>
            </a:r>
            <a:r>
              <a:rPr lang="ar-EG" sz="2000" dirty="0" err="1"/>
              <a:t>ليكرت</a:t>
            </a:r>
            <a:r>
              <a:rPr lang="ar-EG" sz="2000" dirty="0"/>
              <a:t> الخماسي لتقييم استجابات المشاركين</a:t>
            </a:r>
          </a:p>
          <a:p>
            <a:pPr algn="ctr" rtl="1">
              <a:lnSpc>
                <a:spcPct val="200000"/>
              </a:lnSpc>
            </a:pPr>
            <a:endParaRPr lang="ar-EG" sz="2000" dirty="0"/>
          </a:p>
          <a:p>
            <a:pPr marL="457200" indent="-457200" algn="ctr" rtl="1">
              <a:lnSpc>
                <a:spcPct val="200000"/>
              </a:lnSpc>
              <a:buFont typeface="Wingdings" panose="05000000000000000000" pitchFamily="2" charset="2"/>
              <a:buChar char="ü"/>
            </a:pPr>
            <a:endParaRPr lang="ar-EG" sz="2000" dirty="0"/>
          </a:p>
          <a:p>
            <a:pPr marL="457200" indent="-457200" algn="ctr" rtl="1">
              <a:lnSpc>
                <a:spcPct val="200000"/>
              </a:lnSpc>
              <a:buFont typeface="Wingdings" panose="05000000000000000000" pitchFamily="2" charset="2"/>
              <a:buChar char="ü"/>
            </a:pPr>
            <a:endParaRPr lang="ar-EG" dirty="0"/>
          </a:p>
        </p:txBody>
      </p:sp>
      <p:sp>
        <p:nvSpPr>
          <p:cNvPr id="9" name="مربع نص 8">
            <a:extLst>
              <a:ext uri="{FF2B5EF4-FFF2-40B4-BE49-F238E27FC236}">
                <a16:creationId xmlns:a16="http://schemas.microsoft.com/office/drawing/2014/main" id="{E8DA3086-7694-607B-49AB-DD1F4ACFFD68}"/>
              </a:ext>
            </a:extLst>
          </p:cNvPr>
          <p:cNvSpPr txBox="1"/>
          <p:nvPr/>
        </p:nvSpPr>
        <p:spPr>
          <a:xfrm>
            <a:off x="3530316" y="175045"/>
            <a:ext cx="6140244" cy="996427"/>
          </a:xfrm>
          <a:prstGeom prst="rect">
            <a:avLst/>
          </a:prstGeom>
          <a:noFill/>
        </p:spPr>
        <p:txBody>
          <a:bodyPr wrap="square">
            <a:spAutoFit/>
          </a:bodyPr>
          <a:lstStyle/>
          <a:p>
            <a:pPr marL="0" marR="0" lvl="0" indent="0" algn="ctr" defTabSz="914400" rtl="0" eaLnBrk="1" fontAlgn="auto" latinLnBrk="0" hangingPunct="1">
              <a:lnSpc>
                <a:spcPts val="7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163C3F"/>
                </a:solidFill>
                <a:effectLst/>
                <a:uLnTx/>
                <a:uFillTx/>
                <a:latin typeface="Sakkal Majalla" panose="02000000000000000000" pitchFamily="2" charset="-78"/>
                <a:ea typeface="League Spartan"/>
                <a:cs typeface="Sakkal Majalla" panose="02000000000000000000" pitchFamily="2" charset="-78"/>
                <a:sym typeface="League Spartan"/>
              </a:rPr>
              <a:t>تصميم الاستبيان</a:t>
            </a:r>
            <a:r>
              <a:rPr kumimoji="0" lang="ar-EG" sz="6000" b="1" i="0" u="none" strike="noStrike" kern="1200" cap="none" spc="0" normalizeH="0" baseline="0" noProof="0" dirty="0">
                <a:ln>
                  <a:noFill/>
                </a:ln>
                <a:solidFill>
                  <a:srgbClr val="163C3F"/>
                </a:solidFill>
                <a:effectLst/>
                <a:uLnTx/>
                <a:uFillTx/>
                <a:latin typeface="Sakkal Majalla" panose="02000000000000000000" pitchFamily="2" charset="-78"/>
                <a:ea typeface="League Spartan"/>
                <a:cs typeface="Sakkal Majalla" panose="02000000000000000000" pitchFamily="2" charset="-78"/>
                <a:sym typeface="League Spartan"/>
              </a:rPr>
              <a:t>:</a:t>
            </a:r>
            <a:endParaRPr kumimoji="0" lang="en-US" sz="6000" b="1" i="0" u="none" strike="noStrike" kern="1200" cap="none" spc="0" normalizeH="0" baseline="0" noProof="0" dirty="0">
              <a:ln>
                <a:noFill/>
              </a:ln>
              <a:solidFill>
                <a:srgbClr val="163C3F"/>
              </a:solidFill>
              <a:effectLst/>
              <a:uLnTx/>
              <a:uFillTx/>
              <a:latin typeface="Sakkal Majalla" panose="02000000000000000000" pitchFamily="2" charset="-78"/>
              <a:ea typeface="League Spartan"/>
              <a:cs typeface="Sakkal Majalla" panose="02000000000000000000" pitchFamily="2" charset="-78"/>
              <a:sym typeface="League Spartan"/>
            </a:endParaRPr>
          </a:p>
        </p:txBody>
      </p:sp>
    </p:spTree>
    <p:extLst>
      <p:ext uri="{BB962C8B-B14F-4D97-AF65-F5344CB8AC3E}">
        <p14:creationId xmlns:p14="http://schemas.microsoft.com/office/powerpoint/2010/main" val="8999895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138701-5473-986F-48E0-0D31EE3C8EB4}"/>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6364D54-750F-BB59-D292-87E4A39D2749}"/>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54823" y="-514790"/>
            <a:ext cx="3148015" cy="5573488"/>
          </a:xfrm>
        </p:spPr>
      </p:pic>
      <p:sp>
        <p:nvSpPr>
          <p:cNvPr id="2" name="Right Triangle 1">
            <a:extLst>
              <a:ext uri="{FF2B5EF4-FFF2-40B4-BE49-F238E27FC236}">
                <a16:creationId xmlns:a16="http://schemas.microsoft.com/office/drawing/2014/main" id="{887315E2-E307-8FAF-1120-F3E49AA006C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3C6838F7-64A3-9E44-E9FB-D75584D4332B}"/>
              </a:ext>
            </a:extLst>
          </p:cNvPr>
          <p:cNvSpPr/>
          <p:nvPr/>
        </p:nvSpPr>
        <p:spPr>
          <a:xfrm rot="16200000" flipV="1">
            <a:off x="-1891267" y="4554327"/>
            <a:ext cx="5573486" cy="1790952"/>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 name="TextBox 2">
            <a:extLst>
              <a:ext uri="{FF2B5EF4-FFF2-40B4-BE49-F238E27FC236}">
                <a16:creationId xmlns:a16="http://schemas.microsoft.com/office/drawing/2014/main" id="{BE2F1FAE-2C85-60FD-5365-CBB8B294F1B2}"/>
              </a:ext>
            </a:extLst>
          </p:cNvPr>
          <p:cNvSpPr txBox="1"/>
          <p:nvPr/>
        </p:nvSpPr>
        <p:spPr>
          <a:xfrm>
            <a:off x="-54823" y="644390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710DF845-918D-9482-EE3E-10608E603C4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972800" y="59789"/>
            <a:ext cx="1115340" cy="520787"/>
          </a:xfrm>
          <a:prstGeom prst="rect">
            <a:avLst/>
          </a:prstGeom>
        </p:spPr>
      </p:pic>
      <p:sp>
        <p:nvSpPr>
          <p:cNvPr id="7" name="TextBox 6">
            <a:extLst>
              <a:ext uri="{FF2B5EF4-FFF2-40B4-BE49-F238E27FC236}">
                <a16:creationId xmlns:a16="http://schemas.microsoft.com/office/drawing/2014/main" id="{871F4B60-1E2D-DEA4-FF32-086065F0973A}"/>
              </a:ext>
            </a:extLst>
          </p:cNvPr>
          <p:cNvSpPr txBox="1"/>
          <p:nvPr/>
        </p:nvSpPr>
        <p:spPr>
          <a:xfrm>
            <a:off x="2047192" y="1495936"/>
            <a:ext cx="9913129" cy="5607945"/>
          </a:xfrm>
          <a:prstGeom prst="rect">
            <a:avLst/>
          </a:prstGeom>
          <a:noFill/>
        </p:spPr>
        <p:txBody>
          <a:bodyPr wrap="square">
            <a:spAutoFit/>
          </a:bodyPr>
          <a:lstStyle/>
          <a:p>
            <a:pPr algn="ctr" rtl="1"/>
            <a:r>
              <a:rPr lang="ar-EG" sz="2400" dirty="0"/>
              <a:t>الجزء الثالث: مقياس البراعة التنظيمية</a:t>
            </a:r>
          </a:p>
          <a:p>
            <a:pPr algn="ctr" rtl="1"/>
            <a:endParaRPr lang="ar-EG" sz="2400" dirty="0"/>
          </a:p>
          <a:p>
            <a:pPr algn="ctr" rtl="1"/>
            <a:r>
              <a:rPr lang="ar-EG" sz="2400" dirty="0"/>
              <a:t>يهدف هذا القسم إلى قياس مدى قدرة المديرين على التكيف مع التغييرات التنظيمية وتحقيق الاستفادة المثلى من الفرص المتاحة. تم تطوير هذا المقياس بالاعتماد على دراسات جاد الرب (2021) </a:t>
            </a:r>
            <a:r>
              <a:rPr lang="ar-EG" sz="2400" dirty="0" err="1"/>
              <a:t>والجنازرة</a:t>
            </a:r>
            <a:r>
              <a:rPr lang="ar-EG" sz="2400" dirty="0"/>
              <a:t> (2020)، مع بعض التعديلات لتتناسب مع بيئة العمل في المرافق الصحية.</a:t>
            </a:r>
          </a:p>
          <a:p>
            <a:pPr algn="ctr" rtl="1"/>
            <a:endParaRPr lang="ar-EG" sz="2400" dirty="0"/>
          </a:p>
          <a:p>
            <a:pPr algn="ctr" rtl="1"/>
            <a:r>
              <a:rPr lang="ar-EG" sz="2400" dirty="0"/>
              <a:t>يتكون المقياس من 24 عبارة تغطي بعدين رئيسيين:</a:t>
            </a:r>
          </a:p>
          <a:p>
            <a:pPr algn="ctr" rtl="1"/>
            <a:endParaRPr lang="ar-EG" sz="2400" dirty="0"/>
          </a:p>
          <a:p>
            <a:pPr algn="ctr" rtl="1"/>
            <a:r>
              <a:rPr lang="ar-EG" sz="2400" dirty="0"/>
              <a:t>    الاستثمار الأمثل للفرص، والذي يقيس قدرة المدير على استغلال الفرص المتاحة لتعزيز الأداء المؤسسي.</a:t>
            </a:r>
          </a:p>
          <a:p>
            <a:pPr algn="ctr" rtl="1"/>
            <a:r>
              <a:rPr lang="ar-EG" sz="2400" dirty="0"/>
              <a:t>    القدرة على التكيف مع التغيرات المفاجئة في بيئة العمل، حيث يُقيّم مدى مرونة المديرين في مواجهة الأزمات الإدارية.</a:t>
            </a:r>
          </a:p>
          <a:p>
            <a:pPr marL="457200" indent="-457200" algn="ctr" rtl="1">
              <a:lnSpc>
                <a:spcPct val="200000"/>
              </a:lnSpc>
              <a:buFont typeface="Wingdings" panose="05000000000000000000" pitchFamily="2" charset="2"/>
              <a:buChar char="ü"/>
            </a:pPr>
            <a:endParaRPr lang="ar-EG" sz="2000" dirty="0"/>
          </a:p>
          <a:p>
            <a:pPr marL="457200" indent="-457200" algn="ctr" rtl="1">
              <a:lnSpc>
                <a:spcPct val="200000"/>
              </a:lnSpc>
              <a:buFont typeface="Wingdings" panose="05000000000000000000" pitchFamily="2" charset="2"/>
              <a:buChar char="ü"/>
            </a:pPr>
            <a:endParaRPr lang="ar-EG" dirty="0"/>
          </a:p>
        </p:txBody>
      </p:sp>
      <p:sp>
        <p:nvSpPr>
          <p:cNvPr id="9" name="مربع نص 8">
            <a:extLst>
              <a:ext uri="{FF2B5EF4-FFF2-40B4-BE49-F238E27FC236}">
                <a16:creationId xmlns:a16="http://schemas.microsoft.com/office/drawing/2014/main" id="{AA354EBA-C02E-FD30-71BB-F658FF3B3150}"/>
              </a:ext>
            </a:extLst>
          </p:cNvPr>
          <p:cNvSpPr txBox="1"/>
          <p:nvPr/>
        </p:nvSpPr>
        <p:spPr>
          <a:xfrm>
            <a:off x="3530316" y="450714"/>
            <a:ext cx="6140244" cy="996427"/>
          </a:xfrm>
          <a:prstGeom prst="rect">
            <a:avLst/>
          </a:prstGeom>
          <a:noFill/>
        </p:spPr>
        <p:txBody>
          <a:bodyPr wrap="square">
            <a:spAutoFit/>
          </a:bodyPr>
          <a:lstStyle/>
          <a:p>
            <a:pPr marL="0" marR="0" lvl="0" indent="0" algn="ctr" defTabSz="914400" rtl="0" eaLnBrk="1" fontAlgn="auto" latinLnBrk="0" hangingPunct="1">
              <a:lnSpc>
                <a:spcPts val="7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163C3F"/>
                </a:solidFill>
                <a:effectLst/>
                <a:uLnTx/>
                <a:uFillTx/>
                <a:latin typeface="Sakkal Majalla" panose="02000000000000000000" pitchFamily="2" charset="-78"/>
                <a:ea typeface="League Spartan"/>
                <a:cs typeface="Sakkal Majalla" panose="02000000000000000000" pitchFamily="2" charset="-78"/>
                <a:sym typeface="League Spartan"/>
              </a:rPr>
              <a:t>تصميم الاستبيان</a:t>
            </a:r>
            <a:r>
              <a:rPr kumimoji="0" lang="ar-EG" sz="6000" b="1" i="0" u="none" strike="noStrike" kern="1200" cap="none" spc="0" normalizeH="0" baseline="0" noProof="0" dirty="0">
                <a:ln>
                  <a:noFill/>
                </a:ln>
                <a:solidFill>
                  <a:srgbClr val="163C3F"/>
                </a:solidFill>
                <a:effectLst/>
                <a:uLnTx/>
                <a:uFillTx/>
                <a:latin typeface="Sakkal Majalla" panose="02000000000000000000" pitchFamily="2" charset="-78"/>
                <a:ea typeface="League Spartan"/>
                <a:cs typeface="Sakkal Majalla" panose="02000000000000000000" pitchFamily="2" charset="-78"/>
                <a:sym typeface="League Spartan"/>
              </a:rPr>
              <a:t>:</a:t>
            </a:r>
            <a:endParaRPr kumimoji="0" lang="en-US" sz="6000" b="1" i="0" u="none" strike="noStrike" kern="1200" cap="none" spc="0" normalizeH="0" baseline="0" noProof="0" dirty="0">
              <a:ln>
                <a:noFill/>
              </a:ln>
              <a:solidFill>
                <a:srgbClr val="163C3F"/>
              </a:solidFill>
              <a:effectLst/>
              <a:uLnTx/>
              <a:uFillTx/>
              <a:latin typeface="Sakkal Majalla" panose="02000000000000000000" pitchFamily="2" charset="-78"/>
              <a:ea typeface="League Spartan"/>
              <a:cs typeface="Sakkal Majalla" panose="02000000000000000000" pitchFamily="2" charset="-78"/>
              <a:sym typeface="League Spartan"/>
            </a:endParaRPr>
          </a:p>
        </p:txBody>
      </p:sp>
    </p:spTree>
    <p:extLst>
      <p:ext uri="{BB962C8B-B14F-4D97-AF65-F5344CB8AC3E}">
        <p14:creationId xmlns:p14="http://schemas.microsoft.com/office/powerpoint/2010/main" val="5707070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C7CE9F-7022-5692-52FE-DFF46ADB7B50}"/>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E485F20F-D8A4-D229-1C4A-6A95E35AD5B5}"/>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54823" y="-514790"/>
            <a:ext cx="3148015" cy="5573488"/>
          </a:xfrm>
        </p:spPr>
      </p:pic>
      <p:sp>
        <p:nvSpPr>
          <p:cNvPr id="2" name="Right Triangle 1">
            <a:extLst>
              <a:ext uri="{FF2B5EF4-FFF2-40B4-BE49-F238E27FC236}">
                <a16:creationId xmlns:a16="http://schemas.microsoft.com/office/drawing/2014/main" id="{104F5AA4-B9B6-697A-54D7-EADF19C1C7C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8BB43E90-1692-886E-8A45-8A1DA1AF1C47}"/>
              </a:ext>
            </a:extLst>
          </p:cNvPr>
          <p:cNvSpPr/>
          <p:nvPr/>
        </p:nvSpPr>
        <p:spPr>
          <a:xfrm rot="16200000" flipV="1">
            <a:off x="-1891267" y="4554327"/>
            <a:ext cx="5573486" cy="1790952"/>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 name="TextBox 2">
            <a:extLst>
              <a:ext uri="{FF2B5EF4-FFF2-40B4-BE49-F238E27FC236}">
                <a16:creationId xmlns:a16="http://schemas.microsoft.com/office/drawing/2014/main" id="{1B7FDA01-1EAC-763E-F7A3-99416AFD6239}"/>
              </a:ext>
            </a:extLst>
          </p:cNvPr>
          <p:cNvSpPr txBox="1"/>
          <p:nvPr/>
        </p:nvSpPr>
        <p:spPr>
          <a:xfrm>
            <a:off x="-54823" y="644390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CB3FEE8-B4EC-57A7-592C-85B1DEE1D83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972800" y="59789"/>
            <a:ext cx="1115340" cy="520787"/>
          </a:xfrm>
          <a:prstGeom prst="rect">
            <a:avLst/>
          </a:prstGeom>
        </p:spPr>
      </p:pic>
      <p:sp>
        <p:nvSpPr>
          <p:cNvPr id="7" name="TextBox 6">
            <a:extLst>
              <a:ext uri="{FF2B5EF4-FFF2-40B4-BE49-F238E27FC236}">
                <a16:creationId xmlns:a16="http://schemas.microsoft.com/office/drawing/2014/main" id="{48A62B04-CF06-57EA-F441-C6520EE905AD}"/>
              </a:ext>
            </a:extLst>
          </p:cNvPr>
          <p:cNvSpPr txBox="1"/>
          <p:nvPr/>
        </p:nvSpPr>
        <p:spPr>
          <a:xfrm>
            <a:off x="2047192" y="1495936"/>
            <a:ext cx="9913129" cy="4438395"/>
          </a:xfrm>
          <a:prstGeom prst="rect">
            <a:avLst/>
          </a:prstGeom>
          <a:noFill/>
        </p:spPr>
        <p:txBody>
          <a:bodyPr wrap="square">
            <a:spAutoFit/>
          </a:bodyPr>
          <a:lstStyle/>
          <a:p>
            <a:pPr marL="457200" indent="-457200" algn="ctr" rtl="1">
              <a:lnSpc>
                <a:spcPct val="200000"/>
              </a:lnSpc>
              <a:buFont typeface="Wingdings" panose="05000000000000000000" pitchFamily="2" charset="2"/>
              <a:buChar char="ü"/>
            </a:pPr>
            <a:r>
              <a:rPr lang="ar-EG" dirty="0"/>
              <a:t>بعد جمع البيانات من الاستبيانات، تم تحليلها باستخدام برنامج </a:t>
            </a:r>
            <a:r>
              <a:rPr lang="en-US" dirty="0"/>
              <a:t>SPSS (</a:t>
            </a:r>
            <a:r>
              <a:rPr lang="ar-EG" dirty="0"/>
              <a:t>الإصدار 28)، حيث تم توظيف مجموعة من الأدوات الإحصائية لضمان دقة النتائج، ومنها:</a:t>
            </a:r>
          </a:p>
          <a:p>
            <a:pPr marL="457200" indent="-457200" algn="ctr" rtl="1">
              <a:lnSpc>
                <a:spcPct val="200000"/>
              </a:lnSpc>
              <a:buFont typeface="Wingdings" panose="05000000000000000000" pitchFamily="2" charset="2"/>
              <a:buChar char="ü"/>
            </a:pPr>
            <a:r>
              <a:rPr lang="ar-EG" dirty="0"/>
              <a:t>    الإحصاء الوصفي (</a:t>
            </a:r>
            <a:r>
              <a:rPr lang="en-US" dirty="0"/>
              <a:t>Descriptive Statistics) </a:t>
            </a:r>
            <a:r>
              <a:rPr lang="ar-EG" dirty="0"/>
              <a:t>لقياس التوجهات العامة للمشاركين وتحليل توزيع الإجابات.</a:t>
            </a:r>
          </a:p>
          <a:p>
            <a:pPr marL="457200" indent="-457200" algn="ctr" rtl="1">
              <a:lnSpc>
                <a:spcPct val="200000"/>
              </a:lnSpc>
              <a:buFont typeface="Wingdings" panose="05000000000000000000" pitchFamily="2" charset="2"/>
              <a:buChar char="ü"/>
            </a:pPr>
            <a:r>
              <a:rPr lang="ar-EG" dirty="0"/>
              <a:t>    اختبار </a:t>
            </a:r>
            <a:r>
              <a:rPr lang="en-US" dirty="0"/>
              <a:t>T-Test </a:t>
            </a:r>
            <a:r>
              <a:rPr lang="ar-EG" dirty="0"/>
              <a:t>لعينة واحدة (</a:t>
            </a:r>
            <a:r>
              <a:rPr lang="en-US" dirty="0"/>
              <a:t>One-Sample T-Test) </a:t>
            </a:r>
            <a:r>
              <a:rPr lang="ar-EG" dirty="0"/>
              <a:t>لاختبار مدى دلالة تأثير إدارة الوقت على البراعة التنظيمية.</a:t>
            </a:r>
          </a:p>
          <a:p>
            <a:pPr marL="457200" indent="-457200" algn="ctr" rtl="1">
              <a:lnSpc>
                <a:spcPct val="200000"/>
              </a:lnSpc>
              <a:buFont typeface="Wingdings" panose="05000000000000000000" pitchFamily="2" charset="2"/>
              <a:buChar char="ü"/>
            </a:pPr>
            <a:r>
              <a:rPr lang="ar-EG" dirty="0"/>
              <a:t>    تحليل الانحدار الخطي البسيط (</a:t>
            </a:r>
            <a:r>
              <a:rPr lang="en-US" dirty="0"/>
              <a:t>Simple Linear Regression) </a:t>
            </a:r>
            <a:r>
              <a:rPr lang="ar-EG" dirty="0"/>
              <a:t>لتحديد قوة العلاقة بين إدارة الوقت ومستوى البراعة التنظيمية داخل المؤسسات الصحية.</a:t>
            </a:r>
          </a:p>
          <a:p>
            <a:pPr marL="457200" indent="-457200" algn="ctr" rtl="1">
              <a:lnSpc>
                <a:spcPct val="200000"/>
              </a:lnSpc>
              <a:buFont typeface="Wingdings" panose="05000000000000000000" pitchFamily="2" charset="2"/>
              <a:buChar char="ü"/>
            </a:pPr>
            <a:r>
              <a:rPr lang="ar-EG" dirty="0"/>
              <a:t>    تحليل التباين الأحادي (</a:t>
            </a:r>
            <a:r>
              <a:rPr lang="en-US" dirty="0"/>
              <a:t>One-Way ANOVA) </a:t>
            </a:r>
            <a:r>
              <a:rPr lang="ar-EG" dirty="0"/>
              <a:t>لمقارنة الفروق بين مجموعات مختلفة داخل العينة، مثل الاختلافات بين المديرين والمساعدين في تبني استراتيجيات إدارة الوقت.</a:t>
            </a:r>
          </a:p>
        </p:txBody>
      </p:sp>
      <p:sp>
        <p:nvSpPr>
          <p:cNvPr id="9" name="مربع نص 8">
            <a:extLst>
              <a:ext uri="{FF2B5EF4-FFF2-40B4-BE49-F238E27FC236}">
                <a16:creationId xmlns:a16="http://schemas.microsoft.com/office/drawing/2014/main" id="{D8771D15-EB40-8FB3-07DB-E66EC9AEAB55}"/>
              </a:ext>
            </a:extLst>
          </p:cNvPr>
          <p:cNvSpPr txBox="1"/>
          <p:nvPr/>
        </p:nvSpPr>
        <p:spPr>
          <a:xfrm>
            <a:off x="3530316" y="450714"/>
            <a:ext cx="6140244" cy="990015"/>
          </a:xfrm>
          <a:prstGeom prst="rect">
            <a:avLst/>
          </a:prstGeom>
          <a:noFill/>
        </p:spPr>
        <p:txBody>
          <a:bodyPr wrap="square">
            <a:spAutoFit/>
          </a:bodyPr>
          <a:lstStyle/>
          <a:p>
            <a:pPr marL="0" marR="0" lvl="0" indent="0" algn="ctr" defTabSz="914400" rtl="0" eaLnBrk="1" fontAlgn="auto" latinLnBrk="0" hangingPunct="1">
              <a:lnSpc>
                <a:spcPts val="7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163C3F"/>
                </a:solidFill>
                <a:effectLst/>
                <a:uLnTx/>
                <a:uFillTx/>
                <a:latin typeface="Sakkal Majalla" panose="02000000000000000000" pitchFamily="2" charset="-78"/>
                <a:ea typeface="League Spartan"/>
                <a:cs typeface="Sakkal Majalla" panose="02000000000000000000" pitchFamily="2" charset="-78"/>
                <a:sym typeface="League Spartan"/>
              </a:rPr>
              <a:t>استخدام التحليل الإحصائي في معالجة البيانات</a:t>
            </a:r>
            <a:r>
              <a:rPr kumimoji="0" lang="ar-EG" sz="4800" b="1" i="0" u="none" strike="noStrike" kern="1200" cap="none" spc="0" normalizeH="0" baseline="0" noProof="0" dirty="0">
                <a:ln>
                  <a:noFill/>
                </a:ln>
                <a:solidFill>
                  <a:srgbClr val="163C3F"/>
                </a:solidFill>
                <a:effectLst/>
                <a:uLnTx/>
                <a:uFillTx/>
                <a:latin typeface="Sakkal Majalla" panose="02000000000000000000" pitchFamily="2" charset="-78"/>
                <a:ea typeface="League Spartan"/>
                <a:cs typeface="Sakkal Majalla" panose="02000000000000000000" pitchFamily="2" charset="-78"/>
                <a:sym typeface="League Spartan"/>
              </a:rPr>
              <a:t>:</a:t>
            </a:r>
            <a:endParaRPr kumimoji="0" lang="en-US" sz="4800" b="1" i="0" u="none" strike="noStrike" kern="1200" cap="none" spc="0" normalizeH="0" baseline="0" noProof="0" dirty="0">
              <a:ln>
                <a:noFill/>
              </a:ln>
              <a:solidFill>
                <a:srgbClr val="163C3F"/>
              </a:solidFill>
              <a:effectLst/>
              <a:uLnTx/>
              <a:uFillTx/>
              <a:latin typeface="Sakkal Majalla" panose="02000000000000000000" pitchFamily="2" charset="-78"/>
              <a:ea typeface="League Spartan"/>
              <a:cs typeface="Sakkal Majalla" panose="02000000000000000000" pitchFamily="2" charset="-78"/>
              <a:sym typeface="League Spartan"/>
            </a:endParaRPr>
          </a:p>
        </p:txBody>
      </p:sp>
    </p:spTree>
    <p:extLst>
      <p:ext uri="{BB962C8B-B14F-4D97-AF65-F5344CB8AC3E}">
        <p14:creationId xmlns:p14="http://schemas.microsoft.com/office/powerpoint/2010/main" val="22690578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D599591-6074-4741-9024-CE0BB133890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D76652D-945C-4BBB-93EC-AAA9B94F6AE3}">
  <ds:schemaRefs>
    <ds:schemaRef ds:uri="http://schemas.microsoft.com/office/2006/documentManagement/types"/>
    <ds:schemaRef ds:uri="http://purl.org/dc/terms/"/>
    <ds:schemaRef ds:uri="http://schemas.microsoft.com/office/infopath/2007/PartnerControls"/>
    <ds:schemaRef ds:uri="http://purl.org/dc/elements/1.1/"/>
    <ds:schemaRef ds:uri="http://schemas.microsoft.com/office/2006/metadata/properties"/>
    <ds:schemaRef ds:uri="d13aca44-ef33-4cf4-9980-7f0b00e6eeb9"/>
    <ds:schemaRef ds:uri="http://purl.org/dc/dcmitype/"/>
    <ds:schemaRef ds:uri="http://schemas.openxmlformats.org/package/2006/metadata/core-properties"/>
    <ds:schemaRef ds:uri="49100919-8a76-4266-be0c-7dc583902cb4"/>
    <ds:schemaRef ds:uri="http://www.w3.org/XML/1998/namespace"/>
  </ds:schemaRefs>
</ds:datastoreItem>
</file>

<file path=customXml/itemProps3.xml><?xml version="1.0" encoding="utf-8"?>
<ds:datastoreItem xmlns:ds="http://schemas.openxmlformats.org/officeDocument/2006/customXml" ds:itemID="{025DDDB4-4875-43DF-B79D-36C9081106B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386</TotalTime>
  <Words>1177</Words>
  <Application>Microsoft Office PowerPoint</Application>
  <PresentationFormat>شاشة عريضة</PresentationFormat>
  <Paragraphs>104</Paragraphs>
  <Slides>13</Slides>
  <Notes>12</Notes>
  <HiddenSlides>0</HiddenSlides>
  <MMClips>0</MMClips>
  <ScaleCrop>false</ScaleCrop>
  <HeadingPairs>
    <vt:vector size="6" baseType="variant">
      <vt:variant>
        <vt:lpstr>الخطوط المستخدمة</vt:lpstr>
      </vt:variant>
      <vt:variant>
        <vt:i4>6</vt:i4>
      </vt:variant>
      <vt:variant>
        <vt:lpstr>نسق</vt:lpstr>
      </vt:variant>
      <vt:variant>
        <vt:i4>1</vt:i4>
      </vt:variant>
      <vt:variant>
        <vt:lpstr>عناوين الشرائح</vt:lpstr>
      </vt:variant>
      <vt:variant>
        <vt:i4>13</vt:i4>
      </vt:variant>
    </vt:vector>
  </HeadingPairs>
  <TitlesOfParts>
    <vt:vector size="20" baseType="lpstr">
      <vt:lpstr>Arial</vt:lpstr>
      <vt:lpstr>Calibri</vt:lpstr>
      <vt:lpstr>Calibri Light</vt:lpstr>
      <vt:lpstr>Sakkal Majalla</vt:lpstr>
      <vt:lpstr>Times New Roman</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MG</cp:lastModifiedBy>
  <cp:revision>27</cp:revision>
  <dcterms:created xsi:type="dcterms:W3CDTF">2023-04-29T09:08:00Z</dcterms:created>
  <dcterms:modified xsi:type="dcterms:W3CDTF">2025-02-22T01:46:36Z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