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33" r:id="rId2"/>
    <p:sldId id="315" r:id="rId3"/>
    <p:sldId id="386" r:id="rId4"/>
    <p:sldId id="410" r:id="rId5"/>
    <p:sldId id="388" r:id="rId6"/>
    <p:sldId id="387" r:id="rId7"/>
    <p:sldId id="395" r:id="rId8"/>
    <p:sldId id="389" r:id="rId9"/>
    <p:sldId id="391" r:id="rId10"/>
    <p:sldId id="393" r:id="rId11"/>
    <p:sldId id="394" r:id="rId12"/>
    <p:sldId id="464" r:id="rId13"/>
    <p:sldId id="471" r:id="rId14"/>
    <p:sldId id="398" r:id="rId15"/>
    <p:sldId id="399" r:id="rId16"/>
    <p:sldId id="400" r:id="rId17"/>
    <p:sldId id="402" r:id="rId18"/>
    <p:sldId id="403" r:id="rId19"/>
    <p:sldId id="401" r:id="rId20"/>
    <p:sldId id="404" r:id="rId21"/>
    <p:sldId id="466" r:id="rId22"/>
    <p:sldId id="405" r:id="rId23"/>
    <p:sldId id="406" r:id="rId24"/>
    <p:sldId id="407" r:id="rId25"/>
    <p:sldId id="408" r:id="rId26"/>
    <p:sldId id="409" r:id="rId27"/>
    <p:sldId id="468" r:id="rId28"/>
    <p:sldId id="472" r:id="rId29"/>
    <p:sldId id="437" r:id="rId30"/>
    <p:sldId id="473" r:id="rId31"/>
    <p:sldId id="474" r:id="rId32"/>
    <p:sldId id="475" r:id="rId33"/>
    <p:sldId id="476" r:id="rId34"/>
    <p:sldId id="363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9D141220-E79E-056F-62A6-C3CE61925BF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7C44FC1-EB59-4783-B04A-E36CB668A1B9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7">
            <a:extLst>
              <a:ext uri="{FF2B5EF4-FFF2-40B4-BE49-F238E27FC236}">
                <a16:creationId xmlns:a16="http://schemas.microsoft.com/office/drawing/2014/main" id="{BFB8CBA4-7F09-FA83-5615-B0E6D4D787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90C8771-863B-41D6-8C50-99434C0DD5AB}" type="slidenum">
              <a:rPr lang="ar-SA" altLang="en-US">
                <a:latin typeface="Arial" panose="020B0604020202020204" pitchFamily="34" charset="0"/>
              </a:rPr>
              <a:pPr/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8338F264-6F7E-D2BC-8E0E-5D2AB03812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7" name="Rectangle 3">
            <a:extLst>
              <a:ext uri="{FF2B5EF4-FFF2-40B4-BE49-F238E27FC236}">
                <a16:creationId xmlns:a16="http://schemas.microsoft.com/office/drawing/2014/main" id="{AB5C3D10-120B-62D7-EA14-F64F981FB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>
            <a:extLst>
              <a:ext uri="{FF2B5EF4-FFF2-40B4-BE49-F238E27FC236}">
                <a16:creationId xmlns:a16="http://schemas.microsoft.com/office/drawing/2014/main" id="{84FECCD0-6396-AE71-701C-7256A0482CB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B1B23AD-4F4B-4667-AF19-1DDEA2F1919A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6083" name="Rectangle 7">
            <a:extLst>
              <a:ext uri="{FF2B5EF4-FFF2-40B4-BE49-F238E27FC236}">
                <a16:creationId xmlns:a16="http://schemas.microsoft.com/office/drawing/2014/main" id="{74A3DBA5-FCA7-F727-63EB-B86198D35E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921B307-9BEC-412E-A255-B65E2DFE589C}" type="slidenum">
              <a:rPr lang="ar-SA" altLang="en-US">
                <a:latin typeface="Arial" panose="020B0604020202020204" pitchFamily="34" charset="0"/>
              </a:rPr>
              <a:pPr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8D1A9C6D-19DD-047C-703A-5E02337E2E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>
            <a:extLst>
              <a:ext uri="{FF2B5EF4-FFF2-40B4-BE49-F238E27FC236}">
                <a16:creationId xmlns:a16="http://schemas.microsoft.com/office/drawing/2014/main" id="{F619786D-8B4E-5E19-EC24-98ED89738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id="{AB8FD7F7-38BC-DC8C-9446-88B1CA354BC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27EDC9E-20A3-4015-B627-67F83D1481F5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8131" name="Rectangle 7">
            <a:extLst>
              <a:ext uri="{FF2B5EF4-FFF2-40B4-BE49-F238E27FC236}">
                <a16:creationId xmlns:a16="http://schemas.microsoft.com/office/drawing/2014/main" id="{C9CE0058-7EA6-C959-C222-652435976E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AFFE19A-642C-417D-A1B7-811B5BEADA07}" type="slidenum">
              <a:rPr lang="ar-SA" altLang="en-US">
                <a:latin typeface="Arial" panose="020B0604020202020204" pitchFamily="34" charset="0"/>
              </a:rPr>
              <a:pPr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8132" name="Rectangle 2">
            <a:extLst>
              <a:ext uri="{FF2B5EF4-FFF2-40B4-BE49-F238E27FC236}">
                <a16:creationId xmlns:a16="http://schemas.microsoft.com/office/drawing/2014/main" id="{331D2B7E-44F6-CCCF-FBA2-DA1B8436BA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3" name="Rectangle 3">
            <a:extLst>
              <a:ext uri="{FF2B5EF4-FFF2-40B4-BE49-F238E27FC236}">
                <a16:creationId xmlns:a16="http://schemas.microsoft.com/office/drawing/2014/main" id="{E80BFAD8-DCFC-1336-A604-333C9EFF0F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>
            <a:extLst>
              <a:ext uri="{FF2B5EF4-FFF2-40B4-BE49-F238E27FC236}">
                <a16:creationId xmlns:a16="http://schemas.microsoft.com/office/drawing/2014/main" id="{B6F490E2-EAAE-6EE4-C065-A051E3BC9EA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6BB2B57-8361-43C6-8C03-C484EF9F8FCD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0179" name="Rectangle 7">
            <a:extLst>
              <a:ext uri="{FF2B5EF4-FFF2-40B4-BE49-F238E27FC236}">
                <a16:creationId xmlns:a16="http://schemas.microsoft.com/office/drawing/2014/main" id="{70051EA5-91B3-20E1-48A5-97D0AE7622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72D04E8-B7DC-4D47-A690-74500A7E1DE5}" type="slidenum">
              <a:rPr lang="ar-SA" altLang="en-US">
                <a:latin typeface="Arial" panose="020B0604020202020204" pitchFamily="34" charset="0"/>
              </a:rPr>
              <a:pPr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0180" name="Rectangle 2">
            <a:extLst>
              <a:ext uri="{FF2B5EF4-FFF2-40B4-BE49-F238E27FC236}">
                <a16:creationId xmlns:a16="http://schemas.microsoft.com/office/drawing/2014/main" id="{9CC00C85-AE14-33AA-D8D6-C6F5AF5DEF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1" name="Rectangle 3">
            <a:extLst>
              <a:ext uri="{FF2B5EF4-FFF2-40B4-BE49-F238E27FC236}">
                <a16:creationId xmlns:a16="http://schemas.microsoft.com/office/drawing/2014/main" id="{24423204-4490-56F6-18A6-F287EE261A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>
            <a:extLst>
              <a:ext uri="{FF2B5EF4-FFF2-40B4-BE49-F238E27FC236}">
                <a16:creationId xmlns:a16="http://schemas.microsoft.com/office/drawing/2014/main" id="{44B98BB0-56BE-001D-DE8F-2CAB3B7903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BC8949AF-AF20-46E6-887E-4CD3F5C249B1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2227" name="Rectangle 7">
            <a:extLst>
              <a:ext uri="{FF2B5EF4-FFF2-40B4-BE49-F238E27FC236}">
                <a16:creationId xmlns:a16="http://schemas.microsoft.com/office/drawing/2014/main" id="{FD1B200A-8A1C-3D57-3208-3300B90EAD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3E8520F-FBE1-4E82-B703-02AA8768A572}" type="slidenum">
              <a:rPr lang="ar-SA" altLang="en-US">
                <a:latin typeface="Arial" panose="020B0604020202020204" pitchFamily="34" charset="0"/>
              </a:rPr>
              <a:pPr/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2228" name="Rectangle 2">
            <a:extLst>
              <a:ext uri="{FF2B5EF4-FFF2-40B4-BE49-F238E27FC236}">
                <a16:creationId xmlns:a16="http://schemas.microsoft.com/office/drawing/2014/main" id="{1A6E1978-9F84-F7F5-708A-8ACCF1DA3C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9" name="Rectangle 3">
            <a:extLst>
              <a:ext uri="{FF2B5EF4-FFF2-40B4-BE49-F238E27FC236}">
                <a16:creationId xmlns:a16="http://schemas.microsoft.com/office/drawing/2014/main" id="{1DB48CD5-FA5D-ECAB-98D4-A89DB546C0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>
            <a:extLst>
              <a:ext uri="{FF2B5EF4-FFF2-40B4-BE49-F238E27FC236}">
                <a16:creationId xmlns:a16="http://schemas.microsoft.com/office/drawing/2014/main" id="{EB0EF150-A255-F0F2-BD67-C7B3F04847A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8BAF38A-78EF-4213-931E-25DA52C260CF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5" name="Rectangle 7">
            <a:extLst>
              <a:ext uri="{FF2B5EF4-FFF2-40B4-BE49-F238E27FC236}">
                <a16:creationId xmlns:a16="http://schemas.microsoft.com/office/drawing/2014/main" id="{FE246DE8-7F92-8FAE-103B-E74D6112DD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EB4C3A1-C043-4613-9031-AB1EB5432E20}" type="slidenum">
              <a:rPr lang="ar-SA" altLang="en-US">
                <a:latin typeface="Arial" panose="020B0604020202020204" pitchFamily="34" charset="0"/>
              </a:rPr>
              <a:pPr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311E9EE6-4BF1-87A7-1CFF-84987BBDB3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7" name="Rectangle 3">
            <a:extLst>
              <a:ext uri="{FF2B5EF4-FFF2-40B4-BE49-F238E27FC236}">
                <a16:creationId xmlns:a16="http://schemas.microsoft.com/office/drawing/2014/main" id="{2D1B9754-03AB-EE69-4D75-A31E4D4C27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>
            <a:extLst>
              <a:ext uri="{FF2B5EF4-FFF2-40B4-BE49-F238E27FC236}">
                <a16:creationId xmlns:a16="http://schemas.microsoft.com/office/drawing/2014/main" id="{D11E2BCD-632D-3E93-DEDD-A91CEBC76BB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C127FF0-266D-4BB1-8259-31268BE960BE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8371" name="Rectangle 7">
            <a:extLst>
              <a:ext uri="{FF2B5EF4-FFF2-40B4-BE49-F238E27FC236}">
                <a16:creationId xmlns:a16="http://schemas.microsoft.com/office/drawing/2014/main" id="{D43DB055-657D-C42C-1951-FC32831507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9C34BEB-127A-4B85-B4FE-042DF3C4D220}" type="slidenum">
              <a:rPr lang="ar-SA" altLang="en-US">
                <a:latin typeface="Arial" panose="020B0604020202020204" pitchFamily="34" charset="0"/>
              </a:rPr>
              <a:pPr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8372" name="Rectangle 2">
            <a:extLst>
              <a:ext uri="{FF2B5EF4-FFF2-40B4-BE49-F238E27FC236}">
                <a16:creationId xmlns:a16="http://schemas.microsoft.com/office/drawing/2014/main" id="{20D6B802-0504-E495-2CBC-27BD81BF81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3" name="Rectangle 3">
            <a:extLst>
              <a:ext uri="{FF2B5EF4-FFF2-40B4-BE49-F238E27FC236}">
                <a16:creationId xmlns:a16="http://schemas.microsoft.com/office/drawing/2014/main" id="{3B5C918A-76BB-3328-838A-9C32478E76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DDB1815E-2284-5011-9474-246F96DA1A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864D7C4-DDAA-4DD9-B0AA-04646F71220D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2467" name="Rectangle 7">
            <a:extLst>
              <a:ext uri="{FF2B5EF4-FFF2-40B4-BE49-F238E27FC236}">
                <a16:creationId xmlns:a16="http://schemas.microsoft.com/office/drawing/2014/main" id="{E1978886-6D2F-A834-02B3-78F5E3C5B5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2828079-EC7B-4085-BE3E-31B5996BD644}" type="slidenum">
              <a:rPr lang="ar-SA" altLang="en-US">
                <a:latin typeface="Arial" panose="020B0604020202020204" pitchFamily="34" charset="0"/>
              </a:rPr>
              <a:pPr/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id="{C5839660-39CC-3729-EF41-EB4E1F4CA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C0344767-BF9E-9174-1DD2-3E21270C9E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:a16="http://schemas.microsoft.com/office/drawing/2014/main" id="{874EAD2B-C917-CACA-5E70-821BA10A7D5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86174D7-FEF5-4644-BB8A-9352640F1E5D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4515" name="Rectangle 7">
            <a:extLst>
              <a:ext uri="{FF2B5EF4-FFF2-40B4-BE49-F238E27FC236}">
                <a16:creationId xmlns:a16="http://schemas.microsoft.com/office/drawing/2014/main" id="{F0EF7629-E17D-9FC5-B055-2783B201AD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C663E39-B9D9-4163-AE25-95AA9738191B}" type="slidenum">
              <a:rPr lang="ar-SA" altLang="en-US">
                <a:latin typeface="Arial" panose="020B0604020202020204" pitchFamily="34" charset="0"/>
              </a:rPr>
              <a:pPr/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4516" name="Rectangle 2">
            <a:extLst>
              <a:ext uri="{FF2B5EF4-FFF2-40B4-BE49-F238E27FC236}">
                <a16:creationId xmlns:a16="http://schemas.microsoft.com/office/drawing/2014/main" id="{6456340A-3D7D-9A01-4C53-3665161287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7" name="Rectangle 3">
            <a:extLst>
              <a:ext uri="{FF2B5EF4-FFF2-40B4-BE49-F238E27FC236}">
                <a16:creationId xmlns:a16="http://schemas.microsoft.com/office/drawing/2014/main" id="{9FA3D7F0-2BA3-3951-CF40-8F479C86A2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A9D749E0-6581-4790-881B-963EC6D6272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D4519F4-1F14-B64F-B5AF-0CA12AB52888}" type="datetime1">
              <a:rPr lang="en-US" altLang="en-US" smtClean="0">
                <a:latin typeface="Arial" panose="020B0604020202020204" pitchFamily="34" charset="0"/>
              </a:rPr>
              <a:t>8/10/2023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7" name="Rectangle 7">
            <a:extLst>
              <a:ext uri="{FF2B5EF4-FFF2-40B4-BE49-F238E27FC236}">
                <a16:creationId xmlns:a16="http://schemas.microsoft.com/office/drawing/2014/main" id="{6B0B4610-1AF3-4AE7-A52F-3DC47512EF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DA11D8-30D6-468A-A1BC-56BC60B3395B}" type="slidenum">
              <a:rPr lang="ar-SA" altLang="en-US">
                <a:latin typeface="Arial" panose="020B0604020202020204" pitchFamily="34" charset="0"/>
              </a:rPr>
              <a:pPr/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CE8A2DB7-DC01-41D5-8FDF-68DFE79478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05CFDB8D-0ED5-47A0-A0D4-6D6D9DC12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rtl="0" eaLnBrk="1" fontAlgn="base" hangingPunct="1">
              <a:spcBef>
                <a:spcPct val="30000"/>
              </a:spcBef>
              <a:spcAft>
                <a:spcPct val="0"/>
              </a:spcAft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86583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A9D749E0-6581-4790-881B-963EC6D6272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2B3F202-6DEE-BE4A-B707-7C2C11B66E09}" type="datetime1">
              <a:rPr lang="en-US" altLang="en-US" smtClean="0">
                <a:latin typeface="Arial" panose="020B0604020202020204" pitchFamily="34" charset="0"/>
              </a:rPr>
              <a:t>8/10/2023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7" name="Rectangle 7">
            <a:extLst>
              <a:ext uri="{FF2B5EF4-FFF2-40B4-BE49-F238E27FC236}">
                <a16:creationId xmlns:a16="http://schemas.microsoft.com/office/drawing/2014/main" id="{6B0B4610-1AF3-4AE7-A52F-3DC47512EF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DA11D8-30D6-468A-A1BC-56BC60B3395B}" type="slidenum">
              <a:rPr lang="ar-SA" altLang="en-US">
                <a:latin typeface="Arial" panose="020B0604020202020204" pitchFamily="34" charset="0"/>
              </a:rPr>
              <a:pPr/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CE8A2DB7-DC01-41D5-8FDF-68DFE79478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05CFDB8D-0ED5-47A0-A0D4-6D6D9DC12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rtl="0" eaLnBrk="1" fontAlgn="base" hangingPunct="1">
              <a:spcBef>
                <a:spcPct val="30000"/>
              </a:spcBef>
              <a:spcAft>
                <a:spcPct val="0"/>
              </a:spcAft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38935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A79F6A1A-84FC-7992-4F29-309807CEF90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729D341-43CA-458F-8D6B-A52424E07E38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6563" name="Rectangle 7">
            <a:extLst>
              <a:ext uri="{FF2B5EF4-FFF2-40B4-BE49-F238E27FC236}">
                <a16:creationId xmlns:a16="http://schemas.microsoft.com/office/drawing/2014/main" id="{DA59B7E1-B3D9-2095-5E41-8B174CD7B0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B052682-00F0-4E18-A176-29F93C09763A}" type="slidenum">
              <a:rPr lang="ar-SA" altLang="en-US">
                <a:latin typeface="Arial" panose="020B0604020202020204" pitchFamily="34" charset="0"/>
              </a:rPr>
              <a:pPr/>
              <a:t>14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id="{D5468B82-33D5-C2BD-F3B4-29C8EE4F34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5" name="Rectangle 3">
            <a:extLst>
              <a:ext uri="{FF2B5EF4-FFF2-40B4-BE49-F238E27FC236}">
                <a16:creationId xmlns:a16="http://schemas.microsoft.com/office/drawing/2014/main" id="{52A2A2BA-C0D0-D3B4-C0DC-345085DA22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>
            <a:extLst>
              <a:ext uri="{FF2B5EF4-FFF2-40B4-BE49-F238E27FC236}">
                <a16:creationId xmlns:a16="http://schemas.microsoft.com/office/drawing/2014/main" id="{DCC61EA6-40C9-0BF2-5B6E-DFBCC5366BF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741A647-37C8-460D-B664-7E743E34589D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8611" name="Rectangle 7">
            <a:extLst>
              <a:ext uri="{FF2B5EF4-FFF2-40B4-BE49-F238E27FC236}">
                <a16:creationId xmlns:a16="http://schemas.microsoft.com/office/drawing/2014/main" id="{E36D25EC-880B-F747-468E-E35B1CF67F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DE8A1C3-DE62-4E51-A346-B3963D66AA23}" type="slidenum">
              <a:rPr lang="ar-SA" altLang="en-US">
                <a:latin typeface="Arial" panose="020B0604020202020204" pitchFamily="34" charset="0"/>
              </a:rPr>
              <a:pPr/>
              <a:t>15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8612" name="Rectangle 2">
            <a:extLst>
              <a:ext uri="{FF2B5EF4-FFF2-40B4-BE49-F238E27FC236}">
                <a16:creationId xmlns:a16="http://schemas.microsoft.com/office/drawing/2014/main" id="{55FF6160-CBFF-0786-EF65-C5C5568BDB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>
            <a:extLst>
              <a:ext uri="{FF2B5EF4-FFF2-40B4-BE49-F238E27FC236}">
                <a16:creationId xmlns:a16="http://schemas.microsoft.com/office/drawing/2014/main" id="{B25881C7-9F0C-8FBC-2AA1-4A9D53E631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>
            <a:extLst>
              <a:ext uri="{FF2B5EF4-FFF2-40B4-BE49-F238E27FC236}">
                <a16:creationId xmlns:a16="http://schemas.microsoft.com/office/drawing/2014/main" id="{B19605E5-A9F0-DFBD-BD6F-8AEED5BF855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7AF29FF-CE33-4EB0-BF27-A1C22C351ECC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0659" name="Rectangle 7">
            <a:extLst>
              <a:ext uri="{FF2B5EF4-FFF2-40B4-BE49-F238E27FC236}">
                <a16:creationId xmlns:a16="http://schemas.microsoft.com/office/drawing/2014/main" id="{DD6F6355-DF2F-EEB8-49CF-B096443C46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5663D35-34D8-4F29-A30B-9E03A8297932}" type="slidenum">
              <a:rPr lang="ar-SA" altLang="en-US">
                <a:latin typeface="Arial" panose="020B0604020202020204" pitchFamily="34" charset="0"/>
              </a:rPr>
              <a:pPr/>
              <a:t>16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0660" name="Rectangle 2">
            <a:extLst>
              <a:ext uri="{FF2B5EF4-FFF2-40B4-BE49-F238E27FC236}">
                <a16:creationId xmlns:a16="http://schemas.microsoft.com/office/drawing/2014/main" id="{15F72BFE-4707-F225-7502-ACD39A9E70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1" name="Rectangle 3">
            <a:extLst>
              <a:ext uri="{FF2B5EF4-FFF2-40B4-BE49-F238E27FC236}">
                <a16:creationId xmlns:a16="http://schemas.microsoft.com/office/drawing/2014/main" id="{62C44177-5E51-8616-EE85-4FD1ACFAD0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>
            <a:extLst>
              <a:ext uri="{FF2B5EF4-FFF2-40B4-BE49-F238E27FC236}">
                <a16:creationId xmlns:a16="http://schemas.microsoft.com/office/drawing/2014/main" id="{56727926-68AF-EACD-12E4-CE2A6A37373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A372A6F-157F-40C0-B936-372C475AD9BE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2707" name="Rectangle 7">
            <a:extLst>
              <a:ext uri="{FF2B5EF4-FFF2-40B4-BE49-F238E27FC236}">
                <a16:creationId xmlns:a16="http://schemas.microsoft.com/office/drawing/2014/main" id="{AEA6E8F4-AE23-79A9-AA7E-08317B88C1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73074C1-C172-4D74-B072-D6F132625903}" type="slidenum">
              <a:rPr lang="ar-SA" altLang="en-US">
                <a:latin typeface="Arial" panose="020B0604020202020204" pitchFamily="34" charset="0"/>
              </a:rPr>
              <a:pPr/>
              <a:t>17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2708" name="Rectangle 2">
            <a:extLst>
              <a:ext uri="{FF2B5EF4-FFF2-40B4-BE49-F238E27FC236}">
                <a16:creationId xmlns:a16="http://schemas.microsoft.com/office/drawing/2014/main" id="{E0D6170C-D7AB-CEA0-C390-27D39E196C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>
            <a:extLst>
              <a:ext uri="{FF2B5EF4-FFF2-40B4-BE49-F238E27FC236}">
                <a16:creationId xmlns:a16="http://schemas.microsoft.com/office/drawing/2014/main" id="{9FF09E26-6ACE-95C6-BBCF-388EAB57EB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>
            <a:extLst>
              <a:ext uri="{FF2B5EF4-FFF2-40B4-BE49-F238E27FC236}">
                <a16:creationId xmlns:a16="http://schemas.microsoft.com/office/drawing/2014/main" id="{EF6BEA2B-53D2-6BDA-E47A-1106776BA62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B6C82B5-D1E8-49C6-934B-9ADA017A1828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4755" name="Rectangle 7">
            <a:extLst>
              <a:ext uri="{FF2B5EF4-FFF2-40B4-BE49-F238E27FC236}">
                <a16:creationId xmlns:a16="http://schemas.microsoft.com/office/drawing/2014/main" id="{8F90B575-74DE-924A-11F7-D9B305BC13E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A7F01B9-5700-496D-8BAF-BF701B9D0A59}" type="slidenum">
              <a:rPr lang="ar-SA" altLang="en-US">
                <a:latin typeface="Arial" panose="020B0604020202020204" pitchFamily="34" charset="0"/>
              </a:rPr>
              <a:pPr/>
              <a:t>18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4756" name="Rectangle 2">
            <a:extLst>
              <a:ext uri="{FF2B5EF4-FFF2-40B4-BE49-F238E27FC236}">
                <a16:creationId xmlns:a16="http://schemas.microsoft.com/office/drawing/2014/main" id="{A4C3B4AD-AFC3-AFB7-5E87-1F08789555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>
            <a:extLst>
              <a:ext uri="{FF2B5EF4-FFF2-40B4-BE49-F238E27FC236}">
                <a16:creationId xmlns:a16="http://schemas.microsoft.com/office/drawing/2014/main" id="{78313BEC-21BE-4E2A-D7B3-9367491E82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>
            <a:extLst>
              <a:ext uri="{FF2B5EF4-FFF2-40B4-BE49-F238E27FC236}">
                <a16:creationId xmlns:a16="http://schemas.microsoft.com/office/drawing/2014/main" id="{D124D18F-B968-737C-A9D0-693C3A0502E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74538FB-9D74-4C89-A8B7-010C027D69EA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6803" name="Rectangle 7">
            <a:extLst>
              <a:ext uri="{FF2B5EF4-FFF2-40B4-BE49-F238E27FC236}">
                <a16:creationId xmlns:a16="http://schemas.microsoft.com/office/drawing/2014/main" id="{CF268D9A-1959-38AB-3945-A119606969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3A8A5A6-72D7-4DD0-BC60-3C451FEA5DC8}" type="slidenum">
              <a:rPr lang="ar-SA" altLang="en-US">
                <a:latin typeface="Arial" panose="020B0604020202020204" pitchFamily="34" charset="0"/>
              </a:rPr>
              <a:pPr/>
              <a:t>19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6804" name="Rectangle 2">
            <a:extLst>
              <a:ext uri="{FF2B5EF4-FFF2-40B4-BE49-F238E27FC236}">
                <a16:creationId xmlns:a16="http://schemas.microsoft.com/office/drawing/2014/main" id="{1CBC78B9-C3C7-C5C4-8592-8CE3514992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5" name="Rectangle 3">
            <a:extLst>
              <a:ext uri="{FF2B5EF4-FFF2-40B4-BE49-F238E27FC236}">
                <a16:creationId xmlns:a16="http://schemas.microsoft.com/office/drawing/2014/main" id="{1B482D42-AE53-1090-B4C6-AF6C65C21D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>
            <a:extLst>
              <a:ext uri="{FF2B5EF4-FFF2-40B4-BE49-F238E27FC236}">
                <a16:creationId xmlns:a16="http://schemas.microsoft.com/office/drawing/2014/main" id="{B3B57F34-B873-D108-9ABF-06E136BE002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0D11E2C-A643-405C-AD58-D38B9ED8E389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1" name="Rectangle 7">
            <a:extLst>
              <a:ext uri="{FF2B5EF4-FFF2-40B4-BE49-F238E27FC236}">
                <a16:creationId xmlns:a16="http://schemas.microsoft.com/office/drawing/2014/main" id="{F73D8BBA-D20B-7762-F67D-095004A3CD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250C273-E5D0-46E0-B291-56F211DF1743}" type="slidenum">
              <a:rPr lang="ar-SA" altLang="en-US">
                <a:latin typeface="Arial" panose="020B0604020202020204" pitchFamily="34" charset="0"/>
              </a:rPr>
              <a:pPr/>
              <a:t>20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07D4D3FB-B7C4-11B7-8A78-5D19182AC6C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>
            <a:extLst>
              <a:ext uri="{FF2B5EF4-FFF2-40B4-BE49-F238E27FC236}">
                <a16:creationId xmlns:a16="http://schemas.microsoft.com/office/drawing/2014/main" id="{D136476D-2EA9-BC36-733E-A42EDE8D50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A9D749E0-6581-4790-881B-963EC6D6272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3D81768-5E15-C545-AA52-ECAE10B786D6}" type="datetime1">
              <a:rPr lang="en-US" altLang="en-US" smtClean="0">
                <a:latin typeface="Arial" panose="020B0604020202020204" pitchFamily="34" charset="0"/>
              </a:rPr>
              <a:t>8/10/2023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7" name="Rectangle 7">
            <a:extLst>
              <a:ext uri="{FF2B5EF4-FFF2-40B4-BE49-F238E27FC236}">
                <a16:creationId xmlns:a16="http://schemas.microsoft.com/office/drawing/2014/main" id="{6B0B4610-1AF3-4AE7-A52F-3DC47512EF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DA11D8-30D6-468A-A1BC-56BC60B3395B}" type="slidenum">
              <a:rPr lang="ar-SA" altLang="en-US">
                <a:latin typeface="Arial" panose="020B0604020202020204" pitchFamily="34" charset="0"/>
              </a:rPr>
              <a:pPr/>
              <a:t>21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CE8A2DB7-DC01-41D5-8FDF-68DFE79478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05CFDB8D-0ED5-47A0-A0D4-6D6D9DC12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84899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3">
            <a:extLst>
              <a:ext uri="{FF2B5EF4-FFF2-40B4-BE49-F238E27FC236}">
                <a16:creationId xmlns:a16="http://schemas.microsoft.com/office/drawing/2014/main" id="{A6D0BBB7-26D6-F379-4DE3-F220F9583B1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C78B7C7-FBA4-47AE-A0A2-2D7CD20A3BFE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0899" name="Rectangle 7">
            <a:extLst>
              <a:ext uri="{FF2B5EF4-FFF2-40B4-BE49-F238E27FC236}">
                <a16:creationId xmlns:a16="http://schemas.microsoft.com/office/drawing/2014/main" id="{EF32952C-694B-811C-005B-6C2E0729DD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0EFF75A-D011-419E-866A-4D7A4776D726}" type="slidenum">
              <a:rPr lang="ar-SA" altLang="en-US">
                <a:latin typeface="Arial" panose="020B0604020202020204" pitchFamily="34" charset="0"/>
              </a:rPr>
              <a:pPr/>
              <a:t>22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0900" name="Rectangle 2">
            <a:extLst>
              <a:ext uri="{FF2B5EF4-FFF2-40B4-BE49-F238E27FC236}">
                <a16:creationId xmlns:a16="http://schemas.microsoft.com/office/drawing/2014/main" id="{D181A906-7260-0EA1-FE51-757D60A642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1" name="Rectangle 3">
            <a:extLst>
              <a:ext uri="{FF2B5EF4-FFF2-40B4-BE49-F238E27FC236}">
                <a16:creationId xmlns:a16="http://schemas.microsoft.com/office/drawing/2014/main" id="{8FEF7AB6-0E09-B8AB-2437-ABAB7C3FA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>
            <a:extLst>
              <a:ext uri="{FF2B5EF4-FFF2-40B4-BE49-F238E27FC236}">
                <a16:creationId xmlns:a16="http://schemas.microsoft.com/office/drawing/2014/main" id="{2D2010F6-D2AC-40E7-FE2C-9B5793C7F77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8BEA1F6-F637-4959-A824-7D5E7B73F99B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2947" name="Rectangle 7">
            <a:extLst>
              <a:ext uri="{FF2B5EF4-FFF2-40B4-BE49-F238E27FC236}">
                <a16:creationId xmlns:a16="http://schemas.microsoft.com/office/drawing/2014/main" id="{FDDF2923-17B4-3F29-4317-D603CA08D9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9F43E9A-AB2C-46F9-818C-B7E38F48126C}" type="slidenum">
              <a:rPr lang="ar-SA" altLang="en-US">
                <a:latin typeface="Arial" panose="020B0604020202020204" pitchFamily="34" charset="0"/>
              </a:rPr>
              <a:pPr/>
              <a:t>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2948" name="Rectangle 2">
            <a:extLst>
              <a:ext uri="{FF2B5EF4-FFF2-40B4-BE49-F238E27FC236}">
                <a16:creationId xmlns:a16="http://schemas.microsoft.com/office/drawing/2014/main" id="{A978D95A-AF31-DE86-C0F7-8D17369117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9" name="Rectangle 3">
            <a:extLst>
              <a:ext uri="{FF2B5EF4-FFF2-40B4-BE49-F238E27FC236}">
                <a16:creationId xmlns:a16="http://schemas.microsoft.com/office/drawing/2014/main" id="{747492AB-5A41-52D3-B35E-576B2EFB47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3">
            <a:extLst>
              <a:ext uri="{FF2B5EF4-FFF2-40B4-BE49-F238E27FC236}">
                <a16:creationId xmlns:a16="http://schemas.microsoft.com/office/drawing/2014/main" id="{67230876-396F-55B3-399E-104AA96E4B5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CAF4A26-9433-4A87-83A2-72276AE54874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4995" name="Rectangle 7">
            <a:extLst>
              <a:ext uri="{FF2B5EF4-FFF2-40B4-BE49-F238E27FC236}">
                <a16:creationId xmlns:a16="http://schemas.microsoft.com/office/drawing/2014/main" id="{710B5667-B143-2EDE-9444-AA17C0C78F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55A45E7-3418-4C43-97C7-F53DD9DD15ED}" type="slidenum">
              <a:rPr lang="ar-SA" altLang="en-US">
                <a:latin typeface="Arial" panose="020B0604020202020204" pitchFamily="34" charset="0"/>
              </a:rPr>
              <a:pPr/>
              <a:t>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4996" name="Rectangle 2">
            <a:extLst>
              <a:ext uri="{FF2B5EF4-FFF2-40B4-BE49-F238E27FC236}">
                <a16:creationId xmlns:a16="http://schemas.microsoft.com/office/drawing/2014/main" id="{87F2009C-7C21-7BF2-8B0A-3304DB88B1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7" name="Rectangle 3">
            <a:extLst>
              <a:ext uri="{FF2B5EF4-FFF2-40B4-BE49-F238E27FC236}">
                <a16:creationId xmlns:a16="http://schemas.microsoft.com/office/drawing/2014/main" id="{97315DFE-8870-6576-B8D4-42CD8926D5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3">
            <a:extLst>
              <a:ext uri="{FF2B5EF4-FFF2-40B4-BE49-F238E27FC236}">
                <a16:creationId xmlns:a16="http://schemas.microsoft.com/office/drawing/2014/main" id="{C330C262-C55C-495C-86BE-E8B72F13E7B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F15DA04-88B4-416D-BA81-87B2A2E1A16B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7043" name="Rectangle 7">
            <a:extLst>
              <a:ext uri="{FF2B5EF4-FFF2-40B4-BE49-F238E27FC236}">
                <a16:creationId xmlns:a16="http://schemas.microsoft.com/office/drawing/2014/main" id="{FECEC745-47F4-602F-C2A9-E894B6CF00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2D1B457A-48AA-4A6C-841B-7C11EA76E92E}" type="slidenum">
              <a:rPr lang="ar-SA" altLang="en-US">
                <a:latin typeface="Arial" panose="020B0604020202020204" pitchFamily="34" charset="0"/>
              </a:rPr>
              <a:pPr/>
              <a:t>25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7044" name="Rectangle 2">
            <a:extLst>
              <a:ext uri="{FF2B5EF4-FFF2-40B4-BE49-F238E27FC236}">
                <a16:creationId xmlns:a16="http://schemas.microsoft.com/office/drawing/2014/main" id="{B89808D3-B303-4FB8-D180-3C3EEE8A69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5" name="Rectangle 3">
            <a:extLst>
              <a:ext uri="{FF2B5EF4-FFF2-40B4-BE49-F238E27FC236}">
                <a16:creationId xmlns:a16="http://schemas.microsoft.com/office/drawing/2014/main" id="{C5CE5E8C-AB27-3118-870F-DAAF24037F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>
            <a:extLst>
              <a:ext uri="{FF2B5EF4-FFF2-40B4-BE49-F238E27FC236}">
                <a16:creationId xmlns:a16="http://schemas.microsoft.com/office/drawing/2014/main" id="{64A235BB-30D5-A7E4-4C4E-03A976AEAD0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4C89002-3E7F-4B0C-B5A8-2AF882898618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9091" name="Rectangle 7">
            <a:extLst>
              <a:ext uri="{FF2B5EF4-FFF2-40B4-BE49-F238E27FC236}">
                <a16:creationId xmlns:a16="http://schemas.microsoft.com/office/drawing/2014/main" id="{F9686E9D-0127-5802-A00B-7EED3F2D70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6DC82192-7516-4BA3-A6EF-9F69CFF2A5AD}" type="slidenum">
              <a:rPr lang="ar-SA" altLang="en-US">
                <a:latin typeface="Arial" panose="020B0604020202020204" pitchFamily="34" charset="0"/>
              </a:rPr>
              <a:pPr/>
              <a:t>26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9092" name="Rectangle 2">
            <a:extLst>
              <a:ext uri="{FF2B5EF4-FFF2-40B4-BE49-F238E27FC236}">
                <a16:creationId xmlns:a16="http://schemas.microsoft.com/office/drawing/2014/main" id="{70EC2568-F152-1FBF-3B24-F2F256A805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3" name="Rectangle 3">
            <a:extLst>
              <a:ext uri="{FF2B5EF4-FFF2-40B4-BE49-F238E27FC236}">
                <a16:creationId xmlns:a16="http://schemas.microsoft.com/office/drawing/2014/main" id="{ACA5D656-F12B-C99E-7FE1-AD8ECFB927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A9D749E0-6581-4790-881B-963EC6D6272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FD6CD62-5FFA-794D-B19F-535F601CFEF4}" type="datetime1">
              <a:rPr lang="en-US" altLang="en-US" smtClean="0">
                <a:latin typeface="Arial" panose="020B0604020202020204" pitchFamily="34" charset="0"/>
              </a:rPr>
              <a:t>8/10/2023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7" name="Rectangle 7">
            <a:extLst>
              <a:ext uri="{FF2B5EF4-FFF2-40B4-BE49-F238E27FC236}">
                <a16:creationId xmlns:a16="http://schemas.microsoft.com/office/drawing/2014/main" id="{6B0B4610-1AF3-4AE7-A52F-3DC47512EF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DA11D8-30D6-468A-A1BC-56BC60B3395B}" type="slidenum">
              <a:rPr lang="ar-SA" altLang="en-US">
                <a:latin typeface="Arial" panose="020B0604020202020204" pitchFamily="34" charset="0"/>
              </a:rPr>
              <a:pPr/>
              <a:t>27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CE8A2DB7-DC01-41D5-8FDF-68DFE79478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05CFDB8D-0ED5-47A0-A0D4-6D6D9DC12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11662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>
            <a:extLst>
              <a:ext uri="{FF2B5EF4-FFF2-40B4-BE49-F238E27FC236}">
                <a16:creationId xmlns:a16="http://schemas.microsoft.com/office/drawing/2014/main" id="{209AA0F9-12D0-06F4-0C0F-E12FE09402A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63D30A7-C7C1-47CB-80C8-1D994D0F29D6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39" name="Rectangle 7">
            <a:extLst>
              <a:ext uri="{FF2B5EF4-FFF2-40B4-BE49-F238E27FC236}">
                <a16:creationId xmlns:a16="http://schemas.microsoft.com/office/drawing/2014/main" id="{E3ABD402-DC59-AA10-72A3-1C8ECF2C7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397488-E9EA-411A-8146-5FA85D39CD5B}" type="slidenum">
              <a:rPr lang="ar-SA" altLang="en-US">
                <a:latin typeface="Arial" panose="020B0604020202020204" pitchFamily="34" charset="0"/>
              </a:rPr>
              <a:pPr/>
              <a:t>28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7C6D8FE2-A04C-4EDD-CDDA-BD2D5472DC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CC670F57-7778-4D8C-C135-E1D373A19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56906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>
            <a:extLst>
              <a:ext uri="{FF2B5EF4-FFF2-40B4-BE49-F238E27FC236}">
                <a16:creationId xmlns:a16="http://schemas.microsoft.com/office/drawing/2014/main" id="{209AA0F9-12D0-06F4-0C0F-E12FE09402A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63D30A7-C7C1-47CB-80C8-1D994D0F29D6}" type="datetime1">
              <a:rPr lang="ar-SA" altLang="en-US" smtClean="0">
                <a:latin typeface="Arial" panose="020B0604020202020204" pitchFamily="34" charset="0"/>
              </a:rPr>
              <a:pPr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39" name="Rectangle 7">
            <a:extLst>
              <a:ext uri="{FF2B5EF4-FFF2-40B4-BE49-F238E27FC236}">
                <a16:creationId xmlns:a16="http://schemas.microsoft.com/office/drawing/2014/main" id="{E3ABD402-DC59-AA10-72A3-1C8ECF2C7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397488-E9EA-411A-8146-5FA85D39CD5B}" type="slidenum">
              <a:rPr lang="ar-SA" altLang="en-US">
                <a:latin typeface="Arial" panose="020B0604020202020204" pitchFamily="34" charset="0"/>
              </a:rPr>
              <a:pPr/>
              <a:t>29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7C6D8FE2-A04C-4EDD-CDDA-BD2D5472DC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CC670F57-7778-4D8C-C135-E1D373A19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495ADF3B-6926-9ED3-93D8-4F693E3D25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E7180B-50BD-4409-A162-51AFD3A29987}" type="datetime1">
              <a:rPr lang="ar-SA" altLang="en-US" smtClean="0">
                <a:latin typeface="Arial" panose="020B0604020202020204" pitchFamily="34" charset="0"/>
              </a:rPr>
              <a:pPr eaLnBrk="1" hangingPunct="1"/>
              <a:t>24/01/1445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420BC075-1793-CB06-3E70-2B80789CC0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B46FA86-4F87-4D39-8B9B-69C69ED22553}" type="slidenum">
              <a:rPr lang="ar-SA" altLang="en-US">
                <a:latin typeface="Arial" panose="020B0604020202020204" pitchFamily="34" charset="0"/>
              </a:rPr>
              <a:pPr eaLnBrk="1" hangingPunct="1"/>
              <a:t>34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D52767B2-C440-8D6F-865E-7CBA2C65E2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045D2BF5-36FE-1507-264B-7A14F34BF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66699" y="4677995"/>
            <a:ext cx="74609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Sequential Circuits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Part2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52634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>
            <a:off x="9027042" y="714599"/>
            <a:ext cx="86284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466123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9145917" y="6263193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68730" y="6252521"/>
            <a:ext cx="504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 part2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547847" y="299032"/>
            <a:ext cx="7598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endParaRPr lang="en-US" sz="4000" b="1" kern="1200" dirty="0">
              <a:solidFill>
                <a:srgbClr val="784658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8700472" y="631060"/>
            <a:ext cx="97692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394725" y="318352"/>
            <a:ext cx="7070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08 Sequential</a:t>
            </a:r>
            <a:r>
              <a:rPr lang="en-US" sz="36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431054" y="1479733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513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9212936" y="6467691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761228" y="6448069"/>
            <a:ext cx="493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 part2</a:t>
            </a:r>
          </a:p>
          <a:p>
            <a:pPr algn="ctr"/>
            <a:endParaRPr lang="en-US" sz="1800" b="1" kern="12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419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51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0">
            <a:extLst>
              <a:ext uri="{FF2B5EF4-FFF2-40B4-BE49-F238E27FC236}">
                <a16:creationId xmlns:a16="http://schemas.microsoft.com/office/drawing/2014/main" id="{4F126027-DE5D-CD9F-B25B-6D7476FD1DC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pPr>
              <a:defRPr/>
            </a:pPr>
            <a:fld id="{F2383763-5791-4502-B10A-EC3F5E76F885}" type="slidenum">
              <a:rPr lang="ar-SA" altLang="en-US"/>
              <a:pPr>
                <a:defRPr/>
              </a:pPr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43012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 hasCustomPrompt="1"/>
          </p:nvPr>
        </p:nvSpPr>
        <p:spPr>
          <a:xfrm>
            <a:off x="609600" y="228600"/>
            <a:ext cx="10972800" cy="914400"/>
          </a:xfrm>
        </p:spPr>
        <p:txBody>
          <a:bodyPr/>
          <a:lstStyle>
            <a:lvl1pPr algn="ctr">
              <a:defRPr b="0" baseline="0">
                <a:solidFill>
                  <a:schemeClr val="accent5">
                    <a:lumMod val="75000"/>
                  </a:schemeClr>
                </a:solidFill>
                <a:latin typeface="+mj-lt"/>
                <a:ea typeface="MS PGothic" pitchFamily="34" charset="-128"/>
              </a:defRPr>
            </a:lvl1pPr>
          </a:lstStyle>
          <a:p>
            <a:r>
              <a:rPr kumimoji="0" lang="en-US" dirty="0"/>
              <a:t>Add Title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534400" y="6356350"/>
            <a:ext cx="3052064" cy="365760"/>
          </a:xfrm>
          <a:prstGeom prst="rect">
            <a:avLst/>
          </a:prstGeom>
        </p:spPr>
        <p:txBody>
          <a:bodyPr/>
          <a:lstStyle/>
          <a:p>
            <a:fld id="{D701AA6A-1514-47FD-BDC7-D6A40F632116}" type="datetime1">
              <a:rPr lang="en-GB" smtClean="0"/>
              <a:t>10/08/2023</a:t>
            </a:fld>
            <a:endParaRPr lang="ar-SA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fld id="{8561D25B-6D0D-4C14-9BCD-10583FEFA0E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10" name="عنصر نائب للنص 9"/>
          <p:cNvSpPr>
            <a:spLocks noGrp="1"/>
          </p:cNvSpPr>
          <p:nvPr>
            <p:ph type="body" sz="quarter" idx="14" hasCustomPrompt="1"/>
          </p:nvPr>
        </p:nvSpPr>
        <p:spPr>
          <a:xfrm>
            <a:off x="623392" y="1340768"/>
            <a:ext cx="10945216" cy="4825082"/>
          </a:xfrm>
        </p:spPr>
        <p:txBody>
          <a:bodyPr/>
          <a:lstStyle>
            <a:lvl1pPr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A32E0"/>
              </a:buClr>
              <a:defRPr sz="2300" b="0" baseline="0">
                <a:latin typeface="Times New Roman" pitchFamily="18" charset="0"/>
                <a:cs typeface="+mj-cs"/>
              </a:defRPr>
            </a:lvl1pPr>
            <a:lvl2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7CC33B"/>
              </a:buClr>
              <a:defRPr sz="2000" baseline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chemeClr val="accent4">
                  <a:lumMod val="75000"/>
                </a:schemeClr>
              </a:buClr>
              <a:defRPr sz="1800" baseline="0">
                <a:latin typeface="Times New Roman" pitchFamily="18" charset="0"/>
                <a:cs typeface="Times New Roman" pitchFamily="18" charset="0"/>
              </a:defRPr>
            </a:lvl3pPr>
            <a:lvl4pPr algn="l" rtl="0">
              <a:lnSpc>
                <a:spcPct val="150000"/>
              </a:lnSpc>
              <a:defRPr>
                <a:latin typeface="Times New Roman" pitchFamily="18" charset="0"/>
                <a:cs typeface="Times New Roman" pitchFamily="18" charset="0"/>
              </a:defRPr>
            </a:lvl4pPr>
            <a:lvl5pPr algn="l" rtl="0">
              <a:lnSpc>
                <a:spcPct val="150000"/>
              </a:lnSpc>
              <a:defRPr baseline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/>
              <a:t>Click here </a:t>
            </a:r>
          </a:p>
          <a:p>
            <a:pPr lvl="0"/>
            <a:r>
              <a:rPr lang="en-US" dirty="0"/>
              <a:t>Click here</a:t>
            </a:r>
            <a:endParaRPr lang="ar-SA" dirty="0"/>
          </a:p>
          <a:p>
            <a:pPr lvl="1"/>
            <a:r>
              <a:rPr lang="en-US" dirty="0"/>
              <a:t>Level 2</a:t>
            </a:r>
          </a:p>
          <a:p>
            <a:pPr lvl="1"/>
            <a:r>
              <a:rPr lang="en-US" dirty="0"/>
              <a:t>Level 2</a:t>
            </a:r>
            <a:endParaRPr lang="ar-SA" dirty="0"/>
          </a:p>
          <a:p>
            <a:pPr lvl="2"/>
            <a:r>
              <a:rPr lang="en-US" dirty="0"/>
              <a:t>Level 3</a:t>
            </a:r>
          </a:p>
          <a:p>
            <a:pPr lvl="2"/>
            <a:r>
              <a:rPr lang="en-US" dirty="0"/>
              <a:t>Level 2</a:t>
            </a:r>
            <a:endParaRPr lang="ar-SA" dirty="0"/>
          </a:p>
          <a:p>
            <a:pPr lvl="3"/>
            <a:r>
              <a:rPr lang="en-US" dirty="0"/>
              <a:t>Level 4 </a:t>
            </a:r>
            <a:endParaRPr lang="ar-SA" dirty="0"/>
          </a:p>
          <a:p>
            <a:pPr lvl="4"/>
            <a:r>
              <a:rPr lang="en-US" dirty="0"/>
              <a:t>Level 5</a:t>
            </a:r>
          </a:p>
          <a:p>
            <a:pPr lvl="4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86407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31333" y="1382713"/>
            <a:ext cx="10363200" cy="2436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1333" y="3971925"/>
            <a:ext cx="10363200" cy="2438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6">
            <a:extLst>
              <a:ext uri="{FF2B5EF4-FFF2-40B4-BE49-F238E27FC236}">
                <a16:creationId xmlns:a16="http://schemas.microsoft.com/office/drawing/2014/main" id="{9003680A-A2F0-7A17-E213-A7C4E893BAB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fld id="{20ABA6C5-4565-4AD1-8E37-360FDFBFB4E8}" type="slidenum">
              <a:rPr lang="ar-SA" altLang="en-US"/>
              <a:pPr/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02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>
            <a:extLst>
              <a:ext uri="{FF2B5EF4-FFF2-40B4-BE49-F238E27FC236}">
                <a16:creationId xmlns:a16="http://schemas.microsoft.com/office/drawing/2014/main" id="{46AD72C5-D85B-420A-7397-ED1B99FDB8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0B05320-0400-4372-AAC9-E2A5945F660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en-US" sz="1000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FC843DF6-35F5-6ADD-2AB1-90F6504B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450" y="1767006"/>
            <a:ext cx="8582025" cy="276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6575" indent="-536575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Contents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Flip-flops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of clocked 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Design procedure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Slide Number Placeholder 3">
            <a:extLst>
              <a:ext uri="{FF2B5EF4-FFF2-40B4-BE49-F238E27FC236}">
                <a16:creationId xmlns:a16="http://schemas.microsoft.com/office/drawing/2014/main" id="{C969DDF4-2E53-9101-E1E7-D2C942FAEB0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9810053D-BCFB-4AE4-A13A-BFCCE3999E1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en-US" sz="1000"/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28510B62-E1E4-37B7-43F2-E08DDDDE6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1838326"/>
            <a:ext cx="10353675" cy="3945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behavior of a clocked sequential circuit is determined from the inputs, the outputs, and the sate of flip-flops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clocked sequential circuit can be analyzed by using: </a:t>
            </a:r>
          </a:p>
          <a:p>
            <a:pPr lvl="1" algn="l" rtl="0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(</a:t>
            </a:r>
            <a:r>
              <a:rPr lang="en-US" altLang="en-US" dirty="0" err="1">
                <a:latin typeface="Comic Sans MS" panose="030F0702030302020204" pitchFamily="66" charset="0"/>
              </a:rPr>
              <a:t>i</a:t>
            </a:r>
            <a:r>
              <a:rPr lang="en-US" altLang="en-US" dirty="0">
                <a:latin typeface="Comic Sans MS" panose="030F0702030302020204" pitchFamily="66" charset="0"/>
              </a:rPr>
              <a:t>) The</a:t>
            </a: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state equation</a:t>
            </a:r>
            <a:r>
              <a:rPr lang="en-US" altLang="en-US" dirty="0">
                <a:latin typeface="Comic Sans MS" panose="030F0702030302020204" pitchFamily="66" charset="0"/>
              </a:rPr>
              <a:t> obtained by replacing flip-flop input equations in its characteristic equation, or</a:t>
            </a:r>
          </a:p>
          <a:p>
            <a:pPr lvl="1" algn="l" rtl="0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 (ii) a </a:t>
            </a: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state table</a:t>
            </a:r>
            <a:r>
              <a:rPr lang="en-US" altLang="en-US" dirty="0">
                <a:latin typeface="Comic Sans MS" panose="030F0702030302020204" pitchFamily="66" charset="0"/>
              </a:rPr>
              <a:t>.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</a:t>
            </a: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state equation</a:t>
            </a:r>
            <a:r>
              <a:rPr lang="en-US" altLang="en-US" dirty="0">
                <a:latin typeface="Comic Sans MS" panose="030F0702030302020204" pitchFamily="66" charset="0"/>
              </a:rPr>
              <a:t> (or </a:t>
            </a: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transition equation</a:t>
            </a:r>
            <a:r>
              <a:rPr lang="en-US" altLang="en-US" dirty="0">
                <a:latin typeface="Comic Sans MS" panose="030F0702030302020204" pitchFamily="66" charset="0"/>
              </a:rPr>
              <a:t>) specifies the next state as a function of present state and inputs</a:t>
            </a:r>
          </a:p>
        </p:txBody>
      </p:sp>
      <p:sp>
        <p:nvSpPr>
          <p:cNvPr id="45061" name="Text Box 3">
            <a:extLst>
              <a:ext uri="{FF2B5EF4-FFF2-40B4-BE49-F238E27FC236}">
                <a16:creationId xmlns:a16="http://schemas.microsoft.com/office/drawing/2014/main" id="{0AD0DAF7-090B-56AC-233F-CF1425E91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8343" y="1043056"/>
            <a:ext cx="7862888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of Clocked Sequential Circuits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36413DB7-FAB4-D7C4-0D34-5DA0FDCC5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State table – a multiple variable table with the following four sections: </a:t>
            </a:r>
          </a:p>
          <a:p>
            <a:pPr lvl="1">
              <a:spcBef>
                <a:spcPct val="300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Present State – the values of the state variables at time (t) for each allowed state. </a:t>
            </a:r>
          </a:p>
          <a:p>
            <a:pPr lvl="1">
              <a:spcBef>
                <a:spcPct val="300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Input – the input combinations allowed. </a:t>
            </a:r>
          </a:p>
          <a:p>
            <a:pPr lvl="1">
              <a:spcBef>
                <a:spcPct val="300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Next-state – the value of the state at time (t+1) based on the present state and the input</a:t>
            </a:r>
          </a:p>
          <a:p>
            <a:pPr lvl="1">
              <a:spcBef>
                <a:spcPct val="300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Output – the value of the output as a function of the present state and (</a:t>
            </a:r>
            <a:r>
              <a:rPr lang="en-US" b="1" u="sng" dirty="0">
                <a:latin typeface="Comic Sans MS" panose="030F0702030302020204" pitchFamily="66" charset="0"/>
              </a:rPr>
              <a:t>Mealy</a:t>
            </a:r>
            <a:r>
              <a:rPr lang="en-US" dirty="0">
                <a:latin typeface="Comic Sans MS" panose="030F0702030302020204" pitchFamily="66" charset="0"/>
              </a:rPr>
              <a:t>) the input.</a:t>
            </a:r>
          </a:p>
        </p:txBody>
      </p:sp>
    </p:spTree>
    <p:extLst>
      <p:ext uri="{BB962C8B-B14F-4D97-AF65-F5344CB8AC3E}">
        <p14:creationId xmlns:p14="http://schemas.microsoft.com/office/powerpoint/2010/main" val="696255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3A014065-2662-FC19-B5C8-08EEFD525E4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9749F451-55B2-4744-8838-C8A7C0A1ACA2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000"/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B1CBC493-87E4-624A-F470-F79EC3AA6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" y="1676401"/>
            <a:ext cx="10382250" cy="4358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Procedure</a:t>
            </a:r>
            <a:r>
              <a:rPr lang="en-US" altLang="en-US" dirty="0">
                <a:latin typeface="Comic Sans MS" panose="030F0702030302020204" pitchFamily="66" charset="0"/>
              </a:rPr>
              <a:t>: Write the Boolean expression for each flip-flop input, which is, in fact, the flip-flop output right after the next active clock edge.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Consider the circuit shown in next slide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It consists of two D flip-flops A and B, an input x and an output y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Since the D input of a flip-flop determines the value of the next state, it is possible to write a set of equations for the circuit</a:t>
            </a:r>
          </a:p>
        </p:txBody>
      </p:sp>
      <p:sp>
        <p:nvSpPr>
          <p:cNvPr id="47109" name="Text Box 5">
            <a:extLst>
              <a:ext uri="{FF2B5EF4-FFF2-40B4-BE49-F238E27FC236}">
                <a16:creationId xmlns:a16="http://schemas.microsoft.com/office/drawing/2014/main" id="{075D3718-3F0C-0F2C-5D5A-5321FF476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990236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Slide Number Placeholder 3">
            <a:extLst>
              <a:ext uri="{FF2B5EF4-FFF2-40B4-BE49-F238E27FC236}">
                <a16:creationId xmlns:a16="http://schemas.microsoft.com/office/drawing/2014/main" id="{7F62F57C-83D3-E552-4BF6-A67A9F324A8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3441B4CA-0C23-4D9A-B2B2-A6F2A8692A0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000"/>
          </a:p>
        </p:txBody>
      </p:sp>
      <p:sp>
        <p:nvSpPr>
          <p:cNvPr id="49156" name="Text Box 3">
            <a:extLst>
              <a:ext uri="{FF2B5EF4-FFF2-40B4-BE49-F238E27FC236}">
                <a16:creationId xmlns:a16="http://schemas.microsoft.com/office/drawing/2014/main" id="{E7B609F4-782F-C264-5E3E-06F59BD8D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6881" y="868363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  <p:pic>
        <p:nvPicPr>
          <p:cNvPr id="49157" name="Picture 7">
            <a:extLst>
              <a:ext uri="{FF2B5EF4-FFF2-40B4-BE49-F238E27FC236}">
                <a16:creationId xmlns:a16="http://schemas.microsoft.com/office/drawing/2014/main" id="{73CA041E-C96C-058C-1C41-2951F0091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00" y="1606550"/>
            <a:ext cx="7023100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Slide Number Placeholder 3">
            <a:extLst>
              <a:ext uri="{FF2B5EF4-FFF2-40B4-BE49-F238E27FC236}">
                <a16:creationId xmlns:a16="http://schemas.microsoft.com/office/drawing/2014/main" id="{694AF42F-AB1E-D610-9D3C-B17B01F35AD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8313C5D-D24D-4D3F-A159-CC862ADBB8A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en-US" sz="1000"/>
          </a:p>
        </p:txBody>
      </p:sp>
      <p:sp>
        <p:nvSpPr>
          <p:cNvPr id="51204" name="Text Box 2">
            <a:extLst>
              <a:ext uri="{FF2B5EF4-FFF2-40B4-BE49-F238E27FC236}">
                <a16:creationId xmlns:a16="http://schemas.microsoft.com/office/drawing/2014/main" id="{BDF3288B-622E-6C9A-81A9-EB9C71B97A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6842" y="931862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  <p:sp>
        <p:nvSpPr>
          <p:cNvPr id="51205" name="Rectangle 3">
            <a:extLst>
              <a:ext uri="{FF2B5EF4-FFF2-40B4-BE49-F238E27FC236}">
                <a16:creationId xmlns:a16="http://schemas.microsoft.com/office/drawing/2014/main" id="{5D5D3F79-B496-2AAE-83E1-665A642AD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49" y="1600200"/>
            <a:ext cx="9648825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Flip-flop input equations</a:t>
            </a:r>
            <a:r>
              <a:rPr lang="en-US" altLang="en-US" dirty="0">
                <a:latin typeface="Comic Sans MS" panose="030F0702030302020204" pitchFamily="66" charset="0"/>
              </a:rPr>
              <a:t> or excitation equations (for a circuit with </a:t>
            </a:r>
            <a:r>
              <a:rPr lang="en-US" altLang="en-US" i="1" dirty="0">
                <a:latin typeface="Comic Sans MS" panose="030F0702030302020204" pitchFamily="66" charset="0"/>
              </a:rPr>
              <a:t>D </a:t>
            </a:r>
            <a:r>
              <a:rPr lang="en-US" altLang="en-US" dirty="0">
                <a:latin typeface="Comic Sans MS" panose="030F0702030302020204" pitchFamily="66" charset="0"/>
              </a:rPr>
              <a:t>flip-flops, it is the same as the state equation):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D</a:t>
            </a:r>
            <a:r>
              <a:rPr lang="en-US" altLang="en-US" baseline="-25000" dirty="0">
                <a:latin typeface="Comic Sans MS" panose="030F0702030302020204" pitchFamily="66" charset="0"/>
              </a:rPr>
              <a:t>A </a:t>
            </a:r>
            <a:r>
              <a:rPr lang="en-US" altLang="en-US" dirty="0">
                <a:latin typeface="Comic Sans MS" panose="030F0702030302020204" pitchFamily="66" charset="0"/>
              </a:rPr>
              <a:t>= Ax + Bx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D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 = </a:t>
            </a:r>
            <a:r>
              <a:rPr lang="en-US" altLang="en-US" dirty="0" err="1">
                <a:latin typeface="Comic Sans MS" panose="030F0702030302020204" pitchFamily="66" charset="0"/>
              </a:rPr>
              <a:t>A’x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y = (A + B)x’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 As the FF in use is the D FF: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Q(t+1) = 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Slide Number Placeholder 3">
            <a:extLst>
              <a:ext uri="{FF2B5EF4-FFF2-40B4-BE49-F238E27FC236}">
                <a16:creationId xmlns:a16="http://schemas.microsoft.com/office/drawing/2014/main" id="{708A3F9A-17E8-0D7E-AB71-1B4D31626E0A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AB3B902-EBBD-4028-B95E-B0B3C071FA40}" type="slidenum">
              <a:rPr lang="ar-SA" altLang="en-US" sz="12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200"/>
          </a:p>
        </p:txBody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03273292-E562-8760-E15C-60F5E70F9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1427163"/>
            <a:ext cx="104775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The state equation</a:t>
            </a:r>
            <a:r>
              <a:rPr lang="en-US" altLang="en-US" dirty="0">
                <a:latin typeface="Comic Sans MS" panose="030F0702030302020204" pitchFamily="66" charset="0"/>
              </a:rPr>
              <a:t> can be written as: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A(t+1) = A(t).x(t) + B(t).x(t)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B(t+1) = A’(t).x(t)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Or simply: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A(t+1) = Ax + Bx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B(t+1) = </a:t>
            </a:r>
            <a:r>
              <a:rPr lang="en-US" altLang="en-US" dirty="0" err="1">
                <a:latin typeface="Comic Sans MS" panose="030F0702030302020204" pitchFamily="66" charset="0"/>
              </a:rPr>
              <a:t>A’x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Similarly, the present state of output is: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y(t) = [A(t) + B(t)]x’(t), 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    or     y = (A +B)x’</a:t>
            </a:r>
          </a:p>
        </p:txBody>
      </p:sp>
      <p:sp>
        <p:nvSpPr>
          <p:cNvPr id="53253" name="Text Box 4">
            <a:extLst>
              <a:ext uri="{FF2B5EF4-FFF2-40B4-BE49-F238E27FC236}">
                <a16:creationId xmlns:a16="http://schemas.microsoft.com/office/drawing/2014/main" id="{8374A935-22AF-E1EF-4AC0-F49BEC0BE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3739" y="912813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Slide Number Placeholder 3">
            <a:extLst>
              <a:ext uri="{FF2B5EF4-FFF2-40B4-BE49-F238E27FC236}">
                <a16:creationId xmlns:a16="http://schemas.microsoft.com/office/drawing/2014/main" id="{3B2470D9-AFBD-4C3B-C335-C69B36D0F5E5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D43F926-FC45-4B1A-BB82-F1C0B3A291A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en-US" sz="1000"/>
          </a:p>
        </p:txBody>
      </p:sp>
      <p:pic>
        <p:nvPicPr>
          <p:cNvPr id="57348" name="Picture 225">
            <a:extLst>
              <a:ext uri="{FF2B5EF4-FFF2-40B4-BE49-F238E27FC236}">
                <a16:creationId xmlns:a16="http://schemas.microsoft.com/office/drawing/2014/main" id="{9B68627C-BC7E-4345-8D98-5E015F580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950" y="1690688"/>
            <a:ext cx="79121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 Box 226">
            <a:extLst>
              <a:ext uri="{FF2B5EF4-FFF2-40B4-BE49-F238E27FC236}">
                <a16:creationId xmlns:a16="http://schemas.microsoft.com/office/drawing/2014/main" id="{391119DF-E86D-D088-D3E0-70C8A5EE2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4" y="966789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  <p:cxnSp>
        <p:nvCxnSpPr>
          <p:cNvPr id="57350" name="Straight Connector 7">
            <a:extLst>
              <a:ext uri="{FF2B5EF4-FFF2-40B4-BE49-F238E27FC236}">
                <a16:creationId xmlns:a16="http://schemas.microsoft.com/office/drawing/2014/main" id="{DACC6139-0E48-89EC-624D-E714F4DB3BC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429000" y="3938588"/>
            <a:ext cx="6096000" cy="0"/>
          </a:xfrm>
          <a:prstGeom prst="line">
            <a:avLst/>
          </a:prstGeom>
          <a:noFill/>
          <a:ln w="19050" algn="ctr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1" name="Straight Connector 8">
            <a:extLst>
              <a:ext uri="{FF2B5EF4-FFF2-40B4-BE49-F238E27FC236}">
                <a16:creationId xmlns:a16="http://schemas.microsoft.com/office/drawing/2014/main" id="{1E63F019-1FB9-53F3-16D1-D88F227E370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429000" y="4722813"/>
            <a:ext cx="6096000" cy="0"/>
          </a:xfrm>
          <a:prstGeom prst="line">
            <a:avLst/>
          </a:prstGeom>
          <a:noFill/>
          <a:ln w="19050" algn="ctr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2" name="Straight Connector 9">
            <a:extLst>
              <a:ext uri="{FF2B5EF4-FFF2-40B4-BE49-F238E27FC236}">
                <a16:creationId xmlns:a16="http://schemas.microsoft.com/office/drawing/2014/main" id="{4006D359-6345-85B5-EB3C-0824F7D2967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429000" y="5462588"/>
            <a:ext cx="6096000" cy="0"/>
          </a:xfrm>
          <a:prstGeom prst="line">
            <a:avLst/>
          </a:prstGeom>
          <a:noFill/>
          <a:ln w="19050" algn="ctr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Slide Number Placeholder 3">
            <a:extLst>
              <a:ext uri="{FF2B5EF4-FFF2-40B4-BE49-F238E27FC236}">
                <a16:creationId xmlns:a16="http://schemas.microsoft.com/office/drawing/2014/main" id="{FE0BEBBE-6277-ABB2-F226-DD1E4D86F3D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00982D8-491E-4A06-BB1E-2586B491AFC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9C1948C9-A824-5ACF-EFFE-DD15FB7A9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1382713"/>
            <a:ext cx="11068050" cy="4745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</a:t>
            </a: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state diagram </a:t>
            </a:r>
            <a:r>
              <a:rPr lang="en-US" altLang="en-US" dirty="0">
                <a:latin typeface="Comic Sans MS" panose="030F0702030302020204" pitchFamily="66" charset="0"/>
              </a:rPr>
              <a:t>is a graphical representation of a state table</a:t>
            </a:r>
            <a:endParaRPr lang="en-US" altLang="en-US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ar-SA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ar-SA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represented by a circle, and the transitions between states are indicated by directed lines connecting the circles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 Number of states = </a:t>
            </a:r>
            <a:r>
              <a:rPr lang="en-US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US" altLang="en-US" b="1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number of Flip Flops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binary number inside each circle identifies the state of the flip-flops</a:t>
            </a:r>
          </a:p>
        </p:txBody>
      </p:sp>
      <p:pic>
        <p:nvPicPr>
          <p:cNvPr id="61445" name="Picture 4">
            <a:extLst>
              <a:ext uri="{FF2B5EF4-FFF2-40B4-BE49-F238E27FC236}">
                <a16:creationId xmlns:a16="http://schemas.microsoft.com/office/drawing/2014/main" id="{DF2B749D-6666-4BCF-2818-F89B191A1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912" y="1981200"/>
            <a:ext cx="42672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Text Box 5">
            <a:extLst>
              <a:ext uri="{FF2B5EF4-FFF2-40B4-BE49-F238E27FC236}">
                <a16:creationId xmlns:a16="http://schemas.microsoft.com/office/drawing/2014/main" id="{8F9A68D4-3BA4-CCD1-49F2-EA092A46A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989" y="895350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Slide Number Placeholder 3">
            <a:extLst>
              <a:ext uri="{FF2B5EF4-FFF2-40B4-BE49-F238E27FC236}">
                <a16:creationId xmlns:a16="http://schemas.microsoft.com/office/drawing/2014/main" id="{D5F6B5CD-14CB-ACE4-A851-3EB2F15CAE9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B5DFD24-4BB0-47A5-9F28-254DFD33FD11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000"/>
          </a:p>
        </p:txBody>
      </p:sp>
      <p:sp>
        <p:nvSpPr>
          <p:cNvPr id="63492" name="Text Box 2">
            <a:extLst>
              <a:ext uri="{FF2B5EF4-FFF2-40B4-BE49-F238E27FC236}">
                <a16:creationId xmlns:a16="http://schemas.microsoft.com/office/drawing/2014/main" id="{61BF2E13-2CFE-47D3-DB9D-0ACADE1EB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6881" y="910430"/>
            <a:ext cx="352583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(Contd.)</a:t>
            </a:r>
          </a:p>
        </p:txBody>
      </p:sp>
      <p:sp>
        <p:nvSpPr>
          <p:cNvPr id="63493" name="Rectangle 3">
            <a:extLst>
              <a:ext uri="{FF2B5EF4-FFF2-40B4-BE49-F238E27FC236}">
                <a16:creationId xmlns:a16="http://schemas.microsoft.com/office/drawing/2014/main" id="{4764AA57-C39A-7B62-217E-C4EAE3BD1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" y="1600200"/>
            <a:ext cx="5286375" cy="336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directed lines are labeled with two binary numbers separated by a slash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follows from the state table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for the given circuit:</a:t>
            </a:r>
          </a:p>
        </p:txBody>
      </p:sp>
      <p:pic>
        <p:nvPicPr>
          <p:cNvPr id="63494" name="Picture 6" descr="AACFLQK0">
            <a:extLst>
              <a:ext uri="{FF2B5EF4-FFF2-40B4-BE49-F238E27FC236}">
                <a16:creationId xmlns:a16="http://schemas.microsoft.com/office/drawing/2014/main" id="{C5B462DA-F89F-4A36-F4A9-86F8A73D6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1776414"/>
            <a:ext cx="4267200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5" name="TextBox 7">
            <a:extLst>
              <a:ext uri="{FF2B5EF4-FFF2-40B4-BE49-F238E27FC236}">
                <a16:creationId xmlns:a16="http://schemas.microsoft.com/office/drawing/2014/main" id="{00C8714E-7DD7-A3E8-F2E7-70F4A59D9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1981200"/>
            <a:ext cx="68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FF0000"/>
                </a:solidFill>
                <a:latin typeface="Comic Sans MS" panose="030F0702030302020204" pitchFamily="66" charset="0"/>
              </a:rPr>
              <a:t>I/O</a:t>
            </a:r>
            <a:endParaRPr lang="ar-SA" altLang="en-US" sz="18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0A3F05-4FC4-4A4A-91CB-CB9CEDA55D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12</a:t>
            </a:fld>
            <a:endParaRPr lang="en-US" alt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85E6CB3-A2DC-D744-8E63-61AF42926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5331" y="2108638"/>
            <a:ext cx="8313043" cy="312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fontAlgn="base">
              <a:spcBef>
                <a:spcPct val="30000"/>
              </a:spcBef>
              <a:spcAft>
                <a:spcPct val="0"/>
              </a:spcAft>
            </a:pPr>
            <a:r>
              <a:rPr lang="en-US" sz="2400" b="1" dirty="0"/>
              <a:t>NOTE: </a:t>
            </a:r>
          </a:p>
          <a:p>
            <a:pPr marL="342900" indent="-342900" algn="l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en-US" sz="2400" b="1" dirty="0"/>
              <a:t>Mealy model  –</a:t>
            </a:r>
            <a:r>
              <a:rPr lang="en-US" sz="2400" dirty="0"/>
              <a:t> the output values are determined by both current state and current inputs.</a:t>
            </a:r>
          </a:p>
          <a:p>
            <a:pPr marL="342900" indent="-342900" algn="l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en-US" sz="2400" dirty="0"/>
          </a:p>
          <a:p>
            <a:pPr marL="342900" indent="-342900" algn="l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en-US" sz="2400" b="1" dirty="0"/>
              <a:t>Moore model –</a:t>
            </a:r>
            <a:r>
              <a:rPr lang="en-US" sz="2400" dirty="0"/>
              <a:t> the output values are determined </a:t>
            </a:r>
            <a:r>
              <a:rPr lang="en-US" sz="2400" b="1" dirty="0"/>
              <a:t>only</a:t>
            </a:r>
            <a:r>
              <a:rPr lang="en-US" sz="2400" dirty="0"/>
              <a:t> by current state.</a:t>
            </a:r>
          </a:p>
          <a:p>
            <a:pPr algn="l" rtl="0" fontAlgn="base">
              <a:spcBef>
                <a:spcPct val="30000"/>
              </a:spcBef>
              <a:spcAft>
                <a:spcPct val="0"/>
              </a:spcAft>
            </a:pPr>
            <a:endParaRPr lang="en-US" altLang="en-US" sz="2400" dirty="0"/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960B0677-C612-B040-886A-CB1B2FE4C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5238" y="1041922"/>
            <a:ext cx="4634603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State Diagrams Types</a:t>
            </a:r>
          </a:p>
        </p:txBody>
      </p:sp>
    </p:spTree>
    <p:extLst>
      <p:ext uri="{BB962C8B-B14F-4D97-AF65-F5344CB8AC3E}">
        <p14:creationId xmlns:p14="http://schemas.microsoft.com/office/powerpoint/2010/main" val="18990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7">
            <a:extLst>
              <a:ext uri="{FF2B5EF4-FFF2-40B4-BE49-F238E27FC236}">
                <a16:creationId xmlns:a16="http://schemas.microsoft.com/office/drawing/2014/main" id="{03B4385B-D692-42F4-942E-232F9BEB1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85" y="1746326"/>
            <a:ext cx="5112641" cy="4684637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0A3F05-4FC4-4A4A-91CB-CB9CEDA55D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13</a:t>
            </a:fld>
            <a:endParaRPr lang="en-US" alt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85E6CB3-A2DC-D744-8E63-61AF42926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8761" y="735418"/>
            <a:ext cx="3916361" cy="6706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23825" indent="-111125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1) FF Input equation: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D</a:t>
            </a:r>
            <a:r>
              <a:rPr lang="en-US" altLang="en-US" sz="1900" baseline="-25000" dirty="0">
                <a:latin typeface="+mn-lt"/>
              </a:rPr>
              <a:t>A </a:t>
            </a:r>
            <a:r>
              <a:rPr lang="en-US" altLang="en-US" sz="1900" dirty="0">
                <a:latin typeface="+mn-lt"/>
              </a:rPr>
              <a:t>= Ax + Bx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D</a:t>
            </a:r>
            <a:r>
              <a:rPr lang="en-US" altLang="en-US" sz="1900" baseline="-25000" dirty="0">
                <a:latin typeface="+mn-lt"/>
              </a:rPr>
              <a:t>B</a:t>
            </a:r>
            <a:r>
              <a:rPr lang="en-US" altLang="en-US" sz="1900" dirty="0">
                <a:latin typeface="+mn-lt"/>
              </a:rPr>
              <a:t> = </a:t>
            </a:r>
            <a:r>
              <a:rPr lang="en-US" altLang="en-US" sz="1900" dirty="0" err="1">
                <a:latin typeface="+mn-lt"/>
              </a:rPr>
              <a:t>A’x</a:t>
            </a:r>
            <a:endParaRPr lang="en-US" altLang="en-US" sz="1900" dirty="0">
              <a:latin typeface="+mn-lt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2) </a:t>
            </a:r>
            <a:r>
              <a:rPr lang="en-US" altLang="en-US" sz="1900" dirty="0">
                <a:solidFill>
                  <a:srgbClr val="FF0000"/>
                </a:solidFill>
              </a:rPr>
              <a:t>State equation and output: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+mn-lt"/>
              </a:rPr>
              <a:t>Characteristic equation:</a:t>
            </a:r>
            <a:endParaRPr lang="en-US" altLang="en-US" sz="1900" dirty="0">
              <a:solidFill>
                <a:srgbClr val="0070C0"/>
              </a:solidFill>
              <a:latin typeface="+mn-lt"/>
            </a:endParaRPr>
          </a:p>
          <a:p>
            <a:pPr marL="125412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A(t+1)= D</a:t>
            </a:r>
            <a:r>
              <a:rPr lang="en-US" altLang="en-US" sz="1900" baseline="-25000" dirty="0">
                <a:latin typeface="+mn-lt"/>
              </a:rPr>
              <a:t>A</a:t>
            </a:r>
            <a:r>
              <a:rPr lang="en-US" altLang="en-US" sz="1900" dirty="0">
                <a:latin typeface="+mn-lt"/>
              </a:rPr>
              <a:t> ,    B(t+1)=D</a:t>
            </a:r>
            <a:r>
              <a:rPr lang="en-US" altLang="en-US" sz="1900" baseline="-25000" dirty="0">
                <a:latin typeface="+mn-lt"/>
              </a:rPr>
              <a:t>B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0070C0"/>
                </a:solidFill>
                <a:latin typeface="+mn-lt"/>
              </a:rPr>
              <a:t>State equation:  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A(t+1) = A(t).x(t) + B(t).x(t)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	B(t+1) = A’(t).x(t)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Or 	A(t+1) = Ax + Bx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latin typeface="+mn-lt"/>
              </a:rPr>
              <a:t>	B(t+1) = </a:t>
            </a:r>
            <a:r>
              <a:rPr lang="en-US" altLang="en-US" sz="1900" dirty="0" err="1">
                <a:latin typeface="+mn-lt"/>
              </a:rPr>
              <a:t>A’x</a:t>
            </a:r>
            <a:endParaRPr lang="en-US" altLang="en-US" sz="1900" dirty="0"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+mn-lt"/>
              </a:rPr>
              <a:t>state of output is: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+mn-lt"/>
              </a:rPr>
              <a:t>     y = (A +B)x’</a:t>
            </a:r>
            <a:endParaRPr lang="en-US" altLang="en-US" sz="1900" dirty="0">
              <a:latin typeface="+mn-lt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3) State table.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4) State diagram (</a:t>
            </a:r>
            <a:r>
              <a:rPr lang="en-US" sz="2000" dirty="0">
                <a:solidFill>
                  <a:srgbClr val="FF0000"/>
                </a:solidFill>
              </a:rPr>
              <a:t>Mealy)</a:t>
            </a:r>
            <a:endParaRPr lang="en-US" altLang="en-US" sz="1900" dirty="0">
              <a:solidFill>
                <a:srgbClr val="FF0000"/>
              </a:solidFill>
              <a:latin typeface="+mn-lt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endParaRPr lang="en-US" altLang="en-US" sz="1900" dirty="0"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  <a:tabLst>
                <a:tab pos="2957513" algn="l"/>
              </a:tabLst>
            </a:pPr>
            <a:endParaRPr lang="en-US" altLang="en-US" sz="19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960B0677-C612-B040-886A-CB1B2FE4C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960" y="959243"/>
            <a:ext cx="5594801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en-US" altLang="en-US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Analysis of D FF: summary</a:t>
            </a:r>
          </a:p>
        </p:txBody>
      </p:sp>
    </p:spTree>
    <p:extLst>
      <p:ext uri="{BB962C8B-B14F-4D97-AF65-F5344CB8AC3E}">
        <p14:creationId xmlns:p14="http://schemas.microsoft.com/office/powerpoint/2010/main" val="215867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Slide Number Placeholder 3">
            <a:extLst>
              <a:ext uri="{FF2B5EF4-FFF2-40B4-BE49-F238E27FC236}">
                <a16:creationId xmlns:a16="http://schemas.microsoft.com/office/drawing/2014/main" id="{5712B4F2-3668-367D-508B-A8AE57D7222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D155E0FD-BBC8-444F-9054-C9594ACD14DC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sp>
        <p:nvSpPr>
          <p:cNvPr id="65540" name="Text Box 2">
            <a:extLst>
              <a:ext uri="{FF2B5EF4-FFF2-40B4-BE49-F238E27FC236}">
                <a16:creationId xmlns:a16="http://schemas.microsoft.com/office/drawing/2014/main" id="{6B910EC3-CF1C-C47B-6271-BE36A6F44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6939" y="914400"/>
            <a:ext cx="54768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</a:t>
            </a:r>
          </a:p>
        </p:txBody>
      </p:sp>
      <p:sp>
        <p:nvSpPr>
          <p:cNvPr id="65541" name="Rectangle 3">
            <a:extLst>
              <a:ext uri="{FF2B5EF4-FFF2-40B4-BE49-F238E27FC236}">
                <a16:creationId xmlns:a16="http://schemas.microsoft.com/office/drawing/2014/main" id="{FFEA8F66-AFAE-45CC-EBC5-E204AE4F1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75" y="1600201"/>
            <a:ext cx="10115550" cy="407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next state values of a sequential circuit that uses flip-flops such as JK can be derived using following procedure:</a:t>
            </a:r>
          </a:p>
          <a:p>
            <a:pPr lvl="1"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</a:rPr>
              <a:t>Determine the flip-flop input equations in terms of the present state and inputs</a:t>
            </a:r>
          </a:p>
          <a:p>
            <a:pPr lvl="1"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</a:rPr>
              <a:t>Use corresponding flip-flop characteristic equation to determine the next state values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We consider the sequential circuit with two JK flip-flops A and B, and one input x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Slide Number Placeholder 3">
            <a:extLst>
              <a:ext uri="{FF2B5EF4-FFF2-40B4-BE49-F238E27FC236}">
                <a16:creationId xmlns:a16="http://schemas.microsoft.com/office/drawing/2014/main" id="{F28B3A5C-76CB-35EA-A5E0-59C792CD810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016B2BD4-E319-4904-9047-88970AF1E26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sp>
        <p:nvSpPr>
          <p:cNvPr id="67588" name="Text Box 2">
            <a:extLst>
              <a:ext uri="{FF2B5EF4-FFF2-40B4-BE49-F238E27FC236}">
                <a16:creationId xmlns:a16="http://schemas.microsoft.com/office/drawing/2014/main" id="{DACED298-B2A6-AC27-E8D0-E4584EA5C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7294" y="964406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pic>
        <p:nvPicPr>
          <p:cNvPr id="67589" name="Picture 4" descr="AACFLQM0">
            <a:extLst>
              <a:ext uri="{FF2B5EF4-FFF2-40B4-BE49-F238E27FC236}">
                <a16:creationId xmlns:a16="http://schemas.microsoft.com/office/drawing/2014/main" id="{5A2B8586-B90F-0E98-3ED9-B246979CB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1600200"/>
            <a:ext cx="6856413" cy="464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Slide Number Placeholder 3">
            <a:extLst>
              <a:ext uri="{FF2B5EF4-FFF2-40B4-BE49-F238E27FC236}">
                <a16:creationId xmlns:a16="http://schemas.microsoft.com/office/drawing/2014/main" id="{46C6AAA5-6C1C-43AD-295E-2085FC3F073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44A80C1C-F39B-4B2C-9134-66338D23616C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69636" name="Text Box 2">
            <a:extLst>
              <a:ext uri="{FF2B5EF4-FFF2-40B4-BE49-F238E27FC236}">
                <a16:creationId xmlns:a16="http://schemas.microsoft.com/office/drawing/2014/main" id="{84B98DC0-7441-0F32-93A5-ECB07D412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7" y="1020762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sp>
        <p:nvSpPr>
          <p:cNvPr id="69637" name="Rectangle 3">
            <a:extLst>
              <a:ext uri="{FF2B5EF4-FFF2-40B4-BE49-F238E27FC236}">
                <a16:creationId xmlns:a16="http://schemas.microsoft.com/office/drawing/2014/main" id="{E418116B-CBFF-4B56-12F3-0E81B096E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149" y="1600200"/>
            <a:ext cx="95916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circuit has no outputs and, so, the state table does not need an output column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outputs of the flip-flops may  be considered as the outputs in this case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circuit can be specified by the flip-flop input equations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J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 = B	K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 = Bx’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J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 = x’	K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 = </a:t>
            </a:r>
            <a:r>
              <a:rPr lang="en-US" altLang="en-US" dirty="0" err="1">
                <a:latin typeface="Comic Sans MS" panose="030F0702030302020204" pitchFamily="66" charset="0"/>
              </a:rPr>
              <a:t>A’x</a:t>
            </a:r>
            <a:r>
              <a:rPr lang="en-US" altLang="en-US" dirty="0">
                <a:latin typeface="Comic Sans MS" panose="030F0702030302020204" pitchFamily="66" charset="0"/>
              </a:rPr>
              <a:t> + Ax’ = A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x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Slide Number Placeholder 3">
            <a:extLst>
              <a:ext uri="{FF2B5EF4-FFF2-40B4-BE49-F238E27FC236}">
                <a16:creationId xmlns:a16="http://schemas.microsoft.com/office/drawing/2014/main" id="{DFE2E01E-9656-EE56-1575-F64DD82A62DD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214943AF-822A-43B6-A8A6-3FB45315DAE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sp>
        <p:nvSpPr>
          <p:cNvPr id="71684" name="Text Box 2">
            <a:extLst>
              <a:ext uri="{FF2B5EF4-FFF2-40B4-BE49-F238E27FC236}">
                <a16:creationId xmlns:a16="http://schemas.microsoft.com/office/drawing/2014/main" id="{6455A831-2CBA-2DF2-E5F5-A3082AAB1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0139" y="1019728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609C2407-1F30-69F4-5D86-BBE306F13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874" y="2057401"/>
            <a:ext cx="10048875" cy="3625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find the next state from the state equations by substituting the input equations into the flip-flop characteristic equations.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 Characteristic equation for the </a:t>
            </a:r>
            <a:r>
              <a:rPr lang="en-US" altLang="en-US" i="1" dirty="0">
                <a:latin typeface="Comic Sans MS" panose="030F0702030302020204" pitchFamily="66" charset="0"/>
              </a:rPr>
              <a:t>JK </a:t>
            </a:r>
            <a:r>
              <a:rPr lang="en-US" altLang="en-US" dirty="0">
                <a:latin typeface="Comic Sans MS" panose="030F0702030302020204" pitchFamily="66" charset="0"/>
              </a:rPr>
              <a:t>flip-flop is: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A(t+1) = J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A’ + K’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A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B(t+1) = J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B’ + K’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B</a:t>
            </a:r>
            <a:endParaRPr lang="en-US" altLang="en-US" dirty="0">
              <a:latin typeface="Comic Sans MS" panose="030F0702030302020204" pitchFamily="66" charset="0"/>
              <a:ea typeface="Arial Unicode MS" panose="020B0604020202020204" pitchFamily="34" charset="-128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Slide Number Placeholder 3">
            <a:extLst>
              <a:ext uri="{FF2B5EF4-FFF2-40B4-BE49-F238E27FC236}">
                <a16:creationId xmlns:a16="http://schemas.microsoft.com/office/drawing/2014/main" id="{237C04E4-01C8-4BCF-CF1C-409DEDE41D5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9DCBCC8-AE81-455A-858B-52D351D3717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000"/>
          </a:p>
        </p:txBody>
      </p:sp>
      <p:sp>
        <p:nvSpPr>
          <p:cNvPr id="73732" name="Text Box 2">
            <a:extLst>
              <a:ext uri="{FF2B5EF4-FFF2-40B4-BE49-F238E27FC236}">
                <a16:creationId xmlns:a16="http://schemas.microsoft.com/office/drawing/2014/main" id="{4044F987-2A0B-5544-4EA9-C9A82DC4C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7" y="1074040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sp>
        <p:nvSpPr>
          <p:cNvPr id="73733" name="Rectangle 3">
            <a:extLst>
              <a:ext uri="{FF2B5EF4-FFF2-40B4-BE49-F238E27FC236}">
                <a16:creationId xmlns:a16="http://schemas.microsoft.com/office/drawing/2014/main" id="{C52D87A1-99DE-6D3D-C188-D15AEBD05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5361" y="2052524"/>
            <a:ext cx="10201275" cy="3065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Substituting the values of J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 and K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, and J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baseline="30000" dirty="0">
                <a:latin typeface="Comic Sans MS" panose="030F0702030302020204" pitchFamily="66" charset="0"/>
              </a:rPr>
              <a:t> </a:t>
            </a:r>
            <a:r>
              <a:rPr lang="en-US" altLang="en-US" dirty="0">
                <a:latin typeface="Comic Sans MS" panose="030F0702030302020204" pitchFamily="66" charset="0"/>
              </a:rPr>
              <a:t>and K</a:t>
            </a:r>
            <a:r>
              <a:rPr lang="en-US" altLang="en-US" baseline="-25000" dirty="0">
                <a:latin typeface="Comic Sans MS" panose="030F0702030302020204" pitchFamily="66" charset="0"/>
              </a:rPr>
              <a:t>B</a:t>
            </a:r>
            <a:r>
              <a:rPr lang="en-US" altLang="en-US" dirty="0">
                <a:latin typeface="Comic Sans MS" panose="030F0702030302020204" pitchFamily="66" charset="0"/>
              </a:rPr>
              <a:t>, from the input equations, we obtain state equations for A and B as: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A(t+1) = BA’ + (Bx’)’A = A’B + AB’ + Ax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B(t+1) = </a:t>
            </a:r>
            <a:r>
              <a:rPr lang="en-US" altLang="en-US" dirty="0" err="1">
                <a:latin typeface="Comic Sans MS" panose="030F0702030302020204" pitchFamily="66" charset="0"/>
              </a:rPr>
              <a:t>x’B</a:t>
            </a:r>
            <a:r>
              <a:rPr lang="en-US" altLang="en-US" dirty="0">
                <a:latin typeface="Comic Sans MS" panose="030F0702030302020204" pitchFamily="66" charset="0"/>
              </a:rPr>
              <a:t>’ + (A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x</a:t>
            </a:r>
            <a:r>
              <a:rPr lang="en-US" altLang="en-US" dirty="0">
                <a:latin typeface="Comic Sans MS" panose="030F0702030302020204" pitchFamily="66" charset="0"/>
              </a:rPr>
              <a:t>)’B = </a:t>
            </a:r>
            <a:r>
              <a:rPr lang="en-US" altLang="en-US" dirty="0" err="1">
                <a:latin typeface="Comic Sans MS" panose="030F0702030302020204" pitchFamily="66" charset="0"/>
              </a:rPr>
              <a:t>B’x</a:t>
            </a:r>
            <a:r>
              <a:rPr lang="en-US" altLang="en-US" dirty="0">
                <a:latin typeface="Comic Sans MS" panose="030F0702030302020204" pitchFamily="66" charset="0"/>
              </a:rPr>
              <a:t>’ + </a:t>
            </a:r>
            <a:r>
              <a:rPr lang="en-US" altLang="en-US" dirty="0" err="1">
                <a:latin typeface="Comic Sans MS" panose="030F0702030302020204" pitchFamily="66" charset="0"/>
              </a:rPr>
              <a:t>ABx</a:t>
            </a:r>
            <a:r>
              <a:rPr lang="en-US" altLang="en-US" dirty="0">
                <a:latin typeface="Comic Sans MS" panose="030F0702030302020204" pitchFamily="66" charset="0"/>
              </a:rPr>
              <a:t> + </a:t>
            </a:r>
            <a:r>
              <a:rPr lang="en-US" altLang="en-US" dirty="0" err="1">
                <a:latin typeface="Comic Sans MS" panose="030F0702030302020204" pitchFamily="66" charset="0"/>
              </a:rPr>
              <a:t>A’Bx</a:t>
            </a:r>
            <a:r>
              <a:rPr lang="en-US" altLang="en-US" dirty="0">
                <a:latin typeface="Comic Sans MS" panose="030F0702030302020204" pitchFamily="66" charset="0"/>
              </a:rPr>
              <a:t>’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endParaRPr lang="en-US" altLang="en-US" dirty="0">
              <a:latin typeface="Comic Sans MS" panose="030F0702030302020204" pitchFamily="66" charset="0"/>
              <a:ea typeface="Arial Unicode MS" panose="020B0604020202020204" pitchFamily="34" charset="-12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Slide Number Placeholder 3">
            <a:extLst>
              <a:ext uri="{FF2B5EF4-FFF2-40B4-BE49-F238E27FC236}">
                <a16:creationId xmlns:a16="http://schemas.microsoft.com/office/drawing/2014/main" id="{78E6F4BC-97AA-DFB9-9B1D-F749778D802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F9956F3F-6477-4043-B120-A38425897C9C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000"/>
          </a:p>
        </p:txBody>
      </p:sp>
      <p:sp>
        <p:nvSpPr>
          <p:cNvPr id="75780" name="Text Box 2">
            <a:extLst>
              <a:ext uri="{FF2B5EF4-FFF2-40B4-BE49-F238E27FC236}">
                <a16:creationId xmlns:a16="http://schemas.microsoft.com/office/drawing/2014/main" id="{D105379D-A267-4BFB-C0CE-81A120FD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8239" y="932656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6D40BB5-3417-2B1D-ABBD-459C0D0A7A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887" y="1876425"/>
            <a:ext cx="5400675" cy="3886200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A5B63CB1-03A6-1E7A-BE36-495F9BE9821C}"/>
              </a:ext>
            </a:extLst>
          </p:cNvPr>
          <p:cNvSpPr txBox="1"/>
          <p:nvPr/>
        </p:nvSpPr>
        <p:spPr>
          <a:xfrm>
            <a:off x="8310562" y="2316572"/>
            <a:ext cx="3650456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A(t+1) =  A’B + AB’ + Ax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B(t+1) = </a:t>
            </a:r>
            <a:r>
              <a:rPr lang="en-US" altLang="en-US" dirty="0" err="1">
                <a:latin typeface="Comic Sans MS" panose="030F0702030302020204" pitchFamily="66" charset="0"/>
              </a:rPr>
              <a:t>B’x</a:t>
            </a:r>
            <a:r>
              <a:rPr lang="en-US" altLang="en-US" dirty="0">
                <a:latin typeface="Comic Sans MS" panose="030F0702030302020204" pitchFamily="66" charset="0"/>
              </a:rPr>
              <a:t>’ + </a:t>
            </a:r>
            <a:r>
              <a:rPr lang="en-US" altLang="en-US" dirty="0" err="1">
                <a:latin typeface="Comic Sans MS" panose="030F0702030302020204" pitchFamily="66" charset="0"/>
              </a:rPr>
              <a:t>ABx</a:t>
            </a:r>
            <a:r>
              <a:rPr lang="en-US" altLang="en-US" dirty="0">
                <a:latin typeface="Comic Sans MS" panose="030F0702030302020204" pitchFamily="66" charset="0"/>
              </a:rPr>
              <a:t> + </a:t>
            </a:r>
            <a:r>
              <a:rPr lang="en-US" altLang="en-US" dirty="0" err="1">
                <a:latin typeface="Comic Sans MS" panose="030F0702030302020204" pitchFamily="66" charset="0"/>
              </a:rPr>
              <a:t>A’Bx</a:t>
            </a:r>
            <a:r>
              <a:rPr lang="en-US" altLang="en-US" dirty="0">
                <a:latin typeface="Comic Sans MS" panose="030F0702030302020204" pitchFamily="66" charset="0"/>
              </a:rPr>
              <a:t>’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Slide Number Placeholder 3">
            <a:extLst>
              <a:ext uri="{FF2B5EF4-FFF2-40B4-BE49-F238E27FC236}">
                <a16:creationId xmlns:a16="http://schemas.microsoft.com/office/drawing/2014/main" id="{E6BA5056-3EA3-D11F-06EF-9DA89223868A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0F41E341-08BC-4F26-BCCF-D950FDEB69E4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sp>
        <p:nvSpPr>
          <p:cNvPr id="77828" name="Text Box 2">
            <a:extLst>
              <a:ext uri="{FF2B5EF4-FFF2-40B4-BE49-F238E27FC236}">
                <a16:creationId xmlns:a16="http://schemas.microsoft.com/office/drawing/2014/main" id="{8B1737F5-0349-C1E5-D4D6-CBAFFA094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2975" y="981075"/>
            <a:ext cx="72358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JK flip-flops (Contd.)</a:t>
            </a:r>
          </a:p>
        </p:txBody>
      </p:sp>
      <p:sp>
        <p:nvSpPr>
          <p:cNvPr id="77829" name="Rectangle 3">
            <a:extLst>
              <a:ext uri="{FF2B5EF4-FFF2-40B4-BE49-F238E27FC236}">
                <a16:creationId xmlns:a16="http://schemas.microsoft.com/office/drawing/2014/main" id="{CB5AE364-6F83-8CA7-964A-653DB40CD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1" y="1990725"/>
            <a:ext cx="56388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of the sequential circuit is shown right-side. Since the circuit has no outputs, the directed lines out of circles are marked with one binary number only to designate the value of input x.</a:t>
            </a:r>
          </a:p>
        </p:txBody>
      </p:sp>
      <p:pic>
        <p:nvPicPr>
          <p:cNvPr id="77830" name="Picture 4" descr="AACFLQN0">
            <a:extLst>
              <a:ext uri="{FF2B5EF4-FFF2-40B4-BE49-F238E27FC236}">
                <a16:creationId xmlns:a16="http://schemas.microsoft.com/office/drawing/2014/main" id="{3CDEA642-FA2D-7255-1B8A-47B7FB976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1" y="1914525"/>
            <a:ext cx="3656013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0A3F05-4FC4-4A4A-91CB-CB9CEDA55D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21</a:t>
            </a:fld>
            <a:endParaRPr lang="en-US" alt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85E6CB3-A2DC-D744-8E63-61AF42926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0821" y="983865"/>
            <a:ext cx="3525837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23825" indent="-111125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1) FF Input equation: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800" dirty="0">
                <a:latin typeface="Comic Sans MS" panose="030F0702030302020204" pitchFamily="66" charset="0"/>
              </a:rPr>
              <a:t>J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1800" dirty="0">
                <a:latin typeface="Comic Sans MS" panose="030F0702030302020204" pitchFamily="66" charset="0"/>
              </a:rPr>
              <a:t> = B	K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1800" dirty="0">
                <a:latin typeface="Comic Sans MS" panose="030F0702030302020204" pitchFamily="66" charset="0"/>
              </a:rPr>
              <a:t> = Bx’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800" dirty="0">
                <a:latin typeface="Comic Sans MS" panose="030F0702030302020204" pitchFamily="66" charset="0"/>
              </a:rPr>
              <a:t>J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B</a:t>
            </a:r>
            <a:r>
              <a:rPr lang="en-US" altLang="en-US" sz="1800" dirty="0">
                <a:latin typeface="Comic Sans MS" panose="030F0702030302020204" pitchFamily="66" charset="0"/>
              </a:rPr>
              <a:t> = x’	K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B</a:t>
            </a:r>
            <a:r>
              <a:rPr lang="en-US" altLang="en-US" sz="1800" dirty="0">
                <a:latin typeface="Comic Sans MS" panose="030F0702030302020204" pitchFamily="66" charset="0"/>
              </a:rPr>
              <a:t> = A </a:t>
            </a:r>
            <a:r>
              <a:rPr lang="en-US" altLang="en-US" sz="1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⊕ x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2) </a:t>
            </a:r>
            <a:r>
              <a:rPr lang="en-US" altLang="en-US" sz="1900" dirty="0">
                <a:solidFill>
                  <a:srgbClr val="FF0000"/>
                </a:solidFill>
              </a:rPr>
              <a:t>State equation and output: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+mn-lt"/>
              </a:rPr>
              <a:t>Characteristic equation:</a:t>
            </a:r>
            <a:endParaRPr lang="en-US" altLang="en-US" sz="1900" dirty="0">
              <a:solidFill>
                <a:srgbClr val="0070C0"/>
              </a:solidFill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A(t+1) = J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2000" dirty="0">
                <a:latin typeface="Comic Sans MS" panose="030F0702030302020204" pitchFamily="66" charset="0"/>
              </a:rPr>
              <a:t>A’ + K’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2000" dirty="0">
                <a:latin typeface="Comic Sans MS" panose="030F0702030302020204" pitchFamily="66" charset="0"/>
              </a:rPr>
              <a:t>A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B(t+1) = J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B</a:t>
            </a:r>
            <a:r>
              <a:rPr lang="en-US" altLang="en-US" sz="2000" dirty="0">
                <a:latin typeface="Comic Sans MS" panose="030F0702030302020204" pitchFamily="66" charset="0"/>
              </a:rPr>
              <a:t>B’ + K’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B</a:t>
            </a:r>
            <a:r>
              <a:rPr lang="en-US" altLang="en-US" sz="2000" dirty="0">
                <a:latin typeface="Comic Sans MS" panose="030F0702030302020204" pitchFamily="66" charset="0"/>
              </a:rPr>
              <a:t>B</a:t>
            </a:r>
            <a:endParaRPr lang="en-US" altLang="en-US" sz="2000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0070C0"/>
                </a:solidFill>
                <a:latin typeface="+mn-lt"/>
              </a:rPr>
              <a:t>State equation: 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A(t+1) = BA’ + (Bx’)’A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          = A’B + AB’ + Ax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B(t+1) = </a:t>
            </a:r>
            <a:r>
              <a:rPr lang="en-US" altLang="en-US" sz="2000" dirty="0" err="1">
                <a:latin typeface="Comic Sans MS" panose="030F0702030302020204" pitchFamily="66" charset="0"/>
              </a:rPr>
              <a:t>x’B</a:t>
            </a:r>
            <a:r>
              <a:rPr lang="en-US" altLang="en-US" sz="2000" dirty="0">
                <a:latin typeface="Comic Sans MS" panose="030F0702030302020204" pitchFamily="66" charset="0"/>
              </a:rPr>
              <a:t>’ + (A 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⊕ x</a:t>
            </a:r>
            <a:r>
              <a:rPr lang="en-US" altLang="en-US" sz="2000" dirty="0">
                <a:latin typeface="Comic Sans MS" panose="030F0702030302020204" pitchFamily="66" charset="0"/>
              </a:rPr>
              <a:t>)’B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          = </a:t>
            </a:r>
            <a:r>
              <a:rPr lang="en-US" altLang="en-US" sz="2000" dirty="0" err="1">
                <a:latin typeface="Comic Sans MS" panose="030F0702030302020204" pitchFamily="66" charset="0"/>
              </a:rPr>
              <a:t>B’x</a:t>
            </a:r>
            <a:r>
              <a:rPr lang="en-US" altLang="en-US" sz="2000" dirty="0">
                <a:latin typeface="Comic Sans MS" panose="030F0702030302020204" pitchFamily="66" charset="0"/>
              </a:rPr>
              <a:t>’ + </a:t>
            </a:r>
            <a:r>
              <a:rPr lang="en-US" altLang="en-US" sz="2000" dirty="0" err="1">
                <a:latin typeface="Comic Sans MS" panose="030F0702030302020204" pitchFamily="66" charset="0"/>
              </a:rPr>
              <a:t>ABx</a:t>
            </a:r>
            <a:r>
              <a:rPr lang="en-US" altLang="en-US" sz="2000" dirty="0">
                <a:latin typeface="Comic Sans MS" panose="030F0702030302020204" pitchFamily="66" charset="0"/>
              </a:rPr>
              <a:t> + </a:t>
            </a:r>
            <a:r>
              <a:rPr lang="en-US" altLang="en-US" sz="2000" dirty="0" err="1">
                <a:latin typeface="Comic Sans MS" panose="030F0702030302020204" pitchFamily="66" charset="0"/>
              </a:rPr>
              <a:t>A’Bx</a:t>
            </a:r>
            <a:r>
              <a:rPr lang="en-US" altLang="en-US" sz="2000" dirty="0">
                <a:latin typeface="Comic Sans MS" panose="030F0702030302020204" pitchFamily="66" charset="0"/>
              </a:rPr>
              <a:t>’</a:t>
            </a:r>
            <a:endParaRPr lang="en-US" altLang="en-US" sz="2000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3) State table.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4) State diagram.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endParaRPr lang="en-US" altLang="en-US" sz="1900" dirty="0"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  <a:tabLst>
                <a:tab pos="2957513" algn="l"/>
              </a:tabLst>
            </a:pPr>
            <a:endParaRPr lang="en-US" altLang="en-US" sz="19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960B0677-C612-B040-886A-CB1B2FE4C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996" y="983865"/>
            <a:ext cx="5820825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en-US" altLang="en-US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Analysis of JK FF: summary</a:t>
            </a:r>
          </a:p>
        </p:txBody>
      </p:sp>
      <p:pic>
        <p:nvPicPr>
          <p:cNvPr id="7" name="Picture 4" descr="AACFLQM0">
            <a:extLst>
              <a:ext uri="{FF2B5EF4-FFF2-40B4-BE49-F238E27FC236}">
                <a16:creationId xmlns:a16="http://schemas.microsoft.com/office/drawing/2014/main" id="{E5B6D0D7-3D3A-2E4E-90C9-9CE5CF6D9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2" y="1588598"/>
            <a:ext cx="5347215" cy="545037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27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Slide Number Placeholder 3">
            <a:extLst>
              <a:ext uri="{FF2B5EF4-FFF2-40B4-BE49-F238E27FC236}">
                <a16:creationId xmlns:a16="http://schemas.microsoft.com/office/drawing/2014/main" id="{C68ED2C6-3902-A7B9-4411-FBF7D3AE757A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4129F05-A3CC-45D5-8EA1-01FC3C9DA4C4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000"/>
          </a:p>
        </p:txBody>
      </p:sp>
      <p:sp>
        <p:nvSpPr>
          <p:cNvPr id="79876" name="Text Box 2">
            <a:extLst>
              <a:ext uri="{FF2B5EF4-FFF2-40B4-BE49-F238E27FC236}">
                <a16:creationId xmlns:a16="http://schemas.microsoft.com/office/drawing/2014/main" id="{E1F759C6-10D9-E792-C769-EF3358DAD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9139" y="1049338"/>
            <a:ext cx="5241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T flip-flops</a:t>
            </a:r>
          </a:p>
        </p:txBody>
      </p:sp>
      <p:sp>
        <p:nvSpPr>
          <p:cNvPr id="79877" name="Rectangle 3">
            <a:extLst>
              <a:ext uri="{FF2B5EF4-FFF2-40B4-BE49-F238E27FC236}">
                <a16:creationId xmlns:a16="http://schemas.microsoft.com/office/drawing/2014/main" id="{FC830C33-4EF3-509E-2E16-941D9F4D9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5387" y="2114551"/>
            <a:ext cx="9801225" cy="3496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Similar to the analysis with </a:t>
            </a:r>
            <a:r>
              <a:rPr lang="en-US" altLang="en-US" i="1" dirty="0">
                <a:latin typeface="Comic Sans MS" panose="030F0702030302020204" pitchFamily="66" charset="0"/>
              </a:rPr>
              <a:t>JK </a:t>
            </a:r>
            <a:r>
              <a:rPr lang="en-US" altLang="en-US" dirty="0">
                <a:latin typeface="Comic Sans MS" panose="030F0702030302020204" pitchFamily="66" charset="0"/>
              </a:rPr>
              <a:t>flip-flops, the state table can be obtained by using characteristic table or the characteristic equation	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Q(t+1) = T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Q = T’Q + TQ’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Consider the sequential circuit given in the next slide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It has two flip-flops A and B, one input x, and one output y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Slide Number Placeholder 3">
            <a:extLst>
              <a:ext uri="{FF2B5EF4-FFF2-40B4-BE49-F238E27FC236}">
                <a16:creationId xmlns:a16="http://schemas.microsoft.com/office/drawing/2014/main" id="{7C8515EF-47E3-5229-17C8-73C9D445D99D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8F2C75C-7DD6-46AA-ABC0-75A9027E5C5D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000"/>
          </a:p>
        </p:txBody>
      </p:sp>
      <p:sp>
        <p:nvSpPr>
          <p:cNvPr id="81924" name="Text Box 2">
            <a:extLst>
              <a:ext uri="{FF2B5EF4-FFF2-40B4-BE49-F238E27FC236}">
                <a16:creationId xmlns:a16="http://schemas.microsoft.com/office/drawing/2014/main" id="{6EEF8CA6-2214-7ACD-BFE3-3B369866B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5239" y="1015799"/>
            <a:ext cx="70008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T flip-flops (Contd.)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384DB555-A5E4-CB6C-D032-1123AED6B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7588" y="1704975"/>
            <a:ext cx="7496175" cy="40195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Slide Number Placeholder 3">
            <a:extLst>
              <a:ext uri="{FF2B5EF4-FFF2-40B4-BE49-F238E27FC236}">
                <a16:creationId xmlns:a16="http://schemas.microsoft.com/office/drawing/2014/main" id="{E7E1D2B7-F524-AF8A-B748-9B408CB5ADF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3BF12C89-3F33-44EB-B34D-D9B894F7EC2A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en-US" sz="1000"/>
          </a:p>
        </p:txBody>
      </p:sp>
      <p:sp>
        <p:nvSpPr>
          <p:cNvPr id="83972" name="Text Box 2">
            <a:extLst>
              <a:ext uri="{FF2B5EF4-FFF2-40B4-BE49-F238E27FC236}">
                <a16:creationId xmlns:a16="http://schemas.microsoft.com/office/drawing/2014/main" id="{A9F8EE27-3A8F-4D8C-E155-F90288217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6189" y="958850"/>
            <a:ext cx="70008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T flip-flops (Contd.)</a:t>
            </a:r>
          </a:p>
        </p:txBody>
      </p:sp>
      <p:sp>
        <p:nvSpPr>
          <p:cNvPr id="83973" name="Rectangle 3">
            <a:extLst>
              <a:ext uri="{FF2B5EF4-FFF2-40B4-BE49-F238E27FC236}">
                <a16:creationId xmlns:a16="http://schemas.microsoft.com/office/drawing/2014/main" id="{F28AE8EE-6514-E9ED-BB82-8E3C4FF6A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2" y="1409700"/>
            <a:ext cx="10810875" cy="470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It can be described algebraically by two input equations and one output equation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T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 = Bx,	T</a:t>
            </a:r>
            <a:r>
              <a:rPr lang="en-US" altLang="en-US" baseline="-25000" dirty="0">
                <a:latin typeface="Comic Sans MS" panose="030F0702030302020204" pitchFamily="66" charset="0"/>
              </a:rPr>
              <a:t>B </a:t>
            </a:r>
            <a:r>
              <a:rPr lang="en-US" altLang="en-US" dirty="0">
                <a:latin typeface="Comic Sans MS" panose="030F0702030302020204" pitchFamily="66" charset="0"/>
              </a:rPr>
              <a:t>= x,	y = AB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characteristic equations are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A(t+1) = T</a:t>
            </a:r>
            <a:r>
              <a:rPr lang="en-US" altLang="en-US" baseline="-25000" dirty="0">
                <a:latin typeface="Comic Sans MS" panose="030F0702030302020204" pitchFamily="66" charset="0"/>
              </a:rPr>
              <a:t>A</a:t>
            </a:r>
            <a:r>
              <a:rPr lang="en-US" altLang="en-US" dirty="0">
                <a:latin typeface="Comic Sans MS" panose="030F0702030302020204" pitchFamily="66" charset="0"/>
              </a:rPr>
              <a:t>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A,		B(t+1) = T</a:t>
            </a:r>
            <a:r>
              <a:rPr lang="en-US" altLang="en-US" baseline="-25000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B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 ⊕ B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Substituting the input equations with characteristic equations we get</a:t>
            </a: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A(t+1) = (Bx)’A + (Bx)A’ = AB’ + Ax’ + </a:t>
            </a:r>
            <a:r>
              <a:rPr lang="en-US" altLang="en-US" dirty="0" err="1">
                <a:latin typeface="Comic Sans MS" panose="030F0702030302020204" pitchFamily="66" charset="0"/>
              </a:rPr>
              <a:t>A’Bx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B(t+1) = x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B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Slide Number Placeholder 3">
            <a:extLst>
              <a:ext uri="{FF2B5EF4-FFF2-40B4-BE49-F238E27FC236}">
                <a16:creationId xmlns:a16="http://schemas.microsoft.com/office/drawing/2014/main" id="{72930813-2EA8-BF38-C006-1848C502FE1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90780E1-FB0B-48C1-9723-1BCBA684E88E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en-US" sz="1000"/>
          </a:p>
        </p:txBody>
      </p:sp>
      <p:sp>
        <p:nvSpPr>
          <p:cNvPr id="86020" name="Text Box 2">
            <a:extLst>
              <a:ext uri="{FF2B5EF4-FFF2-40B4-BE49-F238E27FC236}">
                <a16:creationId xmlns:a16="http://schemas.microsoft.com/office/drawing/2014/main" id="{A155F252-38D2-D071-DBD2-249BCE102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562" y="1006543"/>
            <a:ext cx="70008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T flip-flops (Contd.)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303C32BE-539F-AD4C-906D-968C453A2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1600201"/>
            <a:ext cx="52816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>
                <a:latin typeface="Comic Sans MS" panose="030F0702030302020204" pitchFamily="66" charset="0"/>
              </a:rPr>
              <a:t>The state table is as follows:</a:t>
            </a:r>
          </a:p>
        </p:txBody>
      </p:sp>
      <p:pic>
        <p:nvPicPr>
          <p:cNvPr id="86022" name="Picture 6">
            <a:extLst>
              <a:ext uri="{FF2B5EF4-FFF2-40B4-BE49-F238E27FC236}">
                <a16:creationId xmlns:a16="http://schemas.microsoft.com/office/drawing/2014/main" id="{43365537-1332-5B46-7016-7D7B99256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00276"/>
            <a:ext cx="662940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8C178B62-795F-8E74-B407-D6235714E941}"/>
              </a:ext>
            </a:extLst>
          </p:cNvPr>
          <p:cNvSpPr txBox="1"/>
          <p:nvPr/>
        </p:nvSpPr>
        <p:spPr>
          <a:xfrm>
            <a:off x="8417719" y="2390776"/>
            <a:ext cx="3774281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A(t+1) = AB’ + Ax’ + </a:t>
            </a:r>
            <a:r>
              <a:rPr lang="en-US" altLang="en-US" dirty="0" err="1">
                <a:latin typeface="Comic Sans MS" panose="030F0702030302020204" pitchFamily="66" charset="0"/>
              </a:rPr>
              <a:t>A’Bx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B(t+1) = x 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⊕ B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Slide Number Placeholder 3">
            <a:extLst>
              <a:ext uri="{FF2B5EF4-FFF2-40B4-BE49-F238E27FC236}">
                <a16:creationId xmlns:a16="http://schemas.microsoft.com/office/drawing/2014/main" id="{2E779A70-FE30-96BD-54EB-82DDEFCF7E9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614B5E0-23C8-4188-8AAF-56BC0083F42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en-US" sz="1000"/>
          </a:p>
        </p:txBody>
      </p:sp>
      <p:sp>
        <p:nvSpPr>
          <p:cNvPr id="88068" name="Text Box 2">
            <a:extLst>
              <a:ext uri="{FF2B5EF4-FFF2-40B4-BE49-F238E27FC236}">
                <a16:creationId xmlns:a16="http://schemas.microsoft.com/office/drawing/2014/main" id="{3DF50CCF-D279-1E6C-FCC5-BAE544A10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9812" y="1006192"/>
            <a:ext cx="70008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with T flip-flops (Contd.)</a:t>
            </a:r>
          </a:p>
        </p:txBody>
      </p:sp>
      <p:sp>
        <p:nvSpPr>
          <p:cNvPr id="88069" name="Rectangle 3">
            <a:extLst>
              <a:ext uri="{FF2B5EF4-FFF2-40B4-BE49-F238E27FC236}">
                <a16:creationId xmlns:a16="http://schemas.microsoft.com/office/drawing/2014/main" id="{8C2D1BC9-13A1-5FBB-ADFD-0C2B6EF3D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6" y="2242572"/>
            <a:ext cx="6162674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is in right-side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output is only a function of current state, not the input, and that is why the output is written inside state circles</a:t>
            </a:r>
          </a:p>
        </p:txBody>
      </p:sp>
      <p:pic>
        <p:nvPicPr>
          <p:cNvPr id="88070" name="Picture 5">
            <a:extLst>
              <a:ext uri="{FF2B5EF4-FFF2-40B4-BE49-F238E27FC236}">
                <a16:creationId xmlns:a16="http://schemas.microsoft.com/office/drawing/2014/main" id="{F3B5D33F-23B5-1CB8-B3B9-3BC72108A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701" y="1709738"/>
            <a:ext cx="41687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0A3F05-4FC4-4A4A-91CB-CB9CEDA55D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27</a:t>
            </a:fld>
            <a:endParaRPr lang="en-US" alt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85E6CB3-A2DC-D744-8E63-61AF42926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2564" y="592010"/>
            <a:ext cx="4226682" cy="662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23825" indent="-111125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1) FF Input equation: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800" dirty="0">
                <a:latin typeface="Comic Sans MS" panose="030F0702030302020204" pitchFamily="66" charset="0"/>
              </a:rPr>
              <a:t>T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1800" dirty="0">
                <a:latin typeface="Comic Sans MS" panose="030F0702030302020204" pitchFamily="66" charset="0"/>
              </a:rPr>
              <a:t> = Bx,	         T</a:t>
            </a:r>
            <a:r>
              <a:rPr lang="en-US" altLang="en-US" sz="1800" baseline="-25000" dirty="0">
                <a:latin typeface="Comic Sans MS" panose="030F0702030302020204" pitchFamily="66" charset="0"/>
              </a:rPr>
              <a:t>B </a:t>
            </a:r>
            <a:r>
              <a:rPr lang="en-US" altLang="en-US" sz="1800" dirty="0">
                <a:latin typeface="Comic Sans MS" panose="030F0702030302020204" pitchFamily="66" charset="0"/>
              </a:rPr>
              <a:t>= x,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2) </a:t>
            </a:r>
            <a:r>
              <a:rPr lang="en-US" altLang="en-US" sz="1900" dirty="0">
                <a:solidFill>
                  <a:srgbClr val="FF0000"/>
                </a:solidFill>
              </a:rPr>
              <a:t>State equation and output: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+mn-lt"/>
              </a:rPr>
              <a:t>Characteristic equation:</a:t>
            </a:r>
            <a:endParaRPr lang="en-US" altLang="en-US" sz="1900" dirty="0">
              <a:solidFill>
                <a:srgbClr val="0070C0"/>
              </a:solidFill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A(t+1) =T ‘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A 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 + </a:t>
            </a:r>
            <a:r>
              <a:rPr lang="en-US" altLang="en-US" sz="2000" dirty="0">
                <a:latin typeface="Comic Sans MS" panose="030F0702030302020204" pitchFamily="66" charset="0"/>
              </a:rPr>
              <a:t>T</a:t>
            </a:r>
            <a:r>
              <a:rPr lang="en-US" altLang="en-US" sz="2000" baseline="-25000" dirty="0">
                <a:latin typeface="Comic Sans MS" panose="030F0702030302020204" pitchFamily="66" charset="0"/>
              </a:rPr>
              <a:t>A</a:t>
            </a:r>
            <a:r>
              <a:rPr lang="en-US" altLang="en-US" sz="2000" dirty="0">
                <a:latin typeface="Comic Sans MS" panose="030F0702030302020204" pitchFamily="66" charset="0"/>
              </a:rPr>
              <a:t> A’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B(t+1) = T’</a:t>
            </a:r>
            <a:r>
              <a:rPr lang="en-US" altLang="en-US" sz="2000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B +T</a:t>
            </a:r>
            <a:r>
              <a:rPr lang="en-US" altLang="en-US" sz="2000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B’</a:t>
            </a:r>
            <a:endParaRPr lang="en-US" altLang="en-US" sz="2000" i="1" dirty="0">
              <a:latin typeface="Comic Sans MS" panose="030F0702030302020204" pitchFamily="66" charset="0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0070C0"/>
                </a:solidFill>
                <a:latin typeface="+mn-lt"/>
              </a:rPr>
              <a:t>State equation:  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A(t+1) = (Bx)’A + (Bx)A’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          = AB’ + Ax’ + </a:t>
            </a:r>
            <a:r>
              <a:rPr lang="en-US" altLang="en-US" sz="2000" dirty="0" err="1">
                <a:latin typeface="Comic Sans MS" panose="030F0702030302020204" pitchFamily="66" charset="0"/>
              </a:rPr>
              <a:t>A’Bx</a:t>
            </a:r>
            <a:endParaRPr lang="en-US" altLang="en-US" sz="2000" dirty="0">
              <a:latin typeface="Comic Sans MS" panose="030F0702030302020204" pitchFamily="66" charset="0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B(t+1) = 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x’ B +x B’</a:t>
            </a:r>
            <a:endParaRPr lang="en-US" altLang="en-US" sz="2000" i="1" dirty="0">
              <a:latin typeface="Comic Sans MS" panose="030F0702030302020204" pitchFamily="66" charset="0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          =x </a:t>
            </a:r>
            <a:r>
              <a:rPr lang="en-US" altLang="en-US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⊕ B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State of the output:</a:t>
            </a: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2000" dirty="0">
                <a:latin typeface="Comic Sans MS" panose="030F0702030302020204" pitchFamily="66" charset="0"/>
              </a:rPr>
              <a:t>y = AB</a:t>
            </a:r>
            <a:endParaRPr lang="en-US" altLang="en-US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3) State table.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r>
              <a:rPr lang="en-US" altLang="en-US" sz="1900" dirty="0">
                <a:solidFill>
                  <a:srgbClr val="FF0000"/>
                </a:solidFill>
                <a:latin typeface="+mn-lt"/>
              </a:rPr>
              <a:t>4) State diagram (Moore)</a:t>
            </a:r>
          </a:p>
          <a:p>
            <a:pPr marL="12700" algn="l" rtl="0">
              <a:spcBef>
                <a:spcPct val="30000"/>
              </a:spcBef>
              <a:buClr>
                <a:schemeClr val="accent2"/>
              </a:buClr>
              <a:buSzTx/>
              <a:buNone/>
            </a:pPr>
            <a:endParaRPr lang="en-US" altLang="en-US" sz="1900" dirty="0">
              <a:latin typeface="+mn-lt"/>
            </a:endParaRPr>
          </a:p>
          <a:p>
            <a:pPr algn="l" rtl="0">
              <a:spcBef>
                <a:spcPct val="30000"/>
              </a:spcBef>
              <a:buClr>
                <a:schemeClr val="accent2"/>
              </a:buClr>
              <a:buSzTx/>
              <a:buNone/>
              <a:tabLst>
                <a:tab pos="2957513" algn="l"/>
              </a:tabLst>
            </a:pPr>
            <a:endParaRPr lang="en-US" altLang="en-US" sz="19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960B0677-C612-B040-886A-CB1B2FE4C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142" y="1115885"/>
            <a:ext cx="5583581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en-US" altLang="en-US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Analysis of T FF: summary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DCB08DEA-5AC2-9047-BCB3-FF78279F7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754" y="1898287"/>
            <a:ext cx="4663246" cy="4343400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03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Slide Number Placeholder 3">
            <a:extLst>
              <a:ext uri="{FF2B5EF4-FFF2-40B4-BE49-F238E27FC236}">
                <a16:creationId xmlns:a16="http://schemas.microsoft.com/office/drawing/2014/main" id="{62C13CCD-B985-D806-1D12-DABC6F4134B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3617DBF-92DA-4C8A-8ED4-292D57CBD41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000"/>
          </a:p>
        </p:txBody>
      </p:sp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38515695-464C-4EFD-8DA2-7355D5C66582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86D9662-7D17-4D5D-A2B2-F10E69374733}" type="datetime1">
              <a:rPr lang="ar-SA"/>
              <a:pPr>
                <a:defRPr/>
              </a:pPr>
              <a:t>24/01/1445</a:t>
            </a:fld>
            <a:endParaRPr lang="en-US"/>
          </a:p>
        </p:txBody>
      </p:sp>
      <p:sp>
        <p:nvSpPr>
          <p:cNvPr id="90116" name="Text Box 2">
            <a:extLst>
              <a:ext uri="{FF2B5EF4-FFF2-40B4-BE49-F238E27FC236}">
                <a16:creationId xmlns:a16="http://schemas.microsoft.com/office/drawing/2014/main" id="{02DF8158-01C0-7CEF-0BD2-F60A9CB01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4260" y="930342"/>
            <a:ext cx="541045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Design Sequential circuits</a:t>
            </a:r>
          </a:p>
        </p:txBody>
      </p:sp>
      <p:sp>
        <p:nvSpPr>
          <p:cNvPr id="90117" name="Rectangle 3">
            <a:extLst>
              <a:ext uri="{FF2B5EF4-FFF2-40B4-BE49-F238E27FC236}">
                <a16:creationId xmlns:a16="http://schemas.microsoft.com/office/drawing/2014/main" id="{0A40D26F-B0FB-5625-13CD-D9E1929E6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1575" y="2019300"/>
            <a:ext cx="8953500" cy="437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procedure for designing synchronous sequential circuit is: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Translate the design specifications to the state diagram for the circuit</a:t>
            </a:r>
          </a:p>
          <a:p>
            <a:pPr lvl="1" algn="l" rtl="0" eaLnBrk="1" hangingPunct="1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Assign binary values to the states</a:t>
            </a:r>
          </a:p>
          <a:p>
            <a:pPr lvl="1" algn="l" rtl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Obtain the binary coded state table</a:t>
            </a:r>
          </a:p>
          <a:p>
            <a:pPr lvl="1" algn="l" rtl="0" eaLnBrk="1" hangingPunct="1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endParaRPr lang="en-US" altLang="en-US" sz="2400" dirty="0">
              <a:latin typeface="Comic Sans MS" panose="030F0702030302020204" pitchFamily="66" charset="0"/>
            </a:endParaRP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endParaRPr lang="en-US" alt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1750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Slide Number Placeholder 3">
            <a:extLst>
              <a:ext uri="{FF2B5EF4-FFF2-40B4-BE49-F238E27FC236}">
                <a16:creationId xmlns:a16="http://schemas.microsoft.com/office/drawing/2014/main" id="{62C13CCD-B985-D806-1D12-DABC6F4134B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3617DBF-92DA-4C8A-8ED4-292D57CBD41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en-US" sz="1000"/>
          </a:p>
        </p:txBody>
      </p:sp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38515695-464C-4EFD-8DA2-7355D5C66582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86D9662-7D17-4D5D-A2B2-F10E69374733}" type="datetime1">
              <a:rPr lang="ar-SA"/>
              <a:pPr>
                <a:defRPr/>
              </a:pPr>
              <a:t>24/01/1445</a:t>
            </a:fld>
            <a:endParaRPr lang="en-US"/>
          </a:p>
        </p:txBody>
      </p:sp>
      <p:sp>
        <p:nvSpPr>
          <p:cNvPr id="90116" name="Text Box 2">
            <a:extLst>
              <a:ext uri="{FF2B5EF4-FFF2-40B4-BE49-F238E27FC236}">
                <a16:creationId xmlns:a16="http://schemas.microsoft.com/office/drawing/2014/main" id="{02DF8158-01C0-7CEF-0BD2-F60A9CB01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4260" y="930342"/>
            <a:ext cx="541045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Design Sequential circuits</a:t>
            </a:r>
          </a:p>
        </p:txBody>
      </p:sp>
      <p:sp>
        <p:nvSpPr>
          <p:cNvPr id="90117" name="Rectangle 3">
            <a:extLst>
              <a:ext uri="{FF2B5EF4-FFF2-40B4-BE49-F238E27FC236}">
                <a16:creationId xmlns:a16="http://schemas.microsoft.com/office/drawing/2014/main" id="{0A40D26F-B0FB-5625-13CD-D9E1929E6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300" y="1524000"/>
            <a:ext cx="89535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endParaRPr lang="en-US" altLang="en-US" sz="2400" dirty="0">
              <a:latin typeface="Comic Sans MS" panose="030F0702030302020204" pitchFamily="66" charset="0"/>
            </a:endParaRPr>
          </a:p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 startAt="3"/>
            </a:pPr>
            <a:r>
              <a:rPr lang="en-US" altLang="en-US" sz="2400" dirty="0">
                <a:latin typeface="Comic Sans MS" panose="030F0702030302020204" pitchFamily="66" charset="0"/>
              </a:rPr>
              <a:t>Choose the type of flip-flops to be used</a:t>
            </a:r>
          </a:p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 startAt="3"/>
            </a:pPr>
            <a:r>
              <a:rPr lang="en-US" altLang="en-US" sz="2400" dirty="0">
                <a:latin typeface="Comic Sans MS" panose="030F0702030302020204" pitchFamily="66" charset="0"/>
              </a:rPr>
              <a:t>Derive the simplified flip-flop input equations and output equations</a:t>
            </a:r>
          </a:p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 startAt="3"/>
            </a:pPr>
            <a:r>
              <a:rPr lang="en-US" altLang="en-US" sz="2400" dirty="0">
                <a:latin typeface="Comic Sans MS" panose="030F0702030302020204" pitchFamily="66" charset="0"/>
              </a:rPr>
              <a:t>Draw the logic diagram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FE5815E3-372E-120D-C5A4-5EB02B17BCC8}"/>
              </a:ext>
            </a:extLst>
          </p:cNvPr>
          <p:cNvSpPr txBox="1"/>
          <p:nvPr/>
        </p:nvSpPr>
        <p:spPr>
          <a:xfrm>
            <a:off x="359569" y="1617374"/>
            <a:ext cx="1125140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Example 1: Design 2-bit Counter using D-Flip Flops.</a:t>
            </a:r>
          </a:p>
          <a:p>
            <a:pPr lvl="1" algn="l" rtl="0" eaLnBrk="1" hangingPunct="1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dirty="0">
                <a:latin typeface="Comic Sans MS" panose="030F0702030302020204" pitchFamily="66" charset="0"/>
              </a:rPr>
              <a:t>Translate the design specifications to the state diagram for the circuit</a:t>
            </a:r>
          </a:p>
          <a:p>
            <a:pPr lvl="1" algn="l" rtl="0" eaLnBrk="1" hangingPunct="1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dirty="0">
                <a:latin typeface="Comic Sans MS" panose="030F0702030302020204" pitchFamily="66" charset="0"/>
              </a:rPr>
              <a:t>Assign binary values to the states</a:t>
            </a:r>
          </a:p>
          <a:p>
            <a:pPr lvl="1" algn="l" rtl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dirty="0">
                <a:latin typeface="Comic Sans MS" panose="030F0702030302020204" pitchFamily="66" charset="0"/>
              </a:rPr>
              <a:t>Obtain the binary coded state table</a:t>
            </a:r>
          </a:p>
          <a:p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Since </a:t>
            </a:r>
            <a:r>
              <a:rPr lang="en-US" altLang="en-US" sz="2800" dirty="0">
                <a:latin typeface="Comic Sans MS" panose="030F0702030302020204" pitchFamily="66" charset="0"/>
              </a:rPr>
              <a:t>Number of states = </a:t>
            </a:r>
            <a:r>
              <a:rPr lang="en-US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US" altLang="en-US" sz="2800" b="1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number of Flip Flops</a:t>
            </a:r>
          </a:p>
          <a:p>
            <a:r>
              <a:rPr lang="en-US" sz="2800" b="1" baseline="300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               </a:t>
            </a:r>
            <a:r>
              <a:rPr lang="en-US" sz="2800" dirty="0">
                <a:latin typeface="Comic Sans MS" panose="030F0702030302020204" pitchFamily="66" charset="0"/>
              </a:rPr>
              <a:t>4                      =  2 </a:t>
            </a:r>
            <a:r>
              <a:rPr lang="en-US" sz="2800" b="1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Number of Flip FLOPS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So, Number of Flip[ Flops = 2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We Use D-type Flip Flop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8129E724-5831-DCDB-44BF-726C28437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4825" y="3140868"/>
            <a:ext cx="318135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063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4381BE07-9843-A17C-63A3-CB81BE79E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 algn="l" rtl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None/>
            </a:pPr>
            <a:r>
              <a:rPr lang="en-US" altLang="en-US" sz="2400" dirty="0">
                <a:latin typeface="Comic Sans MS" panose="030F0702030302020204" pitchFamily="66" charset="0"/>
              </a:rPr>
              <a:t>3.Obtain the binary coded state table</a:t>
            </a:r>
          </a:p>
          <a:p>
            <a:pPr marL="457200" lvl="1" indent="0" algn="l" rtl="0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Tx/>
              <a:buNone/>
            </a:pPr>
            <a:endParaRPr lang="en-US" altLang="en-US" sz="2400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id="{A0AFDCF3-F43E-FDCE-CC61-54F4439FF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337438"/>
              </p:ext>
            </p:extLst>
          </p:nvPr>
        </p:nvGraphicFramePr>
        <p:xfrm>
          <a:off x="2105025" y="3053592"/>
          <a:ext cx="331152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00">
                  <a:extLst>
                    <a:ext uri="{9D8B030D-6E8A-4147-A177-3AD203B41FA5}">
                      <a16:colId xmlns:a16="http://schemas.microsoft.com/office/drawing/2014/main" val="2770097677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65832042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614064474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val="425352455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/>
                        <a:t>Present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0707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0415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91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989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078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9984483"/>
                  </a:ext>
                </a:extLst>
              </a:tr>
            </a:tbl>
          </a:graphicData>
        </a:graphic>
      </p:graphicFrame>
      <p:pic>
        <p:nvPicPr>
          <p:cNvPr id="4" name="صورة 3">
            <a:extLst>
              <a:ext uri="{FF2B5EF4-FFF2-40B4-BE49-F238E27FC236}">
                <a16:creationId xmlns:a16="http://schemas.microsoft.com/office/drawing/2014/main" id="{F6BAC524-4917-8471-C2C8-C11888F41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4825" y="3140868"/>
            <a:ext cx="318135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153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5E11EE71-0A26-0A8C-28F7-687E75C71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 startAt="3"/>
            </a:pPr>
            <a:r>
              <a:rPr lang="en-US" altLang="en-US" sz="2400" dirty="0">
                <a:latin typeface="Comic Sans MS" panose="030F0702030302020204" pitchFamily="66" charset="0"/>
              </a:rPr>
              <a:t>Choose the type of flip-flops to be used (D-type)</a:t>
            </a:r>
          </a:p>
          <a:p>
            <a:pPr lvl="1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Font typeface="Wingdings" panose="05000000000000000000" pitchFamily="2" charset="2"/>
              <a:buAutoNum type="arabicPeriod" startAt="3"/>
            </a:pPr>
            <a:r>
              <a:rPr lang="en-US" altLang="en-US" sz="2400" dirty="0">
                <a:latin typeface="Comic Sans MS" panose="030F0702030302020204" pitchFamily="66" charset="0"/>
              </a:rPr>
              <a:t>Derive the simplified flip-flop input equations and output equations</a:t>
            </a: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endParaRPr lang="en-US" altLang="en-US" dirty="0">
              <a:latin typeface="Comic Sans MS" panose="030F0702030302020204" pitchFamily="66" charset="0"/>
            </a:endParaRP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A(t+1) =A.B’ + A’.B</a:t>
            </a: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B(T+1) = B’</a:t>
            </a: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endParaRPr lang="en-US" altLang="en-US" dirty="0">
              <a:latin typeface="Comic Sans MS" panose="030F0702030302020204" pitchFamily="66" charset="0"/>
            </a:endParaRP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endParaRPr lang="en-US" altLang="en-US" sz="2400" dirty="0">
              <a:latin typeface="Comic Sans MS" panose="030F0702030302020204" pitchFamily="66" charset="0"/>
            </a:endParaRP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endParaRPr lang="en-US" altLang="en-US" dirty="0">
              <a:latin typeface="Comic Sans MS" panose="030F0702030302020204" pitchFamily="66" charset="0"/>
            </a:endParaRPr>
          </a:p>
          <a:p>
            <a:pPr marL="457200" lvl="1" indent="0" algn="l" rtl="0" eaLnBrk="1" hangingPunct="1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  <a:buSzTx/>
              <a:buNone/>
            </a:pPr>
            <a:endParaRPr lang="en-US" altLang="en-US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id="{5A6AE8C4-317D-E78E-0D0B-094BD0100E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499904"/>
              </p:ext>
            </p:extLst>
          </p:nvPr>
        </p:nvGraphicFramePr>
        <p:xfrm>
          <a:off x="7915275" y="2939292"/>
          <a:ext cx="331152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00">
                  <a:extLst>
                    <a:ext uri="{9D8B030D-6E8A-4147-A177-3AD203B41FA5}">
                      <a16:colId xmlns:a16="http://schemas.microsoft.com/office/drawing/2014/main" val="2770097677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65832042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614064474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val="425352455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/>
                        <a:t>Present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0707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0415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91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989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078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998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6981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5D12F5FD-9F8E-0257-0A57-589172BB9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5. </a:t>
            </a:r>
            <a:r>
              <a:rPr lang="en-US" altLang="en-US" sz="2400" dirty="0">
                <a:latin typeface="Comic Sans MS" panose="030F0702030302020204" pitchFamily="66" charset="0"/>
              </a:rPr>
              <a:t>Draw the logic diagram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id="{3E35B18D-34FE-5C35-4F47-C96FB1BAED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297185"/>
              </p:ext>
            </p:extLst>
          </p:nvPr>
        </p:nvGraphicFramePr>
        <p:xfrm>
          <a:off x="7734300" y="2805942"/>
          <a:ext cx="331152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00">
                  <a:extLst>
                    <a:ext uri="{9D8B030D-6E8A-4147-A177-3AD203B41FA5}">
                      <a16:colId xmlns:a16="http://schemas.microsoft.com/office/drawing/2014/main" val="2770097677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65832042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614064474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val="425352455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/>
                        <a:t>Present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0707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0415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91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989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078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9984483"/>
                  </a:ext>
                </a:extLst>
              </a:tr>
            </a:tbl>
          </a:graphicData>
        </a:graphic>
      </p:graphicFrame>
      <p:pic>
        <p:nvPicPr>
          <p:cNvPr id="5" name="صورة 4">
            <a:extLst>
              <a:ext uri="{FF2B5EF4-FFF2-40B4-BE49-F238E27FC236}">
                <a16:creationId xmlns:a16="http://schemas.microsoft.com/office/drawing/2014/main" id="{C139CF7E-81C3-E91A-F5C1-098F3D273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7" y="2338387"/>
            <a:ext cx="5629275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5634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FB89F74-246E-5863-EE09-001E2B37AC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E9BCC12-8BD2-4874-A69A-93DAF0E0EE23}" type="slidenum">
              <a:rPr lang="ar-SA" altLang="en-US">
                <a:latin typeface="Arial" panose="020B0604020202020204" pitchFamily="34" charset="0"/>
              </a:rPr>
              <a:pPr eaLnBrk="1" hangingPunct="1"/>
              <a:t>34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6EE2FCA5-C1D1-AC2D-375E-A06E36C64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184526"/>
            <a:ext cx="77930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zh-TW" sz="3200" b="1" dirty="0">
                <a:solidFill>
                  <a:srgbClr val="6600FF"/>
                </a:solidFill>
                <a:ea typeface="PMingLiU" pitchFamily="18" charset="-120"/>
              </a:rPr>
              <a:t>End of lecture 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9696</TotalTime>
  <Words>1924</Words>
  <Application>Microsoft Office PowerPoint</Application>
  <PresentationFormat>شاشة عريضة</PresentationFormat>
  <Paragraphs>336</Paragraphs>
  <Slides>34</Slides>
  <Notes>28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34</vt:i4>
      </vt:variant>
    </vt:vector>
  </HeadingPairs>
  <TitlesOfParts>
    <vt:vector size="42" baseType="lpstr">
      <vt:lpstr>Arial</vt:lpstr>
      <vt:lpstr>Arial Unicode MS</vt:lpstr>
      <vt:lpstr>Calibri</vt:lpstr>
      <vt:lpstr>Calibri Light</vt:lpstr>
      <vt:lpstr>Comic Sans MS</vt:lpstr>
      <vt:lpstr>Times New Roman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100</cp:revision>
  <dcterms:created xsi:type="dcterms:W3CDTF">2023-05-27T09:20:30Z</dcterms:created>
  <dcterms:modified xsi:type="dcterms:W3CDTF">2023-08-10T02:14:32Z</dcterms:modified>
</cp:coreProperties>
</file>