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mkv" ContentType="video/unknown"/>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7" r:id="rId3"/>
    <p:sldId id="368" r:id="rId4"/>
    <p:sldId id="298" r:id="rId5"/>
    <p:sldId id="257" r:id="rId6"/>
    <p:sldId id="299" r:id="rId7"/>
    <p:sldId id="258" r:id="rId8"/>
    <p:sldId id="329" r:id="rId9"/>
    <p:sldId id="369" r:id="rId10"/>
    <p:sldId id="330" r:id="rId11"/>
    <p:sldId id="331" r:id="rId12"/>
    <p:sldId id="332" r:id="rId13"/>
    <p:sldId id="333" r:id="rId14"/>
    <p:sldId id="334" r:id="rId15"/>
    <p:sldId id="335" r:id="rId16"/>
    <p:sldId id="336" r:id="rId17"/>
    <p:sldId id="337" r:id="rId18"/>
    <p:sldId id="338" r:id="rId19"/>
    <p:sldId id="339" r:id="rId20"/>
    <p:sldId id="307" r:id="rId21"/>
    <p:sldId id="308" r:id="rId22"/>
    <p:sldId id="340" r:id="rId23"/>
    <p:sldId id="341" r:id="rId24"/>
    <p:sldId id="342" r:id="rId25"/>
    <p:sldId id="343" r:id="rId26"/>
    <p:sldId id="344" r:id="rId27"/>
    <p:sldId id="345" r:id="rId28"/>
    <p:sldId id="346" r:id="rId29"/>
    <p:sldId id="347" r:id="rId30"/>
    <p:sldId id="348" r:id="rId31"/>
    <p:sldId id="349" r:id="rId32"/>
    <p:sldId id="350" r:id="rId33"/>
    <p:sldId id="351" r:id="rId34"/>
    <p:sldId id="352" r:id="rId35"/>
    <p:sldId id="353" r:id="rId36"/>
    <p:sldId id="354" r:id="rId37"/>
    <p:sldId id="355" r:id="rId38"/>
    <p:sldId id="356" r:id="rId39"/>
    <p:sldId id="357" r:id="rId40"/>
    <p:sldId id="358" r:id="rId41"/>
    <p:sldId id="359" r:id="rId42"/>
    <p:sldId id="360" r:id="rId43"/>
    <p:sldId id="361" r:id="rId44"/>
    <p:sldId id="363" r:id="rId45"/>
    <p:sldId id="364" r:id="rId46"/>
    <p:sldId id="365" r:id="rId47"/>
    <p:sldId id="366" r:id="rId48"/>
    <p:sldId id="36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E2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30-Sep-21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195566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30-Sep-21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042698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481373-F476-44D0-9C0B-AA0640A6B38B}" type="datetimeFigureOut">
              <a:rPr lang="en-US" smtClean="0"/>
              <a:t>30-Sep-21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890869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481373-F476-44D0-9C0B-AA0640A6B38B}" type="datetimeFigureOut">
              <a:rPr lang="en-US" smtClean="0"/>
              <a:t>30-Sep-21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997953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481373-F476-44D0-9C0B-AA0640A6B38B}" type="datetimeFigureOut">
              <a:rPr lang="en-US" smtClean="0"/>
              <a:t>30-Sep-21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449629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481373-F476-44D0-9C0B-AA0640A6B38B}" type="datetimeFigureOut">
              <a:rPr lang="en-US" smtClean="0"/>
              <a:t>30-Sep-21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801558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81373-F476-44D0-9C0B-AA0640A6B38B}" type="datetimeFigureOut">
              <a:rPr lang="en-US" smtClean="0"/>
              <a:t>30-Sep-21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330074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30-Sep-21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852048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30-Sep-21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512316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30-Sep-21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78152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30-Sep-21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328095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30-Sep-21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746880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30-Sep-21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306429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481373-F476-44D0-9C0B-AA0640A6B38B}" type="datetimeFigureOut">
              <a:rPr lang="en-US" smtClean="0"/>
              <a:t>30-Sep-21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605988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481373-F476-44D0-9C0B-AA0640A6B38B}" type="datetimeFigureOut">
              <a:rPr lang="en-US" smtClean="0"/>
              <a:t>30-Sep-21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231034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481373-F476-44D0-9C0B-AA0640A6B38B}" type="datetimeFigureOut">
              <a:rPr lang="en-US" smtClean="0"/>
              <a:t>30-Sep-21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9744883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481373-F476-44D0-9C0B-AA0640A6B38B}" type="datetimeFigureOut">
              <a:rPr lang="en-US" smtClean="0"/>
              <a:t>30-Sep-21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41628392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81373-F476-44D0-9C0B-AA0640A6B38B}" type="datetimeFigureOut">
              <a:rPr lang="en-US" smtClean="0"/>
              <a:t>30-Sep-21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2930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30-Sep-21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9560615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30-Sep-21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1646129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30-Sep-21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8602295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30-Sep-21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619113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1000">
              <a:srgbClr val="F0E2E9"/>
            </a:gs>
            <a:gs pos="56000">
              <a:schemeClr val="accent1">
                <a:lumMod val="21000"/>
                <a:lumOff val="79000"/>
                <a:alpha val="62000"/>
              </a:schemeClr>
            </a:gs>
            <a:gs pos="6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481373-F476-44D0-9C0B-AA0640A6B38B}" type="datetimeFigureOut">
              <a:rPr lang="en-US" smtClean="0"/>
              <a:t>30-Sep-21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24313-8A4F-4BC6-BBD8-E775E5B2E31E}" type="slidenum">
              <a:rPr lang="en-US" smtClean="0"/>
              <a:t>‹#›</a:t>
            </a:fld>
            <a:endParaRPr lang="en-US"/>
          </a:p>
        </p:txBody>
      </p:sp>
    </p:spTree>
    <p:extLst>
      <p:ext uri="{BB962C8B-B14F-4D97-AF65-F5344CB8AC3E}">
        <p14:creationId xmlns:p14="http://schemas.microsoft.com/office/powerpoint/2010/main" val="3004379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481373-F476-44D0-9C0B-AA0640A6B38B}" type="datetimeFigureOut">
              <a:rPr lang="en-US" smtClean="0"/>
              <a:t>30-Sep-21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24313-8A4F-4BC6-BBD8-E775E5B2E31E}" type="slidenum">
              <a:rPr lang="en-US" smtClean="0"/>
              <a:t>‹#›</a:t>
            </a:fld>
            <a:endParaRPr lang="en-US"/>
          </a:p>
        </p:txBody>
      </p:sp>
    </p:spTree>
    <p:extLst>
      <p:ext uri="{BB962C8B-B14F-4D97-AF65-F5344CB8AC3E}">
        <p14:creationId xmlns:p14="http://schemas.microsoft.com/office/powerpoint/2010/main" val="160309602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mkv"/><Relationship Id="rId1" Type="http://schemas.microsoft.com/office/2007/relationships/media" Target="../media/media1.mkv"/><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4800" b="1" dirty="0" smtClean="0"/>
              <a:t>Project </a:t>
            </a:r>
            <a:r>
              <a:rPr lang="en-US" sz="4800" b="1" dirty="0" smtClean="0"/>
              <a:t>Triangle </a:t>
            </a:r>
            <a:r>
              <a:rPr lang="en-US" sz="4800" b="1" dirty="0">
                <a:solidFill>
                  <a:schemeClr val="bg1"/>
                </a:solidFill>
                <a:latin typeface="+mn-lt"/>
              </a:rPr>
              <a:t/>
            </a:r>
            <a:br>
              <a:rPr lang="en-US" sz="4800" b="1" dirty="0">
                <a:solidFill>
                  <a:schemeClr val="bg1"/>
                </a:solidFill>
                <a:latin typeface="+mn-lt"/>
              </a:rPr>
            </a:br>
            <a:r>
              <a:rPr lang="en-US" sz="2800" b="1" dirty="0">
                <a:solidFill>
                  <a:schemeClr val="bg1"/>
                </a:solidFill>
                <a:latin typeface="+mn-lt"/>
              </a:rPr>
              <a:t>Chapter 5</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dirty="0"/>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smtClean="0">
                <a:solidFill>
                  <a:srgbClr val="53728A"/>
                </a:solidFill>
              </a:rPr>
              <a:t>Everyone’s </a:t>
            </a:r>
            <a:r>
              <a:rPr lang="en-US" sz="3000" b="1" dirty="0">
                <a:solidFill>
                  <a:srgbClr val="53728A"/>
                </a:solidFill>
              </a:rPr>
              <a:t>S</a:t>
            </a:r>
            <a:r>
              <a:rPr lang="en-US" sz="3000" b="1" dirty="0" smtClean="0">
                <a:solidFill>
                  <a:srgbClr val="53728A"/>
                </a:solidFill>
              </a:rPr>
              <a:t>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9904499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ROJECT .TRIANGLE.">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0"/>
            <a:ext cx="12191999" cy="6176963"/>
          </a:xfrm>
        </p:spPr>
      </p:pic>
    </p:spTree>
    <p:extLst>
      <p:ext uri="{BB962C8B-B14F-4D97-AF65-F5344CB8AC3E}">
        <p14:creationId xmlns:p14="http://schemas.microsoft.com/office/powerpoint/2010/main" val="35118231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03315" y="1408855"/>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endParaRPr lang="en-US" sz="2800" dirty="0"/>
          </a:p>
        </p:txBody>
      </p:sp>
      <p:cxnSp>
        <p:nvCxnSpPr>
          <p:cNvPr id="5" name="Elbow Connector 4"/>
          <p:cNvCxnSpPr/>
          <p:nvPr/>
        </p:nvCxnSpPr>
        <p:spPr>
          <a:xfrm rot="16200000" flipH="1">
            <a:off x="2957348" y="1867611"/>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2874365" y="2829295"/>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7" name="Elbow Connector 6"/>
          <p:cNvCxnSpPr/>
          <p:nvPr/>
        </p:nvCxnSpPr>
        <p:spPr>
          <a:xfrm flipV="1">
            <a:off x="3082564" y="938678"/>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8" name="Oval 7"/>
          <p:cNvSpPr/>
          <p:nvPr/>
        </p:nvSpPr>
        <p:spPr>
          <a:xfrm>
            <a:off x="4577273" y="375889"/>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9" name="Right Bracket 8"/>
          <p:cNvSpPr/>
          <p:nvPr/>
        </p:nvSpPr>
        <p:spPr>
          <a:xfrm>
            <a:off x="5019554" y="4285084"/>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0" name="Left Bracket 9"/>
          <p:cNvSpPr/>
          <p:nvPr/>
        </p:nvSpPr>
        <p:spPr>
          <a:xfrm>
            <a:off x="2693896" y="428508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1" name="Rectangle 10"/>
          <p:cNvSpPr/>
          <p:nvPr/>
        </p:nvSpPr>
        <p:spPr>
          <a:xfrm>
            <a:off x="2684012" y="4781763"/>
            <a:ext cx="2664960"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Triangle</a:t>
            </a:r>
          </a:p>
        </p:txBody>
      </p:sp>
      <p:sp>
        <p:nvSpPr>
          <p:cNvPr id="12" name="Right Bracket 11"/>
          <p:cNvSpPr/>
          <p:nvPr/>
        </p:nvSpPr>
        <p:spPr>
          <a:xfrm>
            <a:off x="10525192" y="545448"/>
            <a:ext cx="329418" cy="1632144"/>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7105186" y="489709"/>
            <a:ext cx="328128" cy="168788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7105186" y="897886"/>
            <a:ext cx="3749424" cy="830997"/>
          </a:xfrm>
          <a:prstGeom prst="rect">
            <a:avLst/>
          </a:prstGeom>
          <a:solidFill>
            <a:schemeClr val="bg1"/>
          </a:solidFill>
          <a:ln>
            <a:solidFill>
              <a:schemeClr val="accent1"/>
            </a:solidFill>
          </a:ln>
        </p:spPr>
        <p:txBody>
          <a:bodyPr wrap="none">
            <a:spAutoFit/>
          </a:bodyPr>
          <a:lstStyle/>
          <a:p>
            <a:r>
              <a:rPr lang="en-US" sz="2400" b="1" dirty="0"/>
              <a:t>Defining Project Outcomes: </a:t>
            </a:r>
            <a:endParaRPr lang="en-US" sz="2400" b="1" dirty="0" smtClean="0"/>
          </a:p>
          <a:p>
            <a:pPr algn="ctr"/>
            <a:r>
              <a:rPr lang="en-US" sz="2400" b="1" dirty="0" smtClean="0"/>
              <a:t>A </a:t>
            </a:r>
            <a:r>
              <a:rPr lang="en-US" sz="2400" b="1" dirty="0"/>
              <a:t>Layered Approach</a:t>
            </a:r>
          </a:p>
        </p:txBody>
      </p:sp>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57106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9667" y="2771480"/>
            <a:ext cx="6036845"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Triangle</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1</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3041090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71007" y="0"/>
            <a:ext cx="3023135" cy="75206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Triangle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pic>
        <p:nvPicPr>
          <p:cNvPr id="5" name="Picture 4"/>
          <p:cNvPicPr/>
          <p:nvPr/>
        </p:nvPicPr>
        <p:blipFill rotWithShape="1">
          <a:blip r:embed="rId3">
            <a:extLst>
              <a:ext uri="{28A0092B-C50C-407E-A947-70E740481C1C}">
                <a14:useLocalDpi xmlns:a14="http://schemas.microsoft.com/office/drawing/2010/main" val="0"/>
              </a:ext>
            </a:extLst>
          </a:blip>
          <a:srcRect l="41154" t="33276" r="39872" b="46211"/>
          <a:stretch/>
        </p:blipFill>
        <p:spPr bwMode="auto">
          <a:xfrm>
            <a:off x="0" y="1159496"/>
            <a:ext cx="7569724" cy="3949831"/>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447245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1810882"/>
            <a:ext cx="6127423" cy="523220"/>
          </a:xfrm>
          <a:prstGeom prst="rect">
            <a:avLst/>
          </a:prstGeom>
          <a:solidFill>
            <a:schemeClr val="accent2">
              <a:lumMod val="20000"/>
              <a:lumOff val="80000"/>
            </a:schemeClr>
          </a:solidFill>
          <a:ln>
            <a:solidFill>
              <a:schemeClr val="tx1"/>
            </a:solidFill>
          </a:ln>
        </p:spPr>
        <p:txBody>
          <a:bodyPr wrap="square">
            <a:spAutoFit/>
          </a:bodyPr>
          <a:lstStyle/>
          <a:p>
            <a:r>
              <a:rPr lang="en-US" sz="2800" b="1" dirty="0">
                <a:effectLst>
                  <a:outerShdw blurRad="38100" dist="38100" dir="2700000" algn="tl">
                    <a:srgbClr val="000000">
                      <a:alpha val="43137"/>
                    </a:srgbClr>
                  </a:outerShdw>
                </a:effectLst>
              </a:rPr>
              <a:t>What is the idea of the project triangle</a:t>
            </a:r>
            <a:r>
              <a:rPr lang="en-US" sz="2800" b="1" dirty="0" smtClean="0">
                <a:effectLst>
                  <a:outerShdw blurRad="38100" dist="38100" dir="2700000" algn="tl">
                    <a:srgbClr val="000000">
                      <a:alpha val="43137"/>
                    </a:srgbClr>
                  </a:outerShdw>
                </a:effectLst>
              </a:rPr>
              <a:t>?</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1" y="3122779"/>
            <a:ext cx="7437749" cy="2246769"/>
          </a:xfrm>
          <a:prstGeom prst="rect">
            <a:avLst/>
          </a:prstGeom>
          <a:solidFill>
            <a:schemeClr val="bg1">
              <a:lumMod val="95000"/>
            </a:schemeClr>
          </a:solidFill>
          <a:ln>
            <a:solidFill>
              <a:schemeClr val="tx1"/>
            </a:solidFill>
          </a:ln>
        </p:spPr>
        <p:txBody>
          <a:bodyPr wrap="square">
            <a:spAutoFit/>
          </a:bodyPr>
          <a:lstStyle/>
          <a:p>
            <a:r>
              <a:rPr lang="en-US" sz="2800" dirty="0"/>
              <a:t>The idea of the project triangle is simple: there is a continuous relationship between scope (what is and isn’t included in a project), resources (which are expended as the project continues), and schedule (the time needed).</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3023135"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Triangle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99379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18467"/>
            <a:ext cx="6570483" cy="523220"/>
          </a:xfrm>
          <a:prstGeom prst="rect">
            <a:avLst/>
          </a:prstGeom>
          <a:solidFill>
            <a:schemeClr val="accent2">
              <a:lumMod val="20000"/>
              <a:lumOff val="80000"/>
            </a:schemeClr>
          </a:solidFill>
          <a:ln>
            <a:solidFill>
              <a:schemeClr val="tx1"/>
            </a:solidFill>
          </a:ln>
        </p:spPr>
        <p:txBody>
          <a:bodyPr wrap="square">
            <a:spAutoFit/>
          </a:bodyPr>
          <a:lstStyle/>
          <a:p>
            <a:r>
              <a:rPr lang="en-US" sz="2800" b="1" dirty="0">
                <a:effectLst>
                  <a:outerShdw blurRad="38100" dist="38100" dir="2700000" algn="tl">
                    <a:srgbClr val="000000">
                      <a:alpha val="43137"/>
                    </a:srgbClr>
                  </a:outerShdw>
                </a:effectLst>
              </a:rPr>
              <a:t>What does the “triple-constraint” means?</a:t>
            </a:r>
          </a:p>
        </p:txBody>
      </p:sp>
      <p:sp>
        <p:nvSpPr>
          <p:cNvPr id="4" name="Rectangle 3"/>
          <p:cNvSpPr/>
          <p:nvPr/>
        </p:nvSpPr>
        <p:spPr>
          <a:xfrm>
            <a:off x="1" y="2265206"/>
            <a:ext cx="7993929" cy="2308324"/>
          </a:xfrm>
          <a:prstGeom prst="rect">
            <a:avLst/>
          </a:prstGeom>
          <a:solidFill>
            <a:schemeClr val="bg1">
              <a:lumMod val="95000"/>
            </a:schemeClr>
          </a:solidFill>
          <a:ln>
            <a:solidFill>
              <a:schemeClr val="tx1"/>
            </a:solidFill>
          </a:ln>
        </p:spPr>
        <p:txBody>
          <a:bodyPr wrap="square">
            <a:spAutoFit/>
          </a:bodyPr>
          <a:lstStyle/>
          <a:p>
            <a:r>
              <a:rPr lang="en-US" sz="2400" dirty="0"/>
              <a:t>The “triple-constraint” balance between the three means that it is impossible to make changes to one without affecting at least one of the others in some way—this is why some call this “the iron triangle.” Put another way, the project triangle illustrates the trade-offs that are a constant reality when completing a project.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3023135"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Triangle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 y="4714358"/>
            <a:ext cx="7993930" cy="1938992"/>
          </a:xfrm>
          <a:prstGeom prst="rect">
            <a:avLst/>
          </a:prstGeom>
          <a:solidFill>
            <a:schemeClr val="accent6">
              <a:lumMod val="20000"/>
              <a:lumOff val="80000"/>
            </a:schemeClr>
          </a:solidFill>
          <a:ln>
            <a:solidFill>
              <a:schemeClr val="tx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For instance, </a:t>
            </a:r>
            <a:r>
              <a:rPr lang="en-US" sz="2000" dirty="0"/>
              <a:t>usually costs less but takes more time than taking a taxi or driving your own car. Purchasing goods at a convenience store is quicker and available at later hours, but is almost always more expensive than shopping at a grocery store. A faster, cheaper, drive-through car wash isn’t as thorough or customizable as having your car detailed by hand, but is the budget-friendly norm.</a:t>
            </a:r>
          </a:p>
        </p:txBody>
      </p:sp>
    </p:spTree>
    <p:extLst>
      <p:ext uri="{BB962C8B-B14F-4D97-AF65-F5344CB8AC3E}">
        <p14:creationId xmlns:p14="http://schemas.microsoft.com/office/powerpoint/2010/main" val="3036995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d Cheap Fast-- an animation of the well known triangle">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5288147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2265206"/>
            <a:ext cx="7673418" cy="1200329"/>
          </a:xfrm>
          <a:prstGeom prst="rect">
            <a:avLst/>
          </a:prstGeom>
          <a:solidFill>
            <a:schemeClr val="bg1">
              <a:lumMod val="95000"/>
            </a:schemeClr>
          </a:solidFill>
          <a:ln>
            <a:solidFill>
              <a:schemeClr val="tx1"/>
            </a:solidFill>
          </a:ln>
        </p:spPr>
        <p:txBody>
          <a:bodyPr wrap="square">
            <a:spAutoFit/>
          </a:bodyPr>
          <a:lstStyle/>
          <a:p>
            <a:r>
              <a:rPr lang="en-US" sz="2400" dirty="0"/>
              <a:t>Other commonly used terms for this concept are capital or </a:t>
            </a:r>
            <a:r>
              <a:rPr lang="en-US" sz="2400" dirty="0" smtClean="0"/>
              <a:t>budget. These </a:t>
            </a:r>
            <a:r>
              <a:rPr lang="en-US" sz="2400" dirty="0"/>
              <a:t>represent the simple fact that money is the universal medium when it comes to resources.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3023135"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Triangle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Isosceles Triangle 1"/>
          <p:cNvSpPr/>
          <p:nvPr/>
        </p:nvSpPr>
        <p:spPr>
          <a:xfrm>
            <a:off x="0" y="0"/>
            <a:ext cx="2743200" cy="1385741"/>
          </a:xfrm>
          <a:prstGeom prst="triangl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000" b="1" dirty="0">
                <a:effectLst>
                  <a:outerShdw blurRad="38100" dist="38100" dir="2700000" algn="tl">
                    <a:srgbClr val="000000">
                      <a:alpha val="43137"/>
                    </a:srgbClr>
                  </a:outerShdw>
                </a:effectLst>
              </a:rPr>
              <a:t>Resources</a:t>
            </a:r>
            <a:endParaRPr lang="en-US" b="1" dirty="0">
              <a:effectLst>
                <a:outerShdw blurRad="38100" dist="38100" dir="2700000" algn="tl">
                  <a:srgbClr val="000000">
                    <a:alpha val="43137"/>
                  </a:srgbClr>
                </a:outerShdw>
              </a:effectLst>
            </a:endParaRPr>
          </a:p>
        </p:txBody>
      </p:sp>
      <p:sp>
        <p:nvSpPr>
          <p:cNvPr id="9" name="Rectangle 8"/>
          <p:cNvSpPr/>
          <p:nvPr/>
        </p:nvSpPr>
        <p:spPr>
          <a:xfrm>
            <a:off x="0" y="4853577"/>
            <a:ext cx="7673419" cy="1569660"/>
          </a:xfrm>
          <a:prstGeom prst="rect">
            <a:avLst/>
          </a:prstGeom>
          <a:solidFill>
            <a:schemeClr val="accent1">
              <a:lumMod val="20000"/>
              <a:lumOff val="80000"/>
            </a:schemeClr>
          </a:solidFill>
          <a:ln>
            <a:solidFill>
              <a:schemeClr val="tx1"/>
            </a:solidFill>
          </a:ln>
        </p:spPr>
        <p:txBody>
          <a:bodyPr wrap="square">
            <a:spAutoFit/>
          </a:bodyPr>
          <a:lstStyle/>
          <a:p>
            <a:r>
              <a:rPr lang="en-US" sz="2400" dirty="0"/>
              <a:t>Raw materials, components, tools, and overhead expenses such as facilities are essential to many projects. As such, selecting, acquiring, and managing them involves a major effort, especially for the project manager.</a:t>
            </a:r>
            <a:endParaRPr lang="en-US" sz="3200" dirty="0"/>
          </a:p>
        </p:txBody>
      </p:sp>
    </p:spTree>
    <p:extLst>
      <p:ext uri="{BB962C8B-B14F-4D97-AF65-F5344CB8AC3E}">
        <p14:creationId xmlns:p14="http://schemas.microsoft.com/office/powerpoint/2010/main" val="625621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482781"/>
            <a:ext cx="12191999" cy="1200329"/>
          </a:xfrm>
          <a:prstGeom prst="rect">
            <a:avLst/>
          </a:prstGeom>
          <a:solidFill>
            <a:schemeClr val="bg1">
              <a:lumMod val="95000"/>
            </a:schemeClr>
          </a:solidFill>
          <a:ln>
            <a:solidFill>
              <a:schemeClr val="tx1"/>
            </a:solidFill>
          </a:ln>
        </p:spPr>
        <p:txBody>
          <a:bodyPr wrap="square">
            <a:spAutoFit/>
          </a:bodyPr>
          <a:lstStyle/>
          <a:p>
            <a:r>
              <a:rPr lang="en-US" sz="2400" dirty="0"/>
              <a:t>An even bigger, more unpredictable effort often goes toward acquiring and managing the human resources—the organizational staff members and outside contractors— needed to complete the project.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3023135"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Triangle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Isosceles Triangle 1"/>
          <p:cNvSpPr/>
          <p:nvPr/>
        </p:nvSpPr>
        <p:spPr>
          <a:xfrm>
            <a:off x="1" y="0"/>
            <a:ext cx="2743200" cy="1385741"/>
          </a:xfrm>
          <a:prstGeom prst="triangl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000" b="1" dirty="0">
                <a:effectLst>
                  <a:outerShdw blurRad="38100" dist="38100" dir="2700000" algn="tl">
                    <a:srgbClr val="000000">
                      <a:alpha val="43137"/>
                    </a:srgbClr>
                  </a:outerShdw>
                </a:effectLst>
              </a:rPr>
              <a:t>Resources</a:t>
            </a:r>
            <a:endParaRPr lang="en-US" b="1" dirty="0">
              <a:effectLst>
                <a:outerShdw blurRad="38100" dist="38100" dir="2700000" algn="tl">
                  <a:srgbClr val="000000">
                    <a:alpha val="43137"/>
                  </a:srgbClr>
                </a:outerShdw>
              </a:effectLst>
            </a:endParaRPr>
          </a:p>
        </p:txBody>
      </p:sp>
      <p:sp>
        <p:nvSpPr>
          <p:cNvPr id="9" name="Rectangle 8"/>
          <p:cNvSpPr/>
          <p:nvPr/>
        </p:nvSpPr>
        <p:spPr>
          <a:xfrm>
            <a:off x="265522" y="2925933"/>
            <a:ext cx="11189616" cy="830997"/>
          </a:xfrm>
          <a:prstGeom prst="rect">
            <a:avLst/>
          </a:prstGeom>
          <a:solidFill>
            <a:schemeClr val="accent6">
              <a:lumMod val="20000"/>
              <a:lumOff val="80000"/>
            </a:schemeClr>
          </a:solidFill>
          <a:ln>
            <a:solidFill>
              <a:schemeClr val="tx1"/>
            </a:solidFill>
          </a:ln>
        </p:spPr>
        <p:txBody>
          <a:bodyPr wrap="square">
            <a:spAutoFit/>
          </a:bodyPr>
          <a:lstStyle/>
          <a:p>
            <a:pPr algn="ctr"/>
            <a:r>
              <a:rPr lang="en-US" sz="2400" dirty="0"/>
              <a:t>Of the three sides of the project triangle, resources can often be the most inflexible for several reasons:</a:t>
            </a:r>
          </a:p>
        </p:txBody>
      </p:sp>
      <p:sp>
        <p:nvSpPr>
          <p:cNvPr id="8" name="Rectangle 7"/>
          <p:cNvSpPr/>
          <p:nvPr/>
        </p:nvSpPr>
        <p:spPr>
          <a:xfrm>
            <a:off x="0" y="3932364"/>
            <a:ext cx="6144705" cy="707886"/>
          </a:xfrm>
          <a:prstGeom prst="rect">
            <a:avLst/>
          </a:prstGeom>
          <a:solidFill>
            <a:schemeClr val="accent4">
              <a:lumMod val="60000"/>
              <a:lumOff val="40000"/>
            </a:schemeClr>
          </a:solidFill>
          <a:ln>
            <a:solidFill>
              <a:schemeClr val="tx1"/>
            </a:solidFill>
          </a:ln>
        </p:spPr>
        <p:txBody>
          <a:bodyPr wrap="square">
            <a:spAutoFit/>
          </a:bodyPr>
          <a:lstStyle/>
          <a:p>
            <a:r>
              <a:rPr lang="en-US" sz="2000" dirty="0"/>
              <a:t>• Contracts frequently dictate the exact amount of capital   available.</a:t>
            </a:r>
          </a:p>
        </p:txBody>
      </p:sp>
      <p:sp>
        <p:nvSpPr>
          <p:cNvPr id="10" name="Rectangle 9"/>
          <p:cNvSpPr/>
          <p:nvPr/>
        </p:nvSpPr>
        <p:spPr>
          <a:xfrm>
            <a:off x="0" y="5259621"/>
            <a:ext cx="6144705" cy="1015663"/>
          </a:xfrm>
          <a:prstGeom prst="rect">
            <a:avLst/>
          </a:prstGeom>
          <a:solidFill>
            <a:schemeClr val="accent4">
              <a:lumMod val="60000"/>
              <a:lumOff val="40000"/>
            </a:schemeClr>
          </a:solidFill>
          <a:ln>
            <a:solidFill>
              <a:schemeClr val="tx1"/>
            </a:solidFill>
          </a:ln>
        </p:spPr>
        <p:txBody>
          <a:bodyPr wrap="square">
            <a:spAutoFit/>
          </a:bodyPr>
          <a:lstStyle/>
          <a:p>
            <a:r>
              <a:rPr lang="en-US" sz="2000" dirty="0"/>
              <a:t>• Human resources are often assigned at the beginning of the project, which gives the project leader little flexibility and few options for change.</a:t>
            </a:r>
          </a:p>
        </p:txBody>
      </p:sp>
    </p:spTree>
    <p:extLst>
      <p:ext uri="{BB962C8B-B14F-4D97-AF65-F5344CB8AC3E}">
        <p14:creationId xmlns:p14="http://schemas.microsoft.com/office/powerpoint/2010/main" val="2747274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8"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3023135"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Triangle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Isosceles Triangle 1"/>
          <p:cNvSpPr/>
          <p:nvPr/>
        </p:nvSpPr>
        <p:spPr>
          <a:xfrm>
            <a:off x="0" y="-9307"/>
            <a:ext cx="2743200" cy="1385741"/>
          </a:xfrm>
          <a:prstGeom prst="triangl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000" b="1" dirty="0">
                <a:effectLst>
                  <a:outerShdw blurRad="38100" dist="38100" dir="2700000" algn="tl">
                    <a:srgbClr val="000000">
                      <a:alpha val="43137"/>
                    </a:srgbClr>
                  </a:outerShdw>
                </a:effectLst>
              </a:rPr>
              <a:t>Resources</a:t>
            </a:r>
            <a:endParaRPr lang="en-US" b="1" dirty="0">
              <a:effectLst>
                <a:outerShdw blurRad="38100" dist="38100" dir="2700000" algn="tl">
                  <a:srgbClr val="000000">
                    <a:alpha val="43137"/>
                  </a:srgbClr>
                </a:outerShdw>
              </a:effectLst>
            </a:endParaRPr>
          </a:p>
        </p:txBody>
      </p:sp>
      <p:sp>
        <p:nvSpPr>
          <p:cNvPr id="9" name="Rectangle 8"/>
          <p:cNvSpPr/>
          <p:nvPr/>
        </p:nvSpPr>
        <p:spPr>
          <a:xfrm>
            <a:off x="0" y="1495998"/>
            <a:ext cx="12192000" cy="830997"/>
          </a:xfrm>
          <a:prstGeom prst="rect">
            <a:avLst/>
          </a:prstGeom>
          <a:solidFill>
            <a:schemeClr val="accent6">
              <a:lumMod val="20000"/>
              <a:lumOff val="80000"/>
            </a:schemeClr>
          </a:solidFill>
          <a:ln>
            <a:solidFill>
              <a:schemeClr val="tx1"/>
            </a:solidFill>
          </a:ln>
        </p:spPr>
        <p:txBody>
          <a:bodyPr wrap="square">
            <a:spAutoFit/>
          </a:bodyPr>
          <a:lstStyle/>
          <a:p>
            <a:pPr algn="ctr"/>
            <a:r>
              <a:rPr lang="en-US" sz="2400" dirty="0"/>
              <a:t>Of the three sides of the project triangle, resources can often be the most inflexible for several reasons:</a:t>
            </a:r>
          </a:p>
        </p:txBody>
      </p:sp>
      <p:sp>
        <p:nvSpPr>
          <p:cNvPr id="8" name="Rectangle 7"/>
          <p:cNvSpPr/>
          <p:nvPr/>
        </p:nvSpPr>
        <p:spPr>
          <a:xfrm>
            <a:off x="0" y="2446559"/>
            <a:ext cx="8048919" cy="1323439"/>
          </a:xfrm>
          <a:prstGeom prst="rect">
            <a:avLst/>
          </a:prstGeom>
          <a:solidFill>
            <a:schemeClr val="accent4">
              <a:lumMod val="60000"/>
              <a:lumOff val="40000"/>
            </a:schemeClr>
          </a:solidFill>
          <a:ln>
            <a:solidFill>
              <a:schemeClr val="tx1"/>
            </a:solidFill>
          </a:ln>
        </p:spPr>
        <p:txBody>
          <a:bodyPr wrap="square">
            <a:spAutoFit/>
          </a:bodyPr>
          <a:lstStyle/>
          <a:p>
            <a:r>
              <a:rPr lang="en-US" sz="2000" dirty="0" smtClean="0"/>
              <a:t>• Resources most directly tied to an organization’s “bottom line,” or profitability, and thus, carry a host of expectations and implications that can complicate the balance between “what’s best” for the team and “what’s best” for the organization.</a:t>
            </a:r>
            <a:endParaRPr lang="en-US" sz="2000" dirty="0"/>
          </a:p>
        </p:txBody>
      </p:sp>
    </p:spTree>
    <p:extLst>
      <p:ext uri="{BB962C8B-B14F-4D97-AF65-F5344CB8AC3E}">
        <p14:creationId xmlns:p14="http://schemas.microsoft.com/office/powerpoint/2010/main" val="3028812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3023135"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Triangle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Isosceles Triangle 1"/>
          <p:cNvSpPr/>
          <p:nvPr/>
        </p:nvSpPr>
        <p:spPr>
          <a:xfrm>
            <a:off x="0" y="199716"/>
            <a:ext cx="2743200" cy="1385741"/>
          </a:xfrm>
          <a:prstGeom prst="triangl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b="1" dirty="0" smtClean="0"/>
              <a:t>Schedule</a:t>
            </a:r>
            <a:endParaRPr lang="en-US" b="1" dirty="0"/>
          </a:p>
        </p:txBody>
      </p:sp>
      <p:sp>
        <p:nvSpPr>
          <p:cNvPr id="9" name="Rectangle 8"/>
          <p:cNvSpPr/>
          <p:nvPr/>
        </p:nvSpPr>
        <p:spPr>
          <a:xfrm>
            <a:off x="0" y="1863758"/>
            <a:ext cx="12192000" cy="1200329"/>
          </a:xfrm>
          <a:prstGeom prst="rect">
            <a:avLst/>
          </a:prstGeom>
          <a:solidFill>
            <a:schemeClr val="bg1"/>
          </a:solidFill>
          <a:ln>
            <a:solidFill>
              <a:schemeClr val="tx1"/>
            </a:solidFill>
          </a:ln>
        </p:spPr>
        <p:txBody>
          <a:bodyPr wrap="square">
            <a:spAutoFit/>
          </a:bodyPr>
          <a:lstStyle/>
          <a:p>
            <a:r>
              <a:rPr lang="en-US" sz="2400" dirty="0"/>
              <a:t>Schedule refers to the time it takes to plan, execute, and complete a project. The modern economy and resulting pace of business has put a great deal of emphasis on ever tightening timescales.</a:t>
            </a:r>
          </a:p>
        </p:txBody>
      </p:sp>
      <p:sp>
        <p:nvSpPr>
          <p:cNvPr id="8" name="Rectangle 7"/>
          <p:cNvSpPr/>
          <p:nvPr/>
        </p:nvSpPr>
        <p:spPr>
          <a:xfrm>
            <a:off x="-32156" y="3818547"/>
            <a:ext cx="3703163" cy="461665"/>
          </a:xfrm>
          <a:prstGeom prst="rect">
            <a:avLst/>
          </a:prstGeom>
          <a:solidFill>
            <a:schemeClr val="accent4">
              <a:lumMod val="60000"/>
              <a:lumOff val="40000"/>
            </a:schemeClr>
          </a:solidFill>
          <a:ln>
            <a:solidFill>
              <a:schemeClr val="tx1"/>
            </a:solidFill>
          </a:ln>
        </p:spPr>
        <p:txBody>
          <a:bodyPr wrap="square">
            <a:spAutoFit/>
          </a:bodyPr>
          <a:lstStyle/>
          <a:p>
            <a:r>
              <a:rPr lang="en-US" sz="2400" dirty="0"/>
              <a:t>Flexibility is an advantage</a:t>
            </a:r>
            <a:endParaRPr lang="en-US" sz="2800" dirty="0"/>
          </a:p>
        </p:txBody>
      </p:sp>
      <p:sp>
        <p:nvSpPr>
          <p:cNvPr id="10" name="Rectangle 9"/>
          <p:cNvSpPr/>
          <p:nvPr/>
        </p:nvSpPr>
        <p:spPr>
          <a:xfrm>
            <a:off x="0" y="4729814"/>
            <a:ext cx="8048919" cy="1631216"/>
          </a:xfrm>
          <a:prstGeom prst="rect">
            <a:avLst/>
          </a:prstGeom>
          <a:solidFill>
            <a:schemeClr val="tx2">
              <a:lumMod val="20000"/>
              <a:lumOff val="80000"/>
            </a:schemeClr>
          </a:solidFill>
          <a:ln>
            <a:solidFill>
              <a:schemeClr val="tx1"/>
            </a:solidFill>
          </a:ln>
        </p:spPr>
        <p:txBody>
          <a:bodyPr wrap="square">
            <a:spAutoFit/>
          </a:bodyPr>
          <a:lstStyle/>
          <a:p>
            <a:r>
              <a:rPr lang="en-US" sz="2000" dirty="0"/>
              <a:t>Schedule seems to be the most flexible aspect of the project triangle—they feel that if they can just work more efficient, longer hours, or even find shortcuts, they can shorten the time needed to complete a project, all without affecting the other sides of the triangle. It’s important for project leaders to resist this temptation, especially in the long term.</a:t>
            </a:r>
          </a:p>
        </p:txBody>
      </p:sp>
    </p:spTree>
    <p:extLst>
      <p:ext uri="{BB962C8B-B14F-4D97-AF65-F5344CB8AC3E}">
        <p14:creationId xmlns:p14="http://schemas.microsoft.com/office/powerpoint/2010/main" val="3080390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arn(inVertical)">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8"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3023135"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Triangle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Isosceles Triangle 1"/>
          <p:cNvSpPr/>
          <p:nvPr/>
        </p:nvSpPr>
        <p:spPr>
          <a:xfrm>
            <a:off x="174029" y="0"/>
            <a:ext cx="2743200" cy="1385741"/>
          </a:xfrm>
          <a:prstGeom prst="triangl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b="1" dirty="0" smtClean="0"/>
              <a:t>Schedule</a:t>
            </a:r>
            <a:endParaRPr lang="en-US" b="1" dirty="0"/>
          </a:p>
        </p:txBody>
      </p:sp>
      <p:sp>
        <p:nvSpPr>
          <p:cNvPr id="9" name="Rectangle 8"/>
          <p:cNvSpPr/>
          <p:nvPr/>
        </p:nvSpPr>
        <p:spPr>
          <a:xfrm>
            <a:off x="0" y="2039948"/>
            <a:ext cx="12192000" cy="830997"/>
          </a:xfrm>
          <a:prstGeom prst="rect">
            <a:avLst/>
          </a:prstGeom>
          <a:solidFill>
            <a:schemeClr val="bg1"/>
          </a:solidFill>
          <a:ln>
            <a:solidFill>
              <a:schemeClr val="tx1"/>
            </a:solidFill>
          </a:ln>
        </p:spPr>
        <p:txBody>
          <a:bodyPr wrap="square">
            <a:spAutoFit/>
          </a:bodyPr>
          <a:lstStyle/>
          <a:p>
            <a:r>
              <a:rPr lang="en-US" sz="2400" dirty="0"/>
              <a:t>This is because an unsustainable pace can result in more waste, burnout-related mistakes, and loss of morale, leading to lower quality work and the exodus of much-needed personnel.</a:t>
            </a:r>
          </a:p>
        </p:txBody>
      </p:sp>
      <p:sp>
        <p:nvSpPr>
          <p:cNvPr id="8" name="Rectangle 7"/>
          <p:cNvSpPr/>
          <p:nvPr/>
        </p:nvSpPr>
        <p:spPr>
          <a:xfrm>
            <a:off x="3077485" y="1417352"/>
            <a:ext cx="4868107" cy="461665"/>
          </a:xfrm>
          <a:prstGeom prst="rect">
            <a:avLst/>
          </a:prstGeom>
          <a:solidFill>
            <a:schemeClr val="accent3">
              <a:lumMod val="50000"/>
            </a:schemeClr>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What about the limitations?</a:t>
            </a:r>
          </a:p>
        </p:txBody>
      </p:sp>
      <p:sp>
        <p:nvSpPr>
          <p:cNvPr id="10" name="Rectangle 9"/>
          <p:cNvSpPr/>
          <p:nvPr/>
        </p:nvSpPr>
        <p:spPr>
          <a:xfrm>
            <a:off x="86529" y="3281785"/>
            <a:ext cx="11189616" cy="830997"/>
          </a:xfrm>
          <a:prstGeom prst="rect">
            <a:avLst/>
          </a:prstGeom>
          <a:solidFill>
            <a:schemeClr val="tx2">
              <a:lumMod val="20000"/>
              <a:lumOff val="80000"/>
            </a:schemeClr>
          </a:solidFill>
          <a:ln>
            <a:solidFill>
              <a:schemeClr val="tx1"/>
            </a:solidFill>
          </a:ln>
        </p:spPr>
        <p:txBody>
          <a:bodyPr wrap="square">
            <a:spAutoFit/>
          </a:bodyPr>
          <a:lstStyle/>
          <a:p>
            <a:r>
              <a:rPr lang="en-US" sz="2400" dirty="0"/>
              <a:t>Another factor, schedule compression, also called “fast tracking” or “crashing,” invariably comes at a cost to resources or quality. </a:t>
            </a:r>
          </a:p>
        </p:txBody>
      </p:sp>
    </p:spTree>
    <p:extLst>
      <p:ext uri="{BB962C8B-B14F-4D97-AF65-F5344CB8AC3E}">
        <p14:creationId xmlns:p14="http://schemas.microsoft.com/office/powerpoint/2010/main" val="2981250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3023135"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Triangle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Isosceles Triangle 1"/>
          <p:cNvSpPr/>
          <p:nvPr/>
        </p:nvSpPr>
        <p:spPr>
          <a:xfrm>
            <a:off x="95956" y="9174"/>
            <a:ext cx="2743200" cy="1385741"/>
          </a:xfrm>
          <a:prstGeom prst="triangl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b="1" dirty="0" smtClean="0"/>
              <a:t>Schedule</a:t>
            </a:r>
            <a:endParaRPr lang="en-US" b="1" dirty="0"/>
          </a:p>
        </p:txBody>
      </p:sp>
      <p:sp>
        <p:nvSpPr>
          <p:cNvPr id="9" name="Rectangle 8"/>
          <p:cNvSpPr/>
          <p:nvPr/>
        </p:nvSpPr>
        <p:spPr>
          <a:xfrm>
            <a:off x="188536" y="2213227"/>
            <a:ext cx="11189616" cy="830997"/>
          </a:xfrm>
          <a:prstGeom prst="rect">
            <a:avLst/>
          </a:prstGeom>
          <a:solidFill>
            <a:schemeClr val="bg1"/>
          </a:solidFill>
          <a:ln>
            <a:solidFill>
              <a:schemeClr val="tx1"/>
            </a:solidFill>
          </a:ln>
        </p:spPr>
        <p:txBody>
          <a:bodyPr wrap="square">
            <a:spAutoFit/>
          </a:bodyPr>
          <a:lstStyle/>
          <a:p>
            <a:r>
              <a:rPr lang="en-US" sz="2400" dirty="0"/>
              <a:t>When team members are added to a project, they must be trained (at additional cost) and, for some period of time, won’t work as efficiently as preexisting members. </a:t>
            </a:r>
          </a:p>
        </p:txBody>
      </p:sp>
      <p:sp>
        <p:nvSpPr>
          <p:cNvPr id="8" name="Rectangle 7"/>
          <p:cNvSpPr/>
          <p:nvPr/>
        </p:nvSpPr>
        <p:spPr>
          <a:xfrm>
            <a:off x="2992643" y="1393515"/>
            <a:ext cx="4868107" cy="461665"/>
          </a:xfrm>
          <a:prstGeom prst="rect">
            <a:avLst/>
          </a:prstGeom>
          <a:solidFill>
            <a:schemeClr val="accent3">
              <a:lumMod val="50000"/>
            </a:schemeClr>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What about the limitations?</a:t>
            </a:r>
          </a:p>
        </p:txBody>
      </p:sp>
      <p:sp>
        <p:nvSpPr>
          <p:cNvPr id="10" name="Rectangle 9"/>
          <p:cNvSpPr/>
          <p:nvPr/>
        </p:nvSpPr>
        <p:spPr>
          <a:xfrm>
            <a:off x="0" y="3078040"/>
            <a:ext cx="11934334" cy="707886"/>
          </a:xfrm>
          <a:prstGeom prst="rect">
            <a:avLst/>
          </a:prstGeom>
          <a:solidFill>
            <a:schemeClr val="tx2">
              <a:lumMod val="20000"/>
              <a:lumOff val="80000"/>
            </a:schemeClr>
          </a:solidFill>
          <a:ln>
            <a:solidFill>
              <a:schemeClr val="tx1"/>
            </a:solidFill>
          </a:ln>
        </p:spPr>
        <p:txBody>
          <a:bodyPr wrap="square">
            <a:spAutoFit/>
          </a:bodyPr>
          <a:lstStyle/>
          <a:p>
            <a:r>
              <a:rPr lang="en-US" sz="2000" dirty="0"/>
              <a:t>Additionally, more time or resources are needed to coordinate and communicate with the larger team and in turn, this faster pace taxes external dependencies such as contractors or materials providers. </a:t>
            </a:r>
          </a:p>
        </p:txBody>
      </p:sp>
      <p:sp>
        <p:nvSpPr>
          <p:cNvPr id="11" name="Rectangle 10"/>
          <p:cNvSpPr/>
          <p:nvPr/>
        </p:nvSpPr>
        <p:spPr>
          <a:xfrm>
            <a:off x="0" y="4207185"/>
            <a:ext cx="7663992" cy="1569660"/>
          </a:xfrm>
          <a:prstGeom prst="rect">
            <a:avLst/>
          </a:prstGeom>
          <a:solidFill>
            <a:schemeClr val="bg1"/>
          </a:solidFill>
          <a:ln>
            <a:solidFill>
              <a:schemeClr val="tx1"/>
            </a:solidFill>
          </a:ln>
        </p:spPr>
        <p:txBody>
          <a:bodyPr wrap="square">
            <a:spAutoFit/>
          </a:bodyPr>
          <a:lstStyle/>
          <a:p>
            <a:r>
              <a:rPr lang="en-US" sz="2400" dirty="0"/>
              <a:t>If other methods are employed, they also come at a cost. Consider, for example, how having materials shipped overnight is significantly more expensive than slower alternatives.</a:t>
            </a:r>
          </a:p>
        </p:txBody>
      </p:sp>
    </p:spTree>
    <p:extLst>
      <p:ext uri="{BB962C8B-B14F-4D97-AF65-F5344CB8AC3E}">
        <p14:creationId xmlns:p14="http://schemas.microsoft.com/office/powerpoint/2010/main" val="2224584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3023135"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Triangle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Isosceles Triangle 1"/>
          <p:cNvSpPr/>
          <p:nvPr/>
        </p:nvSpPr>
        <p:spPr>
          <a:xfrm>
            <a:off x="0" y="0"/>
            <a:ext cx="2743200" cy="1385741"/>
          </a:xfrm>
          <a:prstGeom prst="triangl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b="1" dirty="0" smtClean="0"/>
              <a:t>Schedule</a:t>
            </a:r>
            <a:endParaRPr lang="en-US" b="1" dirty="0"/>
          </a:p>
        </p:txBody>
      </p:sp>
      <p:sp>
        <p:nvSpPr>
          <p:cNvPr id="9" name="Rectangle 8"/>
          <p:cNvSpPr/>
          <p:nvPr/>
        </p:nvSpPr>
        <p:spPr>
          <a:xfrm>
            <a:off x="0" y="1941254"/>
            <a:ext cx="12192000" cy="1015663"/>
          </a:xfrm>
          <a:prstGeom prst="rect">
            <a:avLst/>
          </a:prstGeom>
          <a:solidFill>
            <a:schemeClr val="bg1"/>
          </a:solidFill>
          <a:ln>
            <a:solidFill>
              <a:schemeClr val="tx1"/>
            </a:solidFill>
          </a:ln>
        </p:spPr>
        <p:txBody>
          <a:bodyPr wrap="square">
            <a:spAutoFit/>
          </a:bodyPr>
          <a:lstStyle/>
          <a:p>
            <a:r>
              <a:rPr lang="en-US" sz="2000" dirty="0"/>
              <a:t>Project managers must weigh this decision with the hard reality that additional time cannot be added to the 24-hour day. The most practical way to shorten a project’s schedule is to directly address one of the other sides of the triangle. </a:t>
            </a:r>
          </a:p>
        </p:txBody>
      </p:sp>
      <p:sp>
        <p:nvSpPr>
          <p:cNvPr id="8" name="Rectangle 7"/>
          <p:cNvSpPr/>
          <p:nvPr/>
        </p:nvSpPr>
        <p:spPr>
          <a:xfrm>
            <a:off x="2854893" y="1386510"/>
            <a:ext cx="7923596" cy="461665"/>
          </a:xfrm>
          <a:prstGeom prst="rect">
            <a:avLst/>
          </a:prstGeom>
          <a:solidFill>
            <a:schemeClr val="accent3">
              <a:lumMod val="50000"/>
            </a:schemeClr>
          </a:solidFill>
          <a:ln>
            <a:solidFill>
              <a:schemeClr val="tx1"/>
            </a:solidFill>
          </a:ln>
        </p:spPr>
        <p:txBody>
          <a:bodyPr wrap="square">
            <a:spAutoFit/>
          </a:bodyPr>
          <a:lstStyle/>
          <a:p>
            <a:pPr algn="ctr"/>
            <a:r>
              <a:rPr lang="en-US" sz="2400" b="1" dirty="0">
                <a:solidFill>
                  <a:schemeClr val="bg1"/>
                </a:solidFill>
              </a:rPr>
              <a:t>What should project managers do to overcome limitations?</a:t>
            </a:r>
          </a:p>
        </p:txBody>
      </p:sp>
      <p:sp>
        <p:nvSpPr>
          <p:cNvPr id="11" name="Rectangle 10"/>
          <p:cNvSpPr/>
          <p:nvPr/>
        </p:nvSpPr>
        <p:spPr>
          <a:xfrm>
            <a:off x="0" y="3406683"/>
            <a:ext cx="7654565" cy="1015663"/>
          </a:xfrm>
          <a:prstGeom prst="rect">
            <a:avLst/>
          </a:prstGeom>
          <a:solidFill>
            <a:schemeClr val="accent4">
              <a:lumMod val="20000"/>
              <a:lumOff val="80000"/>
            </a:schemeClr>
          </a:solidFill>
          <a:ln>
            <a:solidFill>
              <a:schemeClr val="tx1"/>
            </a:solidFill>
          </a:ln>
        </p:spPr>
        <p:txBody>
          <a:bodyPr wrap="square">
            <a:spAutoFit/>
          </a:bodyPr>
          <a:lstStyle/>
          <a:p>
            <a:r>
              <a:rPr lang="en-US" sz="2000" dirty="0"/>
              <a:t>More resources can be expended—hiring more experienced team members, for example, often results in quicker results with fewer errors (which themselves require schedule-extending rework). </a:t>
            </a:r>
          </a:p>
        </p:txBody>
      </p:sp>
    </p:spTree>
    <p:extLst>
      <p:ext uri="{BB962C8B-B14F-4D97-AF65-F5344CB8AC3E}">
        <p14:creationId xmlns:p14="http://schemas.microsoft.com/office/powerpoint/2010/main" val="1584334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3023135"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Triangle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Isosceles Triangle 1"/>
          <p:cNvSpPr/>
          <p:nvPr/>
        </p:nvSpPr>
        <p:spPr>
          <a:xfrm>
            <a:off x="-10856" y="33120"/>
            <a:ext cx="2743200" cy="1385741"/>
          </a:xfrm>
          <a:prstGeom prst="triangl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b="1" dirty="0" smtClean="0"/>
              <a:t>Schedule</a:t>
            </a:r>
            <a:endParaRPr lang="en-US" b="1" dirty="0"/>
          </a:p>
        </p:txBody>
      </p:sp>
      <p:sp>
        <p:nvSpPr>
          <p:cNvPr id="9" name="Rectangle 8"/>
          <p:cNvSpPr/>
          <p:nvPr/>
        </p:nvSpPr>
        <p:spPr>
          <a:xfrm>
            <a:off x="84843" y="2011122"/>
            <a:ext cx="12191999" cy="707886"/>
          </a:xfrm>
          <a:prstGeom prst="rect">
            <a:avLst/>
          </a:prstGeom>
          <a:solidFill>
            <a:schemeClr val="bg1"/>
          </a:solidFill>
          <a:ln>
            <a:solidFill>
              <a:schemeClr val="tx1"/>
            </a:solidFill>
          </a:ln>
        </p:spPr>
        <p:txBody>
          <a:bodyPr wrap="square">
            <a:spAutoFit/>
          </a:bodyPr>
          <a:lstStyle/>
          <a:p>
            <a:r>
              <a:rPr lang="en-US" sz="2000" dirty="0"/>
              <a:t>In addition, decreasing scope, the third side of the triangle, is often the easiest and most practical way to decrease schedule. </a:t>
            </a:r>
          </a:p>
        </p:txBody>
      </p:sp>
      <p:sp>
        <p:nvSpPr>
          <p:cNvPr id="8" name="Rectangle 7"/>
          <p:cNvSpPr/>
          <p:nvPr/>
        </p:nvSpPr>
        <p:spPr>
          <a:xfrm>
            <a:off x="2854893" y="1432539"/>
            <a:ext cx="7923596" cy="461665"/>
          </a:xfrm>
          <a:prstGeom prst="rect">
            <a:avLst/>
          </a:prstGeom>
          <a:solidFill>
            <a:schemeClr val="accent3">
              <a:lumMod val="50000"/>
            </a:schemeClr>
          </a:solidFill>
          <a:ln>
            <a:solidFill>
              <a:schemeClr val="tx1"/>
            </a:solidFill>
          </a:ln>
        </p:spPr>
        <p:txBody>
          <a:bodyPr wrap="square">
            <a:spAutoFit/>
          </a:bodyPr>
          <a:lstStyle/>
          <a:p>
            <a:pPr algn="ctr"/>
            <a:r>
              <a:rPr lang="en-US" sz="2400" b="1" dirty="0">
                <a:solidFill>
                  <a:schemeClr val="bg1"/>
                </a:solidFill>
              </a:rPr>
              <a:t>What should project managers do to overcome limitations?</a:t>
            </a:r>
          </a:p>
        </p:txBody>
      </p:sp>
      <p:sp>
        <p:nvSpPr>
          <p:cNvPr id="11" name="Rectangle 10"/>
          <p:cNvSpPr/>
          <p:nvPr/>
        </p:nvSpPr>
        <p:spPr>
          <a:xfrm>
            <a:off x="-10856" y="3026785"/>
            <a:ext cx="7080642" cy="1323439"/>
          </a:xfrm>
          <a:prstGeom prst="rect">
            <a:avLst/>
          </a:prstGeom>
          <a:solidFill>
            <a:schemeClr val="accent4">
              <a:lumMod val="20000"/>
              <a:lumOff val="80000"/>
            </a:schemeClr>
          </a:solidFill>
          <a:ln>
            <a:solidFill>
              <a:schemeClr val="tx1"/>
            </a:solidFill>
          </a:ln>
        </p:spPr>
        <p:txBody>
          <a:bodyPr wrap="square">
            <a:spAutoFit/>
          </a:bodyPr>
          <a:lstStyle/>
          <a:p>
            <a:r>
              <a:rPr lang="en-US" sz="2000" dirty="0"/>
              <a:t>Finally, placing lower-priority components near the end of the schedule makes for natural selection of the most vital elements should a looming deadline or shortened schedule become a reality. </a:t>
            </a:r>
          </a:p>
        </p:txBody>
      </p:sp>
      <p:sp>
        <p:nvSpPr>
          <p:cNvPr id="10" name="Rectangle 9"/>
          <p:cNvSpPr/>
          <p:nvPr/>
        </p:nvSpPr>
        <p:spPr>
          <a:xfrm>
            <a:off x="0" y="5114507"/>
            <a:ext cx="7069786" cy="707886"/>
          </a:xfrm>
          <a:prstGeom prst="rect">
            <a:avLst/>
          </a:prstGeom>
          <a:solidFill>
            <a:schemeClr val="bg1"/>
          </a:solidFill>
          <a:ln>
            <a:solidFill>
              <a:schemeClr val="tx1"/>
            </a:solidFill>
          </a:ln>
        </p:spPr>
        <p:txBody>
          <a:bodyPr wrap="square">
            <a:spAutoFit/>
          </a:bodyPr>
          <a:lstStyle/>
          <a:p>
            <a:r>
              <a:rPr lang="en-US" sz="2000" dirty="0"/>
              <a:t>Employing cyclical or change-focused processes models make this much easier, since they are often iterative in nature.</a:t>
            </a:r>
          </a:p>
        </p:txBody>
      </p:sp>
    </p:spTree>
    <p:extLst>
      <p:ext uri="{BB962C8B-B14F-4D97-AF65-F5344CB8AC3E}">
        <p14:creationId xmlns:p14="http://schemas.microsoft.com/office/powerpoint/2010/main" val="3198603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3023135"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Triangle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Isosceles Triangle 1"/>
          <p:cNvSpPr/>
          <p:nvPr/>
        </p:nvSpPr>
        <p:spPr>
          <a:xfrm>
            <a:off x="95956" y="22640"/>
            <a:ext cx="2743200" cy="1385741"/>
          </a:xfrm>
          <a:prstGeom prst="triangle">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2400" b="1" dirty="0" smtClean="0"/>
              <a:t>Scope</a:t>
            </a:r>
            <a:endParaRPr lang="en-US" b="1" dirty="0"/>
          </a:p>
        </p:txBody>
      </p:sp>
      <p:sp>
        <p:nvSpPr>
          <p:cNvPr id="9" name="Rectangle 8"/>
          <p:cNvSpPr/>
          <p:nvPr/>
        </p:nvSpPr>
        <p:spPr>
          <a:xfrm>
            <a:off x="-2" y="1533010"/>
            <a:ext cx="12192002" cy="1200329"/>
          </a:xfrm>
          <a:prstGeom prst="rect">
            <a:avLst/>
          </a:prstGeom>
          <a:solidFill>
            <a:schemeClr val="bg1"/>
          </a:solidFill>
          <a:ln>
            <a:solidFill>
              <a:schemeClr val="tx1"/>
            </a:solidFill>
          </a:ln>
        </p:spPr>
        <p:txBody>
          <a:bodyPr wrap="square">
            <a:spAutoFit/>
          </a:bodyPr>
          <a:lstStyle/>
          <a:p>
            <a:r>
              <a:rPr lang="en-US" sz="2400" dirty="0"/>
              <a:t>The term scope refers to what is and isn’t included in the project—the results to be created as the resources and schedule are consumed. Put another way, scope is the output(s) of the effort expended while implementing the project.</a:t>
            </a:r>
          </a:p>
        </p:txBody>
      </p:sp>
      <p:sp>
        <p:nvSpPr>
          <p:cNvPr id="8" name="Rectangle 7"/>
          <p:cNvSpPr/>
          <p:nvPr/>
        </p:nvSpPr>
        <p:spPr>
          <a:xfrm>
            <a:off x="1571251" y="2944573"/>
            <a:ext cx="7923596" cy="461665"/>
          </a:xfrm>
          <a:prstGeom prst="rect">
            <a:avLst/>
          </a:prstGeom>
          <a:solidFill>
            <a:schemeClr val="tx2">
              <a:lumMod val="40000"/>
              <a:lumOff val="60000"/>
            </a:schemeClr>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What is the difference between scope and deliverables?</a:t>
            </a:r>
          </a:p>
        </p:txBody>
      </p:sp>
      <p:sp>
        <p:nvSpPr>
          <p:cNvPr id="11" name="Rectangle 10"/>
          <p:cNvSpPr/>
          <p:nvPr/>
        </p:nvSpPr>
        <p:spPr>
          <a:xfrm>
            <a:off x="0" y="3617472"/>
            <a:ext cx="8229601" cy="1938992"/>
          </a:xfrm>
          <a:prstGeom prst="rect">
            <a:avLst/>
          </a:prstGeom>
          <a:solidFill>
            <a:schemeClr val="accent4">
              <a:lumMod val="20000"/>
              <a:lumOff val="80000"/>
            </a:schemeClr>
          </a:solidFill>
          <a:ln>
            <a:solidFill>
              <a:schemeClr val="tx1"/>
            </a:solidFill>
          </a:ln>
        </p:spPr>
        <p:txBody>
          <a:bodyPr wrap="square">
            <a:spAutoFit/>
          </a:bodyPr>
          <a:lstStyle/>
          <a:p>
            <a:r>
              <a:rPr lang="en-US" sz="2000" dirty="0"/>
              <a:t>Scope could also include other elements such as documentation, training, or future support, which are known as project deliverables. Deliverables are simply the products, services, or results that a project is intended to produce, but they aren’t always delivered at the end of the project—they can be produced as the project is implemented. Scope and the deliverables that define it are always a planned, intentional result of the project.</a:t>
            </a:r>
          </a:p>
        </p:txBody>
      </p:sp>
      <p:sp>
        <p:nvSpPr>
          <p:cNvPr id="10" name="Rectangle 9"/>
          <p:cNvSpPr/>
          <p:nvPr/>
        </p:nvSpPr>
        <p:spPr>
          <a:xfrm>
            <a:off x="95957" y="5949670"/>
            <a:ext cx="8133644"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t>Many equate the concept of quality directly with scope (some even label “scope” as “quality”).</a:t>
            </a:r>
          </a:p>
        </p:txBody>
      </p:sp>
    </p:spTree>
    <p:extLst>
      <p:ext uri="{BB962C8B-B14F-4D97-AF65-F5344CB8AC3E}">
        <p14:creationId xmlns:p14="http://schemas.microsoft.com/office/powerpoint/2010/main" val="471199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arn(inVertical)">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ppt_x"/>
                                          </p:val>
                                        </p:tav>
                                        <p:tav tm="100000">
                                          <p:val>
                                            <p:strVal val="#ppt_x"/>
                                          </p:val>
                                        </p:tav>
                                      </p:tavLst>
                                    </p:anim>
                                    <p:anim calcmode="lin" valueType="num">
                                      <p:cBhvr additive="base">
                                        <p:cTn id="3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8" grpId="0" animBg="1"/>
      <p:bldP spid="11"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3023135"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Triangle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1576255"/>
            <a:ext cx="12192000" cy="707886"/>
          </a:xfrm>
          <a:prstGeom prst="rect">
            <a:avLst/>
          </a:prstGeom>
          <a:solidFill>
            <a:schemeClr val="bg2"/>
          </a:solidFill>
          <a:ln>
            <a:solidFill>
              <a:schemeClr val="tx1"/>
            </a:solidFill>
          </a:ln>
        </p:spPr>
        <p:txBody>
          <a:bodyPr wrap="square">
            <a:spAutoFit/>
          </a:bodyPr>
          <a:lstStyle/>
          <a:p>
            <a:r>
              <a:rPr lang="en-US" sz="2000" dirty="0"/>
              <a:t>Quality has a foundation built of standards, conformance, and excellence; each of these considerations can be applied just as readily to schedule and resource management as to the scope of the project.</a:t>
            </a:r>
          </a:p>
        </p:txBody>
      </p:sp>
      <p:sp>
        <p:nvSpPr>
          <p:cNvPr id="8" name="Rectangle 7"/>
          <p:cNvSpPr/>
          <p:nvPr/>
        </p:nvSpPr>
        <p:spPr>
          <a:xfrm>
            <a:off x="2138856" y="942016"/>
            <a:ext cx="6666806" cy="523220"/>
          </a:xfrm>
          <a:prstGeom prst="rect">
            <a:avLst/>
          </a:prstGeom>
          <a:solidFill>
            <a:schemeClr val="accent2">
              <a:lumMod val="50000"/>
            </a:schemeClr>
          </a:solidFill>
          <a:ln>
            <a:solidFill>
              <a:schemeClr val="tx1"/>
            </a:solidFill>
          </a:ln>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rPr>
              <a:t>What is the nature of the triangle?</a:t>
            </a:r>
          </a:p>
        </p:txBody>
      </p:sp>
      <p:sp>
        <p:nvSpPr>
          <p:cNvPr id="11" name="Rectangle 10"/>
          <p:cNvSpPr/>
          <p:nvPr/>
        </p:nvSpPr>
        <p:spPr>
          <a:xfrm>
            <a:off x="0" y="3232057"/>
            <a:ext cx="6862713" cy="1015663"/>
          </a:xfrm>
          <a:prstGeom prst="rect">
            <a:avLst/>
          </a:prstGeom>
          <a:solidFill>
            <a:schemeClr val="accent4">
              <a:lumMod val="20000"/>
              <a:lumOff val="80000"/>
            </a:schemeClr>
          </a:solidFill>
          <a:ln>
            <a:solidFill>
              <a:schemeClr val="tx1"/>
            </a:solidFill>
          </a:ln>
        </p:spPr>
        <p:txBody>
          <a:bodyPr wrap="square">
            <a:spAutoFit/>
          </a:bodyPr>
          <a:lstStyle/>
          <a:p>
            <a:r>
              <a:rPr lang="en-US" sz="2000" dirty="0"/>
              <a:t>Since considerations of quality should be at the center of all project activities, it’s placed at the center of the project triangle, not at its edges.</a:t>
            </a:r>
          </a:p>
        </p:txBody>
      </p:sp>
      <p:sp>
        <p:nvSpPr>
          <p:cNvPr id="10" name="Rectangle 9"/>
          <p:cNvSpPr/>
          <p:nvPr/>
        </p:nvSpPr>
        <p:spPr>
          <a:xfrm>
            <a:off x="-2" y="4724186"/>
            <a:ext cx="6862715" cy="1938992"/>
          </a:xfrm>
          <a:prstGeom prst="rect">
            <a:avLst/>
          </a:prstGeom>
          <a:solidFill>
            <a:schemeClr val="accent6">
              <a:lumMod val="20000"/>
              <a:lumOff val="80000"/>
            </a:schemeClr>
          </a:solidFill>
          <a:ln>
            <a:solidFill>
              <a:schemeClr val="tx1"/>
            </a:solidFill>
          </a:ln>
        </p:spPr>
        <p:txBody>
          <a:bodyPr wrap="square">
            <a:spAutoFit/>
          </a:bodyPr>
          <a:lstStyle/>
          <a:p>
            <a:r>
              <a:rPr lang="en-US" sz="2000" dirty="0"/>
              <a:t>The nature of the project triangle means that scope is often involved in trade-offs with schedule and resources. Because what is to be delivered by projects varies so wildly, there’s not much more to be said about individual projects’ scopes except this: it is important to spend time properly defining with little uncertainty what the scope of a project entails</a:t>
            </a:r>
            <a:endParaRPr lang="en-US" sz="2400" dirty="0"/>
          </a:p>
        </p:txBody>
      </p:sp>
    </p:spTree>
    <p:extLst>
      <p:ext uri="{BB962C8B-B14F-4D97-AF65-F5344CB8AC3E}">
        <p14:creationId xmlns:p14="http://schemas.microsoft.com/office/powerpoint/2010/main" val="4048168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1"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3604" y="2234151"/>
            <a:ext cx="11410881" cy="76944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400" b="1" dirty="0">
                <a:effectLst>
                  <a:outerShdw blurRad="38100" dist="38100" dir="2700000" algn="tl">
                    <a:srgbClr val="000000">
                      <a:alpha val="43137"/>
                    </a:srgbClr>
                  </a:outerShdw>
                </a:effectLst>
              </a:rPr>
              <a:t>Defining Project Outcomes: A Layered Approach</a:t>
            </a:r>
            <a:endParaRPr lang="en-US" sz="4400" dirty="0">
              <a:effectLst>
                <a:outerShdw blurRad="38100" dist="38100" dir="2700000" algn="tl">
                  <a:srgbClr val="000000">
                    <a:alpha val="43137"/>
                  </a:srgbClr>
                </a:outerShdw>
              </a:effectLst>
            </a:endParaRPr>
          </a:p>
        </p:txBody>
      </p:sp>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2</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3617938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68668" y="878541"/>
            <a:ext cx="9985277" cy="954107"/>
          </a:xfrm>
          <a:prstGeom prst="rect">
            <a:avLst/>
          </a:prstGeom>
          <a:solidFill>
            <a:schemeClr val="accent6"/>
          </a:solidFill>
          <a:ln>
            <a:solidFill>
              <a:schemeClr val="tx1"/>
            </a:solidFill>
          </a:ln>
        </p:spPr>
        <p:txBody>
          <a:bodyPr wrap="square">
            <a:spAutoFit/>
          </a:bodyPr>
          <a:lstStyle/>
          <a:p>
            <a:pPr algn="ctr"/>
            <a:r>
              <a:rPr lang="en-US" sz="2800" dirty="0">
                <a:solidFill>
                  <a:schemeClr val="bg1"/>
                </a:solidFill>
              </a:rPr>
              <a:t>Before discussing the planning stages onward, we must first define the terms.</a:t>
            </a:r>
          </a:p>
        </p:txBody>
      </p:sp>
      <p:sp>
        <p:nvSpPr>
          <p:cNvPr id="4" name="Rectangle 3"/>
          <p:cNvSpPr/>
          <p:nvPr/>
        </p:nvSpPr>
        <p:spPr>
          <a:xfrm>
            <a:off x="0" y="2521688"/>
            <a:ext cx="12192000" cy="1200329"/>
          </a:xfrm>
          <a:prstGeom prst="rect">
            <a:avLst/>
          </a:prstGeom>
          <a:solidFill>
            <a:schemeClr val="bg1"/>
          </a:solidFill>
          <a:ln>
            <a:solidFill>
              <a:schemeClr val="tx1"/>
            </a:solidFill>
          </a:ln>
        </p:spPr>
        <p:txBody>
          <a:bodyPr wrap="square">
            <a:spAutoFit/>
          </a:bodyPr>
          <a:lstStyle/>
          <a:p>
            <a:r>
              <a:rPr lang="en-US" sz="2400" i="1" dirty="0"/>
              <a:t>Goals</a:t>
            </a:r>
            <a:r>
              <a:rPr lang="en-US" sz="2400" dirty="0"/>
              <a:t>, often written just as a project is starting, are statements that provide a context for what the project is trying to achieve. </a:t>
            </a:r>
          </a:p>
          <a:p>
            <a:r>
              <a:rPr lang="en-US" sz="2400" b="1" u="sng" dirty="0">
                <a:solidFill>
                  <a:srgbClr val="C00000"/>
                </a:solidFill>
                <a:effectLst>
                  <a:outerShdw blurRad="38100" dist="38100" dir="2700000" algn="tl">
                    <a:srgbClr val="000000">
                      <a:alpha val="43137"/>
                    </a:srgbClr>
                  </a:outerShdw>
                </a:effectLst>
              </a:rPr>
              <a:t>They have the following features: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2" name="Rectangle 1"/>
          <p:cNvSpPr/>
          <p:nvPr/>
        </p:nvSpPr>
        <p:spPr>
          <a:xfrm>
            <a:off x="150399" y="1915558"/>
            <a:ext cx="1015021"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t>Goals</a:t>
            </a:r>
            <a:endParaRPr lang="en-US" sz="2800" dirty="0"/>
          </a:p>
        </p:txBody>
      </p:sp>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5" name="Rectangle 4"/>
          <p:cNvSpPr/>
          <p:nvPr/>
        </p:nvSpPr>
        <p:spPr>
          <a:xfrm>
            <a:off x="0" y="3935894"/>
            <a:ext cx="7334054" cy="2858539"/>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pPr>
              <a:lnSpc>
                <a:spcPct val="107000"/>
              </a:lnSpc>
            </a:pPr>
            <a:r>
              <a:rPr lang="en-US" sz="2400" u="sng"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 </a:t>
            </a:r>
            <a:r>
              <a:rPr lang="en-US" sz="2400" b="1" u="sng"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High-level: </a:t>
            </a:r>
            <a:r>
              <a:rPr lang="en-US" sz="2400" dirty="0">
                <a:latin typeface="Times New Roman" panose="02020603050405020304" pitchFamily="18" charset="0"/>
                <a:ea typeface="Calibri" panose="020F0502020204030204" pitchFamily="34" charset="0"/>
                <a:cs typeface="Arial" panose="020B0604020202020204" pitchFamily="34" charset="0"/>
              </a:rPr>
              <a:t>Goals provide a view of what the project is trying to achieve without necessarily specifying the specific products or actions needed to achieve them. Because goals are high-level, more specific descriptions of project outcomes are needed. Scope statements and requirements/specifications further clarify the project work needed to achieve these goals.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77342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 calcmode="lin" valueType="num">
                                      <p:cBhvr>
                                        <p:cTn id="14" dur="1000" fill="hold"/>
                                        <p:tgtEl>
                                          <p:spTgt spid="2"/>
                                        </p:tgtEl>
                                        <p:attrNameLst>
                                          <p:attrName>style.rotation</p:attrName>
                                        </p:attrNameLst>
                                      </p:cBhvr>
                                      <p:tavLst>
                                        <p:tav tm="0">
                                          <p:val>
                                            <p:fltVal val="90"/>
                                          </p:val>
                                        </p:tav>
                                        <p:tav tm="100000">
                                          <p:val>
                                            <p:fltVal val="0"/>
                                          </p:val>
                                        </p:tav>
                                      </p:tavLst>
                                    </p:anim>
                                    <p:animEffect transition="in" filter="fade">
                                      <p:cBhvr>
                                        <p:cTn id="15" dur="1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68668" y="878541"/>
            <a:ext cx="9909863" cy="954107"/>
          </a:xfrm>
          <a:prstGeom prst="rect">
            <a:avLst/>
          </a:prstGeom>
          <a:solidFill>
            <a:schemeClr val="accent6"/>
          </a:solidFill>
          <a:ln>
            <a:solidFill>
              <a:schemeClr val="tx1"/>
            </a:solidFill>
          </a:ln>
        </p:spPr>
        <p:txBody>
          <a:bodyPr wrap="square">
            <a:spAutoFit/>
          </a:bodyPr>
          <a:lstStyle/>
          <a:p>
            <a:pPr algn="ctr"/>
            <a:r>
              <a:rPr lang="en-US" sz="2800" dirty="0">
                <a:solidFill>
                  <a:schemeClr val="bg1"/>
                </a:solidFill>
              </a:rPr>
              <a:t>Before discussing the planning stages onward, we must first define the terms.</a:t>
            </a:r>
          </a:p>
        </p:txBody>
      </p:sp>
      <p:sp>
        <p:nvSpPr>
          <p:cNvPr id="4" name="Rectangle 3"/>
          <p:cNvSpPr/>
          <p:nvPr/>
        </p:nvSpPr>
        <p:spPr>
          <a:xfrm>
            <a:off x="0" y="2521688"/>
            <a:ext cx="12192000" cy="1200329"/>
          </a:xfrm>
          <a:prstGeom prst="rect">
            <a:avLst/>
          </a:prstGeom>
          <a:solidFill>
            <a:schemeClr val="bg1"/>
          </a:solidFill>
          <a:ln>
            <a:solidFill>
              <a:schemeClr val="tx1"/>
            </a:solidFill>
          </a:ln>
        </p:spPr>
        <p:txBody>
          <a:bodyPr wrap="square">
            <a:spAutoFit/>
          </a:bodyPr>
          <a:lstStyle/>
          <a:p>
            <a:r>
              <a:rPr lang="en-US" sz="2400" i="1" dirty="0"/>
              <a:t>Goals</a:t>
            </a:r>
            <a:r>
              <a:rPr lang="en-US" sz="2400" dirty="0"/>
              <a:t>, often written just as a project is starting, are statements that provide a context for what the project is trying to achieve. </a:t>
            </a:r>
          </a:p>
          <a:p>
            <a:r>
              <a:rPr lang="en-US" sz="2400" b="1" u="sng" dirty="0">
                <a:solidFill>
                  <a:srgbClr val="C00000"/>
                </a:solidFill>
                <a:effectLst>
                  <a:outerShdw blurRad="38100" dist="38100" dir="2700000" algn="tl">
                    <a:srgbClr val="000000">
                      <a:alpha val="43137"/>
                    </a:srgbClr>
                  </a:outerShdw>
                </a:effectLst>
              </a:rPr>
              <a:t>They have the following features: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2" name="Rectangle 1"/>
          <p:cNvSpPr/>
          <p:nvPr/>
        </p:nvSpPr>
        <p:spPr>
          <a:xfrm>
            <a:off x="150399" y="1915558"/>
            <a:ext cx="1015021"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t>Goals</a:t>
            </a:r>
            <a:endParaRPr lang="en-US" sz="2800" dirty="0"/>
          </a:p>
        </p:txBody>
      </p:sp>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5" name="Rectangle 4"/>
          <p:cNvSpPr/>
          <p:nvPr/>
        </p:nvSpPr>
        <p:spPr>
          <a:xfrm>
            <a:off x="0" y="3945472"/>
            <a:ext cx="6868998" cy="2677656"/>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u="sng" dirty="0">
                <a:effectLst>
                  <a:outerShdw blurRad="38100" dist="38100" dir="2700000" algn="tl">
                    <a:srgbClr val="000000">
                      <a:alpha val="43137"/>
                    </a:srgbClr>
                  </a:outerShdw>
                </a:effectLst>
              </a:rPr>
              <a:t>• </a:t>
            </a:r>
            <a:r>
              <a:rPr lang="en-US" sz="2400" b="1" u="sng" dirty="0">
                <a:effectLst>
                  <a:outerShdw blurRad="38100" dist="38100" dir="2700000" algn="tl">
                    <a:srgbClr val="000000">
                      <a:alpha val="43137"/>
                    </a:srgbClr>
                  </a:outerShdw>
                </a:effectLst>
              </a:rPr>
              <a:t>Measurable: </a:t>
            </a:r>
            <a:r>
              <a:rPr lang="en-US" sz="2400" dirty="0"/>
              <a:t>Though high-level descriptions may seem incompatible with the idea of measurement, goals should be defined (and more specifically, worded) so that it’s clear when they have been accomplished. Ambiguity in this area may lead to out-of-control costs or schedules, or may indicate operational (non-project) work.</a:t>
            </a:r>
          </a:p>
        </p:txBody>
      </p:sp>
    </p:spTree>
    <p:extLst>
      <p:ext uri="{BB962C8B-B14F-4D97-AF65-F5344CB8AC3E}">
        <p14:creationId xmlns:p14="http://schemas.microsoft.com/office/powerpoint/2010/main" val="3508139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64975" y="804051"/>
            <a:ext cx="10418910" cy="954107"/>
          </a:xfrm>
          <a:prstGeom prst="rect">
            <a:avLst/>
          </a:prstGeom>
          <a:solidFill>
            <a:schemeClr val="accent6"/>
          </a:solidFill>
          <a:ln>
            <a:solidFill>
              <a:schemeClr val="tx1"/>
            </a:solidFill>
          </a:ln>
        </p:spPr>
        <p:txBody>
          <a:bodyPr wrap="square">
            <a:spAutoFit/>
          </a:bodyPr>
          <a:lstStyle/>
          <a:p>
            <a:pPr algn="ctr"/>
            <a:r>
              <a:rPr lang="en-US" sz="2800" dirty="0">
                <a:solidFill>
                  <a:schemeClr val="bg1"/>
                </a:solidFill>
              </a:rPr>
              <a:t>Before discussing the planning stages onward, we must first define the terms.</a:t>
            </a:r>
          </a:p>
        </p:txBody>
      </p:sp>
      <p:sp>
        <p:nvSpPr>
          <p:cNvPr id="4" name="Rectangle 3"/>
          <p:cNvSpPr/>
          <p:nvPr/>
        </p:nvSpPr>
        <p:spPr>
          <a:xfrm>
            <a:off x="0" y="2521688"/>
            <a:ext cx="12192000" cy="1200329"/>
          </a:xfrm>
          <a:prstGeom prst="rect">
            <a:avLst/>
          </a:prstGeom>
          <a:solidFill>
            <a:schemeClr val="bg1"/>
          </a:solidFill>
          <a:ln>
            <a:solidFill>
              <a:schemeClr val="tx1"/>
            </a:solidFill>
          </a:ln>
        </p:spPr>
        <p:txBody>
          <a:bodyPr wrap="square">
            <a:spAutoFit/>
          </a:bodyPr>
          <a:lstStyle/>
          <a:p>
            <a:r>
              <a:rPr lang="en-US" sz="2400" i="1" dirty="0"/>
              <a:t>Goals</a:t>
            </a:r>
            <a:r>
              <a:rPr lang="en-US" sz="2400" dirty="0"/>
              <a:t>, often written just as a project is starting, are statements that provide a context for what the project is trying to achieve. </a:t>
            </a:r>
          </a:p>
          <a:p>
            <a:r>
              <a:rPr lang="en-US" sz="2400" b="1" u="sng" dirty="0">
                <a:solidFill>
                  <a:srgbClr val="C00000"/>
                </a:solidFill>
                <a:effectLst>
                  <a:outerShdw blurRad="38100" dist="38100" dir="2700000" algn="tl">
                    <a:srgbClr val="000000">
                      <a:alpha val="43137"/>
                    </a:srgbClr>
                  </a:outerShdw>
                </a:effectLst>
              </a:rPr>
              <a:t>They have the following features: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2" name="Rectangle 1"/>
          <p:cNvSpPr/>
          <p:nvPr/>
        </p:nvSpPr>
        <p:spPr>
          <a:xfrm>
            <a:off x="150399" y="1915558"/>
            <a:ext cx="1015021"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t>Goals</a:t>
            </a:r>
            <a:endParaRPr lang="en-US" sz="2800" dirty="0"/>
          </a:p>
        </p:txBody>
      </p:sp>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5" name="Rectangle 4"/>
          <p:cNvSpPr/>
          <p:nvPr/>
        </p:nvSpPr>
        <p:spPr>
          <a:xfrm>
            <a:off x="0" y="4026336"/>
            <a:ext cx="6868998" cy="2677656"/>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 Reasonable: </a:t>
            </a:r>
            <a:r>
              <a:rPr lang="en-US" sz="2400" dirty="0"/>
              <a:t>It’s important that goals have self-imposed limits since it’s easy to set goals that are too lofty. Because of this, goals must conform to the capabilities of the time and resources allotted to the team (as well as the organization). This doesn’t mean that they can’t be challenging—they just need to be reasonably achievable.</a:t>
            </a:r>
          </a:p>
        </p:txBody>
      </p:sp>
    </p:spTree>
    <p:extLst>
      <p:ext uri="{BB962C8B-B14F-4D97-AF65-F5344CB8AC3E}">
        <p14:creationId xmlns:p14="http://schemas.microsoft.com/office/powerpoint/2010/main" val="3813933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68669" y="878541"/>
            <a:ext cx="8055336" cy="954107"/>
          </a:xfrm>
          <a:prstGeom prst="rect">
            <a:avLst/>
          </a:prstGeom>
          <a:solidFill>
            <a:schemeClr val="accent6"/>
          </a:solidFill>
          <a:ln>
            <a:solidFill>
              <a:schemeClr val="tx1"/>
            </a:solidFill>
          </a:ln>
        </p:spPr>
        <p:txBody>
          <a:bodyPr wrap="square">
            <a:spAutoFit/>
          </a:bodyPr>
          <a:lstStyle/>
          <a:p>
            <a:pPr algn="ctr"/>
            <a:r>
              <a:rPr lang="en-US" sz="2800" dirty="0">
                <a:solidFill>
                  <a:schemeClr val="bg1"/>
                </a:solidFill>
              </a:rPr>
              <a:t>Before discussing the planning stages onward, we must first define the terms.</a:t>
            </a:r>
          </a:p>
        </p:txBody>
      </p:sp>
      <p:sp>
        <p:nvSpPr>
          <p:cNvPr id="4" name="Rectangle 3"/>
          <p:cNvSpPr/>
          <p:nvPr/>
        </p:nvSpPr>
        <p:spPr>
          <a:xfrm>
            <a:off x="0" y="2521688"/>
            <a:ext cx="12192000" cy="1200329"/>
          </a:xfrm>
          <a:prstGeom prst="rect">
            <a:avLst/>
          </a:prstGeom>
          <a:solidFill>
            <a:schemeClr val="bg1"/>
          </a:solidFill>
          <a:ln>
            <a:solidFill>
              <a:schemeClr val="tx1"/>
            </a:solidFill>
          </a:ln>
        </p:spPr>
        <p:txBody>
          <a:bodyPr wrap="square">
            <a:spAutoFit/>
          </a:bodyPr>
          <a:lstStyle/>
          <a:p>
            <a:r>
              <a:rPr lang="en-US" sz="2400" i="1" dirty="0"/>
              <a:t>Goals</a:t>
            </a:r>
            <a:r>
              <a:rPr lang="en-US" sz="2400" dirty="0"/>
              <a:t>, often written just as a project is starting, are statements that provide a context for what the project is trying to achieve. </a:t>
            </a:r>
          </a:p>
          <a:p>
            <a:r>
              <a:rPr lang="en-US" sz="2400" b="1" u="sng" dirty="0">
                <a:solidFill>
                  <a:srgbClr val="C00000"/>
                </a:solidFill>
                <a:effectLst>
                  <a:outerShdw blurRad="38100" dist="38100" dir="2700000" algn="tl">
                    <a:srgbClr val="000000">
                      <a:alpha val="43137"/>
                    </a:srgbClr>
                  </a:outerShdw>
                </a:effectLst>
              </a:rPr>
              <a:t>They have the following features: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2" name="Rectangle 1"/>
          <p:cNvSpPr/>
          <p:nvPr/>
        </p:nvSpPr>
        <p:spPr>
          <a:xfrm>
            <a:off x="150399" y="1915558"/>
            <a:ext cx="1015021"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t>Goals</a:t>
            </a:r>
            <a:endParaRPr lang="en-US" sz="2800" dirty="0"/>
          </a:p>
        </p:txBody>
      </p:sp>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5" name="Rectangle 4"/>
          <p:cNvSpPr/>
          <p:nvPr/>
        </p:nvSpPr>
        <p:spPr>
          <a:xfrm>
            <a:off x="0" y="3804927"/>
            <a:ext cx="7104668" cy="2677656"/>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u="sng" dirty="0">
                <a:effectLst>
                  <a:outerShdw blurRad="38100" dist="38100" dir="2700000" algn="tl">
                    <a:srgbClr val="000000">
                      <a:alpha val="43137"/>
                    </a:srgbClr>
                  </a:outerShdw>
                </a:effectLst>
              </a:rPr>
              <a:t>• </a:t>
            </a:r>
            <a:r>
              <a:rPr lang="en-US" sz="2400" b="1" u="sng" dirty="0">
                <a:effectLst>
                  <a:outerShdw blurRad="38100" dist="38100" dir="2700000" algn="tl">
                    <a:srgbClr val="000000">
                      <a:alpha val="43137"/>
                    </a:srgbClr>
                  </a:outerShdw>
                </a:effectLst>
              </a:rPr>
              <a:t>Cross-compatible: </a:t>
            </a:r>
            <a:r>
              <a:rPr lang="en-US" sz="2400" dirty="0"/>
              <a:t>Goals must be compatible with each other as well as the mission and objectives of the organization. If goals are created that seem incompatible, more time must be dedicated to sorting out these inconsistencies; not doing so will most likely have disastrous consequences as the project progresses.</a:t>
            </a:r>
          </a:p>
        </p:txBody>
      </p:sp>
    </p:spTree>
    <p:extLst>
      <p:ext uri="{BB962C8B-B14F-4D97-AF65-F5344CB8AC3E}">
        <p14:creationId xmlns:p14="http://schemas.microsoft.com/office/powerpoint/2010/main" val="3142851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91472" y="1284616"/>
            <a:ext cx="9426804" cy="461665"/>
          </a:xfrm>
          <a:prstGeom prst="rect">
            <a:avLst/>
          </a:prstGeom>
          <a:solidFill>
            <a:schemeClr val="accent6"/>
          </a:solidFill>
          <a:ln>
            <a:solidFill>
              <a:schemeClr val="tx1"/>
            </a:solidFill>
          </a:ln>
        </p:spPr>
        <p:txBody>
          <a:bodyPr wrap="square">
            <a:spAutoFit/>
          </a:bodyPr>
          <a:lstStyle/>
          <a:p>
            <a:pPr algn="ctr"/>
            <a:r>
              <a:rPr lang="en-US" sz="2400" b="1" dirty="0">
                <a:solidFill>
                  <a:schemeClr val="bg1"/>
                </a:solidFill>
              </a:rPr>
              <a:t>What is the perspective of the project leader and team about goals?</a:t>
            </a:r>
          </a:p>
        </p:txBody>
      </p:sp>
      <p:sp>
        <p:nvSpPr>
          <p:cNvPr id="4" name="Rectangle 3"/>
          <p:cNvSpPr/>
          <p:nvPr/>
        </p:nvSpPr>
        <p:spPr>
          <a:xfrm>
            <a:off x="0" y="1918724"/>
            <a:ext cx="11246176"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Goals serve as a kind of contract. In order for the project to be called “complete,” its goals must be clearly met.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2" name="Rectangle 1"/>
          <p:cNvSpPr/>
          <p:nvPr/>
        </p:nvSpPr>
        <p:spPr>
          <a:xfrm>
            <a:off x="84841" y="776446"/>
            <a:ext cx="1015021"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t>Goals</a:t>
            </a:r>
            <a:endParaRPr lang="en-US" sz="2800" dirty="0"/>
          </a:p>
        </p:txBody>
      </p:sp>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8" name="Rectangle 7"/>
          <p:cNvSpPr/>
          <p:nvPr/>
        </p:nvSpPr>
        <p:spPr>
          <a:xfrm>
            <a:off x="-1" y="2980554"/>
            <a:ext cx="7956223" cy="1569660"/>
          </a:xfrm>
          <a:prstGeom prst="rect">
            <a:avLst/>
          </a:prstGeom>
          <a:solidFill>
            <a:schemeClr val="bg1"/>
          </a:solidFill>
          <a:ln>
            <a:solidFill>
              <a:schemeClr val="tx1"/>
            </a:solidFill>
          </a:ln>
        </p:spPr>
        <p:txBody>
          <a:bodyPr wrap="square">
            <a:spAutoFit/>
          </a:bodyPr>
          <a:lstStyle/>
          <a:p>
            <a:r>
              <a:rPr lang="en-US" sz="2400" dirty="0"/>
              <a:t>Goals which do not include numerical or black-and-white indicators need to be clarified. Often the first responsibility of a project leader is obtaining a clear understanding of the goals, their context, and what would constitute their completion.</a:t>
            </a:r>
          </a:p>
        </p:txBody>
      </p:sp>
      <p:sp>
        <p:nvSpPr>
          <p:cNvPr id="9" name="Rectangle 8"/>
          <p:cNvSpPr/>
          <p:nvPr/>
        </p:nvSpPr>
        <p:spPr>
          <a:xfrm>
            <a:off x="0" y="5093681"/>
            <a:ext cx="7362334"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The prudent project leader then goes on to ensure that these clarifications are recorded and agreed upon by important stakeholders.</a:t>
            </a:r>
          </a:p>
        </p:txBody>
      </p:sp>
    </p:spTree>
    <p:extLst>
      <p:ext uri="{BB962C8B-B14F-4D97-AF65-F5344CB8AC3E}">
        <p14:creationId xmlns:p14="http://schemas.microsoft.com/office/powerpoint/2010/main" val="2743085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1393971"/>
            <a:ext cx="11246176" cy="1200329"/>
          </a:xfrm>
          <a:prstGeom prst="rect">
            <a:avLst/>
          </a:prstGeom>
          <a:solidFill>
            <a:schemeClr val="accent2">
              <a:lumMod val="20000"/>
              <a:lumOff val="80000"/>
            </a:schemeClr>
          </a:solidFill>
          <a:ln>
            <a:solidFill>
              <a:schemeClr val="tx1"/>
            </a:solidFill>
          </a:ln>
        </p:spPr>
        <p:txBody>
          <a:bodyPr wrap="square">
            <a:spAutoFit/>
          </a:bodyPr>
          <a:lstStyle/>
          <a:p>
            <a:r>
              <a:rPr lang="en-US" sz="2400" dirty="0"/>
              <a:t>Objectives are related to goals; as such, the words are sometimes used interchangeably. Objectives describe what the planned outcomes of your project are in more concrete terms. Goals are somewhat more abstract, whereas objectives tend to be more exact.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2" name="Rectangle 1"/>
          <p:cNvSpPr/>
          <p:nvPr/>
        </p:nvSpPr>
        <p:spPr>
          <a:xfrm>
            <a:off x="84841" y="776446"/>
            <a:ext cx="1745863"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t>Objectives</a:t>
            </a:r>
            <a:endParaRPr lang="en-US" sz="2800" dirty="0"/>
          </a:p>
        </p:txBody>
      </p:sp>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8" name="Rectangle 7"/>
          <p:cNvSpPr/>
          <p:nvPr/>
        </p:nvSpPr>
        <p:spPr>
          <a:xfrm>
            <a:off x="84841" y="2971909"/>
            <a:ext cx="11246177" cy="830997"/>
          </a:xfrm>
          <a:prstGeom prst="rect">
            <a:avLst/>
          </a:prstGeom>
          <a:solidFill>
            <a:schemeClr val="bg1"/>
          </a:solidFill>
          <a:ln>
            <a:solidFill>
              <a:schemeClr val="tx1"/>
            </a:solidFill>
          </a:ln>
        </p:spPr>
        <p:txBody>
          <a:bodyPr wrap="square">
            <a:spAutoFit/>
          </a:bodyPr>
          <a:lstStyle/>
          <a:p>
            <a:r>
              <a:rPr lang="en-US" sz="2400" dirty="0"/>
              <a:t>As the name implies, goals mark the beginning, or the most abstract element of defining what a project requires. </a:t>
            </a:r>
          </a:p>
        </p:txBody>
      </p:sp>
    </p:spTree>
    <p:extLst>
      <p:ext uri="{BB962C8B-B14F-4D97-AF65-F5344CB8AC3E}">
        <p14:creationId xmlns:p14="http://schemas.microsoft.com/office/powerpoint/2010/main" val="3589200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1393971"/>
            <a:ext cx="11246176" cy="830997"/>
          </a:xfrm>
          <a:prstGeom prst="rect">
            <a:avLst/>
          </a:prstGeom>
          <a:solidFill>
            <a:schemeClr val="accent2">
              <a:lumMod val="20000"/>
              <a:lumOff val="80000"/>
            </a:schemeClr>
          </a:solidFill>
          <a:ln>
            <a:solidFill>
              <a:schemeClr val="tx1"/>
            </a:solidFill>
          </a:ln>
        </p:spPr>
        <p:txBody>
          <a:bodyPr wrap="square">
            <a:spAutoFit/>
          </a:bodyPr>
          <a:lstStyle/>
          <a:p>
            <a:r>
              <a:rPr lang="en-US" sz="2400" dirty="0"/>
              <a:t>Scope statements and requirements/specifications are increasingly more exact, and therefore demand increased effort in defining what they are to be.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2" name="Rectangle 1"/>
          <p:cNvSpPr/>
          <p:nvPr/>
        </p:nvSpPr>
        <p:spPr>
          <a:xfrm>
            <a:off x="84841" y="776446"/>
            <a:ext cx="2674643"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t>Scope statement</a:t>
            </a:r>
            <a:endParaRPr lang="en-US" sz="2800" dirty="0"/>
          </a:p>
        </p:txBody>
      </p:sp>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pic>
        <p:nvPicPr>
          <p:cNvPr id="7" name="Picture 6"/>
          <p:cNvPicPr/>
          <p:nvPr/>
        </p:nvPicPr>
        <p:blipFill rotWithShape="1">
          <a:blip r:embed="rId3">
            <a:extLst>
              <a:ext uri="{28A0092B-C50C-407E-A947-70E740481C1C}">
                <a14:useLocalDpi xmlns:a14="http://schemas.microsoft.com/office/drawing/2010/main" val="0"/>
              </a:ext>
            </a:extLst>
          </a:blip>
          <a:srcRect l="33975" t="35328" r="31795" b="49629"/>
          <a:stretch/>
        </p:blipFill>
        <p:spPr bwMode="auto">
          <a:xfrm>
            <a:off x="-1" y="2866028"/>
            <a:ext cx="7589863" cy="2413262"/>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510323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1393971"/>
            <a:ext cx="11246176" cy="1569660"/>
          </a:xfrm>
          <a:prstGeom prst="rect">
            <a:avLst/>
          </a:prstGeom>
          <a:solidFill>
            <a:schemeClr val="accent2">
              <a:lumMod val="20000"/>
              <a:lumOff val="80000"/>
            </a:schemeClr>
          </a:solidFill>
          <a:ln>
            <a:solidFill>
              <a:schemeClr val="tx1"/>
            </a:solidFill>
          </a:ln>
        </p:spPr>
        <p:txBody>
          <a:bodyPr wrap="square">
            <a:spAutoFit/>
          </a:bodyPr>
          <a:lstStyle/>
          <a:p>
            <a:r>
              <a:rPr lang="en-US" sz="2400" dirty="0"/>
              <a:t>Scope statements are less abstract than goals or objectives; they more specifically spell out what is and isn’t to be included in the project. Simply put, the scope statement defines the boundaries of the project—other terms that could be used here are “reach,” “breadth,” or “confines.”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2" name="Rectangle 1"/>
          <p:cNvSpPr/>
          <p:nvPr/>
        </p:nvSpPr>
        <p:spPr>
          <a:xfrm>
            <a:off x="84841" y="776446"/>
            <a:ext cx="2674643"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t>Scope statement</a:t>
            </a:r>
            <a:endParaRPr lang="en-US" sz="2800" dirty="0"/>
          </a:p>
        </p:txBody>
      </p:sp>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pic>
        <p:nvPicPr>
          <p:cNvPr id="8" name="Picture 7"/>
          <p:cNvPicPr/>
          <p:nvPr/>
        </p:nvPicPr>
        <p:blipFill rotWithShape="1">
          <a:blip r:embed="rId3">
            <a:extLst>
              <a:ext uri="{28A0092B-C50C-407E-A947-70E740481C1C}">
                <a14:useLocalDpi xmlns:a14="http://schemas.microsoft.com/office/drawing/2010/main" val="0"/>
              </a:ext>
            </a:extLst>
          </a:blip>
          <a:srcRect l="33975" t="35328" r="31795" b="49629"/>
          <a:stretch/>
        </p:blipFill>
        <p:spPr bwMode="auto">
          <a:xfrm>
            <a:off x="-1" y="3224537"/>
            <a:ext cx="7767687" cy="2632906"/>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238305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374446"/>
            <a:ext cx="11246176" cy="830997"/>
          </a:xfrm>
          <a:prstGeom prst="rect">
            <a:avLst/>
          </a:prstGeom>
          <a:solidFill>
            <a:schemeClr val="accent2">
              <a:lumMod val="20000"/>
              <a:lumOff val="80000"/>
            </a:schemeClr>
          </a:solidFill>
          <a:ln>
            <a:solidFill>
              <a:schemeClr val="tx1"/>
            </a:solidFill>
          </a:ln>
        </p:spPr>
        <p:txBody>
          <a:bodyPr wrap="square">
            <a:spAutoFit/>
          </a:bodyPr>
          <a:lstStyle/>
          <a:p>
            <a:r>
              <a:rPr lang="en-US" sz="2400" dirty="0"/>
              <a:t>“Scope” (one side of the project triangle) is defined as what is and isn’t included in the project.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2" name="Rectangle 1"/>
          <p:cNvSpPr/>
          <p:nvPr/>
        </p:nvSpPr>
        <p:spPr>
          <a:xfrm>
            <a:off x="84841" y="776446"/>
            <a:ext cx="7883120"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t>The difference between Scope and Scope statement</a:t>
            </a:r>
            <a:endParaRPr lang="en-US" sz="2800" dirty="0"/>
          </a:p>
        </p:txBody>
      </p:sp>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7" name="Rectangle 6"/>
          <p:cNvSpPr/>
          <p:nvPr/>
        </p:nvSpPr>
        <p:spPr>
          <a:xfrm>
            <a:off x="-1" y="2429185"/>
            <a:ext cx="7352908" cy="830997"/>
          </a:xfrm>
          <a:prstGeom prst="rect">
            <a:avLst/>
          </a:prstGeom>
          <a:solidFill>
            <a:schemeClr val="bg1"/>
          </a:solidFill>
          <a:ln>
            <a:solidFill>
              <a:schemeClr val="tx1"/>
            </a:solidFill>
          </a:ln>
        </p:spPr>
        <p:txBody>
          <a:bodyPr wrap="square">
            <a:spAutoFit/>
          </a:bodyPr>
          <a:lstStyle/>
          <a:p>
            <a:r>
              <a:rPr lang="en-US" sz="2400" dirty="0"/>
              <a:t>The “scope statement” formally defines this for a particular project and is typically in paragraph or list form. </a:t>
            </a:r>
          </a:p>
        </p:txBody>
      </p:sp>
      <p:sp>
        <p:nvSpPr>
          <p:cNvPr id="9" name="Rectangle 8"/>
          <p:cNvSpPr/>
          <p:nvPr/>
        </p:nvSpPr>
        <p:spPr>
          <a:xfrm>
            <a:off x="-1" y="4049532"/>
            <a:ext cx="5147036" cy="1938992"/>
          </a:xfrm>
          <a:prstGeom prst="rect">
            <a:avLst/>
          </a:prstGeom>
          <a:solidFill>
            <a:schemeClr val="accent2">
              <a:lumMod val="20000"/>
              <a:lumOff val="80000"/>
            </a:schemeClr>
          </a:solidFill>
          <a:ln>
            <a:solidFill>
              <a:schemeClr val="tx1"/>
            </a:solidFill>
          </a:ln>
        </p:spPr>
        <p:txBody>
          <a:bodyPr wrap="square">
            <a:spAutoFit/>
          </a:bodyPr>
          <a:lstStyle/>
          <a:p>
            <a:r>
              <a:rPr lang="en-US" sz="2400" dirty="0"/>
              <a:t>By declaring a project’s scope, you are “solidifying” that side of the project triangle—leaving the task of defining necessary resources and schedule as separate work.</a:t>
            </a:r>
          </a:p>
        </p:txBody>
      </p:sp>
    </p:spTree>
    <p:extLst>
      <p:ext uri="{BB962C8B-B14F-4D97-AF65-F5344CB8AC3E}">
        <p14:creationId xmlns:p14="http://schemas.microsoft.com/office/powerpoint/2010/main" val="207935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7"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1440543"/>
            <a:ext cx="11246176" cy="461665"/>
          </a:xfrm>
          <a:prstGeom prst="rect">
            <a:avLst/>
          </a:prstGeom>
          <a:solidFill>
            <a:schemeClr val="tx1">
              <a:lumMod val="85000"/>
              <a:lumOff val="15000"/>
            </a:schemeClr>
          </a:solidFill>
          <a:ln>
            <a:solidFill>
              <a:schemeClr val="tx1"/>
            </a:solidFill>
          </a:ln>
        </p:spPr>
        <p:txBody>
          <a:bodyPr wrap="square">
            <a:spAutoFit/>
          </a:bodyPr>
          <a:lstStyle/>
          <a:p>
            <a:pPr algn="ctr"/>
            <a:r>
              <a:rPr lang="en-US" sz="2400" b="1" dirty="0">
                <a:solidFill>
                  <a:schemeClr val="bg1"/>
                </a:solidFill>
              </a:rPr>
              <a:t>A solidly written scope statement includes the following features: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2" name="Rectangle 1"/>
          <p:cNvSpPr/>
          <p:nvPr/>
        </p:nvSpPr>
        <p:spPr>
          <a:xfrm>
            <a:off x="84841" y="776446"/>
            <a:ext cx="7883120"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t>The difference between Scope and Scope statement</a:t>
            </a:r>
            <a:endParaRPr lang="en-US" sz="2800" dirty="0"/>
          </a:p>
        </p:txBody>
      </p:sp>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7" name="Rectangle 6"/>
          <p:cNvSpPr/>
          <p:nvPr/>
        </p:nvSpPr>
        <p:spPr>
          <a:xfrm>
            <a:off x="292230" y="2006152"/>
            <a:ext cx="11246176" cy="707886"/>
          </a:xfrm>
          <a:prstGeom prst="rect">
            <a:avLst/>
          </a:prstGeom>
          <a:solidFill>
            <a:schemeClr val="bg1"/>
          </a:solidFill>
          <a:ln>
            <a:solidFill>
              <a:schemeClr val="tx1"/>
            </a:solidFill>
          </a:ln>
        </p:spPr>
        <p:txBody>
          <a:bodyPr wrap="square">
            <a:spAutoFit/>
          </a:bodyPr>
          <a:lstStyle/>
          <a:p>
            <a:r>
              <a:rPr lang="en-US" sz="2000" dirty="0"/>
              <a:t>• A list of all major deliverables: As covered in the last section, deliverables are simply the products, services, or results that a project is intended to produce. </a:t>
            </a:r>
          </a:p>
        </p:txBody>
      </p:sp>
      <p:sp>
        <p:nvSpPr>
          <p:cNvPr id="9" name="Rectangle 8"/>
          <p:cNvSpPr/>
          <p:nvPr/>
        </p:nvSpPr>
        <p:spPr>
          <a:xfrm>
            <a:off x="84841" y="2812557"/>
            <a:ext cx="12192001" cy="707886"/>
          </a:xfrm>
          <a:prstGeom prst="rect">
            <a:avLst/>
          </a:prstGeom>
          <a:solidFill>
            <a:schemeClr val="accent2">
              <a:lumMod val="20000"/>
              <a:lumOff val="80000"/>
            </a:schemeClr>
          </a:solidFill>
          <a:ln>
            <a:solidFill>
              <a:schemeClr val="tx1"/>
            </a:solidFill>
          </a:ln>
        </p:spPr>
        <p:txBody>
          <a:bodyPr wrap="square">
            <a:spAutoFit/>
          </a:bodyPr>
          <a:lstStyle/>
          <a:p>
            <a:r>
              <a:rPr lang="en-US" sz="2000" dirty="0"/>
              <a:t>The scope statement should, with as little ambiguity as possible, list the important parts of the project’s intended output.</a:t>
            </a:r>
          </a:p>
        </p:txBody>
      </p:sp>
      <p:sp>
        <p:nvSpPr>
          <p:cNvPr id="8" name="Rectangle 7"/>
          <p:cNvSpPr/>
          <p:nvPr/>
        </p:nvSpPr>
        <p:spPr>
          <a:xfrm>
            <a:off x="-1" y="3722906"/>
            <a:ext cx="7967962" cy="707886"/>
          </a:xfrm>
          <a:prstGeom prst="rect">
            <a:avLst/>
          </a:prstGeom>
          <a:solidFill>
            <a:schemeClr val="bg1"/>
          </a:solidFill>
          <a:ln>
            <a:solidFill>
              <a:schemeClr val="tx1"/>
            </a:solidFill>
          </a:ln>
        </p:spPr>
        <p:txBody>
          <a:bodyPr wrap="square">
            <a:spAutoFit/>
          </a:bodyPr>
          <a:lstStyle/>
          <a:p>
            <a:r>
              <a:rPr lang="en-US" sz="2000" dirty="0"/>
              <a:t>• A basic strategy: This implies the high-level steps needed to achieve the project’s goals and create its deliverables. </a:t>
            </a:r>
          </a:p>
        </p:txBody>
      </p:sp>
      <p:sp>
        <p:nvSpPr>
          <p:cNvPr id="10" name="Rectangle 9"/>
          <p:cNvSpPr/>
          <p:nvPr/>
        </p:nvSpPr>
        <p:spPr>
          <a:xfrm>
            <a:off x="-1" y="5158408"/>
            <a:ext cx="8107053" cy="1015663"/>
          </a:xfrm>
          <a:prstGeom prst="rect">
            <a:avLst/>
          </a:prstGeom>
          <a:solidFill>
            <a:schemeClr val="accent2">
              <a:lumMod val="20000"/>
              <a:lumOff val="80000"/>
            </a:schemeClr>
          </a:solidFill>
          <a:ln>
            <a:solidFill>
              <a:schemeClr val="tx1"/>
            </a:solidFill>
          </a:ln>
        </p:spPr>
        <p:txBody>
          <a:bodyPr wrap="square">
            <a:spAutoFit/>
          </a:bodyPr>
          <a:lstStyle/>
          <a:p>
            <a:r>
              <a:rPr lang="en-US" sz="2000" dirty="0"/>
              <a:t>Though the details will be worked out later, defining these in the scope statement begins to delineate the project as a structured solution to the problem it was initiated to address.</a:t>
            </a:r>
          </a:p>
        </p:txBody>
      </p:sp>
    </p:spTree>
    <p:extLst>
      <p:ext uri="{BB962C8B-B14F-4D97-AF65-F5344CB8AC3E}">
        <p14:creationId xmlns:p14="http://schemas.microsoft.com/office/powerpoint/2010/main" val="1700661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8" grpId="0"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2" name="Rectangle 1"/>
          <p:cNvSpPr/>
          <p:nvPr/>
        </p:nvSpPr>
        <p:spPr>
          <a:xfrm>
            <a:off x="0" y="780287"/>
            <a:ext cx="3714799"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t>The Problem Statement</a:t>
            </a:r>
            <a:endParaRPr lang="en-US" sz="2800" dirty="0"/>
          </a:p>
        </p:txBody>
      </p:sp>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7" name="Rectangle 6"/>
          <p:cNvSpPr/>
          <p:nvPr/>
        </p:nvSpPr>
        <p:spPr>
          <a:xfrm>
            <a:off x="-2" y="1381010"/>
            <a:ext cx="12192001" cy="830997"/>
          </a:xfrm>
          <a:prstGeom prst="rect">
            <a:avLst/>
          </a:prstGeom>
          <a:solidFill>
            <a:schemeClr val="bg1"/>
          </a:solidFill>
          <a:ln>
            <a:solidFill>
              <a:schemeClr val="tx1"/>
            </a:solidFill>
          </a:ln>
        </p:spPr>
        <p:txBody>
          <a:bodyPr wrap="square">
            <a:spAutoFit/>
          </a:bodyPr>
          <a:lstStyle/>
          <a:p>
            <a:r>
              <a:rPr lang="en-US" sz="2400" dirty="0"/>
              <a:t>When defining the scope, many project teams start by carefully reexamining the problem or need the project is to address, often rewriting it as an introduction to the scope statement. </a:t>
            </a:r>
          </a:p>
        </p:txBody>
      </p:sp>
      <p:sp>
        <p:nvSpPr>
          <p:cNvPr id="9" name="Rectangle 8"/>
          <p:cNvSpPr/>
          <p:nvPr/>
        </p:nvSpPr>
        <p:spPr>
          <a:xfrm>
            <a:off x="0" y="2874588"/>
            <a:ext cx="7343480" cy="1569660"/>
          </a:xfrm>
          <a:prstGeom prst="rect">
            <a:avLst/>
          </a:prstGeom>
          <a:solidFill>
            <a:schemeClr val="accent2">
              <a:lumMod val="20000"/>
              <a:lumOff val="80000"/>
            </a:schemeClr>
          </a:solidFill>
          <a:ln>
            <a:solidFill>
              <a:schemeClr val="tx1"/>
            </a:solidFill>
          </a:ln>
        </p:spPr>
        <p:txBody>
          <a:bodyPr wrap="square">
            <a:spAutoFit/>
          </a:bodyPr>
          <a:lstStyle/>
          <a:p>
            <a:r>
              <a:rPr lang="en-US" sz="2400" dirty="0"/>
              <a:t>This can be extremely helpful by providing context to readers of the scope; in short, choosing to include a problem statement with the scope statement is a commonly held “best practice.”</a:t>
            </a:r>
          </a:p>
        </p:txBody>
      </p:sp>
      <p:sp>
        <p:nvSpPr>
          <p:cNvPr id="8" name="Rectangle 7"/>
          <p:cNvSpPr/>
          <p:nvPr/>
        </p:nvSpPr>
        <p:spPr>
          <a:xfrm>
            <a:off x="0" y="4855064"/>
            <a:ext cx="7343480" cy="1569660"/>
          </a:xfrm>
          <a:prstGeom prst="rect">
            <a:avLst/>
          </a:prstGeom>
          <a:solidFill>
            <a:schemeClr val="bg1"/>
          </a:solidFill>
          <a:ln>
            <a:solidFill>
              <a:schemeClr val="tx1"/>
            </a:solidFill>
          </a:ln>
        </p:spPr>
        <p:txBody>
          <a:bodyPr wrap="square">
            <a:spAutoFit/>
          </a:bodyPr>
          <a:lstStyle/>
          <a:p>
            <a:r>
              <a:rPr lang="en-US" sz="2400" u="sng" dirty="0">
                <a:effectLst>
                  <a:outerShdw blurRad="38100" dist="38100" dir="2700000" algn="tl">
                    <a:srgbClr val="000000">
                      <a:alpha val="43137"/>
                    </a:srgbClr>
                  </a:outerShdw>
                </a:effectLst>
              </a:rPr>
              <a:t>• Constraints: </a:t>
            </a:r>
            <a:r>
              <a:rPr lang="en-US" sz="2400" dirty="0"/>
              <a:t>Those reading the scope statement should have no problem understanding the limit of what is to be produced. An out-of-control scope results in out-of-control budgets and schedules. </a:t>
            </a:r>
          </a:p>
        </p:txBody>
      </p:sp>
    </p:spTree>
    <p:extLst>
      <p:ext uri="{BB962C8B-B14F-4D97-AF65-F5344CB8AC3E}">
        <p14:creationId xmlns:p14="http://schemas.microsoft.com/office/powerpoint/2010/main" val="529769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7" grpId="0" animBg="1"/>
      <p:bldP spid="9"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2" name="Rectangle 1"/>
          <p:cNvSpPr/>
          <p:nvPr/>
        </p:nvSpPr>
        <p:spPr>
          <a:xfrm>
            <a:off x="0" y="780287"/>
            <a:ext cx="3714799"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t>The Problem Statement</a:t>
            </a:r>
            <a:endParaRPr lang="en-US" sz="2800" dirty="0"/>
          </a:p>
        </p:txBody>
      </p:sp>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7" name="Rectangle 6"/>
          <p:cNvSpPr/>
          <p:nvPr/>
        </p:nvSpPr>
        <p:spPr>
          <a:xfrm>
            <a:off x="-2" y="1381010"/>
            <a:ext cx="12192001" cy="830997"/>
          </a:xfrm>
          <a:prstGeom prst="rect">
            <a:avLst/>
          </a:prstGeom>
          <a:solidFill>
            <a:schemeClr val="bg1"/>
          </a:solidFill>
          <a:ln>
            <a:solidFill>
              <a:schemeClr val="tx1"/>
            </a:solidFill>
          </a:ln>
        </p:spPr>
        <p:txBody>
          <a:bodyPr wrap="square">
            <a:spAutoFit/>
          </a:bodyPr>
          <a:lstStyle/>
          <a:p>
            <a:r>
              <a:rPr lang="en-US" sz="2400" dirty="0"/>
              <a:t>Some scope statements include a short section explaining the rationale for what is and isn’t to be included in the project.</a:t>
            </a:r>
          </a:p>
        </p:txBody>
      </p:sp>
      <p:sp>
        <p:nvSpPr>
          <p:cNvPr id="9" name="Rectangle 8"/>
          <p:cNvSpPr/>
          <p:nvPr/>
        </p:nvSpPr>
        <p:spPr>
          <a:xfrm>
            <a:off x="-1" y="2298977"/>
            <a:ext cx="12191999" cy="830997"/>
          </a:xfrm>
          <a:prstGeom prst="rect">
            <a:avLst/>
          </a:prstGeom>
          <a:solidFill>
            <a:schemeClr val="accent2">
              <a:lumMod val="20000"/>
              <a:lumOff val="80000"/>
            </a:schemeClr>
          </a:solidFill>
          <a:ln>
            <a:solidFill>
              <a:schemeClr val="tx1"/>
            </a:solidFill>
          </a:ln>
        </p:spPr>
        <p:txBody>
          <a:bodyPr wrap="square">
            <a:spAutoFit/>
          </a:bodyPr>
          <a:lstStyle/>
          <a:p>
            <a:r>
              <a:rPr lang="en-US" sz="2400" dirty="0"/>
              <a:t>• External dependencies: Does your project depend on variables outside your control? If possible, define these as conditions or limitations in your scope statement.</a:t>
            </a:r>
          </a:p>
        </p:txBody>
      </p:sp>
      <p:sp>
        <p:nvSpPr>
          <p:cNvPr id="8" name="Rectangle 7"/>
          <p:cNvSpPr/>
          <p:nvPr/>
        </p:nvSpPr>
        <p:spPr>
          <a:xfrm>
            <a:off x="-1" y="3198350"/>
            <a:ext cx="8182467" cy="1938992"/>
          </a:xfrm>
          <a:prstGeom prst="rect">
            <a:avLst/>
          </a:prstGeom>
          <a:solidFill>
            <a:schemeClr val="bg1"/>
          </a:solidFill>
          <a:ln>
            <a:solidFill>
              <a:schemeClr val="tx1"/>
            </a:solidFill>
          </a:ln>
        </p:spPr>
        <p:txBody>
          <a:bodyPr wrap="square">
            <a:spAutoFit/>
          </a:bodyPr>
          <a:lstStyle/>
          <a:p>
            <a:r>
              <a:rPr lang="en-US" sz="2400" dirty="0"/>
              <a:t>• Assumptions: Similar to dependencies, is it possible that you are making assumptions about things like the availability of resources or information?  Assumptions are acceptable as long as they are explicitly defined, realistic, and agreed upon by all parties.</a:t>
            </a:r>
          </a:p>
        </p:txBody>
      </p:sp>
      <p:sp>
        <p:nvSpPr>
          <p:cNvPr id="10" name="Rectangle 9"/>
          <p:cNvSpPr/>
          <p:nvPr/>
        </p:nvSpPr>
        <p:spPr>
          <a:xfrm>
            <a:off x="0" y="5288340"/>
            <a:ext cx="8257880" cy="1569660"/>
          </a:xfrm>
          <a:prstGeom prst="rect">
            <a:avLst/>
          </a:prstGeom>
          <a:solidFill>
            <a:schemeClr val="accent2">
              <a:lumMod val="20000"/>
              <a:lumOff val="80000"/>
            </a:schemeClr>
          </a:solidFill>
          <a:ln>
            <a:solidFill>
              <a:schemeClr val="tx1"/>
            </a:solidFill>
          </a:ln>
        </p:spPr>
        <p:txBody>
          <a:bodyPr wrap="square">
            <a:spAutoFit/>
          </a:bodyPr>
          <a:lstStyle/>
          <a:p>
            <a:r>
              <a:rPr lang="en-US" sz="2400" dirty="0"/>
              <a:t>Though some projects try to break things down into a single sentence or statement, a proper scope statement often requires multiple paragraphs or, at the very least, a series of “bulleted” statements</a:t>
            </a:r>
            <a:endParaRPr lang="en-US" sz="3200" dirty="0"/>
          </a:p>
        </p:txBody>
      </p:sp>
    </p:spTree>
    <p:extLst>
      <p:ext uri="{BB962C8B-B14F-4D97-AF65-F5344CB8AC3E}">
        <p14:creationId xmlns:p14="http://schemas.microsoft.com/office/powerpoint/2010/main" val="1397538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7" name="Rectangle 6"/>
          <p:cNvSpPr/>
          <p:nvPr/>
        </p:nvSpPr>
        <p:spPr>
          <a:xfrm>
            <a:off x="-2" y="896600"/>
            <a:ext cx="12192001" cy="830997"/>
          </a:xfrm>
          <a:prstGeom prst="rect">
            <a:avLst/>
          </a:prstGeom>
          <a:solidFill>
            <a:schemeClr val="tx1">
              <a:lumMod val="85000"/>
              <a:lumOff val="15000"/>
            </a:schemeClr>
          </a:solidFill>
          <a:ln>
            <a:solidFill>
              <a:schemeClr val="tx1"/>
            </a:solidFill>
          </a:ln>
        </p:spPr>
        <p:txBody>
          <a:bodyPr wrap="square">
            <a:spAutoFit/>
          </a:bodyPr>
          <a:lstStyle/>
          <a:p>
            <a:pPr algn="ctr"/>
            <a:r>
              <a:rPr lang="en-US" sz="2400" b="1" dirty="0">
                <a:solidFill>
                  <a:schemeClr val="bg1"/>
                </a:solidFill>
              </a:rPr>
              <a:t>The following sample scope statements include basic but clear descriptions of what is and isn’t to be included in their associated projects:</a:t>
            </a:r>
          </a:p>
        </p:txBody>
      </p:sp>
      <p:sp>
        <p:nvSpPr>
          <p:cNvPr id="9" name="Rectangle 8"/>
          <p:cNvSpPr/>
          <p:nvPr/>
        </p:nvSpPr>
        <p:spPr>
          <a:xfrm>
            <a:off x="-1" y="1779057"/>
            <a:ext cx="5279010" cy="461665"/>
          </a:xfrm>
          <a:prstGeom prst="rect">
            <a:avLst/>
          </a:prstGeom>
          <a:solidFill>
            <a:srgbClr val="C00000"/>
          </a:solidFill>
          <a:ln>
            <a:solidFill>
              <a:schemeClr val="tx1"/>
            </a:solidFill>
          </a:ln>
        </p:spPr>
        <p:txBody>
          <a:bodyPr wrap="square">
            <a:spAutoFit/>
          </a:bodyPr>
          <a:lstStyle/>
          <a:p>
            <a:r>
              <a:rPr lang="en-US" sz="2400" b="1" dirty="0">
                <a:solidFill>
                  <a:schemeClr val="bg1"/>
                </a:solidFill>
              </a:rPr>
              <a:t>Project: E-Flipper Marketing Campaign</a:t>
            </a:r>
          </a:p>
        </p:txBody>
      </p:sp>
      <p:sp>
        <p:nvSpPr>
          <p:cNvPr id="8" name="Rectangle 7"/>
          <p:cNvSpPr/>
          <p:nvPr/>
        </p:nvSpPr>
        <p:spPr>
          <a:xfrm>
            <a:off x="-1" y="2341532"/>
            <a:ext cx="12191999" cy="1200329"/>
          </a:xfrm>
          <a:prstGeom prst="rect">
            <a:avLst/>
          </a:prstGeom>
          <a:solidFill>
            <a:schemeClr val="bg1"/>
          </a:solidFill>
          <a:ln>
            <a:solidFill>
              <a:schemeClr val="tx1"/>
            </a:solidFill>
          </a:ln>
        </p:spPr>
        <p:txBody>
          <a:bodyPr wrap="square">
            <a:spAutoFit/>
          </a:bodyPr>
          <a:lstStyle/>
          <a:p>
            <a:r>
              <a:rPr lang="en-US" sz="2400" dirty="0"/>
              <a:t>Scope Statement: This project includes the initial marketing effort for the </a:t>
            </a:r>
            <a:r>
              <a:rPr lang="en-US" sz="2400" dirty="0" err="1"/>
              <a:t>EFlipper</a:t>
            </a:r>
            <a:r>
              <a:rPr lang="en-US" sz="2400" dirty="0"/>
              <a:t> BBQ accessory within the themes and ideas presented in the initial proposal meeting. This includes the creation of:</a:t>
            </a:r>
          </a:p>
        </p:txBody>
      </p:sp>
      <p:sp>
        <p:nvSpPr>
          <p:cNvPr id="10" name="Rectangle 9"/>
          <p:cNvSpPr/>
          <p:nvPr/>
        </p:nvSpPr>
        <p:spPr>
          <a:xfrm>
            <a:off x="-2" y="4053934"/>
            <a:ext cx="5816339" cy="461665"/>
          </a:xfrm>
          <a:prstGeom prst="rect">
            <a:avLst/>
          </a:prstGeom>
          <a:solidFill>
            <a:schemeClr val="accent2">
              <a:lumMod val="20000"/>
              <a:lumOff val="80000"/>
            </a:schemeClr>
          </a:solidFill>
          <a:ln>
            <a:solidFill>
              <a:schemeClr val="tx1"/>
            </a:solidFill>
          </a:ln>
        </p:spPr>
        <p:txBody>
          <a:bodyPr wrap="square">
            <a:spAutoFit/>
          </a:bodyPr>
          <a:lstStyle/>
          <a:p>
            <a:r>
              <a:rPr lang="en-US" sz="2400" dirty="0"/>
              <a:t>• Three different single-page advertisements</a:t>
            </a:r>
          </a:p>
        </p:txBody>
      </p:sp>
      <p:sp>
        <p:nvSpPr>
          <p:cNvPr id="12" name="Rectangle 11"/>
          <p:cNvSpPr/>
          <p:nvPr/>
        </p:nvSpPr>
        <p:spPr>
          <a:xfrm>
            <a:off x="-1" y="4697287"/>
            <a:ext cx="5816337" cy="461665"/>
          </a:xfrm>
          <a:prstGeom prst="rect">
            <a:avLst/>
          </a:prstGeom>
          <a:solidFill>
            <a:schemeClr val="accent2">
              <a:lumMod val="20000"/>
              <a:lumOff val="80000"/>
            </a:schemeClr>
          </a:solidFill>
          <a:ln>
            <a:solidFill>
              <a:schemeClr val="tx1"/>
            </a:solidFill>
          </a:ln>
        </p:spPr>
        <p:txBody>
          <a:bodyPr wrap="square">
            <a:spAutoFit/>
          </a:bodyPr>
          <a:lstStyle/>
          <a:p>
            <a:r>
              <a:rPr lang="en-US" sz="2400" dirty="0"/>
              <a:t>• One 15-second television commercial</a:t>
            </a:r>
          </a:p>
        </p:txBody>
      </p:sp>
      <p:sp>
        <p:nvSpPr>
          <p:cNvPr id="13" name="Rectangle 12"/>
          <p:cNvSpPr/>
          <p:nvPr/>
        </p:nvSpPr>
        <p:spPr>
          <a:xfrm>
            <a:off x="-1" y="5441245"/>
            <a:ext cx="5920033" cy="1200329"/>
          </a:xfrm>
          <a:prstGeom prst="rect">
            <a:avLst/>
          </a:prstGeom>
          <a:solidFill>
            <a:schemeClr val="accent2">
              <a:lumMod val="20000"/>
              <a:lumOff val="80000"/>
            </a:schemeClr>
          </a:solidFill>
          <a:ln>
            <a:solidFill>
              <a:schemeClr val="tx1"/>
            </a:solidFill>
          </a:ln>
        </p:spPr>
        <p:txBody>
          <a:bodyPr wrap="square">
            <a:spAutoFit/>
          </a:bodyPr>
          <a:lstStyle/>
          <a:p>
            <a:r>
              <a:rPr lang="en-US" sz="2400" dirty="0"/>
              <a:t>• 6 variously-sized website banners with similar content (sizes to be determined by the client).</a:t>
            </a:r>
          </a:p>
        </p:txBody>
      </p:sp>
    </p:spTree>
    <p:extLst>
      <p:ext uri="{BB962C8B-B14F-4D97-AF65-F5344CB8AC3E}">
        <p14:creationId xmlns:p14="http://schemas.microsoft.com/office/powerpoint/2010/main" val="1976380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animEffect transition="in" filter="barn(inVertical)">
                                      <p:cBhvr>
                                        <p:cTn id="18" dur="500"/>
                                        <p:tgtEl>
                                          <p:spTgt spid="8">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2"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7" name="Rectangle 6"/>
          <p:cNvSpPr/>
          <p:nvPr/>
        </p:nvSpPr>
        <p:spPr>
          <a:xfrm>
            <a:off x="-2" y="896600"/>
            <a:ext cx="12192001" cy="830997"/>
          </a:xfrm>
          <a:prstGeom prst="rect">
            <a:avLst/>
          </a:prstGeom>
          <a:solidFill>
            <a:schemeClr val="tx1">
              <a:lumMod val="85000"/>
              <a:lumOff val="15000"/>
            </a:schemeClr>
          </a:solidFill>
          <a:ln>
            <a:solidFill>
              <a:schemeClr val="tx1"/>
            </a:solidFill>
          </a:ln>
        </p:spPr>
        <p:txBody>
          <a:bodyPr wrap="square">
            <a:spAutoFit/>
          </a:bodyPr>
          <a:lstStyle/>
          <a:p>
            <a:pPr algn="ctr"/>
            <a:r>
              <a:rPr lang="en-US" sz="2400" b="1" dirty="0">
                <a:solidFill>
                  <a:schemeClr val="bg1"/>
                </a:solidFill>
              </a:rPr>
              <a:t>The following sample scope statements include basic but clear descriptions of what is and isn’t to be included in their associated projects:</a:t>
            </a:r>
          </a:p>
        </p:txBody>
      </p:sp>
      <p:sp>
        <p:nvSpPr>
          <p:cNvPr id="9" name="Rectangle 8"/>
          <p:cNvSpPr/>
          <p:nvPr/>
        </p:nvSpPr>
        <p:spPr>
          <a:xfrm>
            <a:off x="-1" y="1957887"/>
            <a:ext cx="5279010" cy="461665"/>
          </a:xfrm>
          <a:prstGeom prst="rect">
            <a:avLst/>
          </a:prstGeom>
          <a:solidFill>
            <a:srgbClr val="C00000"/>
          </a:solidFill>
          <a:ln>
            <a:solidFill>
              <a:schemeClr val="tx1"/>
            </a:solidFill>
          </a:ln>
        </p:spPr>
        <p:txBody>
          <a:bodyPr wrap="square">
            <a:spAutoFit/>
          </a:bodyPr>
          <a:lstStyle/>
          <a:p>
            <a:r>
              <a:rPr lang="en-US" sz="2400" b="1" dirty="0">
                <a:solidFill>
                  <a:schemeClr val="bg1"/>
                </a:solidFill>
              </a:rPr>
              <a:t>Project: E-Flipper Marketing Campaign</a:t>
            </a:r>
          </a:p>
        </p:txBody>
      </p:sp>
      <p:sp>
        <p:nvSpPr>
          <p:cNvPr id="8" name="Rectangle 7"/>
          <p:cNvSpPr/>
          <p:nvPr/>
        </p:nvSpPr>
        <p:spPr>
          <a:xfrm>
            <a:off x="0" y="2658780"/>
            <a:ext cx="12192000" cy="830997"/>
          </a:xfrm>
          <a:prstGeom prst="rect">
            <a:avLst/>
          </a:prstGeom>
          <a:solidFill>
            <a:schemeClr val="bg1"/>
          </a:solidFill>
          <a:ln>
            <a:solidFill>
              <a:schemeClr val="tx1"/>
            </a:solidFill>
          </a:ln>
        </p:spPr>
        <p:txBody>
          <a:bodyPr wrap="square">
            <a:spAutoFit/>
          </a:bodyPr>
          <a:lstStyle/>
          <a:p>
            <a:r>
              <a:rPr lang="en-US" sz="2400" dirty="0"/>
              <a:t>After approval, project will deliver screen or camera-ready, high-resolution digital files of each media item via secure file-transfer protocol. </a:t>
            </a:r>
          </a:p>
        </p:txBody>
      </p:sp>
      <p:sp>
        <p:nvSpPr>
          <p:cNvPr id="10" name="Rectangle 9"/>
          <p:cNvSpPr/>
          <p:nvPr/>
        </p:nvSpPr>
        <p:spPr>
          <a:xfrm>
            <a:off x="-1" y="3595066"/>
            <a:ext cx="7909089" cy="1569660"/>
          </a:xfrm>
          <a:prstGeom prst="rect">
            <a:avLst/>
          </a:prstGeom>
          <a:solidFill>
            <a:schemeClr val="accent2">
              <a:lumMod val="20000"/>
              <a:lumOff val="80000"/>
            </a:schemeClr>
          </a:solidFill>
          <a:ln>
            <a:solidFill>
              <a:schemeClr val="tx1"/>
            </a:solidFill>
          </a:ln>
        </p:spPr>
        <p:txBody>
          <a:bodyPr wrap="square">
            <a:spAutoFit/>
          </a:bodyPr>
          <a:lstStyle/>
          <a:p>
            <a:r>
              <a:rPr lang="en-US" sz="2400" dirty="0"/>
              <a:t>Files will be available for 30 days after approval. Initial designs will be shared and approved by the client, with up to 3 revisions per media item before completion of refined final product. </a:t>
            </a:r>
          </a:p>
        </p:txBody>
      </p:sp>
      <p:sp>
        <p:nvSpPr>
          <p:cNvPr id="12" name="Rectangle 11"/>
          <p:cNvSpPr/>
          <p:nvPr/>
        </p:nvSpPr>
        <p:spPr>
          <a:xfrm>
            <a:off x="-2" y="5270015"/>
            <a:ext cx="7833676" cy="1569660"/>
          </a:xfrm>
          <a:prstGeom prst="rect">
            <a:avLst/>
          </a:prstGeom>
          <a:solidFill>
            <a:schemeClr val="bg1"/>
          </a:solidFill>
          <a:ln>
            <a:solidFill>
              <a:schemeClr val="tx1"/>
            </a:solidFill>
          </a:ln>
        </p:spPr>
        <p:txBody>
          <a:bodyPr wrap="square">
            <a:spAutoFit/>
          </a:bodyPr>
          <a:lstStyle/>
          <a:p>
            <a:r>
              <a:rPr lang="en-US" sz="2400" dirty="0"/>
              <a:t>Additional revisions or extension of ideas would be out of scope, requiring a separate contract and project. Project does not include assistance in placement of advertising media, future modifications, or retrieval of files after 30 days.</a:t>
            </a:r>
          </a:p>
        </p:txBody>
      </p:sp>
    </p:spTree>
    <p:extLst>
      <p:ext uri="{BB962C8B-B14F-4D97-AF65-F5344CB8AC3E}">
        <p14:creationId xmlns:p14="http://schemas.microsoft.com/office/powerpoint/2010/main" val="1015919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animBg="1"/>
      <p:bldP spid="10" grpId="0"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07088" y="2150570"/>
            <a:ext cx="3390672" cy="1031564"/>
          </a:xfrm>
          <a:prstGeom prst="rect">
            <a:avLst/>
          </a:prstGeom>
          <a:solidFill>
            <a:schemeClr val="accent5">
              <a:lumMod val="50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Examples</a:t>
            </a:r>
            <a:endParaRPr lang="en-US" sz="48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8210851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9" name="Rectangle 8"/>
          <p:cNvSpPr/>
          <p:nvPr/>
        </p:nvSpPr>
        <p:spPr>
          <a:xfrm>
            <a:off x="-1" y="896600"/>
            <a:ext cx="6231119" cy="523220"/>
          </a:xfrm>
          <a:prstGeom prst="rect">
            <a:avLst/>
          </a:prstGeom>
          <a:solidFill>
            <a:srgbClr val="C0000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Project: East Ave Hydrant Repair Project</a:t>
            </a:r>
          </a:p>
        </p:txBody>
      </p:sp>
      <p:sp>
        <p:nvSpPr>
          <p:cNvPr id="8" name="Rectangle 7"/>
          <p:cNvSpPr/>
          <p:nvPr/>
        </p:nvSpPr>
        <p:spPr>
          <a:xfrm>
            <a:off x="0" y="2156419"/>
            <a:ext cx="12192000" cy="1938992"/>
          </a:xfrm>
          <a:prstGeom prst="rect">
            <a:avLst/>
          </a:prstGeom>
          <a:solidFill>
            <a:schemeClr val="bg1"/>
          </a:solidFill>
          <a:ln>
            <a:solidFill>
              <a:schemeClr val="tx1"/>
            </a:solidFill>
          </a:ln>
        </p:spPr>
        <p:txBody>
          <a:bodyPr wrap="square">
            <a:spAutoFit/>
          </a:bodyPr>
          <a:lstStyle/>
          <a:p>
            <a:r>
              <a:rPr lang="en-US" sz="2400" dirty="0"/>
              <a:t>Last month’s extensive ice damage has necessitated repair or replacement of several fire hydrants in the 400-block of East Ave. This project is designed to evaluate and repair damage to this vital system and to restore proper, code complaint active fire protection to this region. Parties expected to be engaged in this project include the city code department, fire commission, and county road construction crews.</a:t>
            </a:r>
          </a:p>
        </p:txBody>
      </p:sp>
      <p:sp>
        <p:nvSpPr>
          <p:cNvPr id="12" name="Rectangle 11"/>
          <p:cNvSpPr/>
          <p:nvPr/>
        </p:nvSpPr>
        <p:spPr>
          <a:xfrm>
            <a:off x="-1" y="4403793"/>
            <a:ext cx="7145519" cy="2308324"/>
          </a:xfrm>
          <a:prstGeom prst="rect">
            <a:avLst/>
          </a:prstGeom>
          <a:solidFill>
            <a:schemeClr val="bg1"/>
          </a:solidFill>
          <a:ln>
            <a:solidFill>
              <a:schemeClr val="tx1"/>
            </a:solidFill>
          </a:ln>
        </p:spPr>
        <p:txBody>
          <a:bodyPr wrap="square">
            <a:spAutoFit/>
          </a:bodyPr>
          <a:lstStyle/>
          <a:p>
            <a:r>
              <a:rPr lang="en-US" sz="2400" dirty="0"/>
              <a:t>This project will not include replacement, relocation, or augmentation of any hydrants unless deemed necessary by the code inspector, likely due to conditions that are unsafe or will lead to repetition of the original problem. In most cases, this is expected to result in continued use of existing hydrants, valves, pipes, and connections.</a:t>
            </a:r>
          </a:p>
        </p:txBody>
      </p:sp>
      <p:sp>
        <p:nvSpPr>
          <p:cNvPr id="13" name="Rectangle 12"/>
          <p:cNvSpPr/>
          <p:nvPr/>
        </p:nvSpPr>
        <p:spPr>
          <a:xfrm>
            <a:off x="0" y="1578213"/>
            <a:ext cx="3129699" cy="523220"/>
          </a:xfrm>
          <a:prstGeom prst="rect">
            <a:avLst/>
          </a:prstGeom>
          <a:solidFill>
            <a:srgbClr val="C00000"/>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Scope Statement:</a:t>
            </a:r>
            <a:endParaRPr lang="en-US" sz="28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87340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2" grpId="0"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9" name="Rectangle 8"/>
          <p:cNvSpPr/>
          <p:nvPr/>
        </p:nvSpPr>
        <p:spPr>
          <a:xfrm>
            <a:off x="-1" y="896600"/>
            <a:ext cx="6740166" cy="584775"/>
          </a:xfrm>
          <a:prstGeom prst="rect">
            <a:avLst/>
          </a:prstGeom>
          <a:solidFill>
            <a:srgbClr val="C00000"/>
          </a:solidFill>
          <a:ln>
            <a:solidFill>
              <a:schemeClr val="tx1"/>
            </a:solidFill>
          </a:ln>
        </p:spPr>
        <p:txBody>
          <a:bodyPr wrap="square">
            <a:spAutoFit/>
          </a:bodyPr>
          <a:lstStyle/>
          <a:p>
            <a:r>
              <a:rPr lang="en-US" sz="3200" b="1" dirty="0">
                <a:solidFill>
                  <a:schemeClr val="bg1"/>
                </a:solidFill>
                <a:effectLst>
                  <a:outerShdw blurRad="38100" dist="38100" dir="2700000" algn="tl">
                    <a:srgbClr val="000000">
                      <a:alpha val="43137"/>
                    </a:srgbClr>
                  </a:outerShdw>
                </a:effectLst>
              </a:rPr>
              <a:t>Requirements and specifications tips</a:t>
            </a:r>
          </a:p>
        </p:txBody>
      </p:sp>
      <p:sp>
        <p:nvSpPr>
          <p:cNvPr id="8" name="Rectangle 7"/>
          <p:cNvSpPr/>
          <p:nvPr/>
        </p:nvSpPr>
        <p:spPr>
          <a:xfrm>
            <a:off x="0" y="1715483"/>
            <a:ext cx="12192000" cy="461665"/>
          </a:xfrm>
          <a:prstGeom prst="rect">
            <a:avLst/>
          </a:prstGeom>
          <a:solidFill>
            <a:schemeClr val="bg1"/>
          </a:solidFill>
          <a:ln>
            <a:solidFill>
              <a:schemeClr val="tx1"/>
            </a:solidFill>
          </a:ln>
        </p:spPr>
        <p:txBody>
          <a:bodyPr wrap="square">
            <a:spAutoFit/>
          </a:bodyPr>
          <a:lstStyle/>
          <a:p>
            <a:r>
              <a:rPr lang="en-US" sz="2400" dirty="0"/>
              <a:t>Clearly state what your project aims to achieve.</a:t>
            </a:r>
          </a:p>
        </p:txBody>
      </p:sp>
      <p:sp>
        <p:nvSpPr>
          <p:cNvPr id="12" name="Rectangle 11"/>
          <p:cNvSpPr/>
          <p:nvPr/>
        </p:nvSpPr>
        <p:spPr>
          <a:xfrm>
            <a:off x="0" y="5821475"/>
            <a:ext cx="7701699" cy="461665"/>
          </a:xfrm>
          <a:prstGeom prst="rect">
            <a:avLst/>
          </a:prstGeom>
          <a:solidFill>
            <a:schemeClr val="bg1"/>
          </a:solidFill>
          <a:ln>
            <a:solidFill>
              <a:schemeClr val="tx1"/>
            </a:solidFill>
          </a:ln>
        </p:spPr>
        <p:txBody>
          <a:bodyPr wrap="square">
            <a:spAutoFit/>
          </a:bodyPr>
          <a:lstStyle/>
          <a:p>
            <a:r>
              <a:rPr lang="en-US" sz="2400" dirty="0"/>
              <a:t>There should be no room for abstract generalizations.</a:t>
            </a:r>
            <a:endParaRPr lang="en-US" sz="3200" dirty="0"/>
          </a:p>
        </p:txBody>
      </p:sp>
      <p:sp>
        <p:nvSpPr>
          <p:cNvPr id="10" name="Rectangle 9"/>
          <p:cNvSpPr/>
          <p:nvPr/>
        </p:nvSpPr>
        <p:spPr>
          <a:xfrm>
            <a:off x="0" y="2365162"/>
            <a:ext cx="7701699" cy="3046988"/>
          </a:xfrm>
          <a:prstGeom prst="rect">
            <a:avLst/>
          </a:prstGeom>
          <a:solidFill>
            <a:schemeClr val="bg1"/>
          </a:solidFill>
          <a:ln>
            <a:solidFill>
              <a:schemeClr val="tx1"/>
            </a:solidFill>
          </a:ln>
        </p:spPr>
        <p:txBody>
          <a:bodyPr wrap="square">
            <a:spAutoFit/>
          </a:bodyPr>
          <a:lstStyle/>
          <a:p>
            <a:r>
              <a:rPr lang="en-US" sz="2400" dirty="0"/>
              <a:t>They are intended to span not only the product or solution your project is to create (often called “functional” requirements or specifications) but can also include other limits or needs placed on your project (“non-functional”), such as schedule and budget restrictions and less-definable qualitative elements such as safety, documentation, usability, aesthetics, and compatibility with expectations about </a:t>
            </a:r>
            <a:r>
              <a:rPr lang="en-US" sz="2400" dirty="0" smtClean="0"/>
              <a:t>the future</a:t>
            </a:r>
            <a:r>
              <a:rPr lang="en-US" sz="2400" dirty="0"/>
              <a:t>. </a:t>
            </a:r>
          </a:p>
        </p:txBody>
      </p:sp>
    </p:spTree>
    <p:extLst>
      <p:ext uri="{BB962C8B-B14F-4D97-AF65-F5344CB8AC3E}">
        <p14:creationId xmlns:p14="http://schemas.microsoft.com/office/powerpoint/2010/main" val="1044904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2"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9" name="Rectangle 8"/>
          <p:cNvSpPr/>
          <p:nvPr/>
        </p:nvSpPr>
        <p:spPr>
          <a:xfrm>
            <a:off x="-1" y="896600"/>
            <a:ext cx="6740166" cy="584775"/>
          </a:xfrm>
          <a:prstGeom prst="rect">
            <a:avLst/>
          </a:prstGeom>
          <a:solidFill>
            <a:srgbClr val="C00000"/>
          </a:solidFill>
          <a:ln>
            <a:solidFill>
              <a:schemeClr val="tx1"/>
            </a:solidFill>
          </a:ln>
        </p:spPr>
        <p:txBody>
          <a:bodyPr wrap="square">
            <a:spAutoFit/>
          </a:bodyPr>
          <a:lstStyle/>
          <a:p>
            <a:r>
              <a:rPr lang="en-US" sz="3200" b="1" dirty="0">
                <a:solidFill>
                  <a:schemeClr val="bg1"/>
                </a:solidFill>
                <a:effectLst>
                  <a:outerShdw blurRad="38100" dist="38100" dir="2700000" algn="tl">
                    <a:srgbClr val="000000">
                      <a:alpha val="43137"/>
                    </a:srgbClr>
                  </a:outerShdw>
                </a:effectLst>
              </a:rPr>
              <a:t>Requirements and specifications tips</a:t>
            </a:r>
          </a:p>
        </p:txBody>
      </p:sp>
      <p:sp>
        <p:nvSpPr>
          <p:cNvPr id="8" name="Rectangle 7"/>
          <p:cNvSpPr/>
          <p:nvPr/>
        </p:nvSpPr>
        <p:spPr>
          <a:xfrm>
            <a:off x="0" y="1715483"/>
            <a:ext cx="12192000" cy="830997"/>
          </a:xfrm>
          <a:prstGeom prst="rect">
            <a:avLst/>
          </a:prstGeom>
          <a:solidFill>
            <a:schemeClr val="bg1"/>
          </a:solidFill>
          <a:ln>
            <a:solidFill>
              <a:schemeClr val="tx1"/>
            </a:solidFill>
          </a:ln>
        </p:spPr>
        <p:txBody>
          <a:bodyPr wrap="square">
            <a:spAutoFit/>
          </a:bodyPr>
          <a:lstStyle/>
          <a:p>
            <a:r>
              <a:rPr lang="en-US" sz="2400" dirty="0"/>
              <a:t>Requirements and specifications are written so that anyone reading them knows exactly what should be achieved in the execution phase of the project.</a:t>
            </a:r>
          </a:p>
        </p:txBody>
      </p:sp>
      <p:sp>
        <p:nvSpPr>
          <p:cNvPr id="10" name="Rectangle 9"/>
          <p:cNvSpPr/>
          <p:nvPr/>
        </p:nvSpPr>
        <p:spPr>
          <a:xfrm>
            <a:off x="0" y="2783257"/>
            <a:ext cx="12192002" cy="1200329"/>
          </a:xfrm>
          <a:prstGeom prst="rect">
            <a:avLst/>
          </a:prstGeom>
          <a:solidFill>
            <a:schemeClr val="bg1"/>
          </a:solidFill>
          <a:ln>
            <a:solidFill>
              <a:schemeClr val="tx1"/>
            </a:solidFill>
          </a:ln>
        </p:spPr>
        <p:txBody>
          <a:bodyPr wrap="square">
            <a:spAutoFit/>
          </a:bodyPr>
          <a:lstStyle/>
          <a:p>
            <a:r>
              <a:rPr lang="en-US" sz="2400" dirty="0"/>
              <a:t>The language should be right.</a:t>
            </a:r>
          </a:p>
          <a:p>
            <a:r>
              <a:rPr lang="en-US" sz="2400" dirty="0"/>
              <a:t>The language of requirements or specifications often differs from the general vernacular and favors specificity.</a:t>
            </a:r>
          </a:p>
        </p:txBody>
      </p:sp>
    </p:spTree>
    <p:extLst>
      <p:ext uri="{BB962C8B-B14F-4D97-AF65-F5344CB8AC3E}">
        <p14:creationId xmlns:p14="http://schemas.microsoft.com/office/powerpoint/2010/main" val="2786825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9" name="Rectangle 8"/>
          <p:cNvSpPr/>
          <p:nvPr/>
        </p:nvSpPr>
        <p:spPr>
          <a:xfrm>
            <a:off x="1140641" y="918507"/>
            <a:ext cx="8135333" cy="954107"/>
          </a:xfrm>
          <a:prstGeom prst="rect">
            <a:avLst/>
          </a:prstGeom>
          <a:solidFill>
            <a:srgbClr val="C00000"/>
          </a:solidFill>
          <a:ln>
            <a:solidFill>
              <a:schemeClr val="tx1"/>
            </a:solidFill>
          </a:ln>
        </p:spPr>
        <p:txBody>
          <a:bodyPr wrap="square">
            <a:spAutoFit/>
          </a:bodyPr>
          <a:lstStyle/>
          <a:p>
            <a:pPr algn="ctr"/>
            <a:r>
              <a:rPr lang="en-US" sz="2800" b="1" dirty="0">
                <a:solidFill>
                  <a:schemeClr val="bg1"/>
                </a:solidFill>
              </a:rPr>
              <a:t>What puts into consideration when it comes to Requirements and specifications?</a:t>
            </a:r>
          </a:p>
        </p:txBody>
      </p:sp>
      <p:sp>
        <p:nvSpPr>
          <p:cNvPr id="8" name="Rectangle 7"/>
          <p:cNvSpPr/>
          <p:nvPr/>
        </p:nvSpPr>
        <p:spPr>
          <a:xfrm>
            <a:off x="0" y="1941645"/>
            <a:ext cx="12192000" cy="830997"/>
          </a:xfrm>
          <a:prstGeom prst="rect">
            <a:avLst/>
          </a:prstGeom>
          <a:solidFill>
            <a:schemeClr val="bg1"/>
          </a:solidFill>
          <a:ln>
            <a:solidFill>
              <a:schemeClr val="tx1"/>
            </a:solidFill>
          </a:ln>
        </p:spPr>
        <p:txBody>
          <a:bodyPr wrap="square">
            <a:spAutoFit/>
          </a:bodyPr>
          <a:lstStyle/>
          <a:p>
            <a:r>
              <a:rPr lang="en-US" sz="2400" dirty="0"/>
              <a:t>The process for collecting or authoring these requirements or specifications is an undertaking that varies by industry, organization, and project.</a:t>
            </a:r>
          </a:p>
        </p:txBody>
      </p:sp>
      <p:sp>
        <p:nvSpPr>
          <p:cNvPr id="10" name="Rectangle 9"/>
          <p:cNvSpPr/>
          <p:nvPr/>
        </p:nvSpPr>
        <p:spPr>
          <a:xfrm>
            <a:off x="0" y="3004749"/>
            <a:ext cx="11246176" cy="830997"/>
          </a:xfrm>
          <a:prstGeom prst="rect">
            <a:avLst/>
          </a:prstGeom>
          <a:solidFill>
            <a:schemeClr val="bg1"/>
          </a:solidFill>
          <a:ln>
            <a:solidFill>
              <a:schemeClr val="tx1"/>
            </a:solidFill>
          </a:ln>
        </p:spPr>
        <p:txBody>
          <a:bodyPr wrap="square">
            <a:spAutoFit/>
          </a:bodyPr>
          <a:lstStyle/>
          <a:p>
            <a:r>
              <a:rPr lang="en-US" sz="2400" dirty="0"/>
              <a:t>Indeed, large projects may have an entire sub-project which spans months and whose primarily deliverable is a requirements/specifications document</a:t>
            </a:r>
            <a:endParaRPr lang="en-US" sz="3200" dirty="0"/>
          </a:p>
        </p:txBody>
      </p:sp>
      <p:sp>
        <p:nvSpPr>
          <p:cNvPr id="7" name="Rectangle 6"/>
          <p:cNvSpPr/>
          <p:nvPr/>
        </p:nvSpPr>
        <p:spPr>
          <a:xfrm>
            <a:off x="0" y="4367590"/>
            <a:ext cx="7390614" cy="1569660"/>
          </a:xfrm>
          <a:prstGeom prst="rect">
            <a:avLst/>
          </a:prstGeom>
          <a:solidFill>
            <a:schemeClr val="bg1"/>
          </a:solidFill>
          <a:ln>
            <a:solidFill>
              <a:schemeClr val="tx1"/>
            </a:solidFill>
          </a:ln>
        </p:spPr>
        <p:txBody>
          <a:bodyPr wrap="square">
            <a:spAutoFit/>
          </a:bodyPr>
          <a:lstStyle/>
          <a:p>
            <a:r>
              <a:rPr lang="en-US" sz="2400" dirty="0"/>
              <a:t>In some cases the specifications or requirements are dictated by the customer or stakeholders for which the project is intended. In others, experts or members of the team are the ones who write them. </a:t>
            </a:r>
          </a:p>
        </p:txBody>
      </p:sp>
    </p:spTree>
    <p:extLst>
      <p:ext uri="{BB962C8B-B14F-4D97-AF65-F5344CB8AC3E}">
        <p14:creationId xmlns:p14="http://schemas.microsoft.com/office/powerpoint/2010/main" val="3616823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0"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9" name="Rectangle 8"/>
          <p:cNvSpPr/>
          <p:nvPr/>
        </p:nvSpPr>
        <p:spPr>
          <a:xfrm>
            <a:off x="1140641" y="918507"/>
            <a:ext cx="8135333" cy="954107"/>
          </a:xfrm>
          <a:prstGeom prst="rect">
            <a:avLst/>
          </a:prstGeom>
          <a:solidFill>
            <a:srgbClr val="C00000"/>
          </a:solidFill>
          <a:ln>
            <a:solidFill>
              <a:schemeClr val="tx1"/>
            </a:solidFill>
          </a:ln>
        </p:spPr>
        <p:txBody>
          <a:bodyPr wrap="square">
            <a:spAutoFit/>
          </a:bodyPr>
          <a:lstStyle/>
          <a:p>
            <a:pPr algn="ctr"/>
            <a:r>
              <a:rPr lang="en-US" sz="2800" b="1" dirty="0">
                <a:solidFill>
                  <a:schemeClr val="bg1"/>
                </a:solidFill>
              </a:rPr>
              <a:t>What puts into consideration when it comes to Requirements and specifications?</a:t>
            </a:r>
          </a:p>
        </p:txBody>
      </p:sp>
      <p:sp>
        <p:nvSpPr>
          <p:cNvPr id="8" name="Rectangle 7"/>
          <p:cNvSpPr/>
          <p:nvPr/>
        </p:nvSpPr>
        <p:spPr>
          <a:xfrm>
            <a:off x="0" y="1893810"/>
            <a:ext cx="12192000" cy="830997"/>
          </a:xfrm>
          <a:prstGeom prst="rect">
            <a:avLst/>
          </a:prstGeom>
          <a:solidFill>
            <a:schemeClr val="bg1"/>
          </a:solidFill>
          <a:ln>
            <a:solidFill>
              <a:schemeClr val="tx1"/>
            </a:solidFill>
          </a:ln>
        </p:spPr>
        <p:txBody>
          <a:bodyPr wrap="square">
            <a:spAutoFit/>
          </a:bodyPr>
          <a:lstStyle/>
          <a:p>
            <a:r>
              <a:rPr lang="en-US" sz="2400" dirty="0"/>
              <a:t>No matter who authors them, all parties must agree that the requirements or specifications represent precisely what the project is to deliver.</a:t>
            </a:r>
          </a:p>
        </p:txBody>
      </p:sp>
      <p:sp>
        <p:nvSpPr>
          <p:cNvPr id="10" name="Rectangle 9"/>
          <p:cNvSpPr/>
          <p:nvPr/>
        </p:nvSpPr>
        <p:spPr>
          <a:xfrm>
            <a:off x="0" y="3003943"/>
            <a:ext cx="7560297" cy="1569660"/>
          </a:xfrm>
          <a:prstGeom prst="rect">
            <a:avLst/>
          </a:prstGeom>
          <a:solidFill>
            <a:schemeClr val="bg1"/>
          </a:solidFill>
          <a:ln>
            <a:solidFill>
              <a:schemeClr val="tx1"/>
            </a:solidFill>
          </a:ln>
        </p:spPr>
        <p:txBody>
          <a:bodyPr wrap="square">
            <a:spAutoFit/>
          </a:bodyPr>
          <a:lstStyle/>
          <a:p>
            <a:r>
              <a:rPr lang="en-US" sz="2400" dirty="0"/>
              <a:t>Agreeing on the requirements and specifications for a project almost always requires a relationship of mutual trust between the team and those for whom the project will be completed.</a:t>
            </a:r>
          </a:p>
        </p:txBody>
      </p:sp>
      <p:sp>
        <p:nvSpPr>
          <p:cNvPr id="7" name="Rectangle 6"/>
          <p:cNvSpPr/>
          <p:nvPr/>
        </p:nvSpPr>
        <p:spPr>
          <a:xfrm>
            <a:off x="0" y="4942625"/>
            <a:ext cx="7880808" cy="1938992"/>
          </a:xfrm>
          <a:prstGeom prst="rect">
            <a:avLst/>
          </a:prstGeom>
          <a:solidFill>
            <a:schemeClr val="bg1"/>
          </a:solidFill>
          <a:ln>
            <a:solidFill>
              <a:schemeClr val="tx1"/>
            </a:solidFill>
          </a:ln>
        </p:spPr>
        <p:txBody>
          <a:bodyPr wrap="square">
            <a:spAutoFit/>
          </a:bodyPr>
          <a:lstStyle/>
          <a:p>
            <a:r>
              <a:rPr lang="en-US" sz="2400" dirty="0"/>
              <a:t>In some cases, project requirements/specifications entail the most essential part of the contract signed by both parties. In others, defining them represents the first significant interaction between the team and the customer in the beginning phases of the project.</a:t>
            </a:r>
          </a:p>
        </p:txBody>
      </p:sp>
    </p:spTree>
    <p:extLst>
      <p:ext uri="{BB962C8B-B14F-4D97-AF65-F5344CB8AC3E}">
        <p14:creationId xmlns:p14="http://schemas.microsoft.com/office/powerpoint/2010/main" val="496641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0"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9" name="Rectangle 8"/>
          <p:cNvSpPr/>
          <p:nvPr/>
        </p:nvSpPr>
        <p:spPr>
          <a:xfrm>
            <a:off x="1140641" y="918507"/>
            <a:ext cx="8135333" cy="523220"/>
          </a:xfrm>
          <a:prstGeom prst="rect">
            <a:avLst/>
          </a:prstGeom>
          <a:solidFill>
            <a:srgbClr val="C00000"/>
          </a:solidFill>
          <a:ln>
            <a:solidFill>
              <a:schemeClr val="tx1"/>
            </a:solidFill>
          </a:ln>
        </p:spPr>
        <p:txBody>
          <a:bodyPr wrap="square">
            <a:spAutoFit/>
          </a:bodyPr>
          <a:lstStyle/>
          <a:p>
            <a:pPr algn="ctr"/>
            <a:r>
              <a:rPr lang="en-US" sz="2800" b="1" dirty="0" smtClean="0">
                <a:solidFill>
                  <a:schemeClr val="bg1"/>
                </a:solidFill>
              </a:rPr>
              <a:t>The Layered Approach</a:t>
            </a:r>
            <a:endParaRPr lang="en-US" sz="2800" b="1" dirty="0">
              <a:solidFill>
                <a:schemeClr val="bg1"/>
              </a:solidFill>
            </a:endParaRPr>
          </a:p>
        </p:txBody>
      </p:sp>
      <p:sp>
        <p:nvSpPr>
          <p:cNvPr id="8" name="Rectangle 7"/>
          <p:cNvSpPr/>
          <p:nvPr/>
        </p:nvSpPr>
        <p:spPr>
          <a:xfrm>
            <a:off x="58654" y="1553122"/>
            <a:ext cx="11246176" cy="400110"/>
          </a:xfrm>
          <a:prstGeom prst="rect">
            <a:avLst/>
          </a:prstGeom>
          <a:solidFill>
            <a:schemeClr val="accent5">
              <a:lumMod val="50000"/>
            </a:schemeClr>
          </a:solidFill>
          <a:ln>
            <a:solidFill>
              <a:schemeClr val="tx1"/>
            </a:solidFill>
          </a:ln>
        </p:spPr>
        <p:txBody>
          <a:bodyPr wrap="square">
            <a:spAutoFit/>
          </a:bodyPr>
          <a:lstStyle/>
          <a:p>
            <a:pPr algn="ctr"/>
            <a:r>
              <a:rPr lang="en-US" sz="2000" b="1" u="sng" dirty="0">
                <a:solidFill>
                  <a:schemeClr val="bg1"/>
                </a:solidFill>
                <a:effectLst>
                  <a:outerShdw blurRad="38100" dist="38100" dir="2700000" algn="tl">
                    <a:srgbClr val="000000">
                      <a:alpha val="43137"/>
                    </a:srgbClr>
                  </a:outerShdw>
                </a:effectLst>
              </a:rPr>
              <a:t>How do goals, scope statements, and requirements/specifications work to advance the project? </a:t>
            </a:r>
          </a:p>
        </p:txBody>
      </p:sp>
      <p:sp>
        <p:nvSpPr>
          <p:cNvPr id="10" name="Rectangle 9"/>
          <p:cNvSpPr/>
          <p:nvPr/>
        </p:nvSpPr>
        <p:spPr>
          <a:xfrm>
            <a:off x="58654" y="2214383"/>
            <a:ext cx="12045362" cy="830997"/>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Using them properly requires you to understand their commonalities and overarching objectives as you define project outcomes:</a:t>
            </a:r>
          </a:p>
        </p:txBody>
      </p:sp>
      <p:sp>
        <p:nvSpPr>
          <p:cNvPr id="7" name="Rectangle 6"/>
          <p:cNvSpPr/>
          <p:nvPr/>
        </p:nvSpPr>
        <p:spPr>
          <a:xfrm>
            <a:off x="0" y="3556885"/>
            <a:ext cx="8257880" cy="830997"/>
          </a:xfrm>
          <a:prstGeom prst="rect">
            <a:avLst/>
          </a:prstGeom>
          <a:solidFill>
            <a:schemeClr val="bg1"/>
          </a:solidFill>
          <a:ln>
            <a:solidFill>
              <a:schemeClr val="tx1"/>
            </a:solidFill>
          </a:ln>
        </p:spPr>
        <p:txBody>
          <a:bodyPr wrap="square">
            <a:spAutoFit/>
          </a:bodyPr>
          <a:lstStyle/>
          <a:p>
            <a:r>
              <a:rPr lang="en-US" sz="2400" dirty="0"/>
              <a:t>1. To gain understanding and approval from essential stakeholders, and</a:t>
            </a:r>
          </a:p>
        </p:txBody>
      </p:sp>
      <p:sp>
        <p:nvSpPr>
          <p:cNvPr id="12" name="Rectangle 11"/>
          <p:cNvSpPr/>
          <p:nvPr/>
        </p:nvSpPr>
        <p:spPr>
          <a:xfrm>
            <a:off x="58654" y="4715688"/>
            <a:ext cx="8089836" cy="830997"/>
          </a:xfrm>
          <a:prstGeom prst="rect">
            <a:avLst/>
          </a:prstGeom>
          <a:solidFill>
            <a:schemeClr val="bg1"/>
          </a:solidFill>
          <a:ln>
            <a:solidFill>
              <a:schemeClr val="tx1"/>
            </a:solidFill>
          </a:ln>
        </p:spPr>
        <p:txBody>
          <a:bodyPr wrap="square">
            <a:spAutoFit/>
          </a:bodyPr>
          <a:lstStyle/>
          <a:p>
            <a:r>
              <a:rPr lang="en-US" sz="2400" dirty="0"/>
              <a:t>2. To gain enough information and clarification for the team to begin executing the work.</a:t>
            </a:r>
          </a:p>
        </p:txBody>
      </p:sp>
    </p:spTree>
    <p:extLst>
      <p:ext uri="{BB962C8B-B14F-4D97-AF65-F5344CB8AC3E}">
        <p14:creationId xmlns:p14="http://schemas.microsoft.com/office/powerpoint/2010/main" val="1936018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Vertical)">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0" grpId="0" animBg="1"/>
      <p:bldP spid="7" grpId="0"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9" name="Rectangle 8"/>
          <p:cNvSpPr/>
          <p:nvPr/>
        </p:nvSpPr>
        <p:spPr>
          <a:xfrm>
            <a:off x="1140641" y="918507"/>
            <a:ext cx="8135333" cy="523220"/>
          </a:xfrm>
          <a:prstGeom prst="rect">
            <a:avLst/>
          </a:prstGeom>
          <a:solidFill>
            <a:srgbClr val="C00000"/>
          </a:solidFill>
          <a:ln>
            <a:solidFill>
              <a:schemeClr val="tx1"/>
            </a:solidFill>
          </a:ln>
        </p:spPr>
        <p:txBody>
          <a:bodyPr wrap="square">
            <a:spAutoFit/>
          </a:bodyPr>
          <a:lstStyle/>
          <a:p>
            <a:pPr algn="ctr"/>
            <a:r>
              <a:rPr lang="en-US" sz="2800" b="1" dirty="0" smtClean="0">
                <a:solidFill>
                  <a:schemeClr val="bg1"/>
                </a:solidFill>
              </a:rPr>
              <a:t>The Layered Approach</a:t>
            </a:r>
            <a:endParaRPr lang="en-US" sz="2800" b="1" dirty="0">
              <a:solidFill>
                <a:schemeClr val="bg1"/>
              </a:solidFill>
            </a:endParaRPr>
          </a:p>
        </p:txBody>
      </p:sp>
      <p:sp>
        <p:nvSpPr>
          <p:cNvPr id="8" name="Rectangle 7"/>
          <p:cNvSpPr/>
          <p:nvPr/>
        </p:nvSpPr>
        <p:spPr>
          <a:xfrm>
            <a:off x="58654" y="1553122"/>
            <a:ext cx="12133346" cy="523220"/>
          </a:xfrm>
          <a:prstGeom prst="rect">
            <a:avLst/>
          </a:prstGeom>
          <a:solidFill>
            <a:schemeClr val="accent5">
              <a:lumMod val="50000"/>
            </a:schemeClr>
          </a:solidFill>
          <a:ln>
            <a:solidFill>
              <a:schemeClr val="tx1"/>
            </a:solidFill>
          </a:ln>
        </p:spPr>
        <p:txBody>
          <a:bodyPr wrap="square">
            <a:spAutoFit/>
          </a:bodyPr>
          <a:lstStyle/>
          <a:p>
            <a:pPr algn="ctr"/>
            <a:r>
              <a:rPr lang="en-US" sz="2800" b="1" u="sng" dirty="0">
                <a:solidFill>
                  <a:schemeClr val="bg1"/>
                </a:solidFill>
                <a:effectLst>
                  <a:outerShdw blurRad="38100" dist="38100" dir="2700000" algn="tl">
                    <a:srgbClr val="000000">
                      <a:alpha val="43137"/>
                    </a:srgbClr>
                  </a:outerShdw>
                </a:effectLst>
              </a:rPr>
              <a:t>How does Layered Approach work?</a:t>
            </a:r>
          </a:p>
        </p:txBody>
      </p:sp>
      <p:sp>
        <p:nvSpPr>
          <p:cNvPr id="10" name="Rectangle 9"/>
          <p:cNvSpPr/>
          <p:nvPr/>
        </p:nvSpPr>
        <p:spPr>
          <a:xfrm>
            <a:off x="0" y="2214383"/>
            <a:ext cx="12192000" cy="830997"/>
          </a:xfrm>
          <a:prstGeom prst="rect">
            <a:avLst/>
          </a:prstGeom>
          <a:solidFill>
            <a:schemeClr val="bg1"/>
          </a:solidFill>
          <a:ln>
            <a:solidFill>
              <a:schemeClr val="tx1"/>
            </a:solidFill>
          </a:ln>
        </p:spPr>
        <p:txBody>
          <a:bodyPr wrap="square">
            <a:spAutoFit/>
          </a:bodyPr>
          <a:lstStyle/>
          <a:p>
            <a:r>
              <a:rPr lang="en-US" sz="2400" dirty="0"/>
              <a:t>A project that has been more-or-less defined before it’s started often places defining the scope before requirements or specifications. </a:t>
            </a:r>
          </a:p>
        </p:txBody>
      </p:sp>
      <p:sp>
        <p:nvSpPr>
          <p:cNvPr id="7" name="Rectangle 6"/>
          <p:cNvSpPr/>
          <p:nvPr/>
        </p:nvSpPr>
        <p:spPr>
          <a:xfrm>
            <a:off x="0" y="3556885"/>
            <a:ext cx="7682845" cy="1569660"/>
          </a:xfrm>
          <a:prstGeom prst="rect">
            <a:avLst/>
          </a:prstGeom>
          <a:solidFill>
            <a:schemeClr val="bg1"/>
          </a:solidFill>
          <a:ln>
            <a:solidFill>
              <a:schemeClr val="tx1"/>
            </a:solidFill>
          </a:ln>
        </p:spPr>
        <p:txBody>
          <a:bodyPr wrap="square">
            <a:spAutoFit/>
          </a:bodyPr>
          <a:lstStyle/>
          <a:p>
            <a:r>
              <a:rPr lang="en-US" sz="2400" dirty="0"/>
              <a:t>Scope is set by the sponsor or a contract with the customer, and stakeholders (often the customer themselves) are consulted to work out the level of detail required before the team can create the requirements or specifications. </a:t>
            </a:r>
          </a:p>
        </p:txBody>
      </p:sp>
      <p:sp>
        <p:nvSpPr>
          <p:cNvPr id="12" name="Rectangle 11"/>
          <p:cNvSpPr/>
          <p:nvPr/>
        </p:nvSpPr>
        <p:spPr>
          <a:xfrm>
            <a:off x="0" y="5593973"/>
            <a:ext cx="7682845" cy="1200329"/>
          </a:xfrm>
          <a:prstGeom prst="rect">
            <a:avLst/>
          </a:prstGeom>
          <a:solidFill>
            <a:schemeClr val="bg1"/>
          </a:solidFill>
          <a:ln>
            <a:solidFill>
              <a:schemeClr val="tx1"/>
            </a:solidFill>
          </a:ln>
        </p:spPr>
        <p:txBody>
          <a:bodyPr wrap="square">
            <a:spAutoFit/>
          </a:bodyPr>
          <a:lstStyle/>
          <a:p>
            <a:r>
              <a:rPr lang="en-US" sz="2400" dirty="0"/>
              <a:t>If the stakeholder asks for something outside the previously defined scope, it is politely refused or considered as an addition to the project’s baseline scope before acceptance. </a:t>
            </a:r>
          </a:p>
        </p:txBody>
      </p:sp>
    </p:spTree>
    <p:extLst>
      <p:ext uri="{BB962C8B-B14F-4D97-AF65-F5344CB8AC3E}">
        <p14:creationId xmlns:p14="http://schemas.microsoft.com/office/powerpoint/2010/main" val="889722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7" grpId="0" animBg="1"/>
      <p:bldP spid="1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9" name="Rectangle 8"/>
          <p:cNvSpPr/>
          <p:nvPr/>
        </p:nvSpPr>
        <p:spPr>
          <a:xfrm>
            <a:off x="1140641" y="918507"/>
            <a:ext cx="8135333" cy="523220"/>
          </a:xfrm>
          <a:prstGeom prst="rect">
            <a:avLst/>
          </a:prstGeom>
          <a:solidFill>
            <a:srgbClr val="C00000"/>
          </a:solidFill>
          <a:ln>
            <a:solidFill>
              <a:schemeClr val="tx1"/>
            </a:solidFill>
          </a:ln>
        </p:spPr>
        <p:txBody>
          <a:bodyPr wrap="square">
            <a:spAutoFit/>
          </a:bodyPr>
          <a:lstStyle/>
          <a:p>
            <a:pPr algn="ctr"/>
            <a:r>
              <a:rPr lang="en-US" sz="2800" b="1" dirty="0" smtClean="0">
                <a:solidFill>
                  <a:schemeClr val="bg1"/>
                </a:solidFill>
              </a:rPr>
              <a:t>The Layered Approach</a:t>
            </a:r>
            <a:endParaRPr lang="en-US" sz="2800" b="1" dirty="0">
              <a:solidFill>
                <a:schemeClr val="bg1"/>
              </a:solidFill>
            </a:endParaRPr>
          </a:p>
        </p:txBody>
      </p:sp>
      <p:sp>
        <p:nvSpPr>
          <p:cNvPr id="8" name="Rectangle 7"/>
          <p:cNvSpPr/>
          <p:nvPr/>
        </p:nvSpPr>
        <p:spPr>
          <a:xfrm>
            <a:off x="58654" y="1553122"/>
            <a:ext cx="12133346" cy="523220"/>
          </a:xfrm>
          <a:prstGeom prst="rect">
            <a:avLst/>
          </a:prstGeom>
          <a:solidFill>
            <a:schemeClr val="accent5">
              <a:lumMod val="50000"/>
            </a:schemeClr>
          </a:solidFill>
          <a:ln>
            <a:solidFill>
              <a:schemeClr val="tx1"/>
            </a:solidFill>
          </a:ln>
        </p:spPr>
        <p:txBody>
          <a:bodyPr wrap="square">
            <a:spAutoFit/>
          </a:bodyPr>
          <a:lstStyle/>
          <a:p>
            <a:pPr algn="ctr"/>
            <a:r>
              <a:rPr lang="en-US" sz="2800" b="1" u="sng" dirty="0">
                <a:solidFill>
                  <a:schemeClr val="bg1"/>
                </a:solidFill>
                <a:effectLst>
                  <a:outerShdw blurRad="38100" dist="38100" dir="2700000" algn="tl">
                    <a:srgbClr val="000000">
                      <a:alpha val="43137"/>
                    </a:srgbClr>
                  </a:outerShdw>
                </a:effectLst>
              </a:rPr>
              <a:t>How does Layered Approach work?</a:t>
            </a:r>
          </a:p>
        </p:txBody>
      </p:sp>
      <p:sp>
        <p:nvSpPr>
          <p:cNvPr id="10" name="Rectangle 9"/>
          <p:cNvSpPr/>
          <p:nvPr/>
        </p:nvSpPr>
        <p:spPr>
          <a:xfrm>
            <a:off x="0" y="2260927"/>
            <a:ext cx="12192000" cy="1569660"/>
          </a:xfrm>
          <a:prstGeom prst="rect">
            <a:avLst/>
          </a:prstGeom>
          <a:solidFill>
            <a:schemeClr val="bg1"/>
          </a:solidFill>
          <a:ln>
            <a:solidFill>
              <a:schemeClr val="tx1"/>
            </a:solidFill>
          </a:ln>
        </p:spPr>
        <p:txBody>
          <a:bodyPr wrap="square">
            <a:spAutoFit/>
          </a:bodyPr>
          <a:lstStyle/>
          <a:p>
            <a:r>
              <a:rPr lang="en-US" sz="2400" dirty="0"/>
              <a:t>This type of practice prevents undue expansion of the project and favors the expertise of the team over that of stakeholders. If the project hasn’t been previously well-defined, gathering requirements and/or writing specifications often takes place first, with a scope statement completed soon after. </a:t>
            </a:r>
          </a:p>
        </p:txBody>
      </p:sp>
      <p:sp>
        <p:nvSpPr>
          <p:cNvPr id="7" name="Rectangle 6"/>
          <p:cNvSpPr/>
          <p:nvPr/>
        </p:nvSpPr>
        <p:spPr>
          <a:xfrm>
            <a:off x="0" y="3918579"/>
            <a:ext cx="8229600"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Stakeholders’ needs and direct input are considered (as requirements or specifications) and that input becomes the basis for the project’s scope statement. </a:t>
            </a:r>
            <a:endParaRPr lang="en-US" sz="3200" dirty="0"/>
          </a:p>
        </p:txBody>
      </p:sp>
      <p:sp>
        <p:nvSpPr>
          <p:cNvPr id="12" name="Rectangle 11"/>
          <p:cNvSpPr/>
          <p:nvPr/>
        </p:nvSpPr>
        <p:spPr>
          <a:xfrm>
            <a:off x="0" y="5217945"/>
            <a:ext cx="8088198" cy="1569660"/>
          </a:xfrm>
          <a:prstGeom prst="rect">
            <a:avLst/>
          </a:prstGeom>
          <a:solidFill>
            <a:schemeClr val="bg1"/>
          </a:solidFill>
          <a:ln>
            <a:solidFill>
              <a:schemeClr val="tx1"/>
            </a:solidFill>
          </a:ln>
        </p:spPr>
        <p:txBody>
          <a:bodyPr wrap="square">
            <a:spAutoFit/>
          </a:bodyPr>
          <a:lstStyle/>
          <a:p>
            <a:r>
              <a:rPr lang="en-US" sz="2400" dirty="0"/>
              <a:t>This method tends to favor the expertise of stakeholders, with team members relying on them to properly understand both the problem and their opinion of what a project-based solution would look like (its scope).</a:t>
            </a:r>
          </a:p>
        </p:txBody>
      </p:sp>
    </p:spTree>
    <p:extLst>
      <p:ext uri="{BB962C8B-B14F-4D97-AF65-F5344CB8AC3E}">
        <p14:creationId xmlns:p14="http://schemas.microsoft.com/office/powerpoint/2010/main" val="142105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9" name="Rectangle 8"/>
          <p:cNvSpPr/>
          <p:nvPr/>
        </p:nvSpPr>
        <p:spPr>
          <a:xfrm>
            <a:off x="1140641" y="918507"/>
            <a:ext cx="8135333" cy="523220"/>
          </a:xfrm>
          <a:prstGeom prst="rect">
            <a:avLst/>
          </a:prstGeom>
          <a:solidFill>
            <a:srgbClr val="C00000"/>
          </a:solidFill>
          <a:ln>
            <a:solidFill>
              <a:schemeClr val="tx1"/>
            </a:solidFill>
          </a:ln>
        </p:spPr>
        <p:txBody>
          <a:bodyPr wrap="square">
            <a:spAutoFit/>
          </a:bodyPr>
          <a:lstStyle/>
          <a:p>
            <a:pPr algn="ctr"/>
            <a:r>
              <a:rPr lang="en-US" sz="2800" b="1" dirty="0" smtClean="0">
                <a:solidFill>
                  <a:schemeClr val="bg1"/>
                </a:solidFill>
              </a:rPr>
              <a:t>The Layered Approach</a:t>
            </a:r>
            <a:endParaRPr lang="en-US" sz="2800" b="1" dirty="0">
              <a:solidFill>
                <a:schemeClr val="bg1"/>
              </a:solidFill>
            </a:endParaRPr>
          </a:p>
        </p:txBody>
      </p:sp>
      <p:sp>
        <p:nvSpPr>
          <p:cNvPr id="8" name="Rectangle 7"/>
          <p:cNvSpPr/>
          <p:nvPr/>
        </p:nvSpPr>
        <p:spPr>
          <a:xfrm>
            <a:off x="58654" y="1553122"/>
            <a:ext cx="11246176" cy="523220"/>
          </a:xfrm>
          <a:prstGeom prst="rect">
            <a:avLst/>
          </a:prstGeom>
          <a:solidFill>
            <a:schemeClr val="accent5">
              <a:lumMod val="50000"/>
            </a:schemeClr>
          </a:solidFill>
          <a:ln>
            <a:solidFill>
              <a:schemeClr val="tx1"/>
            </a:solidFill>
          </a:ln>
        </p:spPr>
        <p:txBody>
          <a:bodyPr wrap="square">
            <a:spAutoFit/>
          </a:bodyPr>
          <a:lstStyle/>
          <a:p>
            <a:pPr algn="ctr"/>
            <a:r>
              <a:rPr lang="en-US" sz="2800" b="1" u="sng" dirty="0">
                <a:solidFill>
                  <a:schemeClr val="bg1"/>
                </a:solidFill>
                <a:effectLst>
                  <a:outerShdw blurRad="38100" dist="38100" dir="2700000" algn="tl">
                    <a:srgbClr val="000000">
                      <a:alpha val="43137"/>
                    </a:srgbClr>
                  </a:outerShdw>
                </a:effectLst>
              </a:rPr>
              <a:t>When does the team need extra layers?</a:t>
            </a:r>
          </a:p>
        </p:txBody>
      </p:sp>
      <p:sp>
        <p:nvSpPr>
          <p:cNvPr id="10" name="Rectangle 9"/>
          <p:cNvSpPr/>
          <p:nvPr/>
        </p:nvSpPr>
        <p:spPr>
          <a:xfrm>
            <a:off x="0" y="2260927"/>
            <a:ext cx="12192000" cy="1200329"/>
          </a:xfrm>
          <a:prstGeom prst="rect">
            <a:avLst/>
          </a:prstGeom>
          <a:solidFill>
            <a:schemeClr val="bg1"/>
          </a:solidFill>
          <a:ln>
            <a:solidFill>
              <a:schemeClr val="tx1"/>
            </a:solidFill>
          </a:ln>
        </p:spPr>
        <p:txBody>
          <a:bodyPr wrap="square">
            <a:spAutoFit/>
          </a:bodyPr>
          <a:lstStyle/>
          <a:p>
            <a:r>
              <a:rPr lang="en-US" sz="2400" dirty="0"/>
              <a:t>Some projects require even deeper levels of information or planning to proceed, especially if they are to achieve the goals of understanding, approval, and readiness required to start production.</a:t>
            </a:r>
          </a:p>
        </p:txBody>
      </p:sp>
      <p:sp>
        <p:nvSpPr>
          <p:cNvPr id="12" name="Rectangle 11"/>
          <p:cNvSpPr/>
          <p:nvPr/>
        </p:nvSpPr>
        <p:spPr>
          <a:xfrm>
            <a:off x="0" y="4356802"/>
            <a:ext cx="5062194" cy="2308324"/>
          </a:xfrm>
          <a:prstGeom prst="rect">
            <a:avLst/>
          </a:prstGeom>
          <a:solidFill>
            <a:schemeClr val="bg1"/>
          </a:solidFill>
          <a:ln>
            <a:solidFill>
              <a:schemeClr val="tx1"/>
            </a:solidFill>
          </a:ln>
        </p:spPr>
        <p:txBody>
          <a:bodyPr wrap="square">
            <a:spAutoFit/>
          </a:bodyPr>
          <a:lstStyle/>
          <a:p>
            <a:r>
              <a:rPr lang="en-US" sz="2400" dirty="0"/>
              <a:t>By specifying in even more exacting terms what is to be created, the team can proceed more confident that they are all on the same page, and that their solution is more likely to meet the project’s goals.</a:t>
            </a:r>
          </a:p>
        </p:txBody>
      </p:sp>
    </p:spTree>
    <p:extLst>
      <p:ext uri="{BB962C8B-B14F-4D97-AF65-F5344CB8AC3E}">
        <p14:creationId xmlns:p14="http://schemas.microsoft.com/office/powerpoint/2010/main" val="4177749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9" name="Rectangle 8"/>
          <p:cNvSpPr/>
          <p:nvPr/>
        </p:nvSpPr>
        <p:spPr>
          <a:xfrm>
            <a:off x="1140641" y="918507"/>
            <a:ext cx="8135333" cy="523220"/>
          </a:xfrm>
          <a:prstGeom prst="rect">
            <a:avLst/>
          </a:prstGeom>
          <a:solidFill>
            <a:srgbClr val="C00000"/>
          </a:solidFill>
          <a:ln>
            <a:solidFill>
              <a:schemeClr val="tx1"/>
            </a:solidFill>
          </a:ln>
        </p:spPr>
        <p:txBody>
          <a:bodyPr wrap="square">
            <a:spAutoFit/>
          </a:bodyPr>
          <a:lstStyle/>
          <a:p>
            <a:pPr algn="ctr"/>
            <a:r>
              <a:rPr lang="en-US" sz="2800" b="1" dirty="0" smtClean="0">
                <a:solidFill>
                  <a:schemeClr val="bg1"/>
                </a:solidFill>
              </a:rPr>
              <a:t>The Layered Approach</a:t>
            </a:r>
            <a:endParaRPr lang="en-US" sz="2800" b="1" dirty="0">
              <a:solidFill>
                <a:schemeClr val="bg1"/>
              </a:solidFill>
            </a:endParaRPr>
          </a:p>
        </p:txBody>
      </p:sp>
      <p:sp>
        <p:nvSpPr>
          <p:cNvPr id="8" name="Rectangle 7"/>
          <p:cNvSpPr/>
          <p:nvPr/>
        </p:nvSpPr>
        <p:spPr>
          <a:xfrm>
            <a:off x="58654" y="1553122"/>
            <a:ext cx="12133346" cy="523220"/>
          </a:xfrm>
          <a:prstGeom prst="rect">
            <a:avLst/>
          </a:prstGeom>
          <a:solidFill>
            <a:schemeClr val="accent5">
              <a:lumMod val="50000"/>
            </a:schemeClr>
          </a:solidFill>
          <a:ln>
            <a:solidFill>
              <a:schemeClr val="tx1"/>
            </a:solidFill>
          </a:ln>
        </p:spPr>
        <p:txBody>
          <a:bodyPr wrap="square">
            <a:spAutoFit/>
          </a:bodyPr>
          <a:lstStyle/>
          <a:p>
            <a:pPr algn="ctr"/>
            <a:r>
              <a:rPr lang="en-US" sz="2800" b="1" u="sng" dirty="0">
                <a:solidFill>
                  <a:schemeClr val="bg1"/>
                </a:solidFill>
                <a:effectLst>
                  <a:outerShdw blurRad="38100" dist="38100" dir="2700000" algn="tl">
                    <a:srgbClr val="000000">
                      <a:alpha val="43137"/>
                    </a:srgbClr>
                  </a:outerShdw>
                </a:effectLst>
              </a:rPr>
              <a:t>When does the team need extra layers?</a:t>
            </a:r>
          </a:p>
        </p:txBody>
      </p:sp>
      <p:sp>
        <p:nvSpPr>
          <p:cNvPr id="10" name="Rectangle 9"/>
          <p:cNvSpPr/>
          <p:nvPr/>
        </p:nvSpPr>
        <p:spPr>
          <a:xfrm>
            <a:off x="0" y="2260927"/>
            <a:ext cx="12192000" cy="830997"/>
          </a:xfrm>
          <a:prstGeom prst="rect">
            <a:avLst/>
          </a:prstGeom>
          <a:solidFill>
            <a:schemeClr val="accent2">
              <a:lumMod val="20000"/>
              <a:lumOff val="80000"/>
            </a:schemeClr>
          </a:solidFill>
          <a:ln>
            <a:solidFill>
              <a:schemeClr val="tx1"/>
            </a:solidFill>
          </a:ln>
        </p:spPr>
        <p:txBody>
          <a:bodyPr wrap="square">
            <a:spAutoFit/>
          </a:bodyPr>
          <a:lstStyle/>
          <a:p>
            <a:r>
              <a:rPr lang="en-US" sz="2400" dirty="0"/>
              <a:t>So how do we determine which of these “layers” are needed? The answer lies in the following considerations:</a:t>
            </a:r>
          </a:p>
        </p:txBody>
      </p:sp>
      <p:sp>
        <p:nvSpPr>
          <p:cNvPr id="12" name="Rectangle 11"/>
          <p:cNvSpPr/>
          <p:nvPr/>
        </p:nvSpPr>
        <p:spPr>
          <a:xfrm>
            <a:off x="0" y="3649791"/>
            <a:ext cx="6938128" cy="3046988"/>
          </a:xfrm>
          <a:prstGeom prst="rect">
            <a:avLst/>
          </a:prstGeom>
          <a:solidFill>
            <a:schemeClr val="bg1"/>
          </a:solidFill>
          <a:ln>
            <a:solidFill>
              <a:schemeClr val="tx1"/>
            </a:solidFill>
          </a:ln>
        </p:spPr>
        <p:txBody>
          <a:bodyPr wrap="square">
            <a:spAutoFit/>
          </a:bodyPr>
          <a:lstStyle/>
          <a:p>
            <a:r>
              <a:rPr lang="en-US" sz="2400" u="sng" dirty="0">
                <a:effectLst>
                  <a:outerShdw blurRad="38100" dist="38100" dir="2700000" algn="tl">
                    <a:srgbClr val="000000">
                      <a:alpha val="43137"/>
                    </a:srgbClr>
                  </a:outerShdw>
                </a:effectLst>
              </a:rPr>
              <a:t>• </a:t>
            </a:r>
            <a:r>
              <a:rPr lang="en-US" sz="2400" b="1" u="sng" dirty="0">
                <a:effectLst>
                  <a:outerShdw blurRad="38100" dist="38100" dir="2700000" algn="tl">
                    <a:srgbClr val="000000">
                      <a:alpha val="43137"/>
                    </a:srgbClr>
                  </a:outerShdw>
                </a:effectLst>
              </a:rPr>
              <a:t>There is a minimum: </a:t>
            </a:r>
            <a:r>
              <a:rPr lang="en-US" sz="2400" dirty="0"/>
              <a:t>Most professionals would agree that at bare minimum, projects should have a scope statement and defined goals/objectives. Small projects with teams that have completed similar work in the past may find this level of definition adequate, but at least one more layer of specificity is typically needed (usually in the form of requirements/specifications).</a:t>
            </a:r>
          </a:p>
        </p:txBody>
      </p:sp>
    </p:spTree>
    <p:extLst>
      <p:ext uri="{BB962C8B-B14F-4D97-AF65-F5344CB8AC3E}">
        <p14:creationId xmlns:p14="http://schemas.microsoft.com/office/powerpoint/2010/main" val="257162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9" name="Rectangle 8"/>
          <p:cNvSpPr/>
          <p:nvPr/>
        </p:nvSpPr>
        <p:spPr>
          <a:xfrm>
            <a:off x="1140641" y="918507"/>
            <a:ext cx="8135333" cy="523220"/>
          </a:xfrm>
          <a:prstGeom prst="rect">
            <a:avLst/>
          </a:prstGeom>
          <a:solidFill>
            <a:srgbClr val="C00000"/>
          </a:solidFill>
          <a:ln>
            <a:solidFill>
              <a:schemeClr val="tx1"/>
            </a:solidFill>
          </a:ln>
        </p:spPr>
        <p:txBody>
          <a:bodyPr wrap="square">
            <a:spAutoFit/>
          </a:bodyPr>
          <a:lstStyle/>
          <a:p>
            <a:pPr algn="ctr"/>
            <a:r>
              <a:rPr lang="en-US" sz="2800" b="1" dirty="0" smtClean="0">
                <a:solidFill>
                  <a:schemeClr val="bg1"/>
                </a:solidFill>
              </a:rPr>
              <a:t>The Layered Approach</a:t>
            </a:r>
            <a:endParaRPr lang="en-US" sz="2800" b="1" dirty="0">
              <a:solidFill>
                <a:schemeClr val="bg1"/>
              </a:solidFill>
            </a:endParaRPr>
          </a:p>
        </p:txBody>
      </p:sp>
      <p:sp>
        <p:nvSpPr>
          <p:cNvPr id="8" name="Rectangle 7"/>
          <p:cNvSpPr/>
          <p:nvPr/>
        </p:nvSpPr>
        <p:spPr>
          <a:xfrm>
            <a:off x="58654" y="1553122"/>
            <a:ext cx="12133346" cy="523220"/>
          </a:xfrm>
          <a:prstGeom prst="rect">
            <a:avLst/>
          </a:prstGeom>
          <a:solidFill>
            <a:schemeClr val="accent5">
              <a:lumMod val="50000"/>
            </a:schemeClr>
          </a:solidFill>
          <a:ln>
            <a:solidFill>
              <a:schemeClr val="tx1"/>
            </a:solidFill>
          </a:ln>
        </p:spPr>
        <p:txBody>
          <a:bodyPr wrap="square">
            <a:spAutoFit/>
          </a:bodyPr>
          <a:lstStyle/>
          <a:p>
            <a:pPr algn="ctr"/>
            <a:r>
              <a:rPr lang="en-US" sz="2800" b="1" u="sng" dirty="0">
                <a:solidFill>
                  <a:schemeClr val="bg1"/>
                </a:solidFill>
                <a:effectLst>
                  <a:outerShdw blurRad="38100" dist="38100" dir="2700000" algn="tl">
                    <a:srgbClr val="000000">
                      <a:alpha val="43137"/>
                    </a:srgbClr>
                  </a:outerShdw>
                </a:effectLst>
              </a:rPr>
              <a:t>When does the team need extra layers?</a:t>
            </a:r>
          </a:p>
        </p:txBody>
      </p:sp>
      <p:sp>
        <p:nvSpPr>
          <p:cNvPr id="10" name="Rectangle 9"/>
          <p:cNvSpPr/>
          <p:nvPr/>
        </p:nvSpPr>
        <p:spPr>
          <a:xfrm>
            <a:off x="0" y="2260927"/>
            <a:ext cx="12192000" cy="830997"/>
          </a:xfrm>
          <a:prstGeom prst="rect">
            <a:avLst/>
          </a:prstGeom>
          <a:solidFill>
            <a:schemeClr val="accent2">
              <a:lumMod val="20000"/>
              <a:lumOff val="80000"/>
            </a:schemeClr>
          </a:solidFill>
          <a:ln>
            <a:solidFill>
              <a:schemeClr val="tx1"/>
            </a:solidFill>
          </a:ln>
        </p:spPr>
        <p:txBody>
          <a:bodyPr wrap="square">
            <a:spAutoFit/>
          </a:bodyPr>
          <a:lstStyle/>
          <a:p>
            <a:r>
              <a:rPr lang="en-US" sz="2400" dirty="0"/>
              <a:t>So how do we determine which of these “layers” are needed? The answer lies in the following considerations:</a:t>
            </a:r>
          </a:p>
        </p:txBody>
      </p:sp>
      <p:sp>
        <p:nvSpPr>
          <p:cNvPr id="12" name="Rectangle 11"/>
          <p:cNvSpPr/>
          <p:nvPr/>
        </p:nvSpPr>
        <p:spPr>
          <a:xfrm>
            <a:off x="0" y="3819474"/>
            <a:ext cx="7428322" cy="1569660"/>
          </a:xfrm>
          <a:prstGeom prst="rect">
            <a:avLst/>
          </a:prstGeom>
          <a:solidFill>
            <a:schemeClr val="bg1"/>
          </a:solidFill>
          <a:ln>
            <a:solidFill>
              <a:schemeClr val="tx1"/>
            </a:solidFill>
          </a:ln>
        </p:spPr>
        <p:txBody>
          <a:bodyPr wrap="square">
            <a:spAutoFit/>
          </a:bodyPr>
          <a:lstStyle/>
          <a:p>
            <a:r>
              <a:rPr lang="en-US" sz="2400" u="sng" dirty="0">
                <a:effectLst>
                  <a:outerShdw blurRad="38100" dist="38100" dir="2700000" algn="tl">
                    <a:srgbClr val="000000">
                      <a:alpha val="43137"/>
                    </a:srgbClr>
                  </a:outerShdw>
                </a:effectLst>
              </a:rPr>
              <a:t>• </a:t>
            </a:r>
            <a:r>
              <a:rPr lang="en-US" sz="2400" b="1" u="sng" dirty="0">
                <a:effectLst>
                  <a:outerShdw blurRad="38100" dist="38100" dir="2700000" algn="tl">
                    <a:srgbClr val="000000">
                      <a:alpha val="43137"/>
                    </a:srgbClr>
                  </a:outerShdw>
                </a:effectLst>
              </a:rPr>
              <a:t>They build upon each other: </a:t>
            </a:r>
            <a:r>
              <a:rPr lang="en-US" sz="2400" dirty="0"/>
              <a:t>Each of these layers has a relationship with the others. For example, goals are addressed by scope statements, which are described by requirements or specifications.</a:t>
            </a:r>
          </a:p>
        </p:txBody>
      </p:sp>
    </p:spTree>
    <p:extLst>
      <p:ext uri="{BB962C8B-B14F-4D97-AF65-F5344CB8AC3E}">
        <p14:creationId xmlns:p14="http://schemas.microsoft.com/office/powerpoint/2010/main" val="3420922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1508260" y="16088"/>
            <a:ext cx="8346965"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Defining Project Outcomes: A Layered Approach</a:t>
            </a:r>
            <a:endParaRPr lang="en-US" sz="3200" dirty="0">
              <a:effectLst>
                <a:outerShdw blurRad="38100" dist="38100" dir="2700000" algn="tl">
                  <a:srgbClr val="000000">
                    <a:alpha val="43137"/>
                  </a:srgbClr>
                </a:outerShdw>
              </a:effectLst>
            </a:endParaRPr>
          </a:p>
        </p:txBody>
      </p:sp>
      <p:sp>
        <p:nvSpPr>
          <p:cNvPr id="9" name="Rectangle 8"/>
          <p:cNvSpPr/>
          <p:nvPr/>
        </p:nvSpPr>
        <p:spPr>
          <a:xfrm>
            <a:off x="1140641" y="918507"/>
            <a:ext cx="8135333" cy="523220"/>
          </a:xfrm>
          <a:prstGeom prst="rect">
            <a:avLst/>
          </a:prstGeom>
          <a:solidFill>
            <a:srgbClr val="C00000"/>
          </a:solidFill>
          <a:ln>
            <a:solidFill>
              <a:schemeClr val="tx1"/>
            </a:solidFill>
          </a:ln>
        </p:spPr>
        <p:txBody>
          <a:bodyPr wrap="square">
            <a:spAutoFit/>
          </a:bodyPr>
          <a:lstStyle/>
          <a:p>
            <a:pPr algn="ctr"/>
            <a:r>
              <a:rPr lang="en-US" sz="2800" b="1" dirty="0" smtClean="0">
                <a:solidFill>
                  <a:schemeClr val="bg1"/>
                </a:solidFill>
              </a:rPr>
              <a:t>The Layered Approach</a:t>
            </a:r>
            <a:endParaRPr lang="en-US" sz="2800" b="1" dirty="0">
              <a:solidFill>
                <a:schemeClr val="bg1"/>
              </a:solidFill>
            </a:endParaRPr>
          </a:p>
        </p:txBody>
      </p:sp>
      <p:sp>
        <p:nvSpPr>
          <p:cNvPr id="8" name="Rectangle 7"/>
          <p:cNvSpPr/>
          <p:nvPr/>
        </p:nvSpPr>
        <p:spPr>
          <a:xfrm>
            <a:off x="0" y="1553122"/>
            <a:ext cx="12192000" cy="523220"/>
          </a:xfrm>
          <a:prstGeom prst="rect">
            <a:avLst/>
          </a:prstGeom>
          <a:solidFill>
            <a:schemeClr val="accent5">
              <a:lumMod val="50000"/>
            </a:schemeClr>
          </a:solidFill>
          <a:ln>
            <a:solidFill>
              <a:schemeClr val="tx1"/>
            </a:solidFill>
          </a:ln>
        </p:spPr>
        <p:txBody>
          <a:bodyPr wrap="square">
            <a:spAutoFit/>
          </a:bodyPr>
          <a:lstStyle/>
          <a:p>
            <a:pPr algn="ctr"/>
            <a:r>
              <a:rPr lang="en-US" sz="2800" b="1" u="sng" dirty="0">
                <a:solidFill>
                  <a:schemeClr val="bg1"/>
                </a:solidFill>
                <a:effectLst>
                  <a:outerShdw blurRad="38100" dist="38100" dir="2700000" algn="tl">
                    <a:srgbClr val="000000">
                      <a:alpha val="43137"/>
                    </a:srgbClr>
                  </a:outerShdw>
                </a:effectLst>
              </a:rPr>
              <a:t>When does the team need extra layers?</a:t>
            </a:r>
          </a:p>
        </p:txBody>
      </p:sp>
      <p:sp>
        <p:nvSpPr>
          <p:cNvPr id="10" name="Rectangle 9"/>
          <p:cNvSpPr/>
          <p:nvPr/>
        </p:nvSpPr>
        <p:spPr>
          <a:xfrm>
            <a:off x="0" y="2260927"/>
            <a:ext cx="12192000" cy="830997"/>
          </a:xfrm>
          <a:prstGeom prst="rect">
            <a:avLst/>
          </a:prstGeom>
          <a:solidFill>
            <a:schemeClr val="accent2">
              <a:lumMod val="20000"/>
              <a:lumOff val="80000"/>
            </a:schemeClr>
          </a:solidFill>
          <a:ln>
            <a:solidFill>
              <a:schemeClr val="tx1"/>
            </a:solidFill>
          </a:ln>
        </p:spPr>
        <p:txBody>
          <a:bodyPr wrap="square">
            <a:spAutoFit/>
          </a:bodyPr>
          <a:lstStyle/>
          <a:p>
            <a:r>
              <a:rPr lang="en-US" sz="2400" dirty="0"/>
              <a:t>So how do we determine which of these “layers” are needed? The answer lies in the following considerations:</a:t>
            </a:r>
          </a:p>
        </p:txBody>
      </p:sp>
      <p:sp>
        <p:nvSpPr>
          <p:cNvPr id="12" name="Rectangle 11"/>
          <p:cNvSpPr/>
          <p:nvPr/>
        </p:nvSpPr>
        <p:spPr>
          <a:xfrm>
            <a:off x="0" y="3819474"/>
            <a:ext cx="7098384" cy="3046988"/>
          </a:xfrm>
          <a:prstGeom prst="rect">
            <a:avLst/>
          </a:prstGeom>
          <a:solidFill>
            <a:schemeClr val="bg1"/>
          </a:solidFill>
          <a:ln>
            <a:solidFill>
              <a:schemeClr val="tx1"/>
            </a:solidFill>
          </a:ln>
        </p:spPr>
        <p:txBody>
          <a:bodyPr wrap="square">
            <a:spAutoFit/>
          </a:bodyPr>
          <a:lstStyle/>
          <a:p>
            <a:r>
              <a:rPr lang="en-US" sz="2400" u="sng" dirty="0">
                <a:effectLst>
                  <a:outerShdw blurRad="38100" dist="38100" dir="2700000" algn="tl">
                    <a:srgbClr val="000000">
                      <a:alpha val="43137"/>
                    </a:srgbClr>
                  </a:outerShdw>
                </a:effectLst>
              </a:rPr>
              <a:t>• </a:t>
            </a:r>
            <a:r>
              <a:rPr lang="en-US" sz="2400" b="1" u="sng" dirty="0">
                <a:effectLst>
                  <a:outerShdw blurRad="38100" dist="38100" dir="2700000" algn="tl">
                    <a:srgbClr val="000000">
                      <a:alpha val="43137"/>
                    </a:srgbClr>
                  </a:outerShdw>
                </a:effectLst>
              </a:rPr>
              <a:t>They are often industry or organization specific: </a:t>
            </a:r>
            <a:r>
              <a:rPr lang="en-US" sz="2400" dirty="0"/>
              <a:t>In some cases, the differences are in name only; in others, there is a real difference between the preferences of different industries. Occasionally, regulations require specific formats; building codes and financial statements are examples of this. Sometimes entirely different documents are used (blueprints, technical spec sheets, etc.).</a:t>
            </a:r>
          </a:p>
        </p:txBody>
      </p:sp>
    </p:spTree>
    <p:extLst>
      <p:ext uri="{BB962C8B-B14F-4D97-AF65-F5344CB8AC3E}">
        <p14:creationId xmlns:p14="http://schemas.microsoft.com/office/powerpoint/2010/main" val="1819664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22649" y="2489934"/>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332827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otalTime>1921</TotalTime>
  <Words>3844</Words>
  <Application>Microsoft Office PowerPoint</Application>
  <PresentationFormat>Widescreen</PresentationFormat>
  <Paragraphs>217</Paragraphs>
  <Slides>47</Slides>
  <Notes>0</Notes>
  <HiddenSlides>0</HiddenSlides>
  <MMClips>2</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47</vt:i4>
      </vt:variant>
    </vt:vector>
  </HeadingPairs>
  <TitlesOfParts>
    <vt:vector size="53" baseType="lpstr">
      <vt:lpstr>Arial</vt:lpstr>
      <vt:lpstr>Calibri</vt:lpstr>
      <vt:lpstr>Calibri Light</vt:lpstr>
      <vt:lpstr>Times New Roman</vt:lpstr>
      <vt:lpstr>Office Theme</vt:lpstr>
      <vt:lpstr>1_Office Theme</vt:lpstr>
      <vt:lpstr>Project Triangle  Chapter 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36</cp:revision>
  <dcterms:created xsi:type="dcterms:W3CDTF">2021-06-20T17:29:13Z</dcterms:created>
  <dcterms:modified xsi:type="dcterms:W3CDTF">2021-10-01T13:38:55Z</dcterms:modified>
</cp:coreProperties>
</file>