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3"/>
    <p:sldMasterId id="2147483666" r:id="rId4"/>
  </p:sldMasterIdLst>
  <p:notesMasterIdLst>
    <p:notesMasterId r:id="rId38"/>
  </p:notesMasterIdLst>
  <p:sldIdLst>
    <p:sldId id="289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754" y="58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36B04-6998-4161-9B83-C651770F0CD6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BD271C-B0DE-4C3F-BD3D-4607C89C3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073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95499B-824A-4D01-B77D-B3AFB6A19E27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361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BD271C-B0DE-4C3F-BD3D-4607C89C3E7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4545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BD271C-B0DE-4C3F-BD3D-4607C89C3E7E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893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45200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60337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77282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01384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259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38695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313367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661271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500638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6946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630275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3936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4391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2460" y="1761173"/>
            <a:ext cx="5140113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32459" y="3102991"/>
            <a:ext cx="774192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84659-EF5A-4D9C-9289-0271511955A0}" type="datetimeFigureOut">
              <a:rPr lang="ar-SA" smtClean="0"/>
              <a:t>08/04/1446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38498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midocean.ae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www.ae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ocean.ae/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ocean.ae/" TargetMode="Externa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1765303" y="0"/>
            <a:ext cx="1518619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6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37325" y="3016254"/>
            <a:ext cx="4319500" cy="1569660"/>
          </a:xfrm>
          <a:prstGeom prst="rect">
            <a:avLst/>
          </a:pr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0000"/>
                      </a14:imgEffect>
                      <a14:imgEffect>
                        <a14:brightnessContrast bright="160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effectLst>
            <a:glow rad="127000">
              <a:schemeClr val="accent1">
                <a:alpha val="12000"/>
              </a:schemeClr>
            </a:glow>
            <a:reflection endPos="65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Prepared by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Dr. Manal Elsayed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30106" y="5719027"/>
            <a:ext cx="3133938" cy="72008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Lecture No. 2</a:t>
            </a:r>
          </a:p>
        </p:txBody>
      </p:sp>
      <p:sp>
        <p:nvSpPr>
          <p:cNvPr id="13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821554" y="2381950"/>
            <a:ext cx="1467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PMG201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مستطيل 14"/>
          <p:cNvSpPr/>
          <p:nvPr/>
        </p:nvSpPr>
        <p:spPr>
          <a:xfrm>
            <a:off x="491421" y="1692284"/>
            <a:ext cx="5011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Project Feasibility Study</a:t>
            </a:r>
            <a:endParaRPr kumimoji="0" lang="ar-SA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Rectangle 1"/>
          <p:cNvSpPr>
            <a:spLocks noChangeArrowheads="1"/>
          </p:cNvSpPr>
          <p:nvPr/>
        </p:nvSpPr>
        <p:spPr bwMode="auto">
          <a:xfrm>
            <a:off x="13645569" y="3402699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kumimoji="0" lang="ar-SA" altLang="ar-S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endParaRPr kumimoji="0" lang="ar-SA" altLang="ar-S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64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43"/>
    </mc:Choice>
    <mc:Fallback xmlns="">
      <p:transition spd="slow" advTm="1394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650808" y="1978026"/>
            <a:ext cx="339534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3540" indent="-371475">
              <a:spcBef>
                <a:spcPts val="100"/>
              </a:spcBef>
              <a:buAutoNum type="arabicPlain"/>
              <a:tabLst>
                <a:tab pos="384175" algn="l"/>
              </a:tabLst>
            </a:pPr>
            <a:r>
              <a:rPr sz="2800" spc="-10" dirty="0">
                <a:solidFill>
                  <a:schemeClr val="tx1"/>
                </a:solidFill>
              </a:rPr>
              <a:t>Demand</a:t>
            </a:r>
            <a:r>
              <a:rPr sz="2800" spc="-35" dirty="0">
                <a:solidFill>
                  <a:schemeClr val="tx1"/>
                </a:solidFill>
              </a:rPr>
              <a:t> </a:t>
            </a:r>
            <a:r>
              <a:rPr sz="2800" spc="-10" dirty="0">
                <a:solidFill>
                  <a:schemeClr val="tx1"/>
                </a:solidFill>
              </a:rPr>
              <a:t>Estimation.</a:t>
            </a:r>
            <a:endParaRPr sz="2800" dirty="0">
              <a:solidFill>
                <a:schemeClr val="tx1"/>
              </a:solidFill>
            </a:endParaRPr>
          </a:p>
          <a:p>
            <a:pPr marL="383540" indent="-371475">
              <a:buAutoNum type="arabicPlain"/>
              <a:tabLst>
                <a:tab pos="384175" algn="l"/>
              </a:tabLst>
            </a:pPr>
            <a:r>
              <a:rPr sz="2800" spc="-15" dirty="0">
                <a:solidFill>
                  <a:schemeClr val="tx1"/>
                </a:solidFill>
              </a:rPr>
              <a:t>Benefit</a:t>
            </a:r>
            <a:r>
              <a:rPr sz="2800" spc="40" dirty="0">
                <a:solidFill>
                  <a:schemeClr val="tx1"/>
                </a:solidFill>
              </a:rPr>
              <a:t> </a:t>
            </a:r>
            <a:r>
              <a:rPr sz="2800" spc="-10" dirty="0">
                <a:solidFill>
                  <a:schemeClr val="tx1"/>
                </a:solidFill>
              </a:rPr>
              <a:t>Estimation.</a:t>
            </a:r>
            <a:endParaRPr sz="2800" dirty="0">
              <a:solidFill>
                <a:schemeClr val="tx1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50807" y="2831847"/>
            <a:ext cx="5097780" cy="1306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3540" indent="-371475">
              <a:spcBef>
                <a:spcPts val="100"/>
              </a:spcBef>
              <a:buAutoNum type="arabicPlain" startAt="3"/>
              <a:tabLst>
                <a:tab pos="384175" algn="l"/>
              </a:tabLst>
            </a:pPr>
            <a:r>
              <a:rPr sz="2800" b="1" spc="-15" dirty="0">
                <a:latin typeface="Calibri"/>
                <a:cs typeface="Calibri"/>
              </a:rPr>
              <a:t>Cost </a:t>
            </a:r>
            <a:r>
              <a:rPr sz="2800" b="1" spc="-10" dirty="0">
                <a:latin typeface="Calibri"/>
                <a:cs typeface="Calibri"/>
              </a:rPr>
              <a:t>Estimation.</a:t>
            </a:r>
            <a:endParaRPr sz="2800" dirty="0">
              <a:latin typeface="Calibri"/>
              <a:cs typeface="Calibri"/>
            </a:endParaRPr>
          </a:p>
          <a:p>
            <a:pPr marL="12700" marR="5080">
              <a:buAutoNum type="arabicPlain" startAt="3"/>
              <a:tabLst>
                <a:tab pos="384175" algn="l"/>
              </a:tabLst>
            </a:pPr>
            <a:r>
              <a:rPr lang="en-US" sz="2800" b="1" spc="-15" dirty="0">
                <a:latin typeface="Calibri"/>
                <a:cs typeface="Calibri"/>
              </a:rPr>
              <a:t>. </a:t>
            </a:r>
            <a:r>
              <a:rPr sz="2800" b="1" spc="-15" dirty="0">
                <a:latin typeface="Calibri"/>
                <a:cs typeface="Calibri"/>
              </a:rPr>
              <a:t>Economic</a:t>
            </a:r>
            <a:r>
              <a:rPr sz="2800" b="1" spc="1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Feasibility</a:t>
            </a:r>
            <a:r>
              <a:rPr sz="2800" b="1" spc="30" dirty="0">
                <a:latin typeface="Calibri"/>
                <a:cs typeface="Calibri"/>
              </a:rPr>
              <a:t> </a:t>
            </a:r>
            <a:r>
              <a:rPr sz="2800" b="1" spc="-20" dirty="0">
                <a:latin typeface="Calibri"/>
                <a:cs typeface="Calibri"/>
              </a:rPr>
              <a:t>Evaluation. </a:t>
            </a:r>
            <a:r>
              <a:rPr sz="2800" b="1" spc="-61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5</a:t>
            </a:r>
            <a:r>
              <a:rPr lang="en-US" sz="2800" b="1" dirty="0">
                <a:latin typeface="Calibri"/>
                <a:cs typeface="Calibri"/>
              </a:rPr>
              <a:t>.</a:t>
            </a:r>
            <a:r>
              <a:rPr sz="2800" b="1" spc="-5" dirty="0">
                <a:latin typeface="Calibri"/>
                <a:cs typeface="Calibri"/>
              </a:rPr>
              <a:t> Financial</a:t>
            </a:r>
            <a:r>
              <a:rPr sz="2800" b="1" spc="2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Feasibility</a:t>
            </a:r>
            <a:r>
              <a:rPr sz="2800" b="1" spc="3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Analysis.</a:t>
            </a:r>
            <a:endParaRPr sz="2800" dirty="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63720" y="1049020"/>
            <a:ext cx="4897120" cy="78993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803650" y="1516698"/>
            <a:ext cx="435864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dirty="0">
                <a:solidFill>
                  <a:srgbClr val="FF0000"/>
                </a:solidFill>
                <a:latin typeface="Arial Black"/>
                <a:cs typeface="Arial Black"/>
              </a:rPr>
              <a:t>Demand</a:t>
            </a:r>
            <a:r>
              <a:rPr sz="3200" b="0" spc="-7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3200" b="0" spc="-5" dirty="0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sz="3200">
              <a:latin typeface="Arial Black"/>
              <a:cs typeface="Arial Black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2018838"/>
            <a:ext cx="3987800" cy="36703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600200" y="2599828"/>
            <a:ext cx="4787582" cy="13054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200">
              <a:spcBef>
                <a:spcPts val="100"/>
              </a:spcBef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b="1" dirty="0">
                <a:latin typeface="Calibri"/>
                <a:cs typeface="Calibri"/>
              </a:rPr>
              <a:t>Consumer</a:t>
            </a:r>
            <a:r>
              <a:rPr sz="2800" b="1" spc="-8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Interviews.</a:t>
            </a:r>
            <a:endParaRPr sz="2800" b="1" dirty="0">
              <a:latin typeface="Calibri"/>
              <a:cs typeface="Calibri"/>
            </a:endParaRPr>
          </a:p>
          <a:p>
            <a:pPr marL="469900" indent="-457200"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b="1" spc="-20" dirty="0">
                <a:latin typeface="Calibri"/>
                <a:cs typeface="Calibri"/>
              </a:rPr>
              <a:t>Market</a:t>
            </a:r>
            <a:r>
              <a:rPr sz="2800" b="1" spc="-5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Experiments.</a:t>
            </a:r>
          </a:p>
          <a:p>
            <a:pPr marL="469900" indent="-457200">
              <a:spcBef>
                <a:spcPts val="5"/>
              </a:spcBef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b="1" spc="-10" dirty="0">
                <a:latin typeface="Calibri"/>
                <a:cs typeface="Calibri"/>
              </a:rPr>
              <a:t>Regression</a:t>
            </a:r>
            <a:r>
              <a:rPr sz="2800" b="1" spc="-6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Analysis.</a:t>
            </a:r>
            <a:endParaRPr sz="2800" b="1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295400" y="1447800"/>
            <a:ext cx="5500316" cy="33983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200" b="1" u="heavy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Demand</a:t>
            </a:r>
            <a:r>
              <a:rPr sz="2200" b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200" b="1" u="heavy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Estimation:</a:t>
            </a:r>
            <a:endParaRPr sz="2200" dirty="0">
              <a:latin typeface="Calibri"/>
              <a:cs typeface="Calibri"/>
            </a:endParaRPr>
          </a:p>
          <a:p>
            <a:pPr marL="12700" marR="5080" indent="63500"/>
            <a:r>
              <a:rPr sz="2200" spc="-5" dirty="0">
                <a:latin typeface="Calibri"/>
                <a:cs typeface="Calibri"/>
              </a:rPr>
              <a:t>Estimating </a:t>
            </a:r>
            <a:r>
              <a:rPr sz="2200" dirty="0">
                <a:latin typeface="Calibri"/>
                <a:cs typeface="Calibri"/>
              </a:rPr>
              <a:t>the </a:t>
            </a:r>
            <a:r>
              <a:rPr sz="2200" spc="-5" dirty="0">
                <a:latin typeface="Calibri"/>
                <a:cs typeface="Calibri"/>
              </a:rPr>
              <a:t>future </a:t>
            </a:r>
            <a:r>
              <a:rPr sz="2200" dirty="0">
                <a:latin typeface="Calibri"/>
                <a:cs typeface="Calibri"/>
              </a:rPr>
              <a:t>demand </a:t>
            </a:r>
            <a:r>
              <a:rPr sz="2200" spc="-15" dirty="0">
                <a:latin typeface="Calibri"/>
                <a:cs typeface="Calibri"/>
              </a:rPr>
              <a:t>for</a:t>
            </a:r>
            <a:r>
              <a:rPr lang="ar-EG" sz="2200" spc="-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products, </a:t>
            </a:r>
            <a:r>
              <a:rPr sz="2200" dirty="0">
                <a:latin typeface="Calibri"/>
                <a:cs typeface="Calibri"/>
              </a:rPr>
              <a:t>either </a:t>
            </a:r>
            <a:r>
              <a:rPr sz="2200" spc="-10" dirty="0">
                <a:latin typeface="Calibri"/>
                <a:cs typeface="Calibri"/>
              </a:rPr>
              <a:t>existing </a:t>
            </a:r>
            <a:r>
              <a:rPr sz="2200" spc="-5" dirty="0">
                <a:latin typeface="Calibri"/>
                <a:cs typeface="Calibri"/>
              </a:rPr>
              <a:t>or </a:t>
            </a:r>
            <a:r>
              <a:rPr sz="2200" spc="-10" dirty="0">
                <a:latin typeface="Calibri"/>
                <a:cs typeface="Calibri"/>
              </a:rPr>
              <a:t>new </a:t>
            </a:r>
            <a:r>
              <a:rPr sz="2200" dirty="0">
                <a:latin typeface="Calibri"/>
                <a:cs typeface="Calibri"/>
              </a:rPr>
              <a:t>is a</a:t>
            </a:r>
            <a:r>
              <a:rPr lang="ar-EG"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significant </a:t>
            </a:r>
            <a:r>
              <a:rPr sz="2200" dirty="0">
                <a:latin typeface="Calibri"/>
                <a:cs typeface="Calibri"/>
              </a:rPr>
              <a:t>aspect </a:t>
            </a:r>
            <a:r>
              <a:rPr sz="2200" spc="-5" dirty="0">
                <a:latin typeface="Calibri"/>
                <a:cs typeface="Calibri"/>
              </a:rPr>
              <a:t>of </a:t>
            </a:r>
            <a:r>
              <a:rPr sz="2200" dirty="0">
                <a:latin typeface="Calibri"/>
                <a:cs typeface="Calibri"/>
              </a:rPr>
              <a:t>demand </a:t>
            </a:r>
            <a:r>
              <a:rPr sz="2200" spc="-5" dirty="0">
                <a:latin typeface="Calibri"/>
                <a:cs typeface="Calibri"/>
              </a:rPr>
              <a:t>analysis. </a:t>
            </a:r>
            <a:r>
              <a:rPr sz="2200" dirty="0">
                <a:latin typeface="Calibri"/>
                <a:cs typeface="Calibri"/>
              </a:rPr>
              <a:t> A </a:t>
            </a:r>
            <a:r>
              <a:rPr sz="2200" spc="-5" dirty="0">
                <a:latin typeface="Calibri"/>
                <a:cs typeface="Calibri"/>
              </a:rPr>
              <a:t>manager </a:t>
            </a:r>
            <a:r>
              <a:rPr sz="2200" dirty="0">
                <a:latin typeface="Calibri"/>
                <a:cs typeface="Calibri"/>
              </a:rPr>
              <a:t>needs </a:t>
            </a:r>
            <a:r>
              <a:rPr sz="2200" spc="-10" dirty="0">
                <a:latin typeface="Calibri"/>
                <a:cs typeface="Calibri"/>
              </a:rPr>
              <a:t>to </a:t>
            </a:r>
            <a:r>
              <a:rPr sz="2200" spc="-15" dirty="0">
                <a:latin typeface="Calibri"/>
                <a:cs typeface="Calibri"/>
              </a:rPr>
              <a:t>have </a:t>
            </a:r>
            <a:r>
              <a:rPr sz="2200" spc="-10" dirty="0">
                <a:latin typeface="Calibri"/>
                <a:cs typeface="Calibri"/>
              </a:rPr>
              <a:t>information</a:t>
            </a:r>
            <a:r>
              <a:rPr lang="ar-EG"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about </a:t>
            </a:r>
            <a:r>
              <a:rPr lang="ar-EG" sz="2200" spc="-5" dirty="0" err="1">
                <a:latin typeface="Calibri"/>
                <a:cs typeface="Calibri"/>
              </a:rPr>
              <a:t>the</a:t>
            </a:r>
            <a:r>
              <a:rPr lang="ar-EG" sz="2200" spc="-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likely </a:t>
            </a:r>
            <a:r>
              <a:rPr sz="2200" spc="-5" dirty="0">
                <a:latin typeface="Calibri"/>
                <a:cs typeface="Calibri"/>
              </a:rPr>
              <a:t>future </a:t>
            </a:r>
            <a:r>
              <a:rPr sz="2200" dirty="0">
                <a:latin typeface="Calibri"/>
                <a:cs typeface="Calibri"/>
              </a:rPr>
              <a:t>demand </a:t>
            </a:r>
            <a:r>
              <a:rPr sz="2200" spc="-5" dirty="0">
                <a:latin typeface="Calibri"/>
                <a:cs typeface="Calibri"/>
              </a:rPr>
              <a:t>of </a:t>
            </a:r>
            <a:r>
              <a:rPr sz="2200" dirty="0">
                <a:latin typeface="Calibri"/>
                <a:cs typeface="Calibri"/>
              </a:rPr>
              <a:t>its</a:t>
            </a:r>
            <a:r>
              <a:rPr lang="ar-EG"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product to </a:t>
            </a:r>
            <a:r>
              <a:rPr sz="2200" spc="-5" dirty="0">
                <a:latin typeface="Calibri"/>
                <a:cs typeface="Calibri"/>
              </a:rPr>
              <a:t>enable </a:t>
            </a:r>
            <a:r>
              <a:rPr sz="2200" dirty="0">
                <a:latin typeface="Calibri"/>
                <a:cs typeface="Calibri"/>
              </a:rPr>
              <a:t>the </a:t>
            </a:r>
            <a:r>
              <a:rPr sz="2200" spc="-5" dirty="0">
                <a:latin typeface="Calibri"/>
                <a:cs typeface="Calibri"/>
              </a:rPr>
              <a:t>firm </a:t>
            </a:r>
            <a:r>
              <a:rPr sz="2200" spc="-10" dirty="0">
                <a:latin typeface="Calibri"/>
                <a:cs typeface="Calibri"/>
              </a:rPr>
              <a:t>to produce</a:t>
            </a:r>
            <a:r>
              <a:rPr lang="ar-EG"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required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quantities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of</a:t>
            </a:r>
            <a:r>
              <a:rPr sz="2200" dirty="0">
                <a:latin typeface="Calibri"/>
                <a:cs typeface="Calibri"/>
              </a:rPr>
              <a:t> a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product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at</a:t>
            </a:r>
            <a:r>
              <a:rPr lang="ar-EG"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 </a:t>
            </a:r>
            <a:r>
              <a:rPr sz="2200" spc="-10" dirty="0">
                <a:latin typeface="Calibri"/>
                <a:cs typeface="Calibri"/>
              </a:rPr>
              <a:t>right </a:t>
            </a:r>
            <a:r>
              <a:rPr sz="2200" dirty="0">
                <a:latin typeface="Calibri"/>
                <a:cs typeface="Calibri"/>
              </a:rPr>
              <a:t>time and </a:t>
            </a:r>
            <a:r>
              <a:rPr sz="2200" spc="-10" dirty="0">
                <a:latin typeface="Calibri"/>
                <a:cs typeface="Calibri"/>
              </a:rPr>
              <a:t>arrange </a:t>
            </a:r>
            <a:r>
              <a:rPr sz="2200" spc="-5" dirty="0">
                <a:latin typeface="Calibri"/>
                <a:cs typeface="Calibri"/>
              </a:rPr>
              <a:t>well </a:t>
            </a:r>
            <a:r>
              <a:rPr sz="2200" dirty="0">
                <a:latin typeface="Calibri"/>
                <a:cs typeface="Calibri"/>
              </a:rPr>
              <a:t>in</a:t>
            </a:r>
            <a:r>
              <a:rPr lang="ar-EG"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advance </a:t>
            </a:r>
            <a:r>
              <a:rPr sz="2200" spc="-15" dirty="0">
                <a:latin typeface="Calibri"/>
                <a:cs typeface="Calibri"/>
              </a:rPr>
              <a:t>for </a:t>
            </a:r>
            <a:r>
              <a:rPr sz="2200" dirty="0">
                <a:latin typeface="Calibri"/>
                <a:cs typeface="Calibri"/>
              </a:rPr>
              <a:t>the </a:t>
            </a:r>
            <a:r>
              <a:rPr sz="2200" spc="-10" dirty="0">
                <a:latin typeface="Calibri"/>
                <a:cs typeface="Calibri"/>
              </a:rPr>
              <a:t>various </a:t>
            </a:r>
            <a:r>
              <a:rPr sz="2200" dirty="0">
                <a:latin typeface="Calibri"/>
                <a:cs typeface="Calibri"/>
              </a:rPr>
              <a:t>inputs </a:t>
            </a:r>
            <a:r>
              <a:rPr sz="2200" spc="-25" dirty="0">
                <a:latin typeface="Calibri"/>
                <a:cs typeface="Calibri"/>
              </a:rPr>
              <a:t>(like</a:t>
            </a:r>
            <a:r>
              <a:rPr lang="ar-EG" sz="2200" spc="-25" dirty="0">
                <a:latin typeface="Calibri"/>
                <a:cs typeface="Calibri"/>
              </a:rPr>
              <a:t> </a:t>
            </a:r>
            <a:r>
              <a:rPr sz="2200" spc="-35" dirty="0">
                <a:latin typeface="Calibri"/>
                <a:cs typeface="Calibri"/>
              </a:rPr>
              <a:t>labor, </a:t>
            </a:r>
            <a:r>
              <a:rPr sz="2200" spc="-25" dirty="0">
                <a:latin typeface="Calibri"/>
                <a:cs typeface="Calibri"/>
              </a:rPr>
              <a:t>raw </a:t>
            </a:r>
            <a:r>
              <a:rPr sz="2200" spc="-5" dirty="0">
                <a:latin typeface="Calibri"/>
                <a:cs typeface="Calibri"/>
              </a:rPr>
              <a:t>material,</a:t>
            </a:r>
            <a:r>
              <a:rPr lang="en-US" sz="2200" spc="-10" dirty="0">
                <a:cs typeface="Calibri"/>
              </a:rPr>
              <a:t> .) </a:t>
            </a:r>
            <a:r>
              <a:rPr lang="en-US" sz="2200" dirty="0">
                <a:cs typeface="Calibri"/>
              </a:rPr>
              <a:t>as</a:t>
            </a:r>
            <a:r>
              <a:rPr lang="ar-EG" sz="2200" dirty="0">
                <a:cs typeface="Calibri"/>
              </a:rPr>
              <a:t> </a:t>
            </a:r>
            <a:r>
              <a:rPr lang="en-US" sz="2200" spc="-5" dirty="0">
                <a:cs typeface="Calibri"/>
              </a:rPr>
              <a:t>well </a:t>
            </a:r>
            <a:r>
              <a:rPr lang="en-US" sz="2200" dirty="0">
                <a:cs typeface="Calibri"/>
              </a:rPr>
              <a:t>as </a:t>
            </a:r>
            <a:r>
              <a:rPr lang="en-US" sz="2200" spc="-10" dirty="0">
                <a:cs typeface="Calibri"/>
              </a:rPr>
              <a:t>to pursue </a:t>
            </a:r>
            <a:r>
              <a:rPr lang="en-US" sz="2200" spc="-5" dirty="0">
                <a:cs typeface="Calibri"/>
              </a:rPr>
              <a:t>optimal pricing</a:t>
            </a:r>
            <a:r>
              <a:rPr lang="ar-EG" sz="2200" spc="-5" dirty="0">
                <a:cs typeface="Calibri"/>
              </a:rPr>
              <a:t> </a:t>
            </a:r>
            <a:r>
              <a:rPr lang="en-US" sz="2200" spc="-10" dirty="0">
                <a:cs typeface="Calibri"/>
              </a:rPr>
              <a:t>strategies.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machines </a:t>
            </a:r>
            <a:r>
              <a:rPr sz="2200" spc="-10" dirty="0" err="1">
                <a:latin typeface="Calibri"/>
                <a:cs typeface="Calibri"/>
              </a:rPr>
              <a:t>etc</a:t>
            </a:r>
            <a:endParaRPr sz="22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36419" y="1593850"/>
            <a:ext cx="3990340" cy="3670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524000" y="1981200"/>
            <a:ext cx="5410200" cy="259750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5"/>
              </a:spcBef>
            </a:pPr>
            <a:r>
              <a:rPr sz="2400" spc="-5" dirty="0">
                <a:latin typeface="Calibri"/>
                <a:cs typeface="Calibri"/>
              </a:rPr>
              <a:t>Demand estimation </a:t>
            </a:r>
            <a:r>
              <a:rPr sz="2400" spc="-10" dirty="0">
                <a:latin typeface="Calibri"/>
                <a:cs typeface="Calibri"/>
              </a:rPr>
              <a:t>and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forecasting </a:t>
            </a:r>
            <a:r>
              <a:rPr sz="2400" dirty="0">
                <a:latin typeface="Calibri"/>
                <a:cs typeface="Calibri"/>
              </a:rPr>
              <a:t>means </a:t>
            </a:r>
            <a:r>
              <a:rPr sz="2400" spc="-5" dirty="0">
                <a:solidFill>
                  <a:srgbClr val="FF0000"/>
                </a:solidFill>
                <a:latin typeface="Calibri"/>
                <a:cs typeface="Calibri"/>
              </a:rPr>
              <a:t>predicting</a:t>
            </a:r>
            <a:r>
              <a:rPr lang="ar-EG" sz="2400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future </a:t>
            </a:r>
            <a:r>
              <a:rPr sz="2400" spc="-5" dirty="0">
                <a:latin typeface="Calibri"/>
                <a:cs typeface="Calibri"/>
              </a:rPr>
              <a:t>demand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for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the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product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under </a:t>
            </a:r>
            <a:r>
              <a:rPr sz="2400" spc="-10" dirty="0">
                <a:latin typeface="Calibri"/>
                <a:cs typeface="Calibri"/>
              </a:rPr>
              <a:t>given </a:t>
            </a:r>
            <a:r>
              <a:rPr sz="2400" spc="-5" dirty="0">
                <a:latin typeface="Calibri"/>
                <a:cs typeface="Calibri"/>
              </a:rPr>
              <a:t>conditions and </a:t>
            </a:r>
            <a:r>
              <a:rPr lang="en-US" sz="2400" spc="-5" dirty="0">
                <a:latin typeface="Calibri"/>
                <a:cs typeface="Calibri"/>
              </a:rPr>
              <a:t>helping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 </a:t>
            </a:r>
            <a:r>
              <a:rPr sz="2400" spc="-10" dirty="0">
                <a:latin typeface="Calibri"/>
                <a:cs typeface="Calibri"/>
              </a:rPr>
              <a:t>manager </a:t>
            </a:r>
            <a:r>
              <a:rPr sz="2400" dirty="0">
                <a:latin typeface="Calibri"/>
                <a:cs typeface="Calibri"/>
              </a:rPr>
              <a:t>in </a:t>
            </a:r>
            <a:r>
              <a:rPr sz="2400" spc="-5" dirty="0">
                <a:latin typeface="Calibri"/>
                <a:cs typeface="Calibri"/>
              </a:rPr>
              <a:t>making </a:t>
            </a:r>
            <a:r>
              <a:rPr lang="en-US" sz="2400" spc="-5" dirty="0">
                <a:latin typeface="Calibri"/>
                <a:cs typeface="Calibri"/>
              </a:rPr>
              <a:t>decisions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 </a:t>
            </a:r>
            <a:r>
              <a:rPr sz="2400" spc="-25" dirty="0">
                <a:latin typeface="Calibri"/>
                <a:cs typeface="Calibri"/>
              </a:rPr>
              <a:t>regard </a:t>
            </a:r>
            <a:r>
              <a:rPr sz="2400" spc="-15" dirty="0">
                <a:latin typeface="Calibri"/>
                <a:cs typeface="Calibri"/>
              </a:rPr>
              <a:t>to </a:t>
            </a:r>
            <a:r>
              <a:rPr sz="2400" spc="-10" dirty="0">
                <a:latin typeface="Calibri"/>
                <a:cs typeface="Calibri"/>
              </a:rPr>
              <a:t>production, </a:t>
            </a:r>
            <a:r>
              <a:rPr sz="2400" spc="-5" dirty="0">
                <a:latin typeface="Calibri"/>
                <a:cs typeface="Calibri"/>
              </a:rPr>
              <a:t>sales, 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investment, expansion, </a:t>
            </a:r>
            <a:r>
              <a:rPr sz="2400" spc="-5" dirty="0">
                <a:latin typeface="Calibri"/>
                <a:cs typeface="Calibri"/>
              </a:rPr>
              <a:t> employment of </a:t>
            </a:r>
            <a:r>
              <a:rPr sz="2400" spc="-10" dirty="0">
                <a:latin typeface="Calibri"/>
                <a:cs typeface="Calibri"/>
              </a:rPr>
              <a:t>manpower etc., 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both </a:t>
            </a:r>
            <a:r>
              <a:rPr sz="2400" dirty="0">
                <a:latin typeface="Calibri"/>
                <a:cs typeface="Calibri"/>
              </a:rPr>
              <a:t>in the </a:t>
            </a:r>
            <a:r>
              <a:rPr sz="2400" spc="-5" dirty="0">
                <a:latin typeface="Calibri"/>
                <a:cs typeface="Calibri"/>
              </a:rPr>
              <a:t>short </a:t>
            </a:r>
            <a:r>
              <a:rPr sz="2400" dirty="0">
                <a:latin typeface="Calibri"/>
                <a:cs typeface="Calibri"/>
              </a:rPr>
              <a:t>run </a:t>
            </a:r>
            <a:r>
              <a:rPr sz="2400" spc="-10" dirty="0">
                <a:latin typeface="Calibri"/>
                <a:cs typeface="Calibri"/>
              </a:rPr>
              <a:t>as </a:t>
            </a:r>
            <a:r>
              <a:rPr sz="2400" spc="-5" dirty="0">
                <a:latin typeface="Calibri"/>
                <a:cs typeface="Calibri"/>
              </a:rPr>
              <a:t>well as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lang="en-US" sz="24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long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run.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1400" y="1593850"/>
            <a:ext cx="3990340" cy="3670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16112" y="1556384"/>
            <a:ext cx="317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1-</a:t>
            </a:r>
            <a:r>
              <a:rPr sz="2400" u="heavy" spc="-4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sz="2400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Consumer</a:t>
            </a:r>
            <a:r>
              <a:rPr sz="2400" u="heavy" spc="-1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Interviews</a:t>
            </a:r>
            <a:r>
              <a:rPr sz="2400" u="heavy" spc="1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sz="2400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:</a:t>
            </a:r>
            <a:endParaRPr sz="2400"/>
          </a:p>
        </p:txBody>
      </p:sp>
      <p:sp>
        <p:nvSpPr>
          <p:cNvPr id="5" name="object 5"/>
          <p:cNvSpPr txBox="1"/>
          <p:nvPr/>
        </p:nvSpPr>
        <p:spPr>
          <a:xfrm>
            <a:off x="1916112" y="2288159"/>
            <a:ext cx="4179888" cy="259750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5"/>
              </a:spcBef>
            </a:pPr>
            <a:r>
              <a:rPr sz="2400" spc="-114" dirty="0">
                <a:latin typeface="Calibri"/>
                <a:cs typeface="Calibri"/>
              </a:rPr>
              <a:t>To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obtain </a:t>
            </a:r>
            <a:r>
              <a:rPr sz="2400" spc="-15" dirty="0">
                <a:latin typeface="Calibri"/>
                <a:cs typeface="Calibri"/>
              </a:rPr>
              <a:t>information</a:t>
            </a:r>
            <a:r>
              <a:rPr lang="ar-EG"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concerning </a:t>
            </a:r>
            <a:r>
              <a:rPr sz="2400" dirty="0">
                <a:latin typeface="Calibri"/>
                <a:cs typeface="Calibri"/>
              </a:rPr>
              <a:t>the </a:t>
            </a:r>
            <a:r>
              <a:rPr sz="2400" spc="-5" dirty="0">
                <a:latin typeface="Calibri"/>
                <a:cs typeface="Calibri"/>
              </a:rPr>
              <a:t>demand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function </a:t>
            </a:r>
            <a:r>
              <a:rPr sz="2400" spc="-20" dirty="0">
                <a:latin typeface="Calibri"/>
                <a:cs typeface="Calibri"/>
              </a:rPr>
              <a:t>for </a:t>
            </a:r>
            <a:r>
              <a:rPr sz="2400" dirty="0">
                <a:latin typeface="Calibri"/>
                <a:cs typeface="Calibri"/>
              </a:rPr>
              <a:t>a </a:t>
            </a:r>
            <a:r>
              <a:rPr sz="2400" spc="-5" dirty="0">
                <a:latin typeface="Calibri"/>
                <a:cs typeface="Calibri"/>
              </a:rPr>
              <a:t>particular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product, </a:t>
            </a:r>
            <a:r>
              <a:rPr sz="2400" dirty="0">
                <a:latin typeface="Calibri"/>
                <a:cs typeface="Calibri"/>
              </a:rPr>
              <a:t>firms </a:t>
            </a:r>
            <a:r>
              <a:rPr sz="2400" spc="-10" dirty="0">
                <a:latin typeface="Calibri"/>
                <a:cs typeface="Calibri"/>
              </a:rPr>
              <a:t>frequently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interview </a:t>
            </a:r>
            <a:r>
              <a:rPr sz="2400" spc="-10" dirty="0">
                <a:latin typeface="Calibri"/>
                <a:cs typeface="Calibri"/>
              </a:rPr>
              <a:t>consumers and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administer questionnaires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concerning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5" dirty="0">
                <a:latin typeface="Calibri"/>
                <a:cs typeface="Calibri"/>
              </a:rPr>
              <a:t> buying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habits,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motives,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and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intentions.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1400" y="1478255"/>
            <a:ext cx="4358640" cy="386842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4000" y="8762"/>
            <a:ext cx="2957830" cy="75590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16112" y="1354073"/>
            <a:ext cx="317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1-</a:t>
            </a:r>
            <a:r>
              <a:rPr sz="2400" u="heavy" spc="-4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sz="2400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Consumer</a:t>
            </a:r>
            <a:r>
              <a:rPr sz="2400" u="heavy" spc="-1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Interviews</a:t>
            </a:r>
            <a:r>
              <a:rPr sz="2400" u="heavy" spc="1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sz="2400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:</a:t>
            </a:r>
            <a:endParaRPr sz="2400"/>
          </a:p>
        </p:txBody>
      </p:sp>
      <p:sp>
        <p:nvSpPr>
          <p:cNvPr id="5" name="object 5"/>
          <p:cNvSpPr txBox="1"/>
          <p:nvPr/>
        </p:nvSpPr>
        <p:spPr>
          <a:xfrm>
            <a:off x="1828800" y="2124069"/>
            <a:ext cx="4713288" cy="29674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100"/>
              </a:spcBef>
            </a:pPr>
            <a:r>
              <a:rPr sz="2400" spc="-5" dirty="0">
                <a:latin typeface="Calibri"/>
                <a:cs typeface="Calibri"/>
              </a:rPr>
              <a:t>Firms </a:t>
            </a:r>
            <a:r>
              <a:rPr sz="2400" spc="-20" dirty="0">
                <a:latin typeface="Calibri"/>
                <a:cs typeface="Calibri"/>
              </a:rPr>
              <a:t>may </a:t>
            </a:r>
            <a:r>
              <a:rPr sz="2400" spc="-5" dirty="0">
                <a:latin typeface="Calibri"/>
                <a:cs typeface="Calibri"/>
              </a:rPr>
              <a:t>also </a:t>
            </a:r>
            <a:r>
              <a:rPr sz="2400" dirty="0">
                <a:latin typeface="Calibri"/>
                <a:cs typeface="Calibri"/>
              </a:rPr>
              <a:t>run </a:t>
            </a:r>
            <a:r>
              <a:rPr sz="2400" spc="-15" dirty="0">
                <a:latin typeface="Calibri"/>
                <a:cs typeface="Calibri"/>
              </a:rPr>
              <a:t>focus </a:t>
            </a:r>
            <a:r>
              <a:rPr sz="2400" spc="-20" dirty="0">
                <a:latin typeface="Calibri"/>
                <a:cs typeface="Calibri"/>
              </a:rPr>
              <a:t>groups</a:t>
            </a:r>
            <a:r>
              <a:rPr lang="ar-EG"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10" dirty="0">
                <a:latin typeface="Calibri"/>
                <a:cs typeface="Calibri"/>
              </a:rPr>
              <a:t> an </a:t>
            </a:r>
            <a:r>
              <a:rPr sz="2400" spc="-20" dirty="0">
                <a:latin typeface="Calibri"/>
                <a:cs typeface="Calibri"/>
              </a:rPr>
              <a:t>attempt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to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discern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consumers’ tastes. </a:t>
            </a:r>
            <a:r>
              <a:rPr sz="2400" spc="-5" dirty="0">
                <a:latin typeface="Calibri"/>
                <a:cs typeface="Calibri"/>
              </a:rPr>
              <a:t>Despite </a:t>
            </a:r>
            <a:r>
              <a:rPr sz="2400" dirty="0">
                <a:latin typeface="Calibri"/>
                <a:cs typeface="Calibri"/>
              </a:rPr>
              <a:t>the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limitations of </a:t>
            </a:r>
            <a:r>
              <a:rPr sz="2400" spc="-10" dirty="0">
                <a:latin typeface="Calibri"/>
                <a:cs typeface="Calibri"/>
              </a:rPr>
              <a:t>consumer </a:t>
            </a:r>
            <a:r>
              <a:rPr sz="2400" spc="-5" dirty="0">
                <a:latin typeface="Calibri"/>
                <a:cs typeface="Calibri"/>
              </a:rPr>
              <a:t> interviews and </a:t>
            </a:r>
            <a:r>
              <a:rPr sz="2400" spc="-10" dirty="0">
                <a:latin typeface="Calibri"/>
                <a:cs typeface="Calibri"/>
              </a:rPr>
              <a:t>questionnaires, 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many managers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believe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that </a:t>
            </a:r>
            <a:r>
              <a:rPr sz="2400" spc="-5" dirty="0">
                <a:latin typeface="Calibri"/>
                <a:cs typeface="Calibri"/>
              </a:rPr>
              <a:t> such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surveys can</a:t>
            </a:r>
            <a:r>
              <a:rPr sz="2400" spc="-15" dirty="0">
                <a:latin typeface="Calibri"/>
                <a:cs typeface="Calibri"/>
              </a:rPr>
              <a:t> reveal</a:t>
            </a:r>
            <a:r>
              <a:rPr sz="2400" spc="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great 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deal about how </a:t>
            </a:r>
            <a:r>
              <a:rPr sz="2400" dirty="0">
                <a:latin typeface="Calibri"/>
                <a:cs typeface="Calibri"/>
              </a:rPr>
              <a:t>their firms </a:t>
            </a:r>
            <a:r>
              <a:rPr sz="2400" spc="-10" dirty="0">
                <a:latin typeface="Calibri"/>
                <a:cs typeface="Calibri"/>
              </a:rPr>
              <a:t>can </a:t>
            </a:r>
            <a:r>
              <a:rPr sz="2400" spc="-5" dirty="0">
                <a:latin typeface="Calibri"/>
                <a:cs typeface="Calibri"/>
              </a:rPr>
              <a:t> serve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market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better.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315200" y="1354073"/>
            <a:ext cx="4358640" cy="38684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8319"/>
            <a:ext cx="2957830" cy="68433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736001" y="1835187"/>
            <a:ext cx="5080255" cy="33368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z="24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2-</a:t>
            </a:r>
            <a:r>
              <a:rPr sz="2400" b="1" u="heavy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400" b="1" u="heavy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Market</a:t>
            </a:r>
            <a:r>
              <a:rPr sz="24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400" b="1" u="heavy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Experiments</a:t>
            </a:r>
            <a:r>
              <a:rPr sz="2400" b="1" u="heavy" spc="1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4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: 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A</a:t>
            </a:r>
            <a:r>
              <a:rPr lang="en-US" sz="2400" spc="-5" dirty="0" err="1">
                <a:cs typeface="Calibri"/>
              </a:rPr>
              <a:t>method</a:t>
            </a:r>
            <a:r>
              <a:rPr lang="en-US" sz="2400" spc="-5" dirty="0">
                <a:cs typeface="Calibri"/>
              </a:rPr>
              <a:t> of estimating </a:t>
            </a:r>
            <a:r>
              <a:rPr lang="en-US" sz="2400" dirty="0">
                <a:cs typeface="Calibri"/>
              </a:rPr>
              <a:t> the</a:t>
            </a:r>
            <a:r>
              <a:rPr lang="en-US" sz="2400" spc="-5" dirty="0">
                <a:cs typeface="Calibri"/>
              </a:rPr>
              <a:t> demand</a:t>
            </a:r>
            <a:r>
              <a:rPr lang="en-US" sz="2400" spc="-10" dirty="0">
                <a:cs typeface="Calibri"/>
              </a:rPr>
              <a:t> </a:t>
            </a:r>
            <a:r>
              <a:rPr lang="en-US" sz="2400" spc="-5" dirty="0">
                <a:cs typeface="Calibri"/>
              </a:rPr>
              <a:t>curve </a:t>
            </a:r>
            <a:r>
              <a:rPr lang="en-US" sz="2400" spc="-20" dirty="0">
                <a:cs typeface="Calibri"/>
              </a:rPr>
              <a:t>for</a:t>
            </a:r>
            <a:r>
              <a:rPr lang="en-US" sz="2400" spc="-10" dirty="0">
                <a:cs typeface="Calibri"/>
              </a:rPr>
              <a:t> </a:t>
            </a:r>
            <a:r>
              <a:rPr lang="en-US" sz="2400" dirty="0">
                <a:cs typeface="Calibri"/>
              </a:rPr>
              <a:t>a </a:t>
            </a:r>
            <a:r>
              <a:rPr lang="en-US" sz="2400" spc="5" dirty="0">
                <a:cs typeface="Calibri"/>
              </a:rPr>
              <a:t> </a:t>
            </a:r>
            <a:r>
              <a:rPr lang="en-US" sz="2400" spc="-5" dirty="0">
                <a:cs typeface="Calibri"/>
              </a:rPr>
              <a:t>particular </a:t>
            </a:r>
            <a:r>
              <a:rPr lang="en-US" sz="2400" spc="-10" dirty="0">
                <a:cs typeface="Calibri"/>
              </a:rPr>
              <a:t>commodity </a:t>
            </a:r>
            <a:r>
              <a:rPr lang="en-US" sz="2400" dirty="0">
                <a:cs typeface="Calibri"/>
              </a:rPr>
              <a:t>is </a:t>
            </a:r>
            <a:r>
              <a:rPr lang="en-US" sz="2400" spc="-15" dirty="0">
                <a:cs typeface="Calibri"/>
              </a:rPr>
              <a:t>to </a:t>
            </a:r>
            <a:r>
              <a:rPr lang="en-US" sz="2400" spc="-5" dirty="0">
                <a:cs typeface="Calibri"/>
              </a:rPr>
              <a:t>carry </a:t>
            </a:r>
            <a:r>
              <a:rPr lang="en-US" sz="2400" spc="-530" dirty="0">
                <a:cs typeface="Calibri"/>
              </a:rPr>
              <a:t> </a:t>
            </a:r>
            <a:r>
              <a:rPr lang="en-US" sz="2400" spc="-5" dirty="0">
                <a:cs typeface="Calibri"/>
              </a:rPr>
              <a:t>out </a:t>
            </a:r>
            <a:r>
              <a:rPr lang="en-US" sz="2400" spc="-10" dirty="0">
                <a:cs typeface="Calibri"/>
              </a:rPr>
              <a:t>direct </a:t>
            </a:r>
            <a:r>
              <a:rPr lang="en-US" sz="2400" spc="-20" dirty="0">
                <a:cs typeface="Calibri"/>
              </a:rPr>
              <a:t>market </a:t>
            </a:r>
            <a:r>
              <a:rPr lang="en-US" sz="2400" spc="-5" dirty="0">
                <a:cs typeface="Calibri"/>
              </a:rPr>
              <a:t>experiments. </a:t>
            </a:r>
            <a:r>
              <a:rPr lang="en-US" sz="2400" dirty="0">
                <a:cs typeface="Calibri"/>
              </a:rPr>
              <a:t> </a:t>
            </a:r>
            <a:r>
              <a:rPr lang="en-US" sz="2400" spc="-10" dirty="0">
                <a:cs typeface="Calibri"/>
              </a:rPr>
              <a:t>The </a:t>
            </a:r>
            <a:r>
              <a:rPr lang="en-US" sz="2400" spc="-5" dirty="0">
                <a:cs typeface="Calibri"/>
              </a:rPr>
              <a:t>idea </a:t>
            </a:r>
            <a:r>
              <a:rPr lang="en-US" sz="2400" dirty="0">
                <a:cs typeface="Calibri"/>
              </a:rPr>
              <a:t>is </a:t>
            </a:r>
            <a:r>
              <a:rPr lang="en-US" sz="2400" spc="-15" dirty="0">
                <a:cs typeface="Calibri"/>
              </a:rPr>
              <a:t>to </a:t>
            </a:r>
            <a:r>
              <a:rPr lang="en-US" sz="2400" spc="-10" dirty="0">
                <a:cs typeface="Calibri"/>
              </a:rPr>
              <a:t>vary </a:t>
            </a:r>
            <a:r>
              <a:rPr lang="en-US" sz="2400" dirty="0">
                <a:cs typeface="Calibri"/>
              </a:rPr>
              <a:t>the </a:t>
            </a:r>
            <a:r>
              <a:rPr lang="en-US" sz="2400" spc="-5" dirty="0">
                <a:cs typeface="Calibri"/>
              </a:rPr>
              <a:t>price of </a:t>
            </a:r>
            <a:r>
              <a:rPr lang="en-US" sz="2400" dirty="0">
                <a:cs typeface="Calibri"/>
              </a:rPr>
              <a:t>the</a:t>
            </a:r>
            <a:r>
              <a:rPr lang="en-US" sz="2400" spc="-15" dirty="0">
                <a:cs typeface="Calibri"/>
              </a:rPr>
              <a:t> </a:t>
            </a:r>
            <a:r>
              <a:rPr lang="en-US" sz="2400" spc="-10" dirty="0">
                <a:cs typeface="Calibri"/>
              </a:rPr>
              <a:t>product</a:t>
            </a:r>
            <a:r>
              <a:rPr lang="en-US" sz="2400" spc="-15" dirty="0">
                <a:cs typeface="Calibri"/>
              </a:rPr>
              <a:t> </a:t>
            </a:r>
            <a:r>
              <a:rPr lang="en-US" sz="2400" dirty="0">
                <a:cs typeface="Calibri"/>
              </a:rPr>
              <a:t>while</a:t>
            </a:r>
            <a:r>
              <a:rPr lang="en-US" sz="2400" spc="-30" dirty="0">
                <a:cs typeface="Calibri"/>
              </a:rPr>
              <a:t> </a:t>
            </a:r>
            <a:r>
              <a:rPr lang="en-US" sz="2400" spc="-15" dirty="0">
                <a:cs typeface="Calibri"/>
              </a:rPr>
              <a:t>attempting</a:t>
            </a:r>
            <a:r>
              <a:rPr lang="en-US" sz="2400" spc="-20" dirty="0">
                <a:cs typeface="Calibri"/>
              </a:rPr>
              <a:t> </a:t>
            </a:r>
            <a:r>
              <a:rPr lang="en-US" sz="2400" spc="-15" dirty="0">
                <a:cs typeface="Calibri"/>
              </a:rPr>
              <a:t>to </a:t>
            </a:r>
            <a:r>
              <a:rPr lang="en-US" sz="2400" spc="-20" dirty="0">
                <a:cs typeface="Calibri"/>
              </a:rPr>
              <a:t>keep </a:t>
            </a:r>
            <a:r>
              <a:rPr lang="en-US" sz="2400" spc="-5" dirty="0">
                <a:cs typeface="Calibri"/>
              </a:rPr>
              <a:t>other </a:t>
            </a:r>
            <a:r>
              <a:rPr lang="en-US" sz="2400" spc="-20" dirty="0">
                <a:cs typeface="Calibri"/>
              </a:rPr>
              <a:t>market </a:t>
            </a:r>
            <a:r>
              <a:rPr lang="en-US" sz="2400" spc="-5" dirty="0">
                <a:cs typeface="Calibri"/>
              </a:rPr>
              <a:t>conditions </a:t>
            </a:r>
            <a:r>
              <a:rPr lang="en-US" sz="2400" spc="-10" dirty="0">
                <a:cs typeface="Calibri"/>
              </a:rPr>
              <a:t>fairly stable </a:t>
            </a:r>
            <a:r>
              <a:rPr lang="en-US" sz="2400" spc="-5" dirty="0">
                <a:cs typeface="Calibri"/>
              </a:rPr>
              <a:t>(or </a:t>
            </a:r>
            <a:r>
              <a:rPr lang="en-US" sz="2400" spc="-15" dirty="0">
                <a:cs typeface="Calibri"/>
              </a:rPr>
              <a:t>to </a:t>
            </a:r>
            <a:r>
              <a:rPr lang="en-US" sz="2400" spc="-30" dirty="0">
                <a:cs typeface="Calibri"/>
              </a:rPr>
              <a:t>take </a:t>
            </a:r>
            <a:r>
              <a:rPr lang="en-US" sz="2400" spc="-10" dirty="0">
                <a:cs typeface="Calibri"/>
              </a:rPr>
              <a:t>changes </a:t>
            </a:r>
            <a:r>
              <a:rPr lang="en-US" sz="2400" dirty="0">
                <a:cs typeface="Calibri"/>
              </a:rPr>
              <a:t>in </a:t>
            </a:r>
            <a:r>
              <a:rPr lang="en-US" sz="2400" spc="-10" dirty="0">
                <a:cs typeface="Calibri"/>
              </a:rPr>
              <a:t>other </a:t>
            </a:r>
            <a:r>
              <a:rPr lang="en-US" sz="2400" spc="-20" dirty="0">
                <a:cs typeface="Calibri"/>
              </a:rPr>
              <a:t>market </a:t>
            </a:r>
            <a:r>
              <a:rPr lang="en-US" sz="2400" spc="-5" dirty="0">
                <a:cs typeface="Calibri"/>
              </a:rPr>
              <a:t>conditions </a:t>
            </a:r>
            <a:r>
              <a:rPr lang="en-US" sz="2400" spc="-15" dirty="0">
                <a:cs typeface="Calibri"/>
              </a:rPr>
              <a:t>into </a:t>
            </a:r>
            <a:r>
              <a:rPr lang="en-US" sz="2400" spc="-10" dirty="0" err="1">
                <a:cs typeface="Calibri"/>
              </a:rPr>
              <a:t>account</a:t>
            </a:r>
            <a:r>
              <a:rPr sz="2400" spc="-10" dirty="0" err="1">
                <a:latin typeface="Calibri"/>
                <a:cs typeface="Calibri"/>
              </a:rPr>
              <a:t>nother</a:t>
            </a:r>
            <a:r>
              <a:rPr sz="2400" spc="-10" dirty="0">
                <a:latin typeface="Calibri"/>
                <a:cs typeface="Calibri"/>
              </a:rPr>
              <a:t>).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04529" y="1422958"/>
            <a:ext cx="4155439" cy="374904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760465" y="6516369"/>
            <a:ext cx="2044064" cy="2730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95"/>
              </a:lnSpc>
            </a:pPr>
            <a:r>
              <a:rPr sz="2100" spc="-15" dirty="0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871663" y="1293876"/>
            <a:ext cx="2939415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300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2-</a:t>
            </a:r>
            <a:r>
              <a:rPr sz="2300" u="heavy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sz="2300" u="heavy" spc="-1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Market </a:t>
            </a:r>
            <a:r>
              <a:rPr sz="2300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Experiments</a:t>
            </a:r>
            <a:r>
              <a:rPr sz="2300" u="heavy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sz="2300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:</a:t>
            </a:r>
            <a:endParaRPr sz="2300" dirty="0"/>
          </a:p>
        </p:txBody>
      </p:sp>
      <p:sp>
        <p:nvSpPr>
          <p:cNvPr id="5" name="object 5"/>
          <p:cNvSpPr txBox="1"/>
          <p:nvPr/>
        </p:nvSpPr>
        <p:spPr>
          <a:xfrm>
            <a:off x="1853586" y="2262481"/>
            <a:ext cx="3413125" cy="28333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5"/>
              </a:spcBef>
            </a:pPr>
            <a:r>
              <a:rPr sz="2300" spc="-20" dirty="0">
                <a:latin typeface="Calibri"/>
                <a:cs typeface="Calibri"/>
              </a:rPr>
              <a:t>Before </a:t>
            </a:r>
            <a:r>
              <a:rPr sz="2300" spc="-5" dirty="0">
                <a:latin typeface="Calibri"/>
                <a:cs typeface="Calibri"/>
              </a:rPr>
              <a:t>carrying out </a:t>
            </a:r>
            <a:r>
              <a:rPr sz="2300" dirty="0">
                <a:latin typeface="Calibri"/>
                <a:cs typeface="Calibri"/>
              </a:rPr>
              <a:t>a </a:t>
            </a:r>
            <a:r>
              <a:rPr sz="2300" spc="-20" dirty="0">
                <a:latin typeface="Calibri"/>
                <a:cs typeface="Calibri"/>
              </a:rPr>
              <a:t>market </a:t>
            </a:r>
            <a:r>
              <a:rPr sz="2300" spc="-50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experiment,</a:t>
            </a:r>
            <a:r>
              <a:rPr sz="2300" spc="3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weigh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the costs </a:t>
            </a:r>
            <a:r>
              <a:rPr sz="2300" spc="-50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against</a:t>
            </a:r>
            <a:r>
              <a:rPr sz="2300" spc="15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the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benefits.</a:t>
            </a:r>
            <a:r>
              <a:rPr sz="2300" spc="2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Direct 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experimentation</a:t>
            </a:r>
            <a:r>
              <a:rPr sz="2300" spc="45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can</a:t>
            </a:r>
            <a:r>
              <a:rPr sz="2300" spc="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be 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expensive</a:t>
            </a:r>
            <a:r>
              <a:rPr sz="2300" spc="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or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risky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because 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customers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may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be</a:t>
            </a:r>
            <a:r>
              <a:rPr sz="2300" spc="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lost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and 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profits</a:t>
            </a:r>
            <a:r>
              <a:rPr sz="2300" spc="1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cut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by</a:t>
            </a:r>
            <a:r>
              <a:rPr sz="2300" spc="1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the</a:t>
            </a:r>
            <a:r>
              <a:rPr lang="ar-EG" sz="2300" spc="-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experiment.</a:t>
            </a:r>
            <a:endParaRPr sz="2300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82497" y="1156335"/>
            <a:ext cx="4792979" cy="41808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371600" y="1676400"/>
            <a:ext cx="4056380" cy="25981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3-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Regression Analysis:</a:t>
            </a:r>
            <a:r>
              <a:rPr lang="en-US" sz="2400"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spc="-5" dirty="0">
                <a:latin typeface="Calibri"/>
                <a:cs typeface="Calibri"/>
              </a:rPr>
              <a:t>Although </a:t>
            </a:r>
            <a:r>
              <a:rPr lang="en-US" sz="2400" spc="-10" dirty="0">
                <a:latin typeface="Calibri"/>
                <a:cs typeface="Calibri"/>
              </a:rPr>
              <a:t>consumer </a:t>
            </a:r>
            <a:r>
              <a:rPr lang="en-US" sz="2400" spc="-5" dirty="0">
                <a:latin typeface="Calibri"/>
                <a:cs typeface="Calibri"/>
              </a:rPr>
              <a:t> interviews and </a:t>
            </a:r>
            <a:r>
              <a:rPr lang="en-US" sz="2400" spc="-10" dirty="0">
                <a:latin typeface="Calibri"/>
                <a:cs typeface="Calibri"/>
              </a:rPr>
              <a:t>direct </a:t>
            </a:r>
            <a:r>
              <a:rPr lang="en-US" sz="2400" spc="-5" dirty="0">
                <a:latin typeface="Calibri"/>
                <a:cs typeface="Calibri"/>
              </a:rPr>
              <a:t> </a:t>
            </a:r>
            <a:r>
              <a:rPr lang="en-US" sz="2400" spc="-20" dirty="0">
                <a:latin typeface="Calibri"/>
                <a:cs typeface="Calibri"/>
              </a:rPr>
              <a:t>market</a:t>
            </a:r>
            <a:r>
              <a:rPr lang="en-US" sz="2400" spc="-5" dirty="0">
                <a:latin typeface="Calibri"/>
                <a:cs typeface="Calibri"/>
              </a:rPr>
              <a:t> </a:t>
            </a:r>
            <a:r>
              <a:rPr lang="en-US" sz="2400" spc="-10" dirty="0">
                <a:latin typeface="Calibri"/>
                <a:cs typeface="Calibri"/>
              </a:rPr>
              <a:t>experiments</a:t>
            </a:r>
            <a:r>
              <a:rPr lang="en-US" sz="2400" spc="-25" dirty="0">
                <a:latin typeface="Calibri"/>
                <a:cs typeface="Calibri"/>
              </a:rPr>
              <a:t> </a:t>
            </a:r>
            <a:r>
              <a:rPr lang="en-US" sz="2400" spc="-20" dirty="0">
                <a:latin typeface="Calibri"/>
                <a:cs typeface="Calibri"/>
              </a:rPr>
              <a:t>are </a:t>
            </a:r>
            <a:r>
              <a:rPr lang="en-US" sz="2400" spc="-15" dirty="0">
                <a:latin typeface="Calibri"/>
                <a:cs typeface="Calibri"/>
              </a:rPr>
              <a:t> </a:t>
            </a:r>
            <a:r>
              <a:rPr lang="en-US" sz="2400" spc="-10" dirty="0">
                <a:latin typeface="Calibri"/>
                <a:cs typeface="Calibri"/>
              </a:rPr>
              <a:t>important sources </a:t>
            </a:r>
            <a:r>
              <a:rPr lang="en-US" sz="2400" spc="-5" dirty="0">
                <a:latin typeface="Calibri"/>
                <a:cs typeface="Calibri"/>
              </a:rPr>
              <a:t>of </a:t>
            </a:r>
            <a:r>
              <a:rPr lang="en-US" sz="2400" dirty="0">
                <a:latin typeface="Calibri"/>
                <a:cs typeface="Calibri"/>
              </a:rPr>
              <a:t> </a:t>
            </a:r>
            <a:r>
              <a:rPr lang="en-US" sz="2400" spc="-15" dirty="0">
                <a:latin typeface="Calibri"/>
                <a:cs typeface="Calibri"/>
              </a:rPr>
              <a:t>information</a:t>
            </a:r>
            <a:r>
              <a:rPr lang="en-US" sz="2400" spc="-5" dirty="0">
                <a:latin typeface="Calibri"/>
                <a:cs typeface="Calibri"/>
              </a:rPr>
              <a:t> </a:t>
            </a:r>
            <a:r>
              <a:rPr lang="en-US" sz="2400" spc="-10" dirty="0">
                <a:latin typeface="Calibri"/>
                <a:cs typeface="Calibri"/>
              </a:rPr>
              <a:t>concerning </a:t>
            </a:r>
            <a:r>
              <a:rPr lang="en-US" sz="2400" spc="-5" dirty="0">
                <a:latin typeface="Calibri"/>
                <a:cs typeface="Calibri"/>
              </a:rPr>
              <a:t> demand functions, </a:t>
            </a:r>
            <a:r>
              <a:rPr sz="2400" spc="-10" dirty="0">
                <a:latin typeface="Calibri"/>
                <a:cs typeface="Calibri"/>
              </a:rPr>
              <a:t>they </a:t>
            </a:r>
            <a:r>
              <a:rPr sz="2400" spc="-20" dirty="0">
                <a:latin typeface="Calibri"/>
                <a:cs typeface="Calibri"/>
              </a:rPr>
              <a:t>are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not used </a:t>
            </a:r>
            <a:r>
              <a:rPr sz="2400" spc="-10" dirty="0">
                <a:latin typeface="Calibri"/>
                <a:cs typeface="Calibri"/>
              </a:rPr>
              <a:t>as often as 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regression analysis.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32779" y="1409700"/>
            <a:ext cx="4775200" cy="33731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572036" y="1585595"/>
            <a:ext cx="4305524" cy="33368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6515"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3-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Regression Analysis: </a:t>
            </a:r>
            <a:r>
              <a:rPr sz="2400" b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Regression analysis </a:t>
            </a:r>
            <a:r>
              <a:rPr sz="2400" spc="-5" dirty="0">
                <a:latin typeface="Calibri"/>
                <a:cs typeface="Calibri"/>
              </a:rPr>
              <a:t>describes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way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which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one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variable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related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to </a:t>
            </a:r>
            <a:r>
              <a:rPr sz="2400" spc="-35" dirty="0">
                <a:latin typeface="Calibri"/>
                <a:cs typeface="Calibri"/>
              </a:rPr>
              <a:t>another.</a:t>
            </a:r>
            <a:endParaRPr sz="2400" dirty="0">
              <a:latin typeface="Calibri"/>
              <a:cs typeface="Calibri"/>
            </a:endParaRPr>
          </a:p>
          <a:p>
            <a:pPr marL="12700" marR="5080">
              <a:lnSpc>
                <a:spcPct val="100200"/>
              </a:lnSpc>
            </a:pPr>
            <a:r>
              <a:rPr sz="2400" spc="-10" dirty="0">
                <a:latin typeface="Calibri"/>
                <a:cs typeface="Calibri"/>
              </a:rPr>
              <a:t>Regression analysis </a:t>
            </a:r>
            <a:r>
              <a:rPr sz="2400" spc="-5" dirty="0">
                <a:latin typeface="Calibri"/>
                <a:cs typeface="Calibri"/>
              </a:rPr>
              <a:t>derives an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equation </a:t>
            </a:r>
            <a:r>
              <a:rPr sz="2400" spc="-15" dirty="0">
                <a:latin typeface="Calibri"/>
                <a:cs typeface="Calibri"/>
              </a:rPr>
              <a:t>that </a:t>
            </a:r>
            <a:r>
              <a:rPr sz="2400" spc="-10" dirty="0">
                <a:latin typeface="Calibri"/>
                <a:cs typeface="Calibri"/>
              </a:rPr>
              <a:t>can </a:t>
            </a:r>
            <a:r>
              <a:rPr sz="2400" spc="-5" dirty="0">
                <a:latin typeface="Calibri"/>
                <a:cs typeface="Calibri"/>
              </a:rPr>
              <a:t>be used </a:t>
            </a:r>
            <a:r>
              <a:rPr sz="2400" spc="-10" dirty="0">
                <a:latin typeface="Calibri"/>
                <a:cs typeface="Calibri"/>
              </a:rPr>
              <a:t>to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estimate </a:t>
            </a:r>
            <a:r>
              <a:rPr sz="2400" dirty="0">
                <a:latin typeface="Calibri"/>
                <a:cs typeface="Calibri"/>
              </a:rPr>
              <a:t>the </a:t>
            </a:r>
            <a:r>
              <a:rPr sz="2400" spc="-5" dirty="0">
                <a:latin typeface="Calibri"/>
                <a:cs typeface="Calibri"/>
              </a:rPr>
              <a:t>unknown </a:t>
            </a:r>
            <a:r>
              <a:rPr sz="2400" spc="-15" dirty="0">
                <a:latin typeface="Calibri"/>
                <a:cs typeface="Calibri"/>
              </a:rPr>
              <a:t>value</a:t>
            </a:r>
            <a:r>
              <a:rPr lang="ar-EG"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of one </a:t>
            </a:r>
            <a:r>
              <a:rPr sz="2400" spc="-10" dirty="0">
                <a:latin typeface="Calibri"/>
                <a:cs typeface="Calibri"/>
              </a:rPr>
              <a:t>variable </a:t>
            </a:r>
            <a:r>
              <a:rPr lang="ar-EG" sz="2400" spc="-5" dirty="0" err="1">
                <a:latin typeface="Calibri"/>
                <a:cs typeface="Calibri"/>
              </a:rPr>
              <a:t>based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lang="ar-EG" sz="2400" spc="-5" dirty="0" err="1">
                <a:latin typeface="Calibri"/>
                <a:cs typeface="Calibri"/>
              </a:rPr>
              <a:t>on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 known </a:t>
            </a:r>
            <a:r>
              <a:rPr sz="2400" spc="-10" dirty="0">
                <a:latin typeface="Calibri"/>
                <a:cs typeface="Calibri"/>
              </a:rPr>
              <a:t>value </a:t>
            </a:r>
            <a:r>
              <a:rPr sz="2400" spc="-5" dirty="0">
                <a:latin typeface="Calibri"/>
                <a:cs typeface="Calibri"/>
              </a:rPr>
              <a:t>of the </a:t>
            </a:r>
            <a:r>
              <a:rPr sz="2400" spc="-10" dirty="0">
                <a:latin typeface="Calibri"/>
                <a:cs typeface="Calibri"/>
              </a:rPr>
              <a:t>other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variable</a:t>
            </a:r>
            <a:r>
              <a:rPr sz="2400" spc="-10" dirty="0">
                <a:solidFill>
                  <a:srgbClr val="B7DEE8"/>
                </a:solidFill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77560" y="1483360"/>
            <a:ext cx="4775199" cy="337312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038600" y="1781115"/>
            <a:ext cx="361315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800" b="0" spc="-5" dirty="0">
                <a:solidFill>
                  <a:srgbClr val="FF0000"/>
                </a:solidFill>
                <a:latin typeface="Arial Black"/>
                <a:cs typeface="Arial Black"/>
              </a:rPr>
              <a:t>Benefit</a:t>
            </a:r>
            <a:r>
              <a:rPr sz="2800" b="0" spc="-8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800" b="0" spc="-5" dirty="0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sz="2800">
              <a:latin typeface="Arial Black"/>
              <a:cs typeface="Arial Black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1975" y="2554096"/>
            <a:ext cx="5803900" cy="277622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416050" y="1695956"/>
            <a:ext cx="4437380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10" dirty="0">
                <a:solidFill>
                  <a:srgbClr val="FF0000"/>
                </a:solidFill>
              </a:rPr>
              <a:t>Benefit</a:t>
            </a:r>
            <a:r>
              <a:rPr spc="15" dirty="0">
                <a:solidFill>
                  <a:srgbClr val="FF0000"/>
                </a:solidFill>
              </a:rPr>
              <a:t> </a:t>
            </a:r>
            <a:r>
              <a:rPr spc="-10" dirty="0">
                <a:solidFill>
                  <a:srgbClr val="92CDDD"/>
                </a:solidFill>
              </a:rPr>
              <a:t>estimation</a:t>
            </a:r>
            <a:r>
              <a:rPr spc="5" dirty="0">
                <a:solidFill>
                  <a:srgbClr val="92CDDD"/>
                </a:solidFill>
              </a:rPr>
              <a:t> </a:t>
            </a:r>
            <a:r>
              <a:rPr spc="-15" dirty="0">
                <a:solidFill>
                  <a:srgbClr val="FF0000"/>
                </a:solidFill>
              </a:rPr>
              <a:t>starts</a:t>
            </a:r>
            <a:r>
              <a:rPr spc="-5" dirty="0">
                <a:solidFill>
                  <a:srgbClr val="FF0000"/>
                </a:solidFill>
              </a:rPr>
              <a:t> </a:t>
            </a:r>
            <a:r>
              <a:rPr spc="-5" dirty="0">
                <a:solidFill>
                  <a:srgbClr val="92CDDD"/>
                </a:solidFill>
              </a:rPr>
              <a:t>with</a:t>
            </a:r>
            <a:r>
              <a:rPr spc="-10" dirty="0">
                <a:solidFill>
                  <a:srgbClr val="92CDDD"/>
                </a:solidFill>
              </a:rPr>
              <a:t> </a:t>
            </a:r>
            <a:r>
              <a:rPr dirty="0">
                <a:solidFill>
                  <a:srgbClr val="92CDDD"/>
                </a:solidFill>
              </a:rPr>
              <a:t>the</a:t>
            </a:r>
            <a:r>
              <a:rPr lang="ar-EG" dirty="0">
                <a:solidFill>
                  <a:srgbClr val="92CDDD"/>
                </a:solidFill>
              </a:rPr>
              <a:t> </a:t>
            </a:r>
            <a:r>
              <a:rPr spc="-10" dirty="0">
                <a:solidFill>
                  <a:srgbClr val="FF0000"/>
                </a:solidFill>
              </a:rPr>
              <a:t>identification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92CDDD"/>
                </a:solidFill>
              </a:rPr>
              <a:t>of </a:t>
            </a:r>
            <a:r>
              <a:rPr spc="-10" dirty="0">
                <a:solidFill>
                  <a:srgbClr val="92CDDD"/>
                </a:solidFill>
              </a:rPr>
              <a:t>benefit</a:t>
            </a:r>
            <a:r>
              <a:rPr spc="15" dirty="0">
                <a:solidFill>
                  <a:srgbClr val="92CDDD"/>
                </a:solidFill>
              </a:rPr>
              <a:t> </a:t>
            </a:r>
            <a:r>
              <a:rPr spc="-10" dirty="0">
                <a:solidFill>
                  <a:srgbClr val="92CDDD"/>
                </a:solidFill>
              </a:rPr>
              <a:t>items.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91660" y="2444909"/>
            <a:ext cx="6019799" cy="30437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537335">
              <a:lnSpc>
                <a:spcPct val="100099"/>
              </a:lnSpc>
              <a:spcBef>
                <a:spcPts val="95"/>
              </a:spcBef>
            </a:pPr>
            <a:r>
              <a:rPr sz="2200" b="1" spc="-10" dirty="0">
                <a:latin typeface="Calibri"/>
                <a:cs typeface="Calibri"/>
              </a:rPr>
              <a:t>Benefit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items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vary</a:t>
            </a:r>
            <a:r>
              <a:rPr sz="2200" b="1" spc="2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greatly 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according </a:t>
            </a:r>
            <a:r>
              <a:rPr sz="2200" b="1" spc="-15" dirty="0">
                <a:latin typeface="Calibri"/>
                <a:cs typeface="Calibri"/>
              </a:rPr>
              <a:t>to </a:t>
            </a:r>
            <a:r>
              <a:rPr sz="2200" b="1" dirty="0">
                <a:latin typeface="Calibri"/>
                <a:cs typeface="Calibri"/>
              </a:rPr>
              <a:t>the </a:t>
            </a:r>
            <a:r>
              <a:rPr sz="2200" b="1" spc="-10" dirty="0">
                <a:latin typeface="Calibri"/>
                <a:cs typeface="Calibri"/>
              </a:rPr>
              <a:t>characteristics </a:t>
            </a:r>
            <a:r>
              <a:rPr sz="2200" b="1" spc="-484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and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contents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projects,</a:t>
            </a:r>
            <a:r>
              <a:rPr sz="2200" b="1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and </a:t>
            </a:r>
            <a:r>
              <a:rPr sz="2200" b="1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they </a:t>
            </a:r>
            <a:r>
              <a:rPr sz="2200" b="1" spc="-5" dirty="0">
                <a:latin typeface="Calibri"/>
                <a:cs typeface="Calibri"/>
              </a:rPr>
              <a:t>need</a:t>
            </a:r>
            <a:r>
              <a:rPr sz="2200" b="1" spc="1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to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be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subdivided 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according</a:t>
            </a:r>
            <a:r>
              <a:rPr sz="2200" b="1" spc="1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to</a:t>
            </a:r>
            <a:r>
              <a:rPr sz="2200" b="1" spc="-5" dirty="0">
                <a:latin typeface="Calibri"/>
                <a:cs typeface="Calibri"/>
              </a:rPr>
              <a:t> project</a:t>
            </a:r>
            <a:r>
              <a:rPr sz="2200" b="1" spc="30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plans </a:t>
            </a:r>
            <a:r>
              <a:rPr sz="2200" b="1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submitted by </a:t>
            </a:r>
            <a:r>
              <a:rPr sz="2200" b="1" dirty="0">
                <a:latin typeface="Calibri"/>
                <a:cs typeface="Calibri"/>
              </a:rPr>
              <a:t>the </a:t>
            </a:r>
            <a:r>
              <a:rPr sz="2200" b="1" spc="-15" dirty="0">
                <a:latin typeface="Calibri"/>
                <a:cs typeface="Calibri"/>
              </a:rPr>
              <a:t>competent 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ministry.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Once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they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are 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identified,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opportunity </a:t>
            </a:r>
            <a:r>
              <a:rPr sz="2200" b="1" spc="-15" dirty="0">
                <a:latin typeface="Calibri"/>
                <a:cs typeface="Calibri"/>
              </a:rPr>
              <a:t>cost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or 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value </a:t>
            </a:r>
            <a:r>
              <a:rPr sz="2200" b="1" dirty="0">
                <a:latin typeface="Calibri"/>
                <a:cs typeface="Calibri"/>
              </a:rPr>
              <a:t>per unit is </a:t>
            </a:r>
            <a:r>
              <a:rPr sz="2200" b="1" spc="-10" dirty="0">
                <a:latin typeface="Calibri"/>
                <a:cs typeface="Calibri"/>
              </a:rPr>
              <a:t>calculated by 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item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to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estimate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benefits</a:t>
            </a:r>
            <a:r>
              <a:rPr sz="2200" b="1" spc="-10" dirty="0">
                <a:solidFill>
                  <a:srgbClr val="92CDDD"/>
                </a:solidFill>
                <a:latin typeface="Calibri"/>
                <a:cs typeface="Calibri"/>
              </a:rPr>
              <a:t>.</a:t>
            </a:r>
            <a:endParaRPr sz="1850" dirty="0">
              <a:latin typeface="Calibri"/>
              <a:cs typeface="Calibri"/>
            </a:endParaRPr>
          </a:p>
          <a:p>
            <a:pPr marL="3127375"/>
            <a:r>
              <a:rPr sz="2100" spc="-15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100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96200" y="1524000"/>
            <a:ext cx="4437380" cy="360426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676400" y="1337215"/>
            <a:ext cx="23342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solidFill>
                  <a:srgbClr val="FF0000"/>
                </a:solidFill>
                <a:latin typeface="Arial Black"/>
                <a:cs typeface="Arial Black"/>
              </a:rPr>
              <a:t>Benefit</a:t>
            </a:r>
            <a:r>
              <a:rPr spc="-8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pc="-5" dirty="0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dirty="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272675" y="1447800"/>
            <a:ext cx="5826124" cy="373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380365" indent="-287020"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200" b="1" spc="-15" dirty="0">
                <a:latin typeface="Calibri"/>
                <a:cs typeface="Calibri"/>
              </a:rPr>
              <a:t>Investment</a:t>
            </a:r>
            <a:r>
              <a:rPr sz="2200" b="1" spc="3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projects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lang="en-US" sz="2200" b="1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transportation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facilities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generate</a:t>
            </a:r>
            <a:r>
              <a:rPr lang="en-US" sz="2200" b="1" spc="-2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direct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benefits</a:t>
            </a:r>
            <a:r>
              <a:rPr sz="2200" b="1" spc="-15" dirty="0">
                <a:latin typeface="Calibri"/>
                <a:cs typeface="Calibri"/>
              </a:rPr>
              <a:t> for</a:t>
            </a:r>
            <a:r>
              <a:rPr sz="2200" b="1" spc="2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transportation</a:t>
            </a:r>
            <a:r>
              <a:rPr lang="en-US" sz="2200" b="1" spc="-10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and </a:t>
            </a:r>
            <a:r>
              <a:rPr sz="2200" b="1" spc="-10" dirty="0">
                <a:latin typeface="Calibri"/>
                <a:cs typeface="Calibri"/>
              </a:rPr>
              <a:t>indirect</a:t>
            </a:r>
            <a:r>
              <a:rPr sz="2200" b="1" spc="-5" dirty="0">
                <a:latin typeface="Calibri"/>
                <a:cs typeface="Calibri"/>
              </a:rPr>
              <a:t> social</a:t>
            </a:r>
            <a:r>
              <a:rPr sz="2200" b="1" spc="2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benefits.</a:t>
            </a:r>
            <a:endParaRPr sz="2200" dirty="0">
              <a:latin typeface="Calibri"/>
              <a:cs typeface="Calibri"/>
            </a:endParaRPr>
          </a:p>
          <a:p>
            <a:pPr marL="299720" marR="5080" indent="-287020">
              <a:spcBef>
                <a:spcPts val="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200" b="1" spc="-5" dirty="0">
                <a:latin typeface="Calibri"/>
                <a:cs typeface="Calibri"/>
              </a:rPr>
              <a:t>It </a:t>
            </a:r>
            <a:r>
              <a:rPr sz="2200" b="1" dirty="0">
                <a:latin typeface="Calibri"/>
                <a:cs typeface="Calibri"/>
              </a:rPr>
              <a:t>is not </a:t>
            </a:r>
            <a:r>
              <a:rPr sz="2200" b="1" spc="-15" dirty="0">
                <a:latin typeface="Calibri"/>
                <a:cs typeface="Calibri"/>
              </a:rPr>
              <a:t>easy to </a:t>
            </a:r>
            <a:r>
              <a:rPr sz="2200" b="1" dirty="0">
                <a:latin typeface="Calibri"/>
                <a:cs typeface="Calibri"/>
              </a:rPr>
              <a:t>classify the </a:t>
            </a:r>
            <a:r>
              <a:rPr sz="2200" b="1" spc="-10" dirty="0">
                <a:latin typeface="Calibri"/>
                <a:cs typeface="Calibri"/>
              </a:rPr>
              <a:t>benefits</a:t>
            </a:r>
            <a:r>
              <a:rPr lang="en-US" sz="2200" b="1" spc="-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water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resources</a:t>
            </a:r>
            <a:r>
              <a:rPr sz="2200" b="1" spc="3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projects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as</a:t>
            </a:r>
            <a:r>
              <a:rPr sz="2200" b="1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direct</a:t>
            </a:r>
            <a:r>
              <a:rPr lang="en-US" sz="2200" b="1" spc="-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or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indirect </a:t>
            </a:r>
            <a:r>
              <a:rPr sz="2200" b="1" dirty="0">
                <a:latin typeface="Calibri"/>
                <a:cs typeface="Calibri"/>
              </a:rPr>
              <a:t>or</a:t>
            </a:r>
            <a:r>
              <a:rPr sz="2200" b="1" spc="15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as tangible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or</a:t>
            </a:r>
            <a:r>
              <a:rPr lang="en-US" sz="2200" b="1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intangible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and</a:t>
            </a:r>
            <a:r>
              <a:rPr sz="2200" b="1" spc="49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to</a:t>
            </a:r>
            <a:r>
              <a:rPr sz="2200" b="1" spc="47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suggest</a:t>
            </a:r>
            <a:r>
              <a:rPr lang="en-US" sz="2200" b="1" spc="-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calculation</a:t>
            </a:r>
            <a:r>
              <a:rPr sz="2200" b="1" spc="1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methods</a:t>
            </a:r>
            <a:r>
              <a:rPr sz="2200" b="1" spc="20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for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each</a:t>
            </a:r>
            <a:r>
              <a:rPr lang="en-US" sz="2200" b="1" spc="-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project.</a:t>
            </a:r>
            <a:endParaRPr sz="2200" dirty="0">
              <a:latin typeface="Calibri"/>
              <a:cs typeface="Calibri"/>
            </a:endParaRPr>
          </a:p>
          <a:p>
            <a:pPr marL="299720" marR="24765" indent="-287020">
              <a:spcBef>
                <a:spcPts val="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200" b="1" spc="-5" dirty="0">
                <a:latin typeface="Calibri"/>
                <a:cs typeface="Calibri"/>
              </a:rPr>
              <a:t>The </a:t>
            </a:r>
            <a:r>
              <a:rPr sz="2200" b="1" spc="-10" dirty="0">
                <a:latin typeface="Calibri"/>
                <a:cs typeface="Calibri"/>
              </a:rPr>
              <a:t>benefits </a:t>
            </a:r>
            <a:r>
              <a:rPr sz="2200" b="1" dirty="0">
                <a:latin typeface="Calibri"/>
                <a:cs typeface="Calibri"/>
              </a:rPr>
              <a:t>of </a:t>
            </a:r>
            <a:r>
              <a:rPr sz="2200" b="1" spc="-5" dirty="0">
                <a:latin typeface="Calibri"/>
                <a:cs typeface="Calibri"/>
              </a:rPr>
              <a:t>industrial </a:t>
            </a:r>
            <a:r>
              <a:rPr sz="2200" b="1" spc="-20" dirty="0">
                <a:latin typeface="Calibri"/>
                <a:cs typeface="Calibri"/>
              </a:rPr>
              <a:t>complexes</a:t>
            </a:r>
            <a:r>
              <a:rPr lang="en-US" sz="2200" b="1" spc="-20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can</a:t>
            </a:r>
            <a:r>
              <a:rPr sz="2200" b="1" spc="1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be</a:t>
            </a:r>
            <a:r>
              <a:rPr sz="2200" b="1" spc="-1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derived</a:t>
            </a:r>
            <a:r>
              <a:rPr sz="2200" b="1" spc="1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from</a:t>
            </a:r>
            <a:r>
              <a:rPr sz="2200" b="1" dirty="0">
                <a:latin typeface="Calibri"/>
                <a:cs typeface="Calibri"/>
              </a:rPr>
              <a:t> the</a:t>
            </a:r>
            <a:r>
              <a:rPr sz="2200" b="1" spc="-15" dirty="0">
                <a:latin typeface="Calibri"/>
                <a:cs typeface="Calibri"/>
              </a:rPr>
              <a:t> revenue</a:t>
            </a:r>
            <a:r>
              <a:rPr sz="2200" b="1" spc="2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lang="en-US" sz="2200" b="1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additional added </a:t>
            </a:r>
            <a:r>
              <a:rPr sz="2200" b="1" spc="-10" dirty="0">
                <a:latin typeface="Calibri"/>
                <a:cs typeface="Calibri"/>
              </a:rPr>
              <a:t>value </a:t>
            </a:r>
            <a:r>
              <a:rPr sz="2200" b="1" dirty="0">
                <a:latin typeface="Calibri"/>
                <a:cs typeface="Calibri"/>
              </a:rPr>
              <a:t>or </a:t>
            </a:r>
            <a:r>
              <a:rPr sz="2200" b="1" spc="-5" dirty="0">
                <a:latin typeface="Calibri"/>
                <a:cs typeface="Calibri"/>
              </a:rPr>
              <a:t>industrial</a:t>
            </a:r>
            <a:r>
              <a:rPr lang="en-US" sz="2200" b="1" spc="-5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production</a:t>
            </a:r>
            <a:r>
              <a:rPr sz="2200" b="1" spc="-10" dirty="0">
                <a:latin typeface="Calibri"/>
                <a:cs typeface="Calibri"/>
              </a:rPr>
              <a:t> that</a:t>
            </a:r>
            <a:r>
              <a:rPr sz="2200" b="1" spc="-5" dirty="0">
                <a:latin typeface="Calibri"/>
                <a:cs typeface="Calibri"/>
              </a:rPr>
              <a:t> will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occur</a:t>
            </a:r>
            <a:r>
              <a:rPr lang="en-GB" sz="2200" b="1" spc="10" dirty="0">
                <a:latin typeface="Calibri"/>
                <a:cs typeface="Calibri"/>
              </a:rPr>
              <a:t> </a:t>
            </a:r>
            <a:r>
              <a:rPr lang="en-GB" sz="2200" b="1" spc="-5" dirty="0">
                <a:latin typeface="Calibri"/>
                <a:cs typeface="Calibri"/>
              </a:rPr>
              <a:t>as </a:t>
            </a:r>
            <a:r>
              <a:rPr lang="en-GB" sz="2200" b="1" dirty="0">
                <a:latin typeface="Calibri"/>
                <a:cs typeface="Calibri"/>
              </a:rPr>
              <a:t>a</a:t>
            </a:r>
            <a:r>
              <a:rPr lang="ar-EG" sz="2200" b="1" dirty="0">
                <a:latin typeface="Calibri"/>
                <a:cs typeface="Calibri"/>
              </a:rPr>
              <a:t> </a:t>
            </a:r>
            <a:r>
              <a:rPr lang="en-GB" sz="2200" b="1" spc="-10" dirty="0">
                <a:latin typeface="Calibri"/>
                <a:cs typeface="Calibri"/>
              </a:rPr>
              <a:t>result</a:t>
            </a:r>
            <a:r>
              <a:rPr lang="en-GB" sz="2200" b="1" spc="-20" dirty="0">
                <a:latin typeface="Calibri"/>
                <a:cs typeface="Calibri"/>
              </a:rPr>
              <a:t> </a:t>
            </a:r>
            <a:r>
              <a:rPr lang="en-GB" sz="2200" b="1" dirty="0">
                <a:latin typeface="Calibri"/>
                <a:cs typeface="Calibri"/>
              </a:rPr>
              <a:t>of </a:t>
            </a:r>
            <a:r>
              <a:rPr lang="en-GB" sz="2200" b="1" spc="-5" dirty="0">
                <a:latin typeface="Calibri"/>
                <a:cs typeface="Calibri"/>
              </a:rPr>
              <a:t>their</a:t>
            </a:r>
            <a:r>
              <a:rPr lang="en-GB" sz="2200" b="1" spc="-15" dirty="0">
                <a:latin typeface="Calibri"/>
                <a:cs typeface="Calibri"/>
              </a:rPr>
              <a:t> </a:t>
            </a:r>
            <a:r>
              <a:rPr lang="en-GB" sz="2200" b="1" spc="-10" dirty="0">
                <a:latin typeface="Calibri"/>
                <a:cs typeface="Calibri"/>
              </a:rPr>
              <a:t>formation.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33896" y="797804"/>
            <a:ext cx="31000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0" spc="-5" dirty="0">
                <a:solidFill>
                  <a:srgbClr val="FF0000"/>
                </a:solidFill>
                <a:latin typeface="Arial Black"/>
                <a:cs typeface="Arial Black"/>
              </a:rPr>
              <a:t>Benefit</a:t>
            </a:r>
            <a:r>
              <a:rPr sz="2400" b="0" spc="-4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b="0" spc="-10" dirty="0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sz="2400" dirty="0">
              <a:latin typeface="Arial Black"/>
              <a:cs typeface="Arial Black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39000" y="1188964"/>
            <a:ext cx="4318000" cy="452603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19320" y="918086"/>
            <a:ext cx="30822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0" spc="-5" dirty="0">
                <a:solidFill>
                  <a:srgbClr val="FF0000"/>
                </a:solidFill>
                <a:latin typeface="Arial Black"/>
                <a:cs typeface="Arial Black"/>
              </a:rPr>
              <a:t>3-</a:t>
            </a:r>
            <a:r>
              <a:rPr sz="2400" b="0" spc="-2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b="0" spc="-5" dirty="0">
                <a:solidFill>
                  <a:srgbClr val="FF0000"/>
                </a:solidFill>
                <a:latin typeface="Arial Black"/>
                <a:cs typeface="Arial Black"/>
              </a:rPr>
              <a:t>Cost</a:t>
            </a:r>
            <a:r>
              <a:rPr sz="2400" b="0" spc="-3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b="0" spc="-10" dirty="0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sz="2400" dirty="0">
              <a:latin typeface="Arial Black"/>
              <a:cs typeface="Arial Black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8399" y="1280160"/>
            <a:ext cx="2484817" cy="3139440"/>
          </a:xfrm>
          <a:prstGeom prst="rect">
            <a:avLst/>
          </a:prstGeom>
        </p:spPr>
      </p:pic>
      <p:sp>
        <p:nvSpPr>
          <p:cNvPr id="3" name="object 5">
            <a:extLst>
              <a:ext uri="{FF2B5EF4-FFF2-40B4-BE49-F238E27FC236}">
                <a16:creationId xmlns:a16="http://schemas.microsoft.com/office/drawing/2014/main" id="{665B2EC1-8FF1-D6AE-9A8D-BC45D68423FB}"/>
              </a:ext>
            </a:extLst>
          </p:cNvPr>
          <p:cNvSpPr txBox="1"/>
          <p:nvPr/>
        </p:nvSpPr>
        <p:spPr>
          <a:xfrm>
            <a:off x="1761838" y="1575928"/>
            <a:ext cx="7402257" cy="37061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latin typeface="Calibri"/>
                <a:cs typeface="Calibri"/>
              </a:rPr>
              <a:t>Cost</a:t>
            </a:r>
            <a:r>
              <a:rPr sz="2000" b="1" spc="6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estimation</a:t>
            </a:r>
            <a:r>
              <a:rPr sz="2000" b="1" spc="2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also</a:t>
            </a:r>
            <a:r>
              <a:rPr sz="2000" b="1" spc="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differs</a:t>
            </a:r>
            <a:r>
              <a:rPr sz="2000" b="1" spc="6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depending</a:t>
            </a:r>
            <a:r>
              <a:rPr sz="2000" b="1" spc="4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on 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 </a:t>
            </a:r>
            <a:r>
              <a:rPr sz="2000" b="1" spc="-10" dirty="0">
                <a:latin typeface="Calibri"/>
                <a:cs typeface="Calibri"/>
              </a:rPr>
              <a:t>nature </a:t>
            </a:r>
            <a:r>
              <a:rPr sz="2000" b="1" spc="-5" dirty="0">
                <a:latin typeface="Calibri"/>
                <a:cs typeface="Calibri"/>
              </a:rPr>
              <a:t>and </a:t>
            </a:r>
            <a:r>
              <a:rPr sz="2000" b="1" dirty="0">
                <a:latin typeface="Calibri"/>
                <a:cs typeface="Calibri"/>
              </a:rPr>
              <a:t>specifics of </a:t>
            </a:r>
            <a:r>
              <a:rPr sz="2000" b="1" spc="-5" dirty="0">
                <a:latin typeface="Calibri"/>
                <a:cs typeface="Calibri"/>
              </a:rPr>
              <a:t>projects. Project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 can </a:t>
            </a:r>
            <a:r>
              <a:rPr sz="2000" b="1" dirty="0">
                <a:latin typeface="Calibri"/>
                <a:cs typeface="Calibri"/>
              </a:rPr>
              <a:t>be </a:t>
            </a:r>
            <a:r>
              <a:rPr sz="2000" b="1" spc="-10" dirty="0">
                <a:latin typeface="Calibri"/>
                <a:cs typeface="Calibri"/>
              </a:rPr>
              <a:t>largely </a:t>
            </a:r>
            <a:r>
              <a:rPr sz="2000" b="1" dirty="0">
                <a:latin typeface="Calibri"/>
                <a:cs typeface="Calibri"/>
              </a:rPr>
              <a:t>divided </a:t>
            </a:r>
            <a:r>
              <a:rPr sz="2000" b="1" spc="-10" dirty="0">
                <a:latin typeface="Calibri"/>
                <a:cs typeface="Calibri"/>
              </a:rPr>
              <a:t>into </a:t>
            </a:r>
            <a:r>
              <a:rPr sz="2000" b="1" dirty="0">
                <a:latin typeface="Calibri"/>
                <a:cs typeface="Calibri"/>
              </a:rPr>
              <a:t>construction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costs, land </a:t>
            </a:r>
            <a:r>
              <a:rPr sz="2000" b="1" dirty="0">
                <a:latin typeface="Calibri"/>
                <a:cs typeface="Calibri"/>
              </a:rPr>
              <a:t>acquisition </a:t>
            </a:r>
            <a:r>
              <a:rPr sz="2000" b="1" spc="-5" dirty="0">
                <a:latin typeface="Calibri"/>
                <a:cs typeface="Calibri"/>
              </a:rPr>
              <a:t>costs, </a:t>
            </a:r>
            <a:r>
              <a:rPr sz="2000" b="1" spc="-10" dirty="0">
                <a:latin typeface="Calibri"/>
                <a:cs typeface="Calibri"/>
              </a:rPr>
              <a:t>Operating </a:t>
            </a:r>
            <a:r>
              <a:rPr sz="2000" b="1" spc="-5" dirty="0">
                <a:latin typeface="Calibri"/>
                <a:cs typeface="Calibri"/>
              </a:rPr>
              <a:t>and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Maintenance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 </a:t>
            </a:r>
            <a:r>
              <a:rPr sz="2000" b="1" spc="-5" dirty="0">
                <a:latin typeface="Calibri"/>
                <a:cs typeface="Calibri"/>
              </a:rPr>
              <a:t>(O&amp;M costs),</a:t>
            </a:r>
            <a:r>
              <a:rPr sz="2000" b="1" spc="-15" dirty="0">
                <a:latin typeface="Calibri"/>
                <a:cs typeface="Calibri"/>
              </a:rPr>
              <a:t> etc.</a:t>
            </a:r>
            <a:endParaRPr sz="20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2000" b="1" spc="-5" dirty="0">
                <a:latin typeface="Calibri"/>
                <a:cs typeface="Calibri"/>
              </a:rPr>
              <a:t>Construction </a:t>
            </a:r>
            <a:r>
              <a:rPr sz="2000" b="1" spc="-10" dirty="0">
                <a:latin typeface="Calibri"/>
                <a:cs typeface="Calibri"/>
              </a:rPr>
              <a:t>costs </a:t>
            </a:r>
            <a:r>
              <a:rPr sz="2000" b="1" spc="-20" dirty="0">
                <a:latin typeface="Calibri"/>
                <a:cs typeface="Calibri"/>
              </a:rPr>
              <a:t>refer </a:t>
            </a:r>
            <a:r>
              <a:rPr sz="2000" b="1" spc="-10" dirty="0">
                <a:latin typeface="Calibri"/>
                <a:cs typeface="Calibri"/>
              </a:rPr>
              <a:t>to </a:t>
            </a:r>
            <a:r>
              <a:rPr sz="2000" b="1" dirty="0">
                <a:latin typeface="Calibri"/>
                <a:cs typeface="Calibri"/>
              </a:rPr>
              <a:t>the </a:t>
            </a:r>
            <a:r>
              <a:rPr sz="2000" b="1" spc="-10" dirty="0">
                <a:latin typeface="Calibri"/>
                <a:cs typeface="Calibri"/>
              </a:rPr>
              <a:t>entirety </a:t>
            </a:r>
            <a:r>
              <a:rPr sz="2000" b="1" dirty="0">
                <a:latin typeface="Calibri"/>
                <a:cs typeface="Calibri"/>
              </a:rPr>
              <a:t>of 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project </a:t>
            </a:r>
            <a:r>
              <a:rPr sz="2000" b="1" spc="-10" dirty="0">
                <a:latin typeface="Calibri"/>
                <a:cs typeface="Calibri"/>
              </a:rPr>
              <a:t>costs </a:t>
            </a:r>
            <a:r>
              <a:rPr sz="2000" b="1" spc="-5" dirty="0">
                <a:latin typeface="Calibri"/>
                <a:cs typeface="Calibri"/>
              </a:rPr>
              <a:t>minus </a:t>
            </a:r>
            <a:r>
              <a:rPr sz="2000" b="1" dirty="0">
                <a:latin typeface="Calibri"/>
                <a:cs typeface="Calibri"/>
              </a:rPr>
              <a:t>lot </a:t>
            </a:r>
            <a:r>
              <a:rPr sz="2000" b="1" spc="-5" dirty="0">
                <a:latin typeface="Calibri"/>
                <a:cs typeface="Calibri"/>
              </a:rPr>
              <a:t>purchase </a:t>
            </a:r>
            <a:r>
              <a:rPr sz="2000" b="1" spc="-10" dirty="0">
                <a:latin typeface="Calibri"/>
                <a:cs typeface="Calibri"/>
              </a:rPr>
              <a:t>costs </a:t>
            </a:r>
            <a:r>
              <a:rPr sz="2000" b="1" spc="-5" dirty="0">
                <a:latin typeface="Calibri"/>
                <a:cs typeface="Calibri"/>
              </a:rPr>
              <a:t>and </a:t>
            </a:r>
            <a:r>
              <a:rPr sz="2000" b="1" dirty="0">
                <a:latin typeface="Calibri"/>
                <a:cs typeface="Calibri"/>
              </a:rPr>
              <a:t> additional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facility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</a:t>
            </a:r>
            <a:r>
              <a:rPr lang="ar-EG" sz="2000" b="1" spc="-10" dirty="0">
                <a:latin typeface="Calibri"/>
                <a:cs typeface="Calibri"/>
              </a:rPr>
              <a:t> مطروحا منها تكاليف شراء وتكاليف المرافق الإضافية</a:t>
            </a:r>
            <a:r>
              <a:rPr sz="2000" b="1" spc="-10" dirty="0">
                <a:latin typeface="Calibri"/>
                <a:cs typeface="Calibri"/>
              </a:rPr>
              <a:t>,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5" dirty="0">
                <a:latin typeface="Calibri"/>
                <a:cs typeface="Calibri"/>
              </a:rPr>
              <a:t>and,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land </a:t>
            </a:r>
            <a:r>
              <a:rPr sz="2000" b="1" dirty="0">
                <a:latin typeface="Calibri"/>
                <a:cs typeface="Calibri"/>
              </a:rPr>
              <a:t>acquisition </a:t>
            </a:r>
            <a:r>
              <a:rPr sz="2000" b="1" spc="-434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 are </a:t>
            </a:r>
            <a:r>
              <a:rPr sz="2000" b="1" dirty="0">
                <a:latin typeface="Calibri"/>
                <a:cs typeface="Calibri"/>
              </a:rPr>
              <a:t>the </a:t>
            </a:r>
            <a:r>
              <a:rPr sz="2000" b="1" spc="-10" dirty="0">
                <a:latin typeface="Calibri"/>
                <a:cs typeface="Calibri"/>
              </a:rPr>
              <a:t>costs </a:t>
            </a:r>
            <a:r>
              <a:rPr sz="2000" b="1" dirty="0">
                <a:latin typeface="Calibri"/>
                <a:cs typeface="Calibri"/>
              </a:rPr>
              <a:t>of </a:t>
            </a:r>
            <a:r>
              <a:rPr sz="2000" b="1" spc="-5" dirty="0">
                <a:latin typeface="Calibri"/>
                <a:cs typeface="Calibri"/>
              </a:rPr>
              <a:t>buying </a:t>
            </a:r>
            <a:r>
              <a:rPr sz="2000" b="1" dirty="0">
                <a:latin typeface="Calibri"/>
                <a:cs typeface="Calibri"/>
              </a:rPr>
              <a:t>lots in the 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project </a:t>
            </a:r>
            <a:r>
              <a:rPr sz="2000" b="1" spc="-10" dirty="0">
                <a:latin typeface="Calibri"/>
                <a:cs typeface="Calibri"/>
              </a:rPr>
              <a:t>area </a:t>
            </a:r>
            <a:r>
              <a:rPr sz="2000" b="1" spc="-5" dirty="0">
                <a:latin typeface="Calibri"/>
                <a:cs typeface="Calibri"/>
              </a:rPr>
              <a:t>and compensation costs</a:t>
            </a:r>
            <a:r>
              <a:rPr lang="ar-EG" sz="2000" b="1" spc="-5" dirty="0">
                <a:latin typeface="Calibri"/>
                <a:cs typeface="Calibri"/>
              </a:rPr>
              <a:t> شراء قطع أرض في منطقة المشروع وتكاليف التعويض</a:t>
            </a:r>
            <a:r>
              <a:rPr sz="2000" b="1" spc="-5" dirty="0">
                <a:latin typeface="Calibri"/>
                <a:cs typeface="Calibri"/>
              </a:rPr>
              <a:t>. O&amp;M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</a:t>
            </a:r>
            <a:r>
              <a:rPr sz="2000" b="1" spc="6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include</a:t>
            </a:r>
            <a:r>
              <a:rPr sz="2000" b="1" spc="3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not</a:t>
            </a:r>
            <a:r>
              <a:rPr sz="2000" b="1" spc="4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only</a:t>
            </a:r>
            <a:r>
              <a:rPr sz="2000" b="1" spc="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initial</a:t>
            </a:r>
            <a:r>
              <a:rPr sz="2000" b="1" spc="3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investment 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 </a:t>
            </a:r>
            <a:r>
              <a:rPr sz="2000" b="1" dirty="0">
                <a:latin typeface="Calibri"/>
                <a:cs typeface="Calibri"/>
              </a:rPr>
              <a:t>but </a:t>
            </a:r>
            <a:r>
              <a:rPr sz="2000" b="1" spc="-5" dirty="0">
                <a:latin typeface="Calibri"/>
                <a:cs typeface="Calibri"/>
              </a:rPr>
              <a:t>also </a:t>
            </a:r>
            <a:r>
              <a:rPr sz="2000" b="1" dirty="0">
                <a:latin typeface="Calibri"/>
                <a:cs typeface="Calibri"/>
              </a:rPr>
              <a:t>ordinary </a:t>
            </a:r>
            <a:r>
              <a:rPr sz="2000" b="1" spc="-10" dirty="0">
                <a:latin typeface="Calibri"/>
                <a:cs typeface="Calibri"/>
              </a:rPr>
              <a:t>operating costs </a:t>
            </a:r>
            <a:r>
              <a:rPr sz="2000" b="1" spc="-5" dirty="0">
                <a:latin typeface="Calibri"/>
                <a:cs typeface="Calibri"/>
              </a:rPr>
              <a:t>that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even</a:t>
            </a:r>
            <a:r>
              <a:rPr sz="2000" b="1" spc="5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consider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life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cycle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to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maintain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functions of </a:t>
            </a:r>
            <a:r>
              <a:rPr sz="2000" b="1" spc="-10" dirty="0">
                <a:latin typeface="Calibri"/>
                <a:cs typeface="Calibri"/>
              </a:rPr>
              <a:t>fixed assets </a:t>
            </a:r>
            <a:r>
              <a:rPr sz="2000" b="1" spc="-15" dirty="0">
                <a:latin typeface="Calibri"/>
                <a:cs typeface="Calibri"/>
              </a:rPr>
              <a:t>like </a:t>
            </a:r>
            <a:r>
              <a:rPr sz="2000" b="1" spc="-5" dirty="0">
                <a:latin typeface="Calibri"/>
                <a:cs typeface="Calibri"/>
              </a:rPr>
              <a:t>land, </a:t>
            </a:r>
            <a:r>
              <a:rPr sz="2000" b="1" dirty="0">
                <a:latin typeface="Calibri"/>
                <a:cs typeface="Calibri"/>
              </a:rPr>
              <a:t>buildings, 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and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facilities.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752600" y="1447800"/>
            <a:ext cx="6248400" cy="37061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96850" algn="just">
              <a:spcBef>
                <a:spcPts val="100"/>
              </a:spcBef>
            </a:pPr>
            <a:r>
              <a:rPr sz="2000" b="1" dirty="0">
                <a:latin typeface="Calibri"/>
                <a:cs typeface="Calibri"/>
              </a:rPr>
              <a:t>The </a:t>
            </a:r>
            <a:r>
              <a:rPr sz="2000" b="1" spc="-5" dirty="0">
                <a:latin typeface="Calibri"/>
                <a:cs typeface="Calibri"/>
              </a:rPr>
              <a:t>following </a:t>
            </a:r>
            <a:r>
              <a:rPr sz="2000" b="1" spc="-15" dirty="0">
                <a:latin typeface="Calibri"/>
                <a:cs typeface="Calibri"/>
              </a:rPr>
              <a:t>reviews </a:t>
            </a:r>
            <a:r>
              <a:rPr sz="2000" b="1" spc="-5" dirty="0">
                <a:latin typeface="Calibri"/>
                <a:cs typeface="Calibri"/>
              </a:rPr>
              <a:t>and </a:t>
            </a:r>
            <a:r>
              <a:rPr sz="2000" b="1" spc="-10" dirty="0">
                <a:latin typeface="Calibri"/>
                <a:cs typeface="Calibri"/>
              </a:rPr>
              <a:t>suggests cost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estimation methods </a:t>
            </a:r>
            <a:r>
              <a:rPr sz="2000" b="1" spc="-15" dirty="0">
                <a:latin typeface="Calibri"/>
                <a:cs typeface="Calibri"/>
              </a:rPr>
              <a:t>for </a:t>
            </a:r>
            <a:r>
              <a:rPr sz="2000" b="1" spc="-5" dirty="0">
                <a:latin typeface="Calibri"/>
                <a:cs typeface="Calibri"/>
              </a:rPr>
              <a:t>transportation,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water</a:t>
            </a:r>
            <a:r>
              <a:rPr sz="2000" b="1" spc="-10" dirty="0">
                <a:latin typeface="Calibri"/>
                <a:cs typeface="Calibri"/>
              </a:rPr>
              <a:t> resources,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and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other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projects:</a:t>
            </a:r>
            <a:endParaRPr sz="2000" dirty="0">
              <a:latin typeface="Calibri"/>
              <a:cs typeface="Calibri"/>
            </a:endParaRPr>
          </a:p>
          <a:p>
            <a:pPr marL="355600" marR="5080" indent="-342900"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solidFill>
                  <a:srgbClr val="FF0000"/>
                </a:solidFill>
                <a:latin typeface="Arial Black"/>
                <a:cs typeface="Arial Black"/>
              </a:rPr>
              <a:t>Transportation</a:t>
            </a:r>
            <a:r>
              <a:rPr sz="2000" spc="1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Projects:</a:t>
            </a:r>
            <a:r>
              <a:rPr sz="2000" spc="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</a:t>
            </a:r>
            <a:r>
              <a:rPr lang="ar-EG"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analysis </a:t>
            </a:r>
            <a:r>
              <a:rPr sz="2000" b="1" dirty="0">
                <a:latin typeface="Calibri"/>
                <a:cs typeface="Calibri"/>
              </a:rPr>
              <a:t>should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be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done</a:t>
            </a:r>
            <a:r>
              <a:rPr sz="2000" b="1" spc="-5" dirty="0">
                <a:latin typeface="Calibri"/>
                <a:cs typeface="Calibri"/>
              </a:rPr>
              <a:t> differently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for</a:t>
            </a:r>
            <a:r>
              <a:rPr lang="ar-EG" sz="2000" b="1" spc="-1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different </a:t>
            </a:r>
            <a:r>
              <a:rPr sz="2000" b="1" spc="-5" dirty="0">
                <a:latin typeface="Calibri"/>
                <a:cs typeface="Calibri"/>
              </a:rPr>
              <a:t>transportation projects </a:t>
            </a:r>
            <a:r>
              <a:rPr sz="2000" b="1" spc="-10" dirty="0">
                <a:latin typeface="Calibri"/>
                <a:cs typeface="Calibri"/>
              </a:rPr>
              <a:t>to</a:t>
            </a:r>
            <a:r>
              <a:rPr lang="ar-EG" sz="2000" b="1" spc="-1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build </a:t>
            </a:r>
            <a:r>
              <a:rPr sz="2000" b="1" spc="-20" dirty="0">
                <a:latin typeface="Calibri"/>
                <a:cs typeface="Calibri"/>
              </a:rPr>
              <a:t>expressways, </a:t>
            </a:r>
            <a:r>
              <a:rPr sz="2000" b="1" spc="-5" dirty="0">
                <a:latin typeface="Calibri"/>
                <a:cs typeface="Calibri"/>
              </a:rPr>
              <a:t>roads, bridges,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railroads,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ports,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and </a:t>
            </a:r>
            <a:r>
              <a:rPr sz="2000" b="1" dirty="0">
                <a:latin typeface="Calibri"/>
                <a:cs typeface="Calibri"/>
              </a:rPr>
              <a:t>airports.</a:t>
            </a:r>
            <a:endParaRPr sz="2000" dirty="0">
              <a:latin typeface="Calibri"/>
              <a:cs typeface="Calibri"/>
            </a:endParaRPr>
          </a:p>
          <a:p>
            <a:pPr marL="355600" marR="33020" indent="-342900">
              <a:spcBef>
                <a:spcPts val="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000" spc="-20" dirty="0">
                <a:solidFill>
                  <a:srgbClr val="FF0000"/>
                </a:solidFill>
                <a:latin typeface="Arial Black"/>
                <a:cs typeface="Arial Black"/>
              </a:rPr>
              <a:t>Water</a:t>
            </a:r>
            <a:r>
              <a:rPr sz="2000" spc="-5" dirty="0">
                <a:solidFill>
                  <a:srgbClr val="FF0000"/>
                </a:solidFill>
                <a:latin typeface="Arial Black"/>
                <a:cs typeface="Arial Black"/>
              </a:rPr>
              <a:t> Resources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 Projects: </a:t>
            </a:r>
            <a:r>
              <a:rPr sz="2000" spc="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 </a:t>
            </a:r>
            <a:r>
              <a:rPr sz="2000" b="1" spc="-5" dirty="0">
                <a:latin typeface="Calibri"/>
                <a:cs typeface="Calibri"/>
              </a:rPr>
              <a:t>estimation </a:t>
            </a:r>
            <a:r>
              <a:rPr sz="2000" b="1" spc="-15" dirty="0">
                <a:latin typeface="Calibri"/>
                <a:cs typeface="Calibri"/>
              </a:rPr>
              <a:t>for water </a:t>
            </a:r>
            <a:r>
              <a:rPr sz="2000" b="1" spc="-10" dirty="0">
                <a:latin typeface="Calibri"/>
                <a:cs typeface="Calibri"/>
              </a:rPr>
              <a:t>resources</a:t>
            </a:r>
            <a:r>
              <a:rPr lang="ar-EG"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projects </a:t>
            </a:r>
            <a:r>
              <a:rPr sz="2000" b="1" dirty="0">
                <a:latin typeface="Calibri"/>
                <a:cs typeface="Calibri"/>
              </a:rPr>
              <a:t>should be divided </a:t>
            </a:r>
            <a:r>
              <a:rPr sz="2000" b="1" spc="-15" dirty="0">
                <a:latin typeface="Calibri"/>
                <a:cs typeface="Calibri"/>
              </a:rPr>
              <a:t>for </a:t>
            </a:r>
            <a:r>
              <a:rPr sz="2000" b="1" dirty="0">
                <a:latin typeface="Calibri"/>
                <a:cs typeface="Calibri"/>
              </a:rPr>
              <a:t>dam</a:t>
            </a:r>
            <a:r>
              <a:rPr lang="ar-EG" sz="2000" b="1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construction, </a:t>
            </a:r>
            <a:r>
              <a:rPr sz="2000" b="1" spc="-10" dirty="0">
                <a:latin typeface="Calibri"/>
                <a:cs typeface="Calibri"/>
              </a:rPr>
              <a:t>river </a:t>
            </a:r>
            <a:r>
              <a:rPr sz="2000" b="1" spc="-5" dirty="0">
                <a:latin typeface="Calibri"/>
                <a:cs typeface="Calibri"/>
              </a:rPr>
              <a:t>conservation work,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etc.</a:t>
            </a:r>
            <a:endParaRPr sz="2000" dirty="0">
              <a:latin typeface="Calibri"/>
              <a:cs typeface="Calibri"/>
            </a:endParaRPr>
          </a:p>
          <a:p>
            <a:pPr marL="355600" marR="236854" indent="-342900">
              <a:spcBef>
                <a:spcPts val="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solidFill>
                  <a:srgbClr val="FF0000"/>
                </a:solidFill>
                <a:latin typeface="Arial Black"/>
                <a:cs typeface="Arial Black"/>
              </a:rPr>
              <a:t>Other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Projects</a:t>
            </a:r>
            <a:r>
              <a:rPr sz="2000" b="1" dirty="0">
                <a:solidFill>
                  <a:srgbClr val="92CDDD"/>
                </a:solidFill>
                <a:latin typeface="Calibri"/>
                <a:cs typeface="Calibri"/>
              </a:rPr>
              <a:t>: </a:t>
            </a:r>
            <a:r>
              <a:rPr sz="2000" b="1" dirty="0">
                <a:latin typeface="Calibri"/>
                <a:cs typeface="Calibri"/>
              </a:rPr>
              <a:t>The </a:t>
            </a:r>
            <a:r>
              <a:rPr sz="2000" b="1" spc="-10" dirty="0">
                <a:latin typeface="Calibri"/>
                <a:cs typeface="Calibri"/>
              </a:rPr>
              <a:t>costs are to</a:t>
            </a:r>
            <a:r>
              <a:rPr lang="ar-EG" sz="2000" b="1" spc="-1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be </a:t>
            </a:r>
            <a:r>
              <a:rPr sz="2000" b="1" spc="-10" dirty="0">
                <a:latin typeface="Calibri"/>
                <a:cs typeface="Calibri"/>
              </a:rPr>
              <a:t>estimated </a:t>
            </a:r>
            <a:r>
              <a:rPr sz="2000" b="1" spc="-5" dirty="0">
                <a:latin typeface="Calibri"/>
                <a:cs typeface="Calibri"/>
              </a:rPr>
              <a:t>based </a:t>
            </a:r>
            <a:r>
              <a:rPr sz="2000" b="1" dirty="0">
                <a:latin typeface="Calibri"/>
                <a:cs typeface="Calibri"/>
              </a:rPr>
              <a:t>on the </a:t>
            </a:r>
            <a:r>
              <a:rPr sz="2000" b="1" spc="-10" dirty="0">
                <a:latin typeface="Calibri"/>
                <a:cs typeface="Calibri"/>
              </a:rPr>
              <a:t>size </a:t>
            </a:r>
            <a:r>
              <a:rPr sz="2000" b="1" spc="-5" dirty="0">
                <a:latin typeface="Calibri"/>
                <a:cs typeface="Calibri"/>
              </a:rPr>
              <a:t>and</a:t>
            </a:r>
            <a:r>
              <a:rPr lang="ar-EG" sz="2000" b="1" spc="-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characteristics</a:t>
            </a:r>
            <a:r>
              <a:rPr sz="2000" b="1" spc="-7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of</a:t>
            </a:r>
            <a:r>
              <a:rPr sz="2000" b="1" spc="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facilities</a:t>
            </a:r>
            <a:r>
              <a:rPr lang="ar-EG" sz="2000" b="1" spc="-5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82280" y="1280160"/>
            <a:ext cx="4109720" cy="42976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785366" y="1464627"/>
            <a:ext cx="5301234" cy="3616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>
                <a:solidFill>
                  <a:srgbClr val="FF0000"/>
                </a:solidFill>
                <a:latin typeface="Arial Black"/>
                <a:cs typeface="Arial Black"/>
              </a:rPr>
              <a:t>Calculation</a:t>
            </a:r>
            <a:r>
              <a:rPr spc="-2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FF0000"/>
                </a:solidFill>
                <a:latin typeface="Arial Black"/>
                <a:cs typeface="Arial Black"/>
              </a:rPr>
              <a:t>Standards</a:t>
            </a:r>
            <a:r>
              <a:rPr spc="-1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pc="-15" dirty="0">
                <a:solidFill>
                  <a:srgbClr val="FF0000"/>
                </a:solidFill>
                <a:latin typeface="Arial Black"/>
                <a:cs typeface="Arial Black"/>
              </a:rPr>
              <a:t>for</a:t>
            </a:r>
            <a:r>
              <a:rPr spc="-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FF0000"/>
                </a:solidFill>
                <a:latin typeface="Arial Black"/>
                <a:cs typeface="Arial Black"/>
              </a:rPr>
              <a:t>Land</a:t>
            </a:r>
            <a:endParaRPr dirty="0">
              <a:latin typeface="Arial Black"/>
              <a:cs typeface="Arial Black"/>
            </a:endParaRPr>
          </a:p>
          <a:p>
            <a:pPr marL="12700">
              <a:lnSpc>
                <a:spcPts val="2150"/>
              </a:lnSpc>
            </a:pPr>
            <a:r>
              <a:rPr spc="-5" dirty="0">
                <a:solidFill>
                  <a:srgbClr val="FF0000"/>
                </a:solidFill>
                <a:latin typeface="Arial Black"/>
                <a:cs typeface="Arial Black"/>
              </a:rPr>
              <a:t>Acquisition</a:t>
            </a:r>
            <a:r>
              <a:rPr spc="-1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pc="-5" dirty="0">
                <a:solidFill>
                  <a:srgbClr val="FF0000"/>
                </a:solidFill>
                <a:latin typeface="Arial Black"/>
                <a:cs typeface="Arial Black"/>
              </a:rPr>
              <a:t>Costs,</a:t>
            </a:r>
            <a:endParaRPr dirty="0">
              <a:latin typeface="Arial Black"/>
              <a:cs typeface="Arial Black"/>
            </a:endParaRPr>
          </a:p>
          <a:p>
            <a:pPr marL="355600" marR="5080" indent="-342900">
              <a:lnSpc>
                <a:spcPts val="2640"/>
              </a:lnSpc>
              <a:spcBef>
                <a:spcPts val="80"/>
              </a:spcBef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sz="2200" b="1" spc="-5" dirty="0">
                <a:latin typeface="Calibri"/>
                <a:cs typeface="Calibri"/>
              </a:rPr>
              <a:t>Land acquisition </a:t>
            </a:r>
            <a:r>
              <a:rPr sz="2200" b="1" spc="-10" dirty="0">
                <a:latin typeface="Calibri"/>
                <a:cs typeface="Calibri"/>
              </a:rPr>
              <a:t>costs </a:t>
            </a:r>
            <a:r>
              <a:rPr sz="2200" b="1" dirty="0">
                <a:latin typeface="Calibri"/>
                <a:cs typeface="Calibri"/>
              </a:rPr>
              <a:t>in </a:t>
            </a:r>
            <a:r>
              <a:rPr sz="2200" b="1" spc="-10" dirty="0">
                <a:latin typeface="Calibri"/>
                <a:cs typeface="Calibri"/>
              </a:rPr>
              <a:t>preliminary </a:t>
            </a:r>
            <a:r>
              <a:rPr sz="2200" b="1" spc="-484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feasibility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studies</a:t>
            </a:r>
            <a:r>
              <a:rPr sz="2200" b="1" spc="-20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are</a:t>
            </a:r>
            <a:r>
              <a:rPr sz="2200" b="1" spc="3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purchase</a:t>
            </a:r>
            <a:r>
              <a:rPr sz="2200" b="1" spc="1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costs</a:t>
            </a:r>
            <a:endParaRPr sz="2200" dirty="0">
              <a:latin typeface="Calibri"/>
              <a:cs typeface="Calibri"/>
            </a:endParaRPr>
          </a:p>
          <a:p>
            <a:pPr marL="355600">
              <a:lnSpc>
                <a:spcPts val="2555"/>
              </a:lnSpc>
            </a:pP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2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and</a:t>
            </a:r>
            <a:r>
              <a:rPr sz="2200" b="1" spc="-1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compensation</a:t>
            </a:r>
            <a:r>
              <a:rPr sz="2200" b="1" dirty="0">
                <a:latin typeface="Calibri"/>
                <a:cs typeface="Calibri"/>
              </a:rPr>
              <a:t>.</a:t>
            </a:r>
            <a:endParaRPr sz="2200" dirty="0">
              <a:latin typeface="Calibri"/>
              <a:cs typeface="Calibri"/>
            </a:endParaRPr>
          </a:p>
          <a:p>
            <a:pPr marL="355600" marR="120014" indent="-342900"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sz="2200" b="1" spc="-10" dirty="0">
                <a:latin typeface="Calibri"/>
                <a:cs typeface="Calibri"/>
              </a:rPr>
              <a:t>Purchase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costs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land</a:t>
            </a:r>
            <a:r>
              <a:rPr sz="2200" b="1" spc="-2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are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those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to</a:t>
            </a:r>
            <a:r>
              <a:rPr lang="ar-EG" sz="2200" b="1" spc="-1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buy</a:t>
            </a:r>
            <a:r>
              <a:rPr sz="2200" b="1" spc="-40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lots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required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for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public </a:t>
            </a:r>
            <a:r>
              <a:rPr sz="2200" b="1" spc="-15" dirty="0">
                <a:latin typeface="Calibri"/>
                <a:cs typeface="Calibri"/>
              </a:rPr>
              <a:t>interest</a:t>
            </a:r>
            <a:r>
              <a:rPr lang="ar-EG" sz="2200" b="1" spc="-1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projects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targeted</a:t>
            </a:r>
            <a:r>
              <a:rPr sz="2200" b="1" spc="20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by</a:t>
            </a:r>
            <a:r>
              <a:rPr sz="2200" b="1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preliminary</a:t>
            </a:r>
            <a:r>
              <a:rPr lang="ar-EG" sz="2200" b="1" spc="-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feasibility</a:t>
            </a:r>
            <a:r>
              <a:rPr sz="2200" b="1" spc="-5" dirty="0">
                <a:latin typeface="Calibri"/>
                <a:cs typeface="Calibri"/>
              </a:rPr>
              <a:t> studies.</a:t>
            </a:r>
            <a:endParaRPr sz="2200" dirty="0">
              <a:latin typeface="Calibri"/>
              <a:cs typeface="Calibri"/>
            </a:endParaRPr>
          </a:p>
          <a:p>
            <a:pPr marL="355600" marR="556895" indent="-342900">
              <a:spcBef>
                <a:spcPts val="5"/>
              </a:spcBef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sz="2200" b="1" spc="-10" dirty="0">
                <a:latin typeface="Calibri"/>
                <a:cs typeface="Calibri"/>
              </a:rPr>
              <a:t>Compensation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for</a:t>
            </a:r>
            <a:r>
              <a:rPr sz="2200" b="1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obstructions </a:t>
            </a:r>
            <a:r>
              <a:rPr sz="2200" b="1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refers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to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money</a:t>
            </a:r>
            <a:r>
              <a:rPr sz="2200" b="1" spc="10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paid </a:t>
            </a:r>
            <a:r>
              <a:rPr sz="2200" b="1" spc="-15" dirty="0">
                <a:latin typeface="Calibri"/>
                <a:cs typeface="Calibri"/>
              </a:rPr>
              <a:t>to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remove</a:t>
            </a:r>
            <a:endParaRPr sz="2200" dirty="0">
              <a:latin typeface="Calibri"/>
              <a:cs typeface="Calibri"/>
            </a:endParaRPr>
          </a:p>
          <a:p>
            <a:pPr marL="355600">
              <a:spcBef>
                <a:spcPts val="20"/>
              </a:spcBef>
            </a:pPr>
            <a:r>
              <a:rPr sz="2200" b="1" spc="-5" dirty="0">
                <a:latin typeface="Calibri"/>
                <a:cs typeface="Calibri"/>
              </a:rPr>
              <a:t>things</a:t>
            </a:r>
            <a:r>
              <a:rPr sz="2200" b="1" spc="-20" dirty="0">
                <a:latin typeface="Calibri"/>
                <a:cs typeface="Calibri"/>
              </a:rPr>
              <a:t> like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buildings,</a:t>
            </a:r>
            <a:r>
              <a:rPr sz="2200" b="1" spc="-5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structures,</a:t>
            </a:r>
            <a:endParaRPr sz="2200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1374140"/>
            <a:ext cx="4013200" cy="41097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443143" y="1305428"/>
            <a:ext cx="607737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5" dirty="0">
                <a:solidFill>
                  <a:srgbClr val="FF0000"/>
                </a:solidFill>
                <a:latin typeface="Arial Black"/>
                <a:cs typeface="Arial Black"/>
              </a:rPr>
              <a:t>Calculation</a:t>
            </a:r>
            <a:r>
              <a:rPr spc="-4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FF0000"/>
                </a:solidFill>
                <a:latin typeface="Arial Black"/>
                <a:cs typeface="Arial Black"/>
              </a:rPr>
              <a:t>Standards</a:t>
            </a:r>
            <a:r>
              <a:rPr spc="-2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pc="-15" dirty="0">
                <a:solidFill>
                  <a:srgbClr val="FF0000"/>
                </a:solidFill>
                <a:latin typeface="Arial Black"/>
                <a:cs typeface="Arial Black"/>
              </a:rPr>
              <a:t>for </a:t>
            </a:r>
            <a:r>
              <a:rPr spc="-58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pc="-5" dirty="0">
                <a:solidFill>
                  <a:srgbClr val="FF0000"/>
                </a:solidFill>
                <a:latin typeface="Arial Black"/>
                <a:cs typeface="Arial Black"/>
              </a:rPr>
              <a:t>Contingency</a:t>
            </a:r>
            <a:r>
              <a:rPr spc="-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FF0000"/>
                </a:solidFill>
                <a:latin typeface="Arial Black"/>
                <a:cs typeface="Arial Black"/>
              </a:rPr>
              <a:t>Reserves</a:t>
            </a:r>
            <a:endParaRPr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43143" y="1627920"/>
            <a:ext cx="6077374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dirty="0">
                <a:solidFill>
                  <a:schemeClr val="tx1"/>
                </a:solidFill>
              </a:rPr>
              <a:t>- </a:t>
            </a:r>
            <a:r>
              <a:rPr spc="-105" dirty="0">
                <a:solidFill>
                  <a:schemeClr val="tx1"/>
                </a:solidFill>
              </a:rPr>
              <a:t>To</a:t>
            </a:r>
            <a:r>
              <a:rPr spc="10" dirty="0">
                <a:solidFill>
                  <a:schemeClr val="tx1"/>
                </a:solidFill>
              </a:rPr>
              <a:t> </a:t>
            </a:r>
            <a:r>
              <a:rPr spc="-20" dirty="0">
                <a:solidFill>
                  <a:schemeClr val="tx1"/>
                </a:solidFill>
              </a:rPr>
              <a:t>review</a:t>
            </a:r>
            <a:r>
              <a:rPr spc="3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the</a:t>
            </a:r>
            <a:r>
              <a:rPr spc="-15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feasibility</a:t>
            </a:r>
            <a:r>
              <a:rPr spc="10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of</a:t>
            </a:r>
            <a:r>
              <a:rPr lang="ar-EG" dirty="0">
                <a:solidFill>
                  <a:schemeClr val="tx1"/>
                </a:solidFill>
              </a:rPr>
              <a:t> </a:t>
            </a:r>
            <a:r>
              <a:rPr spc="-15" dirty="0">
                <a:solidFill>
                  <a:schemeClr val="tx1"/>
                </a:solidFill>
              </a:rPr>
              <a:t>investment</a:t>
            </a:r>
            <a:r>
              <a:rPr spc="-10" dirty="0">
                <a:solidFill>
                  <a:schemeClr val="tx1"/>
                </a:solidFill>
              </a:rPr>
              <a:t> projects,</a:t>
            </a:r>
            <a:r>
              <a:rPr spc="-15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contingency</a:t>
            </a:r>
            <a:r>
              <a:rPr lang="ar-EG" spc="-10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reserves</a:t>
            </a:r>
            <a:r>
              <a:rPr spc="30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must</a:t>
            </a:r>
            <a:r>
              <a:rPr dirty="0">
                <a:solidFill>
                  <a:schemeClr val="tx1"/>
                </a:solidFill>
              </a:rPr>
              <a:t> be</a:t>
            </a:r>
            <a:r>
              <a:rPr spc="-2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included as </a:t>
            </a:r>
            <a:r>
              <a:rPr dirty="0">
                <a:solidFill>
                  <a:schemeClr val="tx1"/>
                </a:solidFill>
              </a:rPr>
              <a:t>a</a:t>
            </a:r>
            <a:r>
              <a:rPr lang="ar-EG" dirty="0">
                <a:solidFill>
                  <a:schemeClr val="tx1"/>
                </a:solidFill>
              </a:rPr>
              <a:t> </a:t>
            </a:r>
            <a:r>
              <a:rPr spc="-15" dirty="0">
                <a:solidFill>
                  <a:schemeClr val="tx1"/>
                </a:solidFill>
              </a:rPr>
              <a:t>cost</a:t>
            </a:r>
            <a:r>
              <a:rPr spc="10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item.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xfrm>
            <a:off x="1443143" y="2689076"/>
            <a:ext cx="6545003" cy="27212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746885">
              <a:spcBef>
                <a:spcPts val="100"/>
              </a:spcBef>
              <a:buChar char="-"/>
              <a:tabLst>
                <a:tab pos="162560" algn="l"/>
              </a:tabLst>
            </a:pPr>
            <a:r>
              <a:rPr spc="-5" dirty="0">
                <a:solidFill>
                  <a:schemeClr val="tx1"/>
                </a:solidFill>
              </a:rPr>
              <a:t>The process </a:t>
            </a:r>
            <a:r>
              <a:rPr dirty="0">
                <a:solidFill>
                  <a:schemeClr val="tx1"/>
                </a:solidFill>
              </a:rPr>
              <a:t>of pushing </a:t>
            </a:r>
            <a:r>
              <a:rPr spc="-10" dirty="0">
                <a:solidFill>
                  <a:schemeClr val="tx1"/>
                </a:solidFill>
              </a:rPr>
              <a:t>ahead</a:t>
            </a:r>
            <a:r>
              <a:rPr lang="ar-EG" spc="-1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with</a:t>
            </a:r>
            <a:r>
              <a:rPr spc="-10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a</a:t>
            </a:r>
            <a:r>
              <a:rPr spc="-15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project</a:t>
            </a:r>
            <a:r>
              <a:rPr spc="10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inevitably</a:t>
            </a:r>
            <a:r>
              <a:rPr spc="10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entails</a:t>
            </a:r>
            <a:r>
              <a:rPr lang="ar-EG" spc="-10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numerous</a:t>
            </a:r>
            <a:r>
              <a:rPr spc="-15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unexpected</a:t>
            </a:r>
            <a:r>
              <a:rPr spc="10" dirty="0">
                <a:solidFill>
                  <a:schemeClr val="tx1"/>
                </a:solidFill>
              </a:rPr>
              <a:t> </a:t>
            </a:r>
            <a:r>
              <a:rPr spc="-15" dirty="0">
                <a:solidFill>
                  <a:schemeClr val="tx1"/>
                </a:solidFill>
              </a:rPr>
              <a:t>events</a:t>
            </a:r>
            <a:r>
              <a:rPr spc="5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and</a:t>
            </a:r>
            <a:r>
              <a:rPr lang="ar-EG" spc="-5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contingency</a:t>
            </a:r>
            <a:r>
              <a:rPr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reserves</a:t>
            </a:r>
            <a:r>
              <a:rPr spc="35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should</a:t>
            </a:r>
            <a:r>
              <a:rPr spc="-25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be</a:t>
            </a:r>
            <a:r>
              <a:rPr spc="-15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set</a:t>
            </a:r>
            <a:r>
              <a:rPr lang="ar-EG" spc="-1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aside</a:t>
            </a:r>
            <a:r>
              <a:rPr spc="-15" dirty="0">
                <a:solidFill>
                  <a:schemeClr val="tx1"/>
                </a:solidFill>
              </a:rPr>
              <a:t> against</a:t>
            </a:r>
            <a:r>
              <a:rPr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them.</a:t>
            </a:r>
          </a:p>
          <a:p>
            <a:pPr marL="12700" marR="2068195">
              <a:spcBef>
                <a:spcPts val="5"/>
              </a:spcBef>
              <a:buChar char="-"/>
              <a:tabLst>
                <a:tab pos="162560" algn="l"/>
              </a:tabLst>
            </a:pPr>
            <a:r>
              <a:rPr spc="-10" dirty="0">
                <a:solidFill>
                  <a:schemeClr val="tx1"/>
                </a:solidFill>
              </a:rPr>
              <a:t>Contingency reserves</a:t>
            </a:r>
            <a:r>
              <a:rPr spc="30" dirty="0">
                <a:solidFill>
                  <a:schemeClr val="tx1"/>
                </a:solidFill>
              </a:rPr>
              <a:t> </a:t>
            </a:r>
            <a:r>
              <a:rPr spc="-15" dirty="0">
                <a:solidFill>
                  <a:schemeClr val="tx1"/>
                </a:solidFill>
              </a:rPr>
              <a:t>are</a:t>
            </a:r>
            <a:r>
              <a:rPr dirty="0">
                <a:solidFill>
                  <a:schemeClr val="tx1"/>
                </a:solidFill>
              </a:rPr>
              <a:t> </a:t>
            </a:r>
            <a:r>
              <a:rPr spc="-15" dirty="0">
                <a:solidFill>
                  <a:schemeClr val="tx1"/>
                </a:solidFill>
              </a:rPr>
              <a:t>to</a:t>
            </a:r>
            <a:r>
              <a:rPr spc="-5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be </a:t>
            </a:r>
            <a:r>
              <a:rPr spc="-484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set</a:t>
            </a:r>
            <a:r>
              <a:rPr spc="5" dirty="0">
                <a:solidFill>
                  <a:schemeClr val="tx1"/>
                </a:solidFill>
              </a:rPr>
              <a:t> </a:t>
            </a:r>
            <a:r>
              <a:rPr spc="-15" dirty="0">
                <a:solidFill>
                  <a:schemeClr val="tx1"/>
                </a:solidFill>
              </a:rPr>
              <a:t>at</a:t>
            </a:r>
            <a:r>
              <a:rPr spc="-5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10%</a:t>
            </a:r>
            <a:r>
              <a:rPr spc="-30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of</a:t>
            </a:r>
            <a:r>
              <a:rPr spc="15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the</a:t>
            </a:r>
            <a:r>
              <a:rPr spc="-20" dirty="0">
                <a:solidFill>
                  <a:schemeClr val="tx1"/>
                </a:solidFill>
              </a:rPr>
              <a:t> </a:t>
            </a:r>
            <a:r>
              <a:rPr spc="-15" dirty="0">
                <a:solidFill>
                  <a:schemeClr val="tx1"/>
                </a:solidFill>
              </a:rPr>
              <a:t>total</a:t>
            </a:r>
            <a:r>
              <a:rPr spc="15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project</a:t>
            </a:r>
          </a:p>
          <a:p>
            <a:pPr marL="12700">
              <a:spcBef>
                <a:spcPts val="20"/>
              </a:spcBef>
            </a:pPr>
            <a:r>
              <a:rPr spc="-10" dirty="0">
                <a:solidFill>
                  <a:schemeClr val="tx1"/>
                </a:solidFill>
              </a:rPr>
              <a:t>costs</a:t>
            </a:r>
            <a:r>
              <a:rPr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including</a:t>
            </a:r>
            <a:r>
              <a:rPr spc="-60" dirty="0">
                <a:solidFill>
                  <a:schemeClr val="tx1"/>
                </a:solidFill>
              </a:rPr>
              <a:t> </a:t>
            </a:r>
            <a:r>
              <a:rPr spc="-125" dirty="0">
                <a:solidFill>
                  <a:schemeClr val="tx1"/>
                </a:solidFill>
              </a:rPr>
              <a:t>VAT.</a:t>
            </a:r>
            <a:r>
              <a:rPr sz="2100" b="0" spc="-15" dirty="0">
                <a:solidFill>
                  <a:srgbClr val="FFFFFF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www.ae</a:t>
            </a:r>
            <a:endParaRPr sz="2100" dirty="0"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772400" y="1219200"/>
            <a:ext cx="3962400" cy="44196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425190" y="894080"/>
            <a:ext cx="534162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0" spc="-5" dirty="0">
                <a:solidFill>
                  <a:srgbClr val="FF0000"/>
                </a:solidFill>
                <a:latin typeface="Arial Black"/>
                <a:cs typeface="Arial Black"/>
              </a:rPr>
              <a:t>Economic</a:t>
            </a:r>
            <a:r>
              <a:rPr sz="2400" b="0" spc="-3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b="0" spc="-10" dirty="0">
                <a:solidFill>
                  <a:srgbClr val="FF0000"/>
                </a:solidFill>
                <a:latin typeface="Arial Black"/>
                <a:cs typeface="Arial Black"/>
              </a:rPr>
              <a:t>Feasibility</a:t>
            </a:r>
            <a:r>
              <a:rPr sz="2400" b="0" spc="-2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b="0" spc="-10" dirty="0">
                <a:solidFill>
                  <a:srgbClr val="FF0000"/>
                </a:solidFill>
                <a:latin typeface="Arial Black"/>
                <a:cs typeface="Arial Black"/>
              </a:rPr>
              <a:t>Evaluation</a:t>
            </a:r>
            <a:endParaRPr sz="2400" dirty="0">
              <a:latin typeface="Arial Black"/>
              <a:cs typeface="Arial Black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600" y="1303020"/>
            <a:ext cx="6987540" cy="425196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600200" y="1628917"/>
            <a:ext cx="4632324" cy="33137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930">
              <a:spcBef>
                <a:spcPts val="100"/>
              </a:spcBef>
            </a:pP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Economic</a:t>
            </a:r>
            <a:r>
              <a:rPr sz="2400" b="1" spc="-4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5" dirty="0">
                <a:solidFill>
                  <a:srgbClr val="FF0000"/>
                </a:solidFill>
                <a:latin typeface="Calibri"/>
                <a:cs typeface="Calibri"/>
              </a:rPr>
              <a:t>Feasibility</a:t>
            </a:r>
            <a:r>
              <a:rPr sz="2400" b="1" spc="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5" dirty="0">
                <a:solidFill>
                  <a:srgbClr val="FF0000"/>
                </a:solidFill>
                <a:latin typeface="Calibri"/>
                <a:cs typeface="Calibri"/>
              </a:rPr>
              <a:t>Evaluation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25"/>
              </a:spcBef>
            </a:pPr>
            <a:endParaRPr sz="2250" dirty="0">
              <a:latin typeface="Calibri"/>
              <a:cs typeface="Calibri"/>
            </a:endParaRPr>
          </a:p>
          <a:p>
            <a:pPr marL="12700" marR="5080">
              <a:lnSpc>
                <a:spcPct val="100099"/>
              </a:lnSpc>
            </a:pPr>
            <a:r>
              <a:rPr sz="2400" b="1" spc="-10" dirty="0">
                <a:latin typeface="Calibri"/>
                <a:cs typeface="Calibri"/>
              </a:rPr>
              <a:t>Economic</a:t>
            </a:r>
            <a:r>
              <a:rPr sz="2400" b="1" spc="3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Feasibility</a:t>
            </a:r>
            <a:r>
              <a:rPr sz="2400" b="1" spc="10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is 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evaluated</a:t>
            </a:r>
            <a:r>
              <a:rPr sz="2400" b="1" spc="3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using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 </a:t>
            </a:r>
            <a:r>
              <a:rPr sz="2400" b="1" spc="-15" dirty="0">
                <a:latin typeface="Calibri"/>
                <a:cs typeface="Calibri"/>
              </a:rPr>
              <a:t>benefit</a:t>
            </a:r>
            <a:r>
              <a:rPr sz="2400" b="1" spc="3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 </a:t>
            </a:r>
            <a:r>
              <a:rPr sz="2400" b="1" spc="-53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cost </a:t>
            </a:r>
            <a:r>
              <a:rPr sz="2400" b="1" spc="-10" dirty="0">
                <a:latin typeface="Calibri"/>
                <a:cs typeface="Calibri"/>
              </a:rPr>
              <a:t>numbers </a:t>
            </a:r>
            <a:r>
              <a:rPr sz="2400" b="1" spc="-5" dirty="0">
                <a:latin typeface="Calibri"/>
                <a:cs typeface="Calibri"/>
              </a:rPr>
              <a:t>from </a:t>
            </a:r>
            <a:r>
              <a:rPr sz="2400" b="1" dirty="0">
                <a:latin typeface="Calibri"/>
                <a:cs typeface="Calibri"/>
              </a:rPr>
              <a:t>the </a:t>
            </a:r>
            <a:r>
              <a:rPr sz="2400" b="1" spc="-10" dirty="0">
                <a:latin typeface="Calibri"/>
                <a:cs typeface="Calibri"/>
              </a:rPr>
              <a:t>above </a:t>
            </a:r>
            <a:r>
              <a:rPr sz="2400" b="1" spc="-5" dirty="0">
                <a:latin typeface="Calibri"/>
                <a:cs typeface="Calibri"/>
              </a:rPr>
              <a:t> estimation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demand,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benefits, </a:t>
            </a:r>
            <a:r>
              <a:rPr sz="2400" b="1" spc="-52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costs.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Evaluation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 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economic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</a:t>
            </a:r>
            <a:r>
              <a:rPr sz="2400" b="1" spc="5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basically 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depends</a:t>
            </a:r>
            <a:r>
              <a:rPr sz="2400" b="1" spc="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on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cost-benefit 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analysis.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86600" y="2209800"/>
            <a:ext cx="4394200" cy="310642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524000" y="1448294"/>
            <a:ext cx="5547359" cy="37061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1.</a:t>
            </a:r>
            <a:r>
              <a:rPr sz="2400" spc="-3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r>
              <a:rPr sz="2400" spc="-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Methods</a:t>
            </a:r>
            <a:endParaRPr sz="2400" dirty="0">
              <a:latin typeface="Arial Black"/>
              <a:cs typeface="Arial Black"/>
            </a:endParaRPr>
          </a:p>
          <a:p>
            <a:pPr marL="12700" marR="5080"/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Benefit-Cost</a:t>
            </a:r>
            <a:r>
              <a:rPr sz="2400" b="1" spc="4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Ratio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(BCR)</a:t>
            </a:r>
            <a:r>
              <a:rPr sz="2400" b="1" spc="-10" dirty="0">
                <a:latin typeface="Calibri"/>
                <a:cs typeface="Calibri"/>
              </a:rPr>
              <a:t> is</a:t>
            </a:r>
            <a:r>
              <a:rPr sz="2400" b="1" spc="1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first</a:t>
            </a:r>
            <a:r>
              <a:rPr lang="ar-EG" sz="2400" b="1" spc="-1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calculated</a:t>
            </a:r>
            <a:r>
              <a:rPr sz="2400" b="1" spc="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to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evaluate</a:t>
            </a:r>
            <a:r>
              <a:rPr sz="2400" b="1" spc="35" dirty="0"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FF0000"/>
                </a:solidFill>
                <a:latin typeface="Calibri"/>
                <a:cs typeface="Calibri"/>
              </a:rPr>
              <a:t>economic</a:t>
            </a:r>
            <a:r>
              <a:rPr lang="ar-EG" sz="2400" b="1" spc="-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feasibility.</a:t>
            </a:r>
            <a:r>
              <a:rPr sz="2400" b="1" spc="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BCR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is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ratio</a:t>
            </a:r>
            <a:r>
              <a:rPr sz="2400" b="1" dirty="0">
                <a:latin typeface="Calibri"/>
                <a:cs typeface="Calibri"/>
              </a:rPr>
              <a:t> of</a:t>
            </a:r>
            <a:r>
              <a:rPr lang="ar-EG"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benefits</a:t>
            </a:r>
            <a:r>
              <a:rPr sz="2400" b="1" spc="5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to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costs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where</a:t>
            </a:r>
            <a:r>
              <a:rPr sz="2400" b="1" dirty="0">
                <a:latin typeface="Calibri"/>
                <a:cs typeface="Calibri"/>
              </a:rPr>
              <a:t> both</a:t>
            </a:r>
            <a:r>
              <a:rPr lang="ar-EG"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benefits</a:t>
            </a:r>
            <a:r>
              <a:rPr sz="2400" b="1" spc="5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costs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are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expressed</a:t>
            </a:r>
            <a:r>
              <a:rPr lang="ar-EG"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as</a:t>
            </a:r>
            <a:r>
              <a:rPr sz="2400" b="1" spc="-10" dirty="0">
                <a:latin typeface="Calibri"/>
                <a:cs typeface="Calibri"/>
              </a:rPr>
              <a:t> discounted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present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values.</a:t>
            </a:r>
            <a:r>
              <a:rPr sz="2400" b="1" spc="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In 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other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words,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costs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 </a:t>
            </a:r>
            <a:r>
              <a:rPr sz="2400" b="1" spc="-10" dirty="0">
                <a:latin typeface="Calibri"/>
                <a:cs typeface="Calibri"/>
              </a:rPr>
              <a:t>benefits</a:t>
            </a:r>
            <a:r>
              <a:rPr sz="2400" b="1" spc="5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to </a:t>
            </a:r>
            <a:r>
              <a:rPr sz="2400" b="1" spc="-53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occur </a:t>
            </a:r>
            <a:r>
              <a:rPr sz="2400" b="1" spc="-10" dirty="0">
                <a:latin typeface="Calibri"/>
                <a:cs typeface="Calibri"/>
              </a:rPr>
              <a:t>in </a:t>
            </a:r>
            <a:r>
              <a:rPr sz="2400" b="1" dirty="0">
                <a:latin typeface="Calibri"/>
                <a:cs typeface="Calibri"/>
              </a:rPr>
              <a:t>the </a:t>
            </a:r>
            <a:r>
              <a:rPr sz="2400" b="1" spc="-10" dirty="0">
                <a:latin typeface="Calibri"/>
                <a:cs typeface="Calibri"/>
              </a:rPr>
              <a:t>future are </a:t>
            </a:r>
            <a:r>
              <a:rPr sz="2400" b="1" spc="-15" dirty="0">
                <a:latin typeface="Calibri"/>
                <a:cs typeface="Calibri"/>
              </a:rPr>
              <a:t>converted 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into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present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values,</a:t>
            </a:r>
            <a:r>
              <a:rPr sz="2400" b="1" spc="5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 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present</a:t>
            </a:r>
            <a:r>
              <a:rPr sz="2400" b="1" spc="1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value</a:t>
            </a:r>
            <a:r>
              <a:rPr sz="2400" b="1" spc="15" dirty="0">
                <a:latin typeface="Calibri"/>
                <a:cs typeface="Calibri"/>
              </a:rPr>
              <a:t> </a:t>
            </a:r>
            <a:r>
              <a:rPr sz="2400" b="1" spc="5" dirty="0">
                <a:latin typeface="Calibri"/>
                <a:cs typeface="Calibri"/>
              </a:rPr>
              <a:t>of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benefits</a:t>
            </a:r>
            <a:r>
              <a:rPr sz="2400" b="1" spc="5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is</a:t>
            </a:r>
            <a:endParaRPr sz="2400" dirty="0">
              <a:latin typeface="Calibri"/>
              <a:cs typeface="Calibri"/>
            </a:endParaRPr>
          </a:p>
          <a:p>
            <a:pPr marL="12700">
              <a:spcBef>
                <a:spcPts val="30"/>
              </a:spcBef>
            </a:pPr>
            <a:r>
              <a:rPr sz="2400" b="1" spc="-10" dirty="0">
                <a:latin typeface="Calibri"/>
                <a:cs typeface="Calibri"/>
              </a:rPr>
              <a:t>divided</a:t>
            </a:r>
            <a:r>
              <a:rPr sz="2400" b="1" spc="2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by</a:t>
            </a:r>
            <a:r>
              <a:rPr sz="2400" b="1" spc="15" dirty="0">
                <a:latin typeface="Calibri"/>
                <a:cs typeface="Calibri"/>
              </a:rPr>
              <a:t> </a:t>
            </a:r>
            <a:r>
              <a:rPr lang="ar-EG" sz="2400" b="1" spc="-10" dirty="0" err="1">
                <a:latin typeface="Calibri"/>
                <a:cs typeface="Calibri"/>
              </a:rPr>
              <a:t>those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costs.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1282066"/>
            <a:ext cx="4107180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556672" y="1387435"/>
            <a:ext cx="5878257" cy="37087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6839"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2.</a:t>
            </a:r>
            <a:r>
              <a:rPr sz="2400" spc="-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Social</a:t>
            </a: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Arial Black"/>
                <a:cs typeface="Arial Black"/>
              </a:rPr>
              <a:t>Discount</a:t>
            </a:r>
            <a:r>
              <a:rPr sz="2400" spc="-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15" dirty="0">
                <a:solidFill>
                  <a:srgbClr val="FF0000"/>
                </a:solidFill>
                <a:latin typeface="Arial Black"/>
                <a:cs typeface="Arial Black"/>
              </a:rPr>
              <a:t>Rate</a:t>
            </a:r>
            <a:endParaRPr sz="2400" dirty="0">
              <a:latin typeface="Arial Black"/>
              <a:cs typeface="Arial Black"/>
            </a:endParaRPr>
          </a:p>
          <a:p>
            <a:pPr marL="12700" marR="5080">
              <a:lnSpc>
                <a:spcPct val="100099"/>
              </a:lnSpc>
              <a:spcBef>
                <a:spcPts val="2880"/>
              </a:spcBef>
            </a:pPr>
            <a:r>
              <a:rPr sz="2400" b="1" spc="-5" dirty="0">
                <a:latin typeface="Calibri"/>
                <a:cs typeface="Calibri"/>
              </a:rPr>
              <a:t>One </a:t>
            </a:r>
            <a:r>
              <a:rPr sz="2400" b="1" spc="5" dirty="0">
                <a:latin typeface="Calibri"/>
                <a:cs typeface="Calibri"/>
              </a:rPr>
              <a:t>of </a:t>
            </a:r>
            <a:r>
              <a:rPr sz="2400" b="1" dirty="0">
                <a:latin typeface="Calibri"/>
                <a:cs typeface="Calibri"/>
              </a:rPr>
              <a:t>the </a:t>
            </a:r>
            <a:r>
              <a:rPr sz="2400" b="1" spc="-5" dirty="0">
                <a:latin typeface="Calibri"/>
                <a:cs typeface="Calibri"/>
              </a:rPr>
              <a:t>most important</a:t>
            </a:r>
            <a:r>
              <a:rPr lang="ar-EG" sz="2400" b="1" spc="-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parameters</a:t>
            </a:r>
            <a:r>
              <a:rPr sz="2400" b="1" spc="-5" dirty="0">
                <a:latin typeface="Calibri"/>
                <a:cs typeface="Calibri"/>
              </a:rPr>
              <a:t> used</a:t>
            </a:r>
            <a:r>
              <a:rPr sz="2400" b="1" spc="2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in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lang="ar-EG"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economic</a:t>
            </a:r>
            <a:r>
              <a:rPr sz="2400" b="1" spc="-15" dirty="0">
                <a:latin typeface="Calibri"/>
                <a:cs typeface="Calibri"/>
              </a:rPr>
              <a:t> feasibility</a:t>
            </a:r>
            <a:r>
              <a:rPr sz="2400" b="1" spc="6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evaluation</a:t>
            </a:r>
            <a:r>
              <a:rPr lang="ar-EG" sz="2400" b="1" spc="-15" dirty="0">
                <a:latin typeface="Calibri"/>
                <a:cs typeface="Calibri"/>
              </a:rPr>
              <a:t> </a:t>
            </a:r>
            <a:r>
              <a:rPr sz="2400" b="1" spc="5" dirty="0">
                <a:latin typeface="Calibri"/>
                <a:cs typeface="Calibri"/>
              </a:rPr>
              <a:t>of  </a:t>
            </a:r>
            <a:r>
              <a:rPr sz="2400" b="1" spc="-10" dirty="0">
                <a:latin typeface="Calibri"/>
                <a:cs typeface="Calibri"/>
              </a:rPr>
              <a:t>government-financed</a:t>
            </a:r>
            <a:r>
              <a:rPr lang="ar-EG"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projects </a:t>
            </a:r>
            <a:r>
              <a:rPr sz="2400" b="1" spc="-10" dirty="0">
                <a:latin typeface="Calibri"/>
                <a:cs typeface="Calibri"/>
              </a:rPr>
              <a:t>is </a:t>
            </a:r>
            <a:r>
              <a:rPr sz="2400" b="1" dirty="0">
                <a:latin typeface="Calibri"/>
                <a:cs typeface="Calibri"/>
              </a:rPr>
              <a:t>the </a:t>
            </a:r>
            <a:r>
              <a:rPr sz="2400" b="1" spc="-5" dirty="0">
                <a:latin typeface="Calibri"/>
                <a:cs typeface="Calibri"/>
              </a:rPr>
              <a:t>social </a:t>
            </a:r>
            <a:r>
              <a:rPr sz="2400" b="1" spc="-10" dirty="0">
                <a:latin typeface="Calibri"/>
                <a:cs typeface="Calibri"/>
              </a:rPr>
              <a:t>discount</a:t>
            </a:r>
            <a:r>
              <a:rPr lang="ar-EG" sz="2400" b="1" spc="-10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rate. </a:t>
            </a:r>
            <a:r>
              <a:rPr sz="2400" b="1" spc="-10" dirty="0">
                <a:latin typeface="Calibri"/>
                <a:cs typeface="Calibri"/>
              </a:rPr>
              <a:t>Discounted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benefit</a:t>
            </a:r>
            <a:r>
              <a:rPr sz="2400" b="1" spc="3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 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cost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values</a:t>
            </a:r>
            <a:r>
              <a:rPr sz="2400" b="1" spc="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are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determined</a:t>
            </a:r>
            <a:r>
              <a:rPr sz="2400" b="1" spc="1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by 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10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social</a:t>
            </a:r>
            <a:r>
              <a:rPr sz="2400" b="1" spc="7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discount</a:t>
            </a:r>
            <a:r>
              <a:rPr sz="2400" b="1" spc="110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rate,</a:t>
            </a:r>
            <a:r>
              <a:rPr sz="2400" b="1" spc="10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</a:t>
            </a:r>
            <a:r>
              <a:rPr sz="2400" b="1" spc="10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as 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 </a:t>
            </a:r>
            <a:r>
              <a:rPr sz="2400" b="1" spc="-10" dirty="0">
                <a:latin typeface="Calibri"/>
                <a:cs typeface="Calibri"/>
              </a:rPr>
              <a:t>result, </a:t>
            </a:r>
            <a:r>
              <a:rPr sz="2400" b="1" dirty="0">
                <a:latin typeface="Calibri"/>
                <a:cs typeface="Calibri"/>
              </a:rPr>
              <a:t>the </a:t>
            </a:r>
            <a:r>
              <a:rPr sz="2400" b="1" spc="5" dirty="0">
                <a:latin typeface="Calibri"/>
                <a:cs typeface="Calibri"/>
              </a:rPr>
              <a:t>BCR. </a:t>
            </a:r>
            <a:r>
              <a:rPr sz="2400" b="1" spc="-10" dirty="0">
                <a:latin typeface="Calibri"/>
                <a:cs typeface="Calibri"/>
              </a:rPr>
              <a:t>Determination</a:t>
            </a:r>
            <a:r>
              <a:rPr lang="ar-EG" sz="2400" b="1" spc="-10" dirty="0">
                <a:latin typeface="Calibri"/>
                <a:cs typeface="Calibri"/>
              </a:rPr>
              <a:t> </a:t>
            </a:r>
            <a:r>
              <a:rPr sz="2400" b="1" spc="5" dirty="0">
                <a:latin typeface="Calibri"/>
                <a:cs typeface="Calibri"/>
              </a:rPr>
              <a:t>of </a:t>
            </a:r>
            <a:r>
              <a:rPr sz="2400" b="1" dirty="0">
                <a:latin typeface="Calibri"/>
                <a:cs typeface="Calibri"/>
              </a:rPr>
              <a:t>the </a:t>
            </a:r>
            <a:r>
              <a:rPr sz="2400" b="1" spc="-5" dirty="0">
                <a:latin typeface="Calibri"/>
                <a:cs typeface="Calibri"/>
              </a:rPr>
              <a:t>social </a:t>
            </a:r>
            <a:r>
              <a:rPr sz="2400" b="1" spc="-10" dirty="0">
                <a:latin typeface="Calibri"/>
                <a:cs typeface="Calibri"/>
              </a:rPr>
              <a:t>discount </a:t>
            </a:r>
            <a:r>
              <a:rPr sz="2400" b="1" spc="-25" dirty="0">
                <a:latin typeface="Calibri"/>
                <a:cs typeface="Calibri"/>
              </a:rPr>
              <a:t>rate </a:t>
            </a:r>
            <a:r>
              <a:rPr sz="2400" b="1" spc="-10" dirty="0">
                <a:latin typeface="Calibri"/>
                <a:cs typeface="Calibri"/>
              </a:rPr>
              <a:t>is </a:t>
            </a:r>
            <a:r>
              <a:rPr sz="2400" b="1" dirty="0">
                <a:latin typeface="Calibri"/>
                <a:cs typeface="Calibri"/>
              </a:rPr>
              <a:t>an</a:t>
            </a:r>
            <a:r>
              <a:rPr lang="ar-EG"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absolute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determinant</a:t>
            </a:r>
            <a:r>
              <a:rPr sz="2400" b="1" spc="35" dirty="0">
                <a:latin typeface="Calibri"/>
                <a:cs typeface="Calibri"/>
              </a:rPr>
              <a:t> </a:t>
            </a:r>
            <a:r>
              <a:rPr sz="2400" b="1" spc="5" dirty="0">
                <a:latin typeface="Calibri"/>
                <a:cs typeface="Calibri"/>
              </a:rPr>
              <a:t>of</a:t>
            </a:r>
            <a:r>
              <a:rPr lang="ar-EG"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economic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feasibility.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1365250"/>
            <a:ext cx="4279900" cy="41275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524000" y="1447800"/>
            <a:ext cx="5621655" cy="37112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0025">
              <a:lnSpc>
                <a:spcPts val="2880"/>
              </a:lnSpc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4.</a:t>
            </a:r>
            <a:r>
              <a:rPr sz="2400" spc="-2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Arial Black"/>
                <a:cs typeface="Arial Black"/>
              </a:rPr>
              <a:t>Base</a:t>
            </a:r>
            <a:r>
              <a:rPr sz="2400" spc="-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Arial Black"/>
                <a:cs typeface="Arial Black"/>
              </a:rPr>
              <a:t>Day</a:t>
            </a: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of</a:t>
            </a:r>
            <a:r>
              <a:rPr sz="2400" spc="10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Analysis,</a:t>
            </a:r>
            <a:endParaRPr sz="2400" dirty="0">
              <a:latin typeface="Arial Black"/>
              <a:cs typeface="Arial Black"/>
            </a:endParaRPr>
          </a:p>
          <a:p>
            <a:pPr marL="268605"/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Period</a:t>
            </a:r>
            <a:r>
              <a:rPr sz="2400" spc="-3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of</a:t>
            </a:r>
            <a:r>
              <a:rPr sz="2400" spc="1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Analysis,</a:t>
            </a:r>
            <a:r>
              <a:rPr sz="2400" spc="-2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Arial Black"/>
                <a:cs typeface="Arial Black"/>
              </a:rPr>
              <a:t>Etc.</a:t>
            </a:r>
            <a:endParaRPr sz="2400" dirty="0">
              <a:latin typeface="Arial Black"/>
              <a:cs typeface="Arial Black"/>
            </a:endParaRPr>
          </a:p>
          <a:p>
            <a:pPr marL="12700" marR="5080">
              <a:spcBef>
                <a:spcPts val="2885"/>
              </a:spcBef>
            </a:pPr>
            <a:r>
              <a:rPr sz="2400" b="1" dirty="0">
                <a:latin typeface="Calibri"/>
                <a:cs typeface="Calibri"/>
              </a:rPr>
              <a:t>In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economic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</a:t>
            </a:r>
            <a:r>
              <a:rPr sz="2400" b="1" spc="5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evaluation, </a:t>
            </a:r>
            <a:r>
              <a:rPr sz="2400" b="1" spc="-53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all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benefits</a:t>
            </a:r>
            <a:r>
              <a:rPr sz="2400" b="1" spc="3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 </a:t>
            </a:r>
            <a:r>
              <a:rPr sz="2400" b="1" spc="-10" dirty="0">
                <a:latin typeface="Calibri"/>
                <a:cs typeface="Calibri"/>
              </a:rPr>
              <a:t>costs</a:t>
            </a:r>
            <a:r>
              <a:rPr sz="2400" b="1" spc="-5" dirty="0">
                <a:latin typeface="Calibri"/>
                <a:cs typeface="Calibri"/>
              </a:rPr>
              <a:t> should</a:t>
            </a:r>
            <a:r>
              <a:rPr lang="ar-EG" sz="2400" b="1" spc="-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be </a:t>
            </a:r>
            <a:r>
              <a:rPr sz="2400" b="1" spc="-15" dirty="0">
                <a:latin typeface="Calibri"/>
                <a:cs typeface="Calibri"/>
              </a:rPr>
              <a:t>discounted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at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 same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point</a:t>
            </a:r>
            <a:r>
              <a:rPr lang="ar-EG" sz="2400" b="1" spc="-10" dirty="0">
                <a:latin typeface="Calibri"/>
                <a:cs typeface="Calibri"/>
              </a:rPr>
              <a:t> </a:t>
            </a:r>
            <a:r>
              <a:rPr lang="en-GB" sz="2400" b="1" dirty="0">
                <a:latin typeface="Calibri"/>
                <a:cs typeface="Calibri"/>
              </a:rPr>
              <a:t>of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time.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As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benefits</a:t>
            </a:r>
            <a:r>
              <a:rPr sz="2400" b="1" spc="5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costs</a:t>
            </a:r>
            <a:r>
              <a:rPr lang="ar-EG"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occur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at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different</a:t>
            </a:r>
            <a:r>
              <a:rPr sz="2400" b="1" spc="2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points</a:t>
            </a:r>
            <a:r>
              <a:rPr sz="2400" b="1" spc="15" dirty="0">
                <a:latin typeface="Calibri"/>
                <a:cs typeface="Calibri"/>
              </a:rPr>
              <a:t> </a:t>
            </a:r>
            <a:r>
              <a:rPr lang="en-GB" sz="2400" b="1" dirty="0">
                <a:latin typeface="Calibri"/>
                <a:cs typeface="Calibri"/>
              </a:rPr>
              <a:t>of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time, 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they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should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reconciled</a:t>
            </a:r>
            <a:r>
              <a:rPr sz="2400" b="1" spc="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as </a:t>
            </a:r>
            <a:r>
              <a:rPr sz="2400" b="1" spc="-5" dirty="0">
                <a:latin typeface="Calibri"/>
                <a:cs typeface="Calibri"/>
              </a:rPr>
              <a:t>the</a:t>
            </a:r>
            <a:r>
              <a:rPr lang="ar-EG" sz="2400" b="1" spc="-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values </a:t>
            </a:r>
            <a:r>
              <a:rPr sz="2400" b="1" dirty="0">
                <a:latin typeface="Calibri"/>
                <a:cs typeface="Calibri"/>
              </a:rPr>
              <a:t>of the same </a:t>
            </a:r>
            <a:r>
              <a:rPr sz="2400" b="1" spc="-10" dirty="0">
                <a:latin typeface="Calibri"/>
                <a:cs typeface="Calibri"/>
              </a:rPr>
              <a:t>point </a:t>
            </a:r>
            <a:r>
              <a:rPr lang="en-GB" sz="2400" b="1" spc="5" dirty="0">
                <a:latin typeface="Calibri"/>
                <a:cs typeface="Calibri"/>
              </a:rPr>
              <a:t>of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time</a:t>
            </a:r>
            <a:r>
              <a:rPr lang="ar-EG"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using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discount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rate.</a:t>
            </a:r>
            <a:r>
              <a:rPr sz="2400" b="1" spc="-10" dirty="0">
                <a:latin typeface="Calibri"/>
                <a:cs typeface="Calibri"/>
              </a:rPr>
              <a:t> This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makes</a:t>
            </a:r>
            <a:r>
              <a:rPr lang="ar-EG" sz="2400" b="1" spc="-1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them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comparable.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1400" y="1318260"/>
            <a:ext cx="4384040" cy="42214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371600" y="1354074"/>
            <a:ext cx="6096000" cy="3339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152525">
              <a:spcBef>
                <a:spcPts val="100"/>
              </a:spcBef>
            </a:pPr>
            <a:r>
              <a:rPr sz="2400" spc="-5" dirty="0">
                <a:solidFill>
                  <a:srgbClr val="FF0000"/>
                </a:solidFill>
                <a:latin typeface="Arial Black"/>
                <a:cs typeface="Arial Black"/>
              </a:rPr>
              <a:t>5.</a:t>
            </a:r>
            <a:r>
              <a:rPr sz="2400" spc="-4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Processing</a:t>
            </a:r>
            <a:r>
              <a:rPr sz="2400" spc="-4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of </a:t>
            </a:r>
            <a:r>
              <a:rPr sz="2400" spc="-78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Salvage</a:t>
            </a:r>
            <a:r>
              <a:rPr sz="2400" spc="-3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20" dirty="0">
                <a:solidFill>
                  <a:srgbClr val="FF0000"/>
                </a:solidFill>
                <a:latin typeface="Arial Black"/>
                <a:cs typeface="Arial Black"/>
              </a:rPr>
              <a:t>Value:</a:t>
            </a:r>
            <a:endParaRPr sz="2400" dirty="0">
              <a:latin typeface="Arial Black"/>
              <a:cs typeface="Arial Black"/>
            </a:endParaRPr>
          </a:p>
          <a:p>
            <a:pPr marL="12700" marR="129539">
              <a:spcBef>
                <a:spcPts val="2880"/>
              </a:spcBef>
            </a:pPr>
            <a:r>
              <a:rPr sz="2400" b="1" spc="-15" dirty="0">
                <a:latin typeface="Calibri"/>
                <a:cs typeface="Calibri"/>
              </a:rPr>
              <a:t>Salvage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value</a:t>
            </a:r>
            <a:r>
              <a:rPr sz="2400" b="1" spc="2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is closely</a:t>
            </a:r>
            <a:r>
              <a:rPr lang="ar-EG" sz="2400" b="1" spc="-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related </a:t>
            </a:r>
            <a:r>
              <a:rPr sz="2400" b="1" spc="-10" dirty="0">
                <a:latin typeface="Calibri"/>
                <a:cs typeface="Calibri"/>
              </a:rPr>
              <a:t>to </a:t>
            </a:r>
            <a:r>
              <a:rPr sz="2400" b="1" dirty="0">
                <a:latin typeface="Calibri"/>
                <a:cs typeface="Calibri"/>
              </a:rPr>
              <a:t>the </a:t>
            </a:r>
            <a:r>
              <a:rPr sz="2400" b="1" spc="-15" dirty="0">
                <a:latin typeface="Calibri"/>
                <a:cs typeface="Calibri"/>
              </a:rPr>
              <a:t>duration </a:t>
            </a:r>
            <a:r>
              <a:rPr sz="2400" b="1" dirty="0">
                <a:latin typeface="Calibri"/>
                <a:cs typeface="Calibri"/>
              </a:rPr>
              <a:t>of the</a:t>
            </a:r>
            <a:r>
              <a:rPr lang="ar-EG"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concerned</a:t>
            </a:r>
            <a:r>
              <a:rPr sz="2400" b="1" spc="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facility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lang="ar-EG"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analysis</a:t>
            </a:r>
            <a:r>
              <a:rPr sz="2400" b="1" spc="3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period</a:t>
            </a:r>
            <a:r>
              <a:rPr sz="2400" b="1" dirty="0">
                <a:latin typeface="Calibri"/>
                <a:cs typeface="Calibri"/>
              </a:rPr>
              <a:t> of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economic</a:t>
            </a:r>
            <a:r>
              <a:rPr lang="ar-EG" sz="2400" b="1" spc="-10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feasibility.</a:t>
            </a:r>
            <a:endParaRPr sz="2400" dirty="0">
              <a:latin typeface="Calibri"/>
              <a:cs typeface="Calibri"/>
            </a:endParaRPr>
          </a:p>
          <a:p>
            <a:pPr marL="12700" marR="5080">
              <a:spcBef>
                <a:spcPts val="5"/>
              </a:spcBef>
            </a:pPr>
            <a:r>
              <a:rPr sz="2400" b="1" spc="-10" dirty="0">
                <a:latin typeface="Calibri"/>
                <a:cs typeface="Calibri"/>
              </a:rPr>
              <a:t>The</a:t>
            </a:r>
            <a:r>
              <a:rPr sz="2400" b="1" spc="11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formula</a:t>
            </a:r>
            <a:r>
              <a:rPr sz="2400" b="1" spc="9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for</a:t>
            </a:r>
            <a:r>
              <a:rPr sz="2400" b="1" spc="8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calculating</a:t>
            </a:r>
            <a:r>
              <a:rPr lang="ar-EG"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salvage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value</a:t>
            </a:r>
            <a:r>
              <a:rPr sz="2400" b="1" spc="1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is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as</a:t>
            </a:r>
            <a:r>
              <a:rPr sz="2400" b="1" spc="20" dirty="0">
                <a:latin typeface="Calibri"/>
                <a:cs typeface="Calibri"/>
              </a:rPr>
              <a:t> </a:t>
            </a:r>
            <a:r>
              <a:rPr lang="ar-EG" sz="2400" b="1" spc="-10" dirty="0" err="1">
                <a:latin typeface="Calibri"/>
                <a:cs typeface="Calibri"/>
              </a:rPr>
              <a:t>follows</a:t>
            </a:r>
            <a:r>
              <a:rPr sz="2400" b="1" spc="-10" dirty="0">
                <a:latin typeface="Calibri"/>
                <a:cs typeface="Calibri"/>
              </a:rPr>
              <a:t>: 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Salvage </a:t>
            </a:r>
            <a:r>
              <a:rPr sz="2400" b="1" spc="-35" dirty="0">
                <a:latin typeface="Calibri"/>
                <a:cs typeface="Calibri"/>
              </a:rPr>
              <a:t>Value</a:t>
            </a:r>
            <a:r>
              <a:rPr sz="2400" b="1" spc="4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=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Purchase </a:t>
            </a:r>
            <a:r>
              <a:rPr sz="2400" b="1" spc="-5" dirty="0">
                <a:solidFill>
                  <a:srgbClr val="FF0000"/>
                </a:solidFill>
                <a:latin typeface="Calibri"/>
                <a:cs typeface="Calibri"/>
              </a:rPr>
              <a:t> Price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– </a:t>
            </a:r>
            <a:r>
              <a:rPr sz="2400" b="1" spc="-5" dirty="0">
                <a:solidFill>
                  <a:srgbClr val="FF0000"/>
                </a:solidFill>
                <a:latin typeface="Calibri"/>
                <a:cs typeface="Calibri"/>
              </a:rPr>
              <a:t>(Annual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Depreciation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× </a:t>
            </a:r>
            <a:r>
              <a:rPr sz="2400" b="1" spc="-5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FF0000"/>
                </a:solidFill>
                <a:latin typeface="Calibri"/>
                <a:cs typeface="Calibri"/>
              </a:rPr>
              <a:t>Number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sz="2400" b="1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40" dirty="0">
                <a:solidFill>
                  <a:srgbClr val="FF0000"/>
                </a:solidFill>
                <a:latin typeface="Calibri"/>
                <a:cs typeface="Calibri"/>
              </a:rPr>
              <a:t>Years).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53400" y="1346358"/>
            <a:ext cx="3622040" cy="406384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545273" y="1391262"/>
            <a:ext cx="5846127" cy="4075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6. </a:t>
            </a:r>
            <a:r>
              <a:rPr sz="2400" spc="-5" dirty="0">
                <a:solidFill>
                  <a:srgbClr val="FF0000"/>
                </a:solidFill>
                <a:latin typeface="Arial Black"/>
                <a:cs typeface="Arial Black"/>
              </a:rPr>
              <a:t>Sensitivity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Analysis </a:t>
            </a:r>
            <a:r>
              <a:rPr sz="2400" spc="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5" dirty="0">
                <a:latin typeface="Calibri"/>
                <a:cs typeface="Calibri"/>
              </a:rPr>
              <a:t>Sensitivity </a:t>
            </a:r>
            <a:r>
              <a:rPr sz="2400" spc="-10" dirty="0">
                <a:latin typeface="Calibri"/>
                <a:cs typeface="Calibri"/>
              </a:rPr>
              <a:t>analysis </a:t>
            </a:r>
            <a:r>
              <a:rPr sz="2400" spc="-5" dirty="0">
                <a:latin typeface="Calibri"/>
                <a:cs typeface="Calibri"/>
              </a:rPr>
              <a:t>determines how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different </a:t>
            </a:r>
            <a:r>
              <a:rPr sz="2400" spc="-10" dirty="0">
                <a:latin typeface="Calibri"/>
                <a:cs typeface="Calibri"/>
              </a:rPr>
              <a:t>values </a:t>
            </a:r>
            <a:r>
              <a:rPr sz="2400" spc="-5" dirty="0">
                <a:latin typeface="Calibri"/>
                <a:cs typeface="Calibri"/>
              </a:rPr>
              <a:t>of </a:t>
            </a:r>
            <a:r>
              <a:rPr sz="2400" dirty="0">
                <a:latin typeface="Calibri"/>
                <a:cs typeface="Calibri"/>
              </a:rPr>
              <a:t>an </a:t>
            </a:r>
            <a:r>
              <a:rPr sz="2400" spc="-5" dirty="0">
                <a:latin typeface="Calibri"/>
                <a:cs typeface="Calibri"/>
              </a:rPr>
              <a:t>independent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variable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affect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particular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dependent </a:t>
            </a:r>
            <a:r>
              <a:rPr sz="2400" spc="-10" dirty="0">
                <a:latin typeface="Calibri"/>
                <a:cs typeface="Calibri"/>
              </a:rPr>
              <a:t>variable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under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given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set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of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assumptions.</a:t>
            </a:r>
            <a:endParaRPr sz="2400" dirty="0">
              <a:latin typeface="Calibri"/>
              <a:cs typeface="Calibri"/>
            </a:endParaRPr>
          </a:p>
          <a:p>
            <a:pPr marL="12700" marR="358140">
              <a:spcBef>
                <a:spcPts val="5"/>
              </a:spcBef>
            </a:pPr>
            <a:r>
              <a:rPr sz="2400" dirty="0">
                <a:latin typeface="Calibri"/>
                <a:cs typeface="Calibri"/>
              </a:rPr>
              <a:t>It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studies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how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various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sources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of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uncertainty </a:t>
            </a:r>
            <a:r>
              <a:rPr sz="2400" spc="-10" dirty="0">
                <a:latin typeface="Calibri"/>
                <a:cs typeface="Calibri"/>
              </a:rPr>
              <a:t>contribute </a:t>
            </a:r>
            <a:r>
              <a:rPr sz="2400" spc="-15" dirty="0">
                <a:latin typeface="Calibri"/>
                <a:cs typeface="Calibri"/>
              </a:rPr>
              <a:t>to </a:t>
            </a:r>
            <a:r>
              <a:rPr sz="2400" spc="-10" dirty="0">
                <a:latin typeface="Calibri"/>
                <a:cs typeface="Calibri"/>
              </a:rPr>
              <a:t>the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forecast’s </a:t>
            </a:r>
            <a:r>
              <a:rPr sz="2400" spc="-15" dirty="0">
                <a:latin typeface="Calibri"/>
                <a:cs typeface="Calibri"/>
              </a:rPr>
              <a:t>overall </a:t>
            </a:r>
            <a:r>
              <a:rPr sz="2400" spc="-5" dirty="0">
                <a:latin typeface="Calibri"/>
                <a:cs typeface="Calibri"/>
              </a:rPr>
              <a:t>uncertainty </a:t>
            </a:r>
            <a:r>
              <a:rPr sz="2400" spc="-15" dirty="0">
                <a:latin typeface="Calibri"/>
                <a:cs typeface="Calibri"/>
              </a:rPr>
              <a:t>by</a:t>
            </a:r>
            <a:r>
              <a:rPr lang="ar-EG"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posing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‘what </a:t>
            </a:r>
            <a:r>
              <a:rPr sz="2400" spc="40" dirty="0">
                <a:latin typeface="Calibri"/>
                <a:cs typeface="Calibri"/>
              </a:rPr>
              <a:t>if’</a:t>
            </a:r>
            <a:r>
              <a:rPr sz="2400" spc="-5" dirty="0">
                <a:latin typeface="Calibri"/>
                <a:cs typeface="Calibri"/>
              </a:rPr>
              <a:t> questions.</a:t>
            </a:r>
            <a:endParaRPr sz="2400" dirty="0">
              <a:latin typeface="Calibri"/>
              <a:cs typeface="Calibri"/>
            </a:endParaRPr>
          </a:p>
          <a:p>
            <a:pPr marL="12700" marR="20320">
              <a:spcBef>
                <a:spcPts val="5"/>
              </a:spcBef>
            </a:pPr>
            <a:r>
              <a:rPr sz="2400" spc="-5" dirty="0">
                <a:latin typeface="Calibri"/>
                <a:cs typeface="Calibri"/>
              </a:rPr>
              <a:t>Sensitivity </a:t>
            </a:r>
            <a:r>
              <a:rPr sz="2400" spc="-10" dirty="0">
                <a:latin typeface="Calibri"/>
                <a:cs typeface="Calibri"/>
              </a:rPr>
              <a:t>analysis </a:t>
            </a:r>
            <a:r>
              <a:rPr sz="2400" dirty="0">
                <a:latin typeface="Calibri"/>
                <a:cs typeface="Calibri"/>
              </a:rPr>
              <a:t>is </a:t>
            </a:r>
            <a:r>
              <a:rPr sz="2400" spc="-5" dirty="0">
                <a:latin typeface="Calibri"/>
                <a:cs typeface="Calibri"/>
              </a:rPr>
              <a:t>used </a:t>
            </a:r>
            <a:r>
              <a:rPr sz="2400" dirty="0">
                <a:latin typeface="Calibri"/>
                <a:cs typeface="Calibri"/>
              </a:rPr>
              <a:t>within</a:t>
            </a:r>
            <a:r>
              <a:rPr lang="ar-EG" sz="24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specific </a:t>
            </a:r>
            <a:r>
              <a:rPr sz="2400" spc="-5" dirty="0">
                <a:latin typeface="Calibri"/>
                <a:cs typeface="Calibri"/>
              </a:rPr>
              <a:t>boundaries </a:t>
            </a:r>
            <a:r>
              <a:rPr sz="2400" spc="-10" dirty="0">
                <a:latin typeface="Calibri"/>
                <a:cs typeface="Calibri"/>
              </a:rPr>
              <a:t>that </a:t>
            </a:r>
            <a:r>
              <a:rPr sz="2400" spc="-5" dirty="0">
                <a:latin typeface="Calibri"/>
                <a:cs typeface="Calibri"/>
              </a:rPr>
              <a:t>depend on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one or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more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input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variables.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1400" y="1524000"/>
            <a:ext cx="3873499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676400" y="2133600"/>
            <a:ext cx="4312920" cy="2221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880"/>
              </a:lnSpc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5-</a:t>
            </a:r>
            <a:r>
              <a:rPr sz="2400" b="1" spc="-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Financial</a:t>
            </a:r>
            <a:r>
              <a:rPr sz="2400" b="1" spc="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5" dirty="0">
                <a:solidFill>
                  <a:srgbClr val="FF0000"/>
                </a:solidFill>
                <a:latin typeface="Calibri"/>
                <a:cs typeface="Calibri"/>
              </a:rPr>
              <a:t>Feasibility</a:t>
            </a:r>
            <a:r>
              <a:rPr sz="2400" b="1" spc="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Analysis</a:t>
            </a:r>
            <a:endParaRPr sz="2400" dirty="0">
              <a:latin typeface="Calibri"/>
              <a:cs typeface="Calibri"/>
            </a:endParaRPr>
          </a:p>
          <a:p>
            <a:pPr marL="12700"/>
            <a:r>
              <a:rPr sz="2400" b="1" spc="-10" dirty="0">
                <a:latin typeface="Calibri"/>
                <a:cs typeface="Calibri"/>
              </a:rPr>
              <a:t>Financial</a:t>
            </a:r>
            <a:r>
              <a:rPr sz="2400" b="1" spc="2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</a:t>
            </a:r>
            <a:r>
              <a:rPr sz="2400" b="1" spc="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Analysis</a:t>
            </a:r>
            <a:endParaRPr sz="2400" dirty="0">
              <a:latin typeface="Calibri"/>
              <a:cs typeface="Calibri"/>
            </a:endParaRPr>
          </a:p>
          <a:p>
            <a:pPr marL="12700" marR="5080">
              <a:spcBef>
                <a:spcPts val="5"/>
              </a:spcBef>
              <a:buAutoNum type="arabicPeriod"/>
              <a:tabLst>
                <a:tab pos="315595" algn="l"/>
              </a:tabLst>
            </a:pPr>
            <a:r>
              <a:rPr sz="2400" b="1" spc="-5" dirty="0">
                <a:latin typeface="Calibri"/>
                <a:cs typeface="Calibri"/>
              </a:rPr>
              <a:t>Comparison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between</a:t>
            </a:r>
            <a:r>
              <a:rPr sz="2400" b="1" spc="3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Economic </a:t>
            </a:r>
            <a:r>
              <a:rPr sz="2400" b="1" spc="-5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</a:t>
            </a:r>
            <a:r>
              <a:rPr sz="2400" b="1" spc="5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Analysis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and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Financial 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</a:t>
            </a:r>
            <a:r>
              <a:rPr sz="2400" b="1" spc="5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Analysis.</a:t>
            </a:r>
            <a:endParaRPr sz="2400" dirty="0">
              <a:latin typeface="Calibri"/>
              <a:cs typeface="Calibri"/>
            </a:endParaRPr>
          </a:p>
          <a:p>
            <a:pPr marL="314325" indent="-302260">
              <a:buAutoNum type="arabicPeriod"/>
              <a:tabLst>
                <a:tab pos="314960" algn="l"/>
              </a:tabLst>
            </a:pPr>
            <a:r>
              <a:rPr sz="2400" b="1" spc="-10" dirty="0">
                <a:latin typeface="Calibri"/>
                <a:cs typeface="Calibri"/>
              </a:rPr>
              <a:t>Analysis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Methods.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10400" y="1670050"/>
            <a:ext cx="4160520" cy="35179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447800" y="1400537"/>
            <a:ext cx="5486400" cy="37061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Financial</a:t>
            </a:r>
            <a:r>
              <a:rPr sz="2400" spc="-5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Feasibility</a:t>
            </a:r>
            <a:endParaRPr sz="2400" dirty="0">
              <a:latin typeface="Arial Black"/>
              <a:cs typeface="Arial Black"/>
            </a:endParaRPr>
          </a:p>
          <a:p>
            <a:pPr marL="12700"/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endParaRPr sz="2400" dirty="0">
              <a:latin typeface="Arial Black"/>
              <a:cs typeface="Arial Black"/>
            </a:endParaRPr>
          </a:p>
          <a:p>
            <a:pPr marL="12700" marR="5080"/>
            <a:r>
              <a:rPr sz="2400" dirty="0">
                <a:latin typeface="Calibri"/>
                <a:cs typeface="Calibri"/>
              </a:rPr>
              <a:t>A </a:t>
            </a:r>
            <a:r>
              <a:rPr sz="2400" spc="-5" dirty="0">
                <a:latin typeface="Calibri"/>
                <a:cs typeface="Calibri"/>
              </a:rPr>
              <a:t>financial feasibility study </a:t>
            </a:r>
            <a:r>
              <a:rPr sz="2400" dirty="0">
                <a:latin typeface="Calibri"/>
                <a:cs typeface="Calibri"/>
              </a:rPr>
              <a:t>is a</a:t>
            </a:r>
            <a:r>
              <a:rPr lang="ar-EG"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comprehensive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analysis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and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evaluation </a:t>
            </a:r>
            <a:r>
              <a:rPr sz="2400" spc="-5" dirty="0">
                <a:latin typeface="Calibri"/>
                <a:cs typeface="Calibri"/>
              </a:rPr>
              <a:t>of </a:t>
            </a:r>
            <a:r>
              <a:rPr sz="2400" dirty="0">
                <a:latin typeface="Calibri"/>
                <a:cs typeface="Calibri"/>
              </a:rPr>
              <a:t>the </a:t>
            </a:r>
            <a:r>
              <a:rPr sz="2400" spc="-5" dirty="0">
                <a:latin typeface="Calibri"/>
                <a:cs typeface="Calibri"/>
              </a:rPr>
              <a:t>financial aspects </a:t>
            </a:r>
            <a:r>
              <a:rPr sz="2400" spc="-10" dirty="0">
                <a:latin typeface="Calibri"/>
                <a:cs typeface="Calibri"/>
              </a:rPr>
              <a:t>of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 </a:t>
            </a:r>
            <a:r>
              <a:rPr sz="2400" spc="-15" dirty="0">
                <a:latin typeface="Calibri"/>
                <a:cs typeface="Calibri"/>
              </a:rPr>
              <a:t>proposed </a:t>
            </a:r>
            <a:r>
              <a:rPr sz="2400" spc="-10" dirty="0">
                <a:latin typeface="Calibri"/>
                <a:cs typeface="Calibri"/>
              </a:rPr>
              <a:t>project, investment, </a:t>
            </a:r>
            <a:r>
              <a:rPr sz="2400" spc="-5" dirty="0">
                <a:latin typeface="Calibri"/>
                <a:cs typeface="Calibri"/>
              </a:rPr>
              <a:t>or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business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venture.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The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primary</a:t>
            </a:r>
            <a:r>
              <a:rPr lang="ar-EG"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purpose of such </a:t>
            </a:r>
            <a:r>
              <a:rPr sz="2400" dirty="0">
                <a:latin typeface="Calibri"/>
                <a:cs typeface="Calibri"/>
              </a:rPr>
              <a:t>a </a:t>
            </a:r>
            <a:r>
              <a:rPr sz="2400" spc="-5" dirty="0">
                <a:latin typeface="Calibri"/>
                <a:cs typeface="Calibri"/>
              </a:rPr>
              <a:t>study </a:t>
            </a:r>
            <a:r>
              <a:rPr sz="2400" dirty="0">
                <a:latin typeface="Calibri"/>
                <a:cs typeface="Calibri"/>
              </a:rPr>
              <a:t>is </a:t>
            </a:r>
            <a:r>
              <a:rPr sz="2400" spc="-15" dirty="0">
                <a:latin typeface="Calibri"/>
                <a:cs typeface="Calibri"/>
              </a:rPr>
              <a:t>to </a:t>
            </a:r>
            <a:r>
              <a:rPr sz="2400" spc="-10" dirty="0">
                <a:latin typeface="Calibri"/>
                <a:cs typeface="Calibri"/>
              </a:rPr>
              <a:t>assess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whether the</a:t>
            </a:r>
            <a:r>
              <a:rPr sz="2400" spc="-10" dirty="0">
                <a:latin typeface="Calibri"/>
                <a:cs typeface="Calibri"/>
              </a:rPr>
              <a:t> project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or</a:t>
            </a:r>
            <a:r>
              <a:rPr sz="2400" spc="-15" dirty="0">
                <a:latin typeface="Calibri"/>
                <a:cs typeface="Calibri"/>
              </a:rPr>
              <a:t> venture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lang="ar-EG"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financially </a:t>
            </a:r>
            <a:r>
              <a:rPr sz="2400" dirty="0">
                <a:latin typeface="Calibri"/>
                <a:cs typeface="Calibri"/>
              </a:rPr>
              <a:t>viable and if it </a:t>
            </a:r>
            <a:r>
              <a:rPr sz="2400" spc="-20" dirty="0">
                <a:latin typeface="Calibri"/>
                <a:cs typeface="Calibri"/>
              </a:rPr>
              <a:t>makes</a:t>
            </a:r>
            <a:r>
              <a:rPr lang="ar-EG"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economic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sense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to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proceed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it.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1371600"/>
            <a:ext cx="4157979" cy="4050664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295400" y="1391262"/>
            <a:ext cx="5739626" cy="4075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12190"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Financial</a:t>
            </a:r>
            <a:r>
              <a:rPr sz="2400" spc="-9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Feasibility </a:t>
            </a:r>
            <a:r>
              <a:rPr sz="2400" spc="-78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endParaRPr sz="2400" dirty="0">
              <a:latin typeface="Arial Black"/>
              <a:cs typeface="Arial Black"/>
            </a:endParaRPr>
          </a:p>
          <a:p>
            <a:pPr marL="12700" marR="5080">
              <a:lnSpc>
                <a:spcPct val="100099"/>
              </a:lnSpc>
            </a:pPr>
            <a:r>
              <a:rPr sz="2400" spc="-10" dirty="0">
                <a:latin typeface="Calibri"/>
                <a:cs typeface="Calibri"/>
              </a:rPr>
              <a:t>Projects </a:t>
            </a:r>
            <a:r>
              <a:rPr lang="ar-EG" sz="2400" dirty="0" err="1">
                <a:latin typeface="Calibri"/>
                <a:cs typeface="Calibri"/>
              </a:rPr>
              <a:t>that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are </a:t>
            </a:r>
            <a:r>
              <a:rPr sz="2400" spc="-5" dirty="0">
                <a:latin typeface="Calibri"/>
                <a:cs typeface="Calibri"/>
              </a:rPr>
              <a:t>not </a:t>
            </a:r>
            <a:r>
              <a:rPr sz="2400" spc="-10" dirty="0">
                <a:latin typeface="Calibri"/>
                <a:cs typeface="Calibri"/>
              </a:rPr>
              <a:t>profitable</a:t>
            </a:r>
            <a:r>
              <a:rPr lang="ar-EG"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enough </a:t>
            </a:r>
            <a:r>
              <a:rPr sz="2400" spc="-15" dirty="0">
                <a:latin typeface="Calibri"/>
                <a:cs typeface="Calibri"/>
              </a:rPr>
              <a:t>to </a:t>
            </a:r>
            <a:r>
              <a:rPr sz="2400" spc="-5" dirty="0">
                <a:latin typeface="Calibri"/>
                <a:cs typeface="Calibri"/>
              </a:rPr>
              <a:t>be </a:t>
            </a:r>
            <a:r>
              <a:rPr sz="2400" spc="-10" dirty="0">
                <a:latin typeface="Calibri"/>
                <a:cs typeface="Calibri"/>
              </a:rPr>
              <a:t>pursued </a:t>
            </a:r>
            <a:r>
              <a:rPr sz="2400" spc="-15" dirty="0">
                <a:latin typeface="Calibri"/>
                <a:cs typeface="Calibri"/>
              </a:rPr>
              <a:t>by </a:t>
            </a:r>
            <a:r>
              <a:rPr sz="2400" dirty="0">
                <a:latin typeface="Calibri"/>
                <a:cs typeface="Calibri"/>
              </a:rPr>
              <a:t>a </a:t>
            </a:r>
            <a:r>
              <a:rPr sz="2400" spc="-15" dirty="0">
                <a:latin typeface="Calibri"/>
                <a:cs typeface="Calibri"/>
              </a:rPr>
              <a:t>private</a:t>
            </a:r>
            <a:r>
              <a:rPr lang="ar-EG"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party </a:t>
            </a:r>
            <a:r>
              <a:rPr sz="2400" spc="-10" dirty="0">
                <a:latin typeface="Calibri"/>
                <a:cs typeface="Calibri"/>
              </a:rPr>
              <a:t>can </a:t>
            </a:r>
            <a:r>
              <a:rPr sz="2400" spc="-5" dirty="0">
                <a:latin typeface="Calibri"/>
                <a:cs typeface="Calibri"/>
              </a:rPr>
              <a:t>be </a:t>
            </a:r>
            <a:r>
              <a:rPr sz="2400" spc="-10" dirty="0">
                <a:latin typeface="Calibri"/>
                <a:cs typeface="Calibri"/>
              </a:rPr>
              <a:t>pursued as </a:t>
            </a:r>
            <a:r>
              <a:rPr sz="2400" dirty="0">
                <a:latin typeface="Calibri"/>
                <a:cs typeface="Calibri"/>
              </a:rPr>
              <a:t>PPP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projects </a:t>
            </a:r>
            <a:r>
              <a:rPr sz="2400" dirty="0">
                <a:latin typeface="Calibri"/>
                <a:cs typeface="Calibri"/>
              </a:rPr>
              <a:t>with </a:t>
            </a:r>
            <a:r>
              <a:rPr sz="2400" spc="-5" dirty="0">
                <a:latin typeface="Calibri"/>
                <a:cs typeface="Calibri"/>
              </a:rPr>
              <a:t>some </a:t>
            </a:r>
            <a:r>
              <a:rPr sz="2400" spc="-10" dirty="0">
                <a:latin typeface="Calibri"/>
                <a:cs typeface="Calibri"/>
              </a:rPr>
              <a:t>level </a:t>
            </a:r>
            <a:r>
              <a:rPr sz="2400" spc="-5" dirty="0">
                <a:latin typeface="Calibri"/>
                <a:cs typeface="Calibri"/>
              </a:rPr>
              <a:t>of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government </a:t>
            </a:r>
            <a:r>
              <a:rPr sz="2400" spc="-5" dirty="0">
                <a:latin typeface="Calibri"/>
                <a:cs typeface="Calibri"/>
              </a:rPr>
              <a:t>financial support </a:t>
            </a:r>
            <a:r>
              <a:rPr sz="2400" dirty="0">
                <a:latin typeface="Calibri"/>
                <a:cs typeface="Calibri"/>
              </a:rPr>
              <a:t>if</a:t>
            </a:r>
            <a:r>
              <a:rPr lang="ar-EG"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they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are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more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suitable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to</a:t>
            </a:r>
            <a:r>
              <a:rPr sz="2400" spc="-5" dirty="0">
                <a:latin typeface="Calibri"/>
                <a:cs typeface="Calibri"/>
              </a:rPr>
              <a:t> be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pursued by </a:t>
            </a:r>
            <a:r>
              <a:rPr sz="2400" spc="-5" dirty="0">
                <a:latin typeface="Calibri"/>
                <a:cs typeface="Calibri"/>
              </a:rPr>
              <a:t>such party </a:t>
            </a:r>
            <a:r>
              <a:rPr sz="2400" dirty="0">
                <a:latin typeface="Calibri"/>
                <a:cs typeface="Calibri"/>
              </a:rPr>
              <a:t>in </a:t>
            </a:r>
            <a:r>
              <a:rPr sz="2400" spc="-5" dirty="0">
                <a:latin typeface="Calibri"/>
                <a:cs typeface="Calibri"/>
              </a:rPr>
              <a:t>terms of</a:t>
            </a:r>
            <a:r>
              <a:rPr lang="ar-EG"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creativity and </a:t>
            </a:r>
            <a:r>
              <a:rPr sz="2400" spc="-20" dirty="0">
                <a:latin typeface="Calibri"/>
                <a:cs typeface="Calibri"/>
              </a:rPr>
              <a:t>efficiency. </a:t>
            </a:r>
            <a:r>
              <a:rPr sz="2400" dirty="0">
                <a:latin typeface="Calibri"/>
                <a:cs typeface="Calibri"/>
              </a:rPr>
              <a:t>In </a:t>
            </a:r>
            <a:r>
              <a:rPr sz="2400" spc="-5" dirty="0">
                <a:latin typeface="Calibri"/>
                <a:cs typeface="Calibri"/>
              </a:rPr>
              <a:t>this 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case, </a:t>
            </a:r>
            <a:r>
              <a:rPr sz="2400" spc="-5" dirty="0">
                <a:latin typeface="Calibri"/>
                <a:cs typeface="Calibri"/>
              </a:rPr>
              <a:t>financial feasibility </a:t>
            </a:r>
            <a:r>
              <a:rPr sz="2400" spc="-10" dirty="0">
                <a:latin typeface="Calibri"/>
                <a:cs typeface="Calibri"/>
              </a:rPr>
              <a:t>analysis</a:t>
            </a:r>
            <a:r>
              <a:rPr lang="en-US" sz="2400" spc="-10" dirty="0">
                <a:latin typeface="Calibri"/>
                <a:cs typeface="Calibri"/>
              </a:rPr>
              <a:t> </a:t>
            </a:r>
            <a:r>
              <a:rPr lang="en-US" sz="2400" spc="-5" dirty="0">
                <a:latin typeface="Calibri"/>
                <a:cs typeface="Calibri"/>
              </a:rPr>
              <a:t> needs </a:t>
            </a:r>
            <a:r>
              <a:rPr lang="en-US" sz="2400" spc="-15" dirty="0">
                <a:latin typeface="Calibri"/>
                <a:cs typeface="Calibri"/>
              </a:rPr>
              <a:t>to </a:t>
            </a:r>
            <a:r>
              <a:rPr lang="en-US" sz="2400" spc="-5" dirty="0">
                <a:latin typeface="Calibri"/>
                <a:cs typeface="Calibri"/>
              </a:rPr>
              <a:t>be </a:t>
            </a:r>
            <a:r>
              <a:rPr lang="en-US" sz="2400" spc="-10" dirty="0">
                <a:latin typeface="Calibri"/>
                <a:cs typeface="Calibri"/>
              </a:rPr>
              <a:t>conducted </a:t>
            </a:r>
            <a:r>
              <a:rPr lang="en-US" sz="2400" spc="-15" dirty="0">
                <a:latin typeface="Calibri"/>
                <a:cs typeface="Calibri"/>
              </a:rPr>
              <a:t>to </a:t>
            </a:r>
            <a:r>
              <a:rPr lang="en-US" sz="2400" spc="-5" dirty="0">
                <a:latin typeface="Calibri"/>
                <a:cs typeface="Calibri"/>
              </a:rPr>
              <a:t>ascertain </a:t>
            </a:r>
            <a:r>
              <a:rPr lang="en-US" sz="2400" spc="-530" dirty="0">
                <a:latin typeface="Calibri"/>
                <a:cs typeface="Calibri"/>
              </a:rPr>
              <a:t> </a:t>
            </a:r>
            <a:r>
              <a:rPr lang="en-US" sz="2400" spc="-5" dirty="0">
                <a:latin typeface="Calibri"/>
                <a:cs typeface="Calibri"/>
              </a:rPr>
              <a:t>an</a:t>
            </a:r>
            <a:r>
              <a:rPr lang="en-US" sz="2400" spc="5" dirty="0">
                <a:latin typeface="Calibri"/>
                <a:cs typeface="Calibri"/>
              </a:rPr>
              <a:t> </a:t>
            </a:r>
            <a:r>
              <a:rPr lang="en-US" sz="2400" spc="-15" dirty="0">
                <a:latin typeface="Calibri"/>
                <a:cs typeface="Calibri"/>
              </a:rPr>
              <a:t>appropriate</a:t>
            </a:r>
            <a:r>
              <a:rPr lang="en-US" sz="2400" dirty="0">
                <a:latin typeface="Calibri"/>
                <a:cs typeface="Calibri"/>
              </a:rPr>
              <a:t> </a:t>
            </a:r>
            <a:r>
              <a:rPr lang="en-US" sz="2400" spc="-10" dirty="0">
                <a:latin typeface="Calibri"/>
                <a:cs typeface="Calibri"/>
              </a:rPr>
              <a:t>amount</a:t>
            </a:r>
            <a:r>
              <a:rPr lang="en-US" sz="2400" spc="-5" dirty="0">
                <a:latin typeface="Calibri"/>
                <a:cs typeface="Calibri"/>
              </a:rPr>
              <a:t> </a:t>
            </a:r>
            <a:r>
              <a:rPr lang="en-US" sz="2400" spc="-10" dirty="0">
                <a:latin typeface="Calibri"/>
                <a:cs typeface="Calibri"/>
              </a:rPr>
              <a:t>of </a:t>
            </a:r>
            <a:r>
              <a:rPr lang="en-US"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government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financial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support</a:t>
            </a:r>
            <a:r>
              <a:rPr lang="ar-EG" sz="2400" spc="-5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800" y="1670050"/>
            <a:ext cx="4157979" cy="35179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371600" y="1524000"/>
            <a:ext cx="7086600" cy="37061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73355">
              <a:spcBef>
                <a:spcPts val="100"/>
              </a:spcBef>
            </a:pPr>
            <a:r>
              <a:rPr sz="2000" spc="-5" dirty="0">
                <a:solidFill>
                  <a:srgbClr val="FF0000"/>
                </a:solidFill>
                <a:latin typeface="Arial Black"/>
                <a:cs typeface="Arial Black"/>
              </a:rPr>
              <a:t>Comparison between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Economic </a:t>
            </a:r>
            <a:r>
              <a:rPr sz="2000" spc="-66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Arial Black"/>
                <a:cs typeface="Arial Black"/>
              </a:rPr>
              <a:t>Feasibility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 Analysis</a:t>
            </a:r>
            <a:r>
              <a:rPr sz="2000" spc="-1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and </a:t>
            </a:r>
            <a:r>
              <a:rPr sz="2000" spc="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Financial</a:t>
            </a:r>
            <a:r>
              <a:rPr sz="2000" spc="-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Arial Black"/>
                <a:cs typeface="Arial Black"/>
              </a:rPr>
              <a:t>Feasibility</a:t>
            </a:r>
            <a:r>
              <a:rPr sz="2000" spc="-1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endParaRPr sz="2000" dirty="0">
              <a:latin typeface="Arial Black"/>
              <a:cs typeface="Arial Black"/>
            </a:endParaRPr>
          </a:p>
          <a:p>
            <a:pPr marL="12700" marR="5080">
              <a:spcBef>
                <a:spcPts val="2405"/>
              </a:spcBef>
            </a:pP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Economic feasibility </a:t>
            </a:r>
            <a:r>
              <a:rPr sz="2000" b="1" spc="-5" dirty="0">
                <a:latin typeface="Calibri"/>
                <a:cs typeface="Calibri"/>
              </a:rPr>
              <a:t>analysis </a:t>
            </a:r>
            <a:r>
              <a:rPr sz="2000" b="1" dirty="0">
                <a:latin typeface="Calibri"/>
                <a:cs typeface="Calibri"/>
              </a:rPr>
              <a:t>is </a:t>
            </a:r>
            <a:r>
              <a:rPr sz="2000" b="1" spc="-10" dirty="0">
                <a:latin typeface="Calibri"/>
                <a:cs typeface="Calibri"/>
              </a:rPr>
              <a:t>to measure 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public </a:t>
            </a:r>
            <a:r>
              <a:rPr sz="2000" b="1" spc="-5" dirty="0">
                <a:latin typeface="Calibri"/>
                <a:cs typeface="Calibri"/>
              </a:rPr>
              <a:t>projects’ </a:t>
            </a:r>
            <a:r>
              <a:rPr sz="2000" b="1" spc="-10" dirty="0">
                <a:latin typeface="Calibri"/>
                <a:cs typeface="Calibri"/>
              </a:rPr>
              <a:t>costs </a:t>
            </a:r>
            <a:r>
              <a:rPr sz="2000" b="1" spc="-5" dirty="0">
                <a:latin typeface="Calibri"/>
                <a:cs typeface="Calibri"/>
              </a:rPr>
              <a:t>and benefits from </a:t>
            </a:r>
            <a:r>
              <a:rPr sz="2000" b="1" dirty="0">
                <a:latin typeface="Calibri"/>
                <a:cs typeface="Calibri"/>
              </a:rPr>
              <a:t>the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perspective </a:t>
            </a:r>
            <a:r>
              <a:rPr sz="2000" b="1" dirty="0">
                <a:latin typeface="Calibri"/>
                <a:cs typeface="Calibri"/>
              </a:rPr>
              <a:t>of the </a:t>
            </a:r>
            <a:r>
              <a:rPr sz="2000" b="1" spc="-5" dirty="0">
                <a:latin typeface="Calibri"/>
                <a:cs typeface="Calibri"/>
              </a:rPr>
              <a:t>entire nation (society)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and accordingly </a:t>
            </a:r>
            <a:r>
              <a:rPr sz="2000" b="1" spc="-10" dirty="0">
                <a:latin typeface="Calibri"/>
                <a:cs typeface="Calibri"/>
              </a:rPr>
              <a:t>to calculate </a:t>
            </a:r>
            <a:r>
              <a:rPr sz="2000" b="1" dirty="0">
                <a:latin typeface="Calibri"/>
                <a:cs typeface="Calibri"/>
              </a:rPr>
              <a:t>their </a:t>
            </a:r>
            <a:r>
              <a:rPr sz="2000" b="1" spc="-5" dirty="0">
                <a:latin typeface="Calibri"/>
                <a:cs typeface="Calibri"/>
              </a:rPr>
              <a:t>economic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profitability and </a:t>
            </a:r>
            <a:r>
              <a:rPr sz="2000" b="1" spc="-10" dirty="0">
                <a:latin typeface="Calibri"/>
                <a:cs typeface="Calibri"/>
              </a:rPr>
              <a:t>to determine </a:t>
            </a:r>
            <a:r>
              <a:rPr sz="2000" b="1" dirty="0">
                <a:latin typeface="Calibri"/>
                <a:cs typeface="Calibri"/>
              </a:rPr>
              <a:t>their 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feasibility.</a:t>
            </a:r>
            <a:endParaRPr sz="2000" dirty="0">
              <a:latin typeface="Calibri"/>
              <a:cs typeface="Calibri"/>
            </a:endParaRPr>
          </a:p>
          <a:p>
            <a:pPr marL="12700" marR="19685" indent="58419">
              <a:spcBef>
                <a:spcPts val="5"/>
              </a:spcBef>
            </a:pPr>
            <a:r>
              <a:rPr sz="2000" b="1" dirty="0">
                <a:latin typeface="Calibri"/>
                <a:cs typeface="Calibri"/>
              </a:rPr>
              <a:t>In </a:t>
            </a:r>
            <a:r>
              <a:rPr sz="2000" b="1" spc="-5" dirty="0">
                <a:latin typeface="Calibri"/>
                <a:cs typeface="Calibri"/>
              </a:rPr>
              <a:t>comparison,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financial feasibility </a:t>
            </a:r>
            <a:r>
              <a:rPr sz="2000" b="1" spc="-5" dirty="0">
                <a:latin typeface="Calibri"/>
                <a:cs typeface="Calibri"/>
              </a:rPr>
              <a:t>analysis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estimates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actual</a:t>
            </a:r>
            <a:r>
              <a:rPr sz="2000" b="1" spc="-10" dirty="0">
                <a:latin typeface="Calibri"/>
                <a:cs typeface="Calibri"/>
              </a:rPr>
              <a:t> monetary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 </a:t>
            </a:r>
            <a:r>
              <a:rPr sz="2000" b="1" spc="-5" dirty="0">
                <a:latin typeface="Calibri"/>
                <a:cs typeface="Calibri"/>
              </a:rPr>
              <a:t>and</a:t>
            </a:r>
            <a:r>
              <a:rPr sz="2000" b="1" spc="1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cash 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flows </a:t>
            </a:r>
            <a:r>
              <a:rPr sz="2000" b="1" spc="-5" dirty="0">
                <a:latin typeface="Calibri"/>
                <a:cs typeface="Calibri"/>
              </a:rPr>
              <a:t>from </a:t>
            </a:r>
            <a:r>
              <a:rPr sz="2000" b="1" dirty="0">
                <a:latin typeface="Calibri"/>
                <a:cs typeface="Calibri"/>
              </a:rPr>
              <a:t>the </a:t>
            </a:r>
            <a:r>
              <a:rPr sz="2000" b="1" spc="-5" dirty="0">
                <a:latin typeface="Calibri"/>
                <a:cs typeface="Calibri"/>
              </a:rPr>
              <a:t>perspective </a:t>
            </a:r>
            <a:r>
              <a:rPr sz="2000" b="1" dirty="0">
                <a:latin typeface="Calibri"/>
                <a:cs typeface="Calibri"/>
              </a:rPr>
              <a:t>of </a:t>
            </a:r>
            <a:r>
              <a:rPr sz="2000" b="1" spc="-5" dirty="0">
                <a:latin typeface="Calibri"/>
                <a:cs typeface="Calibri"/>
              </a:rPr>
              <a:t>individual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parties responsible </a:t>
            </a:r>
            <a:r>
              <a:rPr sz="2000" b="1" spc="-15" dirty="0">
                <a:latin typeface="Calibri"/>
                <a:cs typeface="Calibri"/>
              </a:rPr>
              <a:t>for </a:t>
            </a:r>
            <a:r>
              <a:rPr sz="2000" b="1" spc="-5" dirty="0">
                <a:latin typeface="Calibri"/>
                <a:cs typeface="Calibri"/>
              </a:rPr>
              <a:t>projects, </a:t>
            </a:r>
            <a:r>
              <a:rPr sz="2000" b="1" dirty="0">
                <a:latin typeface="Calibri"/>
                <a:cs typeface="Calibri"/>
              </a:rPr>
              <a:t>not the 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entire </a:t>
            </a:r>
            <a:r>
              <a:rPr sz="2000" b="1" spc="-20" dirty="0">
                <a:latin typeface="Calibri"/>
                <a:cs typeface="Calibri"/>
              </a:rPr>
              <a:t>society, </a:t>
            </a:r>
            <a:r>
              <a:rPr sz="2000" b="1" spc="-5" dirty="0">
                <a:latin typeface="Calibri"/>
                <a:cs typeface="Calibri"/>
              </a:rPr>
              <a:t>and accordingly </a:t>
            </a:r>
            <a:r>
              <a:rPr sz="2000" b="1" spc="-10" dirty="0">
                <a:latin typeface="Calibri"/>
                <a:cs typeface="Calibri"/>
              </a:rPr>
              <a:t>calculates </a:t>
            </a:r>
            <a:r>
              <a:rPr sz="2000" b="1" spc="-5" dirty="0">
                <a:latin typeface="Calibri"/>
                <a:cs typeface="Calibri"/>
              </a:rPr>
              <a:t> financial profitability </a:t>
            </a:r>
            <a:r>
              <a:rPr sz="2000" b="1" spc="-10" dirty="0">
                <a:latin typeface="Calibri"/>
                <a:cs typeface="Calibri"/>
              </a:rPr>
              <a:t>to </a:t>
            </a:r>
            <a:r>
              <a:rPr sz="2000" b="1" spc="-5" dirty="0">
                <a:latin typeface="Calibri"/>
                <a:cs typeface="Calibri"/>
              </a:rPr>
              <a:t>ascertain projects’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feasibility</a:t>
            </a:r>
            <a:r>
              <a:rPr sz="2000" b="1" spc="-15" dirty="0">
                <a:solidFill>
                  <a:srgbClr val="B7DEE8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763000" y="1099947"/>
            <a:ext cx="3070740" cy="465810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926273" y="1570037"/>
            <a:ext cx="4474527" cy="3318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spc="-20" dirty="0">
                <a:solidFill>
                  <a:srgbClr val="FF0000"/>
                </a:solidFill>
                <a:latin typeface="Calibri"/>
                <a:cs typeface="Calibri"/>
              </a:rPr>
              <a:t>Types</a:t>
            </a:r>
            <a:r>
              <a:rPr sz="2400" b="1" spc="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sz="2400" b="1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financial</a:t>
            </a:r>
            <a:r>
              <a:rPr sz="2400" b="1" spc="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5" dirty="0">
                <a:solidFill>
                  <a:srgbClr val="FF0000"/>
                </a:solidFill>
                <a:latin typeface="Calibri"/>
                <a:cs typeface="Calibri"/>
              </a:rPr>
              <a:t>feasibility</a:t>
            </a:r>
            <a:endParaRPr sz="2400" dirty="0">
              <a:latin typeface="Calibri"/>
              <a:cs typeface="Calibri"/>
            </a:endParaRPr>
          </a:p>
          <a:p>
            <a:pPr marL="12700"/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analysis</a:t>
            </a:r>
            <a:endParaRPr sz="2400" dirty="0">
              <a:latin typeface="Calibri"/>
              <a:cs typeface="Calibri"/>
            </a:endParaRPr>
          </a:p>
          <a:p>
            <a:pPr marL="12700" marR="5080"/>
            <a:r>
              <a:rPr sz="2400" dirty="0">
                <a:latin typeface="Calibri"/>
                <a:cs typeface="Calibri"/>
              </a:rPr>
              <a:t>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few</a:t>
            </a:r>
            <a:r>
              <a:rPr sz="2400" spc="-5" dirty="0">
                <a:latin typeface="Calibri"/>
                <a:cs typeface="Calibri"/>
              </a:rPr>
              <a:t> of</a:t>
            </a:r>
            <a:r>
              <a:rPr sz="2400" dirty="0">
                <a:latin typeface="Calibri"/>
                <a:cs typeface="Calibri"/>
              </a:rPr>
              <a:t> 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more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popular </a:t>
            </a:r>
            <a:r>
              <a:rPr sz="2400" dirty="0">
                <a:latin typeface="Calibri"/>
                <a:cs typeface="Calibri"/>
              </a:rPr>
              <a:t> choices when </a:t>
            </a:r>
            <a:r>
              <a:rPr sz="2400" spc="-10" dirty="0">
                <a:latin typeface="Calibri"/>
                <a:cs typeface="Calibri"/>
              </a:rPr>
              <a:t>creating </a:t>
            </a:r>
            <a:r>
              <a:rPr sz="2400" dirty="0">
                <a:latin typeface="Calibri"/>
                <a:cs typeface="Calibri"/>
              </a:rPr>
              <a:t>a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financial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feasibility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analysis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are:</a:t>
            </a:r>
            <a:endParaRPr sz="2400" dirty="0">
              <a:latin typeface="Calibri"/>
              <a:cs typeface="Calibri"/>
            </a:endParaRPr>
          </a:p>
          <a:p>
            <a:pPr marL="424180" indent="-412115">
              <a:spcBef>
                <a:spcPts val="5"/>
              </a:spcBef>
              <a:buFont typeface="Arial MT"/>
              <a:buChar char="•"/>
              <a:tabLst>
                <a:tab pos="424180" algn="l"/>
                <a:tab pos="424815" algn="l"/>
              </a:tabLst>
            </a:pPr>
            <a:r>
              <a:rPr sz="2400" spc="-10" dirty="0">
                <a:latin typeface="Calibri"/>
                <a:cs typeface="Calibri"/>
              </a:rPr>
              <a:t>Cost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Estimates,</a:t>
            </a:r>
            <a:endParaRPr sz="2400" dirty="0">
              <a:latin typeface="Calibri"/>
              <a:cs typeface="Calibri"/>
            </a:endParaRPr>
          </a:p>
          <a:p>
            <a:pPr marL="355600" indent="-343535"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alibri"/>
                <a:cs typeface="Calibri"/>
              </a:rPr>
              <a:t>Return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On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Investment,</a:t>
            </a:r>
            <a:endParaRPr sz="2400" dirty="0">
              <a:latin typeface="Calibri"/>
              <a:cs typeface="Calibri"/>
            </a:endParaRPr>
          </a:p>
          <a:p>
            <a:pPr marL="355600" indent="-343535">
              <a:lnSpc>
                <a:spcPts val="2880"/>
              </a:lnSpc>
              <a:spcBef>
                <a:spcPts val="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400" spc="-20" dirty="0">
                <a:latin typeface="Calibri"/>
                <a:cs typeface="Calibri"/>
              </a:rPr>
              <a:t>Payback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Period,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And</a:t>
            </a:r>
            <a:endParaRPr sz="2400" dirty="0">
              <a:latin typeface="Calibri"/>
              <a:cs typeface="Calibri"/>
            </a:endParaRPr>
          </a:p>
          <a:p>
            <a:pPr marL="355600" indent="-343535"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alibri"/>
                <a:cs typeface="Calibri"/>
              </a:rPr>
              <a:t>Net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Present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value.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39200" y="1337310"/>
            <a:ext cx="3119120" cy="418337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760465" y="6366509"/>
            <a:ext cx="2044064" cy="2730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95"/>
              </a:lnSpc>
            </a:pPr>
            <a:r>
              <a:rPr sz="2100" spc="-15" dirty="0">
                <a:solidFill>
                  <a:srgbClr val="FFFFFF"/>
                </a:solidFill>
                <a:latin typeface="Calibri"/>
                <a:cs typeface="Calibri"/>
                <a:hlinkClick r:id="rId3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600200" y="1524000"/>
            <a:ext cx="5896929" cy="33983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240" marR="5080">
              <a:spcBef>
                <a:spcPts val="100"/>
              </a:spcBef>
            </a:pPr>
            <a:r>
              <a:rPr sz="2000" spc="-10" dirty="0">
                <a:solidFill>
                  <a:srgbClr val="FF0000"/>
                </a:solidFill>
                <a:latin typeface="Calibri"/>
                <a:cs typeface="Calibri"/>
              </a:rPr>
              <a:t>Cost</a:t>
            </a:r>
            <a:r>
              <a:rPr sz="2000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0000"/>
                </a:solidFill>
                <a:latin typeface="Calibri"/>
                <a:cs typeface="Calibri"/>
              </a:rPr>
              <a:t>estimates</a:t>
            </a:r>
            <a:r>
              <a:rPr sz="2000" spc="-5" dirty="0">
                <a:latin typeface="Calibri"/>
                <a:cs typeface="Calibri"/>
              </a:rPr>
              <a:t>: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Cost </a:t>
            </a:r>
            <a:r>
              <a:rPr sz="2000" spc="-5" dirty="0">
                <a:latin typeface="Calibri"/>
                <a:cs typeface="Calibri"/>
              </a:rPr>
              <a:t>estimates </a:t>
            </a:r>
            <a:r>
              <a:rPr sz="2000" spc="-10" dirty="0">
                <a:latin typeface="Calibri"/>
                <a:cs typeface="Calibri"/>
              </a:rPr>
              <a:t>are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way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for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project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managers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to</a:t>
            </a:r>
            <a:r>
              <a:rPr sz="2000" spc="-15" dirty="0">
                <a:latin typeface="Calibri"/>
                <a:cs typeface="Calibri"/>
              </a:rPr>
              <a:t> forecast 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 </a:t>
            </a:r>
            <a:r>
              <a:rPr sz="2000" spc="-10" dirty="0">
                <a:latin typeface="Calibri"/>
                <a:cs typeface="Calibri"/>
              </a:rPr>
              <a:t>costs </a:t>
            </a:r>
            <a:r>
              <a:rPr sz="2000" dirty="0">
                <a:latin typeface="Calibri"/>
                <a:cs typeface="Calibri"/>
              </a:rPr>
              <a:t>and </a:t>
            </a:r>
            <a:r>
              <a:rPr sz="2000" spc="-5" dirty="0">
                <a:latin typeface="Calibri"/>
                <a:cs typeface="Calibri"/>
              </a:rPr>
              <a:t>resources </a:t>
            </a:r>
            <a:r>
              <a:rPr sz="2000" dirty="0">
                <a:latin typeface="Calibri"/>
                <a:cs typeface="Calibri"/>
              </a:rPr>
              <a:t>needed </a:t>
            </a:r>
            <a:r>
              <a:rPr sz="2000" spc="-5" dirty="0">
                <a:latin typeface="Calibri"/>
                <a:cs typeface="Calibri"/>
              </a:rPr>
              <a:t>to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carry </a:t>
            </a:r>
            <a:r>
              <a:rPr sz="2000" dirty="0">
                <a:latin typeface="Calibri"/>
                <a:cs typeface="Calibri"/>
              </a:rPr>
              <a:t>out the planned </a:t>
            </a:r>
            <a:r>
              <a:rPr sz="2000" spc="-5" dirty="0">
                <a:latin typeface="Calibri"/>
                <a:cs typeface="Calibri"/>
              </a:rPr>
              <a:t>project.. </a:t>
            </a:r>
            <a:r>
              <a:rPr sz="2000" dirty="0">
                <a:latin typeface="Calibri"/>
                <a:cs typeface="Calibri"/>
              </a:rPr>
              <a:t>The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cost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estimates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are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generally </a:t>
            </a:r>
            <a:r>
              <a:rPr sz="2000" spc="-5" dirty="0">
                <a:latin typeface="Calibri"/>
                <a:cs typeface="Calibri"/>
              </a:rPr>
              <a:t> completed </a:t>
            </a:r>
            <a:r>
              <a:rPr sz="2000" spc="-15" dirty="0">
                <a:latin typeface="Calibri"/>
                <a:cs typeface="Calibri"/>
              </a:rPr>
              <a:t>before </a:t>
            </a:r>
            <a:r>
              <a:rPr sz="2000" dirty="0">
                <a:latin typeface="Calibri"/>
                <a:cs typeface="Calibri"/>
              </a:rPr>
              <a:t>the </a:t>
            </a:r>
            <a:r>
              <a:rPr sz="2000" spc="-15" dirty="0">
                <a:latin typeface="Calibri"/>
                <a:cs typeface="Calibri"/>
              </a:rPr>
              <a:t>market </a:t>
            </a:r>
            <a:r>
              <a:rPr sz="2000" dirty="0">
                <a:latin typeface="Calibri"/>
                <a:cs typeface="Calibri"/>
              </a:rPr>
              <a:t>and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financial </a:t>
            </a:r>
            <a:r>
              <a:rPr sz="2000" spc="-5" dirty="0">
                <a:latin typeface="Calibri"/>
                <a:cs typeface="Calibri"/>
              </a:rPr>
              <a:t>feasibility study </a:t>
            </a:r>
            <a:r>
              <a:rPr sz="2000" dirty="0">
                <a:latin typeface="Calibri"/>
                <a:cs typeface="Calibri"/>
              </a:rPr>
              <a:t>is </a:t>
            </a:r>
            <a:r>
              <a:rPr sz="2000" spc="-5" dirty="0">
                <a:latin typeface="Calibri"/>
                <a:cs typeface="Calibri"/>
              </a:rPr>
              <a:t>completed, </a:t>
            </a:r>
            <a:r>
              <a:rPr sz="2000" spc="-4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15" dirty="0">
                <a:latin typeface="Calibri"/>
                <a:cs typeface="Calibri"/>
              </a:rPr>
              <a:t> you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may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need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revisit</a:t>
            </a:r>
            <a:r>
              <a:rPr lang="ar-EG"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those documents </a:t>
            </a:r>
            <a:r>
              <a:rPr sz="2000" spc="-15" dirty="0">
                <a:latin typeface="Calibri"/>
                <a:cs typeface="Calibri"/>
              </a:rPr>
              <a:t>for </a:t>
            </a:r>
            <a:r>
              <a:rPr sz="2000" spc="-10" dirty="0">
                <a:latin typeface="Calibri"/>
                <a:cs typeface="Calibri"/>
              </a:rPr>
              <a:t>reference. 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0000"/>
                </a:solidFill>
                <a:latin typeface="Calibri"/>
                <a:cs typeface="Calibri"/>
              </a:rPr>
              <a:t>ROI,</a:t>
            </a:r>
            <a:r>
              <a:rPr sz="2000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0000"/>
                </a:solidFill>
                <a:latin typeface="Calibri"/>
                <a:cs typeface="Calibri"/>
              </a:rPr>
              <a:t>or</a:t>
            </a:r>
            <a:r>
              <a:rPr sz="2000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0000"/>
                </a:solidFill>
                <a:latin typeface="Calibri"/>
                <a:cs typeface="Calibri"/>
              </a:rPr>
              <a:t>return</a:t>
            </a:r>
            <a:r>
              <a:rPr sz="2000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0000"/>
                </a:solidFill>
                <a:latin typeface="Calibri"/>
                <a:cs typeface="Calibri"/>
              </a:rPr>
              <a:t>on</a:t>
            </a:r>
            <a:r>
              <a:rPr sz="2000" spc="-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0000"/>
                </a:solidFill>
                <a:latin typeface="Calibri"/>
                <a:cs typeface="Calibri"/>
              </a:rPr>
              <a:t>investment</a:t>
            </a:r>
            <a:r>
              <a:rPr sz="2000" spc="-5" dirty="0">
                <a:solidFill>
                  <a:srgbClr val="B7DEE8"/>
                </a:solidFill>
                <a:latin typeface="Calibri"/>
                <a:cs typeface="Calibri"/>
              </a:rPr>
              <a:t>,</a:t>
            </a:r>
            <a:r>
              <a:rPr sz="2000" spc="-25" dirty="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</a:t>
            </a:r>
            <a:r>
              <a:rPr lang="ar-EG"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approximate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measure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used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to</a:t>
            </a:r>
            <a:endParaRPr sz="2000" dirty="0">
              <a:latin typeface="Calibri"/>
              <a:cs typeface="Calibri"/>
            </a:endParaRPr>
          </a:p>
          <a:p>
            <a:pPr marL="12700" marR="107314">
              <a:spcBef>
                <a:spcPts val="5"/>
              </a:spcBef>
            </a:pPr>
            <a:r>
              <a:rPr sz="2000" spc="-5" dirty="0">
                <a:latin typeface="Calibri"/>
                <a:cs typeface="Calibri"/>
              </a:rPr>
              <a:t>determine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probability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getting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positive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return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from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</a:t>
            </a:r>
            <a:r>
              <a:rPr sz="2000" spc="-10" dirty="0">
                <a:latin typeface="Calibri"/>
                <a:cs typeface="Calibri"/>
              </a:rPr>
              <a:t> investment.</a:t>
            </a:r>
            <a:endParaRPr sz="2000" dirty="0">
              <a:latin typeface="Calibri"/>
              <a:cs typeface="Calibri"/>
            </a:endParaRPr>
          </a:p>
          <a:p>
            <a:pPr marL="12700" marR="458470" algn="just"/>
            <a:r>
              <a:rPr sz="2000" dirty="0">
                <a:latin typeface="Calibri"/>
                <a:cs typeface="Calibri"/>
              </a:rPr>
              <a:t>This </a:t>
            </a:r>
            <a:r>
              <a:rPr sz="2000" spc="-5" dirty="0">
                <a:latin typeface="Calibri"/>
                <a:cs typeface="Calibri"/>
              </a:rPr>
              <a:t>measure </a:t>
            </a:r>
            <a:r>
              <a:rPr sz="2000" dirty="0">
                <a:latin typeface="Calibri"/>
                <a:cs typeface="Calibri"/>
              </a:rPr>
              <a:t>is a </a:t>
            </a:r>
            <a:r>
              <a:rPr sz="2000" spc="-15" dirty="0">
                <a:latin typeface="Calibri"/>
                <a:cs typeface="Calibri"/>
              </a:rPr>
              <a:t>ratio </a:t>
            </a:r>
            <a:r>
              <a:rPr sz="2000" spc="-5" dirty="0">
                <a:latin typeface="Calibri"/>
                <a:cs typeface="Calibri"/>
              </a:rPr>
              <a:t>comparing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gains </a:t>
            </a:r>
            <a:r>
              <a:rPr sz="2000" dirty="0">
                <a:latin typeface="Calibri"/>
                <a:cs typeface="Calibri"/>
              </a:rPr>
              <a:t>or losses </a:t>
            </a:r>
            <a:r>
              <a:rPr sz="2000" spc="-5" dirty="0">
                <a:latin typeface="Calibri"/>
                <a:cs typeface="Calibri"/>
              </a:rPr>
              <a:t>to </a:t>
            </a:r>
            <a:r>
              <a:rPr sz="2000" dirty="0">
                <a:latin typeface="Calibri"/>
                <a:cs typeface="Calibri"/>
              </a:rPr>
              <a:t>the </a:t>
            </a:r>
            <a:r>
              <a:rPr sz="2000" spc="-15" dirty="0">
                <a:latin typeface="Calibri"/>
                <a:cs typeface="Calibri"/>
              </a:rPr>
              <a:t>investment’s </a:t>
            </a:r>
            <a:r>
              <a:rPr sz="2000" spc="-4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cost.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5800" y="1524000"/>
            <a:ext cx="3517739" cy="401270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371600" y="1212597"/>
            <a:ext cx="6477000" cy="4075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z="2200" b="1" spc="-15" dirty="0">
                <a:solidFill>
                  <a:srgbClr val="FF0000"/>
                </a:solidFill>
                <a:latin typeface="Calibri"/>
                <a:cs typeface="Calibri"/>
              </a:rPr>
              <a:t>Payback </a:t>
            </a:r>
            <a:r>
              <a:rPr sz="2200" b="1" spc="-5" dirty="0">
                <a:solidFill>
                  <a:srgbClr val="FF0000"/>
                </a:solidFill>
                <a:latin typeface="Calibri"/>
                <a:cs typeface="Calibri"/>
              </a:rPr>
              <a:t>period: </a:t>
            </a:r>
            <a:r>
              <a:rPr sz="2200" dirty="0">
                <a:latin typeface="Calibri"/>
                <a:cs typeface="Calibri"/>
              </a:rPr>
              <a:t>A </a:t>
            </a:r>
            <a:r>
              <a:rPr sz="2200" spc="-5" dirty="0">
                <a:latin typeface="Calibri"/>
                <a:cs typeface="Calibri"/>
              </a:rPr>
              <a:t>payback period </a:t>
            </a:r>
            <a:r>
              <a:rPr sz="2200" dirty="0">
                <a:latin typeface="Calibri"/>
                <a:cs typeface="Calibri"/>
              </a:rPr>
              <a:t>is a 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great </a:t>
            </a:r>
            <a:r>
              <a:rPr sz="2200" spc="-20" dirty="0">
                <a:latin typeface="Calibri"/>
                <a:cs typeface="Calibri"/>
              </a:rPr>
              <a:t>way </a:t>
            </a:r>
            <a:r>
              <a:rPr sz="2200" spc="-10" dirty="0">
                <a:latin typeface="Calibri"/>
                <a:cs typeface="Calibri"/>
              </a:rPr>
              <a:t>to estimate </a:t>
            </a:r>
            <a:r>
              <a:rPr sz="2200" dirty="0">
                <a:latin typeface="Calibri"/>
                <a:cs typeface="Calibri"/>
              </a:rPr>
              <a:t>the </a:t>
            </a:r>
            <a:r>
              <a:rPr sz="2200" spc="-10" dirty="0">
                <a:latin typeface="Calibri"/>
                <a:cs typeface="Calibri"/>
              </a:rPr>
              <a:t>length </a:t>
            </a:r>
            <a:r>
              <a:rPr sz="2200" spc="-5" dirty="0">
                <a:latin typeface="Calibri"/>
                <a:cs typeface="Calibri"/>
              </a:rPr>
              <a:t>of </a:t>
            </a:r>
            <a:r>
              <a:rPr sz="2200" dirty="0">
                <a:latin typeface="Calibri"/>
                <a:cs typeface="Calibri"/>
              </a:rPr>
              <a:t>time it </a:t>
            </a:r>
            <a:r>
              <a:rPr sz="2200" spc="-484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will </a:t>
            </a:r>
            <a:r>
              <a:rPr sz="2200" spc="-25" dirty="0">
                <a:latin typeface="Calibri"/>
                <a:cs typeface="Calibri"/>
              </a:rPr>
              <a:t>take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to </a:t>
            </a:r>
            <a:r>
              <a:rPr sz="2200" spc="-5" dirty="0">
                <a:latin typeface="Calibri"/>
                <a:cs typeface="Calibri"/>
              </a:rPr>
              <a:t>break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even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on </a:t>
            </a:r>
            <a:r>
              <a:rPr sz="2200" dirty="0">
                <a:latin typeface="Calibri"/>
                <a:cs typeface="Calibri"/>
              </a:rPr>
              <a:t>an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investment.</a:t>
            </a:r>
            <a:endParaRPr sz="2200" dirty="0">
              <a:latin typeface="Calibri"/>
              <a:cs typeface="Calibri"/>
            </a:endParaRPr>
          </a:p>
          <a:p>
            <a:pPr marL="12700" marR="164465"/>
            <a:r>
              <a:rPr sz="2200" dirty="0">
                <a:latin typeface="Calibri"/>
                <a:cs typeface="Calibri"/>
              </a:rPr>
              <a:t>The </a:t>
            </a:r>
            <a:r>
              <a:rPr sz="2200" spc="-5" dirty="0">
                <a:latin typeface="Calibri"/>
                <a:cs typeface="Calibri"/>
              </a:rPr>
              <a:t>payback period </a:t>
            </a:r>
            <a:r>
              <a:rPr sz="2200" dirty="0">
                <a:latin typeface="Calibri"/>
                <a:cs typeface="Calibri"/>
              </a:rPr>
              <a:t>is </a:t>
            </a:r>
            <a:r>
              <a:rPr sz="2200" spc="-5" dirty="0">
                <a:latin typeface="Calibri"/>
                <a:cs typeface="Calibri"/>
              </a:rPr>
              <a:t>simply </a:t>
            </a:r>
            <a:r>
              <a:rPr sz="2200" dirty="0">
                <a:latin typeface="Calibri"/>
                <a:cs typeface="Calibri"/>
              </a:rPr>
              <a:t>the time it 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takes </a:t>
            </a:r>
            <a:r>
              <a:rPr sz="2200" spc="-10" dirty="0">
                <a:latin typeface="Calibri"/>
                <a:cs typeface="Calibri"/>
              </a:rPr>
              <a:t>to </a:t>
            </a:r>
            <a:r>
              <a:rPr sz="2200" spc="-15" dirty="0">
                <a:latin typeface="Calibri"/>
                <a:cs typeface="Calibri"/>
              </a:rPr>
              <a:t>pay </a:t>
            </a:r>
            <a:r>
              <a:rPr sz="2200" dirty="0">
                <a:latin typeface="Calibri"/>
                <a:cs typeface="Calibri"/>
              </a:rPr>
              <a:t>back </a:t>
            </a:r>
            <a:r>
              <a:rPr sz="2200" spc="-10" dirty="0">
                <a:latin typeface="Calibri"/>
                <a:cs typeface="Calibri"/>
              </a:rPr>
              <a:t>your investment </a:t>
            </a:r>
            <a:r>
              <a:rPr sz="2200" dirty="0">
                <a:latin typeface="Calibri"/>
                <a:cs typeface="Calibri"/>
              </a:rPr>
              <a:t>in </a:t>
            </a:r>
            <a:r>
              <a:rPr sz="2200" spc="-5" dirty="0">
                <a:latin typeface="Calibri"/>
                <a:cs typeface="Calibri"/>
              </a:rPr>
              <a:t>full. </a:t>
            </a:r>
            <a:r>
              <a:rPr sz="2200" spc="-484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Formula: </a:t>
            </a:r>
            <a:r>
              <a:rPr sz="2200" spc="-5" dirty="0">
                <a:latin typeface="Calibri"/>
                <a:cs typeface="Calibri"/>
              </a:rPr>
              <a:t>Initial </a:t>
            </a:r>
            <a:r>
              <a:rPr sz="2200" spc="-10" dirty="0">
                <a:latin typeface="Calibri"/>
                <a:cs typeface="Calibri"/>
              </a:rPr>
              <a:t>Investment/ Net </a:t>
            </a:r>
            <a:r>
              <a:rPr sz="2200" dirty="0">
                <a:latin typeface="Calibri"/>
                <a:cs typeface="Calibri"/>
              </a:rPr>
              <a:t>annual 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cash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inflow.</a:t>
            </a:r>
            <a:endParaRPr sz="2200" dirty="0">
              <a:latin typeface="Calibri"/>
              <a:cs typeface="Calibri"/>
            </a:endParaRPr>
          </a:p>
          <a:p>
            <a:pPr marL="12700" marR="132715">
              <a:spcBef>
                <a:spcPts val="5"/>
              </a:spcBef>
            </a:pPr>
            <a:r>
              <a:rPr sz="2200" b="1" spc="-15" dirty="0">
                <a:solidFill>
                  <a:srgbClr val="FF0000"/>
                </a:solidFill>
                <a:latin typeface="Calibri"/>
                <a:cs typeface="Calibri"/>
              </a:rPr>
              <a:t>Net</a:t>
            </a:r>
            <a:r>
              <a:rPr sz="2200" b="1" spc="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FF0000"/>
                </a:solidFill>
                <a:latin typeface="Calibri"/>
                <a:cs typeface="Calibri"/>
              </a:rPr>
              <a:t>present</a:t>
            </a:r>
            <a:r>
              <a:rPr sz="22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FF0000"/>
                </a:solidFill>
                <a:latin typeface="Calibri"/>
                <a:cs typeface="Calibri"/>
              </a:rPr>
              <a:t>value:</a:t>
            </a:r>
            <a:r>
              <a:rPr sz="2200" b="1" spc="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net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present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value </a:t>
            </a:r>
            <a:r>
              <a:rPr sz="2200" spc="-484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is </a:t>
            </a:r>
            <a:r>
              <a:rPr sz="2200" spc="-10" dirty="0">
                <a:latin typeface="Calibri"/>
                <a:cs typeface="Calibri"/>
              </a:rPr>
              <a:t>considered </a:t>
            </a:r>
            <a:r>
              <a:rPr sz="2200" dirty="0">
                <a:latin typeface="Calibri"/>
                <a:cs typeface="Calibri"/>
              </a:rPr>
              <a:t>a </a:t>
            </a:r>
            <a:r>
              <a:rPr sz="2200" spc="-5" dirty="0">
                <a:latin typeface="Calibri"/>
                <a:cs typeface="Calibri"/>
              </a:rPr>
              <a:t>superior method </a:t>
            </a:r>
            <a:r>
              <a:rPr sz="2200" spc="-10" dirty="0">
                <a:latin typeface="Calibri"/>
                <a:cs typeface="Calibri"/>
              </a:rPr>
              <a:t>to </a:t>
            </a:r>
            <a:r>
              <a:rPr sz="2200" dirty="0">
                <a:latin typeface="Calibri"/>
                <a:cs typeface="Calibri"/>
              </a:rPr>
              <a:t>the 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payback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period.</a:t>
            </a:r>
            <a:endParaRPr sz="2200" dirty="0">
              <a:latin typeface="Calibri"/>
              <a:cs typeface="Calibri"/>
            </a:endParaRPr>
          </a:p>
          <a:p>
            <a:pPr marL="12700" marR="42545">
              <a:spcBef>
                <a:spcPts val="5"/>
              </a:spcBef>
            </a:pPr>
            <a:r>
              <a:rPr sz="2200" dirty="0">
                <a:latin typeface="Calibri"/>
                <a:cs typeface="Calibri"/>
              </a:rPr>
              <a:t>A </a:t>
            </a:r>
            <a:r>
              <a:rPr sz="2200" spc="-10" dirty="0">
                <a:latin typeface="Calibri"/>
                <a:cs typeface="Calibri"/>
              </a:rPr>
              <a:t>negative net present value </a:t>
            </a:r>
            <a:r>
              <a:rPr sz="2200" dirty="0">
                <a:latin typeface="Calibri"/>
                <a:cs typeface="Calibri"/>
              </a:rPr>
              <a:t>means the</a:t>
            </a:r>
            <a:r>
              <a:rPr lang="en-US"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investment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would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hurt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your company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and</a:t>
            </a:r>
            <a:r>
              <a:rPr lang="en-US" sz="220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its </a:t>
            </a:r>
            <a:r>
              <a:rPr sz="2200" spc="-15" dirty="0">
                <a:latin typeface="Calibri"/>
                <a:cs typeface="Calibri"/>
              </a:rPr>
              <a:t>stakeholders. </a:t>
            </a:r>
            <a:r>
              <a:rPr sz="2200" spc="-5" dirty="0">
                <a:latin typeface="Calibri"/>
                <a:cs typeface="Calibri"/>
              </a:rPr>
              <a:t>On </a:t>
            </a:r>
            <a:r>
              <a:rPr sz="2200" dirty="0">
                <a:latin typeface="Calibri"/>
                <a:cs typeface="Calibri"/>
              </a:rPr>
              <a:t>the </a:t>
            </a:r>
            <a:r>
              <a:rPr sz="2200" spc="-5" dirty="0">
                <a:latin typeface="Calibri"/>
                <a:cs typeface="Calibri"/>
              </a:rPr>
              <a:t>other side, </a:t>
            </a:r>
            <a:r>
              <a:rPr sz="2200" dirty="0">
                <a:latin typeface="Calibri"/>
                <a:cs typeface="Calibri"/>
              </a:rPr>
              <a:t>a 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positive net current value indicates </a:t>
            </a:r>
            <a:r>
              <a:rPr sz="2200" spc="-5" dirty="0">
                <a:latin typeface="Calibri"/>
                <a:cs typeface="Calibri"/>
              </a:rPr>
              <a:t>that </a:t>
            </a:r>
            <a:r>
              <a:rPr sz="2200" dirty="0">
                <a:latin typeface="Calibri"/>
                <a:cs typeface="Calibri"/>
              </a:rPr>
              <a:t> the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project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will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be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successful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in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long</a:t>
            </a:r>
            <a:r>
              <a:rPr lang="ar-EG" sz="2200" spc="-5" dirty="0">
                <a:latin typeface="Calibri"/>
                <a:cs typeface="Calibri"/>
              </a:rPr>
              <a:t> </a:t>
            </a:r>
            <a:r>
              <a:rPr lang="en-US" sz="2200" spc="-5" dirty="0">
                <a:latin typeface="Calibri"/>
                <a:cs typeface="Calibri"/>
              </a:rPr>
              <a:t>term.</a:t>
            </a:r>
            <a:endParaRPr sz="2200" dirty="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82000" y="1371600"/>
            <a:ext cx="3657600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4945635" y="6299834"/>
            <a:ext cx="2040889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100" spc="-15" dirty="0">
                <a:solidFill>
                  <a:srgbClr val="FFFFFF"/>
                </a:solidFill>
                <a:latin typeface="Calibri"/>
                <a:cs typeface="Calibri"/>
                <a:hlinkClick r:id="rId3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ECA5F8-676B-4122-9326-5D2130FC7A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D53250-8E9B-49B1-85AF-1DB27799C5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</TotalTime>
  <Words>1738</Words>
  <Application>Microsoft Office PowerPoint</Application>
  <PresentationFormat>Widescreen</PresentationFormat>
  <Paragraphs>106</Paragraphs>
  <Slides>33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Algerian</vt:lpstr>
      <vt:lpstr>Aptos</vt:lpstr>
      <vt:lpstr>Arial</vt:lpstr>
      <vt:lpstr>Arial Black</vt:lpstr>
      <vt:lpstr>Arial MT</vt:lpstr>
      <vt:lpstr>Book Antiqua</vt:lpstr>
      <vt:lpstr>Calibri</vt:lpstr>
      <vt:lpstr>Tajawal Medium</vt:lpstr>
      <vt:lpstr>Office Theme</vt:lpstr>
      <vt:lpstr>1_نسق Office</vt:lpstr>
      <vt:lpstr>PowerPoint Presentation</vt:lpstr>
      <vt:lpstr>Demand Estimation. Benefit Estimation.</vt:lpstr>
      <vt:lpstr>Demand Estimation</vt:lpstr>
      <vt:lpstr>PowerPoint Presentation</vt:lpstr>
      <vt:lpstr>PowerPoint Presentation</vt:lpstr>
      <vt:lpstr>1- Consumer Interviews :</vt:lpstr>
      <vt:lpstr>1- Consumer Interviews :</vt:lpstr>
      <vt:lpstr>PowerPoint Presentation</vt:lpstr>
      <vt:lpstr>2- Market Experiments :</vt:lpstr>
      <vt:lpstr>PowerPoint Presentation</vt:lpstr>
      <vt:lpstr>PowerPoint Presentation</vt:lpstr>
      <vt:lpstr>Benefit estimation</vt:lpstr>
      <vt:lpstr>Benefit estimation starts with the identification of benefit items.</vt:lpstr>
      <vt:lpstr>Benefit estimation</vt:lpstr>
      <vt:lpstr>3- Cost Estimation</vt:lpstr>
      <vt:lpstr>PowerPoint Presentation</vt:lpstr>
      <vt:lpstr>PowerPoint Presentation</vt:lpstr>
      <vt:lpstr>- To review the feasibility of investment projects, contingency reserves must be included as a cost item.</vt:lpstr>
      <vt:lpstr>Economic Feasibility Evaluation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د.أبوالمجد</dc:creator>
  <cp:lastModifiedBy>Gitex</cp:lastModifiedBy>
  <cp:revision>6</cp:revision>
  <dcterms:created xsi:type="dcterms:W3CDTF">2023-10-14T06:41:36Z</dcterms:created>
  <dcterms:modified xsi:type="dcterms:W3CDTF">2024-10-11T04:12:11Z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2023-10-10T00:00:00Z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2023-10-14T00:00:00Z</vt:filetime>
  </property>
</Properties>
</file>