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5"/>
  </p:notesMasterIdLst>
  <p:sldIdLst>
    <p:sldId id="304" r:id="rId2"/>
    <p:sldId id="387" r:id="rId3"/>
    <p:sldId id="388" r:id="rId4"/>
    <p:sldId id="389" r:id="rId5"/>
    <p:sldId id="390" r:id="rId6"/>
    <p:sldId id="391" r:id="rId7"/>
    <p:sldId id="395" r:id="rId8"/>
    <p:sldId id="429" r:id="rId9"/>
    <p:sldId id="428" r:id="rId10"/>
    <p:sldId id="427" r:id="rId11"/>
    <p:sldId id="426" r:id="rId12"/>
    <p:sldId id="425" r:id="rId13"/>
    <p:sldId id="424" r:id="rId14"/>
    <p:sldId id="423" r:id="rId15"/>
    <p:sldId id="422" r:id="rId16"/>
    <p:sldId id="421" r:id="rId17"/>
    <p:sldId id="420" r:id="rId18"/>
    <p:sldId id="419" r:id="rId19"/>
    <p:sldId id="418" r:id="rId20"/>
    <p:sldId id="417" r:id="rId21"/>
    <p:sldId id="416" r:id="rId22"/>
    <p:sldId id="415" r:id="rId23"/>
    <p:sldId id="414" r:id="rId24"/>
    <p:sldId id="413" r:id="rId25"/>
    <p:sldId id="412" r:id="rId26"/>
    <p:sldId id="410" r:id="rId27"/>
    <p:sldId id="409" r:id="rId28"/>
    <p:sldId id="408" r:id="rId29"/>
    <p:sldId id="407" r:id="rId30"/>
    <p:sldId id="406" r:id="rId31"/>
    <p:sldId id="405" r:id="rId32"/>
    <p:sldId id="404" r:id="rId33"/>
    <p:sldId id="403" r:id="rId34"/>
    <p:sldId id="402" r:id="rId35"/>
    <p:sldId id="401" r:id="rId36"/>
    <p:sldId id="400" r:id="rId37"/>
    <p:sldId id="399" r:id="rId38"/>
    <p:sldId id="398" r:id="rId39"/>
    <p:sldId id="396" r:id="rId40"/>
    <p:sldId id="397" r:id="rId41"/>
    <p:sldId id="394" r:id="rId42"/>
    <p:sldId id="39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629"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25E671-9BEB-499C-9ABF-A22B4E1DEEB0}" type="doc">
      <dgm:prSet loTypeId="urn:microsoft.com/office/officeart/2005/8/layout/pyramid1" loCatId="pyramid" qsTypeId="urn:microsoft.com/office/officeart/2005/8/quickstyle/3d1" qsCatId="3D" csTypeId="urn:microsoft.com/office/officeart/2005/8/colors/accent1_2" csCatId="accent1" phldr="1"/>
      <dgm:spPr/>
      <dgm:t>
        <a:bodyPr/>
        <a:lstStyle/>
        <a:p>
          <a:endParaRPr lang="en-US"/>
        </a:p>
      </dgm:t>
    </dgm:pt>
    <dgm:pt modelId="{CA83B4B8-AD74-4105-9FBA-1261B5B89E50}">
      <dgm:prSet phldrT="[Text]" custT="1"/>
      <dgm:spPr>
        <a:xfrm>
          <a:off x="2190700" y="0"/>
          <a:ext cx="4095799" cy="2086741"/>
        </a:xfrm>
        <a:prstGeom prst="trapezoid">
          <a:avLst>
            <a:gd name="adj" fmla="val 98139"/>
          </a:avLst>
        </a:prstGeom>
        <a:solidFill>
          <a:srgbClr val="FF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pPr rtl="1">
            <a:buNone/>
          </a:pPr>
          <a:r>
            <a:rPr lang="ar-SA" sz="4000" dirty="0">
              <a:solidFill>
                <a:srgbClr val="000000">
                  <a:hueOff val="0"/>
                  <a:satOff val="0"/>
                  <a:lumOff val="0"/>
                  <a:alphaOff val="0"/>
                </a:srgbClr>
              </a:solidFill>
              <a:latin typeface="Arial"/>
              <a:ea typeface="+mn-ea"/>
              <a:cs typeface="Arial" panose="020B0604020202020204" pitchFamily="34" charset="0"/>
            </a:rPr>
            <a:t>الرفض الكام</a:t>
          </a:r>
          <a:r>
            <a:rPr lang="ar-EG" sz="4000" dirty="0">
              <a:solidFill>
                <a:srgbClr val="000000">
                  <a:hueOff val="0"/>
                  <a:satOff val="0"/>
                  <a:lumOff val="0"/>
                  <a:alphaOff val="0"/>
                </a:srgbClr>
              </a:solidFill>
              <a:latin typeface="Arial"/>
              <a:ea typeface="+mn-ea"/>
              <a:cs typeface="Arial" panose="020B0604020202020204" pitchFamily="34" charset="0"/>
            </a:rPr>
            <a:t>ل</a:t>
          </a:r>
          <a:endParaRPr lang="en-US" sz="4000" dirty="0">
            <a:solidFill>
              <a:srgbClr val="000000">
                <a:hueOff val="0"/>
                <a:satOff val="0"/>
                <a:lumOff val="0"/>
                <a:alphaOff val="0"/>
              </a:srgbClr>
            </a:solidFill>
            <a:latin typeface="Arial"/>
            <a:ea typeface="+mn-ea"/>
            <a:cs typeface="+mn-cs"/>
          </a:endParaRPr>
        </a:p>
      </dgm:t>
    </dgm:pt>
    <dgm:pt modelId="{06D8F7E5-CBA2-4F75-943C-95D5CB7481F2}" type="parTrans" cxnId="{B1FE9065-A56F-4496-92FE-18DE4543F834}">
      <dgm:prSet/>
      <dgm:spPr/>
      <dgm:t>
        <a:bodyPr/>
        <a:lstStyle/>
        <a:p>
          <a:endParaRPr lang="en-US"/>
        </a:p>
      </dgm:t>
    </dgm:pt>
    <dgm:pt modelId="{7F0ED525-88F4-4D53-B9AF-604076AD197E}" type="sibTrans" cxnId="{B1FE9065-A56F-4496-92FE-18DE4543F834}">
      <dgm:prSet/>
      <dgm:spPr/>
      <dgm:t>
        <a:bodyPr/>
        <a:lstStyle/>
        <a:p>
          <a:endParaRPr lang="en-US"/>
        </a:p>
      </dgm:t>
    </dgm:pt>
    <dgm:pt modelId="{CD52DA16-2E34-476C-A55C-6BA404E5A0E0}">
      <dgm:prSet phldrT="[Text]"/>
      <dgm:spPr>
        <a:xfrm>
          <a:off x="1701907" y="2086741"/>
          <a:ext cx="5073385" cy="498063"/>
        </a:xfrm>
        <a:prstGeom prst="trapezoid">
          <a:avLst>
            <a:gd name="adj" fmla="val 98139"/>
          </a:avLst>
        </a:prstGeom>
        <a:solidFill>
          <a:srgbClr val="FFC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pPr>
            <a:buNone/>
          </a:pPr>
          <a:r>
            <a:rPr lang="ar-SA" dirty="0">
              <a:solidFill>
                <a:srgbClr val="000000">
                  <a:hueOff val="0"/>
                  <a:satOff val="0"/>
                  <a:lumOff val="0"/>
                  <a:alphaOff val="0"/>
                </a:srgbClr>
              </a:solidFill>
              <a:latin typeface="Arial"/>
              <a:ea typeface="+mn-ea"/>
              <a:cs typeface="Arial" panose="020B0604020202020204" pitchFamily="34" charset="0"/>
            </a:rPr>
            <a:t>عدم المبالا</a:t>
          </a:r>
          <a:r>
            <a:rPr lang="ar-EG" dirty="0">
              <a:solidFill>
                <a:srgbClr val="000000">
                  <a:hueOff val="0"/>
                  <a:satOff val="0"/>
                  <a:lumOff val="0"/>
                  <a:alphaOff val="0"/>
                </a:srgbClr>
              </a:solidFill>
              <a:latin typeface="Arial"/>
              <a:ea typeface="+mn-ea"/>
              <a:cs typeface="Arial" panose="020B0604020202020204" pitchFamily="34" charset="0"/>
            </a:rPr>
            <a:t>ة</a:t>
          </a:r>
          <a:r>
            <a:rPr lang="ar-SA" dirty="0">
              <a:solidFill>
                <a:srgbClr val="000000">
                  <a:hueOff val="0"/>
                  <a:satOff val="0"/>
                  <a:lumOff val="0"/>
                  <a:alphaOff val="0"/>
                </a:srgbClr>
              </a:solidFill>
              <a:latin typeface="Arial"/>
              <a:ea typeface="+mn-ea"/>
              <a:cs typeface="Arial" panose="020B0604020202020204" pitchFamily="34" charset="0"/>
            </a:rPr>
            <a:t> وعدم الاهتمام</a:t>
          </a:r>
          <a:endParaRPr lang="en-US" dirty="0">
            <a:solidFill>
              <a:srgbClr val="000000">
                <a:hueOff val="0"/>
                <a:satOff val="0"/>
                <a:lumOff val="0"/>
                <a:alphaOff val="0"/>
              </a:srgbClr>
            </a:solidFill>
            <a:latin typeface="Arial"/>
            <a:ea typeface="+mn-ea"/>
            <a:cs typeface="+mn-cs"/>
          </a:endParaRPr>
        </a:p>
      </dgm:t>
    </dgm:pt>
    <dgm:pt modelId="{D825B977-049D-41C4-90C2-924382F5A56F}" type="parTrans" cxnId="{3BC2D6C3-5CD9-41F1-A458-723F24F4A9D3}">
      <dgm:prSet/>
      <dgm:spPr/>
      <dgm:t>
        <a:bodyPr/>
        <a:lstStyle/>
        <a:p>
          <a:endParaRPr lang="en-US"/>
        </a:p>
      </dgm:t>
    </dgm:pt>
    <dgm:pt modelId="{1CA50238-4BEE-4A54-915D-112A13B36464}" type="sibTrans" cxnId="{3BC2D6C3-5CD9-41F1-A458-723F24F4A9D3}">
      <dgm:prSet/>
      <dgm:spPr/>
      <dgm:t>
        <a:bodyPr/>
        <a:lstStyle/>
        <a:p>
          <a:endParaRPr lang="en-US"/>
        </a:p>
      </dgm:t>
    </dgm:pt>
    <dgm:pt modelId="{A9148689-645E-49C0-9D96-F3CB9F1658E5}">
      <dgm:prSet phldrT="[Text]"/>
      <dgm:spPr>
        <a:xfrm>
          <a:off x="872092" y="2579150"/>
          <a:ext cx="6820039" cy="889891"/>
        </a:xfrm>
        <a:prstGeom prst="trapezoid">
          <a:avLst>
            <a:gd name="adj" fmla="val 98139"/>
          </a:avLst>
        </a:prstGeom>
        <a:solidFill>
          <a:srgbClr val="00B0F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pPr>
            <a:buNone/>
          </a:pPr>
          <a:r>
            <a:rPr lang="ar-SA" dirty="0">
              <a:solidFill>
                <a:srgbClr val="000000">
                  <a:hueOff val="0"/>
                  <a:satOff val="0"/>
                  <a:lumOff val="0"/>
                  <a:alphaOff val="0"/>
                </a:srgbClr>
              </a:solidFill>
              <a:latin typeface="Arial"/>
              <a:ea typeface="+mn-ea"/>
              <a:cs typeface="Arial" panose="020B0604020202020204" pitchFamily="34" charset="0"/>
            </a:rPr>
            <a:t>الاستعداد للتفاهم والمناقشة</a:t>
          </a:r>
          <a:endParaRPr lang="en-US" dirty="0">
            <a:solidFill>
              <a:srgbClr val="000000">
                <a:hueOff val="0"/>
                <a:satOff val="0"/>
                <a:lumOff val="0"/>
                <a:alphaOff val="0"/>
              </a:srgbClr>
            </a:solidFill>
            <a:latin typeface="Arial"/>
            <a:ea typeface="+mn-ea"/>
            <a:cs typeface="+mn-cs"/>
          </a:endParaRPr>
        </a:p>
      </dgm:t>
    </dgm:pt>
    <dgm:pt modelId="{96EACADE-D590-4783-BAE4-E393D40D766B}" type="parTrans" cxnId="{1C1D8B48-F484-43D4-ACB1-A0AC0039174E}">
      <dgm:prSet/>
      <dgm:spPr/>
      <dgm:t>
        <a:bodyPr/>
        <a:lstStyle/>
        <a:p>
          <a:endParaRPr lang="en-US"/>
        </a:p>
      </dgm:t>
    </dgm:pt>
    <dgm:pt modelId="{BE4721A8-5419-410F-9CCC-0094D2091099}" type="sibTrans" cxnId="{1C1D8B48-F484-43D4-ACB1-A0AC0039174E}">
      <dgm:prSet/>
      <dgm:spPr/>
      <dgm:t>
        <a:bodyPr/>
        <a:lstStyle/>
        <a:p>
          <a:endParaRPr lang="en-US"/>
        </a:p>
      </dgm:t>
    </dgm:pt>
    <dgm:pt modelId="{0AAC85DB-DC6E-49C3-B946-F76527863198}">
      <dgm:prSet phldrT="[Text]"/>
      <dgm:spPr>
        <a:xfrm>
          <a:off x="0" y="3474696"/>
          <a:ext cx="8477200" cy="844295"/>
        </a:xfrm>
        <a:prstGeom prst="trapezoid">
          <a:avLst>
            <a:gd name="adj" fmla="val 98139"/>
          </a:avLst>
        </a:prstGeom>
        <a:solidFill>
          <a:srgbClr val="92D05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pPr>
            <a:buNone/>
          </a:pPr>
          <a:r>
            <a:rPr lang="ar-SA" dirty="0">
              <a:solidFill>
                <a:srgbClr val="000000">
                  <a:hueOff val="0"/>
                  <a:satOff val="0"/>
                  <a:lumOff val="0"/>
                  <a:alphaOff val="0"/>
                </a:srgbClr>
              </a:solidFill>
              <a:latin typeface="Arial"/>
              <a:ea typeface="+mn-ea"/>
              <a:cs typeface="Arial" panose="020B0604020202020204" pitchFamily="34" charset="0"/>
            </a:rPr>
            <a:t>اختلاف الر</a:t>
          </a:r>
          <a:r>
            <a:rPr lang="ar-EG" dirty="0">
              <a:solidFill>
                <a:srgbClr val="000000">
                  <a:hueOff val="0"/>
                  <a:satOff val="0"/>
                  <a:lumOff val="0"/>
                  <a:alphaOff val="0"/>
                </a:srgbClr>
              </a:solidFill>
              <a:latin typeface="Arial"/>
              <a:ea typeface="+mn-ea"/>
              <a:cs typeface="Arial" panose="020B0604020202020204" pitchFamily="34" charset="0"/>
            </a:rPr>
            <a:t>أ</a:t>
          </a:r>
          <a:r>
            <a:rPr lang="ar-SA" dirty="0">
              <a:solidFill>
                <a:srgbClr val="000000">
                  <a:hueOff val="0"/>
                  <a:satOff val="0"/>
                  <a:lumOff val="0"/>
                  <a:alphaOff val="0"/>
                </a:srgbClr>
              </a:solidFill>
              <a:latin typeface="Arial"/>
              <a:ea typeface="+mn-ea"/>
              <a:cs typeface="Arial" panose="020B0604020202020204" pitchFamily="34" charset="0"/>
            </a:rPr>
            <a:t>ي حول نقاط سطحية</a:t>
          </a:r>
          <a:endParaRPr lang="en-US" dirty="0">
            <a:solidFill>
              <a:srgbClr val="000000">
                <a:hueOff val="0"/>
                <a:satOff val="0"/>
                <a:lumOff val="0"/>
                <a:alphaOff val="0"/>
              </a:srgbClr>
            </a:solidFill>
            <a:latin typeface="Arial"/>
            <a:ea typeface="+mn-ea"/>
            <a:cs typeface="+mn-cs"/>
          </a:endParaRPr>
        </a:p>
      </dgm:t>
    </dgm:pt>
    <dgm:pt modelId="{E36ECA3E-DD9A-4560-BFBD-5A3EE45CA91D}" type="parTrans" cxnId="{5C88AF14-13D4-4739-B1B8-ADAF714AA114}">
      <dgm:prSet/>
      <dgm:spPr/>
      <dgm:t>
        <a:bodyPr/>
        <a:lstStyle/>
        <a:p>
          <a:endParaRPr lang="en-US"/>
        </a:p>
      </dgm:t>
    </dgm:pt>
    <dgm:pt modelId="{96DBCEAE-8067-4867-848D-95CB2B83F34D}" type="sibTrans" cxnId="{5C88AF14-13D4-4739-B1B8-ADAF714AA114}">
      <dgm:prSet/>
      <dgm:spPr/>
      <dgm:t>
        <a:bodyPr/>
        <a:lstStyle/>
        <a:p>
          <a:endParaRPr lang="en-US"/>
        </a:p>
      </dgm:t>
    </dgm:pt>
    <dgm:pt modelId="{0DEE8755-8424-4650-B4CA-01E2A39C8B9C}" type="pres">
      <dgm:prSet presAssocID="{D425E671-9BEB-499C-9ABF-A22B4E1DEEB0}" presName="Name0" presStyleCnt="0">
        <dgm:presLayoutVars>
          <dgm:dir/>
          <dgm:animLvl val="lvl"/>
          <dgm:resizeHandles val="exact"/>
        </dgm:presLayoutVars>
      </dgm:prSet>
      <dgm:spPr/>
    </dgm:pt>
    <dgm:pt modelId="{87EC617E-560A-44FC-A138-020258067520}" type="pres">
      <dgm:prSet presAssocID="{CA83B4B8-AD74-4105-9FBA-1261B5B89E50}" presName="Name8" presStyleCnt="0"/>
      <dgm:spPr/>
    </dgm:pt>
    <dgm:pt modelId="{A8B16073-10D0-455F-9C0A-F3604A85BD0C}" type="pres">
      <dgm:prSet presAssocID="{CA83B4B8-AD74-4105-9FBA-1261B5B89E50}" presName="level" presStyleLbl="node1" presStyleIdx="0" presStyleCnt="4">
        <dgm:presLayoutVars>
          <dgm:chMax val="1"/>
          <dgm:bulletEnabled val="1"/>
        </dgm:presLayoutVars>
      </dgm:prSet>
      <dgm:spPr/>
    </dgm:pt>
    <dgm:pt modelId="{3DC3602F-335D-419C-B6C2-469177818210}" type="pres">
      <dgm:prSet presAssocID="{CA83B4B8-AD74-4105-9FBA-1261B5B89E50}" presName="levelTx" presStyleLbl="revTx" presStyleIdx="0" presStyleCnt="0">
        <dgm:presLayoutVars>
          <dgm:chMax val="1"/>
          <dgm:bulletEnabled val="1"/>
        </dgm:presLayoutVars>
      </dgm:prSet>
      <dgm:spPr/>
    </dgm:pt>
    <dgm:pt modelId="{0C3870DD-5533-499C-801C-6266F5A18EF2}" type="pres">
      <dgm:prSet presAssocID="{CD52DA16-2E34-476C-A55C-6BA404E5A0E0}" presName="Name8" presStyleCnt="0"/>
      <dgm:spPr/>
    </dgm:pt>
    <dgm:pt modelId="{EAF4E5F2-BD04-42C4-AF89-D0AA483C80F2}" type="pres">
      <dgm:prSet presAssocID="{CD52DA16-2E34-476C-A55C-6BA404E5A0E0}" presName="level" presStyleLbl="node1" presStyleIdx="1" presStyleCnt="4" custScaleY="23868">
        <dgm:presLayoutVars>
          <dgm:chMax val="1"/>
          <dgm:bulletEnabled val="1"/>
        </dgm:presLayoutVars>
      </dgm:prSet>
      <dgm:spPr/>
    </dgm:pt>
    <dgm:pt modelId="{34C2272E-BFFC-4941-9040-A5026A77C48A}" type="pres">
      <dgm:prSet presAssocID="{CD52DA16-2E34-476C-A55C-6BA404E5A0E0}" presName="levelTx" presStyleLbl="revTx" presStyleIdx="0" presStyleCnt="0">
        <dgm:presLayoutVars>
          <dgm:chMax val="1"/>
          <dgm:bulletEnabled val="1"/>
        </dgm:presLayoutVars>
      </dgm:prSet>
      <dgm:spPr/>
    </dgm:pt>
    <dgm:pt modelId="{D9EA51B4-CAB2-4E42-9A9C-8B817C7E2D0D}" type="pres">
      <dgm:prSet presAssocID="{A9148689-645E-49C0-9D96-F3CB9F1658E5}" presName="Name8" presStyleCnt="0"/>
      <dgm:spPr/>
    </dgm:pt>
    <dgm:pt modelId="{1DCB3D2A-0B9F-4275-8CB3-7A1DC6880730}" type="pres">
      <dgm:prSet presAssocID="{A9148689-645E-49C0-9D96-F3CB9F1658E5}" presName="level" presStyleLbl="node1" presStyleIdx="2" presStyleCnt="4" custScaleY="42645" custLinFactNeighborX="638" custLinFactNeighborY="-271">
        <dgm:presLayoutVars>
          <dgm:chMax val="1"/>
          <dgm:bulletEnabled val="1"/>
        </dgm:presLayoutVars>
      </dgm:prSet>
      <dgm:spPr/>
    </dgm:pt>
    <dgm:pt modelId="{421D0938-55EF-4147-AD38-649497DBBD58}" type="pres">
      <dgm:prSet presAssocID="{A9148689-645E-49C0-9D96-F3CB9F1658E5}" presName="levelTx" presStyleLbl="revTx" presStyleIdx="0" presStyleCnt="0">
        <dgm:presLayoutVars>
          <dgm:chMax val="1"/>
          <dgm:bulletEnabled val="1"/>
        </dgm:presLayoutVars>
      </dgm:prSet>
      <dgm:spPr/>
    </dgm:pt>
    <dgm:pt modelId="{B8E73DDA-DBA1-4850-9B54-1D7D755611F8}" type="pres">
      <dgm:prSet presAssocID="{0AAC85DB-DC6E-49C3-B946-F76527863198}" presName="Name8" presStyleCnt="0"/>
      <dgm:spPr/>
    </dgm:pt>
    <dgm:pt modelId="{7D0E1DE8-9FAD-407C-9AAC-6DB559E5F759}" type="pres">
      <dgm:prSet presAssocID="{0AAC85DB-DC6E-49C3-B946-F76527863198}" presName="level" presStyleLbl="node1" presStyleIdx="3" presStyleCnt="4" custScaleY="40460" custLinFactNeighborY="20509">
        <dgm:presLayoutVars>
          <dgm:chMax val="1"/>
          <dgm:bulletEnabled val="1"/>
        </dgm:presLayoutVars>
      </dgm:prSet>
      <dgm:spPr/>
    </dgm:pt>
    <dgm:pt modelId="{AB02424E-FF02-4E0F-A47F-8BBF1F4D19FD}" type="pres">
      <dgm:prSet presAssocID="{0AAC85DB-DC6E-49C3-B946-F76527863198}" presName="levelTx" presStyleLbl="revTx" presStyleIdx="0" presStyleCnt="0">
        <dgm:presLayoutVars>
          <dgm:chMax val="1"/>
          <dgm:bulletEnabled val="1"/>
        </dgm:presLayoutVars>
      </dgm:prSet>
      <dgm:spPr/>
    </dgm:pt>
  </dgm:ptLst>
  <dgm:cxnLst>
    <dgm:cxn modelId="{5C88AF14-13D4-4739-B1B8-ADAF714AA114}" srcId="{D425E671-9BEB-499C-9ABF-A22B4E1DEEB0}" destId="{0AAC85DB-DC6E-49C3-B946-F76527863198}" srcOrd="3" destOrd="0" parTransId="{E36ECA3E-DD9A-4560-BFBD-5A3EE45CA91D}" sibTransId="{96DBCEAE-8067-4867-848D-95CB2B83F34D}"/>
    <dgm:cxn modelId="{8FAE3E19-B629-4A58-954E-DDEFA64DB8B4}" type="presOf" srcId="{CA83B4B8-AD74-4105-9FBA-1261B5B89E50}" destId="{A8B16073-10D0-455F-9C0A-F3604A85BD0C}" srcOrd="0" destOrd="0" presId="urn:microsoft.com/office/officeart/2005/8/layout/pyramid1"/>
    <dgm:cxn modelId="{A3553A1F-F93A-4952-BD49-9C38C36CE4F7}" type="presOf" srcId="{A9148689-645E-49C0-9D96-F3CB9F1658E5}" destId="{421D0938-55EF-4147-AD38-649497DBBD58}" srcOrd="1" destOrd="0" presId="urn:microsoft.com/office/officeart/2005/8/layout/pyramid1"/>
    <dgm:cxn modelId="{56BBF95D-3E14-4EAF-B411-341CD909BF06}" type="presOf" srcId="{CD52DA16-2E34-476C-A55C-6BA404E5A0E0}" destId="{34C2272E-BFFC-4941-9040-A5026A77C48A}" srcOrd="1" destOrd="0" presId="urn:microsoft.com/office/officeart/2005/8/layout/pyramid1"/>
    <dgm:cxn modelId="{B1FE9065-A56F-4496-92FE-18DE4543F834}" srcId="{D425E671-9BEB-499C-9ABF-A22B4E1DEEB0}" destId="{CA83B4B8-AD74-4105-9FBA-1261B5B89E50}" srcOrd="0" destOrd="0" parTransId="{06D8F7E5-CBA2-4F75-943C-95D5CB7481F2}" sibTransId="{7F0ED525-88F4-4D53-B9AF-604076AD197E}"/>
    <dgm:cxn modelId="{1C1D8B48-F484-43D4-ACB1-A0AC0039174E}" srcId="{D425E671-9BEB-499C-9ABF-A22B4E1DEEB0}" destId="{A9148689-645E-49C0-9D96-F3CB9F1658E5}" srcOrd="2" destOrd="0" parTransId="{96EACADE-D590-4783-BAE4-E393D40D766B}" sibTransId="{BE4721A8-5419-410F-9CCC-0094D2091099}"/>
    <dgm:cxn modelId="{3F402E6F-E4F9-4E29-AB52-04B2EBBC418E}" type="presOf" srcId="{0AAC85DB-DC6E-49C3-B946-F76527863198}" destId="{7D0E1DE8-9FAD-407C-9AAC-6DB559E5F759}" srcOrd="0" destOrd="0" presId="urn:microsoft.com/office/officeart/2005/8/layout/pyramid1"/>
    <dgm:cxn modelId="{7823B374-B864-4D7E-BEA8-589E230F2DCE}" type="presOf" srcId="{CA83B4B8-AD74-4105-9FBA-1261B5B89E50}" destId="{3DC3602F-335D-419C-B6C2-469177818210}" srcOrd="1" destOrd="0" presId="urn:microsoft.com/office/officeart/2005/8/layout/pyramid1"/>
    <dgm:cxn modelId="{780F9C77-3771-41EB-A500-0AC4386582FE}" type="presOf" srcId="{0AAC85DB-DC6E-49C3-B946-F76527863198}" destId="{AB02424E-FF02-4E0F-A47F-8BBF1F4D19FD}" srcOrd="1" destOrd="0" presId="urn:microsoft.com/office/officeart/2005/8/layout/pyramid1"/>
    <dgm:cxn modelId="{7880589D-91B8-4CD4-BA8F-890668995C26}" type="presOf" srcId="{D425E671-9BEB-499C-9ABF-A22B4E1DEEB0}" destId="{0DEE8755-8424-4650-B4CA-01E2A39C8B9C}" srcOrd="0" destOrd="0" presId="urn:microsoft.com/office/officeart/2005/8/layout/pyramid1"/>
    <dgm:cxn modelId="{8768C1AE-5CB0-4953-B9BA-E0D0174D7DE7}" type="presOf" srcId="{CD52DA16-2E34-476C-A55C-6BA404E5A0E0}" destId="{EAF4E5F2-BD04-42C4-AF89-D0AA483C80F2}" srcOrd="0" destOrd="0" presId="urn:microsoft.com/office/officeart/2005/8/layout/pyramid1"/>
    <dgm:cxn modelId="{3BC2D6C3-5CD9-41F1-A458-723F24F4A9D3}" srcId="{D425E671-9BEB-499C-9ABF-A22B4E1DEEB0}" destId="{CD52DA16-2E34-476C-A55C-6BA404E5A0E0}" srcOrd="1" destOrd="0" parTransId="{D825B977-049D-41C4-90C2-924382F5A56F}" sibTransId="{1CA50238-4BEE-4A54-915D-112A13B36464}"/>
    <dgm:cxn modelId="{B5F549FA-716B-40E3-A2D9-D889760C4B48}" type="presOf" srcId="{A9148689-645E-49C0-9D96-F3CB9F1658E5}" destId="{1DCB3D2A-0B9F-4275-8CB3-7A1DC6880730}" srcOrd="0" destOrd="0" presId="urn:microsoft.com/office/officeart/2005/8/layout/pyramid1"/>
    <dgm:cxn modelId="{327400B2-752E-49FE-97FF-D7D16C352161}" type="presParOf" srcId="{0DEE8755-8424-4650-B4CA-01E2A39C8B9C}" destId="{87EC617E-560A-44FC-A138-020258067520}" srcOrd="0" destOrd="0" presId="urn:microsoft.com/office/officeart/2005/8/layout/pyramid1"/>
    <dgm:cxn modelId="{8C343113-1B0F-4A7A-A005-62139284AEBA}" type="presParOf" srcId="{87EC617E-560A-44FC-A138-020258067520}" destId="{A8B16073-10D0-455F-9C0A-F3604A85BD0C}" srcOrd="0" destOrd="0" presId="urn:microsoft.com/office/officeart/2005/8/layout/pyramid1"/>
    <dgm:cxn modelId="{CAC267A8-16DF-49C5-AE28-DE5830EBC645}" type="presParOf" srcId="{87EC617E-560A-44FC-A138-020258067520}" destId="{3DC3602F-335D-419C-B6C2-469177818210}" srcOrd="1" destOrd="0" presId="urn:microsoft.com/office/officeart/2005/8/layout/pyramid1"/>
    <dgm:cxn modelId="{37B58A7A-84CD-403E-B751-FB9D4007156C}" type="presParOf" srcId="{0DEE8755-8424-4650-B4CA-01E2A39C8B9C}" destId="{0C3870DD-5533-499C-801C-6266F5A18EF2}" srcOrd="1" destOrd="0" presId="urn:microsoft.com/office/officeart/2005/8/layout/pyramid1"/>
    <dgm:cxn modelId="{48207A5F-A496-49FE-81D5-E4CAE2DDA8EB}" type="presParOf" srcId="{0C3870DD-5533-499C-801C-6266F5A18EF2}" destId="{EAF4E5F2-BD04-42C4-AF89-D0AA483C80F2}" srcOrd="0" destOrd="0" presId="urn:microsoft.com/office/officeart/2005/8/layout/pyramid1"/>
    <dgm:cxn modelId="{3EE4138C-96AE-420D-8D33-F056D721E9A5}" type="presParOf" srcId="{0C3870DD-5533-499C-801C-6266F5A18EF2}" destId="{34C2272E-BFFC-4941-9040-A5026A77C48A}" srcOrd="1" destOrd="0" presId="urn:microsoft.com/office/officeart/2005/8/layout/pyramid1"/>
    <dgm:cxn modelId="{43C229A8-BF1E-4622-A283-11DBD2B3D610}" type="presParOf" srcId="{0DEE8755-8424-4650-B4CA-01E2A39C8B9C}" destId="{D9EA51B4-CAB2-4E42-9A9C-8B817C7E2D0D}" srcOrd="2" destOrd="0" presId="urn:microsoft.com/office/officeart/2005/8/layout/pyramid1"/>
    <dgm:cxn modelId="{DD12EF8E-9FA4-49D5-A81F-DA558AB63343}" type="presParOf" srcId="{D9EA51B4-CAB2-4E42-9A9C-8B817C7E2D0D}" destId="{1DCB3D2A-0B9F-4275-8CB3-7A1DC6880730}" srcOrd="0" destOrd="0" presId="urn:microsoft.com/office/officeart/2005/8/layout/pyramid1"/>
    <dgm:cxn modelId="{2AF0432B-C66B-4144-96B9-ED6B7289C787}" type="presParOf" srcId="{D9EA51B4-CAB2-4E42-9A9C-8B817C7E2D0D}" destId="{421D0938-55EF-4147-AD38-649497DBBD58}" srcOrd="1" destOrd="0" presId="urn:microsoft.com/office/officeart/2005/8/layout/pyramid1"/>
    <dgm:cxn modelId="{7B7BD72C-3CE6-4E41-856A-911DAB3D5E76}" type="presParOf" srcId="{0DEE8755-8424-4650-B4CA-01E2A39C8B9C}" destId="{B8E73DDA-DBA1-4850-9B54-1D7D755611F8}" srcOrd="3" destOrd="0" presId="urn:microsoft.com/office/officeart/2005/8/layout/pyramid1"/>
    <dgm:cxn modelId="{CB7A535D-9D73-4FF7-82BB-5CB15A036E59}" type="presParOf" srcId="{B8E73DDA-DBA1-4850-9B54-1D7D755611F8}" destId="{7D0E1DE8-9FAD-407C-9AAC-6DB559E5F759}" srcOrd="0" destOrd="0" presId="urn:microsoft.com/office/officeart/2005/8/layout/pyramid1"/>
    <dgm:cxn modelId="{E89082D8-E681-426C-BA7F-E6F52292669F}" type="presParOf" srcId="{B8E73DDA-DBA1-4850-9B54-1D7D755611F8}" destId="{AB02424E-FF02-4E0F-A47F-8BBF1F4D19FD}"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DC7A039-6140-4B67-B577-D32781C53932}" type="doc">
      <dgm:prSet loTypeId="urn:microsoft.com/office/officeart/2005/8/layout/cycle5" loCatId="cycle" qsTypeId="urn:microsoft.com/office/officeart/2005/8/quickstyle/simple1" qsCatId="simple" csTypeId="urn:microsoft.com/office/officeart/2005/8/colors/accent1_2" csCatId="accent1" phldr="1"/>
      <dgm:spPr/>
      <dgm:t>
        <a:bodyPr/>
        <a:lstStyle/>
        <a:p>
          <a:pPr rtl="1"/>
          <a:endParaRPr lang="ar-SA"/>
        </a:p>
      </dgm:t>
    </dgm:pt>
    <dgm:pt modelId="{A71E7112-C0E8-41BA-B25E-B6FAD04313EE}">
      <dgm:prSet phldrT="[نص]" custT="1"/>
      <dgm:spPr>
        <a:xfrm>
          <a:off x="3244576" y="1571"/>
          <a:ext cx="2038797" cy="1089674"/>
        </a:xfrm>
        <a:prstGeom prst="roundRect">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pPr rtl="1">
            <a:buNone/>
          </a:pPr>
          <a:r>
            <a:rPr lang="ar-SA" sz="2000" b="1" dirty="0">
              <a:solidFill>
                <a:srgbClr val="000000"/>
              </a:solidFill>
              <a:latin typeface="Arial"/>
              <a:ea typeface="+mn-ea"/>
              <a:cs typeface="Arial" panose="020B0604020202020204" pitchFamily="34" charset="0"/>
            </a:rPr>
            <a:t>تشخيص مشكلات المنظمة</a:t>
          </a:r>
        </a:p>
      </dgm:t>
    </dgm:pt>
    <dgm:pt modelId="{4683BD5F-B9D5-4141-9DEB-5F178BE49E98}" type="parTrans" cxnId="{C593E728-1336-4EEC-A23D-19382FE4611F}">
      <dgm:prSet/>
      <dgm:spPr/>
      <dgm:t>
        <a:bodyPr/>
        <a:lstStyle/>
        <a:p>
          <a:pPr rtl="1"/>
          <a:endParaRPr lang="ar-SA" sz="2000" b="1">
            <a:solidFill>
              <a:schemeClr val="tx1"/>
            </a:solidFill>
          </a:endParaRPr>
        </a:p>
      </dgm:t>
    </dgm:pt>
    <dgm:pt modelId="{4CFD4C46-9240-44B6-8086-C41F28B30AD6}" type="sibTrans" cxnId="{C593E728-1336-4EEC-A23D-19382FE4611F}">
      <dgm:prSet/>
      <dgm:spPr>
        <a:xfrm>
          <a:off x="1952867" y="469864"/>
          <a:ext cx="4356250" cy="4356250"/>
        </a:xfrm>
        <a:custGeom>
          <a:avLst/>
          <a:gdLst/>
          <a:ahLst/>
          <a:cxnLst/>
          <a:rect l="0" t="0" r="0" b="0"/>
          <a:pathLst>
            <a:path>
              <a:moveTo>
                <a:pt x="3573147" y="505361"/>
              </a:moveTo>
              <a:arcTo wR="2178125" hR="2178125" stAng="18589611" swAng="1468475"/>
            </a:path>
          </a:pathLst>
        </a:custGeom>
        <a:noFill/>
        <a:ln w="9525" cap="flat" cmpd="sng" algn="ctr">
          <a:solidFill>
            <a:srgbClr val="4472C4">
              <a:hueOff val="0"/>
              <a:satOff val="0"/>
              <a:lumOff val="0"/>
              <a:alphaOff val="0"/>
            </a:srgbClr>
          </a:solidFill>
          <a:prstDash val="solid"/>
          <a:tailEnd type="arrow"/>
        </a:ln>
        <a:effectLst/>
      </dgm:spPr>
      <dgm:t>
        <a:bodyPr/>
        <a:lstStyle/>
        <a:p>
          <a:pPr rtl="1"/>
          <a:endParaRPr lang="ar-SA" sz="2000" b="1">
            <a:solidFill>
              <a:schemeClr val="tx1"/>
            </a:solidFill>
          </a:endParaRPr>
        </a:p>
      </dgm:t>
    </dgm:pt>
    <dgm:pt modelId="{0CB9D76F-36A2-4313-9CED-E7D5D72D6D2E}">
      <dgm:prSet phldrT="[نص]" custT="1"/>
      <dgm:spPr>
        <a:xfrm>
          <a:off x="5244564" y="1981625"/>
          <a:ext cx="2155459" cy="914596"/>
        </a:xfrm>
        <a:prstGeom prst="roundRect">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pPr rtl="1">
            <a:buNone/>
          </a:pPr>
          <a:r>
            <a:rPr lang="ar-SA" sz="2000" b="1" dirty="0">
              <a:solidFill>
                <a:srgbClr val="000000"/>
              </a:solidFill>
              <a:latin typeface="Arial"/>
              <a:ea typeface="+mn-ea"/>
              <a:cs typeface="Arial" panose="020B0604020202020204" pitchFamily="34" charset="0"/>
            </a:rPr>
            <a:t>تقدير الحاجة الى التغيير</a:t>
          </a:r>
        </a:p>
      </dgm:t>
    </dgm:pt>
    <dgm:pt modelId="{153FDEEE-EDFF-4169-849F-585411392796}" type="parTrans" cxnId="{F179FBC6-A3FA-4F06-A8FE-B6D508A680A2}">
      <dgm:prSet/>
      <dgm:spPr/>
      <dgm:t>
        <a:bodyPr/>
        <a:lstStyle/>
        <a:p>
          <a:pPr rtl="1"/>
          <a:endParaRPr lang="ar-SA" sz="2000" b="1">
            <a:solidFill>
              <a:schemeClr val="tx1"/>
            </a:solidFill>
          </a:endParaRPr>
        </a:p>
      </dgm:t>
    </dgm:pt>
    <dgm:pt modelId="{2169310E-15FA-4370-BAA1-8BFE3D3E87E3}" type="sibTrans" cxnId="{F179FBC6-A3FA-4F06-A8FE-B6D508A680A2}">
      <dgm:prSet/>
      <dgm:spPr>
        <a:xfrm>
          <a:off x="1978666" y="722969"/>
          <a:ext cx="4356250" cy="4356250"/>
        </a:xfrm>
        <a:custGeom>
          <a:avLst/>
          <a:gdLst/>
          <a:ahLst/>
          <a:cxnLst/>
          <a:rect l="0" t="0" r="0" b="0"/>
          <a:pathLst>
            <a:path>
              <a:moveTo>
                <a:pt x="4346052" y="2388644"/>
              </a:moveTo>
              <a:arcTo wR="2178125" hR="2178125" stAng="21932783" swAng="1039313"/>
            </a:path>
          </a:pathLst>
        </a:custGeom>
        <a:noFill/>
        <a:ln w="9525" cap="flat" cmpd="sng" algn="ctr">
          <a:solidFill>
            <a:srgbClr val="4472C4">
              <a:hueOff val="0"/>
              <a:satOff val="0"/>
              <a:lumOff val="0"/>
              <a:alphaOff val="0"/>
            </a:srgbClr>
          </a:solidFill>
          <a:prstDash val="solid"/>
          <a:tailEnd type="arrow"/>
        </a:ln>
        <a:effectLst/>
      </dgm:spPr>
      <dgm:t>
        <a:bodyPr/>
        <a:lstStyle/>
        <a:p>
          <a:pPr rtl="1"/>
          <a:endParaRPr lang="ar-SA" sz="2000" b="1">
            <a:solidFill>
              <a:schemeClr val="tx1"/>
            </a:solidFill>
          </a:endParaRPr>
        </a:p>
      </dgm:t>
    </dgm:pt>
    <dgm:pt modelId="{9F970CE2-9F90-4AB8-958B-C02EA545DFFC}">
      <dgm:prSet phldrT="[نص]" custT="1"/>
      <dgm:spPr>
        <a:xfrm>
          <a:off x="4559020" y="3941836"/>
          <a:ext cx="1970449" cy="1089674"/>
        </a:xfrm>
        <a:prstGeom prst="roundRect">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pPr rtl="1">
            <a:buNone/>
          </a:pPr>
          <a:r>
            <a:rPr lang="ar-SA" sz="2000" b="1" dirty="0">
              <a:solidFill>
                <a:srgbClr val="000000"/>
              </a:solidFill>
              <a:latin typeface="Arial"/>
              <a:ea typeface="+mn-ea"/>
              <a:cs typeface="Arial" panose="020B0604020202020204" pitchFamily="34" charset="0"/>
            </a:rPr>
            <a:t>تخطيط جهود التغيير</a:t>
          </a:r>
        </a:p>
      </dgm:t>
    </dgm:pt>
    <dgm:pt modelId="{274FAC21-974C-41E1-88ED-0A20E83B018C}" type="parTrans" cxnId="{21200B27-F527-498B-B839-D7BF9E0833CC}">
      <dgm:prSet/>
      <dgm:spPr/>
      <dgm:t>
        <a:bodyPr/>
        <a:lstStyle/>
        <a:p>
          <a:pPr rtl="1"/>
          <a:endParaRPr lang="ar-SA" sz="2000" b="1">
            <a:solidFill>
              <a:schemeClr val="tx1"/>
            </a:solidFill>
          </a:endParaRPr>
        </a:p>
      </dgm:t>
    </dgm:pt>
    <dgm:pt modelId="{029C1916-57CF-4170-B8BF-632DAC3C038F}" type="sibTrans" cxnId="{21200B27-F527-498B-B839-D7BF9E0833CC}">
      <dgm:prSet/>
      <dgm:spPr>
        <a:xfrm>
          <a:off x="2085850" y="546408"/>
          <a:ext cx="4356250" cy="4356250"/>
        </a:xfrm>
        <a:custGeom>
          <a:avLst/>
          <a:gdLst/>
          <a:ahLst/>
          <a:cxnLst/>
          <a:rect l="0" t="0" r="0" b="0"/>
          <a:pathLst>
            <a:path>
              <a:moveTo>
                <a:pt x="2359419" y="4348691"/>
              </a:moveTo>
              <a:arcTo wR="2178125" hR="2178125" stAng="5113530" swAng="544528"/>
            </a:path>
          </a:pathLst>
        </a:custGeom>
        <a:noFill/>
        <a:ln w="9525" cap="flat" cmpd="sng" algn="ctr">
          <a:solidFill>
            <a:srgbClr val="4472C4">
              <a:hueOff val="0"/>
              <a:satOff val="0"/>
              <a:lumOff val="0"/>
              <a:alphaOff val="0"/>
            </a:srgbClr>
          </a:solidFill>
          <a:prstDash val="solid"/>
          <a:tailEnd type="arrow"/>
        </a:ln>
        <a:effectLst/>
      </dgm:spPr>
      <dgm:t>
        <a:bodyPr/>
        <a:lstStyle/>
        <a:p>
          <a:pPr rtl="1"/>
          <a:endParaRPr lang="ar-SA" sz="2000" b="1">
            <a:solidFill>
              <a:schemeClr val="tx1"/>
            </a:solidFill>
          </a:endParaRPr>
        </a:p>
      </dgm:t>
    </dgm:pt>
    <dgm:pt modelId="{C72DDCA7-D4EC-4DAA-B1AE-F436C8E60572}">
      <dgm:prSet phldrT="[نص]" custT="1"/>
      <dgm:spPr>
        <a:xfrm>
          <a:off x="1428522" y="1929201"/>
          <a:ext cx="1694460" cy="1089674"/>
        </a:xfrm>
        <a:prstGeom prst="roundRect">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pPr rtl="1">
            <a:buNone/>
          </a:pPr>
          <a:r>
            <a:rPr lang="ar-SA" sz="2000" b="1" dirty="0">
              <a:solidFill>
                <a:srgbClr val="000000"/>
              </a:solidFill>
              <a:latin typeface="Arial"/>
              <a:ea typeface="+mn-ea"/>
              <a:cs typeface="Arial" panose="020B0604020202020204" pitchFamily="34" charset="0"/>
            </a:rPr>
            <a:t>تنفيذ ومتابعة خطة التغيير</a:t>
          </a:r>
        </a:p>
      </dgm:t>
    </dgm:pt>
    <dgm:pt modelId="{57CA4358-D8E8-4250-ACC4-B79FDAFD1418}" type="parTrans" cxnId="{6F6B1A37-96CC-4BB2-893B-1AFCEDF09729}">
      <dgm:prSet/>
      <dgm:spPr/>
      <dgm:t>
        <a:bodyPr/>
        <a:lstStyle/>
        <a:p>
          <a:pPr rtl="1"/>
          <a:endParaRPr lang="ar-SA" sz="2000" b="1">
            <a:solidFill>
              <a:schemeClr val="tx1"/>
            </a:solidFill>
          </a:endParaRPr>
        </a:p>
      </dgm:t>
    </dgm:pt>
    <dgm:pt modelId="{27951473-33A1-4443-80F1-39B7EAB4470B}" type="sibTrans" cxnId="{6F6B1A37-96CC-4BB2-893B-1AFCEDF09729}">
      <dgm:prSet/>
      <dgm:spPr>
        <a:xfrm>
          <a:off x="2326200" y="398425"/>
          <a:ext cx="4356250" cy="4356250"/>
        </a:xfrm>
        <a:custGeom>
          <a:avLst/>
          <a:gdLst/>
          <a:ahLst/>
          <a:cxnLst/>
          <a:rect l="0" t="0" r="0" b="0"/>
          <a:pathLst>
            <a:path>
              <a:moveTo>
                <a:pt x="198215" y="1270276"/>
              </a:moveTo>
              <a:arcTo wR="2178125" hR="2178125" stAng="12277973" swAng="1361308"/>
            </a:path>
          </a:pathLst>
        </a:custGeom>
        <a:noFill/>
        <a:ln w="9525" cap="flat" cmpd="sng" algn="ctr">
          <a:solidFill>
            <a:srgbClr val="4472C4">
              <a:hueOff val="0"/>
              <a:satOff val="0"/>
              <a:lumOff val="0"/>
              <a:alphaOff val="0"/>
            </a:srgbClr>
          </a:solidFill>
          <a:prstDash val="solid"/>
          <a:tailEnd type="arrow"/>
        </a:ln>
        <a:effectLst/>
      </dgm:spPr>
      <dgm:t>
        <a:bodyPr/>
        <a:lstStyle/>
        <a:p>
          <a:pPr rtl="1"/>
          <a:endParaRPr lang="ar-SA" sz="2000" b="1">
            <a:solidFill>
              <a:schemeClr val="tx1"/>
            </a:solidFill>
          </a:endParaRPr>
        </a:p>
      </dgm:t>
    </dgm:pt>
    <dgm:pt modelId="{A509AEED-4B8A-4D2B-B506-8F12AF5B5F02}">
      <dgm:prSet phldrT="[نص]" custT="1"/>
      <dgm:spPr>
        <a:xfrm>
          <a:off x="1980635" y="3941836"/>
          <a:ext cx="2006140" cy="1089674"/>
        </a:xfrm>
        <a:prstGeom prst="roundRect">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pPr rtl="1">
            <a:buNone/>
          </a:pPr>
          <a:r>
            <a:rPr lang="ar-SA" sz="2000" b="1" dirty="0">
              <a:solidFill>
                <a:srgbClr val="000000"/>
              </a:solidFill>
              <a:latin typeface="Arial"/>
              <a:ea typeface="+mn-ea"/>
              <a:cs typeface="Arial" panose="020B0604020202020204" pitchFamily="34" charset="0"/>
            </a:rPr>
            <a:t>تنظيم خطة التغيير</a:t>
          </a:r>
        </a:p>
      </dgm:t>
    </dgm:pt>
    <dgm:pt modelId="{46067FC7-BA6A-4EC4-81BB-BB29779C2E38}" type="parTrans" cxnId="{144149BA-2230-49BA-B94A-E351E79A7E12}">
      <dgm:prSet/>
      <dgm:spPr/>
      <dgm:t>
        <a:bodyPr/>
        <a:lstStyle/>
        <a:p>
          <a:pPr rtl="1"/>
          <a:endParaRPr lang="ar-SA" sz="2000" b="1">
            <a:solidFill>
              <a:schemeClr val="tx1"/>
            </a:solidFill>
          </a:endParaRPr>
        </a:p>
      </dgm:t>
    </dgm:pt>
    <dgm:pt modelId="{534178B8-20E4-479A-9295-5EC554C1E4B0}" type="sibTrans" cxnId="{144149BA-2230-49BA-B94A-E351E79A7E12}">
      <dgm:prSet/>
      <dgm:spPr>
        <a:xfrm>
          <a:off x="2280855" y="903851"/>
          <a:ext cx="4356250" cy="4356250"/>
        </a:xfrm>
        <a:custGeom>
          <a:avLst/>
          <a:gdLst/>
          <a:ahLst/>
          <a:cxnLst/>
          <a:rect l="0" t="0" r="0" b="0"/>
          <a:pathLst>
            <a:path>
              <a:moveTo>
                <a:pt x="110258" y="2862344"/>
              </a:moveTo>
              <a:arcTo wR="2178125" hR="2178125" stAng="9701493" swAng="901521"/>
            </a:path>
          </a:pathLst>
        </a:custGeom>
        <a:noFill/>
        <a:ln w="9525" cap="flat" cmpd="sng" algn="ctr">
          <a:solidFill>
            <a:srgbClr val="4472C4">
              <a:hueOff val="0"/>
              <a:satOff val="0"/>
              <a:lumOff val="0"/>
              <a:alphaOff val="0"/>
            </a:srgbClr>
          </a:solidFill>
          <a:prstDash val="solid"/>
          <a:tailEnd type="arrow"/>
        </a:ln>
        <a:effectLst/>
      </dgm:spPr>
      <dgm:t>
        <a:bodyPr/>
        <a:lstStyle/>
        <a:p>
          <a:pPr rtl="1"/>
          <a:endParaRPr lang="ar-SA" sz="2000" b="1">
            <a:solidFill>
              <a:schemeClr val="tx1"/>
            </a:solidFill>
          </a:endParaRPr>
        </a:p>
      </dgm:t>
    </dgm:pt>
    <dgm:pt modelId="{278DCFF2-6E46-4854-9042-68436DDF58D8}" type="pres">
      <dgm:prSet presAssocID="{9DC7A039-6140-4B67-B577-D32781C53932}" presName="cycle" presStyleCnt="0">
        <dgm:presLayoutVars>
          <dgm:dir/>
          <dgm:resizeHandles val="exact"/>
        </dgm:presLayoutVars>
      </dgm:prSet>
      <dgm:spPr/>
    </dgm:pt>
    <dgm:pt modelId="{C8460AD2-6F6E-4A85-9D38-B1C105C4C01C}" type="pres">
      <dgm:prSet presAssocID="{A71E7112-C0E8-41BA-B25E-B6FAD04313EE}" presName="node" presStyleLbl="node1" presStyleIdx="0" presStyleCnt="5" custScaleX="121616">
        <dgm:presLayoutVars>
          <dgm:bulletEnabled val="1"/>
        </dgm:presLayoutVars>
      </dgm:prSet>
      <dgm:spPr/>
    </dgm:pt>
    <dgm:pt modelId="{7265747B-D2DE-4C5C-A85F-FBDB61DFB670}" type="pres">
      <dgm:prSet presAssocID="{A71E7112-C0E8-41BA-B25E-B6FAD04313EE}" presName="spNode" presStyleCnt="0"/>
      <dgm:spPr/>
    </dgm:pt>
    <dgm:pt modelId="{71557738-CC1D-4452-9D19-A87E7602F330}" type="pres">
      <dgm:prSet presAssocID="{4CFD4C46-9240-44B6-8086-C41F28B30AD6}" presName="sibTrans" presStyleLbl="sibTrans1D1" presStyleIdx="0" presStyleCnt="5"/>
      <dgm:spPr/>
    </dgm:pt>
    <dgm:pt modelId="{9E44A72E-7CF8-4F2C-BE7A-D877398632E3}" type="pres">
      <dgm:prSet presAssocID="{0CB9D76F-36A2-4313-9CED-E7D5D72D6D2E}" presName="node" presStyleLbl="node1" presStyleIdx="1" presStyleCnt="5" custScaleX="128575" custScaleY="83933" custRadScaleRad="95405" custRadScaleInc="42084">
        <dgm:presLayoutVars>
          <dgm:bulletEnabled val="1"/>
        </dgm:presLayoutVars>
      </dgm:prSet>
      <dgm:spPr/>
    </dgm:pt>
    <dgm:pt modelId="{FFC6EADA-9D38-493D-A0D4-71744220C779}" type="pres">
      <dgm:prSet presAssocID="{0CB9D76F-36A2-4313-9CED-E7D5D72D6D2E}" presName="spNode" presStyleCnt="0"/>
      <dgm:spPr/>
    </dgm:pt>
    <dgm:pt modelId="{03B961A5-2C07-41EC-ABB7-0F4F064383D3}" type="pres">
      <dgm:prSet presAssocID="{2169310E-15FA-4370-BAA1-8BFE3D3E87E3}" presName="sibTrans" presStyleLbl="sibTrans1D1" presStyleIdx="1" presStyleCnt="5"/>
      <dgm:spPr/>
    </dgm:pt>
    <dgm:pt modelId="{8B8C7245-9054-42EA-BEC1-C73F7B3EC9AC}" type="pres">
      <dgm:prSet presAssocID="{9F970CE2-9F90-4AB8-958B-C02EA545DFFC}" presName="node" presStyleLbl="node1" presStyleIdx="2" presStyleCnt="5" custScaleX="117539">
        <dgm:presLayoutVars>
          <dgm:bulletEnabled val="1"/>
        </dgm:presLayoutVars>
      </dgm:prSet>
      <dgm:spPr/>
    </dgm:pt>
    <dgm:pt modelId="{16EA4843-E514-4044-BF86-50465DA8B804}" type="pres">
      <dgm:prSet presAssocID="{9F970CE2-9F90-4AB8-958B-C02EA545DFFC}" presName="spNode" presStyleCnt="0"/>
      <dgm:spPr/>
    </dgm:pt>
    <dgm:pt modelId="{256B9580-2430-4B3F-92C5-EC21CB428624}" type="pres">
      <dgm:prSet presAssocID="{029C1916-57CF-4170-B8BF-632DAC3C038F}" presName="sibTrans" presStyleLbl="sibTrans1D1" presStyleIdx="2" presStyleCnt="5"/>
      <dgm:spPr/>
    </dgm:pt>
    <dgm:pt modelId="{6E953C05-B801-405F-80DD-A5C883DCA761}" type="pres">
      <dgm:prSet presAssocID="{A509AEED-4B8A-4D2B-B506-8F12AF5B5F02}" presName="node" presStyleLbl="node1" presStyleIdx="3" presStyleCnt="5" custScaleX="119668">
        <dgm:presLayoutVars>
          <dgm:bulletEnabled val="1"/>
        </dgm:presLayoutVars>
      </dgm:prSet>
      <dgm:spPr/>
    </dgm:pt>
    <dgm:pt modelId="{3405AB89-F5E2-445C-A6C0-4FCB239BEB04}" type="pres">
      <dgm:prSet presAssocID="{A509AEED-4B8A-4D2B-B506-8F12AF5B5F02}" presName="spNode" presStyleCnt="0"/>
      <dgm:spPr/>
    </dgm:pt>
    <dgm:pt modelId="{CC49A1B7-67E1-4B8F-9BA7-DC8DAF64E912}" type="pres">
      <dgm:prSet presAssocID="{534178B8-20E4-479A-9295-5EC554C1E4B0}" presName="sibTrans" presStyleLbl="sibTrans1D1" presStyleIdx="3" presStyleCnt="5"/>
      <dgm:spPr/>
    </dgm:pt>
    <dgm:pt modelId="{E08D836F-CEAE-461B-9B22-4607E9F079E8}" type="pres">
      <dgm:prSet presAssocID="{C72DDCA7-D4EC-4DAA-B1AE-F436C8E60572}" presName="node" presStyleLbl="node1" presStyleIdx="4" presStyleCnt="5" custScaleX="101076" custRadScaleRad="92003" custRadScaleInc="-45080">
        <dgm:presLayoutVars>
          <dgm:bulletEnabled val="1"/>
        </dgm:presLayoutVars>
      </dgm:prSet>
      <dgm:spPr/>
    </dgm:pt>
    <dgm:pt modelId="{47342219-A275-4CC9-B9CF-DB4004D1AA8B}" type="pres">
      <dgm:prSet presAssocID="{C72DDCA7-D4EC-4DAA-B1AE-F436C8E60572}" presName="spNode" presStyleCnt="0"/>
      <dgm:spPr/>
    </dgm:pt>
    <dgm:pt modelId="{E60AEB77-DAAA-442D-B875-E88A9AA69F8A}" type="pres">
      <dgm:prSet presAssocID="{27951473-33A1-4443-80F1-39B7EAB4470B}" presName="sibTrans" presStyleLbl="sibTrans1D1" presStyleIdx="4" presStyleCnt="5"/>
      <dgm:spPr/>
    </dgm:pt>
  </dgm:ptLst>
  <dgm:cxnLst>
    <dgm:cxn modelId="{21200B27-F527-498B-B839-D7BF9E0833CC}" srcId="{9DC7A039-6140-4B67-B577-D32781C53932}" destId="{9F970CE2-9F90-4AB8-958B-C02EA545DFFC}" srcOrd="2" destOrd="0" parTransId="{274FAC21-974C-41E1-88ED-0A20E83B018C}" sibTransId="{029C1916-57CF-4170-B8BF-632DAC3C038F}"/>
    <dgm:cxn modelId="{C278D427-2118-4D29-A77F-625E096AFF16}" type="presOf" srcId="{A71E7112-C0E8-41BA-B25E-B6FAD04313EE}" destId="{C8460AD2-6F6E-4A85-9D38-B1C105C4C01C}" srcOrd="0" destOrd="0" presId="urn:microsoft.com/office/officeart/2005/8/layout/cycle5"/>
    <dgm:cxn modelId="{C593E728-1336-4EEC-A23D-19382FE4611F}" srcId="{9DC7A039-6140-4B67-B577-D32781C53932}" destId="{A71E7112-C0E8-41BA-B25E-B6FAD04313EE}" srcOrd="0" destOrd="0" parTransId="{4683BD5F-B9D5-4141-9DEB-5F178BE49E98}" sibTransId="{4CFD4C46-9240-44B6-8086-C41F28B30AD6}"/>
    <dgm:cxn modelId="{08378B31-95B3-4FC9-A80B-06CF1A4220EE}" type="presOf" srcId="{9F970CE2-9F90-4AB8-958B-C02EA545DFFC}" destId="{8B8C7245-9054-42EA-BEC1-C73F7B3EC9AC}" srcOrd="0" destOrd="0" presId="urn:microsoft.com/office/officeart/2005/8/layout/cycle5"/>
    <dgm:cxn modelId="{6F6B1A37-96CC-4BB2-893B-1AFCEDF09729}" srcId="{9DC7A039-6140-4B67-B577-D32781C53932}" destId="{C72DDCA7-D4EC-4DAA-B1AE-F436C8E60572}" srcOrd="4" destOrd="0" parTransId="{57CA4358-D8E8-4250-ACC4-B79FDAFD1418}" sibTransId="{27951473-33A1-4443-80F1-39B7EAB4470B}"/>
    <dgm:cxn modelId="{405C4260-B066-4509-A9F3-200AFFB68C05}" type="presOf" srcId="{27951473-33A1-4443-80F1-39B7EAB4470B}" destId="{E60AEB77-DAAA-442D-B875-E88A9AA69F8A}" srcOrd="0" destOrd="0" presId="urn:microsoft.com/office/officeart/2005/8/layout/cycle5"/>
    <dgm:cxn modelId="{2906C09E-8A2B-40CB-B77D-9349BCB8A3A5}" type="presOf" srcId="{534178B8-20E4-479A-9295-5EC554C1E4B0}" destId="{CC49A1B7-67E1-4B8F-9BA7-DC8DAF64E912}" srcOrd="0" destOrd="0" presId="urn:microsoft.com/office/officeart/2005/8/layout/cycle5"/>
    <dgm:cxn modelId="{28C3EC9F-71C7-4ED2-BF95-8F6FF8AE6DEF}" type="presOf" srcId="{029C1916-57CF-4170-B8BF-632DAC3C038F}" destId="{256B9580-2430-4B3F-92C5-EC21CB428624}" srcOrd="0" destOrd="0" presId="urn:microsoft.com/office/officeart/2005/8/layout/cycle5"/>
    <dgm:cxn modelId="{8C5010AF-4D0A-41EE-AEA9-D98E97E97892}" type="presOf" srcId="{9DC7A039-6140-4B67-B577-D32781C53932}" destId="{278DCFF2-6E46-4854-9042-68436DDF58D8}" srcOrd="0" destOrd="0" presId="urn:microsoft.com/office/officeart/2005/8/layout/cycle5"/>
    <dgm:cxn modelId="{144149BA-2230-49BA-B94A-E351E79A7E12}" srcId="{9DC7A039-6140-4B67-B577-D32781C53932}" destId="{A509AEED-4B8A-4D2B-B506-8F12AF5B5F02}" srcOrd="3" destOrd="0" parTransId="{46067FC7-BA6A-4EC4-81BB-BB29779C2E38}" sibTransId="{534178B8-20E4-479A-9295-5EC554C1E4B0}"/>
    <dgm:cxn modelId="{F67D62C5-7B1D-47E4-906A-92BFDF64D84F}" type="presOf" srcId="{C72DDCA7-D4EC-4DAA-B1AE-F436C8E60572}" destId="{E08D836F-CEAE-461B-9B22-4607E9F079E8}" srcOrd="0" destOrd="0" presId="urn:microsoft.com/office/officeart/2005/8/layout/cycle5"/>
    <dgm:cxn modelId="{F179FBC6-A3FA-4F06-A8FE-B6D508A680A2}" srcId="{9DC7A039-6140-4B67-B577-D32781C53932}" destId="{0CB9D76F-36A2-4313-9CED-E7D5D72D6D2E}" srcOrd="1" destOrd="0" parTransId="{153FDEEE-EDFF-4169-849F-585411392796}" sibTransId="{2169310E-15FA-4370-BAA1-8BFE3D3E87E3}"/>
    <dgm:cxn modelId="{C1B552DE-BA82-4BCE-B9E7-7C49D4FAC18C}" type="presOf" srcId="{2169310E-15FA-4370-BAA1-8BFE3D3E87E3}" destId="{03B961A5-2C07-41EC-ABB7-0F4F064383D3}" srcOrd="0" destOrd="0" presId="urn:microsoft.com/office/officeart/2005/8/layout/cycle5"/>
    <dgm:cxn modelId="{9D3D80DF-F230-4953-8F66-A663A4A5E435}" type="presOf" srcId="{A509AEED-4B8A-4D2B-B506-8F12AF5B5F02}" destId="{6E953C05-B801-405F-80DD-A5C883DCA761}" srcOrd="0" destOrd="0" presId="urn:microsoft.com/office/officeart/2005/8/layout/cycle5"/>
    <dgm:cxn modelId="{5441CEF0-97DF-4F43-83F5-00213B9E3051}" type="presOf" srcId="{4CFD4C46-9240-44B6-8086-C41F28B30AD6}" destId="{71557738-CC1D-4452-9D19-A87E7602F330}" srcOrd="0" destOrd="0" presId="urn:microsoft.com/office/officeart/2005/8/layout/cycle5"/>
    <dgm:cxn modelId="{739E99FC-7A05-4960-A1E5-386416AB73AA}" type="presOf" srcId="{0CB9D76F-36A2-4313-9CED-E7D5D72D6D2E}" destId="{9E44A72E-7CF8-4F2C-BE7A-D877398632E3}" srcOrd="0" destOrd="0" presId="urn:microsoft.com/office/officeart/2005/8/layout/cycle5"/>
    <dgm:cxn modelId="{0F37B05E-61BC-4BBC-BCE9-7B7B79AED9B9}" type="presParOf" srcId="{278DCFF2-6E46-4854-9042-68436DDF58D8}" destId="{C8460AD2-6F6E-4A85-9D38-B1C105C4C01C}" srcOrd="0" destOrd="0" presId="urn:microsoft.com/office/officeart/2005/8/layout/cycle5"/>
    <dgm:cxn modelId="{C6794098-B36B-411C-BBF1-0002CFB814BF}" type="presParOf" srcId="{278DCFF2-6E46-4854-9042-68436DDF58D8}" destId="{7265747B-D2DE-4C5C-A85F-FBDB61DFB670}" srcOrd="1" destOrd="0" presId="urn:microsoft.com/office/officeart/2005/8/layout/cycle5"/>
    <dgm:cxn modelId="{1619A9DB-F1C0-4CFF-9982-28853A0E7E4D}" type="presParOf" srcId="{278DCFF2-6E46-4854-9042-68436DDF58D8}" destId="{71557738-CC1D-4452-9D19-A87E7602F330}" srcOrd="2" destOrd="0" presId="urn:microsoft.com/office/officeart/2005/8/layout/cycle5"/>
    <dgm:cxn modelId="{C183A451-7FB4-4BA6-8829-3CEF474DE3B6}" type="presParOf" srcId="{278DCFF2-6E46-4854-9042-68436DDF58D8}" destId="{9E44A72E-7CF8-4F2C-BE7A-D877398632E3}" srcOrd="3" destOrd="0" presId="urn:microsoft.com/office/officeart/2005/8/layout/cycle5"/>
    <dgm:cxn modelId="{5CA2DE93-C413-4D82-BAF4-54AD083B870F}" type="presParOf" srcId="{278DCFF2-6E46-4854-9042-68436DDF58D8}" destId="{FFC6EADA-9D38-493D-A0D4-71744220C779}" srcOrd="4" destOrd="0" presId="urn:microsoft.com/office/officeart/2005/8/layout/cycle5"/>
    <dgm:cxn modelId="{0C410E80-A7E2-4746-BC4A-EBF7BD4AB915}" type="presParOf" srcId="{278DCFF2-6E46-4854-9042-68436DDF58D8}" destId="{03B961A5-2C07-41EC-ABB7-0F4F064383D3}" srcOrd="5" destOrd="0" presId="urn:microsoft.com/office/officeart/2005/8/layout/cycle5"/>
    <dgm:cxn modelId="{E788F2E6-BF60-4A97-92DD-7740B64169AD}" type="presParOf" srcId="{278DCFF2-6E46-4854-9042-68436DDF58D8}" destId="{8B8C7245-9054-42EA-BEC1-C73F7B3EC9AC}" srcOrd="6" destOrd="0" presId="urn:microsoft.com/office/officeart/2005/8/layout/cycle5"/>
    <dgm:cxn modelId="{715903C8-7767-4731-996B-1FB01099B9A4}" type="presParOf" srcId="{278DCFF2-6E46-4854-9042-68436DDF58D8}" destId="{16EA4843-E514-4044-BF86-50465DA8B804}" srcOrd="7" destOrd="0" presId="urn:microsoft.com/office/officeart/2005/8/layout/cycle5"/>
    <dgm:cxn modelId="{BA089AED-745A-421B-B964-17035320F459}" type="presParOf" srcId="{278DCFF2-6E46-4854-9042-68436DDF58D8}" destId="{256B9580-2430-4B3F-92C5-EC21CB428624}" srcOrd="8" destOrd="0" presId="urn:microsoft.com/office/officeart/2005/8/layout/cycle5"/>
    <dgm:cxn modelId="{7EFF0FFF-40B3-4583-BF3A-6C1CDAC36BB4}" type="presParOf" srcId="{278DCFF2-6E46-4854-9042-68436DDF58D8}" destId="{6E953C05-B801-405F-80DD-A5C883DCA761}" srcOrd="9" destOrd="0" presId="urn:microsoft.com/office/officeart/2005/8/layout/cycle5"/>
    <dgm:cxn modelId="{52865A5A-5208-45F8-8F8F-2C1A56DA0E10}" type="presParOf" srcId="{278DCFF2-6E46-4854-9042-68436DDF58D8}" destId="{3405AB89-F5E2-445C-A6C0-4FCB239BEB04}" srcOrd="10" destOrd="0" presId="urn:microsoft.com/office/officeart/2005/8/layout/cycle5"/>
    <dgm:cxn modelId="{A5AB8746-3ECE-41B5-B237-7D5ABE7FD35F}" type="presParOf" srcId="{278DCFF2-6E46-4854-9042-68436DDF58D8}" destId="{CC49A1B7-67E1-4B8F-9BA7-DC8DAF64E912}" srcOrd="11" destOrd="0" presId="urn:microsoft.com/office/officeart/2005/8/layout/cycle5"/>
    <dgm:cxn modelId="{D05CF92A-756D-4C5B-9B98-5CD6F48001E8}" type="presParOf" srcId="{278DCFF2-6E46-4854-9042-68436DDF58D8}" destId="{E08D836F-CEAE-461B-9B22-4607E9F079E8}" srcOrd="12" destOrd="0" presId="urn:microsoft.com/office/officeart/2005/8/layout/cycle5"/>
    <dgm:cxn modelId="{3A25D95A-EBC3-4F61-B3C5-4D2FF428E04A}" type="presParOf" srcId="{278DCFF2-6E46-4854-9042-68436DDF58D8}" destId="{47342219-A275-4CC9-B9CF-DB4004D1AA8B}" srcOrd="13" destOrd="0" presId="urn:microsoft.com/office/officeart/2005/8/layout/cycle5"/>
    <dgm:cxn modelId="{997E8735-95EE-4750-84C9-0989143EE346}" type="presParOf" srcId="{278DCFF2-6E46-4854-9042-68436DDF58D8}" destId="{E60AEB77-DAAA-442D-B875-E88A9AA69F8A}"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B16073-10D0-455F-9C0A-F3604A85BD0C}">
      <dsp:nvSpPr>
        <dsp:cNvPr id="0" name=""/>
        <dsp:cNvSpPr/>
      </dsp:nvSpPr>
      <dsp:spPr>
        <a:xfrm>
          <a:off x="2190700" y="0"/>
          <a:ext cx="4095799" cy="2086741"/>
        </a:xfrm>
        <a:prstGeom prst="trapezoid">
          <a:avLst>
            <a:gd name="adj" fmla="val 98139"/>
          </a:avLst>
        </a:prstGeom>
        <a:solidFill>
          <a:srgbClr val="FF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rtl="1">
            <a:lnSpc>
              <a:spcPct val="90000"/>
            </a:lnSpc>
            <a:spcBef>
              <a:spcPct val="0"/>
            </a:spcBef>
            <a:spcAft>
              <a:spcPct val="35000"/>
            </a:spcAft>
            <a:buNone/>
          </a:pPr>
          <a:r>
            <a:rPr lang="ar-SA" sz="4000" kern="1200" dirty="0">
              <a:solidFill>
                <a:srgbClr val="000000">
                  <a:hueOff val="0"/>
                  <a:satOff val="0"/>
                  <a:lumOff val="0"/>
                  <a:alphaOff val="0"/>
                </a:srgbClr>
              </a:solidFill>
              <a:latin typeface="Arial"/>
              <a:ea typeface="+mn-ea"/>
              <a:cs typeface="Arial" panose="020B0604020202020204" pitchFamily="34" charset="0"/>
            </a:rPr>
            <a:t>الرفض الكام</a:t>
          </a:r>
          <a:r>
            <a:rPr lang="ar-EG" sz="4000" kern="1200" dirty="0">
              <a:solidFill>
                <a:srgbClr val="000000">
                  <a:hueOff val="0"/>
                  <a:satOff val="0"/>
                  <a:lumOff val="0"/>
                  <a:alphaOff val="0"/>
                </a:srgbClr>
              </a:solidFill>
              <a:latin typeface="Arial"/>
              <a:ea typeface="+mn-ea"/>
              <a:cs typeface="Arial" panose="020B0604020202020204" pitchFamily="34" charset="0"/>
            </a:rPr>
            <a:t>ل</a:t>
          </a:r>
          <a:endParaRPr lang="en-US" sz="4000" kern="1200" dirty="0">
            <a:solidFill>
              <a:srgbClr val="000000">
                <a:hueOff val="0"/>
                <a:satOff val="0"/>
                <a:lumOff val="0"/>
                <a:alphaOff val="0"/>
              </a:srgbClr>
            </a:solidFill>
            <a:latin typeface="Arial"/>
            <a:ea typeface="+mn-ea"/>
            <a:cs typeface="+mn-cs"/>
          </a:endParaRPr>
        </a:p>
      </dsp:txBody>
      <dsp:txXfrm>
        <a:off x="3555966" y="695580"/>
        <a:ext cx="1365267" cy="1391161"/>
      </dsp:txXfrm>
    </dsp:sp>
    <dsp:sp modelId="{EAF4E5F2-BD04-42C4-AF89-D0AA483C80F2}">
      <dsp:nvSpPr>
        <dsp:cNvPr id="0" name=""/>
        <dsp:cNvSpPr/>
      </dsp:nvSpPr>
      <dsp:spPr>
        <a:xfrm>
          <a:off x="1701907" y="2086741"/>
          <a:ext cx="5073385" cy="498063"/>
        </a:xfrm>
        <a:prstGeom prst="trapezoid">
          <a:avLst>
            <a:gd name="adj" fmla="val 98139"/>
          </a:avLst>
        </a:prstGeom>
        <a:solidFill>
          <a:srgbClr val="FFC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SA" sz="2400" kern="1200" dirty="0">
              <a:solidFill>
                <a:srgbClr val="000000">
                  <a:hueOff val="0"/>
                  <a:satOff val="0"/>
                  <a:lumOff val="0"/>
                  <a:alphaOff val="0"/>
                </a:srgbClr>
              </a:solidFill>
              <a:latin typeface="Arial"/>
              <a:ea typeface="+mn-ea"/>
              <a:cs typeface="Arial" panose="020B0604020202020204" pitchFamily="34" charset="0"/>
            </a:rPr>
            <a:t>عدم المبالا</a:t>
          </a:r>
          <a:r>
            <a:rPr lang="ar-EG" sz="2400" kern="1200" dirty="0">
              <a:solidFill>
                <a:srgbClr val="000000">
                  <a:hueOff val="0"/>
                  <a:satOff val="0"/>
                  <a:lumOff val="0"/>
                  <a:alphaOff val="0"/>
                </a:srgbClr>
              </a:solidFill>
              <a:latin typeface="Arial"/>
              <a:ea typeface="+mn-ea"/>
              <a:cs typeface="Arial" panose="020B0604020202020204" pitchFamily="34" charset="0"/>
            </a:rPr>
            <a:t>ة</a:t>
          </a:r>
          <a:r>
            <a:rPr lang="ar-SA" sz="2400" kern="1200" dirty="0">
              <a:solidFill>
                <a:srgbClr val="000000">
                  <a:hueOff val="0"/>
                  <a:satOff val="0"/>
                  <a:lumOff val="0"/>
                  <a:alphaOff val="0"/>
                </a:srgbClr>
              </a:solidFill>
              <a:latin typeface="Arial"/>
              <a:ea typeface="+mn-ea"/>
              <a:cs typeface="Arial" panose="020B0604020202020204" pitchFamily="34" charset="0"/>
            </a:rPr>
            <a:t> وعدم الاهتمام</a:t>
          </a:r>
          <a:endParaRPr lang="en-US" sz="2400" kern="1200" dirty="0">
            <a:solidFill>
              <a:srgbClr val="000000">
                <a:hueOff val="0"/>
                <a:satOff val="0"/>
                <a:lumOff val="0"/>
                <a:alphaOff val="0"/>
              </a:srgbClr>
            </a:solidFill>
            <a:latin typeface="Arial"/>
            <a:ea typeface="+mn-ea"/>
            <a:cs typeface="+mn-cs"/>
          </a:endParaRPr>
        </a:p>
      </dsp:txBody>
      <dsp:txXfrm>
        <a:off x="2915612" y="2135957"/>
        <a:ext cx="2645974" cy="448847"/>
      </dsp:txXfrm>
    </dsp:sp>
    <dsp:sp modelId="{1DCB3D2A-0B9F-4275-8CB3-7A1DC6880730}">
      <dsp:nvSpPr>
        <dsp:cNvPr id="0" name=""/>
        <dsp:cNvSpPr/>
      </dsp:nvSpPr>
      <dsp:spPr>
        <a:xfrm>
          <a:off x="872092" y="2579150"/>
          <a:ext cx="6820039" cy="889891"/>
        </a:xfrm>
        <a:prstGeom prst="trapezoid">
          <a:avLst>
            <a:gd name="adj" fmla="val 98139"/>
          </a:avLst>
        </a:prstGeom>
        <a:solidFill>
          <a:srgbClr val="00B0F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SA" sz="2400" kern="1200" dirty="0">
              <a:solidFill>
                <a:srgbClr val="000000">
                  <a:hueOff val="0"/>
                  <a:satOff val="0"/>
                  <a:lumOff val="0"/>
                  <a:alphaOff val="0"/>
                </a:srgbClr>
              </a:solidFill>
              <a:latin typeface="Arial"/>
              <a:ea typeface="+mn-ea"/>
              <a:cs typeface="Arial" panose="020B0604020202020204" pitchFamily="34" charset="0"/>
            </a:rPr>
            <a:t>الاستعداد للتفاهم والمناقشة</a:t>
          </a:r>
          <a:endParaRPr lang="en-US" sz="2400" kern="1200" dirty="0">
            <a:solidFill>
              <a:srgbClr val="000000">
                <a:hueOff val="0"/>
                <a:satOff val="0"/>
                <a:lumOff val="0"/>
                <a:alphaOff val="0"/>
              </a:srgbClr>
            </a:solidFill>
            <a:latin typeface="Arial"/>
            <a:ea typeface="+mn-ea"/>
            <a:cs typeface="+mn-cs"/>
          </a:endParaRPr>
        </a:p>
      </dsp:txBody>
      <dsp:txXfrm>
        <a:off x="2647819" y="2696026"/>
        <a:ext cx="3268585" cy="773015"/>
      </dsp:txXfrm>
    </dsp:sp>
    <dsp:sp modelId="{7D0E1DE8-9FAD-407C-9AAC-6DB559E5F759}">
      <dsp:nvSpPr>
        <dsp:cNvPr id="0" name=""/>
        <dsp:cNvSpPr/>
      </dsp:nvSpPr>
      <dsp:spPr>
        <a:xfrm>
          <a:off x="0" y="3474696"/>
          <a:ext cx="8477200" cy="844295"/>
        </a:xfrm>
        <a:prstGeom prst="trapezoid">
          <a:avLst>
            <a:gd name="adj" fmla="val 98139"/>
          </a:avLst>
        </a:prstGeom>
        <a:solidFill>
          <a:srgbClr val="92D05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SA" sz="2400" kern="1200" dirty="0">
              <a:solidFill>
                <a:srgbClr val="000000">
                  <a:hueOff val="0"/>
                  <a:satOff val="0"/>
                  <a:lumOff val="0"/>
                  <a:alphaOff val="0"/>
                </a:srgbClr>
              </a:solidFill>
              <a:latin typeface="Arial"/>
              <a:ea typeface="+mn-ea"/>
              <a:cs typeface="Arial" panose="020B0604020202020204" pitchFamily="34" charset="0"/>
            </a:rPr>
            <a:t>اختلاف الر</a:t>
          </a:r>
          <a:r>
            <a:rPr lang="ar-EG" sz="2400" kern="1200" dirty="0">
              <a:solidFill>
                <a:srgbClr val="000000">
                  <a:hueOff val="0"/>
                  <a:satOff val="0"/>
                  <a:lumOff val="0"/>
                  <a:alphaOff val="0"/>
                </a:srgbClr>
              </a:solidFill>
              <a:latin typeface="Arial"/>
              <a:ea typeface="+mn-ea"/>
              <a:cs typeface="Arial" panose="020B0604020202020204" pitchFamily="34" charset="0"/>
            </a:rPr>
            <a:t>أ</a:t>
          </a:r>
          <a:r>
            <a:rPr lang="ar-SA" sz="2400" kern="1200" dirty="0">
              <a:solidFill>
                <a:srgbClr val="000000">
                  <a:hueOff val="0"/>
                  <a:satOff val="0"/>
                  <a:lumOff val="0"/>
                  <a:alphaOff val="0"/>
                </a:srgbClr>
              </a:solidFill>
              <a:latin typeface="Arial"/>
              <a:ea typeface="+mn-ea"/>
              <a:cs typeface="Arial" panose="020B0604020202020204" pitchFamily="34" charset="0"/>
            </a:rPr>
            <a:t>ي حول نقاط سطحية</a:t>
          </a:r>
          <a:endParaRPr lang="en-US" sz="2400" kern="1200" dirty="0">
            <a:solidFill>
              <a:srgbClr val="000000">
                <a:hueOff val="0"/>
                <a:satOff val="0"/>
                <a:lumOff val="0"/>
                <a:alphaOff val="0"/>
              </a:srgbClr>
            </a:solidFill>
            <a:latin typeface="Arial"/>
            <a:ea typeface="+mn-ea"/>
            <a:cs typeface="+mn-cs"/>
          </a:endParaRPr>
        </a:p>
      </dsp:txBody>
      <dsp:txXfrm>
        <a:off x="2035897" y="3559335"/>
        <a:ext cx="4405404" cy="7596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460AD2-6F6E-4A85-9D38-B1C105C4C01C}">
      <dsp:nvSpPr>
        <dsp:cNvPr id="0" name=""/>
        <dsp:cNvSpPr/>
      </dsp:nvSpPr>
      <dsp:spPr>
        <a:xfrm>
          <a:off x="3113306" y="1109"/>
          <a:ext cx="1778721" cy="950671"/>
        </a:xfrm>
        <a:prstGeom prst="roundRect">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solidFill>
                <a:srgbClr val="000000"/>
              </a:solidFill>
              <a:latin typeface="Arial"/>
              <a:ea typeface="+mn-ea"/>
              <a:cs typeface="Arial" panose="020B0604020202020204" pitchFamily="34" charset="0"/>
            </a:rPr>
            <a:t>تشخيص مشكلات المنظمة</a:t>
          </a:r>
        </a:p>
      </dsp:txBody>
      <dsp:txXfrm>
        <a:off x="3159714" y="47517"/>
        <a:ext cx="1685905" cy="857855"/>
      </dsp:txXfrm>
    </dsp:sp>
    <dsp:sp modelId="{71557738-CC1D-4452-9D19-A87E7602F330}">
      <dsp:nvSpPr>
        <dsp:cNvPr id="0" name=""/>
        <dsp:cNvSpPr/>
      </dsp:nvSpPr>
      <dsp:spPr>
        <a:xfrm>
          <a:off x="1986041" y="409675"/>
          <a:ext cx="3801194" cy="3801194"/>
        </a:xfrm>
        <a:custGeom>
          <a:avLst/>
          <a:gdLst/>
          <a:ahLst/>
          <a:cxnLst/>
          <a:rect l="0" t="0" r="0" b="0"/>
          <a:pathLst>
            <a:path>
              <a:moveTo>
                <a:pt x="3573147" y="505361"/>
              </a:moveTo>
              <a:arcTo wR="2178125" hR="2178125" stAng="18589611" swAng="1468475"/>
            </a:path>
          </a:pathLst>
        </a:custGeom>
        <a:noFill/>
        <a:ln w="9525" cap="flat" cmpd="sng" algn="ctr">
          <a:solidFill>
            <a:srgbClr val="4472C4">
              <a:hueOff val="0"/>
              <a:satOff val="0"/>
              <a:lumOff val="0"/>
              <a:alphaOff val="0"/>
            </a:srgbClr>
          </a:solidFill>
          <a:prstDash val="solid"/>
          <a:miter lim="800000"/>
          <a:tailEnd type="arrow"/>
        </a:ln>
        <a:effectLst/>
      </dsp:spPr>
      <dsp:style>
        <a:lnRef idx="1">
          <a:scrgbClr r="0" g="0" b="0"/>
        </a:lnRef>
        <a:fillRef idx="0">
          <a:scrgbClr r="0" g="0" b="0"/>
        </a:fillRef>
        <a:effectRef idx="0">
          <a:scrgbClr r="0" g="0" b="0"/>
        </a:effectRef>
        <a:fontRef idx="minor"/>
      </dsp:style>
    </dsp:sp>
    <dsp:sp modelId="{9E44A72E-7CF8-4F2C-BE7A-D877398632E3}">
      <dsp:nvSpPr>
        <dsp:cNvPr id="0" name=""/>
        <dsp:cNvSpPr/>
      </dsp:nvSpPr>
      <dsp:spPr>
        <a:xfrm>
          <a:off x="4858473" y="1728860"/>
          <a:ext cx="1880501" cy="797927"/>
        </a:xfrm>
        <a:prstGeom prst="roundRect">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solidFill>
                <a:srgbClr val="000000"/>
              </a:solidFill>
              <a:latin typeface="Arial"/>
              <a:ea typeface="+mn-ea"/>
              <a:cs typeface="Arial" panose="020B0604020202020204" pitchFamily="34" charset="0"/>
            </a:rPr>
            <a:t>تقدير الحاجة الى التغيير</a:t>
          </a:r>
        </a:p>
      </dsp:txBody>
      <dsp:txXfrm>
        <a:off x="4897425" y="1767812"/>
        <a:ext cx="1802597" cy="720023"/>
      </dsp:txXfrm>
    </dsp:sp>
    <dsp:sp modelId="{03B961A5-2C07-41EC-ABB7-0F4F064383D3}">
      <dsp:nvSpPr>
        <dsp:cNvPr id="0" name=""/>
        <dsp:cNvSpPr/>
      </dsp:nvSpPr>
      <dsp:spPr>
        <a:xfrm>
          <a:off x="2008548" y="630479"/>
          <a:ext cx="3801194" cy="3801194"/>
        </a:xfrm>
        <a:custGeom>
          <a:avLst/>
          <a:gdLst/>
          <a:ahLst/>
          <a:cxnLst/>
          <a:rect l="0" t="0" r="0" b="0"/>
          <a:pathLst>
            <a:path>
              <a:moveTo>
                <a:pt x="4346052" y="2388644"/>
              </a:moveTo>
              <a:arcTo wR="2178125" hR="2178125" stAng="21932783" swAng="1039313"/>
            </a:path>
          </a:pathLst>
        </a:custGeom>
        <a:noFill/>
        <a:ln w="9525" cap="flat" cmpd="sng" algn="ctr">
          <a:solidFill>
            <a:srgbClr val="4472C4">
              <a:hueOff val="0"/>
              <a:satOff val="0"/>
              <a:lumOff val="0"/>
              <a:alphaOff val="0"/>
            </a:srgbClr>
          </a:solidFill>
          <a:prstDash val="solid"/>
          <a:miter lim="800000"/>
          <a:tailEnd type="arrow"/>
        </a:ln>
        <a:effectLst/>
      </dsp:spPr>
      <dsp:style>
        <a:lnRef idx="1">
          <a:scrgbClr r="0" g="0" b="0"/>
        </a:lnRef>
        <a:fillRef idx="0">
          <a:scrgbClr r="0" g="0" b="0"/>
        </a:fillRef>
        <a:effectRef idx="0">
          <a:scrgbClr r="0" g="0" b="0"/>
        </a:effectRef>
        <a:fontRef idx="minor"/>
      </dsp:style>
    </dsp:sp>
    <dsp:sp modelId="{8B8C7245-9054-42EA-BEC1-C73F7B3EC9AC}">
      <dsp:nvSpPr>
        <dsp:cNvPr id="0" name=""/>
        <dsp:cNvSpPr/>
      </dsp:nvSpPr>
      <dsp:spPr>
        <a:xfrm>
          <a:off x="4260264" y="3439322"/>
          <a:ext cx="1719092" cy="950671"/>
        </a:xfrm>
        <a:prstGeom prst="roundRect">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solidFill>
                <a:srgbClr val="000000"/>
              </a:solidFill>
              <a:latin typeface="Arial"/>
              <a:ea typeface="+mn-ea"/>
              <a:cs typeface="Arial" panose="020B0604020202020204" pitchFamily="34" charset="0"/>
            </a:rPr>
            <a:t>تخطيط جهود التغيير</a:t>
          </a:r>
        </a:p>
      </dsp:txBody>
      <dsp:txXfrm>
        <a:off x="4306672" y="3485730"/>
        <a:ext cx="1626276" cy="857855"/>
      </dsp:txXfrm>
    </dsp:sp>
    <dsp:sp modelId="{256B9580-2430-4B3F-92C5-EC21CB428624}">
      <dsp:nvSpPr>
        <dsp:cNvPr id="0" name=""/>
        <dsp:cNvSpPr/>
      </dsp:nvSpPr>
      <dsp:spPr>
        <a:xfrm>
          <a:off x="2102069" y="476445"/>
          <a:ext cx="3801194" cy="3801194"/>
        </a:xfrm>
        <a:custGeom>
          <a:avLst/>
          <a:gdLst/>
          <a:ahLst/>
          <a:cxnLst/>
          <a:rect l="0" t="0" r="0" b="0"/>
          <a:pathLst>
            <a:path>
              <a:moveTo>
                <a:pt x="2359419" y="4348691"/>
              </a:moveTo>
              <a:arcTo wR="2178125" hR="2178125" stAng="5113530" swAng="544528"/>
            </a:path>
          </a:pathLst>
        </a:custGeom>
        <a:noFill/>
        <a:ln w="9525" cap="flat" cmpd="sng" algn="ctr">
          <a:solidFill>
            <a:srgbClr val="4472C4">
              <a:hueOff val="0"/>
              <a:satOff val="0"/>
              <a:lumOff val="0"/>
              <a:alphaOff val="0"/>
            </a:srgbClr>
          </a:solidFill>
          <a:prstDash val="solid"/>
          <a:miter lim="800000"/>
          <a:tailEnd type="arrow"/>
        </a:ln>
        <a:effectLst/>
      </dsp:spPr>
      <dsp:style>
        <a:lnRef idx="1">
          <a:scrgbClr r="0" g="0" b="0"/>
        </a:lnRef>
        <a:fillRef idx="0">
          <a:scrgbClr r="0" g="0" b="0"/>
        </a:fillRef>
        <a:effectRef idx="0">
          <a:scrgbClr r="0" g="0" b="0"/>
        </a:effectRef>
        <a:fontRef idx="minor"/>
      </dsp:style>
    </dsp:sp>
    <dsp:sp modelId="{6E953C05-B801-405F-80DD-A5C883DCA761}">
      <dsp:nvSpPr>
        <dsp:cNvPr id="0" name=""/>
        <dsp:cNvSpPr/>
      </dsp:nvSpPr>
      <dsp:spPr>
        <a:xfrm>
          <a:off x="2010408" y="3439322"/>
          <a:ext cx="1750230" cy="950671"/>
        </a:xfrm>
        <a:prstGeom prst="roundRect">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solidFill>
                <a:srgbClr val="000000"/>
              </a:solidFill>
              <a:latin typeface="Arial"/>
              <a:ea typeface="+mn-ea"/>
              <a:cs typeface="Arial" panose="020B0604020202020204" pitchFamily="34" charset="0"/>
            </a:rPr>
            <a:t>تنظيم خطة التغيير</a:t>
          </a:r>
        </a:p>
      </dsp:txBody>
      <dsp:txXfrm>
        <a:off x="2056816" y="3485730"/>
        <a:ext cx="1657414" cy="857855"/>
      </dsp:txXfrm>
    </dsp:sp>
    <dsp:sp modelId="{CC49A1B7-67E1-4B8F-9BA7-DC8DAF64E912}">
      <dsp:nvSpPr>
        <dsp:cNvPr id="0" name=""/>
        <dsp:cNvSpPr/>
      </dsp:nvSpPr>
      <dsp:spPr>
        <a:xfrm>
          <a:off x="2272216" y="788270"/>
          <a:ext cx="3801194" cy="3801194"/>
        </a:xfrm>
        <a:custGeom>
          <a:avLst/>
          <a:gdLst/>
          <a:ahLst/>
          <a:cxnLst/>
          <a:rect l="0" t="0" r="0" b="0"/>
          <a:pathLst>
            <a:path>
              <a:moveTo>
                <a:pt x="110258" y="2862344"/>
              </a:moveTo>
              <a:arcTo wR="2178125" hR="2178125" stAng="9701493" swAng="901521"/>
            </a:path>
          </a:pathLst>
        </a:custGeom>
        <a:noFill/>
        <a:ln w="9525" cap="flat" cmpd="sng" algn="ctr">
          <a:solidFill>
            <a:srgbClr val="4472C4">
              <a:hueOff val="0"/>
              <a:satOff val="0"/>
              <a:lumOff val="0"/>
              <a:alphaOff val="0"/>
            </a:srgbClr>
          </a:solidFill>
          <a:prstDash val="solid"/>
          <a:miter lim="800000"/>
          <a:tailEnd type="arrow"/>
        </a:ln>
        <a:effectLst/>
      </dsp:spPr>
      <dsp:style>
        <a:lnRef idx="1">
          <a:scrgbClr r="0" g="0" b="0"/>
        </a:lnRef>
        <a:fillRef idx="0">
          <a:scrgbClr r="0" g="0" b="0"/>
        </a:fillRef>
        <a:effectRef idx="0">
          <a:scrgbClr r="0" g="0" b="0"/>
        </a:effectRef>
        <a:fontRef idx="minor"/>
      </dsp:style>
    </dsp:sp>
    <dsp:sp modelId="{E08D836F-CEAE-461B-9B22-4607E9F079E8}">
      <dsp:nvSpPr>
        <dsp:cNvPr id="0" name=""/>
        <dsp:cNvSpPr/>
      </dsp:nvSpPr>
      <dsp:spPr>
        <a:xfrm>
          <a:off x="1528621" y="1683129"/>
          <a:ext cx="1478309" cy="950671"/>
        </a:xfrm>
        <a:prstGeom prst="roundRect">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solidFill>
                <a:srgbClr val="000000"/>
              </a:solidFill>
              <a:latin typeface="Arial"/>
              <a:ea typeface="+mn-ea"/>
              <a:cs typeface="Arial" panose="020B0604020202020204" pitchFamily="34" charset="0"/>
            </a:rPr>
            <a:t>تنفيذ ومتابعة خطة التغيير</a:t>
          </a:r>
        </a:p>
      </dsp:txBody>
      <dsp:txXfrm>
        <a:off x="1575029" y="1729537"/>
        <a:ext cx="1385493" cy="857855"/>
      </dsp:txXfrm>
    </dsp:sp>
    <dsp:sp modelId="{E60AEB77-DAAA-442D-B875-E88A9AA69F8A}">
      <dsp:nvSpPr>
        <dsp:cNvPr id="0" name=""/>
        <dsp:cNvSpPr/>
      </dsp:nvSpPr>
      <dsp:spPr>
        <a:xfrm>
          <a:off x="2311771" y="347361"/>
          <a:ext cx="3801194" cy="3801194"/>
        </a:xfrm>
        <a:custGeom>
          <a:avLst/>
          <a:gdLst/>
          <a:ahLst/>
          <a:cxnLst/>
          <a:rect l="0" t="0" r="0" b="0"/>
          <a:pathLst>
            <a:path>
              <a:moveTo>
                <a:pt x="198215" y="1270276"/>
              </a:moveTo>
              <a:arcTo wR="2178125" hR="2178125" stAng="12277973" swAng="1361308"/>
            </a:path>
          </a:pathLst>
        </a:custGeom>
        <a:noFill/>
        <a:ln w="9525" cap="flat" cmpd="sng" algn="ctr">
          <a:solidFill>
            <a:srgbClr val="4472C4">
              <a:hueOff val="0"/>
              <a:satOff val="0"/>
              <a:lumOff val="0"/>
              <a:alphaOff val="0"/>
            </a:srgb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E390-8836-4E4A-867D-C6C94D888F7F}" type="datetimeFigureOut">
              <a:rPr lang="en-US" smtClean="0"/>
              <a:t>10/13/2023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C3E7EC-CFBF-476F-A7B6-FE9255220AEC}" type="slidenum">
              <a:rPr lang="en-US" smtClean="0"/>
              <a:t>‹#›</a:t>
            </a:fld>
            <a:endParaRPr lang="en-US"/>
          </a:p>
        </p:txBody>
      </p:sp>
    </p:spTree>
    <p:extLst>
      <p:ext uri="{BB962C8B-B14F-4D97-AF65-F5344CB8AC3E}">
        <p14:creationId xmlns:p14="http://schemas.microsoft.com/office/powerpoint/2010/main" val="3910360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6793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66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5148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45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642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034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500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5874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290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470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379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8685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68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54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769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20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2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944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7177696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09;p1">
            <a:extLst>
              <a:ext uri="{FF2B5EF4-FFF2-40B4-BE49-F238E27FC236}">
                <a16:creationId xmlns:a16="http://schemas.microsoft.com/office/drawing/2014/main" id="{D3D75DA4-FA89-195F-E081-86ABADB69100}"/>
              </a:ext>
            </a:extLst>
          </p:cNvPr>
          <p:cNvSpPr txBox="1"/>
          <p:nvPr/>
        </p:nvSpPr>
        <p:spPr>
          <a:xfrm>
            <a:off x="7299012" y="2095281"/>
            <a:ext cx="4703532" cy="76940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مقرر </a:t>
            </a:r>
            <a:r>
              <a:rPr kumimoji="0" lang="ar-EG"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قيادة التغيرات    </a:t>
            </a:r>
            <a:endParaRPr kumimoji="0"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7" name="Google Shape;114;p1">
            <a:extLst>
              <a:ext uri="{FF2B5EF4-FFF2-40B4-BE49-F238E27FC236}">
                <a16:creationId xmlns:a16="http://schemas.microsoft.com/office/drawing/2014/main" id="{3D701D39-2572-B0CC-1A8F-7C68D93799D6}"/>
              </a:ext>
            </a:extLst>
          </p:cNvPr>
          <p:cNvSpPr txBox="1"/>
          <p:nvPr/>
        </p:nvSpPr>
        <p:spPr>
          <a:xfrm>
            <a:off x="6729897" y="4044778"/>
            <a:ext cx="4464495" cy="52318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ar-EG" sz="2800" b="1" dirty="0">
                <a:solidFill>
                  <a:srgbClr val="FF0000"/>
                </a:solidFill>
                <a:effectLst/>
                <a:highlight>
                  <a:srgbClr val="FFFF00"/>
                </a:highlight>
                <a:latin typeface="Times New Roman" panose="02020603050405020304" pitchFamily="18" charset="0"/>
                <a:ea typeface="Calibri" panose="020F0502020204030204" pitchFamily="34" charset="0"/>
              </a:rPr>
              <a:t>إجراءات عملية التغيير والتخطيط لها</a:t>
            </a:r>
            <a:endParaRPr kumimoji="0" sz="2700" b="1"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14" name="Google Shape;107;p1">
            <a:extLst>
              <a:ext uri="{FF2B5EF4-FFF2-40B4-BE49-F238E27FC236}">
                <a16:creationId xmlns:a16="http://schemas.microsoft.com/office/drawing/2014/main" id="{A15DD8C1-F123-2301-64BB-3F09F8FF16CA}"/>
              </a:ext>
            </a:extLst>
          </p:cNvPr>
          <p:cNvSpPr txBox="1"/>
          <p:nvPr/>
        </p:nvSpPr>
        <p:spPr>
          <a:xfrm>
            <a:off x="6628471" y="2890411"/>
            <a:ext cx="4886463" cy="107717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أ.د| محمد محمدي محمد مخلص</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أستاذ القيادة التربوية المشارك - كلية العلوم الانسانية- جامعة </a:t>
            </a:r>
            <a:r>
              <a:rPr kumimoji="0" lang="ar-EG" sz="20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ميد اوشن</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p:txBody>
      </p:sp>
      <p:sp>
        <p:nvSpPr>
          <p:cNvPr id="6" name="Google Shape;110;p1">
            <a:extLst>
              <a:ext uri="{FF2B5EF4-FFF2-40B4-BE49-F238E27FC236}">
                <a16:creationId xmlns:a16="http://schemas.microsoft.com/office/drawing/2014/main" id="{FF4D40A9-2E93-3093-01BC-2CFAF86F09AB}"/>
              </a:ext>
            </a:extLst>
          </p:cNvPr>
          <p:cNvSpPr/>
          <p:nvPr/>
        </p:nvSpPr>
        <p:spPr>
          <a:xfrm>
            <a:off x="5006454" y="490585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الرابعة : </a:t>
            </a:r>
            <a:r>
              <a:rPr kumimoji="0" lang="ar-EG" sz="2800" b="1" i="0" u="none" strike="noStrike" kern="0" cap="none" spc="0" normalizeH="0" baseline="0" noProof="0" dirty="0">
                <a:ln>
                  <a:noFill/>
                </a:ln>
                <a:solidFill>
                  <a:srgbClr val="000000"/>
                </a:solidFill>
                <a:effectLst/>
                <a:uLnTx/>
                <a:uFillTx/>
                <a:latin typeface="Tajawal Medium"/>
                <a:cs typeface="Tajawal Medium"/>
                <a:sym typeface="Tajawal Medium"/>
              </a:rPr>
              <a:t>قيادة التغيرات 721</a:t>
            </a:r>
            <a:r>
              <a:rPr kumimoji="0" lang="ar-EG" sz="2000" b="1" i="0" u="none" strike="noStrike" kern="0" cap="none" spc="0" normalizeH="0" baseline="0" noProof="0" dirty="0">
                <a:ln>
                  <a:noFill/>
                </a:ln>
                <a:solidFill>
                  <a:srgbClr val="2D3956"/>
                </a:solidFill>
                <a:effectLst/>
                <a:highlight>
                  <a:srgbClr val="00FFFF"/>
                </a:highlight>
                <a:uLnTx/>
                <a:uFillTx/>
                <a:latin typeface="Tajawal Medium"/>
                <a:ea typeface="Calibri" panose="020F0502020204030204" pitchFamily="34" charset="0"/>
                <a:cs typeface="Times New Roman" panose="02020603050405020304" pitchFamily="18" charset="0"/>
                <a:sym typeface="Tajawal Medium"/>
              </a:rPr>
              <a:t> </a:t>
            </a:r>
            <a:endParaRPr kumimoji="0" sz="20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Tree>
    <p:extLst>
      <p:ext uri="{BB962C8B-B14F-4D97-AF65-F5344CB8AC3E}">
        <p14:creationId xmlns:p14="http://schemas.microsoft.com/office/powerpoint/2010/main" val="1785008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7"/>
            <a:ext cx="11574147" cy="5220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18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rPr>
              <a:t>1</a:t>
            </a:r>
            <a:r>
              <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rPr>
              <a:t>- التغير الاجتماعي مفهومه وخصائصه </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rPr>
              <a:t>2- صور وآليات التغير الاجتماعي  </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rPr>
              <a:t>3- عوامل التغير الاجتماعي ومراحله </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rPr>
              <a:t>4-  التغير الثقافي مفهومه وعوامله</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rPr>
              <a:t>5-  العلاقة بين التغير الاجتماعي والثقافي </a:t>
            </a:r>
          </a:p>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r>
              <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rPr>
              <a:t>6-  معوقات الغير الاجتماعي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BE59485B-9667-AB82-C9BB-1B092750357B}"/>
              </a:ext>
            </a:extLst>
          </p:cNvPr>
          <p:cNvSpPr txBox="1"/>
          <p:nvPr/>
        </p:nvSpPr>
        <p:spPr>
          <a:xfrm>
            <a:off x="1284477" y="1564308"/>
            <a:ext cx="7831585" cy="646290"/>
          </a:xfrm>
          <a:prstGeom prst="rect">
            <a:avLst/>
          </a:prstGeom>
          <a:noFill/>
          <a:ln>
            <a:noFill/>
          </a:ln>
        </p:spPr>
        <p:txBody>
          <a:bodyPr spcFirstLastPara="1" wrap="square" lIns="91425" tIns="45700" rIns="91425" bIns="45700" anchor="t" anchorCtr="0">
            <a:spAutoFit/>
          </a:bodyPr>
          <a:lstStyle/>
          <a:p>
            <a:pPr marL="342900" indent="-342900" algn="r">
              <a:lnSpc>
                <a:spcPct val="150000"/>
              </a:lnSpc>
              <a:buClr>
                <a:srgbClr val="000000"/>
              </a:buClr>
              <a:buFont typeface="Arial" pitchFamily="34" charset="0"/>
              <a:buChar char="•"/>
            </a:pPr>
            <a:r>
              <a:rPr lang="ar-SA" sz="2400" b="1" kern="0" dirty="0">
                <a:latin typeface="Simplified Arabic" pitchFamily="18" charset="-78"/>
                <a:ea typeface="Calibri"/>
                <a:cs typeface="Simplified Arabic" pitchFamily="18" charset="-78"/>
                <a:sym typeface="Calibri"/>
              </a:rPr>
              <a:t>ملخص المحاضرة السابقة:</a:t>
            </a:r>
            <a:r>
              <a:rPr lang="ar-EG" sz="2400" b="1" kern="0" dirty="0">
                <a:latin typeface="Simplified Arabic" pitchFamily="18" charset="-78"/>
                <a:ea typeface="Calibri"/>
                <a:cs typeface="Simplified Arabic" pitchFamily="18" charset="-78"/>
                <a:sym typeface="Calibri"/>
              </a:rPr>
              <a:t> تناولنا بالمحاضرة السابقة </a:t>
            </a:r>
            <a:endParaRPr lang="ar-SA" sz="2800" b="1" kern="0" dirty="0">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2378593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EA52A990-E72F-FC53-D63D-DFAA46A6CA75}"/>
              </a:ext>
            </a:extLst>
          </p:cNvPr>
          <p:cNvSpPr txBox="1"/>
          <p:nvPr/>
        </p:nvSpPr>
        <p:spPr>
          <a:xfrm>
            <a:off x="2308825" y="1499083"/>
            <a:ext cx="8702248" cy="4345765"/>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2800" b="1" kern="0" dirty="0">
                <a:latin typeface="Arial"/>
                <a:ea typeface="Calibri" panose="020F0502020204030204" pitchFamily="34" charset="0"/>
                <a:cs typeface="Times New Roman" panose="02020603050405020304" pitchFamily="18" charset="0"/>
                <a:sym typeface="Arial"/>
              </a:rPr>
              <a:t>عناصر المحاضرة</a:t>
            </a:r>
          </a:p>
          <a:p>
            <a:pPr marL="457200" indent="-457200" algn="r" rtl="1">
              <a:buClr>
                <a:srgbClr val="000000"/>
              </a:buClr>
              <a:buFont typeface="+mj-lt"/>
              <a:buAutoNum type="arabicPeriod"/>
              <a:defRPr/>
            </a:pPr>
            <a:endParaRPr lang="en-GB" sz="2400" kern="0" dirty="0">
              <a:latin typeface="Arial"/>
              <a:cs typeface="AL-Mohanad Bold" pitchFamily="2" charset="-78"/>
              <a:sym typeface="Arial"/>
            </a:endParaRPr>
          </a:p>
          <a:p>
            <a:pPr marL="457200" indent="-457200" algn="r" rtl="1">
              <a:buClr>
                <a:srgbClr val="000000"/>
              </a:buClr>
              <a:buFont typeface="+mj-lt"/>
              <a:buAutoNum type="arabicPeriod"/>
              <a:defRPr/>
            </a:pPr>
            <a:r>
              <a:rPr lang="ar-EG" sz="2400" kern="0" dirty="0">
                <a:latin typeface="Arial"/>
                <a:cs typeface="AL-Mohanad Bold" pitchFamily="2" charset="-78"/>
                <a:sym typeface="Arial"/>
              </a:rPr>
              <a:t>التمهيد</a:t>
            </a:r>
          </a:p>
          <a:p>
            <a:pPr marL="457200" indent="-457200" algn="r" rtl="1">
              <a:buClr>
                <a:srgbClr val="000000"/>
              </a:buClr>
              <a:buFont typeface="+mj-lt"/>
              <a:buAutoNum type="arabicPeriod"/>
              <a:defRPr/>
            </a:pPr>
            <a:r>
              <a:rPr lang="ar-EG" sz="2400" kern="0" dirty="0">
                <a:latin typeface="Arial"/>
                <a:cs typeface="AL-Mohanad Bold" pitchFamily="2" charset="-78"/>
                <a:sym typeface="Arial"/>
              </a:rPr>
              <a:t>المدخل المفاهيمي عن إدارة التغيير ( مفهومه – أهميته – مستوياته)</a:t>
            </a:r>
            <a:endParaRPr lang="en-GB" sz="2400" kern="0" dirty="0">
              <a:latin typeface="Arial"/>
              <a:cs typeface="AL-Mohanad Bold" pitchFamily="2" charset="-78"/>
              <a:sym typeface="Arial"/>
            </a:endParaRPr>
          </a:p>
          <a:p>
            <a:pPr marL="457200" indent="-457200" algn="r" rtl="1">
              <a:buClr>
                <a:srgbClr val="000000"/>
              </a:buClr>
              <a:buFont typeface="+mj-lt"/>
              <a:buAutoNum type="arabicPeriod"/>
              <a:defRPr/>
            </a:pPr>
            <a:r>
              <a:rPr lang="ar-SA" sz="2400" kern="0" dirty="0">
                <a:latin typeface="Arial"/>
                <a:cs typeface="AL-Mohanad Bold" pitchFamily="2" charset="-78"/>
                <a:sym typeface="Arial"/>
              </a:rPr>
              <a:t>مفهوم مقاومة التغيير.</a:t>
            </a:r>
          </a:p>
          <a:p>
            <a:pPr marL="457200" indent="-457200" algn="r" rtl="1">
              <a:buClr>
                <a:srgbClr val="000000"/>
              </a:buClr>
              <a:buFont typeface="+mj-lt"/>
              <a:buAutoNum type="arabicPeriod"/>
              <a:defRPr/>
            </a:pPr>
            <a:r>
              <a:rPr lang="ar-SA" sz="2400" kern="0" dirty="0">
                <a:latin typeface="Arial"/>
                <a:cs typeface="AL-Mohanad Bold" pitchFamily="2" charset="-78"/>
                <a:sym typeface="Arial"/>
              </a:rPr>
              <a:t>السلوك المتوقع من الفرد تجاه التغيير</a:t>
            </a:r>
          </a:p>
          <a:p>
            <a:pPr marL="457200" indent="-457200" algn="r" rtl="1">
              <a:buClr>
                <a:srgbClr val="000000"/>
              </a:buClr>
              <a:buFont typeface="+mj-lt"/>
              <a:buAutoNum type="arabicPeriod"/>
              <a:defRPr/>
            </a:pPr>
            <a:r>
              <a:rPr lang="ar-SA" sz="2400" kern="0" dirty="0">
                <a:latin typeface="Arial"/>
                <a:cs typeface="AL-Mohanad Bold" pitchFamily="2" charset="-78"/>
                <a:sym typeface="Arial"/>
              </a:rPr>
              <a:t>المظاهر السلوكية لمقاومة التغيير</a:t>
            </a:r>
          </a:p>
          <a:p>
            <a:pPr marL="457200" indent="-457200" algn="r" rtl="1">
              <a:buClr>
                <a:srgbClr val="000000"/>
              </a:buClr>
              <a:buFont typeface="+mj-lt"/>
              <a:buAutoNum type="arabicPeriod"/>
              <a:defRPr/>
            </a:pPr>
            <a:r>
              <a:rPr lang="ar-SA" sz="2400" kern="0" dirty="0">
                <a:latin typeface="Arial"/>
                <a:cs typeface="AL-Mohanad Bold" pitchFamily="2" charset="-78"/>
                <a:sym typeface="Arial"/>
              </a:rPr>
              <a:t>درجات  مقاومة  التغيير  في المنظمات</a:t>
            </a:r>
          </a:p>
          <a:p>
            <a:pPr marL="457200" indent="-457200" algn="r" rtl="1">
              <a:buClr>
                <a:srgbClr val="000000"/>
              </a:buClr>
              <a:buFont typeface="+mj-lt"/>
              <a:buAutoNum type="arabicPeriod"/>
              <a:defRPr/>
            </a:pPr>
            <a:r>
              <a:rPr lang="ar-SA" sz="2400" kern="0" dirty="0">
                <a:latin typeface="Arial"/>
                <a:cs typeface="AL-Mohanad Bold" pitchFamily="2" charset="-78"/>
                <a:sym typeface="Arial"/>
              </a:rPr>
              <a:t>ردود الافعال على التغيير.</a:t>
            </a:r>
          </a:p>
          <a:p>
            <a:pPr marL="457200" indent="-457200" algn="r" rtl="1">
              <a:buClr>
                <a:srgbClr val="000000"/>
              </a:buClr>
              <a:buFont typeface="+mj-lt"/>
              <a:buAutoNum type="arabicPeriod"/>
              <a:defRPr/>
            </a:pPr>
            <a:r>
              <a:rPr lang="ar-SA" sz="2400" kern="0" dirty="0">
                <a:latin typeface="Arial"/>
                <a:cs typeface="AL-Mohanad Bold" pitchFamily="2" charset="-78"/>
                <a:sym typeface="Arial"/>
              </a:rPr>
              <a:t>اسباب مقاومة التغيير</a:t>
            </a:r>
          </a:p>
          <a:p>
            <a:pPr marL="457200" indent="-457200" algn="r" rtl="1">
              <a:buClr>
                <a:srgbClr val="000000"/>
              </a:buClr>
              <a:buFont typeface="+mj-lt"/>
              <a:buAutoNum type="arabicPeriod"/>
              <a:defRPr/>
            </a:pPr>
            <a:r>
              <a:rPr lang="ar-SA" sz="2400" kern="0" dirty="0">
                <a:latin typeface="Arial"/>
                <a:cs typeface="AL-Mohanad Bold" pitchFamily="2" charset="-78"/>
                <a:sym typeface="Arial"/>
              </a:rPr>
              <a:t>العوامل التي تزيد من مقاومة التغيير</a:t>
            </a:r>
            <a:endParaRPr lang="ar-EG" sz="2800" b="1" kern="0" dirty="0">
              <a:latin typeface="Simplified Arabic" pitchFamily="18" charset="-78"/>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239643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D0C7E7A-66FA-2CCE-4DFC-749292A0B471}"/>
              </a:ext>
            </a:extLst>
          </p:cNvPr>
          <p:cNvSpPr/>
          <p:nvPr/>
        </p:nvSpPr>
        <p:spPr>
          <a:xfrm>
            <a:off x="904567" y="1281650"/>
            <a:ext cx="10333077" cy="4933851"/>
          </a:xfrm>
          <a:prstGeom prst="rect">
            <a:avLst/>
          </a:prstGeom>
        </p:spPr>
        <p:txBody>
          <a:bodyPr wrap="square">
            <a:spAutoFit/>
          </a:bodyPr>
          <a:lstStyle/>
          <a:p>
            <a:pPr algn="justLow" rtl="1">
              <a:lnSpc>
                <a:spcPct val="150000"/>
              </a:lnSpc>
              <a:spcAft>
                <a:spcPts val="1000"/>
              </a:spcAft>
              <a:buClr>
                <a:srgbClr val="000000"/>
              </a:buClr>
              <a:buFont typeface="Arial"/>
              <a:buNone/>
            </a:pPr>
            <a:r>
              <a:rPr lang="ar-SA" sz="2800" b="1" kern="0" dirty="0">
                <a:solidFill>
                  <a:srgbClr val="000000"/>
                </a:solidFill>
                <a:ea typeface="Calibri"/>
                <a:cs typeface="Simplified Arabic"/>
                <a:sym typeface="Arial"/>
              </a:rPr>
              <a:t>تمهيد:</a:t>
            </a:r>
            <a:endParaRPr lang="ar-EG" sz="2800" b="1" kern="0" dirty="0">
              <a:solidFill>
                <a:srgbClr val="000000"/>
              </a:solidFill>
              <a:ea typeface="Calibri" panose="020F0502020204030204" pitchFamily="34" charset="0"/>
              <a:cs typeface="Traditional Arabic" panose="02020603050405020304" pitchFamily="18" charset="-78"/>
              <a:sym typeface="Arial"/>
            </a:endParaRPr>
          </a:p>
          <a:p>
            <a:pPr marL="457200" indent="-457200" algn="just" rtl="1">
              <a:buClr>
                <a:srgbClr val="000000"/>
              </a:buClr>
              <a:buFont typeface="Wingdings" pitchFamily="2" charset="2"/>
              <a:buChar char="v"/>
              <a:defRPr/>
            </a:pPr>
            <a:r>
              <a:rPr lang="ar-SA" sz="2800" kern="0" dirty="0">
                <a:solidFill>
                  <a:srgbClr val="000000"/>
                </a:solidFill>
                <a:latin typeface="Arial"/>
                <a:cs typeface="AL-Mohanad Bold" pitchFamily="2" charset="-78"/>
                <a:sym typeface="Arial"/>
              </a:rPr>
              <a:t>تتوقف عملية احداث التغيير على مدى قبول الافراد والجماعات لها وتعاونهم لإنجاحها.</a:t>
            </a:r>
          </a:p>
          <a:p>
            <a:pPr marL="457200" indent="-457200" algn="just" rtl="1">
              <a:buClr>
                <a:srgbClr val="000000"/>
              </a:buClr>
              <a:buFont typeface="Wingdings" pitchFamily="2" charset="2"/>
              <a:buChar char="v"/>
              <a:defRPr/>
            </a:pPr>
            <a:r>
              <a:rPr lang="ar-SA" sz="2800" kern="0" dirty="0">
                <a:solidFill>
                  <a:srgbClr val="000000"/>
                </a:solidFill>
                <a:latin typeface="Arial"/>
                <a:cs typeface="AL-Mohanad Bold" pitchFamily="2" charset="-78"/>
                <a:sym typeface="Arial"/>
              </a:rPr>
              <a:t>اكثر شيء يجب ان ينتبه له القائم بالتغيير هو أثر ذلك التغيير على الافراد وجماعات العمل في المنظمة.</a:t>
            </a:r>
          </a:p>
          <a:p>
            <a:pPr marL="457200" indent="-457200" algn="just" rtl="1">
              <a:buClr>
                <a:srgbClr val="000000"/>
              </a:buClr>
              <a:buFont typeface="Wingdings" pitchFamily="2" charset="2"/>
              <a:buChar char="v"/>
              <a:defRPr/>
            </a:pPr>
            <a:r>
              <a:rPr lang="ar-SA" sz="2800" kern="0" dirty="0">
                <a:solidFill>
                  <a:srgbClr val="000000"/>
                </a:solidFill>
                <a:latin typeface="Arial"/>
                <a:cs typeface="AL-Mohanad Bold" pitchFamily="2" charset="-78"/>
                <a:sym typeface="Arial"/>
              </a:rPr>
              <a:t>غالبا ما يتصرف الافراد بوحي الدوافع والاتجاهات والخبرات التي تعكس خصائصهم النفسية تجاه أي عملية.</a:t>
            </a:r>
          </a:p>
          <a:p>
            <a:pPr marL="457200" indent="-457200" algn="just" rtl="1">
              <a:buClr>
                <a:srgbClr val="000000"/>
              </a:buClr>
              <a:buFont typeface="Wingdings" pitchFamily="2" charset="2"/>
              <a:buChar char="v"/>
              <a:defRPr/>
            </a:pPr>
            <a:r>
              <a:rPr lang="ar-SA" sz="2800" kern="0" dirty="0">
                <a:solidFill>
                  <a:srgbClr val="000000"/>
                </a:solidFill>
                <a:latin typeface="Arial"/>
                <a:cs typeface="AL-Mohanad Bold" pitchFamily="2" charset="-78"/>
                <a:sym typeface="Arial"/>
              </a:rPr>
              <a:t>تعتبر عملية مقاومة التغيير وتحديد اسبابها وكيفية التغلب عليها من الامور المهمة بالنسبة للقائم بالتغيير.</a:t>
            </a:r>
          </a:p>
          <a:p>
            <a:pPr algn="justLow" rtl="1">
              <a:lnSpc>
                <a:spcPct val="150000"/>
              </a:lnSpc>
              <a:spcAft>
                <a:spcPts val="1000"/>
              </a:spcAft>
              <a:buClr>
                <a:srgbClr val="000000"/>
              </a:buClr>
              <a:buFont typeface="Arial"/>
              <a:buNone/>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2803780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0926A1-F955-F6AC-A203-EBA246266D47}"/>
              </a:ext>
            </a:extLst>
          </p:cNvPr>
          <p:cNvSpPr/>
          <p:nvPr/>
        </p:nvSpPr>
        <p:spPr>
          <a:xfrm>
            <a:off x="668594" y="1288026"/>
            <a:ext cx="11061291" cy="4889800"/>
          </a:xfrm>
          <a:prstGeom prst="rect">
            <a:avLst/>
          </a:prstGeom>
        </p:spPr>
        <p:txBody>
          <a:bodyPr wrap="square">
            <a:spAutoFit/>
          </a:bodyPr>
          <a:lstStyle/>
          <a:p>
            <a:pPr algn="r">
              <a:lnSpc>
                <a:spcPct val="107000"/>
              </a:lnSpc>
              <a:spcAft>
                <a:spcPts val="800"/>
              </a:spcAft>
              <a:buClr>
                <a:srgbClr val="000000"/>
              </a:buClr>
              <a:buFont typeface="Arial"/>
              <a:buNone/>
            </a:pPr>
            <a:r>
              <a:rPr lang="ar-SA" sz="2800" b="1" kern="0" dirty="0">
                <a:solidFill>
                  <a:srgbClr val="000000"/>
                </a:solidFill>
                <a:ea typeface="Times New Roman" panose="02020603050405020304" pitchFamily="18" charset="0"/>
                <a:cs typeface="Simplified Arabic" panose="02020603050405020304" pitchFamily="18" charset="-78"/>
                <a:sym typeface="Arial"/>
              </a:rPr>
              <a:t>تعريف الإدارة الاستراتيجية</a:t>
            </a:r>
            <a:endParaRPr lang="en-GB" sz="28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SA" sz="2800" b="1" kern="0" dirty="0">
                <a:solidFill>
                  <a:srgbClr val="000000"/>
                </a:solidFill>
                <a:ea typeface="Times New Roman" panose="02020603050405020304" pitchFamily="18" charset="0"/>
                <a:cs typeface="Simplified Arabic" panose="02020603050405020304" pitchFamily="18" charset="-78"/>
                <a:sym typeface="Arial"/>
              </a:rPr>
              <a:t>الإدارة الإستراتيجية</a:t>
            </a:r>
            <a:r>
              <a:rPr lang="en-GB" sz="2800" b="1"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Strategic Management </a:t>
            </a:r>
            <a:r>
              <a:rPr lang="ar-SA" sz="2800" kern="0" dirty="0">
                <a:solidFill>
                  <a:srgbClr val="000000"/>
                </a:solidFill>
                <a:ea typeface="Times New Roman" panose="02020603050405020304" pitchFamily="18" charset="0"/>
                <a:cs typeface="Simplified Arabic" panose="02020603050405020304" pitchFamily="18" charset="-78"/>
                <a:sym typeface="Arial"/>
              </a:rPr>
              <a:t>هي مجموعة من القرارات والنظم الإدارية التي تحدد</a:t>
            </a:r>
            <a:r>
              <a:rPr lang="ar-EG" sz="2800" kern="0" dirty="0">
                <a:solidFill>
                  <a:srgbClr val="000000"/>
                </a:solidFill>
                <a:ea typeface="Times New Roman" panose="02020603050405020304" pitchFamily="18" charset="0"/>
                <a:cs typeface="Simplified Arabic" panose="02020603050405020304" pitchFamily="18" charset="-78"/>
                <a:sym typeface="Arial"/>
              </a:rPr>
              <a:t> رؤية ورسالة المؤسسة </a:t>
            </a:r>
            <a:r>
              <a:rPr lang="ar-SA" sz="2800" kern="0" dirty="0">
                <a:solidFill>
                  <a:srgbClr val="000000"/>
                </a:solidFill>
                <a:latin typeface="Simplified Arabic" panose="02020603050405020304" pitchFamily="18" charset="-78"/>
                <a:ea typeface="Times New Roman" panose="02020603050405020304" pitchFamily="18" charset="0"/>
                <a:sym typeface="Arial"/>
              </a:rPr>
              <a:t>في الأجل الطويل، في ضوء </a:t>
            </a:r>
            <a:r>
              <a:rPr lang="ar-EG" sz="2800" kern="0" dirty="0">
                <a:solidFill>
                  <a:srgbClr val="000000"/>
                </a:solidFill>
                <a:latin typeface="Simplified Arabic" panose="02020603050405020304" pitchFamily="18" charset="-78"/>
                <a:ea typeface="Times New Roman" panose="02020603050405020304" pitchFamily="18" charset="0"/>
                <a:sym typeface="Arial"/>
              </a:rPr>
              <a:t>مزيتها التنافسية</a:t>
            </a:r>
            <a:r>
              <a:rPr lang="ar-SA" sz="2800" kern="0" dirty="0">
                <a:solidFill>
                  <a:srgbClr val="000000"/>
                </a:solidFill>
                <a:latin typeface="Simplified Arabic" panose="02020603050405020304" pitchFamily="18" charset="-78"/>
                <a:ea typeface="Times New Roman" panose="02020603050405020304" pitchFamily="18" charset="0"/>
                <a:sym typeface="Arial"/>
              </a:rPr>
              <a:t>، وتسعى نحو تنفيذها من خلال دراسة ومتابعة وتقييم الفرص والتهديدات البيئية، وعلاقتها بالقوة والضعف التنظيمي، وتحقيق التوازن بين مصال</a:t>
            </a:r>
            <a:r>
              <a:rPr lang="ar-EG" sz="2800" kern="0" dirty="0">
                <a:solidFill>
                  <a:srgbClr val="000000"/>
                </a:solidFill>
                <a:latin typeface="Simplified Arabic" panose="02020603050405020304" pitchFamily="18" charset="-78"/>
                <a:ea typeface="Times New Roman" panose="02020603050405020304" pitchFamily="18" charset="0"/>
                <a:sym typeface="Arial"/>
              </a:rPr>
              <a:t>ح</a:t>
            </a:r>
            <a:r>
              <a:rPr lang="ar-SA" sz="2800" kern="0" dirty="0">
                <a:solidFill>
                  <a:srgbClr val="000000"/>
                </a:solidFill>
                <a:latin typeface="Simplified Arabic" panose="02020603050405020304" pitchFamily="18" charset="-78"/>
                <a:ea typeface="Times New Roman" panose="02020603050405020304" pitchFamily="18" charset="0"/>
                <a:sym typeface="Arial"/>
              </a:rPr>
              <a:t> الأطراف المختلفة</a:t>
            </a:r>
            <a:r>
              <a:rPr lang="ar-EG" sz="2800" kern="0" dirty="0">
                <a:solidFill>
                  <a:srgbClr val="000000"/>
                </a:solidFill>
                <a:latin typeface="Simplified Arabic" panose="02020603050405020304" pitchFamily="18" charset="-78"/>
                <a:ea typeface="Times New Roman" panose="02020603050405020304" pitchFamily="18" charset="0"/>
                <a:sym typeface="Arial"/>
              </a:rPr>
              <a:t>.</a:t>
            </a:r>
          </a:p>
          <a:p>
            <a:pPr algn="r">
              <a:lnSpc>
                <a:spcPct val="107000"/>
              </a:lnSpc>
              <a:spcAft>
                <a:spcPts val="800"/>
              </a:spcAft>
              <a:buClr>
                <a:srgbClr val="000000"/>
              </a:buClr>
              <a:buFont typeface="Arial"/>
              <a:buNone/>
            </a:pPr>
            <a:r>
              <a:rPr lang="ar-SA" sz="28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ما هي إدارة التغيير؟</a:t>
            </a:r>
            <a:endParaRPr lang="en-GB" sz="28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buClr>
                <a:srgbClr val="000000"/>
              </a:buClr>
              <a:buFont typeface="Arial"/>
              <a:buNone/>
            </a:pP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إدارة التغيير</a:t>
            </a:r>
            <a:r>
              <a:rPr lang="en-GB"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Simplified Arabic" panose="02020603050405020304" pitchFamily="18" charset="-78"/>
                <a:ea typeface="Times New Roman" panose="02020603050405020304" pitchFamily="18" charset="0"/>
                <a:sym typeface="Arial"/>
              </a:rPr>
              <a:t>هي العملية التي تستخدم الموارد والأدوات والاستراتيجيات لمساعدة الأفراد على </a:t>
            </a:r>
            <a:r>
              <a:rPr lang="ar-EG" sz="2800" kern="0" dirty="0">
                <a:solidFill>
                  <a:srgbClr val="000000"/>
                </a:solidFill>
                <a:latin typeface="Simplified Arabic" panose="02020603050405020304" pitchFamily="18" charset="-78"/>
                <a:ea typeface="Times New Roman" panose="02020603050405020304" pitchFamily="18" charset="0"/>
                <a:sym typeface="Arial"/>
              </a:rPr>
              <a:t>و</a:t>
            </a:r>
            <a:r>
              <a:rPr lang="ar-SA" sz="2800" kern="0" dirty="0">
                <a:solidFill>
                  <a:srgbClr val="000000"/>
                </a:solidFill>
                <a:latin typeface="Simplified Arabic" panose="02020603050405020304" pitchFamily="18" charset="-78"/>
                <a:ea typeface="Times New Roman" panose="02020603050405020304" pitchFamily="18" charset="0"/>
                <a:sym typeface="Arial"/>
              </a:rPr>
              <a:t>الاستعداد بشكل صحيح لفترة انتقالية في </a:t>
            </a:r>
            <a:r>
              <a:rPr lang="ar-EG" sz="2800" kern="0" dirty="0">
                <a:solidFill>
                  <a:srgbClr val="000000"/>
                </a:solidFill>
                <a:latin typeface="Simplified Arabic" panose="02020603050405020304" pitchFamily="18" charset="-78"/>
                <a:ea typeface="Times New Roman" panose="02020603050405020304" pitchFamily="18" charset="0"/>
                <a:sym typeface="Arial"/>
              </a:rPr>
              <a:t>المنظمة.</a:t>
            </a:r>
          </a:p>
          <a:p>
            <a:pPr algn="r">
              <a:buClr>
                <a:srgbClr val="000000"/>
              </a:buClr>
              <a:buFont typeface="Arial"/>
              <a:buNone/>
            </a:pPr>
            <a:r>
              <a:rPr lang="ar-SA" sz="2800" kern="0" dirty="0">
                <a:solidFill>
                  <a:srgbClr val="000000"/>
                </a:solidFill>
                <a:latin typeface="Simplified Arabic" panose="02020603050405020304" pitchFamily="18" charset="-78"/>
                <a:ea typeface="Times New Roman" panose="02020603050405020304" pitchFamily="18" charset="0"/>
                <a:sym typeface="Arial"/>
              </a:rPr>
              <a:t> إدارة التغيير هي خطة وضعتها المنظمة لمساعدة موظفيها على احتضان التغيير الذي حدث واعتماده والاستفادة منه بشكل صحيح، والذي يعود بالفائدة على جميع المعنيين</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698962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8155" y="1288026"/>
            <a:ext cx="1191089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GB" sz="2400" b="0" i="0" u="none" strike="noStrike" kern="100" cap="none" spc="0" normalizeH="0" baseline="0" noProof="0" dirty="0">
              <a:ln>
                <a:noFill/>
              </a:ln>
              <a:solidFill>
                <a:srgbClr val="000000"/>
              </a:solidFill>
              <a:effectLst/>
              <a:highlight>
                <a:srgbClr val="FFFF00"/>
              </a:highlight>
              <a:uLnTx/>
              <a:uFillTx/>
              <a:latin typeface="Calibri" panose="020F0502020204030204"/>
              <a:ea typeface="Calibri" panose="020F0502020204030204" pitchFamily="34" charset="0"/>
              <a:cs typeface="Arial" panose="020B0604020202020204" pitchFamily="34"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47F27E1-EF24-FAB5-5CA8-1ED7E25F3FAA}"/>
              </a:ext>
            </a:extLst>
          </p:cNvPr>
          <p:cNvSpPr/>
          <p:nvPr/>
        </p:nvSpPr>
        <p:spPr>
          <a:xfrm>
            <a:off x="6574826" y="2881715"/>
            <a:ext cx="4998818" cy="3239861"/>
          </a:xfrm>
          <a:prstGeom prst="rect">
            <a:avLst/>
          </a:prstGeom>
        </p:spPr>
        <p:txBody>
          <a:bodyPr wrap="square">
            <a:spAutoFit/>
          </a:bodyPr>
          <a:lstStyle/>
          <a:p>
            <a:pPr algn="r">
              <a:lnSpc>
                <a:spcPct val="107000"/>
              </a:lnSpc>
              <a:spcAft>
                <a:spcPts val="800"/>
              </a:spcAft>
              <a:buClr>
                <a:srgbClr val="000000"/>
              </a:buClr>
              <a:buFont typeface="Arial"/>
              <a:buNone/>
            </a:pPr>
            <a:r>
              <a:rPr lang="ar-EG" sz="2000" b="1" kern="0" dirty="0">
                <a:solidFill>
                  <a:srgbClr val="000000"/>
                </a:solidFill>
                <a:ea typeface="Times New Roman" panose="02020603050405020304" pitchFamily="18" charset="0"/>
                <a:cs typeface="Simplified Arabic" panose="02020603050405020304" pitchFamily="18" charset="-78"/>
                <a:sym typeface="Arial"/>
              </a:rPr>
              <a:t>- </a:t>
            </a:r>
            <a:r>
              <a:rPr lang="ar-SA" sz="2000" b="1" kern="0" dirty="0">
                <a:solidFill>
                  <a:srgbClr val="000000"/>
                </a:solidFill>
                <a:ea typeface="Times New Roman" panose="02020603050405020304" pitchFamily="18" charset="0"/>
                <a:cs typeface="Simplified Arabic" panose="02020603050405020304" pitchFamily="18" charset="-78"/>
                <a:sym typeface="Arial"/>
              </a:rPr>
              <a:t>تعزيز التواصل في جميع أنحاء المنظمة</a:t>
            </a:r>
            <a:endParaRPr lang="en-GB" sz="2000" b="1"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000" b="1" kern="0" dirty="0">
                <a:solidFill>
                  <a:srgbClr val="000000"/>
                </a:solidFill>
                <a:ea typeface="Times New Roman" panose="02020603050405020304" pitchFamily="18" charset="0"/>
                <a:cs typeface="Simplified Arabic" panose="02020603050405020304" pitchFamily="18" charset="-78"/>
                <a:sym typeface="Arial"/>
              </a:rPr>
              <a:t>- </a:t>
            </a:r>
            <a:r>
              <a:rPr lang="ar-SA" sz="2000" b="1" kern="0" dirty="0">
                <a:solidFill>
                  <a:srgbClr val="000000"/>
                </a:solidFill>
                <a:ea typeface="Times New Roman" panose="02020603050405020304" pitchFamily="18" charset="0"/>
                <a:cs typeface="Simplified Arabic" panose="02020603050405020304" pitchFamily="18" charset="-78"/>
                <a:sym typeface="Arial"/>
              </a:rPr>
              <a:t>تقليل عدم اليقين والتوتر بين الموظفين بشأن التغيير الوشيك</a:t>
            </a:r>
            <a:endParaRPr lang="en-GB" sz="2000" b="1"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000" b="1" kern="0" dirty="0">
                <a:solidFill>
                  <a:srgbClr val="000000"/>
                </a:solidFill>
                <a:ea typeface="Times New Roman" panose="02020603050405020304" pitchFamily="18" charset="0"/>
                <a:cs typeface="Simplified Arabic" panose="02020603050405020304" pitchFamily="18" charset="-78"/>
                <a:sym typeface="Arial"/>
              </a:rPr>
              <a:t>- </a:t>
            </a:r>
            <a:r>
              <a:rPr lang="ar-SA" sz="2000" b="1" kern="0" dirty="0">
                <a:solidFill>
                  <a:srgbClr val="000000"/>
                </a:solidFill>
                <a:ea typeface="Times New Roman" panose="02020603050405020304" pitchFamily="18" charset="0"/>
                <a:cs typeface="Simplified Arabic" panose="02020603050405020304" pitchFamily="18" charset="-78"/>
                <a:sym typeface="Arial"/>
              </a:rPr>
              <a:t>خفض التأثير على الربحية خلال الفترة الانتقالية</a:t>
            </a:r>
            <a:endParaRPr lang="en-GB" sz="2000" b="1"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000" b="1" kern="0" dirty="0">
                <a:solidFill>
                  <a:srgbClr val="000000"/>
                </a:solidFill>
                <a:ea typeface="Times New Roman" panose="02020603050405020304" pitchFamily="18" charset="0"/>
                <a:cs typeface="Simplified Arabic" panose="02020603050405020304" pitchFamily="18" charset="-78"/>
                <a:sym typeface="Arial"/>
              </a:rPr>
              <a:t>- </a:t>
            </a:r>
            <a:r>
              <a:rPr lang="ar-SA" sz="2000" b="1" kern="0" dirty="0">
                <a:solidFill>
                  <a:srgbClr val="000000"/>
                </a:solidFill>
                <a:ea typeface="Times New Roman" panose="02020603050405020304" pitchFamily="18" charset="0"/>
                <a:cs typeface="Simplified Arabic" panose="02020603050405020304" pitchFamily="18" charset="-78"/>
                <a:sym typeface="Arial"/>
              </a:rPr>
              <a:t>انخفاض احتمالية أن يؤدي التغيير إلى تشتيت انتباه الموظفين عن عملهم</a:t>
            </a:r>
            <a:endParaRPr lang="en-GB" sz="2000" b="1"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000" b="1" kern="0" dirty="0">
                <a:solidFill>
                  <a:srgbClr val="000000"/>
                </a:solidFill>
                <a:ea typeface="Times New Roman" panose="02020603050405020304" pitchFamily="18" charset="0"/>
                <a:cs typeface="Simplified Arabic" panose="02020603050405020304" pitchFamily="18" charset="-78"/>
                <a:sym typeface="Arial"/>
              </a:rPr>
              <a:t>- </a:t>
            </a:r>
            <a:r>
              <a:rPr lang="ar-SA" sz="2000" b="1" kern="0" dirty="0">
                <a:solidFill>
                  <a:srgbClr val="000000"/>
                </a:solidFill>
                <a:ea typeface="Times New Roman" panose="02020603050405020304" pitchFamily="18" charset="0"/>
                <a:cs typeface="Simplified Arabic" panose="02020603050405020304" pitchFamily="18" charset="-78"/>
                <a:sym typeface="Arial"/>
              </a:rPr>
              <a:t>تحسين تجربة العملاء أثناء التغيير وبعده</a:t>
            </a:r>
            <a:endParaRPr lang="en-GB" sz="2000" b="1"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000" b="1" kern="0" dirty="0">
                <a:solidFill>
                  <a:srgbClr val="000000"/>
                </a:solidFill>
                <a:ea typeface="Times New Roman" panose="02020603050405020304" pitchFamily="18" charset="0"/>
                <a:cs typeface="Simplified Arabic" panose="02020603050405020304" pitchFamily="18" charset="-78"/>
                <a:sym typeface="Arial"/>
              </a:rPr>
              <a:t>- </a:t>
            </a:r>
            <a:r>
              <a:rPr lang="ar-SA" sz="2000" b="1" kern="0" dirty="0">
                <a:solidFill>
                  <a:srgbClr val="000000"/>
                </a:solidFill>
                <a:ea typeface="Times New Roman" panose="02020603050405020304" pitchFamily="18" charset="0"/>
                <a:cs typeface="Simplified Arabic" panose="02020603050405020304" pitchFamily="18" charset="-78"/>
                <a:sym typeface="Arial"/>
              </a:rPr>
              <a:t>زيادة الوضوح للموردين</a:t>
            </a:r>
            <a:endParaRPr lang="en-GB" sz="2000" b="1" kern="100" dirty="0">
              <a:solidFill>
                <a:srgbClr val="000000"/>
              </a:solidFill>
              <a:ea typeface="Calibri" panose="020F0502020204030204" pitchFamily="34" charset="0"/>
              <a:cs typeface="Arial" panose="020B0604020202020204" pitchFamily="34" charset="0"/>
              <a:sym typeface="Arial"/>
            </a:endParaRPr>
          </a:p>
        </p:txBody>
      </p:sp>
      <p:sp>
        <p:nvSpPr>
          <p:cNvPr id="5" name="TextBox 4">
            <a:extLst>
              <a:ext uri="{FF2B5EF4-FFF2-40B4-BE49-F238E27FC236}">
                <a16:creationId xmlns:a16="http://schemas.microsoft.com/office/drawing/2014/main" id="{48C3B077-2F95-723A-C76B-66606788A63C}"/>
              </a:ext>
            </a:extLst>
          </p:cNvPr>
          <p:cNvSpPr txBox="1"/>
          <p:nvPr/>
        </p:nvSpPr>
        <p:spPr>
          <a:xfrm>
            <a:off x="172952" y="2878776"/>
            <a:ext cx="5956471" cy="3722045"/>
          </a:xfrm>
          <a:prstGeom prst="rect">
            <a:avLst/>
          </a:prstGeom>
          <a:noFill/>
        </p:spPr>
        <p:txBody>
          <a:bodyPr wrap="square" rtlCol="0">
            <a:spAutoFit/>
          </a:bodyPr>
          <a:lstStyle/>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r>
              <a:rPr kumimoji="0" lang="ar-EG"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 </a:t>
            </a:r>
            <a:r>
              <a:rPr kumimoji="0" lang="ar-SA"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تعزيز الروح المعنوية، خاصة إذا شعر الموظفون بأنهم جزء من عملية التغيير</a:t>
            </a:r>
            <a:endParaRPr kumimoji="0" lang="en-GB" sz="2000" b="1" i="0" u="none" strike="noStrike" kern="100" cap="none" spc="0" normalizeH="0" baseline="0" noProof="0" dirty="0">
              <a:ln>
                <a:noFill/>
              </a:ln>
              <a:solidFill>
                <a:srgbClr val="000000"/>
              </a:solidFill>
              <a:effectLst/>
              <a:uLnTx/>
              <a:uFillTx/>
              <a:latin typeface="Calibri" panose="020F0502020204030204"/>
              <a:ea typeface="Calibri" panose="020F0502020204030204" pitchFamily="34" charset="0"/>
              <a:cs typeface="Arial" panose="020B0604020202020204" pitchFamily="34" charset="0"/>
              <a:sym typeface="Arial"/>
            </a:endParaRPr>
          </a:p>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r>
              <a:rPr kumimoji="0" lang="ar-EG"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 </a:t>
            </a:r>
            <a:r>
              <a:rPr kumimoji="0" lang="ar-SA"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زيادة مشاركة الموظفين</a:t>
            </a:r>
            <a:endParaRPr kumimoji="0" lang="en-GB" sz="2000" b="1" i="0" u="none" strike="noStrike" kern="100" cap="none" spc="0" normalizeH="0" baseline="0" noProof="0" dirty="0">
              <a:ln>
                <a:noFill/>
              </a:ln>
              <a:solidFill>
                <a:srgbClr val="000000"/>
              </a:solidFill>
              <a:effectLst/>
              <a:uLnTx/>
              <a:uFillTx/>
              <a:latin typeface="Calibri" panose="020F0502020204030204"/>
              <a:ea typeface="Calibri" panose="020F0502020204030204" pitchFamily="34" charset="0"/>
              <a:cs typeface="Arial" panose="020B0604020202020204" pitchFamily="34" charset="0"/>
              <a:sym typeface="Arial"/>
            </a:endParaRPr>
          </a:p>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r>
              <a:rPr kumimoji="0" lang="ar-EG"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 </a:t>
            </a:r>
            <a:r>
              <a:rPr kumimoji="0" lang="ar-SA"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زيادة الاحتفاظ بالموظفين</a:t>
            </a:r>
            <a:endParaRPr kumimoji="0" lang="en-GB" sz="2000" b="1" i="0" u="none" strike="noStrike" kern="100" cap="none" spc="0" normalizeH="0" baseline="0" noProof="0" dirty="0">
              <a:ln>
                <a:noFill/>
              </a:ln>
              <a:solidFill>
                <a:srgbClr val="000000"/>
              </a:solidFill>
              <a:effectLst/>
              <a:uLnTx/>
              <a:uFillTx/>
              <a:latin typeface="Calibri" panose="020F0502020204030204"/>
              <a:ea typeface="Calibri" panose="020F0502020204030204" pitchFamily="34" charset="0"/>
              <a:cs typeface="Arial" panose="020B0604020202020204" pitchFamily="34" charset="0"/>
              <a:sym typeface="Arial"/>
            </a:endParaRPr>
          </a:p>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r>
              <a:rPr kumimoji="0" lang="ar-EG"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 </a:t>
            </a:r>
            <a:r>
              <a:rPr kumimoji="0" lang="ar-SA"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إتاحة فرصة لتنفيذ التغيير لتحقيق أرباح أعلى أو سوق جديد مربح</a:t>
            </a:r>
            <a:endParaRPr kumimoji="0" lang="en-GB" sz="2000" b="1" i="0" u="none" strike="noStrike" kern="100" cap="none" spc="0" normalizeH="0" baseline="0" noProof="0" dirty="0">
              <a:ln>
                <a:noFill/>
              </a:ln>
              <a:solidFill>
                <a:srgbClr val="000000"/>
              </a:solidFill>
              <a:effectLst/>
              <a:uLnTx/>
              <a:uFillTx/>
              <a:latin typeface="Calibri" panose="020F0502020204030204"/>
              <a:ea typeface="Calibri" panose="020F0502020204030204" pitchFamily="34" charset="0"/>
              <a:cs typeface="Arial" panose="020B0604020202020204" pitchFamily="34" charset="0"/>
              <a:sym typeface="Arial"/>
            </a:endParaRPr>
          </a:p>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r>
              <a:rPr kumimoji="0" lang="ar-EG"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 </a:t>
            </a:r>
            <a:r>
              <a:rPr kumimoji="0" lang="ar-SA"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تحسين استخدام الموارد الموجودة</a:t>
            </a:r>
            <a:endParaRPr kumimoji="0" lang="en-GB" sz="2000" b="1" i="0" u="none" strike="noStrike" kern="100" cap="none" spc="0" normalizeH="0" baseline="0" noProof="0" dirty="0">
              <a:ln>
                <a:noFill/>
              </a:ln>
              <a:solidFill>
                <a:srgbClr val="000000"/>
              </a:solidFill>
              <a:effectLst/>
              <a:uLnTx/>
              <a:uFillTx/>
              <a:latin typeface="Calibri" panose="020F0502020204030204"/>
              <a:ea typeface="Calibri" panose="020F0502020204030204" pitchFamily="34" charset="0"/>
              <a:cs typeface="Arial" panose="020B0604020202020204" pitchFamily="34" charset="0"/>
              <a:sym typeface="Arial"/>
            </a:endParaRPr>
          </a:p>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r>
              <a:rPr kumimoji="0" lang="ar-EG"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 </a:t>
            </a:r>
            <a:r>
              <a:rPr kumimoji="0" lang="ar-SA"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implified Arabic" panose="02020603050405020304" pitchFamily="18" charset="-78"/>
                <a:sym typeface="Arial"/>
              </a:rPr>
              <a:t>تعزيز الإبداع بين الإدارة والموظفين</a:t>
            </a:r>
            <a:endParaRPr kumimoji="0" lang="en-GB" sz="2000" b="1" i="0" u="none" strike="noStrike" kern="100" cap="none" spc="0" normalizeH="0" baseline="0" noProof="0" dirty="0">
              <a:ln>
                <a:noFill/>
              </a:ln>
              <a:solidFill>
                <a:srgbClr val="000000"/>
              </a:solidFill>
              <a:effectLst/>
              <a:uLnTx/>
              <a:uFillTx/>
              <a:latin typeface="Calibri" panose="020F0502020204030204"/>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defRPr/>
            </a:pPr>
            <a:r>
              <a:rPr lang="ar-EG" sz="2000" b="1" kern="0" dirty="0">
                <a:solidFill>
                  <a:srgbClr val="000000"/>
                </a:solidFill>
                <a:latin typeface="Calibri" panose="020F0502020204030204"/>
                <a:cs typeface="Simplified Arabic" panose="02020603050405020304" pitchFamily="18" charset="-78"/>
                <a:sym typeface="Arial"/>
              </a:rPr>
              <a:t>-</a:t>
            </a:r>
            <a:r>
              <a:rPr lang="ar-SA" sz="2000" b="1" kern="0" dirty="0">
                <a:solidFill>
                  <a:srgbClr val="000000"/>
                </a:solidFill>
                <a:latin typeface="Calibri" panose="020F0502020204030204"/>
                <a:cs typeface="Simplified Arabic" panose="02020603050405020304" pitchFamily="18" charset="-78"/>
                <a:sym typeface="Arial"/>
              </a:rPr>
              <a:t>تحسين عملية صنع القرار </a:t>
            </a:r>
            <a:endParaRPr lang="en-GB" sz="2000" b="1" kern="0" dirty="0">
              <a:solidFill>
                <a:srgbClr val="000000"/>
              </a:solidFill>
              <a:latin typeface="Calibri" panose="020F0502020204030204"/>
              <a:cs typeface="Simplified Arabic" panose="02020603050405020304" pitchFamily="18" charset="-78"/>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DZ" sz="1800" b="0" i="0" u="none" strike="noStrike" kern="100" cap="none" spc="0" normalizeH="0" baseline="0" noProof="0" dirty="0">
                <a:ln>
                  <a:noFill/>
                </a:ln>
                <a:solidFill>
                  <a:srgbClr val="000000"/>
                </a:solidFill>
                <a:effectLst/>
                <a:uLnTx/>
                <a:uFillTx/>
                <a:latin typeface="Calibri" panose="020F0502020204030204"/>
                <a:ea typeface="Calibri" panose="020F0502020204030204" pitchFamily="34" charset="0"/>
                <a:cs typeface="Arial" panose="020B0604020202020204" pitchFamily="34" charset="0"/>
                <a:sym typeface="Arial"/>
              </a:rPr>
              <a:t> </a:t>
            </a:r>
            <a:endParaRPr lang="en-US" dirty="0"/>
          </a:p>
        </p:txBody>
      </p:sp>
      <p:sp>
        <p:nvSpPr>
          <p:cNvPr id="6" name="TextBox 5">
            <a:extLst>
              <a:ext uri="{FF2B5EF4-FFF2-40B4-BE49-F238E27FC236}">
                <a16:creationId xmlns:a16="http://schemas.microsoft.com/office/drawing/2014/main" id="{AD236315-2474-EF11-252E-BAE81AF715D0}"/>
              </a:ext>
            </a:extLst>
          </p:cNvPr>
          <p:cNvSpPr txBox="1"/>
          <p:nvPr/>
        </p:nvSpPr>
        <p:spPr>
          <a:xfrm>
            <a:off x="4654379" y="1791232"/>
            <a:ext cx="2950087" cy="800219"/>
          </a:xfrm>
          <a:prstGeom prst="rect">
            <a:avLst/>
          </a:prstGeom>
          <a:noFill/>
        </p:spPr>
        <p:txBody>
          <a:bodyPr wrap="square" rtlCol="0">
            <a:spAutoFit/>
          </a:bodyPr>
          <a:lstStyle/>
          <a:p>
            <a:pPr algn="ctr"/>
            <a:r>
              <a:rPr kumimoji="0" lang="ar-SA" sz="2800" b="1" i="0" u="none" strike="noStrike" kern="0" cap="none" spc="0" normalizeH="0" baseline="0" noProof="0" dirty="0">
                <a:ln>
                  <a:noFill/>
                </a:ln>
                <a:solidFill>
                  <a:srgbClr val="000000"/>
                </a:solidFill>
                <a:effectLst/>
                <a:highlight>
                  <a:srgbClr val="FFFF00"/>
                </a:highlight>
                <a:uLnTx/>
                <a:uFillTx/>
                <a:latin typeface="Calibri" panose="020F0502020204030204"/>
                <a:ea typeface="Times New Roman" panose="02020603050405020304" pitchFamily="18" charset="0"/>
                <a:cs typeface="Simplified Arabic" panose="02020603050405020304" pitchFamily="18" charset="-78"/>
                <a:sym typeface="Arial"/>
              </a:rPr>
              <a:t>أهمية إدارة التغيير</a:t>
            </a:r>
            <a:endParaRPr kumimoji="0" lang="en-GB" sz="2800" b="1" i="0" u="none" strike="noStrike" kern="100" cap="none" spc="0" normalizeH="0" baseline="0" noProof="0" dirty="0">
              <a:ln>
                <a:noFill/>
              </a:ln>
              <a:solidFill>
                <a:srgbClr val="000000"/>
              </a:solidFill>
              <a:effectLst/>
              <a:highlight>
                <a:srgbClr val="FFFF00"/>
              </a:highlight>
              <a:uLnTx/>
              <a:uFillTx/>
              <a:latin typeface="Calibri" panose="020F0502020204030204"/>
              <a:ea typeface="Calibri" panose="020F0502020204030204" pitchFamily="34" charset="0"/>
              <a:cs typeface="Arial" panose="020B0604020202020204" pitchFamily="34" charset="0"/>
              <a:sym typeface="Arial"/>
            </a:endParaRPr>
          </a:p>
          <a:p>
            <a:endParaRPr lang="en-US" dirty="0"/>
          </a:p>
        </p:txBody>
      </p:sp>
    </p:spTree>
    <p:extLst>
      <p:ext uri="{BB962C8B-B14F-4D97-AF65-F5344CB8AC3E}">
        <p14:creationId xmlns:p14="http://schemas.microsoft.com/office/powerpoint/2010/main" val="684468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D49F580-FFA5-24D6-7B87-1D110789F0C0}"/>
              </a:ext>
            </a:extLst>
          </p:cNvPr>
          <p:cNvSpPr/>
          <p:nvPr/>
        </p:nvSpPr>
        <p:spPr>
          <a:xfrm>
            <a:off x="762000" y="1660567"/>
            <a:ext cx="10595260" cy="3967753"/>
          </a:xfrm>
          <a:prstGeom prst="rect">
            <a:avLst/>
          </a:prstGeom>
        </p:spPr>
        <p:txBody>
          <a:bodyPr wrap="square">
            <a:spAutoFit/>
          </a:bodyPr>
          <a:lstStyle/>
          <a:p>
            <a:pPr algn="r">
              <a:lnSpc>
                <a:spcPct val="107000"/>
              </a:lnSpc>
              <a:spcAft>
                <a:spcPts val="800"/>
              </a:spcAft>
              <a:buClr>
                <a:srgbClr val="000000"/>
              </a:buClr>
              <a:buFont typeface="Arial"/>
              <a:buNone/>
            </a:pPr>
            <a:r>
              <a:rPr lang="ar-EG" sz="2800" kern="0" dirty="0">
                <a:solidFill>
                  <a:srgbClr val="000000"/>
                </a:solidFill>
                <a:highlight>
                  <a:srgbClr val="FFFF00"/>
                </a:highlight>
                <a:latin typeface="Simplified Arabic" panose="02020603050405020304" pitchFamily="18" charset="-78"/>
                <a:ea typeface="Times New Roman" panose="02020603050405020304" pitchFamily="18" charset="0"/>
                <a:sym typeface="Arial"/>
              </a:rPr>
              <a:t>مستويات إدارة التغيير:</a:t>
            </a:r>
            <a:r>
              <a:rPr lang="en-GB" sz="2800" kern="0" dirty="0">
                <a:solidFill>
                  <a:srgbClr val="000000"/>
                </a:solidFill>
                <a:highlight>
                  <a:srgbClr val="FFFF00"/>
                </a:highlight>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en-GB" sz="28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SA" sz="2800" kern="0" dirty="0">
                <a:solidFill>
                  <a:srgbClr val="000000"/>
                </a:solidFill>
                <a:ea typeface="Times New Roman" panose="02020603050405020304" pitchFamily="18" charset="0"/>
                <a:cs typeface="Simplified Arabic" panose="02020603050405020304" pitchFamily="18" charset="-78"/>
                <a:sym typeface="Arial"/>
              </a:rPr>
              <a:t>نظرًا لأهمية التغيير في نمو المنظمة </a:t>
            </a:r>
            <a:r>
              <a:rPr lang="ar-SA" sz="2800" kern="0" dirty="0" err="1">
                <a:solidFill>
                  <a:srgbClr val="000000"/>
                </a:solidFill>
                <a:ea typeface="Times New Roman" panose="02020603050405020304" pitchFamily="18" charset="0"/>
                <a:cs typeface="Simplified Arabic" panose="02020603050405020304" pitchFamily="18" charset="-78"/>
                <a:sym typeface="Arial"/>
              </a:rPr>
              <a:t>وربحيتها</a:t>
            </a:r>
            <a:r>
              <a:rPr lang="ar-SA" sz="2800" kern="0" dirty="0">
                <a:solidFill>
                  <a:srgbClr val="000000"/>
                </a:solidFill>
                <a:ea typeface="Times New Roman" panose="02020603050405020304" pitchFamily="18" charset="0"/>
                <a:cs typeface="Simplified Arabic" panose="02020603050405020304" pitchFamily="18" charset="-78"/>
                <a:sym typeface="Arial"/>
              </a:rPr>
              <a:t>، يمكنك النظر إلى إدارة التغيير من ثلاثة مستويات: الفردية والتنظيمية والمؤسسية</a:t>
            </a: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a:t>
            </a:r>
            <a:endParaRPr lang="en-GB" sz="28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800" kern="0" dirty="0">
                <a:solidFill>
                  <a:srgbClr val="000000"/>
                </a:solidFill>
                <a:latin typeface="Simplified Arabic" panose="02020603050405020304" pitchFamily="18" charset="-78"/>
                <a:ea typeface="Times New Roman" panose="02020603050405020304" pitchFamily="18" charset="0"/>
                <a:sym typeface="Arial"/>
              </a:rPr>
              <a:t>- </a:t>
            </a:r>
            <a:r>
              <a:rPr lang="ar-SA" sz="2800" kern="0" dirty="0">
                <a:solidFill>
                  <a:srgbClr val="000000"/>
                </a:solidFill>
                <a:latin typeface="Simplified Arabic" panose="02020603050405020304" pitchFamily="18" charset="-78"/>
                <a:ea typeface="Times New Roman" panose="02020603050405020304" pitchFamily="18" charset="0"/>
                <a:sym typeface="Arial"/>
              </a:rPr>
              <a:t>إدارة التغيير الفردي</a:t>
            </a:r>
            <a:r>
              <a:rPr lang="ar-EG" sz="2800" kern="0" dirty="0">
                <a:solidFill>
                  <a:srgbClr val="000000"/>
                </a:solidFill>
                <a:latin typeface="Simplified Arabic" panose="02020603050405020304" pitchFamily="18" charset="-78"/>
                <a:ea typeface="Times New Roman" panose="02020603050405020304" pitchFamily="18" charset="0"/>
                <a:sym typeface="Arial"/>
              </a:rPr>
              <a:t>:</a:t>
            </a:r>
            <a:endParaRPr lang="en-GB" sz="28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إدارة التغيير الفردي تتضمن الفهم الصحيح للتغيير لكل موظف. فقد يقاوم بعض الأفراد التغيير في البداية داخل شركتهم. ومع ذلك، عندما تضع خطة إدارة التغيير التي تسمح للموظفين بفهم كل خطوة في العملية الانتقالية بشكل كامل، يمكنك مساعدتهم على قبول التغيير والاستفادة منه بسهولة أكبر</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39309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B362C3EB-6421-EE12-43EB-CF0FF39D6C4E}"/>
              </a:ext>
            </a:extLst>
          </p:cNvPr>
          <p:cNvSpPr/>
          <p:nvPr/>
        </p:nvSpPr>
        <p:spPr>
          <a:xfrm>
            <a:off x="-614330" y="1075883"/>
            <a:ext cx="11937363" cy="4334007"/>
          </a:xfrm>
          <a:prstGeom prst="rect">
            <a:avLst/>
          </a:prstGeom>
        </p:spPr>
        <p:txBody>
          <a:bodyPr wrap="square">
            <a:spAutoFit/>
          </a:bodyPr>
          <a:lstStyle/>
          <a:p>
            <a:pPr algn="r">
              <a:lnSpc>
                <a:spcPct val="107000"/>
              </a:lnSpc>
              <a:spcAft>
                <a:spcPts val="800"/>
              </a:spcAft>
              <a:buClr>
                <a:srgbClr val="000000"/>
              </a:buClr>
              <a:buFont typeface="Arial"/>
              <a:buNone/>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en-GB" sz="28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SA" sz="2800" b="1"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تتضمن إدارة التغيير الفردي أيضًا ما يلي</a:t>
            </a:r>
            <a:endParaRPr lang="ar-EG" sz="2800" b="1" kern="100" dirty="0">
              <a:solidFill>
                <a:srgbClr val="000000"/>
              </a:solidFill>
              <a:highlight>
                <a:srgbClr val="FFFF00"/>
              </a:highlight>
              <a:ea typeface="Calibri" panose="020F0502020204030204" pitchFamily="34" charset="0"/>
              <a:sym typeface="Arial"/>
            </a:endParaRPr>
          </a:p>
          <a:p>
            <a:pPr algn="r">
              <a:lnSpc>
                <a:spcPct val="107000"/>
              </a:lnSpc>
              <a:spcAft>
                <a:spcPts val="800"/>
              </a:spcAft>
              <a:buClr>
                <a:srgbClr val="000000"/>
              </a:buClr>
              <a:buFont typeface="Arial"/>
              <a:buNone/>
            </a:pPr>
            <a:r>
              <a:rPr lang="ar-EG" sz="2800" kern="0" dirty="0">
                <a:solidFill>
                  <a:srgbClr val="000000"/>
                </a:solidFill>
                <a:ea typeface="Times New Roman" panose="02020603050405020304" pitchFamily="18" charset="0"/>
                <a:cs typeface="Simplified Arabic" panose="02020603050405020304" pitchFamily="18" charset="-78"/>
                <a:sym typeface="Arial"/>
              </a:rPr>
              <a:t>- </a:t>
            </a:r>
            <a:r>
              <a:rPr lang="ar-SA" sz="2800" kern="0" dirty="0">
                <a:solidFill>
                  <a:srgbClr val="000000"/>
                </a:solidFill>
                <a:ea typeface="Times New Roman" panose="02020603050405020304" pitchFamily="18" charset="0"/>
                <a:cs typeface="Simplified Arabic" panose="02020603050405020304" pitchFamily="18" charset="-78"/>
                <a:sym typeface="Arial"/>
              </a:rPr>
              <a:t>فهم ما يمكن أن يساعد الموظفين على إجراء تحول إيجابي</a:t>
            </a:r>
            <a:endParaRPr lang="en-GB" sz="28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800" kern="0" dirty="0">
                <a:solidFill>
                  <a:srgbClr val="000000"/>
                </a:solidFill>
                <a:ea typeface="Times New Roman" panose="02020603050405020304" pitchFamily="18" charset="0"/>
                <a:cs typeface="Simplified Arabic" panose="02020603050405020304" pitchFamily="18" charset="-78"/>
                <a:sym typeface="Arial"/>
              </a:rPr>
              <a:t>- </a:t>
            </a:r>
            <a:r>
              <a:rPr lang="ar-SA" sz="2800" kern="0" dirty="0">
                <a:solidFill>
                  <a:srgbClr val="000000"/>
                </a:solidFill>
                <a:ea typeface="Times New Roman" panose="02020603050405020304" pitchFamily="18" charset="0"/>
                <a:cs typeface="Simplified Arabic" panose="02020603050405020304" pitchFamily="18" charset="-78"/>
                <a:sym typeface="Arial"/>
              </a:rPr>
              <a:t>التواصل الفعال لتوضيح التغيير والأهداف التي تأتي مع هذا التغيير</a:t>
            </a:r>
            <a:endParaRPr lang="en-GB" sz="28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800" kern="0" dirty="0">
                <a:solidFill>
                  <a:srgbClr val="000000"/>
                </a:solidFill>
                <a:ea typeface="Times New Roman" panose="02020603050405020304" pitchFamily="18" charset="0"/>
                <a:cs typeface="Simplified Arabic" panose="02020603050405020304" pitchFamily="18" charset="-78"/>
                <a:sym typeface="Arial"/>
              </a:rPr>
              <a:t>- </a:t>
            </a:r>
            <a:r>
              <a:rPr lang="ar-SA" sz="2800" kern="0" dirty="0">
                <a:solidFill>
                  <a:srgbClr val="000000"/>
                </a:solidFill>
                <a:ea typeface="Times New Roman" panose="02020603050405020304" pitchFamily="18" charset="0"/>
                <a:cs typeface="Simplified Arabic" panose="02020603050405020304" pitchFamily="18" charset="-78"/>
                <a:sym typeface="Arial"/>
              </a:rPr>
              <a:t>الحفاظ على التواصل المنتظم حول المرحلة التي يمر بها كل تغيير</a:t>
            </a:r>
            <a:endParaRPr lang="en-GB" sz="28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800" kern="0" dirty="0">
                <a:solidFill>
                  <a:srgbClr val="000000"/>
                </a:solidFill>
                <a:ea typeface="Times New Roman" panose="02020603050405020304" pitchFamily="18" charset="0"/>
                <a:cs typeface="Simplified Arabic" panose="02020603050405020304" pitchFamily="18" charset="-78"/>
                <a:sym typeface="Arial"/>
              </a:rPr>
              <a:t>- </a:t>
            </a:r>
            <a:r>
              <a:rPr lang="ar-SA" sz="2800" kern="0" dirty="0">
                <a:solidFill>
                  <a:srgbClr val="000000"/>
                </a:solidFill>
                <a:ea typeface="Times New Roman" panose="02020603050405020304" pitchFamily="18" charset="0"/>
                <a:cs typeface="Simplified Arabic" panose="02020603050405020304" pitchFamily="18" charset="-78"/>
                <a:sym typeface="Arial"/>
              </a:rPr>
              <a:t>توفير التدريب الذي يحتاجه الموظفون للخضوع لعملية انتقال فعالة</a:t>
            </a:r>
            <a:endParaRPr lang="en-GB" sz="28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800" kern="0" dirty="0">
                <a:solidFill>
                  <a:srgbClr val="000000"/>
                </a:solidFill>
                <a:ea typeface="Times New Roman" panose="02020603050405020304" pitchFamily="18" charset="0"/>
                <a:cs typeface="Simplified Arabic" panose="02020603050405020304" pitchFamily="18" charset="-78"/>
                <a:sym typeface="Arial"/>
              </a:rPr>
              <a:t>- </a:t>
            </a:r>
            <a:r>
              <a:rPr lang="ar-SA" sz="2800" kern="0" dirty="0">
                <a:solidFill>
                  <a:srgbClr val="000000"/>
                </a:solidFill>
                <a:ea typeface="Times New Roman" panose="02020603050405020304" pitchFamily="18" charset="0"/>
                <a:cs typeface="Simplified Arabic" panose="02020603050405020304" pitchFamily="18" charset="-78"/>
                <a:sym typeface="Arial"/>
              </a:rPr>
              <a:t>مساعدة الموظفين على تبني التغيير من خلال شرح الفوائد التي سيجلبها على مستوى </a:t>
            </a:r>
            <a:r>
              <a:rPr lang="ar-EG" sz="2800" kern="0" dirty="0">
                <a:solidFill>
                  <a:srgbClr val="000000"/>
                </a:solidFill>
                <a:ea typeface="Times New Roman" panose="02020603050405020304" pitchFamily="18" charset="0"/>
                <a:cs typeface="Simplified Arabic" panose="02020603050405020304" pitchFamily="18" charset="-78"/>
                <a:sym typeface="Arial"/>
              </a:rPr>
              <a:t>المنظمة</a:t>
            </a:r>
            <a:r>
              <a:rPr lang="ar-EG" kern="0" dirty="0">
                <a:solidFill>
                  <a:srgbClr val="000000"/>
                </a:solidFill>
                <a:ea typeface="Times New Roman" panose="02020603050405020304" pitchFamily="18" charset="0"/>
                <a:cs typeface="Simplified Arabic" panose="02020603050405020304" pitchFamily="18" charset="-78"/>
                <a:sym typeface="Arial"/>
              </a:rPr>
              <a:t>.</a:t>
            </a:r>
            <a:endParaRPr lang="en-GB"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kern="0" dirty="0">
                <a:solidFill>
                  <a:srgbClr val="000000"/>
                </a:solidFill>
                <a:ea typeface="Calibri" panose="020F0502020204030204" pitchFamily="34" charset="0"/>
                <a:cs typeface="Simplified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88375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481" y="1288026"/>
            <a:ext cx="11937363" cy="5202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0EA7BDB-CD03-5167-14B2-92479A1D7E91}"/>
              </a:ext>
            </a:extLst>
          </p:cNvPr>
          <p:cNvSpPr/>
          <p:nvPr/>
        </p:nvSpPr>
        <p:spPr>
          <a:xfrm>
            <a:off x="108156" y="1433562"/>
            <a:ext cx="11937363" cy="5336717"/>
          </a:xfrm>
          <a:prstGeom prst="rect">
            <a:avLst/>
          </a:prstGeom>
        </p:spPr>
        <p:txBody>
          <a:bodyPr wrap="square">
            <a:spAutoFit/>
          </a:bodyPr>
          <a:lstStyle/>
          <a:p>
            <a:pPr algn="r">
              <a:lnSpc>
                <a:spcPct val="107000"/>
              </a:lnSpc>
              <a:spcAft>
                <a:spcPts val="800"/>
              </a:spcAft>
              <a:buClr>
                <a:srgbClr val="000000"/>
              </a:buClr>
              <a:buFont typeface="Arial"/>
              <a:buNone/>
            </a:pPr>
            <a:r>
              <a:rPr lang="ar-SA" sz="24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إدارة التغيير التنظيمي</a:t>
            </a:r>
            <a:r>
              <a:rPr lang="ar-EG" sz="24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a:t>
            </a:r>
            <a:endParaRPr lang="en-GB" sz="24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SA" sz="2300" kern="0" dirty="0">
                <a:solidFill>
                  <a:srgbClr val="000000"/>
                </a:solidFill>
                <a:ea typeface="Times New Roman" panose="02020603050405020304" pitchFamily="18" charset="0"/>
                <a:cs typeface="Simplified Arabic" panose="02020603050405020304" pitchFamily="18" charset="-78"/>
                <a:sym typeface="Arial"/>
              </a:rPr>
              <a:t>تتضمن إدارة التغيير التنظيمي الخطة والاستراتيجيات الموضوعة لتنفيذ التغيير على مستوى المشروع</a:t>
            </a:r>
            <a:r>
              <a:rPr lang="en-GB" sz="23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ar-EG" sz="2300" kern="0" dirty="0">
              <a:solidFill>
                <a:srgbClr val="000000"/>
              </a:solidFill>
              <a:latin typeface="Simplified Arabic" panose="02020603050405020304" pitchFamily="18" charset="-78"/>
              <a:ea typeface="Times New Roman" panose="02020603050405020304" pitchFamily="18" charset="0"/>
              <a:sym typeface="Arial"/>
            </a:endParaRPr>
          </a:p>
          <a:p>
            <a:pPr algn="r">
              <a:lnSpc>
                <a:spcPct val="107000"/>
              </a:lnSpc>
              <a:spcAft>
                <a:spcPts val="800"/>
              </a:spcAft>
              <a:buClr>
                <a:srgbClr val="000000"/>
              </a:buClr>
              <a:buFont typeface="Arial"/>
              <a:buNone/>
            </a:pPr>
            <a:r>
              <a:rPr lang="ar-SA" sz="2300" kern="0" dirty="0">
                <a:solidFill>
                  <a:srgbClr val="000000"/>
                </a:solidFill>
                <a:latin typeface="Simplified Arabic" panose="02020603050405020304" pitchFamily="18" charset="-78"/>
                <a:ea typeface="Times New Roman" panose="02020603050405020304" pitchFamily="18" charset="0"/>
                <a:sym typeface="Arial"/>
              </a:rPr>
              <a:t>في المنظمات الكبيرة، قد يكون من الأسهل تنفيذ التغيير التنظيمي وتكليف مديري الأقسام وقيادة الفريق بالتدريب </a:t>
            </a:r>
            <a:r>
              <a:rPr lang="ar-EG" sz="2300" kern="0" dirty="0">
                <a:solidFill>
                  <a:srgbClr val="000000"/>
                </a:solidFill>
                <a:latin typeface="Simplified Arabic" panose="02020603050405020304" pitchFamily="18" charset="-78"/>
                <a:ea typeface="Times New Roman" panose="02020603050405020304" pitchFamily="18" charset="0"/>
                <a:sym typeface="Arial"/>
              </a:rPr>
              <a:t>و</a:t>
            </a:r>
            <a:r>
              <a:rPr lang="ar-SA" sz="2300" kern="0" dirty="0">
                <a:solidFill>
                  <a:srgbClr val="000000"/>
                </a:solidFill>
                <a:latin typeface="Simplified Arabic" panose="02020603050405020304" pitchFamily="18" charset="-78"/>
                <a:ea typeface="Times New Roman" panose="02020603050405020304" pitchFamily="18" charset="0"/>
                <a:sym typeface="Arial"/>
              </a:rPr>
              <a:t>فيما يلي بعض من أفضل الطرق لتطبيق عملية إدارة التغيير التنظيمي</a:t>
            </a:r>
            <a:endParaRPr lang="en-GB" sz="23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300" kern="0" dirty="0">
                <a:solidFill>
                  <a:srgbClr val="000000"/>
                </a:solidFill>
                <a:ea typeface="Times New Roman" panose="02020603050405020304" pitchFamily="18" charset="0"/>
                <a:cs typeface="Simplified Arabic" panose="02020603050405020304" pitchFamily="18" charset="-78"/>
                <a:sym typeface="Arial"/>
              </a:rPr>
              <a:t>- </a:t>
            </a:r>
            <a:r>
              <a:rPr lang="ar-SA" sz="2300" kern="0" dirty="0">
                <a:solidFill>
                  <a:srgbClr val="000000"/>
                </a:solidFill>
                <a:ea typeface="Times New Roman" panose="02020603050405020304" pitchFamily="18" charset="0"/>
                <a:cs typeface="Simplified Arabic" panose="02020603050405020304" pitchFamily="18" charset="-78"/>
                <a:sym typeface="Arial"/>
              </a:rPr>
              <a:t>إنشاء مجموعات داخل المنظمة يمكن أن تستفيد أكثر من التغيير</a:t>
            </a:r>
            <a:endParaRPr lang="en-GB" sz="23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300" kern="0" dirty="0">
                <a:solidFill>
                  <a:srgbClr val="000000"/>
                </a:solidFill>
                <a:ea typeface="Times New Roman" panose="02020603050405020304" pitchFamily="18" charset="0"/>
                <a:cs typeface="Simplified Arabic" panose="02020603050405020304" pitchFamily="18" charset="-78"/>
                <a:sym typeface="Arial"/>
              </a:rPr>
              <a:t>- </a:t>
            </a:r>
            <a:r>
              <a:rPr lang="ar-SA" sz="2300" kern="0" dirty="0">
                <a:solidFill>
                  <a:srgbClr val="000000"/>
                </a:solidFill>
                <a:ea typeface="Times New Roman" panose="02020603050405020304" pitchFamily="18" charset="0"/>
                <a:cs typeface="Simplified Arabic" panose="02020603050405020304" pitchFamily="18" charset="-78"/>
                <a:sym typeface="Arial"/>
              </a:rPr>
              <a:t>وضع أهدافًا واضحة</a:t>
            </a:r>
            <a:endParaRPr lang="en-GB" sz="23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300" kern="0" dirty="0">
                <a:solidFill>
                  <a:srgbClr val="000000"/>
                </a:solidFill>
                <a:ea typeface="Times New Roman" panose="02020603050405020304" pitchFamily="18" charset="0"/>
                <a:cs typeface="Simplified Arabic" panose="02020603050405020304" pitchFamily="18" charset="-78"/>
                <a:sym typeface="Arial"/>
              </a:rPr>
              <a:t>- </a:t>
            </a:r>
            <a:r>
              <a:rPr lang="ar-SA" sz="2300" kern="0" dirty="0">
                <a:solidFill>
                  <a:srgbClr val="000000"/>
                </a:solidFill>
                <a:ea typeface="Times New Roman" panose="02020603050405020304" pitchFamily="18" charset="0"/>
                <a:cs typeface="Simplified Arabic" panose="02020603050405020304" pitchFamily="18" charset="-78"/>
                <a:sym typeface="Arial"/>
              </a:rPr>
              <a:t>حدد الهدف النهائي لعملية التغيير</a:t>
            </a:r>
            <a:endParaRPr lang="en-GB" sz="23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300" kern="0" dirty="0">
                <a:solidFill>
                  <a:srgbClr val="000000"/>
                </a:solidFill>
                <a:ea typeface="Times New Roman" panose="02020603050405020304" pitchFamily="18" charset="0"/>
                <a:cs typeface="Simplified Arabic" panose="02020603050405020304" pitchFamily="18" charset="-78"/>
                <a:sym typeface="Arial"/>
              </a:rPr>
              <a:t>- </a:t>
            </a:r>
            <a:r>
              <a:rPr lang="ar-SA" sz="2300" kern="0" dirty="0">
                <a:solidFill>
                  <a:srgbClr val="000000"/>
                </a:solidFill>
                <a:ea typeface="Times New Roman" panose="02020603050405020304" pitchFamily="18" charset="0"/>
                <a:cs typeface="Simplified Arabic" panose="02020603050405020304" pitchFamily="18" charset="-78"/>
                <a:sym typeface="Arial"/>
              </a:rPr>
              <a:t>قم بتوضيح كيف يجب على الموظفين التكيف مع التغيير</a:t>
            </a:r>
            <a:endParaRPr lang="en-GB" sz="23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300" kern="0" dirty="0">
                <a:solidFill>
                  <a:srgbClr val="000000"/>
                </a:solidFill>
                <a:ea typeface="Times New Roman" panose="02020603050405020304" pitchFamily="18" charset="0"/>
                <a:cs typeface="Simplified Arabic" panose="02020603050405020304" pitchFamily="18" charset="-78"/>
                <a:sym typeface="Arial"/>
              </a:rPr>
              <a:t>- </a:t>
            </a:r>
            <a:r>
              <a:rPr lang="ar-SA" sz="2300" kern="0" dirty="0">
                <a:solidFill>
                  <a:srgbClr val="000000"/>
                </a:solidFill>
                <a:ea typeface="Times New Roman" panose="02020603050405020304" pitchFamily="18" charset="0"/>
                <a:cs typeface="Simplified Arabic" panose="02020603050405020304" pitchFamily="18" charset="-78"/>
                <a:sym typeface="Arial"/>
              </a:rPr>
              <a:t>ضع خطة عمل مخصصة يمكن للأشخاص اتباعها بسهولة</a:t>
            </a:r>
            <a:endParaRPr lang="en-GB" sz="23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300" kern="0" dirty="0">
                <a:solidFill>
                  <a:srgbClr val="000000"/>
                </a:solidFill>
                <a:ea typeface="Times New Roman" panose="02020603050405020304" pitchFamily="18" charset="0"/>
                <a:cs typeface="Simplified Arabic" panose="02020603050405020304" pitchFamily="18" charset="-78"/>
                <a:sym typeface="Arial"/>
              </a:rPr>
              <a:t>- </a:t>
            </a:r>
            <a:r>
              <a:rPr lang="ar-SA" sz="2300" kern="0" dirty="0">
                <a:solidFill>
                  <a:srgbClr val="000000"/>
                </a:solidFill>
                <a:ea typeface="Times New Roman" panose="02020603050405020304" pitchFamily="18" charset="0"/>
                <a:cs typeface="Simplified Arabic" panose="02020603050405020304" pitchFamily="18" charset="-78"/>
                <a:sym typeface="Arial"/>
              </a:rPr>
              <a:t>اجعل موظفيك يشاركون في كل خطوة على الطريق</a:t>
            </a:r>
            <a:endParaRPr lang="en-GB" sz="23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EG" sz="2300" kern="0" dirty="0">
                <a:solidFill>
                  <a:srgbClr val="000000"/>
                </a:solidFill>
                <a:latin typeface="Arial"/>
                <a:ea typeface="Times New Roman" panose="02020603050405020304" pitchFamily="18" charset="0"/>
                <a:cs typeface="Simplified Arabic" panose="02020603050405020304" pitchFamily="18" charset="-78"/>
                <a:sym typeface="Arial"/>
              </a:rPr>
              <a:t>- </a:t>
            </a:r>
            <a:r>
              <a:rPr lang="ar-SA" sz="2300" kern="0" dirty="0">
                <a:solidFill>
                  <a:srgbClr val="000000"/>
                </a:solidFill>
                <a:latin typeface="Arial"/>
                <a:ea typeface="Times New Roman" panose="02020603050405020304" pitchFamily="18" charset="0"/>
                <a:cs typeface="Simplified Arabic" panose="02020603050405020304" pitchFamily="18" charset="-78"/>
                <a:sym typeface="Arial"/>
              </a:rPr>
              <a:t>شجع الموظفين على تقديم اقتراحات أثناء عملية التغيير</a:t>
            </a:r>
            <a:endParaRPr lang="en-GB" sz="23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74720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30709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BB6BA66-2810-3542-4710-F5FECAD5D606}"/>
              </a:ext>
            </a:extLst>
          </p:cNvPr>
          <p:cNvSpPr/>
          <p:nvPr/>
        </p:nvSpPr>
        <p:spPr>
          <a:xfrm>
            <a:off x="702504" y="1685952"/>
            <a:ext cx="10826318" cy="4110164"/>
          </a:xfrm>
          <a:prstGeom prst="rect">
            <a:avLst/>
          </a:prstGeom>
        </p:spPr>
        <p:txBody>
          <a:bodyPr wrap="square">
            <a:spAutoFit/>
          </a:bodyPr>
          <a:lstStyle/>
          <a:p>
            <a:pPr algn="r">
              <a:lnSpc>
                <a:spcPct val="107000"/>
              </a:lnSpc>
              <a:spcAft>
                <a:spcPts val="800"/>
              </a:spcAft>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إدارة التغيير المؤسسي</a:t>
            </a:r>
            <a:r>
              <a:rPr lang="ar-EG" sz="2400" kern="0" dirty="0">
                <a:solidFill>
                  <a:srgbClr val="000000"/>
                </a:solidFill>
                <a:ea typeface="Times New Roman" panose="02020603050405020304" pitchFamily="18" charset="0"/>
                <a:cs typeface="Simplified Arabic" panose="02020603050405020304" pitchFamily="18" charset="-78"/>
                <a:sym typeface="Arial"/>
              </a:rPr>
              <a:t>: </a:t>
            </a:r>
            <a:endParaRPr lang="en-GB" sz="24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تتضمن إدارة التغيير المؤسسي التغيير في القيم الأساسية لمنظمتك. بهذه الطريقة، يصبح التغيير جزءًا من ثقافة</a:t>
            </a:r>
            <a:r>
              <a:rPr lang="ar-EG" sz="2400" kern="0" dirty="0">
                <a:solidFill>
                  <a:srgbClr val="000000"/>
                </a:solidFill>
                <a:ea typeface="Times New Roman" panose="02020603050405020304" pitchFamily="18" charset="0"/>
                <a:cs typeface="Simplified Arabic" panose="02020603050405020304" pitchFamily="18" charset="-78"/>
                <a:sym typeface="Arial"/>
              </a:rPr>
              <a:t>  منظمتك أو شركتك</a:t>
            </a:r>
            <a:r>
              <a:rPr lang="ar-SA" sz="2400" kern="0" dirty="0">
                <a:solidFill>
                  <a:srgbClr val="000000"/>
                </a:solidFill>
                <a:ea typeface="Times New Roman" panose="02020603050405020304" pitchFamily="18" charset="0"/>
                <a:cs typeface="Simplified Arabic" panose="02020603050405020304" pitchFamily="18" charset="-78"/>
                <a:sym typeface="Arial"/>
              </a:rPr>
              <a:t>. ويمكن أن تساعد إدارة التغيير على مستوى المؤسسة في القيام بما يلي</a:t>
            </a:r>
            <a:r>
              <a:rPr lang="ar-EG" sz="2400" kern="0" dirty="0">
                <a:solidFill>
                  <a:srgbClr val="000000"/>
                </a:solidFill>
                <a:ea typeface="Times New Roman" panose="02020603050405020304" pitchFamily="18" charset="0"/>
                <a:cs typeface="Simplified Arabic" panose="02020603050405020304" pitchFamily="18" charset="-78"/>
                <a:sym typeface="Arial"/>
              </a:rPr>
              <a:t>:</a:t>
            </a:r>
          </a:p>
          <a:p>
            <a:pPr algn="r">
              <a:lnSpc>
                <a:spcPct val="107000"/>
              </a:lnSpc>
              <a:spcAft>
                <a:spcPts val="800"/>
              </a:spcAft>
              <a:buClr>
                <a:srgbClr val="000000"/>
              </a:buClr>
              <a:buFont typeface="Arial"/>
              <a:buNone/>
            </a:pPr>
            <a:r>
              <a:rPr lang="ar-EG" sz="2400" kern="0" dirty="0">
                <a:solidFill>
                  <a:srgbClr val="000000"/>
                </a:solidFill>
                <a:ea typeface="Times New Roman" panose="02020603050405020304" pitchFamily="18" charset="0"/>
                <a:cs typeface="Simplified Arabic" panose="02020603050405020304" pitchFamily="18" charset="-78"/>
                <a:sym typeface="Arial"/>
              </a:rPr>
              <a:t>- </a:t>
            </a:r>
            <a:r>
              <a:rPr lang="ar-SA" sz="2400" kern="0" dirty="0">
                <a:solidFill>
                  <a:srgbClr val="000000"/>
                </a:solidFill>
                <a:ea typeface="Times New Roman" panose="02020603050405020304" pitchFamily="18" charset="0"/>
                <a:cs typeface="Simplified Arabic" panose="02020603050405020304" pitchFamily="18" charset="-78"/>
                <a:sym typeface="Arial"/>
              </a:rPr>
              <a:t>العمل بشكل متميز عن المنافسين الآخرين في السوق، حيث ستتكيف دائمًا بسهولة مع المتغيرات المستمرة في عالم الأعمال</a:t>
            </a:r>
            <a:endParaRPr lang="en-GB" sz="24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400" kern="0" dirty="0">
                <a:solidFill>
                  <a:srgbClr val="000000"/>
                </a:solidFill>
                <a:ea typeface="Times New Roman" panose="02020603050405020304" pitchFamily="18" charset="0"/>
                <a:cs typeface="Simplified Arabic" panose="02020603050405020304" pitchFamily="18" charset="-78"/>
                <a:sym typeface="Arial"/>
              </a:rPr>
              <a:t>- </a:t>
            </a:r>
            <a:r>
              <a:rPr lang="ar-SA" sz="2400" kern="0" dirty="0">
                <a:solidFill>
                  <a:srgbClr val="000000"/>
                </a:solidFill>
                <a:ea typeface="Times New Roman" panose="02020603050405020304" pitchFamily="18" charset="0"/>
                <a:cs typeface="Simplified Arabic" panose="02020603050405020304" pitchFamily="18" charset="-78"/>
                <a:sym typeface="Arial"/>
              </a:rPr>
              <a:t>زيادة الكفاءات الأساسية للمنظمة</a:t>
            </a:r>
            <a:endParaRPr lang="en-GB" sz="24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400" kern="0" dirty="0">
                <a:solidFill>
                  <a:srgbClr val="000000"/>
                </a:solidFill>
                <a:ea typeface="Times New Roman" panose="02020603050405020304" pitchFamily="18" charset="0"/>
                <a:cs typeface="Simplified Arabic" panose="02020603050405020304" pitchFamily="18" charset="-78"/>
                <a:sym typeface="Arial"/>
              </a:rPr>
              <a:t>- </a:t>
            </a:r>
            <a:r>
              <a:rPr lang="ar-SA" sz="2400" kern="0" dirty="0">
                <a:solidFill>
                  <a:srgbClr val="000000"/>
                </a:solidFill>
                <a:ea typeface="Times New Roman" panose="02020603050405020304" pitchFamily="18" charset="0"/>
                <a:cs typeface="Simplified Arabic" panose="02020603050405020304" pitchFamily="18" charset="-78"/>
                <a:sym typeface="Arial"/>
              </a:rPr>
              <a:t>تحسين كفاءة وفعالية الموظفين</a:t>
            </a:r>
            <a:endParaRPr lang="en-GB" sz="24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مساعدة الموظفين على تعلم ما يجب القيام به لتحسين الأداء الوظيفي في مناصبهم ومهارتهم المختلفة في</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 منظمتك.</a:t>
            </a:r>
            <a:r>
              <a:rPr lang="ar-EG" sz="2400" kern="0" dirty="0">
                <a:solidFill>
                  <a:srgbClr val="000000"/>
                </a:solidFill>
                <a:ea typeface="Calibri" panose="020F0502020204030204" pitchFamily="34" charset="0"/>
                <a:cs typeface="Traditional Arabic" panose="02020603050405020304" pitchFamily="18" charset="-78"/>
                <a:sym typeface="Arial"/>
              </a:rPr>
              <a:t>                                                                                                                             </a:t>
            </a:r>
            <a:endParaRPr lang="en-GB" sz="2400" kern="100" dirty="0">
              <a:solidFill>
                <a:srgbClr val="000000"/>
              </a:solidFill>
              <a:highlight>
                <a:srgbClr val="00FFFF"/>
              </a:highlight>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429153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336594" cy="49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D3AF70C-3FBF-A789-FC7B-5C3FD5EC9186}"/>
              </a:ext>
            </a:extLst>
          </p:cNvPr>
          <p:cNvSpPr/>
          <p:nvPr/>
        </p:nvSpPr>
        <p:spPr>
          <a:xfrm>
            <a:off x="580103" y="1344519"/>
            <a:ext cx="11003299" cy="4661404"/>
          </a:xfrm>
          <a:prstGeom prst="rect">
            <a:avLst/>
          </a:prstGeom>
        </p:spPr>
        <p:txBody>
          <a:bodyPr wrap="square">
            <a:spAutoFit/>
          </a:bodyPr>
          <a:lstStyle/>
          <a:p>
            <a:pPr algn="just" rtl="1">
              <a:lnSpc>
                <a:spcPct val="107000"/>
              </a:lnSpc>
              <a:spcAft>
                <a:spcPts val="800"/>
              </a:spcAft>
              <a:buClr>
                <a:srgbClr val="000000"/>
              </a:buClr>
              <a:buFont typeface="Arial"/>
              <a:buNone/>
            </a:pPr>
            <a:r>
              <a:rPr lang="ar-EG" sz="3200" u="sng" kern="0" dirty="0">
                <a:solidFill>
                  <a:srgbClr val="000000"/>
                </a:solidFill>
                <a:ea typeface="Calibri" panose="020F0502020204030204" pitchFamily="34" charset="0"/>
                <a:cs typeface="Simplified Arabic" panose="02020603050405020304" pitchFamily="18" charset="-78"/>
                <a:sym typeface="Arial"/>
              </a:rPr>
              <a:t>مفهوم مقاومة التغيير </a:t>
            </a:r>
            <a:endParaRPr lang="en-GB" sz="32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Wingdings" pitchFamily="2" charset="2"/>
              <a:buChar char="v"/>
              <a:defRPr/>
            </a:pPr>
            <a:r>
              <a:rPr lang="ar-SA" sz="3200" kern="0" dirty="0">
                <a:solidFill>
                  <a:srgbClr val="000000"/>
                </a:solidFill>
                <a:latin typeface="Arial"/>
                <a:cs typeface="AL-Mohanad Bold" pitchFamily="2" charset="-78"/>
                <a:sym typeface="Arial"/>
              </a:rPr>
              <a:t>تعني مقاومة التغيير امتناع الموظفين عن التغيير او عدم الامتثال له بالدرجة المناسبة والركون الى الاوضاع القديمة القائمة.</a:t>
            </a:r>
          </a:p>
          <a:p>
            <a:pPr algn="just" rtl="1">
              <a:buClr>
                <a:srgbClr val="000000"/>
              </a:buClr>
              <a:buFont typeface="Wingdings" pitchFamily="2" charset="2"/>
              <a:buChar char="v"/>
              <a:defRPr/>
            </a:pPr>
            <a:r>
              <a:rPr lang="ar-SA" sz="3200" kern="0" dirty="0">
                <a:solidFill>
                  <a:srgbClr val="000000"/>
                </a:solidFill>
                <a:latin typeface="Arial"/>
                <a:cs typeface="AL-Mohanad Bold" pitchFamily="2" charset="-78"/>
                <a:sym typeface="Arial"/>
              </a:rPr>
              <a:t>قد تأخذ المقاومة شكلا اخر كأن يقوم الافراد بإجراءات مناقضة او مناهضة لعملية التغيير. </a:t>
            </a:r>
          </a:p>
          <a:p>
            <a:pPr algn="just" rtl="1">
              <a:buClr>
                <a:srgbClr val="000000"/>
              </a:buClr>
              <a:buFont typeface="Wingdings" pitchFamily="2" charset="2"/>
              <a:buChar char="v"/>
              <a:defRPr/>
            </a:pPr>
            <a:r>
              <a:rPr lang="ar-SA" sz="3200" kern="0" dirty="0">
                <a:solidFill>
                  <a:srgbClr val="000000"/>
                </a:solidFill>
                <a:latin typeface="Arial"/>
                <a:cs typeface="AL-Mohanad Bold" pitchFamily="2" charset="-78"/>
                <a:sym typeface="Arial"/>
              </a:rPr>
              <a:t>قد تكون المقاومة ايجابية  عندما يكون التغيير المقترح سلبيا، أي عندما تكون الفوائد المحققة منه اقل من التكاليف المدفوعة.</a:t>
            </a:r>
          </a:p>
          <a:p>
            <a:pPr algn="just" rtl="1">
              <a:buClr>
                <a:srgbClr val="000000"/>
              </a:buClr>
              <a:buFont typeface="Wingdings" pitchFamily="2" charset="2"/>
              <a:buChar char="v"/>
              <a:defRPr/>
            </a:pPr>
            <a:r>
              <a:rPr lang="ar-SA" sz="3200" kern="0" dirty="0">
                <a:solidFill>
                  <a:srgbClr val="000000"/>
                </a:solidFill>
                <a:latin typeface="Arial"/>
                <a:cs typeface="AL-Mohanad Bold" pitchFamily="2" charset="-78"/>
                <a:sym typeface="Arial"/>
              </a:rPr>
              <a:t>وتكون المقاومة سلبية عندما تكون نتائج التغيير ايجابية  ومردودها على الافراد والمنظمة كبير مقارنة بتكاليفها</a:t>
            </a: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421489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5693E50-BEB3-4048-5403-601A642B0BDC}"/>
              </a:ext>
            </a:extLst>
          </p:cNvPr>
          <p:cNvSpPr/>
          <p:nvPr/>
        </p:nvSpPr>
        <p:spPr>
          <a:xfrm>
            <a:off x="825910" y="1413063"/>
            <a:ext cx="10973802" cy="4524315"/>
          </a:xfrm>
          <a:prstGeom prst="rect">
            <a:avLst/>
          </a:prstGeom>
        </p:spPr>
        <p:txBody>
          <a:bodyPr wrap="square">
            <a:spAutoFit/>
          </a:bodyPr>
          <a:lstStyle/>
          <a:p>
            <a:pPr algn="just" rtl="1">
              <a:buClr>
                <a:srgbClr val="000000"/>
              </a:buClr>
              <a:buFont typeface="Arial"/>
              <a:buNone/>
              <a:defRPr/>
            </a:pPr>
            <a:r>
              <a:rPr lang="ar-SA" sz="3200" kern="0" dirty="0">
                <a:solidFill>
                  <a:srgbClr val="000000"/>
                </a:solidFill>
                <a:latin typeface="Arial"/>
                <a:cs typeface="AL-Mohanad Bold" pitchFamily="2" charset="-78"/>
                <a:sym typeface="Arial"/>
              </a:rPr>
              <a:t>ترتبط مقاومة التغيير بالسلوك الانساني الذي يتشكل بفعل العوامل التالية:</a:t>
            </a:r>
          </a:p>
          <a:p>
            <a:pPr algn="just" rtl="1">
              <a:buClr>
                <a:srgbClr val="000000"/>
              </a:buClr>
              <a:buFont typeface="Arial"/>
              <a:buNone/>
              <a:defRPr/>
            </a:pPr>
            <a:endParaRPr lang="ar-SA" sz="3200" kern="0" dirty="0">
              <a:solidFill>
                <a:srgbClr val="000000"/>
              </a:solidFill>
              <a:latin typeface="Arial"/>
              <a:cs typeface="AL-Mohanad Bold" pitchFamily="2" charset="-78"/>
              <a:sym typeface="Arial"/>
            </a:endParaRPr>
          </a:p>
          <a:p>
            <a:pPr marL="266700" indent="-266700" algn="just" rtl="1">
              <a:buClr>
                <a:srgbClr val="000000"/>
              </a:buClr>
              <a:buFont typeface="Wingdings" pitchFamily="2" charset="2"/>
              <a:buChar char="ü"/>
              <a:defRPr/>
            </a:pPr>
            <a:r>
              <a:rPr lang="ar-SA" sz="3200" b="1" kern="0" dirty="0">
                <a:solidFill>
                  <a:srgbClr val="000000"/>
                </a:solidFill>
                <a:latin typeface="Arial"/>
                <a:cs typeface="AL-Mohanad Bold" pitchFamily="2" charset="-78"/>
                <a:sym typeface="Arial"/>
              </a:rPr>
              <a:t>العوامل النفسية: </a:t>
            </a:r>
            <a:r>
              <a:rPr lang="ar-SA" sz="3200" kern="0" dirty="0">
                <a:solidFill>
                  <a:srgbClr val="000000"/>
                </a:solidFill>
                <a:latin typeface="Arial"/>
                <a:cs typeface="AL-Mohanad Bold" pitchFamily="2" charset="-78"/>
                <a:sym typeface="Arial"/>
              </a:rPr>
              <a:t>تشمل الشخصية، الإدراك، التفكير، الدوافع والاتجاهات، الخبرات.</a:t>
            </a:r>
          </a:p>
          <a:p>
            <a:pPr marL="266700" indent="-266700" algn="just" rtl="1">
              <a:buClr>
                <a:srgbClr val="000000"/>
              </a:buClr>
              <a:buFont typeface="Wingdings" pitchFamily="2" charset="2"/>
              <a:buChar char="ü"/>
              <a:defRPr/>
            </a:pPr>
            <a:r>
              <a:rPr lang="ar-SA" sz="3200" b="1" kern="0" dirty="0">
                <a:solidFill>
                  <a:srgbClr val="000000"/>
                </a:solidFill>
                <a:latin typeface="Arial"/>
                <a:cs typeface="AL-Mohanad Bold" pitchFamily="2" charset="-78"/>
                <a:sym typeface="Arial"/>
              </a:rPr>
              <a:t>العوامل الاجتماعية: </a:t>
            </a:r>
            <a:r>
              <a:rPr lang="ar-SA" sz="3200" kern="0" dirty="0">
                <a:solidFill>
                  <a:srgbClr val="000000"/>
                </a:solidFill>
                <a:latin typeface="Arial"/>
                <a:cs typeface="AL-Mohanad Bold" pitchFamily="2" charset="-78"/>
                <a:sym typeface="Arial"/>
              </a:rPr>
              <a:t>تضم علاقات التفاعل الاجتماعي، اثر الجهات، ضغط البيئة الخارجية.</a:t>
            </a:r>
          </a:p>
          <a:p>
            <a:pPr marL="266700" indent="-266700" algn="just" rtl="1">
              <a:buClr>
                <a:srgbClr val="000000"/>
              </a:buClr>
              <a:buFont typeface="Wingdings" pitchFamily="2" charset="2"/>
              <a:buChar char="ü"/>
              <a:defRPr/>
            </a:pPr>
            <a:r>
              <a:rPr lang="ar-SA" sz="3200" b="1" kern="0" dirty="0">
                <a:solidFill>
                  <a:srgbClr val="000000"/>
                </a:solidFill>
                <a:latin typeface="Arial"/>
                <a:cs typeface="AL-Mohanad Bold" pitchFamily="2" charset="-78"/>
                <a:sym typeface="Arial"/>
              </a:rPr>
              <a:t>العوامل الثقافية:  </a:t>
            </a:r>
            <a:r>
              <a:rPr lang="ar-SA" sz="3200" kern="0" dirty="0">
                <a:solidFill>
                  <a:srgbClr val="000000"/>
                </a:solidFill>
                <a:latin typeface="Arial"/>
                <a:cs typeface="AL-Mohanad Bold" pitchFamily="2" charset="-78"/>
                <a:sym typeface="Arial"/>
              </a:rPr>
              <a:t>تضم القيم والتقاليد والعادات السائدة في المجتمع.</a:t>
            </a:r>
          </a:p>
          <a:p>
            <a:pPr marL="266700" indent="-266700" algn="just" rtl="1">
              <a:buClr>
                <a:srgbClr val="000000"/>
              </a:buClr>
              <a:buFont typeface="Wingdings" pitchFamily="2" charset="2"/>
              <a:buChar char="ü"/>
              <a:defRPr/>
            </a:pPr>
            <a:r>
              <a:rPr lang="ar-SA" sz="3200" b="1" kern="0" dirty="0">
                <a:solidFill>
                  <a:srgbClr val="000000"/>
                </a:solidFill>
                <a:latin typeface="Arial"/>
                <a:cs typeface="AL-Mohanad Bold" pitchFamily="2" charset="-78"/>
                <a:sym typeface="Arial"/>
              </a:rPr>
              <a:t>العوامل التنظيمية: </a:t>
            </a:r>
            <a:r>
              <a:rPr lang="ar-SA" sz="3200" kern="0" dirty="0">
                <a:solidFill>
                  <a:srgbClr val="000000"/>
                </a:solidFill>
                <a:latin typeface="Arial"/>
                <a:cs typeface="AL-Mohanad Bold" pitchFamily="2" charset="-78"/>
                <a:sym typeface="Arial"/>
              </a:rPr>
              <a:t>تشمل تقسيم العمل، والسلطات والمسؤوليات.</a:t>
            </a:r>
          </a:p>
          <a:p>
            <a:pPr marL="266700" indent="-266700" algn="just" rtl="1">
              <a:buClr>
                <a:srgbClr val="000000"/>
              </a:buClr>
              <a:buFont typeface="Wingdings" pitchFamily="2" charset="2"/>
              <a:buChar char="ü"/>
              <a:defRPr/>
            </a:pPr>
            <a:r>
              <a:rPr lang="ar-SA" sz="3200" b="1" kern="0" dirty="0">
                <a:solidFill>
                  <a:srgbClr val="000000"/>
                </a:solidFill>
                <a:latin typeface="Arial"/>
                <a:cs typeface="AL-Mohanad Bold" pitchFamily="2" charset="-78"/>
                <a:sym typeface="Arial"/>
              </a:rPr>
              <a:t>العوامل الاقتصادية: </a:t>
            </a:r>
            <a:r>
              <a:rPr lang="ar-SA" sz="3200" kern="0" dirty="0">
                <a:solidFill>
                  <a:srgbClr val="000000"/>
                </a:solidFill>
                <a:latin typeface="Arial"/>
                <a:cs typeface="AL-Mohanad Bold" pitchFamily="2" charset="-78"/>
                <a:sym typeface="Arial"/>
              </a:rPr>
              <a:t>تتركز في الراتب وال</a:t>
            </a:r>
            <a:r>
              <a:rPr lang="ar-EG" sz="3200" kern="0" dirty="0">
                <a:solidFill>
                  <a:srgbClr val="000000"/>
                </a:solidFill>
                <a:latin typeface="Arial"/>
                <a:cs typeface="AL-Mohanad Bold" pitchFamily="2" charset="-78"/>
                <a:sym typeface="Arial"/>
              </a:rPr>
              <a:t>م</a:t>
            </a:r>
            <a:r>
              <a:rPr lang="ar-SA" sz="3200" kern="0" dirty="0">
                <a:solidFill>
                  <a:srgbClr val="000000"/>
                </a:solidFill>
                <a:latin typeface="Arial"/>
                <a:cs typeface="AL-Mohanad Bold" pitchFamily="2" charset="-78"/>
                <a:sym typeface="Arial"/>
              </a:rPr>
              <a:t>ك</a:t>
            </a:r>
            <a:r>
              <a:rPr lang="ar-EG" sz="3200" kern="0" dirty="0" err="1">
                <a:solidFill>
                  <a:srgbClr val="000000"/>
                </a:solidFill>
                <a:latin typeface="Arial"/>
                <a:cs typeface="AL-Mohanad Bold" pitchFamily="2" charset="-78"/>
                <a:sym typeface="Arial"/>
              </a:rPr>
              <a:t>افئات</a:t>
            </a:r>
            <a:r>
              <a:rPr lang="ar-SA" sz="3200" kern="0" dirty="0">
                <a:solidFill>
                  <a:srgbClr val="000000"/>
                </a:solidFill>
                <a:latin typeface="Arial"/>
                <a:cs typeface="AL-Mohanad Bold" pitchFamily="2" charset="-78"/>
                <a:sym typeface="Arial"/>
              </a:rPr>
              <a:t> والحوافز المادية.</a:t>
            </a:r>
          </a:p>
        </p:txBody>
      </p:sp>
    </p:spTree>
    <p:extLst>
      <p:ext uri="{BB962C8B-B14F-4D97-AF65-F5344CB8AC3E}">
        <p14:creationId xmlns:p14="http://schemas.microsoft.com/office/powerpoint/2010/main" val="250052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70215"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69AB792-9944-5814-597E-D2A561D9C6E7}"/>
              </a:ext>
            </a:extLst>
          </p:cNvPr>
          <p:cNvSpPr/>
          <p:nvPr/>
        </p:nvSpPr>
        <p:spPr>
          <a:xfrm>
            <a:off x="-334296" y="1643793"/>
            <a:ext cx="11937363" cy="4401205"/>
          </a:xfrm>
          <a:prstGeom prst="rect">
            <a:avLst/>
          </a:prstGeom>
        </p:spPr>
        <p:txBody>
          <a:bodyPr wrap="square">
            <a:spAutoFit/>
          </a:bodyPr>
          <a:lstStyle/>
          <a:p>
            <a:pPr algn="r" rtl="1" fontAlgn="t">
              <a:buClr>
                <a:srgbClr val="000000"/>
              </a:buClr>
              <a:buFont typeface="Arial"/>
              <a:buNone/>
            </a:pPr>
            <a:r>
              <a:rPr lang="ar-SA" sz="2800" kern="0" dirty="0">
                <a:solidFill>
                  <a:srgbClr val="000000"/>
                </a:solidFill>
                <a:highlight>
                  <a:srgbClr val="FFFF00"/>
                </a:highlight>
                <a:latin typeface="Arial"/>
                <a:cs typeface="AL-Mohanad Bold" pitchFamily="2" charset="-78"/>
                <a:sym typeface="Arial"/>
              </a:rPr>
              <a:t>السلوك المتوقع من الفرد تجاه التغيير</a:t>
            </a:r>
            <a:endParaRPr lang="ar-EG" sz="2800" b="1" dirty="0">
              <a:solidFill>
                <a:srgbClr val="000000"/>
              </a:solidFill>
              <a:highlight>
                <a:srgbClr val="FFFF00"/>
              </a:highlight>
              <a:latin typeface="Gill Sans MT" panose="020B0502020104020203" pitchFamily="34" charset="0"/>
              <a:sym typeface="Arial"/>
            </a:endParaRPr>
          </a:p>
          <a:p>
            <a:pPr marL="285750" indent="-285750" algn="r" rtl="1" fontAlgn="t">
              <a:buClr>
                <a:srgbClr val="000000"/>
              </a:buClr>
              <a:buFont typeface="Wingdings" panose="05000000000000000000" pitchFamily="2" charset="2"/>
              <a:buChar char="§"/>
            </a:pPr>
            <a:r>
              <a:rPr lang="ar-SA" sz="2800" dirty="0">
                <a:solidFill>
                  <a:srgbClr val="000000"/>
                </a:solidFill>
                <a:latin typeface="Gill Sans MT" panose="020B0502020104020203" pitchFamily="34" charset="0"/>
                <a:sym typeface="Arial"/>
              </a:rPr>
              <a:t>مدى استجابة للتغيير</a:t>
            </a:r>
            <a:endParaRPr lang="en-GB" sz="2800" kern="0" dirty="0">
              <a:solidFill>
                <a:srgbClr val="000000"/>
              </a:solidFill>
              <a:latin typeface="Arial" panose="020B0604020202020204" pitchFamily="34" charset="0"/>
              <a:cs typeface="Arial"/>
              <a:sym typeface="Arial"/>
            </a:endParaRPr>
          </a:p>
          <a:p>
            <a:pPr marL="285750" indent="-285750" algn="r" rtl="1" fontAlgn="t">
              <a:buClr>
                <a:srgbClr val="000000"/>
              </a:buClr>
              <a:buFont typeface="Wingdings" panose="05000000000000000000" pitchFamily="2" charset="2"/>
              <a:buChar char="§"/>
            </a:pPr>
            <a:r>
              <a:rPr lang="ar-SA" sz="2800" dirty="0">
                <a:solidFill>
                  <a:srgbClr val="000000"/>
                </a:solidFill>
                <a:latin typeface="Gill Sans MT" panose="020B0502020104020203" pitchFamily="34" charset="0"/>
                <a:sym typeface="Arial"/>
              </a:rPr>
              <a:t>يرى ان التغيير ضار وهدام</a:t>
            </a:r>
            <a:endParaRPr lang="en-GB" sz="2800" kern="0" dirty="0">
              <a:solidFill>
                <a:srgbClr val="000000"/>
              </a:solidFill>
              <a:latin typeface="Arial" panose="020B0604020202020204" pitchFamily="34" charset="0"/>
              <a:cs typeface="Arial"/>
              <a:sym typeface="Arial"/>
            </a:endParaRPr>
          </a:p>
          <a:p>
            <a:pPr marL="285750" indent="-285750" algn="r" rtl="1" fontAlgn="t">
              <a:buClr>
                <a:srgbClr val="000000"/>
              </a:buClr>
              <a:buFont typeface="Wingdings" panose="05000000000000000000" pitchFamily="2" charset="2"/>
              <a:buChar char="§"/>
            </a:pPr>
            <a:r>
              <a:rPr lang="ar-SA" sz="2800" dirty="0">
                <a:solidFill>
                  <a:srgbClr val="000000"/>
                </a:solidFill>
                <a:latin typeface="Gill Sans MT" panose="020B0502020104020203" pitchFamily="34" charset="0"/>
                <a:sym typeface="Arial"/>
              </a:rPr>
              <a:t>يقاوم علنا دون خوف</a:t>
            </a:r>
            <a:endParaRPr lang="en-GB" sz="2800" kern="0" dirty="0">
              <a:solidFill>
                <a:srgbClr val="000000"/>
              </a:solidFill>
              <a:latin typeface="Arial" panose="020B0604020202020204" pitchFamily="34" charset="0"/>
              <a:cs typeface="Arial"/>
              <a:sym typeface="Arial"/>
            </a:endParaRPr>
          </a:p>
          <a:p>
            <a:pPr marL="285750" indent="-285750" algn="r" rtl="1" fontAlgn="t">
              <a:buClr>
                <a:srgbClr val="000000"/>
              </a:buClr>
              <a:buFont typeface="Wingdings" panose="05000000000000000000" pitchFamily="2" charset="2"/>
              <a:buChar char="§"/>
            </a:pPr>
            <a:r>
              <a:rPr lang="ar-SA" sz="2800" dirty="0">
                <a:solidFill>
                  <a:srgbClr val="000000"/>
                </a:solidFill>
                <a:latin typeface="Gill Sans MT" panose="020B0502020104020203" pitchFamily="34" charset="0"/>
                <a:sym typeface="Arial"/>
              </a:rPr>
              <a:t>يرى ان التغيير قد يمثل تهديدا لاستقرار ه وأمنه</a:t>
            </a:r>
            <a:endParaRPr lang="en-GB" sz="2800" kern="0" dirty="0">
              <a:solidFill>
                <a:srgbClr val="000000"/>
              </a:solidFill>
              <a:latin typeface="Arial" panose="020B0604020202020204" pitchFamily="34" charset="0"/>
              <a:cs typeface="Arial"/>
              <a:sym typeface="Arial"/>
            </a:endParaRPr>
          </a:p>
          <a:p>
            <a:pPr marL="285750" indent="-285750" algn="r" rtl="1" fontAlgn="t">
              <a:buClr>
                <a:srgbClr val="000000"/>
              </a:buClr>
              <a:buFont typeface="Wingdings" panose="05000000000000000000" pitchFamily="2" charset="2"/>
              <a:buChar char="§"/>
            </a:pPr>
            <a:r>
              <a:rPr lang="ar-SA" sz="2800" dirty="0">
                <a:solidFill>
                  <a:srgbClr val="000000"/>
                </a:solidFill>
                <a:latin typeface="Gill Sans MT" panose="020B0502020104020203" pitchFamily="34" charset="0"/>
                <a:sym typeface="Arial"/>
              </a:rPr>
              <a:t>يقاوم سرا</a:t>
            </a:r>
            <a:endParaRPr lang="en-GB" sz="2800" kern="0" dirty="0">
              <a:solidFill>
                <a:srgbClr val="000000"/>
              </a:solidFill>
              <a:latin typeface="Arial" panose="020B0604020202020204" pitchFamily="34" charset="0"/>
              <a:cs typeface="Arial"/>
              <a:sym typeface="Arial"/>
            </a:endParaRPr>
          </a:p>
          <a:p>
            <a:pPr marL="285750" indent="-285750" algn="r" rtl="1" fontAlgn="t">
              <a:buClr>
                <a:srgbClr val="000000"/>
              </a:buClr>
              <a:buFont typeface="Wingdings" panose="05000000000000000000" pitchFamily="2" charset="2"/>
              <a:buChar char="§"/>
            </a:pPr>
            <a:r>
              <a:rPr lang="ar-SA" sz="2800" dirty="0">
                <a:solidFill>
                  <a:srgbClr val="000000"/>
                </a:solidFill>
                <a:latin typeface="Gill Sans MT" panose="020B0502020104020203" pitchFamily="34" charset="0"/>
                <a:sym typeface="Arial"/>
              </a:rPr>
              <a:t>يدرك ان التغيير غير واضح النتائج بالنسبة له</a:t>
            </a:r>
            <a:endParaRPr lang="en-GB" sz="2800" kern="0" dirty="0">
              <a:solidFill>
                <a:srgbClr val="000000"/>
              </a:solidFill>
              <a:latin typeface="Arial" panose="020B0604020202020204" pitchFamily="34" charset="0"/>
              <a:cs typeface="Arial"/>
              <a:sym typeface="Arial"/>
            </a:endParaRPr>
          </a:p>
          <a:p>
            <a:pPr marL="285750" indent="-285750" algn="r" rtl="1" fontAlgn="t">
              <a:buClr>
                <a:srgbClr val="000000"/>
              </a:buClr>
              <a:buFont typeface="Wingdings" panose="05000000000000000000" pitchFamily="2" charset="2"/>
              <a:buChar char="§"/>
            </a:pPr>
            <a:r>
              <a:rPr lang="ar-SA" sz="2800" dirty="0">
                <a:solidFill>
                  <a:srgbClr val="000000"/>
                </a:solidFill>
                <a:latin typeface="Gill Sans MT" panose="020B0502020104020203" pitchFamily="34" charset="0"/>
                <a:sym typeface="Arial"/>
              </a:rPr>
              <a:t>احتمال</a:t>
            </a:r>
            <a:r>
              <a:rPr lang="ar-SA" sz="2800" dirty="0">
                <a:solidFill>
                  <a:srgbClr val="000000"/>
                </a:solidFill>
                <a:latin typeface="Gill Sans MT" panose="020B0502020104020203" pitchFamily="34" charset="0"/>
                <a:cs typeface="Gill Sans MT" panose="020B0502020104020203" pitchFamily="34" charset="0"/>
                <a:sym typeface="Arial"/>
              </a:rPr>
              <a:t> قبوله وإجازته له</a:t>
            </a:r>
            <a:endParaRPr lang="en-GB" sz="2800" kern="0" dirty="0">
              <a:solidFill>
                <a:srgbClr val="000000"/>
              </a:solidFill>
              <a:latin typeface="Arial" panose="020B0604020202020204" pitchFamily="34" charset="0"/>
              <a:cs typeface="Arial"/>
              <a:sym typeface="Arial"/>
            </a:endParaRPr>
          </a:p>
          <a:p>
            <a:pPr marL="285750" indent="-285750" algn="r" rtl="1" fontAlgn="t">
              <a:buClr>
                <a:srgbClr val="000000"/>
              </a:buClr>
              <a:buFont typeface="Wingdings" panose="05000000000000000000" pitchFamily="2" charset="2"/>
              <a:buChar char="§"/>
            </a:pPr>
            <a:r>
              <a:rPr lang="ar-SA" sz="2800" dirty="0">
                <a:solidFill>
                  <a:srgbClr val="000000"/>
                </a:solidFill>
                <a:latin typeface="Gill Sans MT" panose="020B0502020104020203" pitchFamily="34" charset="0"/>
                <a:sym typeface="Arial"/>
              </a:rPr>
              <a:t>يدرك ان التغيير مفيد ووسيلة لتحقيق الاهداف</a:t>
            </a:r>
            <a:endParaRPr lang="en-GB" sz="2800" kern="0" dirty="0">
              <a:solidFill>
                <a:srgbClr val="000000"/>
              </a:solidFill>
              <a:latin typeface="Arial" panose="020B0604020202020204" pitchFamily="34" charset="0"/>
              <a:cs typeface="Arial"/>
              <a:sym typeface="Arial"/>
            </a:endParaRPr>
          </a:p>
          <a:p>
            <a:pPr marL="285750" indent="-285750" algn="r" rtl="1" fontAlgn="t">
              <a:buClr>
                <a:srgbClr val="000000"/>
              </a:buClr>
              <a:buFont typeface="Wingdings" panose="05000000000000000000" pitchFamily="2" charset="2"/>
              <a:buChar char="§"/>
            </a:pPr>
            <a:r>
              <a:rPr lang="ar-SA" sz="2800" dirty="0">
                <a:solidFill>
                  <a:srgbClr val="000000"/>
                </a:solidFill>
                <a:latin typeface="Gill Sans MT" panose="020B0502020104020203" pitchFamily="34" charset="0"/>
                <a:sym typeface="Arial"/>
              </a:rPr>
              <a:t>يشارك في احداثه ونجاحه</a:t>
            </a:r>
            <a:endParaRPr lang="en-GB" sz="2800" kern="0" dirty="0">
              <a:solidFill>
                <a:srgbClr val="000000"/>
              </a:solidFill>
              <a:latin typeface="Arial" panose="020B0604020202020204" pitchFamily="34" charset="0"/>
              <a:cs typeface="Arial"/>
              <a:sym typeface="Arial"/>
            </a:endParaRPr>
          </a:p>
        </p:txBody>
      </p:sp>
    </p:spTree>
    <p:extLst>
      <p:ext uri="{BB962C8B-B14F-4D97-AF65-F5344CB8AC3E}">
        <p14:creationId xmlns:p14="http://schemas.microsoft.com/office/powerpoint/2010/main" val="2515996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189110" cy="4807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9D44882-EBC5-EE47-A5CD-C0D452AF40F9}"/>
              </a:ext>
            </a:extLst>
          </p:cNvPr>
          <p:cNvSpPr/>
          <p:nvPr/>
        </p:nvSpPr>
        <p:spPr>
          <a:xfrm>
            <a:off x="943897" y="1712068"/>
            <a:ext cx="10511685" cy="3875163"/>
          </a:xfrm>
          <a:prstGeom prst="rect">
            <a:avLst/>
          </a:prstGeom>
        </p:spPr>
        <p:txBody>
          <a:bodyPr wrap="square">
            <a:spAutoFit/>
          </a:bodyPr>
          <a:lstStyle/>
          <a:p>
            <a:pPr algn="r" rtl="1">
              <a:lnSpc>
                <a:spcPct val="115000"/>
              </a:lnSpc>
              <a:spcAft>
                <a:spcPts val="800"/>
              </a:spcAft>
              <a:buClr>
                <a:srgbClr val="000000"/>
              </a:buClr>
              <a:buFont typeface="Arial"/>
              <a:buNone/>
            </a:pPr>
            <a:r>
              <a:rPr lang="ar-SA" sz="2400" kern="0" dirty="0">
                <a:solidFill>
                  <a:srgbClr val="000000"/>
                </a:solidFill>
                <a:highlight>
                  <a:srgbClr val="FFFF00"/>
                </a:highlight>
                <a:latin typeface="Arial"/>
                <a:cs typeface="AL-Mohanad Bold" pitchFamily="2" charset="-78"/>
                <a:sym typeface="Arial"/>
              </a:rPr>
              <a:t>المظاهر السلوكية لمقاومة التغيير</a:t>
            </a:r>
            <a:endParaRPr lang="ar-EG" sz="2400" kern="0" dirty="0">
              <a:solidFill>
                <a:srgbClr val="000000"/>
              </a:solidFill>
              <a:highlight>
                <a:srgbClr val="FFFF00"/>
              </a:highlight>
              <a:latin typeface="Arial"/>
              <a:cs typeface="AL-Mohanad Bold" pitchFamily="2" charset="-78"/>
              <a:sym typeface="Arial"/>
            </a:endParaRPr>
          </a:p>
          <a:p>
            <a:pPr marL="355600" indent="-355600" algn="just" rtl="1">
              <a:lnSpc>
                <a:spcPct val="150000"/>
              </a:lnSpc>
              <a:buClr>
                <a:srgbClr val="000000"/>
              </a:buClr>
              <a:buFont typeface="Arial"/>
              <a:buNone/>
              <a:defRPr/>
            </a:pPr>
            <a:r>
              <a:rPr lang="ar-SA" sz="2400" b="1" kern="0" dirty="0">
                <a:solidFill>
                  <a:srgbClr val="000000"/>
                </a:solidFill>
                <a:latin typeface="Arial"/>
                <a:cs typeface="AL-Mohanad Bold" pitchFamily="2" charset="-78"/>
                <a:sym typeface="Arial"/>
              </a:rPr>
              <a:t>1- السلوك الدفاعي العلني: </a:t>
            </a:r>
            <a:r>
              <a:rPr lang="ar-SA" sz="2400" kern="0" dirty="0">
                <a:solidFill>
                  <a:srgbClr val="000000"/>
                </a:solidFill>
                <a:latin typeface="Arial"/>
                <a:cs typeface="AL-Mohanad Bold" pitchFamily="2" charset="-78"/>
                <a:sym typeface="Arial"/>
              </a:rPr>
              <a:t>يتمثل في الاضطرابات و تباطؤ الانتاج او زيادة الاخطاء، او الرفض والمعارضة الشديدة  وقد تنتهي بالاستقالة وترك العمل.</a:t>
            </a:r>
          </a:p>
          <a:p>
            <a:pPr marL="355600" indent="-355600" algn="just" rtl="1">
              <a:lnSpc>
                <a:spcPct val="150000"/>
              </a:lnSpc>
              <a:buClr>
                <a:srgbClr val="000000"/>
              </a:buClr>
              <a:buFont typeface="Arial"/>
              <a:buNone/>
              <a:defRPr/>
            </a:pPr>
            <a:r>
              <a:rPr lang="ar-SA" sz="2400" b="1" kern="0" dirty="0">
                <a:solidFill>
                  <a:srgbClr val="000000"/>
                </a:solidFill>
                <a:latin typeface="Arial"/>
                <a:cs typeface="AL-Mohanad Bold" pitchFamily="2" charset="-78"/>
                <a:sym typeface="Arial"/>
              </a:rPr>
              <a:t>2- السلوك الدفاعي الضمني او المستتر: </a:t>
            </a:r>
            <a:r>
              <a:rPr lang="ar-SA" sz="2400" kern="0" dirty="0">
                <a:solidFill>
                  <a:srgbClr val="000000"/>
                </a:solidFill>
                <a:latin typeface="Arial"/>
                <a:cs typeface="AL-Mohanad Bold" pitchFamily="2" charset="-78"/>
                <a:sym typeface="Arial"/>
              </a:rPr>
              <a:t>يتمثل في ضعف الولاء للمنظمة  وفقدان الدافعية للعمل، مع بروز ظاهرة التأخير والتأجيل </a:t>
            </a:r>
            <a:r>
              <a:rPr lang="ar-SA" sz="2400" kern="0" dirty="0" err="1">
                <a:solidFill>
                  <a:srgbClr val="000000"/>
                </a:solidFill>
                <a:latin typeface="Arial"/>
                <a:cs typeface="AL-Mohanad Bold" pitchFamily="2" charset="-78"/>
                <a:sym typeface="Arial"/>
              </a:rPr>
              <a:t>والتناسي</a:t>
            </a:r>
            <a:r>
              <a:rPr lang="ar-SA" sz="2400" kern="0" dirty="0">
                <a:solidFill>
                  <a:srgbClr val="000000"/>
                </a:solidFill>
                <a:latin typeface="Arial"/>
                <a:cs typeface="AL-Mohanad Bold" pitchFamily="2" charset="-78"/>
                <a:sym typeface="Arial"/>
              </a:rPr>
              <a:t> فالانسحاب.</a:t>
            </a:r>
          </a:p>
          <a:p>
            <a:pPr marL="355600" indent="-355600" algn="just" rtl="1">
              <a:lnSpc>
                <a:spcPct val="150000"/>
              </a:lnSpc>
              <a:buClr>
                <a:srgbClr val="000000"/>
              </a:buClr>
              <a:buFont typeface="Arial"/>
              <a:buNone/>
              <a:defRPr/>
            </a:pPr>
            <a:r>
              <a:rPr lang="ar-SA" sz="2400" b="1" kern="0" dirty="0">
                <a:solidFill>
                  <a:srgbClr val="000000"/>
                </a:solidFill>
                <a:latin typeface="Arial"/>
                <a:cs typeface="AL-Mohanad Bold" pitchFamily="2" charset="-78"/>
                <a:sym typeface="Arial"/>
              </a:rPr>
              <a:t>3- الاستسلام:</a:t>
            </a:r>
            <a:r>
              <a:rPr lang="ar-SA" sz="2400" kern="0" dirty="0">
                <a:solidFill>
                  <a:srgbClr val="000000"/>
                </a:solidFill>
                <a:latin typeface="Arial"/>
                <a:cs typeface="AL-Mohanad Bold" pitchFamily="2" charset="-78"/>
                <a:sym typeface="Arial"/>
              </a:rPr>
              <a:t> دون مناقشة للقيم والمهارات الجديدة مما يتطلب زيادة وقت التعلم والتدريب والتمارض وعدم الرضا بشكل عام.</a:t>
            </a:r>
          </a:p>
        </p:txBody>
      </p:sp>
    </p:spTree>
    <p:extLst>
      <p:ext uri="{BB962C8B-B14F-4D97-AF65-F5344CB8AC3E}">
        <p14:creationId xmlns:p14="http://schemas.microsoft.com/office/powerpoint/2010/main" val="1059299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39A15B4B-CFF9-7C47-545B-4FD00296461F}"/>
              </a:ext>
            </a:extLst>
          </p:cNvPr>
          <p:cNvSpPr txBox="1"/>
          <p:nvPr/>
        </p:nvSpPr>
        <p:spPr>
          <a:xfrm>
            <a:off x="5922208" y="1500169"/>
            <a:ext cx="6264876" cy="646331"/>
          </a:xfrm>
          <a:prstGeom prst="rect">
            <a:avLst/>
          </a:prstGeom>
          <a:noFill/>
        </p:spPr>
        <p:txBody>
          <a:bodyPr wrap="square">
            <a:spAutoFit/>
          </a:bodyPr>
          <a:lstStyle/>
          <a:p>
            <a:pPr>
              <a:buClr>
                <a:srgbClr val="000000"/>
              </a:buClr>
              <a:buFont typeface="Arial"/>
              <a:buNone/>
            </a:pPr>
            <a:r>
              <a:rPr lang="ar-SA" sz="3600" kern="0" dirty="0">
                <a:solidFill>
                  <a:srgbClr val="000000"/>
                </a:solidFill>
                <a:latin typeface="Arial"/>
                <a:cs typeface="AL-Mohanad Bold" pitchFamily="2" charset="-78"/>
                <a:sym typeface="Arial"/>
              </a:rPr>
              <a:t>درجات مقاومة التغيير في المنظمات</a:t>
            </a:r>
            <a:endParaRPr lang="en-GB" sz="3600" kern="0" dirty="0">
              <a:solidFill>
                <a:srgbClr val="000000"/>
              </a:solidFill>
              <a:latin typeface="Arial"/>
              <a:cs typeface="Arial"/>
              <a:sym typeface="Arial"/>
            </a:endParaRPr>
          </a:p>
        </p:txBody>
      </p:sp>
      <p:graphicFrame>
        <p:nvGraphicFramePr>
          <p:cNvPr id="5" name="Diagram 4">
            <a:extLst>
              <a:ext uri="{FF2B5EF4-FFF2-40B4-BE49-F238E27FC236}">
                <a16:creationId xmlns:a16="http://schemas.microsoft.com/office/drawing/2014/main" id="{7AFADB55-1B90-ADB2-55BF-6FB65EF87647}"/>
              </a:ext>
            </a:extLst>
          </p:cNvPr>
          <p:cNvGraphicFramePr/>
          <p:nvPr>
            <p:extLst>
              <p:ext uri="{D42A27DB-BD31-4B8C-83A1-F6EECF244321}">
                <p14:modId xmlns:p14="http://schemas.microsoft.com/office/powerpoint/2010/main" val="90596703"/>
              </p:ext>
            </p:extLst>
          </p:nvPr>
        </p:nvGraphicFramePr>
        <p:xfrm>
          <a:off x="855407" y="1512470"/>
          <a:ext cx="8477200" cy="43189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09699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484" y="1288025"/>
            <a:ext cx="11818374" cy="5208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4" name="جدول 3">
            <a:extLst>
              <a:ext uri="{FF2B5EF4-FFF2-40B4-BE49-F238E27FC236}">
                <a16:creationId xmlns:a16="http://schemas.microsoft.com/office/drawing/2014/main" id="{B33F1DE7-9FC5-F646-CBF0-89D263EB1557}"/>
              </a:ext>
            </a:extLst>
          </p:cNvPr>
          <p:cNvGraphicFramePr>
            <a:graphicFrameLocks noGrp="1"/>
          </p:cNvGraphicFramePr>
          <p:nvPr>
            <p:extLst>
              <p:ext uri="{D42A27DB-BD31-4B8C-83A1-F6EECF244321}">
                <p14:modId xmlns:p14="http://schemas.microsoft.com/office/powerpoint/2010/main" val="2736089984"/>
              </p:ext>
            </p:extLst>
          </p:nvPr>
        </p:nvGraphicFramePr>
        <p:xfrm>
          <a:off x="478371" y="1421390"/>
          <a:ext cx="10935373" cy="4979376"/>
        </p:xfrm>
        <a:graphic>
          <a:graphicData uri="http://schemas.openxmlformats.org/drawingml/2006/table">
            <a:tbl>
              <a:tblPr rtl="1" firstRow="1" bandRow="1"/>
              <a:tblGrid>
                <a:gridCol w="2416288">
                  <a:extLst>
                    <a:ext uri="{9D8B030D-6E8A-4147-A177-3AD203B41FA5}">
                      <a16:colId xmlns:a16="http://schemas.microsoft.com/office/drawing/2014/main" val="20000"/>
                    </a:ext>
                  </a:extLst>
                </a:gridCol>
                <a:gridCol w="8519085">
                  <a:extLst>
                    <a:ext uri="{9D8B030D-6E8A-4147-A177-3AD203B41FA5}">
                      <a16:colId xmlns:a16="http://schemas.microsoft.com/office/drawing/2014/main" val="20001"/>
                    </a:ext>
                  </a:extLst>
                </a:gridCol>
              </a:tblGrid>
              <a:tr h="1115937">
                <a:tc gridSpan="2">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r>
                        <a:rPr lang="ar-EG" sz="2400" b="1" dirty="0">
                          <a:solidFill>
                            <a:schemeClr val="tx1"/>
                          </a:solidFill>
                        </a:rPr>
                        <a:t>ردود الأفعال على التغيير:</a:t>
                      </a:r>
                    </a:p>
                    <a:p>
                      <a:pPr algn="r" rtl="1"/>
                      <a:r>
                        <a:rPr lang="ar-SA" sz="2400" b="1" dirty="0">
                          <a:solidFill>
                            <a:schemeClr val="tx1"/>
                          </a:solidFill>
                        </a:rPr>
                        <a:t> ما ينظر الموظف الى التغيير من منظوره الخاص</a:t>
                      </a:r>
                      <a:r>
                        <a:rPr lang="ar-SA" sz="2400" b="1" baseline="0" dirty="0">
                          <a:solidFill>
                            <a:schemeClr val="tx1"/>
                          </a:solidFill>
                        </a:rPr>
                        <a:t> وبالقدر الذي يشبع حاجاته المختلفة، او ما يوجهه من مواقف جديدة، وغالبا ما يكون امام احد السلوكيات الاتية تجاه التغيير:</a:t>
                      </a:r>
                      <a:endParaRPr lang="ar-SA" sz="2400" b="1" dirty="0">
                        <a:solidFill>
                          <a:schemeClr val="tx1"/>
                        </a:solidFill>
                      </a:endParaRPr>
                    </a:p>
                  </a:txBody>
                  <a:tcP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FFC000">
                        <a:lumMod val="40000"/>
                        <a:lumOff val="60000"/>
                      </a:srgbClr>
                    </a:solidFill>
                  </a:tcPr>
                </a:tc>
                <a:tc hMerge="1">
                  <a:txBody>
                    <a:bodyPr/>
                    <a:lstStyle/>
                    <a:p>
                      <a:pPr algn="ctr" rtl="1"/>
                      <a:endParaRPr lang="ar-SA" sz="2400" b="0" dirty="0">
                        <a:solidFill>
                          <a:schemeClr val="tx1"/>
                        </a:solidFill>
                      </a:endParaRPr>
                    </a:p>
                  </a:txBody>
                  <a:tcPr/>
                </a:tc>
                <a:extLst>
                  <a:ext uri="{0D108BD9-81ED-4DB2-BD59-A6C34878D82A}">
                    <a16:rowId xmlns:a16="http://schemas.microsoft.com/office/drawing/2014/main" val="10000"/>
                  </a:ext>
                </a:extLst>
              </a:tr>
              <a:tr h="48941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1- الصدمة</a:t>
                      </a:r>
                    </a:p>
                  </a:txBody>
                  <a:tcP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شعور الفرد بعدم الاتزان وعدم القدرة على التصرف</a:t>
                      </a:r>
                    </a:p>
                  </a:txBody>
                  <a:tcP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10001"/>
                  </a:ext>
                </a:extLst>
              </a:tr>
              <a:tr h="48941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2- عدم التصديق</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الشعور</a:t>
                      </a:r>
                      <a:r>
                        <a:rPr lang="ar-SA" sz="2400" b="0" baseline="0" dirty="0">
                          <a:solidFill>
                            <a:schemeClr val="tx1"/>
                          </a:solidFill>
                        </a:rPr>
                        <a:t> بعدم الواقعية وموضوعية سبب التغيير</a:t>
                      </a:r>
                      <a:endParaRPr lang="ar-SA" sz="2400" b="0" dirty="0">
                        <a:solidFill>
                          <a:schemeClr val="tx1"/>
                        </a:solidFill>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10002"/>
                  </a:ext>
                </a:extLst>
              </a:tr>
              <a:tr h="48941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3- الذنب</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شعور الفرد بأنه قام بخطأ ما يتطلب التغيير الذي حدث</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10003"/>
                  </a:ext>
                </a:extLst>
              </a:tr>
              <a:tr h="48941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4- الاسقاط</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قيام الفرد بتأنيب فرد اخر على التغيير الذي حدث.</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10004"/>
                  </a:ext>
                </a:extLst>
              </a:tr>
              <a:tr h="48941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5- التبرير</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قيام الفرد بوضع اسباب التغيير.</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10005"/>
                  </a:ext>
                </a:extLst>
              </a:tr>
              <a:tr h="854154">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6- التكامل</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قيام الفرد باحتواء التغيير وتحويله الى مزايا يتمتع بها الفرد او النظام</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10006"/>
                  </a:ext>
                </a:extLst>
              </a:tr>
              <a:tr h="48941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7- القبول</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2400" b="0" dirty="0">
                          <a:solidFill>
                            <a:schemeClr val="tx1"/>
                          </a:solidFill>
                        </a:rPr>
                        <a:t>خضوع وتحمس الفرد للوضع الجديد بعد التغيير</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78515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12844"/>
            <a:ext cx="11770215" cy="5256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89F28D4-A276-8BA2-F0E3-E05ED4E7ACBC}"/>
              </a:ext>
            </a:extLst>
          </p:cNvPr>
          <p:cNvSpPr/>
          <p:nvPr/>
        </p:nvSpPr>
        <p:spPr>
          <a:xfrm>
            <a:off x="-186813" y="1378686"/>
            <a:ext cx="11937363" cy="5022080"/>
          </a:xfrm>
          <a:prstGeom prst="rect">
            <a:avLst/>
          </a:prstGeom>
        </p:spPr>
        <p:txBody>
          <a:bodyPr wrap="square">
            <a:spAutoFit/>
          </a:bodyPr>
          <a:lstStyle/>
          <a:p>
            <a:pPr algn="just" rtl="1">
              <a:lnSpc>
                <a:spcPct val="107000"/>
              </a:lnSpc>
              <a:spcAft>
                <a:spcPts val="800"/>
              </a:spcAft>
              <a:buClr>
                <a:srgbClr val="000000"/>
              </a:buClr>
              <a:buFont typeface="Arial"/>
              <a:buNone/>
            </a:pPr>
            <a:r>
              <a:rPr lang="ar-EG" sz="2400" b="1" u="sng" kern="0" dirty="0">
                <a:solidFill>
                  <a:srgbClr val="000000"/>
                </a:solidFill>
                <a:highlight>
                  <a:srgbClr val="00FFFF"/>
                </a:highlight>
                <a:ea typeface="Calibri" panose="020F0502020204030204" pitchFamily="34" charset="0"/>
                <a:cs typeface="Simplified Arabic" panose="02020603050405020304" pitchFamily="18" charset="-78"/>
                <a:sym typeface="Arial"/>
              </a:rPr>
              <a:t>أسباب مقاومة التغيير</a:t>
            </a:r>
            <a:r>
              <a:rPr lang="ar-SA" sz="2400" b="1" u="sng" kern="0" dirty="0">
                <a:solidFill>
                  <a:srgbClr val="000000"/>
                </a:solidFill>
                <a:highlight>
                  <a:srgbClr val="00FFFF"/>
                </a:highlight>
                <a:ea typeface="Calibri" panose="020F0502020204030204" pitchFamily="34" charset="0"/>
                <a:cs typeface="Simplified Arabic" panose="02020603050405020304" pitchFamily="18" charset="-78"/>
                <a:sym typeface="Arial"/>
              </a:rPr>
              <a:t>: </a:t>
            </a:r>
            <a:endParaRPr lang="ar-EG" sz="2400" b="1" u="sng" kern="0" dirty="0">
              <a:solidFill>
                <a:srgbClr val="000000"/>
              </a:solidFill>
              <a:highlight>
                <a:srgbClr val="00FFFF"/>
              </a:highlight>
              <a:ea typeface="Calibri" panose="020F0502020204030204" pitchFamily="34" charset="0"/>
              <a:cs typeface="Simplified Arabic" panose="02020603050405020304" pitchFamily="18" charset="-78"/>
              <a:sym typeface="Arial"/>
            </a:endParaRP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التغيير غير المدروس وغير المخطط له.</a:t>
            </a: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عدم وضوح اهداف التغيير.</a:t>
            </a: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عدم وجود شعور بالحاجة للتغيير.</a:t>
            </a:r>
            <a:endParaRPr lang="en-US" sz="2400" kern="0" dirty="0">
              <a:solidFill>
                <a:srgbClr val="000000"/>
              </a:solidFill>
              <a:latin typeface="Arial"/>
              <a:cs typeface="AL-Mohanad Bold" pitchFamily="2" charset="-78"/>
              <a:sym typeface="Arial"/>
            </a:endParaRP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عدم مشاركة الافراد في التغيير.</a:t>
            </a: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عدم توافر الثقة في القائمين على التغيير.</a:t>
            </a: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عندما يتم تجاهل تقاليد وانماط العمل.</a:t>
            </a: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ضعف الاتصالات الادارية ونقص المعلومات.</a:t>
            </a: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الارتياح للوضع الحالي والخوف من نتائج التغيير، او من  المجهول.</a:t>
            </a: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عندما يرتبط التغيير بأعباء وضغوط عمل كبيرة، او بتهديدات وظيفية.</a:t>
            </a: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السرعة الشديدة في التغيير.</a:t>
            </a: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عندما تكون الخبرة السابقة عن التغيير سيئة.</a:t>
            </a:r>
          </a:p>
          <a:p>
            <a:pPr marL="457200" indent="-457200" algn="just" rtl="1">
              <a:buClr>
                <a:srgbClr val="000000"/>
              </a:buClr>
              <a:buFont typeface="+mj-lt"/>
              <a:buAutoNum type="arabicPeriod"/>
              <a:defRPr/>
            </a:pPr>
            <a:r>
              <a:rPr lang="ar-SA" sz="2400" kern="0" dirty="0">
                <a:solidFill>
                  <a:srgbClr val="000000"/>
                </a:solidFill>
                <a:latin typeface="Arial"/>
                <a:cs typeface="AL-Mohanad Bold" pitchFamily="2" charset="-78"/>
                <a:sym typeface="Arial"/>
              </a:rPr>
              <a:t>التوقيت سيئ للتغيير، ونقص الموارد البشرية والمادية الداعمة للتغيير</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16607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B10DACE-62A3-C066-B241-642318C763AA}"/>
              </a:ext>
            </a:extLst>
          </p:cNvPr>
          <p:cNvSpPr/>
          <p:nvPr/>
        </p:nvSpPr>
        <p:spPr>
          <a:xfrm>
            <a:off x="668594" y="1212844"/>
            <a:ext cx="11090788" cy="4652749"/>
          </a:xfrm>
          <a:prstGeom prst="rect">
            <a:avLst/>
          </a:prstGeom>
        </p:spPr>
        <p:txBody>
          <a:bodyPr wrap="square">
            <a:spAutoFit/>
          </a:bodyPr>
          <a:lstStyle/>
          <a:p>
            <a:pPr algn="just" rtl="1">
              <a:buClr>
                <a:srgbClr val="000000"/>
              </a:buClr>
              <a:buFont typeface="Arial"/>
              <a:buNone/>
            </a:pPr>
            <a:endParaRPr lang="ar-EG" sz="2400" b="1" kern="0" dirty="0">
              <a:solidFill>
                <a:srgbClr val="000000"/>
              </a:solidFill>
              <a:ea typeface="Times New Roman" panose="02020603050405020304" pitchFamily="18" charset="0"/>
              <a:cs typeface="Simplified Arabic" panose="02020603050405020304" pitchFamily="18" charset="-78"/>
              <a:sym typeface="Arial"/>
            </a:endParaRPr>
          </a:p>
          <a:p>
            <a:pPr algn="just" rtl="1">
              <a:lnSpc>
                <a:spcPct val="107000"/>
              </a:lnSpc>
              <a:spcAft>
                <a:spcPts val="800"/>
              </a:spcAft>
              <a:buClr>
                <a:srgbClr val="000000"/>
              </a:buClr>
              <a:buFont typeface="Arial"/>
              <a:buNone/>
            </a:pPr>
            <a:r>
              <a:rPr lang="ar-EG" sz="2400" u="sng" kern="0" dirty="0">
                <a:solidFill>
                  <a:srgbClr val="000000"/>
                </a:solidFill>
                <a:highlight>
                  <a:srgbClr val="00FFFF"/>
                </a:highlight>
                <a:ea typeface="Calibri" panose="020F0502020204030204" pitchFamily="34" charset="0"/>
                <a:cs typeface="Simplified Arabic" panose="02020603050405020304" pitchFamily="18" charset="-78"/>
                <a:sym typeface="Arial"/>
              </a:rPr>
              <a:t>أسباب اخري لمقاومة التغيير </a:t>
            </a:r>
            <a:r>
              <a:rPr lang="ar-SA" sz="2400" u="sng" kern="0" dirty="0">
                <a:solidFill>
                  <a:srgbClr val="000000"/>
                </a:solidFill>
                <a:highlight>
                  <a:srgbClr val="00FFFF"/>
                </a:highlight>
                <a:ea typeface="Calibri" panose="020F0502020204030204" pitchFamily="34" charset="0"/>
                <a:cs typeface="Simplified Arabic" panose="02020603050405020304" pitchFamily="18" charset="-78"/>
                <a:sym typeface="Arial"/>
              </a:rPr>
              <a:t>:</a:t>
            </a:r>
            <a:endParaRPr lang="en-GB" sz="2400" kern="100" dirty="0">
              <a:solidFill>
                <a:srgbClr val="000000"/>
              </a:solidFill>
              <a:highlight>
                <a:srgbClr val="00FFFF"/>
              </a:highlight>
              <a:ea typeface="Calibri" panose="020F0502020204030204" pitchFamily="34" charset="0"/>
              <a:cs typeface="Arial" panose="020B0604020202020204" pitchFamily="34" charset="0"/>
              <a:sym typeface="Arial"/>
            </a:endParaRPr>
          </a:p>
          <a:p>
            <a:pPr marL="457200" indent="-457200" algn="just" rtl="1">
              <a:buClr>
                <a:srgbClr val="000000"/>
              </a:buClr>
              <a:buFont typeface="+mj-lt"/>
              <a:buAutoNum type="arabicPeriod"/>
              <a:defRPr/>
            </a:pPr>
            <a:r>
              <a:rPr lang="ar-SA" sz="2400" b="1" kern="0" dirty="0">
                <a:solidFill>
                  <a:srgbClr val="000000"/>
                </a:solidFill>
                <a:latin typeface="Arial"/>
                <a:cs typeface="AL-Mohanad Bold" pitchFamily="2" charset="-78"/>
                <a:sym typeface="Arial"/>
              </a:rPr>
              <a:t>انعدام الاستقرار النفسي والطمأنينة: </a:t>
            </a:r>
            <a:r>
              <a:rPr lang="ar-SA" sz="2400" kern="0" dirty="0">
                <a:solidFill>
                  <a:srgbClr val="000000"/>
                </a:solidFill>
                <a:latin typeface="Arial"/>
                <a:cs typeface="AL-Mohanad Bold" pitchFamily="2" charset="-78"/>
                <a:sym typeface="Arial"/>
              </a:rPr>
              <a:t>التغيير يتطلب تغييرا في المناهج والأساليب وهو ما يعتبر تهديدا للأمن النفسي للأفراد اللذين لا يجدون ضرورة في التغيير.</a:t>
            </a:r>
          </a:p>
          <a:p>
            <a:pPr marL="457200" indent="-457200" algn="just" rtl="1">
              <a:buClr>
                <a:srgbClr val="000000"/>
              </a:buClr>
              <a:buFont typeface="+mj-lt"/>
              <a:buAutoNum type="arabicPeriod"/>
              <a:defRPr/>
            </a:pPr>
            <a:r>
              <a:rPr lang="ar-SA" sz="2400" b="1" kern="0" dirty="0">
                <a:solidFill>
                  <a:srgbClr val="000000"/>
                </a:solidFill>
                <a:latin typeface="Arial"/>
                <a:cs typeface="AL-Mohanad Bold" pitchFamily="2" charset="-78"/>
                <a:sym typeface="Arial"/>
              </a:rPr>
              <a:t>توقع الخسارة: </a:t>
            </a:r>
            <a:r>
              <a:rPr lang="ar-SA" sz="2400" kern="0" dirty="0">
                <a:solidFill>
                  <a:srgbClr val="000000"/>
                </a:solidFill>
                <a:latin typeface="Arial"/>
                <a:cs typeface="AL-Mohanad Bold" pitchFamily="2" charset="-78"/>
                <a:sym typeface="Arial"/>
              </a:rPr>
              <a:t>غالبا ما يتوقع المعنيون بالتغيير ان هدف الادارة من التغيير ليس بالضرورة التطوير بل دوافع اخرى غير مصرح بها قد تود عليهم بالضرر.</a:t>
            </a:r>
          </a:p>
          <a:p>
            <a:pPr marL="457200" indent="-457200" algn="just" rtl="1">
              <a:buClr>
                <a:srgbClr val="000000"/>
              </a:buClr>
              <a:buFont typeface="+mj-lt"/>
              <a:buAutoNum type="arabicPeriod"/>
              <a:defRPr/>
            </a:pPr>
            <a:r>
              <a:rPr lang="ar-SA" sz="2400" b="1" kern="0" dirty="0">
                <a:solidFill>
                  <a:srgbClr val="000000"/>
                </a:solidFill>
                <a:latin typeface="Arial"/>
                <a:cs typeface="AL-Mohanad Bold" pitchFamily="2" charset="-78"/>
                <a:sym typeface="Arial"/>
              </a:rPr>
              <a:t>التخوفات الاقتصادية</a:t>
            </a:r>
            <a:r>
              <a:rPr lang="ar-SA" sz="2400" kern="0" dirty="0">
                <a:solidFill>
                  <a:srgbClr val="000000"/>
                </a:solidFill>
                <a:latin typeface="Arial"/>
                <a:cs typeface="AL-Mohanad Bold" pitchFamily="2" charset="-78"/>
                <a:sym typeface="Arial"/>
              </a:rPr>
              <a:t>: هنا يعتقد الفرد المقاوم ان التغيير يهدر دخله لان التغييرات الجديدة تتطلب تغير معدلات الدخل وميزانيات الاعمال.</a:t>
            </a:r>
          </a:p>
          <a:p>
            <a:pPr marL="457200" indent="-457200" algn="just" rtl="1">
              <a:buClr>
                <a:srgbClr val="000000"/>
              </a:buClr>
              <a:buFont typeface="+mj-lt"/>
              <a:buAutoNum type="arabicPeriod"/>
              <a:defRPr/>
            </a:pPr>
            <a:r>
              <a:rPr lang="ar-SA" sz="2400" b="1" kern="0" dirty="0">
                <a:solidFill>
                  <a:srgbClr val="000000"/>
                </a:solidFill>
                <a:latin typeface="Arial"/>
                <a:cs typeface="AL-Mohanad Bold" pitchFamily="2" charset="-78"/>
                <a:sym typeface="Arial"/>
              </a:rPr>
              <a:t>القلق الاجتماعي</a:t>
            </a:r>
            <a:r>
              <a:rPr lang="ar-SA" sz="2400" kern="0" dirty="0">
                <a:solidFill>
                  <a:srgbClr val="000000"/>
                </a:solidFill>
                <a:latin typeface="Arial"/>
                <a:cs typeface="AL-Mohanad Bold" pitchFamily="2" charset="-78"/>
                <a:sym typeface="Arial"/>
              </a:rPr>
              <a:t>: التغيير قد يولد تخوفا من المجهول عند بعض الافراد ما يؤدي الى فك ارتباط حالي مع افراد مرغوبين، وتأسيس ارتباطات جديدة غير مأمونة. </a:t>
            </a:r>
          </a:p>
          <a:p>
            <a:pPr marL="457200" indent="-457200" algn="just" rtl="1">
              <a:buClr>
                <a:srgbClr val="000000"/>
              </a:buClr>
              <a:buFont typeface="+mj-lt"/>
              <a:buAutoNum type="arabicPeriod"/>
              <a:defRPr/>
            </a:pPr>
            <a:r>
              <a:rPr lang="ar-SA" sz="2400" b="1" kern="0" dirty="0">
                <a:solidFill>
                  <a:srgbClr val="000000"/>
                </a:solidFill>
                <a:latin typeface="Arial"/>
                <a:cs typeface="AL-Mohanad Bold" pitchFamily="2" charset="-78"/>
                <a:sym typeface="Arial"/>
              </a:rPr>
              <a:t>الخوف من ان يؤدي التغيير الى تعلم مهارات جديدة  </a:t>
            </a:r>
            <a:r>
              <a:rPr lang="ar-SA" sz="2400" kern="0" dirty="0">
                <a:solidFill>
                  <a:srgbClr val="000000"/>
                </a:solidFill>
                <a:latin typeface="Arial"/>
                <a:cs typeface="AL-Mohanad Bold" pitchFamily="2" charset="-78"/>
                <a:sym typeface="Arial"/>
              </a:rPr>
              <a:t>وتجميد مهارات مكتسبة، فضلا عن ما قد تبديل المواقع والأدوار والأمكنة والدوائر والمسؤوليات.</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64394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مستطيل 4">
            <a:extLst>
              <a:ext uri="{FF2B5EF4-FFF2-40B4-BE49-F238E27FC236}">
                <a16:creationId xmlns:a16="http://schemas.microsoft.com/office/drawing/2014/main" id="{BAE05A08-111F-7672-CC10-B2FA22F5495A}"/>
              </a:ext>
            </a:extLst>
          </p:cNvPr>
          <p:cNvSpPr/>
          <p:nvPr/>
        </p:nvSpPr>
        <p:spPr>
          <a:xfrm>
            <a:off x="1022555" y="1633410"/>
            <a:ext cx="10236383" cy="4004430"/>
          </a:xfrm>
          <a:prstGeom prst="rect">
            <a:avLst/>
          </a:prstGeom>
        </p:spPr>
        <p:txBody>
          <a:bodyPr wrap="square">
            <a:spAutoFit/>
          </a:bodyPr>
          <a:lstStyle/>
          <a:p>
            <a:pPr algn="just" rtl="1">
              <a:lnSpc>
                <a:spcPct val="150000"/>
              </a:lnSpc>
              <a:spcAft>
                <a:spcPts val="800"/>
              </a:spcAft>
              <a:buClr>
                <a:srgbClr val="000000"/>
              </a:buClr>
              <a:buFont typeface="Arial"/>
              <a:buNone/>
            </a:pPr>
            <a:r>
              <a:rPr lang="ar-EG" kern="0" dirty="0">
                <a:solidFill>
                  <a:srgbClr val="000000"/>
                </a:solidFill>
                <a:highlight>
                  <a:srgbClr val="00FFFF"/>
                </a:highlight>
                <a:ea typeface="Calibri" panose="020F0502020204030204" pitchFamily="34" charset="0"/>
                <a:cs typeface="Simplified Arabic" panose="02020603050405020304" pitchFamily="18" charset="-78"/>
                <a:sym typeface="Arial"/>
              </a:rPr>
              <a:t> </a:t>
            </a:r>
            <a:r>
              <a:rPr lang="ar-EG" sz="2400" kern="0" dirty="0">
                <a:solidFill>
                  <a:srgbClr val="000000"/>
                </a:solidFill>
                <a:highlight>
                  <a:srgbClr val="00FFFF"/>
                </a:highlight>
                <a:ea typeface="Calibri" panose="020F0502020204030204" pitchFamily="34" charset="0"/>
                <a:cs typeface="Simplified Arabic" panose="02020603050405020304" pitchFamily="18" charset="-78"/>
                <a:sym typeface="Arial"/>
              </a:rPr>
              <a:t>العوامل التي تزيد من مقاومة التغيير </a:t>
            </a:r>
            <a:endParaRPr lang="en-GB" sz="2400" kern="100" dirty="0">
              <a:solidFill>
                <a:srgbClr val="000000"/>
              </a:solidFill>
              <a:highlight>
                <a:srgbClr val="00FFFF"/>
              </a:highlight>
              <a:ea typeface="Calibri" panose="020F0502020204030204" pitchFamily="34" charset="0"/>
              <a:cs typeface="Arial" panose="020B0604020202020204" pitchFamily="34" charset="0"/>
              <a:sym typeface="Arial"/>
            </a:endParaRPr>
          </a:p>
          <a:p>
            <a:pPr marL="457200" indent="-457200" algn="just" rtl="1">
              <a:lnSpc>
                <a:spcPct val="150000"/>
              </a:lnSpc>
              <a:buClr>
                <a:srgbClr val="000000"/>
              </a:buClr>
              <a:buFont typeface="+mj-lt"/>
              <a:buAutoNum type="arabicPeriod"/>
              <a:defRPr/>
            </a:pPr>
            <a:r>
              <a:rPr lang="ar-SA" sz="2400" b="1" kern="0" dirty="0">
                <a:solidFill>
                  <a:srgbClr val="000000"/>
                </a:solidFill>
                <a:latin typeface="Arial"/>
                <a:cs typeface="AL-Mohanad Bold" pitchFamily="2" charset="-78"/>
                <a:sym typeface="Arial"/>
              </a:rPr>
              <a:t>فرض التغيير على الافراد والجماعات: </a:t>
            </a:r>
            <a:r>
              <a:rPr lang="ar-SA" sz="2400" kern="0" dirty="0">
                <a:solidFill>
                  <a:srgbClr val="000000"/>
                </a:solidFill>
                <a:latin typeface="Arial"/>
                <a:cs typeface="AL-Mohanad Bold" pitchFamily="2" charset="-78"/>
                <a:sym typeface="Arial"/>
              </a:rPr>
              <a:t>اللذين يرونه تهديدا لمراكزهم وسلطاتهم بعكس التغيير الذي يتم </a:t>
            </a:r>
            <a:r>
              <a:rPr lang="ar-SA" sz="2400" kern="0" dirty="0" err="1">
                <a:solidFill>
                  <a:srgbClr val="000000"/>
                </a:solidFill>
                <a:latin typeface="Arial"/>
                <a:cs typeface="AL-Mohanad Bold" pitchFamily="2" charset="-78"/>
                <a:sym typeface="Arial"/>
              </a:rPr>
              <a:t>بناءا</a:t>
            </a:r>
            <a:r>
              <a:rPr lang="ar-SA" sz="2400" kern="0" dirty="0">
                <a:solidFill>
                  <a:srgbClr val="000000"/>
                </a:solidFill>
                <a:latin typeface="Arial"/>
                <a:cs typeface="AL-Mohanad Bold" pitchFamily="2" charset="-78"/>
                <a:sym typeface="Arial"/>
              </a:rPr>
              <a:t> على طلبهم.</a:t>
            </a:r>
          </a:p>
          <a:p>
            <a:pPr marL="457200" indent="-457200" algn="just" rtl="1">
              <a:lnSpc>
                <a:spcPct val="150000"/>
              </a:lnSpc>
              <a:buClr>
                <a:srgbClr val="000000"/>
              </a:buClr>
              <a:buFont typeface="+mj-lt"/>
              <a:buAutoNum type="arabicPeriod"/>
              <a:defRPr/>
            </a:pPr>
            <a:r>
              <a:rPr lang="ar-SA" sz="2400" b="1" kern="0" dirty="0">
                <a:solidFill>
                  <a:srgbClr val="000000"/>
                </a:solidFill>
                <a:latin typeface="Arial"/>
                <a:cs typeface="AL-Mohanad Bold" pitchFamily="2" charset="-78"/>
                <a:sym typeface="Arial"/>
              </a:rPr>
              <a:t>التنظيم غير الرسمي ودوره في تقوية المقاومة  للتغيير: </a:t>
            </a:r>
            <a:r>
              <a:rPr lang="ar-SA" sz="2400" kern="0" dirty="0">
                <a:solidFill>
                  <a:srgbClr val="000000"/>
                </a:solidFill>
                <a:latin typeface="Arial"/>
                <a:cs typeface="AL-Mohanad Bold" pitchFamily="2" charset="-78"/>
                <a:sym typeface="Arial"/>
              </a:rPr>
              <a:t>حيث يعتمد على إثارة الشكوك في  نوايا الادارة  وإبراز الاحتمالات السلبية المترتبة على التغيير.</a:t>
            </a:r>
          </a:p>
          <a:p>
            <a:pPr marL="457200" indent="-457200" algn="just" rtl="1">
              <a:lnSpc>
                <a:spcPct val="150000"/>
              </a:lnSpc>
              <a:buClr>
                <a:srgbClr val="000000"/>
              </a:buClr>
              <a:buFont typeface="+mj-lt"/>
              <a:buAutoNum type="arabicPeriod"/>
              <a:defRPr/>
            </a:pPr>
            <a:r>
              <a:rPr lang="ar-SA" sz="2400" b="1" kern="0" dirty="0">
                <a:solidFill>
                  <a:srgbClr val="000000"/>
                </a:solidFill>
                <a:latin typeface="Arial"/>
                <a:cs typeface="AL-Mohanad Bold" pitchFamily="2" charset="-78"/>
                <a:sym typeface="Arial"/>
              </a:rPr>
              <a:t>تشكيل رأي جماعي ضد التغيير: </a:t>
            </a:r>
            <a:r>
              <a:rPr lang="ar-SA" sz="2400" kern="0" dirty="0">
                <a:solidFill>
                  <a:srgbClr val="000000"/>
                </a:solidFill>
                <a:latin typeface="Arial"/>
                <a:cs typeface="AL-Mohanad Bold" pitchFamily="2" charset="-78"/>
                <a:sym typeface="Arial"/>
              </a:rPr>
              <a:t>حيث ان المقاومة الجماعية للتغيير اقوى من مقاومة الافراد لان تأثير التغيير على الجماعات اقوى من تأثيره على الافراد.</a:t>
            </a:r>
            <a:endParaRPr lang="en-US" sz="2400" b="1" kern="0" dirty="0">
              <a:solidFill>
                <a:srgbClr val="000000"/>
              </a:solidFill>
              <a:latin typeface="Arial"/>
              <a:cs typeface="AL-Mohanad Bold" pitchFamily="2" charset="-78"/>
              <a:sym typeface="Arial"/>
            </a:endParaRPr>
          </a:p>
        </p:txBody>
      </p:sp>
    </p:spTree>
    <p:extLst>
      <p:ext uri="{BB962C8B-B14F-4D97-AF65-F5344CB8AC3E}">
        <p14:creationId xmlns:p14="http://schemas.microsoft.com/office/powerpoint/2010/main" val="846130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AF98697-C84A-8C26-4A83-FDA809522FFA}"/>
              </a:ext>
            </a:extLst>
          </p:cNvPr>
          <p:cNvSpPr/>
          <p:nvPr/>
        </p:nvSpPr>
        <p:spPr>
          <a:xfrm>
            <a:off x="523795" y="1500169"/>
            <a:ext cx="11222064" cy="4524315"/>
          </a:xfrm>
          <a:prstGeom prst="rect">
            <a:avLst/>
          </a:prstGeom>
        </p:spPr>
        <p:txBody>
          <a:bodyPr wrap="square">
            <a:spAutoFit/>
          </a:bodyPr>
          <a:lstStyle/>
          <a:p>
            <a:pPr algn="just" rtl="1">
              <a:buClr>
                <a:srgbClr val="000000"/>
              </a:buClr>
              <a:buFont typeface="Arial"/>
              <a:buNone/>
            </a:pPr>
            <a:r>
              <a:rPr lang="ar-EG" sz="3200" b="1" kern="0" dirty="0">
                <a:solidFill>
                  <a:srgbClr val="000000"/>
                </a:solidFill>
                <a:ea typeface="Times New Roman" panose="02020603050405020304" pitchFamily="18" charset="0"/>
                <a:cs typeface="Simplified Arabic" panose="02020603050405020304" pitchFamily="18" charset="-78"/>
                <a:sym typeface="Arial"/>
              </a:rPr>
              <a:t>اجراءات</a:t>
            </a:r>
            <a:r>
              <a:rPr lang="ar-SA" sz="3200" b="1" kern="0" dirty="0">
                <a:solidFill>
                  <a:srgbClr val="000000"/>
                </a:solidFill>
                <a:ea typeface="Times New Roman" panose="02020603050405020304" pitchFamily="18" charset="0"/>
                <a:cs typeface="Simplified Arabic" panose="02020603050405020304" pitchFamily="18" charset="-78"/>
                <a:sym typeface="Arial"/>
              </a:rPr>
              <a:t> ومراحل التغيير:</a:t>
            </a:r>
            <a:endParaRPr lang="en-GB" sz="32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mj-lt"/>
              <a:buAutoNum type="arabicParenBoth"/>
            </a:pPr>
            <a:r>
              <a:rPr lang="ar-SA" sz="3200" b="1" kern="0" dirty="0">
                <a:solidFill>
                  <a:srgbClr val="000000"/>
                </a:solidFill>
                <a:ea typeface="Times New Roman" panose="02020603050405020304" pitchFamily="18" charset="0"/>
                <a:cs typeface="Simplified Arabic" panose="02020603050405020304" pitchFamily="18" charset="-78"/>
                <a:sym typeface="Arial"/>
              </a:rPr>
              <a:t>الخطوة الأولى: الاستعداد النفسي والتهيئة الذاتية للتغيير: </a:t>
            </a:r>
            <a:r>
              <a:rPr lang="ar-SA" sz="3200" kern="0" dirty="0">
                <a:solidFill>
                  <a:srgbClr val="000000"/>
                </a:solidFill>
                <a:ea typeface="Times New Roman" panose="02020603050405020304" pitchFamily="18" charset="0"/>
                <a:cs typeface="Simplified Arabic" panose="02020603050405020304" pitchFamily="18" charset="-78"/>
                <a:sym typeface="Arial"/>
              </a:rPr>
              <a:t>في بداية عملية التغيير تبدو الأمور غير واضحة ولم يتم إعدادها وتجهيزها والهدف الأساسي من هذه الخطوة هو الاستعداد والتهيئة الذهنية للتغيير، حيث تركز على التقييم والاختبار الذاتي وتكوين صورة أولية عامة عن التغيير المطلوب إحداثه.</a:t>
            </a:r>
            <a:endParaRPr lang="en-GB" sz="32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mj-lt"/>
              <a:buAutoNum type="arabicParenBoth"/>
            </a:pPr>
            <a:r>
              <a:rPr lang="ar-SA" sz="3200" b="1" kern="0" dirty="0">
                <a:solidFill>
                  <a:srgbClr val="000000"/>
                </a:solidFill>
                <a:ea typeface="Times New Roman" panose="02020603050405020304" pitchFamily="18" charset="0"/>
                <a:cs typeface="Simplified Arabic" panose="02020603050405020304" pitchFamily="18" charset="-78"/>
                <a:sym typeface="Arial"/>
              </a:rPr>
              <a:t>الخطوة الثانية: اختيار وتكوين فريق العمل الأساسي للتغيير: </a:t>
            </a:r>
            <a:r>
              <a:rPr lang="ar-SA" sz="3200" kern="0" dirty="0">
                <a:solidFill>
                  <a:srgbClr val="000000"/>
                </a:solidFill>
                <a:ea typeface="Times New Roman" panose="02020603050405020304" pitchFamily="18" charset="0"/>
                <a:cs typeface="Simplified Arabic" panose="02020603050405020304" pitchFamily="18" charset="-78"/>
                <a:sym typeface="Arial"/>
              </a:rPr>
              <a:t>حتى نتمكن من خلق بيئة آمنة للتغيير، يجب البحث عن الأفراد الذي يمكن أن نشق فيهم ثقة كاملة ومنهم سيتكون الفريق الداخلي للتغيير، كما إن الأمر الأكثر أهمية في هذه الخطوة هو تكوين الفريق المدعم لأفكار الإدارة العليا للمنظمة.</a:t>
            </a: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87486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630685" cy="4965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F392E8E8-B18D-4FFC-9217-0CB2AAD4B72A}"/>
              </a:ext>
            </a:extLst>
          </p:cNvPr>
          <p:cNvSpPr/>
          <p:nvPr/>
        </p:nvSpPr>
        <p:spPr>
          <a:xfrm>
            <a:off x="560439" y="1500169"/>
            <a:ext cx="11320386" cy="4678204"/>
          </a:xfrm>
          <a:prstGeom prst="rect">
            <a:avLst/>
          </a:prstGeom>
        </p:spPr>
        <p:txBody>
          <a:bodyPr wrap="square">
            <a:spAutoFit/>
          </a:bodyPr>
          <a:lstStyle/>
          <a:p>
            <a:pPr marL="342900" indent="-342900" algn="just" rtl="1">
              <a:buClr>
                <a:srgbClr val="000000"/>
              </a:buClr>
              <a:buFont typeface="+mj-lt"/>
              <a:buAutoNum type="arabicParenBoth"/>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2800" b="1" kern="0" dirty="0">
                <a:solidFill>
                  <a:srgbClr val="000000"/>
                </a:solidFill>
                <a:latin typeface="Simplified Arabic" panose="02020603050405020304" pitchFamily="18" charset="-78"/>
                <a:ea typeface="Times New Roman" panose="02020603050405020304" pitchFamily="18" charset="0"/>
                <a:sym typeface="Arial"/>
              </a:rPr>
              <a:t>الخطوة الثالثة: الحصول على دعم وموافقة وتأييد الإدارة العليا : </a:t>
            </a:r>
            <a:r>
              <a:rPr lang="ar-SA" sz="2800" kern="0" dirty="0">
                <a:solidFill>
                  <a:srgbClr val="000000"/>
                </a:solidFill>
                <a:latin typeface="Simplified Arabic" panose="02020603050405020304" pitchFamily="18" charset="-78"/>
                <a:ea typeface="Times New Roman" panose="02020603050405020304" pitchFamily="18" charset="0"/>
                <a:sym typeface="Arial"/>
              </a:rPr>
              <a:t>للحصول على دعم وتأييد الإدارة العليا بالتغيير لابد من إقناعها بهذا التغيير ، ومناقشة جوانب المقاومة المتوقعة ، والهدف من هذه الخطوة هو المشاركة مع الإدارة العليا في وضع وتحديد الصورة الكاملة للتغيير المطلوب.</a:t>
            </a: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mj-lt"/>
              <a:buAutoNum type="arabicParenBoth"/>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2800" b="1" kern="0" dirty="0">
                <a:solidFill>
                  <a:srgbClr val="000000"/>
                </a:solidFill>
                <a:latin typeface="Simplified Arabic" panose="02020603050405020304" pitchFamily="18" charset="-78"/>
                <a:ea typeface="Times New Roman" panose="02020603050405020304" pitchFamily="18" charset="0"/>
                <a:sym typeface="Arial"/>
              </a:rPr>
              <a:t>الخطوة الرابعة: التمهيد للانتقال التدريجي من مرحلة الإعداد إلى التطبيق:</a:t>
            </a:r>
            <a:r>
              <a:rPr lang="ar-SA" sz="2800" kern="0" dirty="0">
                <a:solidFill>
                  <a:srgbClr val="000000"/>
                </a:solidFill>
                <a:latin typeface="Simplified Arabic" panose="02020603050405020304" pitchFamily="18" charset="-78"/>
                <a:ea typeface="Times New Roman" panose="02020603050405020304" pitchFamily="18" charset="0"/>
                <a:sym typeface="Arial"/>
              </a:rPr>
              <a:t> بمجرد الحصول على دعم وتأييد الإدارة العليا للتغيير ، تبدأ الخطوة التالية وهى التوجه إلى المنشأة بأكملها تمهيداً لإحداث التغيير حيث ستقوم الإدارة بدعم التغيير وإقناع العاملين به ، فهي المسؤولة الآن عن ترجمة الصورة الكاملة للتغيير إلى أعمال وخطوات تنفيذية فعلية .</a:t>
            </a: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mj-lt"/>
              <a:buAutoNum type="arabicParenBoth"/>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2800" b="1" kern="0" dirty="0">
                <a:solidFill>
                  <a:srgbClr val="000000"/>
                </a:solidFill>
                <a:latin typeface="Simplified Arabic" panose="02020603050405020304" pitchFamily="18" charset="-78"/>
                <a:ea typeface="Times New Roman" panose="02020603050405020304" pitchFamily="18" charset="0"/>
                <a:sym typeface="Arial"/>
              </a:rPr>
              <a:t>الخطوة الخامسة: التطبيق الكامل والمتابعة الفعلية للتغيير: </a:t>
            </a:r>
            <a:r>
              <a:rPr lang="ar-SA" sz="2800" kern="0" dirty="0">
                <a:solidFill>
                  <a:srgbClr val="000000"/>
                </a:solidFill>
                <a:latin typeface="Simplified Arabic" panose="02020603050405020304" pitchFamily="18" charset="-78"/>
                <a:ea typeface="Times New Roman" panose="02020603050405020304" pitchFamily="18" charset="0"/>
                <a:sym typeface="Arial"/>
              </a:rPr>
              <a:t>في هذه المرحلة يجب تخصيص وقت أطول للمحافظة على استمرارية تطبيق التغيير ومتابعة النتائج .</a:t>
            </a:r>
            <a:endParaRPr lang="en-GB" sz="28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986171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3459" y="1288026"/>
            <a:ext cx="11497366"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4" name="رسم تخطيطي 2">
            <a:extLst>
              <a:ext uri="{FF2B5EF4-FFF2-40B4-BE49-F238E27FC236}">
                <a16:creationId xmlns:a16="http://schemas.microsoft.com/office/drawing/2014/main" id="{CC2F11EB-4BD0-6140-FCBF-67D627F6899B}"/>
              </a:ext>
            </a:extLst>
          </p:cNvPr>
          <p:cNvGraphicFramePr/>
          <p:nvPr>
            <p:extLst>
              <p:ext uri="{D42A27DB-BD31-4B8C-83A1-F6EECF244321}">
                <p14:modId xmlns:p14="http://schemas.microsoft.com/office/powerpoint/2010/main" val="1429141610"/>
              </p:ext>
            </p:extLst>
          </p:nvPr>
        </p:nvGraphicFramePr>
        <p:xfrm>
          <a:off x="839246" y="1405467"/>
          <a:ext cx="8206431" cy="44542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مستطيل 4">
            <a:extLst>
              <a:ext uri="{FF2B5EF4-FFF2-40B4-BE49-F238E27FC236}">
                <a16:creationId xmlns:a16="http://schemas.microsoft.com/office/drawing/2014/main" id="{C43FEEA0-7DCF-1A09-C5BE-F0098838BED5}"/>
              </a:ext>
            </a:extLst>
          </p:cNvPr>
          <p:cNvSpPr/>
          <p:nvPr/>
        </p:nvSpPr>
        <p:spPr>
          <a:xfrm>
            <a:off x="-748146" y="1405467"/>
            <a:ext cx="11937363" cy="1231106"/>
          </a:xfrm>
          <a:prstGeom prst="rect">
            <a:avLst/>
          </a:prstGeom>
        </p:spPr>
        <p:txBody>
          <a:bodyPr wrap="square">
            <a:spAutoFit/>
          </a:bodyPr>
          <a:lstStyle/>
          <a:p>
            <a:pPr algn="r">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2800" b="1" kern="0" dirty="0">
                <a:solidFill>
                  <a:srgbClr val="000000"/>
                </a:solidFill>
                <a:latin typeface="Arial"/>
                <a:cs typeface="AL-Mohanad" pitchFamily="2" charset="-78"/>
                <a:sym typeface="Arial"/>
              </a:rPr>
              <a:t>مراحل ادارة التغيير</a:t>
            </a:r>
            <a:r>
              <a:rPr lang="ar-EG" sz="2800" b="1" kern="0" dirty="0">
                <a:solidFill>
                  <a:srgbClr val="000000"/>
                </a:solidFill>
                <a:latin typeface="Arial"/>
                <a:cs typeface="AL-Mohanad" pitchFamily="2" charset="-78"/>
                <a:sym typeface="Arial"/>
              </a:rPr>
              <a:t>:</a:t>
            </a:r>
            <a:endParaRPr lang="ar-SA" sz="2800" b="1" kern="0" dirty="0">
              <a:solidFill>
                <a:srgbClr val="000000"/>
              </a:solidFill>
              <a:latin typeface="Arial"/>
              <a:cs typeface="AL-Mohanad" pitchFamily="2" charset="-78"/>
              <a:sym typeface="Arial"/>
            </a:endParaRPr>
          </a:p>
          <a:p>
            <a:pPr algn="just" rtl="1">
              <a:buClr>
                <a:srgbClr val="000000"/>
              </a:buClr>
              <a:buFont typeface="Arial"/>
              <a:buNone/>
            </a:pPr>
            <a:r>
              <a:rPr lang="ar-SA" sz="2800" kern="0" dirty="0">
                <a:solidFill>
                  <a:srgbClr val="000000"/>
                </a:solidFill>
                <a:ea typeface="Times New Roman" panose="02020603050405020304" pitchFamily="18" charset="0"/>
                <a:cs typeface="Simplified Arabic" panose="02020603050405020304" pitchFamily="18" charset="-78"/>
                <a:sym typeface="Arial"/>
              </a:rPr>
              <a:t> </a:t>
            </a:r>
            <a:endParaRPr lang="en-GB" sz="28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5309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BB3D266-DE46-9A99-5B0F-9794499602B6}"/>
              </a:ext>
            </a:extLst>
          </p:cNvPr>
          <p:cNvSpPr/>
          <p:nvPr/>
        </p:nvSpPr>
        <p:spPr>
          <a:xfrm>
            <a:off x="1120877" y="1557703"/>
            <a:ext cx="10108563" cy="4678204"/>
          </a:xfrm>
          <a:prstGeom prst="rect">
            <a:avLst/>
          </a:prstGeom>
        </p:spPr>
        <p:txBody>
          <a:bodyPr wrap="square">
            <a:spAutoFit/>
          </a:bodyPr>
          <a:lstStyle/>
          <a:p>
            <a:pPr algn="r">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2800" b="1" kern="0" dirty="0">
                <a:solidFill>
                  <a:srgbClr val="000000"/>
                </a:solidFill>
                <a:latin typeface="Arial"/>
                <a:cs typeface="AL-Mohanad" pitchFamily="2" charset="-78"/>
                <a:sym typeface="Arial"/>
              </a:rPr>
              <a:t>المرحلة الاولى: تشخيص مشكلات المنظمة</a:t>
            </a:r>
          </a:p>
          <a:p>
            <a:pPr marL="354013" indent="-354013" algn="r">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في هذه المرحلة قد تعاني المنظمة من مشكلة معينة او هي بصدد اقتناص فرصة محددة.</a:t>
            </a:r>
          </a:p>
          <a:p>
            <a:pPr marL="354013" indent="-354013" algn="r">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قد تتعلق المشكلات بأساليب العمل، التكنولوجيا ، الافراد ... </a:t>
            </a:r>
          </a:p>
          <a:p>
            <a:pPr marL="354013" indent="-354013" algn="r">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يجب على الدراسة التشخيصية ان تتعرف على تلك المحاور لاكتشاف فرص التطوير ومواجهة التغيرات وإحداث التغيير المطلوب.</a:t>
            </a:r>
          </a:p>
          <a:p>
            <a:pPr algn="just" rtl="1">
              <a:lnSpc>
                <a:spcPct val="150000"/>
              </a:lnSpc>
              <a:buClr>
                <a:srgbClr val="000000"/>
              </a:buClr>
              <a:buFont typeface="Arial"/>
              <a:buNone/>
            </a:pPr>
            <a:r>
              <a:rPr lang="ar-SA" sz="2800" kern="0" dirty="0">
                <a:solidFill>
                  <a:srgbClr val="000000"/>
                </a:solidFill>
                <a:ea typeface="Times New Roman" panose="02020603050405020304" pitchFamily="18" charset="0"/>
                <a:cs typeface="Simplified Arabic" panose="02020603050405020304" pitchFamily="18" charset="-78"/>
                <a:sym typeface="Arial"/>
              </a:rPr>
              <a:t> </a:t>
            </a:r>
            <a:endParaRPr lang="en-GB" sz="28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870100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5211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E03D5DB-DB9A-EF4B-61F9-3A5D1C1902E0}"/>
              </a:ext>
            </a:extLst>
          </p:cNvPr>
          <p:cNvSpPr/>
          <p:nvPr/>
        </p:nvSpPr>
        <p:spPr>
          <a:xfrm>
            <a:off x="306677" y="1828460"/>
            <a:ext cx="11423208" cy="4031873"/>
          </a:xfrm>
          <a:prstGeom prst="rect">
            <a:avLst/>
          </a:prstGeom>
        </p:spPr>
        <p:txBody>
          <a:bodyPr wrap="square">
            <a:spAutoFit/>
          </a:bodyPr>
          <a:lstStyle/>
          <a:p>
            <a:pPr algn="r" rtl="1">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2800" b="1" kern="0" dirty="0">
                <a:solidFill>
                  <a:srgbClr val="000000"/>
                </a:solidFill>
                <a:latin typeface="Arial"/>
                <a:cs typeface="AL-Mohanad" pitchFamily="2" charset="-78"/>
                <a:sym typeface="Arial"/>
              </a:rPr>
              <a:t>المرحلة الثانية: تحديد الحاجة الى التغيير</a:t>
            </a:r>
          </a:p>
          <a:p>
            <a:pPr marL="263525" indent="-263525" algn="r" rtl="1">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يدرك المدراء الحاجة الى احداث التغيير من خلال ملاحظة المؤشرات المشار اليها سابقا مثل:</a:t>
            </a:r>
          </a:p>
          <a:p>
            <a:pPr marL="1520825" indent="-263525" algn="r" rtl="1">
              <a:lnSpc>
                <a:spcPct val="150000"/>
              </a:lnSpc>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وجود حالة الصراع بين الوحدات التنظيمية.</a:t>
            </a:r>
          </a:p>
          <a:p>
            <a:pPr marL="1520825" indent="-263525" algn="r" rtl="1">
              <a:lnSpc>
                <a:spcPct val="150000"/>
              </a:lnSpc>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تقديم المنافسين لمنتجات ذات اقبال واسع في السوق.</a:t>
            </a:r>
          </a:p>
          <a:p>
            <a:pPr marL="1520825" indent="-263525" algn="r" rtl="1">
              <a:lnSpc>
                <a:spcPct val="150000"/>
              </a:lnSpc>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وجود فجوة بين الاداء الفعلي والأداء المرغوب.</a:t>
            </a:r>
          </a:p>
          <a:p>
            <a:pPr marL="263525" indent="-263525" algn="r" rtl="1">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ضمن هذه المرحلة يتم التعرف على مصادر التغيير المرتبطة بالبيئة الداخلية او بالبيئة الخارجية.</a:t>
            </a:r>
            <a:endParaRPr lang="en-GB" sz="2800" kern="100" dirty="0">
              <a:solidFill>
                <a:srgbClr val="000000"/>
              </a:solidFill>
              <a:ea typeface="Calibri" panose="020F0502020204030204" pitchFamily="34" charset="0"/>
              <a:cs typeface="Arial" panose="020B0604020202020204" pitchFamily="34" charset="0"/>
              <a:sym typeface="Arial"/>
            </a:endParaRPr>
          </a:p>
          <a:p>
            <a:pPr algn="r" rtl="1">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753183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572568"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7E7AADA-8D15-0C6C-90B0-8982AB8EF2F7}"/>
              </a:ext>
            </a:extLst>
          </p:cNvPr>
          <p:cNvSpPr/>
          <p:nvPr/>
        </p:nvSpPr>
        <p:spPr>
          <a:xfrm>
            <a:off x="-207479" y="1500169"/>
            <a:ext cx="11937363" cy="4997522"/>
          </a:xfrm>
          <a:prstGeom prst="rect">
            <a:avLst/>
          </a:prstGeom>
        </p:spPr>
        <p:txBody>
          <a:bodyPr wrap="square">
            <a:spAutoFit/>
          </a:bodyPr>
          <a:lstStyle/>
          <a:p>
            <a:pPr algn="r" rtl="1">
              <a:lnSpc>
                <a:spcPct val="150000"/>
              </a:lnSpc>
              <a:buClr>
                <a:srgbClr val="000000"/>
              </a:buClr>
              <a:buFont typeface="Arial"/>
              <a:buNone/>
              <a:defRPr/>
            </a:pPr>
            <a:r>
              <a:rPr lang="ar-SA" sz="2800" b="1" kern="0" dirty="0">
                <a:solidFill>
                  <a:srgbClr val="000000"/>
                </a:solidFill>
                <a:latin typeface="Arial"/>
                <a:cs typeface="AL-Mohanad" pitchFamily="2" charset="-78"/>
                <a:sym typeface="Arial"/>
              </a:rPr>
              <a:t>المرحلة الثالثة: تخطيط جهود التغيير</a:t>
            </a:r>
          </a:p>
          <a:p>
            <a:pPr algn="r" rtl="1">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يتم خلا هذه المرحلة وضع اهداف وخطط التغيير المطلوب تحقيقه.</a:t>
            </a:r>
          </a:p>
          <a:p>
            <a:pPr algn="r" rtl="1">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يجب ان تتوفر في اهداف التغيير الشروط التالية :</a:t>
            </a:r>
          </a:p>
          <a:p>
            <a:pPr marL="720725" algn="r" rtl="1">
              <a:lnSpc>
                <a:spcPct val="150000"/>
              </a:lnSpc>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ان تكون دقيقة ومحددة ومكتوبة وقابلة للمرجعة.</a:t>
            </a:r>
          </a:p>
          <a:p>
            <a:pPr marL="720725" algn="r" rtl="1">
              <a:lnSpc>
                <a:spcPct val="150000"/>
              </a:lnSpc>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ان تكون قابلة للتحقيق وفي حدود التكاليف والإمكانات المتاحة.</a:t>
            </a:r>
          </a:p>
          <a:p>
            <a:pPr marL="720725" algn="r" rtl="1">
              <a:lnSpc>
                <a:spcPct val="150000"/>
              </a:lnSpc>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ان تكون قابلة للقياس كميا ونوعيا.</a:t>
            </a:r>
          </a:p>
          <a:p>
            <a:pPr marL="720725" algn="r" rtl="1">
              <a:lnSpc>
                <a:spcPct val="150000"/>
              </a:lnSpc>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ان تكون مرتبطة بفترة زمنية محددة.</a:t>
            </a:r>
          </a:p>
          <a:p>
            <a:pPr algn="r" rtl="1">
              <a:lnSpc>
                <a:spcPct val="150000"/>
              </a:lnSpc>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288287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25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A3BECEB6-65B3-314F-446D-A30A075293AD}"/>
              </a:ext>
            </a:extLst>
          </p:cNvPr>
          <p:cNvSpPr/>
          <p:nvPr/>
        </p:nvSpPr>
        <p:spPr>
          <a:xfrm>
            <a:off x="-207478" y="1288026"/>
            <a:ext cx="11937363" cy="4536819"/>
          </a:xfrm>
          <a:prstGeom prst="rect">
            <a:avLst/>
          </a:prstGeom>
        </p:spPr>
        <p:txBody>
          <a:bodyPr wrap="square">
            <a:spAutoFit/>
          </a:bodyPr>
          <a:lstStyle/>
          <a:p>
            <a:pPr algn="r" rtl="1">
              <a:lnSpc>
                <a:spcPct val="150000"/>
              </a:lnSpc>
              <a:buClr>
                <a:srgbClr val="000000"/>
              </a:buClr>
              <a:defRPr/>
            </a:pPr>
            <a:r>
              <a:rPr lang="ar-SA" sz="2800" kern="0" dirty="0">
                <a:solidFill>
                  <a:srgbClr val="000000"/>
                </a:solidFill>
                <a:latin typeface="Arial"/>
                <a:cs typeface="AL-Mohanad" pitchFamily="2" charset="-78"/>
                <a:sym typeface="Arial"/>
              </a:rPr>
              <a:t>يتطلب وضع اهداف التغيير الاجابة على اسئلة عديدة أهمها: </a:t>
            </a:r>
          </a:p>
          <a:p>
            <a:pPr marL="720725" algn="r" rtl="1">
              <a:lnSpc>
                <a:spcPct val="150000"/>
              </a:lnSpc>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ما هي اهداف المنظمة ؟</a:t>
            </a:r>
          </a:p>
          <a:p>
            <a:pPr marL="720725" algn="r" rtl="1">
              <a:lnSpc>
                <a:spcPct val="150000"/>
              </a:lnSpc>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ما هي فرصة التطوير المتاحة ؟</a:t>
            </a:r>
          </a:p>
          <a:p>
            <a:pPr marL="720725" algn="r" rtl="1">
              <a:lnSpc>
                <a:spcPct val="150000"/>
              </a:lnSpc>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ما هي التكلفة والزمن والمكان والتسهيلات المادية المتاحة؟</a:t>
            </a:r>
          </a:p>
          <a:p>
            <a:pPr marL="720725" algn="r" rtl="1">
              <a:lnSpc>
                <a:spcPct val="150000"/>
              </a:lnSpc>
              <a:buClr>
                <a:srgbClr val="000000"/>
              </a:buClr>
              <a:buFont typeface="Arial"/>
              <a:buNone/>
              <a:defRPr/>
            </a:pPr>
            <a:endParaRPr lang="ar-SA" sz="2800" kern="0" dirty="0">
              <a:solidFill>
                <a:srgbClr val="000000"/>
              </a:solidFill>
              <a:latin typeface="Arial"/>
              <a:cs typeface="AL-Mohanad" pitchFamily="2" charset="-78"/>
              <a:sym typeface="Arial"/>
            </a:endParaRPr>
          </a:p>
          <a:p>
            <a:pPr marL="457200" indent="-457200" algn="r" rtl="1">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خلال هذه المرحلة يتم اختيار استراتيجية ونوع وأسلوب ومدة التغيير.</a:t>
            </a:r>
          </a:p>
          <a:p>
            <a:pPr marL="457200" indent="-457200" algn="r" rtl="1">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اختيار الاستراتيجية يتوقف على عوامل اساسية الهيكل التنظيمي، والتكنولوجيا، والقوى البشرية.</a:t>
            </a:r>
          </a:p>
        </p:txBody>
      </p:sp>
    </p:spTree>
    <p:extLst>
      <p:ext uri="{BB962C8B-B14F-4D97-AF65-F5344CB8AC3E}">
        <p14:creationId xmlns:p14="http://schemas.microsoft.com/office/powerpoint/2010/main" val="425547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3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3AA68E7-B94A-86C5-84D6-5BF130A00AB5}"/>
              </a:ext>
            </a:extLst>
          </p:cNvPr>
          <p:cNvSpPr/>
          <p:nvPr/>
        </p:nvSpPr>
        <p:spPr>
          <a:xfrm>
            <a:off x="540774" y="1111079"/>
            <a:ext cx="11189111" cy="4401205"/>
          </a:xfrm>
          <a:prstGeom prst="rect">
            <a:avLst/>
          </a:prstGeom>
        </p:spPr>
        <p:txBody>
          <a:bodyPr wrap="square">
            <a:spAutoFit/>
          </a:bodyPr>
          <a:lstStyle/>
          <a:p>
            <a:pPr algn="r" rtl="1">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ar-SA" sz="2800" b="1" kern="0" dirty="0">
              <a:solidFill>
                <a:srgbClr val="000000"/>
              </a:solidFill>
              <a:latin typeface="Arial"/>
              <a:cs typeface="AL-Mohanad" pitchFamily="2" charset="-78"/>
              <a:sym typeface="Arial"/>
            </a:endParaRPr>
          </a:p>
          <a:p>
            <a:pPr marL="457200" indent="-457200" algn="r" rtl="1">
              <a:buClr>
                <a:srgbClr val="000000"/>
              </a:buClr>
              <a:buFont typeface="Arial"/>
              <a:buNone/>
              <a:defRPr/>
            </a:pPr>
            <a:endParaRPr lang="ar-SA" sz="2800" b="1" kern="0" dirty="0">
              <a:solidFill>
                <a:srgbClr val="000000"/>
              </a:solidFill>
              <a:latin typeface="Arial"/>
              <a:cs typeface="AL-Mohanad" pitchFamily="2" charset="-78"/>
              <a:sym typeface="Arial"/>
            </a:endParaRPr>
          </a:p>
          <a:p>
            <a:pPr marL="457200" indent="-457200" algn="r" rtl="1">
              <a:buClr>
                <a:srgbClr val="000000"/>
              </a:buClr>
              <a:buFont typeface="Arial"/>
              <a:buNone/>
              <a:defRPr/>
            </a:pPr>
            <a:r>
              <a:rPr lang="ar-SA" sz="2800" b="1" kern="0" dirty="0">
                <a:solidFill>
                  <a:srgbClr val="000000"/>
                </a:solidFill>
                <a:latin typeface="Arial"/>
                <a:cs typeface="AL-Mohanad" pitchFamily="2" charset="-78"/>
                <a:sym typeface="Arial"/>
              </a:rPr>
              <a:t>المرحلة الرابعة: تنظيم خطة التغيير وتحديد معوقاتها</a:t>
            </a:r>
          </a:p>
          <a:p>
            <a:pPr marL="457200" indent="-457200" algn="r" rtl="1">
              <a:buClr>
                <a:srgbClr val="000000"/>
              </a:buClr>
              <a:buFont typeface="Wingdings" pitchFamily="2" charset="2"/>
              <a:buChar char="v"/>
              <a:defRPr/>
            </a:pPr>
            <a:r>
              <a:rPr lang="ar-SA" sz="2800" kern="0" dirty="0">
                <a:solidFill>
                  <a:srgbClr val="000000"/>
                </a:solidFill>
                <a:latin typeface="Arial"/>
                <a:cs typeface="AL-Mohanad" pitchFamily="2" charset="-78"/>
                <a:sym typeface="Arial"/>
              </a:rPr>
              <a:t>خلال هذه المرحلة يتم:</a:t>
            </a:r>
          </a:p>
          <a:p>
            <a:pPr marL="982663" indent="-457200" algn="r" rtl="1">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تنظيم الموارد المادية والبشرية والتكنولوجية المتاحة.</a:t>
            </a:r>
          </a:p>
          <a:p>
            <a:pPr marL="982663" indent="-457200" algn="r" rtl="1">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تحديد بداية ونهاية التغيير  ومدته.</a:t>
            </a:r>
          </a:p>
          <a:p>
            <a:pPr marL="982663" indent="-457200" algn="r" rtl="1">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تحديد طبيعة مقاومة التغيير، حيث يتم تحديد المعوقات التنظيمية والمعوقات الفردية التي تحول دون اتمام عملية التغيير.</a:t>
            </a:r>
          </a:p>
          <a:p>
            <a:pPr marL="982663" indent="-457200" algn="r" rtl="1">
              <a:buClr>
                <a:srgbClr val="000000"/>
              </a:buClr>
              <a:buFont typeface="Wingdings" pitchFamily="2" charset="2"/>
              <a:buChar char="ü"/>
              <a:defRPr/>
            </a:pPr>
            <a:r>
              <a:rPr lang="ar-SA" sz="2800" kern="0" dirty="0">
                <a:solidFill>
                  <a:srgbClr val="000000"/>
                </a:solidFill>
                <a:latin typeface="Arial"/>
                <a:cs typeface="AL-Mohanad" pitchFamily="2" charset="-78"/>
                <a:sym typeface="Arial"/>
              </a:rPr>
              <a:t>تحديد استراتيجيات وطرق التعامل مع مقاومة التغيير. </a:t>
            </a:r>
          </a:p>
          <a:p>
            <a:pPr marL="457200" indent="-457200" algn="r" rtl="1">
              <a:buClr>
                <a:srgbClr val="000000"/>
              </a:buClr>
              <a:buFont typeface="Wingdings" pitchFamily="2" charset="2"/>
              <a:buChar char="v"/>
              <a:defRPr/>
            </a:pP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163124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526CCEF4-F475-8D52-5306-A75D026F78D3}"/>
              </a:ext>
            </a:extLst>
          </p:cNvPr>
          <p:cNvSpPr/>
          <p:nvPr/>
        </p:nvSpPr>
        <p:spPr>
          <a:xfrm>
            <a:off x="629265" y="1711378"/>
            <a:ext cx="10688666" cy="4536819"/>
          </a:xfrm>
          <a:prstGeom prst="rect">
            <a:avLst/>
          </a:prstGeom>
        </p:spPr>
        <p:txBody>
          <a:bodyPr wrap="square">
            <a:spAutoFit/>
          </a:bodyPr>
          <a:lstStyle/>
          <a:p>
            <a:pPr marL="457200" indent="-457200" algn="r" rtl="1">
              <a:lnSpc>
                <a:spcPct val="150000"/>
              </a:lnSpc>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2800" b="1" kern="0" dirty="0">
                <a:solidFill>
                  <a:srgbClr val="000000"/>
                </a:solidFill>
                <a:latin typeface="Arial"/>
                <a:cs typeface="AL-Mohanad" pitchFamily="2" charset="-78"/>
                <a:sym typeface="Arial"/>
              </a:rPr>
              <a:t>المرحلة الخامسة: تنفيذ ومتابعة خطة التغيير</a:t>
            </a:r>
          </a:p>
          <a:p>
            <a:pPr marL="457200" indent="-457200" algn="r" rtl="1">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تهتم عملية تنفيذ التغيير على إحداث التغيير المرغوب في العديد من الجوانب مثل  الاهداف، المكونات التنظيمية كالهيكل التنظيمي، والثقافة التنظيمية، والنظم والإجراءات الافراد واتجاهاتهم، والتكنولوجيا.</a:t>
            </a:r>
          </a:p>
          <a:p>
            <a:pPr marL="457200" indent="-457200" algn="r" rtl="1">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تتم متابعة تنفيذ استراتيجية التغيير والتأكد من مدى تحقق الاهداف الموضوعة للتغيير.</a:t>
            </a:r>
          </a:p>
          <a:p>
            <a:pPr marL="457200" indent="-457200" algn="r" rtl="1">
              <a:lnSpc>
                <a:spcPct val="150000"/>
              </a:lnSpc>
              <a:buClr>
                <a:srgbClr val="000000"/>
              </a:buClr>
              <a:buFont typeface="Wingdings" pitchFamily="2" charset="2"/>
              <a:buChar char="v"/>
              <a:defRPr/>
            </a:pPr>
            <a:r>
              <a:rPr lang="ar-SA" sz="2800" kern="0" dirty="0">
                <a:solidFill>
                  <a:srgbClr val="000000"/>
                </a:solidFill>
                <a:latin typeface="Arial"/>
                <a:cs typeface="AL-Mohanad" pitchFamily="2" charset="-78"/>
                <a:sym typeface="Arial"/>
              </a:rPr>
              <a:t>يتم متابعة مدى فعالية تنفيذ استراتيجية التغيير حسب الجدول الزمني المحدد.</a:t>
            </a:r>
            <a:endParaRPr lang="ar-SA" sz="2800" b="1" kern="0" dirty="0">
              <a:solidFill>
                <a:srgbClr val="000000"/>
              </a:solidFill>
              <a:latin typeface="Arial"/>
              <a:cs typeface="AL-Mohanad" pitchFamily="2" charset="-78"/>
              <a:sym typeface="Arial"/>
            </a:endParaRPr>
          </a:p>
          <a:p>
            <a:pPr marL="457200" indent="-457200" algn="r" rtl="1">
              <a:lnSpc>
                <a:spcPct val="150000"/>
              </a:lnSpc>
              <a:buClr>
                <a:srgbClr val="000000"/>
              </a:buClr>
              <a:buFont typeface="Wingdings" pitchFamily="2" charset="2"/>
              <a:buChar char="v"/>
              <a:defRPr/>
            </a:pP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370486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88026"/>
            <a:ext cx="11857703" cy="5181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9E694F12-6DF3-FE22-80B2-AAE822EE9434}"/>
              </a:ext>
            </a:extLst>
          </p:cNvPr>
          <p:cNvSpPr txBox="1"/>
          <p:nvPr/>
        </p:nvSpPr>
        <p:spPr>
          <a:xfrm>
            <a:off x="510079" y="1431937"/>
            <a:ext cx="11370746" cy="4893647"/>
          </a:xfrm>
          <a:prstGeom prst="rect">
            <a:avLst/>
          </a:prstGeom>
          <a:noFill/>
        </p:spPr>
        <p:txBody>
          <a:bodyPr wrap="square">
            <a:spAutoFit/>
          </a:bodyPr>
          <a:lstStyle/>
          <a:p>
            <a:pPr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تخطيط التغيير:</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ويقصد بعملية تخطيط التغيير هي وصف لما يجب إنجازه في عملية التغيير، ووصف للطريقة والأسلوب المستخدم في ذلك وخطة التغيير يجب أن تحتوي في أجزائها العناصر التالية: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(1) التعرف على مشاكل المنظمة.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(2) جمع معلومات عن المشاكل.</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(3) مشاركة أجزاء وأفراد المنظمة في جمع المعلومات.</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(4) تشخيص المشاكل وبدائل الحلول.</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(5) تحديد وسائل الاتصال المستخدمة في تداول المعلومات عن خطط التغيير.</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629096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2058" y="1396180"/>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C1AC286-0D3D-2BF9-D3A8-CB952B82220B}"/>
              </a:ext>
            </a:extLst>
          </p:cNvPr>
          <p:cNvSpPr/>
          <p:nvPr/>
        </p:nvSpPr>
        <p:spPr>
          <a:xfrm>
            <a:off x="-442451" y="2016178"/>
            <a:ext cx="11937363" cy="3108543"/>
          </a:xfrm>
          <a:prstGeom prst="rect">
            <a:avLst/>
          </a:prstGeom>
        </p:spPr>
        <p:txBody>
          <a:bodyPr wrap="square">
            <a:spAutoFit/>
          </a:bodyPr>
          <a:lstStyle/>
          <a:p>
            <a:pPr algn="just" rtl="1">
              <a:buClr>
                <a:srgbClr val="000000"/>
              </a:buClr>
              <a:buFont typeface="Arial"/>
              <a:buNone/>
            </a:pPr>
            <a:r>
              <a:rPr lang="ar-SA" sz="2800" kern="0" dirty="0">
                <a:solidFill>
                  <a:srgbClr val="000000"/>
                </a:solidFill>
                <a:ea typeface="Times New Roman" panose="02020603050405020304" pitchFamily="18" charset="0"/>
                <a:cs typeface="Simplified Arabic" panose="02020603050405020304" pitchFamily="18" charset="-78"/>
                <a:sym typeface="Arial"/>
              </a:rPr>
              <a:t>(6) تحديد طرق التغلب على الضغوط والتوترات المحيطة بعملية التغيير.</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800" kern="0" dirty="0">
                <a:solidFill>
                  <a:srgbClr val="000000"/>
                </a:solidFill>
                <a:ea typeface="Times New Roman" panose="02020603050405020304" pitchFamily="18" charset="0"/>
                <a:cs typeface="Simplified Arabic" panose="02020603050405020304" pitchFamily="18" charset="-78"/>
                <a:sym typeface="Arial"/>
              </a:rPr>
            </a:br>
            <a:r>
              <a:rPr lang="ar-SA" sz="2800" kern="0" dirty="0">
                <a:solidFill>
                  <a:srgbClr val="000000"/>
                </a:solidFill>
                <a:ea typeface="Times New Roman" panose="02020603050405020304" pitchFamily="18" charset="0"/>
                <a:cs typeface="Simplified Arabic" panose="02020603050405020304" pitchFamily="18" charset="-78"/>
                <a:sym typeface="Arial"/>
              </a:rPr>
              <a:t>(7) تحديد الشيء الذي سيخضع للتغير (الأفراد ـ أم الجماعات ـ أم التنظيم).</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800" kern="0" dirty="0">
                <a:solidFill>
                  <a:srgbClr val="000000"/>
                </a:solidFill>
                <a:ea typeface="Times New Roman" panose="02020603050405020304" pitchFamily="18" charset="0"/>
                <a:cs typeface="Simplified Arabic" panose="02020603050405020304" pitchFamily="18" charset="-78"/>
                <a:sym typeface="Arial"/>
              </a:rPr>
            </a:br>
            <a:r>
              <a:rPr lang="ar-SA" sz="2800" kern="0" dirty="0">
                <a:solidFill>
                  <a:srgbClr val="000000"/>
                </a:solidFill>
                <a:ea typeface="Times New Roman" panose="02020603050405020304" pitchFamily="18" charset="0"/>
                <a:cs typeface="Simplified Arabic" panose="02020603050405020304" pitchFamily="18" charset="-78"/>
                <a:sym typeface="Arial"/>
              </a:rPr>
              <a:t>(8) تحديد المراحل التي سيمر بها التغيير، والأزمنة المرتبطة بذلك.</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800" kern="0" dirty="0">
                <a:solidFill>
                  <a:srgbClr val="000000"/>
                </a:solidFill>
                <a:ea typeface="Times New Roman" panose="02020603050405020304" pitchFamily="18" charset="0"/>
                <a:cs typeface="Simplified Arabic" panose="02020603050405020304" pitchFamily="18" charset="-78"/>
                <a:sym typeface="Arial"/>
              </a:rPr>
            </a:br>
            <a:r>
              <a:rPr lang="ar-SA" sz="2800" kern="0" dirty="0">
                <a:solidFill>
                  <a:srgbClr val="000000"/>
                </a:solidFill>
                <a:ea typeface="Times New Roman" panose="02020603050405020304" pitchFamily="18" charset="0"/>
                <a:cs typeface="Simplified Arabic" panose="02020603050405020304" pitchFamily="18" charset="-78"/>
                <a:sym typeface="Arial"/>
              </a:rPr>
              <a:t>(9) تحديد الأدوات والوسائل التي ستستخدم في إحداث عملية التغيير.</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310631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12DBCB3-6E85-2FBA-01D5-DBE1D7719883}"/>
              </a:ext>
            </a:extLst>
          </p:cNvPr>
          <p:cNvSpPr/>
          <p:nvPr/>
        </p:nvSpPr>
        <p:spPr>
          <a:xfrm>
            <a:off x="599768" y="1312606"/>
            <a:ext cx="11166598" cy="4806059"/>
          </a:xfrm>
          <a:prstGeom prst="rect">
            <a:avLst/>
          </a:prstGeom>
        </p:spPr>
        <p:txBody>
          <a:bodyPr wrap="square">
            <a:spAutoFit/>
          </a:bodyPr>
          <a:lstStyle/>
          <a:p>
            <a:pPr algn="just" rtl="1">
              <a:buClr>
                <a:srgbClr val="000000"/>
              </a:buClr>
              <a:buFont typeface="Arial"/>
              <a:buNone/>
            </a:pPr>
            <a:r>
              <a:rPr lang="ar-SA" sz="3600" b="1" kern="0" dirty="0">
                <a:solidFill>
                  <a:srgbClr val="000000"/>
                </a:solidFill>
                <a:ea typeface="Times New Roman" panose="02020603050405020304" pitchFamily="18" charset="0"/>
                <a:cs typeface="Simplified Arabic" panose="02020603050405020304" pitchFamily="18" charset="-78"/>
                <a:sym typeface="Arial"/>
              </a:rPr>
              <a:t>العوامل الواجب مراعاتها لنجاح التغيير:</a:t>
            </a:r>
            <a:endParaRPr lang="en-GB" sz="36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mj-lt"/>
              <a:buAutoNum type="arabicParenBoth"/>
            </a:pPr>
            <a:r>
              <a:rPr lang="ar-SA" sz="3600" kern="0" dirty="0">
                <a:solidFill>
                  <a:srgbClr val="000000"/>
                </a:solidFill>
                <a:ea typeface="Times New Roman" panose="02020603050405020304" pitchFamily="18" charset="0"/>
                <a:cs typeface="Simplified Arabic" panose="02020603050405020304" pitchFamily="18" charset="-78"/>
                <a:sym typeface="Arial"/>
              </a:rPr>
              <a:t>المركزية في التخطيط واللامركزية في التنفيذ.</a:t>
            </a:r>
            <a:endParaRPr lang="en-GB" sz="36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mj-lt"/>
              <a:buAutoNum type="arabicParenBoth"/>
            </a:pPr>
            <a:r>
              <a:rPr lang="ar-SA" sz="3600" kern="0" dirty="0">
                <a:solidFill>
                  <a:srgbClr val="000000"/>
                </a:solidFill>
                <a:ea typeface="Times New Roman" panose="02020603050405020304" pitchFamily="18" charset="0"/>
                <a:cs typeface="Simplified Arabic" panose="02020603050405020304" pitchFamily="18" charset="-78"/>
                <a:sym typeface="Arial"/>
              </a:rPr>
              <a:t>عدم الاعتماد على الخبير الاستشاري بصورة كاملة.</a:t>
            </a:r>
            <a:endParaRPr lang="en-GB" sz="36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mj-lt"/>
              <a:buAutoNum type="arabicParenBoth"/>
            </a:pPr>
            <a:r>
              <a:rPr lang="ar-SA" sz="3600" kern="0" dirty="0">
                <a:solidFill>
                  <a:srgbClr val="000000"/>
                </a:solidFill>
                <a:ea typeface="Times New Roman" panose="02020603050405020304" pitchFamily="18" charset="0"/>
                <a:cs typeface="Simplified Arabic" panose="02020603050405020304" pitchFamily="18" charset="-78"/>
                <a:sym typeface="Arial"/>
              </a:rPr>
              <a:t>مراعاة أن يتم التغيير على هيئة مراحل وألا يتم بصورة كاملة دفعة واحدة بشرط أن يتم التخطيط كلياً وأن يتم التنفيذ على مراحل.</a:t>
            </a:r>
            <a:endParaRPr lang="en-GB" sz="36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mj-lt"/>
              <a:buAutoNum type="arabicParenBoth"/>
            </a:pPr>
            <a:r>
              <a:rPr lang="ar-SA" sz="3600" kern="0" dirty="0">
                <a:solidFill>
                  <a:srgbClr val="000000"/>
                </a:solidFill>
                <a:ea typeface="Times New Roman" panose="02020603050405020304" pitchFamily="18" charset="0"/>
                <a:cs typeface="Simplified Arabic" panose="02020603050405020304" pitchFamily="18" charset="-78"/>
                <a:sym typeface="Arial"/>
              </a:rPr>
              <a:t>عدم التسرع في قيام النتائج وضرورة الأقسام بالمثابرة والصبر.</a:t>
            </a:r>
            <a:endParaRPr lang="en-GB" sz="36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mj-lt"/>
              <a:buAutoNum type="arabicParenBoth"/>
            </a:pPr>
            <a:r>
              <a:rPr lang="ar-SA" sz="3600" kern="0" dirty="0">
                <a:solidFill>
                  <a:srgbClr val="000000"/>
                </a:solidFill>
                <a:ea typeface="Times New Roman" panose="02020603050405020304" pitchFamily="18" charset="0"/>
                <a:cs typeface="Simplified Arabic" panose="02020603050405020304" pitchFamily="18" charset="-78"/>
                <a:sym typeface="Arial"/>
              </a:rPr>
              <a:t> استمرار القياس والتقييم خلال مراحل التغيير للتأكد من تحركه بصورة ناجحة.</a:t>
            </a:r>
            <a:endParaRPr lang="en-GB" sz="3600" kern="100" dirty="0">
              <a:solidFill>
                <a:srgbClr val="000000"/>
              </a:solidFill>
              <a:ea typeface="Calibri" panose="020F0502020204030204" pitchFamily="34" charset="0"/>
              <a:cs typeface="Arial" panose="020B0604020202020204" pitchFamily="34" charset="0"/>
              <a:sym typeface="Arial"/>
            </a:endParaRPr>
          </a:p>
          <a:p>
            <a:pPr>
              <a:lnSpc>
                <a:spcPct val="107000"/>
              </a:lnSpc>
              <a:spcAft>
                <a:spcPts val="800"/>
              </a:spcAft>
              <a:buClr>
                <a:srgbClr val="000000"/>
              </a:buClr>
              <a:buFont typeface="Arial"/>
              <a:buNone/>
            </a:pPr>
            <a:r>
              <a:rPr lang="en-GB" kern="10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60142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FF0A95D5-2723-CE1F-34C0-B9DC7974B8DD}"/>
              </a:ext>
            </a:extLst>
          </p:cNvPr>
          <p:cNvSpPr/>
          <p:nvPr/>
        </p:nvSpPr>
        <p:spPr>
          <a:xfrm>
            <a:off x="-745554" y="1557703"/>
            <a:ext cx="12100463" cy="4178067"/>
          </a:xfrm>
          <a:prstGeom prst="rect">
            <a:avLst/>
          </a:prstGeom>
        </p:spPr>
        <p:txBody>
          <a:bodyPr wrap="square">
            <a:spAutoFit/>
          </a:bodyPr>
          <a:lstStyle/>
          <a:p>
            <a:pPr marL="342900" indent="-342900" algn="just" rtl="1">
              <a:lnSpc>
                <a:spcPct val="150000"/>
              </a:lnSpc>
              <a:buClr>
                <a:srgbClr val="000000"/>
              </a:buClr>
              <a:buFont typeface="+mj-lt"/>
              <a:buAutoNum type="arabicParenBoth"/>
            </a:pPr>
            <a:r>
              <a:rPr lang="ar-SA" sz="3600" kern="0" dirty="0">
                <a:solidFill>
                  <a:srgbClr val="000000"/>
                </a:solidFill>
                <a:ea typeface="Times New Roman" panose="02020603050405020304" pitchFamily="18" charset="0"/>
                <a:cs typeface="Simplified Arabic" panose="02020603050405020304" pitchFamily="18" charset="-78"/>
                <a:sym typeface="Arial"/>
              </a:rPr>
              <a:t>مراعاة </a:t>
            </a:r>
            <a:r>
              <a:rPr lang="ar-EG" sz="3600" kern="0" dirty="0">
                <a:solidFill>
                  <a:srgbClr val="000000"/>
                </a:solidFill>
                <a:ea typeface="Times New Roman" panose="02020603050405020304" pitchFamily="18" charset="0"/>
                <a:cs typeface="Simplified Arabic" panose="02020603050405020304" pitchFamily="18" charset="-78"/>
                <a:sym typeface="Arial"/>
              </a:rPr>
              <a:t>تدريب </a:t>
            </a:r>
            <a:r>
              <a:rPr lang="ar-SA" sz="3600" kern="0" dirty="0">
                <a:solidFill>
                  <a:srgbClr val="000000"/>
                </a:solidFill>
                <a:ea typeface="Times New Roman" panose="02020603050405020304" pitchFamily="18" charset="0"/>
                <a:cs typeface="Simplified Arabic" panose="02020603050405020304" pitchFamily="18" charset="-78"/>
                <a:sym typeface="Arial"/>
              </a:rPr>
              <a:t>الكوادر البشرية بصورة أكبر </a:t>
            </a:r>
            <a:r>
              <a:rPr lang="ar-EG" sz="3600" kern="0">
                <a:solidFill>
                  <a:srgbClr val="000000"/>
                </a:solidFill>
                <a:ea typeface="Times New Roman" panose="02020603050405020304" pitchFamily="18" charset="0"/>
                <a:cs typeface="Simplified Arabic" panose="02020603050405020304" pitchFamily="18" charset="-78"/>
                <a:sym typeface="Arial"/>
              </a:rPr>
              <a:t>على</a:t>
            </a:r>
            <a:r>
              <a:rPr lang="ar-SA" sz="3600" kern="0">
                <a:solidFill>
                  <a:srgbClr val="000000"/>
                </a:solidFill>
                <a:ea typeface="Times New Roman" panose="02020603050405020304" pitchFamily="18" charset="0"/>
                <a:cs typeface="Simplified Arabic" panose="02020603050405020304" pitchFamily="18" charset="-78"/>
                <a:sym typeface="Arial"/>
              </a:rPr>
              <a:t> </a:t>
            </a:r>
            <a:r>
              <a:rPr lang="ar-SA" sz="3600" kern="0" dirty="0">
                <a:solidFill>
                  <a:srgbClr val="000000"/>
                </a:solidFill>
                <a:ea typeface="Times New Roman" panose="02020603050405020304" pitchFamily="18" charset="0"/>
                <a:cs typeface="Simplified Arabic" panose="02020603050405020304" pitchFamily="18" charset="-78"/>
                <a:sym typeface="Arial"/>
              </a:rPr>
              <a:t>النواحي التكنولوجية.</a:t>
            </a:r>
            <a:endParaRPr lang="en-GB" sz="36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50000"/>
              </a:lnSpc>
              <a:buClr>
                <a:srgbClr val="000000"/>
              </a:buClr>
              <a:buFont typeface="+mj-lt"/>
              <a:buAutoNum type="arabicParenBoth"/>
            </a:pPr>
            <a:r>
              <a:rPr lang="ar-SA" sz="3600" kern="0" dirty="0">
                <a:solidFill>
                  <a:srgbClr val="000000"/>
                </a:solidFill>
                <a:ea typeface="Times New Roman" panose="02020603050405020304" pitchFamily="18" charset="0"/>
                <a:cs typeface="Simplified Arabic" panose="02020603050405020304" pitchFamily="18" charset="-78"/>
                <a:sym typeface="Arial"/>
              </a:rPr>
              <a:t>يجب أن تكون أهداف التغيير واضحة ومحددة بدقة.</a:t>
            </a:r>
            <a:endParaRPr lang="en-GB" sz="36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50000"/>
              </a:lnSpc>
              <a:buClr>
                <a:srgbClr val="000000"/>
              </a:buClr>
              <a:buFont typeface="+mj-lt"/>
              <a:buAutoNum type="arabicParenBoth"/>
            </a:pPr>
            <a:r>
              <a:rPr lang="ar-SA" sz="3600" kern="0" dirty="0">
                <a:solidFill>
                  <a:srgbClr val="000000"/>
                </a:solidFill>
                <a:ea typeface="Times New Roman" panose="02020603050405020304" pitchFamily="18" charset="0"/>
                <a:cs typeface="Simplified Arabic" panose="02020603050405020304" pitchFamily="18" charset="-78"/>
                <a:sym typeface="Arial"/>
              </a:rPr>
              <a:t>يجب أن تناسب الأهداف مع الإمكانات المتاحة.</a:t>
            </a:r>
            <a:endParaRPr lang="en-GB" sz="36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50000"/>
              </a:lnSpc>
              <a:buClr>
                <a:srgbClr val="000000"/>
              </a:buClr>
              <a:buFont typeface="+mj-lt"/>
              <a:buAutoNum type="arabicParenBoth"/>
            </a:pPr>
            <a:r>
              <a:rPr lang="ar-SA" sz="3600" kern="0" dirty="0">
                <a:solidFill>
                  <a:srgbClr val="000000"/>
                </a:solidFill>
                <a:ea typeface="Times New Roman" panose="02020603050405020304" pitchFamily="18" charset="0"/>
                <a:cs typeface="Simplified Arabic" panose="02020603050405020304" pitchFamily="18" charset="-78"/>
                <a:sym typeface="Arial"/>
              </a:rPr>
              <a:t>البعد عن التوقعات غير الواقعية.</a:t>
            </a:r>
            <a:endParaRPr lang="en-GB" sz="3600"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50000"/>
              </a:lnSpc>
              <a:buClr>
                <a:srgbClr val="000000"/>
              </a:buClr>
              <a:buFont typeface="+mj-lt"/>
              <a:buAutoNum type="arabicParenBoth"/>
            </a:pPr>
            <a:r>
              <a:rPr lang="ar-SA" sz="3600" kern="0" dirty="0">
                <a:solidFill>
                  <a:srgbClr val="000000"/>
                </a:solidFill>
                <a:ea typeface="Times New Roman" panose="02020603050405020304" pitchFamily="18" charset="0"/>
                <a:cs typeface="Simplified Arabic" panose="02020603050405020304" pitchFamily="18" charset="-78"/>
                <a:sym typeface="Arial"/>
              </a:rPr>
              <a:t>تدريب القائمين على التغيير ومدهم بكافة وسائل المعاونة والدعم</a:t>
            </a:r>
            <a:r>
              <a:rPr lang="ar-SA" sz="3600" kern="0" dirty="0">
                <a:solidFill>
                  <a:srgbClr val="FF0000"/>
                </a:solidFill>
                <a:ea typeface="Times New Roman" panose="02020603050405020304" pitchFamily="18" charset="0"/>
                <a:cs typeface="Simplified Arabic" panose="02020603050405020304" pitchFamily="18" charset="-78"/>
                <a:sym typeface="Arial"/>
              </a:rPr>
              <a:t>.</a:t>
            </a:r>
            <a:endParaRPr lang="en-GB" sz="36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841049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25892"/>
            <a:ext cx="11867535" cy="5247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13411CD5-EE7F-2CAD-1E05-03805FB77FC8}"/>
              </a:ext>
            </a:extLst>
          </p:cNvPr>
          <p:cNvSpPr/>
          <p:nvPr/>
        </p:nvSpPr>
        <p:spPr>
          <a:xfrm>
            <a:off x="0" y="1374350"/>
            <a:ext cx="11937363" cy="4832092"/>
          </a:xfrm>
          <a:prstGeom prst="rect">
            <a:avLst/>
          </a:prstGeom>
        </p:spPr>
        <p:txBody>
          <a:bodyPr wrap="square">
            <a:spAutoFit/>
          </a:bodyPr>
          <a:lstStyle/>
          <a:p>
            <a:pPr algn="r">
              <a:buClr>
                <a:srgbClr val="000000"/>
              </a:buClr>
              <a:buFont typeface="Arial"/>
              <a:buNone/>
            </a:pPr>
            <a:r>
              <a:rPr lang="ar-EG" sz="2800" b="1" kern="0" dirty="0">
                <a:solidFill>
                  <a:srgbClr val="000000"/>
                </a:solidFill>
                <a:highlight>
                  <a:srgbClr val="FFFF00"/>
                </a:highlight>
                <a:latin typeface="-apple-system"/>
                <a:sym typeface="Arial"/>
              </a:rPr>
              <a:t>الخطوات الأساسية لتحقيق تخطيط وتنفيذ تغيير ناجح</a:t>
            </a:r>
          </a:p>
          <a:p>
            <a:pPr algn="r">
              <a:buClr>
                <a:srgbClr val="000000"/>
              </a:buClr>
              <a:buFont typeface="Arial"/>
              <a:buNone/>
            </a:pPr>
            <a:r>
              <a:rPr lang="ar-EG" sz="2800" b="1" kern="0" dirty="0">
                <a:solidFill>
                  <a:srgbClr val="000000"/>
                </a:solidFill>
                <a:latin typeface="-apple-system"/>
                <a:sym typeface="Arial"/>
              </a:rPr>
              <a:t>لقد اجتذب موضوع إدارة التغيير ونجاح اهتمام العديد من المفكرين والباحثين وكتبت حوله الكثير من المقالات المفيدة ويمكن تلخيص النقاط الأساسية لتحقيق النجاح في إدارة التغيير بما يلي:</a:t>
            </a:r>
          </a:p>
          <a:p>
            <a:pPr algn="r">
              <a:buClr>
                <a:srgbClr val="000000"/>
              </a:buClr>
              <a:buFont typeface="Arial"/>
              <a:buNone/>
            </a:pPr>
            <a:r>
              <a:rPr lang="ar-EG" sz="2800" b="1" kern="0" dirty="0">
                <a:solidFill>
                  <a:srgbClr val="000000"/>
                </a:solidFill>
                <a:latin typeface="-apple-system"/>
                <a:sym typeface="Arial"/>
              </a:rPr>
              <a:t>1.     خلق رؤية عامة مشتركة في كل المؤسسة (دور الإدارة العليا)</a:t>
            </a:r>
          </a:p>
          <a:p>
            <a:pPr algn="r">
              <a:buClr>
                <a:srgbClr val="000000"/>
              </a:buClr>
              <a:buFont typeface="Arial"/>
              <a:buNone/>
            </a:pPr>
            <a:r>
              <a:rPr lang="ar-EG" sz="2800" b="1" kern="0" dirty="0">
                <a:solidFill>
                  <a:srgbClr val="000000"/>
                </a:solidFill>
                <a:latin typeface="-apple-system"/>
                <a:sym typeface="Arial"/>
              </a:rPr>
              <a:t>2.     إدارة عملية التغيير (دور المسؤول عن إحداث التغيير)</a:t>
            </a:r>
          </a:p>
          <a:p>
            <a:pPr algn="r">
              <a:buClr>
                <a:srgbClr val="000000"/>
              </a:buClr>
              <a:buFont typeface="Arial"/>
              <a:buNone/>
            </a:pPr>
            <a:r>
              <a:rPr lang="ar-EG" sz="2800" b="1" kern="0" dirty="0">
                <a:solidFill>
                  <a:srgbClr val="000000"/>
                </a:solidFill>
                <a:latin typeface="-apple-system"/>
                <a:sym typeface="Arial"/>
              </a:rPr>
              <a:t>3.     تحديد العلاقة بين المخططين والمنفذين</a:t>
            </a:r>
          </a:p>
          <a:p>
            <a:pPr algn="r">
              <a:buClr>
                <a:srgbClr val="000000"/>
              </a:buClr>
              <a:buFont typeface="Arial"/>
              <a:buNone/>
            </a:pPr>
            <a:r>
              <a:rPr lang="ar-EG" sz="2800" b="1" kern="0" dirty="0">
                <a:solidFill>
                  <a:srgbClr val="000000"/>
                </a:solidFill>
                <a:latin typeface="-apple-system"/>
                <a:sym typeface="Arial"/>
              </a:rPr>
              <a:t>4.     بناء وتوطيد العلاقات القوية الفعالة بين الفنيين والإداريين</a:t>
            </a:r>
          </a:p>
          <a:p>
            <a:pPr algn="r">
              <a:buClr>
                <a:srgbClr val="000000"/>
              </a:buClr>
              <a:buFont typeface="Arial"/>
              <a:buNone/>
            </a:pPr>
            <a:r>
              <a:rPr lang="ar-EG" sz="2800" b="1" kern="0" dirty="0">
                <a:solidFill>
                  <a:srgbClr val="000000"/>
                </a:solidFill>
                <a:latin typeface="-apple-system"/>
                <a:sym typeface="Arial"/>
              </a:rPr>
              <a:t>5.     التطبيق على مراحل</a:t>
            </a:r>
          </a:p>
          <a:p>
            <a:pPr algn="r">
              <a:buClr>
                <a:srgbClr val="000000"/>
              </a:buClr>
              <a:buFont typeface="Arial"/>
              <a:buNone/>
            </a:pPr>
            <a:r>
              <a:rPr lang="ar-EG" sz="2800" b="1" kern="0" dirty="0">
                <a:solidFill>
                  <a:srgbClr val="000000"/>
                </a:solidFill>
                <a:latin typeface="-apple-system"/>
                <a:sym typeface="Arial"/>
              </a:rPr>
              <a:t>6.     التدريب وتشجيع الأفكار الابتكارية</a:t>
            </a:r>
          </a:p>
          <a:p>
            <a:pPr algn="r">
              <a:buClr>
                <a:srgbClr val="000000"/>
              </a:buClr>
              <a:buFont typeface="Arial"/>
              <a:buNone/>
            </a:pPr>
            <a:r>
              <a:rPr lang="ar-EG" sz="2800" b="1" kern="0" dirty="0">
                <a:solidFill>
                  <a:srgbClr val="000000"/>
                </a:solidFill>
                <a:latin typeface="-apple-system"/>
                <a:sym typeface="Arial"/>
              </a:rPr>
              <a:t>7.     المحافظة على استمرارية جهود التغيير وتشجيع ودعم النتائج</a:t>
            </a:r>
          </a:p>
          <a:p>
            <a:pPr algn="r">
              <a:buClr>
                <a:srgbClr val="000000"/>
              </a:buClr>
              <a:buFont typeface="Arial"/>
              <a:buNone/>
            </a:pPr>
            <a:r>
              <a:rPr lang="ar-EG" sz="2800" b="1" kern="0" dirty="0">
                <a:solidFill>
                  <a:srgbClr val="000000"/>
                </a:solidFill>
                <a:latin typeface="-apple-system"/>
                <a:sym typeface="Arial"/>
              </a:rPr>
              <a:t>8.     التحفيز والمكافأة"</a:t>
            </a:r>
          </a:p>
        </p:txBody>
      </p:sp>
    </p:spTree>
    <p:extLst>
      <p:ext uri="{BB962C8B-B14F-4D97-AF65-F5344CB8AC3E}">
        <p14:creationId xmlns:p14="http://schemas.microsoft.com/office/powerpoint/2010/main" val="1719212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985" y="1288026"/>
            <a:ext cx="1193736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04B55B6-8659-0D66-65F7-3962374618CC}"/>
              </a:ext>
            </a:extLst>
          </p:cNvPr>
          <p:cNvSpPr/>
          <p:nvPr/>
        </p:nvSpPr>
        <p:spPr>
          <a:xfrm>
            <a:off x="-127819" y="1583558"/>
            <a:ext cx="11937363" cy="4093428"/>
          </a:xfrm>
          <a:prstGeom prst="rect">
            <a:avLst/>
          </a:prstGeom>
        </p:spPr>
        <p:txBody>
          <a:bodyPr wrap="square">
            <a:spAutoFit/>
          </a:bodyPr>
          <a:lstStyle/>
          <a:p>
            <a:pPr algn="r">
              <a:buClr>
                <a:srgbClr val="000000"/>
              </a:buClr>
              <a:buFont typeface="Arial"/>
              <a:buNone/>
            </a:pPr>
            <a:r>
              <a:rPr lang="ar-EG" sz="3600" b="1" kern="0" dirty="0">
                <a:solidFill>
                  <a:srgbClr val="000000"/>
                </a:solidFill>
                <a:highlight>
                  <a:srgbClr val="FFFF00"/>
                </a:highlight>
                <a:latin typeface="-apple-system"/>
                <a:sym typeface="Arial"/>
              </a:rPr>
              <a:t>أ</a:t>
            </a:r>
            <a:r>
              <a:rPr lang="ar-EG" sz="2800" b="1" kern="0" dirty="0">
                <a:solidFill>
                  <a:srgbClr val="000000"/>
                </a:solidFill>
                <a:highlight>
                  <a:srgbClr val="FFFF00"/>
                </a:highlight>
                <a:latin typeface="-apple-system"/>
                <a:sym typeface="Arial"/>
              </a:rPr>
              <a:t>هم النقاط التي تساهم في إنجاح التغيير في المؤسسات</a:t>
            </a:r>
          </a:p>
          <a:p>
            <a:pPr algn="r">
              <a:buClr>
                <a:srgbClr val="000000"/>
              </a:buClr>
              <a:buFont typeface="Arial"/>
              <a:buNone/>
            </a:pPr>
            <a:r>
              <a:rPr lang="ar-EG" sz="2800" b="1" kern="0" dirty="0">
                <a:solidFill>
                  <a:srgbClr val="000000"/>
                </a:solidFill>
                <a:latin typeface="-apple-system"/>
                <a:sym typeface="Arial"/>
              </a:rPr>
              <a:t>1ـ أن يكون المدير قدوة في ممارسـة التغيير في كافة مناحي سلوكه الاداري.</a:t>
            </a:r>
          </a:p>
          <a:p>
            <a:pPr algn="r">
              <a:buClr>
                <a:srgbClr val="000000"/>
              </a:buClr>
              <a:buFont typeface="Arial"/>
              <a:buNone/>
            </a:pPr>
            <a:r>
              <a:rPr lang="ar-EG" sz="2800" b="1" kern="0" dirty="0">
                <a:solidFill>
                  <a:srgbClr val="000000"/>
                </a:solidFill>
                <a:latin typeface="-apple-system"/>
                <a:sym typeface="Arial"/>
              </a:rPr>
              <a:t>2ـ تشجيع سلوكيات الموظفين التي تطابق التغيير المطلوب.</a:t>
            </a:r>
          </a:p>
          <a:p>
            <a:pPr algn="r">
              <a:buClr>
                <a:srgbClr val="000000"/>
              </a:buClr>
              <a:buFont typeface="Arial"/>
              <a:buNone/>
            </a:pPr>
            <a:r>
              <a:rPr lang="ar-EG" sz="2800" b="1" kern="0" dirty="0">
                <a:solidFill>
                  <a:srgbClr val="000000"/>
                </a:solidFill>
                <a:latin typeface="-apple-system"/>
                <a:sym typeface="Arial"/>
              </a:rPr>
              <a:t>3ـ جعل لغة التغيير الاداري سهلة ومفهومة، والعمل على تزويد الموظفين بالنشرات والكتيبات لاستخدامها كمراجع.</a:t>
            </a:r>
          </a:p>
          <a:p>
            <a:pPr algn="r">
              <a:buClr>
                <a:srgbClr val="000000"/>
              </a:buClr>
              <a:buFont typeface="Arial"/>
              <a:buNone/>
            </a:pPr>
            <a:r>
              <a:rPr lang="ar-EG" sz="2800" b="1" kern="0" dirty="0">
                <a:solidFill>
                  <a:srgbClr val="000000"/>
                </a:solidFill>
                <a:latin typeface="-apple-system"/>
                <a:sym typeface="Arial"/>
              </a:rPr>
              <a:t>4ـ وضع الموظفين في موقف تعلم نظري وعملي، وتقديم المعلومات والمساندة لهم للقيام بالتغييرات الجديدة، لأن التطبيق العملي هو الذي يأتي بالنتائج المرغوبـة.</a:t>
            </a:r>
          </a:p>
          <a:p>
            <a:pPr algn="r">
              <a:buClr>
                <a:srgbClr val="000000"/>
              </a:buClr>
              <a:buFont typeface="Arial"/>
              <a:buNone/>
            </a:pPr>
            <a:r>
              <a:rPr lang="ar-EG" sz="2800" b="1" kern="0" dirty="0">
                <a:solidFill>
                  <a:srgbClr val="000000"/>
                </a:solidFill>
                <a:latin typeface="-apple-system"/>
                <a:sym typeface="Arial"/>
              </a:rPr>
              <a:t>5ـ توضيح أهمية التحديث والتطوير كأفضل مدخل للتغيير وتبني أسلوب الإبداع والتحدي والاستماع لجميع الآراء والاقتراحات النافعة والتفكير فيها ومناقشتها وتجربتها وليس رفضها من أول وهلـة.</a:t>
            </a:r>
          </a:p>
        </p:txBody>
      </p:sp>
    </p:spTree>
    <p:extLst>
      <p:ext uri="{BB962C8B-B14F-4D97-AF65-F5344CB8AC3E}">
        <p14:creationId xmlns:p14="http://schemas.microsoft.com/office/powerpoint/2010/main" val="1137034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630685"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2EA521B-0037-6F43-0D1F-8F4088FE074D}"/>
              </a:ext>
            </a:extLst>
          </p:cNvPr>
          <p:cNvSpPr/>
          <p:nvPr/>
        </p:nvSpPr>
        <p:spPr>
          <a:xfrm>
            <a:off x="501445" y="1421200"/>
            <a:ext cx="11379380" cy="4832092"/>
          </a:xfrm>
          <a:prstGeom prst="rect">
            <a:avLst/>
          </a:prstGeom>
        </p:spPr>
        <p:txBody>
          <a:bodyPr wrap="square">
            <a:spAutoFit/>
          </a:bodyPr>
          <a:lstStyle/>
          <a:p>
            <a:pPr algn="r">
              <a:buClr>
                <a:srgbClr val="000000"/>
              </a:buClr>
              <a:buFont typeface="Arial"/>
              <a:buNone/>
            </a:pPr>
            <a:r>
              <a:rPr lang="ar-EG" sz="2700" b="1" kern="0" dirty="0">
                <a:solidFill>
                  <a:srgbClr val="000000"/>
                </a:solidFill>
                <a:latin typeface="-apple-system"/>
                <a:sym typeface="Arial"/>
              </a:rPr>
              <a:t>6ـ التأكد من فهم الموظفين لدورهم في إحداث التغيير، لأنه إذا لم تتضح تلك الأدوار، فلن يكون لديهم الحافز لتبني التغيير أو التجاوب معـه.</a:t>
            </a:r>
          </a:p>
          <a:p>
            <a:pPr algn="r">
              <a:buClr>
                <a:srgbClr val="000000"/>
              </a:buClr>
              <a:buFont typeface="Arial"/>
              <a:buNone/>
            </a:pPr>
            <a:r>
              <a:rPr lang="ar-EG" sz="2700" b="1" kern="0" dirty="0">
                <a:solidFill>
                  <a:srgbClr val="000000"/>
                </a:solidFill>
                <a:latin typeface="-apple-system"/>
                <a:sym typeface="Arial"/>
              </a:rPr>
              <a:t>7ـ أن يبدأ التغيير من خلال فرق العمل، فالجهد الجماعي يأتي بنتائج أفضل من الجهد الفردي، كما أن فرق العمل تعتبر منظمات صغيرة يمكن من خلالها تقويم التجربة قبل تطبيقها على المنظمة ككل.</a:t>
            </a:r>
          </a:p>
          <a:p>
            <a:pPr algn="r">
              <a:buClr>
                <a:srgbClr val="000000"/>
              </a:buClr>
              <a:buFont typeface="Arial"/>
              <a:buNone/>
            </a:pPr>
            <a:r>
              <a:rPr lang="ar-EG" sz="2700" b="1" kern="0" dirty="0">
                <a:solidFill>
                  <a:srgbClr val="000000"/>
                </a:solidFill>
                <a:latin typeface="-apple-system"/>
                <a:sym typeface="Arial"/>
              </a:rPr>
              <a:t>8ـ جعل بؤرة التصميم الاداري الجديد هي الوظائف التي يقوم بها الموظفون، وليس سلطات اتخاذ القرار التي يمتلكونها، فالتغيير يجب أن يمس لب العمل وليس ظاهره وقشوره.</a:t>
            </a:r>
          </a:p>
          <a:p>
            <a:pPr algn="r">
              <a:buClr>
                <a:srgbClr val="000000"/>
              </a:buClr>
              <a:buFont typeface="Arial"/>
              <a:buNone/>
            </a:pPr>
            <a:r>
              <a:rPr lang="ar-EG" sz="2700" b="1" kern="0" dirty="0">
                <a:solidFill>
                  <a:srgbClr val="000000"/>
                </a:solidFill>
                <a:latin typeface="-apple-system"/>
                <a:sym typeface="Arial"/>
              </a:rPr>
              <a:t>9ـ جعل نتائج الأداء هي الهدف الرئيس في التغيير، وذلك من خلال تغيير سلوك الموظفين ومهاراتهم للوصول اليه.</a:t>
            </a:r>
          </a:p>
          <a:p>
            <a:pPr algn="r">
              <a:buClr>
                <a:srgbClr val="000000"/>
              </a:buClr>
              <a:buFont typeface="Arial"/>
              <a:buNone/>
            </a:pPr>
            <a:r>
              <a:rPr lang="ar-EG" sz="2700" b="1" kern="0" dirty="0">
                <a:solidFill>
                  <a:srgbClr val="000000"/>
                </a:solidFill>
                <a:latin typeface="-apple-system"/>
                <a:sym typeface="Arial"/>
              </a:rPr>
              <a:t>10ـ التركيز على الموظفين المتجاوبين مع التغيير، وحثهم على مساعدة الآخرين على إحداث وتقبل التغيير واستيعابه، اذ مرة بعد مرة سيزيد عدد المتجاوبين والقائمين على التغيير حتى تجد المنظمة نفسها تعيش حالة التغيير كما يجب أن يكون.</a:t>
            </a:r>
          </a:p>
        </p:txBody>
      </p:sp>
    </p:spTree>
    <p:extLst>
      <p:ext uri="{BB962C8B-B14F-4D97-AF65-F5344CB8AC3E}">
        <p14:creationId xmlns:p14="http://schemas.microsoft.com/office/powerpoint/2010/main" val="125901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817" y="1288026"/>
            <a:ext cx="1193736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954BEB0-65F2-231B-44D8-0DEF61C2E3F6}"/>
              </a:ext>
            </a:extLst>
          </p:cNvPr>
          <p:cNvSpPr/>
          <p:nvPr/>
        </p:nvSpPr>
        <p:spPr>
          <a:xfrm>
            <a:off x="0" y="1500169"/>
            <a:ext cx="11937363" cy="4524315"/>
          </a:xfrm>
          <a:prstGeom prst="rect">
            <a:avLst/>
          </a:prstGeom>
        </p:spPr>
        <p:txBody>
          <a:bodyPr wrap="square">
            <a:spAutoFit/>
          </a:bodyPr>
          <a:lstStyle/>
          <a:p>
            <a:pPr algn="ctr">
              <a:buClr>
                <a:srgbClr val="000000"/>
              </a:buClr>
              <a:buFont typeface="Arial"/>
              <a:buNone/>
            </a:pPr>
            <a:r>
              <a:rPr lang="ar-EG" sz="3200" b="1" kern="0" dirty="0">
                <a:solidFill>
                  <a:srgbClr val="000000"/>
                </a:solidFill>
                <a:latin typeface="maidan"/>
                <a:sym typeface="Arial"/>
              </a:rPr>
              <a:t>خطة إدارة التغيير</a:t>
            </a:r>
          </a:p>
          <a:p>
            <a:pPr algn="r">
              <a:buClr>
                <a:srgbClr val="000000"/>
              </a:buClr>
              <a:buFont typeface="Arial"/>
              <a:buNone/>
            </a:pPr>
            <a:r>
              <a:rPr lang="ar-EG" sz="3200" kern="0" dirty="0">
                <a:solidFill>
                  <a:srgbClr val="000000"/>
                </a:solidFill>
                <a:latin typeface="Amiri"/>
                <a:sym typeface="Arial"/>
              </a:rPr>
              <a:t>كلنا نتفاعل بشكل مختلف للتغيير. البعض منا حريص على الانخراط في العمليات الجديدة، بينما سيتردد البعض الآخر. قد يحب بعض أعضاء </a:t>
            </a:r>
            <a:r>
              <a:rPr lang="ar-EG" sz="3200" b="1" kern="0" dirty="0">
                <a:solidFill>
                  <a:srgbClr val="000000"/>
                </a:solidFill>
                <a:latin typeface="Amiri"/>
                <a:sym typeface="Arial"/>
              </a:rPr>
              <a:t>فريقك</a:t>
            </a:r>
            <a:r>
              <a:rPr lang="ar-EG" sz="3200" kern="0" dirty="0">
                <a:solidFill>
                  <a:srgbClr val="000000"/>
                </a:solidFill>
                <a:latin typeface="Amiri"/>
                <a:sym typeface="Arial"/>
              </a:rPr>
              <a:t> التغييرات؛ قد لا يكون الآخرون متحمسين لذلك. ستنتقل إحدى المجموعات إلى التغييرات على الفور، لكن قد لا ترغب مجموعة أخرى في التغيير على الإطلاق. بغض النظر عن طريقة تفكيرهم، يجب أن توفر خطة إدارة التغيير خارطة طريق كاملة وأدوات لدعم موظفيك بنجاح أثناء انتقالهم إلى الطريقة الجديدة للقيام بالأشياء. وبالتالي، </a:t>
            </a:r>
            <a:r>
              <a:rPr lang="ar-EG" sz="3200" b="1" kern="0" dirty="0">
                <a:solidFill>
                  <a:srgbClr val="000000"/>
                </a:solidFill>
                <a:latin typeface="Amiri"/>
                <a:sym typeface="Arial"/>
              </a:rPr>
              <a:t>كمدير مستقبلي</a:t>
            </a:r>
            <a:r>
              <a:rPr lang="ar-EG" sz="3200" kern="0" dirty="0">
                <a:solidFill>
                  <a:srgbClr val="000000"/>
                </a:solidFill>
                <a:latin typeface="Amiri"/>
                <a:sym typeface="Arial"/>
              </a:rPr>
              <a:t>، يمكنك التفكير في خطة إدارة التغيير على أنها خارطة طريق توضح جميع الخطوات التي تحتاج إلى اتخاذها من تحديد التغيير إلى تحقيقه. </a:t>
            </a:r>
            <a:r>
              <a:rPr lang="ar-EG" sz="3200" kern="0" dirty="0">
                <a:solidFill>
                  <a:srgbClr val="000000"/>
                </a:solidFill>
                <a:highlight>
                  <a:srgbClr val="FFFF00"/>
                </a:highlight>
                <a:latin typeface="Amiri"/>
                <a:sym typeface="Arial"/>
              </a:rPr>
              <a:t>وعليه فلنتعرَّف على الخطوات المطلوبة لإنشاء خطة إدارة التغيير:</a:t>
            </a:r>
          </a:p>
        </p:txBody>
      </p:sp>
    </p:spTree>
    <p:extLst>
      <p:ext uri="{BB962C8B-B14F-4D97-AF65-F5344CB8AC3E}">
        <p14:creationId xmlns:p14="http://schemas.microsoft.com/office/powerpoint/2010/main" val="3284124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302326"/>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19A1F0B7-BFCF-FD5D-252A-4DC5A8AF971E}"/>
              </a:ext>
            </a:extLst>
          </p:cNvPr>
          <p:cNvSpPr/>
          <p:nvPr/>
        </p:nvSpPr>
        <p:spPr>
          <a:xfrm>
            <a:off x="609599" y="1736143"/>
            <a:ext cx="11120285" cy="4031873"/>
          </a:xfrm>
          <a:prstGeom prst="rect">
            <a:avLst/>
          </a:prstGeom>
        </p:spPr>
        <p:txBody>
          <a:bodyPr wrap="square">
            <a:spAutoFit/>
          </a:bodyPr>
          <a:lstStyle/>
          <a:p>
            <a:pPr algn="r" rtl="1">
              <a:buClr>
                <a:srgbClr val="000000"/>
              </a:buClr>
              <a:buFont typeface="Arial" panose="020B0604020202020204" pitchFamily="34" charset="0"/>
              <a:buChar char="•"/>
            </a:pPr>
            <a:r>
              <a:rPr lang="ar-EG" sz="3200" b="1" kern="0" dirty="0">
                <a:solidFill>
                  <a:srgbClr val="2C2F34"/>
                </a:solidFill>
                <a:highlight>
                  <a:srgbClr val="FFFF00"/>
                </a:highlight>
                <a:latin typeface="Amiri"/>
                <a:sym typeface="Arial"/>
              </a:rPr>
              <a:t>تحديد الهدف من التغيير</a:t>
            </a:r>
          </a:p>
          <a:p>
            <a:pPr algn="r" rtl="1">
              <a:buClr>
                <a:srgbClr val="000000"/>
              </a:buClr>
              <a:buFont typeface="Arial" panose="020B0604020202020204" pitchFamily="34" charset="0"/>
              <a:buChar char="•"/>
            </a:pPr>
            <a:r>
              <a:rPr lang="ar-EG" sz="3200" b="1" kern="0" dirty="0">
                <a:solidFill>
                  <a:srgbClr val="2C2F34"/>
                </a:solidFill>
                <a:latin typeface="Amiri"/>
                <a:sym typeface="Arial"/>
              </a:rPr>
              <a:t>فهم التغييرات</a:t>
            </a:r>
            <a:r>
              <a:rPr lang="ar-EG" sz="3200" kern="0" dirty="0">
                <a:solidFill>
                  <a:srgbClr val="2C2F34"/>
                </a:solidFill>
                <a:latin typeface="Amiri"/>
                <a:sym typeface="Arial"/>
              </a:rPr>
              <a:t>: </a:t>
            </a:r>
            <a:r>
              <a:rPr lang="ar-EG" sz="3200" b="1" kern="0" dirty="0">
                <a:solidFill>
                  <a:srgbClr val="0000FB"/>
                </a:solidFill>
                <a:latin typeface="Amiri"/>
                <a:sym typeface="Arial"/>
              </a:rPr>
              <a:t> كقائد ناجح </a:t>
            </a:r>
            <a:r>
              <a:rPr lang="ar-EG" sz="3200" kern="0" dirty="0">
                <a:solidFill>
                  <a:srgbClr val="2C2F34"/>
                </a:solidFill>
                <a:latin typeface="Amiri"/>
                <a:sym typeface="Arial"/>
              </a:rPr>
              <a:t>تأكَّدْ من فهم التغييرات التي تتم معالجتها والآثار المرتبطة بها. على سبيل المثال، إذا تم طرح برامج جديدة للموظفين، يجب معرفة كيفية عمل هذه البرامج والتغييرات التي تحصل في مهام سير العمل الحالية.</a:t>
            </a:r>
          </a:p>
          <a:p>
            <a:pPr algn="r" rtl="1">
              <a:buClr>
                <a:srgbClr val="000000"/>
              </a:buClr>
              <a:buFont typeface="Arial" panose="020B0604020202020204" pitchFamily="34" charset="0"/>
              <a:buChar char="•"/>
            </a:pPr>
            <a:r>
              <a:rPr lang="ar-EG" sz="3200" b="1" kern="0" dirty="0">
                <a:solidFill>
                  <a:srgbClr val="2C2F34"/>
                </a:solidFill>
                <a:latin typeface="Amiri"/>
                <a:sym typeface="Arial"/>
              </a:rPr>
              <a:t>زيادة الوعي والتبنِّي</a:t>
            </a:r>
            <a:r>
              <a:rPr lang="ar-EG" sz="3200" kern="0" dirty="0">
                <a:solidFill>
                  <a:srgbClr val="2C2F34"/>
                </a:solidFill>
                <a:latin typeface="Amiri"/>
                <a:sym typeface="Arial"/>
              </a:rPr>
              <a:t>: يجب أن تكون زيادة وعي الموظف وتبنِّي التغيير جزءًا من كل خطة. لذا تأكد من تضمينها ضمن أهدافك.</a:t>
            </a:r>
          </a:p>
          <a:p>
            <a:pPr algn="r" rtl="1">
              <a:buClr>
                <a:srgbClr val="000000"/>
              </a:buClr>
              <a:buFont typeface="Arial" panose="020B0604020202020204" pitchFamily="34" charset="0"/>
              <a:buChar char="•"/>
            </a:pPr>
            <a:r>
              <a:rPr lang="ar-EG" sz="3200" b="1" kern="0" dirty="0">
                <a:solidFill>
                  <a:srgbClr val="2C2F34"/>
                </a:solidFill>
                <a:latin typeface="Amiri"/>
                <a:sym typeface="Arial"/>
              </a:rPr>
              <a:t>تحديد </a:t>
            </a:r>
            <a:r>
              <a:rPr lang="ar-EG" sz="3200" b="1" kern="0" dirty="0">
                <a:solidFill>
                  <a:srgbClr val="0000FB"/>
                </a:solidFill>
                <a:latin typeface="Amiri"/>
                <a:sym typeface="Arial"/>
              </a:rPr>
              <a:t> مؤشرات الأداء </a:t>
            </a:r>
            <a:r>
              <a:rPr lang="ar-EG" sz="3200" kern="0" dirty="0">
                <a:solidFill>
                  <a:srgbClr val="2C2F34"/>
                </a:solidFill>
                <a:latin typeface="Amiri"/>
                <a:sym typeface="Arial"/>
              </a:rPr>
              <a:t>: قم بتطبيق المقاييس المنطقية في ضوء سياق التغييرات، من خلال تحديد مؤشرات الأداء الرئيسية القابلة للقياس الكمي لقياس نجاح الخطة.</a:t>
            </a:r>
          </a:p>
        </p:txBody>
      </p:sp>
    </p:spTree>
    <p:extLst>
      <p:ext uri="{BB962C8B-B14F-4D97-AF65-F5344CB8AC3E}">
        <p14:creationId xmlns:p14="http://schemas.microsoft.com/office/powerpoint/2010/main" val="3593906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94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B63EBA9E-EE72-7213-FC16-C8A4C8AEE25B}"/>
              </a:ext>
            </a:extLst>
          </p:cNvPr>
          <p:cNvSpPr/>
          <p:nvPr/>
        </p:nvSpPr>
        <p:spPr>
          <a:xfrm>
            <a:off x="875071" y="1500169"/>
            <a:ext cx="10750701" cy="4401205"/>
          </a:xfrm>
          <a:prstGeom prst="rect">
            <a:avLst/>
          </a:prstGeom>
        </p:spPr>
        <p:txBody>
          <a:bodyPr wrap="square">
            <a:spAutoFit/>
          </a:bodyPr>
          <a:lstStyle/>
          <a:p>
            <a:pPr algn="r" rtl="1">
              <a:buClr>
                <a:srgbClr val="000000"/>
              </a:buClr>
              <a:buFont typeface="Arial"/>
              <a:buNone/>
            </a:pPr>
            <a:r>
              <a:rPr lang="ar-EG" sz="2800" b="1" kern="0" dirty="0">
                <a:solidFill>
                  <a:srgbClr val="000000"/>
                </a:solidFill>
                <a:latin typeface="maidan"/>
                <a:sym typeface="Arial"/>
              </a:rPr>
              <a:t>الخطوة الثانية: تشكيل فريق التغيير</a:t>
            </a:r>
          </a:p>
          <a:p>
            <a:pPr algn="r" rtl="1">
              <a:buClr>
                <a:srgbClr val="000000"/>
              </a:buClr>
              <a:buFont typeface="Arial"/>
              <a:buNone/>
            </a:pPr>
            <a:r>
              <a:rPr lang="ar-EG" sz="2800" kern="0" dirty="0">
                <a:solidFill>
                  <a:srgbClr val="2C2F34"/>
                </a:solidFill>
                <a:latin typeface="Amiri"/>
                <a:sym typeface="Arial"/>
              </a:rPr>
              <a:t>فيما يلي اقتراحات لمساعدتك في بناء فريق والحصول على دعم للخطة والموارد اللازمة:</a:t>
            </a:r>
          </a:p>
          <a:p>
            <a:pPr algn="r" rtl="1">
              <a:buClr>
                <a:srgbClr val="000000"/>
              </a:buClr>
              <a:buFont typeface="Arial" panose="020B0604020202020204" pitchFamily="34" charset="0"/>
              <a:buChar char="•"/>
            </a:pPr>
            <a:r>
              <a:rPr lang="ar-EG" sz="2800" b="1" kern="0" dirty="0">
                <a:solidFill>
                  <a:srgbClr val="2C2F34"/>
                </a:solidFill>
                <a:latin typeface="Amiri"/>
                <a:sym typeface="Arial"/>
              </a:rPr>
              <a:t>اكتساب دعم أصحاب المصلحة</a:t>
            </a:r>
            <a:r>
              <a:rPr lang="ar-EG" sz="2800" kern="0" dirty="0">
                <a:solidFill>
                  <a:srgbClr val="2C2F34"/>
                </a:solidFill>
                <a:latin typeface="Amiri"/>
                <a:sym typeface="Arial"/>
              </a:rPr>
              <a:t>: بما ان كل تغيير في الأعمال يشمل أصحاب المصلحة، لذا كقائد عمل مميز عليك الحصول على دعمهم لخطتك، خاصة فيما يتعلق بالحوافز والموارد، لزيادة فرصك في النجاح.</a:t>
            </a:r>
          </a:p>
          <a:p>
            <a:pPr algn="r" rtl="1">
              <a:buClr>
                <a:srgbClr val="000000"/>
              </a:buClr>
              <a:buFont typeface="Arial" panose="020B0604020202020204" pitchFamily="34" charset="0"/>
              <a:buChar char="•"/>
            </a:pPr>
            <a:r>
              <a:rPr lang="ar-EG" sz="2800" b="1" kern="0" dirty="0">
                <a:solidFill>
                  <a:srgbClr val="2C2F34"/>
                </a:solidFill>
                <a:latin typeface="Amiri"/>
                <a:sym typeface="Arial"/>
              </a:rPr>
              <a:t>تشكيل فريق عمل</a:t>
            </a:r>
            <a:r>
              <a:rPr lang="ar-EG" sz="2800" kern="0" dirty="0">
                <a:solidFill>
                  <a:srgbClr val="2C2F34"/>
                </a:solidFill>
                <a:latin typeface="Amiri"/>
                <a:sym typeface="Arial"/>
              </a:rPr>
              <a:t>: قم بتطوير فريق عمل لقيادة خطة إدارة التغيير، على أن يشمل أعضاء الفريق أشخاصًا في أدوار قيادية يمكنها تثقيف بقية الفريق بشأن التغييرات بالإضافة إلى تقديم الدعم والإجابة على الأسئلة.</a:t>
            </a:r>
          </a:p>
          <a:p>
            <a:pPr algn="r" rtl="1">
              <a:buClr>
                <a:srgbClr val="000000"/>
              </a:buClr>
              <a:buFont typeface="Arial" panose="020B0604020202020204" pitchFamily="34" charset="0"/>
              <a:buChar char="•"/>
            </a:pPr>
            <a:r>
              <a:rPr lang="ar-EG" sz="2800" b="1" kern="0" dirty="0">
                <a:solidFill>
                  <a:srgbClr val="2C2F34"/>
                </a:solidFill>
                <a:latin typeface="Amiri"/>
                <a:sym typeface="Arial"/>
              </a:rPr>
              <a:t>تحديد الموارد الضرورية</a:t>
            </a:r>
            <a:r>
              <a:rPr lang="ar-EG" sz="2800" kern="0" dirty="0">
                <a:solidFill>
                  <a:srgbClr val="2C2F34"/>
                </a:solidFill>
                <a:latin typeface="Amiri"/>
                <a:sym typeface="Arial"/>
              </a:rPr>
              <a:t>: حدِّدْ الموارد الضرورية مقدمًا حتى تتجنب التأخير أثناء مرحلة التنفيذ.</a:t>
            </a:r>
          </a:p>
        </p:txBody>
      </p:sp>
    </p:spTree>
    <p:extLst>
      <p:ext uri="{BB962C8B-B14F-4D97-AF65-F5344CB8AC3E}">
        <p14:creationId xmlns:p14="http://schemas.microsoft.com/office/powerpoint/2010/main" val="3259470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481" y="1288026"/>
            <a:ext cx="1193736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CF09423-476A-4224-2FE0-768498051076}"/>
              </a:ext>
            </a:extLst>
          </p:cNvPr>
          <p:cNvSpPr/>
          <p:nvPr/>
        </p:nvSpPr>
        <p:spPr>
          <a:xfrm>
            <a:off x="0" y="1500169"/>
            <a:ext cx="11937363" cy="4401205"/>
          </a:xfrm>
          <a:prstGeom prst="rect">
            <a:avLst/>
          </a:prstGeom>
        </p:spPr>
        <p:txBody>
          <a:bodyPr wrap="square">
            <a:spAutoFit/>
          </a:bodyPr>
          <a:lstStyle/>
          <a:p>
            <a:pPr algn="r" rtl="1">
              <a:buClr>
                <a:srgbClr val="000000"/>
              </a:buClr>
              <a:buFont typeface="Arial"/>
              <a:buNone/>
            </a:pPr>
            <a:r>
              <a:rPr lang="ar-EG" sz="2800" b="1" kern="0" dirty="0">
                <a:solidFill>
                  <a:srgbClr val="000000"/>
                </a:solidFill>
                <a:latin typeface="maidan"/>
                <a:sym typeface="Arial"/>
              </a:rPr>
              <a:t>الخطوة الثالثة: تطوير الخطة</a:t>
            </a:r>
          </a:p>
          <a:p>
            <a:pPr algn="r" rtl="1">
              <a:buClr>
                <a:srgbClr val="000000"/>
              </a:buClr>
              <a:buFont typeface="Arial"/>
              <a:buNone/>
            </a:pPr>
            <a:r>
              <a:rPr lang="ar-EG" sz="2800" kern="0" dirty="0">
                <a:solidFill>
                  <a:srgbClr val="2C2F34"/>
                </a:solidFill>
                <a:latin typeface="Amiri"/>
                <a:sym typeface="Arial"/>
              </a:rPr>
              <a:t>في هذه الخطوة، يتحول التخطيط إلى خارطة طريق موثقة تقع في قلب عملية إدارة  التغيير كذلك يجب أن تتضمن التالي:</a:t>
            </a:r>
          </a:p>
          <a:p>
            <a:pPr algn="r" rtl="1">
              <a:buClr>
                <a:srgbClr val="000000"/>
              </a:buClr>
              <a:buFont typeface="Arial" panose="020B0604020202020204" pitchFamily="34" charset="0"/>
              <a:buChar char="•"/>
            </a:pPr>
            <a:r>
              <a:rPr lang="ar-EG" sz="2800" b="1" kern="0" dirty="0">
                <a:solidFill>
                  <a:srgbClr val="2C2F34"/>
                </a:solidFill>
                <a:latin typeface="Amiri"/>
                <a:sym typeface="Arial"/>
              </a:rPr>
              <a:t>إنشاء قائمة مهام</a:t>
            </a:r>
            <a:r>
              <a:rPr lang="ar-EG" sz="2800" kern="0" dirty="0">
                <a:solidFill>
                  <a:srgbClr val="2C2F34"/>
                </a:solidFill>
                <a:latin typeface="Amiri"/>
                <a:sym typeface="Arial"/>
              </a:rPr>
              <a:t>: يجب أن يتضمن إنشاء هذه القائمة تعليقات من </a:t>
            </a:r>
            <a:r>
              <a:rPr lang="ar-EG" sz="2800" b="1" kern="0" dirty="0">
                <a:solidFill>
                  <a:srgbClr val="0000FB"/>
                </a:solidFill>
                <a:latin typeface="Amiri"/>
                <a:sym typeface="Arial"/>
              </a:rPr>
              <a:t> </a:t>
            </a:r>
            <a:r>
              <a:rPr lang="ar-EG" sz="2800" b="1" kern="0" dirty="0">
                <a:solidFill>
                  <a:srgbClr val="000000">
                    <a:lumMod val="65000"/>
                    <a:lumOff val="35000"/>
                  </a:srgbClr>
                </a:solidFill>
                <a:latin typeface="Amiri"/>
                <a:sym typeface="Arial"/>
              </a:rPr>
              <a:t>فريق عمل </a:t>
            </a:r>
            <a:r>
              <a:rPr lang="ar-EG" sz="2800" kern="0" dirty="0">
                <a:solidFill>
                  <a:srgbClr val="2C2F34"/>
                </a:solidFill>
                <a:latin typeface="Amiri"/>
                <a:sym typeface="Arial"/>
              </a:rPr>
              <a:t>وأصحاب المصلحة، ومكونات الاتصال.</a:t>
            </a:r>
          </a:p>
          <a:p>
            <a:pPr algn="r" rtl="1">
              <a:buClr>
                <a:srgbClr val="000000"/>
              </a:buClr>
              <a:buFont typeface="Arial" panose="020B0604020202020204" pitchFamily="34" charset="0"/>
              <a:buChar char="•"/>
            </a:pPr>
            <a:r>
              <a:rPr lang="ar-EG" sz="2800" b="1" kern="0" dirty="0">
                <a:solidFill>
                  <a:srgbClr val="2C2F34"/>
                </a:solidFill>
                <a:latin typeface="Amiri"/>
                <a:sym typeface="Arial"/>
              </a:rPr>
              <a:t>تطوير جدول زمني</a:t>
            </a:r>
            <a:r>
              <a:rPr lang="ar-EG" sz="2800" kern="0" dirty="0">
                <a:solidFill>
                  <a:srgbClr val="2C2F34"/>
                </a:solidFill>
                <a:latin typeface="Amiri"/>
                <a:sym typeface="Arial"/>
              </a:rPr>
              <a:t>: قم بتعيين عنصر وقت لكل مهمة في قائمة المهام. وكذلك حدد المهام التي يمكن إنجازها بعد حدوث التغييرات، والتي يجب إكمالها مسبقًا لتحديد الأولويات وفقًا لذلك.</a:t>
            </a:r>
          </a:p>
          <a:p>
            <a:pPr algn="r" rtl="1">
              <a:buClr>
                <a:srgbClr val="000000"/>
              </a:buClr>
              <a:buFont typeface="Arial" panose="020B0604020202020204" pitchFamily="34" charset="0"/>
              <a:buChar char="•"/>
            </a:pPr>
            <a:r>
              <a:rPr lang="ar-EG" sz="2800" b="1" kern="0" dirty="0">
                <a:solidFill>
                  <a:srgbClr val="2C2F34"/>
                </a:solidFill>
                <a:latin typeface="Amiri"/>
                <a:sym typeface="Arial"/>
              </a:rPr>
              <a:t>استخدام أدوات إدارة المشاريع:</a:t>
            </a:r>
            <a:r>
              <a:rPr lang="ar-EG" sz="2800" kern="0" dirty="0">
                <a:solidFill>
                  <a:srgbClr val="2C2F34"/>
                </a:solidFill>
                <a:latin typeface="Amiri"/>
                <a:sym typeface="Arial"/>
              </a:rPr>
              <a:t> يمكنك إنشاء قوائم مهام، وتعيين أعضاء الفريق والموارد، وتتبع التقدم داخل البرنامج، مما يجعل من السهل معرفة ما إذا كنت على المسار الصحيح وكذلك إبلاغ أصحاب المصلحة بحالتك.</a:t>
            </a:r>
          </a:p>
        </p:txBody>
      </p:sp>
    </p:spTree>
    <p:extLst>
      <p:ext uri="{BB962C8B-B14F-4D97-AF65-F5344CB8AC3E}">
        <p14:creationId xmlns:p14="http://schemas.microsoft.com/office/powerpoint/2010/main" val="1046738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800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4156FC09-4D21-5F9C-7487-EE505C302E05}"/>
              </a:ext>
            </a:extLst>
          </p:cNvPr>
          <p:cNvSpPr/>
          <p:nvPr/>
        </p:nvSpPr>
        <p:spPr>
          <a:xfrm>
            <a:off x="306677" y="1500169"/>
            <a:ext cx="11502867" cy="4401205"/>
          </a:xfrm>
          <a:prstGeom prst="rect">
            <a:avLst/>
          </a:prstGeom>
        </p:spPr>
        <p:txBody>
          <a:bodyPr wrap="square">
            <a:spAutoFit/>
          </a:bodyPr>
          <a:lstStyle/>
          <a:p>
            <a:pPr algn="r" rtl="1">
              <a:buClr>
                <a:srgbClr val="000000"/>
              </a:buClr>
              <a:buFont typeface="Arial"/>
              <a:buNone/>
            </a:pPr>
            <a:r>
              <a:rPr lang="ar-EG" sz="2800" b="1" kern="0" dirty="0">
                <a:solidFill>
                  <a:srgbClr val="000000"/>
                </a:solidFill>
                <a:latin typeface="maidan"/>
                <a:sym typeface="Arial"/>
              </a:rPr>
              <a:t>الخطوة الرابعة: تنفيذ الخطة</a:t>
            </a:r>
          </a:p>
          <a:p>
            <a:pPr algn="r" rtl="1">
              <a:buClr>
                <a:srgbClr val="000000"/>
              </a:buClr>
              <a:buFont typeface="Arial"/>
              <a:buNone/>
            </a:pPr>
            <a:r>
              <a:rPr lang="ar-EG" sz="2800" kern="0" dirty="0">
                <a:solidFill>
                  <a:srgbClr val="2C2F34"/>
                </a:solidFill>
                <a:latin typeface="Amiri"/>
                <a:sym typeface="Arial"/>
              </a:rPr>
              <a:t>نظرًا لأن المشكلات يمكن أن تظهر أثناء تنفيذ خطة إدارة التغيير</a:t>
            </a:r>
            <a:r>
              <a:rPr lang="ar-EG" sz="2800" b="1" kern="0" dirty="0">
                <a:solidFill>
                  <a:srgbClr val="2C2F34"/>
                </a:solidFill>
                <a:latin typeface="Amiri"/>
                <a:sym typeface="Arial"/>
              </a:rPr>
              <a:t>، فإليك بعض الاقتراحات للمساعدة:</a:t>
            </a:r>
            <a:endParaRPr lang="ar-EG" sz="2800" kern="0" dirty="0">
              <a:solidFill>
                <a:srgbClr val="2C2F34"/>
              </a:solidFill>
              <a:latin typeface="Amiri"/>
              <a:sym typeface="Arial"/>
            </a:endParaRPr>
          </a:p>
          <a:p>
            <a:pPr algn="r" rtl="1">
              <a:buClr>
                <a:srgbClr val="000000"/>
              </a:buClr>
              <a:buFont typeface="Arial" panose="020B0604020202020204" pitchFamily="34" charset="0"/>
              <a:buChar char="•"/>
            </a:pPr>
            <a:r>
              <a:rPr lang="ar-EG" sz="2800" b="1" kern="0" dirty="0">
                <a:solidFill>
                  <a:srgbClr val="2C2F34"/>
                </a:solidFill>
                <a:latin typeface="Amiri"/>
                <a:sym typeface="Arial"/>
              </a:rPr>
              <a:t>إنشاء عمليات صنع القرار</a:t>
            </a:r>
            <a:r>
              <a:rPr lang="ar-EG" sz="2800" kern="0" dirty="0">
                <a:solidFill>
                  <a:srgbClr val="2C2F34"/>
                </a:solidFill>
                <a:latin typeface="Amiri"/>
                <a:sym typeface="Arial"/>
              </a:rPr>
              <a:t>: عند ظهور المشكلات أثناء التنفيذ، يمكن أن يتأثر سير العمل مما يستلزم </a:t>
            </a:r>
            <a:r>
              <a:rPr lang="ar-EG" sz="2800" b="1" kern="0" dirty="0">
                <a:solidFill>
                  <a:srgbClr val="0000FB"/>
                </a:solidFill>
                <a:latin typeface="Amiri"/>
                <a:sym typeface="Arial"/>
              </a:rPr>
              <a:t>اتخاذ قرار </a:t>
            </a:r>
            <a:r>
              <a:rPr lang="ar-EG" sz="2800" kern="0" dirty="0">
                <a:solidFill>
                  <a:srgbClr val="2C2F34"/>
                </a:solidFill>
                <a:latin typeface="Amiri"/>
                <a:sym typeface="Arial"/>
              </a:rPr>
              <a:t>سريع للحل. لذلك، حدد الخطوط العريضة لعملية تساعد في حل هذه الأنواع من المشكلات بسرعة.</a:t>
            </a:r>
          </a:p>
          <a:p>
            <a:pPr algn="r" rtl="1">
              <a:buClr>
                <a:srgbClr val="000000"/>
              </a:buClr>
              <a:buFont typeface="Arial" panose="020B0604020202020204" pitchFamily="34" charset="0"/>
              <a:buChar char="•"/>
            </a:pPr>
            <a:r>
              <a:rPr lang="ar-EG" sz="2800" b="1" kern="0" dirty="0">
                <a:solidFill>
                  <a:srgbClr val="2C2F34"/>
                </a:solidFill>
                <a:latin typeface="Amiri"/>
                <a:sym typeface="Arial"/>
              </a:rPr>
              <a:t>التعامل مع مقاومة التغيير</a:t>
            </a:r>
            <a:r>
              <a:rPr lang="ar-EG" sz="2800" kern="0" dirty="0">
                <a:solidFill>
                  <a:srgbClr val="2C2F34"/>
                </a:solidFill>
                <a:latin typeface="Amiri"/>
                <a:sym typeface="Arial"/>
              </a:rPr>
              <a:t>: لمواجهة مقاومة التغيير بشكل فعال، احصل على أكبر قدر من مشاركة الموظفين في التغيير وكن شفافًا  ومتواصلاً قدر الإمكان منذ البداية.</a:t>
            </a:r>
          </a:p>
          <a:p>
            <a:pPr algn="r" rtl="1">
              <a:buClr>
                <a:srgbClr val="000000"/>
              </a:buClr>
              <a:buFont typeface="Arial" panose="020B0604020202020204" pitchFamily="34" charset="0"/>
              <a:buChar char="•"/>
            </a:pPr>
            <a:r>
              <a:rPr lang="ar-EG" sz="2800" b="1" kern="0" dirty="0">
                <a:solidFill>
                  <a:srgbClr val="2C2F34"/>
                </a:solidFill>
                <a:latin typeface="Amiri"/>
                <a:sym typeface="Arial"/>
              </a:rPr>
              <a:t>تطوير الدافع</a:t>
            </a:r>
            <a:r>
              <a:rPr lang="ar-EG" sz="2800" kern="0" dirty="0">
                <a:solidFill>
                  <a:srgbClr val="2C2F34"/>
                </a:solidFill>
                <a:latin typeface="Amiri"/>
                <a:sym typeface="Arial"/>
              </a:rPr>
              <a:t>: قدم حوافز لتبنِّي التغيير حتى تبني الثقة داخل المنظمة بأن التحول إيجابي. لأنه من خلال بناء الدافع وراء التغيير بهذه الطريقة، فإنه يسخر الطاقة العاطفية لأعضاء الفريق، ويخلق استعدادًا ثقافيًا لقبول التغيير الذي يستمر في النمو.</a:t>
            </a:r>
          </a:p>
        </p:txBody>
      </p:sp>
    </p:spTree>
    <p:extLst>
      <p:ext uri="{BB962C8B-B14F-4D97-AF65-F5344CB8AC3E}">
        <p14:creationId xmlns:p14="http://schemas.microsoft.com/office/powerpoint/2010/main" val="1305156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6981" y="1288026"/>
            <a:ext cx="11760381"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65A0E82-2DE4-B211-D4B6-EBFE95FA3DAA}"/>
              </a:ext>
            </a:extLst>
          </p:cNvPr>
          <p:cNvSpPr/>
          <p:nvPr/>
        </p:nvSpPr>
        <p:spPr>
          <a:xfrm>
            <a:off x="-125364" y="1500169"/>
            <a:ext cx="11937363" cy="4247317"/>
          </a:xfrm>
          <a:prstGeom prst="rect">
            <a:avLst/>
          </a:prstGeom>
        </p:spPr>
        <p:txBody>
          <a:bodyPr wrap="square">
            <a:spAutoFit/>
          </a:bodyPr>
          <a:lstStyle/>
          <a:p>
            <a:pPr algn="r" rtl="1">
              <a:buClr>
                <a:srgbClr val="000000"/>
              </a:buClr>
              <a:buFont typeface="Arial"/>
              <a:buNone/>
            </a:pPr>
            <a:r>
              <a:rPr lang="ar-EG" sz="3000" b="1" kern="0" dirty="0">
                <a:solidFill>
                  <a:srgbClr val="000000"/>
                </a:solidFill>
                <a:latin typeface="maidan"/>
                <a:sym typeface="Arial"/>
              </a:rPr>
              <a:t>الخطوة الخامسة: التعزيز</a:t>
            </a:r>
          </a:p>
          <a:p>
            <a:pPr algn="r" rtl="1">
              <a:buClr>
                <a:srgbClr val="000000"/>
              </a:buClr>
              <a:buFont typeface="Arial"/>
              <a:buNone/>
            </a:pPr>
            <a:r>
              <a:rPr lang="ar-EG" sz="3000" kern="0" dirty="0">
                <a:solidFill>
                  <a:srgbClr val="2C2F34"/>
                </a:solidFill>
                <a:latin typeface="Amiri"/>
                <a:sym typeface="Arial"/>
              </a:rPr>
              <a:t>لتشجيع الموظفين على الاستمرار في نقل سلوكياتهم ومواقفهم وتدفقات العمل إلى النماذج الجديدة، قم بتنفيذ عملية التعزيز. إليك </a:t>
            </a:r>
            <a:r>
              <a:rPr lang="ar-EG" sz="3000" b="1" kern="0" dirty="0">
                <a:solidFill>
                  <a:srgbClr val="2C2F34"/>
                </a:solidFill>
                <a:latin typeface="Amiri"/>
                <a:sym typeface="Arial"/>
              </a:rPr>
              <a:t>بعض النصائح لمساعدتك في تطوير نموذج تعزيز لتبنِّي الموظفين للتغيير:</a:t>
            </a:r>
            <a:endParaRPr lang="ar-EG" sz="3000" kern="0" dirty="0">
              <a:solidFill>
                <a:srgbClr val="2C2F34"/>
              </a:solidFill>
              <a:latin typeface="Amiri"/>
              <a:sym typeface="Arial"/>
            </a:endParaRPr>
          </a:p>
          <a:p>
            <a:pPr algn="r" rtl="1">
              <a:buClr>
                <a:srgbClr val="000000"/>
              </a:buClr>
              <a:buFont typeface="Arial" panose="020B0604020202020204" pitchFamily="34" charset="0"/>
              <a:buChar char="•"/>
            </a:pPr>
            <a:r>
              <a:rPr lang="ar-EG" sz="3000" b="1" kern="0" dirty="0">
                <a:solidFill>
                  <a:srgbClr val="2C2F34"/>
                </a:solidFill>
                <a:latin typeface="Amiri"/>
                <a:sym typeface="Arial"/>
              </a:rPr>
              <a:t>تقديم حوافز إيجابية</a:t>
            </a:r>
            <a:r>
              <a:rPr lang="ar-EG" sz="3000" kern="0" dirty="0">
                <a:solidFill>
                  <a:srgbClr val="2C2F34"/>
                </a:solidFill>
                <a:latin typeface="Amiri"/>
                <a:sym typeface="Arial"/>
              </a:rPr>
              <a:t>: يعتبر تقديم حوافز إيجابية أكثر فعالية، لا سيما إذا كانت متوافقة بشكل طبيعي مع التغيير. على سبيل المثال، تعديل خطط الأداء لمكافأة الموظفين على تبنِّي التغييرات.</a:t>
            </a:r>
          </a:p>
          <a:p>
            <a:pPr algn="r" rtl="1">
              <a:buClr>
                <a:srgbClr val="000000"/>
              </a:buClr>
              <a:buFont typeface="Arial" panose="020B0604020202020204" pitchFamily="34" charset="0"/>
              <a:buChar char="•"/>
            </a:pPr>
            <a:r>
              <a:rPr lang="ar-EG" sz="3000" b="1" kern="0" dirty="0">
                <a:solidFill>
                  <a:srgbClr val="2C2F34"/>
                </a:solidFill>
                <a:latin typeface="Amiri"/>
                <a:sym typeface="Arial"/>
              </a:rPr>
              <a:t>المراجعة والتكيُّف</a:t>
            </a:r>
            <a:r>
              <a:rPr lang="ar-EG" sz="3000" kern="0" dirty="0">
                <a:solidFill>
                  <a:srgbClr val="2C2F34"/>
                </a:solidFill>
                <a:latin typeface="Amiri"/>
                <a:sym typeface="Arial"/>
              </a:rPr>
              <a:t>: راجع بانتظام تقدم الفريق نحو تبنِّي التغييرات، وكن مستعدًا لإجراء المزيد من التعديلات إذا لم يصل التخطيط الأولي إلى الحل الأمثل. يؤدي ذلك إلى زيادة قبول الفريق وثقته وتكيُّفه في جميع مراحل عملية الانتقال.</a:t>
            </a:r>
          </a:p>
        </p:txBody>
      </p:sp>
    </p:spTree>
    <p:extLst>
      <p:ext uri="{BB962C8B-B14F-4D97-AF65-F5344CB8AC3E}">
        <p14:creationId xmlns:p14="http://schemas.microsoft.com/office/powerpoint/2010/main" val="2723262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الرابعة قيادة التغيرات</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641336" y="1500169"/>
            <a:ext cx="9649072" cy="4524315"/>
          </a:xfrm>
          <a:prstGeom prst="rect">
            <a:avLst/>
          </a:prstGeom>
          <a:noFill/>
        </p:spPr>
        <p:txBody>
          <a:bodyPr wrap="square">
            <a:spAutoFit/>
          </a:bodyPr>
          <a:lstStyle/>
          <a:p>
            <a:pPr algn="r" rtl="1">
              <a:buClr>
                <a:srgbClr val="000000"/>
              </a:buClr>
              <a:buFont typeface="Arial"/>
              <a:buNone/>
              <a:defRPr/>
            </a:pPr>
            <a:r>
              <a:rPr lang="ar-EG" sz="3200" kern="0" dirty="0">
                <a:solidFill>
                  <a:srgbClr val="000000"/>
                </a:solidFill>
                <a:latin typeface="Arial"/>
                <a:cs typeface="AL-Mohanad Bold" pitchFamily="2" charset="-78"/>
                <a:sym typeface="Arial"/>
              </a:rPr>
              <a:t> ملخص المحاضرة : تناولنا </a:t>
            </a:r>
          </a:p>
          <a:p>
            <a:pPr marL="457200" indent="-457200" algn="r" rtl="1">
              <a:buClr>
                <a:srgbClr val="000000"/>
              </a:buClr>
              <a:buFont typeface="Wingdings" panose="05000000000000000000" pitchFamily="2" charset="2"/>
              <a:buChar char="q"/>
              <a:defRPr/>
            </a:pPr>
            <a:r>
              <a:rPr lang="ar-EG" sz="3200" kern="0" dirty="0">
                <a:solidFill>
                  <a:srgbClr val="4472C4"/>
                </a:solidFill>
                <a:latin typeface="Arial"/>
                <a:cs typeface="AL-Mohanad Bold" pitchFamily="2" charset="-78"/>
                <a:sym typeface="Arial"/>
              </a:rPr>
              <a:t>المدخل المفاهيمي عن إدارة التغيير ( مفهومه – أهميته – مستوياته)</a:t>
            </a:r>
            <a:endParaRPr lang="en-GB" sz="3200" kern="0" dirty="0">
              <a:solidFill>
                <a:srgbClr val="4472C4"/>
              </a:solidFill>
              <a:latin typeface="Arial"/>
              <a:cs typeface="AL-Mohanad Bold" pitchFamily="2" charset="-78"/>
              <a:sym typeface="Arial"/>
            </a:endParaRPr>
          </a:p>
          <a:p>
            <a:pPr marL="457200" indent="-457200" algn="r" rtl="1">
              <a:buClr>
                <a:srgbClr val="000000"/>
              </a:buClr>
              <a:buFont typeface="Wingdings" panose="05000000000000000000" pitchFamily="2" charset="2"/>
              <a:buChar char="q"/>
              <a:defRPr/>
            </a:pPr>
            <a:r>
              <a:rPr lang="ar-SA" sz="3200" kern="0" dirty="0">
                <a:solidFill>
                  <a:srgbClr val="4472C4"/>
                </a:solidFill>
                <a:latin typeface="Arial"/>
                <a:cs typeface="AL-Mohanad Bold" pitchFamily="2" charset="-78"/>
                <a:sym typeface="Arial"/>
              </a:rPr>
              <a:t>مفهوم مقاومة التغيير.</a:t>
            </a:r>
          </a:p>
          <a:p>
            <a:pPr marL="457200" indent="-457200" algn="r" rtl="1">
              <a:buClr>
                <a:srgbClr val="000000"/>
              </a:buClr>
              <a:buFont typeface="Wingdings" panose="05000000000000000000" pitchFamily="2" charset="2"/>
              <a:buChar char="q"/>
              <a:defRPr/>
            </a:pPr>
            <a:r>
              <a:rPr lang="ar-SA" sz="3200" kern="0" dirty="0">
                <a:solidFill>
                  <a:srgbClr val="4472C4"/>
                </a:solidFill>
                <a:latin typeface="Arial"/>
                <a:cs typeface="AL-Mohanad Bold" pitchFamily="2" charset="-78"/>
                <a:sym typeface="Arial"/>
              </a:rPr>
              <a:t>السلوك المتوقع من الفرد تجاه التغيير</a:t>
            </a:r>
          </a:p>
          <a:p>
            <a:pPr marL="457200" indent="-457200" algn="r" rtl="1">
              <a:buClr>
                <a:srgbClr val="000000"/>
              </a:buClr>
              <a:buFont typeface="Wingdings" panose="05000000000000000000" pitchFamily="2" charset="2"/>
              <a:buChar char="q"/>
              <a:defRPr/>
            </a:pPr>
            <a:r>
              <a:rPr lang="ar-SA" sz="3200" kern="0" dirty="0">
                <a:solidFill>
                  <a:srgbClr val="4472C4"/>
                </a:solidFill>
                <a:latin typeface="Arial"/>
                <a:cs typeface="AL-Mohanad Bold" pitchFamily="2" charset="-78"/>
                <a:sym typeface="Arial"/>
              </a:rPr>
              <a:t>المظاهر السلوكية لمقاومة التغيير</a:t>
            </a:r>
          </a:p>
          <a:p>
            <a:pPr marL="457200" indent="-457200" algn="r" rtl="1">
              <a:buClr>
                <a:srgbClr val="000000"/>
              </a:buClr>
              <a:buFont typeface="Wingdings" panose="05000000000000000000" pitchFamily="2" charset="2"/>
              <a:buChar char="q"/>
              <a:defRPr/>
            </a:pPr>
            <a:r>
              <a:rPr lang="ar-SA" sz="3200" kern="0" dirty="0">
                <a:solidFill>
                  <a:srgbClr val="4472C4"/>
                </a:solidFill>
                <a:latin typeface="Arial"/>
                <a:cs typeface="AL-Mohanad Bold" pitchFamily="2" charset="-78"/>
                <a:sym typeface="Arial"/>
              </a:rPr>
              <a:t>درجات  مقاومة  التغيير  في المنظمات</a:t>
            </a:r>
          </a:p>
          <a:p>
            <a:pPr marL="457200" indent="-457200" algn="r" rtl="1">
              <a:buClr>
                <a:srgbClr val="000000"/>
              </a:buClr>
              <a:buFont typeface="Wingdings" panose="05000000000000000000" pitchFamily="2" charset="2"/>
              <a:buChar char="q"/>
              <a:defRPr/>
            </a:pPr>
            <a:r>
              <a:rPr lang="ar-SA" sz="3200" kern="0" dirty="0">
                <a:solidFill>
                  <a:srgbClr val="4472C4"/>
                </a:solidFill>
                <a:latin typeface="Arial"/>
                <a:cs typeface="AL-Mohanad Bold" pitchFamily="2" charset="-78"/>
                <a:sym typeface="Arial"/>
              </a:rPr>
              <a:t>ردود الافعال على التغيير.</a:t>
            </a:r>
          </a:p>
          <a:p>
            <a:pPr marL="457200" indent="-457200" algn="r" rtl="1">
              <a:buClr>
                <a:srgbClr val="000000"/>
              </a:buClr>
              <a:buFont typeface="Wingdings" panose="05000000000000000000" pitchFamily="2" charset="2"/>
              <a:buChar char="q"/>
              <a:defRPr/>
            </a:pPr>
            <a:r>
              <a:rPr lang="ar-SA" sz="3200" kern="0" dirty="0">
                <a:solidFill>
                  <a:srgbClr val="4472C4"/>
                </a:solidFill>
                <a:latin typeface="Arial"/>
                <a:cs typeface="AL-Mohanad Bold" pitchFamily="2" charset="-78"/>
                <a:sym typeface="Arial"/>
              </a:rPr>
              <a:t>اسباب مقاومة التغيير</a:t>
            </a:r>
          </a:p>
          <a:p>
            <a:pPr marL="457200" indent="-457200" algn="r" rtl="1">
              <a:buClr>
                <a:srgbClr val="000000"/>
              </a:buClr>
              <a:buFont typeface="Wingdings" panose="05000000000000000000" pitchFamily="2" charset="2"/>
              <a:buChar char="q"/>
              <a:defRPr/>
            </a:pPr>
            <a:r>
              <a:rPr lang="ar-SA" sz="3200" kern="0" dirty="0">
                <a:solidFill>
                  <a:srgbClr val="4472C4"/>
                </a:solidFill>
                <a:latin typeface="Arial"/>
                <a:cs typeface="AL-Mohanad Bold" pitchFamily="2" charset="-78"/>
                <a:sym typeface="Arial"/>
              </a:rPr>
              <a:t>العوامل التي تزيد من مقاومة التغيير</a:t>
            </a:r>
          </a:p>
        </p:txBody>
      </p:sp>
    </p:spTree>
    <p:extLst>
      <p:ext uri="{BB962C8B-B14F-4D97-AF65-F5344CB8AC3E}">
        <p14:creationId xmlns:p14="http://schemas.microsoft.com/office/powerpoint/2010/main" val="1057792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196731" y="1396057"/>
            <a:ext cx="9947930" cy="43262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FFF"/>
        </a:solidFill>
        <a:ln w="12700" cap="flat" cmpd="sng">
          <a:solidFill>
            <a:srgbClr val="8E5A6D"/>
          </a:solidFill>
          <a:prstDash val="solid"/>
          <a:miter lim="800000"/>
          <a:headEnd type="none" w="sm" len="sm"/>
          <a:tailEnd type="none" w="sm" len="sm"/>
        </a:ln>
      </a:spPr>
      <a:bodyPr spcFirstLastPara="1" wrap="square" lIns="91425" tIns="45700" rIns="91425" bIns="45700" anchor="ctr" anchorCtr="0">
        <a:noAutofit/>
      </a:bodyPr>
      <a:lstStyle>
        <a:defPPr marL="0" marR="0" indent="0" algn="ctr" defTabSz="914400" eaLnBrk="1" fontAlgn="auto" latinLnBrk="0" hangingPunct="1">
          <a:lnSpc>
            <a:spcPct val="100000"/>
          </a:lnSpc>
          <a:spcBef>
            <a:spcPts val="0"/>
          </a:spcBef>
          <a:spcAft>
            <a:spcPts val="0"/>
          </a:spcAft>
          <a:buClr>
            <a:srgbClr val="000000"/>
          </a:buClr>
          <a:buSzTx/>
          <a:buFont typeface="Arial"/>
          <a:buNone/>
          <a:tabLst/>
          <a:defRPr kumimoji="0" sz="2800" b="1" i="0" u="none" strike="noStrike" kern="0" cap="none" spc="0" normalizeH="0" baseline="0" noProof="0" dirty="0" smtClean="0">
            <a:ln>
              <a:noFill/>
            </a:ln>
            <a:solidFill>
              <a:srgbClr val="2D3956"/>
            </a:solidFill>
            <a:effectLst/>
            <a:uLnTx/>
            <a:uFillTx/>
            <a:latin typeface="Tajawal Medium"/>
            <a:cs typeface="Tajawal Medium"/>
            <a:sym typeface="Tajawal Medium"/>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3769</Words>
  <Application>Microsoft Office PowerPoint</Application>
  <PresentationFormat>Widescreen</PresentationFormat>
  <Paragraphs>367</Paragraphs>
  <Slides>43</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Amiri</vt:lpstr>
      <vt:lpstr>-apple-system</vt:lpstr>
      <vt:lpstr>Arial</vt:lpstr>
      <vt:lpstr>Calibri</vt:lpstr>
      <vt:lpstr>Calibri Light</vt:lpstr>
      <vt:lpstr>Gill Sans MT</vt:lpstr>
      <vt:lpstr>maidan</vt:lpstr>
      <vt:lpstr>Simplified Arabic</vt:lpstr>
      <vt:lpstr>Tajawal Medium</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مصطفى محمد عبدالمعبود راشد</dc:creator>
  <cp:lastModifiedBy>Mohammed</cp:lastModifiedBy>
  <cp:revision>4</cp:revision>
  <dcterms:created xsi:type="dcterms:W3CDTF">2023-09-14T23:46:14Z</dcterms:created>
  <dcterms:modified xsi:type="dcterms:W3CDTF">2023-10-13T10:16:31Z</dcterms:modified>
</cp:coreProperties>
</file>