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553" r:id="rId6"/>
    <p:sldId id="669" r:id="rId7"/>
    <p:sldId id="712" r:id="rId8"/>
    <p:sldId id="497" r:id="rId9"/>
    <p:sldId id="671" r:id="rId10"/>
    <p:sldId id="501" r:id="rId11"/>
    <p:sldId id="713" r:id="rId12"/>
    <p:sldId id="714" r:id="rId13"/>
    <p:sldId id="715" r:id="rId14"/>
    <p:sldId id="716" r:id="rId15"/>
    <p:sldId id="717" r:id="rId16"/>
    <p:sldId id="718" r:id="rId17"/>
    <p:sldId id="719" r:id="rId18"/>
    <p:sldId id="720" r:id="rId19"/>
    <p:sldId id="721" r:id="rId20"/>
    <p:sldId id="722" r:id="rId21"/>
    <p:sldId id="723" r:id="rId22"/>
    <p:sldId id="724" r:id="rId23"/>
    <p:sldId id="725" r:id="rId24"/>
    <p:sldId id="612" r:id="rId25"/>
    <p:sldId id="726" r:id="rId26"/>
    <p:sldId id="668" r:id="rId27"/>
    <p:sldId id="728" r:id="rId28"/>
    <p:sldId id="727" r:id="rId29"/>
    <p:sldId id="729" r:id="rId30"/>
    <p:sldId id="730" r:id="rId31"/>
    <p:sldId id="731" r:id="rId32"/>
    <p:sldId id="733" r:id="rId33"/>
    <p:sldId id="734" r:id="rId34"/>
    <p:sldId id="616" r:id="rId35"/>
    <p:sldId id="610" r:id="rId36"/>
    <p:sldId id="735" r:id="rId37"/>
    <p:sldId id="736" r:id="rId38"/>
    <p:sldId id="737" r:id="rId39"/>
    <p:sldId id="738" r:id="rId40"/>
    <p:sldId id="739" r:id="rId41"/>
    <p:sldId id="711" r:id="rId42"/>
    <p:sldId id="740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3"/>
            <p14:sldId id="669"/>
            <p14:sldId id="712"/>
            <p14:sldId id="497"/>
            <p14:sldId id="671"/>
            <p14:sldId id="501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612"/>
            <p14:sldId id="726"/>
            <p14:sldId id="668"/>
            <p14:sldId id="728"/>
            <p14:sldId id="727"/>
            <p14:sldId id="729"/>
            <p14:sldId id="730"/>
            <p14:sldId id="731"/>
            <p14:sldId id="733"/>
            <p14:sldId id="734"/>
            <p14:sldId id="616"/>
            <p14:sldId id="610"/>
            <p14:sldId id="735"/>
            <p14:sldId id="736"/>
            <p14:sldId id="737"/>
            <p14:sldId id="738"/>
            <p14:sldId id="739"/>
            <p14:sldId id="711"/>
            <p14:sldId id="74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203E5F"/>
    <a:srgbClr val="00AEEF"/>
    <a:srgbClr val="2D3956"/>
    <a:srgbClr val="669BBC"/>
    <a:srgbClr val="FFD200"/>
    <a:srgbClr val="000000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24A09D-280F-AD7F-B5B2-A8E359942EB2}" v="8" dt="2025-01-27T14:41:10.9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Hesham Mousli" userId="S::heshammousli@midocean.edu.km::ca939a49-9b95-47ac-a644-1cc98fb9eee2" providerId="AD" clId="Web-{4924A09D-280F-AD7F-B5B2-A8E359942EB2}"/>
    <pc:docChg chg="modSld">
      <pc:chgData name="Hesham Mousli" userId="S::heshammousli@midocean.edu.km::ca939a49-9b95-47ac-a644-1cc98fb9eee2" providerId="AD" clId="Web-{4924A09D-280F-AD7F-B5B2-A8E359942EB2}" dt="2025-01-27T14:41:10.877" v="2" actId="20577"/>
      <pc:docMkLst>
        <pc:docMk/>
      </pc:docMkLst>
      <pc:sldChg chg="modSp">
        <pc:chgData name="Hesham Mousli" userId="S::heshammousli@midocean.edu.km::ca939a49-9b95-47ac-a644-1cc98fb9eee2" providerId="AD" clId="Web-{4924A09D-280F-AD7F-B5B2-A8E359942EB2}" dt="2025-01-27T14:41:10.877" v="2" actId="20577"/>
        <pc:sldMkLst>
          <pc:docMk/>
          <pc:sldMk cId="3318473518" sldId="646"/>
        </pc:sldMkLst>
        <pc:spChg chg="mod">
          <ac:chgData name="Hesham Mousli" userId="S::heshammousli@midocean.edu.km::ca939a49-9b95-47ac-a644-1cc98fb9eee2" providerId="AD" clId="Web-{4924A09D-280F-AD7F-B5B2-A8E359942EB2}" dt="2025-01-27T14:41:10.877" v="2" actId="20577"/>
          <ac:spMkLst>
            <pc:docMk/>
            <pc:sldMk cId="3318473518" sldId="646"/>
            <ac:spMk id="4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181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264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CD6BE-D3CF-AF7B-B84D-49B5CEF90D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B1DF7A-5AA8-B596-AAD5-085363BB6E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EA2332-4019-7ED8-4D4A-60B9359931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91F059-3A09-1A2A-D36E-77D10940F9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2151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571DE-A38E-FA3D-8258-30FCA8C1E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A34574-29E5-F166-1FB8-DB7AD61423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54F52A-E85B-DD2A-E2CB-E5688CD345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049AE5-3C6B-7AA9-2F94-955AACC790E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655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DF14C5-A187-CA10-79AD-9B7E0530A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2DBF3D-9F20-4707-0A44-93D0CAC524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EC591B-81A2-2748-A65A-3FA5B98787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6672F5-F38A-B014-9C8B-10594D8045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0126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03DFBF-D6D9-D508-21D9-670A9A029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654916-24F7-E9FD-04E4-8E5C82AFA6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5618A9-1578-B36F-9697-8DCA574E56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0F077F-0C7C-AB25-469B-B0841EB8E2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727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729A8A-9255-E9EC-517F-7BB15774E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3F5B2F-5508-B31E-C543-E028360465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D41244-E937-EE67-9543-8DE2290DC1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3D20B1-1A93-78DE-2A6E-8EC86638F7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901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4B1D7-90D5-9E80-6EE6-6185F71565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C80965-5D3D-C6ED-55E7-D30AFC80ED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16D080-77CA-0674-EEB0-DF59E2F720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E70D5C-EAC6-8126-69E6-C1B06A4B41D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659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55FB00-271C-A180-C34A-E42E8A0E0F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A2A3ED-3805-692F-AC93-44063ED076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851212-9182-8BB0-A406-662EE9B1C1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C8D11F-7F8B-B71E-5B81-D299646516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7763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F5D4E8-83CF-A4CA-F892-9B190140F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CE4BCF-8FB2-330D-1DDC-21B136405B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390B3D-ED69-7087-1BEA-63698BC97F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CA2FAF-CF45-3651-DCE9-B079DAC0DC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0495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A89C8D-A88F-7F42-ECF5-6DFD7519C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635CB2-D1B9-82E3-7035-97135643C7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E6F2DD-1D65-422F-0F80-FB79B55F90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3622D-15A6-FFC5-C388-6CD51D5682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242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DD3C89-FECE-3E27-CC4E-A16836F1DE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9498D5-411B-0EC4-6179-DC03853F7E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74E05-7A43-59FB-E478-A2231B47F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0CE7DA-3F21-CCE6-AC89-666459F7C7C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3275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F53E7E-ECAF-3CBF-4CF6-0A263DBB3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1A6EEB-C092-E310-6B4A-020B8AC9F6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114955-1312-8837-BB3D-4AC3AAC920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77DFD5-8BE0-498B-9112-F72896C995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4805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EA7CBF-7D65-9756-8479-6A11D37E6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7AB8C9-81E5-0BFC-F811-1B8757BC0C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183379-B843-48D4-E6FF-A1963C186F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6E3EA2-974C-0D2C-2021-8AB69C59831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6943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9670A3-8EF6-F930-D4EF-20127F9B94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606930-5D3F-7C7A-95D5-DEA9F14D71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5EA3C4-0ECC-781A-577C-71BAD2277C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42313B-F311-9F1A-E7CE-3BD55FE7AB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803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5403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E26F43-1174-5C0C-D8A6-160C6CB0BD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A2E513-EF6D-05E0-4046-4D3671A2F3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47C9CA-C650-20C6-125C-BEBB1ECC16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9DD700-1FE0-8091-E27A-C9B13C577E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5209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0525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8781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0615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5917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6885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1099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1510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3588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6657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91929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3295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5983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1615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341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661" y="2300744"/>
            <a:ext cx="585981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Information Systems (Part II)</a:t>
            </a:r>
          </a:p>
          <a:p>
            <a:pPr algn="ctr"/>
            <a:endParaRPr lang="en-US" sz="4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35724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MHA621</a:t>
            </a:r>
          </a:p>
          <a:p>
            <a:r>
              <a:rPr lang="en-US" b="1" dirty="0"/>
              <a:t>Healthcare Informatics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755068-4C21-0D4B-7715-3F6A133902DB}"/>
              </a:ext>
            </a:extLst>
          </p:cNvPr>
          <p:cNvSpPr txBox="1"/>
          <p:nvPr/>
        </p:nvSpPr>
        <p:spPr>
          <a:xfrm>
            <a:off x="869948" y="2095405"/>
            <a:ext cx="103073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dirty="0">
                <a:latin typeface="Alexandria"/>
              </a:rPr>
              <a:t>Define Administrative Information Systems (AIS) in healthcare.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dirty="0">
                <a:latin typeface="Alexandria"/>
              </a:rPr>
              <a:t>Outline key AIS components: registration, scheduling, financial, HR, ADT, and contract management.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dirty="0">
                <a:latin typeface="Alexandria"/>
              </a:rPr>
              <a:t>Highlight AIS applications in optimizing healthcare operations.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dirty="0">
                <a:latin typeface="Alexandria"/>
              </a:rPr>
              <a:t>Assess AIS benefits in efficiency, error reduction, and resource optimization.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dirty="0">
                <a:latin typeface="Alexandria"/>
              </a:rPr>
              <a:t>Emphasize the value of AIS integration with clinical systems for better patient care. </a:t>
            </a:r>
          </a:p>
        </p:txBody>
      </p:sp>
    </p:spTree>
    <p:extLst>
      <p:ext uri="{BB962C8B-B14F-4D97-AF65-F5344CB8AC3E}">
        <p14:creationId xmlns:p14="http://schemas.microsoft.com/office/powerpoint/2010/main" val="325482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00AEEF"/>
                </a:solidFill>
                <a:latin typeface="Alexandria"/>
              </a:rPr>
              <a:t>Administrative Information Systems  (AIS)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DCE3E5-DA31-B613-F991-6A070BD04F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3781" y="840657"/>
            <a:ext cx="3152385" cy="5176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36651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439CF-76B8-981B-67BE-04E1BB361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15BD117-5BDF-D275-9032-470522626EEC}"/>
              </a:ext>
            </a:extLst>
          </p:cNvPr>
          <p:cNvSpPr/>
          <p:nvPr/>
        </p:nvSpPr>
        <p:spPr>
          <a:xfrm>
            <a:off x="2485572" y="40069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159FA8-F621-EC6E-C3D0-8D7727F9C061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02CE332-B8D8-44A7-26D7-B8746A670C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7"/>
            <a:ext cx="2305141" cy="7299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E885538-DA40-1981-5E92-6F761E288A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4951" y="5484091"/>
            <a:ext cx="2097260" cy="12824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A5F72D02-A70E-F3F7-78FD-1D984C2BD773}"/>
              </a:ext>
            </a:extLst>
          </p:cNvPr>
          <p:cNvSpPr/>
          <p:nvPr/>
        </p:nvSpPr>
        <p:spPr>
          <a:xfrm>
            <a:off x="243336" y="1166015"/>
            <a:ext cx="9815064" cy="4525970"/>
          </a:xfrm>
          <a:prstGeom prst="wedgeRoundRectCallout">
            <a:avLst>
              <a:gd name="adj1" fmla="val 60808"/>
              <a:gd name="adj2" fmla="val 45490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i="1" dirty="0">
                <a:solidFill>
                  <a:schemeClr val="accent2">
                    <a:lumMod val="75000"/>
                  </a:schemeClr>
                </a:solidFill>
                <a:effectLst/>
                <a:latin typeface="Alexandria"/>
                <a:ea typeface="Times New Roman" panose="02020603050405020304" pitchFamily="18" charset="0"/>
              </a:rPr>
              <a:t>What are Administrative Information Systems (AIS)?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ysClr val="windowText" lastClr="000000"/>
                </a:solidFill>
                <a:latin typeface="Alexandria"/>
              </a:rPr>
              <a:t>I</a:t>
            </a:r>
            <a:r>
              <a:rPr lang="en-US" sz="2800" b="1" dirty="0">
                <a:solidFill>
                  <a:sysClr val="windowText" lastClr="000000"/>
                </a:solidFill>
                <a:effectLst/>
                <a:latin typeface="Alexandria"/>
              </a:rPr>
              <a:t>nformation systems that:</a:t>
            </a:r>
          </a:p>
          <a:p>
            <a:pPr marL="800100" marR="0" lvl="1" indent="-342900" algn="just">
              <a:lnSpc>
                <a:spcPct val="150000"/>
              </a:lnSpc>
              <a:spcAft>
                <a:spcPts val="800"/>
              </a:spcAft>
              <a:buSzPct val="90000"/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400" dirty="0">
                <a:solidFill>
                  <a:sysClr val="windowText" lastClr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Support client care by managing administrative, financial, and demographic data.</a:t>
            </a:r>
            <a:endParaRPr lang="en-US" sz="2000" dirty="0">
              <a:solidFill>
                <a:sysClr val="windowText" lastClr="000000"/>
              </a:solidFill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marR="0" lvl="1" indent="-342900" algn="just">
              <a:lnSpc>
                <a:spcPct val="150000"/>
              </a:lnSpc>
              <a:spcAft>
                <a:spcPts val="800"/>
              </a:spcAft>
              <a:buSzPct val="90000"/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en-US" sz="2400" dirty="0">
                <a:solidFill>
                  <a:sysClr val="windowText" lastClr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Include client-management services, financial systems, and more.</a:t>
            </a:r>
            <a:endParaRPr lang="en-US" sz="2000" dirty="0">
              <a:solidFill>
                <a:sysClr val="windowText" lastClr="000000"/>
              </a:solidFill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186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51193" y="612230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 charset="0"/>
              </a:rPr>
              <a:t>Key Components of AIS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2437" y="1933658"/>
            <a:ext cx="10195384" cy="4119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marR="0" lvl="1" indent="-457200" algn="just">
              <a:lnSpc>
                <a:spcPct val="150000"/>
              </a:lnSpc>
              <a:spcAft>
                <a:spcPts val="800"/>
              </a:spcAft>
              <a:buSzPct val="95000"/>
              <a:buFont typeface="Wingdings" panose="05000000000000000000" pitchFamily="2" charset="2"/>
              <a:buChar char="§"/>
              <a:tabLst>
                <a:tab pos="914400" algn="l"/>
              </a:tabLst>
            </a:pPr>
            <a:r>
              <a:rPr lang="en-US" sz="32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Registration and Scheduling</a:t>
            </a:r>
            <a:endParaRPr lang="en-US" sz="2800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marR="0" lvl="1" indent="-457200" algn="just">
              <a:lnSpc>
                <a:spcPct val="150000"/>
              </a:lnSpc>
              <a:spcAft>
                <a:spcPts val="800"/>
              </a:spcAft>
              <a:buSzPct val="95000"/>
              <a:buFont typeface="Wingdings" panose="05000000000000000000" pitchFamily="2" charset="2"/>
              <a:buChar char="§"/>
              <a:tabLst>
                <a:tab pos="914400" algn="l"/>
              </a:tabLst>
            </a:pPr>
            <a:r>
              <a:rPr lang="en-US" sz="32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Financial Systems</a:t>
            </a:r>
            <a:endParaRPr lang="en-US" sz="2800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marR="0" lvl="1" indent="-457200" algn="just">
              <a:lnSpc>
                <a:spcPct val="150000"/>
              </a:lnSpc>
              <a:spcAft>
                <a:spcPts val="800"/>
              </a:spcAft>
              <a:buSzPct val="95000"/>
              <a:buFont typeface="Wingdings" panose="05000000000000000000" pitchFamily="2" charset="2"/>
              <a:buChar char="§"/>
              <a:tabLst>
                <a:tab pos="914400" algn="l"/>
              </a:tabLst>
            </a:pPr>
            <a:r>
              <a:rPr lang="en-US" sz="32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Payroll and Human Resources</a:t>
            </a:r>
            <a:endParaRPr lang="en-US" sz="2800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marR="0" lvl="1" indent="-457200" algn="just">
              <a:lnSpc>
                <a:spcPct val="150000"/>
              </a:lnSpc>
              <a:spcAft>
                <a:spcPts val="800"/>
              </a:spcAft>
              <a:buSzPct val="95000"/>
              <a:buFont typeface="Wingdings" panose="05000000000000000000" pitchFamily="2" charset="2"/>
              <a:buChar char="§"/>
              <a:tabLst>
                <a:tab pos="914400" algn="l"/>
              </a:tabLst>
            </a:pPr>
            <a:r>
              <a:rPr lang="en-US" sz="32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Quality Assurance and Risk Management</a:t>
            </a:r>
            <a:endParaRPr lang="en-US" sz="2800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marR="0" lvl="1" indent="-457200" algn="just">
              <a:lnSpc>
                <a:spcPct val="150000"/>
              </a:lnSpc>
              <a:spcAft>
                <a:spcPts val="800"/>
              </a:spcAft>
              <a:buSzPct val="95000"/>
              <a:buFont typeface="Wingdings" panose="05000000000000000000" pitchFamily="2" charset="2"/>
              <a:buChar char="§"/>
              <a:tabLst>
                <a:tab pos="914400" algn="l"/>
              </a:tabLst>
            </a:pPr>
            <a:r>
              <a:rPr lang="en-US" sz="32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Contract Management</a:t>
            </a:r>
            <a:endParaRPr lang="en-US" sz="2800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32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i="1" dirty="0">
                <a:solidFill>
                  <a:srgbClr val="00B0F0"/>
                </a:solidFill>
                <a:latin typeface="Alexandria"/>
              </a:rPr>
              <a:t>Examples of AIS Applications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C3EC65-C331-9CDE-971C-E7E52F533E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4938" y="840657"/>
            <a:ext cx="3196631" cy="5176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74308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72960" y="308191"/>
            <a:ext cx="65922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Registration and Scheduling Systems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1958182"/>
            <a:ext cx="10358989" cy="4097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lexandria"/>
              </a:rPr>
              <a:t>Importance in Healthcare Operations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lexandria"/>
              </a:rPr>
              <a:t>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Registration and scheduling systems are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critical to the effective operation of healthcare systems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They ensure smooth patient flow, reduce wait times, and improve overall patient satisfaction.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These systems help healthcare providers manage resources efficiently, such as staff, equipment, and facilities.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6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BA8F5C-019B-4639-99E0-5F3DDEEF3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762188-C77C-D550-CFDC-823B9412F2A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18E401-78A0-BAB4-6A3D-B467734FC012}"/>
              </a:ext>
            </a:extLst>
          </p:cNvPr>
          <p:cNvSpPr txBox="1"/>
          <p:nvPr/>
        </p:nvSpPr>
        <p:spPr>
          <a:xfrm>
            <a:off x="2772960" y="308191"/>
            <a:ext cx="6489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Registration and Scheduling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9E2F7E-AF1C-64A1-3ABD-CABCDC30EE2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240C4F-5240-AE00-AB65-EE34961FFAE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939DC-E534-3BCF-293D-3A6375A9579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6A22CA4-4451-4CDB-75A0-CA23D11244FF}"/>
              </a:ext>
            </a:extLst>
          </p:cNvPr>
          <p:cNvSpPr txBox="1"/>
          <p:nvPr/>
        </p:nvSpPr>
        <p:spPr>
          <a:xfrm>
            <a:off x="844145" y="2177114"/>
            <a:ext cx="10358989" cy="3543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chemeClr val="accent2"/>
                </a:solidFill>
                <a:latin typeface="Alexandria"/>
              </a:rPr>
              <a:t>Core Functions:</a:t>
            </a:r>
          </a:p>
          <a:p>
            <a:pPr marL="914400" marR="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b="1" dirty="0">
                <a:latin typeface="Alexandria"/>
              </a:rPr>
              <a:t>Collects and stores client identification and demographic data: </a:t>
            </a:r>
            <a:r>
              <a:rPr lang="en-US" altLang="en-US" sz="2400" dirty="0">
                <a:latin typeface="Alexandria"/>
              </a:rPr>
              <a:t>This includes name, address, contact information, date of birth, insurance details, and medical history.</a:t>
            </a:r>
          </a:p>
          <a:p>
            <a:pPr marL="914400" marR="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b="1" dirty="0">
                <a:latin typeface="Alexandria"/>
              </a:rPr>
              <a:t>Facilitates appointment scheduling: </a:t>
            </a:r>
            <a:r>
              <a:rPr lang="en-US" altLang="en-US" sz="2400" dirty="0">
                <a:latin typeface="Alexandria"/>
              </a:rPr>
              <a:t>Patients can book, reschedule, or cancel appointments easily.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B0787E-EE7A-A551-9105-BAC5371A07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52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340BC4-ACDB-957D-84E0-999BE3C24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F8D7BD-9D3B-1729-07DC-EACBE0BE110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8839C6-2266-E7D8-5D9A-2A200B387FFC}"/>
              </a:ext>
            </a:extLst>
          </p:cNvPr>
          <p:cNvSpPr txBox="1"/>
          <p:nvPr/>
        </p:nvSpPr>
        <p:spPr>
          <a:xfrm>
            <a:off x="2772960" y="308191"/>
            <a:ext cx="6739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Registration and Scheduling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56080C-B7EA-4CC5-A43A-77650003B33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DE09BC-F258-E9F9-DEB8-FD474B3E5BE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5DB37D-E4AD-DA18-AC78-815E37ED47D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73AD0B1-EDF9-C49F-6C01-13D5D95447E6}"/>
              </a:ext>
            </a:extLst>
          </p:cNvPr>
          <p:cNvSpPr txBox="1"/>
          <p:nvPr/>
        </p:nvSpPr>
        <p:spPr>
          <a:xfrm>
            <a:off x="844145" y="2375836"/>
            <a:ext cx="10358989" cy="2989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chemeClr val="accent2"/>
                </a:solidFill>
                <a:latin typeface="Alexandria"/>
              </a:rPr>
              <a:t>Core Functions:</a:t>
            </a:r>
          </a:p>
          <a:p>
            <a:pPr marL="914400" marR="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b="1" dirty="0">
                <a:latin typeface="Alexandria"/>
              </a:rPr>
              <a:t>Tracks patient visits: </a:t>
            </a:r>
            <a:r>
              <a:rPr lang="en-US" altLang="en-US" sz="2400" dirty="0">
                <a:latin typeface="Alexandria"/>
              </a:rPr>
              <a:t>Maintains a record of past and upcoming appointments for better continuity of care.</a:t>
            </a:r>
          </a:p>
          <a:p>
            <a:pPr marL="914400" marR="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b="1" dirty="0">
                <a:latin typeface="Alexandria"/>
              </a:rPr>
              <a:t>Supports billing and insurance processing: </a:t>
            </a:r>
            <a:r>
              <a:rPr lang="en-US" altLang="en-US" sz="2400" dirty="0">
                <a:latin typeface="Alexandria"/>
              </a:rPr>
              <a:t>Integrates with billing systems to ensure accurate invoicing and claims management.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40A689-4DAA-0353-C154-DBF9117092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81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074097-7EBC-EE97-B2D8-29BD8E759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0C3D3DD-FBE3-5234-0FCF-51C409A89FB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523A84-501A-004D-A853-5732E4D964BA}"/>
              </a:ext>
            </a:extLst>
          </p:cNvPr>
          <p:cNvSpPr txBox="1"/>
          <p:nvPr/>
        </p:nvSpPr>
        <p:spPr>
          <a:xfrm>
            <a:off x="2772960" y="308191"/>
            <a:ext cx="6739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Registration and Scheduling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BCDE37-8202-4878-2D5D-0A6B704BEFC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1E997D-BA14-8A68-80FA-4860A2C395F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9CE969-AFE3-9DD0-F589-9E0827E91C6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D9CEC06-8061-3355-C5FC-69B583294636}"/>
              </a:ext>
            </a:extLst>
          </p:cNvPr>
          <p:cNvSpPr txBox="1"/>
          <p:nvPr/>
        </p:nvSpPr>
        <p:spPr>
          <a:xfrm>
            <a:off x="844145" y="2278371"/>
            <a:ext cx="10358989" cy="2989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altLang="en-US" sz="3200" b="1" dirty="0">
                <a:solidFill>
                  <a:schemeClr val="accent2"/>
                </a:solidFill>
                <a:latin typeface="Alexandria"/>
              </a:rPr>
              <a:t>Key Features: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User-friendly interface: </a:t>
            </a:r>
            <a:r>
              <a:rPr lang="en-US" altLang="en-US" sz="2400" dirty="0">
                <a:latin typeface="Alexandria"/>
              </a:rPr>
              <a:t>Simplifies the registration and scheduling process for both patients and staff.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Real-time updates: </a:t>
            </a:r>
            <a:r>
              <a:rPr lang="en-US" altLang="en-US" sz="2400" dirty="0">
                <a:latin typeface="Alexandria"/>
              </a:rPr>
              <a:t>Provides up-to-date information on appointment availability and patient status.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862FF8-9644-3730-1A35-BA5FF2BF62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71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FD4A06-1093-F586-B27B-5C88168DC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7C97A8-4FD5-0BF2-06FB-6CDF5AE0684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F29D21-B3F7-EAD8-E163-8694FE984A49}"/>
              </a:ext>
            </a:extLst>
          </p:cNvPr>
          <p:cNvSpPr txBox="1"/>
          <p:nvPr/>
        </p:nvSpPr>
        <p:spPr>
          <a:xfrm>
            <a:off x="2772960" y="308191"/>
            <a:ext cx="6739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Registration and Scheduling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8AE271-070F-1D3E-1A2D-20CAFFC6878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74E47B-E94A-DE01-2C00-F2CF7EC0BA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E08F31-E63C-2688-2366-B9776EA8A51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D34C99D-E01C-872A-C958-6CFEDF440E57}"/>
              </a:ext>
            </a:extLst>
          </p:cNvPr>
          <p:cNvSpPr txBox="1"/>
          <p:nvPr/>
        </p:nvSpPr>
        <p:spPr>
          <a:xfrm>
            <a:off x="916505" y="2308936"/>
            <a:ext cx="1035898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altLang="en-US" sz="3200" b="1" dirty="0">
                <a:solidFill>
                  <a:schemeClr val="accent2"/>
                </a:solidFill>
                <a:latin typeface="Alexandria"/>
              </a:rPr>
              <a:t>Key Features: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Integration with Electronic Health Records (EHR): </a:t>
            </a:r>
            <a:r>
              <a:rPr lang="en-US" altLang="en-US" sz="2400" dirty="0">
                <a:latin typeface="Alexandria"/>
              </a:rPr>
              <a:t>Ensures seamless access to patient data across departments.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Automated reminders: </a:t>
            </a:r>
            <a:r>
              <a:rPr lang="en-US" altLang="en-US" sz="2400" dirty="0">
                <a:latin typeface="Alexandria"/>
              </a:rPr>
              <a:t>Sends notifications via SMS, email, or phone calls to reduce no-show rates.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314A3E-8CB9-95DD-1862-A2803317A1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59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74238-ED7E-FC24-8D5E-C67C00C1C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2DBDA7-CA03-91F3-E2FA-A4D9469A5E24}"/>
              </a:ext>
            </a:extLst>
          </p:cNvPr>
          <p:cNvSpPr/>
          <p:nvPr/>
        </p:nvSpPr>
        <p:spPr>
          <a:xfrm>
            <a:off x="442452" y="1685494"/>
            <a:ext cx="11297264" cy="48951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CD0A55-5BED-83DB-1B3B-8202460F2A6C}"/>
              </a:ext>
            </a:extLst>
          </p:cNvPr>
          <p:cNvSpPr txBox="1"/>
          <p:nvPr/>
        </p:nvSpPr>
        <p:spPr>
          <a:xfrm>
            <a:off x="2772960" y="308191"/>
            <a:ext cx="69058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Registration and Scheduling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DDD64C-F2B3-88D1-54F2-524879C045D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B7D780-D6B6-108D-D00F-587CA26CF75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974C71-C6EE-64D4-9523-9CBBCF8264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590D1A4-1AE6-AE6D-B461-804D98890A44}"/>
              </a:ext>
            </a:extLst>
          </p:cNvPr>
          <p:cNvSpPr txBox="1"/>
          <p:nvPr/>
        </p:nvSpPr>
        <p:spPr>
          <a:xfrm>
            <a:off x="684724" y="1958182"/>
            <a:ext cx="10812719" cy="4097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chemeClr val="accent2"/>
                </a:solidFill>
                <a:latin typeface="Alexandria"/>
              </a:rPr>
              <a:t>Benefits:</a:t>
            </a:r>
          </a:p>
          <a:p>
            <a:pPr marL="914400" marR="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b="1" dirty="0">
                <a:latin typeface="Alexandria"/>
              </a:rPr>
              <a:t>Improved efficiency: </a:t>
            </a:r>
            <a:r>
              <a:rPr lang="en-US" altLang="en-US" sz="2400" dirty="0">
                <a:latin typeface="Alexandria"/>
              </a:rPr>
              <a:t>Reduces administrative workload and streamlines operations.</a:t>
            </a:r>
          </a:p>
          <a:p>
            <a:pPr marL="914400" marR="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b="1" dirty="0">
                <a:latin typeface="Alexandria"/>
              </a:rPr>
              <a:t>Enhanced patient care: </a:t>
            </a:r>
            <a:r>
              <a:rPr lang="en-US" altLang="en-US" sz="2400" dirty="0">
                <a:latin typeface="Alexandria"/>
              </a:rPr>
              <a:t>Enables better coordination among healthcare teams.</a:t>
            </a:r>
          </a:p>
          <a:p>
            <a:pPr marL="914400" marR="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b="1" dirty="0">
                <a:latin typeface="Alexandria"/>
              </a:rPr>
              <a:t>Data accuracy: </a:t>
            </a:r>
            <a:r>
              <a:rPr lang="en-US" altLang="en-US" sz="2400" dirty="0">
                <a:latin typeface="Alexandria"/>
              </a:rPr>
              <a:t>Minimizes errors in patient information and scheduling.</a:t>
            </a:r>
          </a:p>
          <a:p>
            <a:pPr marL="914400" marR="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b="1" dirty="0">
                <a:latin typeface="Alexandria"/>
              </a:rPr>
              <a:t>Resource optimization: </a:t>
            </a:r>
            <a:r>
              <a:rPr lang="en-US" altLang="en-US" sz="2400" dirty="0">
                <a:latin typeface="Alexandria"/>
              </a:rPr>
              <a:t>Helps in allocating resources based on patient demand.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1A976F-C42E-671A-2A9C-CAE27BD7E0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09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B77FA3-73DE-4069-59F6-AB81B18CE8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AC113D-6596-E4A7-1809-50CDAAF49767}"/>
              </a:ext>
            </a:extLst>
          </p:cNvPr>
          <p:cNvSpPr/>
          <p:nvPr/>
        </p:nvSpPr>
        <p:spPr>
          <a:xfrm>
            <a:off x="442452" y="1685495"/>
            <a:ext cx="1129726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9FC895-AB35-3A03-8460-BFDEFD58C05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81744C-80F5-32D5-E4EF-935CC5A2DF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04B666-AB11-F1DC-9858-66E2CE1CEB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" t="14231" r="4408" b="6237"/>
          <a:stretch/>
        </p:blipFill>
        <p:spPr>
          <a:xfrm>
            <a:off x="208009" y="1248835"/>
            <a:ext cx="11775982" cy="524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68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8D0BC1-84B6-1192-BBF3-7D109662F3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6D32D0-A336-5433-A26A-1997D17691CB}"/>
              </a:ext>
            </a:extLst>
          </p:cNvPr>
          <p:cNvSpPr/>
          <p:nvPr/>
        </p:nvSpPr>
        <p:spPr>
          <a:xfrm>
            <a:off x="442452" y="1685495"/>
            <a:ext cx="1129726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76F089-E44A-8CC3-0DCB-82EEE860FBFE}"/>
              </a:ext>
            </a:extLst>
          </p:cNvPr>
          <p:cNvSpPr txBox="1"/>
          <p:nvPr/>
        </p:nvSpPr>
        <p:spPr>
          <a:xfrm>
            <a:off x="2643041" y="318067"/>
            <a:ext cx="6739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Admission/Discharge/Transfer (ADT)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0A016F-15AC-2BC0-4888-0E6A0DC6FEA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3A2679-0C74-69BC-0768-985AA84EEAE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6931A1-1233-D4D1-A415-79C0CA0C709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70A2ED-0994-401C-749D-71DB4EF5B8EF}"/>
              </a:ext>
            </a:extLst>
          </p:cNvPr>
          <p:cNvSpPr txBox="1"/>
          <p:nvPr/>
        </p:nvSpPr>
        <p:spPr>
          <a:xfrm>
            <a:off x="606447" y="2141974"/>
            <a:ext cx="108127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altLang="en-US" sz="3200" b="1" dirty="0">
                <a:solidFill>
                  <a:schemeClr val="accent2"/>
                </a:solidFill>
                <a:latin typeface="Alexandria"/>
              </a:rPr>
              <a:t>Purpose and Functionality: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/>
              </a:rPr>
              <a:t>Supports the entire patient journey from </a:t>
            </a:r>
            <a:r>
              <a:rPr lang="en-US" altLang="en-US" sz="2400" b="1" dirty="0">
                <a:latin typeface="Alexandria"/>
              </a:rPr>
              <a:t>admission</a:t>
            </a:r>
            <a:r>
              <a:rPr lang="en-US" altLang="en-US" sz="2400" dirty="0">
                <a:latin typeface="Alexandria"/>
              </a:rPr>
              <a:t> to </a:t>
            </a:r>
            <a:r>
              <a:rPr lang="en-US" altLang="en-US" sz="2400" b="1" dirty="0">
                <a:latin typeface="Alexandria"/>
              </a:rPr>
              <a:t>discharge</a:t>
            </a:r>
            <a:r>
              <a:rPr lang="en-US" altLang="en-US" sz="2400" dirty="0">
                <a:latin typeface="Alexandria"/>
              </a:rPr>
              <a:t>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/>
              </a:rPr>
              <a:t>Tracks and manages </a:t>
            </a:r>
            <a:r>
              <a:rPr lang="en-US" altLang="en-US" sz="2400" b="1" dirty="0">
                <a:latin typeface="Alexandria"/>
              </a:rPr>
              <a:t>patient location </a:t>
            </a:r>
            <a:r>
              <a:rPr lang="en-US" altLang="en-US" sz="2400" dirty="0">
                <a:latin typeface="Alexandria"/>
              </a:rPr>
              <a:t>within the healthcare facility in real-time.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/>
              </a:rPr>
              <a:t>Ensures accurate and </a:t>
            </a:r>
            <a:r>
              <a:rPr lang="en-US" altLang="en-US" sz="2400" b="1" dirty="0">
                <a:latin typeface="Alexandria"/>
              </a:rPr>
              <a:t>up-to-date patient information </a:t>
            </a:r>
            <a:r>
              <a:rPr lang="en-US" altLang="en-US" sz="2400" dirty="0">
                <a:latin typeface="Alexandria"/>
              </a:rPr>
              <a:t>is available to </a:t>
            </a:r>
            <a:r>
              <a:rPr lang="en-US" altLang="en-US" sz="2400" b="1" dirty="0">
                <a:latin typeface="Alexandria"/>
              </a:rPr>
              <a:t>all relevant departments</a:t>
            </a:r>
            <a:r>
              <a:rPr lang="en-US" altLang="en-US" sz="2400" dirty="0">
                <a:latin typeface="Alexandria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4E8595-814A-96AA-B72A-1AB9AACB64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09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DD4A9C-CADC-F0DF-EAC6-F9DB6E6720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962617-345F-5E39-27E3-1563F393165B}"/>
              </a:ext>
            </a:extLst>
          </p:cNvPr>
          <p:cNvSpPr/>
          <p:nvPr/>
        </p:nvSpPr>
        <p:spPr>
          <a:xfrm>
            <a:off x="442452" y="1685495"/>
            <a:ext cx="1129726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86526B-DF69-36ED-DD32-05D4D03613A1}"/>
              </a:ext>
            </a:extLst>
          </p:cNvPr>
          <p:cNvSpPr txBox="1"/>
          <p:nvPr/>
        </p:nvSpPr>
        <p:spPr>
          <a:xfrm>
            <a:off x="2643041" y="318067"/>
            <a:ext cx="6739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Admission/Discharge/Transfer (ADT)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82DC22-EA37-6F78-B85D-49E6CA410C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F8332E-6BA5-B53A-BE26-4678FF24026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3B04E6-13A4-03A9-8A62-87A230A6A38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C2620F5-6A38-F91E-135F-D5E8D0350A74}"/>
              </a:ext>
            </a:extLst>
          </p:cNvPr>
          <p:cNvSpPr txBox="1"/>
          <p:nvPr/>
        </p:nvSpPr>
        <p:spPr>
          <a:xfrm>
            <a:off x="684724" y="2441585"/>
            <a:ext cx="10812719" cy="3082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Key Features: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Admission</a:t>
            </a:r>
            <a:r>
              <a:rPr lang="en-US" sz="2800" dirty="0">
                <a:latin typeface="Alexandria"/>
              </a:rPr>
              <a:t>: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Captures patient demographic and insurance details.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Assigns a unique patient identifier for tracking.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Initiates the patient’s electronic health record (EHR).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797F4E-B151-E63B-F8E4-04FB78FC39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35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EEC079-D195-DDEE-F3BE-8CF8E67D37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653C87-64A7-1092-D8D1-431F7275B8DC}"/>
              </a:ext>
            </a:extLst>
          </p:cNvPr>
          <p:cNvSpPr/>
          <p:nvPr/>
        </p:nvSpPr>
        <p:spPr>
          <a:xfrm>
            <a:off x="442452" y="1685495"/>
            <a:ext cx="1129726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A9C05-6381-78B8-F175-1B3001F23985}"/>
              </a:ext>
            </a:extLst>
          </p:cNvPr>
          <p:cNvSpPr txBox="1"/>
          <p:nvPr/>
        </p:nvSpPr>
        <p:spPr>
          <a:xfrm>
            <a:off x="2643041" y="318067"/>
            <a:ext cx="6739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Admission/Discharge/Transfer (ADT)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10AAC2-2A0E-68B4-A9EB-AB70E67855C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E406FA-1484-6759-2BF0-76E1D322671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F6E044-611D-957E-A130-DE8EBEA2DC5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403FF4-A355-8363-3D5C-A0C433EA67CE}"/>
              </a:ext>
            </a:extLst>
          </p:cNvPr>
          <p:cNvSpPr txBox="1"/>
          <p:nvPr/>
        </p:nvSpPr>
        <p:spPr>
          <a:xfrm>
            <a:off x="684724" y="2329670"/>
            <a:ext cx="10812719" cy="3082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Key Features:</a:t>
            </a:r>
          </a:p>
          <a:p>
            <a:pPr marL="800100" marR="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b="1" dirty="0">
                <a:latin typeface="Alexandria"/>
              </a:rPr>
              <a:t>Discharge:</a:t>
            </a:r>
          </a:p>
          <a:p>
            <a:pPr marL="1200150" marR="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>
                <a:latin typeface="Alexandria"/>
              </a:rPr>
              <a:t>Coordinates discharge planning and documentation.</a:t>
            </a:r>
          </a:p>
          <a:p>
            <a:pPr marL="1200150" marR="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>
                <a:latin typeface="Alexandria"/>
              </a:rPr>
              <a:t>Ensures proper handoff to post-acute care or outpatient services.</a:t>
            </a:r>
          </a:p>
          <a:p>
            <a:pPr marL="1200150" marR="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>
                <a:latin typeface="Alexandria"/>
              </a:rPr>
              <a:t>Updates bed availability for new admissions.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ACB80B-9D97-4037-B364-ABCE28FEBF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3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78D9E4-55EA-33C9-4ADF-BC499C659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C059D98-073E-523B-73FC-3CBF6DD10CA8}"/>
              </a:ext>
            </a:extLst>
          </p:cNvPr>
          <p:cNvSpPr/>
          <p:nvPr/>
        </p:nvSpPr>
        <p:spPr>
          <a:xfrm>
            <a:off x="442452" y="1685495"/>
            <a:ext cx="1129726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195313-38C7-189C-8B87-9B2294D0E4A8}"/>
              </a:ext>
            </a:extLst>
          </p:cNvPr>
          <p:cNvSpPr txBox="1"/>
          <p:nvPr/>
        </p:nvSpPr>
        <p:spPr>
          <a:xfrm>
            <a:off x="2643041" y="318067"/>
            <a:ext cx="6739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Admission/Discharge/Transfer (ADT)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FDAF9F-185F-BF69-1E66-49371A3648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8C83ED-CD6D-BC3C-9EB6-DFCCD092E65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4C1B82-18A2-0C7C-23AF-E61B4FE9FE2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3F4CEA4-29C2-F7B8-9659-B3DADEC6224F}"/>
              </a:ext>
            </a:extLst>
          </p:cNvPr>
          <p:cNvSpPr txBox="1"/>
          <p:nvPr/>
        </p:nvSpPr>
        <p:spPr>
          <a:xfrm>
            <a:off x="684724" y="2324325"/>
            <a:ext cx="10812719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Key Features: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latin typeface="Alexandria"/>
              </a:rPr>
              <a:t>Transfer:</a:t>
            </a:r>
          </a:p>
          <a:p>
            <a:pPr marL="120015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Manages patient transfers between departments, units, or facilities.</a:t>
            </a:r>
          </a:p>
          <a:p>
            <a:pPr marL="120015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Ensures continuity of care during transitions.</a:t>
            </a:r>
          </a:p>
          <a:p>
            <a:pPr marL="120015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Updates patient location and status in real-time.</a:t>
            </a:r>
            <a:endParaRPr lang="en-US" sz="2400" dirty="0">
              <a:latin typeface="Alexandria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860D78-93A7-A743-58E1-F4DA87AB18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94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813E8C-37DA-4A46-A2AA-DB5104C6BE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08C59A-E02F-EDC5-6E54-FCDF52F3646F}"/>
              </a:ext>
            </a:extLst>
          </p:cNvPr>
          <p:cNvSpPr/>
          <p:nvPr/>
        </p:nvSpPr>
        <p:spPr>
          <a:xfrm>
            <a:off x="442452" y="1685495"/>
            <a:ext cx="11297264" cy="4854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1F368-2624-4B9E-A1CD-663F814B2272}"/>
              </a:ext>
            </a:extLst>
          </p:cNvPr>
          <p:cNvSpPr txBox="1"/>
          <p:nvPr/>
        </p:nvSpPr>
        <p:spPr>
          <a:xfrm>
            <a:off x="2643041" y="318067"/>
            <a:ext cx="6739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Admission/Discharge/Transfer (ADT)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E092C6-4009-287E-2EE3-B719E6642C5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0174B6-5841-53B5-5627-AC11CEE7296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746836-7DA6-4412-AD43-CBD078CE144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AD8681B-9686-F011-D350-8E6D4EC0C596}"/>
              </a:ext>
            </a:extLst>
          </p:cNvPr>
          <p:cNvSpPr txBox="1"/>
          <p:nvPr/>
        </p:nvSpPr>
        <p:spPr>
          <a:xfrm>
            <a:off x="684724" y="1891338"/>
            <a:ext cx="10812719" cy="419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ADT System Integration: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latin typeface="Alexandria"/>
              </a:rPr>
              <a:t>Integration with Administrative Systems</a:t>
            </a:r>
            <a:r>
              <a:rPr lang="en-US" sz="2800" dirty="0">
                <a:latin typeface="Alexandria"/>
              </a:rPr>
              <a:t>: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Links with </a:t>
            </a:r>
            <a:r>
              <a:rPr lang="en-US" sz="2400" b="1" dirty="0">
                <a:latin typeface="Alexandria"/>
              </a:rPr>
              <a:t>billing and insurance systems</a:t>
            </a:r>
            <a:r>
              <a:rPr lang="en-US" sz="2400" dirty="0">
                <a:latin typeface="Alexandria"/>
              </a:rPr>
              <a:t> for accurate charge capture and claims processing.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Synchronizes with </a:t>
            </a:r>
            <a:r>
              <a:rPr lang="en-US" sz="2400" b="1" dirty="0">
                <a:latin typeface="Alexandria"/>
              </a:rPr>
              <a:t>bed management systems</a:t>
            </a:r>
            <a:r>
              <a:rPr lang="en-US" sz="2400" dirty="0">
                <a:latin typeface="Alexandria"/>
              </a:rPr>
              <a:t> to optimize bed utilization.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Connects with </a:t>
            </a:r>
            <a:r>
              <a:rPr lang="en-US" sz="2400" b="1" dirty="0">
                <a:latin typeface="Alexandria"/>
              </a:rPr>
              <a:t>scheduling systems</a:t>
            </a:r>
            <a:r>
              <a:rPr lang="en-US" sz="2400" dirty="0">
                <a:latin typeface="Alexandria"/>
              </a:rPr>
              <a:t> for efficient appointment and resource allocation.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2EB2371-3AE9-73C9-DA18-7260F75024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08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F05DC5-FAF1-036F-6CA9-1D580F20E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C0CE4C-A16D-FAA5-167E-C3096BEFE1AA}"/>
              </a:ext>
            </a:extLst>
          </p:cNvPr>
          <p:cNvSpPr/>
          <p:nvPr/>
        </p:nvSpPr>
        <p:spPr>
          <a:xfrm>
            <a:off x="442452" y="1685495"/>
            <a:ext cx="11297264" cy="4854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2263A8-F811-A884-DE66-7CB67A1E34F7}"/>
              </a:ext>
            </a:extLst>
          </p:cNvPr>
          <p:cNvSpPr txBox="1"/>
          <p:nvPr/>
        </p:nvSpPr>
        <p:spPr>
          <a:xfrm>
            <a:off x="2643041" y="318067"/>
            <a:ext cx="6739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Admission/Discharge/Transfer (ADT)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62682F-E461-ED9D-53F8-475FF392593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0ABFBC-0F23-C816-A538-2F6C2CEBE7C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9FAD10-74E8-A2FF-2AE9-B52B5E149F2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B54963C-70ED-F0D4-74A6-C7B4140DA8DB}"/>
              </a:ext>
            </a:extLst>
          </p:cNvPr>
          <p:cNvSpPr txBox="1"/>
          <p:nvPr/>
        </p:nvSpPr>
        <p:spPr>
          <a:xfrm>
            <a:off x="583443" y="2183120"/>
            <a:ext cx="11015282" cy="4282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ADT System Integration:</a:t>
            </a:r>
          </a:p>
          <a:p>
            <a:pPr marL="914400" lvl="1" indent="-457200" algn="just">
              <a:buFont typeface="+mj-lt"/>
              <a:buAutoNum type="alphaUcPeriod" startAt="2"/>
            </a:pPr>
            <a:r>
              <a:rPr lang="en-US" sz="2800" b="1" dirty="0">
                <a:latin typeface="Alexandria"/>
              </a:rPr>
              <a:t>Integration with Clinical Systems</a:t>
            </a:r>
            <a:r>
              <a:rPr lang="en-US" sz="2800" dirty="0">
                <a:latin typeface="Alexandria"/>
              </a:rPr>
              <a:t>: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Interfaces with </a:t>
            </a:r>
            <a:r>
              <a:rPr lang="en-US" sz="2400" b="1" dirty="0">
                <a:latin typeface="Alexandria"/>
              </a:rPr>
              <a:t>Electronic Health Records (EHR)</a:t>
            </a:r>
            <a:r>
              <a:rPr lang="en-US" sz="2400" dirty="0">
                <a:latin typeface="Alexandria"/>
              </a:rPr>
              <a:t> for seamless access to patient data.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Integrates with </a:t>
            </a:r>
            <a:r>
              <a:rPr lang="en-US" sz="2400" b="1" dirty="0">
                <a:latin typeface="Alexandria"/>
              </a:rPr>
              <a:t>nurse call systems</a:t>
            </a:r>
            <a:r>
              <a:rPr lang="en-US" sz="2400" dirty="0">
                <a:latin typeface="Alexandria"/>
              </a:rPr>
              <a:t> to alert staff about patient needs during transfers.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Connects with </a:t>
            </a:r>
            <a:r>
              <a:rPr lang="en-US" sz="2400" b="1" dirty="0">
                <a:latin typeface="Alexandria"/>
              </a:rPr>
              <a:t>laboratory and radiology systems</a:t>
            </a:r>
            <a:r>
              <a:rPr lang="en-US" sz="2400" dirty="0">
                <a:latin typeface="Alexandria"/>
              </a:rPr>
              <a:t> to ensure test results follow the patient.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DCB939-0E3B-D1D1-099D-56499EDFBD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9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FABEA1-C6D6-FBFF-6A6F-7E4796AFA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E45F11-B164-14F9-E3A3-697E68871981}"/>
              </a:ext>
            </a:extLst>
          </p:cNvPr>
          <p:cNvSpPr/>
          <p:nvPr/>
        </p:nvSpPr>
        <p:spPr>
          <a:xfrm>
            <a:off x="442452" y="1685495"/>
            <a:ext cx="11297264" cy="4405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4433A6-5686-282C-0505-EE71D5E20B23}"/>
              </a:ext>
            </a:extLst>
          </p:cNvPr>
          <p:cNvSpPr txBox="1"/>
          <p:nvPr/>
        </p:nvSpPr>
        <p:spPr>
          <a:xfrm>
            <a:off x="2643041" y="318067"/>
            <a:ext cx="6739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Admission/Discharge/Transfer (ADT) Systems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38212B-FEEA-DCBC-6948-8810B81060E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DEADD1-D101-F11F-B3D4-07DE2107A49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68DF12-0170-109E-811C-C9EC4F3CE6F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39837EB-8CA9-FE77-0BA7-9D79AB72DE33}"/>
              </a:ext>
            </a:extLst>
          </p:cNvPr>
          <p:cNvSpPr txBox="1"/>
          <p:nvPr/>
        </p:nvSpPr>
        <p:spPr>
          <a:xfrm>
            <a:off x="583443" y="2264969"/>
            <a:ext cx="11015282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altLang="en-US" sz="3200" b="1" dirty="0">
                <a:solidFill>
                  <a:schemeClr val="accent2"/>
                </a:solidFill>
                <a:latin typeface="Alexandria"/>
              </a:rPr>
              <a:t>Benefits:</a:t>
            </a:r>
          </a:p>
          <a:p>
            <a:pPr marL="800100" marR="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b="1" dirty="0">
                <a:latin typeface="Alexandria"/>
              </a:rPr>
              <a:t>Improves patient flow and reduces bottlenecks.</a:t>
            </a:r>
          </a:p>
          <a:p>
            <a:pPr marL="800100" marR="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b="1" dirty="0">
                <a:latin typeface="Alexandria"/>
              </a:rPr>
              <a:t>Enhances patient safety by ensuring accurate location tracking.</a:t>
            </a:r>
          </a:p>
          <a:p>
            <a:pPr marL="800100" marR="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b="1" dirty="0">
                <a:latin typeface="Alexandria"/>
              </a:rPr>
              <a:t>Streamlines communication between departments.</a:t>
            </a:r>
          </a:p>
          <a:p>
            <a:pPr marL="800100" marR="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b="1" dirty="0">
                <a:latin typeface="Alexandria"/>
              </a:rPr>
              <a:t>Reduces administrative burden and errors.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B86FDB-CC54-2758-792D-64EDB682C9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4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6E5A98-D6FC-EA80-9A5B-6B17FDB97F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632" y="1345306"/>
            <a:ext cx="11562736" cy="524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89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08991-9AB6-7181-692A-B510C1E89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E6A64-7010-7E4D-CE37-3A9DEE13B5C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B4E435-FA92-1463-C9F5-0D6A64457D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How AI can help forecast and manage patient flow - Blog | Philips">
            <a:extLst>
              <a:ext uri="{FF2B5EF4-FFF2-40B4-BE49-F238E27FC236}">
                <a16:creationId xmlns:a16="http://schemas.microsoft.com/office/drawing/2014/main" id="{A0887690-30C5-EFF3-9C01-07C5450772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14" y="1149449"/>
            <a:ext cx="11102772" cy="54425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330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98914" y="580961"/>
            <a:ext cx="6249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Payroll and HR Systems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5033" y="2328111"/>
            <a:ext cx="10557207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chemeClr val="accent2"/>
                </a:solidFill>
                <a:latin typeface="Alexandria"/>
              </a:rPr>
              <a:t>Purpose:</a:t>
            </a:r>
          </a:p>
          <a:p>
            <a:pPr marL="120015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Centralized software for managing employee-related processes.</a:t>
            </a:r>
          </a:p>
          <a:p>
            <a:pPr marL="120015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Streamlines payroll, attendance, benefits, and career development.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chemeClr val="accent2"/>
                </a:solidFill>
                <a:latin typeface="Alexandria"/>
              </a:rPr>
              <a:t>Key Functions:</a:t>
            </a:r>
          </a:p>
          <a:p>
            <a:pPr marL="120015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Tracks attendance, payroll, benefits, and performance.</a:t>
            </a:r>
          </a:p>
          <a:p>
            <a:pPr marL="120015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Integrates data for effective workforce management.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1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98914" y="580961"/>
            <a:ext cx="6249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Payroll and HR Systems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9832" y="2295546"/>
            <a:ext cx="104676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Key Features:</a:t>
            </a:r>
          </a:p>
          <a:p>
            <a:pPr marL="971550" lvl="1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Attendance &amp; Time Management:</a:t>
            </a:r>
          </a:p>
          <a:p>
            <a:pPr marL="1257300" lvl="2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Tracks clock-in/out, leaves, and time sheets.</a:t>
            </a:r>
          </a:p>
          <a:p>
            <a:pPr marL="971550" lvl="1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Payroll Processing:</a:t>
            </a:r>
          </a:p>
          <a:p>
            <a:pPr marL="1200150" lvl="2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Automates salary calculations, taxes, and payments.</a:t>
            </a:r>
            <a:endParaRPr lang="en-US" sz="24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53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98914" y="580961"/>
            <a:ext cx="6249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Payroll and HR Systems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9832" y="1977391"/>
            <a:ext cx="1046761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Key Features: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sz="2800" b="1" dirty="0">
                <a:latin typeface="Alexandria"/>
              </a:rPr>
              <a:t>Benefits Administration:</a:t>
            </a:r>
          </a:p>
          <a:p>
            <a:pPr marL="1200150" lvl="2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Manages health insurance, retirement plans, and employee contributions.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lang="en-US" sz="2800" b="1" dirty="0">
                <a:latin typeface="Alexandria"/>
              </a:rPr>
              <a:t>Career Development:</a:t>
            </a:r>
          </a:p>
          <a:p>
            <a:pPr marL="1200150" lvl="2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Tracks performance, training, and succession planning.</a:t>
            </a:r>
          </a:p>
          <a:p>
            <a:pPr marL="800100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endParaRPr lang="en-US" sz="2000" dirty="0"/>
          </a:p>
          <a:p>
            <a:pPr marL="800100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endParaRPr lang="en-US" sz="2000" dirty="0"/>
          </a:p>
          <a:p>
            <a:pPr marL="45720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en-US" sz="2800" b="1" dirty="0">
              <a:solidFill>
                <a:schemeClr val="accent2"/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01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003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98914" y="580961"/>
            <a:ext cx="6249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Payroll and HR Systems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9832" y="2095404"/>
            <a:ext cx="10467610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Benefits: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For Organizations: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Saves time and reduces administrative costs.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Provides data-driven insights for decision-making.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Ensures compliance with labor laws and regulations.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For Employees: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Transparent access to payroll and benefits.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Self-service tools for convenience and empowerment.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91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7476" y="1747790"/>
            <a:ext cx="11194969" cy="48844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8084" y="416180"/>
            <a:ext cx="6249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Contract Management Systems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1032" y="1927531"/>
            <a:ext cx="1062785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What is a Contract Management (CM) System?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Software to manage third-party contracts and vendor agreements.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Tracks, stores, and retrieves key documents.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Purpose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Streamlines contract processes.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Enhances organization and efficiency.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14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7476" y="1747790"/>
            <a:ext cx="11194969" cy="48844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8084" y="416180"/>
            <a:ext cx="6249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Contract Management Systems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1032" y="2101396"/>
            <a:ext cx="1062785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Key Functions: 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Contract Creation: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Automates drafting using templates.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Ensures consistency and compliance.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E-Procurement: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Supports vendor selection and bidding.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Monitors procurement activities.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55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7476" y="1747790"/>
            <a:ext cx="11194969" cy="48844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8084" y="416180"/>
            <a:ext cx="6249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Contract Management Systems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1032" y="2101396"/>
            <a:ext cx="1062785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Key Functions: 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2800" b="1" dirty="0">
                <a:latin typeface="Alexandria"/>
              </a:rPr>
              <a:t>Reporting &amp; Analytics: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Real-time dashboards for performance tracking.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Compliance monitoring through detailed reports.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sz="2800" b="1" dirty="0">
                <a:latin typeface="Alexandria"/>
              </a:rPr>
              <a:t>Alerts &amp; Notifications:	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Reminders for renewal or expiration dates.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Notifications for critical events.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78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7476" y="1747790"/>
            <a:ext cx="11194969" cy="48844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88084" y="416180"/>
            <a:ext cx="6249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</a:rPr>
              <a:t>Contract Management Systems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1032" y="2101396"/>
            <a:ext cx="1062785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Benefits: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Increased Efficiency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Reduces time managing contracts.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Centralized storage for quick document retrieval.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Risk Reduction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Maintains audit trails and tracks changes.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Ensures compliance with legal standards.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Cost Savings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Prevents missed deadlines and penalties.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Optimizes vendor and contract performance.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21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F58221"/>
                </a:solidFill>
                <a:latin typeface="Alexandria"/>
              </a:rPr>
              <a:t>Case Study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C3EC65-C331-9CDE-971C-E7E52F533E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9948" y="840657"/>
            <a:ext cx="3196631" cy="5176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268507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477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0238" y="514309"/>
            <a:ext cx="5499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Case Study</a:t>
            </a:r>
            <a:endParaRPr lang="en-US" sz="6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16756"/>
            <a:ext cx="10195384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i="1" u="sng" dirty="0" err="1">
                <a:latin typeface="Alexandria"/>
              </a:rPr>
              <a:t>FutureCare</a:t>
            </a:r>
            <a:r>
              <a:rPr lang="en-US" sz="2800" dirty="0">
                <a:latin typeface="Alexandria"/>
              </a:rPr>
              <a:t> Hospital recently implemented advanced </a:t>
            </a:r>
            <a:r>
              <a:rPr lang="en-US" sz="2800" b="1" dirty="0">
                <a:latin typeface="Alexandria"/>
              </a:rPr>
              <a:t>Administrative Information Systems (AIS)</a:t>
            </a:r>
            <a:r>
              <a:rPr lang="en-US" sz="2800" dirty="0">
                <a:latin typeface="Alexandria"/>
              </a:rPr>
              <a:t> to streamline hospital operations and improve patient care. This case follows a patient, Mr. Ahmed, during his journey through the hospital, illustrating the efficiency, practical functions, and importance of the AIS components.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00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50236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0238" y="514309"/>
            <a:ext cx="5499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Case Study</a:t>
            </a:r>
            <a:endParaRPr lang="en-US" sz="6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4405" y="6768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1100" y="70149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54794" y="9870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1867491"/>
            <a:ext cx="101953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Registration and Scheduling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Scenario: </a:t>
            </a:r>
            <a:r>
              <a:rPr lang="en-US" sz="2400" dirty="0">
                <a:latin typeface="Alexandria"/>
              </a:rPr>
              <a:t>Mr. Ahmed arrives at the hospital for a scheduled cardiology appointment.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AIS Functionality: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Patient registration is completed swiftly using pre-stored information.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scheduling system confirms his appointment and notifies the cardiology department.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Efficiency: </a:t>
            </a:r>
            <a:r>
              <a:rPr lang="en-US" sz="2000" dirty="0">
                <a:latin typeface="Alexandria"/>
              </a:rPr>
              <a:t>Reduces patient wait times and ensures accurate scheduling.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Importance: </a:t>
            </a:r>
            <a:r>
              <a:rPr lang="en-US" sz="2000" dirty="0">
                <a:latin typeface="Alexandria"/>
              </a:rPr>
              <a:t>Prevents overbooking and ensures resource availability.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65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50236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0238" y="514309"/>
            <a:ext cx="5499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Case Study</a:t>
            </a:r>
            <a:endParaRPr lang="en-US" sz="6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4405" y="6768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1100" y="70149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54794" y="9870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183005"/>
            <a:ext cx="1019538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Financial Systems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Scenario: </a:t>
            </a:r>
            <a:r>
              <a:rPr lang="en-US" altLang="en-US" sz="2400" dirty="0">
                <a:latin typeface="Alexandria"/>
              </a:rPr>
              <a:t>Before consultation, Mr. Ahmed pays his </a:t>
            </a:r>
            <a:r>
              <a:rPr lang="en-US" altLang="en-US" sz="2400" b="1" dirty="0">
                <a:latin typeface="Alexandria"/>
              </a:rPr>
              <a:t>copayment</a:t>
            </a:r>
            <a:r>
              <a:rPr lang="en-US" altLang="en-US" sz="2400" dirty="0">
                <a:latin typeface="Alexandria"/>
              </a:rPr>
              <a:t>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AIS Functionality: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Generates an accurate billing summary.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Updates his financial records in real-time.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Efficiency: </a:t>
            </a:r>
            <a:r>
              <a:rPr lang="en-US" altLang="en-US" sz="2000" dirty="0">
                <a:latin typeface="Alexandria"/>
              </a:rPr>
              <a:t>Speeds up payment processing with minimal errors.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Importance: </a:t>
            </a:r>
            <a:r>
              <a:rPr lang="en-US" altLang="en-US" sz="2000" dirty="0">
                <a:latin typeface="Alexandria"/>
              </a:rPr>
              <a:t>Ensures transparency in hospital charges and facilitates timely revenue collection.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4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50236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0238" y="514309"/>
            <a:ext cx="5499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Case Study</a:t>
            </a:r>
            <a:endParaRPr lang="en-US" sz="6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4405" y="6768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1100" y="70149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54794" y="9870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1921478"/>
            <a:ext cx="10195384" cy="483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Payroll and Human Resources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Scenario: </a:t>
            </a:r>
            <a:r>
              <a:rPr lang="en-US" sz="2400" dirty="0">
                <a:latin typeface="Alexandria"/>
              </a:rPr>
              <a:t>The attending nurse, Ms. Salma, is notified about Mr. Ahmed’s consultation through her shift schedule.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AIS Functionality: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dirty="0">
                <a:latin typeface="Alexandria"/>
              </a:rPr>
              <a:t>Tracks staff schedules and assigns resources based on workload.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dirty="0">
                <a:latin typeface="Alexandria"/>
              </a:rPr>
              <a:t>Ensures Ms. Salma receives timely payroll updates linked to her shifts.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b="1" dirty="0">
                <a:latin typeface="Alexandria"/>
              </a:rPr>
              <a:t>Efficiency: </a:t>
            </a:r>
            <a:r>
              <a:rPr lang="en-US" sz="2150" dirty="0">
                <a:latin typeface="Alexandria"/>
              </a:rPr>
              <a:t>Streamlines staffing and prevents scheduling conflicts.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b="1" dirty="0">
                <a:latin typeface="Alexandria"/>
              </a:rPr>
              <a:t>Importance: </a:t>
            </a:r>
            <a:r>
              <a:rPr lang="en-US" sz="2150" dirty="0">
                <a:latin typeface="Alexandria"/>
              </a:rPr>
              <a:t>Boosts staff satisfaction and ensures adequate resource allocation.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46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50236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0238" y="514309"/>
            <a:ext cx="5499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Case Study</a:t>
            </a:r>
            <a:endParaRPr lang="en-US" sz="6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4405" y="6768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1100" y="70149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54794" y="9870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1921478"/>
            <a:ext cx="10195384" cy="483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Admission/Discharge/Transfer (ADT) Systems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Scenario: </a:t>
            </a:r>
            <a:r>
              <a:rPr lang="en-US" sz="2400" dirty="0">
                <a:latin typeface="Alexandria"/>
              </a:rPr>
              <a:t>After his consultation, Mr. Ahmed is recommended for a 24-hour observation in the hospital’s inpatient department.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AIS Functionality: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dirty="0">
                <a:latin typeface="Alexandria"/>
              </a:rPr>
              <a:t>Updates his admission details in the ADT system.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dirty="0">
                <a:latin typeface="Alexandria"/>
              </a:rPr>
              <a:t>Tracks bed availability and assigns him a suitable room.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b="1" dirty="0">
                <a:latin typeface="Alexandria"/>
              </a:rPr>
              <a:t>Efficiency: </a:t>
            </a:r>
            <a:r>
              <a:rPr lang="en-US" sz="2150" dirty="0">
                <a:latin typeface="Alexandria"/>
              </a:rPr>
              <a:t>Prevents manual tracking errors and speeds up the admission process.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b="1" dirty="0">
                <a:latin typeface="Alexandria"/>
              </a:rPr>
              <a:t>Importance: </a:t>
            </a:r>
            <a:r>
              <a:rPr lang="en-US" sz="2150" dirty="0">
                <a:latin typeface="Alexandria"/>
              </a:rPr>
              <a:t>Ensures smooth transitions and improves bed management.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50236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0238" y="514309"/>
            <a:ext cx="5499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Case Study</a:t>
            </a:r>
            <a:endParaRPr lang="en-US" sz="6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4405" y="6768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1100" y="70149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54794" y="9870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1914033"/>
            <a:ext cx="10195384" cy="483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Contract Management Systems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Scenario: </a:t>
            </a:r>
            <a:r>
              <a:rPr lang="en-US" sz="2400" dirty="0">
                <a:latin typeface="Alexandria"/>
              </a:rPr>
              <a:t>During his stay, Mr. Ahmed requires a specific cardiac monitor, sourced from a contracted vendor.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AIS Functionality: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dirty="0">
                <a:latin typeface="Alexandria"/>
              </a:rPr>
              <a:t>The system identifies the vendor contract and places an automated requisition.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dirty="0">
                <a:latin typeface="Alexandria"/>
              </a:rPr>
              <a:t>Tracks delivery status and ensures compliance with the terms.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b="1" dirty="0">
                <a:latin typeface="Alexandria"/>
              </a:rPr>
              <a:t>Efficiency: </a:t>
            </a:r>
            <a:r>
              <a:rPr lang="en-US" sz="2150" dirty="0">
                <a:latin typeface="Alexandria"/>
              </a:rPr>
              <a:t>Guarantees timely access to equipment.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50" b="1" dirty="0">
                <a:latin typeface="Alexandria"/>
              </a:rPr>
              <a:t>Importance: </a:t>
            </a:r>
            <a:r>
              <a:rPr lang="en-US" sz="2150" dirty="0">
                <a:latin typeface="Alexandria"/>
              </a:rPr>
              <a:t>Reduces delays in care and ensures vendor accountability.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AFE96-0097-587C-A1AF-4A65757B0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78C1AA-FAE0-63CE-926C-535C0F32DF5F}"/>
              </a:ext>
            </a:extLst>
          </p:cNvPr>
          <p:cNvSpPr/>
          <p:nvPr/>
        </p:nvSpPr>
        <p:spPr>
          <a:xfrm>
            <a:off x="617280" y="1685494"/>
            <a:ext cx="10812720" cy="47106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endParaRPr lang="en-US" altLang="en-US" sz="24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DBDBB5-E879-6BED-4525-5AC0062133CC}"/>
              </a:ext>
            </a:extLst>
          </p:cNvPr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EC3733-532C-987F-C62A-5C94A8DE5A9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910239-F03F-35FA-B8A0-36EE5FB00A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055885-78A0-12D3-68EC-9D3F06FC9150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16EA7C3-99ED-EB88-2389-9CE66948E7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95A4E5-01D6-CE64-765D-26C72794BC49}"/>
              </a:ext>
            </a:extLst>
          </p:cNvPr>
          <p:cNvSpPr txBox="1"/>
          <p:nvPr/>
        </p:nvSpPr>
        <p:spPr>
          <a:xfrm>
            <a:off x="824803" y="2194483"/>
            <a:ext cx="103976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lexandria"/>
              </a:rPr>
              <a:t>AIS components are essential for managing administrative, financial, and demographic data efficiently.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lexandria"/>
              </a:rPr>
              <a:t>Registration and scheduling systems improve patient flow and resource allocation.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lexandria"/>
              </a:rPr>
              <a:t>Financial systems ensure accurate billing and real-time financial tracking.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lexandria"/>
              </a:rPr>
              <a:t>Payroll and HR systems streamline workforce management and enhance employee satisfaction.</a:t>
            </a:r>
          </a:p>
        </p:txBody>
      </p:sp>
    </p:spTree>
    <p:extLst>
      <p:ext uri="{BB962C8B-B14F-4D97-AF65-F5344CB8AC3E}">
        <p14:creationId xmlns:p14="http://schemas.microsoft.com/office/powerpoint/2010/main" val="18401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AFE96-0097-587C-A1AF-4A65757B0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78C1AA-FAE0-63CE-926C-535C0F32DF5F}"/>
              </a:ext>
            </a:extLst>
          </p:cNvPr>
          <p:cNvSpPr/>
          <p:nvPr/>
        </p:nvSpPr>
        <p:spPr>
          <a:xfrm>
            <a:off x="617280" y="1685494"/>
            <a:ext cx="10812720" cy="48801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endParaRPr lang="en-US" alt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DBDBB5-E879-6BED-4525-5AC0062133CC}"/>
              </a:ext>
            </a:extLst>
          </p:cNvPr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EC3733-532C-987F-C62A-5C94A8DE5A9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910239-F03F-35FA-B8A0-36EE5FB00A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055885-78A0-12D3-68EC-9D3F06FC9150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16EA7C3-99ED-EB88-2389-9CE66948E7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95A4E5-01D6-CE64-765D-26C72794BC49}"/>
              </a:ext>
            </a:extLst>
          </p:cNvPr>
          <p:cNvSpPr txBox="1"/>
          <p:nvPr/>
        </p:nvSpPr>
        <p:spPr>
          <a:xfrm>
            <a:off x="919902" y="2008768"/>
            <a:ext cx="1020747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latin typeface="Alexandria"/>
              </a:rPr>
              <a:t>ADT systems ensure seamless patient tracking from admission to discharge.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latin typeface="Alexandria"/>
              </a:rPr>
              <a:t>Contract management systems optimize vendor relationships and reduce compliance risks.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latin typeface="Alexandria"/>
              </a:rPr>
              <a:t>Integration of AIS with clinical systems enhances operational efficiency and patient outcomes.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latin typeface="Alexandria"/>
              </a:rPr>
              <a:t>AIS adoption reduces administrative burdens, improves accuracy, and ensures better decision-making in healthcare organizations.</a:t>
            </a:r>
          </a:p>
        </p:txBody>
      </p:sp>
    </p:spTree>
    <p:extLst>
      <p:ext uri="{BB962C8B-B14F-4D97-AF65-F5344CB8AC3E}">
        <p14:creationId xmlns:p14="http://schemas.microsoft.com/office/powerpoint/2010/main" val="369409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E120273-C48F-4227-8BEE-68A784187A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1491</TotalTime>
  <Words>1656</Words>
  <Application>Microsoft Office PowerPoint</Application>
  <PresentationFormat>Widescreen</PresentationFormat>
  <Paragraphs>303</Paragraphs>
  <Slides>40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423</cp:revision>
  <dcterms:created xsi:type="dcterms:W3CDTF">2023-04-29T09:08:00Z</dcterms:created>
  <dcterms:modified xsi:type="dcterms:W3CDTF">2025-02-09T20:40:35Z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