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271" r:id="rId4"/>
    <p:sldId id="313" r:id="rId5"/>
    <p:sldId id="276" r:id="rId6"/>
    <p:sldId id="507" r:id="rId7"/>
    <p:sldId id="506" r:id="rId8"/>
    <p:sldId id="508" r:id="rId9"/>
    <p:sldId id="482" r:id="rId10"/>
    <p:sldId id="483" r:id="rId11"/>
    <p:sldId id="484" r:id="rId12"/>
    <p:sldId id="485" r:id="rId13"/>
    <p:sldId id="509" r:id="rId14"/>
    <p:sldId id="510" r:id="rId15"/>
    <p:sldId id="486" r:id="rId16"/>
    <p:sldId id="487" r:id="rId17"/>
    <p:sldId id="488" r:id="rId18"/>
    <p:sldId id="490" r:id="rId19"/>
    <p:sldId id="491" r:id="rId20"/>
    <p:sldId id="492" r:id="rId21"/>
    <p:sldId id="489" r:id="rId22"/>
    <p:sldId id="493" r:id="rId23"/>
    <p:sldId id="494" r:id="rId24"/>
    <p:sldId id="495" r:id="rId25"/>
    <p:sldId id="496" r:id="rId26"/>
    <p:sldId id="497" r:id="rId27"/>
    <p:sldId id="498" r:id="rId28"/>
    <p:sldId id="499" r:id="rId29"/>
    <p:sldId id="500" r:id="rId30"/>
    <p:sldId id="511" r:id="rId31"/>
    <p:sldId id="501" r:id="rId32"/>
    <p:sldId id="502" r:id="rId33"/>
    <p:sldId id="503" r:id="rId34"/>
    <p:sldId id="504" r:id="rId35"/>
    <p:sldId id="505" r:id="rId36"/>
    <p:sldId id="306" r:id="rId37"/>
    <p:sldId id="349" r:id="rId38"/>
    <p:sldId id="48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07"/>
            <p14:sldId id="506"/>
            <p14:sldId id="508"/>
            <p14:sldId id="482"/>
            <p14:sldId id="483"/>
            <p14:sldId id="484"/>
            <p14:sldId id="485"/>
            <p14:sldId id="509"/>
            <p14:sldId id="510"/>
            <p14:sldId id="486"/>
            <p14:sldId id="487"/>
            <p14:sldId id="488"/>
            <p14:sldId id="490"/>
            <p14:sldId id="491"/>
            <p14:sldId id="492"/>
            <p14:sldId id="489"/>
            <p14:sldId id="493"/>
            <p14:sldId id="494"/>
            <p14:sldId id="495"/>
            <p14:sldId id="496"/>
            <p14:sldId id="497"/>
            <p14:sldId id="498"/>
            <p14:sldId id="499"/>
            <p14:sldId id="500"/>
            <p14:sldId id="511"/>
            <p14:sldId id="501"/>
            <p14:sldId id="502"/>
            <p14:sldId id="503"/>
            <p14:sldId id="504"/>
            <p14:sldId id="505"/>
            <p14:sldId id="306"/>
            <p14:sldId id="349"/>
            <p14:sldId id="4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98" autoAdjust="0"/>
  </p:normalViewPr>
  <p:slideViewPr>
    <p:cSldViewPr snapToGrid="0">
      <p:cViewPr varScale="1">
        <p:scale>
          <a:sx n="60" d="100"/>
          <a:sy n="60" d="100"/>
        </p:scale>
        <p:origin x="11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For example, ask selection interview questions to determine if the candidate has the knowledge and skills to do the job, and then train and appraise the employee based on whether he or she shows mastery of that knowledge and skills.</a:t>
            </a:r>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49018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Minion-Regular-39-0"/>
              </a:rPr>
              <a:t>One simple way to achieve such integration is for HR managers to meet as a team to visualize and discuss how to coordinate activities like testing, appraising, and</a:t>
            </a:r>
          </a:p>
          <a:p>
            <a:pPr algn="l"/>
            <a:r>
              <a:rPr lang="en-US" sz="1800" b="0" i="0" u="none" strike="noStrike" baseline="0" dirty="0">
                <a:solidFill>
                  <a:srgbClr val="231F20"/>
                </a:solidFill>
                <a:latin typeface="Minion-Regular-39-0"/>
              </a:rPr>
              <a:t>training. (For instance, they make sure the firm is using the same skills profile to recruit, as to select, train, and appraise for a particular job.) Another way to coordinate these activities is by using information technology.</a:t>
            </a:r>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42676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Organizations consist of jobs that have to be staffed. Job analysis is the procedure through which you determine the duties of these positions and the characteristics of the people to hire for them.  Job analysis produces information for writing job descriptions (a list of what the job entails) and job specifications (what kind of people to hire for the job). We’ll see in a moment that every manager should understand the mechanics of analyzing jobs. Virtually every personnel-related action you take—interviewing applicants, and training and appraising employees, for instance—depends on knowing what the job entails and what human traits one needs to do the job well.</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76234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Job analysis produces information for writing job descriptions (a list of what the job entails) and job specifications (what kind of people to hire for the job). We’ll see in a moment that every manager should understand the mechanics of analyzing jobs. Virtually every personnel-related action you take—interviewing applicants, and training and appraising employees, for instance—depends on knowing what the job entails and what human traits one needs to do the job well.</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85778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Minion-Regular-39-0"/>
              </a:rPr>
              <a:t>The supervisor or human resources specialist normally collects one or more of the following types of information via the job analysis:</a:t>
            </a:r>
            <a:endParaRPr lang="en-US" altLang="en-US" dirty="0"/>
          </a:p>
          <a:p>
            <a:pPr marL="231775" indent="-231775" eaLnBrk="1" hangingPunct="1">
              <a:buFontTx/>
              <a:buChar char="•"/>
            </a:pPr>
            <a:r>
              <a:rPr lang="en-US" altLang="en-US" dirty="0"/>
              <a:t>Actual work activities of the job</a:t>
            </a:r>
            <a:r>
              <a:rPr lang="en-US" altLang="en-US" dirty="0">
                <a:cs typeface="Arial" panose="020B0604020202020204" pitchFamily="34" charset="0"/>
              </a:rPr>
              <a:t>—</a:t>
            </a:r>
            <a:r>
              <a:rPr lang="en-US" altLang="en-US" dirty="0"/>
              <a:t>how, why, and when the worker performs each activity.</a:t>
            </a:r>
          </a:p>
          <a:p>
            <a:pPr marL="231775" indent="-231775" eaLnBrk="1" hangingPunct="1">
              <a:buFontTx/>
              <a:buChar char="•"/>
            </a:pPr>
            <a:r>
              <a:rPr lang="en-US" altLang="en-US" dirty="0"/>
              <a:t>Human behaviors the job requires: communicating, deciding, and writing, lifting weights or walking long distances.</a:t>
            </a:r>
          </a:p>
          <a:p>
            <a:pPr marL="231775" indent="-231775" eaLnBrk="1" hangingPunct="1">
              <a:buFontTx/>
              <a:buChar char="•"/>
            </a:pPr>
            <a:r>
              <a:rPr lang="en-US" altLang="en-US" dirty="0"/>
              <a:t>Machines, tools, equipment, and work aids used on the job: tools used, materials processed, knowledge dealt with or applied, and services rendered.</a:t>
            </a:r>
          </a:p>
          <a:p>
            <a:pPr marL="231775" indent="-231775" eaLnBrk="1" hangingPunct="1">
              <a:buFontTx/>
              <a:buChar char="•"/>
            </a:pPr>
            <a:r>
              <a:rPr lang="en-US" altLang="en-US" dirty="0"/>
              <a:t>Standards of expected employee job performance: quantity and\or quality output levels that can be used to appraise employees.</a:t>
            </a:r>
          </a:p>
          <a:p>
            <a:pPr marL="231775" indent="-231775" eaLnBrk="1" hangingPunct="1">
              <a:buFontTx/>
              <a:buChar char="•"/>
            </a:pPr>
            <a:r>
              <a:rPr lang="en-US" altLang="en-US" dirty="0"/>
              <a:t>The organizational and social context in which the job exists: physical working conditions, work schedules, and incentives</a:t>
            </a:r>
          </a:p>
          <a:p>
            <a:pPr marL="231775" indent="-231775" eaLnBrk="1" hangingPunct="1">
              <a:buFontTx/>
              <a:buChar char="•"/>
            </a:pPr>
            <a:r>
              <a:rPr lang="en-US" altLang="en-US" dirty="0"/>
              <a:t>The job’s human requirements: job-related knowledge or skills (education, training, work experience) and required personal attributes (aptitudes, physical characteristics, personality, interests).</a:t>
            </a: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94809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Job analysis</a:t>
            </a:r>
            <a:r>
              <a:rPr lang="en-US" altLang="en-US" dirty="0"/>
              <a:t> provides the information required for other organizational activities that depend on and also support the job.</a:t>
            </a:r>
          </a:p>
          <a:p>
            <a:pPr eaLnBrk="1" hangingPunct="1"/>
            <a:r>
              <a:rPr lang="en-US" altLang="en-US" dirty="0"/>
              <a:t>Job analysis provides required duties and desired human characteristics information needed to effectively </a:t>
            </a:r>
            <a:r>
              <a:rPr lang="en-US" altLang="en-US" b="1" dirty="0"/>
              <a:t>Recruit and Select</a:t>
            </a:r>
            <a:r>
              <a:rPr lang="en-US" altLang="en-US" dirty="0"/>
              <a:t> individuals for jobs. </a:t>
            </a:r>
            <a:endParaRPr lang="en-US" altLang="en-US" b="1" dirty="0"/>
          </a:p>
          <a:p>
            <a:pPr eaLnBrk="1" hangingPunct="1"/>
            <a:r>
              <a:rPr lang="en-US" altLang="en-US" b="1" dirty="0"/>
              <a:t>Compensation</a:t>
            </a:r>
            <a:r>
              <a:rPr lang="en-US" altLang="en-US" dirty="0"/>
              <a:t> factors such as skill and education level, safety hazards, degree of responsibility, and so on are assessed by job analysis.</a:t>
            </a:r>
          </a:p>
          <a:p>
            <a:pPr eaLnBrk="1" hangingPunct="1"/>
            <a:r>
              <a:rPr lang="en-US" altLang="en-US" dirty="0"/>
              <a:t>Knowledge of specific duties and requisite skills of a job is required for proper </a:t>
            </a:r>
            <a:r>
              <a:rPr lang="en-US" altLang="en-US" b="1" dirty="0"/>
              <a:t>Training of </a:t>
            </a:r>
            <a:r>
              <a:rPr lang="en-US" altLang="en-US" dirty="0"/>
              <a:t>employees.</a:t>
            </a:r>
          </a:p>
          <a:p>
            <a:pPr eaLnBrk="1" hangingPunct="1"/>
            <a:r>
              <a:rPr lang="en-US" altLang="en-US" dirty="0"/>
              <a:t>Correctly conducting a</a:t>
            </a:r>
            <a:r>
              <a:rPr lang="en-US" altLang="en-US" b="1" dirty="0"/>
              <a:t> Performance Appraisal </a:t>
            </a:r>
            <a:r>
              <a:rPr lang="en-US" altLang="en-US" dirty="0"/>
              <a:t>requires knowledge of the job’s duties and standard.</a:t>
            </a:r>
          </a:p>
          <a:p>
            <a:pPr eaLnBrk="1" hangingPunct="1"/>
            <a:r>
              <a:rPr lang="en-US" altLang="en-US" dirty="0"/>
              <a:t>Job analysis is a method for </a:t>
            </a:r>
            <a:r>
              <a:rPr lang="en-US" altLang="en-US" b="1" dirty="0"/>
              <a:t>Discovering Unassigned Duties</a:t>
            </a:r>
            <a:r>
              <a:rPr lang="en-US" altLang="en-US" dirty="0"/>
              <a:t> that should become a formal part of a job.</a:t>
            </a:r>
          </a:p>
          <a:p>
            <a:pPr eaLnBrk="1" hangingPunct="1"/>
            <a:r>
              <a:rPr lang="en-US" altLang="en-US" dirty="0"/>
              <a:t>Job analysis is required to validate essential job functions and other HRM for </a:t>
            </a:r>
            <a:r>
              <a:rPr lang="en-US" altLang="en-US" b="1" dirty="0"/>
              <a:t>EEO Compliance</a:t>
            </a:r>
            <a:r>
              <a:rPr lang="en-US" altLang="en-US" dirty="0"/>
              <a:t> under the</a:t>
            </a:r>
            <a:r>
              <a:rPr lang="en-US" altLang="en-US" i="1" dirty="0"/>
              <a:t> Uniform Guidelines on Employee Selection.</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978006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is important because managers use it to support just about all their human resource management activities.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79303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 chart should show the title of each position and, by means of interconnecting lines, who reports to whom and with whom the job incumbent communicates. A </a:t>
            </a:r>
            <a:r>
              <a:rPr lang="en-US" sz="1800" b="1" i="0" u="none" strike="noStrike" baseline="0" dirty="0">
                <a:solidFill>
                  <a:srgbClr val="231F20"/>
                </a:solidFill>
                <a:latin typeface="Arial" panose="020B0604020202020204" pitchFamily="34" charset="0"/>
              </a:rPr>
              <a:t>process chart </a:t>
            </a:r>
            <a:r>
              <a:rPr lang="en-US" sz="1800" b="0" i="0" u="none" strike="noStrike" baseline="0" dirty="0">
                <a:solidFill>
                  <a:srgbClr val="231F20"/>
                </a:solidFill>
                <a:latin typeface="Arial" panose="020B0604020202020204" pitchFamily="34" charset="0"/>
              </a:rPr>
              <a:t>provides a more detailed picture of the work flow. In its simplest form a process chart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32849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kumimoji="0" lang="en-US" sz="12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 brief, analyzing the job involves greeting participants; briefly explaining the job analysis process and the participants roles in this process; spending about 15 minutes interviewing the employees to get agreement on a basic summary of the job; identifying the jobs broad areas of responsibility, such as calling on potential clients ; and identifying duties/tasks within each area interactively with the employees.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77886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are various ways to collect information on a job’s duties, responsibilities, and activities.  In practice, you could use any one of them, or combine several. The basic rule is to use those that best fit your purpose. </a:t>
            </a:r>
          </a:p>
          <a:p>
            <a:pPr eaLnBrk="1" hangingPunct="1"/>
            <a:r>
              <a:rPr lang="en-US" altLang="en-US" dirty="0"/>
              <a:t>Interviews, questionnaires, observations, and diaries/logs are the most popular methods for gathering realistic information about what job incumbents actually do. Managers use these methods for developing job descriptions and 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85870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interviews range from completely unstructured interviews to highly structured ones containing hundreds of specific items to check off.</a:t>
            </a:r>
          </a:p>
          <a:p>
            <a:pPr eaLnBrk="1" hangingPunct="1"/>
            <a:r>
              <a:rPr lang="en-US" altLang="en-US" dirty="0"/>
              <a:t>Managers may conduct individual interviews with each employee, group interviews with groups of employees who have the same job, and/or supervisor interviews with one or more supervisors who know the job. </a:t>
            </a:r>
          </a:p>
          <a:p>
            <a:pPr eaLnBrk="1" hangingPunct="1"/>
            <a:r>
              <a:rPr lang="en-US" altLang="en-US" dirty="0"/>
              <a:t>Distortion of information is interviewing’s main problem—whether due to outright falsification, honest misunderstanding, or statements inflating the importance of their jobs by interviewees.</a:t>
            </a:r>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812705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Questionnaires can be structured or opened-ended. A questionnaire is a quick, efficient, and cost-effective way to obtain information from a large number of employees. However, developing the questionnaire and testing it to make sure the workers understand the questions can be time consuming. And as with interviews, employees may distort their answers, consciously or unconsciously.</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557412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Direct observation is especially useful when jobs consist mainly of observable physical activities. Observation is usually not appropriate when the job entails a lot of mental activity or if the employee only occasionally engages in important activities.  Reactivity—the worker’s changing what he or she normally does because you are watching—can also be a problem.</a:t>
            </a: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867408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Workers are asked to keep a record of what they do during the day by writing a </a:t>
            </a:r>
            <a:r>
              <a:rPr lang="en-US" altLang="en-US" b="1" dirty="0"/>
              <a:t>diary/log</a:t>
            </a:r>
            <a:r>
              <a:rPr lang="en-US" altLang="en-US" dirty="0"/>
              <a:t>. Employees record each of their activities (along with the time) in a log. This can produce a very complete picture of the job, especially when supplemented with subsequent interviews with the worker and the supervisor.</a:t>
            </a:r>
          </a:p>
          <a:p>
            <a:pPr eaLnBrk="1" hangingPunct="1"/>
            <a:r>
              <a:rPr lang="en-US" altLang="en-US" dirty="0"/>
              <a:t>The employee, of course, might try to exaggerate some activities and underplay others. However, the detailed, chronological nature of the log tends to mediate against this.</a:t>
            </a:r>
          </a:p>
          <a:p>
            <a:pPr eaLnBrk="1" hangingPunct="1"/>
            <a:r>
              <a:rPr lang="en-US" altLang="en-US" dirty="0"/>
              <a:t>Diaries/logs have gone high-tech. Some firms give employees pocket dictating machines and pagers. Then at random times during the day, they page the workers, who dictate what they are doing at that time. This approach can avoid one pitfall of the traditional diary/log method: relying on workers to remember what they did hours earlier when they complete their logs at the end of the day.</a:t>
            </a: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718645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Qualitative methods like interviews and questionnaires are not always suitable. For example, if your aim is to compare jobs for pay purposes, a mere listing of duties may not suffice. </a:t>
            </a:r>
          </a:p>
          <a:p>
            <a:pPr eaLnBrk="1" hangingPunct="1"/>
            <a:r>
              <a:rPr lang="en-US" altLang="en-US" dirty="0"/>
              <a:t>You may need to say that, in effect, “Job A is twice as challenging as Job B, and so is worth twice the pay.” To do this, it helps to have quantitative ratings for each job. The position analysis questionnaire and the Department of Labor approach are quantitative methods for doing this.</a:t>
            </a: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26053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Methods such as questionnaires and interviews present some drawbacks. For example, face-to-face interviews and observations can be time consuming. And collecting the information from geographically dispersed employees can be challenging.</a:t>
            </a:r>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944903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is no standard format for writing a job description. However, most descriptions contain sections that cover:</a:t>
            </a:r>
          </a:p>
          <a:p>
            <a:pPr eaLnBrk="1" hangingPunct="1"/>
            <a:r>
              <a:rPr lang="en-US" altLang="en-US" b="1" dirty="0"/>
              <a:t>1. </a:t>
            </a:r>
            <a:r>
              <a:rPr lang="en-US" altLang="en-US" dirty="0"/>
              <a:t>Job identification</a:t>
            </a:r>
          </a:p>
          <a:p>
            <a:pPr eaLnBrk="1" hangingPunct="1"/>
            <a:r>
              <a:rPr lang="en-US" altLang="en-US" b="1" dirty="0"/>
              <a:t>2. </a:t>
            </a:r>
            <a:r>
              <a:rPr lang="en-US" altLang="en-US" dirty="0"/>
              <a:t>Job summary</a:t>
            </a:r>
          </a:p>
          <a:p>
            <a:pPr eaLnBrk="1" hangingPunct="1"/>
            <a:r>
              <a:rPr lang="en-US" altLang="en-US" b="1" dirty="0"/>
              <a:t>3. </a:t>
            </a:r>
            <a:r>
              <a:rPr lang="en-US" altLang="en-US" dirty="0"/>
              <a:t>Responsibilities and duties</a:t>
            </a:r>
          </a:p>
          <a:p>
            <a:pPr eaLnBrk="1" hangingPunct="1"/>
            <a:r>
              <a:rPr lang="en-US" altLang="en-US" b="1" dirty="0"/>
              <a:t>4. </a:t>
            </a:r>
            <a:r>
              <a:rPr lang="en-US" altLang="en-US" dirty="0"/>
              <a:t>Authority of incumbent</a:t>
            </a:r>
          </a:p>
          <a:p>
            <a:pPr eaLnBrk="1" hangingPunct="1"/>
            <a:r>
              <a:rPr lang="en-US" altLang="en-US" b="1" dirty="0"/>
              <a:t>5. </a:t>
            </a:r>
            <a:r>
              <a:rPr lang="en-US" altLang="en-US" dirty="0"/>
              <a:t>Standards of performance</a:t>
            </a:r>
          </a:p>
          <a:p>
            <a:pPr eaLnBrk="1" hangingPunct="1"/>
            <a:r>
              <a:rPr lang="en-US" altLang="en-US" b="1" dirty="0"/>
              <a:t>6. </a:t>
            </a:r>
            <a:r>
              <a:rPr lang="en-US" altLang="en-US" dirty="0"/>
              <a:t>Working conditions</a:t>
            </a:r>
          </a:p>
          <a:p>
            <a:pPr eaLnBrk="1" hangingPunct="1"/>
            <a:r>
              <a:rPr lang="en-US" altLang="en-US" b="1" dirty="0"/>
              <a:t>7. </a:t>
            </a:r>
            <a:r>
              <a:rPr lang="en-US" altLang="en-US" dirty="0"/>
              <a:t>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015533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job description is a written statement of what the worker actually does, how he or she does it, and what the job’s working conditions are. You use this information to write a job specification; this lists the knowledge, abilities, and skills required to perform the job satisfactorily.</a:t>
            </a:r>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32990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job specification focuses on the person in answering the question, “What human traits and experience are required to do this job effectively?” </a:t>
            </a:r>
          </a:p>
          <a:p>
            <a:pPr eaLnBrk="1" hangingPunct="1"/>
            <a:r>
              <a:rPr lang="en-US" altLang="en-US" dirty="0"/>
              <a:t>It shows what kind of person to recruit and for what qualities you should test that person. The job specification may be a section of the job description, or a separate document.</a:t>
            </a:r>
          </a:p>
          <a:p>
            <a:pPr eaLnBrk="1" hangingPunct="1"/>
            <a:r>
              <a:rPr lang="en-US" altLang="en-US" dirty="0"/>
              <a:t>Job specifications for trained employees focus on traits like length of previous service, quality of relevant training, and previous job performance.</a:t>
            </a:r>
          </a:p>
          <a:p>
            <a:pPr eaLnBrk="1" hangingPunct="1"/>
            <a:r>
              <a:rPr lang="en-US" altLang="en-US" dirty="0"/>
              <a:t>Job specifications can be based on the best judgments of the common-sense experiences of supervisors and human resource managers. The basic procedure here is to ask, “What does it take in terms of education, intelligence, training, and the like to do this job well?”</a:t>
            </a:r>
          </a:p>
          <a:p>
            <a:pPr eaLnBrk="1" hangingPunct="1"/>
            <a:r>
              <a:rPr lang="en-US" altLang="en-US" dirty="0"/>
              <a:t>Basing job specifications on statistical analysis is more defensible than the judgmental approach because equal rights legislation forbids using traits that can’t be proved to distinguish between high and low job performers.</a:t>
            </a:r>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9792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304746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328304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44920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769648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464010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3285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17.w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8.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8.png"/><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8.png"/><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3.sv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5823284" y="4802552"/>
            <a:ext cx="5433401" cy="954107"/>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400" b="1" dirty="0">
                <a:latin typeface="Calibri" panose="020F0502020204030204" pitchFamily="34" charset="0"/>
              </a:rPr>
              <a:t>Job Analysis and the talent management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727974"/>
          </a:xfrm>
          <a:prstGeom prst="rect">
            <a:avLst/>
          </a:prstGeom>
          <a:noFill/>
        </p:spPr>
        <p:txBody>
          <a:bodyPr wrap="square">
            <a:spAutoFit/>
          </a:bodyPr>
          <a:lstStyle/>
          <a:p>
            <a:r>
              <a:rPr lang="en-US" altLang="en-US" sz="1600" dirty="0">
                <a:solidFill>
                  <a:schemeClr val="bg1"/>
                </a:solidFill>
                <a:latin typeface="Arial" panose="020B0604020202020204" pitchFamily="34" charset="0"/>
              </a:rPr>
              <a:t>The main purpose of this chapter is to show you how to analyze a job and write job descriptions.</a:t>
            </a:r>
          </a:p>
          <a:p>
            <a:r>
              <a:rPr lang="en-US" altLang="en-US" sz="1600" dirty="0">
                <a:solidFill>
                  <a:schemeClr val="bg1"/>
                </a:solidFill>
                <a:latin typeface="Arial" panose="020B0604020202020204" pitchFamily="34" charset="0"/>
              </a:rPr>
              <a:t>Analyzing jobs involves determining in detail what the job entails and what kind of people the firm should hire for the job. </a:t>
            </a:r>
          </a:p>
          <a:p>
            <a:pPr>
              <a:lnSpc>
                <a:spcPct val="120000"/>
              </a:lnSpc>
            </a:pP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579486" cy="523220"/>
          </a:xfrm>
          <a:prstGeom prst="rect">
            <a:avLst/>
          </a:prstGeom>
          <a:noFill/>
        </p:spPr>
        <p:txBody>
          <a:bodyPr wrap="square" rtlCol="0">
            <a:spAutoFit/>
          </a:bodyPr>
          <a:lstStyle/>
          <a:p>
            <a:pPr>
              <a:spcBef>
                <a:spcPct val="50000"/>
              </a:spcBef>
            </a:pPr>
            <a:r>
              <a:rPr lang="en-GB" altLang="en-US" sz="2800" b="1" dirty="0">
                <a:solidFill>
                  <a:schemeClr val="bg1"/>
                </a:solidFill>
                <a:latin typeface="Calibri" panose="020F0502020204030204" pitchFamily="34" charset="0"/>
              </a:rPr>
              <a:t>Job Analysis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908762"/>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Explain why talent management is important.</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Discuss the nature of job analysis, including what it is and how it’s used.</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Use at least three methods of collecting job analysis information, including interviews, questionnaires, and observation.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Write job descriptions, including summaries and job functions, using the Internet and traditional methods.</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Write a job specification.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cs typeface="Tahoma"/>
              </a:rPr>
              <a:t>Explain job analysis in a “worker-empowered” world, including what it means and how it’s done in practice.</a:t>
            </a:r>
            <a:endParaRPr lang="en-US" sz="16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559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What Is Talent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1214"/>
            <a:ext cx="10541000" cy="4093428"/>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We can define </a:t>
            </a:r>
            <a:r>
              <a:rPr lang="en-US" sz="2000" b="1" dirty="0">
                <a:latin typeface="Times New Roman" panose="02020603050405020304" pitchFamily="18" charset="0"/>
                <a:cs typeface="Times New Roman" panose="02020603050405020304" pitchFamily="18" charset="0"/>
              </a:rPr>
              <a:t>talent management </a:t>
            </a:r>
            <a:r>
              <a:rPr lang="en-US" sz="2000" dirty="0">
                <a:latin typeface="Times New Roman" panose="02020603050405020304" pitchFamily="18" charset="0"/>
                <a:cs typeface="Times New Roman" panose="02020603050405020304" pitchFamily="18" charset="0"/>
              </a:rPr>
              <a:t>as the goal-oriented and integrated process of planning, recruiting, developing, managing, and compensating employees. When a manager takes a talent management perspective, he or she:</a:t>
            </a:r>
          </a:p>
          <a:p>
            <a:pPr marL="457200" indent="-457200">
              <a:buAutoNum type="arabicPeriod"/>
            </a:pPr>
            <a:r>
              <a:rPr lang="en-US" sz="2000" dirty="0">
                <a:latin typeface="Times New Roman" panose="02020603050405020304" pitchFamily="18" charset="0"/>
                <a:cs typeface="Times New Roman" panose="02020603050405020304" pitchFamily="18" charset="0"/>
              </a:rPr>
              <a:t>Understands that the talent management tasks (such as recruiting, training, and paying employees) are parts of a single interrelated talent management process. For example, having employees with the right skills depends as much on recruiting, training, and compensation as it does on applicant testing.</a:t>
            </a:r>
          </a:p>
          <a:p>
            <a:pPr marL="457200" indent="-457200">
              <a:buAutoNum type="arabicPeriod"/>
            </a:pPr>
            <a:r>
              <a:rPr lang="en-US" sz="2000" dirty="0">
                <a:latin typeface="Times New Roman" panose="02020603050405020304" pitchFamily="18" charset="0"/>
                <a:cs typeface="Times New Roman" panose="02020603050405020304" pitchFamily="18" charset="0"/>
              </a:rPr>
              <a:t>Makes sure talent management decisions such as staffing, training, and pay are goal-directed. Managers should always be asking, What recruiting, testing, or other actions should I take to produce the employee competencies we need to achieve our strategic goals?</a:t>
            </a:r>
          </a:p>
          <a:p>
            <a:pPr marL="457200" indent="-457200">
              <a:buAutoNum type="arabicPeriod"/>
            </a:pPr>
            <a:r>
              <a:rPr lang="en-US" sz="2000" dirty="0">
                <a:latin typeface="Times New Roman" panose="02020603050405020304" pitchFamily="18" charset="0"/>
                <a:cs typeface="Times New Roman" panose="02020603050405020304" pitchFamily="18" charset="0"/>
              </a:rPr>
              <a:t>Consistently uses the same profile of competencies, traits, knowledge, and experience for formulating recruitment plans for a job as for making selection, training, appraisal, and payment decisions for it.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559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What Is Talent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1214"/>
            <a:ext cx="10541000" cy="2554545"/>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4. Actively segments and proactively manages employees. Taking a talent management approach requires that employers proactively manage their employee's recruitment, selection, development, and rewards.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5. Integrates/coordinates all the talent management functions. Finally, an effective talent management process integrates the underlying talent management activities such as recruiting, developing, and compensating employees. For example, performance appraisals should trigger the required employee training.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5514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Basics of Job Analysis: Terms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1214"/>
            <a:ext cx="10541000" cy="3317831"/>
          </a:xfrm>
          <a:prstGeom prst="rect">
            <a:avLst/>
          </a:prstGeom>
          <a:noFill/>
        </p:spPr>
        <p:txBody>
          <a:bodyPr wrap="square" rtlCol="0">
            <a:spAutoFit/>
          </a:bodyPr>
          <a:lstStyle/>
          <a:p>
            <a:pPr marR="0" lvl="0" algn="l" defTabSz="914400" rtl="0" eaLnBrk="1" fontAlgn="base" latinLnBrk="0" hangingPunct="1">
              <a:lnSpc>
                <a:spcPct val="100000"/>
              </a:lnSpc>
              <a:spcBef>
                <a:spcPct val="2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Talent management begins with understanding what jobs need to be filled, and the human traits and competencies employees need to do those jobs effectively.</a:t>
            </a:r>
          </a:p>
          <a:p>
            <a:pPr marR="0" lvl="0" algn="l" defTabSz="914400" rtl="0" eaLnBrk="1" fontAlgn="base" latinLnBrk="0" hangingPunct="1">
              <a:lnSpc>
                <a:spcPct val="100000"/>
              </a:lnSpc>
              <a:spcBef>
                <a:spcPct val="20000"/>
              </a:spcBef>
              <a:spcAft>
                <a:spcPct val="0"/>
              </a:spcAft>
              <a:buClr>
                <a:srgbClr val="666699"/>
              </a:buClr>
              <a:buSzTx/>
              <a:tabLst/>
              <a:defRPr/>
            </a:pPr>
            <a:endPar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Job Analysis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The procedure for determining the duties and skill requirements of a job and the kind of person who should be hired for it.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9452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Basics of Job Analysis: Terms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1214"/>
            <a:ext cx="10541000" cy="2813078"/>
          </a:xfrm>
          <a:prstGeom prst="rect">
            <a:avLst/>
          </a:prstGeom>
          <a:noFill/>
        </p:spPr>
        <p:txBody>
          <a:bodyPr wrap="square" rtlCol="0">
            <a:spAutoFit/>
          </a:bodyPr>
          <a:lstStyle/>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Job Description</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A list of a job’s duties, responsibilities, reporting relationships, working conditions, and supervisory responsibilities—one product of a job analysis.</a:t>
            </a: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Job Specifications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A list of a job’s “human requirements,” that is, the requisite education, skills, personality, and so on—another product of a job analysis.</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8264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Types of Information Collected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5" name="Group 18">
            <a:extLst>
              <a:ext uri="{FF2B5EF4-FFF2-40B4-BE49-F238E27FC236}">
                <a16:creationId xmlns:a16="http://schemas.microsoft.com/office/drawing/2014/main" id="{6BDB00C3-193B-C37A-C624-7BA1452B913A}"/>
              </a:ext>
            </a:extLst>
          </p:cNvPr>
          <p:cNvGrpSpPr>
            <a:grpSpLocks/>
          </p:cNvGrpSpPr>
          <p:nvPr/>
        </p:nvGrpSpPr>
        <p:grpSpPr bwMode="auto">
          <a:xfrm>
            <a:off x="2160169" y="1736641"/>
            <a:ext cx="6824663" cy="4181475"/>
            <a:chOff x="714" y="1003"/>
            <a:chExt cx="4299" cy="2634"/>
          </a:xfrm>
        </p:grpSpPr>
        <p:grpSp>
          <p:nvGrpSpPr>
            <p:cNvPr id="16" name="Group 4">
              <a:extLst>
                <a:ext uri="{FF2B5EF4-FFF2-40B4-BE49-F238E27FC236}">
                  <a16:creationId xmlns:a16="http://schemas.microsoft.com/office/drawing/2014/main" id="{C41BA62F-C2EB-083B-1FCB-F71874095EC8}"/>
                </a:ext>
              </a:extLst>
            </p:cNvPr>
            <p:cNvGrpSpPr>
              <a:grpSpLocks/>
            </p:cNvGrpSpPr>
            <p:nvPr/>
          </p:nvGrpSpPr>
          <p:grpSpPr bwMode="auto">
            <a:xfrm>
              <a:off x="1864" y="1531"/>
              <a:ext cx="2002" cy="1575"/>
              <a:chOff x="1878" y="1496"/>
              <a:chExt cx="2002" cy="1360"/>
            </a:xfrm>
          </p:grpSpPr>
          <p:sp>
            <p:nvSpPr>
              <p:cNvPr id="24" name="_s1028">
                <a:extLst>
                  <a:ext uri="{FF2B5EF4-FFF2-40B4-BE49-F238E27FC236}">
                    <a16:creationId xmlns:a16="http://schemas.microsoft.com/office/drawing/2014/main" id="{65831E1A-FE81-5A33-7976-DE4A31073B58}"/>
                  </a:ext>
                </a:extLst>
              </p:cNvPr>
              <p:cNvSpPr>
                <a:spLocks noChangeShapeType="1"/>
              </p:cNvSpPr>
              <p:nvPr/>
            </p:nvSpPr>
            <p:spPr bwMode="auto">
              <a:xfrm flipH="1" flipV="1">
                <a:off x="1878" y="1835"/>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6" name="_s1030">
                <a:extLst>
                  <a:ext uri="{FF2B5EF4-FFF2-40B4-BE49-F238E27FC236}">
                    <a16:creationId xmlns:a16="http://schemas.microsoft.com/office/drawing/2014/main" id="{46D63B7D-5245-5134-53EC-C48F38FCDDB6}"/>
                  </a:ext>
                </a:extLst>
              </p:cNvPr>
              <p:cNvSpPr>
                <a:spLocks noChangeShapeType="1"/>
              </p:cNvSpPr>
              <p:nvPr/>
            </p:nvSpPr>
            <p:spPr bwMode="auto">
              <a:xfrm flipH="1">
                <a:off x="1878" y="2346"/>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7" name="_s1032">
                <a:extLst>
                  <a:ext uri="{FF2B5EF4-FFF2-40B4-BE49-F238E27FC236}">
                    <a16:creationId xmlns:a16="http://schemas.microsoft.com/office/drawing/2014/main" id="{5CF1A499-9E39-57E8-0504-2710B7B7B107}"/>
                  </a:ext>
                </a:extLst>
              </p:cNvPr>
              <p:cNvSpPr>
                <a:spLocks noChangeShapeType="1"/>
              </p:cNvSpPr>
              <p:nvPr/>
            </p:nvSpPr>
            <p:spPr bwMode="auto">
              <a:xfrm>
                <a:off x="2879" y="251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8" name="_s1034">
                <a:extLst>
                  <a:ext uri="{FF2B5EF4-FFF2-40B4-BE49-F238E27FC236}">
                    <a16:creationId xmlns:a16="http://schemas.microsoft.com/office/drawing/2014/main" id="{EE73F31B-3560-652C-BA09-EDA6BF9EE617}"/>
                  </a:ext>
                </a:extLst>
              </p:cNvPr>
              <p:cNvSpPr>
                <a:spLocks noChangeShapeType="1"/>
              </p:cNvSpPr>
              <p:nvPr/>
            </p:nvSpPr>
            <p:spPr bwMode="auto">
              <a:xfrm>
                <a:off x="3380" y="234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9" name="_s1036">
                <a:extLst>
                  <a:ext uri="{FF2B5EF4-FFF2-40B4-BE49-F238E27FC236}">
                    <a16:creationId xmlns:a16="http://schemas.microsoft.com/office/drawing/2014/main" id="{DFB92B26-9B64-CA5B-84B6-13E6000A336F}"/>
                  </a:ext>
                </a:extLst>
              </p:cNvPr>
              <p:cNvSpPr>
                <a:spLocks noChangeShapeType="1"/>
              </p:cNvSpPr>
              <p:nvPr/>
            </p:nvSpPr>
            <p:spPr bwMode="auto">
              <a:xfrm flipV="1">
                <a:off x="3380" y="183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0" name="_s1038">
                <a:extLst>
                  <a:ext uri="{FF2B5EF4-FFF2-40B4-BE49-F238E27FC236}">
                    <a16:creationId xmlns:a16="http://schemas.microsoft.com/office/drawing/2014/main" id="{80E6D41D-481C-5388-1226-A2B4DAA1F14A}"/>
                  </a:ext>
                </a:extLst>
              </p:cNvPr>
              <p:cNvSpPr>
                <a:spLocks noChangeShapeType="1"/>
              </p:cNvSpPr>
              <p:nvPr/>
            </p:nvSpPr>
            <p:spPr bwMode="auto">
              <a:xfrm flipV="1">
                <a:off x="2879" y="149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grpSp>
        <p:sp>
          <p:nvSpPr>
            <p:cNvPr id="17" name="AutoShape 11" descr="redfill01">
              <a:extLst>
                <a:ext uri="{FF2B5EF4-FFF2-40B4-BE49-F238E27FC236}">
                  <a16:creationId xmlns:a16="http://schemas.microsoft.com/office/drawing/2014/main" id="{21B79FAA-D5EC-ED13-8226-BE70C2BF8865}"/>
                </a:ext>
              </a:extLst>
            </p:cNvPr>
            <p:cNvSpPr>
              <a:spLocks noChangeArrowheads="1"/>
            </p:cNvSpPr>
            <p:nvPr/>
          </p:nvSpPr>
          <p:spPr bwMode="auto">
            <a:xfrm>
              <a:off x="2287" y="1003"/>
              <a:ext cx="1146" cy="530"/>
            </a:xfrm>
            <a:prstGeom prst="roundRect">
              <a:avLst>
                <a:gd name="adj" fmla="val 16667"/>
              </a:avLst>
            </a:prstGeom>
            <a:blipFill dpi="0" rotWithShape="1">
              <a:blip r:embed="rId4"/>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Work </a:t>
              </a:r>
              <a:br>
                <a:rPr lang="en-US" altLang="en-US" sz="1600">
                  <a:latin typeface="Franklin Gothic Medium" panose="020B0603020102020204" pitchFamily="34" charset="0"/>
                </a:rPr>
              </a:br>
              <a:r>
                <a:rPr lang="en-US" altLang="en-US" sz="1600">
                  <a:latin typeface="Franklin Gothic Medium" panose="020B0603020102020204" pitchFamily="34" charset="0"/>
                </a:rPr>
                <a:t>activities</a:t>
              </a:r>
            </a:p>
          </p:txBody>
        </p:sp>
        <p:sp>
          <p:nvSpPr>
            <p:cNvPr id="18" name="AutoShape 12" descr="bluefill01">
              <a:extLst>
                <a:ext uri="{FF2B5EF4-FFF2-40B4-BE49-F238E27FC236}">
                  <a16:creationId xmlns:a16="http://schemas.microsoft.com/office/drawing/2014/main" id="{44788D1D-067E-975D-B01F-0F5F16A80112}"/>
                </a:ext>
              </a:extLst>
            </p:cNvPr>
            <p:cNvSpPr>
              <a:spLocks noChangeArrowheads="1"/>
            </p:cNvSpPr>
            <p:nvPr/>
          </p:nvSpPr>
          <p:spPr bwMode="auto">
            <a:xfrm>
              <a:off x="3867" y="1683"/>
              <a:ext cx="1146" cy="530"/>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Human </a:t>
              </a:r>
              <a:br>
                <a:rPr lang="en-US" altLang="en-US" sz="1600">
                  <a:latin typeface="Franklin Gothic Medium" panose="020B0603020102020204" pitchFamily="34" charset="0"/>
                </a:rPr>
              </a:br>
              <a:r>
                <a:rPr lang="en-US" altLang="en-US" sz="1600">
                  <a:latin typeface="Franklin Gothic Medium" panose="020B0603020102020204" pitchFamily="34" charset="0"/>
                </a:rPr>
                <a:t>behaviors</a:t>
              </a:r>
            </a:p>
          </p:txBody>
        </p:sp>
        <p:sp>
          <p:nvSpPr>
            <p:cNvPr id="19" name="AutoShape 13" descr="grayfill01">
              <a:extLst>
                <a:ext uri="{FF2B5EF4-FFF2-40B4-BE49-F238E27FC236}">
                  <a16:creationId xmlns:a16="http://schemas.microsoft.com/office/drawing/2014/main" id="{613D5B7C-8A71-B3AE-3C00-C208F738C7E8}"/>
                </a:ext>
              </a:extLst>
            </p:cNvPr>
            <p:cNvSpPr>
              <a:spLocks noChangeArrowheads="1"/>
            </p:cNvSpPr>
            <p:nvPr/>
          </p:nvSpPr>
          <p:spPr bwMode="auto">
            <a:xfrm>
              <a:off x="719" y="1665"/>
              <a:ext cx="1146" cy="530"/>
            </a:xfrm>
            <a:prstGeom prst="roundRect">
              <a:avLst>
                <a:gd name="adj" fmla="val 16667"/>
              </a:avLst>
            </a:prstGeom>
            <a:blipFill dpi="0" rotWithShape="1">
              <a:blip r:embed="rId6"/>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Human requirements</a:t>
              </a:r>
            </a:p>
          </p:txBody>
        </p:sp>
        <p:sp>
          <p:nvSpPr>
            <p:cNvPr id="20" name="AutoShape 14" descr="purplefill01">
              <a:extLst>
                <a:ext uri="{FF2B5EF4-FFF2-40B4-BE49-F238E27FC236}">
                  <a16:creationId xmlns:a16="http://schemas.microsoft.com/office/drawing/2014/main" id="{CA8A0075-65DB-9234-5C45-95FD8EBC01CE}"/>
                </a:ext>
              </a:extLst>
            </p:cNvPr>
            <p:cNvSpPr>
              <a:spLocks noChangeArrowheads="1"/>
            </p:cNvSpPr>
            <p:nvPr/>
          </p:nvSpPr>
          <p:spPr bwMode="auto">
            <a:xfrm>
              <a:off x="714" y="2453"/>
              <a:ext cx="1146" cy="530"/>
            </a:xfrm>
            <a:prstGeom prst="roundRect">
              <a:avLst>
                <a:gd name="adj" fmla="val 16667"/>
              </a:avLst>
            </a:prstGeom>
            <a:blipFill dpi="0" rotWithShape="1">
              <a:blip r:embed="rId7"/>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a:t>
              </a:r>
              <a:br>
                <a:rPr lang="en-US" altLang="en-US" sz="1600">
                  <a:latin typeface="Franklin Gothic Medium" panose="020B0603020102020204" pitchFamily="34" charset="0"/>
                </a:rPr>
              </a:br>
              <a:r>
                <a:rPr lang="en-US" altLang="en-US" sz="1600">
                  <a:latin typeface="Franklin Gothic Medium" panose="020B0603020102020204" pitchFamily="34" charset="0"/>
                </a:rPr>
                <a:t>context</a:t>
              </a:r>
            </a:p>
          </p:txBody>
        </p:sp>
        <p:sp>
          <p:nvSpPr>
            <p:cNvPr id="21" name="AutoShape 15" descr="greenfill01">
              <a:extLst>
                <a:ext uri="{FF2B5EF4-FFF2-40B4-BE49-F238E27FC236}">
                  <a16:creationId xmlns:a16="http://schemas.microsoft.com/office/drawing/2014/main" id="{1286F22D-2840-1329-186B-9B936B791312}"/>
                </a:ext>
              </a:extLst>
            </p:cNvPr>
            <p:cNvSpPr>
              <a:spLocks noChangeArrowheads="1"/>
            </p:cNvSpPr>
            <p:nvPr/>
          </p:nvSpPr>
          <p:spPr bwMode="auto">
            <a:xfrm>
              <a:off x="3863" y="2449"/>
              <a:ext cx="1146" cy="530"/>
            </a:xfrm>
            <a:prstGeom prst="roundRect">
              <a:avLst>
                <a:gd name="adj" fmla="val 16667"/>
              </a:avLst>
            </a:prstGeom>
            <a:blipFill dpi="0" rotWithShape="1">
              <a:blip r:embed="rId8"/>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Machines, tools, equipment, and work aids</a:t>
              </a:r>
            </a:p>
          </p:txBody>
        </p:sp>
        <p:sp>
          <p:nvSpPr>
            <p:cNvPr id="22" name="AutoShape 16" descr="tanfill01">
              <a:extLst>
                <a:ext uri="{FF2B5EF4-FFF2-40B4-BE49-F238E27FC236}">
                  <a16:creationId xmlns:a16="http://schemas.microsoft.com/office/drawing/2014/main" id="{73736027-4787-1822-798F-38FFDE675696}"/>
                </a:ext>
              </a:extLst>
            </p:cNvPr>
            <p:cNvSpPr>
              <a:spLocks noChangeArrowheads="1"/>
            </p:cNvSpPr>
            <p:nvPr/>
          </p:nvSpPr>
          <p:spPr bwMode="auto">
            <a:xfrm>
              <a:off x="2293" y="3107"/>
              <a:ext cx="1146" cy="530"/>
            </a:xfrm>
            <a:prstGeom prst="roundRect">
              <a:avLst>
                <a:gd name="adj" fmla="val 16667"/>
              </a:avLst>
            </a:prstGeom>
            <a:blipFill dpi="0" rotWithShape="1">
              <a:blip r:embed="rId9"/>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Performance standards</a:t>
              </a:r>
            </a:p>
          </p:txBody>
        </p:sp>
        <p:sp>
          <p:nvSpPr>
            <p:cNvPr id="23" name="AutoShape 17">
              <a:extLst>
                <a:ext uri="{FF2B5EF4-FFF2-40B4-BE49-F238E27FC236}">
                  <a16:creationId xmlns:a16="http://schemas.microsoft.com/office/drawing/2014/main" id="{5BCD00F0-D46F-FCB4-0C0F-2311E2758C41}"/>
                </a:ext>
              </a:extLst>
            </p:cNvPr>
            <p:cNvSpPr>
              <a:spLocks noChangeArrowheads="1"/>
            </p:cNvSpPr>
            <p:nvPr/>
          </p:nvSpPr>
          <p:spPr bwMode="auto">
            <a:xfrm>
              <a:off x="2293" y="1909"/>
              <a:ext cx="1146" cy="816"/>
            </a:xfrm>
            <a:prstGeom prst="roundRect">
              <a:avLst>
                <a:gd name="adj" fmla="val 16667"/>
              </a:avLst>
            </a:prstGeom>
            <a:gradFill rotWithShape="1">
              <a:gsLst>
                <a:gs pos="0">
                  <a:srgbClr val="0099CC"/>
                </a:gs>
                <a:gs pos="100000">
                  <a:srgbClr val="006B8E"/>
                </a:gs>
              </a:gsLst>
              <a:lin ang="5400000" scaled="1"/>
            </a:gradFill>
            <a:ln w="38100" algn="ctr">
              <a:solidFill>
                <a:srgbClr val="3366CC"/>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dirty="0">
                  <a:solidFill>
                    <a:schemeClr val="bg1"/>
                  </a:solidFill>
                </a:rPr>
                <a:t>Information Collected Via Job Analysis</a:t>
              </a:r>
            </a:p>
          </p:txBody>
        </p:sp>
      </p:grpSp>
    </p:spTree>
    <p:extLst>
      <p:ext uri="{BB962C8B-B14F-4D97-AF65-F5344CB8AC3E}">
        <p14:creationId xmlns:p14="http://schemas.microsoft.com/office/powerpoint/2010/main" val="153307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ox(out)">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7">
            <a:extLst>
              <a:ext uri="{FF2B5EF4-FFF2-40B4-BE49-F238E27FC236}">
                <a16:creationId xmlns:a16="http://schemas.microsoft.com/office/drawing/2014/main" id="{6F5014E4-813D-AF10-AF09-C3FEFD962E8E}"/>
              </a:ext>
            </a:extLst>
          </p:cNvPr>
          <p:cNvGrpSpPr>
            <a:grpSpLocks/>
          </p:cNvGrpSpPr>
          <p:nvPr/>
        </p:nvGrpSpPr>
        <p:grpSpPr bwMode="auto">
          <a:xfrm>
            <a:off x="2112042" y="1672473"/>
            <a:ext cx="6824663" cy="4181475"/>
            <a:chOff x="714" y="1003"/>
            <a:chExt cx="4299" cy="2634"/>
          </a:xfrm>
        </p:grpSpPr>
        <p:grpSp>
          <p:nvGrpSpPr>
            <p:cNvPr id="7" name="Group 3">
              <a:extLst>
                <a:ext uri="{FF2B5EF4-FFF2-40B4-BE49-F238E27FC236}">
                  <a16:creationId xmlns:a16="http://schemas.microsoft.com/office/drawing/2014/main" id="{DF755343-56FB-303A-C936-D4F048432351}"/>
                </a:ext>
              </a:extLst>
            </p:cNvPr>
            <p:cNvGrpSpPr>
              <a:grpSpLocks/>
            </p:cNvGrpSpPr>
            <p:nvPr/>
          </p:nvGrpSpPr>
          <p:grpSpPr bwMode="auto">
            <a:xfrm>
              <a:off x="1864" y="1531"/>
              <a:ext cx="2002" cy="1575"/>
              <a:chOff x="1878" y="1496"/>
              <a:chExt cx="2002" cy="1360"/>
            </a:xfrm>
          </p:grpSpPr>
          <p:sp>
            <p:nvSpPr>
              <p:cNvPr id="34" name="_s1028">
                <a:extLst>
                  <a:ext uri="{FF2B5EF4-FFF2-40B4-BE49-F238E27FC236}">
                    <a16:creationId xmlns:a16="http://schemas.microsoft.com/office/drawing/2014/main" id="{6F290A2D-000E-EDA3-A35A-6DAC59E761AB}"/>
                  </a:ext>
                </a:extLst>
              </p:cNvPr>
              <p:cNvSpPr>
                <a:spLocks noChangeShapeType="1"/>
              </p:cNvSpPr>
              <p:nvPr/>
            </p:nvSpPr>
            <p:spPr bwMode="auto">
              <a:xfrm flipH="1" flipV="1">
                <a:off x="1878" y="1835"/>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5" name="_s1030">
                <a:extLst>
                  <a:ext uri="{FF2B5EF4-FFF2-40B4-BE49-F238E27FC236}">
                    <a16:creationId xmlns:a16="http://schemas.microsoft.com/office/drawing/2014/main" id="{2D0EB395-FC83-F116-EFBD-420EED2C2159}"/>
                  </a:ext>
                </a:extLst>
              </p:cNvPr>
              <p:cNvSpPr>
                <a:spLocks noChangeShapeType="1"/>
              </p:cNvSpPr>
              <p:nvPr/>
            </p:nvSpPr>
            <p:spPr bwMode="auto">
              <a:xfrm flipH="1">
                <a:off x="1878" y="2346"/>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6" name="_s1032">
                <a:extLst>
                  <a:ext uri="{FF2B5EF4-FFF2-40B4-BE49-F238E27FC236}">
                    <a16:creationId xmlns:a16="http://schemas.microsoft.com/office/drawing/2014/main" id="{60160198-F7FC-CD5F-3D5E-9273387B91F5}"/>
                  </a:ext>
                </a:extLst>
              </p:cNvPr>
              <p:cNvSpPr>
                <a:spLocks noChangeShapeType="1"/>
              </p:cNvSpPr>
              <p:nvPr/>
            </p:nvSpPr>
            <p:spPr bwMode="auto">
              <a:xfrm>
                <a:off x="2879" y="251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7" name="_s1034">
                <a:extLst>
                  <a:ext uri="{FF2B5EF4-FFF2-40B4-BE49-F238E27FC236}">
                    <a16:creationId xmlns:a16="http://schemas.microsoft.com/office/drawing/2014/main" id="{C9F195F3-4A71-B77C-6961-9ECAFE6B8D5A}"/>
                  </a:ext>
                </a:extLst>
              </p:cNvPr>
              <p:cNvSpPr>
                <a:spLocks noChangeShapeType="1"/>
              </p:cNvSpPr>
              <p:nvPr/>
            </p:nvSpPr>
            <p:spPr bwMode="auto">
              <a:xfrm>
                <a:off x="3380" y="234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 name="_s1036">
                <a:extLst>
                  <a:ext uri="{FF2B5EF4-FFF2-40B4-BE49-F238E27FC236}">
                    <a16:creationId xmlns:a16="http://schemas.microsoft.com/office/drawing/2014/main" id="{2B6B2F47-B9CE-9B84-0258-AEF81DA17CBC}"/>
                  </a:ext>
                </a:extLst>
              </p:cNvPr>
              <p:cNvSpPr>
                <a:spLocks noChangeShapeType="1"/>
              </p:cNvSpPr>
              <p:nvPr/>
            </p:nvSpPr>
            <p:spPr bwMode="auto">
              <a:xfrm flipV="1">
                <a:off x="3380" y="183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9" name="_s1038">
                <a:extLst>
                  <a:ext uri="{FF2B5EF4-FFF2-40B4-BE49-F238E27FC236}">
                    <a16:creationId xmlns:a16="http://schemas.microsoft.com/office/drawing/2014/main" id="{7C9EF582-9E02-382E-B341-04555AAE5CC4}"/>
                  </a:ext>
                </a:extLst>
              </p:cNvPr>
              <p:cNvSpPr>
                <a:spLocks noChangeShapeType="1"/>
              </p:cNvSpPr>
              <p:nvPr/>
            </p:nvSpPr>
            <p:spPr bwMode="auto">
              <a:xfrm flipV="1">
                <a:off x="2879" y="149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grpSp>
        <p:sp>
          <p:nvSpPr>
            <p:cNvPr id="9" name="AutoShape 10" descr="redfill01">
              <a:extLst>
                <a:ext uri="{FF2B5EF4-FFF2-40B4-BE49-F238E27FC236}">
                  <a16:creationId xmlns:a16="http://schemas.microsoft.com/office/drawing/2014/main" id="{6B1D3CA4-A2E2-DC38-C7BE-669E31C0861C}"/>
                </a:ext>
              </a:extLst>
            </p:cNvPr>
            <p:cNvSpPr>
              <a:spLocks noChangeArrowheads="1"/>
            </p:cNvSpPr>
            <p:nvPr/>
          </p:nvSpPr>
          <p:spPr bwMode="auto">
            <a:xfrm>
              <a:off x="2287" y="1003"/>
              <a:ext cx="1146" cy="530"/>
            </a:xfrm>
            <a:prstGeom prst="roundRect">
              <a:avLst>
                <a:gd name="adj" fmla="val 16667"/>
              </a:avLst>
            </a:prstGeom>
            <a:blipFill dpi="0" rotWithShape="1">
              <a:blip r:embed="rId4"/>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Recruitment</a:t>
              </a:r>
              <a:br>
                <a:rPr lang="en-US" altLang="en-US" sz="1600">
                  <a:latin typeface="Franklin Gothic Medium" panose="020B0603020102020204" pitchFamily="34" charset="0"/>
                </a:rPr>
              </a:br>
              <a:r>
                <a:rPr lang="en-US" altLang="en-US" sz="1600">
                  <a:latin typeface="Franklin Gothic Medium" panose="020B0603020102020204" pitchFamily="34" charset="0"/>
                </a:rPr>
                <a:t>and selection</a:t>
              </a:r>
            </a:p>
          </p:txBody>
        </p:sp>
        <p:sp>
          <p:nvSpPr>
            <p:cNvPr id="11" name="AutoShape 11" descr="bluefill01">
              <a:extLst>
                <a:ext uri="{FF2B5EF4-FFF2-40B4-BE49-F238E27FC236}">
                  <a16:creationId xmlns:a16="http://schemas.microsoft.com/office/drawing/2014/main" id="{91C37F3E-9E4C-E9DB-0F22-BC700F355245}"/>
                </a:ext>
              </a:extLst>
            </p:cNvPr>
            <p:cNvSpPr>
              <a:spLocks noChangeArrowheads="1"/>
            </p:cNvSpPr>
            <p:nvPr/>
          </p:nvSpPr>
          <p:spPr bwMode="auto">
            <a:xfrm>
              <a:off x="3867" y="1683"/>
              <a:ext cx="1146" cy="530"/>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Compensation</a:t>
              </a:r>
            </a:p>
          </p:txBody>
        </p:sp>
        <p:sp>
          <p:nvSpPr>
            <p:cNvPr id="12" name="AutoShape 12" descr="grayfill01">
              <a:extLst>
                <a:ext uri="{FF2B5EF4-FFF2-40B4-BE49-F238E27FC236}">
                  <a16:creationId xmlns:a16="http://schemas.microsoft.com/office/drawing/2014/main" id="{90284559-F1D4-4EE7-D1E2-8D83C8A46CE4}"/>
                </a:ext>
              </a:extLst>
            </p:cNvPr>
            <p:cNvSpPr>
              <a:spLocks noChangeArrowheads="1"/>
            </p:cNvSpPr>
            <p:nvPr/>
          </p:nvSpPr>
          <p:spPr bwMode="auto">
            <a:xfrm>
              <a:off x="719" y="1665"/>
              <a:ext cx="1146" cy="530"/>
            </a:xfrm>
            <a:prstGeom prst="roundRect">
              <a:avLst>
                <a:gd name="adj" fmla="val 16667"/>
              </a:avLst>
            </a:prstGeom>
            <a:blipFill dpi="0" rotWithShape="1">
              <a:blip r:embed="rId6"/>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EEO </a:t>
              </a:r>
              <a:br>
                <a:rPr lang="en-US" altLang="en-US" sz="1600">
                  <a:latin typeface="Franklin Gothic Medium" panose="020B0603020102020204" pitchFamily="34" charset="0"/>
                </a:rPr>
              </a:br>
              <a:r>
                <a:rPr lang="en-US" altLang="en-US" sz="1600">
                  <a:latin typeface="Franklin Gothic Medium" panose="020B0603020102020204" pitchFamily="34" charset="0"/>
                </a:rPr>
                <a:t>compliance</a:t>
              </a:r>
            </a:p>
          </p:txBody>
        </p:sp>
        <p:sp>
          <p:nvSpPr>
            <p:cNvPr id="13" name="AutoShape 13" descr="purplefill01">
              <a:extLst>
                <a:ext uri="{FF2B5EF4-FFF2-40B4-BE49-F238E27FC236}">
                  <a16:creationId xmlns:a16="http://schemas.microsoft.com/office/drawing/2014/main" id="{35F9940E-4D73-95EC-0DD3-E157DFEFF586}"/>
                </a:ext>
              </a:extLst>
            </p:cNvPr>
            <p:cNvSpPr>
              <a:spLocks noChangeArrowheads="1"/>
            </p:cNvSpPr>
            <p:nvPr/>
          </p:nvSpPr>
          <p:spPr bwMode="auto">
            <a:xfrm>
              <a:off x="714" y="2453"/>
              <a:ext cx="1146" cy="530"/>
            </a:xfrm>
            <a:prstGeom prst="roundRect">
              <a:avLst>
                <a:gd name="adj" fmla="val 16667"/>
              </a:avLst>
            </a:prstGeom>
            <a:blipFill dpi="0" rotWithShape="1">
              <a:blip r:embed="rId7"/>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Discovering unassigned duties</a:t>
              </a:r>
            </a:p>
          </p:txBody>
        </p:sp>
        <p:sp>
          <p:nvSpPr>
            <p:cNvPr id="14" name="AutoShape 14" descr="greenfill01">
              <a:extLst>
                <a:ext uri="{FF2B5EF4-FFF2-40B4-BE49-F238E27FC236}">
                  <a16:creationId xmlns:a16="http://schemas.microsoft.com/office/drawing/2014/main" id="{80D29570-CC91-C195-4C0B-B24B87CA35D5}"/>
                </a:ext>
              </a:extLst>
            </p:cNvPr>
            <p:cNvSpPr>
              <a:spLocks noChangeArrowheads="1"/>
            </p:cNvSpPr>
            <p:nvPr/>
          </p:nvSpPr>
          <p:spPr bwMode="auto">
            <a:xfrm>
              <a:off x="3863" y="2449"/>
              <a:ext cx="1146" cy="530"/>
            </a:xfrm>
            <a:prstGeom prst="roundRect">
              <a:avLst>
                <a:gd name="adj" fmla="val 16667"/>
              </a:avLst>
            </a:prstGeom>
            <a:blipFill dpi="0" rotWithShape="1">
              <a:blip r:embed="rId8"/>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Performance appraisal</a:t>
              </a:r>
            </a:p>
          </p:txBody>
        </p:sp>
        <p:sp>
          <p:nvSpPr>
            <p:cNvPr id="32" name="AutoShape 15" descr="tanfill01">
              <a:extLst>
                <a:ext uri="{FF2B5EF4-FFF2-40B4-BE49-F238E27FC236}">
                  <a16:creationId xmlns:a16="http://schemas.microsoft.com/office/drawing/2014/main" id="{D690A478-0023-2CC5-6702-C9C309DC8F4E}"/>
                </a:ext>
              </a:extLst>
            </p:cNvPr>
            <p:cNvSpPr>
              <a:spLocks noChangeArrowheads="1"/>
            </p:cNvSpPr>
            <p:nvPr/>
          </p:nvSpPr>
          <p:spPr bwMode="auto">
            <a:xfrm>
              <a:off x="2293" y="3107"/>
              <a:ext cx="1146" cy="530"/>
            </a:xfrm>
            <a:prstGeom prst="roundRect">
              <a:avLst>
                <a:gd name="adj" fmla="val 16667"/>
              </a:avLst>
            </a:prstGeom>
            <a:blipFill dpi="0" rotWithShape="1">
              <a:blip r:embed="rId9"/>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a:t>
              </a:r>
            </a:p>
          </p:txBody>
        </p:sp>
        <p:sp>
          <p:nvSpPr>
            <p:cNvPr id="33" name="AutoShape 16">
              <a:extLst>
                <a:ext uri="{FF2B5EF4-FFF2-40B4-BE49-F238E27FC236}">
                  <a16:creationId xmlns:a16="http://schemas.microsoft.com/office/drawing/2014/main" id="{711F2DCD-61F9-A41D-64D4-2877E0293E2D}"/>
                </a:ext>
              </a:extLst>
            </p:cNvPr>
            <p:cNvSpPr>
              <a:spLocks noChangeArrowheads="1"/>
            </p:cNvSpPr>
            <p:nvPr/>
          </p:nvSpPr>
          <p:spPr bwMode="auto">
            <a:xfrm>
              <a:off x="2293" y="1909"/>
              <a:ext cx="1146" cy="816"/>
            </a:xfrm>
            <a:prstGeom prst="roundRect">
              <a:avLst>
                <a:gd name="adj" fmla="val 16667"/>
              </a:avLst>
            </a:prstGeom>
            <a:gradFill rotWithShape="1">
              <a:gsLst>
                <a:gs pos="0">
                  <a:srgbClr val="0099CC"/>
                </a:gs>
                <a:gs pos="100000">
                  <a:srgbClr val="006B8E"/>
                </a:gs>
              </a:gsLst>
              <a:lin ang="5400000" scaled="1"/>
            </a:gradFill>
            <a:ln w="38100" algn="ctr">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a:solidFill>
                    <a:schemeClr val="bg1"/>
                  </a:solidFill>
                </a:rPr>
                <a:t>Information Collected via Job Analysis</a:t>
              </a:r>
            </a:p>
          </p:txBody>
        </p:sp>
      </p:grpSp>
    </p:spTree>
    <p:extLst>
      <p:ext uri="{BB962C8B-B14F-4D97-AF65-F5344CB8AC3E}">
        <p14:creationId xmlns:p14="http://schemas.microsoft.com/office/powerpoint/2010/main" val="1760439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8">
            <a:extLst>
              <a:ext uri="{FF2B5EF4-FFF2-40B4-BE49-F238E27FC236}">
                <a16:creationId xmlns:a16="http://schemas.microsoft.com/office/drawing/2014/main" id="{8FD0BBEF-6B88-4249-78D2-8716326B50E8}"/>
              </a:ext>
            </a:extLst>
          </p:cNvPr>
          <p:cNvGrpSpPr>
            <a:grpSpLocks/>
          </p:cNvGrpSpPr>
          <p:nvPr/>
        </p:nvGrpSpPr>
        <p:grpSpPr bwMode="auto">
          <a:xfrm>
            <a:off x="1644536" y="2200904"/>
            <a:ext cx="8226425" cy="4065588"/>
            <a:chOff x="283" y="818"/>
            <a:chExt cx="5182" cy="2561"/>
          </a:xfrm>
        </p:grpSpPr>
        <p:sp>
          <p:nvSpPr>
            <p:cNvPr id="7" name="AutoShape 10" descr="redfill01">
              <a:extLst>
                <a:ext uri="{FF2B5EF4-FFF2-40B4-BE49-F238E27FC236}">
                  <a16:creationId xmlns:a16="http://schemas.microsoft.com/office/drawing/2014/main" id="{A6DACAD1-8B88-3900-133B-717163BF7555}"/>
                </a:ext>
              </a:extLst>
            </p:cNvPr>
            <p:cNvSpPr>
              <a:spLocks noChangeArrowheads="1"/>
            </p:cNvSpPr>
            <p:nvPr/>
          </p:nvSpPr>
          <p:spPr bwMode="auto">
            <a:xfrm>
              <a:off x="2308" y="818"/>
              <a:ext cx="1146" cy="530"/>
            </a:xfrm>
            <a:prstGeom prst="roundRect">
              <a:avLst>
                <a:gd name="adj" fmla="val 16667"/>
              </a:avLst>
            </a:prstGeom>
            <a:blipFill dpi="0" rotWithShape="1">
              <a:blip r:embed="rId4"/>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analysis</a:t>
              </a:r>
            </a:p>
          </p:txBody>
        </p:sp>
        <p:sp>
          <p:nvSpPr>
            <p:cNvPr id="9" name="AutoShape 13" descr="purplefill01">
              <a:extLst>
                <a:ext uri="{FF2B5EF4-FFF2-40B4-BE49-F238E27FC236}">
                  <a16:creationId xmlns:a16="http://schemas.microsoft.com/office/drawing/2014/main" id="{0D8E729A-A515-F8DB-838A-53A288FFEE10}"/>
                </a:ext>
              </a:extLst>
            </p:cNvPr>
            <p:cNvSpPr>
              <a:spLocks noChangeArrowheads="1"/>
            </p:cNvSpPr>
            <p:nvPr/>
          </p:nvSpPr>
          <p:spPr bwMode="auto">
            <a:xfrm>
              <a:off x="2308" y="1580"/>
              <a:ext cx="1146" cy="530"/>
            </a:xfrm>
            <a:prstGeom prst="roundRect">
              <a:avLst>
                <a:gd name="adj" fmla="val 16667"/>
              </a:avLst>
            </a:prstGeom>
            <a:blipFill dpi="0" rotWithShape="1">
              <a:blip r:embed="rId5"/>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description</a:t>
              </a:r>
              <a:br>
                <a:rPr lang="en-US" altLang="en-US" sz="1600">
                  <a:latin typeface="Franklin Gothic Medium" panose="020B0603020102020204" pitchFamily="34" charset="0"/>
                </a:rPr>
              </a:br>
              <a:r>
                <a:rPr lang="en-US" altLang="en-US" sz="1600">
                  <a:latin typeface="Franklin Gothic Medium" panose="020B0603020102020204" pitchFamily="34" charset="0"/>
                </a:rPr>
                <a:t>and specification</a:t>
              </a:r>
            </a:p>
          </p:txBody>
        </p:sp>
        <p:sp>
          <p:nvSpPr>
            <p:cNvPr id="11" name="AutoShape 14" descr="greenfill01">
              <a:extLst>
                <a:ext uri="{FF2B5EF4-FFF2-40B4-BE49-F238E27FC236}">
                  <a16:creationId xmlns:a16="http://schemas.microsoft.com/office/drawing/2014/main" id="{034F5DC7-CEB8-BEA1-9C34-BBFE73EAFE75}"/>
                </a:ext>
              </a:extLst>
            </p:cNvPr>
            <p:cNvSpPr>
              <a:spLocks noChangeArrowheads="1"/>
            </p:cNvSpPr>
            <p:nvPr/>
          </p:nvSpPr>
          <p:spPr bwMode="auto">
            <a:xfrm>
              <a:off x="283" y="2557"/>
              <a:ext cx="1146" cy="821"/>
            </a:xfrm>
            <a:prstGeom prst="roundRect">
              <a:avLst>
                <a:gd name="adj" fmla="val 16667"/>
              </a:avLst>
            </a:prstGeom>
            <a:blipFill dpi="0" rotWithShape="1">
              <a:blip r:embed="rId6"/>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Recruiting </a:t>
              </a:r>
              <a:br>
                <a:rPr lang="en-US" altLang="en-US" sz="1600">
                  <a:latin typeface="Franklin Gothic Medium" panose="020B0603020102020204" pitchFamily="34" charset="0"/>
                </a:rPr>
              </a:br>
              <a:r>
                <a:rPr lang="en-US" altLang="en-US" sz="1600">
                  <a:latin typeface="Franklin Gothic Medium" panose="020B0603020102020204" pitchFamily="34" charset="0"/>
                </a:rPr>
                <a:t>and selection decisions</a:t>
              </a:r>
            </a:p>
          </p:txBody>
        </p:sp>
        <p:sp>
          <p:nvSpPr>
            <p:cNvPr id="12" name="AutoShape 14" descr="greenfill01">
              <a:extLst>
                <a:ext uri="{FF2B5EF4-FFF2-40B4-BE49-F238E27FC236}">
                  <a16:creationId xmlns:a16="http://schemas.microsoft.com/office/drawing/2014/main" id="{471F4474-D93E-C690-889D-A5ED2A57BF2B}"/>
                </a:ext>
              </a:extLst>
            </p:cNvPr>
            <p:cNvSpPr>
              <a:spLocks noChangeArrowheads="1"/>
            </p:cNvSpPr>
            <p:nvPr/>
          </p:nvSpPr>
          <p:spPr bwMode="auto">
            <a:xfrm>
              <a:off x="1629" y="2558"/>
              <a:ext cx="1146" cy="821"/>
            </a:xfrm>
            <a:prstGeom prst="roundRect">
              <a:avLst>
                <a:gd name="adj" fmla="val 16667"/>
              </a:avLst>
            </a:prstGeom>
            <a:blipFill dpi="0" rotWithShape="1">
              <a:blip r:embed="rId6"/>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Performance appraisal</a:t>
              </a:r>
            </a:p>
          </p:txBody>
        </p:sp>
        <p:sp>
          <p:nvSpPr>
            <p:cNvPr id="13" name="AutoShape 14" descr="greenfill01">
              <a:extLst>
                <a:ext uri="{FF2B5EF4-FFF2-40B4-BE49-F238E27FC236}">
                  <a16:creationId xmlns:a16="http://schemas.microsoft.com/office/drawing/2014/main" id="{C95EE8DC-B451-5E1D-85DE-F081041692AD}"/>
                </a:ext>
              </a:extLst>
            </p:cNvPr>
            <p:cNvSpPr>
              <a:spLocks noChangeArrowheads="1"/>
            </p:cNvSpPr>
            <p:nvPr/>
          </p:nvSpPr>
          <p:spPr bwMode="auto">
            <a:xfrm>
              <a:off x="2974" y="2558"/>
              <a:ext cx="1146" cy="821"/>
            </a:xfrm>
            <a:prstGeom prst="roundRect">
              <a:avLst>
                <a:gd name="adj" fmla="val 16667"/>
              </a:avLst>
            </a:prstGeom>
            <a:blipFill dpi="0" rotWithShape="1">
              <a:blip r:embed="rId6"/>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evaluation—wage and salary decisions (compensation)</a:t>
              </a:r>
            </a:p>
          </p:txBody>
        </p:sp>
        <p:sp>
          <p:nvSpPr>
            <p:cNvPr id="14" name="AutoShape 14" descr="greenfill01">
              <a:extLst>
                <a:ext uri="{FF2B5EF4-FFF2-40B4-BE49-F238E27FC236}">
                  <a16:creationId xmlns:a16="http://schemas.microsoft.com/office/drawing/2014/main" id="{935AEA37-C4AE-CC18-D456-45FE7B44FEEC}"/>
                </a:ext>
              </a:extLst>
            </p:cNvPr>
            <p:cNvSpPr>
              <a:spLocks noChangeArrowheads="1"/>
            </p:cNvSpPr>
            <p:nvPr/>
          </p:nvSpPr>
          <p:spPr bwMode="auto">
            <a:xfrm>
              <a:off x="4319" y="2558"/>
              <a:ext cx="1146" cy="821"/>
            </a:xfrm>
            <a:prstGeom prst="roundRect">
              <a:avLst>
                <a:gd name="adj" fmla="val 16667"/>
              </a:avLst>
            </a:prstGeom>
            <a:blipFill dpi="0" rotWithShape="1">
              <a:blip r:embed="rId6"/>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 requirements</a:t>
              </a:r>
            </a:p>
          </p:txBody>
        </p:sp>
        <p:cxnSp>
          <p:nvCxnSpPr>
            <p:cNvPr id="15" name="Shape 25">
              <a:extLst>
                <a:ext uri="{FF2B5EF4-FFF2-40B4-BE49-F238E27FC236}">
                  <a16:creationId xmlns:a16="http://schemas.microsoft.com/office/drawing/2014/main" id="{D7C194F9-AA33-C94A-770D-45B4EC4618DA}"/>
                </a:ext>
              </a:extLst>
            </p:cNvPr>
            <p:cNvCxnSpPr>
              <a:cxnSpLocks noChangeShapeType="1"/>
              <a:stCxn id="9" idx="2"/>
              <a:endCxn id="11" idx="0"/>
            </p:cNvCxnSpPr>
            <p:nvPr/>
          </p:nvCxnSpPr>
          <p:spPr bwMode="auto">
            <a:xfrm rot="5400000">
              <a:off x="1645" y="1321"/>
              <a:ext cx="447" cy="2025"/>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6" name="Shape 25">
              <a:extLst>
                <a:ext uri="{FF2B5EF4-FFF2-40B4-BE49-F238E27FC236}">
                  <a16:creationId xmlns:a16="http://schemas.microsoft.com/office/drawing/2014/main" id="{390A0F9E-FC50-41A4-5E2E-F3243A7FA6D9}"/>
                </a:ext>
              </a:extLst>
            </p:cNvPr>
            <p:cNvCxnSpPr>
              <a:cxnSpLocks noChangeShapeType="1"/>
              <a:stCxn id="9" idx="2"/>
              <a:endCxn id="12" idx="0"/>
            </p:cNvCxnSpPr>
            <p:nvPr/>
          </p:nvCxnSpPr>
          <p:spPr bwMode="auto">
            <a:xfrm rot="5400000">
              <a:off x="2318" y="1994"/>
              <a:ext cx="448" cy="679"/>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7" name="Shape 25">
              <a:extLst>
                <a:ext uri="{FF2B5EF4-FFF2-40B4-BE49-F238E27FC236}">
                  <a16:creationId xmlns:a16="http://schemas.microsoft.com/office/drawing/2014/main" id="{0852512F-0D4C-CD8B-A097-21130FF38D22}"/>
                </a:ext>
              </a:extLst>
            </p:cNvPr>
            <p:cNvCxnSpPr>
              <a:cxnSpLocks noChangeShapeType="1"/>
              <a:stCxn id="9" idx="2"/>
              <a:endCxn id="14" idx="0"/>
            </p:cNvCxnSpPr>
            <p:nvPr/>
          </p:nvCxnSpPr>
          <p:spPr bwMode="auto">
            <a:xfrm rot="16200000" flipH="1">
              <a:off x="3663" y="1328"/>
              <a:ext cx="448" cy="2011"/>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8" name="Shape 25">
              <a:extLst>
                <a:ext uri="{FF2B5EF4-FFF2-40B4-BE49-F238E27FC236}">
                  <a16:creationId xmlns:a16="http://schemas.microsoft.com/office/drawing/2014/main" id="{8A26BFD8-889B-4EC0-5AD1-65A1A99819CB}"/>
                </a:ext>
              </a:extLst>
            </p:cNvPr>
            <p:cNvCxnSpPr>
              <a:cxnSpLocks noChangeShapeType="1"/>
              <a:stCxn id="9" idx="2"/>
              <a:endCxn id="13" idx="0"/>
            </p:cNvCxnSpPr>
            <p:nvPr/>
          </p:nvCxnSpPr>
          <p:spPr bwMode="auto">
            <a:xfrm rot="16200000" flipH="1">
              <a:off x="2990" y="2001"/>
              <a:ext cx="448" cy="666"/>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9" name="Straight Connector 37">
              <a:extLst>
                <a:ext uri="{FF2B5EF4-FFF2-40B4-BE49-F238E27FC236}">
                  <a16:creationId xmlns:a16="http://schemas.microsoft.com/office/drawing/2014/main" id="{D908739F-1EB5-990D-C28B-2762B0635979}"/>
                </a:ext>
              </a:extLst>
            </p:cNvPr>
            <p:cNvCxnSpPr>
              <a:cxnSpLocks noChangeShapeType="1"/>
              <a:stCxn id="9" idx="0"/>
              <a:endCxn id="7" idx="2"/>
            </p:cNvCxnSpPr>
            <p:nvPr/>
          </p:nvCxnSpPr>
          <p:spPr bwMode="auto">
            <a:xfrm rot="5400000" flipH="1" flipV="1">
              <a:off x="2765" y="1464"/>
              <a:ext cx="232" cy="0"/>
            </a:xfrm>
            <a:prstGeom prst="line">
              <a:avLst/>
            </a:prstGeom>
            <a:noFill/>
            <a:ln w="22225" algn="ctr">
              <a:solidFill>
                <a:schemeClr val="tx1"/>
              </a:solidFill>
              <a:round/>
              <a:headEnd/>
              <a:tailEn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004100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Steps in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2251E016-AEED-743E-57A3-791FC4C3888D}"/>
              </a:ext>
            </a:extLst>
          </p:cNvPr>
          <p:cNvGrpSpPr>
            <a:grpSpLocks/>
          </p:cNvGrpSpPr>
          <p:nvPr/>
        </p:nvGrpSpPr>
        <p:grpSpPr bwMode="auto">
          <a:xfrm>
            <a:off x="1493838" y="2279981"/>
            <a:ext cx="966787" cy="1044575"/>
            <a:chOff x="576" y="1008"/>
            <a:chExt cx="403" cy="658"/>
          </a:xfrm>
        </p:grpSpPr>
        <p:sp>
          <p:nvSpPr>
            <p:cNvPr id="7" name="Freeform 4">
              <a:extLst>
                <a:ext uri="{FF2B5EF4-FFF2-40B4-BE49-F238E27FC236}">
                  <a16:creationId xmlns:a16="http://schemas.microsoft.com/office/drawing/2014/main" id="{7A7474BC-3455-405D-3839-5E0BCE177C59}"/>
                </a:ext>
              </a:extLst>
            </p:cNvPr>
            <p:cNvSpPr>
              <a:spLocks/>
            </p:cNvSpPr>
            <p:nvPr/>
          </p:nvSpPr>
          <p:spPr bwMode="blackWhite">
            <a:xfrm>
              <a:off x="576" y="1008"/>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9" name="Oval 5" descr="bluefill01">
              <a:extLst>
                <a:ext uri="{FF2B5EF4-FFF2-40B4-BE49-F238E27FC236}">
                  <a16:creationId xmlns:a16="http://schemas.microsoft.com/office/drawing/2014/main" id="{3F461F50-1AF0-F790-C73C-A06D117F48DE}"/>
                </a:ext>
              </a:extLst>
            </p:cNvPr>
            <p:cNvSpPr>
              <a:spLocks noChangeArrowheads="1"/>
            </p:cNvSpPr>
            <p:nvPr/>
          </p:nvSpPr>
          <p:spPr bwMode="auto">
            <a:xfrm>
              <a:off x="634" y="1494"/>
              <a:ext cx="172" cy="172"/>
            </a:xfrm>
            <a:prstGeom prst="ellipse">
              <a:avLst/>
            </a:prstGeom>
            <a:blipFill dpi="0" rotWithShape="1">
              <a:blip r:embed="rId3"/>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1</a:t>
              </a:r>
            </a:p>
          </p:txBody>
        </p:sp>
      </p:grpSp>
      <p:grpSp>
        <p:nvGrpSpPr>
          <p:cNvPr id="11" name="Group 6">
            <a:extLst>
              <a:ext uri="{FF2B5EF4-FFF2-40B4-BE49-F238E27FC236}">
                <a16:creationId xmlns:a16="http://schemas.microsoft.com/office/drawing/2014/main" id="{EFF06068-42BA-D380-73B7-9633A5B90B9F}"/>
              </a:ext>
            </a:extLst>
          </p:cNvPr>
          <p:cNvGrpSpPr>
            <a:grpSpLocks/>
          </p:cNvGrpSpPr>
          <p:nvPr/>
        </p:nvGrpSpPr>
        <p:grpSpPr bwMode="auto">
          <a:xfrm>
            <a:off x="1493838" y="2883231"/>
            <a:ext cx="966787" cy="1044575"/>
            <a:chOff x="581" y="1757"/>
            <a:chExt cx="403" cy="658"/>
          </a:xfrm>
        </p:grpSpPr>
        <p:sp>
          <p:nvSpPr>
            <p:cNvPr id="12" name="Freeform 7">
              <a:extLst>
                <a:ext uri="{FF2B5EF4-FFF2-40B4-BE49-F238E27FC236}">
                  <a16:creationId xmlns:a16="http://schemas.microsoft.com/office/drawing/2014/main" id="{28647BAA-34C4-AA75-54B1-84AB2621598D}"/>
                </a:ext>
              </a:extLst>
            </p:cNvPr>
            <p:cNvSpPr>
              <a:spLocks/>
            </p:cNvSpPr>
            <p:nvPr/>
          </p:nvSpPr>
          <p:spPr bwMode="blackWhite">
            <a:xfrm>
              <a:off x="581" y="1757"/>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13" name="Oval 8" descr="bluefill01">
              <a:extLst>
                <a:ext uri="{FF2B5EF4-FFF2-40B4-BE49-F238E27FC236}">
                  <a16:creationId xmlns:a16="http://schemas.microsoft.com/office/drawing/2014/main" id="{10E788EF-1DC7-F878-A6F5-B5DADF7E22C9}"/>
                </a:ext>
              </a:extLst>
            </p:cNvPr>
            <p:cNvSpPr>
              <a:spLocks noChangeArrowheads="1"/>
            </p:cNvSpPr>
            <p:nvPr/>
          </p:nvSpPr>
          <p:spPr bwMode="auto">
            <a:xfrm>
              <a:off x="639" y="2243"/>
              <a:ext cx="172" cy="172"/>
            </a:xfrm>
            <a:prstGeom prst="ellipse">
              <a:avLst/>
            </a:prstGeom>
            <a:blipFill dpi="0" rotWithShape="1">
              <a:blip r:embed="rId3"/>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2</a:t>
              </a:r>
            </a:p>
          </p:txBody>
        </p:sp>
      </p:grpSp>
      <p:grpSp>
        <p:nvGrpSpPr>
          <p:cNvPr id="14" name="Group 9">
            <a:extLst>
              <a:ext uri="{FF2B5EF4-FFF2-40B4-BE49-F238E27FC236}">
                <a16:creationId xmlns:a16="http://schemas.microsoft.com/office/drawing/2014/main" id="{3ECD6B90-B696-9D43-97D4-CBE11370FA29}"/>
              </a:ext>
            </a:extLst>
          </p:cNvPr>
          <p:cNvGrpSpPr>
            <a:grpSpLocks/>
          </p:cNvGrpSpPr>
          <p:nvPr/>
        </p:nvGrpSpPr>
        <p:grpSpPr bwMode="auto">
          <a:xfrm>
            <a:off x="1493838" y="2794331"/>
            <a:ext cx="966787" cy="1725613"/>
            <a:chOff x="581" y="2045"/>
            <a:chExt cx="403" cy="1037"/>
          </a:xfrm>
        </p:grpSpPr>
        <p:sp>
          <p:nvSpPr>
            <p:cNvPr id="15" name="Freeform 10">
              <a:extLst>
                <a:ext uri="{FF2B5EF4-FFF2-40B4-BE49-F238E27FC236}">
                  <a16:creationId xmlns:a16="http://schemas.microsoft.com/office/drawing/2014/main" id="{6556B2E7-DDCC-C857-DA5E-49726F2A6F00}"/>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16" name="Oval 11" descr="bluefill01">
              <a:extLst>
                <a:ext uri="{FF2B5EF4-FFF2-40B4-BE49-F238E27FC236}">
                  <a16:creationId xmlns:a16="http://schemas.microsoft.com/office/drawing/2014/main" id="{8E7CBCF7-2166-EF45-7712-3C7FD41D398C}"/>
                </a:ext>
              </a:extLst>
            </p:cNvPr>
            <p:cNvSpPr>
              <a:spLocks noChangeArrowheads="1"/>
            </p:cNvSpPr>
            <p:nvPr/>
          </p:nvSpPr>
          <p:spPr bwMode="auto">
            <a:xfrm>
              <a:off x="639" y="2910"/>
              <a:ext cx="172" cy="172"/>
            </a:xfrm>
            <a:prstGeom prst="ellipse">
              <a:avLst/>
            </a:prstGeom>
            <a:blipFill dpi="0" rotWithShape="1">
              <a:blip r:embed="rId3"/>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3</a:t>
              </a:r>
            </a:p>
          </p:txBody>
        </p:sp>
      </p:grpSp>
      <p:grpSp>
        <p:nvGrpSpPr>
          <p:cNvPr id="17" name="Group 12">
            <a:extLst>
              <a:ext uri="{FF2B5EF4-FFF2-40B4-BE49-F238E27FC236}">
                <a16:creationId xmlns:a16="http://schemas.microsoft.com/office/drawing/2014/main" id="{25A8EA99-1582-C6A6-361D-1AF8C1477403}"/>
              </a:ext>
            </a:extLst>
          </p:cNvPr>
          <p:cNvGrpSpPr>
            <a:grpSpLocks/>
          </p:cNvGrpSpPr>
          <p:nvPr/>
        </p:nvGrpSpPr>
        <p:grpSpPr bwMode="auto">
          <a:xfrm>
            <a:off x="1493838" y="3386469"/>
            <a:ext cx="966787" cy="1725612"/>
            <a:chOff x="581" y="2045"/>
            <a:chExt cx="403" cy="1037"/>
          </a:xfrm>
        </p:grpSpPr>
        <p:sp>
          <p:nvSpPr>
            <p:cNvPr id="18" name="Freeform 13">
              <a:extLst>
                <a:ext uri="{FF2B5EF4-FFF2-40B4-BE49-F238E27FC236}">
                  <a16:creationId xmlns:a16="http://schemas.microsoft.com/office/drawing/2014/main" id="{50153F84-12CB-02EC-D810-C9A14A8B2FC8}"/>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19" name="Oval 14" descr="bluefill01">
              <a:extLst>
                <a:ext uri="{FF2B5EF4-FFF2-40B4-BE49-F238E27FC236}">
                  <a16:creationId xmlns:a16="http://schemas.microsoft.com/office/drawing/2014/main" id="{85CB9DE4-4CD1-E704-7F21-98B3A0D1A733}"/>
                </a:ext>
              </a:extLst>
            </p:cNvPr>
            <p:cNvSpPr>
              <a:spLocks noChangeArrowheads="1"/>
            </p:cNvSpPr>
            <p:nvPr/>
          </p:nvSpPr>
          <p:spPr bwMode="auto">
            <a:xfrm>
              <a:off x="639" y="2910"/>
              <a:ext cx="172" cy="172"/>
            </a:xfrm>
            <a:prstGeom prst="ellipse">
              <a:avLst/>
            </a:prstGeom>
            <a:blipFill dpi="0" rotWithShape="1">
              <a:blip r:embed="rId3"/>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4</a:t>
              </a:r>
            </a:p>
          </p:txBody>
        </p:sp>
      </p:grpSp>
      <p:grpSp>
        <p:nvGrpSpPr>
          <p:cNvPr id="20" name="Group 15">
            <a:extLst>
              <a:ext uri="{FF2B5EF4-FFF2-40B4-BE49-F238E27FC236}">
                <a16:creationId xmlns:a16="http://schemas.microsoft.com/office/drawing/2014/main" id="{70E73601-9583-00D8-8F43-DCDA729BC7A6}"/>
              </a:ext>
            </a:extLst>
          </p:cNvPr>
          <p:cNvGrpSpPr>
            <a:grpSpLocks/>
          </p:cNvGrpSpPr>
          <p:nvPr/>
        </p:nvGrpSpPr>
        <p:grpSpPr bwMode="auto">
          <a:xfrm>
            <a:off x="1493838" y="3978606"/>
            <a:ext cx="966787" cy="1725613"/>
            <a:chOff x="581" y="2045"/>
            <a:chExt cx="403" cy="1037"/>
          </a:xfrm>
        </p:grpSpPr>
        <p:sp>
          <p:nvSpPr>
            <p:cNvPr id="21" name="Freeform 16">
              <a:extLst>
                <a:ext uri="{FF2B5EF4-FFF2-40B4-BE49-F238E27FC236}">
                  <a16:creationId xmlns:a16="http://schemas.microsoft.com/office/drawing/2014/main" id="{A658ABEE-3E65-8E54-FCFC-FFA70E0538B9}"/>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22" name="Oval 17" descr="bluefill01">
              <a:extLst>
                <a:ext uri="{FF2B5EF4-FFF2-40B4-BE49-F238E27FC236}">
                  <a16:creationId xmlns:a16="http://schemas.microsoft.com/office/drawing/2014/main" id="{0193E494-63EE-2793-11B4-98C65EBB111C}"/>
                </a:ext>
              </a:extLst>
            </p:cNvPr>
            <p:cNvSpPr>
              <a:spLocks noChangeArrowheads="1"/>
            </p:cNvSpPr>
            <p:nvPr/>
          </p:nvSpPr>
          <p:spPr bwMode="auto">
            <a:xfrm>
              <a:off x="639" y="2910"/>
              <a:ext cx="172" cy="172"/>
            </a:xfrm>
            <a:prstGeom prst="ellipse">
              <a:avLst/>
            </a:prstGeom>
            <a:blipFill dpi="0" rotWithShape="1">
              <a:blip r:embed="rId3"/>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5</a:t>
              </a:r>
            </a:p>
          </p:txBody>
        </p:sp>
      </p:grpSp>
      <p:sp>
        <p:nvSpPr>
          <p:cNvPr id="23" name="AutoShape 18" descr="bluefill01">
            <a:extLst>
              <a:ext uri="{FF2B5EF4-FFF2-40B4-BE49-F238E27FC236}">
                <a16:creationId xmlns:a16="http://schemas.microsoft.com/office/drawing/2014/main" id="{3238F208-392B-BEBB-E8D0-E87F1E438D2E}"/>
              </a:ext>
            </a:extLst>
          </p:cNvPr>
          <p:cNvSpPr>
            <a:spLocks noChangeArrowheads="1"/>
          </p:cNvSpPr>
          <p:nvPr/>
        </p:nvSpPr>
        <p:spPr bwMode="auto">
          <a:xfrm>
            <a:off x="1098550" y="2059319"/>
            <a:ext cx="4387850"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fontAlgn="base" hangingPunct="1">
              <a:spcBef>
                <a:spcPct val="0"/>
              </a:spcBef>
              <a:spcAft>
                <a:spcPct val="0"/>
              </a:spcAft>
            </a:pPr>
            <a:r>
              <a:rPr lang="en-US" altLang="en-US" sz="2400">
                <a:solidFill>
                  <a:srgbClr val="000000"/>
                </a:solidFill>
                <a:latin typeface="Franklin Gothic Medium" panose="020B0603020102020204" pitchFamily="34" charset="0"/>
              </a:rPr>
              <a:t>Steps in doing a job analysis:</a:t>
            </a:r>
          </a:p>
        </p:txBody>
      </p:sp>
      <p:sp>
        <p:nvSpPr>
          <p:cNvPr id="24" name="Rectangle 19">
            <a:extLst>
              <a:ext uri="{FF2B5EF4-FFF2-40B4-BE49-F238E27FC236}">
                <a16:creationId xmlns:a16="http://schemas.microsoft.com/office/drawing/2014/main" id="{6EECF336-E212-5973-7C59-9CCAFF19EB09}"/>
              </a:ext>
            </a:extLst>
          </p:cNvPr>
          <p:cNvSpPr>
            <a:spLocks noChangeArrowheads="1"/>
          </p:cNvSpPr>
          <p:nvPr/>
        </p:nvSpPr>
        <p:spPr bwMode="blackWhite">
          <a:xfrm>
            <a:off x="2478088" y="3562681"/>
            <a:ext cx="5111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Review relevant background information.</a:t>
            </a:r>
          </a:p>
        </p:txBody>
      </p:sp>
      <p:sp>
        <p:nvSpPr>
          <p:cNvPr id="26" name="Rectangle 20">
            <a:extLst>
              <a:ext uri="{FF2B5EF4-FFF2-40B4-BE49-F238E27FC236}">
                <a16:creationId xmlns:a16="http://schemas.microsoft.com/office/drawing/2014/main" id="{41EB2585-77D3-6AA7-4FED-A58C102C261C}"/>
              </a:ext>
            </a:extLst>
          </p:cNvPr>
          <p:cNvSpPr>
            <a:spLocks noChangeArrowheads="1"/>
          </p:cNvSpPr>
          <p:nvPr/>
        </p:nvSpPr>
        <p:spPr bwMode="blackWhite">
          <a:xfrm>
            <a:off x="2478088" y="2991181"/>
            <a:ext cx="51117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Decide how you’ll use the information.</a:t>
            </a:r>
          </a:p>
        </p:txBody>
      </p:sp>
      <p:sp>
        <p:nvSpPr>
          <p:cNvPr id="27" name="Rectangle 21">
            <a:extLst>
              <a:ext uri="{FF2B5EF4-FFF2-40B4-BE49-F238E27FC236}">
                <a16:creationId xmlns:a16="http://schemas.microsoft.com/office/drawing/2014/main" id="{8DDADFE9-21BB-2A83-EB7D-8E26E2313FEC}"/>
              </a:ext>
            </a:extLst>
          </p:cNvPr>
          <p:cNvSpPr>
            <a:spLocks noChangeArrowheads="1"/>
          </p:cNvSpPr>
          <p:nvPr/>
        </p:nvSpPr>
        <p:spPr bwMode="blackWhite">
          <a:xfrm>
            <a:off x="2478088" y="4165931"/>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Select representative positions.</a:t>
            </a:r>
          </a:p>
        </p:txBody>
      </p:sp>
      <p:sp>
        <p:nvSpPr>
          <p:cNvPr id="28" name="Rectangle 22">
            <a:extLst>
              <a:ext uri="{FF2B5EF4-FFF2-40B4-BE49-F238E27FC236}">
                <a16:creationId xmlns:a16="http://schemas.microsoft.com/office/drawing/2014/main" id="{ACD01F20-E929-37FD-2C0E-917941CB3DA1}"/>
              </a:ext>
            </a:extLst>
          </p:cNvPr>
          <p:cNvSpPr>
            <a:spLocks noChangeArrowheads="1"/>
          </p:cNvSpPr>
          <p:nvPr/>
        </p:nvSpPr>
        <p:spPr bwMode="blackWhite">
          <a:xfrm>
            <a:off x="2473325" y="4754894"/>
            <a:ext cx="51117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Arial" panose="020B0604020202020204" pitchFamily="34" charset="0"/>
                <a:cs typeface="Tahoma" panose="020B0604030504040204" pitchFamily="34" charset="0"/>
              </a:rPr>
              <a:t>Actually analyze the job.</a:t>
            </a:r>
          </a:p>
        </p:txBody>
      </p:sp>
      <p:sp>
        <p:nvSpPr>
          <p:cNvPr id="29" name="Rectangle 23">
            <a:extLst>
              <a:ext uri="{FF2B5EF4-FFF2-40B4-BE49-F238E27FC236}">
                <a16:creationId xmlns:a16="http://schemas.microsoft.com/office/drawing/2014/main" id="{3AD36AA8-980C-BF22-BB5F-3836631CC23C}"/>
              </a:ext>
            </a:extLst>
          </p:cNvPr>
          <p:cNvSpPr>
            <a:spLocks noChangeArrowheads="1"/>
          </p:cNvSpPr>
          <p:nvPr/>
        </p:nvSpPr>
        <p:spPr bwMode="blackWhite">
          <a:xfrm>
            <a:off x="2470150" y="5331156"/>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Verify the job analysis information.</a:t>
            </a:r>
          </a:p>
        </p:txBody>
      </p:sp>
      <p:grpSp>
        <p:nvGrpSpPr>
          <p:cNvPr id="30" name="Group 24">
            <a:extLst>
              <a:ext uri="{FF2B5EF4-FFF2-40B4-BE49-F238E27FC236}">
                <a16:creationId xmlns:a16="http://schemas.microsoft.com/office/drawing/2014/main" id="{85CF22F9-BBA4-E627-EB0B-661B58F44BEC}"/>
              </a:ext>
            </a:extLst>
          </p:cNvPr>
          <p:cNvGrpSpPr>
            <a:grpSpLocks/>
          </p:cNvGrpSpPr>
          <p:nvPr/>
        </p:nvGrpSpPr>
        <p:grpSpPr bwMode="auto">
          <a:xfrm>
            <a:off x="1493838" y="4545344"/>
            <a:ext cx="966787" cy="1725612"/>
            <a:chOff x="581" y="2045"/>
            <a:chExt cx="403" cy="1037"/>
          </a:xfrm>
        </p:grpSpPr>
        <p:sp>
          <p:nvSpPr>
            <p:cNvPr id="31" name="Freeform 25">
              <a:extLst>
                <a:ext uri="{FF2B5EF4-FFF2-40B4-BE49-F238E27FC236}">
                  <a16:creationId xmlns:a16="http://schemas.microsoft.com/office/drawing/2014/main" id="{FE2449AA-B700-B598-901B-5399DEED9F63}"/>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32" name="Oval 26" descr="bluefill01">
              <a:extLst>
                <a:ext uri="{FF2B5EF4-FFF2-40B4-BE49-F238E27FC236}">
                  <a16:creationId xmlns:a16="http://schemas.microsoft.com/office/drawing/2014/main" id="{AADFF59F-D3FC-0C1D-CEFC-1E8CCC668722}"/>
                </a:ext>
              </a:extLst>
            </p:cNvPr>
            <p:cNvSpPr>
              <a:spLocks noChangeArrowheads="1"/>
            </p:cNvSpPr>
            <p:nvPr/>
          </p:nvSpPr>
          <p:spPr bwMode="auto">
            <a:xfrm>
              <a:off x="639" y="2910"/>
              <a:ext cx="172" cy="172"/>
            </a:xfrm>
            <a:prstGeom prst="ellipse">
              <a:avLst/>
            </a:prstGeom>
            <a:blipFill dpi="0" rotWithShape="1">
              <a:blip r:embed="rId3"/>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rPr>
                <a:t>6</a:t>
              </a:r>
            </a:p>
          </p:txBody>
        </p:sp>
      </p:grpSp>
      <p:sp>
        <p:nvSpPr>
          <p:cNvPr id="33" name="Rectangle 27">
            <a:extLst>
              <a:ext uri="{FF2B5EF4-FFF2-40B4-BE49-F238E27FC236}">
                <a16:creationId xmlns:a16="http://schemas.microsoft.com/office/drawing/2014/main" id="{2BEB6C05-00D5-39AE-0D8D-C4AD3052E062}"/>
              </a:ext>
            </a:extLst>
          </p:cNvPr>
          <p:cNvSpPr>
            <a:spLocks noChangeArrowheads="1"/>
          </p:cNvSpPr>
          <p:nvPr/>
        </p:nvSpPr>
        <p:spPr bwMode="blackWhite">
          <a:xfrm>
            <a:off x="2468563" y="5883438"/>
            <a:ext cx="6007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Develop a job description and job specification.</a:t>
            </a:r>
          </a:p>
        </p:txBody>
      </p:sp>
    </p:spTree>
    <p:extLst>
      <p:ext uri="{BB962C8B-B14F-4D97-AF65-F5344CB8AC3E}">
        <p14:creationId xmlns:p14="http://schemas.microsoft.com/office/powerpoint/2010/main" val="1630659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1000"/>
                                        <p:tgtEl>
                                          <p:spTgt spid="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500"/>
                                        <p:tgtEl>
                                          <p:spTgt spid="26"/>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strips(downRight)">
                                      <p:cBhvr>
                                        <p:cTn id="30" dur="1000"/>
                                        <p:tgtEl>
                                          <p:spTgt spid="14"/>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1000"/>
                                        <p:tgtEl>
                                          <p:spTgt spid="27"/>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strips(downRight)">
                                      <p:cBhvr>
                                        <p:cTn id="39" dur="1000"/>
                                        <p:tgtEl>
                                          <p:spTgt spid="17"/>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1000"/>
                                        <p:tgtEl>
                                          <p:spTgt spid="28"/>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strips(downRight)">
                                      <p:cBhvr>
                                        <p:cTn id="48" dur="1000"/>
                                        <p:tgtEl>
                                          <p:spTgt spid="2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10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downRight)">
                                      <p:cBhvr>
                                        <p:cTn id="57" dur="1000"/>
                                        <p:tgtEl>
                                          <p:spTgt spid="30"/>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wipe(left)">
                                      <p:cBhvr>
                                        <p:cTn id="61"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26" grpId="0"/>
      <p:bldP spid="27" grpId="0"/>
      <p:bldP spid="28" grpId="0"/>
      <p:bldP spid="29"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2001498"/>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STEP 1: DECIDE HOW YOU LL USE THE INFORMATION This will determine the data you collect. Some data collection techniques like interviewing the employee are good for writing job descriptions. Other techniques, like the position analysis questionnaire we describe later, provide numerical ratings for each job; these can be used to compare jobs for compensation purposes.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STEP 2: REVIEW RELEVANT BACKGROUND INFORMATION SUCH AS ORGANIZATION CHARTS, PROCESS CHARTS, AND JOB DESCRIPTIONS Organization charts show the organization-wide division of work, and where the job fits in the overall organization.</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STEP 3: SELECT REPRESENTATIVE POSITIONS Whether or not the manager decides to redesign jobs via workforce analysis, process redesign, or job redesign, he or she must at some point select which positions to focus on for the job analysis.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Steps in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36784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2001498"/>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STEP 4: ANALYZE THE JOB BY COLLECTING DATA ON JOB ACTIVITIES, WORKING CONDITIONS, AND HUMAN TRAITS AND ABILITIES NEEDED TO PERFORM THE JOB.</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STEP 5: VERIFY THE JOB ANALYSIS INFORMATION WITH THE WORKER PERFORMING THE JOB AND WITH HIS OR HER IMMEDIATE SUPERVISOR This will help confirm that the information is factually correct and complete and help to gain their acceptance.</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STEP 6: DEVELOP A JOB DESCRIPTION AND JOB SPECIFICATION The job description describes the activities and responsibilities of the job, as well as its important features, such as working conditions. The job specification summarizes the personal qualities, traits, skills, and background required for getting the job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Steps in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31690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0930" y="1937912"/>
            <a:ext cx="10812720" cy="377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Collecting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AutoShape 10" descr="brownfill01">
            <a:extLst>
              <a:ext uri="{FF2B5EF4-FFF2-40B4-BE49-F238E27FC236}">
                <a16:creationId xmlns:a16="http://schemas.microsoft.com/office/drawing/2014/main" id="{75DD3286-473D-E2CF-66FB-2E26B2D9F6B6}"/>
              </a:ext>
            </a:extLst>
          </p:cNvPr>
          <p:cNvSpPr>
            <a:spLocks noChangeArrowheads="1"/>
          </p:cNvSpPr>
          <p:nvPr/>
        </p:nvSpPr>
        <p:spPr bwMode="auto">
          <a:xfrm>
            <a:off x="1303251" y="3928226"/>
            <a:ext cx="1736725" cy="642937"/>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Interviews</a:t>
            </a:r>
          </a:p>
        </p:txBody>
      </p:sp>
      <p:sp>
        <p:nvSpPr>
          <p:cNvPr id="9" name="AutoShape 11" descr="purplefill01">
            <a:extLst>
              <a:ext uri="{FF2B5EF4-FFF2-40B4-BE49-F238E27FC236}">
                <a16:creationId xmlns:a16="http://schemas.microsoft.com/office/drawing/2014/main" id="{CF5E01C8-25D5-8723-0EE0-774257F6F19F}"/>
              </a:ext>
            </a:extLst>
          </p:cNvPr>
          <p:cNvSpPr>
            <a:spLocks noChangeArrowheads="1"/>
          </p:cNvSpPr>
          <p:nvPr/>
        </p:nvSpPr>
        <p:spPr bwMode="auto">
          <a:xfrm>
            <a:off x="3354301" y="3926638"/>
            <a:ext cx="1736725" cy="642938"/>
          </a:xfrm>
          <a:prstGeom prst="roundRect">
            <a:avLst>
              <a:gd name="adj" fmla="val 9463"/>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Questionnaires</a:t>
            </a:r>
          </a:p>
        </p:txBody>
      </p:sp>
      <p:sp>
        <p:nvSpPr>
          <p:cNvPr id="11" name="AutoShape 12" descr="greenfill01">
            <a:extLst>
              <a:ext uri="{FF2B5EF4-FFF2-40B4-BE49-F238E27FC236}">
                <a16:creationId xmlns:a16="http://schemas.microsoft.com/office/drawing/2014/main" id="{83427B01-2235-128B-3ABB-E5B4B528474F}"/>
              </a:ext>
            </a:extLst>
          </p:cNvPr>
          <p:cNvSpPr>
            <a:spLocks noChangeArrowheads="1"/>
          </p:cNvSpPr>
          <p:nvPr/>
        </p:nvSpPr>
        <p:spPr bwMode="auto">
          <a:xfrm>
            <a:off x="5365664" y="3926638"/>
            <a:ext cx="1736725" cy="639763"/>
          </a:xfrm>
          <a:prstGeom prst="roundRect">
            <a:avLst>
              <a:gd name="adj" fmla="val 7120"/>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Observations</a:t>
            </a:r>
          </a:p>
        </p:txBody>
      </p:sp>
      <p:cxnSp>
        <p:nvCxnSpPr>
          <p:cNvPr id="12" name="AutoShape 13">
            <a:extLst>
              <a:ext uri="{FF2B5EF4-FFF2-40B4-BE49-F238E27FC236}">
                <a16:creationId xmlns:a16="http://schemas.microsoft.com/office/drawing/2014/main" id="{CF472E6B-7333-2E6B-AED0-E1F6315A1A54}"/>
              </a:ext>
            </a:extLst>
          </p:cNvPr>
          <p:cNvCxnSpPr>
            <a:cxnSpLocks noChangeShapeType="1"/>
            <a:stCxn id="13" idx="2"/>
            <a:endCxn id="7" idx="0"/>
          </p:cNvCxnSpPr>
          <p:nvPr/>
        </p:nvCxnSpPr>
        <p:spPr bwMode="auto">
          <a:xfrm rot="5400000">
            <a:off x="3337632" y="1911308"/>
            <a:ext cx="822325" cy="3154362"/>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14">
            <a:extLst>
              <a:ext uri="{FF2B5EF4-FFF2-40B4-BE49-F238E27FC236}">
                <a16:creationId xmlns:a16="http://schemas.microsoft.com/office/drawing/2014/main" id="{D8AA4B1E-0042-DCD9-0799-DE272FB854C2}"/>
              </a:ext>
            </a:extLst>
          </p:cNvPr>
          <p:cNvSpPr>
            <a:spLocks noChangeArrowheads="1"/>
          </p:cNvSpPr>
          <p:nvPr/>
        </p:nvSpPr>
        <p:spPr bwMode="auto">
          <a:xfrm>
            <a:off x="2400214" y="2464551"/>
            <a:ext cx="5851525" cy="58420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Methods for Collecting Job Analysis Information</a:t>
            </a:r>
          </a:p>
        </p:txBody>
      </p:sp>
      <p:cxnSp>
        <p:nvCxnSpPr>
          <p:cNvPr id="14" name="AutoShape 15">
            <a:extLst>
              <a:ext uri="{FF2B5EF4-FFF2-40B4-BE49-F238E27FC236}">
                <a16:creationId xmlns:a16="http://schemas.microsoft.com/office/drawing/2014/main" id="{55E41BB4-70A4-6769-EEBC-005BDB010482}"/>
              </a:ext>
            </a:extLst>
          </p:cNvPr>
          <p:cNvCxnSpPr>
            <a:cxnSpLocks noChangeShapeType="1"/>
            <a:stCxn id="13" idx="2"/>
            <a:endCxn id="9" idx="0"/>
          </p:cNvCxnSpPr>
          <p:nvPr/>
        </p:nvCxnSpPr>
        <p:spPr bwMode="auto">
          <a:xfrm rot="5400000">
            <a:off x="4363951" y="2936039"/>
            <a:ext cx="820737" cy="1103312"/>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6">
            <a:extLst>
              <a:ext uri="{FF2B5EF4-FFF2-40B4-BE49-F238E27FC236}">
                <a16:creationId xmlns:a16="http://schemas.microsoft.com/office/drawing/2014/main" id="{8FCB2804-3EB6-2C31-EC03-753A64A27398}"/>
              </a:ext>
            </a:extLst>
          </p:cNvPr>
          <p:cNvCxnSpPr>
            <a:cxnSpLocks noChangeShapeType="1"/>
            <a:stCxn id="13" idx="2"/>
            <a:endCxn id="11" idx="0"/>
          </p:cNvCxnSpPr>
          <p:nvPr/>
        </p:nvCxnSpPr>
        <p:spPr bwMode="auto">
          <a:xfrm rot="16200000" flipH="1">
            <a:off x="5341059" y="3033669"/>
            <a:ext cx="877887" cy="90805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7" descr="bluefill01">
            <a:extLst>
              <a:ext uri="{FF2B5EF4-FFF2-40B4-BE49-F238E27FC236}">
                <a16:creationId xmlns:a16="http://schemas.microsoft.com/office/drawing/2014/main" id="{5FB3FC8B-20BB-D521-1F4A-4EEA32B74A2A}"/>
              </a:ext>
            </a:extLst>
          </p:cNvPr>
          <p:cNvSpPr>
            <a:spLocks noChangeArrowheads="1"/>
          </p:cNvSpPr>
          <p:nvPr/>
        </p:nvSpPr>
        <p:spPr bwMode="auto">
          <a:xfrm>
            <a:off x="7429414" y="3928226"/>
            <a:ext cx="1736725" cy="639762"/>
          </a:xfrm>
          <a:prstGeom prst="roundRect">
            <a:avLst>
              <a:gd name="adj" fmla="val 7120"/>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Diaries/Logs</a:t>
            </a:r>
          </a:p>
        </p:txBody>
      </p:sp>
      <p:cxnSp>
        <p:nvCxnSpPr>
          <p:cNvPr id="17" name="AutoShape 18">
            <a:extLst>
              <a:ext uri="{FF2B5EF4-FFF2-40B4-BE49-F238E27FC236}">
                <a16:creationId xmlns:a16="http://schemas.microsoft.com/office/drawing/2014/main" id="{61365C8B-38F3-0DE0-0063-EA8A7C17275C}"/>
              </a:ext>
            </a:extLst>
          </p:cNvPr>
          <p:cNvCxnSpPr>
            <a:cxnSpLocks noChangeShapeType="1"/>
            <a:stCxn id="13" idx="2"/>
            <a:endCxn id="16" idx="0"/>
          </p:cNvCxnSpPr>
          <p:nvPr/>
        </p:nvCxnSpPr>
        <p:spPr bwMode="auto">
          <a:xfrm rot="16200000" flipH="1">
            <a:off x="6400713" y="2002589"/>
            <a:ext cx="822325" cy="297180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670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The job analyst and supervisor should work together  to identify the workers who know the job best.</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Quickly establish rapport with the interviewee.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Follow a structured guide or checklist, one that lists open-ended questions and provides space for answers.</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Ask the worker to list his or her duties in order of importance and frequency of occurrence.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After completing the interview, review and verify the data.</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Job Analysis: Interviewing Guidelines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3807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Methods for Collecting Job Analysis Information: </a:t>
            </a:r>
            <a:r>
              <a:rPr lang="en-US" sz="2800" b="1" u="sng" dirty="0">
                <a:solidFill>
                  <a:schemeClr val="bg1"/>
                </a:solidFill>
                <a:latin typeface="Times New Roman" panose="02020603050405020304" pitchFamily="18" charset="0"/>
                <a:cs typeface="Times New Roman" panose="02020603050405020304" pitchFamily="18" charset="0"/>
              </a:rPr>
              <a:t>The Interview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Information Sources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Individual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Groups of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Supervisors with knowledge of the job</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Advantages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Quick, direct way to find overlooked information</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Disadvantage</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Distorted information</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Interview Formats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Structured (Checklist)</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Unstructured</a:t>
            </a:r>
          </a:p>
        </p:txBody>
      </p:sp>
      <p:pic>
        <p:nvPicPr>
          <p:cNvPr id="28" name="Picture 5" descr="BD20167_">
            <a:extLst>
              <a:ext uri="{FF2B5EF4-FFF2-40B4-BE49-F238E27FC236}">
                <a16:creationId xmlns:a16="http://schemas.microsoft.com/office/drawing/2014/main" id="{915BA76F-7A4C-59DD-D321-3DB641C58E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5342" y="3994567"/>
            <a:ext cx="2855912"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3747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xEl>
                                              <p:pRg st="1" end="1"/>
                                            </p:txEl>
                                          </p:spTgt>
                                        </p:tgtEl>
                                        <p:attrNameLst>
                                          <p:attrName>style.visibility</p:attrName>
                                        </p:attrNameLst>
                                      </p:cBhvr>
                                      <p:to>
                                        <p:strVal val="visible"/>
                                      </p:to>
                                    </p:set>
                                    <p:animEffect transition="in" filter="wipe(left)">
                                      <p:cBhvr>
                                        <p:cTn id="11" dur="500"/>
                                        <p:tgtEl>
                                          <p:spTgt spid="23">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animEffect transition="in" filter="wipe(left)">
                                      <p:cBhvr>
                                        <p:cTn id="15" dur="500"/>
                                        <p:tgtEl>
                                          <p:spTgt spid="23">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xEl>
                                              <p:pRg st="3" end="3"/>
                                            </p:txEl>
                                          </p:spTgt>
                                        </p:tgtEl>
                                        <p:attrNameLst>
                                          <p:attrName>style.visibility</p:attrName>
                                        </p:attrNameLst>
                                      </p:cBhvr>
                                      <p:to>
                                        <p:strVal val="visible"/>
                                      </p:to>
                                    </p:set>
                                    <p:animEffect transition="in" filter="wipe(left)">
                                      <p:cBhvr>
                                        <p:cTn id="19" dur="500"/>
                                        <p:tgtEl>
                                          <p:spTgt spid="2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3">
                                            <p:txEl>
                                              <p:pRg st="4" end="4"/>
                                            </p:txEl>
                                          </p:spTgt>
                                        </p:tgtEl>
                                        <p:attrNameLst>
                                          <p:attrName>style.visibility</p:attrName>
                                        </p:attrNameLst>
                                      </p:cBhvr>
                                      <p:to>
                                        <p:strVal val="visible"/>
                                      </p:to>
                                    </p:set>
                                    <p:animEffect transition="in" filter="wipe(left)">
                                      <p:cBhvr>
                                        <p:cTn id="24" dur="500"/>
                                        <p:tgtEl>
                                          <p:spTgt spid="23">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3">
                                            <p:txEl>
                                              <p:pRg st="5" end="5"/>
                                            </p:txEl>
                                          </p:spTgt>
                                        </p:tgtEl>
                                        <p:attrNameLst>
                                          <p:attrName>style.visibility</p:attrName>
                                        </p:attrNameLst>
                                      </p:cBhvr>
                                      <p:to>
                                        <p:strVal val="visible"/>
                                      </p:to>
                                    </p:set>
                                    <p:animEffect transition="in" filter="wipe(left)">
                                      <p:cBhvr>
                                        <p:cTn id="28" dur="500"/>
                                        <p:tgtEl>
                                          <p:spTgt spid="2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3">
                                            <p:txEl>
                                              <p:pRg st="6" end="6"/>
                                            </p:txEl>
                                          </p:spTgt>
                                        </p:tgtEl>
                                        <p:attrNameLst>
                                          <p:attrName>style.visibility</p:attrName>
                                        </p:attrNameLst>
                                      </p:cBhvr>
                                      <p:to>
                                        <p:strVal val="visible"/>
                                      </p:to>
                                    </p:set>
                                    <p:animEffect transition="in" filter="wipe(left)">
                                      <p:cBhvr>
                                        <p:cTn id="33" dur="500"/>
                                        <p:tgtEl>
                                          <p:spTgt spid="23">
                                            <p:txEl>
                                              <p:pRg st="6" end="6"/>
                                            </p:txEl>
                                          </p:spTgt>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23">
                                            <p:txEl>
                                              <p:pRg st="7" end="7"/>
                                            </p:txEl>
                                          </p:spTgt>
                                        </p:tgtEl>
                                        <p:attrNameLst>
                                          <p:attrName>style.visibility</p:attrName>
                                        </p:attrNameLst>
                                      </p:cBhvr>
                                      <p:to>
                                        <p:strVal val="visible"/>
                                      </p:to>
                                    </p:set>
                                    <p:animEffect transition="in" filter="wipe(left)">
                                      <p:cBhvr>
                                        <p:cTn id="37" dur="1000"/>
                                        <p:tgtEl>
                                          <p:spTgt spid="2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0" end="0"/>
                                            </p:txEl>
                                          </p:spTgt>
                                        </p:tgtEl>
                                        <p:attrNameLst>
                                          <p:attrName>style.visibility</p:attrName>
                                        </p:attrNameLst>
                                      </p:cBhvr>
                                      <p:to>
                                        <p:strVal val="visible"/>
                                      </p:to>
                                    </p:set>
                                    <p:animEffect transition="in" filter="wipe(left)">
                                      <p:cBhvr>
                                        <p:cTn id="42" dur="500"/>
                                        <p:tgtEl>
                                          <p:spTgt spid="27">
                                            <p:txEl>
                                              <p:pRg st="0" end="0"/>
                                            </p:txEl>
                                          </p:spTgt>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27">
                                            <p:txEl>
                                              <p:pRg st="1" end="1"/>
                                            </p:txEl>
                                          </p:spTgt>
                                        </p:tgtEl>
                                        <p:attrNameLst>
                                          <p:attrName>style.visibility</p:attrName>
                                        </p:attrNameLst>
                                      </p:cBhvr>
                                      <p:to>
                                        <p:strVal val="visible"/>
                                      </p:to>
                                    </p:set>
                                    <p:animEffect transition="in" filter="wipe(left)">
                                      <p:cBhvr>
                                        <p:cTn id="46" dur="500"/>
                                        <p:tgtEl>
                                          <p:spTgt spid="27">
                                            <p:txEl>
                                              <p:pRg st="1" end="1"/>
                                            </p:txEl>
                                          </p:spTgt>
                                        </p:tgtEl>
                                      </p:cBhvr>
                                    </p:animEffect>
                                  </p:childTnLst>
                                </p:cTn>
                              </p:par>
                            </p:childTnLst>
                          </p:cTn>
                        </p:par>
                        <p:par>
                          <p:cTn id="47" fill="hold">
                            <p:stCondLst>
                              <p:cond delay="1000"/>
                            </p:stCondLst>
                            <p:childTnLst>
                              <p:par>
                                <p:cTn id="48" presetID="22" presetClass="entr" presetSubtype="8" fill="hold" nodeType="afterEffect">
                                  <p:stCondLst>
                                    <p:cond delay="0"/>
                                  </p:stCondLst>
                                  <p:childTnLst>
                                    <p:set>
                                      <p:cBhvr>
                                        <p:cTn id="49" dur="1" fill="hold">
                                          <p:stCondLst>
                                            <p:cond delay="0"/>
                                          </p:stCondLst>
                                        </p:cTn>
                                        <p:tgtEl>
                                          <p:spTgt spid="27">
                                            <p:txEl>
                                              <p:pRg st="2" end="2"/>
                                            </p:txEl>
                                          </p:spTgt>
                                        </p:tgtEl>
                                        <p:attrNameLst>
                                          <p:attrName>style.visibility</p:attrName>
                                        </p:attrNameLst>
                                      </p:cBhvr>
                                      <p:to>
                                        <p:strVal val="visible"/>
                                      </p:to>
                                    </p:set>
                                    <p:animEffect transition="in" filter="wipe(left)">
                                      <p:cBhvr>
                                        <p:cTn id="50" dur="500"/>
                                        <p:tgtEl>
                                          <p:spTgt spid="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Methods for Collecting Job Analysis Information: Questionnaires</a:t>
            </a:r>
            <a:endParaRPr lang="en-US" sz="2800" b="1" u="sng"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rial"/>
                <a:cs typeface="Tahoma"/>
              </a:rPr>
              <a:t>Information Source</a:t>
            </a:r>
          </a:p>
          <a:p>
            <a:pPr lvl="1" eaLnBrk="1" hangingPunct="1">
              <a:spcBef>
                <a:spcPct val="40000"/>
              </a:spcBef>
              <a:defRPr/>
            </a:pPr>
            <a:r>
              <a:rPr lang="en-US" sz="2000" kern="0" dirty="0">
                <a:latin typeface="Arial"/>
                <a:cs typeface="Tahoma"/>
              </a:rPr>
              <a:t>Have employees fill out questionnaires to describe their job-related duties and responsibilities</a:t>
            </a:r>
          </a:p>
          <a:p>
            <a:pPr lvl="0" eaLnBrk="1" hangingPunct="1">
              <a:spcBef>
                <a:spcPct val="40000"/>
              </a:spcBef>
              <a:defRPr/>
            </a:pPr>
            <a:r>
              <a:rPr lang="en-US" sz="2400" kern="0" dirty="0">
                <a:latin typeface="Arial"/>
                <a:cs typeface="Tahoma"/>
              </a:rPr>
              <a:t>Questionnaire Formats</a:t>
            </a:r>
          </a:p>
          <a:p>
            <a:pPr lvl="1" eaLnBrk="1" hangingPunct="1">
              <a:spcBef>
                <a:spcPct val="40000"/>
              </a:spcBef>
              <a:defRPr/>
            </a:pPr>
            <a:r>
              <a:rPr lang="en-US" sz="2000" kern="0" dirty="0">
                <a:latin typeface="Arial"/>
                <a:cs typeface="Tahoma"/>
              </a:rPr>
              <a:t>Structured checklists</a:t>
            </a:r>
          </a:p>
          <a:p>
            <a:pPr lvl="1" eaLnBrk="1" hangingPunct="1">
              <a:spcBef>
                <a:spcPct val="40000"/>
              </a:spcBef>
              <a:defRPr/>
            </a:pPr>
            <a:r>
              <a:rPr lang="en-US" sz="2000" kern="0" dirty="0">
                <a:latin typeface="Arial"/>
                <a:cs typeface="Tahoma"/>
              </a:rPr>
              <a:t>Open-ended questions</a:t>
            </a: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rial"/>
                <a:cs typeface="Tahoma"/>
              </a:rPr>
              <a:t>Advantages</a:t>
            </a:r>
          </a:p>
          <a:p>
            <a:pPr lvl="1" eaLnBrk="1" hangingPunct="1">
              <a:spcBef>
                <a:spcPct val="40000"/>
              </a:spcBef>
              <a:defRPr/>
            </a:pPr>
            <a:r>
              <a:rPr lang="en-US" sz="2000" kern="0" dirty="0">
                <a:latin typeface="Arial"/>
                <a:cs typeface="Tahoma"/>
              </a:rPr>
              <a:t>Quick and efficient way </a:t>
            </a:r>
            <a:br>
              <a:rPr lang="en-US" sz="2000" kern="0" dirty="0">
                <a:latin typeface="Arial"/>
                <a:cs typeface="Tahoma"/>
              </a:rPr>
            </a:br>
            <a:r>
              <a:rPr lang="en-US" sz="2000" kern="0" dirty="0">
                <a:latin typeface="Arial"/>
                <a:cs typeface="Tahoma"/>
              </a:rPr>
              <a:t>to gather information </a:t>
            </a:r>
            <a:br>
              <a:rPr lang="en-US" sz="2000" kern="0" dirty="0">
                <a:latin typeface="Arial"/>
                <a:cs typeface="Tahoma"/>
              </a:rPr>
            </a:br>
            <a:r>
              <a:rPr lang="en-US" sz="2000" kern="0" dirty="0">
                <a:latin typeface="Arial"/>
                <a:cs typeface="Tahoma"/>
              </a:rPr>
              <a:t>from large numbers of employees</a:t>
            </a:r>
          </a:p>
          <a:p>
            <a:pPr lvl="0" eaLnBrk="1" hangingPunct="1">
              <a:spcBef>
                <a:spcPct val="40000"/>
              </a:spcBef>
              <a:defRPr/>
            </a:pPr>
            <a:r>
              <a:rPr lang="en-US" sz="2400" kern="0" dirty="0">
                <a:latin typeface="Arial"/>
                <a:cs typeface="Tahoma"/>
              </a:rPr>
              <a:t>Disadvantages</a:t>
            </a:r>
          </a:p>
          <a:p>
            <a:pPr lvl="1" eaLnBrk="1" hangingPunct="1">
              <a:spcBef>
                <a:spcPct val="40000"/>
              </a:spcBef>
              <a:defRPr/>
            </a:pPr>
            <a:r>
              <a:rPr lang="en-US" sz="2000" kern="0" dirty="0">
                <a:latin typeface="Arial"/>
                <a:cs typeface="Tahoma"/>
              </a:rPr>
              <a:t>Expense and time consumed in preparing and testing the questionnaire</a:t>
            </a:r>
          </a:p>
        </p:txBody>
      </p:sp>
    </p:spTree>
    <p:extLst>
      <p:ext uri="{BB962C8B-B14F-4D97-AF65-F5344CB8AC3E}">
        <p14:creationId xmlns:p14="http://schemas.microsoft.com/office/powerpoint/2010/main" val="805219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xEl>
                                              <p:pRg st="2" end="2"/>
                                            </p:txEl>
                                          </p:spTgt>
                                        </p:tgtEl>
                                        <p:attrNameLst>
                                          <p:attrName>style.visibility</p:attrName>
                                        </p:attrNameLst>
                                      </p:cBhvr>
                                      <p:to>
                                        <p:strVal val="visible"/>
                                      </p:to>
                                    </p:set>
                                    <p:animEffect transition="in" filter="wipe(left)">
                                      <p:cBhvr>
                                        <p:cTn id="17" dur="500"/>
                                        <p:tgtEl>
                                          <p:spTgt spid="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3">
                                            <p:txEl>
                                              <p:pRg st="3" end="3"/>
                                            </p:txEl>
                                          </p:spTgt>
                                        </p:tgtEl>
                                        <p:attrNameLst>
                                          <p:attrName>style.visibility</p:attrName>
                                        </p:attrNameLst>
                                      </p:cBhvr>
                                      <p:to>
                                        <p:strVal val="visible"/>
                                      </p:to>
                                    </p:set>
                                    <p:animEffect transition="in" filter="wipe(left)">
                                      <p:cBhvr>
                                        <p:cTn id="22" dur="500"/>
                                        <p:tgtEl>
                                          <p:spTgt spid="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xEl>
                                              <p:pRg st="4" end="4"/>
                                            </p:txEl>
                                          </p:spTgt>
                                        </p:tgtEl>
                                        <p:attrNameLst>
                                          <p:attrName>style.visibility</p:attrName>
                                        </p:attrNameLst>
                                      </p:cBhvr>
                                      <p:to>
                                        <p:strVal val="visible"/>
                                      </p:to>
                                    </p:set>
                                    <p:animEffect transition="in" filter="wipe(left)">
                                      <p:cBhvr>
                                        <p:cTn id="27" dur="500"/>
                                        <p:tgtEl>
                                          <p:spTgt spid="2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wipe(left)">
                                      <p:cBhvr>
                                        <p:cTn id="32" dur="500"/>
                                        <p:tgtEl>
                                          <p:spTgt spid="2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1" end="1"/>
                                            </p:txEl>
                                          </p:spTgt>
                                        </p:tgtEl>
                                        <p:attrNameLst>
                                          <p:attrName>style.visibility</p:attrName>
                                        </p:attrNameLst>
                                      </p:cBhvr>
                                      <p:to>
                                        <p:strVal val="visible"/>
                                      </p:to>
                                    </p:set>
                                    <p:animEffect transition="in" filter="wipe(left)">
                                      <p:cBhvr>
                                        <p:cTn id="37" dur="500"/>
                                        <p:tgtEl>
                                          <p:spTgt spid="2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2" end="2"/>
                                            </p:txEl>
                                          </p:spTgt>
                                        </p:tgtEl>
                                        <p:attrNameLst>
                                          <p:attrName>style.visibility</p:attrName>
                                        </p:attrNameLst>
                                      </p:cBhvr>
                                      <p:to>
                                        <p:strVal val="visible"/>
                                      </p:to>
                                    </p:set>
                                    <p:animEffect transition="in" filter="wipe(left)">
                                      <p:cBhvr>
                                        <p:cTn id="42" dur="500"/>
                                        <p:tgtEl>
                                          <p:spTgt spid="27">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3" end="3"/>
                                            </p:txEl>
                                          </p:spTgt>
                                        </p:tgtEl>
                                        <p:attrNameLst>
                                          <p:attrName>style.visibility</p:attrName>
                                        </p:attrNameLst>
                                      </p:cBhvr>
                                      <p:to>
                                        <p:strVal val="visible"/>
                                      </p:to>
                                    </p:set>
                                    <p:animEffect transition="in" filter="wipe(left)">
                                      <p:cBhvr>
                                        <p:cTn id="47" dur="500"/>
                                        <p:tgtEl>
                                          <p:spTgt spid="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Methods for Collecting Job Analysis Information: Observation</a:t>
            </a:r>
            <a:endParaRPr lang="en-US" sz="2800" b="1" u="sng"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rial"/>
                <a:cs typeface="Tahoma"/>
              </a:rPr>
              <a:t>Information Source</a:t>
            </a:r>
          </a:p>
          <a:p>
            <a:pPr lvl="1" eaLnBrk="1" hangingPunct="1">
              <a:defRPr/>
            </a:pPr>
            <a:r>
              <a:rPr lang="en-US" sz="2000" kern="0" dirty="0">
                <a:latin typeface="Arial"/>
                <a:cs typeface="Tahoma"/>
              </a:rPr>
              <a:t>Observing and noting the physical activities of employees as they go about their jobs by managers.</a:t>
            </a:r>
          </a:p>
          <a:p>
            <a:pPr marL="341312" lvl="1" indent="0" eaLnBrk="1" hangingPunct="1">
              <a:spcBef>
                <a:spcPct val="40000"/>
              </a:spcBef>
              <a:buNone/>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346662"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rial"/>
                <a:cs typeface="Tahoma"/>
              </a:rPr>
              <a:t>Advantages</a:t>
            </a:r>
          </a:p>
          <a:p>
            <a:pPr lvl="1" eaLnBrk="1" hangingPunct="1">
              <a:defRPr/>
            </a:pPr>
            <a:r>
              <a:rPr lang="en-US" sz="2000" kern="0" dirty="0">
                <a:latin typeface="Arial"/>
                <a:cs typeface="Tahoma"/>
              </a:rPr>
              <a:t>Provides first-hand information</a:t>
            </a:r>
          </a:p>
          <a:p>
            <a:pPr lvl="1" eaLnBrk="1" hangingPunct="1">
              <a:defRPr/>
            </a:pPr>
            <a:r>
              <a:rPr lang="en-US" sz="2000" kern="0" dirty="0">
                <a:latin typeface="Arial"/>
                <a:cs typeface="Tahoma"/>
              </a:rPr>
              <a:t>Reduces distortion of information</a:t>
            </a:r>
          </a:p>
          <a:p>
            <a:pPr lvl="0" eaLnBrk="1" hangingPunct="1">
              <a:defRPr/>
            </a:pPr>
            <a:r>
              <a:rPr lang="en-US" sz="2400" kern="0" dirty="0">
                <a:latin typeface="Arial"/>
                <a:cs typeface="Tahoma"/>
              </a:rPr>
              <a:t>Disadvantages</a:t>
            </a:r>
          </a:p>
          <a:p>
            <a:pPr lvl="1" eaLnBrk="1" hangingPunct="1">
              <a:defRPr/>
            </a:pPr>
            <a:r>
              <a:rPr lang="en-US" sz="2000" kern="0" dirty="0">
                <a:latin typeface="Arial"/>
                <a:cs typeface="Tahoma"/>
              </a:rPr>
              <a:t>Time consuming</a:t>
            </a:r>
          </a:p>
          <a:p>
            <a:pPr lvl="1" eaLnBrk="1" hangingPunct="1">
              <a:defRPr/>
            </a:pPr>
            <a:r>
              <a:rPr lang="en-US" sz="2000" kern="0" dirty="0">
                <a:latin typeface="Arial"/>
                <a:cs typeface="Tahoma"/>
              </a:rPr>
              <a:t>Reactivity response distorts employee behavior</a:t>
            </a:r>
          </a:p>
          <a:p>
            <a:pPr lvl="1" eaLnBrk="1" hangingPunct="1">
              <a:defRPr/>
            </a:pPr>
            <a:r>
              <a:rPr lang="en-US" sz="2000" kern="0" dirty="0">
                <a:latin typeface="Arial"/>
                <a:cs typeface="Tahoma"/>
              </a:rPr>
              <a:t>Difficulty in capturing entire job cycle</a:t>
            </a:r>
          </a:p>
          <a:p>
            <a:pPr lvl="1" eaLnBrk="1" hangingPunct="1">
              <a:defRPr/>
            </a:pPr>
            <a:r>
              <a:rPr lang="en-US" sz="2000" kern="0" dirty="0">
                <a:latin typeface="Arial"/>
                <a:cs typeface="Tahoma"/>
              </a:rPr>
              <a:t>Of little use if job involves a high level of mental activity</a:t>
            </a:r>
          </a:p>
        </p:txBody>
      </p:sp>
    </p:spTree>
    <p:extLst>
      <p:ext uri="{BB962C8B-B14F-4D97-AF65-F5344CB8AC3E}">
        <p14:creationId xmlns:p14="http://schemas.microsoft.com/office/powerpoint/2010/main" val="53378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6" end="6"/>
                                            </p:txEl>
                                          </p:spTgt>
                                        </p:tgtEl>
                                        <p:attrNameLst>
                                          <p:attrName>style.visibility</p:attrName>
                                        </p:attrNameLst>
                                      </p:cBhvr>
                                      <p:to>
                                        <p:strVal val="visible"/>
                                      </p:to>
                                    </p:set>
                                    <p:animEffect transition="in" filter="wipe(left)">
                                      <p:cBhvr>
                                        <p:cTn id="47" dur="500"/>
                                        <p:tgtEl>
                                          <p:spTgt spid="2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27">
                                            <p:txEl>
                                              <p:pRg st="7" end="7"/>
                                            </p:txEl>
                                          </p:spTgt>
                                        </p:tgtEl>
                                        <p:attrNameLst>
                                          <p:attrName>style.visibility</p:attrName>
                                        </p:attrNameLst>
                                      </p:cBhvr>
                                      <p:to>
                                        <p:strVal val="visible"/>
                                      </p:to>
                                    </p:set>
                                    <p:animEffect transition="in" filter="wipe(left)">
                                      <p:cBhvr>
                                        <p:cTn id="52" dur="500"/>
                                        <p:tgtEl>
                                          <p:spTgt spid="2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Methods for Collecting Job Analysis Information: Participant Diaries/Logs</a:t>
            </a:r>
            <a:endParaRPr lang="en-US" sz="2800" b="1" u="sng"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rial"/>
                <a:cs typeface="Tahoma"/>
              </a:rPr>
              <a:t>Information Source</a:t>
            </a:r>
          </a:p>
          <a:p>
            <a:pPr lvl="1" eaLnBrk="1" hangingPunct="1">
              <a:defRPr/>
            </a:pPr>
            <a:r>
              <a:rPr lang="en-US" sz="2000" kern="0" dirty="0">
                <a:latin typeface="Arial"/>
                <a:cs typeface="Tahoma"/>
              </a:rPr>
              <a:t>Workers keep a chronological diary or log of what they do and the time spent on each activity.</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089988"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rial"/>
                <a:cs typeface="Tahoma"/>
              </a:rPr>
              <a:t>Advantages</a:t>
            </a:r>
          </a:p>
          <a:p>
            <a:pPr lvl="1" eaLnBrk="1" hangingPunct="1">
              <a:defRPr/>
            </a:pPr>
            <a:r>
              <a:rPr lang="en-US" sz="2000" kern="0" dirty="0">
                <a:latin typeface="Arial"/>
                <a:cs typeface="Tahoma"/>
              </a:rPr>
              <a:t>Produces a more complete picture of the job</a:t>
            </a:r>
          </a:p>
          <a:p>
            <a:pPr lvl="1" eaLnBrk="1" hangingPunct="1">
              <a:defRPr/>
            </a:pPr>
            <a:r>
              <a:rPr lang="en-US" sz="2000" kern="0" dirty="0">
                <a:latin typeface="Arial"/>
                <a:cs typeface="Tahoma"/>
              </a:rPr>
              <a:t>Employee participation</a:t>
            </a:r>
          </a:p>
          <a:p>
            <a:pPr lvl="0" eaLnBrk="1" hangingPunct="1">
              <a:defRPr/>
            </a:pPr>
            <a:r>
              <a:rPr lang="en-US" sz="2400" kern="0" dirty="0">
                <a:latin typeface="Arial"/>
                <a:cs typeface="Tahoma"/>
              </a:rPr>
              <a:t>Disadvantages</a:t>
            </a:r>
          </a:p>
          <a:p>
            <a:pPr lvl="1" eaLnBrk="1" hangingPunct="1">
              <a:defRPr/>
            </a:pPr>
            <a:r>
              <a:rPr lang="en-US" sz="2000" kern="0" dirty="0">
                <a:latin typeface="Arial"/>
                <a:cs typeface="Tahoma"/>
              </a:rPr>
              <a:t>Distortion of information</a:t>
            </a:r>
          </a:p>
          <a:p>
            <a:pPr lvl="1" eaLnBrk="1" hangingPunct="1">
              <a:defRPr/>
            </a:pPr>
            <a:r>
              <a:rPr lang="en-US" sz="2000" kern="0" dirty="0">
                <a:latin typeface="Arial"/>
                <a:cs typeface="Tahoma"/>
              </a:rPr>
              <a:t>Depends upon employees to accurately recall their activities</a:t>
            </a:r>
          </a:p>
        </p:txBody>
      </p:sp>
    </p:spTree>
    <p:extLst>
      <p:ext uri="{BB962C8B-B14F-4D97-AF65-F5344CB8AC3E}">
        <p14:creationId xmlns:p14="http://schemas.microsoft.com/office/powerpoint/2010/main" val="11946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Quantitative Job Analysis Techniques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1">
            <a:extLst>
              <a:ext uri="{FF2B5EF4-FFF2-40B4-BE49-F238E27FC236}">
                <a16:creationId xmlns:a16="http://schemas.microsoft.com/office/drawing/2014/main" id="{5FF900CF-7567-8C52-0742-6216E31C19ED}"/>
              </a:ext>
            </a:extLst>
          </p:cNvPr>
          <p:cNvGrpSpPr>
            <a:grpSpLocks/>
          </p:cNvGrpSpPr>
          <p:nvPr/>
        </p:nvGrpSpPr>
        <p:grpSpPr bwMode="auto">
          <a:xfrm>
            <a:off x="2456356" y="2434388"/>
            <a:ext cx="6765925" cy="3200400"/>
            <a:chOff x="749" y="1008"/>
            <a:chExt cx="4262" cy="2016"/>
          </a:xfrm>
        </p:grpSpPr>
        <p:sp>
          <p:nvSpPr>
            <p:cNvPr id="7" name="AutoShape 4" descr="redfill01">
              <a:extLst>
                <a:ext uri="{FF2B5EF4-FFF2-40B4-BE49-F238E27FC236}">
                  <a16:creationId xmlns:a16="http://schemas.microsoft.com/office/drawing/2014/main" id="{213DB45C-78D9-BD94-5993-1FA292488C1B}"/>
                </a:ext>
              </a:extLst>
            </p:cNvPr>
            <p:cNvSpPr>
              <a:spLocks noChangeArrowheads="1"/>
            </p:cNvSpPr>
            <p:nvPr/>
          </p:nvSpPr>
          <p:spPr bwMode="auto">
            <a:xfrm>
              <a:off x="749" y="2352"/>
              <a:ext cx="1243" cy="672"/>
            </a:xfrm>
            <a:prstGeom prst="roundRect">
              <a:avLst>
                <a:gd name="adj" fmla="val 5653"/>
              </a:avLst>
            </a:prstGeom>
            <a:blipFill dpi="0" rotWithShape="1">
              <a:blip r:embed="rId4"/>
              <a:srcRect/>
              <a:stretch>
                <a:fillRect/>
              </a:stretch>
            </a:blipFill>
            <a:ln w="76200" algn="ctr">
              <a:solidFill>
                <a:srgbClr val="EFA88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Position Analysis Questionnaire</a:t>
              </a:r>
            </a:p>
          </p:txBody>
        </p:sp>
        <p:sp>
          <p:nvSpPr>
            <p:cNvPr id="9" name="AutoShape 5" descr="bluefill01">
              <a:extLst>
                <a:ext uri="{FF2B5EF4-FFF2-40B4-BE49-F238E27FC236}">
                  <a16:creationId xmlns:a16="http://schemas.microsoft.com/office/drawing/2014/main" id="{06108FB2-C000-8474-A3CB-1C9EA8E0F28C}"/>
                </a:ext>
              </a:extLst>
            </p:cNvPr>
            <p:cNvSpPr>
              <a:spLocks noChangeArrowheads="1"/>
            </p:cNvSpPr>
            <p:nvPr/>
          </p:nvSpPr>
          <p:spPr bwMode="auto">
            <a:xfrm>
              <a:off x="3768" y="2352"/>
              <a:ext cx="1243" cy="672"/>
            </a:xfrm>
            <a:prstGeom prst="roundRect">
              <a:avLst>
                <a:gd name="adj" fmla="val 6694"/>
              </a:avLst>
            </a:prstGeom>
            <a:blipFill dpi="0" rotWithShape="1">
              <a:blip r:embed="rId5"/>
              <a:srcRect/>
              <a:stretch>
                <a:fillRect/>
              </a:stretch>
            </a:blipFill>
            <a:ln w="762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Functional Job Analysis</a:t>
              </a:r>
            </a:p>
          </p:txBody>
        </p:sp>
        <p:sp>
          <p:nvSpPr>
            <p:cNvPr id="11" name="Oval 6" descr="brownfill01">
              <a:extLst>
                <a:ext uri="{FF2B5EF4-FFF2-40B4-BE49-F238E27FC236}">
                  <a16:creationId xmlns:a16="http://schemas.microsoft.com/office/drawing/2014/main" id="{65E437B0-948F-3251-1E1F-EF979F87B595}"/>
                </a:ext>
              </a:extLst>
            </p:cNvPr>
            <p:cNvSpPr>
              <a:spLocks noChangeArrowheads="1"/>
            </p:cNvSpPr>
            <p:nvPr/>
          </p:nvSpPr>
          <p:spPr bwMode="auto">
            <a:xfrm>
              <a:off x="1705" y="1008"/>
              <a:ext cx="2336" cy="757"/>
            </a:xfrm>
            <a:prstGeom prst="ellipse">
              <a:avLst/>
            </a:prstGeom>
            <a:blipFill dpi="0" rotWithShape="1">
              <a:blip r:embed="rId6"/>
              <a:srcRect/>
              <a:stretch>
                <a:fillRect/>
              </a:stretch>
            </a:blipFill>
            <a:ln w="76200" algn="ctr">
              <a:solidFill>
                <a:srgbClr val="EEAE58"/>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Quantitative Job Analysis</a:t>
              </a:r>
            </a:p>
          </p:txBody>
        </p:sp>
        <p:sp>
          <p:nvSpPr>
            <p:cNvPr id="12" name="AutoShape 7" descr="greenfill01">
              <a:extLst>
                <a:ext uri="{FF2B5EF4-FFF2-40B4-BE49-F238E27FC236}">
                  <a16:creationId xmlns:a16="http://schemas.microsoft.com/office/drawing/2014/main" id="{EA62EB84-7D16-4FF4-5017-EDB9EDE49BFA}"/>
                </a:ext>
              </a:extLst>
            </p:cNvPr>
            <p:cNvSpPr>
              <a:spLocks noChangeArrowheads="1"/>
            </p:cNvSpPr>
            <p:nvPr/>
          </p:nvSpPr>
          <p:spPr bwMode="auto">
            <a:xfrm>
              <a:off x="2252" y="2352"/>
              <a:ext cx="1243" cy="672"/>
            </a:xfrm>
            <a:prstGeom prst="roundRect">
              <a:avLst>
                <a:gd name="adj" fmla="val 7588"/>
              </a:avLst>
            </a:prstGeom>
            <a:blipFill dpi="0" rotWithShape="1">
              <a:blip r:embed="rId7"/>
              <a:srcRect/>
              <a:stretch>
                <a:fillRect/>
              </a:stretch>
            </a:blipFill>
            <a:ln w="7620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Department of Labor (DOL) Procedure</a:t>
              </a:r>
            </a:p>
          </p:txBody>
        </p:sp>
        <p:cxnSp>
          <p:nvCxnSpPr>
            <p:cNvPr id="13" name="AutoShape 8">
              <a:extLst>
                <a:ext uri="{FF2B5EF4-FFF2-40B4-BE49-F238E27FC236}">
                  <a16:creationId xmlns:a16="http://schemas.microsoft.com/office/drawing/2014/main" id="{B21A7362-B33A-B2BE-804E-36964B559619}"/>
                </a:ext>
              </a:extLst>
            </p:cNvPr>
            <p:cNvCxnSpPr>
              <a:cxnSpLocks noChangeShapeType="1"/>
              <a:stCxn id="11" idx="4"/>
              <a:endCxn id="7"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725E05B3-E312-2BEE-FF84-A0BB6B9B64E7}"/>
                </a:ext>
              </a:extLst>
            </p:cNvPr>
            <p:cNvCxnSpPr>
              <a:cxnSpLocks noChangeShapeType="1"/>
              <a:stCxn id="11" idx="4"/>
              <a:endCxn id="9"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8F5365DC-1336-0623-FA12-199A24834F40}"/>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66085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Advantages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Collects information in a standardized format from geographically dispersed employees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Requires less time than face-to-face interviews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Collects information with minimal intervention or guidance</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lang="en-US" sz="2000" kern="0" dirty="0">
              <a:solidFill>
                <a:srgbClr val="996633"/>
              </a:solidFill>
              <a:effectLst>
                <a:outerShdw blurRad="38100" dist="38100" dir="2700000" algn="tl">
                  <a:srgbClr val="C0C0C0"/>
                </a:outerShdw>
              </a:effectLst>
              <a:latin typeface="Arial"/>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Internet-Based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48761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Writing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9">
            <a:extLst>
              <a:ext uri="{FF2B5EF4-FFF2-40B4-BE49-F238E27FC236}">
                <a16:creationId xmlns:a16="http://schemas.microsoft.com/office/drawing/2014/main" id="{AD8F619D-99D5-F7F4-BA37-980208410B28}"/>
              </a:ext>
            </a:extLst>
          </p:cNvPr>
          <p:cNvGrpSpPr>
            <a:grpSpLocks/>
          </p:cNvGrpSpPr>
          <p:nvPr/>
        </p:nvGrpSpPr>
        <p:grpSpPr bwMode="auto">
          <a:xfrm>
            <a:off x="2395789" y="1812851"/>
            <a:ext cx="7140575" cy="4266270"/>
            <a:chOff x="630" y="860"/>
            <a:chExt cx="4498" cy="2838"/>
          </a:xfrm>
        </p:grpSpPr>
        <p:sp>
          <p:nvSpPr>
            <p:cNvPr id="7" name="_s1028">
              <a:extLst>
                <a:ext uri="{FF2B5EF4-FFF2-40B4-BE49-F238E27FC236}">
                  <a16:creationId xmlns:a16="http://schemas.microsoft.com/office/drawing/2014/main" id="{87A581C5-1E71-9757-696A-49B2F63C48A5}"/>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9" name="_s1032">
              <a:extLst>
                <a:ext uri="{FF2B5EF4-FFF2-40B4-BE49-F238E27FC236}">
                  <a16:creationId xmlns:a16="http://schemas.microsoft.com/office/drawing/2014/main" id="{B987C671-5015-4225-65EC-6706D6E349F2}"/>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1" name="_s1034">
              <a:extLst>
                <a:ext uri="{FF2B5EF4-FFF2-40B4-BE49-F238E27FC236}">
                  <a16:creationId xmlns:a16="http://schemas.microsoft.com/office/drawing/2014/main" id="{1E6AA0EB-54E3-71E1-8F71-12DC65DF2E6E}"/>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2" name="_s1040">
              <a:extLst>
                <a:ext uri="{FF2B5EF4-FFF2-40B4-BE49-F238E27FC236}">
                  <a16:creationId xmlns:a16="http://schemas.microsoft.com/office/drawing/2014/main" id="{6C7E31DD-49D0-DAE3-D55A-C6CC42E0646D}"/>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3" name="_s1038">
              <a:extLst>
                <a:ext uri="{FF2B5EF4-FFF2-40B4-BE49-F238E27FC236}">
                  <a16:creationId xmlns:a16="http://schemas.microsoft.com/office/drawing/2014/main" id="{245B3332-154D-069D-5716-E13BE5EF9668}"/>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4" name="AutoShape 9" descr="redfill01">
              <a:extLst>
                <a:ext uri="{FF2B5EF4-FFF2-40B4-BE49-F238E27FC236}">
                  <a16:creationId xmlns:a16="http://schemas.microsoft.com/office/drawing/2014/main" id="{4B216372-11E4-85CE-77B6-CD9C1231AB2D}"/>
                </a:ext>
              </a:extLst>
            </p:cNvPr>
            <p:cNvSpPr>
              <a:spLocks noChangeArrowheads="1"/>
            </p:cNvSpPr>
            <p:nvPr/>
          </p:nvSpPr>
          <p:spPr bwMode="auto">
            <a:xfrm>
              <a:off x="2303" y="860"/>
              <a:ext cx="1146" cy="530"/>
            </a:xfrm>
            <a:prstGeom prst="roundRect">
              <a:avLst>
                <a:gd name="adj" fmla="val 5662"/>
              </a:avLst>
            </a:prstGeom>
            <a:blipFill dpi="0" rotWithShape="1">
              <a:blip r:embed="rId4"/>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a:t>
              </a:r>
              <a:br>
                <a:rPr lang="en-US" altLang="en-US" sz="1600">
                  <a:latin typeface="Franklin Gothic Medium" panose="020B0603020102020204" pitchFamily="34" charset="0"/>
                </a:rPr>
              </a:br>
              <a:r>
                <a:rPr lang="en-US" altLang="en-US" sz="1600">
                  <a:latin typeface="Franklin Gothic Medium" panose="020B0603020102020204" pitchFamily="34" charset="0"/>
                </a:rPr>
                <a:t>identification</a:t>
              </a:r>
            </a:p>
          </p:txBody>
        </p:sp>
        <p:sp>
          <p:nvSpPr>
            <p:cNvPr id="15" name="AutoShape 10" descr="grayfill01">
              <a:extLst>
                <a:ext uri="{FF2B5EF4-FFF2-40B4-BE49-F238E27FC236}">
                  <a16:creationId xmlns:a16="http://schemas.microsoft.com/office/drawing/2014/main" id="{3CE01F68-AD2A-598A-573C-69F55EF778BD}"/>
                </a:ext>
              </a:extLst>
            </p:cNvPr>
            <p:cNvSpPr>
              <a:spLocks noChangeArrowheads="1"/>
            </p:cNvSpPr>
            <p:nvPr/>
          </p:nvSpPr>
          <p:spPr bwMode="auto">
            <a:xfrm>
              <a:off x="3818" y="1514"/>
              <a:ext cx="1146" cy="530"/>
            </a:xfrm>
            <a:prstGeom prst="roundRect">
              <a:avLst>
                <a:gd name="adj" fmla="val 5472"/>
              </a:avLst>
            </a:prstGeom>
            <a:blipFill dpi="0" rotWithShape="1">
              <a:blip r:embed="rId5"/>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a:t>
              </a:r>
              <a:br>
                <a:rPr lang="en-US" altLang="en-US" sz="1600">
                  <a:latin typeface="Franklin Gothic Medium" panose="020B0603020102020204" pitchFamily="34" charset="0"/>
                </a:rPr>
              </a:br>
              <a:r>
                <a:rPr lang="en-US" altLang="en-US" sz="1600">
                  <a:latin typeface="Franklin Gothic Medium" panose="020B0603020102020204" pitchFamily="34" charset="0"/>
                </a:rPr>
                <a:t>summary</a:t>
              </a:r>
            </a:p>
          </p:txBody>
        </p:sp>
        <p:sp>
          <p:nvSpPr>
            <p:cNvPr id="16" name="AutoShape 11" descr="greenfill02">
              <a:extLst>
                <a:ext uri="{FF2B5EF4-FFF2-40B4-BE49-F238E27FC236}">
                  <a16:creationId xmlns:a16="http://schemas.microsoft.com/office/drawing/2014/main" id="{674A454A-7BC8-F5B8-1CEB-CB0BD392993B}"/>
                </a:ext>
              </a:extLst>
            </p:cNvPr>
            <p:cNvSpPr>
              <a:spLocks noChangeArrowheads="1"/>
            </p:cNvSpPr>
            <p:nvPr/>
          </p:nvSpPr>
          <p:spPr bwMode="auto">
            <a:xfrm>
              <a:off x="3982" y="2357"/>
              <a:ext cx="1146" cy="530"/>
            </a:xfrm>
            <a:prstGeom prst="roundRect">
              <a:avLst>
                <a:gd name="adj" fmla="val 9245"/>
              </a:avLst>
            </a:prstGeom>
            <a:blipFill dpi="0" rotWithShape="1">
              <a:blip r:embed="rId6"/>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Responsibilities and duties</a:t>
              </a:r>
            </a:p>
          </p:txBody>
        </p:sp>
        <p:sp>
          <p:nvSpPr>
            <p:cNvPr id="17" name="AutoShape 12" descr="greenfill01">
              <a:extLst>
                <a:ext uri="{FF2B5EF4-FFF2-40B4-BE49-F238E27FC236}">
                  <a16:creationId xmlns:a16="http://schemas.microsoft.com/office/drawing/2014/main" id="{676DB015-8A48-1ABE-8435-71A09B275731}"/>
                </a:ext>
              </a:extLst>
            </p:cNvPr>
            <p:cNvSpPr>
              <a:spLocks noChangeArrowheads="1"/>
            </p:cNvSpPr>
            <p:nvPr/>
          </p:nvSpPr>
          <p:spPr bwMode="auto">
            <a:xfrm>
              <a:off x="3280" y="3168"/>
              <a:ext cx="1146" cy="530"/>
            </a:xfrm>
            <a:prstGeom prst="roundRect">
              <a:avLst>
                <a:gd name="adj" fmla="val 8301"/>
              </a:avLst>
            </a:prstGeom>
            <a:blipFill dpi="0" rotWithShape="1">
              <a:blip r:embed="rId7"/>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Authority of </a:t>
              </a:r>
              <a:br>
                <a:rPr lang="en-US" altLang="en-US" sz="1600">
                  <a:latin typeface="Franklin Gothic Medium" panose="020B0603020102020204" pitchFamily="34" charset="0"/>
                </a:rPr>
              </a:br>
              <a:r>
                <a:rPr lang="en-US" altLang="en-US" sz="1600">
                  <a:latin typeface="Franklin Gothic Medium" panose="020B0603020102020204" pitchFamily="34" charset="0"/>
                </a:rPr>
                <a:t>the incumbent</a:t>
              </a:r>
            </a:p>
          </p:txBody>
        </p:sp>
        <p:sp>
          <p:nvSpPr>
            <p:cNvPr id="18" name="AutoShape 13" descr="bluefill01">
              <a:extLst>
                <a:ext uri="{FF2B5EF4-FFF2-40B4-BE49-F238E27FC236}">
                  <a16:creationId xmlns:a16="http://schemas.microsoft.com/office/drawing/2014/main" id="{848F23CF-DFED-5545-B138-5DFB4CC72EF3}"/>
                </a:ext>
              </a:extLst>
            </p:cNvPr>
            <p:cNvSpPr>
              <a:spLocks noChangeArrowheads="1"/>
            </p:cNvSpPr>
            <p:nvPr/>
          </p:nvSpPr>
          <p:spPr bwMode="auto">
            <a:xfrm>
              <a:off x="1331" y="3168"/>
              <a:ext cx="1146" cy="530"/>
            </a:xfrm>
            <a:prstGeom prst="roundRect">
              <a:avLst>
                <a:gd name="adj" fmla="val 10755"/>
              </a:avLst>
            </a:prstGeom>
            <a:blipFill dpi="0" rotWithShape="1">
              <a:blip r:embed="rId8"/>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Standards of performance</a:t>
              </a:r>
            </a:p>
          </p:txBody>
        </p:sp>
        <p:sp>
          <p:nvSpPr>
            <p:cNvPr id="19" name="AutoShape 14" descr="purplefill01">
              <a:extLst>
                <a:ext uri="{FF2B5EF4-FFF2-40B4-BE49-F238E27FC236}">
                  <a16:creationId xmlns:a16="http://schemas.microsoft.com/office/drawing/2014/main" id="{4928EFD1-4B7C-A449-9403-B810629813D7}"/>
                </a:ext>
              </a:extLst>
            </p:cNvPr>
            <p:cNvSpPr>
              <a:spLocks noChangeArrowheads="1"/>
            </p:cNvSpPr>
            <p:nvPr/>
          </p:nvSpPr>
          <p:spPr bwMode="auto">
            <a:xfrm>
              <a:off x="630" y="2360"/>
              <a:ext cx="1146" cy="530"/>
            </a:xfrm>
            <a:prstGeom prst="roundRect">
              <a:avLst>
                <a:gd name="adj" fmla="val 7356"/>
              </a:avLst>
            </a:prstGeom>
            <a:blipFill dpi="0" rotWithShape="1">
              <a:blip r:embed="rId9"/>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Working </a:t>
              </a:r>
              <a:br>
                <a:rPr lang="en-US" altLang="en-US" sz="1600">
                  <a:latin typeface="Franklin Gothic Medium" panose="020B0603020102020204" pitchFamily="34" charset="0"/>
                </a:rPr>
              </a:br>
              <a:r>
                <a:rPr lang="en-US" altLang="en-US" sz="1600">
                  <a:latin typeface="Franklin Gothic Medium" panose="020B0603020102020204" pitchFamily="34" charset="0"/>
                </a:rPr>
                <a:t>conditions</a:t>
              </a:r>
            </a:p>
          </p:txBody>
        </p:sp>
        <p:sp>
          <p:nvSpPr>
            <p:cNvPr id="20" name="AutoShape 15" descr="brownfill01">
              <a:extLst>
                <a:ext uri="{FF2B5EF4-FFF2-40B4-BE49-F238E27FC236}">
                  <a16:creationId xmlns:a16="http://schemas.microsoft.com/office/drawing/2014/main" id="{8ADE7009-2D8D-E640-111D-2A44C60A22B2}"/>
                </a:ext>
              </a:extLst>
            </p:cNvPr>
            <p:cNvSpPr>
              <a:spLocks noChangeArrowheads="1"/>
            </p:cNvSpPr>
            <p:nvPr/>
          </p:nvSpPr>
          <p:spPr bwMode="auto">
            <a:xfrm>
              <a:off x="796" y="1517"/>
              <a:ext cx="1146" cy="530"/>
            </a:xfrm>
            <a:prstGeom prst="roundRect">
              <a:avLst>
                <a:gd name="adj" fmla="val 7356"/>
              </a:avLst>
            </a:prstGeom>
            <a:blipFill dpi="0" rotWithShape="1">
              <a:blip r:embed="rId10"/>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a:t>
              </a:r>
              <a:br>
                <a:rPr lang="en-US" altLang="en-US" sz="1600">
                  <a:latin typeface="Franklin Gothic Medium" panose="020B0603020102020204" pitchFamily="34" charset="0"/>
                </a:rPr>
              </a:br>
              <a:r>
                <a:rPr lang="en-US" altLang="en-US" sz="1600">
                  <a:latin typeface="Franklin Gothic Medium" panose="020B0603020102020204" pitchFamily="34" charset="0"/>
                </a:rPr>
                <a:t>specifications</a:t>
              </a:r>
            </a:p>
          </p:txBody>
        </p:sp>
        <p:sp>
          <p:nvSpPr>
            <p:cNvPr id="21" name="_s1030">
              <a:extLst>
                <a:ext uri="{FF2B5EF4-FFF2-40B4-BE49-F238E27FC236}">
                  <a16:creationId xmlns:a16="http://schemas.microsoft.com/office/drawing/2014/main" id="{FAFBE317-75E6-7ECB-BFEA-E9E35934F6EC}"/>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2" name="_s1030">
              <a:extLst>
                <a:ext uri="{FF2B5EF4-FFF2-40B4-BE49-F238E27FC236}">
                  <a16:creationId xmlns:a16="http://schemas.microsoft.com/office/drawing/2014/main" id="{B1BBFDAA-A020-FF09-A3AD-5B0714FF4AFE}"/>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3" name="AutoShape 18">
              <a:extLst>
                <a:ext uri="{FF2B5EF4-FFF2-40B4-BE49-F238E27FC236}">
                  <a16:creationId xmlns:a16="http://schemas.microsoft.com/office/drawing/2014/main" id="{179A2704-D5FB-5E64-873B-242821ACD747}"/>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a:solidFill>
                    <a:schemeClr val="bg1"/>
                  </a:solidFill>
                </a:rPr>
                <a:t>Sections of a Typical Job Description</a:t>
              </a:r>
            </a:p>
          </p:txBody>
        </p:sp>
      </p:grpSp>
    </p:spTree>
    <p:extLst>
      <p:ext uri="{BB962C8B-B14F-4D97-AF65-F5344CB8AC3E}">
        <p14:creationId xmlns:p14="http://schemas.microsoft.com/office/powerpoint/2010/main" val="20465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Job Description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4" name="Rectangle 3">
            <a:extLst>
              <a:ext uri="{FF2B5EF4-FFF2-40B4-BE49-F238E27FC236}">
                <a16:creationId xmlns:a16="http://schemas.microsoft.com/office/drawing/2014/main" id="{2D02C5F1-BF06-CFD7-7283-03037A827EA8}"/>
              </a:ext>
            </a:extLst>
          </p:cNvPr>
          <p:cNvSpPr txBox="1">
            <a:spLocks noChangeArrowheads="1"/>
          </p:cNvSpPr>
          <p:nvPr/>
        </p:nvSpPr>
        <p:spPr bwMode="auto">
          <a:xfrm>
            <a:off x="942555" y="1755364"/>
            <a:ext cx="3975100" cy="469982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Job Identification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Job title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Preparation date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Preparer</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Job Summary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General nature of the job</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Major functions/activities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Relationships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Reports to:</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Supervises: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Works with: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Outside the company:</a:t>
            </a:r>
          </a:p>
        </p:txBody>
      </p:sp>
      <p:sp>
        <p:nvSpPr>
          <p:cNvPr id="28" name="Rectangle 4">
            <a:extLst>
              <a:ext uri="{FF2B5EF4-FFF2-40B4-BE49-F238E27FC236}">
                <a16:creationId xmlns:a16="http://schemas.microsoft.com/office/drawing/2014/main" id="{C0A561D3-529F-CFF7-90A1-7D6D79410411}"/>
              </a:ext>
            </a:extLst>
          </p:cNvPr>
          <p:cNvSpPr txBox="1">
            <a:spLocks noChangeArrowheads="1"/>
          </p:cNvSpPr>
          <p:nvPr/>
        </p:nvSpPr>
        <p:spPr bwMode="auto">
          <a:xfrm>
            <a:off x="5218611" y="1820942"/>
            <a:ext cx="4125912" cy="4290704"/>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400" b="0" i="0" u="none" strike="noStrike" kern="0" cap="none" spc="0" normalizeH="0" baseline="0" noProof="0">
                <a:ln>
                  <a:noFill/>
                </a:ln>
                <a:solidFill>
                  <a:srgbClr val="006699"/>
                </a:solidFill>
                <a:effectLst>
                  <a:outerShdw blurRad="38100" dist="38100" dir="2700000" algn="tl">
                    <a:srgbClr val="C0C0C0"/>
                  </a:outerShdw>
                </a:effectLst>
                <a:uLnTx/>
                <a:uFillTx/>
                <a:latin typeface="Arial"/>
                <a:ea typeface="+mn-ea"/>
                <a:cs typeface="Tahoma"/>
              </a:rPr>
              <a:t>Responsibilities and Duties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Major responsibilities and duties (essential functions)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Decision-making authority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Direct supervision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Budgetary limitations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400" b="0" i="0" u="none" strike="noStrike" kern="0" cap="none" spc="0" normalizeH="0" baseline="0" noProof="0">
                <a:ln>
                  <a:noFill/>
                </a:ln>
                <a:solidFill>
                  <a:srgbClr val="006699"/>
                </a:solidFill>
                <a:effectLst>
                  <a:outerShdw blurRad="38100" dist="38100" dir="2700000" algn="tl">
                    <a:srgbClr val="C0C0C0"/>
                  </a:outerShdw>
                </a:effectLst>
                <a:uLnTx/>
                <a:uFillTx/>
                <a:latin typeface="Arial"/>
                <a:ea typeface="+mn-ea"/>
                <a:cs typeface="Tahoma"/>
              </a:rPr>
              <a:t>Standards of Performance and Working Conditions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What it takes to do the job successfully</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endPar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Tree>
    <p:extLst>
      <p:ext uri="{BB962C8B-B14F-4D97-AF65-F5344CB8AC3E}">
        <p14:creationId xmlns:p14="http://schemas.microsoft.com/office/powerpoint/2010/main" val="2286772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ipe(left)">
                                      <p:cBhvr>
                                        <p:cTn id="7" dur="500"/>
                                        <p:tgtEl>
                                          <p:spTgt spid="2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Effect transition="in" filter="wipe(left)">
                                      <p:cBhvr>
                                        <p:cTn id="11" dur="500"/>
                                        <p:tgtEl>
                                          <p:spTgt spid="24">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animEffect transition="in" filter="wipe(left)">
                                      <p:cBhvr>
                                        <p:cTn id="15" dur="500"/>
                                        <p:tgtEl>
                                          <p:spTgt spid="24">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animEffect transition="in" filter="wipe(left)">
                                      <p:cBhvr>
                                        <p:cTn id="19" dur="500"/>
                                        <p:tgtEl>
                                          <p:spTgt spid="24">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4">
                                            <p:txEl>
                                              <p:pRg st="4" end="4"/>
                                            </p:txEl>
                                          </p:spTgt>
                                        </p:tgtEl>
                                        <p:attrNameLst>
                                          <p:attrName>style.visibility</p:attrName>
                                        </p:attrNameLst>
                                      </p:cBhvr>
                                      <p:to>
                                        <p:strVal val="visible"/>
                                      </p:to>
                                    </p:set>
                                    <p:animEffect transition="in" filter="wipe(left)">
                                      <p:cBhvr>
                                        <p:cTn id="24" dur="500"/>
                                        <p:tgtEl>
                                          <p:spTgt spid="24">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Effect transition="in" filter="wipe(left)">
                                      <p:cBhvr>
                                        <p:cTn id="28" dur="500"/>
                                        <p:tgtEl>
                                          <p:spTgt spid="24">
                                            <p:txEl>
                                              <p:pRg st="5" end="5"/>
                                            </p:txEl>
                                          </p:spTgt>
                                        </p:tgtEl>
                                      </p:cBhvr>
                                    </p:animEffect>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24">
                                            <p:txEl>
                                              <p:pRg st="6" end="6"/>
                                            </p:txEl>
                                          </p:spTgt>
                                        </p:tgtEl>
                                        <p:attrNameLst>
                                          <p:attrName>style.visibility</p:attrName>
                                        </p:attrNameLst>
                                      </p:cBhvr>
                                      <p:to>
                                        <p:strVal val="visible"/>
                                      </p:to>
                                    </p:set>
                                    <p:animEffect transition="in" filter="wipe(left)">
                                      <p:cBhvr>
                                        <p:cTn id="32" dur="500"/>
                                        <p:tgtEl>
                                          <p:spTgt spid="2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4">
                                            <p:txEl>
                                              <p:pRg st="7" end="7"/>
                                            </p:txEl>
                                          </p:spTgt>
                                        </p:tgtEl>
                                        <p:attrNameLst>
                                          <p:attrName>style.visibility</p:attrName>
                                        </p:attrNameLst>
                                      </p:cBhvr>
                                      <p:to>
                                        <p:strVal val="visible"/>
                                      </p:to>
                                    </p:set>
                                    <p:animEffect transition="in" filter="wipe(left)">
                                      <p:cBhvr>
                                        <p:cTn id="37" dur="500"/>
                                        <p:tgtEl>
                                          <p:spTgt spid="24">
                                            <p:txEl>
                                              <p:pRg st="7" end="7"/>
                                            </p:txEl>
                                          </p:spTgt>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24">
                                            <p:txEl>
                                              <p:pRg st="8" end="8"/>
                                            </p:txEl>
                                          </p:spTgt>
                                        </p:tgtEl>
                                        <p:attrNameLst>
                                          <p:attrName>style.visibility</p:attrName>
                                        </p:attrNameLst>
                                      </p:cBhvr>
                                      <p:to>
                                        <p:strVal val="visible"/>
                                      </p:to>
                                    </p:set>
                                    <p:animEffect transition="in" filter="wipe(left)">
                                      <p:cBhvr>
                                        <p:cTn id="41" dur="500"/>
                                        <p:tgtEl>
                                          <p:spTgt spid="24">
                                            <p:txEl>
                                              <p:pRg st="8" end="8"/>
                                            </p:txEl>
                                          </p:spTgt>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24">
                                            <p:txEl>
                                              <p:pRg st="9" end="9"/>
                                            </p:txEl>
                                          </p:spTgt>
                                        </p:tgtEl>
                                        <p:attrNameLst>
                                          <p:attrName>style.visibility</p:attrName>
                                        </p:attrNameLst>
                                      </p:cBhvr>
                                      <p:to>
                                        <p:strVal val="visible"/>
                                      </p:to>
                                    </p:set>
                                    <p:animEffect transition="in" filter="wipe(left)">
                                      <p:cBhvr>
                                        <p:cTn id="45" dur="500"/>
                                        <p:tgtEl>
                                          <p:spTgt spid="24">
                                            <p:txEl>
                                              <p:pRg st="9" end="9"/>
                                            </p:txEl>
                                          </p:spTgt>
                                        </p:tgtEl>
                                      </p:cBhvr>
                                    </p:animEffect>
                                  </p:childTnLst>
                                </p:cTn>
                              </p:par>
                            </p:childTnLst>
                          </p:cTn>
                        </p:par>
                        <p:par>
                          <p:cTn id="46" fill="hold">
                            <p:stCondLst>
                              <p:cond delay="1500"/>
                            </p:stCondLst>
                            <p:childTnLst>
                              <p:par>
                                <p:cTn id="47" presetID="22" presetClass="entr" presetSubtype="8" fill="hold" nodeType="afterEffect">
                                  <p:stCondLst>
                                    <p:cond delay="0"/>
                                  </p:stCondLst>
                                  <p:childTnLst>
                                    <p:set>
                                      <p:cBhvr>
                                        <p:cTn id="48" dur="1" fill="hold">
                                          <p:stCondLst>
                                            <p:cond delay="0"/>
                                          </p:stCondLst>
                                        </p:cTn>
                                        <p:tgtEl>
                                          <p:spTgt spid="24">
                                            <p:txEl>
                                              <p:pRg st="10" end="10"/>
                                            </p:txEl>
                                          </p:spTgt>
                                        </p:tgtEl>
                                        <p:attrNameLst>
                                          <p:attrName>style.visibility</p:attrName>
                                        </p:attrNameLst>
                                      </p:cBhvr>
                                      <p:to>
                                        <p:strVal val="visible"/>
                                      </p:to>
                                    </p:set>
                                    <p:animEffect transition="in" filter="wipe(left)">
                                      <p:cBhvr>
                                        <p:cTn id="49" dur="500"/>
                                        <p:tgtEl>
                                          <p:spTgt spid="24">
                                            <p:txEl>
                                              <p:pRg st="10" end="10"/>
                                            </p:txEl>
                                          </p:spTgt>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24">
                                            <p:txEl>
                                              <p:pRg st="11" end="11"/>
                                            </p:txEl>
                                          </p:spTgt>
                                        </p:tgtEl>
                                        <p:attrNameLst>
                                          <p:attrName>style.visibility</p:attrName>
                                        </p:attrNameLst>
                                      </p:cBhvr>
                                      <p:to>
                                        <p:strVal val="visible"/>
                                      </p:to>
                                    </p:set>
                                    <p:animEffect transition="in" filter="wipe(left)">
                                      <p:cBhvr>
                                        <p:cTn id="53" dur="500"/>
                                        <p:tgtEl>
                                          <p:spTgt spid="24">
                                            <p:txEl>
                                              <p:pRg st="11" end="11"/>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28">
                                            <p:txEl>
                                              <p:pRg st="0" end="0"/>
                                            </p:txEl>
                                          </p:spTgt>
                                        </p:tgtEl>
                                        <p:attrNameLst>
                                          <p:attrName>style.visibility</p:attrName>
                                        </p:attrNameLst>
                                      </p:cBhvr>
                                      <p:to>
                                        <p:strVal val="visible"/>
                                      </p:to>
                                    </p:set>
                                    <p:animEffect transition="in" filter="wipe(left)">
                                      <p:cBhvr>
                                        <p:cTn id="58" dur="500"/>
                                        <p:tgtEl>
                                          <p:spTgt spid="28">
                                            <p:txEl>
                                              <p:pRg st="0" end="0"/>
                                            </p:txEl>
                                          </p:spTgt>
                                        </p:tgtEl>
                                      </p:cBhvr>
                                    </p:animEffect>
                                  </p:childTnLst>
                                </p:cTn>
                              </p:par>
                            </p:childTnLst>
                          </p:cTn>
                        </p:par>
                        <p:par>
                          <p:cTn id="59" fill="hold">
                            <p:stCondLst>
                              <p:cond delay="500"/>
                            </p:stCondLst>
                            <p:childTnLst>
                              <p:par>
                                <p:cTn id="60" presetID="22" presetClass="entr" presetSubtype="8" fill="hold" nodeType="afterEffect">
                                  <p:stCondLst>
                                    <p:cond delay="0"/>
                                  </p:stCondLst>
                                  <p:childTnLst>
                                    <p:set>
                                      <p:cBhvr>
                                        <p:cTn id="61" dur="1" fill="hold">
                                          <p:stCondLst>
                                            <p:cond delay="0"/>
                                          </p:stCondLst>
                                        </p:cTn>
                                        <p:tgtEl>
                                          <p:spTgt spid="28">
                                            <p:txEl>
                                              <p:pRg st="1" end="1"/>
                                            </p:txEl>
                                          </p:spTgt>
                                        </p:tgtEl>
                                        <p:attrNameLst>
                                          <p:attrName>style.visibility</p:attrName>
                                        </p:attrNameLst>
                                      </p:cBhvr>
                                      <p:to>
                                        <p:strVal val="visible"/>
                                      </p:to>
                                    </p:set>
                                    <p:animEffect transition="in" filter="wipe(left)">
                                      <p:cBhvr>
                                        <p:cTn id="62" dur="500"/>
                                        <p:tgtEl>
                                          <p:spTgt spid="28">
                                            <p:txEl>
                                              <p:pRg st="1" end="1"/>
                                            </p:txEl>
                                          </p:spTgt>
                                        </p:tgtEl>
                                      </p:cBhvr>
                                    </p:animEffect>
                                  </p:childTnLst>
                                </p:cTn>
                              </p:par>
                            </p:childTnLst>
                          </p:cTn>
                        </p:par>
                        <p:par>
                          <p:cTn id="63" fill="hold">
                            <p:stCondLst>
                              <p:cond delay="1000"/>
                            </p:stCondLst>
                            <p:childTnLst>
                              <p:par>
                                <p:cTn id="64" presetID="22" presetClass="entr" presetSubtype="8" fill="hold" nodeType="afterEffect">
                                  <p:stCondLst>
                                    <p:cond delay="0"/>
                                  </p:stCondLst>
                                  <p:childTnLst>
                                    <p:set>
                                      <p:cBhvr>
                                        <p:cTn id="65" dur="1" fill="hold">
                                          <p:stCondLst>
                                            <p:cond delay="0"/>
                                          </p:stCondLst>
                                        </p:cTn>
                                        <p:tgtEl>
                                          <p:spTgt spid="28">
                                            <p:txEl>
                                              <p:pRg st="2" end="2"/>
                                            </p:txEl>
                                          </p:spTgt>
                                        </p:tgtEl>
                                        <p:attrNameLst>
                                          <p:attrName>style.visibility</p:attrName>
                                        </p:attrNameLst>
                                      </p:cBhvr>
                                      <p:to>
                                        <p:strVal val="visible"/>
                                      </p:to>
                                    </p:set>
                                    <p:animEffect transition="in" filter="wipe(left)">
                                      <p:cBhvr>
                                        <p:cTn id="66" dur="500"/>
                                        <p:tgtEl>
                                          <p:spTgt spid="28">
                                            <p:txEl>
                                              <p:pRg st="2" end="2"/>
                                            </p:txEl>
                                          </p:spTgt>
                                        </p:tgtEl>
                                      </p:cBhvr>
                                    </p:animEffect>
                                  </p:childTnLst>
                                </p:cTn>
                              </p:par>
                            </p:childTnLst>
                          </p:cTn>
                        </p:par>
                        <p:par>
                          <p:cTn id="67" fill="hold">
                            <p:stCondLst>
                              <p:cond delay="1500"/>
                            </p:stCondLst>
                            <p:childTnLst>
                              <p:par>
                                <p:cTn id="68" presetID="22" presetClass="entr" presetSubtype="8" fill="hold" nodeType="afterEffect">
                                  <p:stCondLst>
                                    <p:cond delay="0"/>
                                  </p:stCondLst>
                                  <p:childTnLst>
                                    <p:set>
                                      <p:cBhvr>
                                        <p:cTn id="69" dur="1" fill="hold">
                                          <p:stCondLst>
                                            <p:cond delay="0"/>
                                          </p:stCondLst>
                                        </p:cTn>
                                        <p:tgtEl>
                                          <p:spTgt spid="28">
                                            <p:txEl>
                                              <p:pRg st="3" end="3"/>
                                            </p:txEl>
                                          </p:spTgt>
                                        </p:tgtEl>
                                        <p:attrNameLst>
                                          <p:attrName>style.visibility</p:attrName>
                                        </p:attrNameLst>
                                      </p:cBhvr>
                                      <p:to>
                                        <p:strVal val="visible"/>
                                      </p:to>
                                    </p:set>
                                    <p:animEffect transition="in" filter="wipe(left)">
                                      <p:cBhvr>
                                        <p:cTn id="70" dur="500"/>
                                        <p:tgtEl>
                                          <p:spTgt spid="28">
                                            <p:txEl>
                                              <p:pRg st="3" end="3"/>
                                            </p:txEl>
                                          </p:spTgt>
                                        </p:tgtEl>
                                      </p:cBhvr>
                                    </p:animEffect>
                                  </p:childTnLst>
                                </p:cTn>
                              </p:par>
                            </p:childTnLst>
                          </p:cTn>
                        </p:par>
                        <p:par>
                          <p:cTn id="71" fill="hold">
                            <p:stCondLst>
                              <p:cond delay="2000"/>
                            </p:stCondLst>
                            <p:childTnLst>
                              <p:par>
                                <p:cTn id="72" presetID="22" presetClass="entr" presetSubtype="8" fill="hold" nodeType="afterEffect">
                                  <p:stCondLst>
                                    <p:cond delay="0"/>
                                  </p:stCondLst>
                                  <p:childTnLst>
                                    <p:set>
                                      <p:cBhvr>
                                        <p:cTn id="73" dur="1" fill="hold">
                                          <p:stCondLst>
                                            <p:cond delay="0"/>
                                          </p:stCondLst>
                                        </p:cTn>
                                        <p:tgtEl>
                                          <p:spTgt spid="28">
                                            <p:txEl>
                                              <p:pRg st="4" end="4"/>
                                            </p:txEl>
                                          </p:spTgt>
                                        </p:tgtEl>
                                        <p:attrNameLst>
                                          <p:attrName>style.visibility</p:attrName>
                                        </p:attrNameLst>
                                      </p:cBhvr>
                                      <p:to>
                                        <p:strVal val="visible"/>
                                      </p:to>
                                    </p:set>
                                    <p:animEffect transition="in" filter="wipe(left)">
                                      <p:cBhvr>
                                        <p:cTn id="74" dur="500"/>
                                        <p:tgtEl>
                                          <p:spTgt spid="28">
                                            <p:txEl>
                                              <p:pRg st="4" end="4"/>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28">
                                            <p:txEl>
                                              <p:pRg st="5" end="5"/>
                                            </p:txEl>
                                          </p:spTgt>
                                        </p:tgtEl>
                                        <p:attrNameLst>
                                          <p:attrName>style.visibility</p:attrName>
                                        </p:attrNameLst>
                                      </p:cBhvr>
                                      <p:to>
                                        <p:strVal val="visible"/>
                                      </p:to>
                                    </p:set>
                                    <p:animEffect transition="in" filter="wipe(left)">
                                      <p:cBhvr>
                                        <p:cTn id="79" dur="500"/>
                                        <p:tgtEl>
                                          <p:spTgt spid="28">
                                            <p:txEl>
                                              <p:pRg st="5" end="5"/>
                                            </p:txEl>
                                          </p:spTgt>
                                        </p:tgtEl>
                                      </p:cBhvr>
                                    </p:animEffect>
                                  </p:childTnLst>
                                </p:cTn>
                              </p:par>
                            </p:childTnLst>
                          </p:cTn>
                        </p:par>
                        <p:par>
                          <p:cTn id="80" fill="hold">
                            <p:stCondLst>
                              <p:cond delay="500"/>
                            </p:stCondLst>
                            <p:childTnLst>
                              <p:par>
                                <p:cTn id="81" presetID="22" presetClass="entr" presetSubtype="8" fill="hold" nodeType="afterEffect">
                                  <p:stCondLst>
                                    <p:cond delay="0"/>
                                  </p:stCondLst>
                                  <p:childTnLst>
                                    <p:set>
                                      <p:cBhvr>
                                        <p:cTn id="82" dur="1" fill="hold">
                                          <p:stCondLst>
                                            <p:cond delay="0"/>
                                          </p:stCondLst>
                                        </p:cTn>
                                        <p:tgtEl>
                                          <p:spTgt spid="28">
                                            <p:txEl>
                                              <p:pRg st="6" end="6"/>
                                            </p:txEl>
                                          </p:spTgt>
                                        </p:tgtEl>
                                        <p:attrNameLst>
                                          <p:attrName>style.visibility</p:attrName>
                                        </p:attrNameLst>
                                      </p:cBhvr>
                                      <p:to>
                                        <p:strVal val="visible"/>
                                      </p:to>
                                    </p:set>
                                    <p:animEffect transition="in" filter="wipe(left)">
                                      <p:cBhvr>
                                        <p:cTn id="83" dur="500"/>
                                        <p:tgtEl>
                                          <p:spTgt spid="2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bldLvl="3" autoUpdateAnimBg="0"/>
      <p:bldP spid="28" grpId="0" build="p" bldLvl="3"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0408">
            <a:extLst>
              <a:ext uri="{FF2B5EF4-FFF2-40B4-BE49-F238E27FC236}">
                <a16:creationId xmlns:a16="http://schemas.microsoft.com/office/drawing/2014/main" id="{93AD3C68-51AC-F83B-5DDC-A8BA5F7F42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2758" y="566091"/>
            <a:ext cx="5226217" cy="5891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283116" y="365125"/>
            <a:ext cx="4070683" cy="1325563"/>
          </a:xfrm>
        </p:spPr>
        <p:txBody>
          <a:bodyPr>
            <a:normAutofit/>
          </a:bodyPr>
          <a:lstStyle/>
          <a:p>
            <a:r>
              <a:rPr lang="en-US" altLang="en-US" sz="3200" dirty="0">
                <a:solidFill>
                  <a:schemeClr val="bg1"/>
                </a:solidFill>
                <a:cs typeface="Arial" panose="020B0604020202020204" pitchFamily="34" charset="0"/>
              </a:rPr>
              <a:t>Sample Job Description</a:t>
            </a:r>
            <a:endParaRPr lang="en-US" sz="3200" dirty="0">
              <a:solidFill>
                <a:schemeClr val="bg1"/>
              </a:solidFill>
            </a:endParaRPr>
          </a:p>
        </p:txBody>
      </p:sp>
    </p:spTree>
    <p:extLst>
      <p:ext uri="{BB962C8B-B14F-4D97-AF65-F5344CB8AC3E}">
        <p14:creationId xmlns:p14="http://schemas.microsoft.com/office/powerpoint/2010/main" val="36571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283116" y="365125"/>
            <a:ext cx="4070683" cy="1325563"/>
          </a:xfrm>
        </p:spPr>
        <p:txBody>
          <a:bodyPr>
            <a:normAutofit/>
          </a:bodyPr>
          <a:lstStyle/>
          <a:p>
            <a:r>
              <a:rPr lang="en-US" altLang="en-US" sz="3200" dirty="0">
                <a:solidFill>
                  <a:schemeClr val="bg1"/>
                </a:solidFill>
                <a:cs typeface="Arial" panose="020B0604020202020204" pitchFamily="34" charset="0"/>
              </a:rPr>
              <a:t>Sample Job Description</a:t>
            </a:r>
            <a:endParaRPr lang="en-US" sz="3200" dirty="0">
              <a:solidFill>
                <a:schemeClr val="bg1"/>
              </a:solidFill>
            </a:endParaRPr>
          </a:p>
        </p:txBody>
      </p:sp>
      <p:pic>
        <p:nvPicPr>
          <p:cNvPr id="2" name="Picture 5" descr="0408b">
            <a:extLst>
              <a:ext uri="{FF2B5EF4-FFF2-40B4-BE49-F238E27FC236}">
                <a16:creationId xmlns:a16="http://schemas.microsoft.com/office/drawing/2014/main" id="{95CBE864-14E1-9DD3-E352-28CB808CBA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0674" y="559404"/>
            <a:ext cx="5282114" cy="5909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687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Writing Job Specifications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2">
            <a:extLst>
              <a:ext uri="{FF2B5EF4-FFF2-40B4-BE49-F238E27FC236}">
                <a16:creationId xmlns:a16="http://schemas.microsoft.com/office/drawing/2014/main" id="{8D0A022F-018D-93A1-32F0-7C2DB1B3386E}"/>
              </a:ext>
            </a:extLst>
          </p:cNvPr>
          <p:cNvGrpSpPr>
            <a:grpSpLocks/>
          </p:cNvGrpSpPr>
          <p:nvPr/>
        </p:nvGrpSpPr>
        <p:grpSpPr bwMode="auto">
          <a:xfrm>
            <a:off x="1377697" y="2268285"/>
            <a:ext cx="7864475" cy="3657600"/>
            <a:chOff x="403" y="950"/>
            <a:chExt cx="4954" cy="2189"/>
          </a:xfrm>
        </p:grpSpPr>
        <p:sp>
          <p:nvSpPr>
            <p:cNvPr id="7" name="AutoShape 4" descr="redfill01">
              <a:extLst>
                <a:ext uri="{FF2B5EF4-FFF2-40B4-BE49-F238E27FC236}">
                  <a16:creationId xmlns:a16="http://schemas.microsoft.com/office/drawing/2014/main" id="{1C2526BC-C218-1536-CE9E-F72AFA90CB25}"/>
                </a:ext>
              </a:extLst>
            </p:cNvPr>
            <p:cNvSpPr>
              <a:spLocks noChangeArrowheads="1"/>
            </p:cNvSpPr>
            <p:nvPr/>
          </p:nvSpPr>
          <p:spPr bwMode="auto">
            <a:xfrm>
              <a:off x="403" y="2329"/>
              <a:ext cx="1445" cy="810"/>
            </a:xfrm>
            <a:prstGeom prst="roundRect">
              <a:avLst>
                <a:gd name="adj" fmla="val 16667"/>
              </a:avLst>
            </a:prstGeom>
            <a:blipFill dpi="0" rotWithShape="1">
              <a:blip r:embed="rId4"/>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specifications</a:t>
              </a:r>
              <a:br>
                <a:rPr lang="en-US" altLang="en-US" sz="1800">
                  <a:latin typeface="Franklin Gothic Medium" panose="020B0603020102020204" pitchFamily="34" charset="0"/>
                </a:rPr>
              </a:br>
              <a:r>
                <a:rPr lang="en-US" altLang="en-US" sz="1800">
                  <a:latin typeface="Franklin Gothic Medium" panose="020B0603020102020204" pitchFamily="34" charset="0"/>
                </a:rPr>
                <a:t>for trained versus untrained personnel</a:t>
              </a:r>
            </a:p>
          </p:txBody>
        </p:sp>
        <p:sp>
          <p:nvSpPr>
            <p:cNvPr id="9" name="AutoShape 5" descr="greenfill02">
              <a:extLst>
                <a:ext uri="{FF2B5EF4-FFF2-40B4-BE49-F238E27FC236}">
                  <a16:creationId xmlns:a16="http://schemas.microsoft.com/office/drawing/2014/main" id="{94DEB757-603E-949B-385E-A2F2E73E8285}"/>
                </a:ext>
              </a:extLst>
            </p:cNvPr>
            <p:cNvSpPr>
              <a:spLocks noChangeArrowheads="1"/>
            </p:cNvSpPr>
            <p:nvPr/>
          </p:nvSpPr>
          <p:spPr bwMode="auto">
            <a:xfrm>
              <a:off x="3912" y="2329"/>
              <a:ext cx="1445" cy="810"/>
            </a:xfrm>
            <a:prstGeom prst="roundRect">
              <a:avLst>
                <a:gd name="adj" fmla="val 16667"/>
              </a:avLst>
            </a:prstGeom>
            <a:blipFill dpi="0" rotWithShape="1">
              <a:blip r:embed="rId5"/>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specifications based on statistical analysis</a:t>
              </a:r>
            </a:p>
          </p:txBody>
        </p:sp>
        <p:sp>
          <p:nvSpPr>
            <p:cNvPr id="11" name="Oval 6" descr="brownfill01">
              <a:extLst>
                <a:ext uri="{FF2B5EF4-FFF2-40B4-BE49-F238E27FC236}">
                  <a16:creationId xmlns:a16="http://schemas.microsoft.com/office/drawing/2014/main" id="{12CB2643-63FF-BD59-67BA-60CB168C1CCF}"/>
                </a:ext>
              </a:extLst>
            </p:cNvPr>
            <p:cNvSpPr>
              <a:spLocks noChangeArrowheads="1"/>
            </p:cNvSpPr>
            <p:nvPr/>
          </p:nvSpPr>
          <p:spPr bwMode="auto">
            <a:xfrm>
              <a:off x="1325" y="950"/>
              <a:ext cx="3094" cy="852"/>
            </a:xfrm>
            <a:prstGeom prst="ellipse">
              <a:avLst/>
            </a:prstGeom>
            <a:blipFill dpi="0" rotWithShape="1">
              <a:blip r:embed="rId6"/>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“What human traits and experience are required to do this job well?”</a:t>
              </a:r>
            </a:p>
          </p:txBody>
        </p:sp>
        <p:sp>
          <p:nvSpPr>
            <p:cNvPr id="12" name="AutoShape 7" descr="greenfill01">
              <a:extLst>
                <a:ext uri="{FF2B5EF4-FFF2-40B4-BE49-F238E27FC236}">
                  <a16:creationId xmlns:a16="http://schemas.microsoft.com/office/drawing/2014/main" id="{F7134715-E3B2-EAC3-4CBB-E4318CB24554}"/>
                </a:ext>
              </a:extLst>
            </p:cNvPr>
            <p:cNvSpPr>
              <a:spLocks noChangeArrowheads="1"/>
            </p:cNvSpPr>
            <p:nvPr/>
          </p:nvSpPr>
          <p:spPr bwMode="auto">
            <a:xfrm>
              <a:off x="2150" y="2329"/>
              <a:ext cx="1445" cy="810"/>
            </a:xfrm>
            <a:prstGeom prst="roundRect">
              <a:avLst>
                <a:gd name="adj" fmla="val 16667"/>
              </a:avLst>
            </a:prstGeom>
            <a:blipFill dpi="0" rotWithShape="1">
              <a:blip r:embed="rId7"/>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specifications based on judgment</a:t>
              </a:r>
            </a:p>
          </p:txBody>
        </p:sp>
        <p:cxnSp>
          <p:nvCxnSpPr>
            <p:cNvPr id="13" name="AutoShape 8">
              <a:extLst>
                <a:ext uri="{FF2B5EF4-FFF2-40B4-BE49-F238E27FC236}">
                  <a16:creationId xmlns:a16="http://schemas.microsoft.com/office/drawing/2014/main" id="{86CF5808-911D-5CCC-4EDA-31D7232FE102}"/>
                </a:ext>
              </a:extLst>
            </p:cNvPr>
            <p:cNvCxnSpPr>
              <a:cxnSpLocks noChangeShapeType="1"/>
              <a:stCxn id="11" idx="4"/>
              <a:endCxn id="7" idx="0"/>
            </p:cNvCxnSpPr>
            <p:nvPr/>
          </p:nvCxnSpPr>
          <p:spPr bwMode="auto">
            <a:xfrm rot="5400000">
              <a:off x="1753" y="1193"/>
              <a:ext cx="491" cy="1746"/>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10AF6DE4-DA02-0155-D5C9-327C2F98749C}"/>
                </a:ext>
              </a:extLst>
            </p:cNvPr>
            <p:cNvCxnSpPr>
              <a:cxnSpLocks noChangeShapeType="1"/>
              <a:stCxn id="11" idx="4"/>
              <a:endCxn id="9" idx="0"/>
            </p:cNvCxnSpPr>
            <p:nvPr/>
          </p:nvCxnSpPr>
          <p:spPr bwMode="auto">
            <a:xfrm rot="16200000" flipH="1">
              <a:off x="3508" y="1184"/>
              <a:ext cx="491" cy="1763"/>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6BDF1FC4-C1E5-37C9-2125-F1A47C9DA92B}"/>
                </a:ext>
              </a:extLst>
            </p:cNvPr>
            <p:cNvCxnSpPr>
              <a:cxnSpLocks noChangeShapeType="1"/>
              <a:stCxn id="11" idx="4"/>
              <a:endCxn id="12" idx="0"/>
            </p:cNvCxnSpPr>
            <p:nvPr/>
          </p:nvCxnSpPr>
          <p:spPr bwMode="auto">
            <a:xfrm>
              <a:off x="2872" y="1820"/>
              <a:ext cx="1" cy="49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1202534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1775" marR="0" lvl="0" indent="-231775"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800" b="0" i="0" u="none" strike="noStrike" kern="0" cap="none" spc="0" normalizeH="0" baseline="0" noProof="0">
                <a:ln>
                  <a:noFill/>
                </a:ln>
                <a:solidFill>
                  <a:srgbClr val="006699"/>
                </a:solidFill>
                <a:effectLst>
                  <a:outerShdw blurRad="38100" dist="38100" dir="2700000" algn="tl">
                    <a:srgbClr val="C0C0C0"/>
                  </a:outerShdw>
                </a:effectLst>
                <a:uLnTx/>
                <a:uFillTx/>
                <a:latin typeface="Arial"/>
                <a:ea typeface="+mn-ea"/>
                <a:cs typeface="Tahoma"/>
              </a:rPr>
              <a:t>Steps in the Statistical Approach</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4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Analyze the job and decide how to measure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4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Select personal traits that you believe should   predict successful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4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Test candidates for these traits.</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4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Measure the candidates’ subsequent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400" b="0" i="0" u="none" strike="noStrike" kern="0" cap="none" spc="0" normalizeH="0" baseline="0" noProof="0">
                <a:ln>
                  <a:noFill/>
                </a:ln>
                <a:solidFill>
                  <a:srgbClr val="996633"/>
                </a:solidFill>
                <a:effectLst>
                  <a:outerShdw blurRad="38100" dist="38100" dir="2700000" algn="tl">
                    <a:srgbClr val="C0C0C0"/>
                  </a:outerShdw>
                </a:effectLst>
                <a:uLnTx/>
                <a:uFillTx/>
                <a:latin typeface="Arial"/>
                <a:cs typeface="Tahoma"/>
              </a:rPr>
              <a:t>Statistically analyze the relationship between the human traits and job performance.</a:t>
            </a:r>
            <a:endParaRPr kumimoji="0" lang="en-US" sz="24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Writing Job Specifications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25385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1"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Job enlargement </a:t>
            </a:r>
            <a:r>
              <a:rPr kumimoji="0" lang="en-US" sz="2400" b="0" i="0" u="none" strike="noStrike" kern="0" cap="none" spc="0" normalizeH="0" baseline="0" noProof="0" dirty="0">
                <a:ln>
                  <a:noFill/>
                </a:ln>
                <a:solidFill>
                  <a:srgbClr val="996633"/>
                </a:solidFill>
                <a:uLnTx/>
                <a:uFillTx/>
                <a:latin typeface="Arial"/>
                <a:cs typeface="Tahoma"/>
              </a:rPr>
              <a:t>attempts to make work more motivating by assigning workers additional same-level activities.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1"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Job rotation </a:t>
            </a:r>
            <a:r>
              <a:rPr kumimoji="0" lang="en-US" sz="2400" b="0" i="0" u="none" strike="noStrike" kern="0" cap="none" spc="0" normalizeH="0" baseline="0" noProof="0" dirty="0">
                <a:ln>
                  <a:noFill/>
                </a:ln>
                <a:solidFill>
                  <a:srgbClr val="996633"/>
                </a:solidFill>
                <a:uLnTx/>
                <a:uFillTx/>
                <a:latin typeface="Arial"/>
                <a:cs typeface="Tahoma"/>
              </a:rPr>
              <a:t>involves systematically moving workers from one job to another.</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1"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Job enrichment </a:t>
            </a:r>
            <a:r>
              <a:rPr kumimoji="0" lang="en-US" sz="2400" b="0" i="0" u="none" strike="noStrike" kern="0" cap="none" spc="0" normalizeH="0" baseline="0" noProof="0" dirty="0">
                <a:ln>
                  <a:noFill/>
                </a:ln>
                <a:solidFill>
                  <a:srgbClr val="996633"/>
                </a:solidFill>
                <a:uLnTx/>
                <a:uFillTx/>
                <a:latin typeface="Arial"/>
                <a:cs typeface="Tahoma"/>
              </a:rPr>
              <a:t>involves redesigning jobs in a way that increases the opportunities for the worker to experience feelings of responsibility, achievement, growth, and recognition.</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400" b="0" i="0" u="none" strike="noStrike" kern="0" cap="none" spc="0" normalizeH="0" baseline="0" noProof="0" dirty="0">
              <a:ln>
                <a:noFill/>
              </a:ln>
              <a:solidFill>
                <a:srgbClr val="996633"/>
              </a:solidFill>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Job Analysis in a Worker-Empowered World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2998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4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Job Analysis in a Worker-Empowered World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0">
            <a:extLst>
              <a:ext uri="{FF2B5EF4-FFF2-40B4-BE49-F238E27FC236}">
                <a16:creationId xmlns:a16="http://schemas.microsoft.com/office/drawing/2014/main" id="{59A8AC47-EAF8-5EDE-98D2-C531FFD95719}"/>
              </a:ext>
            </a:extLst>
          </p:cNvPr>
          <p:cNvGrpSpPr>
            <a:grpSpLocks/>
          </p:cNvGrpSpPr>
          <p:nvPr/>
        </p:nvGrpSpPr>
        <p:grpSpPr bwMode="auto">
          <a:xfrm>
            <a:off x="1528175" y="2394282"/>
            <a:ext cx="7499350" cy="3108325"/>
            <a:chOff x="749" y="1008"/>
            <a:chExt cx="4262" cy="1786"/>
          </a:xfrm>
        </p:grpSpPr>
        <p:sp>
          <p:nvSpPr>
            <p:cNvPr id="7" name="AutoShape 3" descr="grayfill01">
              <a:extLst>
                <a:ext uri="{FF2B5EF4-FFF2-40B4-BE49-F238E27FC236}">
                  <a16:creationId xmlns:a16="http://schemas.microsoft.com/office/drawing/2014/main" id="{C7E00EC6-C4B2-A360-FBEB-588A6D6AE833}"/>
                </a:ext>
              </a:extLst>
            </p:cNvPr>
            <p:cNvSpPr>
              <a:spLocks noChangeArrowheads="1"/>
            </p:cNvSpPr>
            <p:nvPr/>
          </p:nvSpPr>
          <p:spPr bwMode="auto">
            <a:xfrm>
              <a:off x="749" y="2352"/>
              <a:ext cx="1243" cy="442"/>
            </a:xfrm>
            <a:prstGeom prst="roundRect">
              <a:avLst>
                <a:gd name="adj" fmla="val 9671"/>
              </a:avLst>
            </a:prstGeom>
            <a:blipFill dpi="0" rotWithShape="1">
              <a:blip r:embed="rId4"/>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Job</a:t>
              </a:r>
              <a:b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br>
              <a: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Enlargement</a:t>
              </a:r>
            </a:p>
          </p:txBody>
        </p:sp>
        <p:sp>
          <p:nvSpPr>
            <p:cNvPr id="9" name="AutoShape 4" descr="greenfill02">
              <a:extLst>
                <a:ext uri="{FF2B5EF4-FFF2-40B4-BE49-F238E27FC236}">
                  <a16:creationId xmlns:a16="http://schemas.microsoft.com/office/drawing/2014/main" id="{5D4B18A9-D002-6933-3886-B3706185A7D9}"/>
                </a:ext>
              </a:extLst>
            </p:cNvPr>
            <p:cNvSpPr>
              <a:spLocks noChangeArrowheads="1"/>
            </p:cNvSpPr>
            <p:nvPr/>
          </p:nvSpPr>
          <p:spPr bwMode="auto">
            <a:xfrm>
              <a:off x="3768" y="2352"/>
              <a:ext cx="1243" cy="442"/>
            </a:xfrm>
            <a:prstGeom prst="roundRect">
              <a:avLst>
                <a:gd name="adj" fmla="val 11606"/>
              </a:avLst>
            </a:prstGeom>
            <a:blipFill dpi="0" rotWithShape="1">
              <a:blip r:embed="rId5"/>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Job </a:t>
              </a:r>
              <a:b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br>
              <a: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Enrichment</a:t>
              </a:r>
            </a:p>
          </p:txBody>
        </p:sp>
        <p:sp>
          <p:nvSpPr>
            <p:cNvPr id="11" name="Oval 5" descr="brownfill01">
              <a:extLst>
                <a:ext uri="{FF2B5EF4-FFF2-40B4-BE49-F238E27FC236}">
                  <a16:creationId xmlns:a16="http://schemas.microsoft.com/office/drawing/2014/main" id="{409D6787-69B9-DDF9-741B-0456FD0710B9}"/>
                </a:ext>
              </a:extLst>
            </p:cNvPr>
            <p:cNvSpPr>
              <a:spLocks noChangeArrowheads="1"/>
            </p:cNvSpPr>
            <p:nvPr/>
          </p:nvSpPr>
          <p:spPr bwMode="auto">
            <a:xfrm>
              <a:off x="1705" y="1008"/>
              <a:ext cx="2336" cy="757"/>
            </a:xfrm>
            <a:prstGeom prst="ellipse">
              <a:avLst/>
            </a:prstGeom>
            <a:blipFill dpi="0" rotWithShape="1">
              <a:blip r:embed="rId6"/>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Job Design:</a:t>
              </a:r>
              <a:br>
                <a:rPr kumimoji="0" lang="en-US" altLang="en-US" sz="24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br>
              <a:r>
                <a:rPr kumimoji="0" lang="en-US" altLang="en-US" sz="24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From Specialized </a:t>
              </a:r>
              <a:br>
                <a:rPr kumimoji="0" lang="en-US" altLang="en-US" sz="24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br>
              <a:r>
                <a:rPr kumimoji="0" lang="en-US" altLang="en-US" sz="24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to Enriched Jobs</a:t>
              </a:r>
            </a:p>
          </p:txBody>
        </p:sp>
        <p:sp>
          <p:nvSpPr>
            <p:cNvPr id="12" name="AutoShape 6" descr="purplefill01">
              <a:extLst>
                <a:ext uri="{FF2B5EF4-FFF2-40B4-BE49-F238E27FC236}">
                  <a16:creationId xmlns:a16="http://schemas.microsoft.com/office/drawing/2014/main" id="{8A9AF0F1-37B9-5423-EB2C-9E5AE2EA5389}"/>
                </a:ext>
              </a:extLst>
            </p:cNvPr>
            <p:cNvSpPr>
              <a:spLocks noChangeArrowheads="1"/>
            </p:cNvSpPr>
            <p:nvPr/>
          </p:nvSpPr>
          <p:spPr bwMode="auto">
            <a:xfrm>
              <a:off x="2252" y="2352"/>
              <a:ext cx="1243" cy="442"/>
            </a:xfrm>
            <a:prstGeom prst="roundRect">
              <a:avLst>
                <a:gd name="adj" fmla="val 11606"/>
              </a:avLst>
            </a:prstGeom>
            <a:blipFill dpi="0" rotWithShape="1">
              <a:blip r:embed="rId7"/>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Job </a:t>
              </a:r>
              <a:b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br>
              <a:r>
                <a:rPr kumimoji="0" lang="en-US" altLang="en-US" sz="20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Rotation</a:t>
              </a:r>
            </a:p>
          </p:txBody>
        </p:sp>
        <p:cxnSp>
          <p:nvCxnSpPr>
            <p:cNvPr id="13" name="AutoShape 7">
              <a:extLst>
                <a:ext uri="{FF2B5EF4-FFF2-40B4-BE49-F238E27FC236}">
                  <a16:creationId xmlns:a16="http://schemas.microsoft.com/office/drawing/2014/main" id="{4983BEDD-FD3B-AFA6-1B18-302C60DBCD50}"/>
                </a:ext>
              </a:extLst>
            </p:cNvPr>
            <p:cNvCxnSpPr>
              <a:cxnSpLocks noChangeShapeType="1"/>
              <a:stCxn id="11" idx="4"/>
              <a:endCxn id="7" idx="0"/>
            </p:cNvCxnSpPr>
            <p:nvPr/>
          </p:nvCxnSpPr>
          <p:spPr bwMode="auto">
            <a:xfrm rot="5400000">
              <a:off x="1846" y="1308"/>
              <a:ext cx="551" cy="1502"/>
            </a:xfrm>
            <a:prstGeom prst="bentConnector3">
              <a:avLst>
                <a:gd name="adj1" fmla="val 49907"/>
              </a:avLst>
            </a:prstGeom>
            <a:noFill/>
            <a:ln w="38100">
              <a:solidFill>
                <a:srgbClr val="000000"/>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8">
              <a:extLst>
                <a:ext uri="{FF2B5EF4-FFF2-40B4-BE49-F238E27FC236}">
                  <a16:creationId xmlns:a16="http://schemas.microsoft.com/office/drawing/2014/main" id="{61146F9C-C15B-0D6A-E500-0A4C4E9833E4}"/>
                </a:ext>
              </a:extLst>
            </p:cNvPr>
            <p:cNvCxnSpPr>
              <a:cxnSpLocks noChangeShapeType="1"/>
              <a:stCxn id="11" idx="4"/>
              <a:endCxn id="9" idx="0"/>
            </p:cNvCxnSpPr>
            <p:nvPr/>
          </p:nvCxnSpPr>
          <p:spPr bwMode="auto">
            <a:xfrm rot="16200000" flipH="1">
              <a:off x="3356" y="1300"/>
              <a:ext cx="551" cy="1517"/>
            </a:xfrm>
            <a:prstGeom prst="bentConnector3">
              <a:avLst>
                <a:gd name="adj1" fmla="val 49907"/>
              </a:avLst>
            </a:prstGeom>
            <a:noFill/>
            <a:ln w="38100">
              <a:solidFill>
                <a:srgbClr val="000000"/>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9">
              <a:extLst>
                <a:ext uri="{FF2B5EF4-FFF2-40B4-BE49-F238E27FC236}">
                  <a16:creationId xmlns:a16="http://schemas.microsoft.com/office/drawing/2014/main" id="{EA91E796-91C0-9FDF-C936-D2B379675622}"/>
                </a:ext>
              </a:extLst>
            </p:cNvPr>
            <p:cNvCxnSpPr>
              <a:cxnSpLocks noChangeShapeType="1"/>
              <a:stCxn id="11" idx="4"/>
              <a:endCxn id="12" idx="0"/>
            </p:cNvCxnSpPr>
            <p:nvPr/>
          </p:nvCxnSpPr>
          <p:spPr bwMode="auto">
            <a:xfrm>
              <a:off x="2873" y="1783"/>
              <a:ext cx="1" cy="551"/>
            </a:xfrm>
            <a:prstGeom prst="straightConnector1">
              <a:avLst/>
            </a:prstGeom>
            <a:noFill/>
            <a:ln w="38100">
              <a:solidFill>
                <a:srgbClr val="000000"/>
              </a:solidFill>
              <a:round/>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5371428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4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Other Changes at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6" name="Group 11">
            <a:extLst>
              <a:ext uri="{FF2B5EF4-FFF2-40B4-BE49-F238E27FC236}">
                <a16:creationId xmlns:a16="http://schemas.microsoft.com/office/drawing/2014/main" id="{AFD16AE3-1BAE-28E3-7664-AC805AD5E8A0}"/>
              </a:ext>
            </a:extLst>
          </p:cNvPr>
          <p:cNvGrpSpPr>
            <a:grpSpLocks/>
          </p:cNvGrpSpPr>
          <p:nvPr/>
        </p:nvGrpSpPr>
        <p:grpSpPr bwMode="auto">
          <a:xfrm>
            <a:off x="1929229" y="2490534"/>
            <a:ext cx="7499350" cy="3108325"/>
            <a:chOff x="749" y="1008"/>
            <a:chExt cx="4262" cy="1786"/>
          </a:xfrm>
        </p:grpSpPr>
        <p:sp>
          <p:nvSpPr>
            <p:cNvPr id="17" name="AutoShape 12" descr="grayfill01">
              <a:extLst>
                <a:ext uri="{FF2B5EF4-FFF2-40B4-BE49-F238E27FC236}">
                  <a16:creationId xmlns:a16="http://schemas.microsoft.com/office/drawing/2014/main" id="{F81084A9-DED3-1B59-E2DC-73A4335C0BBB}"/>
                </a:ext>
              </a:extLst>
            </p:cNvPr>
            <p:cNvSpPr>
              <a:spLocks noChangeArrowheads="1"/>
            </p:cNvSpPr>
            <p:nvPr/>
          </p:nvSpPr>
          <p:spPr bwMode="auto">
            <a:xfrm>
              <a:off x="749" y="2352"/>
              <a:ext cx="1243" cy="442"/>
            </a:xfrm>
            <a:prstGeom prst="roundRect">
              <a:avLst>
                <a:gd name="adj" fmla="val 9671"/>
              </a:avLst>
            </a:prstGeom>
            <a:blipFill dpi="0" rotWithShape="1">
              <a:blip r:embed="rId4"/>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Flattening the organization</a:t>
              </a:r>
            </a:p>
          </p:txBody>
        </p:sp>
        <p:sp>
          <p:nvSpPr>
            <p:cNvPr id="18" name="AutoShape 13" descr="greenfill02">
              <a:extLst>
                <a:ext uri="{FF2B5EF4-FFF2-40B4-BE49-F238E27FC236}">
                  <a16:creationId xmlns:a16="http://schemas.microsoft.com/office/drawing/2014/main" id="{35328495-A8D5-75E2-CB1C-1F06D057F631}"/>
                </a:ext>
              </a:extLst>
            </p:cNvPr>
            <p:cNvSpPr>
              <a:spLocks noChangeArrowheads="1"/>
            </p:cNvSpPr>
            <p:nvPr/>
          </p:nvSpPr>
          <p:spPr bwMode="auto">
            <a:xfrm>
              <a:off x="3768" y="2352"/>
              <a:ext cx="1243" cy="442"/>
            </a:xfrm>
            <a:prstGeom prst="roundRect">
              <a:avLst>
                <a:gd name="adj" fmla="val 11606"/>
              </a:avLst>
            </a:prstGeom>
            <a:blipFill dpi="0" rotWithShape="1">
              <a:blip r:embed="rId5"/>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Reengineering business processes</a:t>
              </a:r>
            </a:p>
          </p:txBody>
        </p:sp>
        <p:sp>
          <p:nvSpPr>
            <p:cNvPr id="19" name="Oval 14" descr="brownfill01">
              <a:extLst>
                <a:ext uri="{FF2B5EF4-FFF2-40B4-BE49-F238E27FC236}">
                  <a16:creationId xmlns:a16="http://schemas.microsoft.com/office/drawing/2014/main" id="{41DC5159-68BD-C2DC-B734-41FA16FE9790}"/>
                </a:ext>
              </a:extLst>
            </p:cNvPr>
            <p:cNvSpPr>
              <a:spLocks noChangeArrowheads="1"/>
            </p:cNvSpPr>
            <p:nvPr/>
          </p:nvSpPr>
          <p:spPr bwMode="auto">
            <a:xfrm>
              <a:off x="1705" y="1008"/>
              <a:ext cx="2336" cy="757"/>
            </a:xfrm>
            <a:prstGeom prst="ellipse">
              <a:avLst/>
            </a:prstGeom>
            <a:blipFill dpi="0" rotWithShape="1">
              <a:blip r:embed="rId6"/>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Changing the Organization and </a:t>
              </a:r>
              <a:br>
                <a:rPr lang="en-US" altLang="en-US" sz="2400">
                  <a:latin typeface="Franklin Gothic Medium" panose="020B0603020102020204" pitchFamily="34" charset="0"/>
                </a:rPr>
              </a:br>
              <a:r>
                <a:rPr lang="en-US" altLang="en-US" sz="2400">
                  <a:latin typeface="Franklin Gothic Medium" panose="020B0603020102020204" pitchFamily="34" charset="0"/>
                </a:rPr>
                <a:t>Its Structure</a:t>
              </a:r>
            </a:p>
          </p:txBody>
        </p:sp>
        <p:sp>
          <p:nvSpPr>
            <p:cNvPr id="20" name="AutoShape 15" descr="purplefill01">
              <a:extLst>
                <a:ext uri="{FF2B5EF4-FFF2-40B4-BE49-F238E27FC236}">
                  <a16:creationId xmlns:a16="http://schemas.microsoft.com/office/drawing/2014/main" id="{B261CBF5-F08A-1049-31B9-9442F8B8B43A}"/>
                </a:ext>
              </a:extLst>
            </p:cNvPr>
            <p:cNvSpPr>
              <a:spLocks noChangeArrowheads="1"/>
            </p:cNvSpPr>
            <p:nvPr/>
          </p:nvSpPr>
          <p:spPr bwMode="auto">
            <a:xfrm>
              <a:off x="2252" y="2352"/>
              <a:ext cx="1243" cy="442"/>
            </a:xfrm>
            <a:prstGeom prst="roundRect">
              <a:avLst>
                <a:gd name="adj" fmla="val 11606"/>
              </a:avLst>
            </a:prstGeom>
            <a:blipFill dpi="0" rotWithShape="1">
              <a:blip r:embed="rId7"/>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Using self-managed work teams</a:t>
              </a:r>
            </a:p>
          </p:txBody>
        </p:sp>
        <p:cxnSp>
          <p:nvCxnSpPr>
            <p:cNvPr id="21" name="AutoShape 16">
              <a:extLst>
                <a:ext uri="{FF2B5EF4-FFF2-40B4-BE49-F238E27FC236}">
                  <a16:creationId xmlns:a16="http://schemas.microsoft.com/office/drawing/2014/main" id="{9419A8B1-169E-F636-E105-8BADF9FA4A80}"/>
                </a:ext>
              </a:extLst>
            </p:cNvPr>
            <p:cNvCxnSpPr>
              <a:cxnSpLocks noChangeShapeType="1"/>
              <a:stCxn id="19" idx="4"/>
              <a:endCxn id="17"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2" name="AutoShape 17">
              <a:extLst>
                <a:ext uri="{FF2B5EF4-FFF2-40B4-BE49-F238E27FC236}">
                  <a16:creationId xmlns:a16="http://schemas.microsoft.com/office/drawing/2014/main" id="{AF9CC363-EDFF-96F3-E5DA-C0FDF7AB0161}"/>
                </a:ext>
              </a:extLst>
            </p:cNvPr>
            <p:cNvCxnSpPr>
              <a:cxnSpLocks noChangeShapeType="1"/>
              <a:stCxn id="19" idx="4"/>
              <a:endCxn id="18"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3" name="AutoShape 18">
              <a:extLst>
                <a:ext uri="{FF2B5EF4-FFF2-40B4-BE49-F238E27FC236}">
                  <a16:creationId xmlns:a16="http://schemas.microsoft.com/office/drawing/2014/main" id="{8E881715-CAB3-7E92-99E4-D055229494F7}"/>
                </a:ext>
              </a:extLst>
            </p:cNvPr>
            <p:cNvCxnSpPr>
              <a:cxnSpLocks noChangeShapeType="1"/>
              <a:stCxn id="19" idx="4"/>
              <a:endCxn id="20"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8871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3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Competencies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Demonstrable characteristics of a person that enable performance of a job.</a:t>
            </a:r>
          </a:p>
          <a:p>
            <a:pPr marL="222250" marR="0" lvl="0" indent="-222250" algn="l" defTabSz="914400" rtl="0" eaLnBrk="1" fontAlgn="base" latinLnBrk="0" hangingPunct="1">
              <a:lnSpc>
                <a:spcPct val="100000"/>
              </a:lnSpc>
              <a:spcBef>
                <a:spcPct val="3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Reasons for Competency-Based Job Analysis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To support a high-performance work system (HPWS).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To create strategically-focused job descriptions.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To support the performance management process in fostering, measuring, and rewarding:</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rPr>
              <a:t>General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rPr>
              <a:t>Leadership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rPr>
              <a:t>Technical competencies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Competency-Based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50000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8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Interview job officeholders (incumbents) and their supervisors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Ask open-ended questions about job responsibilities and activities.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rPr>
              <a:t>Identify critical incidents that pinpoint success on the job.</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endParaRP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How to Write Job Competencies-Based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247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5" y="1728530"/>
            <a:ext cx="8658887" cy="4093428"/>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1. All managers need to be familiar with the basics of job analysis.</a:t>
            </a:r>
          </a:p>
          <a:p>
            <a:r>
              <a:rPr lang="en-US" sz="2000" dirty="0">
                <a:solidFill>
                  <a:srgbClr val="2D3956"/>
                </a:solidFill>
                <a:latin typeface="Times New Roman" panose="02020603050405020304" pitchFamily="18" charset="0"/>
                <a:cs typeface="Times New Roman" panose="02020603050405020304" pitchFamily="18" charset="0"/>
              </a:rPr>
              <a:t>Job analysis is the procedure through which you determine the duties of the department's positions and the characteristics of the people to hire for them.</a:t>
            </a:r>
          </a:p>
          <a:p>
            <a:r>
              <a:rPr lang="en-US" sz="2000" dirty="0">
                <a:solidFill>
                  <a:srgbClr val="2D3956"/>
                </a:solidFill>
                <a:latin typeface="Times New Roman" panose="02020603050405020304" pitchFamily="18" charset="0"/>
                <a:cs typeface="Times New Roman" panose="02020603050405020304" pitchFamily="18" charset="0"/>
              </a:rPr>
              <a:t>Job descriptions are a list of what the job entails, while job specifications identify what kind of people to hire for the job.</a:t>
            </a:r>
          </a:p>
          <a:p>
            <a:r>
              <a:rPr lang="en-US" sz="2000" dirty="0">
                <a:solidFill>
                  <a:srgbClr val="2D3956"/>
                </a:solidFill>
                <a:latin typeface="Times New Roman" panose="02020603050405020304" pitchFamily="18" charset="0"/>
                <a:cs typeface="Times New Roman" panose="02020603050405020304" pitchFamily="18" charset="0"/>
              </a:rPr>
              <a:t>The job analysis itself involves collecting information on matters such as work activities; required human behaviors; and machines, tools, and equipment used.</a:t>
            </a:r>
          </a:p>
          <a:p>
            <a:r>
              <a:rPr lang="en-US" sz="2000" dirty="0">
                <a:solidFill>
                  <a:srgbClr val="2D3956"/>
                </a:solidFill>
                <a:latin typeface="Times New Roman" panose="02020603050405020304" pitchFamily="18" charset="0"/>
                <a:cs typeface="Times New Roman" panose="02020603050405020304" pitchFamily="18" charset="0"/>
              </a:rPr>
              <a:t>Managers use job analysis information in recruitment and selection, compensation, training, and performance appraisal.</a:t>
            </a:r>
          </a:p>
          <a:p>
            <a:r>
              <a:rPr lang="en-US" sz="2000" dirty="0">
                <a:solidFill>
                  <a:srgbClr val="2D3956"/>
                </a:solidFill>
                <a:latin typeface="Times New Roman" panose="02020603050405020304" pitchFamily="18" charset="0"/>
                <a:cs typeface="Times New Roman" panose="02020603050405020304" pitchFamily="18" charset="0"/>
              </a:rPr>
              <a:t>The basic steps in job analysis include deciding the use of the job analysis information, reviewing relevant background information including organization</a:t>
            </a:r>
          </a:p>
          <a:p>
            <a:r>
              <a:rPr lang="en-US" sz="2000" dirty="0">
                <a:solidFill>
                  <a:srgbClr val="2D3956"/>
                </a:solidFill>
                <a:latin typeface="Times New Roman" panose="02020603050405020304" pitchFamily="18" charset="0"/>
                <a:cs typeface="Times New Roman" panose="02020603050405020304" pitchFamily="18" charset="0"/>
              </a:rPr>
              <a:t>charts, analyzing the job, verifying the information, and developing job descriptions and job specifications.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a:solidFill>
                  <a:schemeClr val="bg1"/>
                </a:solidFill>
              </a:rPr>
              <a:t>www.midocean.ae</a:t>
            </a:r>
            <a:endParaRPr lang="en-US" sz="2000" dirty="0">
              <a:solidFill>
                <a:schemeClr val="bg1"/>
              </a:solidFill>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r>
              <a:rPr lang="en-US" sz="4000" dirty="0">
                <a:solidFill>
                  <a:schemeClr val="bg1"/>
                </a:solidFill>
              </a:rPr>
              <a:t>Chapter Summary</a:t>
            </a:r>
          </a:p>
        </p:txBody>
      </p:sp>
    </p:spTree>
    <p:extLst>
      <p:ext uri="{BB962C8B-B14F-4D97-AF65-F5344CB8AC3E}">
        <p14:creationId xmlns:p14="http://schemas.microsoft.com/office/powerpoint/2010/main" val="540555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5" y="1728530"/>
            <a:ext cx="8658887" cy="3477875"/>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2. There are various methods for collecting job analysis information. These include interviews, questionnaires, observation, participant diary/logs, and quantitative techniques such as position analysis questionnaires. Employers increasingly collect information from employees via the Internet.</a:t>
            </a:r>
          </a:p>
          <a:p>
            <a:r>
              <a:rPr lang="en-US" sz="2000" dirty="0">
                <a:solidFill>
                  <a:srgbClr val="2D3956"/>
                </a:solidFill>
                <a:latin typeface="Times New Roman" panose="02020603050405020304" pitchFamily="18" charset="0"/>
                <a:cs typeface="Times New Roman" panose="02020603050405020304" pitchFamily="18" charset="0"/>
              </a:rPr>
              <a:t>3. Managers should be familiar with the process for writing job descriptions. While there is no standard format, most descriptions contain sections that cover</a:t>
            </a:r>
          </a:p>
          <a:p>
            <a:r>
              <a:rPr lang="en-US" sz="2000" dirty="0">
                <a:solidFill>
                  <a:srgbClr val="2D3956"/>
                </a:solidFill>
                <a:latin typeface="Times New Roman" panose="02020603050405020304" pitchFamily="18" charset="0"/>
                <a:cs typeface="Times New Roman" panose="02020603050405020304" pitchFamily="18" charset="0"/>
              </a:rPr>
              <a:t>job identification, a job summary, a listing of responsibilities and duties, the job incumbent s authority, and performance standards. The job description may also</a:t>
            </a:r>
          </a:p>
          <a:p>
            <a:r>
              <a:rPr lang="en-US" sz="2000" dirty="0">
                <a:solidFill>
                  <a:srgbClr val="2D3956"/>
                </a:solidFill>
                <a:latin typeface="Times New Roman" panose="02020603050405020304" pitchFamily="18" charset="0"/>
                <a:cs typeface="Times New Roman" panose="02020603050405020304" pitchFamily="18" charset="0"/>
              </a:rPr>
              <a:t>contain information regarding the job s working conditions, and the job specifications. Many employers use Internet sources such as www.jobdescription.com to facilitate writing job descriptions.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a:solidFill>
                  <a:schemeClr val="bg1"/>
                </a:solidFill>
              </a:rPr>
              <a:t>www.midocean.ae</a:t>
            </a:r>
            <a:endParaRPr lang="en-US" sz="2000" dirty="0">
              <a:solidFill>
                <a:schemeClr val="bg1"/>
              </a:solidFill>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r>
              <a:rPr lang="en-US" sz="4000" dirty="0">
                <a:solidFill>
                  <a:schemeClr val="bg1"/>
                </a:solidFill>
              </a:rPr>
              <a:t>Chapter Summary</a:t>
            </a:r>
          </a:p>
        </p:txBody>
      </p:sp>
    </p:spTree>
    <p:extLst>
      <p:ext uri="{BB962C8B-B14F-4D97-AF65-F5344CB8AC3E}">
        <p14:creationId xmlns:p14="http://schemas.microsoft.com/office/powerpoint/2010/main" val="33295907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Describe the types of information typically found in a</a:t>
            </a:r>
          </a:p>
          <a:p>
            <a:pPr algn="ctr"/>
            <a:r>
              <a:rPr lang="en-US"/>
              <a:t>job specification</a:t>
            </a: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052135"/>
          </a:xfrm>
          <a:prstGeom prst="rect">
            <a:avLst/>
          </a:prstGeom>
        </p:spPr>
        <p:txBody>
          <a:bodyPr wrap="square">
            <a:spAutoFit/>
          </a:bodyPr>
          <a:lstStyle/>
          <a:p>
            <a:pPr>
              <a:lnSpc>
                <a:spcPct val="120000"/>
              </a:lnSpc>
            </a:pPr>
            <a:r>
              <a:rPr lang="en-US" dirty="0">
                <a:solidFill>
                  <a:srgbClr val="000000"/>
                </a:solidFill>
                <a:latin typeface="Times New Roman" panose="02020603050405020304" pitchFamily="18" charset="0"/>
                <a:cs typeface="Times New Roman" panose="02020603050405020304" pitchFamily="18" charset="0"/>
              </a:rPr>
              <a:t>1. What items are typically included in the job description?</a:t>
            </a:r>
          </a:p>
          <a:p>
            <a:pPr>
              <a:lnSpc>
                <a:spcPct val="120000"/>
              </a:lnSpc>
            </a:pPr>
            <a:r>
              <a:rPr lang="en-US" dirty="0">
                <a:solidFill>
                  <a:srgbClr val="000000"/>
                </a:solidFill>
                <a:latin typeface="Times New Roman" panose="02020603050405020304" pitchFamily="18" charset="0"/>
                <a:cs typeface="Times New Roman" panose="02020603050405020304" pitchFamily="18" charset="0"/>
              </a:rPr>
              <a:t>2. What is job analysis? How can you make use of the information it provides?</a:t>
            </a:r>
          </a:p>
          <a:p>
            <a:pPr>
              <a:lnSpc>
                <a:spcPct val="120000"/>
              </a:lnSpc>
            </a:pPr>
            <a:r>
              <a:rPr lang="en-US" dirty="0">
                <a:solidFill>
                  <a:srgbClr val="000000"/>
                </a:solidFill>
                <a:latin typeface="Times New Roman" panose="02020603050405020304" pitchFamily="18" charset="0"/>
                <a:cs typeface="Times New Roman" panose="02020603050405020304" pitchFamily="18" charset="0"/>
              </a:rPr>
              <a:t>3. Describe the types of information typically found in a job specification.</a:t>
            </a:r>
          </a:p>
          <a:p>
            <a:pPr>
              <a:lnSpc>
                <a:spcPct val="120000"/>
              </a:lnSpc>
            </a:pPr>
            <a:r>
              <a:rPr lang="en-US" dirty="0">
                <a:solidFill>
                  <a:srgbClr val="000000"/>
                </a:solidFill>
                <a:latin typeface="Times New Roman" panose="02020603050405020304" pitchFamily="18" charset="0"/>
                <a:cs typeface="Times New Roman" panose="02020603050405020304" pitchFamily="18" charset="0"/>
              </a:rPr>
              <a:t>4. We discussed several methods for collecting job analysis data questionnaires, the position analysis questionnaire, and so on. Compare and contrast these methods, explaining what each is useful for and listing the pros and cons of each.</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884</TotalTime>
  <Words>4221</Words>
  <Application>Microsoft Office PowerPoint</Application>
  <PresentationFormat>Widescreen</PresentationFormat>
  <Paragraphs>426</Paragraphs>
  <Slides>38</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Franklin Gothic Medium</vt:lpstr>
      <vt:lpstr>Minion-Regular-39-0</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Sample Job Description</vt:lpstr>
      <vt:lpstr>Sample Job Description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Chapter Summary</vt:lpstr>
      <vt:lpstr>Chapter Summary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Anas M. Bashayreh</cp:lastModifiedBy>
  <cp:revision>28</cp:revision>
  <dcterms:created xsi:type="dcterms:W3CDTF">2023-04-29T09:08:23Z</dcterms:created>
  <dcterms:modified xsi:type="dcterms:W3CDTF">2023-10-16T08:02:04Z</dcterms:modified>
</cp:coreProperties>
</file>