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ink/ink9.xml" ContentType="application/inkml+xml"/>
  <Override PartName="/ppt/ink/ink10.xml" ContentType="application/inkml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6"/>
  </p:notesMasterIdLst>
  <p:sldIdLst>
    <p:sldId id="480" r:id="rId5"/>
    <p:sldId id="271" r:id="rId6"/>
    <p:sldId id="509" r:id="rId7"/>
    <p:sldId id="501" r:id="rId8"/>
    <p:sldId id="516" r:id="rId9"/>
    <p:sldId id="502" r:id="rId10"/>
    <p:sldId id="517" r:id="rId11"/>
    <p:sldId id="553" r:id="rId12"/>
    <p:sldId id="554" r:id="rId13"/>
    <p:sldId id="555" r:id="rId14"/>
    <p:sldId id="520" r:id="rId15"/>
    <p:sldId id="521" r:id="rId16"/>
    <p:sldId id="522" r:id="rId17"/>
    <p:sldId id="313" r:id="rId18"/>
    <p:sldId id="519" r:id="rId19"/>
    <p:sldId id="518" r:id="rId20"/>
    <p:sldId id="503" r:id="rId21"/>
    <p:sldId id="506" r:id="rId22"/>
    <p:sldId id="527" r:id="rId23"/>
    <p:sldId id="528" r:id="rId24"/>
    <p:sldId id="507" r:id="rId25"/>
    <p:sldId id="529" r:id="rId26"/>
    <p:sldId id="530" r:id="rId27"/>
    <p:sldId id="531" r:id="rId28"/>
    <p:sldId id="534" r:id="rId29"/>
    <p:sldId id="538" r:id="rId30"/>
    <p:sldId id="557" r:id="rId31"/>
    <p:sldId id="556" r:id="rId32"/>
    <p:sldId id="535" r:id="rId33"/>
    <p:sldId id="539" r:id="rId34"/>
    <p:sldId id="540" r:id="rId35"/>
    <p:sldId id="541" r:id="rId36"/>
    <p:sldId id="542" r:id="rId37"/>
    <p:sldId id="543" r:id="rId38"/>
    <p:sldId id="544" r:id="rId39"/>
    <p:sldId id="545" r:id="rId40"/>
    <p:sldId id="546" r:id="rId41"/>
    <p:sldId id="547" r:id="rId42"/>
    <p:sldId id="549" r:id="rId43"/>
    <p:sldId id="508" r:id="rId44"/>
    <p:sldId id="515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271"/>
            <p14:sldId id="509"/>
            <p14:sldId id="501"/>
            <p14:sldId id="516"/>
            <p14:sldId id="502"/>
            <p14:sldId id="517"/>
            <p14:sldId id="553"/>
            <p14:sldId id="554"/>
            <p14:sldId id="555"/>
            <p14:sldId id="520"/>
            <p14:sldId id="521"/>
            <p14:sldId id="522"/>
            <p14:sldId id="313"/>
            <p14:sldId id="519"/>
            <p14:sldId id="518"/>
            <p14:sldId id="503"/>
            <p14:sldId id="506"/>
            <p14:sldId id="527"/>
            <p14:sldId id="528"/>
            <p14:sldId id="507"/>
            <p14:sldId id="529"/>
            <p14:sldId id="530"/>
            <p14:sldId id="531"/>
            <p14:sldId id="534"/>
            <p14:sldId id="538"/>
            <p14:sldId id="557"/>
            <p14:sldId id="556"/>
            <p14:sldId id="535"/>
            <p14:sldId id="539"/>
            <p14:sldId id="540"/>
            <p14:sldId id="541"/>
            <p14:sldId id="542"/>
            <p14:sldId id="543"/>
            <p14:sldId id="544"/>
            <p14:sldId id="545"/>
            <p14:sldId id="546"/>
            <p14:sldId id="547"/>
            <p14:sldId id="549"/>
            <p14:sldId id="508"/>
            <p14:sldId id="515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ENOVO" initials="L" lastIdx="1" clrIdx="0">
    <p:extLst>
      <p:ext uri="{19B8F6BF-5375-455C-9EA6-DF929625EA0E}">
        <p15:presenceInfo xmlns:p15="http://schemas.microsoft.com/office/powerpoint/2012/main" userId="LENOVO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3E5F"/>
    <a:srgbClr val="F58221"/>
    <a:srgbClr val="00AEEF"/>
    <a:srgbClr val="FFD200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B2617DA-3115-14AF-F208-F3AE87B70CE9}" v="3" dt="2024-09-14T08:27:33.04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Style léger 1 - Accentuation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219" autoAdjust="0"/>
    <p:restoredTop sz="94660"/>
  </p:normalViewPr>
  <p:slideViewPr>
    <p:cSldViewPr snapToGrid="0">
      <p:cViewPr varScale="1">
        <p:scale>
          <a:sx n="62" d="100"/>
          <a:sy n="62" d="100"/>
        </p:scale>
        <p:origin x="628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commentAuthors" Target="commentAuthors.xml"/><Relationship Id="rId50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tableStyles" Target="tableStyle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notesMaster" Target="notesMasters/notesMaster1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  <pc:spChg chg="del mod">
          <ac:chgData name="Mohamed Ahmed" userId="S::mohammad.ahmed@midocean.edu.km::b97056a5-6e64-4c8c-ae98-39dabe693af2" providerId="AD" clId="Web-{AAB95B99-0F72-5DA0-87AE-3ED0F10E3E86}" dt="2024-08-03T22:11:52.769" v="8"/>
          <ac:spMkLst>
            <pc:docMk/>
            <pc:sldMk cId="0" sldId="306"/>
            <ac:spMk id="3" creationId="{00000000-0000-0000-0000-000000000000}"/>
          </ac:spMkLst>
        </pc:spChg>
      </pc:sldChg>
    </pc:docChg>
  </pc:docChgLst>
  <pc:docChgLst>
    <pc:chgData name="MoumenCharef Eddine" userId="S::moumen.charefeddine@midocean.edu.km::4e634a0d-971e-4aed-a065-e78a2b447985" providerId="AD" clId="Web-{CA943C24-D059-A662-D3D4-F11F56A45DCC}"/>
    <pc:docChg chg="modSld">
      <pc:chgData name="MoumenCharef Eddine" userId="S::moumen.charefeddine@midocean.edu.km::4e634a0d-971e-4aed-a065-e78a2b447985" providerId="AD" clId="Web-{CA943C24-D059-A662-D3D4-F11F56A45DCC}" dt="2024-09-04T15:55:01.101" v="1" actId="1076"/>
      <pc:docMkLst>
        <pc:docMk/>
      </pc:docMkLst>
      <pc:sldChg chg="modSp">
        <pc:chgData name="MoumenCharef Eddine" userId="S::moumen.charefeddine@midocean.edu.km::4e634a0d-971e-4aed-a065-e78a2b447985" providerId="AD" clId="Web-{CA943C24-D059-A662-D3D4-F11F56A45DCC}" dt="2024-09-04T15:55:01.101" v="1" actId="1076"/>
        <pc:sldMkLst>
          <pc:docMk/>
          <pc:sldMk cId="1389432737" sldId="495"/>
        </pc:sldMkLst>
        <pc:picChg chg="mod">
          <ac:chgData name="MoumenCharef Eddine" userId="S::moumen.charefeddine@midocean.edu.km::4e634a0d-971e-4aed-a065-e78a2b447985" providerId="AD" clId="Web-{CA943C24-D059-A662-D3D4-F11F56A45DCC}" dt="2024-09-04T15:54:58.976" v="0" actId="1076"/>
          <ac:picMkLst>
            <pc:docMk/>
            <pc:sldMk cId="1389432737" sldId="495"/>
            <ac:picMk id="5" creationId="{00000000-0000-0000-0000-000000000000}"/>
          </ac:picMkLst>
        </pc:picChg>
        <pc:picChg chg="mod">
          <ac:chgData name="MoumenCharef Eddine" userId="S::moumen.charefeddine@midocean.edu.km::4e634a0d-971e-4aed-a065-e78a2b447985" providerId="AD" clId="Web-{CA943C24-D059-A662-D3D4-F11F56A45DCC}" dt="2024-09-04T15:55:01.101" v="1" actId="1076"/>
          <ac:picMkLst>
            <pc:docMk/>
            <pc:sldMk cId="1389432737" sldId="495"/>
            <ac:picMk id="8" creationId="{00000000-0000-0000-0000-000000000000}"/>
          </ac:picMkLst>
        </pc:picChg>
      </pc:sldChg>
    </pc:docChg>
  </pc:docChgLst>
  <pc:docChgLst>
    <pc:chgData name="KodsHassine" userId="S::kods.hassine@midocean.edu.km::a38286e8-f868-4b29-808a-12842d2d340e" providerId="AD" clId="Web-{AB2617DA-3115-14AF-F208-F3AE87B70CE9}"/>
    <pc:docChg chg="modSld">
      <pc:chgData name="KodsHassine" userId="S::kods.hassine@midocean.edu.km::a38286e8-f868-4b29-808a-12842d2d340e" providerId="AD" clId="Web-{AB2617DA-3115-14AF-F208-F3AE87B70CE9}" dt="2024-09-14T08:25:39.403" v="1" actId="20577"/>
      <pc:docMkLst>
        <pc:docMk/>
      </pc:docMkLst>
      <pc:sldChg chg="modSp">
        <pc:chgData name="KodsHassine" userId="S::kods.hassine@midocean.edu.km::a38286e8-f868-4b29-808a-12842d2d340e" providerId="AD" clId="Web-{AB2617DA-3115-14AF-F208-F3AE87B70CE9}" dt="2024-09-14T08:25:39.403" v="1" actId="20577"/>
        <pc:sldMkLst>
          <pc:docMk/>
          <pc:sldMk cId="0" sldId="480"/>
        </pc:sldMkLst>
        <pc:spChg chg="mod">
          <ac:chgData name="KodsHassine" userId="S::kods.hassine@midocean.edu.km::a38286e8-f868-4b29-808a-12842d2d340e" providerId="AD" clId="Web-{AB2617DA-3115-14AF-F208-F3AE87B70CE9}" dt="2024-09-14T08:25:39.403" v="1" actId="20577"/>
          <ac:spMkLst>
            <pc:docMk/>
            <pc:sldMk cId="0" sldId="480"/>
            <ac:spMk id="31" creationId="{00000000-0000-0000-0000-000000000000}"/>
          </ac:spMkLst>
        </pc:spChg>
      </pc:sldChg>
    </pc:docChg>
  </pc:docChgLst>
</pc:chgInfo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8-09T15:44:40.3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24575,'0'0'-8191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8-09T15:44:40.3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24575,'0'0'-8191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8-09T15:44:40.3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24575,'0'0'-8191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8-09T15:44:40.3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24575,'0'0'-8191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8-09T15:44:40.3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24575,'0'0'-8191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8-09T15:44:40.3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24575,'0'0'-8191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8-09T15:44:40.3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24575,'0'0'-8191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8-09T15:44:40.3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24575,'0'0'-8191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8-09T15:44:40.3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24575,'0'0'-8191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5-08-09T15:44:40.357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24575,'0'0'-8191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‹N°›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16596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1C3F4E-509C-DD35-9DBE-E4A53A16D2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CD819B1-0B52-4CA0-4585-2BBA1CF08AF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C00F311-33B8-A04F-E63C-55BB63E5EEF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DCA6BF4-D72A-391F-DA80-524462D45FF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33644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97B5DD-27D3-EB3C-32AA-78462A2CFE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5B42D13-B88A-97E1-3CEB-11B64CCA34C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EB43796-C9BD-62A9-D104-E9AC9680EB5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BA55AB5-27F6-926C-7141-779B2C3974E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24413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158780-5F83-63A9-D884-EB8CD026B7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E91F250-ABA0-4F67-257E-115628CD010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A7B19A1-55FF-CAF7-ADAD-C9C868459EF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345817-083F-F2DA-82C0-1A4472AB0C9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26768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53119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D9171F-ABE2-9F47-92EF-50CD38F612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250DA81-3A44-B787-44C8-3534C7BB07E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BAE88DBB-CFF6-FCE1-B6F8-B5C92F93A35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7055B70-B5F5-92A3-2BC3-28817AC141B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18924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324472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65CD5C-4475-8407-7A4D-E133117958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284D4098-1060-0F71-7CB5-18BAC81401F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90E8605E-781A-ED62-95B9-410F375E2B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35C151E-9A82-62B3-9800-5A133FD600C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796485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5FA341D-2684-DF1B-5D0A-F748799CDA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64279C8-EC8E-8F88-5EC3-84FE967599FA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E630D88-2984-31F3-6AD8-F043B5B1EAB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2DEC253-3C3D-2B6A-9A68-25544C5AC65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65783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9/21/2025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‹N°›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6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5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Relationship Id="rId4" Type="http://schemas.openxmlformats.org/officeDocument/2006/relationships/customXml" Target="../ink/ink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ustomXml" Target="../ink/ink2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ustomXml" Target="../ink/ink3.xml"/><Relationship Id="rId7" Type="http://schemas.openxmlformats.org/officeDocument/2006/relationships/image" Target="../media/image7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ustomXml" Target="../ink/ink4.xml"/><Relationship Id="rId7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ustomXml" Target="../ink/ink5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customXml" Target="../ink/ink6.xml"/><Relationship Id="rId7" Type="http://schemas.openxmlformats.org/officeDocument/2006/relationships/image" Target="../media/image9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customXml" Target="../ink/ink7.xml"/><Relationship Id="rId7" Type="http://schemas.openxmlformats.org/officeDocument/2006/relationships/image" Target="../media/image12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svg"/><Relationship Id="rId3" Type="http://schemas.openxmlformats.org/officeDocument/2006/relationships/customXml" Target="../ink/ink8.xml"/><Relationship Id="rId7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0.png"/><Relationship Id="rId9" Type="http://schemas.openxmlformats.org/officeDocument/2006/relationships/image" Target="../media/image16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ustomXml" Target="../ink/ink9.xml"/><Relationship Id="rId7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ustomXml" Target="../ink/ink10.xml"/><Relationship Id="rId7" Type="http://schemas.openxmlformats.org/officeDocument/2006/relationships/image" Target="../media/image1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Relationship Id="rId4" Type="http://schemas.microsoft.com/office/2007/relationships/hdphoto" Target="../media/hdphoto1.wdp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5.sv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8.sv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Relationship Id="rId4" Type="http://schemas.microsoft.com/office/2007/relationships/hdphoto" Target="../media/hdphoto2.wdp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6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7" Type="http://schemas.openxmlformats.org/officeDocument/2006/relationships/image" Target="../media/image35.sv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4.png"/><Relationship Id="rId5" Type="http://schemas.openxmlformats.org/officeDocument/2006/relationships/image" Target="../media/image5.png"/><Relationship Id="rId4" Type="http://schemas.openxmlformats.org/officeDocument/2006/relationships/image" Target="../media/image3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1692264" y="3784600"/>
            <a:ext cx="52165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DZ" sz="2800" b="1" dirty="0">
                <a:latin typeface="Alexandria"/>
                <a:cs typeface="Alexandria" charset="0"/>
              </a:rPr>
              <a:t>الدكتور: توفيـــــــــق عمـــــــري</a:t>
            </a:r>
            <a:endParaRPr lang="en-US" sz="2800" b="1" dirty="0">
              <a:latin typeface="Alexandria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184731" cy="769441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endParaRPr lang="en-US" sz="4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-181357" y="5754550"/>
            <a:ext cx="47832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DZ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المحاضرة الثالثة</a:t>
            </a:r>
            <a:endParaRPr lang="en-US" sz="28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44636" y="5015886"/>
            <a:ext cx="4583306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b="1" dirty="0"/>
              <a:t>DGM</a:t>
            </a:r>
            <a:r>
              <a:rPr lang="ar-DZ" b="1" dirty="0"/>
              <a:t>411</a:t>
            </a:r>
            <a:endParaRPr lang="fr-FR" dirty="0"/>
          </a:p>
          <a:p>
            <a:r>
              <a:rPr lang="ar-EG" sz="2400" b="1" dirty="0"/>
              <a:t>الت</a:t>
            </a:r>
            <a:r>
              <a:rPr lang="ar-DZ" sz="2400" b="1" dirty="0"/>
              <a:t>َّ</a:t>
            </a:r>
            <a:r>
              <a:rPr lang="ar-EG" sz="2400" b="1" dirty="0"/>
              <a:t>خطيط </a:t>
            </a:r>
            <a:r>
              <a:rPr lang="ar-DZ" sz="2400" b="1" dirty="0" err="1"/>
              <a:t>الإ</a:t>
            </a:r>
            <a:r>
              <a:rPr lang="ar-EG" sz="2400" b="1" dirty="0" err="1"/>
              <a:t>ستراتيجي</a:t>
            </a:r>
            <a:r>
              <a:rPr lang="ar-EG" sz="2400" b="1" dirty="0"/>
              <a:t> في </a:t>
            </a:r>
            <a:r>
              <a:rPr lang="ar-EG" sz="2400" b="1" dirty="0" err="1"/>
              <a:t>المؤس</a:t>
            </a:r>
            <a:r>
              <a:rPr lang="ar-DZ" sz="2400" b="1" dirty="0"/>
              <a:t>َّ</a:t>
            </a:r>
            <a:r>
              <a:rPr lang="ar-EG" sz="2400" b="1" dirty="0" err="1"/>
              <a:t>سة</a:t>
            </a:r>
            <a:r>
              <a:rPr lang="ar-EG" sz="2400" b="1" dirty="0"/>
              <a:t> </a:t>
            </a:r>
            <a:r>
              <a:rPr lang="ar-DZ" sz="2400" b="1" dirty="0" err="1"/>
              <a:t>الإ</a:t>
            </a:r>
            <a:r>
              <a:rPr lang="ar-EG" sz="2400" b="1" dirty="0"/>
              <a:t>ع</a:t>
            </a:r>
            <a:r>
              <a:rPr lang="ar-DZ" sz="2400" b="1" dirty="0"/>
              <a:t>لا</a:t>
            </a:r>
            <a:r>
              <a:rPr lang="ar-EG" sz="2400" b="1" dirty="0"/>
              <a:t>مية</a:t>
            </a:r>
            <a:endParaRPr lang="ar-DZ" sz="2400" b="1" dirty="0">
              <a:solidFill>
                <a:schemeClr val="tx1">
                  <a:lumMod val="95000"/>
                  <a:lumOff val="5000"/>
                </a:schemeClr>
              </a:solidFill>
              <a:latin typeface="Alexandria"/>
              <a:cs typeface="Alexandria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6200343" y="-301607"/>
            <a:ext cx="7410450" cy="7461214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  <p:sp>
        <p:nvSpPr>
          <p:cNvPr id="2" name="TextBox 29">
            <a:extLst>
              <a:ext uri="{FF2B5EF4-FFF2-40B4-BE49-F238E27FC236}">
                <a16:creationId xmlns:a16="http://schemas.microsoft.com/office/drawing/2014/main" id="{E57C396E-130A-9AB1-DEC7-99BAA15B03A1}"/>
              </a:ext>
            </a:extLst>
          </p:cNvPr>
          <p:cNvSpPr txBox="1"/>
          <p:nvPr/>
        </p:nvSpPr>
        <p:spPr>
          <a:xfrm>
            <a:off x="360091" y="2640491"/>
            <a:ext cx="533522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DZ" sz="4400" b="1" dirty="0">
                <a:solidFill>
                  <a:schemeClr val="accent1">
                    <a:lumMod val="50000"/>
                  </a:schemeClr>
                </a:solidFill>
                <a:latin typeface="Alexandria"/>
                <a:cs typeface="Alexandria" charset="0"/>
              </a:rPr>
              <a:t>إدارة المؤسسات الإعلامية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0"/>
    </mc:Choice>
    <mc:Fallback xmlns="">
      <p:transition advTm="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875283" y="1492881"/>
            <a:ext cx="3188178" cy="461362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242977" y="1229398"/>
            <a:ext cx="5021843" cy="5451511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>
          <a:xfrm>
            <a:off x="360444" y="1402024"/>
            <a:ext cx="4786910" cy="495507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Rectangle 10"/>
          <p:cNvSpPr/>
          <p:nvPr/>
        </p:nvSpPr>
        <p:spPr>
          <a:xfrm>
            <a:off x="3738208" y="722123"/>
            <a:ext cx="3837449" cy="73399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DZ" sz="3600" b="1" dirty="0">
                <a:latin typeface="Alexandria" charset="0"/>
                <a:cs typeface="Alexandria" charset="0"/>
              </a:rPr>
              <a:t>المحاضرة التعريفية</a:t>
            </a:r>
            <a:endParaRPr lang="en-US" sz="3600" b="1" dirty="0">
              <a:latin typeface="Alexandria" charset="0"/>
              <a:cs typeface="Alexandria" charset="0"/>
            </a:endParaRPr>
          </a:p>
          <a:p>
            <a:pPr algn="ctr"/>
            <a:endParaRPr lang="en-US" sz="1100" dirty="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276857" y="468196"/>
            <a:ext cx="9915143" cy="703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>
            <a:off x="6517456" y="840407"/>
            <a:ext cx="5021843" cy="59647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ar-DZ" sz="3200" b="1" dirty="0">
                <a:latin typeface="Alexandria" charset="0"/>
                <a:cs typeface="Alexandria" charset="0"/>
              </a:rPr>
              <a:t>محتويات المحاضرة :</a:t>
            </a:r>
          </a:p>
          <a:p>
            <a:pPr algn="r">
              <a:lnSpc>
                <a:spcPct val="120000"/>
              </a:lnSpc>
            </a:pPr>
            <a:r>
              <a:rPr lang="ar-DZ" sz="2200" b="1" dirty="0"/>
              <a:t>1-</a:t>
            </a:r>
            <a:r>
              <a:rPr lang="ar-DZ" sz="2200" b="1" dirty="0">
                <a:latin typeface="Alexandria" charset="0"/>
                <a:cs typeface="Alexandria" charset="0"/>
              </a:rPr>
              <a:t>مقدمة</a:t>
            </a:r>
          </a:p>
          <a:p>
            <a:pPr algn="r">
              <a:lnSpc>
                <a:spcPct val="120000"/>
              </a:lnSpc>
            </a:pPr>
            <a:r>
              <a:rPr lang="ar-DZ" sz="2200" b="1" dirty="0"/>
              <a:t>2-</a:t>
            </a:r>
            <a:r>
              <a:rPr lang="ar-SA" sz="2200" b="1" dirty="0"/>
              <a:t>الت</a:t>
            </a:r>
            <a:r>
              <a:rPr lang="ar-DZ" sz="2200" b="1" dirty="0"/>
              <a:t>َّ</a:t>
            </a:r>
            <a:r>
              <a:rPr lang="ar-SA" sz="2200" b="1" dirty="0"/>
              <a:t>خطيط</a:t>
            </a:r>
            <a:r>
              <a:rPr lang="ar-DZ" sz="2200" b="1" dirty="0"/>
              <a:t> الإستراتيجي. </a:t>
            </a:r>
          </a:p>
          <a:p>
            <a:pPr algn="r">
              <a:lnSpc>
                <a:spcPct val="120000"/>
              </a:lnSpc>
            </a:pPr>
            <a:r>
              <a:rPr lang="ar-DZ" sz="2200" dirty="0"/>
              <a:t>- خلفية معرفية. </a:t>
            </a:r>
          </a:p>
          <a:p>
            <a:pPr algn="just" rtl="1"/>
            <a:r>
              <a:rPr lang="ar-DZ" sz="2200" b="1" dirty="0"/>
              <a:t>3</a:t>
            </a:r>
            <a:r>
              <a:rPr lang="ar-DZ" sz="2200" dirty="0"/>
              <a:t>-</a:t>
            </a:r>
            <a:r>
              <a:rPr lang="ar-DZ" sz="2200" b="1" dirty="0"/>
              <a:t>الأسس العِلمية لتخطيط البرامج الإعلامية.</a:t>
            </a:r>
          </a:p>
          <a:p>
            <a:pPr algn="just" rtl="1"/>
            <a:r>
              <a:rPr lang="ar-DZ" sz="2200" dirty="0"/>
              <a:t>- خلفية معرفية. </a:t>
            </a:r>
            <a:endParaRPr lang="ar-DZ" sz="2200" b="1" dirty="0"/>
          </a:p>
          <a:p>
            <a:pPr algn="just" rtl="1"/>
            <a:r>
              <a:rPr lang="ar-DZ" sz="2200" b="1" dirty="0"/>
              <a:t>4-</a:t>
            </a:r>
            <a:r>
              <a:rPr lang="fr-FR" sz="2200" b="1" dirty="0"/>
              <a:t> </a:t>
            </a:r>
            <a:r>
              <a:rPr lang="ar-DZ" sz="2200" b="1" dirty="0"/>
              <a:t>دراسات علمية في </a:t>
            </a:r>
            <a:r>
              <a:rPr lang="ar-SA" sz="2200" b="1" dirty="0"/>
              <a:t>الت</a:t>
            </a:r>
            <a:r>
              <a:rPr lang="ar-DZ" sz="2200" b="1" dirty="0"/>
              <a:t>َّ</a:t>
            </a:r>
            <a:r>
              <a:rPr lang="ar-SA" sz="2200" b="1" dirty="0"/>
              <a:t>خطيط</a:t>
            </a:r>
            <a:r>
              <a:rPr lang="ar-DZ" sz="2200" b="1" dirty="0"/>
              <a:t> الإِستراتيجي.</a:t>
            </a:r>
          </a:p>
          <a:p>
            <a:pPr algn="just" rtl="1"/>
            <a:r>
              <a:rPr lang="ar-DZ" sz="2200" b="1" dirty="0"/>
              <a:t>5-</a:t>
            </a:r>
            <a:r>
              <a:rPr lang="ar-SA" sz="2200" b="1" dirty="0"/>
              <a:t> الت</a:t>
            </a:r>
            <a:r>
              <a:rPr lang="ar-DZ" sz="2200" b="1" dirty="0"/>
              <a:t>َّ</a:t>
            </a:r>
            <a:r>
              <a:rPr lang="ar-SA" sz="2200" b="1" dirty="0"/>
              <a:t>خطيط</a:t>
            </a:r>
            <a:r>
              <a:rPr lang="ar-DZ" sz="2200" b="1" dirty="0"/>
              <a:t> الإِستراتيجي في المؤسَّسة</a:t>
            </a:r>
            <a:r>
              <a:rPr lang="ar-SA" sz="2200" b="1" dirty="0"/>
              <a:t> </a:t>
            </a:r>
            <a:r>
              <a:rPr lang="ar-DZ" sz="2200" b="1" dirty="0"/>
              <a:t>الإعلامية.</a:t>
            </a:r>
          </a:p>
          <a:p>
            <a:pPr algn="just" rtl="1"/>
            <a:r>
              <a:rPr lang="ar-DZ" sz="2200" b="1" dirty="0"/>
              <a:t>6-</a:t>
            </a:r>
            <a:r>
              <a:rPr lang="fr-FR" sz="2200" b="1" dirty="0"/>
              <a:t> </a:t>
            </a:r>
            <a:r>
              <a:rPr lang="ar-DZ" sz="2200" b="1" dirty="0"/>
              <a:t>تحليل البيئة الداخلية والخارجية </a:t>
            </a:r>
            <a:r>
              <a:rPr lang="fr-FR" sz="2200" b="1" dirty="0"/>
              <a:t>(SWOT)</a:t>
            </a:r>
            <a:r>
              <a:rPr lang="ar-DZ" sz="2200" b="1" dirty="0"/>
              <a:t>.</a:t>
            </a:r>
          </a:p>
          <a:p>
            <a:pPr algn="just" rtl="1"/>
            <a:r>
              <a:rPr lang="ar-DZ" sz="2200" dirty="0"/>
              <a:t>- خلفية معرفية. </a:t>
            </a:r>
            <a:endParaRPr lang="ar-DZ" sz="2200" b="1" dirty="0"/>
          </a:p>
          <a:p>
            <a:pPr algn="just" rtl="1"/>
            <a:r>
              <a:rPr lang="ar-DZ" sz="2200" dirty="0"/>
              <a:t>- نماذج مهنية. </a:t>
            </a:r>
            <a:endParaRPr lang="ar-DZ" sz="2200" b="1" dirty="0"/>
          </a:p>
          <a:p>
            <a:pPr algn="just" rtl="1"/>
            <a:r>
              <a:rPr lang="ar-DZ" sz="2200" b="1" dirty="0"/>
              <a:t>7-إستراتيجيات ناجحة لإدارة المؤسَّسات الإعلامية الرَّقمية.</a:t>
            </a:r>
          </a:p>
          <a:p>
            <a:pPr algn="just" rtl="1"/>
            <a:r>
              <a:rPr lang="ar-DZ" sz="2200" dirty="0"/>
              <a:t>- نماذج مهنية ناجحة.</a:t>
            </a:r>
          </a:p>
          <a:p>
            <a:pPr algn="just" rtl="1"/>
            <a:r>
              <a:rPr lang="ar-DZ" sz="2200" dirty="0"/>
              <a:t>- دراسة حالات.</a:t>
            </a:r>
          </a:p>
          <a:p>
            <a:pPr algn="just" rtl="1"/>
            <a:r>
              <a:rPr lang="ar-DZ" sz="2200" b="1" dirty="0">
                <a:latin typeface="Alexandria" charset="0"/>
                <a:cs typeface="Alexandria" charset="0"/>
              </a:rPr>
              <a:t>8- خلاصة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8202457" y="1014165"/>
            <a:ext cx="18473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endParaRPr lang="en-US" sz="3600" b="1" dirty="0">
              <a:latin typeface="Alexandria" charset="0"/>
              <a:cs typeface="Alexandria" charset="0"/>
            </a:endParaRP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9253"/>
    </mc:Choice>
    <mc:Fallback xmlns="">
      <p:transition advTm="792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0DB160-E1A2-0BC1-1762-197B2D8080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3FB7C61-E917-C634-6500-69C502C5A34C}"/>
              </a:ext>
            </a:extLst>
          </p:cNvPr>
          <p:cNvSpPr/>
          <p:nvPr/>
        </p:nvSpPr>
        <p:spPr>
          <a:xfrm>
            <a:off x="552699" y="1397423"/>
            <a:ext cx="6516913" cy="529079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4C9F68C-200C-9B3A-643C-35E9DBD749B1}"/>
              </a:ext>
            </a:extLst>
          </p:cNvPr>
          <p:cNvSpPr/>
          <p:nvPr/>
        </p:nvSpPr>
        <p:spPr>
          <a:xfrm>
            <a:off x="777594" y="1723068"/>
            <a:ext cx="6209434" cy="4765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 rtl="1">
              <a:buFont typeface="Wingdings" panose="05000000000000000000" pitchFamily="2" charset="2"/>
              <a:buChar char="q"/>
            </a:pPr>
            <a:r>
              <a:rPr lang="ar-DZ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ar-SA" sz="2400" dirty="0"/>
              <a:t>ي</a:t>
            </a:r>
            <a:r>
              <a:rPr lang="ar-DZ" sz="2400" dirty="0"/>
              <a:t>َ</a:t>
            </a:r>
            <a:r>
              <a:rPr lang="ar-SA" sz="2400" dirty="0" err="1"/>
              <a:t>قتضى</a:t>
            </a:r>
            <a:r>
              <a:rPr lang="ar-SA" sz="2400" dirty="0"/>
              <a:t> ت</a:t>
            </a:r>
            <a:r>
              <a:rPr lang="ar-DZ" sz="2400" dirty="0"/>
              <a:t>َ</a:t>
            </a:r>
            <a:r>
              <a:rPr lang="ar-SA" sz="2400" dirty="0"/>
              <a:t>ناول الت</a:t>
            </a:r>
            <a:r>
              <a:rPr lang="ar-DZ" sz="2400" dirty="0"/>
              <a:t>َّ</a:t>
            </a:r>
            <a:r>
              <a:rPr lang="ar-SA" sz="2400" dirty="0"/>
              <a:t>خطيط </a:t>
            </a:r>
            <a:r>
              <a:rPr lang="ar-DZ" sz="2400" dirty="0"/>
              <a:t>الإعلامي،</a:t>
            </a:r>
            <a:r>
              <a:rPr lang="ar-SA" sz="2400" dirty="0"/>
              <a:t> دراسة </a:t>
            </a:r>
            <a:r>
              <a:rPr lang="ar-DZ" sz="2400" dirty="0"/>
              <a:t>الإعلام</a:t>
            </a:r>
            <a:r>
              <a:rPr lang="ar-SA" sz="2400" dirty="0"/>
              <a:t> دراسـة</a:t>
            </a:r>
            <a:r>
              <a:rPr lang="ar-DZ" sz="2400" dirty="0"/>
              <a:t>ً</a:t>
            </a:r>
            <a:r>
              <a:rPr lang="ar-SA" sz="2400" dirty="0"/>
              <a:t> متـكامـلة</a:t>
            </a:r>
            <a:r>
              <a:rPr lang="ar-DZ" sz="2400" dirty="0"/>
              <a:t>،</a:t>
            </a:r>
            <a:r>
              <a:rPr lang="ar-SA" sz="2400" dirty="0"/>
              <a:t> نماذجه وقنـواته ودوره ف</a:t>
            </a:r>
            <a:r>
              <a:rPr lang="ar-DZ" sz="2400" dirty="0"/>
              <a:t>ي </a:t>
            </a:r>
            <a:r>
              <a:rPr lang="ar-SA" sz="2400" dirty="0"/>
              <a:t>الـت</a:t>
            </a:r>
            <a:r>
              <a:rPr lang="ar-DZ" sz="2400" dirty="0"/>
              <a:t>َّ</a:t>
            </a:r>
            <a:r>
              <a:rPr lang="ar-SA" sz="2400" dirty="0"/>
              <a:t>نمية </a:t>
            </a:r>
            <a:r>
              <a:rPr lang="ar-SA" sz="2400" dirty="0" err="1"/>
              <a:t>وم</a:t>
            </a:r>
            <a:r>
              <a:rPr lang="ar-DZ" sz="2400" dirty="0"/>
              <a:t>ُ</a:t>
            </a:r>
            <a:r>
              <a:rPr lang="ar-SA" sz="2400" dirty="0"/>
              <a:t>ـ</a:t>
            </a:r>
            <a:r>
              <a:rPr lang="ar-SA" sz="2400" dirty="0" err="1"/>
              <a:t>شكلاته</a:t>
            </a:r>
            <a:r>
              <a:rPr lang="ar-SA" sz="2400" dirty="0"/>
              <a:t> خاصـة</a:t>
            </a:r>
            <a:r>
              <a:rPr lang="ar-DZ" sz="2400" dirty="0"/>
              <a:t>ً</a:t>
            </a:r>
            <a:r>
              <a:rPr lang="ar-SA" sz="2400" dirty="0"/>
              <a:t> </a:t>
            </a:r>
            <a:r>
              <a:rPr lang="ar-SA" sz="2400" dirty="0" err="1"/>
              <a:t>فى</a:t>
            </a:r>
            <a:r>
              <a:rPr lang="ar-SA" sz="2400" dirty="0"/>
              <a:t> مجالات البحوث والت</a:t>
            </a:r>
            <a:r>
              <a:rPr lang="ar-DZ" sz="2400" dirty="0"/>
              <a:t>َّ</a:t>
            </a:r>
            <a:r>
              <a:rPr lang="ar-SA" sz="2400" dirty="0"/>
              <a:t>دريب </a:t>
            </a:r>
            <a:r>
              <a:rPr lang="ar-DZ" sz="2400" dirty="0"/>
              <a:t>الإعلامي</a:t>
            </a:r>
            <a:r>
              <a:rPr lang="ar-SA" sz="2400" dirty="0"/>
              <a:t> ،</a:t>
            </a:r>
            <a:r>
              <a:rPr lang="ar-DZ" sz="2400" dirty="0"/>
              <a:t>على أساس </a:t>
            </a:r>
            <a:r>
              <a:rPr lang="ar-SA" sz="2400" dirty="0"/>
              <a:t>أن</a:t>
            </a:r>
            <a:r>
              <a:rPr lang="ar-DZ" sz="2400" dirty="0"/>
              <a:t>َّ</a:t>
            </a:r>
            <a:r>
              <a:rPr lang="ar-SA" sz="2400" dirty="0"/>
              <a:t> الت</a:t>
            </a:r>
            <a:r>
              <a:rPr lang="ar-DZ" sz="2400" dirty="0"/>
              <a:t>َّ</a:t>
            </a:r>
            <a:r>
              <a:rPr lang="ar-SA" sz="2400" dirty="0"/>
              <a:t>خطـيط </a:t>
            </a:r>
            <a:r>
              <a:rPr lang="ar-SA" sz="2400" dirty="0" err="1"/>
              <a:t>يأخ</a:t>
            </a:r>
            <a:r>
              <a:rPr lang="ar-DZ" sz="2400" dirty="0"/>
              <a:t>ُ</a:t>
            </a:r>
            <a:r>
              <a:rPr lang="ar-SA" sz="2400" dirty="0"/>
              <a:t>ذ </a:t>
            </a:r>
            <a:r>
              <a:rPr lang="ar-SA" sz="2400" dirty="0" err="1"/>
              <a:t>فـى</a:t>
            </a:r>
            <a:r>
              <a:rPr lang="ar-SA" sz="2400" dirty="0"/>
              <a:t> </a:t>
            </a:r>
            <a:r>
              <a:rPr lang="ar-DZ" sz="2400" dirty="0"/>
              <a:t>إِ</a:t>
            </a:r>
            <a:r>
              <a:rPr lang="ar-SA" sz="2400" dirty="0" err="1"/>
              <a:t>عتباره</a:t>
            </a:r>
            <a:r>
              <a:rPr lang="ar-SA" sz="2400" dirty="0"/>
              <a:t> جميـع عناصر عملـية </a:t>
            </a:r>
            <a:r>
              <a:rPr lang="ar-SA" sz="2400" dirty="0" err="1"/>
              <a:t>الإتصال</a:t>
            </a:r>
            <a:r>
              <a:rPr lang="fr-FR" sz="2400" dirty="0"/>
              <a:t>: </a:t>
            </a:r>
            <a:r>
              <a:rPr lang="ar-SA" sz="2400" dirty="0"/>
              <a:t>المصدر، الر</a:t>
            </a:r>
            <a:r>
              <a:rPr lang="ar-DZ" sz="2400" dirty="0"/>
              <a:t>س</a:t>
            </a:r>
            <a:r>
              <a:rPr lang="ar-SA" sz="2400" dirty="0"/>
              <a:t>الة، الوسيلة، الـت</a:t>
            </a:r>
            <a:r>
              <a:rPr lang="ar-DZ" sz="2400" dirty="0"/>
              <a:t>َّ</a:t>
            </a:r>
            <a:r>
              <a:rPr lang="ar-SA" sz="2400" dirty="0"/>
              <a:t>أثيـر، رجع الصدى </a:t>
            </a:r>
            <a:r>
              <a:rPr lang="ar-DZ" sz="2400" dirty="0"/>
              <a:t>.</a:t>
            </a:r>
          </a:p>
          <a:p>
            <a:pPr marL="457200" indent="-457200" algn="just" rtl="1">
              <a:buFont typeface="Wingdings" panose="05000000000000000000" pitchFamily="2" charset="2"/>
              <a:buChar char="q"/>
            </a:pPr>
            <a:r>
              <a:rPr lang="ar-SA" sz="2400" dirty="0"/>
              <a:t> </a:t>
            </a:r>
            <a:r>
              <a:rPr lang="ar-DZ" sz="2400" dirty="0"/>
              <a:t>ف</a:t>
            </a:r>
            <a:r>
              <a:rPr lang="ar-EG" sz="2400" dirty="0"/>
              <a:t>الت</a:t>
            </a:r>
            <a:r>
              <a:rPr lang="ar-DZ" sz="2400" dirty="0"/>
              <a:t>َّ</a:t>
            </a:r>
            <a:r>
              <a:rPr lang="ar-EG" sz="2400" dirty="0"/>
              <a:t>خطيط </a:t>
            </a:r>
            <a:r>
              <a:rPr lang="ar-DZ" sz="2400" dirty="0"/>
              <a:t>في المؤسَّسة الإعلامية،</a:t>
            </a:r>
            <a:r>
              <a:rPr lang="ar-EG" sz="2400" dirty="0"/>
              <a:t> هو نتيجة تفاعل هذه العناصر</a:t>
            </a:r>
            <a:r>
              <a:rPr lang="ar-DZ" sz="2400" dirty="0"/>
              <a:t>،</a:t>
            </a:r>
            <a:r>
              <a:rPr lang="ar-EG" sz="2400" dirty="0"/>
              <a:t> وفق منهج علمي، والغرض منه</a:t>
            </a:r>
            <a:r>
              <a:rPr lang="ar-DZ" sz="2400" dirty="0"/>
              <a:t>،</a:t>
            </a:r>
            <a:r>
              <a:rPr lang="ar-EG" sz="2400" dirty="0"/>
              <a:t> تنظيم وتنسيق الأنشطة الإعلامية داخل المؤسسة</a:t>
            </a:r>
            <a:r>
              <a:rPr lang="ar-DZ" sz="2400" dirty="0"/>
              <a:t>،</a:t>
            </a:r>
            <a:r>
              <a:rPr lang="ar-EG" sz="2400" dirty="0"/>
              <a:t> وتوجيهها نحو أهداف واضحة ومت</a:t>
            </a:r>
            <a:r>
              <a:rPr lang="ar-DZ" sz="2400" dirty="0"/>
              <a:t>َّ</a:t>
            </a:r>
            <a:r>
              <a:rPr lang="ar-EG" sz="2400" dirty="0"/>
              <a:t>فق عليها. أم</a:t>
            </a:r>
            <a:r>
              <a:rPr lang="ar-DZ" sz="2400" dirty="0"/>
              <a:t>َّ</a:t>
            </a:r>
            <a:r>
              <a:rPr lang="ar-EG" sz="2400" dirty="0"/>
              <a:t>ا في غياب الت</a:t>
            </a:r>
            <a:r>
              <a:rPr lang="ar-DZ" sz="2400" dirty="0"/>
              <a:t>َّ</a:t>
            </a:r>
            <a:r>
              <a:rPr lang="ar-EG" sz="2400" dirty="0"/>
              <a:t>خطيط، فإن</a:t>
            </a:r>
            <a:r>
              <a:rPr lang="ar-DZ" sz="2400" dirty="0"/>
              <a:t>َّ</a:t>
            </a:r>
            <a:r>
              <a:rPr lang="ar-EG" sz="2400" dirty="0"/>
              <a:t> العمل الإعلامي سيكون عشوائيًا وغير </a:t>
            </a:r>
            <a:r>
              <a:rPr lang="ar-EG" sz="2400" dirty="0" err="1"/>
              <a:t>منظ</a:t>
            </a:r>
            <a:r>
              <a:rPr lang="ar-DZ" sz="2400" dirty="0"/>
              <a:t>َّ</a:t>
            </a:r>
            <a:r>
              <a:rPr lang="ar-EG" sz="2400" dirty="0"/>
              <a:t>م</a:t>
            </a:r>
            <a:r>
              <a:rPr lang="ar-DZ" sz="2400" dirty="0"/>
              <a:t>.</a:t>
            </a:r>
          </a:p>
          <a:p>
            <a:pPr rtl="1"/>
            <a:r>
              <a:rPr lang="ar-DZ" sz="2400" dirty="0"/>
              <a:t>.                           </a:t>
            </a:r>
            <a:r>
              <a:rPr lang="ar-DZ" dirty="0"/>
              <a:t>                                                 </a:t>
            </a:r>
            <a:endParaRPr lang="ar-DZ" sz="2400" dirty="0"/>
          </a:p>
          <a:p>
            <a:pPr>
              <a:lnSpc>
                <a:spcPct val="120000"/>
              </a:lnSpc>
            </a:pPr>
            <a:endParaRPr lang="en-US" sz="1400" dirty="0">
              <a:latin typeface="Alexandria" charset="0"/>
              <a:cs typeface="Alexandria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E892149-FCAE-8B28-CA5F-9C17B892E03F}"/>
              </a:ext>
            </a:extLst>
          </p:cNvPr>
          <p:cNvSpPr txBox="1"/>
          <p:nvPr/>
        </p:nvSpPr>
        <p:spPr>
          <a:xfrm>
            <a:off x="7184838" y="684433"/>
            <a:ext cx="4113898" cy="7128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ar-DZ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مقدمـــــــــــــــة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347E6AA2-4EA9-AF2A-5CCB-DE4212CFA70B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AEDD865B-BEA7-5D2F-39FC-C8E8C2546A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11" name="Encre 10">
                <a:extLst>
                  <a:ext uri="{FF2B5EF4-FFF2-40B4-BE49-F238E27FC236}">
                    <a16:creationId xmlns:a16="http://schemas.microsoft.com/office/drawing/2014/main" id="{401DDDB5-FBB7-964D-C0E5-293DAC1D8807}"/>
                  </a:ext>
                </a:extLst>
              </p14:cNvPr>
              <p14:cNvContentPartPr/>
              <p14:nvPr/>
            </p14:nvContentPartPr>
            <p14:xfrm>
              <a:off x="7448614" y="3133080"/>
              <a:ext cx="360" cy="360"/>
            </p14:xfrm>
          </p:contentPart>
        </mc:Choice>
        <mc:Fallback xmlns="">
          <p:pic>
            <p:nvPicPr>
              <p:cNvPr id="11" name="Encre 10">
                <a:extLst>
                  <a:ext uri="{FF2B5EF4-FFF2-40B4-BE49-F238E27FC236}">
                    <a16:creationId xmlns:a16="http://schemas.microsoft.com/office/drawing/2014/main" id="{598D2720-C18D-BDC8-15B6-75558E690B7D}"/>
                  </a:ext>
                </a:extLst>
              </p:cNvPr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7439614" y="3124440"/>
                <a:ext cx="18000" cy="18000"/>
              </a:xfrm>
              <a:prstGeom prst="rect">
                <a:avLst/>
              </a:prstGeom>
            </p:spPr>
          </p:pic>
        </mc:Fallback>
      </mc:AlternateContent>
      <p:pic>
        <p:nvPicPr>
          <p:cNvPr id="5" name="Image 4">
            <a:extLst>
              <a:ext uri="{FF2B5EF4-FFF2-40B4-BE49-F238E27FC236}">
                <a16:creationId xmlns:a16="http://schemas.microsoft.com/office/drawing/2014/main" id="{B961BF60-D9D1-2B34-A7DD-5F613DE2E38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501010" y="1433325"/>
            <a:ext cx="4036344" cy="52621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85BC3F50-E393-12FF-C2C6-8D840F2293D3}"/>
              </a:ext>
            </a:extLst>
          </p:cNvPr>
          <p:cNvSpPr/>
          <p:nvPr/>
        </p:nvSpPr>
        <p:spPr>
          <a:xfrm>
            <a:off x="7083049" y="582687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DZ" sz="3200" b="1" dirty="0">
                <a:ea typeface="Roboto Light" panose="02000000000000000000" pitchFamily="2" charset="0"/>
              </a:rPr>
              <a:t>01</a:t>
            </a:r>
            <a:endParaRPr lang="en-US" sz="3200" b="1" dirty="0">
              <a:ea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2154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90869"/>
    </mc:Choice>
    <mc:Fallback xmlns="">
      <p:transition advTm="190869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19AC2D-11FA-2F30-BE42-214637C61C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2C8C7B6F-6429-02CF-5467-FBD7EBD8204E}"/>
              </a:ext>
            </a:extLst>
          </p:cNvPr>
          <p:cNvSpPr txBox="1"/>
          <p:nvPr/>
        </p:nvSpPr>
        <p:spPr>
          <a:xfrm>
            <a:off x="4470904" y="577484"/>
            <a:ext cx="7189024" cy="5749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ar-DZ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التخطيط الاستراتيجي داخل المؤسسة الإعلامية 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E85A60C6-9641-A021-1AEC-07DDE964D201}"/>
              </a:ext>
            </a:extLst>
          </p:cNvPr>
          <p:cNvSpPr/>
          <p:nvPr/>
        </p:nvSpPr>
        <p:spPr>
          <a:xfrm>
            <a:off x="3127766" y="500900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1B9C3E9E-146A-E48B-E77D-6827F2C71355}"/>
              </a:ext>
            </a:extLst>
          </p:cNvPr>
          <p:cNvSpPr txBox="1"/>
          <p:nvPr/>
        </p:nvSpPr>
        <p:spPr>
          <a:xfrm>
            <a:off x="3280304" y="690931"/>
            <a:ext cx="8191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DZ" sz="3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  <a:endParaRPr lang="en-US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0AE18821-FBC9-9A43-F7B3-ECCF1EF6300E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C6FB3736-5FAE-D750-AC19-26F88262F9B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1" name="Encre 10">
                <a:extLst>
                  <a:ext uri="{FF2B5EF4-FFF2-40B4-BE49-F238E27FC236}">
                    <a16:creationId xmlns:a16="http://schemas.microsoft.com/office/drawing/2014/main" id="{D6F3219A-D779-7F53-94A0-FC9B1EF9C4A9}"/>
                  </a:ext>
                </a:extLst>
              </p14:cNvPr>
              <p14:cNvContentPartPr/>
              <p14:nvPr/>
            </p14:nvContentPartPr>
            <p14:xfrm>
              <a:off x="7448614" y="3133080"/>
              <a:ext cx="360" cy="360"/>
            </p14:xfrm>
          </p:contentPart>
        </mc:Choice>
        <mc:Fallback xmlns="">
          <p:pic>
            <p:nvPicPr>
              <p:cNvPr id="11" name="Encre 10">
                <a:extLst>
                  <a:ext uri="{FF2B5EF4-FFF2-40B4-BE49-F238E27FC236}">
                    <a16:creationId xmlns:a16="http://schemas.microsoft.com/office/drawing/2014/main" id="{D6F3219A-D779-7F53-94A0-FC9B1EF9C4A9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439614" y="3124440"/>
                <a:ext cx="18000" cy="18000"/>
              </a:xfrm>
              <a:prstGeom prst="rect">
                <a:avLst/>
              </a:prstGeom>
            </p:spPr>
          </p:pic>
        </mc:Fallback>
      </mc:AlternateContent>
      <p:sp>
        <p:nvSpPr>
          <p:cNvPr id="13" name="Rectangle: Rounded Corners 24">
            <a:extLst>
              <a:ext uri="{FF2B5EF4-FFF2-40B4-BE49-F238E27FC236}">
                <a16:creationId xmlns:a16="http://schemas.microsoft.com/office/drawing/2014/main" id="{245A77D6-831C-E2F6-5E80-3531555A45DC}"/>
              </a:ext>
            </a:extLst>
          </p:cNvPr>
          <p:cNvSpPr/>
          <p:nvPr/>
        </p:nvSpPr>
        <p:spPr>
          <a:xfrm>
            <a:off x="1948711" y="1563562"/>
            <a:ext cx="8893543" cy="229319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 algn="just" rtl="1">
              <a:buFont typeface="Wingdings" panose="05000000000000000000" pitchFamily="2" charset="2"/>
              <a:buChar char="q"/>
            </a:pPr>
            <a:r>
              <a:rPr lang="ar-SA" sz="2800" b="1" dirty="0">
                <a:solidFill>
                  <a:schemeClr val="tx1"/>
                </a:solidFill>
              </a:rPr>
              <a:t>الت</a:t>
            </a:r>
            <a:r>
              <a:rPr lang="ar-DZ" sz="2800" b="1" dirty="0">
                <a:solidFill>
                  <a:schemeClr val="tx1"/>
                </a:solidFill>
              </a:rPr>
              <a:t>َّ</a:t>
            </a:r>
            <a:r>
              <a:rPr lang="ar-SA" sz="2800" b="1" dirty="0">
                <a:solidFill>
                  <a:schemeClr val="tx1"/>
                </a:solidFill>
              </a:rPr>
              <a:t>خطيط</a:t>
            </a:r>
            <a:r>
              <a:rPr lang="ar-DZ" sz="2800" dirty="0">
                <a:solidFill>
                  <a:schemeClr val="tx1"/>
                </a:solidFill>
              </a:rPr>
              <a:t>:" </a:t>
            </a:r>
            <a:r>
              <a:rPr lang="ar-SA" sz="2400" dirty="0">
                <a:solidFill>
                  <a:schemeClr val="tx1"/>
                </a:solidFill>
              </a:rPr>
              <a:t>هو مرحلة أساسية في المؤس</a:t>
            </a:r>
            <a:r>
              <a:rPr lang="ar-DZ" sz="2400" dirty="0">
                <a:solidFill>
                  <a:schemeClr val="tx1"/>
                </a:solidFill>
              </a:rPr>
              <a:t>َّ</a:t>
            </a:r>
            <a:r>
              <a:rPr lang="ar-SA" sz="2400" dirty="0" err="1">
                <a:solidFill>
                  <a:schemeClr val="tx1"/>
                </a:solidFill>
              </a:rPr>
              <a:t>سة</a:t>
            </a:r>
            <a:r>
              <a:rPr lang="ar-SA" sz="2400" dirty="0">
                <a:solidFill>
                  <a:schemeClr val="tx1"/>
                </a:solidFill>
              </a:rPr>
              <a:t>، وعملية عقلية للم</a:t>
            </a:r>
            <a:r>
              <a:rPr lang="ar-DZ" sz="2400" dirty="0">
                <a:solidFill>
                  <a:schemeClr val="tx1"/>
                </a:solidFill>
              </a:rPr>
              <a:t>ُ</a:t>
            </a:r>
            <a:r>
              <a:rPr lang="ar-SA" sz="2400" dirty="0" err="1">
                <a:solidFill>
                  <a:schemeClr val="tx1"/>
                </a:solidFill>
              </a:rPr>
              <a:t>واء</a:t>
            </a:r>
            <a:r>
              <a:rPr lang="ar-DZ" sz="2400" dirty="0">
                <a:solidFill>
                  <a:schemeClr val="tx1"/>
                </a:solidFill>
              </a:rPr>
              <a:t>َ</a:t>
            </a:r>
            <a:r>
              <a:rPr lang="ar-SA" sz="2400" dirty="0" err="1">
                <a:solidFill>
                  <a:schemeClr val="tx1"/>
                </a:solidFill>
              </a:rPr>
              <a:t>مة</a:t>
            </a:r>
            <a:r>
              <a:rPr lang="ar-SA" sz="2400" dirty="0">
                <a:solidFill>
                  <a:schemeClr val="tx1"/>
                </a:solidFill>
              </a:rPr>
              <a:t> بين الموارد </a:t>
            </a:r>
            <a:r>
              <a:rPr lang="ar-SA" sz="2400" dirty="0" err="1">
                <a:solidFill>
                  <a:schemeClr val="tx1"/>
                </a:solidFill>
              </a:rPr>
              <a:t>والإحتياجات</a:t>
            </a:r>
            <a:r>
              <a:rPr lang="ar-SA" sz="2400" dirty="0">
                <a:solidFill>
                  <a:schemeClr val="tx1"/>
                </a:solidFill>
              </a:rPr>
              <a:t>، </a:t>
            </a:r>
            <a:r>
              <a:rPr lang="ar-SA" sz="2400" dirty="0" err="1">
                <a:solidFill>
                  <a:schemeClr val="tx1"/>
                </a:solidFill>
              </a:rPr>
              <a:t>وإختيار</a:t>
            </a:r>
            <a:r>
              <a:rPr lang="ar-SA" sz="2400" dirty="0">
                <a:solidFill>
                  <a:schemeClr val="tx1"/>
                </a:solidFill>
              </a:rPr>
              <a:t> أفضل مسار</a:t>
            </a:r>
            <a:r>
              <a:rPr lang="ar-DZ" sz="2400" dirty="0">
                <a:solidFill>
                  <a:schemeClr val="tx1"/>
                </a:solidFill>
              </a:rPr>
              <a:t>ٍ</a:t>
            </a:r>
            <a:r>
              <a:rPr lang="ar-SA" sz="2400" dirty="0">
                <a:solidFill>
                  <a:schemeClr val="tx1"/>
                </a:solidFill>
              </a:rPr>
              <a:t> للفعل بين مسارات بديلة، ووضع ذلك في شكل خطة وميزانية</a:t>
            </a:r>
            <a:r>
              <a:rPr lang="ar-DZ" sz="2400" dirty="0">
                <a:solidFill>
                  <a:schemeClr val="tx1"/>
                </a:solidFill>
              </a:rPr>
              <a:t>،</a:t>
            </a:r>
            <a:r>
              <a:rPr lang="ar-SA" sz="2400" dirty="0">
                <a:solidFill>
                  <a:schemeClr val="tx1"/>
                </a:solidFill>
              </a:rPr>
              <a:t> لتحقيق أهداف محددة في المستقبل. بمعنى أن</a:t>
            </a:r>
            <a:r>
              <a:rPr lang="ar-DZ" sz="2400" dirty="0">
                <a:solidFill>
                  <a:schemeClr val="tx1"/>
                </a:solidFill>
              </a:rPr>
              <a:t>َّ</a:t>
            </a:r>
            <a:r>
              <a:rPr lang="ar-SA" sz="2400" dirty="0">
                <a:solidFill>
                  <a:schemeClr val="tx1"/>
                </a:solidFill>
              </a:rPr>
              <a:t>  الت</a:t>
            </a:r>
            <a:r>
              <a:rPr lang="ar-DZ" sz="2400" dirty="0">
                <a:solidFill>
                  <a:schemeClr val="tx1"/>
                </a:solidFill>
              </a:rPr>
              <a:t>َّ</a:t>
            </a:r>
            <a:r>
              <a:rPr lang="ar-SA" sz="2400" dirty="0">
                <a:solidFill>
                  <a:schemeClr val="tx1"/>
                </a:solidFill>
              </a:rPr>
              <a:t>خطيط هو مرحلة الت</a:t>
            </a:r>
            <a:r>
              <a:rPr lang="ar-DZ" sz="2400" dirty="0">
                <a:solidFill>
                  <a:schemeClr val="tx1"/>
                </a:solidFill>
              </a:rPr>
              <a:t>َّ</a:t>
            </a:r>
            <a:r>
              <a:rPr lang="ar-SA" sz="2400" dirty="0">
                <a:solidFill>
                  <a:schemeClr val="tx1"/>
                </a:solidFill>
              </a:rPr>
              <a:t>فكير ال</a:t>
            </a:r>
            <a:r>
              <a:rPr lang="ar-DZ" sz="2400" dirty="0">
                <a:solidFill>
                  <a:schemeClr val="tx1"/>
                </a:solidFill>
              </a:rPr>
              <a:t>َّ</a:t>
            </a:r>
            <a:r>
              <a:rPr lang="ar-SA" sz="2400" dirty="0">
                <a:solidFill>
                  <a:schemeClr val="tx1"/>
                </a:solidFill>
              </a:rPr>
              <a:t>تي ت</a:t>
            </a:r>
            <a:r>
              <a:rPr lang="ar-DZ" sz="2400" dirty="0">
                <a:solidFill>
                  <a:schemeClr val="tx1"/>
                </a:solidFill>
              </a:rPr>
              <a:t>َ</a:t>
            </a:r>
            <a:r>
              <a:rPr lang="ar-SA" sz="2400" dirty="0">
                <a:solidFill>
                  <a:schemeClr val="tx1"/>
                </a:solidFill>
              </a:rPr>
              <a:t>سبق ت</a:t>
            </a:r>
            <a:r>
              <a:rPr lang="ar-DZ" sz="2400" dirty="0">
                <a:solidFill>
                  <a:schemeClr val="tx1"/>
                </a:solidFill>
              </a:rPr>
              <a:t>َ</a:t>
            </a:r>
            <a:r>
              <a:rPr lang="ar-SA" sz="2400" dirty="0">
                <a:solidFill>
                  <a:schemeClr val="tx1"/>
                </a:solidFill>
              </a:rPr>
              <a:t>نفيذ أي</a:t>
            </a:r>
            <a:r>
              <a:rPr lang="ar-DZ" sz="2400" dirty="0">
                <a:solidFill>
                  <a:schemeClr val="tx1"/>
                </a:solidFill>
              </a:rPr>
              <a:t>ِّ</a:t>
            </a:r>
            <a:r>
              <a:rPr lang="ar-SA" sz="2400" dirty="0">
                <a:solidFill>
                  <a:schemeClr val="tx1"/>
                </a:solidFill>
              </a:rPr>
              <a:t> عمل</a:t>
            </a:r>
            <a:r>
              <a:rPr lang="ar-DZ" sz="2400" dirty="0">
                <a:solidFill>
                  <a:schemeClr val="tx1"/>
                </a:solidFill>
              </a:rPr>
              <a:t>ٍ</a:t>
            </a:r>
            <a:r>
              <a:rPr lang="ar-SA" sz="2400" dirty="0">
                <a:solidFill>
                  <a:schemeClr val="tx1"/>
                </a:solidFill>
              </a:rPr>
              <a:t> وال</a:t>
            </a:r>
            <a:r>
              <a:rPr lang="ar-DZ" sz="2400" dirty="0">
                <a:solidFill>
                  <a:schemeClr val="tx1"/>
                </a:solidFill>
              </a:rPr>
              <a:t>َّ</a:t>
            </a:r>
            <a:r>
              <a:rPr lang="ar-SA" sz="2400" dirty="0">
                <a:solidFill>
                  <a:schemeClr val="tx1"/>
                </a:solidFill>
              </a:rPr>
              <a:t>تي تنتهي بإعداد خطة عمل.</a:t>
            </a:r>
            <a:endParaRPr lang="fr-FR" sz="2400" dirty="0">
              <a:solidFill>
                <a:schemeClr val="tx1"/>
              </a:solidFill>
            </a:endParaRPr>
          </a:p>
          <a:p>
            <a:pPr algn="just" rtl="1"/>
            <a:r>
              <a:rPr lang="ar-SA" sz="2400" dirty="0">
                <a:solidFill>
                  <a:schemeClr val="tx1"/>
                </a:solidFill>
              </a:rPr>
              <a:t>والتخطيط في أبسط صورة هو العمل أو الإجراء ال</a:t>
            </a:r>
            <a:r>
              <a:rPr lang="ar-DZ" sz="2400" dirty="0">
                <a:solidFill>
                  <a:schemeClr val="tx1"/>
                </a:solidFill>
              </a:rPr>
              <a:t>َّ</a:t>
            </a:r>
            <a:r>
              <a:rPr lang="ar-SA" sz="2400" dirty="0">
                <a:solidFill>
                  <a:schemeClr val="tx1"/>
                </a:solidFill>
              </a:rPr>
              <a:t>ذي يجيب على الأسئلة التالية</a:t>
            </a:r>
            <a:r>
              <a:rPr lang="ar-DZ" sz="2400" dirty="0">
                <a:solidFill>
                  <a:schemeClr val="tx1"/>
                </a:solidFill>
              </a:rPr>
              <a:t>:</a:t>
            </a:r>
          </a:p>
          <a:p>
            <a:pPr algn="just" rtl="1"/>
            <a:endParaRPr lang="fr-FR" sz="2400" dirty="0">
              <a:solidFill>
                <a:schemeClr val="tx1"/>
              </a:solidFill>
            </a:endParaRPr>
          </a:p>
        </p:txBody>
      </p:sp>
      <p:graphicFrame>
        <p:nvGraphicFramePr>
          <p:cNvPr id="9" name="Tableau 8">
            <a:extLst>
              <a:ext uri="{FF2B5EF4-FFF2-40B4-BE49-F238E27FC236}">
                <a16:creationId xmlns:a16="http://schemas.microsoft.com/office/drawing/2014/main" id="{19721182-602F-A125-C514-656800E6E16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3410928"/>
              </p:ext>
            </p:extLst>
          </p:nvPr>
        </p:nvGraphicFramePr>
        <p:xfrm>
          <a:off x="2331482" y="4019251"/>
          <a:ext cx="8128000" cy="2445049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3194327336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3732183682"/>
                    </a:ext>
                  </a:extLst>
                </a:gridCol>
              </a:tblGrid>
              <a:tr h="463849">
                <a:tc>
                  <a:txBody>
                    <a:bodyPr/>
                    <a:lstStyle/>
                    <a:p>
                      <a:pPr algn="r"/>
                      <a:r>
                        <a:rPr lang="ar-SA" sz="2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ما هو العمل المطلوب؟ </a:t>
                      </a:r>
                      <a:endParaRPr lang="fr-FR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DZ" sz="2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fr-FR" sz="2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 </a:t>
                      </a:r>
                      <a:r>
                        <a:rPr lang="ar-DZ" sz="2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20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</a:t>
                      </a:r>
                      <a:r>
                        <a:rPr lang="ar-DZ" sz="2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</a:t>
                      </a:r>
                      <a:r>
                        <a:rPr lang="ar-SA" sz="2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ماذا؟</a:t>
                      </a:r>
                      <a:r>
                        <a:rPr lang="ar-DZ" sz="2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 </a:t>
                      </a:r>
                      <a:r>
                        <a:rPr lang="fr-FR" sz="2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fr-FR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122772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ar-SA" sz="2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لماذا نقوم بهذا العمل؟ </a:t>
                      </a:r>
                      <a:endParaRPr lang="fr-FR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DZ" sz="2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</a:t>
                      </a:r>
                      <a:r>
                        <a:rPr lang="fr-FR" sz="20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Why</a:t>
                      </a:r>
                      <a:r>
                        <a:rPr lang="fr-FR" sz="2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  <a:r>
                        <a:rPr lang="fr-FR" sz="16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</a:t>
                      </a:r>
                      <a:r>
                        <a:rPr lang="ar-SA" sz="2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لماذا؟</a:t>
                      </a:r>
                      <a:r>
                        <a:rPr lang="fr-FR" sz="2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</a:t>
                      </a:r>
                      <a:endParaRPr lang="fr-FR" sz="20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532573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ar-SA" sz="2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كيف نقوم بهذا العمل؟</a:t>
                      </a:r>
                      <a:endParaRPr lang="fr-FR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DZ" sz="2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</a:t>
                      </a:r>
                      <a:r>
                        <a:rPr lang="fr-FR" sz="2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      </a:t>
                      </a:r>
                      <a:r>
                        <a:rPr lang="ar-SA" sz="2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كيف؟</a:t>
                      </a:r>
                      <a:endParaRPr lang="fr-FR" sz="20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7922399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ar-SA" sz="2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من سيقوم بهذا العمل؟</a:t>
                      </a:r>
                      <a:endParaRPr lang="fr-FR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DZ" sz="2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</a:t>
                      </a:r>
                      <a:r>
                        <a:rPr lang="fr-FR" sz="20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Who</a:t>
                      </a:r>
                      <a:r>
                        <a:rPr lang="ar-SA" sz="2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من؟</a:t>
                      </a:r>
                      <a:r>
                        <a:rPr lang="ar-DZ" sz="2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</a:t>
                      </a:r>
                      <a:endParaRPr lang="fr-FR" sz="20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7678074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ar-SA" sz="2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أين يؤد</a:t>
                      </a:r>
                      <a:r>
                        <a:rPr lang="ar-DZ" sz="2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ى</a:t>
                      </a:r>
                      <a:r>
                        <a:rPr lang="ar-SA" sz="2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هذا العمل؟</a:t>
                      </a:r>
                      <a:endParaRPr lang="fr-FR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DZ" sz="2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</a:t>
                      </a:r>
                      <a:r>
                        <a:rPr lang="fr-FR" sz="20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Were</a:t>
                      </a:r>
                      <a:r>
                        <a:rPr lang="fr-FR" sz="2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ar-SA" sz="2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أين؟</a:t>
                      </a:r>
                      <a:r>
                        <a:rPr lang="ar-DZ" sz="2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</a:t>
                      </a:r>
                      <a:endParaRPr lang="fr-FR" sz="20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6090339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ar-SA" sz="2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متى يؤد</a:t>
                      </a:r>
                      <a:r>
                        <a:rPr lang="ar-DZ" sz="2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َ</a:t>
                      </a:r>
                      <a:r>
                        <a:rPr lang="ar-SA" sz="2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ى هذا العمل؟</a:t>
                      </a:r>
                      <a:endParaRPr lang="fr-FR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r-DZ" sz="2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</a:t>
                      </a:r>
                      <a:r>
                        <a:rPr lang="fr-FR" sz="2000" b="1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When</a:t>
                      </a:r>
                      <a:r>
                        <a:rPr lang="ar-SA" sz="2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متى؟</a:t>
                      </a:r>
                      <a:r>
                        <a:rPr lang="ar-DZ" sz="20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</a:t>
                      </a:r>
                      <a:endParaRPr lang="fr-FR" sz="20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8848405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31607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49408"/>
    </mc:Choice>
    <mc:Fallback xmlns="">
      <p:transition advTm="249408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645595-8E16-4C9B-FB7A-50379A196D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87413426-D1AD-F7FD-EF36-14A94F496EBC}"/>
              </a:ext>
            </a:extLst>
          </p:cNvPr>
          <p:cNvSpPr txBox="1"/>
          <p:nvPr/>
        </p:nvSpPr>
        <p:spPr>
          <a:xfrm>
            <a:off x="3854102" y="550371"/>
            <a:ext cx="7189024" cy="5749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ar-DZ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التَّخطيط الإستراتيجي داخل المؤسسة الإعلامية 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352A5F3-594D-2F14-80B1-5D036810F966}"/>
              </a:ext>
            </a:extLst>
          </p:cNvPr>
          <p:cNvSpPr/>
          <p:nvPr/>
        </p:nvSpPr>
        <p:spPr>
          <a:xfrm>
            <a:off x="3127766" y="500900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D2F2500-8F22-298D-F90E-B6B2B94537F3}"/>
              </a:ext>
            </a:extLst>
          </p:cNvPr>
          <p:cNvSpPr txBox="1"/>
          <p:nvPr/>
        </p:nvSpPr>
        <p:spPr>
          <a:xfrm>
            <a:off x="3280304" y="690931"/>
            <a:ext cx="8191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DZ" sz="3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  <a:endParaRPr lang="en-US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1D12D9FA-832C-09C7-6A19-404AE17EEF81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2FAF0E5A-FD41-E75A-4FE6-A291EB31945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1" name="Encre 10">
                <a:extLst>
                  <a:ext uri="{FF2B5EF4-FFF2-40B4-BE49-F238E27FC236}">
                    <a16:creationId xmlns:a16="http://schemas.microsoft.com/office/drawing/2014/main" id="{5534BC19-BE18-81B8-EEF3-2BC5577A5728}"/>
                  </a:ext>
                </a:extLst>
              </p14:cNvPr>
              <p14:cNvContentPartPr/>
              <p14:nvPr/>
            </p14:nvContentPartPr>
            <p14:xfrm>
              <a:off x="7448614" y="3133080"/>
              <a:ext cx="360" cy="360"/>
            </p14:xfrm>
          </p:contentPart>
        </mc:Choice>
        <mc:Fallback xmlns="">
          <p:pic>
            <p:nvPicPr>
              <p:cNvPr id="11" name="Encre 10">
                <a:extLst>
                  <a:ext uri="{FF2B5EF4-FFF2-40B4-BE49-F238E27FC236}">
                    <a16:creationId xmlns:a16="http://schemas.microsoft.com/office/drawing/2014/main" id="{D6F3219A-D779-7F53-94A0-FC9B1EF9C4A9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439614" y="3124440"/>
                <a:ext cx="18000" cy="18000"/>
              </a:xfrm>
              <a:prstGeom prst="rect">
                <a:avLst/>
              </a:prstGeom>
            </p:spPr>
          </p:pic>
        </mc:Fallback>
      </mc:AlternateContent>
      <p:sp>
        <p:nvSpPr>
          <p:cNvPr id="13" name="Rectangle: Rounded Corners 24">
            <a:extLst>
              <a:ext uri="{FF2B5EF4-FFF2-40B4-BE49-F238E27FC236}">
                <a16:creationId xmlns:a16="http://schemas.microsoft.com/office/drawing/2014/main" id="{91B4D0CA-B561-8E60-41C7-A5066DE219A2}"/>
              </a:ext>
            </a:extLst>
          </p:cNvPr>
          <p:cNvSpPr/>
          <p:nvPr/>
        </p:nvSpPr>
        <p:spPr>
          <a:xfrm>
            <a:off x="5248656" y="1594884"/>
            <a:ext cx="6240168" cy="50587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rtl="1"/>
            <a:endParaRPr lang="ar-DZ" sz="2400" dirty="0">
              <a:solidFill>
                <a:schemeClr val="tx1"/>
              </a:solidFill>
            </a:endParaRPr>
          </a:p>
          <a:p>
            <a:pPr algn="just" rtl="1"/>
            <a:endParaRPr lang="ar-DZ" sz="2400" dirty="0">
              <a:solidFill>
                <a:schemeClr val="tx1"/>
              </a:solidFill>
            </a:endParaRPr>
          </a:p>
          <a:p>
            <a:pPr algn="just" rtl="1"/>
            <a:endParaRPr lang="ar-DZ" sz="2400" dirty="0">
              <a:solidFill>
                <a:schemeClr val="tx1"/>
              </a:solidFill>
            </a:endParaRPr>
          </a:p>
          <a:p>
            <a:pPr marL="342900" indent="-342900" algn="just" rtl="1">
              <a:buFont typeface="Wingdings" panose="05000000000000000000" pitchFamily="2" charset="2"/>
              <a:buChar char="q"/>
            </a:pPr>
            <a:r>
              <a:rPr lang="ar-DZ" sz="2400" b="1" dirty="0">
                <a:solidFill>
                  <a:schemeClr val="tx1"/>
                </a:solidFill>
              </a:rPr>
              <a:t>التَّخطيط داخل المؤسَّسة الإعلامية :</a:t>
            </a:r>
          </a:p>
          <a:p>
            <a:pPr algn="just" rtl="1"/>
            <a:r>
              <a:rPr lang="ar-SA" sz="2400" dirty="0">
                <a:solidFill>
                  <a:schemeClr val="tx1"/>
                </a:solidFill>
              </a:rPr>
              <a:t>ع</a:t>
            </a:r>
            <a:r>
              <a:rPr lang="ar-DZ" sz="2400" dirty="0">
                <a:solidFill>
                  <a:schemeClr val="tx1"/>
                </a:solidFill>
              </a:rPr>
              <a:t>َ</a:t>
            </a:r>
            <a:r>
              <a:rPr lang="ar-SA" sz="2400" dirty="0">
                <a:solidFill>
                  <a:schemeClr val="tx1"/>
                </a:solidFill>
              </a:rPr>
              <a:t>ملية إ</a:t>
            </a:r>
            <a:r>
              <a:rPr lang="ar-DZ" sz="2400" dirty="0">
                <a:solidFill>
                  <a:schemeClr val="tx1"/>
                </a:solidFill>
              </a:rPr>
              <a:t>ِ</a:t>
            </a:r>
            <a:r>
              <a:rPr lang="ar-SA" sz="2400" dirty="0" err="1">
                <a:solidFill>
                  <a:schemeClr val="tx1"/>
                </a:solidFill>
              </a:rPr>
              <a:t>رادية</a:t>
            </a:r>
            <a:r>
              <a:rPr lang="ar-SA" sz="2400" dirty="0">
                <a:solidFill>
                  <a:schemeClr val="tx1"/>
                </a:solidFill>
              </a:rPr>
              <a:t> تقـوم بها أجهـزة م</a:t>
            </a:r>
            <a:r>
              <a:rPr lang="ar-DZ" sz="2400" dirty="0">
                <a:solidFill>
                  <a:schemeClr val="tx1"/>
                </a:solidFill>
              </a:rPr>
              <a:t>ُ</a:t>
            </a:r>
            <a:r>
              <a:rPr lang="ar-SA" sz="2400" dirty="0">
                <a:solidFill>
                  <a:schemeClr val="tx1"/>
                </a:solidFill>
              </a:rPr>
              <a:t>تخص</a:t>
            </a:r>
            <a:r>
              <a:rPr lang="ar-DZ" sz="2400" dirty="0">
                <a:solidFill>
                  <a:schemeClr val="tx1"/>
                </a:solidFill>
              </a:rPr>
              <a:t>ِّ</a:t>
            </a:r>
            <a:r>
              <a:rPr lang="ar-SA" sz="2400" dirty="0" err="1">
                <a:solidFill>
                  <a:schemeClr val="tx1"/>
                </a:solidFill>
              </a:rPr>
              <a:t>صة</a:t>
            </a:r>
            <a:r>
              <a:rPr lang="ar-SA" sz="2400" dirty="0">
                <a:solidFill>
                  <a:schemeClr val="tx1"/>
                </a:solidFill>
              </a:rPr>
              <a:t>، وي</a:t>
            </a:r>
            <a:r>
              <a:rPr lang="ar-DZ" sz="2400" dirty="0">
                <a:solidFill>
                  <a:schemeClr val="tx1"/>
                </a:solidFill>
              </a:rPr>
              <a:t>ُ</a:t>
            </a:r>
            <a:r>
              <a:rPr lang="ar-SA" sz="2400" dirty="0">
                <a:solidFill>
                  <a:schemeClr val="tx1"/>
                </a:solidFill>
              </a:rPr>
              <a:t>قصد بها الـت</a:t>
            </a:r>
            <a:r>
              <a:rPr lang="ar-DZ" sz="2400" dirty="0">
                <a:solidFill>
                  <a:schemeClr val="tx1"/>
                </a:solidFill>
              </a:rPr>
              <a:t>َّ</a:t>
            </a:r>
            <a:r>
              <a:rPr lang="ar-SA" sz="2400" dirty="0">
                <a:solidFill>
                  <a:schemeClr val="tx1"/>
                </a:solidFill>
              </a:rPr>
              <a:t>شخيص والت</a:t>
            </a:r>
            <a:r>
              <a:rPr lang="ar-DZ" sz="2400" dirty="0">
                <a:solidFill>
                  <a:schemeClr val="tx1"/>
                </a:solidFill>
              </a:rPr>
              <a:t>َّ</a:t>
            </a:r>
            <a:r>
              <a:rPr lang="ar-SA" sz="2400" dirty="0">
                <a:solidFill>
                  <a:schemeClr val="tx1"/>
                </a:solidFill>
              </a:rPr>
              <a:t>نبـؤ بمستقـبل الت</a:t>
            </a:r>
            <a:r>
              <a:rPr lang="ar-DZ" sz="2400" dirty="0">
                <a:solidFill>
                  <a:schemeClr val="tx1"/>
                </a:solidFill>
              </a:rPr>
              <a:t>ًّ</a:t>
            </a:r>
            <a:r>
              <a:rPr lang="ar-SA" sz="2400" dirty="0">
                <a:solidFill>
                  <a:schemeClr val="tx1"/>
                </a:solidFill>
              </a:rPr>
              <a:t>طور الف</a:t>
            </a:r>
            <a:r>
              <a:rPr lang="ar-DZ" sz="2400" dirty="0">
                <a:solidFill>
                  <a:schemeClr val="tx1"/>
                </a:solidFill>
              </a:rPr>
              <a:t>ِ</a:t>
            </a:r>
            <a:r>
              <a:rPr lang="ar-SA" sz="2400" dirty="0">
                <a:solidFill>
                  <a:schemeClr val="tx1"/>
                </a:solidFill>
              </a:rPr>
              <a:t>كر</a:t>
            </a:r>
            <a:r>
              <a:rPr lang="ar-DZ" sz="2400" dirty="0">
                <a:solidFill>
                  <a:schemeClr val="tx1"/>
                </a:solidFill>
              </a:rPr>
              <a:t>ي</a:t>
            </a:r>
            <a:r>
              <a:rPr lang="ar-SA" sz="2400" dirty="0">
                <a:solidFill>
                  <a:schemeClr val="tx1"/>
                </a:solidFill>
              </a:rPr>
              <a:t> والس</a:t>
            </a:r>
            <a:r>
              <a:rPr lang="ar-DZ" sz="2400" dirty="0">
                <a:solidFill>
                  <a:schemeClr val="tx1"/>
                </a:solidFill>
              </a:rPr>
              <a:t>ُّ</a:t>
            </a:r>
            <a:r>
              <a:rPr lang="ar-SA" sz="2400" dirty="0">
                <a:solidFill>
                  <a:schemeClr val="tx1"/>
                </a:solidFill>
              </a:rPr>
              <a:t>لوك </a:t>
            </a:r>
            <a:r>
              <a:rPr lang="ar-SA" sz="2400" dirty="0" err="1">
                <a:solidFill>
                  <a:schemeClr val="tx1"/>
                </a:solidFill>
              </a:rPr>
              <a:t>الإ</a:t>
            </a:r>
            <a:r>
              <a:rPr lang="ar-DZ" sz="2400" dirty="0">
                <a:solidFill>
                  <a:schemeClr val="tx1"/>
                </a:solidFill>
              </a:rPr>
              <a:t>ِ</a:t>
            </a:r>
            <a:r>
              <a:rPr lang="ar-SA" sz="2400" dirty="0" err="1">
                <a:solidFill>
                  <a:schemeClr val="tx1"/>
                </a:solidFill>
              </a:rPr>
              <a:t>نسانى</a:t>
            </a:r>
            <a:r>
              <a:rPr lang="ar-SA" sz="2400" dirty="0">
                <a:solidFill>
                  <a:schemeClr val="tx1"/>
                </a:solidFill>
              </a:rPr>
              <a:t>، </a:t>
            </a:r>
            <a:r>
              <a:rPr lang="ar-SA" sz="2400" dirty="0" err="1">
                <a:solidFill>
                  <a:schemeClr val="tx1"/>
                </a:solidFill>
              </a:rPr>
              <a:t>وت</a:t>
            </a:r>
            <a:r>
              <a:rPr lang="ar-DZ" sz="2400" dirty="0">
                <a:solidFill>
                  <a:schemeClr val="tx1"/>
                </a:solidFill>
              </a:rPr>
              <a:t>ُ</a:t>
            </a:r>
            <a:r>
              <a:rPr lang="ar-SA" sz="2400" dirty="0">
                <a:solidFill>
                  <a:schemeClr val="tx1"/>
                </a:solidFill>
              </a:rPr>
              <a:t>رك</a:t>
            </a:r>
            <a:r>
              <a:rPr lang="ar-DZ" sz="2400" dirty="0">
                <a:solidFill>
                  <a:schemeClr val="tx1"/>
                </a:solidFill>
              </a:rPr>
              <a:t>ِّ</a:t>
            </a:r>
            <a:r>
              <a:rPr lang="ar-SA" sz="2400" dirty="0">
                <a:solidFill>
                  <a:schemeClr val="tx1"/>
                </a:solidFill>
              </a:rPr>
              <a:t>ز على تحلـيل</a:t>
            </a:r>
            <a:r>
              <a:rPr lang="ar-DZ" sz="2400" dirty="0">
                <a:solidFill>
                  <a:schemeClr val="tx1"/>
                </a:solidFill>
              </a:rPr>
              <a:t>ٍ</a:t>
            </a:r>
            <a:r>
              <a:rPr lang="ar-SA" sz="2400" dirty="0">
                <a:solidFill>
                  <a:schemeClr val="tx1"/>
                </a:solidFill>
              </a:rPr>
              <a:t> د</a:t>
            </a:r>
            <a:r>
              <a:rPr lang="ar-DZ" sz="2400" dirty="0">
                <a:solidFill>
                  <a:schemeClr val="tx1"/>
                </a:solidFill>
              </a:rPr>
              <a:t>َ</a:t>
            </a:r>
            <a:r>
              <a:rPr lang="ar-SA" sz="2400" dirty="0">
                <a:solidFill>
                  <a:schemeClr val="tx1"/>
                </a:solidFill>
              </a:rPr>
              <a:t>قيق ل</a:t>
            </a:r>
            <a:r>
              <a:rPr lang="ar-DZ" sz="2400" dirty="0">
                <a:solidFill>
                  <a:schemeClr val="tx1"/>
                </a:solidFill>
              </a:rPr>
              <a:t>ِ</a:t>
            </a:r>
            <a:r>
              <a:rPr lang="ar-SA" sz="2400" dirty="0">
                <a:solidFill>
                  <a:schemeClr val="tx1"/>
                </a:solidFill>
              </a:rPr>
              <a:t>مسـتوى وع</a:t>
            </a:r>
            <a:r>
              <a:rPr lang="ar-DZ" sz="2400" dirty="0">
                <a:solidFill>
                  <a:schemeClr val="tx1"/>
                </a:solidFill>
              </a:rPr>
              <a:t>يِّ</a:t>
            </a:r>
            <a:r>
              <a:rPr lang="ar-SA" sz="2400" dirty="0">
                <a:solidFill>
                  <a:schemeClr val="tx1"/>
                </a:solidFill>
              </a:rPr>
              <a:t> الن</a:t>
            </a:r>
            <a:r>
              <a:rPr lang="ar-DZ" sz="2400" dirty="0">
                <a:solidFill>
                  <a:schemeClr val="tx1"/>
                </a:solidFill>
              </a:rPr>
              <a:t>َّ</a:t>
            </a:r>
            <a:r>
              <a:rPr lang="ar-SA" sz="2400" dirty="0">
                <a:solidFill>
                  <a:schemeClr val="tx1"/>
                </a:solidFill>
              </a:rPr>
              <a:t>اس ومعارفهم، ومستوى الت</a:t>
            </a:r>
            <a:r>
              <a:rPr lang="ar-DZ" sz="2400" dirty="0">
                <a:solidFill>
                  <a:schemeClr val="tx1"/>
                </a:solidFill>
              </a:rPr>
              <a:t>َّ</a:t>
            </a:r>
            <a:r>
              <a:rPr lang="ar-SA" sz="2400" dirty="0">
                <a:solidFill>
                  <a:schemeClr val="tx1"/>
                </a:solidFill>
              </a:rPr>
              <a:t>طور الاجتماع</a:t>
            </a:r>
            <a:r>
              <a:rPr lang="ar-DZ" sz="2400" dirty="0">
                <a:solidFill>
                  <a:schemeClr val="tx1"/>
                </a:solidFill>
              </a:rPr>
              <a:t>ي،</a:t>
            </a:r>
            <a:r>
              <a:rPr lang="ar-SA" sz="2400" dirty="0">
                <a:solidFill>
                  <a:schemeClr val="tx1"/>
                </a:solidFill>
              </a:rPr>
              <a:t> بهـدف خ</a:t>
            </a:r>
            <a:r>
              <a:rPr lang="ar-DZ" sz="2400" dirty="0">
                <a:solidFill>
                  <a:schemeClr val="tx1"/>
                </a:solidFill>
              </a:rPr>
              <a:t>َ</a:t>
            </a:r>
            <a:r>
              <a:rPr lang="ar-SA" sz="2400" dirty="0">
                <a:solidFill>
                  <a:schemeClr val="tx1"/>
                </a:solidFill>
              </a:rPr>
              <a:t>لق الت</a:t>
            </a:r>
            <a:r>
              <a:rPr lang="ar-DZ" sz="2400" dirty="0">
                <a:solidFill>
                  <a:schemeClr val="tx1"/>
                </a:solidFill>
              </a:rPr>
              <a:t>َّ</a:t>
            </a:r>
            <a:r>
              <a:rPr lang="ar-SA" sz="2400" dirty="0">
                <a:solidFill>
                  <a:schemeClr val="tx1"/>
                </a:solidFill>
              </a:rPr>
              <a:t>هيئة الف</a:t>
            </a:r>
            <a:r>
              <a:rPr lang="ar-DZ" sz="2400" dirty="0">
                <a:solidFill>
                  <a:schemeClr val="tx1"/>
                </a:solidFill>
              </a:rPr>
              <a:t>ِّ</a:t>
            </a:r>
            <a:r>
              <a:rPr lang="ar-SA" sz="2400" dirty="0">
                <a:solidFill>
                  <a:schemeClr val="tx1"/>
                </a:solidFill>
              </a:rPr>
              <a:t>كرية الم</a:t>
            </a:r>
            <a:r>
              <a:rPr lang="ar-DZ" sz="2400" dirty="0">
                <a:solidFill>
                  <a:schemeClr val="tx1"/>
                </a:solidFill>
              </a:rPr>
              <a:t>ُ</a:t>
            </a:r>
            <a:r>
              <a:rPr lang="ar-SA" sz="2400" dirty="0">
                <a:solidFill>
                  <a:schemeClr val="tx1"/>
                </a:solidFill>
              </a:rPr>
              <a:t>سبقة الضرورية للمؤسسات الإعلامية </a:t>
            </a:r>
            <a:r>
              <a:rPr lang="ar-SA" sz="2400" dirty="0" err="1">
                <a:solidFill>
                  <a:schemeClr val="tx1"/>
                </a:solidFill>
              </a:rPr>
              <a:t>أولا،ً</a:t>
            </a:r>
            <a:r>
              <a:rPr lang="ar-SA" sz="2400" dirty="0">
                <a:solidFill>
                  <a:schemeClr val="tx1"/>
                </a:solidFill>
              </a:rPr>
              <a:t> وعن الب</a:t>
            </a:r>
            <a:r>
              <a:rPr lang="ar-DZ" sz="2400" dirty="0">
                <a:solidFill>
                  <a:schemeClr val="tx1"/>
                </a:solidFill>
              </a:rPr>
              <a:t>ِ</a:t>
            </a:r>
            <a:r>
              <a:rPr lang="ar-SA" sz="2400" dirty="0">
                <a:solidFill>
                  <a:schemeClr val="tx1"/>
                </a:solidFill>
              </a:rPr>
              <a:t>ناء </a:t>
            </a:r>
            <a:r>
              <a:rPr lang="ar-SA" sz="2400" dirty="0" err="1">
                <a:solidFill>
                  <a:schemeClr val="tx1"/>
                </a:solidFill>
              </a:rPr>
              <a:t>الإ</a:t>
            </a:r>
            <a:r>
              <a:rPr lang="ar-DZ" sz="2400" dirty="0">
                <a:solidFill>
                  <a:schemeClr val="tx1"/>
                </a:solidFill>
              </a:rPr>
              <a:t>ِ</a:t>
            </a:r>
            <a:r>
              <a:rPr lang="ar-SA" sz="2400" dirty="0" err="1">
                <a:solidFill>
                  <a:schemeClr val="tx1"/>
                </a:solidFill>
              </a:rPr>
              <a:t>جتماع</a:t>
            </a:r>
            <a:r>
              <a:rPr lang="ar-DZ" sz="2400" dirty="0">
                <a:solidFill>
                  <a:schemeClr val="tx1"/>
                </a:solidFill>
              </a:rPr>
              <a:t>ي</a:t>
            </a:r>
            <a:r>
              <a:rPr lang="ar-SA" sz="2400" dirty="0">
                <a:solidFill>
                  <a:schemeClr val="tx1"/>
                </a:solidFill>
              </a:rPr>
              <a:t> الجديد ف</a:t>
            </a:r>
            <a:r>
              <a:rPr lang="ar-DZ" sz="2400" dirty="0">
                <a:solidFill>
                  <a:schemeClr val="tx1"/>
                </a:solidFill>
              </a:rPr>
              <a:t>ي</a:t>
            </a:r>
            <a:r>
              <a:rPr lang="ar-SA" sz="2400" dirty="0">
                <a:solidFill>
                  <a:schemeClr val="tx1"/>
                </a:solidFill>
              </a:rPr>
              <a:t> وع</a:t>
            </a:r>
            <a:r>
              <a:rPr lang="ar-DZ" sz="2400" dirty="0">
                <a:solidFill>
                  <a:schemeClr val="tx1"/>
                </a:solidFill>
              </a:rPr>
              <a:t>يِّ</a:t>
            </a:r>
            <a:r>
              <a:rPr lang="ar-SA" sz="2400" dirty="0">
                <a:solidFill>
                  <a:schemeClr val="tx1"/>
                </a:solidFill>
              </a:rPr>
              <a:t> الجماهير ثاني</a:t>
            </a:r>
            <a:r>
              <a:rPr lang="ar-DZ" sz="2400" dirty="0">
                <a:solidFill>
                  <a:schemeClr val="tx1"/>
                </a:solidFill>
              </a:rPr>
              <a:t>ً</a:t>
            </a:r>
            <a:r>
              <a:rPr lang="ar-SA" sz="2400" dirty="0">
                <a:solidFill>
                  <a:schemeClr val="tx1"/>
                </a:solidFill>
              </a:rPr>
              <a:t>ا.</a:t>
            </a:r>
            <a:endParaRPr lang="ar-DZ" sz="2400" dirty="0">
              <a:solidFill>
                <a:schemeClr val="tx1"/>
              </a:solidFill>
            </a:endParaRPr>
          </a:p>
          <a:p>
            <a:pPr algn="just" rtl="1"/>
            <a:r>
              <a:rPr lang="ar-SA" sz="2400" dirty="0">
                <a:solidFill>
                  <a:schemeClr val="tx1"/>
                </a:solidFill>
              </a:rPr>
              <a:t>أ</a:t>
            </a:r>
            <a:r>
              <a:rPr lang="ar-DZ" sz="2400" dirty="0">
                <a:solidFill>
                  <a:schemeClr val="tx1"/>
                </a:solidFill>
              </a:rPr>
              <a:t>َ</a:t>
            </a:r>
            <a:r>
              <a:rPr lang="ar-SA" sz="2400" dirty="0">
                <a:solidFill>
                  <a:schemeClr val="tx1"/>
                </a:solidFill>
              </a:rPr>
              <a:t>د</a:t>
            </a:r>
            <a:r>
              <a:rPr lang="ar-DZ" sz="2400" dirty="0">
                <a:solidFill>
                  <a:schemeClr val="tx1"/>
                </a:solidFill>
              </a:rPr>
              <a:t>َ</a:t>
            </a:r>
            <a:r>
              <a:rPr lang="ar-SA" sz="2400" dirty="0">
                <a:solidFill>
                  <a:schemeClr val="tx1"/>
                </a:solidFill>
              </a:rPr>
              <a:t>ق</a:t>
            </a:r>
            <a:r>
              <a:rPr lang="ar-DZ" sz="2400" dirty="0">
                <a:solidFill>
                  <a:schemeClr val="tx1"/>
                </a:solidFill>
              </a:rPr>
              <a:t>ُّ</a:t>
            </a:r>
            <a:r>
              <a:rPr lang="ar-SA" sz="2400" dirty="0">
                <a:solidFill>
                  <a:schemeClr val="tx1"/>
                </a:solidFill>
              </a:rPr>
              <a:t> الت</a:t>
            </a:r>
            <a:r>
              <a:rPr lang="ar-DZ" sz="2400" dirty="0">
                <a:solidFill>
                  <a:schemeClr val="tx1"/>
                </a:solidFill>
              </a:rPr>
              <a:t>َّ</a:t>
            </a:r>
            <a:r>
              <a:rPr lang="ar-SA" sz="2400" dirty="0" err="1">
                <a:solidFill>
                  <a:schemeClr val="tx1"/>
                </a:solidFill>
              </a:rPr>
              <a:t>عاريف</a:t>
            </a:r>
            <a:r>
              <a:rPr lang="ar-SA" sz="2400" dirty="0">
                <a:solidFill>
                  <a:schemeClr val="tx1"/>
                </a:solidFill>
              </a:rPr>
              <a:t> وأش</a:t>
            </a:r>
            <a:r>
              <a:rPr lang="ar-DZ" sz="2400" dirty="0">
                <a:solidFill>
                  <a:schemeClr val="tx1"/>
                </a:solidFill>
              </a:rPr>
              <a:t>ْ</a:t>
            </a:r>
            <a:r>
              <a:rPr lang="ar-SA" sz="2400" dirty="0">
                <a:solidFill>
                  <a:schemeClr val="tx1"/>
                </a:solidFill>
              </a:rPr>
              <a:t>ملها تعريف الخ</a:t>
            </a:r>
            <a:r>
              <a:rPr lang="ar-DZ" sz="2400" dirty="0">
                <a:solidFill>
                  <a:schemeClr val="tx1"/>
                </a:solidFill>
              </a:rPr>
              <a:t>َ</a:t>
            </a:r>
            <a:r>
              <a:rPr lang="ar-SA" sz="2400" dirty="0">
                <a:solidFill>
                  <a:schemeClr val="tx1"/>
                </a:solidFill>
              </a:rPr>
              <a:t>بير الإعلامي </a:t>
            </a:r>
            <a:r>
              <a:rPr lang="ar-DZ" sz="2400" dirty="0">
                <a:solidFill>
                  <a:schemeClr val="tx1"/>
                </a:solidFill>
              </a:rPr>
              <a:t>"</a:t>
            </a:r>
            <a:r>
              <a:rPr lang="ar-SA" sz="2400" dirty="0">
                <a:solidFill>
                  <a:schemeClr val="tx1"/>
                </a:solidFill>
              </a:rPr>
              <a:t>سعد لبيب</a:t>
            </a:r>
            <a:r>
              <a:rPr lang="ar-DZ" sz="2400" dirty="0">
                <a:solidFill>
                  <a:schemeClr val="tx1"/>
                </a:solidFill>
              </a:rPr>
              <a:t>"</a:t>
            </a:r>
            <a:r>
              <a:rPr lang="ar-SA" sz="2400" dirty="0">
                <a:solidFill>
                  <a:schemeClr val="tx1"/>
                </a:solidFill>
              </a:rPr>
              <a:t> للتخطيط الإعلامي بـأن</a:t>
            </a:r>
            <a:r>
              <a:rPr lang="ar-DZ" sz="2400" dirty="0">
                <a:solidFill>
                  <a:schemeClr val="tx1"/>
                </a:solidFill>
              </a:rPr>
              <a:t>َّ</a:t>
            </a:r>
            <a:r>
              <a:rPr lang="ar-SA" sz="2400" dirty="0">
                <a:solidFill>
                  <a:schemeClr val="tx1"/>
                </a:solidFill>
              </a:rPr>
              <a:t>ه: توظـيـف</a:t>
            </a:r>
            <a:r>
              <a:rPr lang="ar-DZ" sz="2400" dirty="0">
                <a:solidFill>
                  <a:schemeClr val="tx1"/>
                </a:solidFill>
              </a:rPr>
              <a:t>ُ</a:t>
            </a:r>
            <a:r>
              <a:rPr lang="ar-SA" sz="2400" dirty="0">
                <a:solidFill>
                  <a:schemeClr val="tx1"/>
                </a:solidFill>
              </a:rPr>
              <a:t> الإمكانيات البـشرية والمادية الم</a:t>
            </a:r>
            <a:r>
              <a:rPr lang="ar-DZ" sz="2400" dirty="0">
                <a:solidFill>
                  <a:schemeClr val="tx1"/>
                </a:solidFill>
              </a:rPr>
              <a:t>ُ</a:t>
            </a:r>
            <a:r>
              <a:rPr lang="ar-SA" sz="2400" dirty="0" err="1">
                <a:solidFill>
                  <a:schemeClr val="tx1"/>
                </a:solidFill>
              </a:rPr>
              <a:t>تـاحة</a:t>
            </a:r>
            <a:r>
              <a:rPr lang="ar-SA" sz="2400" dirty="0">
                <a:solidFill>
                  <a:schemeClr val="tx1"/>
                </a:solidFill>
              </a:rPr>
              <a:t> أو الّ</a:t>
            </a:r>
            <a:r>
              <a:rPr lang="ar-DZ" sz="2400" dirty="0">
                <a:solidFill>
                  <a:schemeClr val="tx1"/>
                </a:solidFill>
              </a:rPr>
              <a:t>َ</a:t>
            </a:r>
            <a:r>
              <a:rPr lang="ar-SA" sz="2400" dirty="0">
                <a:solidFill>
                  <a:schemeClr val="tx1"/>
                </a:solidFill>
              </a:rPr>
              <a:t>ت</a:t>
            </a:r>
            <a:r>
              <a:rPr lang="ar-DZ" sz="2400" dirty="0">
                <a:solidFill>
                  <a:schemeClr val="tx1"/>
                </a:solidFill>
              </a:rPr>
              <a:t>ي</a:t>
            </a:r>
            <a:r>
              <a:rPr lang="ar-SA" sz="2400" dirty="0">
                <a:solidFill>
                  <a:schemeClr val="tx1"/>
                </a:solidFill>
              </a:rPr>
              <a:t> يمكن أن ت</a:t>
            </a:r>
            <a:r>
              <a:rPr lang="ar-DZ" sz="2400" dirty="0">
                <a:solidFill>
                  <a:schemeClr val="tx1"/>
                </a:solidFill>
              </a:rPr>
              <a:t>ُ</a:t>
            </a:r>
            <a:r>
              <a:rPr lang="ar-SA" sz="2400" dirty="0">
                <a:solidFill>
                  <a:schemeClr val="tx1"/>
                </a:solidFill>
              </a:rPr>
              <a:t>تاح خلال سنوات الخ</a:t>
            </a:r>
            <a:r>
              <a:rPr lang="ar-DZ" sz="2400" dirty="0">
                <a:solidFill>
                  <a:schemeClr val="tx1"/>
                </a:solidFill>
              </a:rPr>
              <a:t>ُّ</a:t>
            </a:r>
            <a:r>
              <a:rPr lang="ar-SA" sz="2400" dirty="0" err="1">
                <a:solidFill>
                  <a:schemeClr val="tx1"/>
                </a:solidFill>
              </a:rPr>
              <a:t>طـة</a:t>
            </a:r>
            <a:r>
              <a:rPr lang="ar-SA" sz="2400" dirty="0">
                <a:solidFill>
                  <a:schemeClr val="tx1"/>
                </a:solidFill>
              </a:rPr>
              <a:t>، من أجـل تـحقـيــق أهداف معينـة، </a:t>
            </a:r>
            <a:r>
              <a:rPr lang="ar-SA" sz="2400" dirty="0" err="1">
                <a:solidFill>
                  <a:schemeClr val="tx1"/>
                </a:solidFill>
              </a:rPr>
              <a:t>فى</a:t>
            </a:r>
            <a:r>
              <a:rPr lang="ar-SA" sz="2400" dirty="0">
                <a:solidFill>
                  <a:schemeClr val="tx1"/>
                </a:solidFill>
              </a:rPr>
              <a:t> إ</a:t>
            </a:r>
            <a:r>
              <a:rPr lang="ar-DZ" sz="2400" dirty="0">
                <a:solidFill>
                  <a:schemeClr val="tx1"/>
                </a:solidFill>
              </a:rPr>
              <a:t>ِ</a:t>
            </a:r>
            <a:r>
              <a:rPr lang="ar-SA" sz="2400" dirty="0">
                <a:solidFill>
                  <a:schemeClr val="tx1"/>
                </a:solidFill>
              </a:rPr>
              <a:t>طار السيـاسة الإعلامي</a:t>
            </a:r>
            <a:r>
              <a:rPr lang="ar-DZ" sz="2400" dirty="0">
                <a:solidFill>
                  <a:schemeClr val="tx1"/>
                </a:solidFill>
              </a:rPr>
              <a:t>ة</a:t>
            </a:r>
            <a:r>
              <a:rPr lang="ar-SA" sz="2400" dirty="0">
                <a:solidFill>
                  <a:schemeClr val="tx1"/>
                </a:solidFill>
              </a:rPr>
              <a:t> أو </a:t>
            </a:r>
            <a:r>
              <a:rPr lang="ar-SA" sz="2400" dirty="0" err="1">
                <a:solidFill>
                  <a:schemeClr val="tx1"/>
                </a:solidFill>
              </a:rPr>
              <a:t>الإتصالية</a:t>
            </a:r>
            <a:r>
              <a:rPr lang="ar-SA" sz="2400" dirty="0">
                <a:solidFill>
                  <a:schemeClr val="tx1"/>
                </a:solidFill>
              </a:rPr>
              <a:t>، مع </a:t>
            </a:r>
            <a:r>
              <a:rPr lang="ar-SA" sz="2400" dirty="0" err="1">
                <a:solidFill>
                  <a:schemeClr val="tx1"/>
                </a:solidFill>
              </a:rPr>
              <a:t>الإ</a:t>
            </a:r>
            <a:r>
              <a:rPr lang="ar-DZ" sz="2400" dirty="0">
                <a:solidFill>
                  <a:schemeClr val="tx1"/>
                </a:solidFill>
              </a:rPr>
              <a:t>ِ</a:t>
            </a:r>
            <a:r>
              <a:rPr lang="ar-SA" sz="2400" dirty="0" err="1">
                <a:solidFill>
                  <a:schemeClr val="tx1"/>
                </a:solidFill>
              </a:rPr>
              <a:t>ستخدام</a:t>
            </a:r>
            <a:r>
              <a:rPr lang="ar-SA" sz="2400" dirty="0">
                <a:solidFill>
                  <a:schemeClr val="tx1"/>
                </a:solidFill>
              </a:rPr>
              <a:t> </a:t>
            </a:r>
            <a:r>
              <a:rPr lang="ar-SA" sz="2400" dirty="0" err="1">
                <a:solidFill>
                  <a:schemeClr val="tx1"/>
                </a:solidFill>
              </a:rPr>
              <a:t>الأ</a:t>
            </a:r>
            <a:r>
              <a:rPr lang="ar-DZ" sz="2400" dirty="0">
                <a:solidFill>
                  <a:schemeClr val="tx1"/>
                </a:solidFill>
              </a:rPr>
              <a:t>َ</a:t>
            </a:r>
            <a:r>
              <a:rPr lang="ar-SA" sz="2400" dirty="0">
                <a:solidFill>
                  <a:schemeClr val="tx1"/>
                </a:solidFill>
              </a:rPr>
              <a:t>مثل لهذه الإمكانيات</a:t>
            </a:r>
            <a:r>
              <a:rPr lang="fr-FR" sz="2400" dirty="0">
                <a:solidFill>
                  <a:schemeClr val="tx1"/>
                </a:solidFill>
              </a:rPr>
              <a:t>.</a:t>
            </a:r>
          </a:p>
          <a:p>
            <a:pPr algn="just" rtl="1"/>
            <a:endParaRPr lang="ar-DZ" sz="2400" dirty="0">
              <a:solidFill>
                <a:schemeClr val="tx1"/>
              </a:solidFill>
            </a:endParaRPr>
          </a:p>
          <a:p>
            <a:pPr algn="just" rtl="1"/>
            <a:endParaRPr lang="ar-DZ" sz="2400" dirty="0">
              <a:solidFill>
                <a:schemeClr val="tx1"/>
              </a:solidFill>
            </a:endParaRPr>
          </a:p>
          <a:p>
            <a:pPr algn="just" rtl="1"/>
            <a:endParaRPr lang="fr-FR" sz="2400" dirty="0">
              <a:solidFill>
                <a:schemeClr val="tx1"/>
              </a:solidFill>
            </a:endParaRPr>
          </a:p>
        </p:txBody>
      </p:sp>
      <p:pic>
        <p:nvPicPr>
          <p:cNvPr id="2" name="Picture Placeholder 4">
            <a:extLst>
              <a:ext uri="{FF2B5EF4-FFF2-40B4-BE49-F238E27FC236}">
                <a16:creationId xmlns:a16="http://schemas.microsoft.com/office/drawing/2014/main" id="{5BAE532E-94FE-1182-80B9-CFD7EE3620E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>
            <a:fillRect/>
          </a:stretch>
        </p:blipFill>
        <p:spPr>
          <a:xfrm>
            <a:off x="594958" y="2301410"/>
            <a:ext cx="4510123" cy="34768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73602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9408"/>
    </mc:Choice>
    <mc:Fallback xmlns="">
      <p:transition advTm="249408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D19863-1382-6DC9-F07D-699801D47B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807077E6-F230-C816-DCFE-0893B3EB791E}"/>
              </a:ext>
            </a:extLst>
          </p:cNvPr>
          <p:cNvSpPr/>
          <p:nvPr/>
        </p:nvSpPr>
        <p:spPr>
          <a:xfrm>
            <a:off x="4146698" y="546620"/>
            <a:ext cx="1022990" cy="90869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F8883B6E-E9AE-3970-E7F2-D467A3E3CCBA}"/>
              </a:ext>
            </a:extLst>
          </p:cNvPr>
          <p:cNvSpPr txBox="1"/>
          <p:nvPr/>
        </p:nvSpPr>
        <p:spPr>
          <a:xfrm>
            <a:off x="4051004" y="734551"/>
            <a:ext cx="11824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DZ" sz="3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  <a:endParaRPr lang="en-US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4F54F702-9C91-0F7F-0F04-19E93A80D8B5}"/>
              </a:ext>
            </a:extLst>
          </p:cNvPr>
          <p:cNvSpPr/>
          <p:nvPr/>
        </p:nvSpPr>
        <p:spPr>
          <a:xfrm>
            <a:off x="2282731" y="490403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BB866451-1BC3-7190-B760-D0F81225722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1" name="Encre 10">
                <a:extLst>
                  <a:ext uri="{FF2B5EF4-FFF2-40B4-BE49-F238E27FC236}">
                    <a16:creationId xmlns:a16="http://schemas.microsoft.com/office/drawing/2014/main" id="{ECBDF7F1-8E61-5E4E-EB69-44F6308CAF46}"/>
                  </a:ext>
                </a:extLst>
              </p14:cNvPr>
              <p14:cNvContentPartPr/>
              <p14:nvPr/>
            </p14:nvContentPartPr>
            <p14:xfrm>
              <a:off x="7448614" y="3133080"/>
              <a:ext cx="360" cy="360"/>
            </p14:xfrm>
          </p:contentPart>
        </mc:Choice>
        <mc:Fallback xmlns="">
          <p:pic>
            <p:nvPicPr>
              <p:cNvPr id="11" name="Encre 10">
                <a:extLst>
                  <a:ext uri="{FF2B5EF4-FFF2-40B4-BE49-F238E27FC236}">
                    <a16:creationId xmlns:a16="http://schemas.microsoft.com/office/drawing/2014/main" id="{ECBDF7F1-8E61-5E4E-EB69-44F6308CAF46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439614" y="3124440"/>
                <a:ext cx="18000" cy="18000"/>
              </a:xfrm>
              <a:prstGeom prst="rect">
                <a:avLst/>
              </a:prstGeom>
            </p:spPr>
          </p:pic>
        </mc:Fallback>
      </mc:AlternateContent>
      <p:sp>
        <p:nvSpPr>
          <p:cNvPr id="15" name="TextBox 47">
            <a:extLst>
              <a:ext uri="{FF2B5EF4-FFF2-40B4-BE49-F238E27FC236}">
                <a16:creationId xmlns:a16="http://schemas.microsoft.com/office/drawing/2014/main" id="{A65FFC41-55F1-CC1D-986F-BB824C97A94A}"/>
              </a:ext>
            </a:extLst>
          </p:cNvPr>
          <p:cNvSpPr txBox="1"/>
          <p:nvPr/>
        </p:nvSpPr>
        <p:spPr>
          <a:xfrm>
            <a:off x="5169688" y="645264"/>
            <a:ext cx="6068926" cy="5749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ar-DZ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التخطيط الاستراتيجي داخل المؤسسة الإعلامية 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F3BD262F-4B30-1B67-D137-5BA2FBF5AFBD}"/>
              </a:ext>
            </a:extLst>
          </p:cNvPr>
          <p:cNvSpPr txBox="1"/>
          <p:nvPr/>
        </p:nvSpPr>
        <p:spPr>
          <a:xfrm>
            <a:off x="733763" y="1579311"/>
            <a:ext cx="11110907" cy="39391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 rtl="1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ar-SA" sz="2400" b="1" kern="100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الت</a:t>
            </a:r>
            <a:r>
              <a:rPr lang="ar-DZ" sz="2400" b="1" kern="100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b="1" kern="100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خطيط ال</a:t>
            </a:r>
            <a:r>
              <a:rPr lang="ar-DZ" sz="2400" b="1" kern="100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إِ</a:t>
            </a:r>
            <a:r>
              <a:rPr lang="ar-SA" sz="2400" b="1" kern="100" dirty="0" err="1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ستراتيجي</a:t>
            </a:r>
            <a:r>
              <a:rPr lang="ar-SA" sz="2400" b="1" kern="100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للمضمون الإعلامي</a:t>
            </a:r>
            <a:r>
              <a:rPr lang="fr-FR" sz="2400" b="1" kern="100" dirty="0">
                <a:solidFill>
                  <a:srgbClr val="C0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  <a:buNone/>
            </a:pP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ختلف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معنى  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خطيط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الإ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ستراتيجي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بصورة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ٍ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عامة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ٍ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من ش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خص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ٍ 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لآخر، أو من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منظ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لأخرى، أو من بلد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ٍ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لآخر ومن مكتبة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ٍ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لأخرى، وما ي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مكن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الإ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عتماد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عليه في 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خطيط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الإ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ستراتيجي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والت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مييز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بين مؤسسة وأخرى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هو تحديد ه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ويتها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عن طريق الر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ُّ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ؤية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والر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سالة والقيم والأهداف الخاص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ة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بالمؤس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سة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A" sz="2400" dirty="0"/>
              <a:t>وهذه المحاور الث</a:t>
            </a:r>
            <a:r>
              <a:rPr lang="ar-DZ" sz="2400" dirty="0"/>
              <a:t>َّ</a:t>
            </a:r>
            <a:r>
              <a:rPr lang="ar-SA" sz="2400" dirty="0" err="1"/>
              <a:t>لاثة</a:t>
            </a:r>
            <a:r>
              <a:rPr lang="ar-SA" sz="2400" dirty="0"/>
              <a:t> ت</a:t>
            </a:r>
            <a:r>
              <a:rPr lang="ar-DZ" sz="2400" dirty="0"/>
              <a:t>َ</a:t>
            </a:r>
            <a:r>
              <a:rPr lang="ar-SA" sz="2400" dirty="0"/>
              <a:t>قودنا إلى تحديد عناصر الخط</a:t>
            </a:r>
            <a:r>
              <a:rPr lang="ar-DZ" sz="2400" dirty="0"/>
              <a:t>َّ</a:t>
            </a:r>
            <a:r>
              <a:rPr lang="ar-SA" sz="2400" dirty="0"/>
              <a:t>ة الإستراتيجية، وهي الت</a:t>
            </a:r>
            <a:r>
              <a:rPr lang="ar-DZ" sz="2400" dirty="0"/>
              <a:t>َّ</a:t>
            </a:r>
            <a:r>
              <a:rPr lang="ar-SA" sz="2400" dirty="0"/>
              <a:t>عرف على الأهداف الرئيسية </a:t>
            </a:r>
            <a:r>
              <a:rPr lang="ar-SA" sz="2400" dirty="0" err="1"/>
              <a:t>للمؤس</a:t>
            </a:r>
            <a:r>
              <a:rPr lang="ar-DZ" sz="2400" dirty="0"/>
              <a:t>َّ</a:t>
            </a:r>
            <a:r>
              <a:rPr lang="ar-SA" sz="2400" dirty="0" err="1"/>
              <a:t>سة</a:t>
            </a:r>
            <a:r>
              <a:rPr lang="ar-SA" sz="2400" dirty="0"/>
              <a:t>، ومن ث</a:t>
            </a:r>
            <a:r>
              <a:rPr lang="ar-DZ" sz="2400" dirty="0"/>
              <a:t>َ</a:t>
            </a:r>
            <a:r>
              <a:rPr lang="ar-SA" sz="2400" dirty="0"/>
              <a:t>مّ</a:t>
            </a:r>
            <a:r>
              <a:rPr lang="ar-DZ" sz="2400" dirty="0"/>
              <a:t>َ</a:t>
            </a:r>
            <a:r>
              <a:rPr lang="ar-SA" sz="2400" dirty="0"/>
              <a:t> الت</a:t>
            </a:r>
            <a:r>
              <a:rPr lang="ar-DZ" sz="2400" dirty="0"/>
              <a:t>َّ</a:t>
            </a:r>
            <a:r>
              <a:rPr lang="ar-SA" sz="2400" dirty="0"/>
              <a:t>عرف على الس</a:t>
            </a:r>
            <a:r>
              <a:rPr lang="ar-DZ" sz="2400" dirty="0"/>
              <a:t>ِ</a:t>
            </a:r>
            <a:r>
              <a:rPr lang="ar-SA" sz="2400" dirty="0" err="1"/>
              <a:t>ياسيات</a:t>
            </a:r>
            <a:r>
              <a:rPr lang="ar-SA" sz="2400" dirty="0"/>
              <a:t> والص</a:t>
            </a:r>
            <a:r>
              <a:rPr lang="ar-DZ" sz="2400" dirty="0"/>
              <a:t>َ</a:t>
            </a:r>
            <a:r>
              <a:rPr lang="ar-SA" sz="2400" dirty="0" err="1"/>
              <a:t>لاحيات</a:t>
            </a:r>
            <a:r>
              <a:rPr lang="ar-SA" sz="2400" dirty="0"/>
              <a:t> الم</a:t>
            </a:r>
            <a:r>
              <a:rPr lang="ar-DZ" sz="2400" dirty="0"/>
              <a:t>َ</a:t>
            </a:r>
            <a:r>
              <a:rPr lang="ar-SA" sz="2400" dirty="0" err="1"/>
              <a:t>منوحة</a:t>
            </a:r>
            <a:r>
              <a:rPr lang="ar-SA" sz="2400" dirty="0"/>
              <a:t> لها، وأخير</a:t>
            </a:r>
            <a:r>
              <a:rPr lang="ar-DZ" sz="2400" dirty="0"/>
              <a:t>ً</a:t>
            </a:r>
            <a:r>
              <a:rPr lang="ar-SA" sz="2400" dirty="0"/>
              <a:t>ا وضع</a:t>
            </a:r>
            <a:r>
              <a:rPr lang="ar-DZ" sz="2400" dirty="0"/>
              <a:t>ُ</a:t>
            </a:r>
            <a:r>
              <a:rPr lang="ar-SA" sz="2400" dirty="0"/>
              <a:t> البرامج والأليات ال</a:t>
            </a:r>
            <a:r>
              <a:rPr lang="ar-DZ" sz="2400" dirty="0"/>
              <a:t>َّ</a:t>
            </a:r>
            <a:r>
              <a:rPr lang="ar-SA" sz="2400" dirty="0"/>
              <a:t>تي من</a:t>
            </a:r>
            <a:r>
              <a:rPr lang="ar-DZ" sz="2400" dirty="0"/>
              <a:t>َ</a:t>
            </a:r>
            <a:r>
              <a:rPr lang="ar-SA" sz="2400" dirty="0"/>
              <a:t> الم</a:t>
            </a:r>
            <a:r>
              <a:rPr lang="ar-DZ" sz="2400" dirty="0"/>
              <a:t>ُ</a:t>
            </a:r>
            <a:r>
              <a:rPr lang="ar-SA" sz="2400" dirty="0"/>
              <a:t>مكن الت</a:t>
            </a:r>
            <a:r>
              <a:rPr lang="ar-DZ" sz="2400" dirty="0"/>
              <a:t>َّ</a:t>
            </a:r>
            <a:r>
              <a:rPr lang="ar-SA" sz="2400" dirty="0"/>
              <a:t>عامل معها بكفاءة</a:t>
            </a:r>
            <a:r>
              <a:rPr lang="ar-DZ" sz="2400" dirty="0"/>
              <a:t>ٍ</a:t>
            </a:r>
            <a:r>
              <a:rPr lang="ar-SA" sz="2400" dirty="0"/>
              <a:t> عالية</a:t>
            </a:r>
            <a:r>
              <a:rPr lang="ar-DZ" sz="2400" dirty="0"/>
              <a:t>ٍ</a:t>
            </a:r>
            <a:r>
              <a:rPr lang="ar-SA" sz="2400" dirty="0"/>
              <a:t> لتحقيق أهداف</a:t>
            </a:r>
            <a:r>
              <a:rPr lang="ar-DZ" sz="2400" dirty="0"/>
              <a:t>ِ</a:t>
            </a:r>
            <a:r>
              <a:rPr lang="ar-SA" sz="2400" dirty="0"/>
              <a:t> الت</a:t>
            </a:r>
            <a:r>
              <a:rPr lang="ar-DZ" sz="2400" dirty="0"/>
              <a:t>َّ</a:t>
            </a:r>
            <a:r>
              <a:rPr lang="ar-SA" sz="2400" dirty="0"/>
              <a:t>خطيط الإستراتيجي، وبالت</a:t>
            </a:r>
            <a:r>
              <a:rPr lang="ar-DZ" sz="2400" dirty="0"/>
              <a:t>َّ</a:t>
            </a:r>
            <a:r>
              <a:rPr lang="ar-SA" sz="2400" dirty="0"/>
              <a:t>الي ت</a:t>
            </a:r>
            <a:r>
              <a:rPr lang="ar-DZ" sz="2400" dirty="0"/>
              <a:t>َ</a:t>
            </a:r>
            <a:r>
              <a:rPr lang="ar-SA" sz="2400" dirty="0"/>
              <a:t>دور ف</a:t>
            </a:r>
            <a:r>
              <a:rPr lang="ar-DZ" sz="2400" dirty="0"/>
              <a:t>ِ</a:t>
            </a:r>
            <a:r>
              <a:rPr lang="ar-SA" sz="2400" dirty="0"/>
              <a:t>كرة الت</a:t>
            </a:r>
            <a:r>
              <a:rPr lang="ar-DZ" sz="2400" dirty="0"/>
              <a:t>َّ</a:t>
            </a:r>
            <a:r>
              <a:rPr lang="ar-SA" sz="2400" dirty="0"/>
              <a:t>خطيط الإستراتيجي في ثلاث محاور</a:t>
            </a:r>
            <a:r>
              <a:rPr lang="ar-DZ" sz="2400" dirty="0"/>
              <a:t>.                                                                                 </a:t>
            </a:r>
            <a:endParaRPr lang="fr-FR" sz="2400" dirty="0"/>
          </a:p>
          <a:p>
            <a:pPr algn="just" rtl="1">
              <a:lnSpc>
                <a:spcPct val="107000"/>
              </a:lnSpc>
              <a:spcAft>
                <a:spcPts val="800"/>
              </a:spcAft>
              <a:buNone/>
            </a:pPr>
            <a:endParaRPr lang="fr-FR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A7CE67CB-647F-1D94-28C3-6FF3AEE4891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59316">
            <a:off x="1920309" y="4611674"/>
            <a:ext cx="4996850" cy="2379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8867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45141"/>
    </mc:Choice>
    <mc:Fallback xmlns="">
      <p:transition advTm="245141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5B503E-0AB1-56E8-9883-12D3B076E9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75E1CD1C-9265-F434-B45E-51BF5AAD5B4A}"/>
              </a:ext>
            </a:extLst>
          </p:cNvPr>
          <p:cNvSpPr/>
          <p:nvPr/>
        </p:nvSpPr>
        <p:spPr>
          <a:xfrm>
            <a:off x="4350588" y="546620"/>
            <a:ext cx="819100" cy="60925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BF07718-F81F-DC84-2860-12DF8D570273}"/>
              </a:ext>
            </a:extLst>
          </p:cNvPr>
          <p:cNvSpPr txBox="1"/>
          <p:nvPr/>
        </p:nvSpPr>
        <p:spPr>
          <a:xfrm>
            <a:off x="4350588" y="527319"/>
            <a:ext cx="8191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DZ" sz="3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  <a:endParaRPr lang="en-US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FE3129AB-48B1-C4D2-2188-97FBC1EBE67D}"/>
              </a:ext>
            </a:extLst>
          </p:cNvPr>
          <p:cNvSpPr/>
          <p:nvPr/>
        </p:nvSpPr>
        <p:spPr>
          <a:xfrm>
            <a:off x="2282731" y="490403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F38419FE-8634-1E9B-CF32-CCD262E9C3B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1" name="Encre 10">
                <a:extLst>
                  <a:ext uri="{FF2B5EF4-FFF2-40B4-BE49-F238E27FC236}">
                    <a16:creationId xmlns:a16="http://schemas.microsoft.com/office/drawing/2014/main" id="{02676D35-1CF9-F84C-61A1-5650179B3E25}"/>
                  </a:ext>
                </a:extLst>
              </p14:cNvPr>
              <p14:cNvContentPartPr/>
              <p14:nvPr/>
            </p14:nvContentPartPr>
            <p14:xfrm>
              <a:off x="7448614" y="3133080"/>
              <a:ext cx="360" cy="360"/>
            </p14:xfrm>
          </p:contentPart>
        </mc:Choice>
        <mc:Fallback xmlns="">
          <p:pic>
            <p:nvPicPr>
              <p:cNvPr id="11" name="Encre 10">
                <a:extLst>
                  <a:ext uri="{FF2B5EF4-FFF2-40B4-BE49-F238E27FC236}">
                    <a16:creationId xmlns:a16="http://schemas.microsoft.com/office/drawing/2014/main" id="{ECBDF7F1-8E61-5E4E-EB69-44F6308CAF46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439614" y="3124440"/>
                <a:ext cx="18000" cy="18000"/>
              </a:xfrm>
              <a:prstGeom prst="rect">
                <a:avLst/>
              </a:prstGeom>
            </p:spPr>
          </p:pic>
        </mc:Fallback>
      </mc:AlternateContent>
      <p:sp>
        <p:nvSpPr>
          <p:cNvPr id="15" name="TextBox 47">
            <a:extLst>
              <a:ext uri="{FF2B5EF4-FFF2-40B4-BE49-F238E27FC236}">
                <a16:creationId xmlns:a16="http://schemas.microsoft.com/office/drawing/2014/main" id="{F5D4DC13-C7F1-00F6-498A-DC78CF13F2CA}"/>
              </a:ext>
            </a:extLst>
          </p:cNvPr>
          <p:cNvSpPr txBox="1"/>
          <p:nvPr/>
        </p:nvSpPr>
        <p:spPr>
          <a:xfrm>
            <a:off x="5169688" y="645264"/>
            <a:ext cx="6049692" cy="5749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ar-DZ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التخطيط الاستراتيجي داخل المؤسسة الإعلامية 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B0EFCA9-1F91-AE3A-81D8-D99ADFD6E76F}"/>
              </a:ext>
            </a:extLst>
          </p:cNvPr>
          <p:cNvSpPr txBox="1"/>
          <p:nvPr/>
        </p:nvSpPr>
        <p:spPr>
          <a:xfrm>
            <a:off x="1767155" y="1849404"/>
            <a:ext cx="9452225" cy="5271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 rtl="1">
              <a:buFont typeface="Wingdings" panose="05000000000000000000" pitchFamily="2" charset="2"/>
              <a:buChar char="q"/>
            </a:pPr>
            <a:r>
              <a:rPr lang="ar-SA" sz="2400" b="1" dirty="0">
                <a:solidFill>
                  <a:srgbClr val="FF0000"/>
                </a:solidFill>
              </a:rPr>
              <a:t>المحور الأول:</a:t>
            </a:r>
            <a:r>
              <a:rPr lang="ar-SA" sz="2400" dirty="0">
                <a:solidFill>
                  <a:srgbClr val="FF0000"/>
                </a:solidFill>
              </a:rPr>
              <a:t> </a:t>
            </a:r>
            <a:r>
              <a:rPr lang="ar-SA" sz="2400" b="1" dirty="0"/>
              <a:t>الر</a:t>
            </a:r>
            <a:r>
              <a:rPr lang="ar-DZ" sz="2400" b="1" dirty="0"/>
              <a:t>ُّ</a:t>
            </a:r>
            <a:r>
              <a:rPr lang="ar-SA" sz="2400" b="1" dirty="0" err="1"/>
              <a:t>ؤية</a:t>
            </a:r>
            <a:r>
              <a:rPr lang="ar-DZ" sz="2400" b="1" dirty="0"/>
              <a:t>:</a:t>
            </a:r>
            <a:r>
              <a:rPr lang="ar-SA" sz="2400" dirty="0"/>
              <a:t> وهي ت</a:t>
            </a:r>
            <a:r>
              <a:rPr lang="ar-DZ" sz="2400" dirty="0"/>
              <a:t>َ</a:t>
            </a:r>
            <a:r>
              <a:rPr lang="ar-SA" sz="2400" dirty="0"/>
              <a:t>ص</a:t>
            </a:r>
            <a:r>
              <a:rPr lang="ar-DZ" sz="2400" dirty="0"/>
              <a:t>ِ</a:t>
            </a:r>
            <a:r>
              <a:rPr lang="ar-SA" sz="2400" dirty="0"/>
              <a:t>ف مستقبل المؤسسة، وماذا ت</a:t>
            </a:r>
            <a:r>
              <a:rPr lang="ar-DZ" sz="2400" dirty="0"/>
              <a:t>ُ</a:t>
            </a:r>
            <a:r>
              <a:rPr lang="ar-SA" sz="2400" dirty="0"/>
              <a:t>ريد أن تكون بعد فترة</a:t>
            </a:r>
            <a:r>
              <a:rPr lang="ar-DZ" sz="2400" dirty="0"/>
              <a:t>ٍ</a:t>
            </a:r>
            <a:r>
              <a:rPr lang="ar-SA" sz="2400" dirty="0"/>
              <a:t> زمنية محددة، وهذه الر</a:t>
            </a:r>
            <a:r>
              <a:rPr lang="ar-DZ" sz="2400" dirty="0"/>
              <a:t>ُّ</a:t>
            </a:r>
            <a:r>
              <a:rPr lang="ar-SA" sz="2400" dirty="0" err="1"/>
              <a:t>ؤية</a:t>
            </a:r>
            <a:r>
              <a:rPr lang="ar-SA" sz="2400" dirty="0"/>
              <a:t> يجب أن</a:t>
            </a:r>
            <a:r>
              <a:rPr lang="ar-DZ" sz="2400" dirty="0"/>
              <a:t>ْ</a:t>
            </a:r>
            <a:r>
              <a:rPr lang="ar-SA" sz="2400" dirty="0"/>
              <a:t> تكون واضحة لجميع أفراد المؤس</a:t>
            </a:r>
            <a:r>
              <a:rPr lang="ar-DZ" sz="2400" dirty="0"/>
              <a:t>َّ</a:t>
            </a:r>
            <a:r>
              <a:rPr lang="ar-SA" sz="2400" dirty="0" err="1"/>
              <a:t>سة</a:t>
            </a:r>
            <a:r>
              <a:rPr lang="ar-SA" sz="2400" dirty="0"/>
              <a:t>، وأن</a:t>
            </a:r>
            <a:r>
              <a:rPr lang="ar-DZ" sz="2400" dirty="0"/>
              <a:t>ْ</a:t>
            </a:r>
            <a:r>
              <a:rPr lang="ar-SA" sz="2400" dirty="0"/>
              <a:t> </a:t>
            </a:r>
            <a:r>
              <a:rPr lang="ar-SA" sz="2400" dirty="0" err="1"/>
              <a:t>تت</a:t>
            </a:r>
            <a:r>
              <a:rPr lang="ar-DZ" sz="2400" dirty="0"/>
              <a:t>َّ</a:t>
            </a:r>
            <a:r>
              <a:rPr lang="ar-SA" sz="2400" dirty="0"/>
              <a:t>سق مع ث</a:t>
            </a:r>
            <a:r>
              <a:rPr lang="ar-DZ" sz="2400" dirty="0"/>
              <a:t>َ</a:t>
            </a:r>
            <a:r>
              <a:rPr lang="ar-SA" sz="2400" dirty="0"/>
              <a:t>قافة وق</a:t>
            </a:r>
            <a:r>
              <a:rPr lang="ar-DZ" sz="2400" dirty="0"/>
              <a:t>ِ</a:t>
            </a:r>
            <a:r>
              <a:rPr lang="ar-SA" sz="2400" dirty="0"/>
              <a:t>يم المؤس</a:t>
            </a:r>
            <a:r>
              <a:rPr lang="ar-DZ" sz="2400" dirty="0"/>
              <a:t>َّ</a:t>
            </a:r>
            <a:r>
              <a:rPr lang="ar-SA" sz="2400" dirty="0" err="1"/>
              <a:t>سة</a:t>
            </a:r>
            <a:r>
              <a:rPr lang="fr-FR" sz="2400" dirty="0"/>
              <a:t>.</a:t>
            </a:r>
          </a:p>
          <a:p>
            <a:pPr marL="342900" indent="-342900" algn="just" rtl="1">
              <a:buFont typeface="Wingdings" panose="05000000000000000000" pitchFamily="2" charset="2"/>
              <a:buChar char="q"/>
            </a:pPr>
            <a:r>
              <a:rPr lang="fr-FR" sz="2400" dirty="0">
                <a:solidFill>
                  <a:srgbClr val="FF0000"/>
                </a:solidFill>
              </a:rPr>
              <a:t> </a:t>
            </a:r>
            <a:r>
              <a:rPr lang="ar-SA" sz="2400" b="1" dirty="0">
                <a:solidFill>
                  <a:srgbClr val="FF0000"/>
                </a:solidFill>
              </a:rPr>
              <a:t>المحور الثاني:</a:t>
            </a:r>
            <a:r>
              <a:rPr lang="ar-SA" sz="2400" dirty="0">
                <a:solidFill>
                  <a:srgbClr val="FF0000"/>
                </a:solidFill>
              </a:rPr>
              <a:t> </a:t>
            </a:r>
            <a:r>
              <a:rPr lang="ar-SA" sz="2400" b="1" dirty="0"/>
              <a:t>الر</a:t>
            </a:r>
            <a:r>
              <a:rPr lang="ar-DZ" sz="2400" b="1" dirty="0"/>
              <a:t>ِّ</a:t>
            </a:r>
            <a:r>
              <a:rPr lang="ar-SA" sz="2400" b="1" dirty="0"/>
              <a:t>سالة</a:t>
            </a:r>
            <a:r>
              <a:rPr lang="ar-DZ" sz="2400" b="1" dirty="0"/>
              <a:t>:</a:t>
            </a:r>
            <a:r>
              <a:rPr lang="ar-SA" sz="2400" dirty="0"/>
              <a:t> وفيه ي</a:t>
            </a:r>
            <a:r>
              <a:rPr lang="ar-DZ" sz="2400" dirty="0"/>
              <a:t>َ</a:t>
            </a:r>
            <a:r>
              <a:rPr lang="ar-SA" sz="2400" dirty="0"/>
              <a:t>ت</a:t>
            </a:r>
            <a:r>
              <a:rPr lang="ar-DZ" sz="2400" dirty="0"/>
              <a:t>ِ</a:t>
            </a:r>
            <a:r>
              <a:rPr lang="ar-SA" sz="2400" dirty="0"/>
              <a:t>م تحديد ما هي رسالة المؤسسة، هل هي تعليمية وأين موقعها من التعليم، أو تجارية وأين موقعها من التنافس الت</a:t>
            </a:r>
            <a:r>
              <a:rPr lang="ar-DZ" sz="2400" dirty="0"/>
              <a:t>ِّ</a:t>
            </a:r>
            <a:r>
              <a:rPr lang="ar-SA" sz="2400" dirty="0"/>
              <a:t>جاري، إلى آخره</a:t>
            </a:r>
            <a:r>
              <a:rPr lang="fr-FR" sz="2400" dirty="0"/>
              <a:t>.</a:t>
            </a:r>
          </a:p>
          <a:p>
            <a:pPr marL="342900" indent="-342900" algn="just" rtl="1">
              <a:buFont typeface="Wingdings" panose="05000000000000000000" pitchFamily="2" charset="2"/>
              <a:buChar char="q"/>
            </a:pPr>
            <a:r>
              <a:rPr lang="fr-FR" sz="2400" dirty="0">
                <a:solidFill>
                  <a:srgbClr val="FF0000"/>
                </a:solidFill>
              </a:rPr>
              <a:t> </a:t>
            </a:r>
            <a:r>
              <a:rPr lang="ar-SA" sz="2400" b="1" dirty="0">
                <a:solidFill>
                  <a:srgbClr val="FF0000"/>
                </a:solidFill>
              </a:rPr>
              <a:t>المحور الثالث:</a:t>
            </a:r>
            <a:r>
              <a:rPr lang="ar-SA" sz="2400" dirty="0">
                <a:solidFill>
                  <a:srgbClr val="FF0000"/>
                </a:solidFill>
              </a:rPr>
              <a:t> </a:t>
            </a:r>
            <a:r>
              <a:rPr lang="ar-SA" sz="2400" b="1" dirty="0"/>
              <a:t>القيم</a:t>
            </a:r>
            <a:r>
              <a:rPr lang="ar-DZ" sz="2400" b="1" dirty="0"/>
              <a:t>:</a:t>
            </a:r>
            <a:r>
              <a:rPr lang="ar-SA" sz="2400" dirty="0"/>
              <a:t> الخاصة بالمؤسسة</a:t>
            </a:r>
            <a:r>
              <a:rPr lang="ar-DZ" sz="2400" dirty="0"/>
              <a:t>،</a:t>
            </a:r>
            <a:r>
              <a:rPr lang="ar-SA" sz="2400" dirty="0"/>
              <a:t> وهي تساعد المؤس</a:t>
            </a:r>
            <a:r>
              <a:rPr lang="ar-DZ" sz="2400" dirty="0"/>
              <a:t>َّ</a:t>
            </a:r>
            <a:r>
              <a:rPr lang="ar-SA" sz="2400" dirty="0" err="1"/>
              <a:t>سة</a:t>
            </a:r>
            <a:r>
              <a:rPr lang="ar-SA" sz="2400" dirty="0"/>
              <a:t> على تحقيق الر</a:t>
            </a:r>
            <a:r>
              <a:rPr lang="ar-DZ" sz="2400" dirty="0"/>
              <a:t>ُّ</a:t>
            </a:r>
            <a:r>
              <a:rPr lang="ar-SA" sz="2400" dirty="0" err="1"/>
              <a:t>ؤية</a:t>
            </a:r>
            <a:r>
              <a:rPr lang="ar-SA" sz="2400" dirty="0"/>
              <a:t> </a:t>
            </a:r>
            <a:r>
              <a:rPr lang="ar-SA" sz="2400" dirty="0" err="1"/>
              <a:t>والر</a:t>
            </a:r>
            <a:r>
              <a:rPr lang="ar-DZ" sz="2400" dirty="0"/>
              <a:t>ِّ</a:t>
            </a:r>
            <a:r>
              <a:rPr lang="ar-SA" sz="2400" dirty="0"/>
              <a:t>سالة </a:t>
            </a:r>
            <a:r>
              <a:rPr lang="ar-DZ" sz="2400" dirty="0"/>
              <a:t>، </a:t>
            </a:r>
            <a:r>
              <a:rPr lang="ar-SA" sz="2400" dirty="0"/>
              <a:t>من خلال الت</a:t>
            </a:r>
            <a:r>
              <a:rPr lang="ar-DZ" sz="2400" dirty="0"/>
              <a:t>َّ</a:t>
            </a:r>
            <a:r>
              <a:rPr lang="ar-SA" sz="2400" dirty="0"/>
              <a:t>عرف على الس</a:t>
            </a:r>
            <a:r>
              <a:rPr lang="ar-DZ" sz="2400" dirty="0"/>
              <a:t>ِّ</a:t>
            </a:r>
            <a:r>
              <a:rPr lang="ar-SA" sz="2400" dirty="0" err="1"/>
              <a:t>ياسات</a:t>
            </a:r>
            <a:r>
              <a:rPr lang="ar-SA" sz="2400" dirty="0"/>
              <a:t> والل</a:t>
            </a:r>
            <a:r>
              <a:rPr lang="ar-DZ" sz="2400" dirty="0"/>
              <a:t>َّ</a:t>
            </a:r>
            <a:r>
              <a:rPr lang="ar-SA" sz="2400" dirty="0" err="1"/>
              <a:t>وائح</a:t>
            </a:r>
            <a:r>
              <a:rPr lang="ar-SA" sz="2400" dirty="0"/>
              <a:t> </a:t>
            </a:r>
            <a:r>
              <a:rPr lang="ar-SA" sz="2400" dirty="0" err="1"/>
              <a:t>والأ</a:t>
            </a:r>
            <a:r>
              <a:rPr lang="ar-DZ" sz="2400" dirty="0"/>
              <a:t>َ</a:t>
            </a:r>
            <a:r>
              <a:rPr lang="ar-SA" sz="2400" dirty="0"/>
              <a:t>نظمة والإمكانيات و</a:t>
            </a:r>
            <a:r>
              <a:rPr lang="ar-SA" sz="2400" b="1" dirty="0"/>
              <a:t>الأهداف</a:t>
            </a:r>
            <a:r>
              <a:rPr lang="ar-SA" sz="2400" dirty="0"/>
              <a:t> </a:t>
            </a:r>
            <a:r>
              <a:rPr lang="ar-SA" sz="2400" dirty="0" err="1"/>
              <a:t>وم</a:t>
            </a:r>
            <a:r>
              <a:rPr lang="ar-DZ" sz="2400" dirty="0"/>
              <a:t>ُ</a:t>
            </a:r>
            <a:r>
              <a:rPr lang="ar-SA" sz="2400" dirty="0" err="1"/>
              <a:t>ؤه</a:t>
            </a:r>
            <a:r>
              <a:rPr lang="ar-DZ" sz="2400" dirty="0"/>
              <a:t>ِّ</a:t>
            </a:r>
            <a:r>
              <a:rPr lang="ar-SA" sz="2400" dirty="0"/>
              <a:t>لات الع</a:t>
            </a:r>
            <a:r>
              <a:rPr lang="ar-DZ" sz="2400" dirty="0"/>
              <a:t>َ</a:t>
            </a:r>
            <a:r>
              <a:rPr lang="ar-SA" sz="2400" dirty="0"/>
              <a:t>املين في المؤسسة</a:t>
            </a:r>
            <a:r>
              <a:rPr lang="fr-FR" sz="2400" dirty="0"/>
              <a:t>.</a:t>
            </a:r>
            <a:endParaRPr lang="ar-DZ" sz="2400" dirty="0"/>
          </a:p>
          <a:p>
            <a:pPr algn="just" rtl="1"/>
            <a:r>
              <a:rPr lang="ar-DZ" sz="2400" dirty="0"/>
              <a:t>   </a:t>
            </a:r>
            <a:r>
              <a:rPr lang="ar-SA" sz="2400" dirty="0"/>
              <a:t>والخ</a:t>
            </a:r>
            <a:r>
              <a:rPr lang="ar-DZ" sz="2400" dirty="0"/>
              <a:t>ٌ</a:t>
            </a:r>
            <a:r>
              <a:rPr lang="ar-SA" sz="2400" dirty="0" err="1"/>
              <a:t>طوة</a:t>
            </a:r>
            <a:r>
              <a:rPr lang="ar-SA" sz="2400" dirty="0"/>
              <a:t> ال</a:t>
            </a:r>
            <a:r>
              <a:rPr lang="ar-DZ" sz="2400" dirty="0"/>
              <a:t>َّ</a:t>
            </a:r>
            <a:r>
              <a:rPr lang="ar-SA" sz="2400" dirty="0"/>
              <a:t>تي ت</a:t>
            </a:r>
            <a:r>
              <a:rPr lang="ar-DZ" sz="2400" dirty="0"/>
              <a:t>َ</a:t>
            </a:r>
            <a:r>
              <a:rPr lang="ar-SA" sz="2400" dirty="0"/>
              <a:t>ل</a:t>
            </a:r>
            <a:r>
              <a:rPr lang="ar-DZ" sz="2400" dirty="0"/>
              <a:t>ِ</a:t>
            </a:r>
            <a:r>
              <a:rPr lang="ar-SA" sz="2400" dirty="0"/>
              <a:t>ي خطوات تحديد المحاور الثلاثة السابقة</a:t>
            </a:r>
            <a:r>
              <a:rPr lang="ar-DZ" sz="2400" dirty="0"/>
              <a:t>،</a:t>
            </a:r>
            <a:r>
              <a:rPr lang="ar-SA" sz="2400" dirty="0"/>
              <a:t> داخل م</a:t>
            </a:r>
            <a:r>
              <a:rPr lang="ar-DZ" sz="2400" dirty="0"/>
              <a:t>َ</a:t>
            </a:r>
            <a:r>
              <a:rPr lang="ar-SA" sz="2400" dirty="0" err="1"/>
              <a:t>نظومة</a:t>
            </a:r>
            <a:r>
              <a:rPr lang="ar-SA" sz="2400" dirty="0"/>
              <a:t> الت</a:t>
            </a:r>
            <a:r>
              <a:rPr lang="ar-DZ" sz="2400" dirty="0"/>
              <a:t>َّ</a:t>
            </a:r>
            <a:r>
              <a:rPr lang="ar-SA" sz="2400" dirty="0"/>
              <a:t>خطيط </a:t>
            </a:r>
            <a:r>
              <a:rPr lang="ar-SA" sz="2400" dirty="0" err="1"/>
              <a:t>الإ</a:t>
            </a:r>
            <a:r>
              <a:rPr lang="ar-DZ" sz="2400" dirty="0"/>
              <a:t>ِ</a:t>
            </a:r>
            <a:r>
              <a:rPr lang="ar-SA" sz="2400" dirty="0" err="1"/>
              <a:t>ستراتيجي</a:t>
            </a:r>
            <a:r>
              <a:rPr lang="ar-SA" sz="2400" dirty="0"/>
              <a:t>، ت</a:t>
            </a:r>
            <a:r>
              <a:rPr lang="ar-DZ" sz="2400" dirty="0"/>
              <a:t>َ</a:t>
            </a:r>
            <a:r>
              <a:rPr lang="ar-SA" sz="2400" dirty="0"/>
              <a:t>ك</a:t>
            </a:r>
            <a:r>
              <a:rPr lang="ar-DZ" sz="2400" dirty="0"/>
              <a:t>ْ</a:t>
            </a:r>
            <a:r>
              <a:rPr lang="ar-SA" sz="2400" dirty="0"/>
              <a:t>من في الت</a:t>
            </a:r>
            <a:r>
              <a:rPr lang="ar-DZ" sz="2400" dirty="0"/>
              <a:t>َّ</a:t>
            </a:r>
            <a:r>
              <a:rPr lang="ar-SA" sz="2400" dirty="0"/>
              <a:t>عرف على الف</a:t>
            </a:r>
            <a:r>
              <a:rPr lang="ar-DZ" sz="2400" dirty="0"/>
              <a:t>َ</a:t>
            </a:r>
            <a:r>
              <a:rPr lang="ar-SA" sz="2400" dirty="0"/>
              <a:t>جوة بين واقع المؤسسة </a:t>
            </a:r>
            <a:r>
              <a:rPr lang="ar-DZ" sz="2400" dirty="0"/>
              <a:t>الإعلامية </a:t>
            </a:r>
            <a:r>
              <a:rPr lang="ar-SA" sz="2400" dirty="0"/>
              <a:t>في الف</a:t>
            </a:r>
            <a:r>
              <a:rPr lang="ar-DZ" sz="2400" dirty="0"/>
              <a:t>َ</a:t>
            </a:r>
            <a:r>
              <a:rPr lang="ar-SA" sz="2400" dirty="0"/>
              <a:t>ترة الحالية، وماذا ت</a:t>
            </a:r>
            <a:r>
              <a:rPr lang="ar-DZ" sz="2400" dirty="0"/>
              <a:t>ُ</a:t>
            </a:r>
            <a:r>
              <a:rPr lang="ar-SA" sz="2400" dirty="0"/>
              <a:t>ريد المؤس</a:t>
            </a:r>
            <a:r>
              <a:rPr lang="ar-DZ" sz="2400" dirty="0"/>
              <a:t>َّ</a:t>
            </a:r>
            <a:r>
              <a:rPr lang="ar-SA" sz="2400" dirty="0" err="1"/>
              <a:t>سة</a:t>
            </a:r>
            <a:r>
              <a:rPr lang="ar-SA" sz="2400" dirty="0"/>
              <a:t> أن تكون</a:t>
            </a:r>
            <a:r>
              <a:rPr lang="ar-DZ" sz="2400" dirty="0"/>
              <a:t>،</a:t>
            </a:r>
            <a:r>
              <a:rPr lang="ar-SA" sz="2400" dirty="0"/>
              <a:t> من خلال الر</a:t>
            </a:r>
            <a:r>
              <a:rPr lang="ar-DZ" sz="2400" dirty="0"/>
              <a:t>ِّ</a:t>
            </a:r>
            <a:r>
              <a:rPr lang="ar-SA" sz="2400" dirty="0"/>
              <a:t>سالة </a:t>
            </a:r>
            <a:r>
              <a:rPr lang="ar-SA" sz="2400" dirty="0" err="1"/>
              <a:t>المحد</a:t>
            </a:r>
            <a:r>
              <a:rPr lang="ar-DZ" sz="2400" dirty="0"/>
              <a:t>َّ</a:t>
            </a:r>
            <a:r>
              <a:rPr lang="ar-SA" sz="2400" dirty="0" err="1"/>
              <a:t>دة</a:t>
            </a:r>
            <a:r>
              <a:rPr lang="ar-SA" sz="2400" dirty="0"/>
              <a:t> س</a:t>
            </a:r>
            <a:r>
              <a:rPr lang="ar-DZ" sz="2400" dirty="0"/>
              <a:t>َ</a:t>
            </a:r>
            <a:r>
              <a:rPr lang="ar-SA" sz="2400" dirty="0"/>
              <a:t>ل</a:t>
            </a:r>
            <a:r>
              <a:rPr lang="ar-DZ" sz="2400" dirty="0"/>
              <a:t>َ</a:t>
            </a:r>
            <a:r>
              <a:rPr lang="ar-SA" sz="2400" dirty="0"/>
              <a:t>ف</a:t>
            </a:r>
            <a:r>
              <a:rPr lang="ar-DZ" sz="2400" dirty="0"/>
              <a:t>ً</a:t>
            </a:r>
            <a:r>
              <a:rPr lang="ar-SA" sz="2400" dirty="0"/>
              <a:t>ا. وهذه الفجوة</a:t>
            </a:r>
            <a:r>
              <a:rPr lang="ar-DZ" sz="2400" dirty="0"/>
              <a:t>،</a:t>
            </a:r>
            <a:r>
              <a:rPr lang="ar-SA" sz="2400" dirty="0"/>
              <a:t> كل</a:t>
            </a:r>
            <a:r>
              <a:rPr lang="ar-DZ" sz="2400" dirty="0"/>
              <a:t>َّ</a:t>
            </a:r>
            <a:r>
              <a:rPr lang="ar-SA" sz="2400" dirty="0"/>
              <a:t>ما كانت كبيرة </a:t>
            </a:r>
            <a:r>
              <a:rPr lang="ar-DZ" sz="2400" dirty="0"/>
              <a:t>إِ</a:t>
            </a:r>
            <a:r>
              <a:rPr lang="ar-SA" sz="2400" dirty="0" err="1"/>
              <a:t>حتاجت</a:t>
            </a:r>
            <a:r>
              <a:rPr lang="ar-SA" sz="2400" dirty="0"/>
              <a:t> إلى جهود وإمكانيات كبي</a:t>
            </a:r>
            <a:r>
              <a:rPr lang="ar-DZ" sz="2400" dirty="0"/>
              <a:t>ر</a:t>
            </a:r>
            <a:r>
              <a:rPr lang="ar-SA" sz="2400" dirty="0"/>
              <a:t>ة  ومختلفة، ل</a:t>
            </a:r>
            <a:r>
              <a:rPr lang="ar-DZ" sz="2400" dirty="0"/>
              <a:t>ِ</a:t>
            </a:r>
            <a:r>
              <a:rPr lang="ar-SA" sz="2400" dirty="0"/>
              <a:t>ت</a:t>
            </a:r>
            <a:r>
              <a:rPr lang="ar-DZ" sz="2400" dirty="0"/>
              <a:t>َ</a:t>
            </a:r>
            <a:r>
              <a:rPr lang="ar-SA" sz="2400" dirty="0"/>
              <a:t>قليل </a:t>
            </a:r>
            <a:r>
              <a:rPr lang="ar-SA" sz="2400" dirty="0" err="1"/>
              <a:t>الإ</a:t>
            </a:r>
            <a:r>
              <a:rPr lang="ar-DZ" sz="2400" dirty="0"/>
              <a:t>ِ</a:t>
            </a:r>
            <a:r>
              <a:rPr lang="ar-SA" sz="2400" dirty="0" err="1"/>
              <a:t>ختلافات</a:t>
            </a:r>
            <a:r>
              <a:rPr lang="ar-SA" sz="2400" dirty="0"/>
              <a:t> بين الواقع </a:t>
            </a:r>
            <a:r>
              <a:rPr lang="ar-SA" sz="2400" dirty="0" err="1"/>
              <a:t>والمأ</a:t>
            </a:r>
            <a:r>
              <a:rPr lang="ar-DZ" sz="2400" dirty="0"/>
              <a:t>ْ</a:t>
            </a:r>
            <a:r>
              <a:rPr lang="ar-SA" sz="2400" dirty="0"/>
              <a:t>مول.</a:t>
            </a:r>
            <a:endParaRPr lang="fr-FR" sz="2400" dirty="0"/>
          </a:p>
          <a:p>
            <a:pPr algn="just" rtl="1"/>
            <a:endParaRPr lang="fr-FR" sz="2400" dirty="0"/>
          </a:p>
          <a:p>
            <a:pPr algn="just" rtl="1">
              <a:lnSpc>
                <a:spcPct val="107000"/>
              </a:lnSpc>
              <a:spcAft>
                <a:spcPts val="800"/>
              </a:spcAft>
              <a:buNone/>
            </a:pPr>
            <a:endParaRPr lang="fr-FR" sz="2400" dirty="0"/>
          </a:p>
        </p:txBody>
      </p:sp>
    </p:spTree>
    <p:extLst>
      <p:ext uri="{BB962C8B-B14F-4D97-AF65-F5344CB8AC3E}">
        <p14:creationId xmlns:p14="http://schemas.microsoft.com/office/powerpoint/2010/main" val="3086720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45141"/>
    </mc:Choice>
    <mc:Fallback xmlns="">
      <p:transition advTm="245141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AFF9F5-1BBD-D888-EA99-4D490A25E3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A4567329-3DC2-5AAE-57ED-5BEE35D838EE}"/>
              </a:ext>
            </a:extLst>
          </p:cNvPr>
          <p:cNvSpPr/>
          <p:nvPr/>
        </p:nvSpPr>
        <p:spPr>
          <a:xfrm>
            <a:off x="4350588" y="546620"/>
            <a:ext cx="819100" cy="60925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C03873E2-BE02-304B-9ADF-A9353EE72643}"/>
              </a:ext>
            </a:extLst>
          </p:cNvPr>
          <p:cNvSpPr txBox="1"/>
          <p:nvPr/>
        </p:nvSpPr>
        <p:spPr>
          <a:xfrm>
            <a:off x="4350588" y="527319"/>
            <a:ext cx="8191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DZ" sz="3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  <a:endParaRPr lang="en-US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1C692B4C-1A2D-5DF8-D486-0E28341C19BA}"/>
              </a:ext>
            </a:extLst>
          </p:cNvPr>
          <p:cNvSpPr/>
          <p:nvPr/>
        </p:nvSpPr>
        <p:spPr>
          <a:xfrm>
            <a:off x="2282731" y="490403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256B4C41-1DD5-BC9E-1A14-C8BDCB95034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1" name="Encre 10">
                <a:extLst>
                  <a:ext uri="{FF2B5EF4-FFF2-40B4-BE49-F238E27FC236}">
                    <a16:creationId xmlns:a16="http://schemas.microsoft.com/office/drawing/2014/main" id="{91BAEDAA-D042-16B6-0D27-18A11B89501F}"/>
                  </a:ext>
                </a:extLst>
              </p14:cNvPr>
              <p14:cNvContentPartPr/>
              <p14:nvPr/>
            </p14:nvContentPartPr>
            <p14:xfrm>
              <a:off x="7448614" y="3133080"/>
              <a:ext cx="360" cy="360"/>
            </p14:xfrm>
          </p:contentPart>
        </mc:Choice>
        <mc:Fallback xmlns="">
          <p:pic>
            <p:nvPicPr>
              <p:cNvPr id="11" name="Encre 10">
                <a:extLst>
                  <a:ext uri="{FF2B5EF4-FFF2-40B4-BE49-F238E27FC236}">
                    <a16:creationId xmlns:a16="http://schemas.microsoft.com/office/drawing/2014/main" id="{ECBDF7F1-8E61-5E4E-EB69-44F6308CAF46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439614" y="3124440"/>
                <a:ext cx="18000" cy="18000"/>
              </a:xfrm>
              <a:prstGeom prst="rect">
                <a:avLst/>
              </a:prstGeom>
            </p:spPr>
          </p:pic>
        </mc:Fallback>
      </mc:AlternateContent>
      <p:sp>
        <p:nvSpPr>
          <p:cNvPr id="15" name="TextBox 47">
            <a:extLst>
              <a:ext uri="{FF2B5EF4-FFF2-40B4-BE49-F238E27FC236}">
                <a16:creationId xmlns:a16="http://schemas.microsoft.com/office/drawing/2014/main" id="{89E11349-BB04-FB76-B3D8-1AC94DF2139C}"/>
              </a:ext>
            </a:extLst>
          </p:cNvPr>
          <p:cNvSpPr txBox="1"/>
          <p:nvPr/>
        </p:nvSpPr>
        <p:spPr>
          <a:xfrm>
            <a:off x="5169688" y="645264"/>
            <a:ext cx="6049692" cy="5749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ar-DZ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التخطيط الاستراتيجي داخل المؤسسة الإعلامية 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35F54044-F1C2-C701-C123-504175491FD8}"/>
              </a:ext>
            </a:extLst>
          </p:cNvPr>
          <p:cNvSpPr txBox="1"/>
          <p:nvPr/>
        </p:nvSpPr>
        <p:spPr>
          <a:xfrm>
            <a:off x="2282731" y="6080547"/>
            <a:ext cx="945222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/>
            <a:r>
              <a:rPr lang="fr-FR" sz="2400" b="1" dirty="0"/>
              <a:t>https://www.almamlakatv.com/pages/4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468B873E-6C11-0130-34C7-374B13129E1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694" y="1327700"/>
            <a:ext cx="4683494" cy="5321479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EAE8767-230B-6C32-CF37-2C233D639C90}"/>
              </a:ext>
            </a:extLst>
          </p:cNvPr>
          <p:cNvSpPr txBox="1"/>
          <p:nvPr/>
        </p:nvSpPr>
        <p:spPr>
          <a:xfrm>
            <a:off x="5637244" y="3222213"/>
            <a:ext cx="6097712" cy="24835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  <a:buNone/>
            </a:pPr>
            <a:r>
              <a:rPr lang="ar-SA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قناة الم</a:t>
            </a:r>
            <a:r>
              <a:rPr lang="ar-DZ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ملكة</a:t>
            </a:r>
            <a:r>
              <a:rPr lang="ar-DZ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  <a:r>
              <a:rPr lang="ar-SA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هي قناة إ</a:t>
            </a:r>
            <a:r>
              <a:rPr lang="ar-DZ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000" b="1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خبارية</a:t>
            </a:r>
            <a:r>
              <a:rPr lang="ar-SA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أردنية ر</a:t>
            </a:r>
            <a:r>
              <a:rPr lang="ar-DZ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سمية،</a:t>
            </a:r>
            <a:r>
              <a:rPr lang="fr-FR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"</a:t>
            </a:r>
            <a:r>
              <a:rPr lang="ar-SA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قناة وطنية مستقلة: أُطلقت في </a:t>
            </a:r>
            <a:r>
              <a:rPr lang="fr-FR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16 </a:t>
            </a:r>
            <a:r>
              <a:rPr lang="ar-SA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تموز/يوليو 2018، وتعمل على مدار الساعة</a:t>
            </a:r>
            <a:r>
              <a:rPr lang="fr-FR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r>
              <a:rPr lang="ar-DZ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SA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تقدم خ</a:t>
            </a:r>
            <a:r>
              <a:rPr lang="ar-DZ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دمة عامة تمو</a:t>
            </a:r>
            <a:r>
              <a:rPr lang="ar-DZ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ِّ</a:t>
            </a:r>
            <a:r>
              <a:rPr lang="ar-SA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لها الحكومة الأردنية من الموازنة العامة، لكن</a:t>
            </a:r>
            <a:r>
              <a:rPr lang="ar-DZ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ها م</a:t>
            </a:r>
            <a:r>
              <a:rPr lang="ar-DZ" sz="2000" b="1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000" b="1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ستقلة</a:t>
            </a:r>
            <a:r>
              <a:rPr lang="ar-SA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إداريًا وتنظيميًا</a:t>
            </a:r>
            <a:r>
              <a:rPr lang="fr-FR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fr-FR" sz="11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  <a:buNone/>
            </a:pPr>
            <a:r>
              <a:rPr lang="ar-SA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تعتمد على نموذج خدمة البث</a:t>
            </a:r>
            <a:r>
              <a:rPr lang="ar-DZ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ِّ</a:t>
            </a:r>
            <a:r>
              <a:rPr lang="ar-SA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العام</a:t>
            </a:r>
            <a:r>
              <a:rPr lang="ar-DZ" sz="2000" b="1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تبث</a:t>
            </a:r>
            <a:r>
              <a:rPr lang="ar-DZ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ُّ</a:t>
            </a:r>
            <a:r>
              <a:rPr lang="ar-SA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الأخبار والبرامج الحوارية والت</a:t>
            </a:r>
            <a:r>
              <a:rPr lang="ar-DZ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000" b="1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حليلية</a:t>
            </a:r>
            <a:r>
              <a:rPr lang="ar-SA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 مع </a:t>
            </a:r>
            <a:r>
              <a:rPr lang="ar-DZ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</a:t>
            </a:r>
            <a:r>
              <a:rPr lang="ar-SA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</a:t>
            </a:r>
            <a:r>
              <a:rPr lang="ar-DZ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000" b="1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ركيز</a:t>
            </a:r>
            <a:r>
              <a:rPr lang="ar-SA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على القضايا المحلية الأردنية إلى جانب الإقليمية والدولية</a:t>
            </a:r>
            <a:r>
              <a:rPr lang="fr-FR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r>
              <a:rPr lang="ar-DZ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SA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مقر</a:t>
            </a:r>
            <a:r>
              <a:rPr lang="ar-DZ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ُّ</a:t>
            </a:r>
            <a:r>
              <a:rPr lang="ar-SA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ها الرئيس في عمّان – الأردن</a:t>
            </a:r>
            <a:r>
              <a:rPr lang="fr-FR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r>
              <a:rPr lang="fr-FR" sz="20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SA" sz="20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شعارها</a:t>
            </a:r>
            <a:r>
              <a:rPr lang="fr-FR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"</a:t>
            </a:r>
            <a:r>
              <a:rPr lang="ar-SA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أنت</a:t>
            </a:r>
            <a:r>
              <a:rPr lang="ar-DZ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المملكة</a:t>
            </a:r>
            <a:r>
              <a:rPr lang="fr-FR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".</a:t>
            </a:r>
            <a:endParaRPr lang="fr-FR" sz="11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Image 8">
            <a:extLst>
              <a:ext uri="{FF2B5EF4-FFF2-40B4-BE49-F238E27FC236}">
                <a16:creationId xmlns:a16="http://schemas.microsoft.com/office/drawing/2014/main" id="{57E5A21B-BE9A-D8AB-04C6-B3F5BBC34C25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8614" y="1586542"/>
            <a:ext cx="3086944" cy="9198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845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45141"/>
    </mc:Choice>
    <mc:Fallback xmlns="">
      <p:transition advTm="245141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5336B1-A27D-F4BB-791D-FA93DD24E2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00904A8-4F91-232F-8892-59184F3B8A0A}"/>
              </a:ext>
            </a:extLst>
          </p:cNvPr>
          <p:cNvSpPr/>
          <p:nvPr/>
        </p:nvSpPr>
        <p:spPr>
          <a:xfrm>
            <a:off x="4350588" y="546620"/>
            <a:ext cx="819100" cy="60925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7CA48E2-E067-65AF-12BE-969F037ADF29}"/>
              </a:ext>
            </a:extLst>
          </p:cNvPr>
          <p:cNvSpPr txBox="1"/>
          <p:nvPr/>
        </p:nvSpPr>
        <p:spPr>
          <a:xfrm>
            <a:off x="4350588" y="527319"/>
            <a:ext cx="8191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DZ" sz="3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  <a:endParaRPr lang="en-US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EF584E21-185B-694D-3E87-4F7D1CF8E32C}"/>
              </a:ext>
            </a:extLst>
          </p:cNvPr>
          <p:cNvSpPr/>
          <p:nvPr/>
        </p:nvSpPr>
        <p:spPr>
          <a:xfrm>
            <a:off x="2282731" y="490403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EC4DE892-52F0-6D6B-3EF0-1029ECF7D33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1" name="Encre 10">
                <a:extLst>
                  <a:ext uri="{FF2B5EF4-FFF2-40B4-BE49-F238E27FC236}">
                    <a16:creationId xmlns:a16="http://schemas.microsoft.com/office/drawing/2014/main" id="{83CA0E11-D46A-7418-DB6D-7B830F323C6C}"/>
                  </a:ext>
                </a:extLst>
              </p14:cNvPr>
              <p14:cNvContentPartPr/>
              <p14:nvPr/>
            </p14:nvContentPartPr>
            <p14:xfrm>
              <a:off x="7448614" y="3133080"/>
              <a:ext cx="360" cy="360"/>
            </p14:xfrm>
          </p:contentPart>
        </mc:Choice>
        <mc:Fallback xmlns="">
          <p:pic>
            <p:nvPicPr>
              <p:cNvPr id="11" name="Encre 10">
                <a:extLst>
                  <a:ext uri="{FF2B5EF4-FFF2-40B4-BE49-F238E27FC236}">
                    <a16:creationId xmlns:a16="http://schemas.microsoft.com/office/drawing/2014/main" id="{ECBDF7F1-8E61-5E4E-EB69-44F6308CAF46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439614" y="3124440"/>
                <a:ext cx="18000" cy="18000"/>
              </a:xfrm>
              <a:prstGeom prst="rect">
                <a:avLst/>
              </a:prstGeom>
            </p:spPr>
          </p:pic>
        </mc:Fallback>
      </mc:AlternateContent>
      <p:sp>
        <p:nvSpPr>
          <p:cNvPr id="15" name="TextBox 47">
            <a:extLst>
              <a:ext uri="{FF2B5EF4-FFF2-40B4-BE49-F238E27FC236}">
                <a16:creationId xmlns:a16="http://schemas.microsoft.com/office/drawing/2014/main" id="{53086FCC-07FD-14EE-C353-338D65D72D21}"/>
              </a:ext>
            </a:extLst>
          </p:cNvPr>
          <p:cNvSpPr txBox="1"/>
          <p:nvPr/>
        </p:nvSpPr>
        <p:spPr>
          <a:xfrm>
            <a:off x="5169688" y="645264"/>
            <a:ext cx="6049692" cy="5749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ar-DZ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التخطيط الاستراتيجي داخل المؤسسة الإعلامية </a:t>
            </a: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EC55751A-8DC7-6C72-8189-E736A7E3356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620" y="1566746"/>
            <a:ext cx="4623011" cy="519981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ECBF0CCB-4D89-8BE3-6DB2-A329994E0388}"/>
              </a:ext>
            </a:extLst>
          </p:cNvPr>
          <p:cNvSpPr txBox="1"/>
          <p:nvPr/>
        </p:nvSpPr>
        <p:spPr>
          <a:xfrm>
            <a:off x="7448614" y="6167542"/>
            <a:ext cx="609771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000" b="1" dirty="0"/>
              <a:t>https://url-shortener.me/4U26</a:t>
            </a:r>
          </a:p>
        </p:txBody>
      </p:sp>
      <p:pic>
        <p:nvPicPr>
          <p:cNvPr id="12" name="Image 11">
            <a:extLst>
              <a:ext uri="{FF2B5EF4-FFF2-40B4-BE49-F238E27FC236}">
                <a16:creationId xmlns:a16="http://schemas.microsoft.com/office/drawing/2014/main" id="{B6076DFB-34B1-9B32-D60A-07653D8249B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9357" y="1318809"/>
            <a:ext cx="3205897" cy="2709223"/>
          </a:xfrm>
          <a:prstGeom prst="rect">
            <a:avLst/>
          </a:prstGeom>
        </p:spPr>
      </p:pic>
      <p:sp>
        <p:nvSpPr>
          <p:cNvPr id="14" name="ZoneTexte 13">
            <a:extLst>
              <a:ext uri="{FF2B5EF4-FFF2-40B4-BE49-F238E27FC236}">
                <a16:creationId xmlns:a16="http://schemas.microsoft.com/office/drawing/2014/main" id="{1C050E8D-1F01-1410-AA42-EF9B9AF3AE7F}"/>
              </a:ext>
            </a:extLst>
          </p:cNvPr>
          <p:cNvSpPr txBox="1"/>
          <p:nvPr/>
        </p:nvSpPr>
        <p:spPr>
          <a:xfrm>
            <a:off x="5877178" y="3897904"/>
            <a:ext cx="5976134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ar-EG" b="1" i="0" dirty="0">
                <a:solidFill>
                  <a:srgbClr val="555555"/>
                </a:solidFill>
                <a:effectLst/>
                <a:latin typeface="Changa"/>
              </a:rPr>
              <a:t>قناة الر</a:t>
            </a:r>
            <a:r>
              <a:rPr lang="ar-DZ" b="1" i="0" dirty="0">
                <a:solidFill>
                  <a:srgbClr val="555555"/>
                </a:solidFill>
                <a:effectLst/>
                <a:latin typeface="Changa"/>
              </a:rPr>
              <a:t>ِّ</a:t>
            </a:r>
            <a:r>
              <a:rPr lang="ar-EG" b="1" i="0" dirty="0">
                <a:solidFill>
                  <a:srgbClr val="555555"/>
                </a:solidFill>
                <a:effectLst/>
                <a:latin typeface="Changa"/>
              </a:rPr>
              <a:t>سالة</a:t>
            </a:r>
            <a:r>
              <a:rPr lang="ar-DZ" b="1" i="0" dirty="0">
                <a:solidFill>
                  <a:srgbClr val="555555"/>
                </a:solidFill>
                <a:effectLst/>
                <a:latin typeface="Changa"/>
              </a:rPr>
              <a:t>:</a:t>
            </a:r>
            <a:r>
              <a:rPr lang="ar-EG" b="1" i="0" dirty="0">
                <a:solidFill>
                  <a:srgbClr val="555555"/>
                </a:solidFill>
                <a:effectLst/>
                <a:latin typeface="Changa"/>
              </a:rPr>
              <a:t> هي قناة فضائية إسلامية وسطية هادفة </a:t>
            </a:r>
            <a:r>
              <a:rPr lang="ar-EG" b="1" i="0" dirty="0" err="1">
                <a:solidFill>
                  <a:srgbClr val="555555"/>
                </a:solidFill>
                <a:effectLst/>
                <a:latin typeface="Changa"/>
              </a:rPr>
              <a:t>تت</a:t>
            </a:r>
            <a:r>
              <a:rPr lang="ar-DZ" b="1" i="0" dirty="0">
                <a:solidFill>
                  <a:srgbClr val="555555"/>
                </a:solidFill>
                <a:effectLst/>
                <a:latin typeface="Changa"/>
              </a:rPr>
              <a:t>َّ</a:t>
            </a:r>
            <a:r>
              <a:rPr lang="ar-EG" b="1" i="0" dirty="0">
                <a:solidFill>
                  <a:srgbClr val="555555"/>
                </a:solidFill>
                <a:effectLst/>
                <a:latin typeface="Changa"/>
              </a:rPr>
              <a:t>بع مجموعة شبكة روتانا.  تأس</a:t>
            </a:r>
            <a:r>
              <a:rPr lang="ar-DZ" b="1" i="0" dirty="0">
                <a:solidFill>
                  <a:srgbClr val="555555"/>
                </a:solidFill>
                <a:effectLst/>
                <a:latin typeface="Changa"/>
              </a:rPr>
              <a:t>َّ</a:t>
            </a:r>
            <a:r>
              <a:rPr lang="ar-EG" b="1" i="0" dirty="0">
                <a:solidFill>
                  <a:srgbClr val="555555"/>
                </a:solidFill>
                <a:effectLst/>
                <a:latin typeface="Changa"/>
              </a:rPr>
              <a:t>ست سنة 2006، كبادرة من الأمير السعودي الوليد بن طلال</a:t>
            </a:r>
            <a:r>
              <a:rPr lang="ar-DZ" b="1" i="0" dirty="0">
                <a:solidFill>
                  <a:srgbClr val="555555"/>
                </a:solidFill>
                <a:effectLst/>
                <a:latin typeface="Changa"/>
              </a:rPr>
              <a:t>،</a:t>
            </a:r>
            <a:r>
              <a:rPr lang="ar-EG" b="1" i="0" dirty="0">
                <a:solidFill>
                  <a:srgbClr val="555555"/>
                </a:solidFill>
                <a:effectLst/>
                <a:latin typeface="Changa"/>
              </a:rPr>
              <a:t> القناة تعمل على تدعيم القيم الإسلامية والإنسانية وجمع الأسرة العربية على شاشتها بتقديم البرامج التربوية الهادفة والمتنوعة</a:t>
            </a:r>
            <a:r>
              <a:rPr lang="ar-DZ" b="1" i="0" dirty="0">
                <a:solidFill>
                  <a:srgbClr val="555555"/>
                </a:solidFill>
                <a:effectLst/>
                <a:latin typeface="Changa"/>
              </a:rPr>
              <a:t>، تبثُّ من الكويت وأطلقت لها موقعا إلكترونيا متنوعا يضم : برامج رقمية مسجلة حوارات، </a:t>
            </a:r>
            <a:r>
              <a:rPr lang="ar-DZ" b="1" i="0" dirty="0" err="1">
                <a:solidFill>
                  <a:srgbClr val="555555"/>
                </a:solidFill>
                <a:effectLst/>
                <a:latin typeface="Changa"/>
              </a:rPr>
              <a:t>بودكاست</a:t>
            </a:r>
            <a:r>
              <a:rPr lang="ar-DZ" b="1" i="0" dirty="0">
                <a:solidFill>
                  <a:srgbClr val="555555"/>
                </a:solidFill>
                <a:effectLst/>
                <a:latin typeface="Changa"/>
              </a:rPr>
              <a:t> واخبار دينية متنوعة.                                                                 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97861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45141"/>
    </mc:Choice>
    <mc:Fallback xmlns="">
      <p:transition advTm="245141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BB28C0E-C843-B492-A573-682FC6ABC7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EC6CCDAC-250E-7357-C6CD-FF8D549511E0}"/>
              </a:ext>
            </a:extLst>
          </p:cNvPr>
          <p:cNvSpPr/>
          <p:nvPr/>
        </p:nvSpPr>
        <p:spPr>
          <a:xfrm>
            <a:off x="4350588" y="546620"/>
            <a:ext cx="819100" cy="60925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5B0D2A6E-FF13-38ED-E0BB-F5E0B5857755}"/>
              </a:ext>
            </a:extLst>
          </p:cNvPr>
          <p:cNvSpPr txBox="1"/>
          <p:nvPr/>
        </p:nvSpPr>
        <p:spPr>
          <a:xfrm>
            <a:off x="4350588" y="527319"/>
            <a:ext cx="8191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DZ" sz="3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02</a:t>
            </a:r>
            <a:endParaRPr lang="en-US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1544852D-79A5-A701-527B-F9536620594B}"/>
              </a:ext>
            </a:extLst>
          </p:cNvPr>
          <p:cNvSpPr/>
          <p:nvPr/>
        </p:nvSpPr>
        <p:spPr>
          <a:xfrm>
            <a:off x="2282731" y="490403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C9023C58-4DB2-D707-43F8-E822104189A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1" name="Encre 10">
                <a:extLst>
                  <a:ext uri="{FF2B5EF4-FFF2-40B4-BE49-F238E27FC236}">
                    <a16:creationId xmlns:a16="http://schemas.microsoft.com/office/drawing/2014/main" id="{43195190-30C7-3328-97D1-800BC9B69F44}"/>
                  </a:ext>
                </a:extLst>
              </p14:cNvPr>
              <p14:cNvContentPartPr/>
              <p14:nvPr/>
            </p14:nvContentPartPr>
            <p14:xfrm>
              <a:off x="7448614" y="3133080"/>
              <a:ext cx="360" cy="360"/>
            </p14:xfrm>
          </p:contentPart>
        </mc:Choice>
        <mc:Fallback xmlns="">
          <p:pic>
            <p:nvPicPr>
              <p:cNvPr id="11" name="Encre 10">
                <a:extLst>
                  <a:ext uri="{FF2B5EF4-FFF2-40B4-BE49-F238E27FC236}">
                    <a16:creationId xmlns:a16="http://schemas.microsoft.com/office/drawing/2014/main" id="{ECBDF7F1-8E61-5E4E-EB69-44F6308CAF46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439614" y="3124440"/>
                <a:ext cx="18000" cy="18000"/>
              </a:xfrm>
              <a:prstGeom prst="rect">
                <a:avLst/>
              </a:prstGeom>
            </p:spPr>
          </p:pic>
        </mc:Fallback>
      </mc:AlternateContent>
      <p:sp>
        <p:nvSpPr>
          <p:cNvPr id="15" name="TextBox 47">
            <a:extLst>
              <a:ext uri="{FF2B5EF4-FFF2-40B4-BE49-F238E27FC236}">
                <a16:creationId xmlns:a16="http://schemas.microsoft.com/office/drawing/2014/main" id="{022E5161-25B9-197E-FBB0-29997D3ACF0E}"/>
              </a:ext>
            </a:extLst>
          </p:cNvPr>
          <p:cNvSpPr txBox="1"/>
          <p:nvPr/>
        </p:nvSpPr>
        <p:spPr>
          <a:xfrm>
            <a:off x="5169688" y="645264"/>
            <a:ext cx="6049692" cy="5749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ar-DZ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التخطيط الاستراتيجي داخل المؤسسة الإعلامية 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5685432-D7C2-6ED1-1C5C-198AC7D0FD11}"/>
              </a:ext>
            </a:extLst>
          </p:cNvPr>
          <p:cNvSpPr txBox="1"/>
          <p:nvPr/>
        </p:nvSpPr>
        <p:spPr>
          <a:xfrm>
            <a:off x="1711282" y="6037571"/>
            <a:ext cx="609771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000" b="1" dirty="0"/>
              <a:t>https://2cm.es/1emQ2</a:t>
            </a:r>
          </a:p>
        </p:txBody>
      </p:sp>
      <p:pic>
        <p:nvPicPr>
          <p:cNvPr id="6" name="Graphique 5">
            <a:extLst>
              <a:ext uri="{FF2B5EF4-FFF2-40B4-BE49-F238E27FC236}">
                <a16:creationId xmlns:a16="http://schemas.microsoft.com/office/drawing/2014/main" id="{E6E411C1-1DC9-CDDA-2BA2-D65CD2D4ECF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7150813" y="1620261"/>
            <a:ext cx="3883632" cy="828216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6B1CCB2D-DB47-CEE5-6EC1-D6DEFD75B399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440" y="1460431"/>
            <a:ext cx="5248460" cy="4467814"/>
          </a:xfrm>
          <a:prstGeom prst="rect">
            <a:avLst/>
          </a:prstGeom>
        </p:spPr>
      </p:pic>
      <p:sp>
        <p:nvSpPr>
          <p:cNvPr id="16" name="ZoneTexte 15">
            <a:extLst>
              <a:ext uri="{FF2B5EF4-FFF2-40B4-BE49-F238E27FC236}">
                <a16:creationId xmlns:a16="http://schemas.microsoft.com/office/drawing/2014/main" id="{EB9A595D-E0F7-7977-0052-AC23811B0010}"/>
              </a:ext>
            </a:extLst>
          </p:cNvPr>
          <p:cNvSpPr txBox="1"/>
          <p:nvPr/>
        </p:nvSpPr>
        <p:spPr>
          <a:xfrm>
            <a:off x="6071857" y="2616389"/>
            <a:ext cx="5455576" cy="34715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>
              <a:lnSpc>
                <a:spcPct val="107000"/>
              </a:lnSpc>
              <a:spcAft>
                <a:spcPts val="800"/>
              </a:spcAft>
              <a:buNone/>
            </a:pPr>
            <a:r>
              <a:rPr lang="ar-SA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سكاي نيوز عربية</a:t>
            </a:r>
            <a:r>
              <a:rPr lang="ar-DZ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  <a:r>
              <a:rPr lang="ar-SA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هي ث</a:t>
            </a:r>
            <a:r>
              <a:rPr lang="ar-DZ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مرة شراكة بين </a:t>
            </a:r>
            <a:r>
              <a:rPr lang="ar-SA" sz="2000" b="1" kern="100" dirty="0">
                <a:latin typeface="Calibri" panose="020F0502020204030204" pitchFamily="34" charset="0"/>
                <a:ea typeface="Calibri" panose="020F0502020204030204" pitchFamily="34" charset="0"/>
              </a:rPr>
              <a:t> الشركة الدولية </a:t>
            </a:r>
            <a:r>
              <a:rPr lang="ar-SA" sz="2000" b="1" kern="100" dirty="0" err="1">
                <a:latin typeface="Calibri" panose="020F0502020204030204" pitchFamily="34" charset="0"/>
                <a:ea typeface="Calibri" panose="020F0502020204030204" pitchFamily="34" charset="0"/>
              </a:rPr>
              <a:t>لل</a:t>
            </a:r>
            <a:r>
              <a:rPr lang="ar-DZ" sz="2000" b="1" kern="100" dirty="0">
                <a:latin typeface="Calibri" panose="020F0502020204030204" pitchFamily="34" charset="0"/>
                <a:ea typeface="Calibri" panose="020F0502020204030204" pitchFamily="34" charset="0"/>
              </a:rPr>
              <a:t>إِ</a:t>
            </a:r>
            <a:r>
              <a:rPr lang="ar-SA" sz="2000" b="1" kern="100" dirty="0" err="1">
                <a:latin typeface="Calibri" panose="020F0502020204030204" pitchFamily="34" charset="0"/>
                <a:ea typeface="Calibri" panose="020F0502020204030204" pitchFamily="34" charset="0"/>
              </a:rPr>
              <a:t>ستثمارات</a:t>
            </a:r>
            <a:r>
              <a:rPr lang="ar-SA" sz="2000" b="1" kern="100" dirty="0"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ar-SA" sz="2000" b="1" kern="100" dirty="0" err="1">
                <a:latin typeface="Calibri" panose="020F0502020204030204" pitchFamily="34" charset="0"/>
                <a:ea typeface="Calibri" panose="020F0502020204030204" pitchFamily="34" charset="0"/>
              </a:rPr>
              <a:t>الإ</a:t>
            </a:r>
            <a:r>
              <a:rPr lang="ar-DZ" sz="2000" b="1" kern="100" dirty="0">
                <a:latin typeface="Calibri" panose="020F0502020204030204" pitchFamily="34" charset="0"/>
                <a:ea typeface="Calibri" panose="020F0502020204030204" pitchFamily="34" charset="0"/>
              </a:rPr>
              <a:t>ِ</a:t>
            </a:r>
            <a:r>
              <a:rPr lang="ar-SA" sz="2000" b="1" kern="100" dirty="0" err="1">
                <a:latin typeface="Calibri" panose="020F0502020204030204" pitchFamily="34" charset="0"/>
                <a:ea typeface="Calibri" panose="020F0502020204030204" pitchFamily="34" charset="0"/>
              </a:rPr>
              <a:t>علامية</a:t>
            </a:r>
            <a:r>
              <a:rPr lang="ar-SA" sz="2000" b="1" kern="100" dirty="0">
                <a:latin typeface="Calibri" panose="020F0502020204030204" pitchFamily="34" charset="0"/>
                <a:ea typeface="Calibri" panose="020F0502020204030204" pitchFamily="34" charset="0"/>
              </a:rPr>
              <a:t>  </a:t>
            </a:r>
            <a:r>
              <a:rPr lang="fr-FR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(IMI)</a:t>
            </a:r>
            <a:r>
              <a:rPr lang="ar-SA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 وشركة سكاي البريطانية، التلفزيونية الرائدة في المملكة المتحدة</a:t>
            </a:r>
            <a:r>
              <a:rPr lang="fr-FR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  <a:buNone/>
            </a:pPr>
            <a:r>
              <a:rPr lang="ar-SA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سكاي نيوز عربية</a:t>
            </a:r>
            <a:r>
              <a:rPr lang="ar-DZ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DZ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منظَّمة</a:t>
            </a:r>
            <a:r>
              <a:rPr lang="ar-SA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من قبل هيئة المنطقة الإعلامية أبوظبي في الإمارات العربية المتحدة ك</a:t>
            </a:r>
            <a:r>
              <a:rPr lang="ar-DZ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</a:t>
            </a:r>
            <a:r>
              <a:rPr lang="ar-DZ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DZ" sz="2000" b="1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ز</a:t>
            </a:r>
            <a:r>
              <a:rPr lang="ar-SA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</a:t>
            </a:r>
            <a:r>
              <a:rPr lang="ar-DZ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ِّ</a:t>
            </a:r>
            <a:r>
              <a:rPr lang="ar-SA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د للخدمات السمعية والبصرية، وهي مؤس</a:t>
            </a:r>
            <a:r>
              <a:rPr lang="ar-DZ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000" b="1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سة</a:t>
            </a:r>
            <a:r>
              <a:rPr lang="ar-SA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إخبارية متعددة </a:t>
            </a:r>
            <a:r>
              <a:rPr lang="ar-SA" sz="2000" b="1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المنص</a:t>
            </a:r>
            <a:r>
              <a:rPr lang="ar-DZ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ات؛ تبث</a:t>
            </a:r>
            <a:r>
              <a:rPr lang="ar-DZ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ُّ</a:t>
            </a:r>
            <a:r>
              <a:rPr lang="ar-SA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الأخبار </a:t>
            </a:r>
            <a:r>
              <a:rPr lang="ar-SA" sz="2000" b="1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بالل</a:t>
            </a:r>
            <a:r>
              <a:rPr lang="ar-DZ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000" b="1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غة</a:t>
            </a:r>
            <a:r>
              <a:rPr lang="ar-SA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العربية عبر قناة تلفزيونية مجانية بجودة الـ</a:t>
            </a:r>
            <a:r>
              <a:rPr lang="fr-FR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HD </a:t>
            </a:r>
            <a:r>
              <a:rPr lang="ar-SA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عالية الوضوح، فضلاً عن تقديم خدماتها عبر موقعها الإلكتروني، ومن خلال تطبيقات الأجهزة المتحركة والذكية ومعظم منص</a:t>
            </a:r>
            <a:r>
              <a:rPr lang="ar-DZ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ات التواصل ال</a:t>
            </a:r>
            <a:r>
              <a:rPr lang="ar-DZ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إِ</a:t>
            </a:r>
            <a:r>
              <a:rPr lang="ar-SA" sz="2000" b="1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جتماعي</a:t>
            </a:r>
            <a:r>
              <a:rPr lang="fr-FR" sz="20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r>
              <a:rPr lang="fr-FR" sz="20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SA" sz="20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تضم</a:t>
            </a:r>
            <a:r>
              <a:rPr lang="ar-DZ" sz="20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ُّ</a:t>
            </a:r>
            <a:r>
              <a:rPr lang="ar-SA" sz="2000" b="1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أكثر من 500 صحفي وإعلامي .</a:t>
            </a:r>
            <a:endParaRPr lang="fr-FR" sz="2000" b="1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650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45141"/>
    </mc:Choice>
    <mc:Fallback xmlns="">
      <p:transition advTm="245141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2B8F88-10F6-5060-0364-88CC83263F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416ADD11-09AC-6224-EE6D-5AEA11772747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CCF3FEEA-5F81-6972-33E7-DC2EF931251E}"/>
              </a:ext>
            </a:extLst>
          </p:cNvPr>
          <p:cNvSpPr/>
          <p:nvPr/>
        </p:nvSpPr>
        <p:spPr>
          <a:xfrm rot="16200000" flipV="1">
            <a:off x="-1310256" y="3582211"/>
            <a:ext cx="5573486" cy="2952974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B29B9132-7309-2948-9042-52DD54D462A9}"/>
              </a:ext>
            </a:extLst>
          </p:cNvPr>
          <p:cNvSpPr txBox="1"/>
          <p:nvPr/>
        </p:nvSpPr>
        <p:spPr>
          <a:xfrm>
            <a:off x="4227481" y="797581"/>
            <a:ext cx="6362604" cy="6438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ar-DZ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الأسس العلمية لتخطيط البرامج الإعلامية 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AD41AC12-AC57-B925-EF0A-CA4D77749CE9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72E8CA27-5244-D900-308D-4DCDA61DE7D1}"/>
              </a:ext>
            </a:extLst>
          </p:cNvPr>
          <p:cNvSpPr/>
          <p:nvPr/>
        </p:nvSpPr>
        <p:spPr>
          <a:xfrm>
            <a:off x="3036881" y="640081"/>
            <a:ext cx="1190600" cy="95889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DZ" sz="3600" b="1" dirty="0">
                <a:ea typeface="Roboto Light" panose="02000000000000000000" pitchFamily="2" charset="0"/>
              </a:rPr>
              <a:t>03</a:t>
            </a:r>
            <a:endParaRPr lang="en-US" sz="1400" b="1" dirty="0">
              <a:ea typeface="Roboto Light" panose="02000000000000000000" pitchFamily="2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18EA3FC3-7AB0-88A8-22AD-0616850B3ED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Espace réservé pour une image  6">
            <a:extLst>
              <a:ext uri="{FF2B5EF4-FFF2-40B4-BE49-F238E27FC236}">
                <a16:creationId xmlns:a16="http://schemas.microsoft.com/office/drawing/2014/main" id="{1DFE7C55-3A61-9A93-3C02-85B46B35EDB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1811171" y="-2231393"/>
            <a:ext cx="6826172" cy="6857998"/>
          </a:xfrm>
        </p:spPr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CDE1F94F-1A98-738A-FB64-96A9CB14431C}"/>
              </a:ext>
            </a:extLst>
          </p:cNvPr>
          <p:cNvSpPr txBox="1"/>
          <p:nvPr/>
        </p:nvSpPr>
        <p:spPr>
          <a:xfrm>
            <a:off x="2267014" y="1589700"/>
            <a:ext cx="9118314" cy="43471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r" rtl="1">
              <a:lnSpc>
                <a:spcPct val="107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المؤسَّسة الإعلامية ت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خاطب العقول و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ت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عد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ُّ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وسيلة أساسية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لن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شر الث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قافة والوعي وتنمية الفكر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.</a:t>
            </a:r>
          </a:p>
          <a:p>
            <a:pPr lvl="0" algn="r" rtl="1">
              <a:lnSpc>
                <a:spcPct val="107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</a:rPr>
              <a:t>تَ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ه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</a:rPr>
              <a:t>ْ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دف إلى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:</a:t>
            </a:r>
            <a:endParaRPr lang="ar-DZ" sz="2400" kern="1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 algn="r" rtl="1">
              <a:lnSpc>
                <a:spcPct val="107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توعية وتعليم وتثقيف الجمهور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.</a:t>
            </a:r>
            <a:endParaRPr lang="ar-DZ" sz="2400" kern="1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 algn="r" rtl="1">
              <a:lnSpc>
                <a:spcPct val="107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الإقناع من خلال المعلومات والحقائق الموثوقة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.</a:t>
            </a:r>
            <a:endParaRPr lang="ar-DZ" sz="2400" kern="1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 algn="r" rtl="1">
              <a:lnSpc>
                <a:spcPct val="107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زيادة المعرفة والوعي والت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فاهم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.</a:t>
            </a:r>
            <a:endParaRPr lang="ar-DZ" sz="2400" kern="1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 algn="r" rtl="1">
              <a:lnSpc>
                <a:spcPct val="107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إ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ثارة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الن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ِّ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قاش والجدل حول القضايا والمشكلات الداخلية والخارجية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.</a:t>
            </a:r>
            <a:endParaRPr lang="ar-DZ" sz="2400" kern="1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 algn="r" rtl="1">
              <a:lnSpc>
                <a:spcPct val="107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</a:rPr>
              <a:t>ت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رتكز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على </a:t>
            </a: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الحقائق المدعومة بالأرقام والإحصاءات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بعيداً عن الذاتية، مع الالتزام بالصدق والأمانة والموضوعية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.</a:t>
            </a:r>
            <a:endParaRPr lang="ar-DZ" sz="2400" kern="100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342900" lvl="0" indent="-342900" algn="r" rtl="1">
              <a:lnSpc>
                <a:spcPct val="107000"/>
              </a:lnSpc>
              <a:spcAft>
                <a:spcPts val="800"/>
              </a:spcAft>
              <a:buSzPts val="1000"/>
              <a:buFont typeface="Wingdings" panose="05000000000000000000" pitchFamily="2" charset="2"/>
              <a:buChar char="q"/>
              <a:tabLst>
                <a:tab pos="457200" algn="l"/>
              </a:tabLst>
            </a:pPr>
            <a:r>
              <a:rPr lang="ar-DZ" sz="2400" dirty="0"/>
              <a:t>ت</a:t>
            </a:r>
            <a:r>
              <a:rPr lang="ar-SA" sz="2400" dirty="0"/>
              <a:t>ساعد على تكوين </a:t>
            </a:r>
            <a:r>
              <a:rPr lang="ar-SA" sz="2400" b="1" dirty="0"/>
              <a:t>رأي عام ص</a:t>
            </a:r>
            <a:r>
              <a:rPr lang="ar-DZ" sz="2400" b="1" dirty="0"/>
              <a:t>َ</a:t>
            </a:r>
            <a:r>
              <a:rPr lang="ar-SA" sz="2400" b="1" dirty="0" err="1"/>
              <a:t>ائ</a:t>
            </a:r>
            <a:r>
              <a:rPr lang="ar-DZ" sz="2400" b="1" dirty="0"/>
              <a:t>ِ</a:t>
            </a:r>
            <a:r>
              <a:rPr lang="ar-SA" sz="2400" b="1" dirty="0"/>
              <a:t>ب</a:t>
            </a:r>
            <a:r>
              <a:rPr lang="ar-DZ" sz="2400" b="1" dirty="0"/>
              <a:t>،</a:t>
            </a:r>
            <a:r>
              <a:rPr lang="ar-SA" sz="2400" dirty="0"/>
              <a:t> عبر</a:t>
            </a:r>
            <a:r>
              <a:rPr lang="ar-DZ" sz="2400" dirty="0"/>
              <a:t>َ</a:t>
            </a:r>
            <a:r>
              <a:rPr lang="ar-SA" sz="2400" dirty="0"/>
              <a:t> الش</a:t>
            </a:r>
            <a:r>
              <a:rPr lang="ar-DZ" sz="2400" dirty="0"/>
              <a:t>َّ</a:t>
            </a:r>
            <a:r>
              <a:rPr lang="ar-SA" sz="2400" dirty="0"/>
              <a:t>رح والت</a:t>
            </a:r>
            <a:r>
              <a:rPr lang="ar-DZ" sz="2400" dirty="0"/>
              <a:t>َّ</a:t>
            </a:r>
            <a:r>
              <a:rPr lang="ar-SA" sz="2400" dirty="0"/>
              <a:t>فسير والت</a:t>
            </a:r>
            <a:r>
              <a:rPr lang="ar-DZ" sz="2400" dirty="0"/>
              <a:t>َّ</a:t>
            </a:r>
            <a:r>
              <a:rPr lang="ar-SA" sz="2400" dirty="0"/>
              <a:t>عليق والجدل المنطقي</a:t>
            </a:r>
            <a:r>
              <a:rPr lang="ar-DZ" sz="2400" dirty="0"/>
              <a:t>.</a:t>
            </a:r>
            <a:endParaRPr lang="fr-FR" sz="2400" kern="1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6700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62890"/>
    </mc:Choice>
    <mc:Fallback xmlns="">
      <p:transition advTm="6289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BFD627-8C19-028C-A49A-EDD2C30B19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59404E13-C0F6-5DFF-E004-118CD245846B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16017677-F0B5-C6A0-25C3-F5AFA688D0D4}"/>
              </a:ext>
            </a:extLst>
          </p:cNvPr>
          <p:cNvSpPr/>
          <p:nvPr/>
        </p:nvSpPr>
        <p:spPr>
          <a:xfrm rot="16200000" flipV="1">
            <a:off x="-1310256" y="3582211"/>
            <a:ext cx="5573486" cy="2952974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0A113AB-CC44-580D-D4E2-D6FFB70735D8}"/>
              </a:ext>
            </a:extLst>
          </p:cNvPr>
          <p:cNvSpPr txBox="1"/>
          <p:nvPr/>
        </p:nvSpPr>
        <p:spPr>
          <a:xfrm>
            <a:off x="4242391" y="797581"/>
            <a:ext cx="6347694" cy="6438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ar-DZ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الأسس العلمية لتخطيط البرامج الإعلامية 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103C7768-09F2-07C5-E3B6-3B975D6DFDB7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06BAD33-4427-0E1E-067C-9F5FED83AE6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Espace réservé pour une image  6">
            <a:extLst>
              <a:ext uri="{FF2B5EF4-FFF2-40B4-BE49-F238E27FC236}">
                <a16:creationId xmlns:a16="http://schemas.microsoft.com/office/drawing/2014/main" id="{8B1F277C-8B4C-0C91-3AC9-65BE2EAF631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1811171" y="-2231393"/>
            <a:ext cx="6826172" cy="6857998"/>
          </a:xfrm>
        </p:spPr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77F42CF3-3C6F-E8E4-730F-56AAC3E2AB74}"/>
              </a:ext>
            </a:extLst>
          </p:cNvPr>
          <p:cNvSpPr txBox="1"/>
          <p:nvPr/>
        </p:nvSpPr>
        <p:spPr>
          <a:xfrm>
            <a:off x="2291137" y="1756474"/>
            <a:ext cx="8902556" cy="48396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r" rtl="1">
              <a:lnSpc>
                <a:spcPct val="107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كما يعدّ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الإعلام وسيلة فعالة في </a:t>
            </a: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الت</a:t>
            </a:r>
            <a:r>
              <a:rPr lang="ar-DZ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</a:t>
            </a:r>
            <a:r>
              <a:rPr lang="ar-DZ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ْ</a:t>
            </a: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ش</a:t>
            </a:r>
            <a:r>
              <a:rPr lang="ar-DZ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b="1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ئة</a:t>
            </a: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</a:t>
            </a:r>
            <a:r>
              <a:rPr lang="ar-DZ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إ</a:t>
            </a:r>
            <a:r>
              <a:rPr lang="ar-SA" sz="2400" b="1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جتماعية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عبر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</a:p>
          <a:p>
            <a:pPr marL="742950" lvl="1" indent="-285750" algn="r" rtl="1">
              <a:lnSpc>
                <a:spcPct val="107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الحث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على الفضائل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742950" lvl="1" indent="-285750" algn="r" rtl="1">
              <a:lnSpc>
                <a:spcPct val="107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تجن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ب الرذائل والمخاطر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742950" lvl="1" indent="-285750" algn="r" rtl="1">
              <a:lnSpc>
                <a:spcPct val="107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إِ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لتزام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بالمعايير والق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يم ال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إِِ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جتماعية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lvl="0" algn="r" rtl="1">
              <a:lnSpc>
                <a:spcPct val="107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الإعلام مسؤول عن </a:t>
            </a: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حماية عقيدة الأمة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وص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ْ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سلامتها الف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كرية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لذلك من ال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ضرور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قيام البرامج الإعلامية على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</a:p>
          <a:p>
            <a:pPr marL="742950" lvl="1" indent="-285750" algn="r" rtl="1">
              <a:lnSpc>
                <a:spcPct val="107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خطيط علمي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ٍ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مدروس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742950" lvl="1" indent="-285750" algn="r" rtl="1">
              <a:lnSpc>
                <a:spcPct val="107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ب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حوث دقيقة تشمل المرسل، المستقبل، الرسالة، والمضمون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742950" lvl="1" indent="-285750" algn="r" rtl="1">
              <a:lnSpc>
                <a:spcPct val="107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تكامل 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خطيط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الإ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علامي مع 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خطيط القومي (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إِ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قتصادي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 سياسي، تربوي، 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إِ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جتماعي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)</a:t>
            </a:r>
            <a:r>
              <a:rPr lang="fr-FR" sz="22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fr-FR" sz="11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6D811ED-A15D-9175-CAF9-5D7E653AEDCE}"/>
              </a:ext>
            </a:extLst>
          </p:cNvPr>
          <p:cNvSpPr/>
          <p:nvPr/>
        </p:nvSpPr>
        <p:spPr>
          <a:xfrm>
            <a:off x="3006823" y="630807"/>
            <a:ext cx="1190600" cy="95889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DZ" sz="3600" b="1" dirty="0">
                <a:ea typeface="Roboto Light" panose="02000000000000000000" pitchFamily="2" charset="0"/>
              </a:rPr>
              <a:t>03</a:t>
            </a:r>
            <a:endParaRPr lang="en-US" sz="1400" b="1" dirty="0">
              <a:ea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8998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62890"/>
    </mc:Choice>
    <mc:Fallback xmlns="">
      <p:transition advTm="6289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0593F4-05EA-2595-A925-136EAE0593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C43FE785-52A9-4623-2212-724826AD36DA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F381400A-B309-28E9-4657-251E7EF08488}"/>
              </a:ext>
            </a:extLst>
          </p:cNvPr>
          <p:cNvSpPr/>
          <p:nvPr/>
        </p:nvSpPr>
        <p:spPr>
          <a:xfrm rot="16200000" flipV="1">
            <a:off x="-1310256" y="3582211"/>
            <a:ext cx="5573486" cy="2952974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5FBEF54D-96C4-F629-9786-CA090A4ADF44}"/>
              </a:ext>
            </a:extLst>
          </p:cNvPr>
          <p:cNvSpPr/>
          <p:nvPr/>
        </p:nvSpPr>
        <p:spPr>
          <a:xfrm>
            <a:off x="3459048" y="534595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CD8B9EBB-7D2C-5014-EF5B-472D7DC99F8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Espace réservé pour une image  6">
            <a:extLst>
              <a:ext uri="{FF2B5EF4-FFF2-40B4-BE49-F238E27FC236}">
                <a16:creationId xmlns:a16="http://schemas.microsoft.com/office/drawing/2014/main" id="{A45089CF-503A-CCE0-E021-D1B6240B7D8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1811171" y="-2231393"/>
            <a:ext cx="6826172" cy="6857998"/>
          </a:xfrm>
        </p:spPr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FF6B7312-D908-2C1D-0EDE-1D720AEAB9CB}"/>
              </a:ext>
            </a:extLst>
          </p:cNvPr>
          <p:cNvSpPr txBox="1"/>
          <p:nvPr/>
        </p:nvSpPr>
        <p:spPr>
          <a:xfrm>
            <a:off x="2114738" y="1492072"/>
            <a:ext cx="9024576" cy="60677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42950" lvl="1" indent="-285750" algn="r" rtl="1">
              <a:lnSpc>
                <a:spcPct val="107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غيير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الس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ٌ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لوكيات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والعادات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الض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ارة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742950" lvl="1" indent="-285750" algn="r" rtl="1">
              <a:lnSpc>
                <a:spcPct val="107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ترس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يخ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الق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يم والممارسات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الإ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يجابية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ْ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ب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ث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ق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ة من عقيدة الأم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ة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742950" lvl="1" indent="-285750" algn="r" rtl="1">
              <a:lnSpc>
                <a:spcPct val="107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د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راسة 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إِ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جاهات وأفكار وعادات المتلق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ين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742950" lvl="1" indent="-285750" algn="r" rtl="1">
              <a:lnSpc>
                <a:spcPct val="107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إِ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عتماد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على الر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أي العام ك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رجع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lvl="0" algn="r" rtl="1">
              <a:lnSpc>
                <a:spcPct val="107000"/>
              </a:lnSpc>
              <a:spcAft>
                <a:spcPts val="800"/>
              </a:spcAft>
              <a:buSzPts val="1000"/>
              <a:tabLst>
                <a:tab pos="457200" algn="l"/>
              </a:tabLst>
            </a:pP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يجب أن ي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رجم 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خطيط إلى </a:t>
            </a: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برامج ت</a:t>
            </a:r>
            <a:r>
              <a:rPr lang="ar-DZ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b="1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نفيذية</a:t>
            </a: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واقعية</a:t>
            </a:r>
            <a:r>
              <a:rPr lang="ar-DZ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قابلة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ٍ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للت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قييم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قياس الن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جاح أو الق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صور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 من خلال :</a:t>
            </a:r>
          </a:p>
          <a:p>
            <a:pPr algn="r" rtl="1"/>
            <a:r>
              <a:rPr lang="fr-FR" sz="2400" dirty="0"/>
              <a:t>1 </a:t>
            </a:r>
            <a:r>
              <a:rPr lang="ar-SA" sz="2400" dirty="0"/>
              <a:t>- وضع</a:t>
            </a:r>
            <a:r>
              <a:rPr lang="ar-DZ" sz="2400" dirty="0"/>
              <a:t>ِ</a:t>
            </a:r>
            <a:r>
              <a:rPr lang="ar-SA" sz="2400" dirty="0"/>
              <a:t> خطة</a:t>
            </a:r>
            <a:r>
              <a:rPr lang="ar-DZ" sz="2400" dirty="0"/>
              <a:t>ٍ</a:t>
            </a:r>
            <a:r>
              <a:rPr lang="ar-SA" sz="2400" dirty="0"/>
              <a:t> وتحديد مكان</a:t>
            </a:r>
            <a:r>
              <a:rPr lang="ar-DZ" sz="2400" dirty="0"/>
              <a:t>ِ</a:t>
            </a:r>
            <a:r>
              <a:rPr lang="ar-SA" sz="2400" dirty="0"/>
              <a:t>ها والف</a:t>
            </a:r>
            <a:r>
              <a:rPr lang="ar-DZ" sz="2400" dirty="0"/>
              <a:t>َ</a:t>
            </a:r>
            <a:r>
              <a:rPr lang="ar-SA" sz="2400" dirty="0"/>
              <a:t>ترة الز</a:t>
            </a:r>
            <a:r>
              <a:rPr lang="ar-DZ" sz="2400" dirty="0"/>
              <a:t>َّ</a:t>
            </a:r>
            <a:r>
              <a:rPr lang="ar-SA" sz="2400" dirty="0"/>
              <a:t>منية ل</a:t>
            </a:r>
            <a:r>
              <a:rPr lang="ar-DZ" sz="2400" dirty="0"/>
              <a:t>ِ</a:t>
            </a:r>
            <a:r>
              <a:rPr lang="ar-SA" sz="2400" dirty="0"/>
              <a:t>ت</a:t>
            </a:r>
            <a:r>
              <a:rPr lang="ar-DZ" sz="2400" dirty="0"/>
              <a:t>َ</a:t>
            </a:r>
            <a:r>
              <a:rPr lang="ar-SA" sz="2400" dirty="0"/>
              <a:t>نفيذها: وتشمل الخطة السياسات </a:t>
            </a:r>
            <a:r>
              <a:rPr lang="ar-SA" sz="2400" dirty="0" err="1"/>
              <a:t>والإ</a:t>
            </a:r>
            <a:r>
              <a:rPr lang="ar-DZ" sz="2400" dirty="0"/>
              <a:t>ِ</a:t>
            </a:r>
            <a:r>
              <a:rPr lang="ar-SA" sz="2400" dirty="0" err="1"/>
              <a:t>جراءات</a:t>
            </a:r>
            <a:r>
              <a:rPr lang="ar-SA" sz="2400" dirty="0"/>
              <a:t>.</a:t>
            </a:r>
            <a:endParaRPr lang="fr-FR" sz="2400" dirty="0"/>
          </a:p>
          <a:p>
            <a:pPr algn="r" rtl="1"/>
            <a:r>
              <a:rPr lang="ar-SA" sz="2400" dirty="0"/>
              <a:t> </a:t>
            </a:r>
            <a:r>
              <a:rPr lang="fr-FR" sz="2400" dirty="0"/>
              <a:t>-2 </a:t>
            </a:r>
            <a:r>
              <a:rPr lang="ar-SA" sz="2400" dirty="0"/>
              <a:t>ت</a:t>
            </a:r>
            <a:r>
              <a:rPr lang="ar-DZ" sz="2400" dirty="0"/>
              <a:t>َ</a:t>
            </a:r>
            <a:r>
              <a:rPr lang="ar-SA" sz="2400" dirty="0"/>
              <a:t>حديد الأهداف الم</a:t>
            </a:r>
            <a:r>
              <a:rPr lang="ar-DZ" sz="2400" dirty="0"/>
              <a:t>ُ</a:t>
            </a:r>
            <a:r>
              <a:rPr lang="ar-SA" sz="2400" dirty="0"/>
              <a:t>راد تحقيقها.</a:t>
            </a:r>
            <a:endParaRPr lang="fr-FR" sz="2400" dirty="0"/>
          </a:p>
          <a:p>
            <a:pPr algn="r" rtl="1"/>
            <a:r>
              <a:rPr lang="ar-SA" sz="2400" dirty="0"/>
              <a:t> </a:t>
            </a:r>
            <a:r>
              <a:rPr lang="fr-FR" sz="2400" dirty="0"/>
              <a:t>-3 </a:t>
            </a:r>
            <a:r>
              <a:rPr lang="ar-SA" sz="2400" dirty="0"/>
              <a:t>ت</a:t>
            </a:r>
            <a:r>
              <a:rPr lang="ar-DZ" sz="2400" dirty="0"/>
              <a:t>َ</a:t>
            </a:r>
            <a:r>
              <a:rPr lang="ar-SA" sz="2400" dirty="0"/>
              <a:t>حديد وسائل الإعلام وأشكالها.</a:t>
            </a:r>
            <a:endParaRPr lang="fr-FR" sz="2400" dirty="0"/>
          </a:p>
          <a:p>
            <a:pPr algn="r" rtl="1"/>
            <a:r>
              <a:rPr lang="ar-SA" sz="2400" dirty="0"/>
              <a:t> </a:t>
            </a:r>
            <a:r>
              <a:rPr lang="fr-FR" sz="2400" dirty="0"/>
              <a:t>-4 </a:t>
            </a:r>
            <a:r>
              <a:rPr lang="ar-SA" sz="2400" dirty="0"/>
              <a:t>ت</a:t>
            </a:r>
            <a:r>
              <a:rPr lang="ar-DZ" sz="2400" dirty="0"/>
              <a:t>َ</a:t>
            </a:r>
            <a:r>
              <a:rPr lang="ar-SA" sz="2400" dirty="0"/>
              <a:t>حديد الإمكانات والموارد اللازمة للخ</a:t>
            </a:r>
            <a:r>
              <a:rPr lang="ar-DZ" sz="2400" dirty="0"/>
              <a:t>ٌ</a:t>
            </a:r>
            <a:r>
              <a:rPr lang="ar-SA" sz="2400" dirty="0" err="1"/>
              <a:t>طَّة</a:t>
            </a:r>
            <a:r>
              <a:rPr lang="ar-SA" sz="2400" dirty="0"/>
              <a:t> الإعلامية.</a:t>
            </a:r>
            <a:endParaRPr lang="fr-FR" sz="2400" dirty="0"/>
          </a:p>
          <a:p>
            <a:pPr algn="r" rtl="1"/>
            <a:r>
              <a:rPr lang="ar-SA" sz="2400" dirty="0"/>
              <a:t> </a:t>
            </a:r>
            <a:r>
              <a:rPr lang="fr-FR" sz="2400" dirty="0"/>
              <a:t>-5 </a:t>
            </a:r>
            <a:r>
              <a:rPr lang="ar-SA" sz="2400" dirty="0"/>
              <a:t>ت</a:t>
            </a:r>
            <a:r>
              <a:rPr lang="ar-DZ" sz="2400" dirty="0"/>
              <a:t>َ</a:t>
            </a:r>
            <a:r>
              <a:rPr lang="ar-SA" sz="2400" dirty="0"/>
              <a:t>ق</a:t>
            </a:r>
            <a:r>
              <a:rPr lang="ar-DZ" sz="2400" dirty="0"/>
              <a:t>ْ</a:t>
            </a:r>
            <a:r>
              <a:rPr lang="ar-SA" sz="2400" dirty="0"/>
              <a:t>ويم الن</a:t>
            </a:r>
            <a:r>
              <a:rPr lang="ar-DZ" sz="2400" dirty="0"/>
              <a:t>َّ</a:t>
            </a:r>
            <a:r>
              <a:rPr lang="ar-SA" sz="2400" dirty="0"/>
              <a:t>تائج.</a:t>
            </a:r>
            <a:endParaRPr lang="fr-FR" sz="2400" dirty="0"/>
          </a:p>
          <a:p>
            <a:pPr marL="342900" lvl="0" indent="-342900" algn="r" rtl="1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endParaRPr lang="fr-FR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r" rtl="1">
              <a:lnSpc>
                <a:spcPct val="107000"/>
              </a:lnSpc>
              <a:spcAft>
                <a:spcPts val="800"/>
              </a:spcAft>
              <a:buNone/>
            </a:pP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60D69ACA-77C2-C5EE-9EAF-1750FC2C7C14}"/>
              </a:ext>
            </a:extLst>
          </p:cNvPr>
          <p:cNvSpPr txBox="1"/>
          <p:nvPr/>
        </p:nvSpPr>
        <p:spPr>
          <a:xfrm>
            <a:off x="2952974" y="731019"/>
            <a:ext cx="7017488" cy="6438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20000"/>
              </a:lnSpc>
            </a:pPr>
            <a:r>
              <a:rPr lang="ar-DZ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الأسس العلمية لتخطيط البرامج الإعلامية 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4F9DADD-093D-BAFF-B17A-6821DE77B041}"/>
              </a:ext>
            </a:extLst>
          </p:cNvPr>
          <p:cNvSpPr/>
          <p:nvPr/>
        </p:nvSpPr>
        <p:spPr>
          <a:xfrm>
            <a:off x="3006823" y="630807"/>
            <a:ext cx="1190600" cy="95889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DZ" sz="3600" b="1" dirty="0">
                <a:ea typeface="Roboto Light" panose="02000000000000000000" pitchFamily="2" charset="0"/>
              </a:rPr>
              <a:t>03</a:t>
            </a:r>
            <a:endParaRPr lang="en-US" sz="1400" b="1" dirty="0">
              <a:ea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2747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62890"/>
    </mc:Choice>
    <mc:Fallback xmlns="">
      <p:transition advTm="6289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2163011" y="3582211"/>
            <a:ext cx="5573486" cy="2952974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513197" y="797581"/>
            <a:ext cx="6076888" cy="5749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ar-DZ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دراسات علمية في التخطيط الاستراتيجي الإعلامي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3284827" y="670819"/>
            <a:ext cx="1190600" cy="95889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489462" y="685863"/>
            <a:ext cx="81910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DZ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  <a:endParaRPr lang="en-US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Espace réservé pour une image  6">
            <a:extLst>
              <a:ext uri="{FF2B5EF4-FFF2-40B4-BE49-F238E27FC236}">
                <a16:creationId xmlns:a16="http://schemas.microsoft.com/office/drawing/2014/main" id="{F9045E99-669F-E9BE-7F0A-E21E2545675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2684475" y="-844382"/>
            <a:ext cx="6826172" cy="6857998"/>
          </a:xfrm>
        </p:spPr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65F35505-A13E-67D5-7753-067C584494C7}"/>
              </a:ext>
            </a:extLst>
          </p:cNvPr>
          <p:cNvSpPr txBox="1"/>
          <p:nvPr/>
        </p:nvSpPr>
        <p:spPr>
          <a:xfrm>
            <a:off x="1723105" y="1831056"/>
            <a:ext cx="9506163" cy="42952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 rtl="1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ar-SA" sz="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دراسة أحمد القطامين, خالد الحياصات(2017):</a:t>
            </a:r>
            <a:r>
              <a:rPr lang="ar-SA" sz="28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lang="fr-FR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  <a:buNone/>
            </a:pP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ح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اولت الد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راسة إ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لقاء الضوء على مد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ى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إ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دراك 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ٌ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دراء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 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لأهمية 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خطيط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الإ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ستراتيج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ي، 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إِ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رتباط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ممارسته ف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علي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ً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بالآداء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ف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المؤس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الص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حفية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 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من خلال دراسة حالة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لمؤس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الر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أي الصحفية الأردنية, و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إِ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ستخدمت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الدراسة 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نهج المسح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وأداة ال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إِ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ستبيان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على عي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من المدراء ق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وام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ها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63 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ف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ْ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رد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ة، 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وتوص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لت إلى عد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ة </a:t>
            </a: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نتائج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منها:</a:t>
            </a:r>
            <a:endParaRPr lang="fr-FR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  <a:buNone/>
            </a:pP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أن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هناك ف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هم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ً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 عام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ً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 جيد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ً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لأهمية 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خطيط 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الإ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ستراتيج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وتأثيره على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الآداء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, بجانب وجود علاقة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ٍ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إِ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رتباطية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إيجابية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دال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ة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ٍ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إحصائي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ً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 بين مدى إدراك المدراء عينة الدراسة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لأهمي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ة ر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سالة المؤس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سة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والثق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افة 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نظيمية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الس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ائدة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فيها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 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والمسؤولية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الإ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جتماعية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ج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اه المجتمع , و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الآداء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المؤس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سي ف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مؤسسة الرأي الصحفية الأردنية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متمثلة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فى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أبعاد: الربحية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والحصة السوقية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وتطو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 العاملين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والإنتاجية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7D35BF7E-141D-7501-DB70-7F4032679E06}"/>
              </a:ext>
            </a:extLst>
          </p:cNvPr>
          <p:cNvSpPr txBox="1"/>
          <p:nvPr/>
        </p:nvSpPr>
        <p:spPr>
          <a:xfrm>
            <a:off x="1787101" y="6080668"/>
            <a:ext cx="7453900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000" b="1" dirty="0"/>
              <a:t>https://2u.pw/Eukh4y</a:t>
            </a:r>
          </a:p>
        </p:txBody>
      </p:sp>
    </p:spTree>
    <p:extLst>
      <p:ext uri="{BB962C8B-B14F-4D97-AF65-F5344CB8AC3E}">
        <p14:creationId xmlns:p14="http://schemas.microsoft.com/office/powerpoint/2010/main" val="203308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62890"/>
    </mc:Choice>
    <mc:Fallback xmlns="">
      <p:transition advTm="6289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E07299-8420-AE5F-2C6D-96B6ED362E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Triangle 1">
            <a:extLst>
              <a:ext uri="{FF2B5EF4-FFF2-40B4-BE49-F238E27FC236}">
                <a16:creationId xmlns:a16="http://schemas.microsoft.com/office/drawing/2014/main" id="{C9E9262E-FD57-3D22-DC46-CAB7FF646F9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A8D22FF4-6427-9F02-7A3C-96779F5900CF}"/>
              </a:ext>
            </a:extLst>
          </p:cNvPr>
          <p:cNvSpPr/>
          <p:nvPr/>
        </p:nvSpPr>
        <p:spPr>
          <a:xfrm rot="16200000" flipV="1">
            <a:off x="-1310256" y="3582211"/>
            <a:ext cx="5573486" cy="2952974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C38BCFCE-DFA1-1CEF-7A01-F58079E5D2C6}"/>
              </a:ext>
            </a:extLst>
          </p:cNvPr>
          <p:cNvSpPr txBox="1"/>
          <p:nvPr/>
        </p:nvSpPr>
        <p:spPr>
          <a:xfrm>
            <a:off x="3763913" y="797581"/>
            <a:ext cx="6826172" cy="6438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20000"/>
              </a:lnSpc>
            </a:pPr>
            <a:r>
              <a:rPr lang="ar-DZ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دراسات علمية في التخطيط الاستراتيجي الإعلامي 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51785C44-DB53-2C2E-B25B-F3A67FB8BE30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1F4A4A4C-A007-475A-23F2-61738EE199F9}"/>
              </a:ext>
            </a:extLst>
          </p:cNvPr>
          <p:cNvSpPr/>
          <p:nvPr/>
        </p:nvSpPr>
        <p:spPr>
          <a:xfrm>
            <a:off x="2560568" y="669447"/>
            <a:ext cx="1180509" cy="831546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DZ" sz="40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04</a:t>
            </a:r>
            <a:endParaRPr lang="en-US" sz="40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  <a:p>
            <a:pPr algn="ctr"/>
            <a:endParaRPr lang="en-US" sz="1400" b="1" dirty="0">
              <a:ea typeface="Roboto Light" panose="02000000000000000000" pitchFamily="2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30D87EBF-7262-7742-5568-6D436B48154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7" name="Espace réservé pour une image  6">
            <a:extLst>
              <a:ext uri="{FF2B5EF4-FFF2-40B4-BE49-F238E27FC236}">
                <a16:creationId xmlns:a16="http://schemas.microsoft.com/office/drawing/2014/main" id="{EC6945F4-4116-FEB5-DB8D-97643526E122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-1811171" y="-2231393"/>
            <a:ext cx="6826172" cy="6857998"/>
          </a:xfrm>
        </p:spPr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6DE5D60E-E66C-2D6C-259D-B1C2CACAF233}"/>
              </a:ext>
            </a:extLst>
          </p:cNvPr>
          <p:cNvSpPr txBox="1"/>
          <p:nvPr/>
        </p:nvSpPr>
        <p:spPr>
          <a:xfrm>
            <a:off x="1191802" y="1589700"/>
            <a:ext cx="10188807" cy="50855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 rtl="1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ar-SA" sz="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دراسة أحمد حسين</a:t>
            </a:r>
            <a:r>
              <a:rPr lang="fr-FR" sz="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SA" sz="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2017</a:t>
            </a:r>
            <a:r>
              <a:rPr lang="ar-DZ" sz="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  <a:endParaRPr lang="fr-FR" sz="2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  <a:buNone/>
            </a:pP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حَاولت الدِّراسة 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الو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قوف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على الد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ور ال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ذ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 </a:t>
            </a:r>
            <a:r>
              <a:rPr lang="ar-DZ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مكن أن تقوم به إدارات المؤسسات الصحفية المصرية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المطبوعة ( قومية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حزبية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خاصة)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 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ف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صدي للت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حديات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واج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هها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ح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ول دون 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إ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نهيارها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أو 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إ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ختفائها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فى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ظِ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الب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يئة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الإ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لكترونية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نافسة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ور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صد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أهم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الإ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ستراتيجيات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تي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وظ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فتها هذه المؤس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سات على المستويين 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 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الإداري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والصحفى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و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إِ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عتمدت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الد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راسة على 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نهج 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ْ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ح , وأدوات المقابلة 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ق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,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والإ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ستقصاء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على عي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عشوائية 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نتظمة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ق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وامها 102 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ف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دة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من الإدارات الع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ليا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والو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سطى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بهذه المؤسسات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lang="fr-FR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  <a:buNone/>
            </a:pP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إِ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نتهت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الد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راسة إلى: وجود علاقة إ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يجابية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بين تطوير المؤس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سات الصحفية , وتطوير الف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كر الإداري بها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وبين 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خطيط الج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يد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الق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ائم على الد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راسات الع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لمية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والحفاظ على قراءة هذه الصحف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وأن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المؤس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سات الصحفية المصرية المطبوعة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عان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من ج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ملة من 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حديات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تتمث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ل ف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: ع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دم قدرتها على تلبية 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إِ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حتياجات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ور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غبات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الق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اء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,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وض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عف كفاءة الك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وادر البشرية 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ؤ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ه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لة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تي تتوافق مع 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تطل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بات العصر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و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إِ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رتفاع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تكلفة إ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نتاج هذه الصحف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مقابل تراجع الع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ائ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دات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الإعلانية بها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C2848F1C-0FCA-76E0-BF7F-3C46BCDF810E}"/>
              </a:ext>
            </a:extLst>
          </p:cNvPr>
          <p:cNvSpPr txBox="1"/>
          <p:nvPr/>
        </p:nvSpPr>
        <p:spPr>
          <a:xfrm>
            <a:off x="1506377" y="6177795"/>
            <a:ext cx="7017248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000" b="1" dirty="0"/>
              <a:t>https://2u.pw/Eukh4y</a:t>
            </a:r>
          </a:p>
        </p:txBody>
      </p:sp>
    </p:spTree>
    <p:extLst>
      <p:ext uri="{BB962C8B-B14F-4D97-AF65-F5344CB8AC3E}">
        <p14:creationId xmlns:p14="http://schemas.microsoft.com/office/powerpoint/2010/main" val="3047795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62890"/>
    </mc:Choice>
    <mc:Fallback xmlns="">
      <p:transition advTm="6289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B5749D-0FC1-1B55-6BB8-CF3CA84841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BFB416DD-B41E-77AA-81F1-699B0348546B}"/>
              </a:ext>
            </a:extLst>
          </p:cNvPr>
          <p:cNvSpPr/>
          <p:nvPr/>
        </p:nvSpPr>
        <p:spPr>
          <a:xfrm>
            <a:off x="4140485" y="546620"/>
            <a:ext cx="1029203" cy="852946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5F8A94A8-A371-9C25-6196-342E3800FE01}"/>
              </a:ext>
            </a:extLst>
          </p:cNvPr>
          <p:cNvSpPr txBox="1"/>
          <p:nvPr/>
        </p:nvSpPr>
        <p:spPr>
          <a:xfrm>
            <a:off x="4267872" y="624419"/>
            <a:ext cx="8191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DZ" sz="3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  <a:endParaRPr lang="en-US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A686B67F-87A6-A70F-1185-E323919E6830}"/>
              </a:ext>
            </a:extLst>
          </p:cNvPr>
          <p:cNvSpPr/>
          <p:nvPr/>
        </p:nvSpPr>
        <p:spPr>
          <a:xfrm>
            <a:off x="2282731" y="490403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3169A691-08C3-CAA9-0DB3-31DE8BD469B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1" name="Encre 10">
                <a:extLst>
                  <a:ext uri="{FF2B5EF4-FFF2-40B4-BE49-F238E27FC236}">
                    <a16:creationId xmlns:a16="http://schemas.microsoft.com/office/drawing/2014/main" id="{D2EEA689-06E0-F5F3-0F0E-D57E9F2A42AC}"/>
                  </a:ext>
                </a:extLst>
              </p14:cNvPr>
              <p14:cNvContentPartPr/>
              <p14:nvPr/>
            </p14:nvContentPartPr>
            <p14:xfrm>
              <a:off x="7448614" y="3133080"/>
              <a:ext cx="360" cy="360"/>
            </p14:xfrm>
          </p:contentPart>
        </mc:Choice>
        <mc:Fallback xmlns="">
          <p:pic>
            <p:nvPicPr>
              <p:cNvPr id="11" name="Encre 10">
                <a:extLst>
                  <a:ext uri="{FF2B5EF4-FFF2-40B4-BE49-F238E27FC236}">
                    <a16:creationId xmlns:a16="http://schemas.microsoft.com/office/drawing/2014/main" id="{ECBDF7F1-8E61-5E4E-EB69-44F6308CAF46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439614" y="3124440"/>
                <a:ext cx="18000" cy="18000"/>
              </a:xfrm>
              <a:prstGeom prst="rect">
                <a:avLst/>
              </a:prstGeom>
            </p:spPr>
          </p:pic>
        </mc:Fallback>
      </mc:AlternateContent>
      <p:sp>
        <p:nvSpPr>
          <p:cNvPr id="15" name="TextBox 47">
            <a:extLst>
              <a:ext uri="{FF2B5EF4-FFF2-40B4-BE49-F238E27FC236}">
                <a16:creationId xmlns:a16="http://schemas.microsoft.com/office/drawing/2014/main" id="{7C107D36-6C58-5B17-6949-F5E726FD9EE1}"/>
              </a:ext>
            </a:extLst>
          </p:cNvPr>
          <p:cNvSpPr txBox="1"/>
          <p:nvPr/>
        </p:nvSpPr>
        <p:spPr>
          <a:xfrm>
            <a:off x="5169688" y="645264"/>
            <a:ext cx="6068926" cy="5749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ar-DZ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التخطيط الاستراتيجي داخل المؤسسة الإعلامية 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C6F93B6A-3E94-4431-355B-C37B5F9EA840}"/>
              </a:ext>
            </a:extLst>
          </p:cNvPr>
          <p:cNvSpPr txBox="1"/>
          <p:nvPr/>
        </p:nvSpPr>
        <p:spPr>
          <a:xfrm>
            <a:off x="1654036" y="1281621"/>
            <a:ext cx="9267289" cy="37100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r" rtl="1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ar-SA" sz="2400" b="1" kern="100" dirty="0">
                <a:solidFill>
                  <a:schemeClr val="accent1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الت</a:t>
            </a:r>
            <a:r>
              <a:rPr lang="ar-DZ" sz="2400" b="1" kern="100" dirty="0">
                <a:solidFill>
                  <a:schemeClr val="accent1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َّ</a:t>
            </a:r>
            <a:r>
              <a:rPr lang="ar-SA" sz="2400" b="1" kern="100" dirty="0">
                <a:solidFill>
                  <a:schemeClr val="accent1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خطيط</a:t>
            </a:r>
            <a:r>
              <a:rPr lang="ar-SA" sz="2400" b="1" kern="100" dirty="0">
                <a:solidFill>
                  <a:schemeClr val="accent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ar-SA" sz="2400" b="1" kern="100" dirty="0" err="1">
                <a:solidFill>
                  <a:schemeClr val="accent1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الإ</a:t>
            </a:r>
            <a:r>
              <a:rPr lang="ar-DZ" sz="2400" b="1" kern="100" dirty="0">
                <a:solidFill>
                  <a:schemeClr val="accent1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ٍ</a:t>
            </a:r>
            <a:r>
              <a:rPr lang="ar-SA" sz="2400" b="1" kern="100" dirty="0" err="1">
                <a:solidFill>
                  <a:schemeClr val="accent1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ستراتيجي</a:t>
            </a:r>
            <a:r>
              <a:rPr lang="ar-SA" sz="2400" b="1" kern="100" dirty="0">
                <a:solidFill>
                  <a:schemeClr val="accent1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ar-SA" sz="2400" b="1" kern="1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تحليل </a:t>
            </a:r>
            <a:r>
              <a:rPr lang="ar-DZ" sz="2400" b="1" kern="1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"</a:t>
            </a:r>
            <a:r>
              <a:rPr lang="ar-SA" sz="2400" b="1" kern="100" dirty="0" err="1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سوات</a:t>
            </a:r>
            <a:r>
              <a:rPr lang="ar-DZ" sz="2400" b="1" kern="1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"</a:t>
            </a:r>
            <a:r>
              <a:rPr lang="ar-SA" sz="2400" b="1" kern="100" dirty="0">
                <a:solidFill>
                  <a:schemeClr val="accent1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ar-DZ" sz="2400" b="1" kern="100" dirty="0">
                <a:solidFill>
                  <a:schemeClr val="accent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:</a:t>
            </a:r>
          </a:p>
          <a:p>
            <a:pPr algn="r" rtl="1">
              <a:lnSpc>
                <a:spcPct val="107000"/>
              </a:lnSpc>
              <a:spcAft>
                <a:spcPts val="800"/>
              </a:spcAft>
            </a:pPr>
            <a:r>
              <a:rPr lang="ar-DZ" sz="2400" b="1" kern="100" dirty="0">
                <a:solidFill>
                  <a:schemeClr val="accent1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 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ي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ستخدم تحليل 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"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سوات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"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في 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خطيط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الإ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ستراتيجي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تحديد عوامل الق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ُ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وة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والض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عف والفرص والم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خاطر والوقوف على الوضع الر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اهن للم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ن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ْ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ش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أة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الإعلامية، 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وذلك ع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ب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ْ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ر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حليل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: 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  <a:buNone/>
            </a:pPr>
            <a:r>
              <a:rPr lang="fr-FR" sz="28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-</a:t>
            </a:r>
            <a:r>
              <a:rPr lang="fr-FR" sz="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1 </a:t>
            </a:r>
            <a:r>
              <a:rPr lang="ar-SA" sz="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دراسة وتحليل القدرات الداخلية للم</a:t>
            </a:r>
            <a:r>
              <a:rPr lang="ar-DZ" sz="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ُ</a:t>
            </a:r>
            <a:r>
              <a:rPr lang="ar-SA" sz="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ن</a:t>
            </a:r>
            <a:r>
              <a:rPr lang="ar-DZ" sz="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ْ</a:t>
            </a:r>
            <a:r>
              <a:rPr lang="ar-SA" sz="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ش</a:t>
            </a:r>
            <a:r>
              <a:rPr lang="ar-DZ" sz="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َ</a:t>
            </a:r>
            <a:r>
              <a:rPr lang="ar-SA" sz="2800" b="1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أة</a:t>
            </a:r>
            <a:r>
              <a:rPr lang="ar-SA" sz="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وال</a:t>
            </a:r>
            <a:r>
              <a:rPr lang="ar-DZ" sz="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َّ</a:t>
            </a:r>
            <a:r>
              <a:rPr lang="ar-SA" sz="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تي </a:t>
            </a:r>
            <a:r>
              <a:rPr lang="ar-SA" sz="2800" b="1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تتمث</a:t>
            </a:r>
            <a:r>
              <a:rPr lang="ar-DZ" sz="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َّ</a:t>
            </a:r>
            <a:r>
              <a:rPr lang="ar-SA" sz="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ل في</a:t>
            </a:r>
            <a:r>
              <a:rPr lang="fr-FR" sz="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: </a:t>
            </a:r>
          </a:p>
          <a:p>
            <a:pPr marL="457200" indent="-457200" algn="just" rtl="1">
              <a:lnSpc>
                <a:spcPct val="107000"/>
              </a:lnSpc>
              <a:spcAft>
                <a:spcPts val="800"/>
              </a:spcAft>
              <a:buAutoNum type="arabic1Minus"/>
            </a:pP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نقاط </a:t>
            </a:r>
            <a:r>
              <a:rPr lang="ar-SA" sz="2400" b="1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القو</a:t>
            </a:r>
            <a:r>
              <a:rPr lang="ar-DZ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َّ</a:t>
            </a: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ة: 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وهي 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يز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ات والقدرات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ال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تي تتمي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ز بها 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ن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</a:rPr>
              <a:t>ْ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شأة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الإعلامية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وت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ساهم في 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عزيز 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و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ْ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ق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فها 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نافسي في السوق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.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endParaRPr lang="ar-DZ" sz="2400" kern="1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</a:pP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ب- </a:t>
            </a: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نقاط </a:t>
            </a:r>
            <a:r>
              <a:rPr lang="ar-SA" sz="2400" b="1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الض</a:t>
            </a:r>
            <a:r>
              <a:rPr lang="ar-DZ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ُّ</a:t>
            </a: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عف: 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وهي جوانب الخ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ل والق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ص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ور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والض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عف في بناء 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ن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ْ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ش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أة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نظيمي ومواردها وقدراتها على 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ُ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نافسة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.</a:t>
            </a:r>
            <a:endParaRPr lang="fr-FR" sz="2400" kern="1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39E39B92-CE06-679A-1D52-CE9D2349B59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61724">
            <a:off x="450219" y="4278890"/>
            <a:ext cx="4170382" cy="2434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8667800"/>
      </p:ext>
    </p:extLst>
  </p:cSld>
  <p:clrMapOvr>
    <a:masterClrMapping/>
  </p:clrMapOvr>
  <p:transition spd="slow" advTm="245141">
    <p:wip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E4DA53-3969-CEBD-2FB1-DA61F7E97C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>
            <a:extLst>
              <a:ext uri="{FF2B5EF4-FFF2-40B4-BE49-F238E27FC236}">
                <a16:creationId xmlns:a16="http://schemas.microsoft.com/office/drawing/2014/main" id="{418DBCF5-FCC7-8C51-1430-19BC2B5B0C42}"/>
              </a:ext>
            </a:extLst>
          </p:cNvPr>
          <p:cNvSpPr txBox="1"/>
          <p:nvPr/>
        </p:nvSpPr>
        <p:spPr>
          <a:xfrm>
            <a:off x="4840692" y="598934"/>
            <a:ext cx="6542969" cy="12298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ar-DZ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التخطيط الاستراتيجي داخل المؤسسة الإعلامية </a:t>
            </a:r>
          </a:p>
          <a:p>
            <a:pPr algn="ctr">
              <a:lnSpc>
                <a:spcPct val="120000"/>
              </a:lnSpc>
            </a:pPr>
            <a:endParaRPr lang="ar-DZ" sz="36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2BA2F360-5775-23D0-450A-2F7B58D389F2}"/>
              </a:ext>
            </a:extLst>
          </p:cNvPr>
          <p:cNvSpPr/>
          <p:nvPr/>
        </p:nvSpPr>
        <p:spPr>
          <a:xfrm>
            <a:off x="3910195" y="469995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53F1F5-6FC2-7FFF-A8A2-362CF17EC56C}"/>
              </a:ext>
            </a:extLst>
          </p:cNvPr>
          <p:cNvSpPr txBox="1"/>
          <p:nvPr/>
        </p:nvSpPr>
        <p:spPr>
          <a:xfrm>
            <a:off x="4095945" y="643340"/>
            <a:ext cx="8191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DZ" sz="36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  <a:endParaRPr lang="en-US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  <a:p>
            <a:pPr algn="ctr"/>
            <a:endParaRPr lang="en-US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EF782167-D24B-77A2-6ED2-88EA9F7DF16E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519B7918-9AED-4253-4096-952D36D09B4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11" name="Encre 10">
                <a:extLst>
                  <a:ext uri="{FF2B5EF4-FFF2-40B4-BE49-F238E27FC236}">
                    <a16:creationId xmlns:a16="http://schemas.microsoft.com/office/drawing/2014/main" id="{958E0F0A-7573-A371-564E-EA6E10F74A75}"/>
                  </a:ext>
                </a:extLst>
              </p14:cNvPr>
              <p14:cNvContentPartPr/>
              <p14:nvPr/>
            </p14:nvContentPartPr>
            <p14:xfrm>
              <a:off x="7448614" y="3133080"/>
              <a:ext cx="360" cy="360"/>
            </p14:xfrm>
          </p:contentPart>
        </mc:Choice>
        <mc:Fallback xmlns="">
          <p:pic>
            <p:nvPicPr>
              <p:cNvPr id="11" name="Encre 10">
                <a:extLst>
                  <a:ext uri="{FF2B5EF4-FFF2-40B4-BE49-F238E27FC236}">
                    <a16:creationId xmlns:a16="http://schemas.microsoft.com/office/drawing/2014/main" id="{958E0F0A-7573-A371-564E-EA6E10F74A75}"/>
                  </a:ext>
                </a:extLst>
              </p:cNvPr>
              <p:cNvPicPr/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7439614" y="3124440"/>
                <a:ext cx="18000" cy="18000"/>
              </a:xfrm>
              <a:prstGeom prst="rect">
                <a:avLst/>
              </a:prstGeom>
            </p:spPr>
          </p:pic>
        </mc:Fallback>
      </mc:AlternateContent>
      <p:sp>
        <p:nvSpPr>
          <p:cNvPr id="15" name="TextBox 47">
            <a:extLst>
              <a:ext uri="{FF2B5EF4-FFF2-40B4-BE49-F238E27FC236}">
                <a16:creationId xmlns:a16="http://schemas.microsoft.com/office/drawing/2014/main" id="{79CE9365-5166-2206-EF3A-9BCA13E34739}"/>
              </a:ext>
            </a:extLst>
          </p:cNvPr>
          <p:cNvSpPr txBox="1"/>
          <p:nvPr/>
        </p:nvSpPr>
        <p:spPr>
          <a:xfrm>
            <a:off x="5596395" y="54497"/>
            <a:ext cx="10541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/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62221B25-7EC5-EA4D-676A-2F2661B04E49}"/>
              </a:ext>
            </a:extLst>
          </p:cNvPr>
          <p:cNvSpPr txBox="1"/>
          <p:nvPr/>
        </p:nvSpPr>
        <p:spPr>
          <a:xfrm>
            <a:off x="4241714" y="1555169"/>
            <a:ext cx="7443211" cy="40684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07000"/>
              </a:lnSpc>
              <a:spcAft>
                <a:spcPts val="800"/>
              </a:spcAft>
              <a:buNone/>
            </a:pPr>
            <a:r>
              <a:rPr lang="fr-FR" sz="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</a:t>
            </a:r>
            <a:r>
              <a:rPr lang="ar-DZ" sz="2800" b="1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</a:t>
            </a:r>
            <a:r>
              <a:rPr lang="fr-FR" sz="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SA" sz="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د</a:t>
            </a:r>
            <a:r>
              <a:rPr lang="ar-DZ" sz="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راسة </a:t>
            </a:r>
            <a:r>
              <a:rPr lang="ar-SA" sz="2800" b="1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وت</a:t>
            </a:r>
            <a:r>
              <a:rPr lang="ar-DZ" sz="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حليل العوامل الخارجية الم</a:t>
            </a:r>
            <a:r>
              <a:rPr lang="ar-DZ" sz="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حيطة </a:t>
            </a:r>
            <a:r>
              <a:rPr lang="ar-DZ" sz="28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  <a:buNone/>
            </a:pP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وال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تي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تتمث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ل في 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الي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:</a:t>
            </a:r>
          </a:p>
          <a:p>
            <a:pPr algn="just" rtl="1">
              <a:lnSpc>
                <a:spcPct val="107000"/>
              </a:lnSpc>
              <a:spcAft>
                <a:spcPts val="800"/>
              </a:spcAft>
              <a:buNone/>
            </a:pP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أ-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عرف على</a:t>
            </a: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الف</a:t>
            </a:r>
            <a:r>
              <a:rPr lang="ar-DZ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ُ</a:t>
            </a: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رص 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ُ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تاحة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وهي عوامل خارجية ح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الية أو 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ُ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ستقبلية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في المجتمع 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حيط بالم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ن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ْ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شأة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والس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ُّ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وق الداخلي والخارجي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ي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ساهم 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</a:rPr>
              <a:t>إِ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ستغلالهما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والإ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ستفادة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منها في 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حقيق أهداف 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ُن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شأة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.</a:t>
            </a:r>
            <a:endParaRPr lang="fr-FR" sz="2400" kern="1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  <a:buNone/>
            </a:pP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ب- 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عرف على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الأ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خطار و</a:t>
            </a:r>
            <a:r>
              <a:rPr lang="ar-SA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الت</a:t>
            </a:r>
            <a:r>
              <a:rPr lang="ar-DZ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َّ</a:t>
            </a:r>
            <a:r>
              <a:rPr lang="ar-SA" sz="2400" b="1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هديدات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وهي ع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وامل خارجية محيطة بالم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نشأة حالية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أو مستقبلية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ٍ،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قد 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ُ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ؤدي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إلى 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عث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ُّ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ر أو ف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شل 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نشأة في تحقيق أهدافها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وقد تكون هذه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الأ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خطار  من المجتمع أو 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َّ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نظيمات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 الر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سمية أو 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نافسين أو 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ِّ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قنية الحديثة أو غير ذلك.</a:t>
            </a:r>
            <a:endParaRPr lang="fr-FR" sz="2400" kern="1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B479945A-EA5D-CF20-FCDB-06546B6B298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570" y="1602272"/>
            <a:ext cx="3977784" cy="4068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9802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59893"/>
    </mc:Choice>
    <mc:Fallback xmlns="">
      <p:transition advTm="159893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9AEC50-4C55-F7DF-04C2-2BC6E2AA92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5D667E6D-2BF6-35D8-7281-36F7266FA5E5}"/>
              </a:ext>
            </a:extLst>
          </p:cNvPr>
          <p:cNvSpPr txBox="1"/>
          <p:nvPr/>
        </p:nvSpPr>
        <p:spPr>
          <a:xfrm>
            <a:off x="4201243" y="1065380"/>
            <a:ext cx="771516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DZ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تحليل البيئة الداخلية والخارجية في المؤسسة الإعلامية</a:t>
            </a:r>
            <a:endParaRPr lang="ar-DZ" sz="2800" b="1" kern="1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0D574D7-595A-C404-12F8-9A2F4B359570}"/>
              </a:ext>
            </a:extLst>
          </p:cNvPr>
          <p:cNvSpPr txBox="1"/>
          <p:nvPr/>
        </p:nvSpPr>
        <p:spPr>
          <a:xfrm>
            <a:off x="3500614" y="59767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DZ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3DD17A2-35D6-4AF6-7CF4-537E912B01B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11269" y="104329"/>
            <a:ext cx="2305141" cy="1076343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064AB5F0-7E9E-DC52-0AFF-8B4C5F9CEE88}"/>
              </a:ext>
            </a:extLst>
          </p:cNvPr>
          <p:cNvSpPr txBox="1"/>
          <p:nvPr/>
        </p:nvSpPr>
        <p:spPr>
          <a:xfrm>
            <a:off x="953784" y="1744670"/>
            <a:ext cx="10284431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r" rtl="1"/>
            <a:endParaRPr lang="ar-DZ" sz="2800" b="1" dirty="0"/>
          </a:p>
          <a:p>
            <a:pPr algn="r"/>
            <a:endParaRPr lang="fr-FR" sz="1600" b="1" dirty="0"/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C7144ECF-5F9A-D507-EAD8-A8AEFD371554}"/>
              </a:ext>
            </a:extLst>
          </p:cNvPr>
          <p:cNvSpPr txBox="1"/>
          <p:nvPr/>
        </p:nvSpPr>
        <p:spPr>
          <a:xfrm>
            <a:off x="984652" y="1930020"/>
            <a:ext cx="10471077" cy="42952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just" rtl="1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q"/>
            </a:pPr>
            <a:r>
              <a:rPr lang="ar-SA" sz="2800" b="1" kern="100" dirty="0">
                <a:solidFill>
                  <a:schemeClr val="accent2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</a:t>
            </a:r>
            <a:r>
              <a:rPr lang="ar-DZ" sz="2800" b="1" kern="100" dirty="0">
                <a:solidFill>
                  <a:schemeClr val="accent2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800" b="1" kern="100" dirty="0" err="1">
                <a:solidFill>
                  <a:schemeClr val="accent2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موذج</a:t>
            </a:r>
            <a:r>
              <a:rPr lang="ar-SA" sz="2800" b="1" kern="100" dirty="0">
                <a:solidFill>
                  <a:schemeClr val="accent2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"</a:t>
            </a:r>
            <a:r>
              <a:rPr lang="ar-SA" sz="2800" b="1" kern="100" dirty="0" err="1">
                <a:solidFill>
                  <a:schemeClr val="accent2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سوات</a:t>
            </a:r>
            <a:r>
              <a:rPr lang="ar-SA" sz="2800" b="1" kern="100" dirty="0">
                <a:solidFill>
                  <a:schemeClr val="accent2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" </a:t>
            </a:r>
            <a:r>
              <a:rPr lang="fr-FR" sz="2800" b="1" kern="100" dirty="0" err="1">
                <a:solidFill>
                  <a:schemeClr val="accent2">
                    <a:lumMod val="50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Swot</a:t>
            </a:r>
            <a:r>
              <a:rPr lang="fr-FR" sz="2800" b="1" kern="100" dirty="0">
                <a:solidFill>
                  <a:schemeClr val="accent2">
                    <a:lumMod val="50000"/>
                  </a:schemeClr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DZ" sz="2800" b="1" kern="100" dirty="0">
                <a:solidFill>
                  <a:schemeClr val="accent2">
                    <a:lumMod val="50000"/>
                  </a:schemeClr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SA" sz="2800" b="1" kern="100" dirty="0">
                <a:solidFill>
                  <a:schemeClr val="accent2">
                    <a:lumMod val="50000"/>
                  </a:schemeClr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المطوِّر في </a:t>
            </a:r>
            <a:r>
              <a:rPr lang="ar-DZ" sz="2800" b="1" kern="100" dirty="0">
                <a:solidFill>
                  <a:schemeClr val="accent2">
                    <a:lumMod val="50000"/>
                  </a:schemeClr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المؤسسة</a:t>
            </a:r>
            <a:r>
              <a:rPr lang="ar-SA" sz="2800" b="1" kern="100" dirty="0">
                <a:solidFill>
                  <a:schemeClr val="accent2">
                    <a:lumMod val="50000"/>
                  </a:schemeClr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</a:t>
            </a:r>
            <a:endParaRPr lang="fr-FR" sz="2800" kern="100" dirty="0">
              <a:solidFill>
                <a:schemeClr val="accent2">
                  <a:lumMod val="50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  <a:buNone/>
            </a:pP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تم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صميم نموذج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Swot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قد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ِي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مه عام 1960م 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 ق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بل معهد ستانفورد للب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حوث </a:t>
            </a:r>
            <a:r>
              <a:rPr lang="fr-FR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institute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research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Stanford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،</a:t>
            </a:r>
            <a:r>
              <a:rPr lang="fr-FR" sz="2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SA" sz="2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وفي أوائل عام 1975م كان ي</a:t>
            </a:r>
            <a:r>
              <a:rPr lang="ar-DZ" sz="2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ٌ</a:t>
            </a:r>
            <a:r>
              <a:rPr lang="ar-SA" sz="2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ستخدم ع</a:t>
            </a:r>
            <a:r>
              <a:rPr lang="ar-DZ" sz="2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موم</a:t>
            </a:r>
            <a:r>
              <a:rPr lang="ar-DZ" sz="2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ً</a:t>
            </a:r>
            <a:r>
              <a:rPr lang="ar-SA" sz="2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</a:t>
            </a:r>
            <a:r>
              <a:rPr lang="ar-DZ" sz="2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ك</a:t>
            </a:r>
            <a:r>
              <a:rPr lang="ar-DZ" sz="2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إ</a:t>
            </a:r>
            <a:r>
              <a:rPr lang="ar-DZ" sz="2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طار ت</a:t>
            </a:r>
            <a:r>
              <a:rPr lang="ar-DZ" sz="2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حليلى</a:t>
            </a:r>
            <a:r>
              <a:rPr lang="ar-SA" sz="2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ل</a:t>
            </a:r>
            <a:r>
              <a:rPr lang="ar-DZ" sz="2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وضع </a:t>
            </a:r>
            <a:r>
              <a:rPr lang="ar-DZ" sz="2400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إِ</a:t>
            </a:r>
            <a:r>
              <a:rPr lang="ar-SA" sz="2400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ستراتجيات</a:t>
            </a:r>
            <a:r>
              <a:rPr lang="ar-SA" sz="2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الش</a:t>
            </a:r>
            <a:r>
              <a:rPr lang="ar-DZ" sz="2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</a:t>
            </a:r>
            <a:r>
              <a:rPr lang="ar-DZ" sz="2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كات</a:t>
            </a:r>
            <a:r>
              <a:rPr lang="ar-DZ" sz="2400" kern="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SA" sz="2400" kern="1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والمؤس</a:t>
            </a:r>
            <a:r>
              <a:rPr lang="ar-DZ" sz="2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سات , وتقوم م</a:t>
            </a:r>
            <a:r>
              <a:rPr lang="ar-DZ" sz="2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ص</a:t>
            </a:r>
            <a:r>
              <a:rPr lang="ar-DZ" sz="2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ْ</a:t>
            </a:r>
            <a:r>
              <a:rPr lang="ar-SA" sz="2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ف</a:t>
            </a:r>
            <a:r>
              <a:rPr lang="ar-DZ" sz="2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وف</a:t>
            </a:r>
            <a:r>
              <a:rPr lang="ar-DZ" sz="2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ة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Swot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, 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ب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تحليل ن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قاط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القو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ة ,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والض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عف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فى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الب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يئة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الداخلية للمنظمة ب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شكل صحيح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بالإ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ضافة إلى 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هديدات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والف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رص في البيئة الخارجية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تي 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ؤث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 على الف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اعلية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حتملة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له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 ي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ْ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ه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 في 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وجيه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الإ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ستراتيجيات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ستقبلية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توق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عة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نمية جوانب الق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, والفرص الم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تاحة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, والت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غلب على جوانب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الض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عف والت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هديدات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endParaRPr lang="ar-DZ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just" rtl="1">
              <a:lnSpc>
                <a:spcPct val="107000"/>
              </a:lnSpc>
              <a:spcAft>
                <a:spcPts val="800"/>
              </a:spcAft>
              <a:buNone/>
            </a:pPr>
            <a:r>
              <a:rPr lang="ar-SA" sz="2400" dirty="0"/>
              <a:t>وهو نموذج يساعد </a:t>
            </a:r>
            <a:r>
              <a:rPr lang="ar-SA" sz="2400" dirty="0" err="1"/>
              <a:t>المنظ</a:t>
            </a:r>
            <a:r>
              <a:rPr lang="ar-DZ" sz="2400" dirty="0"/>
              <a:t>َّ</a:t>
            </a:r>
            <a:r>
              <a:rPr lang="ar-SA" sz="2400" dirty="0"/>
              <a:t>مات</a:t>
            </a:r>
            <a:r>
              <a:rPr lang="ar-DZ" sz="2400" dirty="0"/>
              <a:t>، </a:t>
            </a:r>
            <a:r>
              <a:rPr lang="ar-SA" sz="2400" dirty="0" err="1"/>
              <a:t>والمؤس</a:t>
            </a:r>
            <a:r>
              <a:rPr lang="ar-DZ" sz="2400" dirty="0"/>
              <a:t>َّ</a:t>
            </a:r>
            <a:r>
              <a:rPr lang="ar-SA" sz="2400" dirty="0"/>
              <a:t>سات  على وضع</a:t>
            </a:r>
            <a:r>
              <a:rPr lang="ar-DZ" sz="2400" dirty="0"/>
              <a:t>ِ</a:t>
            </a:r>
            <a:r>
              <a:rPr lang="ar-SA" sz="2400" dirty="0"/>
              <a:t> وتحديد الر</a:t>
            </a:r>
            <a:r>
              <a:rPr lang="ar-DZ" sz="2400" dirty="0"/>
              <a:t>ُ</a:t>
            </a:r>
            <a:r>
              <a:rPr lang="ar-SA" sz="2400" dirty="0" err="1"/>
              <a:t>ؤية</a:t>
            </a:r>
            <a:r>
              <a:rPr lang="ar-DZ" sz="2400" dirty="0"/>
              <a:t>،</a:t>
            </a:r>
            <a:r>
              <a:rPr lang="ar-SA" sz="2400" dirty="0"/>
              <a:t> </a:t>
            </a:r>
            <a:r>
              <a:rPr lang="ar-SA" sz="2400" dirty="0" err="1"/>
              <a:t>والر</a:t>
            </a:r>
            <a:r>
              <a:rPr lang="ar-DZ" sz="2400" dirty="0"/>
              <a:t>ِّ</a:t>
            </a:r>
            <a:r>
              <a:rPr lang="ar-SA" sz="2400" dirty="0"/>
              <a:t>سال</a:t>
            </a:r>
            <a:r>
              <a:rPr lang="ar-DZ" sz="2400" dirty="0"/>
              <a:t>ة، </a:t>
            </a:r>
            <a:r>
              <a:rPr lang="ar-SA" sz="2400" dirty="0"/>
              <a:t>وكذلك ف</a:t>
            </a:r>
            <a:r>
              <a:rPr lang="ar-DZ" sz="2400" dirty="0"/>
              <a:t>ي</a:t>
            </a:r>
            <a:r>
              <a:rPr lang="ar-SA" sz="2400" dirty="0"/>
              <a:t> وضع الغايات والأهداف الم</a:t>
            </a:r>
            <a:r>
              <a:rPr lang="ar-DZ" sz="2400" dirty="0"/>
              <a:t>ُ</a:t>
            </a:r>
            <a:r>
              <a:rPr lang="ar-SA" sz="2400" dirty="0" err="1"/>
              <a:t>ستقبلية</a:t>
            </a:r>
            <a:r>
              <a:rPr lang="ar-SA" sz="2400" dirty="0"/>
              <a:t> ل</a:t>
            </a:r>
            <a:r>
              <a:rPr lang="ar-DZ" sz="2400" dirty="0"/>
              <a:t>ِ</a:t>
            </a:r>
            <a:r>
              <a:rPr lang="ar-SA" sz="2400" dirty="0"/>
              <a:t>هذه المؤسسات</a:t>
            </a:r>
            <a:r>
              <a:rPr lang="ar-DZ" sz="2400" dirty="0"/>
              <a:t>،</a:t>
            </a:r>
            <a:r>
              <a:rPr lang="ar-SA" sz="2400" dirty="0"/>
              <a:t> من خلال د</a:t>
            </a:r>
            <a:r>
              <a:rPr lang="ar-DZ" sz="2400" dirty="0"/>
              <a:t>ِ</a:t>
            </a:r>
            <a:r>
              <a:rPr lang="ar-SA" sz="2400" dirty="0"/>
              <a:t>راسة الو</a:t>
            </a:r>
            <a:r>
              <a:rPr lang="ar-DZ" sz="2400" dirty="0"/>
              <a:t>َ</a:t>
            </a:r>
            <a:r>
              <a:rPr lang="ar-SA" sz="2400" dirty="0"/>
              <a:t>اقع الف</a:t>
            </a:r>
            <a:r>
              <a:rPr lang="ar-DZ" sz="2400" dirty="0"/>
              <a:t>ِ</a:t>
            </a:r>
            <a:r>
              <a:rPr lang="ar-SA" sz="2400" dirty="0"/>
              <a:t>عل</a:t>
            </a:r>
            <a:r>
              <a:rPr lang="ar-DZ" sz="2400" dirty="0"/>
              <a:t>ي</a:t>
            </a:r>
            <a:r>
              <a:rPr lang="ar-SA" sz="2400" dirty="0"/>
              <a:t> لها</a:t>
            </a:r>
            <a:r>
              <a:rPr lang="ar-DZ" sz="2400" dirty="0"/>
              <a:t>،</a:t>
            </a:r>
            <a:r>
              <a:rPr lang="ar-SA" sz="2400" dirty="0"/>
              <a:t> وعلاقتها</a:t>
            </a:r>
            <a:r>
              <a:rPr lang="ar-DZ" sz="2400" dirty="0"/>
              <a:t>،</a:t>
            </a:r>
            <a:r>
              <a:rPr lang="ar-SA" sz="2400" dirty="0"/>
              <a:t> وتأثيرها بالعوامل والق</a:t>
            </a:r>
            <a:r>
              <a:rPr lang="ar-DZ" sz="2400" dirty="0"/>
              <a:t>ِ</a:t>
            </a:r>
            <a:r>
              <a:rPr lang="ar-SA" sz="2400" dirty="0"/>
              <a:t>و</a:t>
            </a:r>
            <a:r>
              <a:rPr lang="ar-DZ" sz="2400" dirty="0"/>
              <a:t>َ</a:t>
            </a:r>
            <a:r>
              <a:rPr lang="ar-SA" sz="2400" dirty="0"/>
              <a:t>ى الخارجية </a:t>
            </a:r>
            <a:r>
              <a:rPr lang="fr-FR" sz="2400" dirty="0"/>
              <a:t>.</a:t>
            </a:r>
            <a:endParaRPr lang="fr-FR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8A15881-98A4-EAD2-7938-6912EF3B48EA}"/>
              </a:ext>
            </a:extLst>
          </p:cNvPr>
          <p:cNvSpPr/>
          <p:nvPr/>
        </p:nvSpPr>
        <p:spPr>
          <a:xfrm>
            <a:off x="3274112" y="596781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4A96DC6-ED8F-5622-577B-072EF1160367}"/>
              </a:ext>
            </a:extLst>
          </p:cNvPr>
          <p:cNvSpPr/>
          <p:nvPr/>
        </p:nvSpPr>
        <p:spPr>
          <a:xfrm>
            <a:off x="2792063" y="693102"/>
            <a:ext cx="1190600" cy="95889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DZ" sz="3600" b="1" dirty="0">
                <a:ea typeface="Roboto Light" panose="02000000000000000000" pitchFamily="2" charset="0"/>
              </a:rPr>
              <a:t>06</a:t>
            </a:r>
            <a:endParaRPr lang="en-US" sz="1400" b="1" dirty="0">
              <a:ea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872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06933"/>
    </mc:Choice>
    <mc:Fallback xmlns="">
      <p:transition advTm="206933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D99294-D8A3-7FEA-C1CB-630FAC5A0B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31C43B2-DC86-4378-EF16-E05DE56C5C8E}"/>
              </a:ext>
            </a:extLst>
          </p:cNvPr>
          <p:cNvSpPr txBox="1"/>
          <p:nvPr/>
        </p:nvSpPr>
        <p:spPr>
          <a:xfrm>
            <a:off x="3099223" y="953609"/>
            <a:ext cx="73062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DZ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تحليل البيئة الداخلية والخارجية في المؤسسة الإعلامية</a:t>
            </a:r>
            <a:endParaRPr lang="ar-DZ" sz="2800" b="1" kern="1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B6BEA3E-B07D-DE3C-ABCC-D30399D892A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1ABC59BA-DC21-102A-358E-57BF885EC57B}"/>
              </a:ext>
            </a:extLst>
          </p:cNvPr>
          <p:cNvSpPr txBox="1"/>
          <p:nvPr/>
        </p:nvSpPr>
        <p:spPr>
          <a:xfrm>
            <a:off x="193497" y="1657317"/>
            <a:ext cx="1028443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fontAlgn="base"/>
            <a:r>
              <a:rPr lang="fr-FR" sz="2800" b="1" dirty="0"/>
              <a:t>SWOT </a:t>
            </a:r>
            <a:r>
              <a:rPr lang="ar-DZ" sz="2800" b="1" dirty="0"/>
              <a:t>نَموذج </a:t>
            </a:r>
            <a:r>
              <a:rPr lang="ar-EG" sz="2800" b="1" dirty="0"/>
              <a:t>م</a:t>
            </a:r>
            <a:r>
              <a:rPr lang="ar-DZ" sz="2800" b="1" dirty="0"/>
              <a:t>َ</a:t>
            </a:r>
            <a:r>
              <a:rPr lang="ar-EG" sz="2800" b="1" dirty="0"/>
              <a:t>ص</a:t>
            </a:r>
            <a:r>
              <a:rPr lang="ar-DZ" sz="2800" b="1" dirty="0"/>
              <a:t>ْ</a:t>
            </a:r>
            <a:r>
              <a:rPr lang="ar-EG" sz="2800" b="1" dirty="0"/>
              <a:t>ف</a:t>
            </a:r>
            <a:r>
              <a:rPr lang="ar-DZ" sz="2800" b="1" dirty="0"/>
              <a:t>ٌ</a:t>
            </a:r>
            <a:r>
              <a:rPr lang="ar-EG" sz="2800" b="1" dirty="0" err="1"/>
              <a:t>وفة</a:t>
            </a:r>
            <a:r>
              <a:rPr lang="ar-EG" sz="2800" b="1" dirty="0"/>
              <a:t> </a:t>
            </a:r>
            <a:r>
              <a:rPr lang="ar-DZ" sz="2800" b="1" dirty="0"/>
              <a:t>"</a:t>
            </a:r>
            <a:r>
              <a:rPr lang="ar-EG" sz="2800" b="1" dirty="0" err="1"/>
              <a:t>سوات</a:t>
            </a:r>
            <a:r>
              <a:rPr lang="ar-DZ" sz="2800" b="1" dirty="0"/>
              <a:t>"</a:t>
            </a:r>
            <a:r>
              <a:rPr lang="ar-EG" sz="2800" b="1" dirty="0"/>
              <a:t> في الت</a:t>
            </a:r>
            <a:r>
              <a:rPr lang="ar-DZ" sz="2800" b="1" dirty="0"/>
              <a:t>َّ</a:t>
            </a:r>
            <a:r>
              <a:rPr lang="ar-EG" sz="2800" b="1" dirty="0" err="1"/>
              <a:t>قييم</a:t>
            </a:r>
            <a:r>
              <a:rPr lang="ar-EG" sz="2800" b="1" dirty="0"/>
              <a:t> والت</a:t>
            </a:r>
            <a:r>
              <a:rPr lang="ar-DZ" sz="2800" b="1" dirty="0"/>
              <a:t>َّ</a:t>
            </a:r>
            <a:r>
              <a:rPr lang="ar-EG" sz="2800" b="1" dirty="0"/>
              <a:t>خطيط</a:t>
            </a:r>
            <a:r>
              <a:rPr lang="ar-DZ" sz="2800" b="1" dirty="0"/>
              <a:t> </a:t>
            </a:r>
            <a:endParaRPr lang="ar-EG" sz="2800" b="1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F11A932-5EDB-47FB-C29C-BB9A760CDE9A}"/>
              </a:ext>
            </a:extLst>
          </p:cNvPr>
          <p:cNvSpPr/>
          <p:nvPr/>
        </p:nvSpPr>
        <p:spPr>
          <a:xfrm>
            <a:off x="3366580" y="750911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Image 11">
            <a:extLst>
              <a:ext uri="{FF2B5EF4-FFF2-40B4-BE49-F238E27FC236}">
                <a16:creationId xmlns:a16="http://schemas.microsoft.com/office/drawing/2014/main" id="{1FCEAA4A-C950-A8E6-E803-88F4FFD314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1946" y="2360347"/>
            <a:ext cx="9390580" cy="419121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80A3AE0D-3F01-F422-2C97-801A809D9FB2}"/>
              </a:ext>
            </a:extLst>
          </p:cNvPr>
          <p:cNvSpPr/>
          <p:nvPr/>
        </p:nvSpPr>
        <p:spPr>
          <a:xfrm>
            <a:off x="1786556" y="698424"/>
            <a:ext cx="1190600" cy="95889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DZ" sz="3600" b="1" dirty="0">
                <a:ea typeface="Roboto Light" panose="02000000000000000000" pitchFamily="2" charset="0"/>
              </a:rPr>
              <a:t>06</a:t>
            </a:r>
            <a:endParaRPr lang="en-US" sz="1400" b="1" dirty="0">
              <a:ea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8964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06933"/>
    </mc:Choice>
    <mc:Fallback xmlns="">
      <p:transition advTm="206933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4D2E45-D850-2BF2-C4F4-1AF0622BBB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B5123A4-6B73-0DC5-328A-4986E0400ACA}"/>
              </a:ext>
            </a:extLst>
          </p:cNvPr>
          <p:cNvSpPr txBox="1"/>
          <p:nvPr/>
        </p:nvSpPr>
        <p:spPr>
          <a:xfrm>
            <a:off x="3275140" y="1090083"/>
            <a:ext cx="70388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DZ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تحليل البيئة الداخلية والخارجية في المؤسسة الإعلامية</a:t>
            </a:r>
            <a:endParaRPr lang="ar-DZ" sz="2800" b="1" kern="1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C5F8C4D-BA51-476E-A4C0-E098FB845220}"/>
              </a:ext>
            </a:extLst>
          </p:cNvPr>
          <p:cNvSpPr/>
          <p:nvPr/>
        </p:nvSpPr>
        <p:spPr>
          <a:xfrm>
            <a:off x="1786556" y="660457"/>
            <a:ext cx="1161101" cy="954107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D518D57-B9FB-8760-9B43-2DEAD1C21127}"/>
              </a:ext>
            </a:extLst>
          </p:cNvPr>
          <p:cNvSpPr txBox="1"/>
          <p:nvPr/>
        </p:nvSpPr>
        <p:spPr>
          <a:xfrm>
            <a:off x="1786556" y="773770"/>
            <a:ext cx="9662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DZ" sz="3600" b="1" dirty="0">
                <a:solidFill>
                  <a:schemeClr val="bg1"/>
                </a:solidFill>
                <a:ea typeface="Roboto Light" panose="02000000000000000000" pitchFamily="2" charset="0"/>
              </a:rPr>
              <a:t>06</a:t>
            </a:r>
            <a:endParaRPr lang="en-US" sz="36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13C2FDE-399C-1716-D72C-329D3A1A98F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EBC66938-44BA-AF45-A3BF-EE1795B1AAFE}"/>
              </a:ext>
            </a:extLst>
          </p:cNvPr>
          <p:cNvSpPr txBox="1"/>
          <p:nvPr/>
        </p:nvSpPr>
        <p:spPr>
          <a:xfrm>
            <a:off x="2035376" y="2194400"/>
            <a:ext cx="9179321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/>
            <a:r>
              <a:rPr lang="ar-SA" sz="2400" dirty="0"/>
              <a:t>وه</a:t>
            </a:r>
            <a:r>
              <a:rPr lang="ar-DZ" sz="2400" dirty="0"/>
              <a:t>َ</a:t>
            </a:r>
            <a:r>
              <a:rPr lang="ar-SA" sz="2400" dirty="0"/>
              <a:t>ذه الم</a:t>
            </a:r>
            <a:r>
              <a:rPr lang="ar-DZ" sz="2400" dirty="0"/>
              <a:t>َ</a:t>
            </a:r>
            <a:r>
              <a:rPr lang="ar-SA" sz="2400" dirty="0"/>
              <a:t>ص</a:t>
            </a:r>
            <a:r>
              <a:rPr lang="ar-DZ" sz="2400" dirty="0"/>
              <a:t>ْ</a:t>
            </a:r>
            <a:r>
              <a:rPr lang="ar-SA" sz="2400" dirty="0"/>
              <a:t>فوفة ه</a:t>
            </a:r>
            <a:r>
              <a:rPr lang="ar-DZ" sz="2400" dirty="0"/>
              <a:t>ي</a:t>
            </a:r>
            <a:r>
              <a:rPr lang="ar-SA" sz="2400" dirty="0"/>
              <a:t> أ</a:t>
            </a:r>
            <a:r>
              <a:rPr lang="ar-DZ" sz="2400" dirty="0"/>
              <a:t>َ</a:t>
            </a:r>
            <a:r>
              <a:rPr lang="ar-SA" sz="2400" dirty="0" err="1"/>
              <a:t>داة</a:t>
            </a:r>
            <a:r>
              <a:rPr lang="ar-SA" sz="2400" dirty="0"/>
              <a:t> م</a:t>
            </a:r>
            <a:r>
              <a:rPr lang="ar-DZ" sz="2400" dirty="0"/>
              <a:t>ُ</a:t>
            </a:r>
            <a:r>
              <a:rPr lang="ar-SA" sz="2400" dirty="0" err="1"/>
              <a:t>فيدة</a:t>
            </a:r>
            <a:r>
              <a:rPr lang="ar-SA" sz="2400" dirty="0"/>
              <a:t> للت</a:t>
            </a:r>
            <a:r>
              <a:rPr lang="ar-DZ" sz="2400" dirty="0"/>
              <a:t>َّ</a:t>
            </a:r>
            <a:r>
              <a:rPr lang="ar-SA" sz="2400" dirty="0"/>
              <a:t>خطيط الإستراتيجي للإدارة الب</a:t>
            </a:r>
            <a:r>
              <a:rPr lang="ar-DZ" sz="2400" dirty="0"/>
              <a:t>َ</a:t>
            </a:r>
            <a:r>
              <a:rPr lang="ar-SA" sz="2400" dirty="0" err="1"/>
              <a:t>يئية</a:t>
            </a:r>
            <a:r>
              <a:rPr lang="ar-SA" sz="2400" dirty="0"/>
              <a:t> </a:t>
            </a:r>
            <a:r>
              <a:rPr lang="ar-DZ" sz="2400" dirty="0"/>
              <a:t>،</a:t>
            </a:r>
            <a:r>
              <a:rPr lang="ar-SA" sz="2400" dirty="0"/>
              <a:t> وقاعدة أساسية ل</a:t>
            </a:r>
            <a:r>
              <a:rPr lang="ar-DZ" sz="2400" dirty="0"/>
              <a:t>ِ</a:t>
            </a:r>
            <a:r>
              <a:rPr lang="ar-SA" sz="2400" dirty="0"/>
              <a:t>ت</a:t>
            </a:r>
            <a:r>
              <a:rPr lang="ar-DZ" sz="2400" dirty="0"/>
              <a:t>َ</a:t>
            </a:r>
            <a:r>
              <a:rPr lang="ar-SA" sz="2400" dirty="0"/>
              <a:t>حد</a:t>
            </a:r>
            <a:r>
              <a:rPr lang="ar-DZ" sz="2400" dirty="0"/>
              <a:t>ِّ</a:t>
            </a:r>
            <a:r>
              <a:rPr lang="ar-SA" sz="2400" dirty="0"/>
              <a:t>ي الظروف </a:t>
            </a:r>
            <a:r>
              <a:rPr lang="ar-DZ" sz="2400" dirty="0"/>
              <a:t>، </a:t>
            </a:r>
            <a:r>
              <a:rPr lang="ar-SA" sz="2400" dirty="0"/>
              <a:t>والأساليب المستقبلية الضرورية للم</a:t>
            </a:r>
            <a:r>
              <a:rPr lang="ar-DZ" sz="2400" dirty="0"/>
              <a:t>ُ</a:t>
            </a:r>
            <a:r>
              <a:rPr lang="ar-SA" sz="2400" dirty="0"/>
              <a:t>راقبة </a:t>
            </a:r>
            <a:r>
              <a:rPr lang="ar-SA" sz="2400" dirty="0" err="1"/>
              <a:t>الإ</a:t>
            </a:r>
            <a:r>
              <a:rPr lang="ar-DZ" sz="2400" dirty="0"/>
              <a:t>ِ</a:t>
            </a:r>
            <a:r>
              <a:rPr lang="ar-SA" sz="2400" dirty="0" err="1"/>
              <a:t>ستراتيجية</a:t>
            </a:r>
            <a:r>
              <a:rPr lang="fr-FR" sz="2400" dirty="0"/>
              <a:t>.</a:t>
            </a:r>
          </a:p>
          <a:p>
            <a:pPr algn="just" rtl="1"/>
            <a:r>
              <a:rPr lang="ar-SA" sz="2400" dirty="0"/>
              <a:t>وف</a:t>
            </a:r>
            <a:r>
              <a:rPr lang="ar-DZ" sz="2400" dirty="0"/>
              <a:t>ي</a:t>
            </a:r>
            <a:r>
              <a:rPr lang="ar-SA" sz="2400" dirty="0"/>
              <a:t> هذا الت</a:t>
            </a:r>
            <a:r>
              <a:rPr lang="ar-DZ" sz="2400" dirty="0"/>
              <a:t>َّ</a:t>
            </a:r>
            <a:r>
              <a:rPr lang="ar-SA" sz="2400" dirty="0"/>
              <a:t>حليل</a:t>
            </a:r>
            <a:r>
              <a:rPr lang="ar-DZ" sz="2400" dirty="0"/>
              <a:t>،</a:t>
            </a:r>
            <a:r>
              <a:rPr lang="ar-SA" sz="2400" dirty="0"/>
              <a:t> ي</a:t>
            </a:r>
            <a:r>
              <a:rPr lang="ar-DZ" sz="2400" dirty="0"/>
              <a:t>َ</a:t>
            </a:r>
            <a:r>
              <a:rPr lang="ar-SA" sz="2400" dirty="0"/>
              <a:t>ت</a:t>
            </a:r>
            <a:r>
              <a:rPr lang="ar-DZ" sz="2400" dirty="0"/>
              <a:t>ِ</a:t>
            </a:r>
            <a:r>
              <a:rPr lang="ar-SA" sz="2400" dirty="0"/>
              <a:t>م</a:t>
            </a:r>
            <a:r>
              <a:rPr lang="ar-DZ" sz="2400" dirty="0"/>
              <a:t>ُّ</a:t>
            </a:r>
            <a:r>
              <a:rPr lang="ar-SA" sz="2400" dirty="0"/>
              <a:t> أولا</a:t>
            </a:r>
            <a:r>
              <a:rPr lang="en-US" sz="2400" dirty="0"/>
              <a:t>˝ </a:t>
            </a:r>
            <a:r>
              <a:rPr lang="ar-DZ" sz="2400" dirty="0"/>
              <a:t> </a:t>
            </a:r>
            <a:r>
              <a:rPr lang="ar-SA" sz="2400" dirty="0"/>
              <a:t>ت</a:t>
            </a:r>
            <a:r>
              <a:rPr lang="ar-DZ" sz="2400" dirty="0"/>
              <a:t>َ</a:t>
            </a:r>
            <a:r>
              <a:rPr lang="ar-SA" sz="2400" dirty="0" err="1"/>
              <a:t>قييم</a:t>
            </a:r>
            <a:r>
              <a:rPr lang="ar-SA" sz="2400" dirty="0"/>
              <a:t> العوامل الداخلية والخارجية</a:t>
            </a:r>
            <a:r>
              <a:rPr lang="ar-DZ" sz="2400" dirty="0"/>
              <a:t>، </a:t>
            </a:r>
            <a:r>
              <a:rPr lang="ar-SA" sz="2400" dirty="0"/>
              <a:t>وال</a:t>
            </a:r>
            <a:r>
              <a:rPr lang="ar-DZ" sz="2400" dirty="0"/>
              <a:t>َّ</a:t>
            </a:r>
            <a:r>
              <a:rPr lang="ar-SA" sz="2400" dirty="0"/>
              <a:t>تي ت</a:t>
            </a:r>
            <a:r>
              <a:rPr lang="ar-DZ" sz="2400" dirty="0"/>
              <a:t>ُ</a:t>
            </a:r>
            <a:r>
              <a:rPr lang="ar-SA" sz="2400" dirty="0"/>
              <a:t>س</a:t>
            </a:r>
            <a:r>
              <a:rPr lang="ar-DZ" sz="2400" dirty="0"/>
              <a:t>َ</a:t>
            </a:r>
            <a:r>
              <a:rPr lang="ar-SA" sz="2400" dirty="0"/>
              <a:t>م</a:t>
            </a:r>
            <a:r>
              <a:rPr lang="ar-DZ" sz="2400" dirty="0"/>
              <a:t>َّى</a:t>
            </a:r>
            <a:r>
              <a:rPr lang="ar-SA" sz="2400" dirty="0"/>
              <a:t> </a:t>
            </a:r>
            <a:r>
              <a:rPr lang="ar-SA" sz="2400" b="1" dirty="0"/>
              <a:t>مرحلة </a:t>
            </a:r>
            <a:r>
              <a:rPr lang="ar-SA" sz="2400" b="1" dirty="0" err="1"/>
              <a:t>الإ</a:t>
            </a:r>
            <a:r>
              <a:rPr lang="ar-DZ" sz="2400" b="1" dirty="0"/>
              <a:t>ِ</a:t>
            </a:r>
            <a:r>
              <a:rPr lang="ar-SA" sz="2400" b="1" dirty="0"/>
              <a:t>دخال </a:t>
            </a:r>
            <a:r>
              <a:rPr lang="en-US" sz="2400" dirty="0"/>
              <a:t>stage</a:t>
            </a:r>
            <a:r>
              <a:rPr lang="ar-DZ" sz="2400" dirty="0"/>
              <a:t> </a:t>
            </a:r>
            <a:r>
              <a:rPr lang="en-US" sz="2400" dirty="0"/>
              <a:t>input</a:t>
            </a:r>
            <a:r>
              <a:rPr lang="ar-DZ" sz="2400" dirty="0"/>
              <a:t> </a:t>
            </a:r>
            <a:r>
              <a:rPr lang="en-US" sz="2400" dirty="0"/>
              <a:t> </a:t>
            </a:r>
            <a:r>
              <a:rPr lang="ar-DZ" sz="2400" dirty="0"/>
              <a:t>، </a:t>
            </a:r>
            <a:r>
              <a:rPr lang="ar-SA" sz="2400" dirty="0"/>
              <a:t>وي</a:t>
            </a:r>
            <a:r>
              <a:rPr lang="ar-DZ" sz="2400" dirty="0"/>
              <a:t>َ</a:t>
            </a:r>
            <a:r>
              <a:rPr lang="ar-SA" sz="2400" dirty="0"/>
              <a:t>ت</a:t>
            </a:r>
            <a:r>
              <a:rPr lang="ar-DZ" sz="2400" dirty="0"/>
              <a:t>ِ</a:t>
            </a:r>
            <a:r>
              <a:rPr lang="ar-SA" sz="2400" dirty="0"/>
              <a:t>م</a:t>
            </a:r>
            <a:r>
              <a:rPr lang="ar-DZ" sz="2400" dirty="0"/>
              <a:t>ُّ</a:t>
            </a:r>
            <a:r>
              <a:rPr lang="ar-SA" sz="2400" dirty="0"/>
              <a:t> تحديد المعلومات ل</a:t>
            </a:r>
            <a:r>
              <a:rPr lang="ar-DZ" sz="2400" dirty="0"/>
              <a:t>ِ</a:t>
            </a:r>
            <a:r>
              <a:rPr lang="ar-SA" sz="2400" dirty="0"/>
              <a:t>وضع ال</a:t>
            </a:r>
            <a:r>
              <a:rPr lang="ar-DZ" sz="2400" dirty="0"/>
              <a:t>إِ</a:t>
            </a:r>
            <a:r>
              <a:rPr lang="ar-SA" sz="2400" dirty="0" err="1"/>
              <a:t>ستراتجيات</a:t>
            </a:r>
            <a:r>
              <a:rPr lang="ar-DZ" sz="2400" dirty="0"/>
              <a:t>، </a:t>
            </a:r>
            <a:r>
              <a:rPr lang="ar-SA" sz="2400" dirty="0" err="1"/>
              <a:t>وخ</a:t>
            </a:r>
            <a:r>
              <a:rPr lang="ar-DZ" sz="2400" dirty="0"/>
              <a:t>ِ</a:t>
            </a:r>
            <a:r>
              <a:rPr lang="ar-SA" sz="2400" dirty="0" err="1"/>
              <a:t>لال</a:t>
            </a:r>
            <a:r>
              <a:rPr lang="ar-SA" sz="2400" dirty="0"/>
              <a:t> المرحلة الث</a:t>
            </a:r>
            <a:r>
              <a:rPr lang="ar-DZ" sz="2400" dirty="0"/>
              <a:t>َّ</a:t>
            </a:r>
            <a:r>
              <a:rPr lang="ar-SA" sz="2400" dirty="0"/>
              <a:t>انية</a:t>
            </a:r>
            <a:r>
              <a:rPr lang="ar-DZ" sz="2400" dirty="0"/>
              <a:t>، </a:t>
            </a:r>
            <a:r>
              <a:rPr lang="ar-SA" sz="2400" dirty="0"/>
              <a:t>ال</a:t>
            </a:r>
            <a:r>
              <a:rPr lang="ar-DZ" sz="2400" dirty="0"/>
              <a:t>َّتي</a:t>
            </a:r>
            <a:r>
              <a:rPr lang="ar-SA" sz="2400" dirty="0"/>
              <a:t> ي</a:t>
            </a:r>
            <a:r>
              <a:rPr lang="ar-DZ" sz="2400" dirty="0"/>
              <a:t>ُ</a:t>
            </a:r>
            <a:r>
              <a:rPr lang="ar-SA" sz="2400" dirty="0"/>
              <a:t>طلق عليها </a:t>
            </a:r>
            <a:r>
              <a:rPr lang="ar-SA" sz="2400" b="1" dirty="0"/>
              <a:t>مرحلة الم</a:t>
            </a:r>
            <a:r>
              <a:rPr lang="ar-DZ" sz="2400" b="1" dirty="0"/>
              <a:t>ُ</a:t>
            </a:r>
            <a:r>
              <a:rPr lang="ar-SA" sz="2400" b="1" dirty="0"/>
              <a:t>قارنة </a:t>
            </a:r>
            <a:r>
              <a:rPr lang="en-US" sz="2400" dirty="0"/>
              <a:t>the</a:t>
            </a:r>
            <a:r>
              <a:rPr lang="en-CA" sz="2400" dirty="0"/>
              <a:t> </a:t>
            </a:r>
            <a:r>
              <a:rPr lang="en-US" sz="2400" dirty="0"/>
              <a:t>stage comparison </a:t>
            </a:r>
            <a:r>
              <a:rPr lang="ar-DZ" sz="2400" dirty="0"/>
              <a:t> ، </a:t>
            </a:r>
            <a:r>
              <a:rPr lang="ar-SA" sz="2400" dirty="0"/>
              <a:t>وفيها ت</a:t>
            </a:r>
            <a:r>
              <a:rPr lang="ar-DZ" sz="2400" dirty="0"/>
              <a:t>ٌ</a:t>
            </a:r>
            <a:r>
              <a:rPr lang="ar-SA" sz="2400" dirty="0"/>
              <a:t>د</a:t>
            </a:r>
            <a:r>
              <a:rPr lang="ar-DZ" sz="2400" dirty="0"/>
              <a:t>ْ</a:t>
            </a:r>
            <a:r>
              <a:rPr lang="ar-SA" sz="2400" dirty="0"/>
              <a:t>رس جميع ال</a:t>
            </a:r>
            <a:r>
              <a:rPr lang="ar-DZ" sz="2400" dirty="0"/>
              <a:t>إِ</a:t>
            </a:r>
            <a:r>
              <a:rPr lang="ar-SA" sz="2400" dirty="0"/>
              <a:t>ست</a:t>
            </a:r>
            <a:r>
              <a:rPr lang="ar-DZ" sz="2400" dirty="0"/>
              <a:t>ر</a:t>
            </a:r>
            <a:r>
              <a:rPr lang="ar-SA" sz="2400" dirty="0" err="1"/>
              <a:t>اتيجيات</a:t>
            </a:r>
            <a:r>
              <a:rPr lang="ar-SA" sz="2400" dirty="0"/>
              <a:t> الم</a:t>
            </a:r>
            <a:r>
              <a:rPr lang="ar-DZ" sz="2400" dirty="0"/>
              <a:t>ُ</a:t>
            </a:r>
            <a:r>
              <a:rPr lang="ar-SA" sz="2400" dirty="0"/>
              <a:t>مكنة</a:t>
            </a:r>
            <a:r>
              <a:rPr lang="ar-DZ" sz="2400" dirty="0"/>
              <a:t>.</a:t>
            </a:r>
          </a:p>
          <a:p>
            <a:pPr algn="just" rtl="1"/>
            <a:r>
              <a:rPr lang="ar-SA" sz="2400" dirty="0"/>
              <a:t>واله</a:t>
            </a:r>
            <a:r>
              <a:rPr lang="ar-DZ" sz="2400" dirty="0"/>
              <a:t>َ</a:t>
            </a:r>
            <a:r>
              <a:rPr lang="ar-SA" sz="2400" dirty="0"/>
              <a:t>دف من هذه الم</a:t>
            </a:r>
            <a:r>
              <a:rPr lang="ar-DZ" sz="2400" dirty="0"/>
              <a:t>َ</a:t>
            </a:r>
            <a:r>
              <a:rPr lang="ar-SA" sz="2400" dirty="0"/>
              <a:t>ص</a:t>
            </a:r>
            <a:r>
              <a:rPr lang="ar-DZ" sz="2400" dirty="0"/>
              <a:t>ْ</a:t>
            </a:r>
            <a:r>
              <a:rPr lang="ar-SA" sz="2400" dirty="0"/>
              <a:t>فوفة</a:t>
            </a:r>
            <a:r>
              <a:rPr lang="ar-DZ" sz="2400" dirty="0"/>
              <a:t>،</a:t>
            </a:r>
            <a:r>
              <a:rPr lang="ar-SA" sz="2400" dirty="0"/>
              <a:t> هو تحديد جميع ال</a:t>
            </a:r>
            <a:r>
              <a:rPr lang="ar-DZ" sz="2400" dirty="0"/>
              <a:t>إِ</a:t>
            </a:r>
            <a:r>
              <a:rPr lang="ar-SA" sz="2400" dirty="0" err="1"/>
              <a:t>ستراتيجيات</a:t>
            </a:r>
            <a:r>
              <a:rPr lang="ar-SA" sz="2400" dirty="0"/>
              <a:t> الم</a:t>
            </a:r>
            <a:r>
              <a:rPr lang="ar-DZ" sz="2400" dirty="0"/>
              <a:t>ُ</a:t>
            </a:r>
            <a:r>
              <a:rPr lang="ar-SA" sz="2400" dirty="0"/>
              <a:t>ط</a:t>
            </a:r>
            <a:r>
              <a:rPr lang="ar-DZ" sz="2400" dirty="0"/>
              <a:t>َ</a:t>
            </a:r>
            <a:r>
              <a:rPr lang="ar-SA" sz="2400" dirty="0"/>
              <a:t>ب</a:t>
            </a:r>
            <a:r>
              <a:rPr lang="ar-DZ" sz="2400" dirty="0"/>
              <a:t>َّ</a:t>
            </a:r>
            <a:r>
              <a:rPr lang="ar-SA" sz="2400" dirty="0" err="1"/>
              <a:t>قة</a:t>
            </a:r>
            <a:r>
              <a:rPr lang="ar-DZ" sz="2400" dirty="0"/>
              <a:t>، </a:t>
            </a:r>
            <a:r>
              <a:rPr lang="ar-SA" sz="2400" dirty="0"/>
              <a:t>ولا ي</a:t>
            </a:r>
            <a:r>
              <a:rPr lang="ar-DZ" sz="2400" dirty="0"/>
              <a:t>َ</a:t>
            </a:r>
            <a:r>
              <a:rPr lang="ar-SA" sz="2400" dirty="0"/>
              <a:t>ت</a:t>
            </a:r>
            <a:r>
              <a:rPr lang="ar-DZ" sz="2400" dirty="0"/>
              <a:t>ِ</a:t>
            </a:r>
            <a:r>
              <a:rPr lang="ar-SA" sz="2400" dirty="0"/>
              <a:t>م</a:t>
            </a:r>
            <a:r>
              <a:rPr lang="ar-DZ" sz="2400" dirty="0"/>
              <a:t>ُّ</a:t>
            </a:r>
            <a:r>
              <a:rPr lang="ar-SA" sz="2400" dirty="0"/>
              <a:t> البحث عن أفضل </a:t>
            </a:r>
            <a:r>
              <a:rPr lang="ar-DZ" sz="2400" dirty="0"/>
              <a:t>إِ</a:t>
            </a:r>
            <a:r>
              <a:rPr lang="ar-SA" sz="2400" dirty="0" err="1"/>
              <a:t>ستراتيجية</a:t>
            </a:r>
            <a:r>
              <a:rPr lang="ar-SA" sz="2400" dirty="0"/>
              <a:t> في هذه المرحلة </a:t>
            </a:r>
            <a:r>
              <a:rPr lang="ar-DZ" sz="2400" dirty="0"/>
              <a:t>.</a:t>
            </a:r>
            <a:endParaRPr lang="fr-FR" sz="3200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A42D72D-F35D-CD31-9649-0A6FA8A1173C}"/>
              </a:ext>
            </a:extLst>
          </p:cNvPr>
          <p:cNvSpPr/>
          <p:nvPr/>
        </p:nvSpPr>
        <p:spPr>
          <a:xfrm>
            <a:off x="3366580" y="750911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342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06933"/>
    </mc:Choice>
    <mc:Fallback xmlns="">
      <p:transition advTm="206933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EE087E-28C5-2650-58A2-F0A06D111C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B1E01070-1CAF-0252-32F6-11FD4DCB051B}"/>
              </a:ext>
            </a:extLst>
          </p:cNvPr>
          <p:cNvSpPr/>
          <p:nvPr/>
        </p:nvSpPr>
        <p:spPr>
          <a:xfrm>
            <a:off x="793064" y="1646786"/>
            <a:ext cx="10812720" cy="477456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ECD7B2-04CC-8950-51CA-9310961C18BA}"/>
              </a:ext>
            </a:extLst>
          </p:cNvPr>
          <p:cNvSpPr txBox="1"/>
          <p:nvPr/>
        </p:nvSpPr>
        <p:spPr>
          <a:xfrm>
            <a:off x="2807208" y="1099031"/>
            <a:ext cx="68537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DZ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تحليل البيئة الداخلية والخارجية في المؤسسة الإعلامية</a:t>
            </a:r>
            <a:endParaRPr lang="ar-DZ" sz="2800" b="1" kern="1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9DBC811-13AB-904F-BF47-9CE13621D26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5D40B601-10D1-A1AE-CCDA-0DA066B93E8D}"/>
              </a:ext>
            </a:extLst>
          </p:cNvPr>
          <p:cNvSpPr txBox="1"/>
          <p:nvPr/>
        </p:nvSpPr>
        <p:spPr>
          <a:xfrm>
            <a:off x="1015805" y="1802686"/>
            <a:ext cx="10160389" cy="44627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r" rtl="1">
              <a:buFont typeface="Wingdings" panose="05000000000000000000" pitchFamily="2" charset="2"/>
              <a:buChar char="q"/>
            </a:pPr>
            <a:r>
              <a:rPr lang="ar-DZ" sz="24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إِستراتيجيات</a:t>
            </a:r>
            <a:r>
              <a:rPr lang="ar-DZ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CA" sz="2400" b="1" dirty="0">
                <a:solidFill>
                  <a:schemeClr val="accent1"/>
                </a:solidFill>
              </a:rPr>
              <a:t>S</a:t>
            </a:r>
            <a:r>
              <a:rPr lang="fr-FR" sz="2400" b="1" dirty="0">
                <a:solidFill>
                  <a:schemeClr val="accent1"/>
                </a:solidFill>
              </a:rPr>
              <a:t>WOT</a:t>
            </a:r>
            <a:r>
              <a:rPr lang="ar-DZ" sz="2400" b="1" dirty="0">
                <a:solidFill>
                  <a:schemeClr val="accent1"/>
                </a:solidFill>
              </a:rPr>
              <a:t> :</a:t>
            </a:r>
            <a:endParaRPr lang="ar-DZ" sz="2400" b="1" dirty="0">
              <a:solidFill>
                <a:schemeClr val="accent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 rtl="1"/>
            <a:r>
              <a:rPr lang="ar-SA" sz="2400" dirty="0"/>
              <a:t>ي</a:t>
            </a:r>
            <a:r>
              <a:rPr lang="ar-DZ" sz="2400" dirty="0"/>
              <a:t>ُ</a:t>
            </a:r>
            <a:r>
              <a:rPr lang="ar-SA" sz="2400" dirty="0"/>
              <a:t>مكن للباحثين ف</a:t>
            </a:r>
            <a:r>
              <a:rPr lang="ar-DZ" sz="2400" dirty="0"/>
              <a:t>ي</a:t>
            </a:r>
            <a:r>
              <a:rPr lang="ar-SA" sz="2400" dirty="0"/>
              <a:t> الت</a:t>
            </a:r>
            <a:r>
              <a:rPr lang="ar-DZ" sz="2400" dirty="0"/>
              <a:t>َّ</a:t>
            </a:r>
            <a:r>
              <a:rPr lang="ar-SA" sz="2400" dirty="0"/>
              <a:t>خطيط ال</a:t>
            </a:r>
            <a:r>
              <a:rPr lang="ar-DZ" sz="2400" dirty="0"/>
              <a:t>إِ</a:t>
            </a:r>
            <a:r>
              <a:rPr lang="ar-SA" sz="2400" dirty="0" err="1"/>
              <a:t>ستراتيج</a:t>
            </a:r>
            <a:r>
              <a:rPr lang="ar-DZ" sz="2400" dirty="0"/>
              <a:t>ي، إِ</a:t>
            </a:r>
            <a:r>
              <a:rPr lang="ar-SA" sz="2400" dirty="0" err="1"/>
              <a:t>ستخدام</a:t>
            </a:r>
            <a:r>
              <a:rPr lang="ar-SA" sz="2400" dirty="0"/>
              <a:t> هذه </a:t>
            </a:r>
            <a:r>
              <a:rPr lang="ar-DZ" sz="2400" dirty="0"/>
              <a:t>ال</a:t>
            </a:r>
            <a:r>
              <a:rPr lang="ar-SA" sz="2400" dirty="0"/>
              <a:t>م</a:t>
            </a:r>
            <a:r>
              <a:rPr lang="ar-DZ" sz="2400" dirty="0"/>
              <a:t>َ</a:t>
            </a:r>
            <a:r>
              <a:rPr lang="ar-SA" sz="2400" dirty="0" err="1"/>
              <a:t>صفوفة</a:t>
            </a:r>
            <a:r>
              <a:rPr lang="ar-SA" sz="2400" dirty="0"/>
              <a:t> </a:t>
            </a:r>
            <a:r>
              <a:rPr lang="en-CA" sz="2400" dirty="0"/>
              <a:t>S</a:t>
            </a:r>
            <a:r>
              <a:rPr lang="fr-FR" sz="2400" dirty="0"/>
              <a:t>WOT</a:t>
            </a:r>
            <a:r>
              <a:rPr lang="ar-DZ" sz="2400" dirty="0"/>
              <a:t> </a:t>
            </a:r>
            <a:r>
              <a:rPr lang="ar-SA" sz="2400" dirty="0" err="1"/>
              <a:t>لإ</a:t>
            </a:r>
            <a:r>
              <a:rPr lang="ar-DZ" sz="2400" dirty="0"/>
              <a:t>ِ</a:t>
            </a:r>
            <a:r>
              <a:rPr lang="ar-SA" sz="2400" dirty="0"/>
              <a:t>نشاء </a:t>
            </a:r>
            <a:r>
              <a:rPr lang="ar-SA" sz="2400" dirty="0" err="1"/>
              <a:t>وإ</a:t>
            </a:r>
            <a:r>
              <a:rPr lang="ar-DZ" sz="2400" dirty="0"/>
              <a:t>ِ</a:t>
            </a:r>
            <a:r>
              <a:rPr lang="ar-SA" sz="2400" dirty="0"/>
              <a:t>دخال أربعة أنواع من ال</a:t>
            </a:r>
            <a:r>
              <a:rPr lang="ar-DZ" sz="2400" dirty="0"/>
              <a:t>إِ</a:t>
            </a:r>
            <a:r>
              <a:rPr lang="ar-SA" sz="2400" dirty="0" err="1"/>
              <a:t>ستراتيجيات</a:t>
            </a:r>
            <a:r>
              <a:rPr lang="ar-DZ" sz="2400" dirty="0"/>
              <a:t>، </a:t>
            </a:r>
            <a:r>
              <a:rPr lang="ar-SA" sz="2400" dirty="0"/>
              <a:t>على الن</a:t>
            </a:r>
            <a:r>
              <a:rPr lang="ar-DZ" sz="2400" dirty="0"/>
              <a:t>َّ</a:t>
            </a:r>
            <a:r>
              <a:rPr lang="ar-SA" sz="2400" dirty="0"/>
              <a:t>ح</a:t>
            </a:r>
            <a:r>
              <a:rPr lang="ar-DZ" sz="2400" dirty="0"/>
              <a:t>ْ</a:t>
            </a:r>
            <a:r>
              <a:rPr lang="ar-SA" sz="2400" dirty="0"/>
              <a:t>و</a:t>
            </a:r>
            <a:r>
              <a:rPr lang="ar-DZ" sz="2400" dirty="0"/>
              <a:t>ِ</a:t>
            </a:r>
            <a:r>
              <a:rPr lang="ar-SA" sz="2400" dirty="0"/>
              <a:t> الت</a:t>
            </a:r>
            <a:r>
              <a:rPr lang="ar-DZ" sz="2400" dirty="0"/>
              <a:t>َّ</a:t>
            </a:r>
            <a:r>
              <a:rPr lang="ar-SA" sz="2400" dirty="0"/>
              <a:t>ال</a:t>
            </a:r>
            <a:r>
              <a:rPr lang="ar-DZ" sz="2400" dirty="0"/>
              <a:t>ي:</a:t>
            </a:r>
            <a:endParaRPr lang="fr-FR" sz="2400" dirty="0"/>
          </a:p>
          <a:p>
            <a:pPr algn="r" rtl="1"/>
            <a:r>
              <a:rPr lang="ar-DZ" sz="2800" b="1" dirty="0"/>
              <a:t> أولاً: </a:t>
            </a:r>
            <a:r>
              <a:rPr lang="en-US" sz="2400" b="1" i="1" dirty="0">
                <a:solidFill>
                  <a:srgbClr val="FF0000"/>
                </a:solidFill>
              </a:rPr>
              <a:t>strategies SO</a:t>
            </a:r>
            <a:r>
              <a:rPr lang="ar-DZ" sz="2400" b="1" i="1" dirty="0">
                <a:solidFill>
                  <a:srgbClr val="FF0000"/>
                </a:solidFill>
              </a:rPr>
              <a:t> : </a:t>
            </a:r>
            <a:r>
              <a:rPr lang="ar-DZ" sz="2400" dirty="0"/>
              <a:t>(</a:t>
            </a:r>
            <a:r>
              <a:rPr lang="ar-DZ" sz="2400" b="1" i="1" dirty="0">
                <a:solidFill>
                  <a:srgbClr val="FF0000"/>
                </a:solidFill>
              </a:rPr>
              <a:t> </a:t>
            </a:r>
            <a:r>
              <a:rPr lang="fr-FR" sz="2400" b="1" dirty="0"/>
              <a:t>S = Strengths</a:t>
            </a:r>
            <a:r>
              <a:rPr lang="ar-DZ" sz="2400" dirty="0"/>
              <a:t>  </a:t>
            </a:r>
            <a:r>
              <a:rPr lang="ar-SA" sz="2400" dirty="0"/>
              <a:t>نقاط القوة</a:t>
            </a:r>
            <a:r>
              <a:rPr lang="ar-DZ" sz="2400" dirty="0"/>
              <a:t> -</a:t>
            </a:r>
            <a:r>
              <a:rPr lang="ar-DZ" sz="2400" b="1" dirty="0"/>
              <a:t>  </a:t>
            </a:r>
            <a:r>
              <a:rPr lang="fr-FR" sz="2400" b="1" dirty="0"/>
              <a:t>O = Opportunities</a:t>
            </a:r>
            <a:r>
              <a:rPr lang="ar-DZ" sz="2400" b="1" dirty="0"/>
              <a:t> </a:t>
            </a:r>
            <a:r>
              <a:rPr lang="fr-FR" sz="2400" dirty="0"/>
              <a:t> </a:t>
            </a:r>
            <a:r>
              <a:rPr lang="ar-SA" sz="2400" dirty="0"/>
              <a:t>الفرص</a:t>
            </a:r>
            <a:r>
              <a:rPr lang="ar-DZ" sz="2400" dirty="0"/>
              <a:t>):</a:t>
            </a:r>
            <a:endParaRPr lang="fr-FR" sz="2400" dirty="0"/>
          </a:p>
          <a:p>
            <a:pPr algn="r" rtl="1"/>
            <a:r>
              <a:rPr lang="ar-SA" sz="2400" dirty="0"/>
              <a:t>وفيها </a:t>
            </a:r>
            <a:r>
              <a:rPr lang="ar-DZ" sz="2400" dirty="0"/>
              <a:t>تَقوم </a:t>
            </a:r>
            <a:r>
              <a:rPr lang="ar-SA" sz="2400" dirty="0"/>
              <a:t>الم</a:t>
            </a:r>
            <a:r>
              <a:rPr lang="ar-DZ" sz="2400" dirty="0"/>
              <a:t>ُ</a:t>
            </a:r>
            <a:r>
              <a:rPr lang="ar-SA" sz="2400" dirty="0" err="1"/>
              <a:t>ؤسسة</a:t>
            </a:r>
            <a:r>
              <a:rPr lang="ar-SA" sz="2400" dirty="0"/>
              <a:t> </a:t>
            </a:r>
            <a:r>
              <a:rPr lang="ar-DZ" sz="2400" dirty="0"/>
              <a:t>الإعلامية، </a:t>
            </a:r>
            <a:r>
              <a:rPr lang="ar-EG" sz="2400" dirty="0"/>
              <a:t>على </a:t>
            </a:r>
            <a:r>
              <a:rPr lang="ar-DZ" sz="2400" b="1" dirty="0"/>
              <a:t>إِ</a:t>
            </a:r>
            <a:r>
              <a:rPr lang="ar-EG" sz="2400" b="1" dirty="0"/>
              <a:t>ست</a:t>
            </a:r>
            <a:r>
              <a:rPr lang="ar-DZ" sz="2400" b="1" dirty="0"/>
              <a:t>ِ</a:t>
            </a:r>
            <a:r>
              <a:rPr lang="ar-EG" sz="2400" b="1" dirty="0"/>
              <a:t>ثمار نقاط القوة</a:t>
            </a:r>
            <a:r>
              <a:rPr lang="ar-DZ" sz="2400" b="1" dirty="0"/>
              <a:t>،</a:t>
            </a:r>
            <a:r>
              <a:rPr lang="ar-EG" sz="2400" dirty="0"/>
              <a:t> د</a:t>
            </a:r>
            <a:r>
              <a:rPr lang="ar-DZ" sz="2400" dirty="0"/>
              <a:t>َ</a:t>
            </a:r>
            <a:r>
              <a:rPr lang="ar-EG" sz="2400" dirty="0"/>
              <a:t>اخ</a:t>
            </a:r>
            <a:r>
              <a:rPr lang="ar-DZ" sz="2400" dirty="0"/>
              <a:t>ِ</a:t>
            </a:r>
            <a:r>
              <a:rPr lang="ar-EG" sz="2400" dirty="0"/>
              <a:t>ل المؤسسة</a:t>
            </a:r>
            <a:r>
              <a:rPr lang="ar-DZ" sz="2400" dirty="0"/>
              <a:t> الإعلامية</a:t>
            </a:r>
            <a:r>
              <a:rPr lang="ar-EG" sz="2400" dirty="0"/>
              <a:t> أو المشروع</a:t>
            </a:r>
            <a:r>
              <a:rPr lang="ar-DZ" sz="2400" dirty="0"/>
              <a:t>،</a:t>
            </a:r>
            <a:r>
              <a:rPr lang="ar-EG" sz="2400" dirty="0"/>
              <a:t> من</a:t>
            </a:r>
            <a:r>
              <a:rPr lang="ar-DZ" sz="2400" dirty="0"/>
              <a:t>ْ</a:t>
            </a:r>
            <a:r>
              <a:rPr lang="ar-EG" sz="2400" dirty="0"/>
              <a:t> أجل </a:t>
            </a:r>
            <a:r>
              <a:rPr lang="ar-DZ" sz="2400" b="1" dirty="0"/>
              <a:t>إِ</a:t>
            </a:r>
            <a:r>
              <a:rPr lang="ar-EG" sz="2400" b="1" dirty="0" err="1"/>
              <a:t>غتنام</a:t>
            </a:r>
            <a:r>
              <a:rPr lang="ar-EG" sz="2400" b="1" dirty="0"/>
              <a:t> الف</a:t>
            </a:r>
            <a:r>
              <a:rPr lang="ar-DZ" sz="2400" b="1" dirty="0"/>
              <a:t>ُ</a:t>
            </a:r>
            <a:r>
              <a:rPr lang="ar-EG" sz="2400" b="1" dirty="0"/>
              <a:t>رص</a:t>
            </a:r>
            <a:r>
              <a:rPr lang="ar-EG" sz="2400" dirty="0"/>
              <a:t> الم</a:t>
            </a:r>
            <a:r>
              <a:rPr lang="ar-DZ" sz="2400" dirty="0"/>
              <a:t>ُ</a:t>
            </a:r>
            <a:r>
              <a:rPr lang="ar-EG" sz="2400" dirty="0" err="1"/>
              <a:t>تاحة</a:t>
            </a:r>
            <a:r>
              <a:rPr lang="ar-EG" sz="2400" dirty="0"/>
              <a:t> في الب</a:t>
            </a:r>
            <a:r>
              <a:rPr lang="ar-DZ" sz="2400" dirty="0"/>
              <a:t>ِ</a:t>
            </a:r>
            <a:r>
              <a:rPr lang="ar-EG" sz="2400" dirty="0" err="1"/>
              <a:t>يئة</a:t>
            </a:r>
            <a:r>
              <a:rPr lang="ar-EG" sz="2400" dirty="0"/>
              <a:t> الخارجية.</a:t>
            </a:r>
            <a:endParaRPr lang="ar-DZ" sz="2400" dirty="0"/>
          </a:p>
          <a:p>
            <a:pPr algn="just" rtl="1"/>
            <a:r>
              <a:rPr lang="ar-DZ" sz="2400" b="1" dirty="0"/>
              <a:t>مثال تطبيقي:</a:t>
            </a:r>
          </a:p>
          <a:p>
            <a:pPr marL="342900" indent="-342900" algn="just" rtl="1">
              <a:buFont typeface="Wingdings" panose="05000000000000000000" pitchFamily="2" charset="2"/>
              <a:buChar char="§"/>
            </a:pPr>
            <a:r>
              <a:rPr lang="ar-DZ" sz="2400" dirty="0"/>
              <a:t>نقاط القوة : </a:t>
            </a:r>
            <a:r>
              <a:rPr lang="ar-SA" sz="2400" dirty="0"/>
              <a:t>م</a:t>
            </a:r>
            <a:r>
              <a:rPr lang="ar-DZ" sz="2400" dirty="0"/>
              <a:t>ُ</a:t>
            </a:r>
            <a:r>
              <a:rPr lang="ar-SA" sz="2400" dirty="0" err="1"/>
              <a:t>ؤسسة</a:t>
            </a:r>
            <a:r>
              <a:rPr lang="ar-SA" sz="2400" dirty="0"/>
              <a:t> إ</a:t>
            </a:r>
            <a:r>
              <a:rPr lang="ar-DZ" sz="2400" dirty="0"/>
              <a:t>ِ</a:t>
            </a:r>
            <a:r>
              <a:rPr lang="ar-SA" sz="2400" dirty="0" err="1"/>
              <a:t>علامية</a:t>
            </a:r>
            <a:r>
              <a:rPr lang="ar-SA" sz="2400" dirty="0"/>
              <a:t> لديها ق</a:t>
            </a:r>
            <a:r>
              <a:rPr lang="ar-DZ" sz="2400" dirty="0"/>
              <a:t>ٌ</a:t>
            </a:r>
            <a:r>
              <a:rPr lang="ar-SA" sz="2400" dirty="0" err="1"/>
              <a:t>وة</a:t>
            </a:r>
            <a:r>
              <a:rPr lang="ar-SA" sz="2400" dirty="0"/>
              <a:t> في فريق صحفي محترف </a:t>
            </a:r>
            <a:r>
              <a:rPr lang="fr-FR" sz="2400" dirty="0"/>
              <a:t>(</a:t>
            </a:r>
            <a:r>
              <a:rPr lang="fr-FR" sz="2400" dirty="0" err="1"/>
              <a:t>Strength</a:t>
            </a:r>
            <a:r>
              <a:rPr lang="fr-FR" sz="2400" dirty="0"/>
              <a:t>).</a:t>
            </a:r>
          </a:p>
          <a:p>
            <a:pPr marL="342900" indent="-342900" algn="just" rtl="1">
              <a:buFont typeface="Wingdings" panose="05000000000000000000" pitchFamily="2" charset="2"/>
              <a:buChar char="§"/>
            </a:pPr>
            <a:r>
              <a:rPr lang="ar-DZ" sz="2400" dirty="0"/>
              <a:t>الفرص : </a:t>
            </a:r>
            <a:r>
              <a:rPr lang="ar-SA" sz="2400" dirty="0"/>
              <a:t>هناك فرص</a:t>
            </a:r>
            <a:r>
              <a:rPr lang="ar-DZ" sz="2400" dirty="0"/>
              <a:t>ٌ</a:t>
            </a:r>
            <a:r>
              <a:rPr lang="ar-SA" sz="2400" dirty="0"/>
              <a:t> م</a:t>
            </a:r>
            <a:r>
              <a:rPr lang="ar-DZ" sz="2400" dirty="0"/>
              <a:t>ُ</a:t>
            </a:r>
            <a:r>
              <a:rPr lang="ar-SA" sz="2400" dirty="0" err="1"/>
              <a:t>تزايدة</a:t>
            </a:r>
            <a:r>
              <a:rPr lang="ar-SA" sz="2400" dirty="0"/>
              <a:t> في الإعلام الر</a:t>
            </a:r>
            <a:r>
              <a:rPr lang="ar-DZ" sz="2400" dirty="0"/>
              <a:t>َّ</a:t>
            </a:r>
            <a:r>
              <a:rPr lang="ar-SA" sz="2400" dirty="0"/>
              <a:t>قمي </a:t>
            </a:r>
            <a:r>
              <a:rPr lang="fr-FR" sz="2400" dirty="0"/>
              <a:t>(Opportunity).</a:t>
            </a:r>
          </a:p>
          <a:p>
            <a:pPr marL="342900" indent="-342900" algn="just" rtl="1">
              <a:buFont typeface="Wingdings" panose="05000000000000000000" pitchFamily="2" charset="2"/>
              <a:buChar char="§"/>
            </a:pPr>
            <a:r>
              <a:rPr lang="ar-SA" sz="2400" dirty="0"/>
              <a:t>ال</a:t>
            </a:r>
            <a:r>
              <a:rPr lang="ar-DZ" sz="2400" dirty="0"/>
              <a:t>إِ</a:t>
            </a:r>
            <a:r>
              <a:rPr lang="ar-SA" sz="2400" dirty="0" err="1"/>
              <a:t>ستراتيجية</a:t>
            </a:r>
            <a:r>
              <a:rPr lang="fr-FR" sz="2400" dirty="0"/>
              <a:t> (SO) </a:t>
            </a:r>
            <a:r>
              <a:rPr lang="ar-SA" sz="2400" dirty="0"/>
              <a:t>هنا</a:t>
            </a:r>
            <a:r>
              <a:rPr lang="fr-FR" sz="2400" dirty="0"/>
              <a:t>: </a:t>
            </a:r>
            <a:r>
              <a:rPr lang="ar-SA" sz="2400" dirty="0"/>
              <a:t>إ</a:t>
            </a:r>
            <a:r>
              <a:rPr lang="ar-DZ" sz="2400" dirty="0"/>
              <a:t>ِ</a:t>
            </a:r>
            <a:r>
              <a:rPr lang="ar-SA" sz="2400" dirty="0"/>
              <a:t>طلاق م</a:t>
            </a:r>
            <a:r>
              <a:rPr lang="ar-DZ" sz="2400" dirty="0"/>
              <a:t>َ</a:t>
            </a:r>
            <a:r>
              <a:rPr lang="ar-SA" sz="2400" dirty="0"/>
              <a:t>ن</a:t>
            </a:r>
            <a:r>
              <a:rPr lang="ar-DZ" sz="2400" dirty="0"/>
              <a:t>َ</a:t>
            </a:r>
            <a:r>
              <a:rPr lang="ar-SA" sz="2400" dirty="0"/>
              <a:t>ص</a:t>
            </a:r>
            <a:r>
              <a:rPr lang="ar-DZ" sz="2400" dirty="0"/>
              <a:t>َّ</a:t>
            </a:r>
            <a:r>
              <a:rPr lang="ar-SA" sz="2400" dirty="0"/>
              <a:t>ة رقمية قوية</a:t>
            </a:r>
            <a:r>
              <a:rPr lang="ar-DZ" sz="2400" dirty="0"/>
              <a:t>،</a:t>
            </a:r>
            <a:r>
              <a:rPr lang="ar-SA" sz="2400" dirty="0"/>
              <a:t> ت</a:t>
            </a:r>
            <a:r>
              <a:rPr lang="ar-DZ" sz="2400" dirty="0"/>
              <a:t>َ</a:t>
            </a:r>
            <a:r>
              <a:rPr lang="ar-SA" sz="2400" dirty="0"/>
              <a:t>س</a:t>
            </a:r>
            <a:r>
              <a:rPr lang="ar-DZ" sz="2400" dirty="0"/>
              <a:t>ْ</a:t>
            </a:r>
            <a:r>
              <a:rPr lang="ar-SA" sz="2400" dirty="0"/>
              <a:t>ت</a:t>
            </a:r>
            <a:r>
              <a:rPr lang="ar-DZ" sz="2400" dirty="0"/>
              <a:t>َ</a:t>
            </a:r>
            <a:r>
              <a:rPr lang="ar-SA" sz="2400" dirty="0"/>
              <a:t>ثمر خ</a:t>
            </a:r>
            <a:r>
              <a:rPr lang="ar-DZ" sz="2400" dirty="0"/>
              <a:t>ِ</a:t>
            </a:r>
            <a:r>
              <a:rPr lang="ar-SA" sz="2400" dirty="0"/>
              <a:t>برة الف</a:t>
            </a:r>
            <a:r>
              <a:rPr lang="ar-DZ" sz="2400" dirty="0"/>
              <a:t>َ</a:t>
            </a:r>
            <a:r>
              <a:rPr lang="ar-SA" sz="2400" dirty="0"/>
              <a:t>ريق</a:t>
            </a:r>
            <a:r>
              <a:rPr lang="ar-DZ" sz="2400" dirty="0"/>
              <a:t>،</a:t>
            </a:r>
            <a:r>
              <a:rPr lang="ar-SA" sz="2400" dirty="0"/>
              <a:t> ل</a:t>
            </a:r>
            <a:r>
              <a:rPr lang="ar-DZ" sz="2400" dirty="0"/>
              <a:t>ِ</a:t>
            </a:r>
            <a:r>
              <a:rPr lang="ar-SA" sz="2400" dirty="0"/>
              <a:t>زيادة الح</a:t>
            </a:r>
            <a:r>
              <a:rPr lang="ar-DZ" sz="2400" dirty="0"/>
              <a:t>ُ</a:t>
            </a:r>
            <a:r>
              <a:rPr lang="ar-SA" sz="2400" dirty="0"/>
              <a:t>ضور الر</a:t>
            </a:r>
            <a:r>
              <a:rPr lang="ar-DZ" sz="2400" dirty="0"/>
              <a:t>َّ</a:t>
            </a:r>
            <a:r>
              <a:rPr lang="ar-SA" sz="2400" dirty="0"/>
              <a:t>قمي</a:t>
            </a:r>
            <a:r>
              <a:rPr lang="fr-FR" sz="2400" dirty="0"/>
              <a:t>.</a:t>
            </a:r>
          </a:p>
          <a:p>
            <a:pPr algn="just" rtl="1"/>
            <a:r>
              <a:rPr lang="ar-DZ" sz="2400" dirty="0"/>
              <a:t>  </a:t>
            </a:r>
            <a:endParaRPr lang="fr-FR" sz="2400" dirty="0"/>
          </a:p>
          <a:p>
            <a:pPr algn="r"/>
            <a:endParaRPr lang="fr-FR" sz="1600" b="1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11ACEDC-D69D-FE77-AE50-E55AA14B4399}"/>
              </a:ext>
            </a:extLst>
          </p:cNvPr>
          <p:cNvSpPr/>
          <p:nvPr/>
        </p:nvSpPr>
        <p:spPr>
          <a:xfrm>
            <a:off x="1340403" y="865859"/>
            <a:ext cx="1190600" cy="95889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DZ" sz="3600" b="1" dirty="0">
                <a:ea typeface="Roboto Light" panose="02000000000000000000" pitchFamily="2" charset="0"/>
              </a:rPr>
              <a:t>06</a:t>
            </a:r>
            <a:endParaRPr lang="en-US" sz="1400" b="1" dirty="0">
              <a:ea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6062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5242"/>
    </mc:Choice>
    <mc:Fallback xmlns="">
      <p:transition advTm="75242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E60667-F590-6A3F-75FA-70771BA4D9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035C9D24-83A0-FE93-D2E3-B03819EF8C0F}"/>
              </a:ext>
            </a:extLst>
          </p:cNvPr>
          <p:cNvSpPr/>
          <p:nvPr/>
        </p:nvSpPr>
        <p:spPr>
          <a:xfrm>
            <a:off x="793064" y="1883665"/>
            <a:ext cx="10812720" cy="407822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ar-EG" dirty="0">
              <a:solidFill>
                <a:schemeClr val="tx1"/>
              </a:solidFill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E325487-65BA-C21B-9663-4998669C2F0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8C4F844A-C019-7F5B-3E41-54D3DF44EB19}"/>
              </a:ext>
            </a:extLst>
          </p:cNvPr>
          <p:cNvSpPr txBox="1"/>
          <p:nvPr/>
        </p:nvSpPr>
        <p:spPr>
          <a:xfrm>
            <a:off x="1015805" y="2143253"/>
            <a:ext cx="10160389" cy="42780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DZ" sz="2000" b="1" dirty="0">
                <a:solidFill>
                  <a:srgbClr val="FF0000"/>
                </a:solidFill>
              </a:rPr>
              <a:t>  </a:t>
            </a:r>
            <a:r>
              <a:rPr lang="ar-DZ" sz="2400" b="1" dirty="0"/>
              <a:t>ثانيًا: </a:t>
            </a:r>
            <a:r>
              <a:rPr lang="en-US" sz="2400" b="1" dirty="0">
                <a:solidFill>
                  <a:srgbClr val="FF0000"/>
                </a:solidFill>
              </a:rPr>
              <a:t>strategies :WO</a:t>
            </a:r>
            <a:r>
              <a:rPr lang="ar-DZ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ar-DZ" sz="2400" b="1" dirty="0">
                <a:solidFill>
                  <a:srgbClr val="FF0000"/>
                </a:solidFill>
              </a:rPr>
              <a:t> </a:t>
            </a:r>
            <a:r>
              <a:rPr lang="ar-DZ" sz="2000" b="1" dirty="0"/>
              <a:t>(</a:t>
            </a:r>
            <a:r>
              <a:rPr lang="fr-FR" sz="2000" b="1" dirty="0"/>
              <a:t>W = </a:t>
            </a:r>
            <a:r>
              <a:rPr lang="fr-FR" sz="2000" b="1" dirty="0" err="1"/>
              <a:t>Weaknesses</a:t>
            </a:r>
            <a:r>
              <a:rPr lang="fr-FR" sz="2000" b="1" dirty="0"/>
              <a:t> </a:t>
            </a:r>
            <a:r>
              <a:rPr lang="ar-DZ" sz="2000" b="1" dirty="0"/>
              <a:t> </a:t>
            </a:r>
            <a:r>
              <a:rPr lang="ar-EG" sz="2000" dirty="0"/>
              <a:t>نقاط الضعف</a:t>
            </a:r>
            <a:r>
              <a:rPr lang="ar-DZ" sz="2000" dirty="0"/>
              <a:t>  -  </a:t>
            </a:r>
            <a:r>
              <a:rPr lang="fr-FR" sz="2000" b="1" dirty="0"/>
              <a:t>O = Opportunities</a:t>
            </a:r>
            <a:r>
              <a:rPr lang="ar-DZ" sz="2000" b="1" dirty="0"/>
              <a:t>  </a:t>
            </a:r>
            <a:r>
              <a:rPr lang="fr-FR" sz="2000" b="1" dirty="0"/>
              <a:t> </a:t>
            </a:r>
            <a:r>
              <a:rPr lang="ar-EG" sz="2000" dirty="0"/>
              <a:t>الفرص</a:t>
            </a:r>
            <a:r>
              <a:rPr lang="ar-DZ" sz="2000" dirty="0"/>
              <a:t>)</a:t>
            </a:r>
            <a:endParaRPr lang="fr-FR" sz="2000" b="1" dirty="0">
              <a:solidFill>
                <a:srgbClr val="FF0000"/>
              </a:solidFill>
            </a:endParaRPr>
          </a:p>
          <a:p>
            <a:pPr algn="r"/>
            <a:r>
              <a:rPr lang="ar-SA" sz="2400" dirty="0"/>
              <a:t>اله</a:t>
            </a:r>
            <a:r>
              <a:rPr lang="ar-DZ" sz="2400" dirty="0"/>
              <a:t>َ</a:t>
            </a:r>
            <a:r>
              <a:rPr lang="ar-SA" sz="2400" dirty="0"/>
              <a:t>دف من هذه ال</a:t>
            </a:r>
            <a:r>
              <a:rPr lang="ar-DZ" sz="2400" dirty="0"/>
              <a:t>إِ</a:t>
            </a:r>
            <a:r>
              <a:rPr lang="ar-SA" sz="2400" dirty="0" err="1"/>
              <a:t>ستراتيجيات</a:t>
            </a:r>
            <a:r>
              <a:rPr lang="ar-SA" sz="2400" dirty="0"/>
              <a:t> هو </a:t>
            </a:r>
            <a:r>
              <a:rPr lang="ar-DZ" sz="2400" dirty="0"/>
              <a:t>إِ</a:t>
            </a:r>
            <a:r>
              <a:rPr lang="ar-SA" sz="2400" dirty="0" err="1"/>
              <a:t>ستخدام</a:t>
            </a:r>
            <a:r>
              <a:rPr lang="ar-SA" sz="2400" dirty="0"/>
              <a:t> الفرص الحالية ف</a:t>
            </a:r>
            <a:r>
              <a:rPr lang="ar-DZ" sz="2400" dirty="0"/>
              <a:t>ي</a:t>
            </a:r>
            <a:r>
              <a:rPr lang="ar-SA" sz="2400" dirty="0"/>
              <a:t> الب</a:t>
            </a:r>
            <a:r>
              <a:rPr lang="ar-DZ" sz="2400" dirty="0"/>
              <a:t>ِ</a:t>
            </a:r>
            <a:r>
              <a:rPr lang="ar-SA" sz="2400" dirty="0" err="1"/>
              <a:t>يئة</a:t>
            </a:r>
            <a:r>
              <a:rPr lang="ar-SA" sz="2400" dirty="0"/>
              <a:t> الداخلية ، ل</a:t>
            </a:r>
            <a:r>
              <a:rPr lang="ar-DZ" sz="2400" dirty="0"/>
              <a:t>ِ</a:t>
            </a:r>
            <a:r>
              <a:rPr lang="ar-SA" sz="2400" dirty="0"/>
              <a:t>تحسين ن</a:t>
            </a:r>
            <a:r>
              <a:rPr lang="ar-DZ" sz="2400" dirty="0"/>
              <a:t>ِ</a:t>
            </a:r>
            <a:r>
              <a:rPr lang="ar-SA" sz="2400" dirty="0"/>
              <a:t>قاط </a:t>
            </a:r>
            <a:r>
              <a:rPr lang="ar-SA" sz="2400" dirty="0" err="1"/>
              <a:t>الض</a:t>
            </a:r>
            <a:r>
              <a:rPr lang="ar-DZ" sz="2400" dirty="0"/>
              <a:t>ُّ</a:t>
            </a:r>
            <a:r>
              <a:rPr lang="ar-SA" sz="2400" dirty="0"/>
              <a:t>عف وفى هذه الحالة</a:t>
            </a:r>
            <a:r>
              <a:rPr lang="ar-DZ" sz="2400" dirty="0"/>
              <a:t>،</a:t>
            </a:r>
            <a:r>
              <a:rPr lang="ar-SA" sz="2400" dirty="0"/>
              <a:t> لا تستطيع المؤسسة </a:t>
            </a:r>
            <a:r>
              <a:rPr lang="ar-DZ" sz="2400" dirty="0"/>
              <a:t>إِ</a:t>
            </a:r>
            <a:r>
              <a:rPr lang="ar-SA" sz="2400" dirty="0" err="1"/>
              <a:t>ستخدام</a:t>
            </a:r>
            <a:r>
              <a:rPr lang="ar-SA" sz="2400" dirty="0"/>
              <a:t> الف</a:t>
            </a:r>
            <a:r>
              <a:rPr lang="ar-DZ" sz="2400" dirty="0"/>
              <a:t>ُ</a:t>
            </a:r>
            <a:r>
              <a:rPr lang="ar-SA" sz="2400" dirty="0"/>
              <a:t>رص الم</a:t>
            </a:r>
            <a:r>
              <a:rPr lang="ar-DZ" sz="2400" dirty="0"/>
              <a:t>ُ</a:t>
            </a:r>
            <a:r>
              <a:rPr lang="ar-SA" sz="2400" dirty="0"/>
              <a:t>ن</a:t>
            </a:r>
            <a:r>
              <a:rPr lang="ar-DZ" sz="2400" dirty="0"/>
              <a:t>ْ</a:t>
            </a:r>
            <a:r>
              <a:rPr lang="ar-SA" sz="2400" dirty="0"/>
              <a:t>ش</a:t>
            </a:r>
            <a:r>
              <a:rPr lang="ar-DZ" sz="2400" dirty="0"/>
              <a:t>َ</a:t>
            </a:r>
            <a:r>
              <a:rPr lang="ar-SA" sz="2400" dirty="0"/>
              <a:t>أ</a:t>
            </a:r>
            <a:r>
              <a:rPr lang="ar-DZ" sz="2400" dirty="0"/>
              <a:t>َ</a:t>
            </a:r>
            <a:r>
              <a:rPr lang="ar-SA" sz="2400" dirty="0"/>
              <a:t>ة ب</a:t>
            </a:r>
            <a:r>
              <a:rPr lang="ar-DZ" sz="2400" dirty="0"/>
              <a:t>ِ</a:t>
            </a:r>
            <a:r>
              <a:rPr lang="ar-SA" sz="2400" dirty="0"/>
              <a:t>سبب نقاط </a:t>
            </a:r>
            <a:r>
              <a:rPr lang="ar-SA" sz="2400" dirty="0" err="1"/>
              <a:t>الض</a:t>
            </a:r>
            <a:r>
              <a:rPr lang="ar-DZ" sz="2400" dirty="0"/>
              <a:t>ُّ</a:t>
            </a:r>
            <a:r>
              <a:rPr lang="ar-SA" sz="2400" dirty="0"/>
              <a:t>عف</a:t>
            </a:r>
            <a:r>
              <a:rPr lang="ar-DZ" sz="2400" dirty="0"/>
              <a:t>،</a:t>
            </a:r>
            <a:r>
              <a:rPr lang="ar-SA" sz="2400" dirty="0"/>
              <a:t> لذلك من </a:t>
            </a:r>
            <a:r>
              <a:rPr lang="ar-SA" sz="2400" dirty="0" err="1"/>
              <a:t>الض</a:t>
            </a:r>
            <a:r>
              <a:rPr lang="ar-DZ" sz="2400" dirty="0"/>
              <a:t>َّ</a:t>
            </a:r>
            <a:r>
              <a:rPr lang="ar-SA" sz="2400" dirty="0"/>
              <a:t>روري تطبيق </a:t>
            </a:r>
            <a:r>
              <a:rPr lang="ar-DZ" sz="2400" dirty="0"/>
              <a:t>إِ</a:t>
            </a:r>
            <a:r>
              <a:rPr lang="ar-SA" sz="2400" dirty="0" err="1"/>
              <a:t>ستراتيجيات</a:t>
            </a:r>
            <a:r>
              <a:rPr lang="ar-SA" sz="2400" dirty="0"/>
              <a:t> جديدة</a:t>
            </a:r>
            <a:r>
              <a:rPr lang="ar-DZ" sz="2400" dirty="0"/>
              <a:t>، بِمعنى آخر، </a:t>
            </a:r>
            <a:r>
              <a:rPr lang="ar-EG" sz="2400" dirty="0"/>
              <a:t>ت</a:t>
            </a:r>
            <a:r>
              <a:rPr lang="ar-DZ" sz="2400" dirty="0"/>
              <a:t>َ</a:t>
            </a:r>
            <a:r>
              <a:rPr lang="ar-EG" sz="2400" dirty="0"/>
              <a:t>ع</a:t>
            </a:r>
            <a:r>
              <a:rPr lang="ar-DZ" sz="2400" dirty="0"/>
              <a:t>ْ</a:t>
            </a:r>
            <a:r>
              <a:rPr lang="ar-EG" sz="2400" dirty="0"/>
              <a:t>ن</a:t>
            </a:r>
            <a:r>
              <a:rPr lang="ar-DZ" sz="2400" dirty="0"/>
              <a:t>ِ</a:t>
            </a:r>
            <a:r>
              <a:rPr lang="ar-EG" sz="2400" dirty="0"/>
              <a:t>ي </a:t>
            </a:r>
            <a:r>
              <a:rPr lang="ar-DZ" sz="2400" dirty="0"/>
              <a:t>إِ</a:t>
            </a:r>
            <a:r>
              <a:rPr lang="ar-EG" sz="2400" dirty="0" err="1"/>
              <a:t>ستخدام</a:t>
            </a:r>
            <a:r>
              <a:rPr lang="ar-EG" sz="2400" dirty="0"/>
              <a:t> الفرص الم</a:t>
            </a:r>
            <a:r>
              <a:rPr lang="ar-DZ" sz="2400" dirty="0"/>
              <a:t>ُ</a:t>
            </a:r>
            <a:r>
              <a:rPr lang="ar-EG" sz="2400" dirty="0" err="1"/>
              <a:t>تاحة</a:t>
            </a:r>
            <a:r>
              <a:rPr lang="ar-EG" sz="2400" dirty="0"/>
              <a:t> في الب</a:t>
            </a:r>
            <a:r>
              <a:rPr lang="ar-DZ" sz="2400" dirty="0"/>
              <a:t>ِ</a:t>
            </a:r>
            <a:r>
              <a:rPr lang="ar-EG" sz="2400" dirty="0" err="1"/>
              <a:t>يئة</a:t>
            </a:r>
            <a:r>
              <a:rPr lang="ar-EG" sz="2400" dirty="0"/>
              <a:t> الخارجية لمعالجة أو تحسين</a:t>
            </a:r>
            <a:r>
              <a:rPr lang="ar-DZ" sz="2400" dirty="0"/>
              <a:t> </a:t>
            </a:r>
            <a:r>
              <a:rPr lang="ar-EG" sz="2400" dirty="0"/>
              <a:t>نقاط الضعف الداخلية.</a:t>
            </a:r>
            <a:endParaRPr lang="fr-FR" dirty="0"/>
          </a:p>
          <a:p>
            <a:pPr algn="r" rtl="1"/>
            <a:r>
              <a:rPr lang="ar-SA" sz="2400" b="1" dirty="0"/>
              <a:t>مثال تطبيقي</a:t>
            </a:r>
            <a:r>
              <a:rPr lang="fr-FR" sz="2400" b="1" dirty="0"/>
              <a:t>:</a:t>
            </a:r>
            <a:endParaRPr lang="fr-FR" sz="2400" dirty="0"/>
          </a:p>
          <a:p>
            <a:pPr lvl="0" algn="r" rtl="1"/>
            <a:r>
              <a:rPr lang="ar-SA" sz="2400" b="1" dirty="0" err="1"/>
              <a:t>الض</a:t>
            </a:r>
            <a:r>
              <a:rPr lang="ar-DZ" sz="2400" b="1" dirty="0"/>
              <a:t>ُّ</a:t>
            </a:r>
            <a:r>
              <a:rPr lang="ar-SA" sz="2400" b="1" dirty="0"/>
              <a:t>عف</a:t>
            </a:r>
            <a:r>
              <a:rPr lang="fr-FR" sz="2400" b="1" dirty="0"/>
              <a:t> (W):</a:t>
            </a:r>
            <a:r>
              <a:rPr lang="fr-FR" sz="2400" dirty="0"/>
              <a:t> </a:t>
            </a:r>
            <a:r>
              <a:rPr lang="ar-SA" sz="2400" dirty="0"/>
              <a:t>مؤسسة إعلامية تفتقر إلى الكفاءات </a:t>
            </a:r>
            <a:r>
              <a:rPr lang="ar-SA" sz="2400" dirty="0" err="1"/>
              <a:t>المتخص</a:t>
            </a:r>
            <a:r>
              <a:rPr lang="ar-DZ" sz="2400" dirty="0"/>
              <a:t>ِّ</a:t>
            </a:r>
            <a:r>
              <a:rPr lang="ar-SA" sz="2400" dirty="0" err="1"/>
              <a:t>صة</a:t>
            </a:r>
            <a:r>
              <a:rPr lang="ar-SA" sz="2400" dirty="0"/>
              <a:t> في الإعلام الر</a:t>
            </a:r>
            <a:r>
              <a:rPr lang="ar-DZ" sz="2400" dirty="0"/>
              <a:t>َّ</a:t>
            </a:r>
            <a:r>
              <a:rPr lang="ar-SA" sz="2400" dirty="0"/>
              <a:t>قمي</a:t>
            </a:r>
            <a:r>
              <a:rPr lang="fr-FR" sz="2400" dirty="0"/>
              <a:t>.</a:t>
            </a:r>
          </a:p>
          <a:p>
            <a:pPr lvl="0" algn="r" rtl="1"/>
            <a:r>
              <a:rPr lang="ar-SA" sz="2400" b="1" dirty="0"/>
              <a:t>الفرصة</a:t>
            </a:r>
            <a:r>
              <a:rPr lang="fr-FR" sz="2400" b="1" dirty="0"/>
              <a:t> (O):</a:t>
            </a:r>
            <a:r>
              <a:rPr lang="fr-FR" sz="2400" dirty="0"/>
              <a:t> </a:t>
            </a:r>
            <a:r>
              <a:rPr lang="ar-SA" sz="2400" dirty="0"/>
              <a:t>وجود برامج تدريب ودعم من الدولة أو مؤسسات دولية</a:t>
            </a:r>
            <a:r>
              <a:rPr lang="fr-FR" sz="2400" dirty="0"/>
              <a:t>.</a:t>
            </a:r>
          </a:p>
          <a:p>
            <a:pPr lvl="0" algn="r" rtl="1"/>
            <a:r>
              <a:rPr lang="ar-SA" sz="2400" b="1" dirty="0"/>
              <a:t>ال</a:t>
            </a:r>
            <a:r>
              <a:rPr lang="ar-DZ" sz="2400" b="1" dirty="0"/>
              <a:t>إِ</a:t>
            </a:r>
            <a:r>
              <a:rPr lang="ar-SA" sz="2400" b="1" dirty="0" err="1"/>
              <a:t>ستراتيجية</a:t>
            </a:r>
            <a:r>
              <a:rPr lang="fr-FR" sz="2400" b="1" dirty="0"/>
              <a:t> (WO):</a:t>
            </a:r>
            <a:r>
              <a:rPr lang="fr-FR" sz="2400" dirty="0"/>
              <a:t> </a:t>
            </a:r>
            <a:r>
              <a:rPr lang="ar-DZ" sz="2400" dirty="0"/>
              <a:t>إِ</a:t>
            </a:r>
            <a:r>
              <a:rPr lang="ar-SA" sz="2400" dirty="0" err="1"/>
              <a:t>ستغلال</a:t>
            </a:r>
            <a:r>
              <a:rPr lang="ar-SA" sz="2400" dirty="0"/>
              <a:t> برامج الت</a:t>
            </a:r>
            <a:r>
              <a:rPr lang="ar-DZ" sz="2400" dirty="0"/>
              <a:t>َّ</a:t>
            </a:r>
            <a:r>
              <a:rPr lang="ar-SA" sz="2400" dirty="0"/>
              <a:t>دريب ل</a:t>
            </a:r>
            <a:r>
              <a:rPr lang="ar-DZ" sz="2400" dirty="0"/>
              <a:t>ِ</a:t>
            </a:r>
            <a:r>
              <a:rPr lang="ar-SA" sz="2400" dirty="0"/>
              <a:t>ت</a:t>
            </a:r>
            <a:r>
              <a:rPr lang="ar-DZ" sz="2400" dirty="0"/>
              <a:t>َ</a:t>
            </a:r>
            <a:r>
              <a:rPr lang="ar-SA" sz="2400" dirty="0"/>
              <a:t>أهيل الك</a:t>
            </a:r>
            <a:r>
              <a:rPr lang="ar-DZ" sz="2400" dirty="0"/>
              <a:t>َ</a:t>
            </a:r>
            <a:r>
              <a:rPr lang="ar-SA" sz="2400" dirty="0"/>
              <a:t>وادر، وبالت</a:t>
            </a:r>
            <a:r>
              <a:rPr lang="ar-DZ" sz="2400" dirty="0"/>
              <a:t>َّ</a:t>
            </a:r>
            <a:r>
              <a:rPr lang="ar-SA" sz="2400" dirty="0"/>
              <a:t>الي معالجة </a:t>
            </a:r>
            <a:r>
              <a:rPr lang="ar-SA" sz="2400" dirty="0" err="1"/>
              <a:t>الض</a:t>
            </a:r>
            <a:r>
              <a:rPr lang="ar-DZ" sz="2400" dirty="0"/>
              <a:t>ُّ</a:t>
            </a:r>
            <a:r>
              <a:rPr lang="ar-SA" sz="2400" dirty="0"/>
              <a:t>عف الداخلي و</a:t>
            </a:r>
            <a:r>
              <a:rPr lang="ar-DZ" sz="2400" dirty="0"/>
              <a:t>إِ</a:t>
            </a:r>
            <a:r>
              <a:rPr lang="ar-SA" sz="2400" dirty="0" err="1"/>
              <a:t>ستغلال</a:t>
            </a:r>
            <a:r>
              <a:rPr lang="ar-SA" sz="2400" dirty="0"/>
              <a:t> الفرص</a:t>
            </a:r>
            <a:r>
              <a:rPr lang="fr-FR" sz="2400" dirty="0"/>
              <a:t>.</a:t>
            </a:r>
          </a:p>
          <a:p>
            <a:pPr algn="r"/>
            <a:endParaRPr lang="ar-EG" sz="1600" dirty="0"/>
          </a:p>
          <a:p>
            <a:pPr algn="r"/>
            <a:endParaRPr lang="fr-FR" sz="1600" b="1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9593C76-BD2C-1562-69F1-02D05D9FADDE}"/>
              </a:ext>
            </a:extLst>
          </p:cNvPr>
          <p:cNvSpPr/>
          <p:nvPr/>
        </p:nvSpPr>
        <p:spPr>
          <a:xfrm>
            <a:off x="1786556" y="698424"/>
            <a:ext cx="1190600" cy="95889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DZ" sz="3600" b="1" dirty="0">
                <a:ea typeface="Roboto Light" panose="02000000000000000000" pitchFamily="2" charset="0"/>
              </a:rPr>
              <a:t>06</a:t>
            </a:r>
            <a:endParaRPr lang="en-US" sz="1400" b="1" dirty="0">
              <a:ea typeface="Roboto Light" panose="02000000000000000000" pitchFamily="2" charset="0"/>
            </a:endParaRP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93DD2973-7EDA-CF95-D371-8A36B9CC04D0}"/>
              </a:ext>
            </a:extLst>
          </p:cNvPr>
          <p:cNvSpPr txBox="1"/>
          <p:nvPr/>
        </p:nvSpPr>
        <p:spPr>
          <a:xfrm>
            <a:off x="3108960" y="1044609"/>
            <a:ext cx="700188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ar-DZ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تحليل البيئة الداخلية والخارجية في المؤسسة الإعلامية</a:t>
            </a:r>
            <a:endParaRPr lang="ar-DZ" sz="2800" b="1" kern="1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7506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5242"/>
    </mc:Choice>
    <mc:Fallback xmlns="">
      <p:transition advTm="75242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798259-52A1-0AC8-3E0B-935A4093EB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52EEF17A-C360-FCA6-33A6-4C538F02F344}"/>
              </a:ext>
            </a:extLst>
          </p:cNvPr>
          <p:cNvSpPr/>
          <p:nvPr/>
        </p:nvSpPr>
        <p:spPr>
          <a:xfrm>
            <a:off x="836886" y="1745066"/>
            <a:ext cx="10812720" cy="477456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ar-EG" dirty="0"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6238725-366C-2E86-B240-E2FBD05E4185}"/>
              </a:ext>
            </a:extLst>
          </p:cNvPr>
          <p:cNvSpPr txBox="1"/>
          <p:nvPr/>
        </p:nvSpPr>
        <p:spPr>
          <a:xfrm>
            <a:off x="2825496" y="1099031"/>
            <a:ext cx="68355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DZ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تحليل البيئة الداخلية والخارجية في المؤسسة الإعلامية</a:t>
            </a:r>
            <a:endParaRPr lang="ar-DZ" sz="2800" b="1" kern="1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9363783-58B8-A028-C255-623C5352DEE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A3589699-EEFA-97FF-C51F-7A4350D47C78}"/>
              </a:ext>
            </a:extLst>
          </p:cNvPr>
          <p:cNvSpPr txBox="1"/>
          <p:nvPr/>
        </p:nvSpPr>
        <p:spPr>
          <a:xfrm>
            <a:off x="1015805" y="2074971"/>
            <a:ext cx="10160389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/>
            <a:r>
              <a:rPr lang="fr-FR" b="1" dirty="0"/>
              <a:t> </a:t>
            </a:r>
            <a:r>
              <a:rPr lang="ar-DZ" b="1" dirty="0"/>
              <a:t> </a:t>
            </a:r>
            <a:r>
              <a:rPr lang="ar-DZ" sz="2400" b="1" dirty="0"/>
              <a:t>ثالثًا :  </a:t>
            </a:r>
            <a:r>
              <a:rPr lang="fr-FR" sz="2400" b="1" dirty="0">
                <a:solidFill>
                  <a:srgbClr val="FF0000"/>
                </a:solidFill>
              </a:rPr>
              <a:t>ST </a:t>
            </a:r>
            <a:r>
              <a:rPr lang="fr-FR" sz="2400" b="1" dirty="0" err="1">
                <a:solidFill>
                  <a:srgbClr val="FF0000"/>
                </a:solidFill>
              </a:rPr>
              <a:t>Strategies</a:t>
            </a:r>
            <a:r>
              <a:rPr lang="ar-DZ" sz="2400" b="1" dirty="0">
                <a:solidFill>
                  <a:srgbClr val="FF0000"/>
                </a:solidFill>
              </a:rPr>
              <a:t> </a:t>
            </a:r>
            <a:r>
              <a:rPr lang="ar-DZ" sz="2400" b="1" dirty="0"/>
              <a:t>(</a:t>
            </a:r>
            <a:r>
              <a:rPr lang="fr-FR" sz="2400" b="1" dirty="0"/>
              <a:t>S = </a:t>
            </a:r>
            <a:r>
              <a:rPr lang="fr-FR" sz="2400" b="1" dirty="0" err="1"/>
              <a:t>Strengths</a:t>
            </a:r>
            <a:r>
              <a:rPr lang="ar-DZ" sz="2400" b="1" dirty="0"/>
              <a:t> </a:t>
            </a:r>
            <a:r>
              <a:rPr lang="ar-SA" sz="2400" b="1" dirty="0"/>
              <a:t>نقاط القوة الداخلية</a:t>
            </a:r>
            <a:r>
              <a:rPr lang="ar-DZ" sz="2400" b="1" dirty="0"/>
              <a:t> -</a:t>
            </a:r>
            <a:r>
              <a:rPr lang="fr-FR" sz="2400" b="1" dirty="0"/>
              <a:t>T = Threats </a:t>
            </a:r>
            <a:r>
              <a:rPr lang="ar-SA" sz="2400" b="1" dirty="0"/>
              <a:t>التهديدات الخارجية</a:t>
            </a:r>
            <a:r>
              <a:rPr lang="ar-DZ" sz="2400" b="1" dirty="0"/>
              <a:t>) </a:t>
            </a:r>
          </a:p>
          <a:p>
            <a:pPr algn="just" rtl="1"/>
            <a:br>
              <a:rPr lang="fr-FR" sz="2400" dirty="0"/>
            </a:br>
            <a:r>
              <a:rPr lang="ar-DZ" sz="2400" dirty="0"/>
              <a:t>إ</a:t>
            </a:r>
            <a:r>
              <a:rPr lang="ar-SA" sz="2400" dirty="0" err="1"/>
              <a:t>ستراتيجيات</a:t>
            </a:r>
            <a:r>
              <a:rPr lang="ar-SA" sz="2400" dirty="0"/>
              <a:t> </a:t>
            </a:r>
            <a:r>
              <a:rPr lang="fr-FR" sz="2400" b="1" dirty="0"/>
              <a:t>ST</a:t>
            </a:r>
            <a:r>
              <a:rPr lang="ar-DZ" sz="2400" b="1" dirty="0"/>
              <a:t> </a:t>
            </a:r>
            <a:r>
              <a:rPr lang="fr-FR" sz="2400" dirty="0"/>
              <a:t> </a:t>
            </a:r>
            <a:r>
              <a:rPr lang="ar-SA" sz="2400" dirty="0"/>
              <a:t>ت</a:t>
            </a:r>
            <a:r>
              <a:rPr lang="ar-DZ" sz="2400" dirty="0"/>
              <a:t>َ</a:t>
            </a:r>
            <a:r>
              <a:rPr lang="ar-SA" sz="2400" dirty="0"/>
              <a:t>عني أن</a:t>
            </a:r>
            <a:r>
              <a:rPr lang="ar-DZ" sz="2400" dirty="0"/>
              <a:t>َّ</a:t>
            </a:r>
            <a:r>
              <a:rPr lang="ar-SA" sz="2400" dirty="0"/>
              <a:t> المؤسسة ت</a:t>
            </a:r>
            <a:r>
              <a:rPr lang="ar-DZ" sz="2400" dirty="0"/>
              <a:t>َ</a:t>
            </a:r>
            <a:r>
              <a:rPr lang="ar-SA" sz="2400" dirty="0"/>
              <a:t>ستخد</a:t>
            </a:r>
            <a:r>
              <a:rPr lang="ar-DZ" sz="2400" dirty="0"/>
              <a:t>ِ</a:t>
            </a:r>
            <a:r>
              <a:rPr lang="ar-SA" sz="2400" dirty="0"/>
              <a:t>م نقاط ق</a:t>
            </a:r>
            <a:r>
              <a:rPr lang="ar-DZ" sz="2400" dirty="0"/>
              <a:t>ُ</a:t>
            </a:r>
            <a:r>
              <a:rPr lang="ar-SA" sz="2400" dirty="0"/>
              <a:t>و</a:t>
            </a:r>
            <a:r>
              <a:rPr lang="ar-DZ" sz="2400" dirty="0"/>
              <a:t>َّ</a:t>
            </a:r>
            <a:r>
              <a:rPr lang="ar-SA" sz="2400" dirty="0" err="1"/>
              <a:t>تها</a:t>
            </a:r>
            <a:r>
              <a:rPr lang="ar-SA" sz="2400" dirty="0"/>
              <a:t> للت</a:t>
            </a:r>
            <a:r>
              <a:rPr lang="ar-DZ" sz="2400" dirty="0"/>
              <a:t>َّ</a:t>
            </a:r>
            <a:r>
              <a:rPr lang="ar-SA" sz="2400" dirty="0"/>
              <a:t>قليل من ت</a:t>
            </a:r>
            <a:r>
              <a:rPr lang="ar-DZ" sz="2400" dirty="0"/>
              <a:t>َ</a:t>
            </a:r>
            <a:r>
              <a:rPr lang="ar-SA" sz="2400" dirty="0"/>
              <a:t>أ</a:t>
            </a:r>
            <a:r>
              <a:rPr lang="ar-DZ" sz="2400" dirty="0"/>
              <a:t>ْ</a:t>
            </a:r>
            <a:r>
              <a:rPr lang="ar-SA" sz="2400" dirty="0"/>
              <a:t>ثير الت</a:t>
            </a:r>
            <a:r>
              <a:rPr lang="ar-DZ" sz="2400" dirty="0"/>
              <a:t>َّ</a:t>
            </a:r>
            <a:r>
              <a:rPr lang="ar-SA" sz="2400" dirty="0" err="1"/>
              <a:t>هديدات</a:t>
            </a:r>
            <a:r>
              <a:rPr lang="ar-SA" sz="2400" dirty="0"/>
              <a:t> الخارجية أو </a:t>
            </a:r>
            <a:r>
              <a:rPr lang="ar-SA" sz="2400" dirty="0" err="1"/>
              <a:t>التغل</a:t>
            </a:r>
            <a:r>
              <a:rPr lang="ar-DZ" sz="2400" dirty="0"/>
              <a:t>ُّ</a:t>
            </a:r>
            <a:r>
              <a:rPr lang="ar-SA" sz="2400" dirty="0"/>
              <a:t>ب عليها</a:t>
            </a:r>
            <a:r>
              <a:rPr lang="fr-FR" sz="2400" dirty="0"/>
              <a:t>.</a:t>
            </a:r>
            <a:r>
              <a:rPr lang="ar-DZ" sz="2400" dirty="0"/>
              <a:t> وتهدف هذه الإِستراتيجية إلى </a:t>
            </a:r>
            <a:r>
              <a:rPr lang="ar-SA" sz="2400" dirty="0"/>
              <a:t>حماية المؤسسة من المخاطر</a:t>
            </a:r>
            <a:r>
              <a:rPr lang="ar-DZ" sz="2400" dirty="0"/>
              <a:t>، و</a:t>
            </a:r>
            <a:r>
              <a:rPr lang="ar-SA" sz="2400" dirty="0"/>
              <a:t>توظيف الموارد والإمكانات القوية ل</a:t>
            </a:r>
            <a:r>
              <a:rPr lang="ar-DZ" sz="2400" dirty="0"/>
              <a:t>ِ</a:t>
            </a:r>
            <a:r>
              <a:rPr lang="ar-SA" sz="2400" dirty="0"/>
              <a:t>م</a:t>
            </a:r>
            <a:r>
              <a:rPr lang="ar-DZ" sz="2400" dirty="0"/>
              <a:t>ُ</a:t>
            </a:r>
            <a:r>
              <a:rPr lang="ar-SA" sz="2400" dirty="0"/>
              <a:t>واجهة الت</a:t>
            </a:r>
            <a:r>
              <a:rPr lang="ar-DZ" sz="2400" dirty="0"/>
              <a:t>َّ</a:t>
            </a:r>
            <a:r>
              <a:rPr lang="ar-SA" sz="2400" dirty="0"/>
              <a:t>حد</a:t>
            </a:r>
            <a:r>
              <a:rPr lang="ar-DZ" sz="2400" dirty="0"/>
              <a:t>ِّ</a:t>
            </a:r>
            <a:r>
              <a:rPr lang="ar-SA" sz="2400" dirty="0" err="1"/>
              <a:t>يات</a:t>
            </a:r>
            <a:r>
              <a:rPr lang="fr-FR" sz="2400" dirty="0"/>
              <a:t>.</a:t>
            </a:r>
            <a:r>
              <a:rPr lang="ar-DZ" sz="2400" dirty="0"/>
              <a:t> وكَذَا </a:t>
            </a:r>
            <a:r>
              <a:rPr lang="ar-SA" sz="2400" dirty="0"/>
              <a:t>ت</a:t>
            </a:r>
            <a:r>
              <a:rPr lang="ar-DZ" sz="2400" dirty="0"/>
              <a:t>َ</a:t>
            </a:r>
            <a:r>
              <a:rPr lang="ar-SA" sz="2400" dirty="0"/>
              <a:t>حويل الت</a:t>
            </a:r>
            <a:r>
              <a:rPr lang="ar-DZ" sz="2400" dirty="0"/>
              <a:t>َّ</a:t>
            </a:r>
            <a:r>
              <a:rPr lang="ar-SA" sz="2400" dirty="0" err="1"/>
              <a:t>هديدات</a:t>
            </a:r>
            <a:r>
              <a:rPr lang="ar-SA" sz="2400" dirty="0"/>
              <a:t> إلى فرص إن أمكن</a:t>
            </a:r>
            <a:r>
              <a:rPr lang="fr-FR" sz="2400" dirty="0"/>
              <a:t>.</a:t>
            </a:r>
            <a:endParaRPr lang="ar-DZ" sz="2400" dirty="0"/>
          </a:p>
          <a:p>
            <a:pPr algn="r" rtl="1"/>
            <a:r>
              <a:rPr lang="ar-SA" sz="2400" b="1" dirty="0"/>
              <a:t>مثال تطبيقي</a:t>
            </a:r>
            <a:r>
              <a:rPr lang="fr-FR" sz="2400" b="1" dirty="0"/>
              <a:t>:</a:t>
            </a:r>
            <a:endParaRPr lang="fr-FR" sz="2400" dirty="0"/>
          </a:p>
          <a:p>
            <a:pPr lvl="0" algn="r" rtl="1"/>
            <a:r>
              <a:rPr lang="ar-SA" sz="2400" b="1" dirty="0"/>
              <a:t>الت</a:t>
            </a:r>
            <a:r>
              <a:rPr lang="ar-DZ" sz="2400" b="1" dirty="0"/>
              <a:t>َّ</a:t>
            </a:r>
            <a:r>
              <a:rPr lang="ar-SA" sz="2400" b="1" dirty="0"/>
              <a:t>هديد</a:t>
            </a:r>
            <a:r>
              <a:rPr lang="fr-FR" sz="2400" b="1" dirty="0"/>
              <a:t> (T):</a:t>
            </a:r>
            <a:r>
              <a:rPr lang="fr-FR" sz="2400" dirty="0"/>
              <a:t> </a:t>
            </a:r>
            <a:r>
              <a:rPr lang="ar-SA" sz="2400" dirty="0"/>
              <a:t>م</a:t>
            </a:r>
            <a:r>
              <a:rPr lang="ar-DZ" sz="2400" dirty="0"/>
              <a:t>ُ</a:t>
            </a:r>
            <a:r>
              <a:rPr lang="ar-SA" sz="2400" dirty="0" err="1"/>
              <a:t>نافسة</a:t>
            </a:r>
            <a:r>
              <a:rPr lang="ar-SA" sz="2400" dirty="0"/>
              <a:t> قوية من مؤسسات إعلامية أ</a:t>
            </a:r>
            <a:r>
              <a:rPr lang="ar-DZ" sz="2400" dirty="0"/>
              <a:t>َ</a:t>
            </a:r>
            <a:r>
              <a:rPr lang="ar-SA" sz="2400" dirty="0"/>
              <a:t>جنبية</a:t>
            </a:r>
            <a:r>
              <a:rPr lang="ar-DZ" sz="2400" dirty="0"/>
              <a:t> حَوْلَ حَملةٍ إعلامية وطنية. </a:t>
            </a:r>
            <a:endParaRPr lang="fr-FR" sz="2400" dirty="0"/>
          </a:p>
          <a:p>
            <a:pPr lvl="0" algn="r" rtl="1"/>
            <a:r>
              <a:rPr lang="ar-SA" sz="2400" b="1" dirty="0"/>
              <a:t>نقطة القوة</a:t>
            </a:r>
            <a:r>
              <a:rPr lang="fr-FR" sz="2400" b="1" dirty="0"/>
              <a:t> (S):</a:t>
            </a:r>
            <a:r>
              <a:rPr lang="fr-FR" sz="2400" dirty="0"/>
              <a:t> </a:t>
            </a:r>
            <a:r>
              <a:rPr lang="ar-SA" sz="2400" dirty="0"/>
              <a:t>المؤسسة لديها ث</a:t>
            </a:r>
            <a:r>
              <a:rPr lang="ar-DZ" sz="2400" dirty="0"/>
              <a:t>ِ</a:t>
            </a:r>
            <a:r>
              <a:rPr lang="ar-SA" sz="2400" dirty="0" err="1"/>
              <a:t>قة</a:t>
            </a:r>
            <a:r>
              <a:rPr lang="ar-SA" sz="2400" dirty="0"/>
              <a:t> عالية من الجمهور المحلي </a:t>
            </a:r>
            <a:r>
              <a:rPr lang="ar-SA" sz="2400" dirty="0" err="1"/>
              <a:t>وس</a:t>
            </a:r>
            <a:r>
              <a:rPr lang="ar-DZ" sz="2400" dirty="0"/>
              <a:t>ُ</a:t>
            </a:r>
            <a:r>
              <a:rPr lang="ar-SA" sz="2400" dirty="0"/>
              <a:t>م</a:t>
            </a:r>
            <a:r>
              <a:rPr lang="ar-DZ" sz="2400" dirty="0"/>
              <a:t>ْ</a:t>
            </a:r>
            <a:r>
              <a:rPr lang="ar-SA" sz="2400" dirty="0"/>
              <a:t>ع</a:t>
            </a:r>
            <a:r>
              <a:rPr lang="ar-DZ" sz="2400" dirty="0"/>
              <a:t>َ</a:t>
            </a:r>
            <a:r>
              <a:rPr lang="ar-SA" sz="2400" dirty="0"/>
              <a:t>ة راسخة</a:t>
            </a:r>
            <a:r>
              <a:rPr lang="fr-FR" sz="2400" dirty="0"/>
              <a:t>.</a:t>
            </a:r>
            <a:endParaRPr lang="ar-DZ" sz="2400" dirty="0"/>
          </a:p>
          <a:p>
            <a:pPr algn="r" rtl="1"/>
            <a:r>
              <a:rPr lang="ar-SA" sz="2400" b="1" dirty="0"/>
              <a:t>ال</a:t>
            </a:r>
            <a:r>
              <a:rPr lang="ar-DZ" sz="2400" b="1" dirty="0"/>
              <a:t>إِ</a:t>
            </a:r>
            <a:r>
              <a:rPr lang="ar-SA" sz="2400" b="1" dirty="0" err="1"/>
              <a:t>ستراتيجية</a:t>
            </a:r>
            <a:r>
              <a:rPr lang="ar-SA" sz="2400" dirty="0"/>
              <a:t> </a:t>
            </a:r>
            <a:r>
              <a:rPr lang="fr-FR" sz="2400" b="1" dirty="0"/>
              <a:t>(ST)</a:t>
            </a:r>
            <a:r>
              <a:rPr lang="ar-SA" sz="2400" b="1" dirty="0"/>
              <a:t> </a:t>
            </a:r>
            <a:r>
              <a:rPr lang="ar-SA" sz="2400" dirty="0"/>
              <a:t>: ت</a:t>
            </a:r>
            <a:r>
              <a:rPr lang="ar-DZ" sz="2400" dirty="0"/>
              <a:t>َع</a:t>
            </a:r>
            <a:r>
              <a:rPr lang="ar-SA" sz="2400" dirty="0"/>
              <a:t>زيز اله</a:t>
            </a:r>
            <a:r>
              <a:rPr lang="ar-DZ" sz="2400" dirty="0"/>
              <a:t>َ</a:t>
            </a:r>
            <a:r>
              <a:rPr lang="ar-SA" sz="2400" dirty="0"/>
              <a:t>و</a:t>
            </a:r>
            <a:r>
              <a:rPr lang="ar-DZ" sz="2400" dirty="0"/>
              <a:t>ِ</a:t>
            </a:r>
            <a:r>
              <a:rPr lang="ar-SA" sz="2400" dirty="0" err="1"/>
              <a:t>ية</a:t>
            </a:r>
            <a:r>
              <a:rPr lang="ar-SA" sz="2400" dirty="0"/>
              <a:t> المحلية وإنتاج م</a:t>
            </a:r>
            <a:r>
              <a:rPr lang="ar-DZ" sz="2400" dirty="0"/>
              <a:t>ُ</a:t>
            </a:r>
            <a:r>
              <a:rPr lang="ar-SA" sz="2400" dirty="0" err="1"/>
              <a:t>حتوى</a:t>
            </a:r>
            <a:r>
              <a:rPr lang="ar-SA" sz="2400" dirty="0"/>
              <a:t> وطني ع</a:t>
            </a:r>
            <a:r>
              <a:rPr lang="ar-DZ" sz="2400" dirty="0"/>
              <a:t>َ</a:t>
            </a:r>
            <a:r>
              <a:rPr lang="ar-SA" sz="2400" dirty="0"/>
              <a:t>الي الجودة</a:t>
            </a:r>
            <a:r>
              <a:rPr lang="ar-DZ" sz="2400" dirty="0"/>
              <a:t>،</a:t>
            </a:r>
            <a:r>
              <a:rPr lang="ar-SA" sz="2400" dirty="0"/>
              <a:t> ي</a:t>
            </a:r>
            <a:r>
              <a:rPr lang="ar-DZ" sz="2400" dirty="0"/>
              <a:t>ُ</a:t>
            </a:r>
            <a:r>
              <a:rPr lang="ar-SA" sz="2400" dirty="0"/>
              <a:t>حافظ على</a:t>
            </a:r>
            <a:r>
              <a:rPr lang="ar-DZ" sz="2400" dirty="0"/>
              <a:t> </a:t>
            </a:r>
            <a:r>
              <a:rPr lang="ar-SA" sz="2400" dirty="0"/>
              <a:t>و</a:t>
            </a:r>
            <a:r>
              <a:rPr lang="ar-DZ" sz="2400" dirty="0"/>
              <a:t>َ</a:t>
            </a:r>
            <a:r>
              <a:rPr lang="ar-SA" sz="2400" dirty="0"/>
              <a:t>ل</a:t>
            </a:r>
            <a:r>
              <a:rPr lang="ar-DZ" sz="2400" dirty="0"/>
              <a:t>َا</a:t>
            </a:r>
            <a:r>
              <a:rPr lang="ar-SA" sz="2400" dirty="0"/>
              <a:t>ء الجمهور وي</a:t>
            </a:r>
            <a:r>
              <a:rPr lang="ar-DZ" sz="2400" dirty="0"/>
              <a:t>ُ</a:t>
            </a:r>
            <a:r>
              <a:rPr lang="ar-SA" sz="2400" dirty="0"/>
              <a:t>قل</a:t>
            </a:r>
            <a:r>
              <a:rPr lang="ar-DZ" sz="2400" dirty="0"/>
              <a:t>ِّ</a:t>
            </a:r>
            <a:r>
              <a:rPr lang="ar-SA" sz="2400" dirty="0"/>
              <a:t>ل أ</a:t>
            </a:r>
            <a:r>
              <a:rPr lang="ar-DZ" sz="2400" dirty="0"/>
              <a:t>َ</a:t>
            </a:r>
            <a:r>
              <a:rPr lang="ar-SA" sz="2400" dirty="0"/>
              <a:t>ث</a:t>
            </a:r>
            <a:r>
              <a:rPr lang="ar-DZ" sz="2400" dirty="0"/>
              <a:t>َ</a:t>
            </a:r>
            <a:r>
              <a:rPr lang="ar-SA" sz="2400" dirty="0"/>
              <a:t>ر</a:t>
            </a:r>
            <a:r>
              <a:rPr lang="ar-DZ" sz="2400" dirty="0"/>
              <a:t>َ</a:t>
            </a:r>
            <a:r>
              <a:rPr lang="ar-SA" sz="2400" dirty="0"/>
              <a:t> الم</a:t>
            </a:r>
            <a:r>
              <a:rPr lang="ar-DZ" sz="2400" dirty="0"/>
              <a:t>ُ</a:t>
            </a:r>
            <a:r>
              <a:rPr lang="ar-SA" sz="2400" dirty="0"/>
              <a:t>نافس</a:t>
            </a:r>
            <a:r>
              <a:rPr lang="ar-DZ" sz="2400" dirty="0"/>
              <a:t>ة </a:t>
            </a:r>
            <a:r>
              <a:rPr lang="ar-SA" sz="2400" dirty="0"/>
              <a:t>الخارجية</a:t>
            </a:r>
            <a:r>
              <a:rPr lang="ar-DZ" sz="2400" dirty="0"/>
              <a:t>.</a:t>
            </a:r>
            <a:endParaRPr lang="fr-FR" sz="2400" dirty="0"/>
          </a:p>
          <a:p>
            <a:pPr lvl="0" algn="r" rtl="1"/>
            <a:endParaRPr lang="fr-FR" sz="240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64E0F6D-9644-1327-E77B-3A0469E4C246}"/>
              </a:ext>
            </a:extLst>
          </p:cNvPr>
          <p:cNvSpPr/>
          <p:nvPr/>
        </p:nvSpPr>
        <p:spPr>
          <a:xfrm>
            <a:off x="1509429" y="865859"/>
            <a:ext cx="1190600" cy="95889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DZ" sz="3600" b="1" dirty="0">
                <a:ea typeface="Roboto Light" panose="02000000000000000000" pitchFamily="2" charset="0"/>
              </a:rPr>
              <a:t>06</a:t>
            </a:r>
            <a:endParaRPr lang="en-US" sz="1400" b="1" dirty="0">
              <a:ea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6261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5242"/>
    </mc:Choice>
    <mc:Fallback xmlns="">
      <p:transition advTm="75242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A6BBA6-279C-8C9E-B270-13E8BB5595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A21D01EB-9242-9AD5-C005-1645BD88B328}"/>
              </a:ext>
            </a:extLst>
          </p:cNvPr>
          <p:cNvSpPr/>
          <p:nvPr/>
        </p:nvSpPr>
        <p:spPr>
          <a:xfrm>
            <a:off x="764871" y="1712802"/>
            <a:ext cx="10812720" cy="468401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ar-EG" dirty="0"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13AFA52-0BD6-6FE5-016B-2BF94E30E6E8}"/>
              </a:ext>
            </a:extLst>
          </p:cNvPr>
          <p:cNvSpPr txBox="1"/>
          <p:nvPr/>
        </p:nvSpPr>
        <p:spPr>
          <a:xfrm>
            <a:off x="3145536" y="1083696"/>
            <a:ext cx="71738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DZ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تحليل البيئة الداخلية والخارجية في المؤسسة الإعلامية</a:t>
            </a:r>
            <a:endParaRPr lang="ar-DZ" sz="2800" b="1" kern="1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DF118DD-1786-47BC-63AF-C2EA6CF7E61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B2391CA0-542D-2609-A0FE-8D9CCD44EE7A}"/>
              </a:ext>
            </a:extLst>
          </p:cNvPr>
          <p:cNvSpPr txBox="1"/>
          <p:nvPr/>
        </p:nvSpPr>
        <p:spPr>
          <a:xfrm>
            <a:off x="1015805" y="1899196"/>
            <a:ext cx="10160389" cy="57861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DZ" sz="2400" b="1" dirty="0"/>
              <a:t>رابعًا: </a:t>
            </a:r>
            <a:r>
              <a:rPr lang="fr-FR" sz="2400" b="1" dirty="0">
                <a:solidFill>
                  <a:srgbClr val="FF0000"/>
                </a:solidFill>
              </a:rPr>
              <a:t>WT </a:t>
            </a:r>
            <a:r>
              <a:rPr lang="fr-FR" sz="2400" b="1" dirty="0" err="1">
                <a:solidFill>
                  <a:srgbClr val="FF0000"/>
                </a:solidFill>
              </a:rPr>
              <a:t>Strategies</a:t>
            </a:r>
            <a:r>
              <a:rPr lang="ar-DZ" sz="2400" b="1" dirty="0"/>
              <a:t> (</a:t>
            </a:r>
            <a:r>
              <a:rPr lang="fr-FR" sz="2000" dirty="0"/>
              <a:t>W = </a:t>
            </a:r>
            <a:r>
              <a:rPr lang="fr-FR" sz="2000" dirty="0" err="1"/>
              <a:t>Weaknesses</a:t>
            </a:r>
            <a:r>
              <a:rPr lang="ar-SA" sz="2000" dirty="0"/>
              <a:t>نقاط </a:t>
            </a:r>
            <a:r>
              <a:rPr lang="ar-SA" sz="2000" b="1" dirty="0"/>
              <a:t>الضعف</a:t>
            </a:r>
            <a:r>
              <a:rPr lang="ar-SA" sz="2000" dirty="0"/>
              <a:t> الداخلية</a:t>
            </a:r>
            <a:r>
              <a:rPr lang="ar-DZ" sz="2000" dirty="0"/>
              <a:t>- </a:t>
            </a:r>
            <a:r>
              <a:rPr lang="fr-FR" sz="2000" dirty="0"/>
              <a:t>T = Threats </a:t>
            </a:r>
            <a:r>
              <a:rPr lang="ar-SA" sz="2000" b="1" dirty="0"/>
              <a:t>التهديدات</a:t>
            </a:r>
            <a:r>
              <a:rPr lang="ar-SA" sz="2000" dirty="0"/>
              <a:t> الخارجية</a:t>
            </a:r>
            <a:r>
              <a:rPr lang="ar-DZ" sz="2000" dirty="0"/>
              <a:t>).</a:t>
            </a:r>
            <a:endParaRPr lang="fr-FR" sz="2400" dirty="0"/>
          </a:p>
          <a:p>
            <a:pPr algn="r" rtl="1"/>
            <a:br>
              <a:rPr lang="fr-FR" sz="2400" dirty="0"/>
            </a:br>
            <a:r>
              <a:rPr lang="ar-DZ" sz="2400" dirty="0"/>
              <a:t>إِ</a:t>
            </a:r>
            <a:r>
              <a:rPr lang="ar-SA" sz="2400" dirty="0" err="1"/>
              <a:t>ستراتيجيات</a:t>
            </a:r>
            <a:r>
              <a:rPr lang="ar-SA" sz="2400" dirty="0"/>
              <a:t> </a:t>
            </a:r>
            <a:r>
              <a:rPr lang="fr-FR" sz="2400" b="1" dirty="0"/>
              <a:t>WT</a:t>
            </a:r>
            <a:r>
              <a:rPr lang="ar-DZ" sz="2400" b="1" dirty="0"/>
              <a:t> </a:t>
            </a:r>
            <a:r>
              <a:rPr lang="fr-FR" sz="2400" dirty="0"/>
              <a:t> </a:t>
            </a:r>
            <a:r>
              <a:rPr lang="ar-SA" sz="2400" dirty="0"/>
              <a:t>تُسمى أيضًا </a:t>
            </a:r>
            <a:r>
              <a:rPr lang="ar-DZ" sz="2400" dirty="0"/>
              <a:t>إِ</a:t>
            </a:r>
            <a:r>
              <a:rPr lang="ar-SA" sz="2400" dirty="0" err="1"/>
              <a:t>ستراتيجيات</a:t>
            </a:r>
            <a:r>
              <a:rPr lang="ar-SA" sz="2400" dirty="0"/>
              <a:t> د</a:t>
            </a:r>
            <a:r>
              <a:rPr lang="ar-DZ" sz="2400" dirty="0"/>
              <a:t>ِ</a:t>
            </a:r>
            <a:r>
              <a:rPr lang="ar-SA" sz="2400" dirty="0" err="1"/>
              <a:t>فاعية</a:t>
            </a:r>
            <a:r>
              <a:rPr lang="fr-FR" sz="2400" dirty="0"/>
              <a:t> </a:t>
            </a:r>
            <a:r>
              <a:rPr lang="fr-FR" sz="2400" b="1" dirty="0"/>
              <a:t>(</a:t>
            </a:r>
            <a:r>
              <a:rPr lang="fr-FR" sz="2400" b="1" dirty="0" err="1"/>
              <a:t>Defensive</a:t>
            </a:r>
            <a:r>
              <a:rPr lang="fr-FR" sz="2400" b="1" dirty="0"/>
              <a:t> </a:t>
            </a:r>
            <a:r>
              <a:rPr lang="fr-FR" sz="2400" b="1" dirty="0" err="1"/>
              <a:t>Strategies</a:t>
            </a:r>
            <a:r>
              <a:rPr lang="fr-FR" sz="2400" b="1" dirty="0"/>
              <a:t>)</a:t>
            </a:r>
            <a:r>
              <a:rPr lang="fr-FR" sz="2400" dirty="0"/>
              <a:t>.</a:t>
            </a:r>
            <a:r>
              <a:rPr lang="ar-SA" sz="2400" dirty="0"/>
              <a:t>وهي تُستخدم عندما تكون المؤسسة ضعيفة داخليًا </a:t>
            </a:r>
            <a:r>
              <a:rPr lang="ar-SA" sz="2400" dirty="0" err="1"/>
              <a:t>وت</a:t>
            </a:r>
            <a:r>
              <a:rPr lang="ar-DZ" sz="2400" dirty="0"/>
              <a:t>ُ</a:t>
            </a:r>
            <a:r>
              <a:rPr lang="ar-SA" sz="2400" dirty="0"/>
              <a:t>واجه ت</a:t>
            </a:r>
            <a:r>
              <a:rPr lang="ar-DZ" sz="2400" dirty="0"/>
              <a:t>َ</a:t>
            </a:r>
            <a:r>
              <a:rPr lang="ar-SA" sz="2400" dirty="0" err="1"/>
              <a:t>هديدات</a:t>
            </a:r>
            <a:r>
              <a:rPr lang="ar-SA" sz="2400" dirty="0"/>
              <a:t> ق</a:t>
            </a:r>
            <a:r>
              <a:rPr lang="ar-DZ" sz="2400" dirty="0"/>
              <a:t>َ</a:t>
            </a:r>
            <a:r>
              <a:rPr lang="ar-SA" sz="2400" dirty="0" err="1"/>
              <a:t>وية</a:t>
            </a:r>
            <a:r>
              <a:rPr lang="ar-SA" sz="2400" dirty="0"/>
              <a:t> خارجيًا</a:t>
            </a:r>
            <a:r>
              <a:rPr lang="fr-FR" sz="2400" dirty="0"/>
              <a:t>.</a:t>
            </a:r>
          </a:p>
          <a:p>
            <a:pPr algn="just" rtl="1"/>
            <a:r>
              <a:rPr lang="ar-DZ" sz="2400" dirty="0"/>
              <a:t>تهدف هذه الإِستراتيجية إلى : </a:t>
            </a:r>
            <a:r>
              <a:rPr lang="ar-SA" sz="2400" dirty="0"/>
              <a:t>ت</a:t>
            </a:r>
            <a:r>
              <a:rPr lang="ar-DZ" sz="2400" dirty="0"/>
              <a:t>َ</a:t>
            </a:r>
            <a:r>
              <a:rPr lang="ar-SA" sz="2400" dirty="0"/>
              <a:t>قليل نقاط </a:t>
            </a:r>
            <a:r>
              <a:rPr lang="ar-SA" sz="2400" dirty="0" err="1"/>
              <a:t>الض</a:t>
            </a:r>
            <a:r>
              <a:rPr lang="ar-DZ" sz="2400" dirty="0"/>
              <a:t>ُّ</a:t>
            </a:r>
            <a:r>
              <a:rPr lang="ar-SA" sz="2400" dirty="0"/>
              <a:t>عف الداخلية</a:t>
            </a:r>
            <a:r>
              <a:rPr lang="ar-DZ" sz="2400" dirty="0"/>
              <a:t>،</a:t>
            </a:r>
            <a:r>
              <a:rPr lang="ar-SA" sz="2400" dirty="0"/>
              <a:t> ق</a:t>
            </a:r>
            <a:r>
              <a:rPr lang="ar-DZ" sz="2400" dirty="0"/>
              <a:t>َدْ</a:t>
            </a:r>
            <a:r>
              <a:rPr lang="ar-SA" sz="2400" dirty="0"/>
              <a:t>ر</a:t>
            </a:r>
            <a:r>
              <a:rPr lang="ar-DZ" sz="2400" dirty="0"/>
              <a:t>َ</a:t>
            </a:r>
            <a:r>
              <a:rPr lang="ar-SA" sz="2400" dirty="0"/>
              <a:t> </a:t>
            </a:r>
            <a:r>
              <a:rPr lang="ar-SA" sz="2400" dirty="0" err="1"/>
              <a:t>الإ</a:t>
            </a:r>
            <a:r>
              <a:rPr lang="ar-DZ" sz="2400" dirty="0"/>
              <a:t>ِ</a:t>
            </a:r>
            <a:r>
              <a:rPr lang="ar-SA" sz="2400" dirty="0"/>
              <a:t>مكان</a:t>
            </a:r>
            <a:r>
              <a:rPr lang="ar-DZ" sz="2400" dirty="0"/>
              <a:t> ، و</a:t>
            </a:r>
            <a:r>
              <a:rPr lang="ar-SA" sz="2400" dirty="0"/>
              <a:t>م</a:t>
            </a:r>
            <a:r>
              <a:rPr lang="ar-DZ" sz="2400" dirty="0"/>
              <a:t>َ</a:t>
            </a:r>
            <a:r>
              <a:rPr lang="ar-SA" sz="2400" dirty="0"/>
              <a:t>ن</a:t>
            </a:r>
            <a:r>
              <a:rPr lang="ar-DZ" sz="2400" dirty="0"/>
              <a:t>ْ</a:t>
            </a:r>
            <a:r>
              <a:rPr lang="ar-SA" sz="2400" dirty="0"/>
              <a:t>ع أو الحد</a:t>
            </a:r>
            <a:r>
              <a:rPr lang="ar-DZ" sz="2400" dirty="0"/>
              <a:t>ِّ</a:t>
            </a:r>
            <a:r>
              <a:rPr lang="ar-SA" sz="2400" dirty="0"/>
              <a:t> من تأثير الت</a:t>
            </a:r>
            <a:r>
              <a:rPr lang="ar-DZ" sz="2400" dirty="0"/>
              <a:t>َّ</a:t>
            </a:r>
            <a:r>
              <a:rPr lang="ar-SA" sz="2400" dirty="0" err="1"/>
              <a:t>هديدات</a:t>
            </a:r>
            <a:r>
              <a:rPr lang="ar-SA" sz="2400" dirty="0"/>
              <a:t> الخارجية</a:t>
            </a:r>
            <a:r>
              <a:rPr lang="ar-DZ" sz="2400" dirty="0"/>
              <a:t>، وكذا </a:t>
            </a:r>
            <a:r>
              <a:rPr lang="ar-SA" sz="2400" dirty="0"/>
              <a:t>الت</a:t>
            </a:r>
            <a:r>
              <a:rPr lang="ar-DZ" sz="2400" dirty="0"/>
              <a:t>َّ</a:t>
            </a:r>
            <a:r>
              <a:rPr lang="ar-SA" sz="2400" dirty="0" err="1"/>
              <a:t>ركيز</a:t>
            </a:r>
            <a:r>
              <a:rPr lang="ar-SA" sz="2400" dirty="0"/>
              <a:t> على الب</a:t>
            </a:r>
            <a:r>
              <a:rPr lang="ar-DZ" sz="2400" dirty="0"/>
              <a:t>َ</a:t>
            </a:r>
            <a:r>
              <a:rPr lang="ar-SA" sz="2400" dirty="0"/>
              <a:t>قاء ب</a:t>
            </a:r>
            <a:r>
              <a:rPr lang="ar-DZ" sz="2400" dirty="0"/>
              <a:t>َ</a:t>
            </a:r>
            <a:r>
              <a:rPr lang="ar-SA" sz="2400" dirty="0"/>
              <a:t>د</a:t>
            </a:r>
            <a:r>
              <a:rPr lang="ar-DZ" sz="2400" dirty="0"/>
              <a:t>َ</a:t>
            </a:r>
            <a:r>
              <a:rPr lang="ar-SA" sz="2400" dirty="0"/>
              <a:t>ل</a:t>
            </a:r>
            <a:r>
              <a:rPr lang="ar-DZ" sz="2400" dirty="0"/>
              <a:t>َ</a:t>
            </a:r>
            <a:r>
              <a:rPr lang="ar-SA" sz="2400" dirty="0"/>
              <a:t> الت</a:t>
            </a:r>
            <a:r>
              <a:rPr lang="ar-DZ" sz="2400" dirty="0"/>
              <a:t>َّ</a:t>
            </a:r>
            <a:r>
              <a:rPr lang="ar-SA" sz="2400" dirty="0" err="1"/>
              <a:t>وس</a:t>
            </a:r>
            <a:r>
              <a:rPr lang="ar-DZ" sz="2400" dirty="0"/>
              <a:t>ُ</a:t>
            </a:r>
            <a:r>
              <a:rPr lang="ar-SA" sz="2400" dirty="0"/>
              <a:t>ع أو المنافسة</a:t>
            </a:r>
            <a:r>
              <a:rPr lang="fr-FR" sz="2400" dirty="0"/>
              <a:t>. </a:t>
            </a:r>
            <a:r>
              <a:rPr lang="ar-SA" sz="2400" dirty="0"/>
              <a:t>قد تتضمن تقليل الأنشطة أو ال</a:t>
            </a:r>
            <a:r>
              <a:rPr lang="ar-DZ" sz="2400" dirty="0"/>
              <a:t>إِ</a:t>
            </a:r>
            <a:r>
              <a:rPr lang="ar-SA" sz="2400" dirty="0" err="1"/>
              <a:t>نسحاب</a:t>
            </a:r>
            <a:r>
              <a:rPr lang="ar-SA" sz="2400" dirty="0"/>
              <a:t> من بعض المجالات</a:t>
            </a:r>
            <a:r>
              <a:rPr lang="fr-FR" sz="2400" dirty="0"/>
              <a:t>.</a:t>
            </a:r>
            <a:r>
              <a:rPr lang="ar-DZ" sz="2400" dirty="0"/>
              <a:t>و</a:t>
            </a:r>
            <a:r>
              <a:rPr lang="ar-SA" sz="2400" dirty="0"/>
              <a:t>أحيانًا ي</a:t>
            </a:r>
            <a:r>
              <a:rPr lang="ar-DZ" sz="2400" dirty="0"/>
              <a:t>َ</a:t>
            </a:r>
            <a:r>
              <a:rPr lang="ar-SA" sz="2400" dirty="0"/>
              <a:t>ت</a:t>
            </a:r>
            <a:r>
              <a:rPr lang="ar-DZ" sz="2400" dirty="0"/>
              <a:t>ِ</a:t>
            </a:r>
            <a:r>
              <a:rPr lang="ar-SA" sz="2400" dirty="0"/>
              <a:t>م</a:t>
            </a:r>
            <a:r>
              <a:rPr lang="ar-DZ" sz="2400" dirty="0"/>
              <a:t>ُّ</a:t>
            </a:r>
            <a:r>
              <a:rPr lang="ar-SA" sz="2400" dirty="0"/>
              <a:t> ال</a:t>
            </a:r>
            <a:r>
              <a:rPr lang="ar-DZ" sz="2400" dirty="0"/>
              <a:t>إِ</a:t>
            </a:r>
            <a:r>
              <a:rPr lang="ar-SA" sz="2400" dirty="0" err="1"/>
              <a:t>ندماج</a:t>
            </a:r>
            <a:r>
              <a:rPr lang="ar-SA" sz="2400" dirty="0"/>
              <a:t> أو الت</a:t>
            </a:r>
            <a:r>
              <a:rPr lang="ar-DZ" sz="2400" dirty="0"/>
              <a:t>َّ</a:t>
            </a:r>
            <a:r>
              <a:rPr lang="ar-SA" sz="2400" dirty="0"/>
              <a:t>حالف مع مؤسسات</a:t>
            </a:r>
            <a:r>
              <a:rPr lang="ar-DZ" sz="2400" dirty="0"/>
              <a:t>ٍ</a:t>
            </a:r>
            <a:r>
              <a:rPr lang="ar-SA" sz="2400" dirty="0"/>
              <a:t> أخرى</a:t>
            </a:r>
            <a:r>
              <a:rPr lang="ar-DZ" sz="2400" dirty="0"/>
              <a:t>،</a:t>
            </a:r>
            <a:r>
              <a:rPr lang="ar-SA" sz="2400" dirty="0"/>
              <a:t> ل</a:t>
            </a:r>
            <a:r>
              <a:rPr lang="ar-DZ" sz="2400" dirty="0"/>
              <a:t>ِ</a:t>
            </a:r>
            <a:r>
              <a:rPr lang="ar-SA" sz="2400" dirty="0"/>
              <a:t>ضمان ال</a:t>
            </a:r>
            <a:r>
              <a:rPr lang="ar-DZ" sz="2400" dirty="0"/>
              <a:t>إِ</a:t>
            </a:r>
            <a:r>
              <a:rPr lang="ar-SA" sz="2400" dirty="0" err="1"/>
              <a:t>ستمرارية</a:t>
            </a:r>
            <a:r>
              <a:rPr lang="fr-FR" sz="2400" dirty="0"/>
              <a:t>.</a:t>
            </a:r>
            <a:endParaRPr lang="ar-DZ" sz="2400" dirty="0"/>
          </a:p>
          <a:p>
            <a:pPr algn="just" rtl="1"/>
            <a:r>
              <a:rPr lang="ar-SA" sz="2400" b="1" dirty="0"/>
              <a:t>مثال تطبيقي</a:t>
            </a:r>
            <a:r>
              <a:rPr lang="fr-FR" sz="2400" b="1" dirty="0"/>
              <a:t>:</a:t>
            </a:r>
            <a:endParaRPr lang="fr-FR" sz="2400" dirty="0"/>
          </a:p>
          <a:p>
            <a:pPr lvl="0" algn="just" rtl="1"/>
            <a:r>
              <a:rPr lang="ar-SA" sz="2400" b="1" dirty="0"/>
              <a:t>الضعف</a:t>
            </a:r>
            <a:r>
              <a:rPr lang="fr-FR" sz="2400" b="1" dirty="0"/>
              <a:t> (W):</a:t>
            </a:r>
            <a:r>
              <a:rPr lang="fr-FR" sz="2400" dirty="0"/>
              <a:t> </a:t>
            </a:r>
            <a:r>
              <a:rPr lang="ar-DZ" sz="2400" dirty="0"/>
              <a:t>قناة تلفزيونية </a:t>
            </a:r>
            <a:r>
              <a:rPr lang="ar-SA" sz="2400" dirty="0"/>
              <a:t>صغيرة </a:t>
            </a:r>
            <a:r>
              <a:rPr lang="ar-DZ" sz="2400" dirty="0"/>
              <a:t>وحَديثةُ التَّأسيس، </a:t>
            </a:r>
            <a:r>
              <a:rPr lang="ar-SA" sz="2400" dirty="0"/>
              <a:t>ت</a:t>
            </a:r>
            <a:r>
              <a:rPr lang="ar-DZ" sz="2400" dirty="0"/>
              <a:t>َ</a:t>
            </a:r>
            <a:r>
              <a:rPr lang="ar-SA" sz="2400" dirty="0"/>
              <a:t>ف</a:t>
            </a:r>
            <a:r>
              <a:rPr lang="ar-DZ" sz="2400" dirty="0"/>
              <a:t>ْ</a:t>
            </a:r>
            <a:r>
              <a:rPr lang="ar-SA" sz="2400" dirty="0"/>
              <a:t>ت</a:t>
            </a:r>
            <a:r>
              <a:rPr lang="ar-DZ" sz="2400" dirty="0"/>
              <a:t>َ</a:t>
            </a:r>
            <a:r>
              <a:rPr lang="ar-SA" sz="2400" dirty="0"/>
              <a:t>ق</a:t>
            </a:r>
            <a:r>
              <a:rPr lang="ar-DZ" sz="2400" dirty="0"/>
              <a:t>ِ</a:t>
            </a:r>
            <a:r>
              <a:rPr lang="ar-SA" sz="2400" dirty="0"/>
              <a:t>ر للت</a:t>
            </a:r>
            <a:r>
              <a:rPr lang="ar-DZ" sz="2400" dirty="0"/>
              <a:t>َّ</a:t>
            </a:r>
            <a:r>
              <a:rPr lang="ar-SA" sz="2400" dirty="0"/>
              <a:t>مويل والتكنولوجيا</a:t>
            </a:r>
            <a:r>
              <a:rPr lang="fr-FR" sz="2400" dirty="0"/>
              <a:t>.</a:t>
            </a:r>
          </a:p>
          <a:p>
            <a:pPr lvl="0" algn="just" rtl="1"/>
            <a:r>
              <a:rPr lang="ar-SA" sz="2400" b="1" dirty="0"/>
              <a:t>التهديد</a:t>
            </a:r>
            <a:r>
              <a:rPr lang="fr-FR" sz="2400" b="1" dirty="0"/>
              <a:t> (T):</a:t>
            </a:r>
            <a:r>
              <a:rPr lang="fr-FR" sz="2400" dirty="0"/>
              <a:t> </a:t>
            </a:r>
            <a:r>
              <a:rPr lang="ar-SA" sz="2400" dirty="0"/>
              <a:t>م</a:t>
            </a:r>
            <a:r>
              <a:rPr lang="ar-DZ" sz="2400" dirty="0"/>
              <a:t>ُ</a:t>
            </a:r>
            <a:r>
              <a:rPr lang="ar-SA" sz="2400" dirty="0" err="1"/>
              <a:t>نافسة</a:t>
            </a:r>
            <a:r>
              <a:rPr lang="ar-SA" sz="2400" dirty="0"/>
              <a:t> قوية من قنوات عالمية كبرى</a:t>
            </a:r>
            <a:r>
              <a:rPr lang="fr-FR" sz="2400" dirty="0"/>
              <a:t>.</a:t>
            </a:r>
          </a:p>
          <a:p>
            <a:pPr lvl="0" algn="just" rtl="1"/>
            <a:r>
              <a:rPr lang="ar-SA" sz="2400" b="1" dirty="0"/>
              <a:t>الاستراتيجية</a:t>
            </a:r>
            <a:r>
              <a:rPr lang="fr-FR" sz="2400" b="1" dirty="0"/>
              <a:t> (WT):</a:t>
            </a:r>
            <a:r>
              <a:rPr lang="fr-FR" sz="2400" dirty="0"/>
              <a:t> </a:t>
            </a:r>
            <a:r>
              <a:rPr lang="ar-SA" sz="2400" dirty="0"/>
              <a:t>ت</a:t>
            </a:r>
            <a:r>
              <a:rPr lang="ar-DZ" sz="2400" dirty="0"/>
              <a:t>َ</a:t>
            </a:r>
            <a:r>
              <a:rPr lang="ar-SA" sz="2400" dirty="0"/>
              <a:t>قليل النشاطات الم</a:t>
            </a:r>
            <a:r>
              <a:rPr lang="ar-DZ" sz="2400" dirty="0"/>
              <a:t>ُ</a:t>
            </a:r>
            <a:r>
              <a:rPr lang="ar-SA" sz="2400" dirty="0"/>
              <a:t>ك</a:t>
            </a:r>
            <a:r>
              <a:rPr lang="ar-DZ" sz="2400" dirty="0"/>
              <a:t>َ</a:t>
            </a:r>
            <a:r>
              <a:rPr lang="ar-SA" sz="2400" dirty="0"/>
              <a:t>ل</a:t>
            </a:r>
            <a:r>
              <a:rPr lang="ar-DZ" sz="2400" dirty="0"/>
              <a:t>ِ</a:t>
            </a:r>
            <a:r>
              <a:rPr lang="ar-SA" sz="2400" dirty="0"/>
              <a:t>ف</a:t>
            </a:r>
            <a:r>
              <a:rPr lang="ar-DZ" sz="2400" dirty="0"/>
              <a:t>َ</a:t>
            </a:r>
            <a:r>
              <a:rPr lang="ar-SA" sz="2400" dirty="0"/>
              <a:t>ة</a:t>
            </a:r>
            <a:r>
              <a:rPr lang="ar-DZ" sz="2400" dirty="0"/>
              <a:t> (البرامج،...إلخ)،</a:t>
            </a:r>
            <a:r>
              <a:rPr lang="ar-SA" sz="2400" dirty="0"/>
              <a:t> والت</a:t>
            </a:r>
            <a:r>
              <a:rPr lang="ar-DZ" sz="2400" dirty="0"/>
              <a:t>َّ</a:t>
            </a:r>
            <a:r>
              <a:rPr lang="ar-SA" sz="2400" dirty="0" err="1"/>
              <a:t>ركيز</a:t>
            </a:r>
            <a:r>
              <a:rPr lang="ar-SA" sz="2400" dirty="0"/>
              <a:t> على مجال ضي</a:t>
            </a:r>
            <a:r>
              <a:rPr lang="ar-DZ" sz="2400" dirty="0"/>
              <a:t>ِّ</a:t>
            </a:r>
            <a:r>
              <a:rPr lang="ar-SA" sz="2400" dirty="0"/>
              <a:t>ق (مثل الإعلام المحلي)، أو ال</a:t>
            </a:r>
            <a:r>
              <a:rPr lang="ar-DZ" sz="2400" dirty="0"/>
              <a:t>إ</a:t>
            </a:r>
            <a:r>
              <a:rPr lang="ar-SA" sz="2400" dirty="0" err="1"/>
              <a:t>ندماج</a:t>
            </a:r>
            <a:r>
              <a:rPr lang="ar-SA" sz="2400" dirty="0"/>
              <a:t> مع مؤسسة أخرى لضمان البقاء</a:t>
            </a:r>
            <a:r>
              <a:rPr lang="fr-FR" sz="2400" dirty="0"/>
              <a:t>.</a:t>
            </a:r>
          </a:p>
          <a:p>
            <a:pPr algn="just" rtl="1"/>
            <a:endParaRPr lang="ar-DZ" sz="4000" dirty="0"/>
          </a:p>
          <a:p>
            <a:pPr algn="r" rtl="1"/>
            <a:endParaRPr lang="fr-FR" sz="2400" dirty="0"/>
          </a:p>
          <a:p>
            <a:pPr rtl="1"/>
            <a:r>
              <a:rPr lang="ar-SA" dirty="0"/>
              <a:t> </a:t>
            </a:r>
            <a:endParaRPr lang="fr-FR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AE3D4D3-1505-B5B8-680B-36C4168808F7}"/>
              </a:ext>
            </a:extLst>
          </p:cNvPr>
          <p:cNvSpPr/>
          <p:nvPr/>
        </p:nvSpPr>
        <p:spPr>
          <a:xfrm>
            <a:off x="1509429" y="865859"/>
            <a:ext cx="1190600" cy="95889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DZ" sz="3600" b="1" dirty="0">
                <a:ea typeface="Roboto Light" panose="02000000000000000000" pitchFamily="2" charset="0"/>
              </a:rPr>
              <a:t>06</a:t>
            </a:r>
            <a:endParaRPr lang="en-US" sz="1400" b="1" dirty="0">
              <a:ea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3820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5242"/>
    </mc:Choice>
    <mc:Fallback xmlns="">
      <p:transition advTm="75242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18A5F8-C731-7EA5-30C3-6F038269F0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DE92FDF-4C1D-D62E-7C80-811A236ED6B9}"/>
              </a:ext>
            </a:extLst>
          </p:cNvPr>
          <p:cNvSpPr txBox="1"/>
          <p:nvPr/>
        </p:nvSpPr>
        <p:spPr>
          <a:xfrm>
            <a:off x="2400974" y="743014"/>
            <a:ext cx="77151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DZ" sz="2800" b="1" dirty="0"/>
              <a:t> </a:t>
            </a:r>
            <a:r>
              <a:rPr lang="fr-FR" sz="2800" b="1" dirty="0"/>
              <a:t> </a:t>
            </a:r>
            <a:r>
              <a:rPr lang="ar-DZ" sz="2800" b="1" dirty="0"/>
              <a:t> على شبكة الجزيرة الإعلامية:</a:t>
            </a:r>
            <a:r>
              <a:rPr lang="fr-FR" sz="2800" b="1" dirty="0"/>
              <a:t>SWOT</a:t>
            </a:r>
            <a:r>
              <a:rPr lang="ar-DZ" sz="2800" b="1" dirty="0">
                <a:latin typeface="Alexandria" charset="0"/>
              </a:rPr>
              <a:t>تحليل</a:t>
            </a:r>
            <a:r>
              <a:rPr lang="ar-DZ" sz="2800" b="1" dirty="0">
                <a:latin typeface="Alexandria" charset="0"/>
                <a:cs typeface="Alexandria" charset="0"/>
              </a:rPr>
              <a:t> </a:t>
            </a:r>
            <a:r>
              <a:rPr lang="ar-EG" sz="2800" b="1" dirty="0"/>
              <a:t>نموذج </a:t>
            </a:r>
            <a:endParaRPr lang="fr-FR" sz="2800" b="1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05A549C-21E4-3B0D-7476-2DCE5471106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11269" y="104329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2608B32E-4C62-32A8-EA69-3D3AE8F54228}"/>
              </a:ext>
            </a:extLst>
          </p:cNvPr>
          <p:cNvSpPr/>
          <p:nvPr/>
        </p:nvSpPr>
        <p:spPr>
          <a:xfrm>
            <a:off x="3274112" y="596781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 : coins arrondis 12">
            <a:extLst>
              <a:ext uri="{FF2B5EF4-FFF2-40B4-BE49-F238E27FC236}">
                <a16:creationId xmlns:a16="http://schemas.microsoft.com/office/drawing/2014/main" id="{2F3BDDD0-1114-E56D-A6D9-ADD6E716A886}"/>
              </a:ext>
            </a:extLst>
          </p:cNvPr>
          <p:cNvSpPr/>
          <p:nvPr/>
        </p:nvSpPr>
        <p:spPr>
          <a:xfrm>
            <a:off x="6864330" y="1501922"/>
            <a:ext cx="4806005" cy="2301179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just" rtl="1"/>
            <a:r>
              <a:rPr lang="ar-DZ" dirty="0"/>
              <a:t> </a:t>
            </a:r>
            <a:r>
              <a:rPr lang="fr-FR" sz="2400" b="1" dirty="0"/>
              <a:t>Strengths</a:t>
            </a:r>
            <a:r>
              <a:rPr lang="ar-DZ" sz="2400" b="1" dirty="0"/>
              <a:t> </a:t>
            </a:r>
            <a:r>
              <a:rPr lang="fr-FR" sz="2400" b="1" dirty="0"/>
              <a:t> </a:t>
            </a:r>
            <a:r>
              <a:rPr lang="ar-EG" sz="2400" b="1" dirty="0"/>
              <a:t>نقاط </a:t>
            </a:r>
            <a:r>
              <a:rPr lang="ar-EG" sz="2400" b="1" dirty="0" err="1"/>
              <a:t>القو</a:t>
            </a:r>
            <a:r>
              <a:rPr lang="ar-DZ" sz="2400" b="1" dirty="0"/>
              <a:t>َّ</a:t>
            </a:r>
            <a:r>
              <a:rPr lang="ar-EG" sz="2400" b="1" dirty="0"/>
              <a:t>ة:</a:t>
            </a:r>
            <a:endParaRPr lang="fr-FR" sz="2400" b="1" dirty="0"/>
          </a:p>
          <a:p>
            <a:pPr marL="285750" indent="-285750" algn="just" rtl="1">
              <a:buFont typeface="Wingdings" panose="05000000000000000000" pitchFamily="2" charset="2"/>
              <a:buChar char="§"/>
            </a:pPr>
            <a:r>
              <a:rPr lang="ar-EG" dirty="0"/>
              <a:t>شبكة م</a:t>
            </a:r>
            <a:r>
              <a:rPr lang="ar-DZ" dirty="0"/>
              <a:t>ُ</a:t>
            </a:r>
            <a:r>
              <a:rPr lang="ar-EG" dirty="0" err="1"/>
              <a:t>راسلين</a:t>
            </a:r>
            <a:r>
              <a:rPr lang="ar-EG" dirty="0"/>
              <a:t> واسعة حول العالم.</a:t>
            </a:r>
            <a:endParaRPr lang="fr-FR" dirty="0"/>
          </a:p>
          <a:p>
            <a:pPr marL="285750" indent="-285750" algn="just" rtl="1">
              <a:buFont typeface="Wingdings" panose="05000000000000000000" pitchFamily="2" charset="2"/>
              <a:buChar char="§"/>
            </a:pPr>
            <a:r>
              <a:rPr lang="ar-EG" dirty="0"/>
              <a:t>س</a:t>
            </a:r>
            <a:r>
              <a:rPr lang="ar-DZ" dirty="0"/>
              <a:t>ُ</a:t>
            </a:r>
            <a:r>
              <a:rPr lang="ar-EG" dirty="0" err="1"/>
              <a:t>معة</a:t>
            </a:r>
            <a:r>
              <a:rPr lang="ar-EG" dirty="0"/>
              <a:t> ع</a:t>
            </a:r>
            <a:r>
              <a:rPr lang="ar-DZ" dirty="0"/>
              <a:t>َ</a:t>
            </a:r>
            <a:r>
              <a:rPr lang="ar-EG" dirty="0"/>
              <a:t>المية </a:t>
            </a:r>
            <a:r>
              <a:rPr lang="ar-EG" dirty="0" err="1"/>
              <a:t>وم</a:t>
            </a:r>
            <a:r>
              <a:rPr lang="ar-DZ" dirty="0"/>
              <a:t>ِ</a:t>
            </a:r>
            <a:r>
              <a:rPr lang="ar-EG" dirty="0" err="1"/>
              <a:t>صداقية</a:t>
            </a:r>
            <a:r>
              <a:rPr lang="ar-EG" dirty="0"/>
              <a:t> ل</a:t>
            </a:r>
            <a:r>
              <a:rPr lang="ar-DZ" dirty="0"/>
              <a:t>َ</a:t>
            </a:r>
            <a:r>
              <a:rPr lang="ar-EG" dirty="0" err="1"/>
              <a:t>دى</a:t>
            </a:r>
            <a:r>
              <a:rPr lang="ar-EG" dirty="0"/>
              <a:t> شريحة كبيرة من الجمهور.</a:t>
            </a:r>
            <a:endParaRPr lang="fr-FR" dirty="0"/>
          </a:p>
          <a:p>
            <a:pPr marL="285750" indent="-285750" algn="just" rtl="1">
              <a:buFont typeface="Wingdings" panose="05000000000000000000" pitchFamily="2" charset="2"/>
              <a:buChar char="§"/>
            </a:pPr>
            <a:r>
              <a:rPr lang="ar-EG" dirty="0"/>
              <a:t>ب</a:t>
            </a:r>
            <a:r>
              <a:rPr lang="ar-DZ" dirty="0"/>
              <a:t>ُ</a:t>
            </a:r>
            <a:r>
              <a:rPr lang="ar-EG" dirty="0"/>
              <a:t>ن</a:t>
            </a:r>
            <a:r>
              <a:rPr lang="ar-DZ" dirty="0"/>
              <a:t>ْ</a:t>
            </a:r>
            <a:r>
              <a:rPr lang="ar-EG" dirty="0" err="1"/>
              <a:t>ية</a:t>
            </a:r>
            <a:r>
              <a:rPr lang="ar-EG" dirty="0"/>
              <a:t> ت</a:t>
            </a:r>
            <a:r>
              <a:rPr lang="ar-DZ" dirty="0"/>
              <a:t>ِ</a:t>
            </a:r>
            <a:r>
              <a:rPr lang="ar-EG" dirty="0"/>
              <a:t>قنية م</a:t>
            </a:r>
            <a:r>
              <a:rPr lang="ar-DZ" dirty="0"/>
              <a:t>ُ</a:t>
            </a:r>
            <a:r>
              <a:rPr lang="ar-EG" dirty="0" err="1"/>
              <a:t>تطورة</a:t>
            </a:r>
            <a:r>
              <a:rPr lang="ar-EG" dirty="0"/>
              <a:t> (قنوات فضائية، مواقع رقمية، تطبيقات).</a:t>
            </a:r>
            <a:endParaRPr lang="fr-FR" dirty="0"/>
          </a:p>
          <a:p>
            <a:pPr marL="285750" indent="-285750" algn="just" rtl="1">
              <a:buFont typeface="Wingdings" panose="05000000000000000000" pitchFamily="2" charset="2"/>
              <a:buChar char="§"/>
            </a:pPr>
            <a:r>
              <a:rPr lang="ar-EG" dirty="0"/>
              <a:t>القدرة على الب</a:t>
            </a:r>
            <a:r>
              <a:rPr lang="ar-DZ" dirty="0"/>
              <a:t>َ</a:t>
            </a:r>
            <a:r>
              <a:rPr lang="ar-EG" dirty="0"/>
              <a:t>ث</a:t>
            </a:r>
            <a:r>
              <a:rPr lang="ar-DZ" dirty="0"/>
              <a:t>ّ</a:t>
            </a:r>
            <a:r>
              <a:rPr lang="ar-EG" dirty="0"/>
              <a:t> باللغتين العربية والإنجليزية، مم</a:t>
            </a:r>
            <a:r>
              <a:rPr lang="ar-DZ" dirty="0"/>
              <a:t>َّ</a:t>
            </a:r>
            <a:r>
              <a:rPr lang="ar-EG" dirty="0"/>
              <a:t>ا يوس</a:t>
            </a:r>
            <a:r>
              <a:rPr lang="ar-DZ" dirty="0"/>
              <a:t>ِّ</a:t>
            </a:r>
            <a:r>
              <a:rPr lang="ar-EG" dirty="0"/>
              <a:t>ع قاعدة الجمهور.</a:t>
            </a:r>
            <a:endParaRPr lang="fr-FR" dirty="0"/>
          </a:p>
          <a:p>
            <a:pPr marL="285750" indent="-285750" algn="just" rtl="1">
              <a:buFont typeface="Wingdings" panose="05000000000000000000" pitchFamily="2" charset="2"/>
              <a:buChar char="§"/>
            </a:pPr>
            <a:r>
              <a:rPr lang="ar-EG" dirty="0"/>
              <a:t>خ</a:t>
            </a:r>
            <a:r>
              <a:rPr lang="ar-DZ" dirty="0"/>
              <a:t>ِ</a:t>
            </a:r>
            <a:r>
              <a:rPr lang="ar-EG" dirty="0"/>
              <a:t>برة طويلة في تغطية الأحداث الكبرى بع</a:t>
            </a:r>
            <a:r>
              <a:rPr lang="ar-DZ" dirty="0"/>
              <a:t>ُ</a:t>
            </a:r>
            <a:r>
              <a:rPr lang="ar-EG" dirty="0"/>
              <a:t>مق وسرعة</a:t>
            </a:r>
            <a:r>
              <a:rPr lang="ar-DZ" dirty="0"/>
              <a:t>.</a:t>
            </a:r>
            <a:endParaRPr lang="fr-FR" dirty="0"/>
          </a:p>
        </p:txBody>
      </p:sp>
      <p:sp>
        <p:nvSpPr>
          <p:cNvPr id="14" name="Rectangle : coins arrondis 13">
            <a:extLst>
              <a:ext uri="{FF2B5EF4-FFF2-40B4-BE49-F238E27FC236}">
                <a16:creationId xmlns:a16="http://schemas.microsoft.com/office/drawing/2014/main" id="{8BFDC8F2-74D0-469F-8BB8-D942D97ABB52}"/>
              </a:ext>
            </a:extLst>
          </p:cNvPr>
          <p:cNvSpPr/>
          <p:nvPr/>
        </p:nvSpPr>
        <p:spPr>
          <a:xfrm>
            <a:off x="6652320" y="4411016"/>
            <a:ext cx="5284470" cy="2301178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just" rtl="1"/>
            <a:r>
              <a:rPr lang="ar-DZ" b="1" dirty="0"/>
              <a:t> </a:t>
            </a:r>
            <a:r>
              <a:rPr lang="fr-FR" sz="2400" b="1" dirty="0" err="1"/>
              <a:t>Opportunities</a:t>
            </a:r>
            <a:r>
              <a:rPr lang="ar-DZ" sz="2400" b="1" dirty="0"/>
              <a:t> </a:t>
            </a:r>
            <a:r>
              <a:rPr lang="fr-FR" sz="2400" b="1" dirty="0"/>
              <a:t> </a:t>
            </a:r>
            <a:r>
              <a:rPr lang="ar-EG" sz="2400" b="1" dirty="0"/>
              <a:t>الف</a:t>
            </a:r>
            <a:r>
              <a:rPr lang="ar-DZ" sz="2400" b="1" dirty="0"/>
              <a:t>ُ</a:t>
            </a:r>
            <a:r>
              <a:rPr lang="ar-EG" sz="2400" b="1" dirty="0"/>
              <a:t>رص </a:t>
            </a:r>
            <a:r>
              <a:rPr lang="ar-DZ" sz="2400" b="1" dirty="0"/>
              <a:t>:</a:t>
            </a:r>
            <a:endParaRPr lang="fr-FR" sz="2400" dirty="0"/>
          </a:p>
          <a:p>
            <a:pPr marL="285750" indent="-285750" algn="just" rtl="1">
              <a:buFont typeface="Wingdings" panose="05000000000000000000" pitchFamily="2" charset="2"/>
              <a:buChar char="§"/>
            </a:pPr>
            <a:r>
              <a:rPr lang="ar-EG" dirty="0"/>
              <a:t>ت</a:t>
            </a:r>
            <a:r>
              <a:rPr lang="ar-DZ" dirty="0"/>
              <a:t>َ</a:t>
            </a:r>
            <a:r>
              <a:rPr lang="ar-EG" dirty="0"/>
              <a:t>زايد الط</a:t>
            </a:r>
            <a:r>
              <a:rPr lang="ar-DZ" dirty="0"/>
              <a:t>َّ</a:t>
            </a:r>
            <a:r>
              <a:rPr lang="ar-EG" dirty="0"/>
              <a:t>لب على الأخبار الر</a:t>
            </a:r>
            <a:r>
              <a:rPr lang="ar-DZ" dirty="0"/>
              <a:t>َّ</a:t>
            </a:r>
            <a:r>
              <a:rPr lang="ar-EG" dirty="0" err="1"/>
              <a:t>قمية</a:t>
            </a:r>
            <a:r>
              <a:rPr lang="ar-EG" dirty="0"/>
              <a:t> والبث</a:t>
            </a:r>
            <a:r>
              <a:rPr lang="ar-DZ" dirty="0"/>
              <a:t>ِّ</a:t>
            </a:r>
            <a:r>
              <a:rPr lang="ar-EG" dirty="0"/>
              <a:t> عبر الإنترنت.</a:t>
            </a:r>
            <a:endParaRPr lang="fr-FR" dirty="0"/>
          </a:p>
          <a:p>
            <a:pPr marL="285750" indent="-285750" algn="just" rtl="1">
              <a:buFont typeface="Wingdings" panose="05000000000000000000" pitchFamily="2" charset="2"/>
              <a:buChar char="§"/>
            </a:pPr>
            <a:r>
              <a:rPr lang="ar-EG" dirty="0"/>
              <a:t>ن</a:t>
            </a:r>
            <a:r>
              <a:rPr lang="ar-DZ" dirty="0"/>
              <a:t>ُ</a:t>
            </a:r>
            <a:r>
              <a:rPr lang="ar-EG" dirty="0"/>
              <a:t>م</a:t>
            </a:r>
            <a:r>
              <a:rPr lang="ar-DZ" dirty="0"/>
              <a:t>ُ</a:t>
            </a:r>
            <a:r>
              <a:rPr lang="ar-EG" dirty="0"/>
              <a:t>و الإعلام الت</a:t>
            </a:r>
            <a:r>
              <a:rPr lang="ar-DZ" dirty="0"/>
              <a:t>َّ</a:t>
            </a:r>
            <a:r>
              <a:rPr lang="ar-EG" dirty="0"/>
              <a:t>فاعلي ووسائل التواصل الاجتماعي كقنوات للت</a:t>
            </a:r>
            <a:r>
              <a:rPr lang="ar-DZ" dirty="0"/>
              <a:t>َّ</a:t>
            </a:r>
            <a:r>
              <a:rPr lang="ar-EG" dirty="0"/>
              <a:t>و</a:t>
            </a:r>
            <a:r>
              <a:rPr lang="ar-DZ" dirty="0"/>
              <a:t>َ</a:t>
            </a:r>
            <a:r>
              <a:rPr lang="ar-EG" dirty="0"/>
              <a:t>س</a:t>
            </a:r>
            <a:r>
              <a:rPr lang="ar-DZ" dirty="0"/>
              <a:t>ُّ</a:t>
            </a:r>
            <a:r>
              <a:rPr lang="ar-EG" dirty="0"/>
              <a:t>ع والوصول لجمهور أوسع.</a:t>
            </a:r>
            <a:endParaRPr lang="fr-FR" dirty="0"/>
          </a:p>
          <a:p>
            <a:pPr marL="285750" indent="-285750" algn="just" rtl="1">
              <a:buFont typeface="Wingdings" panose="05000000000000000000" pitchFamily="2" charset="2"/>
              <a:buChar char="§"/>
            </a:pPr>
            <a:r>
              <a:rPr lang="ar-DZ" dirty="0"/>
              <a:t>إِ</a:t>
            </a:r>
            <a:r>
              <a:rPr lang="ar-EG" dirty="0" err="1"/>
              <a:t>رتفاع</a:t>
            </a:r>
            <a:r>
              <a:rPr lang="ar-EG" dirty="0"/>
              <a:t> ا</a:t>
            </a:r>
            <a:r>
              <a:rPr lang="ar-DZ" dirty="0" err="1"/>
              <a:t>لإِ</a:t>
            </a:r>
            <a:r>
              <a:rPr lang="ar-EG" dirty="0" err="1"/>
              <a:t>هتمام</a:t>
            </a:r>
            <a:r>
              <a:rPr lang="ar-EG" dirty="0"/>
              <a:t> العالمي </a:t>
            </a:r>
            <a:r>
              <a:rPr lang="ar-EG" dirty="0" err="1"/>
              <a:t>بالإ</a:t>
            </a:r>
            <a:r>
              <a:rPr lang="ar-DZ" dirty="0"/>
              <a:t>ِ</a:t>
            </a:r>
            <a:r>
              <a:rPr lang="ar-EG" dirty="0"/>
              <a:t>علام الم</a:t>
            </a:r>
            <a:r>
              <a:rPr lang="ar-DZ" dirty="0"/>
              <a:t>ُ</a:t>
            </a:r>
            <a:r>
              <a:rPr lang="ar-EG" dirty="0"/>
              <a:t>ستقل والب</a:t>
            </a:r>
            <a:r>
              <a:rPr lang="ar-DZ" dirty="0"/>
              <a:t>َ</a:t>
            </a:r>
            <a:r>
              <a:rPr lang="ar-EG" dirty="0"/>
              <a:t>دائل عن القنوات الحكومية الرسمية.</a:t>
            </a:r>
            <a:endParaRPr lang="fr-FR" dirty="0"/>
          </a:p>
          <a:p>
            <a:pPr marL="285750" indent="-285750" algn="just" rtl="1">
              <a:buFont typeface="Wingdings" panose="05000000000000000000" pitchFamily="2" charset="2"/>
              <a:buChar char="§"/>
            </a:pPr>
            <a:r>
              <a:rPr lang="ar-DZ" dirty="0"/>
              <a:t>إ</a:t>
            </a:r>
            <a:r>
              <a:rPr lang="ar-EG" dirty="0"/>
              <a:t>مكانية الشراكات مع منصات رقمية (يوتيوب، </a:t>
            </a:r>
            <a:r>
              <a:rPr lang="ar-EG" dirty="0" err="1"/>
              <a:t>نتفليكس</a:t>
            </a:r>
            <a:r>
              <a:rPr lang="ar-EG" dirty="0"/>
              <a:t>).</a:t>
            </a:r>
            <a:endParaRPr lang="fr-FR" dirty="0"/>
          </a:p>
        </p:txBody>
      </p:sp>
      <p:sp>
        <p:nvSpPr>
          <p:cNvPr id="15" name="Rectangle : coins arrondis 14">
            <a:extLst>
              <a:ext uri="{FF2B5EF4-FFF2-40B4-BE49-F238E27FC236}">
                <a16:creationId xmlns:a16="http://schemas.microsoft.com/office/drawing/2014/main" id="{BE85A0C5-6011-3804-6BE4-3D4B8D72D676}"/>
              </a:ext>
            </a:extLst>
          </p:cNvPr>
          <p:cNvSpPr/>
          <p:nvPr/>
        </p:nvSpPr>
        <p:spPr>
          <a:xfrm>
            <a:off x="519185" y="1501921"/>
            <a:ext cx="4777663" cy="2301179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just" rtl="1"/>
            <a:r>
              <a:rPr lang="fr-FR" sz="2400" b="1" dirty="0" err="1"/>
              <a:t>Weaknesses</a:t>
            </a:r>
            <a:r>
              <a:rPr lang="fr-FR" sz="2400" b="1" dirty="0"/>
              <a:t>  </a:t>
            </a:r>
            <a:r>
              <a:rPr lang="ar-DZ" sz="2400" b="1" dirty="0"/>
              <a:t> </a:t>
            </a:r>
            <a:r>
              <a:rPr lang="ar-SA" sz="2400" b="1" dirty="0"/>
              <a:t>نقاط </a:t>
            </a:r>
            <a:r>
              <a:rPr lang="ar-SA" sz="2400" b="1" dirty="0" err="1"/>
              <a:t>الض</a:t>
            </a:r>
            <a:r>
              <a:rPr lang="ar-DZ" sz="2400" b="1" dirty="0"/>
              <a:t>ُّ</a:t>
            </a:r>
            <a:r>
              <a:rPr lang="ar-SA" sz="2400" b="1" dirty="0"/>
              <a:t>عف </a:t>
            </a:r>
            <a:r>
              <a:rPr lang="fr-FR" sz="2400" b="1" dirty="0"/>
              <a:t>:</a:t>
            </a:r>
          </a:p>
          <a:p>
            <a:pPr marL="285750" lvl="0" indent="-285750" algn="just" rtl="1">
              <a:buFont typeface="Wingdings" panose="05000000000000000000" pitchFamily="2" charset="2"/>
              <a:buChar char="§"/>
            </a:pPr>
            <a:r>
              <a:rPr lang="ar-DZ" dirty="0"/>
              <a:t>إِ</a:t>
            </a:r>
            <a:r>
              <a:rPr lang="ar-SA" dirty="0" err="1"/>
              <a:t>عتماد</a:t>
            </a:r>
            <a:r>
              <a:rPr lang="ar-SA" dirty="0"/>
              <a:t> كبير على التمويل من جهة واحدة (ما يطرح تساؤلات حول ال</a:t>
            </a:r>
            <a:r>
              <a:rPr lang="ar-DZ" dirty="0"/>
              <a:t>إِ</a:t>
            </a:r>
            <a:r>
              <a:rPr lang="ar-SA" dirty="0" err="1"/>
              <a:t>ستقلالية</a:t>
            </a:r>
            <a:r>
              <a:rPr lang="ar-SA" dirty="0"/>
              <a:t>)</a:t>
            </a:r>
            <a:r>
              <a:rPr lang="fr-FR" dirty="0"/>
              <a:t>.</a:t>
            </a:r>
          </a:p>
          <a:p>
            <a:pPr marL="285750" lvl="0" indent="-285750" algn="just" rtl="1">
              <a:buFont typeface="Wingdings" panose="05000000000000000000" pitchFamily="2" charset="2"/>
              <a:buChar char="§"/>
            </a:pPr>
            <a:r>
              <a:rPr lang="ar-SA" dirty="0"/>
              <a:t>ق</a:t>
            </a:r>
            <a:r>
              <a:rPr lang="ar-DZ" dirty="0"/>
              <a:t>ُ</a:t>
            </a:r>
            <a:r>
              <a:rPr lang="ar-SA" dirty="0"/>
              <a:t>يود في الوصول إلى بعض الأسواق</a:t>
            </a:r>
            <a:r>
              <a:rPr lang="ar-DZ" dirty="0"/>
              <a:t>،</a:t>
            </a:r>
            <a:r>
              <a:rPr lang="ar-SA" dirty="0"/>
              <a:t> ب</a:t>
            </a:r>
            <a:r>
              <a:rPr lang="ar-DZ" dirty="0"/>
              <a:t>ِ</a:t>
            </a:r>
            <a:r>
              <a:rPr lang="ar-SA" dirty="0"/>
              <a:t>سبب قرارات سياسية (إغلاق مكاتب أو ح</a:t>
            </a:r>
            <a:r>
              <a:rPr lang="ar-DZ" dirty="0"/>
              <a:t>َ</a:t>
            </a:r>
            <a:r>
              <a:rPr lang="ar-SA" dirty="0"/>
              <a:t>ج</a:t>
            </a:r>
            <a:r>
              <a:rPr lang="ar-DZ" dirty="0"/>
              <a:t>ْ</a:t>
            </a:r>
            <a:r>
              <a:rPr lang="ar-SA" dirty="0"/>
              <a:t>ب </a:t>
            </a:r>
            <a:r>
              <a:rPr lang="ar-SA" dirty="0" err="1"/>
              <a:t>ب</a:t>
            </a:r>
            <a:r>
              <a:rPr lang="ar-DZ" dirty="0"/>
              <a:t>َ</a:t>
            </a:r>
            <a:r>
              <a:rPr lang="ar-SA" dirty="0"/>
              <a:t>ث</a:t>
            </a:r>
            <a:r>
              <a:rPr lang="ar-DZ" dirty="0"/>
              <a:t>ٍّ</a:t>
            </a:r>
            <a:r>
              <a:rPr lang="ar-SA" dirty="0"/>
              <a:t>)</a:t>
            </a:r>
            <a:r>
              <a:rPr lang="fr-FR" dirty="0"/>
              <a:t>.</a:t>
            </a:r>
          </a:p>
          <a:p>
            <a:pPr marL="285750" lvl="0" indent="-285750" algn="just" rtl="1">
              <a:buFont typeface="Wingdings" panose="05000000000000000000" pitchFamily="2" charset="2"/>
              <a:buChar char="§"/>
            </a:pPr>
            <a:r>
              <a:rPr lang="ar-DZ" dirty="0"/>
              <a:t>إِ</a:t>
            </a:r>
            <a:r>
              <a:rPr lang="ar-SA" dirty="0" err="1"/>
              <a:t>عتماد</a:t>
            </a:r>
            <a:r>
              <a:rPr lang="ar-SA" dirty="0"/>
              <a:t> م</a:t>
            </a:r>
            <a:r>
              <a:rPr lang="ar-DZ" dirty="0"/>
              <a:t>َ</a:t>
            </a:r>
            <a:r>
              <a:rPr lang="ar-SA" dirty="0"/>
              <a:t>لح</a:t>
            </a:r>
            <a:r>
              <a:rPr lang="ar-DZ" dirty="0"/>
              <a:t>ٌ</a:t>
            </a:r>
            <a:r>
              <a:rPr lang="ar-SA" dirty="0" err="1"/>
              <a:t>وظ</a:t>
            </a:r>
            <a:r>
              <a:rPr lang="ar-SA" dirty="0"/>
              <a:t> على الإعلانات ك</a:t>
            </a:r>
            <a:r>
              <a:rPr lang="ar-DZ" dirty="0"/>
              <a:t>َمَ</a:t>
            </a:r>
            <a:r>
              <a:rPr lang="ar-SA" dirty="0"/>
              <a:t>صدر ت</a:t>
            </a:r>
            <a:r>
              <a:rPr lang="ar-DZ" dirty="0"/>
              <a:t>َ</a:t>
            </a:r>
            <a:r>
              <a:rPr lang="ar-SA" dirty="0"/>
              <a:t>مويل مع م</a:t>
            </a:r>
            <a:r>
              <a:rPr lang="ar-DZ" dirty="0"/>
              <a:t>َ</a:t>
            </a:r>
            <a:r>
              <a:rPr lang="ar-SA" dirty="0"/>
              <a:t>ح</a:t>
            </a:r>
            <a:r>
              <a:rPr lang="ar-DZ" dirty="0"/>
              <a:t>ْ</a:t>
            </a:r>
            <a:r>
              <a:rPr lang="ar-SA" dirty="0"/>
              <a:t>دودية ت</a:t>
            </a:r>
            <a:r>
              <a:rPr lang="ar-DZ" dirty="0"/>
              <a:t>َ</a:t>
            </a:r>
            <a:r>
              <a:rPr lang="ar-SA" dirty="0"/>
              <a:t>ن</a:t>
            </a:r>
            <a:r>
              <a:rPr lang="ar-DZ" dirty="0"/>
              <a:t>ْ</a:t>
            </a:r>
            <a:r>
              <a:rPr lang="ar-SA" dirty="0"/>
              <a:t>ويع الموارد</a:t>
            </a:r>
            <a:r>
              <a:rPr lang="fr-FR" dirty="0"/>
              <a:t>.</a:t>
            </a:r>
          </a:p>
        </p:txBody>
      </p:sp>
      <p:sp>
        <p:nvSpPr>
          <p:cNvPr id="16" name="Rectangle : coins arrondis 15">
            <a:extLst>
              <a:ext uri="{FF2B5EF4-FFF2-40B4-BE49-F238E27FC236}">
                <a16:creationId xmlns:a16="http://schemas.microsoft.com/office/drawing/2014/main" id="{1DC61C48-78BB-2888-556B-D05AFED35082}"/>
              </a:ext>
            </a:extLst>
          </p:cNvPr>
          <p:cNvSpPr/>
          <p:nvPr/>
        </p:nvSpPr>
        <p:spPr>
          <a:xfrm>
            <a:off x="449747" y="4411016"/>
            <a:ext cx="5202954" cy="230117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just" rtl="1"/>
            <a:r>
              <a:rPr lang="fr-FR" b="1" dirty="0"/>
              <a:t> </a:t>
            </a:r>
            <a:r>
              <a:rPr lang="fr-FR" sz="2400" b="1" dirty="0" err="1"/>
              <a:t>Threats</a:t>
            </a:r>
            <a:r>
              <a:rPr lang="fr-FR" sz="2400" b="1" dirty="0"/>
              <a:t>  </a:t>
            </a:r>
            <a:r>
              <a:rPr lang="ar-EG" sz="2400" b="1" dirty="0"/>
              <a:t>الت</a:t>
            </a:r>
            <a:r>
              <a:rPr lang="ar-DZ" sz="2400" b="1" dirty="0"/>
              <a:t>َّ</a:t>
            </a:r>
            <a:r>
              <a:rPr lang="ar-EG" sz="2400" b="1" dirty="0" err="1"/>
              <a:t>هديدات</a:t>
            </a:r>
            <a:r>
              <a:rPr lang="ar-EG" sz="2400" b="1" dirty="0"/>
              <a:t>:</a:t>
            </a:r>
            <a:endParaRPr lang="fr-FR" sz="2400" b="1" dirty="0"/>
          </a:p>
          <a:p>
            <a:pPr marL="285750" indent="-285750" algn="just" rtl="1">
              <a:buFont typeface="Wingdings" panose="05000000000000000000" pitchFamily="2" charset="2"/>
              <a:buChar char="§"/>
            </a:pPr>
            <a:r>
              <a:rPr lang="ar-EG" dirty="0"/>
              <a:t>الم</a:t>
            </a:r>
            <a:r>
              <a:rPr lang="ar-DZ" dirty="0"/>
              <a:t>ُ</a:t>
            </a:r>
            <a:r>
              <a:rPr lang="ar-EG" dirty="0" err="1"/>
              <a:t>نافسة</a:t>
            </a:r>
            <a:r>
              <a:rPr lang="ar-EG" dirty="0"/>
              <a:t> الشديدة من قنوات إخبارية عالمية (</a:t>
            </a:r>
            <a:r>
              <a:rPr lang="fr-FR" dirty="0"/>
              <a:t>CNN</a:t>
            </a:r>
            <a:r>
              <a:rPr lang="ar-SA" dirty="0"/>
              <a:t>، </a:t>
            </a:r>
            <a:r>
              <a:rPr lang="fr-FR" dirty="0"/>
              <a:t>BBC</a:t>
            </a:r>
            <a:r>
              <a:rPr lang="ar-SA" dirty="0"/>
              <a:t>، </a:t>
            </a:r>
            <a:r>
              <a:rPr lang="ar-EG" dirty="0"/>
              <a:t>العربية).</a:t>
            </a:r>
            <a:endParaRPr lang="fr-FR" dirty="0"/>
          </a:p>
          <a:p>
            <a:pPr marL="285750" indent="-285750" algn="just" rtl="1">
              <a:buFont typeface="Wingdings" panose="05000000000000000000" pitchFamily="2" charset="2"/>
              <a:buChar char="§"/>
            </a:pPr>
            <a:r>
              <a:rPr lang="ar-EG" dirty="0"/>
              <a:t>الضغوط الس</a:t>
            </a:r>
            <a:r>
              <a:rPr lang="ar-DZ" dirty="0"/>
              <a:t>ِ</a:t>
            </a:r>
            <a:r>
              <a:rPr lang="ar-EG" dirty="0" err="1"/>
              <a:t>ياسية</a:t>
            </a:r>
            <a:r>
              <a:rPr lang="ar-EG" dirty="0"/>
              <a:t> من بعض الحكومات</a:t>
            </a:r>
            <a:r>
              <a:rPr lang="ar-DZ" dirty="0"/>
              <a:t>،</a:t>
            </a:r>
            <a:r>
              <a:rPr lang="ar-EG" dirty="0"/>
              <a:t> ال</a:t>
            </a:r>
            <a:r>
              <a:rPr lang="ar-DZ" dirty="0"/>
              <a:t>َّ</a:t>
            </a:r>
            <a:r>
              <a:rPr lang="ar-EG" dirty="0"/>
              <a:t>تي قد ت</a:t>
            </a:r>
            <a:r>
              <a:rPr lang="ar-DZ" dirty="0"/>
              <a:t>َ</a:t>
            </a:r>
            <a:r>
              <a:rPr lang="ar-EG" dirty="0"/>
              <a:t>ح</a:t>
            </a:r>
            <a:r>
              <a:rPr lang="ar-DZ" dirty="0"/>
              <a:t>ْ</a:t>
            </a:r>
            <a:r>
              <a:rPr lang="ar-EG" dirty="0"/>
              <a:t>ظ</a:t>
            </a:r>
            <a:r>
              <a:rPr lang="ar-DZ" dirty="0"/>
              <a:t>ِ</a:t>
            </a:r>
            <a:r>
              <a:rPr lang="ar-EG" dirty="0"/>
              <a:t>ر بث</a:t>
            </a:r>
            <a:r>
              <a:rPr lang="ar-DZ" dirty="0"/>
              <a:t>َّ</a:t>
            </a:r>
            <a:r>
              <a:rPr lang="ar-EG" dirty="0"/>
              <a:t>ها أو أ</a:t>
            </a:r>
            <a:r>
              <a:rPr lang="ar-DZ" dirty="0"/>
              <a:t>َ</a:t>
            </a:r>
            <a:r>
              <a:rPr lang="ar-EG" dirty="0"/>
              <a:t>نشطتها.</a:t>
            </a:r>
            <a:endParaRPr lang="fr-FR" dirty="0"/>
          </a:p>
          <a:p>
            <a:pPr marL="285750" indent="-285750" algn="just" rtl="1">
              <a:buFont typeface="Wingdings" panose="05000000000000000000" pitchFamily="2" charset="2"/>
              <a:buChar char="§"/>
            </a:pPr>
            <a:r>
              <a:rPr lang="ar-EG" dirty="0"/>
              <a:t>ت</a:t>
            </a:r>
            <a:r>
              <a:rPr lang="ar-DZ" dirty="0"/>
              <a:t>َ</a:t>
            </a:r>
            <a:r>
              <a:rPr lang="ar-EG" dirty="0"/>
              <a:t>غ</a:t>
            </a:r>
            <a:r>
              <a:rPr lang="ar-DZ" dirty="0"/>
              <a:t>َ</a:t>
            </a:r>
            <a:r>
              <a:rPr lang="ar-EG" dirty="0"/>
              <a:t>ي</a:t>
            </a:r>
            <a:r>
              <a:rPr lang="ar-DZ" dirty="0"/>
              <a:t>ُّ</a:t>
            </a:r>
            <a:r>
              <a:rPr lang="ar-EG" dirty="0"/>
              <a:t>ر سلوك الجمهور نحو المنصات الرقمية السريعة (تيك توك، تويتر) على حساب القنوات التقليدية.</a:t>
            </a:r>
            <a:endParaRPr lang="fr-FR" dirty="0"/>
          </a:p>
          <a:p>
            <a:pPr marL="285750" indent="-285750" algn="just" rtl="1">
              <a:buFont typeface="Wingdings" panose="05000000000000000000" pitchFamily="2" charset="2"/>
              <a:buChar char="§"/>
            </a:pPr>
            <a:r>
              <a:rPr lang="ar-EG" dirty="0"/>
              <a:t>الأزمات ال</a:t>
            </a:r>
            <a:r>
              <a:rPr lang="ar-DZ" dirty="0"/>
              <a:t>إِ</a:t>
            </a:r>
            <a:r>
              <a:rPr lang="ar-EG" dirty="0" err="1"/>
              <a:t>قتصادية</a:t>
            </a:r>
            <a:r>
              <a:rPr lang="ar-EG" dirty="0"/>
              <a:t> العالمية</a:t>
            </a:r>
            <a:r>
              <a:rPr lang="ar-DZ" dirty="0"/>
              <a:t>،</a:t>
            </a:r>
            <a:r>
              <a:rPr lang="ar-EG" dirty="0"/>
              <a:t> التي </a:t>
            </a:r>
            <a:r>
              <a:rPr lang="ar-EG" dirty="0" err="1"/>
              <a:t>تؤث</a:t>
            </a:r>
            <a:r>
              <a:rPr lang="ar-DZ" dirty="0"/>
              <a:t>ِّ</a:t>
            </a:r>
            <a:r>
              <a:rPr lang="ar-EG" dirty="0"/>
              <a:t>ر على سوق الإعلانات.</a:t>
            </a:r>
            <a:endParaRPr lang="fr-FR" dirty="0"/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E48B45A9-F901-C9CA-58D5-F94AADB194C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6756" y="2715946"/>
            <a:ext cx="3174201" cy="1626799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AC13306B-5D95-C6EA-A4EE-9D5994C6AE8A}"/>
              </a:ext>
            </a:extLst>
          </p:cNvPr>
          <p:cNvSpPr/>
          <p:nvPr/>
        </p:nvSpPr>
        <p:spPr>
          <a:xfrm>
            <a:off x="1805674" y="239070"/>
            <a:ext cx="1190600" cy="95889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DZ" sz="3600" b="1" dirty="0">
                <a:ea typeface="Roboto Light" panose="02000000000000000000" pitchFamily="2" charset="0"/>
              </a:rPr>
              <a:t>06</a:t>
            </a:r>
            <a:endParaRPr lang="en-US" sz="1400" b="1" dirty="0">
              <a:ea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2475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06933"/>
    </mc:Choice>
    <mc:Fallback xmlns="">
      <p:transition advTm="206933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5A40D2-937B-CFB5-7920-D7AEEFB695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5B61926-7574-2507-5C85-487A9F7BCCBF}"/>
              </a:ext>
            </a:extLst>
          </p:cNvPr>
          <p:cNvSpPr txBox="1"/>
          <p:nvPr/>
        </p:nvSpPr>
        <p:spPr>
          <a:xfrm>
            <a:off x="2460450" y="1366022"/>
            <a:ext cx="9022119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sz="2800" b="1" dirty="0">
                <a:solidFill>
                  <a:schemeClr val="accent2">
                    <a:lumMod val="50000"/>
                  </a:schemeClr>
                </a:solidFill>
              </a:rPr>
              <a:t>أمثلة على </a:t>
            </a:r>
            <a:r>
              <a:rPr lang="ar-DZ" sz="2800" b="1" dirty="0">
                <a:solidFill>
                  <a:schemeClr val="accent2">
                    <a:lumMod val="50000"/>
                  </a:schemeClr>
                </a:solidFill>
              </a:rPr>
              <a:t>إِ</a:t>
            </a:r>
            <a:r>
              <a:rPr lang="ar-EG" sz="2800" b="1" dirty="0" err="1">
                <a:solidFill>
                  <a:schemeClr val="accent2">
                    <a:lumMod val="50000"/>
                  </a:schemeClr>
                </a:solidFill>
              </a:rPr>
              <a:t>ستراتيجيات</a:t>
            </a:r>
            <a:r>
              <a:rPr lang="ar-EG" sz="2800" b="1" dirty="0">
                <a:solidFill>
                  <a:schemeClr val="accent2">
                    <a:lumMod val="50000"/>
                  </a:schemeClr>
                </a:solidFill>
              </a:rPr>
              <a:t> من الم</a:t>
            </a:r>
            <a:r>
              <a:rPr lang="ar-DZ" sz="2800" b="1" dirty="0">
                <a:solidFill>
                  <a:schemeClr val="accent2">
                    <a:lumMod val="50000"/>
                  </a:schemeClr>
                </a:solidFill>
              </a:rPr>
              <a:t>َ</a:t>
            </a:r>
            <a:r>
              <a:rPr lang="ar-EG" sz="2800" b="1" dirty="0">
                <a:solidFill>
                  <a:schemeClr val="accent2">
                    <a:lumMod val="50000"/>
                  </a:schemeClr>
                </a:solidFill>
              </a:rPr>
              <a:t>ص</a:t>
            </a:r>
            <a:r>
              <a:rPr lang="ar-DZ" sz="2800" b="1" dirty="0">
                <a:solidFill>
                  <a:schemeClr val="accent2">
                    <a:lumMod val="50000"/>
                  </a:schemeClr>
                </a:solidFill>
              </a:rPr>
              <a:t>ْ</a:t>
            </a:r>
            <a:r>
              <a:rPr lang="ar-EG" sz="2800" b="1" dirty="0">
                <a:solidFill>
                  <a:schemeClr val="accent2">
                    <a:lumMod val="50000"/>
                  </a:schemeClr>
                </a:solidFill>
              </a:rPr>
              <a:t>فوفة</a:t>
            </a:r>
            <a:r>
              <a:rPr lang="ar-DZ" sz="2800" b="1" dirty="0">
                <a:solidFill>
                  <a:schemeClr val="accent2">
                    <a:lumMod val="50000"/>
                  </a:schemeClr>
                </a:solidFill>
              </a:rPr>
              <a:t> على شبكة الجزيرة الإعلامية:</a:t>
            </a:r>
          </a:p>
          <a:p>
            <a:pPr marL="342900" indent="-342900" algn="r" rtl="1">
              <a:buFont typeface="Wingdings" panose="05000000000000000000" pitchFamily="2" charset="2"/>
              <a:buChar char="v"/>
            </a:pPr>
            <a:r>
              <a:rPr lang="fr-FR" sz="2400" b="1" dirty="0"/>
              <a:t>SO </a:t>
            </a:r>
            <a:r>
              <a:rPr lang="fr-FR" sz="2400" b="1" dirty="0" err="1"/>
              <a:t>Strategy</a:t>
            </a:r>
            <a:r>
              <a:rPr lang="fr-FR" sz="2400" b="1" dirty="0"/>
              <a:t> </a:t>
            </a:r>
            <a:r>
              <a:rPr lang="ar-EG" sz="2400" b="1" dirty="0"/>
              <a:t>القوة + الفرص:</a:t>
            </a:r>
            <a:br>
              <a:rPr lang="ar-EG" sz="2200" dirty="0"/>
            </a:br>
            <a:r>
              <a:rPr lang="ar-DZ" sz="2200" dirty="0"/>
              <a:t>إِ</a:t>
            </a:r>
            <a:r>
              <a:rPr lang="ar-EG" sz="2200" dirty="0" err="1"/>
              <a:t>ستغلال</a:t>
            </a:r>
            <a:r>
              <a:rPr lang="ar-EG" sz="2200" dirty="0"/>
              <a:t> س</a:t>
            </a:r>
            <a:r>
              <a:rPr lang="ar-DZ" sz="2200" dirty="0"/>
              <a:t>ُ</a:t>
            </a:r>
            <a:r>
              <a:rPr lang="ar-EG" sz="2200" dirty="0" err="1"/>
              <a:t>معتها</a:t>
            </a:r>
            <a:r>
              <a:rPr lang="ar-EG" sz="2200" dirty="0"/>
              <a:t> القوية وش</a:t>
            </a:r>
            <a:r>
              <a:rPr lang="ar-DZ" sz="2200" dirty="0"/>
              <a:t>َ</a:t>
            </a:r>
            <a:r>
              <a:rPr lang="ar-EG" sz="2200" dirty="0"/>
              <a:t>ب</a:t>
            </a:r>
            <a:r>
              <a:rPr lang="ar-DZ" sz="2200" dirty="0"/>
              <a:t>َ</a:t>
            </a:r>
            <a:r>
              <a:rPr lang="ar-EG" sz="2200" dirty="0" err="1"/>
              <a:t>كة</a:t>
            </a:r>
            <a:r>
              <a:rPr lang="ar-EG" sz="2200" dirty="0"/>
              <a:t> م</a:t>
            </a:r>
            <a:r>
              <a:rPr lang="ar-DZ" sz="2200" dirty="0"/>
              <a:t>ُ</a:t>
            </a:r>
            <a:r>
              <a:rPr lang="ar-EG" sz="2200" dirty="0"/>
              <a:t>راسليها للت</a:t>
            </a:r>
            <a:r>
              <a:rPr lang="ar-DZ" sz="2200" dirty="0"/>
              <a:t>َّ</a:t>
            </a:r>
            <a:r>
              <a:rPr lang="ar-EG" sz="2200" dirty="0" err="1"/>
              <a:t>وس</a:t>
            </a:r>
            <a:r>
              <a:rPr lang="ar-DZ" sz="2200" dirty="0"/>
              <a:t>ُّ</a:t>
            </a:r>
            <a:r>
              <a:rPr lang="ar-EG" sz="2200" dirty="0"/>
              <a:t>ع أكثر في الإعلام الر</a:t>
            </a:r>
            <a:r>
              <a:rPr lang="ar-DZ" sz="2200" dirty="0"/>
              <a:t>َّ</a:t>
            </a:r>
            <a:r>
              <a:rPr lang="ar-EG" sz="2200" dirty="0"/>
              <a:t>قمي عبر م</a:t>
            </a:r>
            <a:r>
              <a:rPr lang="ar-DZ" sz="2200" dirty="0"/>
              <a:t>َ</a:t>
            </a:r>
            <a:r>
              <a:rPr lang="ar-EG" sz="2200" dirty="0"/>
              <a:t>ن</a:t>
            </a:r>
            <a:r>
              <a:rPr lang="ar-DZ" sz="2200" dirty="0"/>
              <a:t>َ</a:t>
            </a:r>
            <a:r>
              <a:rPr lang="ar-EG" sz="2200" dirty="0"/>
              <a:t>ص</a:t>
            </a:r>
            <a:r>
              <a:rPr lang="ar-DZ" sz="2200" dirty="0"/>
              <a:t>َّ</a:t>
            </a:r>
            <a:r>
              <a:rPr lang="ar-EG" sz="2200" dirty="0"/>
              <a:t>ات التواصل.</a:t>
            </a:r>
            <a:endParaRPr lang="fr-FR" sz="2200" dirty="0"/>
          </a:p>
          <a:p>
            <a:pPr marL="342900" indent="-342900" algn="r" rtl="1">
              <a:buFont typeface="Wingdings" panose="05000000000000000000" pitchFamily="2" charset="2"/>
              <a:buChar char="v"/>
            </a:pPr>
            <a:r>
              <a:rPr lang="fr-FR" sz="2400" b="1" dirty="0"/>
              <a:t>WO </a:t>
            </a:r>
            <a:r>
              <a:rPr lang="fr-FR" sz="2400" b="1" dirty="0" err="1"/>
              <a:t>Strategy</a:t>
            </a:r>
            <a:r>
              <a:rPr lang="fr-FR" sz="2400" b="1" dirty="0"/>
              <a:t> </a:t>
            </a:r>
            <a:r>
              <a:rPr lang="ar-EG" sz="2400" b="1" dirty="0"/>
              <a:t>الضعف + الفرص:</a:t>
            </a:r>
            <a:br>
              <a:rPr lang="ar-EG" sz="2200" dirty="0"/>
            </a:br>
            <a:r>
              <a:rPr lang="ar-EG" sz="2200" dirty="0"/>
              <a:t>الت</a:t>
            </a:r>
            <a:r>
              <a:rPr lang="ar-DZ" sz="2200" dirty="0"/>
              <a:t>َّ</a:t>
            </a:r>
            <a:r>
              <a:rPr lang="ar-EG" sz="2200" dirty="0"/>
              <a:t>غلب على ض</a:t>
            </a:r>
            <a:r>
              <a:rPr lang="ar-DZ" sz="2200" dirty="0"/>
              <a:t>ُ</a:t>
            </a:r>
            <a:r>
              <a:rPr lang="ar-EG" sz="2200" dirty="0"/>
              <a:t>عف ت</a:t>
            </a:r>
            <a:r>
              <a:rPr lang="ar-DZ" sz="2200" dirty="0"/>
              <a:t>َ</a:t>
            </a:r>
            <a:r>
              <a:rPr lang="ar-EG" sz="2200" dirty="0"/>
              <a:t>ن</a:t>
            </a:r>
            <a:r>
              <a:rPr lang="ar-DZ" sz="2200" dirty="0"/>
              <a:t>ْ</a:t>
            </a:r>
            <a:r>
              <a:rPr lang="ar-EG" sz="2200" dirty="0"/>
              <a:t>ويع مصادر الت</a:t>
            </a:r>
            <a:r>
              <a:rPr lang="ar-DZ" sz="2200" dirty="0"/>
              <a:t>َ</a:t>
            </a:r>
            <a:r>
              <a:rPr lang="ar-EG" sz="2200" dirty="0"/>
              <a:t>مويل عبر ا</a:t>
            </a:r>
            <a:r>
              <a:rPr lang="ar-DZ" sz="2200" dirty="0" err="1"/>
              <a:t>لإِ</a:t>
            </a:r>
            <a:r>
              <a:rPr lang="ar-EG" sz="2200" dirty="0" err="1"/>
              <a:t>ستثمار</a:t>
            </a:r>
            <a:r>
              <a:rPr lang="ar-EG" sz="2200" dirty="0"/>
              <a:t> في المحتوى الم</a:t>
            </a:r>
            <a:r>
              <a:rPr lang="ar-DZ" sz="2200" dirty="0"/>
              <a:t>َ</a:t>
            </a:r>
            <a:r>
              <a:rPr lang="ar-EG" sz="2200" dirty="0"/>
              <a:t>د</a:t>
            </a:r>
            <a:r>
              <a:rPr lang="ar-DZ" sz="2200" dirty="0"/>
              <a:t>ْ</a:t>
            </a:r>
            <a:r>
              <a:rPr lang="ar-EG" sz="2200" dirty="0"/>
              <a:t>فوع (</a:t>
            </a:r>
            <a:r>
              <a:rPr lang="ar-DZ" sz="2200" dirty="0"/>
              <a:t>إِ</a:t>
            </a:r>
            <a:r>
              <a:rPr lang="ar-EG" sz="2200" dirty="0" err="1"/>
              <a:t>شتراكات</a:t>
            </a:r>
            <a:r>
              <a:rPr lang="ar-EG" sz="2200" dirty="0"/>
              <a:t>، </a:t>
            </a:r>
            <a:r>
              <a:rPr lang="ar-EG" sz="2200" dirty="0" err="1"/>
              <a:t>بودكاست</a:t>
            </a:r>
            <a:r>
              <a:rPr lang="ar-EG" sz="2200" dirty="0"/>
              <a:t> حصري).</a:t>
            </a:r>
            <a:endParaRPr lang="fr-FR" sz="2200" dirty="0"/>
          </a:p>
          <a:p>
            <a:pPr marL="342900" indent="-342900" algn="r" rtl="1">
              <a:buFont typeface="Wingdings" panose="05000000000000000000" pitchFamily="2" charset="2"/>
              <a:buChar char="v"/>
            </a:pPr>
            <a:r>
              <a:rPr lang="fr-FR" sz="2400" b="1" dirty="0"/>
              <a:t>ST </a:t>
            </a:r>
            <a:r>
              <a:rPr lang="fr-FR" sz="2400" b="1" dirty="0" err="1"/>
              <a:t>Strategy</a:t>
            </a:r>
            <a:r>
              <a:rPr lang="fr-FR" sz="2400" b="1" dirty="0"/>
              <a:t> </a:t>
            </a:r>
            <a:r>
              <a:rPr lang="ar-EG" sz="2400" b="1" dirty="0"/>
              <a:t>القوة + الت</a:t>
            </a:r>
            <a:r>
              <a:rPr lang="ar-DZ" sz="2400" b="1" dirty="0"/>
              <a:t>َّ</a:t>
            </a:r>
            <a:r>
              <a:rPr lang="ar-EG" sz="2400" b="1" dirty="0" err="1"/>
              <a:t>هديدات</a:t>
            </a:r>
            <a:r>
              <a:rPr lang="ar-EG" sz="2400" b="1" dirty="0"/>
              <a:t>:</a:t>
            </a:r>
            <a:br>
              <a:rPr lang="ar-EG" sz="2200" dirty="0"/>
            </a:br>
            <a:r>
              <a:rPr lang="ar-DZ" sz="2200" dirty="0"/>
              <a:t>إِ</a:t>
            </a:r>
            <a:r>
              <a:rPr lang="ar-EG" sz="2200" dirty="0" err="1"/>
              <a:t>ستخدام</a:t>
            </a:r>
            <a:r>
              <a:rPr lang="ar-EG" sz="2200" dirty="0"/>
              <a:t> مكانتها الدولية ل</a:t>
            </a:r>
            <a:r>
              <a:rPr lang="ar-DZ" sz="2200" dirty="0"/>
              <a:t>ِ</a:t>
            </a:r>
            <a:r>
              <a:rPr lang="ar-EG" sz="2200" dirty="0"/>
              <a:t>م</a:t>
            </a:r>
            <a:r>
              <a:rPr lang="ar-DZ" sz="2200" dirty="0"/>
              <a:t>ُ</a:t>
            </a:r>
            <a:r>
              <a:rPr lang="ar-EG" sz="2200" dirty="0"/>
              <a:t>واجهة </a:t>
            </a:r>
            <a:r>
              <a:rPr lang="ar-EG" sz="2200" dirty="0" err="1"/>
              <a:t>الض</a:t>
            </a:r>
            <a:r>
              <a:rPr lang="ar-DZ" sz="2200" dirty="0"/>
              <a:t>ُ</a:t>
            </a:r>
            <a:r>
              <a:rPr lang="ar-EG" sz="2200" dirty="0"/>
              <a:t>غوط السياسية</a:t>
            </a:r>
            <a:r>
              <a:rPr lang="ar-DZ" sz="2200" dirty="0"/>
              <a:t>،</a:t>
            </a:r>
            <a:r>
              <a:rPr lang="ar-EG" sz="2200" dirty="0"/>
              <a:t> من خلال ت</a:t>
            </a:r>
            <a:r>
              <a:rPr lang="ar-DZ" sz="2200" dirty="0"/>
              <a:t>َ</a:t>
            </a:r>
            <a:r>
              <a:rPr lang="ar-EG" sz="2200" dirty="0"/>
              <a:t>عزيز شراكاتها مع مؤسسات إ</a:t>
            </a:r>
            <a:r>
              <a:rPr lang="ar-DZ" sz="2200" dirty="0"/>
              <a:t>ِ</a:t>
            </a:r>
            <a:r>
              <a:rPr lang="ar-EG" sz="2200" dirty="0" err="1"/>
              <a:t>علامية</a:t>
            </a:r>
            <a:r>
              <a:rPr lang="ar-EG" sz="2200" dirty="0"/>
              <a:t> عالمية.</a:t>
            </a:r>
            <a:endParaRPr lang="fr-FR" sz="2200" dirty="0"/>
          </a:p>
          <a:p>
            <a:pPr marL="342900" indent="-342900" algn="r" rtl="1">
              <a:buFont typeface="Wingdings" panose="05000000000000000000" pitchFamily="2" charset="2"/>
              <a:buChar char="v"/>
            </a:pPr>
            <a:r>
              <a:rPr lang="fr-FR" sz="2400" b="1" dirty="0"/>
              <a:t>WT </a:t>
            </a:r>
            <a:r>
              <a:rPr lang="fr-FR" sz="2400" b="1" dirty="0" err="1"/>
              <a:t>Strategy</a:t>
            </a:r>
            <a:r>
              <a:rPr lang="fr-FR" sz="2400" b="1" dirty="0"/>
              <a:t> </a:t>
            </a:r>
            <a:r>
              <a:rPr lang="ar-EG" sz="2400" b="1" dirty="0"/>
              <a:t>الضعف + الت</a:t>
            </a:r>
            <a:r>
              <a:rPr lang="ar-DZ" sz="2400" b="1" dirty="0"/>
              <a:t>َّ</a:t>
            </a:r>
            <a:r>
              <a:rPr lang="ar-EG" sz="2400" b="1" dirty="0" err="1"/>
              <a:t>هديدات</a:t>
            </a:r>
            <a:r>
              <a:rPr lang="ar-EG" sz="2400" b="1" dirty="0"/>
              <a:t>:</a:t>
            </a:r>
            <a:br>
              <a:rPr lang="ar-EG" sz="2200" dirty="0"/>
            </a:br>
            <a:r>
              <a:rPr lang="ar-EG" sz="2200" dirty="0"/>
              <a:t>ت</a:t>
            </a:r>
            <a:r>
              <a:rPr lang="ar-DZ" sz="2200" dirty="0"/>
              <a:t>َ</a:t>
            </a:r>
            <a:r>
              <a:rPr lang="ar-EG" sz="2200" dirty="0"/>
              <a:t>ق</a:t>
            </a:r>
            <a:r>
              <a:rPr lang="ar-DZ" sz="2200" dirty="0"/>
              <a:t>ْ</a:t>
            </a:r>
            <a:r>
              <a:rPr lang="ar-EG" sz="2200" dirty="0"/>
              <a:t>ليل ال</a:t>
            </a:r>
            <a:r>
              <a:rPr lang="ar-DZ" sz="2200" dirty="0"/>
              <a:t>إِ</a:t>
            </a:r>
            <a:r>
              <a:rPr lang="ar-EG" sz="2200" dirty="0" err="1"/>
              <a:t>عتماد</a:t>
            </a:r>
            <a:r>
              <a:rPr lang="ar-EG" sz="2200" dirty="0"/>
              <a:t> على س</a:t>
            </a:r>
            <a:r>
              <a:rPr lang="ar-DZ" sz="2200" dirty="0"/>
              <a:t>ُ</a:t>
            </a:r>
            <a:r>
              <a:rPr lang="ar-EG" sz="2200" dirty="0"/>
              <a:t>وق الإعلانات الت</a:t>
            </a:r>
            <a:r>
              <a:rPr lang="ar-DZ" sz="2200" dirty="0"/>
              <a:t>َّ</a:t>
            </a:r>
            <a:r>
              <a:rPr lang="ar-EG" sz="2200" dirty="0"/>
              <a:t>قليدي ال</a:t>
            </a:r>
            <a:r>
              <a:rPr lang="ar-DZ" sz="2200" dirty="0"/>
              <a:t>َّ</a:t>
            </a:r>
            <a:r>
              <a:rPr lang="ar-EG" sz="2200" dirty="0"/>
              <a:t>ذ</a:t>
            </a:r>
            <a:r>
              <a:rPr lang="ar-DZ" sz="2200" dirty="0"/>
              <a:t>ِ</a:t>
            </a:r>
            <a:r>
              <a:rPr lang="ar-EG" sz="2200" dirty="0"/>
              <a:t>ي </a:t>
            </a:r>
            <a:r>
              <a:rPr lang="ar-EG" sz="2200" dirty="0" err="1"/>
              <a:t>يتأ</a:t>
            </a:r>
            <a:r>
              <a:rPr lang="ar-DZ" sz="2200" dirty="0"/>
              <a:t>َ</a:t>
            </a:r>
            <a:r>
              <a:rPr lang="ar-EG" sz="2200" dirty="0"/>
              <a:t>ث</a:t>
            </a:r>
            <a:r>
              <a:rPr lang="ar-DZ" sz="2200" dirty="0"/>
              <a:t>َّ</a:t>
            </a:r>
            <a:r>
              <a:rPr lang="ar-EG" sz="2200" dirty="0"/>
              <a:t>ر بالأزمات عبر ت</a:t>
            </a:r>
            <a:r>
              <a:rPr lang="ar-DZ" sz="2200" dirty="0"/>
              <a:t>َ</a:t>
            </a:r>
            <a:r>
              <a:rPr lang="ar-EG" sz="2200" dirty="0"/>
              <a:t>ن</a:t>
            </a:r>
            <a:r>
              <a:rPr lang="ar-DZ" sz="2200" dirty="0"/>
              <a:t>ْ</a:t>
            </a:r>
            <a:r>
              <a:rPr lang="ar-EG" sz="2200" dirty="0"/>
              <a:t>ويع أنشطتها (الت</a:t>
            </a:r>
            <a:r>
              <a:rPr lang="ar-DZ" sz="2200" dirty="0"/>
              <a:t>َّ</a:t>
            </a:r>
            <a:r>
              <a:rPr lang="ar-EG" sz="2200" dirty="0"/>
              <a:t>دريب الإعلامي، الخدمات ال</a:t>
            </a:r>
            <a:r>
              <a:rPr lang="ar-DZ" sz="2200" dirty="0"/>
              <a:t>إِ</a:t>
            </a:r>
            <a:r>
              <a:rPr lang="ar-EG" sz="2200" dirty="0" err="1"/>
              <a:t>ستشارية</a:t>
            </a:r>
            <a:r>
              <a:rPr lang="ar-EG" sz="2200" dirty="0"/>
              <a:t>).</a:t>
            </a:r>
            <a:endParaRPr lang="fr-FR" sz="2200" dirty="0"/>
          </a:p>
          <a:p>
            <a:pPr algn="r"/>
            <a:endParaRPr lang="ar-EG" sz="2800" b="1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AA69585-50E6-4263-8072-D70CED9B7C17}"/>
              </a:ext>
            </a:extLst>
          </p:cNvPr>
          <p:cNvSpPr txBox="1"/>
          <p:nvPr/>
        </p:nvSpPr>
        <p:spPr>
          <a:xfrm>
            <a:off x="3500614" y="59767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DZ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8F98A84-FEBE-F4DC-2BDF-78228A36081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11269" y="104329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EA614603-BD11-A61C-4772-58AD22C2A69A}"/>
              </a:ext>
            </a:extLst>
          </p:cNvPr>
          <p:cNvSpPr/>
          <p:nvPr/>
        </p:nvSpPr>
        <p:spPr>
          <a:xfrm>
            <a:off x="3274112" y="596781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F188B569-6B67-A3B4-DECE-56A4582E08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467" y="4362605"/>
            <a:ext cx="3287053" cy="1684637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3F2EF81-287A-E939-A8C3-28B2F221E40C}"/>
              </a:ext>
            </a:extLst>
          </p:cNvPr>
          <p:cNvSpPr txBox="1"/>
          <p:nvPr/>
        </p:nvSpPr>
        <p:spPr>
          <a:xfrm>
            <a:off x="2583712" y="751509"/>
            <a:ext cx="736913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ar-DZ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تحليل البيئة الداخلية والخارجية في المؤسسة الإعلامية</a:t>
            </a:r>
            <a:endParaRPr lang="ar-DZ" sz="2800" b="1" kern="1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3A8D60D-D3A8-A5C9-1FE9-BE6160AF0276}"/>
              </a:ext>
            </a:extLst>
          </p:cNvPr>
          <p:cNvSpPr/>
          <p:nvPr/>
        </p:nvSpPr>
        <p:spPr>
          <a:xfrm>
            <a:off x="1279861" y="425836"/>
            <a:ext cx="1190600" cy="95889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DZ" sz="3600" b="1" dirty="0">
                <a:ea typeface="Roboto Light" panose="02000000000000000000" pitchFamily="2" charset="0"/>
              </a:rPr>
              <a:t>06</a:t>
            </a:r>
            <a:endParaRPr lang="en-US" sz="1400" b="1" dirty="0">
              <a:ea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7699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06933"/>
    </mc:Choice>
    <mc:Fallback xmlns="">
      <p:transition advTm="206933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E52DE1E-3C88-B68F-51B7-DADD549A81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580A990F-217A-12EA-7655-6220856ADD73}"/>
              </a:ext>
            </a:extLst>
          </p:cNvPr>
          <p:cNvSpPr txBox="1"/>
          <p:nvPr/>
        </p:nvSpPr>
        <p:spPr>
          <a:xfrm>
            <a:off x="3500614" y="59767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DZ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05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79C942F-BC2D-27F8-7D95-AAFCC862FC6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11269" y="104329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F68DD47A-D2DA-CAA9-A73B-C91C0EB171DB}"/>
              </a:ext>
            </a:extLst>
          </p:cNvPr>
          <p:cNvSpPr/>
          <p:nvPr/>
        </p:nvSpPr>
        <p:spPr>
          <a:xfrm>
            <a:off x="3274112" y="596781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F18A135-7172-F35A-B19E-7C3D5B5B04D6}"/>
              </a:ext>
            </a:extLst>
          </p:cNvPr>
          <p:cNvSpPr/>
          <p:nvPr/>
        </p:nvSpPr>
        <p:spPr>
          <a:xfrm>
            <a:off x="2310014" y="97270"/>
            <a:ext cx="1190600" cy="95889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DZ" sz="3600" b="1" dirty="0">
                <a:ea typeface="Roboto Light" panose="02000000000000000000" pitchFamily="2" charset="0"/>
              </a:rPr>
              <a:t>06</a:t>
            </a:r>
            <a:endParaRPr lang="en-US" sz="1400" b="1" dirty="0">
              <a:ea typeface="Roboto Light" panose="02000000000000000000" pitchFamily="2" charset="0"/>
            </a:endParaRPr>
          </a:p>
        </p:txBody>
      </p:sp>
      <p:sp>
        <p:nvSpPr>
          <p:cNvPr id="14" name="Rectangle : coins arrondis 13">
            <a:extLst>
              <a:ext uri="{FF2B5EF4-FFF2-40B4-BE49-F238E27FC236}">
                <a16:creationId xmlns:a16="http://schemas.microsoft.com/office/drawing/2014/main" id="{6B3DC804-2E40-F089-4C3F-065F0E84B2E9}"/>
              </a:ext>
            </a:extLst>
          </p:cNvPr>
          <p:cNvSpPr/>
          <p:nvPr/>
        </p:nvSpPr>
        <p:spPr>
          <a:xfrm>
            <a:off x="6409122" y="1705288"/>
            <a:ext cx="4354717" cy="1818526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r" rtl="1"/>
            <a:r>
              <a:rPr lang="ar-DZ" sz="2400" dirty="0"/>
              <a:t>           </a:t>
            </a:r>
            <a:r>
              <a:rPr lang="fr-FR" sz="2400" dirty="0"/>
              <a:t>-1 </a:t>
            </a:r>
            <a:r>
              <a:rPr lang="ar-SA" sz="2400" dirty="0"/>
              <a:t>الت</a:t>
            </a:r>
            <a:r>
              <a:rPr lang="ar-DZ" sz="2400" dirty="0"/>
              <a:t>َ</a:t>
            </a:r>
            <a:r>
              <a:rPr lang="ar-SA" sz="2400" dirty="0" err="1"/>
              <a:t>وزيع</a:t>
            </a:r>
            <a:r>
              <a:rPr lang="ar-SA" sz="2400" dirty="0"/>
              <a:t> الضعيف</a:t>
            </a:r>
            <a:endParaRPr lang="fr-FR" sz="2400" dirty="0"/>
          </a:p>
          <a:p>
            <a:pPr algn="r" rtl="1"/>
            <a:r>
              <a:rPr lang="fr-FR" sz="2400" dirty="0"/>
              <a:t>-2 </a:t>
            </a:r>
            <a:r>
              <a:rPr lang="ar-SA" sz="2400" dirty="0"/>
              <a:t>عدم ت</a:t>
            </a:r>
            <a:r>
              <a:rPr lang="ar-DZ" sz="2400" dirty="0"/>
              <a:t>َ</a:t>
            </a:r>
            <a:r>
              <a:rPr lang="ar-SA" sz="2400" dirty="0"/>
              <a:t>و</a:t>
            </a:r>
            <a:r>
              <a:rPr lang="ar-DZ" sz="2400" dirty="0"/>
              <a:t>َ</a:t>
            </a:r>
            <a:r>
              <a:rPr lang="ar-SA" sz="2400" dirty="0"/>
              <a:t>اف</a:t>
            </a:r>
            <a:r>
              <a:rPr lang="ar-DZ" sz="2400" dirty="0"/>
              <a:t>ُ</a:t>
            </a:r>
            <a:r>
              <a:rPr lang="ar-SA" sz="2400" dirty="0"/>
              <a:t>ر س</a:t>
            </a:r>
            <a:r>
              <a:rPr lang="ar-DZ" sz="2400" dirty="0"/>
              <a:t>ِ</a:t>
            </a:r>
            <a:r>
              <a:rPr lang="ar-SA" sz="2400" dirty="0"/>
              <a:t>مات م</a:t>
            </a:r>
            <a:r>
              <a:rPr lang="ar-DZ" sz="2400" dirty="0"/>
              <a:t>ُ</a:t>
            </a:r>
            <a:r>
              <a:rPr lang="ar-SA" sz="2400" dirty="0"/>
              <a:t>م</a:t>
            </a:r>
            <a:r>
              <a:rPr lang="ar-DZ" sz="2400" dirty="0"/>
              <a:t>َ</a:t>
            </a:r>
            <a:r>
              <a:rPr lang="ar-SA" sz="2400" dirty="0"/>
              <a:t>ي</a:t>
            </a:r>
            <a:r>
              <a:rPr lang="ar-DZ" sz="2400" dirty="0"/>
              <a:t>َّ</a:t>
            </a:r>
            <a:r>
              <a:rPr lang="ar-SA" sz="2400" dirty="0" err="1"/>
              <a:t>زة</a:t>
            </a:r>
            <a:endParaRPr lang="fr-FR" sz="2400" dirty="0"/>
          </a:p>
          <a:p>
            <a:pPr algn="r" rtl="1"/>
            <a:r>
              <a:rPr lang="fr-FR" sz="2400" dirty="0"/>
              <a:t>-3 </a:t>
            </a:r>
            <a:r>
              <a:rPr lang="ar-SA" sz="2400" dirty="0"/>
              <a:t>عدم الت</a:t>
            </a:r>
            <a:r>
              <a:rPr lang="ar-DZ" sz="2400" dirty="0"/>
              <a:t>َّ</a:t>
            </a:r>
            <a:r>
              <a:rPr lang="ar-SA" sz="2400" dirty="0"/>
              <a:t>واجد/</a:t>
            </a:r>
            <a:r>
              <a:rPr lang="ar-DZ" sz="2400" dirty="0"/>
              <a:t> </a:t>
            </a:r>
            <a:r>
              <a:rPr lang="ar-SA" sz="2400" dirty="0"/>
              <a:t>الت</a:t>
            </a:r>
            <a:r>
              <a:rPr lang="ar-DZ" sz="2400" dirty="0"/>
              <a:t>َّ</a:t>
            </a:r>
            <a:r>
              <a:rPr lang="ar-SA" sz="2400" dirty="0"/>
              <a:t>واجد الضعيف على الأنترنيت</a:t>
            </a:r>
            <a:endParaRPr lang="fr-FR" sz="2400" dirty="0"/>
          </a:p>
        </p:txBody>
      </p:sp>
      <p:sp>
        <p:nvSpPr>
          <p:cNvPr id="18" name="Rectangle : coins arrondis 17">
            <a:extLst>
              <a:ext uri="{FF2B5EF4-FFF2-40B4-BE49-F238E27FC236}">
                <a16:creationId xmlns:a16="http://schemas.microsoft.com/office/drawing/2014/main" id="{DDF52014-D6D9-2BA0-F45F-DD56C03167DC}"/>
              </a:ext>
            </a:extLst>
          </p:cNvPr>
          <p:cNvSpPr/>
          <p:nvPr/>
        </p:nvSpPr>
        <p:spPr>
          <a:xfrm>
            <a:off x="1467434" y="4677711"/>
            <a:ext cx="4354717" cy="1863596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r" rtl="1"/>
            <a:r>
              <a:rPr lang="fr-FR" sz="2400" dirty="0"/>
              <a:t>1 </a:t>
            </a:r>
            <a:r>
              <a:rPr lang="ar-DZ" sz="2400" dirty="0"/>
              <a:t>- </a:t>
            </a:r>
            <a:r>
              <a:rPr lang="ar-SA" sz="2400" dirty="0"/>
              <a:t>ت</a:t>
            </a:r>
            <a:r>
              <a:rPr lang="ar-DZ" sz="2400" dirty="0"/>
              <a:t>َ</a:t>
            </a:r>
            <a:r>
              <a:rPr lang="ar-SA" sz="2400" dirty="0"/>
              <a:t>خفيض الأسعار من قبل </a:t>
            </a:r>
            <a:r>
              <a:rPr lang="ar-SA" sz="2000" dirty="0"/>
              <a:t>المنافس</a:t>
            </a:r>
            <a:r>
              <a:rPr lang="ar-DZ" sz="2000" dirty="0"/>
              <a:t>ين</a:t>
            </a:r>
            <a:endParaRPr lang="fr-FR" sz="2000" dirty="0"/>
          </a:p>
          <a:p>
            <a:pPr algn="r" rtl="1"/>
            <a:r>
              <a:rPr lang="fr-FR" sz="2400" dirty="0"/>
              <a:t>-2 </a:t>
            </a:r>
            <a:r>
              <a:rPr lang="ar-SA" sz="2400" dirty="0"/>
              <a:t>الت</a:t>
            </a:r>
            <a:r>
              <a:rPr lang="ar-DZ" sz="2400" dirty="0"/>
              <a:t>َ</a:t>
            </a:r>
            <a:r>
              <a:rPr lang="ar-SA" sz="2400" dirty="0"/>
              <a:t>غيُّر في إ</a:t>
            </a:r>
            <a:r>
              <a:rPr lang="ar-DZ" sz="2400" dirty="0"/>
              <a:t>ِ</a:t>
            </a:r>
            <a:r>
              <a:rPr lang="ar-SA" sz="2400" dirty="0" err="1"/>
              <a:t>ختيارات</a:t>
            </a:r>
            <a:r>
              <a:rPr lang="ar-SA" sz="2400" dirty="0"/>
              <a:t> العميل</a:t>
            </a:r>
            <a:endParaRPr lang="fr-FR" sz="2400" dirty="0"/>
          </a:p>
          <a:p>
            <a:pPr algn="r" rtl="1"/>
            <a:r>
              <a:rPr lang="fr-FR" sz="2400" dirty="0"/>
              <a:t>3 </a:t>
            </a:r>
            <a:r>
              <a:rPr lang="ar-DZ" sz="2400" dirty="0"/>
              <a:t>-</a:t>
            </a:r>
            <a:r>
              <a:rPr lang="ar-SA" sz="2400" dirty="0"/>
              <a:t>الظروف </a:t>
            </a:r>
            <a:r>
              <a:rPr lang="ar-SA" sz="2400" dirty="0" err="1"/>
              <a:t>الإقتصادية</a:t>
            </a:r>
            <a:r>
              <a:rPr lang="ar-SA" sz="2400" dirty="0"/>
              <a:t> غير الم</a:t>
            </a:r>
            <a:r>
              <a:rPr lang="ar-DZ" sz="2400" dirty="0"/>
              <a:t>ُ</a:t>
            </a:r>
            <a:r>
              <a:rPr lang="ar-SA" sz="2400" dirty="0"/>
              <a:t>ر</a:t>
            </a:r>
            <a:r>
              <a:rPr lang="ar-DZ" sz="2400" dirty="0"/>
              <a:t>َ</a:t>
            </a:r>
            <a:r>
              <a:rPr lang="ar-SA" sz="2400" dirty="0"/>
              <a:t>اق</a:t>
            </a:r>
            <a:r>
              <a:rPr lang="ar-DZ" sz="2400" dirty="0"/>
              <a:t>َ</a:t>
            </a:r>
            <a:r>
              <a:rPr lang="ar-SA" sz="2400" dirty="0"/>
              <a:t>ب</a:t>
            </a:r>
            <a:r>
              <a:rPr lang="ar-DZ" sz="2400" dirty="0"/>
              <a:t>َ</a:t>
            </a:r>
            <a:r>
              <a:rPr lang="ar-SA" sz="2400" dirty="0"/>
              <a:t>ة</a:t>
            </a:r>
            <a:r>
              <a:rPr lang="ar-DZ" sz="2400" dirty="0"/>
              <a:t>: </a:t>
            </a:r>
            <a:r>
              <a:rPr lang="ar-SA" sz="2400" dirty="0"/>
              <a:t>(مثل</a:t>
            </a:r>
            <a:r>
              <a:rPr lang="ar-DZ" sz="2400" dirty="0"/>
              <a:t>:</a:t>
            </a:r>
            <a:r>
              <a:rPr lang="ar-SA" sz="2400" dirty="0"/>
              <a:t> الت</a:t>
            </a:r>
            <a:r>
              <a:rPr lang="ar-DZ" sz="2400" dirty="0"/>
              <a:t>َّ</a:t>
            </a:r>
            <a:r>
              <a:rPr lang="ar-SA" sz="2400" dirty="0"/>
              <a:t>ضخ</a:t>
            </a:r>
            <a:r>
              <a:rPr lang="ar-DZ" sz="2400" dirty="0"/>
              <a:t>ُ</a:t>
            </a:r>
            <a:r>
              <a:rPr lang="ar-SA" sz="2400" dirty="0"/>
              <a:t>م، الضرائب، </a:t>
            </a:r>
            <a:r>
              <a:rPr lang="ar-SA" sz="2400" dirty="0" err="1"/>
              <a:t>تغي</a:t>
            </a:r>
            <a:r>
              <a:rPr lang="ar-DZ" sz="2400" dirty="0"/>
              <a:t>ُّ</a:t>
            </a:r>
            <a:r>
              <a:rPr lang="ar-SA" sz="2400" dirty="0"/>
              <a:t>ر أسعار العم</a:t>
            </a:r>
            <a:r>
              <a:rPr lang="ar-DZ" sz="2400" dirty="0"/>
              <a:t>لا</a:t>
            </a:r>
            <a:r>
              <a:rPr lang="ar-SA" sz="2400" dirty="0"/>
              <a:t>ت)</a:t>
            </a:r>
            <a:endParaRPr lang="fr-FR" sz="2400" dirty="0"/>
          </a:p>
        </p:txBody>
      </p:sp>
      <p:sp>
        <p:nvSpPr>
          <p:cNvPr id="19" name="Rectangle : coins arrondis 18">
            <a:extLst>
              <a:ext uri="{FF2B5EF4-FFF2-40B4-BE49-F238E27FC236}">
                <a16:creationId xmlns:a16="http://schemas.microsoft.com/office/drawing/2014/main" id="{6740683E-23C6-48D0-7B95-7370419249FC}"/>
              </a:ext>
            </a:extLst>
          </p:cNvPr>
          <p:cNvSpPr/>
          <p:nvPr/>
        </p:nvSpPr>
        <p:spPr>
          <a:xfrm>
            <a:off x="6532569" y="4722781"/>
            <a:ext cx="4354717" cy="1818526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r" rtl="1"/>
            <a:r>
              <a:rPr lang="ar-DZ" b="1" dirty="0"/>
              <a:t> </a:t>
            </a:r>
            <a:r>
              <a:rPr lang="fr-FR" b="1" dirty="0"/>
              <a:t>-</a:t>
            </a:r>
            <a:r>
              <a:rPr lang="fr-FR" sz="2400" dirty="0"/>
              <a:t>1 </a:t>
            </a:r>
            <a:r>
              <a:rPr lang="ar-SA" sz="2400" dirty="0"/>
              <a:t>الت</a:t>
            </a:r>
            <a:r>
              <a:rPr lang="ar-DZ" sz="2400" dirty="0"/>
              <a:t>ََّّ</a:t>
            </a:r>
            <a:r>
              <a:rPr lang="ar-SA" sz="2400" dirty="0"/>
              <a:t>قدم التكنولوجي</a:t>
            </a:r>
            <a:r>
              <a:rPr lang="ar-DZ" sz="2400" dirty="0"/>
              <a:t>    </a:t>
            </a:r>
            <a:endParaRPr lang="fr-FR" sz="2400" dirty="0"/>
          </a:p>
          <a:p>
            <a:pPr algn="r" rtl="1"/>
            <a:r>
              <a:rPr lang="fr-FR" sz="2400" dirty="0"/>
              <a:t>-2 </a:t>
            </a:r>
            <a:r>
              <a:rPr lang="ar-SA" sz="2400" dirty="0"/>
              <a:t>ز</a:t>
            </a:r>
            <a:r>
              <a:rPr lang="ar-DZ" sz="2400" dirty="0"/>
              <a:t>ِ</a:t>
            </a:r>
            <a:r>
              <a:rPr lang="ar-SA" sz="2400" dirty="0" err="1"/>
              <a:t>يادة</a:t>
            </a:r>
            <a:r>
              <a:rPr lang="ar-SA" sz="2400" dirty="0"/>
              <a:t> الط</a:t>
            </a:r>
            <a:r>
              <a:rPr lang="ar-DZ" sz="2400" dirty="0"/>
              <a:t>َّ</a:t>
            </a:r>
            <a:r>
              <a:rPr lang="ar-SA" sz="2400" dirty="0"/>
              <a:t>لب </a:t>
            </a:r>
            <a:endParaRPr lang="fr-FR" sz="2400" dirty="0"/>
          </a:p>
          <a:p>
            <a:pPr algn="r" rtl="1"/>
            <a:r>
              <a:rPr lang="fr-FR" sz="2400" dirty="0"/>
              <a:t>-3 </a:t>
            </a:r>
            <a:r>
              <a:rPr lang="ar-SA" sz="2400" dirty="0"/>
              <a:t>الم</a:t>
            </a:r>
            <a:r>
              <a:rPr lang="ar-DZ" sz="2400" dirty="0"/>
              <a:t>ٌ</a:t>
            </a:r>
            <a:r>
              <a:rPr lang="ar-SA" sz="2400" dirty="0" err="1"/>
              <a:t>ناسبات</a:t>
            </a:r>
            <a:r>
              <a:rPr lang="ar-SA" sz="2400" dirty="0"/>
              <a:t> </a:t>
            </a:r>
            <a:r>
              <a:rPr lang="ar-SA" sz="2400" dirty="0" err="1"/>
              <a:t>الإجتماعية</a:t>
            </a:r>
            <a:r>
              <a:rPr lang="ar-SA" sz="2400" dirty="0"/>
              <a:t> </a:t>
            </a:r>
            <a:r>
              <a:rPr lang="ar-SA" sz="2400" dirty="0" err="1"/>
              <a:t>والأ</a:t>
            </a:r>
            <a:r>
              <a:rPr lang="ar-DZ" sz="2400" dirty="0"/>
              <a:t>َ</a:t>
            </a:r>
            <a:r>
              <a:rPr lang="ar-SA" sz="2400" dirty="0"/>
              <a:t>عياد</a:t>
            </a:r>
            <a:endParaRPr lang="fr-FR" sz="2400" dirty="0"/>
          </a:p>
        </p:txBody>
      </p:sp>
      <p:sp>
        <p:nvSpPr>
          <p:cNvPr id="20" name="Rectangle : coins arrondis 19">
            <a:extLst>
              <a:ext uri="{FF2B5EF4-FFF2-40B4-BE49-F238E27FC236}">
                <a16:creationId xmlns:a16="http://schemas.microsoft.com/office/drawing/2014/main" id="{554B3FC5-95F1-E389-E050-2F8E27309CDC}"/>
              </a:ext>
            </a:extLst>
          </p:cNvPr>
          <p:cNvSpPr/>
          <p:nvPr/>
        </p:nvSpPr>
        <p:spPr>
          <a:xfrm>
            <a:off x="1484616" y="1705196"/>
            <a:ext cx="4354717" cy="1818526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r" rtl="1"/>
            <a:r>
              <a:rPr lang="fr-FR" sz="2400" dirty="0"/>
              <a:t>-1 </a:t>
            </a:r>
            <a:r>
              <a:rPr lang="ar-SA" sz="2400" dirty="0" err="1"/>
              <a:t>الإ</a:t>
            </a:r>
            <a:r>
              <a:rPr lang="ar-DZ" sz="2400" dirty="0"/>
              <a:t>ِ</a:t>
            </a:r>
            <a:r>
              <a:rPr lang="ar-SA" sz="2400" dirty="0" err="1"/>
              <a:t>عتراف</a:t>
            </a:r>
            <a:r>
              <a:rPr lang="ar-SA" sz="2400" dirty="0"/>
              <a:t> ب</a:t>
            </a:r>
            <a:r>
              <a:rPr lang="ar-DZ" sz="2400" dirty="0"/>
              <a:t>ِ</a:t>
            </a:r>
            <a:r>
              <a:rPr lang="ar-SA" sz="2400" dirty="0"/>
              <a:t>الع</a:t>
            </a:r>
            <a:r>
              <a:rPr lang="ar-DZ" sz="2400" dirty="0"/>
              <a:t>َ</a:t>
            </a:r>
            <a:r>
              <a:rPr lang="ar-SA" sz="2400" dirty="0"/>
              <a:t>لامة</a:t>
            </a:r>
            <a:r>
              <a:rPr lang="ar-DZ" sz="2400" dirty="0"/>
              <a:t> أو المُنتج</a:t>
            </a:r>
            <a:r>
              <a:rPr lang="fr-FR" sz="2400" dirty="0"/>
              <a:t>.</a:t>
            </a:r>
          </a:p>
          <a:p>
            <a:pPr algn="r" rtl="1"/>
            <a:r>
              <a:rPr lang="fr-FR" sz="2400" dirty="0"/>
              <a:t>-2 </a:t>
            </a:r>
            <a:r>
              <a:rPr lang="ar-SA" sz="2400" dirty="0"/>
              <a:t>الخ</a:t>
            </a:r>
            <a:r>
              <a:rPr lang="ar-DZ" sz="2400" dirty="0"/>
              <a:t>ِ</a:t>
            </a:r>
            <a:r>
              <a:rPr lang="ar-SA" sz="2400" dirty="0"/>
              <a:t>برة الت</a:t>
            </a:r>
            <a:r>
              <a:rPr lang="ar-DZ" sz="2400" dirty="0"/>
              <a:t>َّ</a:t>
            </a:r>
            <a:r>
              <a:rPr lang="ar-SA" sz="2400" dirty="0" err="1"/>
              <a:t>سويقية</a:t>
            </a:r>
            <a:r>
              <a:rPr lang="ar-SA" sz="2400" dirty="0"/>
              <a:t> الم</a:t>
            </a:r>
            <a:r>
              <a:rPr lang="ar-DZ" sz="2400" dirty="0"/>
              <a:t>ُّ</a:t>
            </a:r>
            <a:r>
              <a:rPr lang="ar-SA" sz="2400" dirty="0"/>
              <a:t>خص</a:t>
            </a:r>
            <a:r>
              <a:rPr lang="ar-DZ" sz="2400" dirty="0"/>
              <a:t>َّ</a:t>
            </a:r>
            <a:r>
              <a:rPr lang="ar-SA" sz="2400" dirty="0" err="1"/>
              <a:t>صة</a:t>
            </a:r>
            <a:endParaRPr lang="fr-FR" sz="2400" dirty="0"/>
          </a:p>
          <a:p>
            <a:pPr algn="r" rtl="1"/>
            <a:r>
              <a:rPr lang="ar-SA" sz="2400" dirty="0"/>
              <a:t> </a:t>
            </a:r>
            <a:r>
              <a:rPr lang="fr-FR" sz="2400" dirty="0"/>
              <a:t>-3 </a:t>
            </a:r>
            <a:r>
              <a:rPr lang="ar-DZ" sz="2400" dirty="0"/>
              <a:t> </a:t>
            </a:r>
            <a:r>
              <a:rPr lang="ar-SA" sz="2400" dirty="0"/>
              <a:t>م</a:t>
            </a:r>
            <a:r>
              <a:rPr lang="ar-DZ" sz="2400" dirty="0"/>
              <a:t>َ</a:t>
            </a:r>
            <a:r>
              <a:rPr lang="ar-SA" sz="2400" dirty="0"/>
              <a:t>وق</a:t>
            </a:r>
            <a:r>
              <a:rPr lang="ar-DZ" sz="2400" dirty="0"/>
              <a:t>ِ</a:t>
            </a:r>
            <a:r>
              <a:rPr lang="ar-SA" sz="2400" dirty="0"/>
              <a:t>ع الن</a:t>
            </a:r>
            <a:r>
              <a:rPr lang="ar-DZ" sz="2400" dirty="0"/>
              <a:t>َّ</a:t>
            </a:r>
            <a:r>
              <a:rPr lang="ar-SA" sz="2400" dirty="0"/>
              <a:t>شاط أو مجال الأعمال</a:t>
            </a:r>
            <a:endParaRPr lang="fr-FR" sz="2400" dirty="0"/>
          </a:p>
          <a:p>
            <a:pPr algn="r" rtl="1"/>
            <a:r>
              <a:rPr lang="fr-FR" sz="2400" dirty="0"/>
              <a:t>-4 </a:t>
            </a:r>
            <a:r>
              <a:rPr lang="ar-SA" sz="2400" dirty="0"/>
              <a:t>تقديم م</a:t>
            </a:r>
            <a:r>
              <a:rPr lang="ar-DZ" sz="2400" dirty="0"/>
              <a:t>ُ</a:t>
            </a:r>
            <a:r>
              <a:rPr lang="ar-SA" sz="2400" dirty="0"/>
              <a:t>نتج جديد </a:t>
            </a:r>
            <a:endParaRPr lang="fr-FR" sz="2400" dirty="0"/>
          </a:p>
          <a:p>
            <a:pPr algn="ctr"/>
            <a:endParaRPr lang="fr-FR" dirty="0"/>
          </a:p>
        </p:txBody>
      </p:sp>
      <p:sp>
        <p:nvSpPr>
          <p:cNvPr id="21" name="Ellipse 20">
            <a:extLst>
              <a:ext uri="{FF2B5EF4-FFF2-40B4-BE49-F238E27FC236}">
                <a16:creationId xmlns:a16="http://schemas.microsoft.com/office/drawing/2014/main" id="{7AA42FC3-B056-5241-DBF1-6E2BE222E927}"/>
              </a:ext>
            </a:extLst>
          </p:cNvPr>
          <p:cNvSpPr/>
          <p:nvPr/>
        </p:nvSpPr>
        <p:spPr>
          <a:xfrm>
            <a:off x="665801" y="1102132"/>
            <a:ext cx="2114072" cy="1206128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ar-DZ" sz="2000" b="1" dirty="0"/>
          </a:p>
          <a:p>
            <a:pPr algn="ctr"/>
            <a:r>
              <a:rPr lang="ar-SA" sz="2000" b="1" dirty="0"/>
              <a:t>تحليل جوانب القوة</a:t>
            </a:r>
            <a:endParaRPr lang="fr-FR" sz="2000" dirty="0"/>
          </a:p>
          <a:p>
            <a:pPr algn="ctr"/>
            <a:endParaRPr lang="fr-FR" dirty="0"/>
          </a:p>
        </p:txBody>
      </p:sp>
      <p:sp>
        <p:nvSpPr>
          <p:cNvPr id="22" name="Ellipse 21">
            <a:extLst>
              <a:ext uri="{FF2B5EF4-FFF2-40B4-BE49-F238E27FC236}">
                <a16:creationId xmlns:a16="http://schemas.microsoft.com/office/drawing/2014/main" id="{4A7F2124-D3FE-0043-B6D3-D276EDE64FD2}"/>
              </a:ext>
            </a:extLst>
          </p:cNvPr>
          <p:cNvSpPr/>
          <p:nvPr/>
        </p:nvSpPr>
        <p:spPr>
          <a:xfrm>
            <a:off x="9468961" y="1056163"/>
            <a:ext cx="2000702" cy="1206128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2000" b="1" dirty="0"/>
              <a:t>تحليل جوانب الضعف</a:t>
            </a:r>
            <a:endParaRPr lang="fr-FR" sz="2000" dirty="0"/>
          </a:p>
        </p:txBody>
      </p:sp>
      <p:sp>
        <p:nvSpPr>
          <p:cNvPr id="23" name="Ellipse 22">
            <a:extLst>
              <a:ext uri="{FF2B5EF4-FFF2-40B4-BE49-F238E27FC236}">
                <a16:creationId xmlns:a16="http://schemas.microsoft.com/office/drawing/2014/main" id="{7A1C55CD-BB73-7963-3A98-4B3F61A107BF}"/>
              </a:ext>
            </a:extLst>
          </p:cNvPr>
          <p:cNvSpPr/>
          <p:nvPr/>
        </p:nvSpPr>
        <p:spPr>
          <a:xfrm>
            <a:off x="9527564" y="3855384"/>
            <a:ext cx="2114073" cy="1206128"/>
          </a:xfrm>
          <a:prstGeom prst="ellipse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2000" b="1" dirty="0"/>
              <a:t>تحليل الفرص</a:t>
            </a:r>
            <a:endParaRPr lang="fr-FR" sz="2000" dirty="0"/>
          </a:p>
        </p:txBody>
      </p:sp>
      <p:sp>
        <p:nvSpPr>
          <p:cNvPr id="24" name="Ellipse 23">
            <a:extLst>
              <a:ext uri="{FF2B5EF4-FFF2-40B4-BE49-F238E27FC236}">
                <a16:creationId xmlns:a16="http://schemas.microsoft.com/office/drawing/2014/main" id="{7E5A6E59-DABE-1E04-19C6-C78BBB03E768}"/>
              </a:ext>
            </a:extLst>
          </p:cNvPr>
          <p:cNvSpPr/>
          <p:nvPr/>
        </p:nvSpPr>
        <p:spPr>
          <a:xfrm>
            <a:off x="665801" y="3689249"/>
            <a:ext cx="2114073" cy="1206128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ar-SA" sz="2000" b="1" dirty="0"/>
              <a:t>تحليل التهديدات</a:t>
            </a:r>
            <a:endParaRPr lang="fr-FR" sz="2000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9BE53AFC-45B0-9575-15D6-358B1E941AFA}"/>
              </a:ext>
            </a:extLst>
          </p:cNvPr>
          <p:cNvSpPr/>
          <p:nvPr/>
        </p:nvSpPr>
        <p:spPr>
          <a:xfrm>
            <a:off x="3299925" y="3707538"/>
            <a:ext cx="570758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ar-DZ" sz="32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في التسويق </a:t>
            </a:r>
            <a:r>
              <a:rPr lang="fr-FR" sz="32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SWOT</a:t>
            </a:r>
            <a:r>
              <a:rPr lang="ar-DZ" sz="32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تطبيق </a:t>
            </a:r>
            <a:r>
              <a:rPr lang="ar-DZ" sz="32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lexandria" charset="0"/>
              </a:rPr>
              <a:t>تحليل</a:t>
            </a:r>
            <a:r>
              <a:rPr lang="ar-DZ" sz="32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  <a:latin typeface="Alexandria" charset="0"/>
                <a:cs typeface="Alexandria" charset="0"/>
              </a:rPr>
              <a:t> </a:t>
            </a:r>
            <a:r>
              <a:rPr lang="ar-EG" sz="32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نموذج </a:t>
            </a:r>
            <a:endParaRPr lang="fr-FR" sz="32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  <p:sp>
        <p:nvSpPr>
          <p:cNvPr id="29" name="ZoneTexte 28">
            <a:extLst>
              <a:ext uri="{FF2B5EF4-FFF2-40B4-BE49-F238E27FC236}">
                <a16:creationId xmlns:a16="http://schemas.microsoft.com/office/drawing/2014/main" id="{46673A62-DFF8-8862-CA77-71812FF8FB35}"/>
              </a:ext>
            </a:extLst>
          </p:cNvPr>
          <p:cNvSpPr txBox="1"/>
          <p:nvPr/>
        </p:nvSpPr>
        <p:spPr>
          <a:xfrm>
            <a:off x="3693314" y="729793"/>
            <a:ext cx="609771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ar-DZ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تحليل البيئة الداخلية والخارجية في المؤسسة الإعلامية</a:t>
            </a:r>
            <a:endParaRPr lang="ar-DZ" sz="2400" b="1" kern="1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24806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06933"/>
    </mc:Choice>
    <mc:Fallback xmlns="">
      <p:transition advTm="206933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85404D-AB6B-D1C5-9AE8-FAE1478267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437F040-A6F6-29B9-9B19-3212EC0A066F}"/>
              </a:ext>
            </a:extLst>
          </p:cNvPr>
          <p:cNvSpPr txBox="1"/>
          <p:nvPr/>
        </p:nvSpPr>
        <p:spPr>
          <a:xfrm>
            <a:off x="2321838" y="740608"/>
            <a:ext cx="77151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DZ" sz="2800" b="1" dirty="0"/>
              <a:t> </a:t>
            </a:r>
            <a:r>
              <a:rPr lang="fr-FR" sz="2800" b="1" dirty="0"/>
              <a:t> </a:t>
            </a:r>
            <a:r>
              <a:rPr lang="ar-DZ" sz="2800" b="1" dirty="0"/>
              <a:t> على شركة تسلا</a:t>
            </a:r>
            <a:r>
              <a:rPr lang="fr-FR" sz="2800" b="1" dirty="0"/>
              <a:t>SWOT</a:t>
            </a:r>
            <a:r>
              <a:rPr lang="ar-DZ" sz="2800" b="1" dirty="0">
                <a:latin typeface="Alexandria" charset="0"/>
              </a:rPr>
              <a:t>تحليل</a:t>
            </a:r>
            <a:r>
              <a:rPr lang="ar-DZ" sz="2800" b="1" dirty="0">
                <a:latin typeface="Alexandria" charset="0"/>
                <a:cs typeface="Alexandria" charset="0"/>
              </a:rPr>
              <a:t> </a:t>
            </a:r>
            <a:r>
              <a:rPr lang="ar-EG" sz="2800" b="1" dirty="0"/>
              <a:t>نموذج </a:t>
            </a:r>
            <a:endParaRPr lang="fr-FR" sz="2800" b="1" dirty="0"/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0728D660-5F07-7A0A-A8E6-30CB65A4A25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11269" y="104329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7C935B0-32CB-CE58-8C01-EF6CFFDD74B5}"/>
              </a:ext>
            </a:extLst>
          </p:cNvPr>
          <p:cNvSpPr/>
          <p:nvPr/>
        </p:nvSpPr>
        <p:spPr>
          <a:xfrm>
            <a:off x="3274112" y="596781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 : coins arrondis 12">
            <a:extLst>
              <a:ext uri="{FF2B5EF4-FFF2-40B4-BE49-F238E27FC236}">
                <a16:creationId xmlns:a16="http://schemas.microsoft.com/office/drawing/2014/main" id="{2A1E21FB-49E0-1188-3C5A-9B2B64DFB657}"/>
              </a:ext>
            </a:extLst>
          </p:cNvPr>
          <p:cNvSpPr/>
          <p:nvPr/>
        </p:nvSpPr>
        <p:spPr>
          <a:xfrm>
            <a:off x="6719946" y="1765366"/>
            <a:ext cx="5045237" cy="2301178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just" rtl="1"/>
            <a:r>
              <a:rPr lang="ar-DZ" dirty="0"/>
              <a:t> </a:t>
            </a:r>
            <a:r>
              <a:rPr lang="fr-FR" sz="2400" b="1" dirty="0"/>
              <a:t>Strengths</a:t>
            </a:r>
            <a:r>
              <a:rPr lang="ar-DZ" sz="2400" b="1" dirty="0"/>
              <a:t> </a:t>
            </a:r>
            <a:r>
              <a:rPr lang="fr-FR" sz="2400" b="1" dirty="0"/>
              <a:t> </a:t>
            </a:r>
            <a:r>
              <a:rPr lang="ar-EG" sz="2400" b="1" dirty="0"/>
              <a:t>نقاط القوة :</a:t>
            </a:r>
            <a:endParaRPr lang="ar-DZ" b="1" dirty="0"/>
          </a:p>
          <a:p>
            <a:pPr algn="just" rtl="1"/>
            <a:r>
              <a:rPr lang="ar-DZ" b="1" dirty="0"/>
              <a:t>أ</a:t>
            </a:r>
            <a:r>
              <a:rPr lang="ar-SA" sz="1600" b="1" dirty="0"/>
              <a:t>فضل السيارات الكهربائية</a:t>
            </a:r>
            <a:r>
              <a:rPr lang="ar-DZ" sz="1600" b="1" dirty="0"/>
              <a:t>:</a:t>
            </a:r>
            <a:endParaRPr lang="fr-FR" sz="1600" b="1" dirty="0"/>
          </a:p>
          <a:p>
            <a:pPr algn="just" rtl="1"/>
            <a:r>
              <a:rPr lang="ar-SA" dirty="0"/>
              <a:t>ي</a:t>
            </a:r>
            <a:r>
              <a:rPr lang="ar-DZ" dirty="0"/>
              <a:t>ُ</a:t>
            </a:r>
            <a:r>
              <a:rPr lang="ar-SA" dirty="0"/>
              <a:t>مكن لسيارة</a:t>
            </a:r>
            <a:r>
              <a:rPr lang="fr-FR" dirty="0"/>
              <a:t> Tesla Model S </a:t>
            </a:r>
            <a:r>
              <a:rPr lang="ar-SA" dirty="0"/>
              <a:t>الس</a:t>
            </a:r>
            <a:r>
              <a:rPr lang="ar-DZ" dirty="0"/>
              <a:t>َّ</a:t>
            </a:r>
            <a:r>
              <a:rPr lang="ar-SA" dirty="0"/>
              <a:t>فر ل</a:t>
            </a:r>
            <a:r>
              <a:rPr lang="ar-DZ" dirty="0"/>
              <a:t>ِ</a:t>
            </a:r>
            <a:r>
              <a:rPr lang="ar-SA" dirty="0"/>
              <a:t>م</a:t>
            </a:r>
            <a:r>
              <a:rPr lang="ar-DZ" dirty="0"/>
              <a:t>َ</a:t>
            </a:r>
            <a:r>
              <a:rPr lang="ar-SA" dirty="0"/>
              <a:t>سافة ت</a:t>
            </a:r>
            <a:r>
              <a:rPr lang="ar-DZ" dirty="0"/>
              <a:t>َ</a:t>
            </a:r>
            <a:r>
              <a:rPr lang="ar-SA" dirty="0"/>
              <a:t>ص</a:t>
            </a:r>
            <a:r>
              <a:rPr lang="ar-DZ" dirty="0"/>
              <a:t>ِ</a:t>
            </a:r>
            <a:r>
              <a:rPr lang="ar-SA" dirty="0"/>
              <a:t>ل إلى 600 كيلومتر ب</a:t>
            </a:r>
            <a:r>
              <a:rPr lang="ar-DZ" dirty="0"/>
              <a:t>ِ</a:t>
            </a:r>
            <a:r>
              <a:rPr lang="ar-SA" dirty="0"/>
              <a:t>شحنة ب</a:t>
            </a:r>
            <a:r>
              <a:rPr lang="ar-DZ" dirty="0"/>
              <a:t>َ</a:t>
            </a:r>
            <a:r>
              <a:rPr lang="ar-SA" dirty="0" err="1"/>
              <a:t>طارية</a:t>
            </a:r>
            <a:r>
              <a:rPr lang="ar-SA" dirty="0"/>
              <a:t> واحدة. </a:t>
            </a:r>
            <a:endParaRPr lang="fr-FR" dirty="0"/>
          </a:p>
          <a:p>
            <a:pPr algn="just" rtl="1"/>
            <a:r>
              <a:rPr lang="ar-SA" sz="1600" b="1" dirty="0"/>
              <a:t>شركة مبتكرة</a:t>
            </a:r>
            <a:r>
              <a:rPr lang="ar-DZ" sz="1600" b="1" dirty="0"/>
              <a:t>:</a:t>
            </a:r>
            <a:endParaRPr lang="fr-FR" sz="1600" b="1" dirty="0"/>
          </a:p>
          <a:p>
            <a:pPr algn="just" rtl="1"/>
            <a:r>
              <a:rPr lang="ar-SA" sz="1600" b="1" dirty="0"/>
              <a:t>. </a:t>
            </a:r>
            <a:r>
              <a:rPr lang="ar-SA" dirty="0"/>
              <a:t>تمتلك تسلا أول سيارة رياضية كهربائية بالكامل وشبه شاحنة.</a:t>
            </a:r>
            <a:endParaRPr lang="fr-FR" dirty="0"/>
          </a:p>
          <a:p>
            <a:pPr algn="just" rtl="1"/>
            <a:r>
              <a:rPr lang="ar-SA" b="1" dirty="0"/>
              <a:t>الم</a:t>
            </a:r>
            <a:r>
              <a:rPr lang="ar-DZ" b="1" dirty="0"/>
              <a:t>ُ</a:t>
            </a:r>
            <a:r>
              <a:rPr lang="ar-SA" b="1" dirty="0"/>
              <a:t>س</a:t>
            </a:r>
            <a:r>
              <a:rPr lang="ar-DZ" b="1" dirty="0"/>
              <a:t>َ</a:t>
            </a:r>
            <a:r>
              <a:rPr lang="ar-SA" b="1" dirty="0"/>
              <a:t>ي</a:t>
            </a:r>
            <a:r>
              <a:rPr lang="ar-DZ" b="1" dirty="0"/>
              <a:t>ْ</a:t>
            </a:r>
            <a:r>
              <a:rPr lang="ar-SA" b="1" dirty="0"/>
              <a:t>ط</a:t>
            </a:r>
            <a:r>
              <a:rPr lang="ar-DZ" b="1" dirty="0"/>
              <a:t>ِ</a:t>
            </a:r>
            <a:r>
              <a:rPr lang="ar-SA" b="1" dirty="0"/>
              <a:t>ر على الس</a:t>
            </a:r>
            <a:r>
              <a:rPr lang="ar-DZ" b="1" dirty="0"/>
              <a:t>ُّ</a:t>
            </a:r>
            <a:r>
              <a:rPr lang="ar-SA" b="1" dirty="0"/>
              <a:t>وق</a:t>
            </a:r>
            <a:r>
              <a:rPr lang="ar-DZ" b="1" dirty="0"/>
              <a:t>:</a:t>
            </a:r>
            <a:endParaRPr lang="fr-FR" b="1" dirty="0"/>
          </a:p>
          <a:p>
            <a:pPr algn="just" rtl="1"/>
            <a:r>
              <a:rPr lang="ar-SA" dirty="0"/>
              <a:t>ت</a:t>
            </a:r>
            <a:r>
              <a:rPr lang="ar-DZ" dirty="0"/>
              <a:t>ُ</a:t>
            </a:r>
            <a:r>
              <a:rPr lang="ar-SA" dirty="0"/>
              <a:t>ه</a:t>
            </a:r>
            <a:r>
              <a:rPr lang="ar-DZ" dirty="0"/>
              <a:t>َ</a:t>
            </a:r>
            <a:r>
              <a:rPr lang="ar-SA" dirty="0"/>
              <a:t>ي</a:t>
            </a:r>
            <a:r>
              <a:rPr lang="ar-DZ" dirty="0"/>
              <a:t>ْ</a:t>
            </a:r>
            <a:r>
              <a:rPr lang="ar-SA" dirty="0"/>
              <a:t>م</a:t>
            </a:r>
            <a:r>
              <a:rPr lang="ar-DZ" dirty="0"/>
              <a:t>ِ</a:t>
            </a:r>
            <a:r>
              <a:rPr lang="ar-SA" dirty="0"/>
              <a:t>ن شركة ت</a:t>
            </a:r>
            <a:r>
              <a:rPr lang="ar-DZ" dirty="0"/>
              <a:t>ِسْلا</a:t>
            </a:r>
            <a:r>
              <a:rPr lang="ar-SA" dirty="0"/>
              <a:t> على الولايات المتحدة من حيث السيارات الكهربائية.</a:t>
            </a:r>
            <a:r>
              <a:rPr lang="fr-FR" dirty="0"/>
              <a:t>.</a:t>
            </a:r>
            <a:endParaRPr lang="ar-DZ" dirty="0"/>
          </a:p>
          <a:p>
            <a:pPr algn="just" rtl="1"/>
            <a:endParaRPr lang="fr-FR" sz="1600" b="1" dirty="0"/>
          </a:p>
          <a:p>
            <a:pPr algn="just" rtl="1"/>
            <a:endParaRPr lang="fr-FR" sz="2400" b="1" dirty="0"/>
          </a:p>
        </p:txBody>
      </p:sp>
      <p:sp>
        <p:nvSpPr>
          <p:cNvPr id="14" name="Rectangle : coins arrondis 13">
            <a:extLst>
              <a:ext uri="{FF2B5EF4-FFF2-40B4-BE49-F238E27FC236}">
                <a16:creationId xmlns:a16="http://schemas.microsoft.com/office/drawing/2014/main" id="{B43192AF-E4A1-A207-FC3B-71A34A3CA313}"/>
              </a:ext>
            </a:extLst>
          </p:cNvPr>
          <p:cNvSpPr/>
          <p:nvPr/>
        </p:nvSpPr>
        <p:spPr>
          <a:xfrm>
            <a:off x="6487931" y="4411016"/>
            <a:ext cx="5284470" cy="2301178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just" rtl="1"/>
            <a:r>
              <a:rPr lang="ar-DZ" b="1" dirty="0"/>
              <a:t> </a:t>
            </a:r>
            <a:r>
              <a:rPr lang="fr-FR" sz="2400" b="1" dirty="0"/>
              <a:t>Opportunities</a:t>
            </a:r>
            <a:r>
              <a:rPr lang="ar-DZ" sz="2400" b="1" dirty="0"/>
              <a:t> </a:t>
            </a:r>
            <a:r>
              <a:rPr lang="fr-FR" sz="2400" b="1" dirty="0"/>
              <a:t> </a:t>
            </a:r>
            <a:r>
              <a:rPr lang="ar-EG" sz="2400" b="1" dirty="0"/>
              <a:t>الفرص </a:t>
            </a:r>
            <a:r>
              <a:rPr lang="ar-DZ" sz="2400" b="1" dirty="0"/>
              <a:t>:</a:t>
            </a:r>
          </a:p>
          <a:p>
            <a:pPr algn="just" rtl="1"/>
            <a:endParaRPr lang="ar-DZ" sz="2400" b="1" dirty="0"/>
          </a:p>
          <a:p>
            <a:pPr algn="r" rtl="1"/>
            <a:r>
              <a:rPr lang="ar-SA" b="1" dirty="0"/>
              <a:t>سيارات أ</a:t>
            </a:r>
            <a:r>
              <a:rPr lang="ar-DZ" b="1" dirty="0"/>
              <a:t>َ</a:t>
            </a:r>
            <a:r>
              <a:rPr lang="ar-SA" b="1" dirty="0"/>
              <a:t>ق</a:t>
            </a:r>
            <a:r>
              <a:rPr lang="ar-DZ" b="1" dirty="0"/>
              <a:t>َ</a:t>
            </a:r>
            <a:r>
              <a:rPr lang="ar-SA" b="1" dirty="0"/>
              <a:t>ل ت</a:t>
            </a:r>
            <a:r>
              <a:rPr lang="ar-DZ" b="1" dirty="0"/>
              <a:t>َ</a:t>
            </a:r>
            <a:r>
              <a:rPr lang="ar-SA" b="1" dirty="0"/>
              <a:t>ك</a:t>
            </a:r>
            <a:r>
              <a:rPr lang="ar-DZ" b="1" dirty="0"/>
              <a:t>ْ</a:t>
            </a:r>
            <a:r>
              <a:rPr lang="ar-SA" b="1" dirty="0"/>
              <a:t>لفة</a:t>
            </a:r>
            <a:endParaRPr lang="fr-FR" dirty="0"/>
          </a:p>
          <a:p>
            <a:pPr algn="r" rtl="1"/>
            <a:r>
              <a:rPr lang="ar-SA" dirty="0"/>
              <a:t>م</a:t>
            </a:r>
            <a:r>
              <a:rPr lang="ar-DZ" dirty="0"/>
              <a:t>ِ</a:t>
            </a:r>
            <a:r>
              <a:rPr lang="ar-SA" dirty="0"/>
              <a:t>ن</a:t>
            </a:r>
            <a:r>
              <a:rPr lang="ar-DZ" dirty="0"/>
              <a:t>ْ</a:t>
            </a:r>
            <a:r>
              <a:rPr lang="ar-SA" dirty="0"/>
              <a:t> أفضل الف</a:t>
            </a:r>
            <a:r>
              <a:rPr lang="ar-DZ" dirty="0"/>
              <a:t>ُ</a:t>
            </a:r>
            <a:r>
              <a:rPr lang="ar-SA" dirty="0"/>
              <a:t>رص لتطويرها ت</a:t>
            </a:r>
            <a:r>
              <a:rPr lang="ar-DZ" dirty="0"/>
              <a:t>َ</a:t>
            </a:r>
            <a:r>
              <a:rPr lang="ar-SA" dirty="0"/>
              <a:t>ق</a:t>
            </a:r>
            <a:r>
              <a:rPr lang="ar-DZ" dirty="0"/>
              <a:t>ْ</a:t>
            </a:r>
            <a:r>
              <a:rPr lang="ar-SA" dirty="0"/>
              <a:t>ل</a:t>
            </a:r>
            <a:r>
              <a:rPr lang="ar-DZ" dirty="0"/>
              <a:t>ِ</a:t>
            </a:r>
            <a:r>
              <a:rPr lang="ar-SA" dirty="0"/>
              <a:t>يل ق</a:t>
            </a:r>
            <a:r>
              <a:rPr lang="ar-DZ" dirty="0"/>
              <a:t>ِ</a:t>
            </a:r>
            <a:r>
              <a:rPr lang="ar-SA" dirty="0"/>
              <a:t>يمة سياراتها الإلكترونية</a:t>
            </a:r>
            <a:r>
              <a:rPr lang="ar-DZ" dirty="0"/>
              <a:t>.</a:t>
            </a:r>
            <a:endParaRPr lang="fr-FR" dirty="0"/>
          </a:p>
          <a:p>
            <a:pPr algn="r" rtl="1"/>
            <a:r>
              <a:rPr lang="ar-SA" b="1" dirty="0"/>
              <a:t>مركبات ص</a:t>
            </a:r>
            <a:r>
              <a:rPr lang="ar-DZ" b="1" dirty="0"/>
              <a:t>َ</a:t>
            </a:r>
            <a:r>
              <a:rPr lang="ar-SA" b="1" dirty="0"/>
              <a:t>د</a:t>
            </a:r>
            <a:r>
              <a:rPr lang="ar-DZ" b="1" dirty="0"/>
              <a:t>ِ</a:t>
            </a:r>
            <a:r>
              <a:rPr lang="ar-SA" b="1" dirty="0" err="1"/>
              <a:t>يقة</a:t>
            </a:r>
            <a:r>
              <a:rPr lang="ar-SA" b="1" dirty="0"/>
              <a:t> للبيئة</a:t>
            </a:r>
            <a:endParaRPr lang="fr-FR" dirty="0"/>
          </a:p>
          <a:p>
            <a:pPr algn="r" rtl="1"/>
            <a:r>
              <a:rPr lang="ar-SA" dirty="0"/>
              <a:t>فض</a:t>
            </a:r>
            <a:r>
              <a:rPr lang="ar-DZ" dirty="0"/>
              <a:t>َّ</a:t>
            </a:r>
            <a:r>
              <a:rPr lang="ar-SA" dirty="0"/>
              <a:t>ل الم</a:t>
            </a:r>
            <a:r>
              <a:rPr lang="ar-DZ" dirty="0"/>
              <a:t>ٌ</a:t>
            </a:r>
            <a:r>
              <a:rPr lang="ar-SA" dirty="0"/>
              <a:t>ستهلكون </a:t>
            </a:r>
            <a:r>
              <a:rPr lang="ar-DZ" dirty="0"/>
              <a:t>إِ</a:t>
            </a:r>
            <a:r>
              <a:rPr lang="ar-SA" dirty="0" err="1"/>
              <a:t>ستخدام</a:t>
            </a:r>
            <a:r>
              <a:rPr lang="ar-SA" dirty="0"/>
              <a:t> الم</a:t>
            </a:r>
            <a:r>
              <a:rPr lang="ar-DZ" dirty="0"/>
              <a:t>َ</a:t>
            </a:r>
            <a:r>
              <a:rPr lang="ar-SA" dirty="0"/>
              <a:t>ر</a:t>
            </a:r>
            <a:r>
              <a:rPr lang="ar-DZ" dirty="0"/>
              <a:t>ْ</a:t>
            </a:r>
            <a:r>
              <a:rPr lang="ar-SA" dirty="0"/>
              <a:t>كبات الإلكترونية ل</a:t>
            </a:r>
            <a:r>
              <a:rPr lang="ar-DZ" dirty="0"/>
              <a:t>ِ</a:t>
            </a:r>
            <a:r>
              <a:rPr lang="ar-SA" dirty="0"/>
              <a:t>تقليل </a:t>
            </a:r>
            <a:r>
              <a:rPr lang="ar-DZ" dirty="0"/>
              <a:t>إِ</a:t>
            </a:r>
            <a:r>
              <a:rPr lang="ar-SA" dirty="0" err="1"/>
              <a:t>ستخدام</a:t>
            </a:r>
            <a:r>
              <a:rPr lang="ar-SA" dirty="0"/>
              <a:t> ال</a:t>
            </a:r>
            <a:r>
              <a:rPr lang="ar-DZ" dirty="0"/>
              <a:t>ِ</a:t>
            </a:r>
            <a:r>
              <a:rPr lang="ar-SA" dirty="0"/>
              <a:t>بنزين</a:t>
            </a:r>
            <a:r>
              <a:rPr lang="fr-FR" dirty="0"/>
              <a:t>.</a:t>
            </a:r>
          </a:p>
          <a:p>
            <a:pPr algn="r" rtl="1"/>
            <a:r>
              <a:rPr lang="ar-DZ" b="1" dirty="0"/>
              <a:t>إِ</a:t>
            </a:r>
            <a:r>
              <a:rPr lang="ar-SA" b="1" dirty="0" err="1"/>
              <a:t>رتفاع</a:t>
            </a:r>
            <a:r>
              <a:rPr lang="ar-SA" b="1" dirty="0"/>
              <a:t> ت</a:t>
            </a:r>
            <a:r>
              <a:rPr lang="ar-DZ" b="1" dirty="0"/>
              <a:t>َ</a:t>
            </a:r>
            <a:r>
              <a:rPr lang="ar-SA" b="1" dirty="0"/>
              <a:t>ن</a:t>
            </a:r>
            <a:r>
              <a:rPr lang="ar-DZ" b="1" dirty="0"/>
              <a:t>ْ</a:t>
            </a:r>
            <a:r>
              <a:rPr lang="ar-SA" b="1" dirty="0"/>
              <a:t>و</a:t>
            </a:r>
            <a:r>
              <a:rPr lang="ar-DZ" b="1" dirty="0"/>
              <a:t>ِ</a:t>
            </a:r>
            <a:r>
              <a:rPr lang="ar-SA" b="1" dirty="0" err="1"/>
              <a:t>يع</a:t>
            </a:r>
            <a:r>
              <a:rPr lang="ar-SA" b="1" dirty="0"/>
              <a:t> الأعمال</a:t>
            </a:r>
            <a:endParaRPr lang="fr-FR" dirty="0"/>
          </a:p>
          <a:p>
            <a:pPr algn="r" rtl="1"/>
            <a:r>
              <a:rPr lang="ar-SA" dirty="0">
                <a:solidFill>
                  <a:schemeClr val="tx1"/>
                </a:solidFill>
              </a:rPr>
              <a:t>ف</a:t>
            </a:r>
            <a:r>
              <a:rPr lang="ar-DZ" dirty="0">
                <a:solidFill>
                  <a:schemeClr val="tx1"/>
                </a:solidFill>
              </a:rPr>
              <a:t>ُ</a:t>
            </a:r>
            <a:r>
              <a:rPr lang="ar-SA" dirty="0" err="1">
                <a:solidFill>
                  <a:schemeClr val="tx1"/>
                </a:solidFill>
              </a:rPr>
              <a:t>رصة</a:t>
            </a:r>
            <a:r>
              <a:rPr lang="ar-SA" dirty="0">
                <a:solidFill>
                  <a:schemeClr val="tx1"/>
                </a:solidFill>
              </a:rPr>
              <a:t> أخرى ل</a:t>
            </a:r>
            <a:r>
              <a:rPr lang="ar-DZ" dirty="0">
                <a:solidFill>
                  <a:schemeClr val="tx1"/>
                </a:solidFill>
              </a:rPr>
              <a:t>ِ</a:t>
            </a:r>
            <a:r>
              <a:rPr lang="ar-SA" dirty="0">
                <a:solidFill>
                  <a:schemeClr val="tx1"/>
                </a:solidFill>
              </a:rPr>
              <a:t>تسلا في</a:t>
            </a:r>
            <a:r>
              <a:rPr lang="fr-FR" dirty="0">
                <a:solidFill>
                  <a:schemeClr val="tx1"/>
                </a:solidFill>
              </a:rPr>
              <a:t> </a:t>
            </a:r>
            <a:r>
              <a:rPr lang="ar-SA" dirty="0">
                <a:solidFill>
                  <a:schemeClr val="tx1"/>
                </a:solidFill>
              </a:rPr>
              <a:t>تزايد ت</a:t>
            </a:r>
            <a:r>
              <a:rPr lang="ar-DZ" dirty="0">
                <a:solidFill>
                  <a:schemeClr val="tx1"/>
                </a:solidFill>
              </a:rPr>
              <a:t>َ</a:t>
            </a:r>
            <a:r>
              <a:rPr lang="ar-SA" dirty="0">
                <a:solidFill>
                  <a:schemeClr val="tx1"/>
                </a:solidFill>
              </a:rPr>
              <a:t>ن</a:t>
            </a:r>
            <a:r>
              <a:rPr lang="ar-DZ" dirty="0">
                <a:solidFill>
                  <a:schemeClr val="tx1"/>
                </a:solidFill>
              </a:rPr>
              <a:t>ْ</a:t>
            </a:r>
            <a:r>
              <a:rPr lang="ar-SA" dirty="0">
                <a:solidFill>
                  <a:schemeClr val="tx1"/>
                </a:solidFill>
              </a:rPr>
              <a:t>ويع الأعمال.</a:t>
            </a:r>
            <a:endParaRPr lang="fr-FR" dirty="0">
              <a:solidFill>
                <a:schemeClr val="tx1"/>
              </a:solidFill>
            </a:endParaRPr>
          </a:p>
          <a:p>
            <a:pPr algn="just" rtl="1"/>
            <a:endParaRPr lang="ar-DZ" sz="2400" b="1" dirty="0"/>
          </a:p>
        </p:txBody>
      </p:sp>
      <p:sp>
        <p:nvSpPr>
          <p:cNvPr id="15" name="Rectangle : coins arrondis 14">
            <a:extLst>
              <a:ext uri="{FF2B5EF4-FFF2-40B4-BE49-F238E27FC236}">
                <a16:creationId xmlns:a16="http://schemas.microsoft.com/office/drawing/2014/main" id="{92973216-19FE-D5B3-B7A5-C4BE148FB764}"/>
              </a:ext>
            </a:extLst>
          </p:cNvPr>
          <p:cNvSpPr/>
          <p:nvPr/>
        </p:nvSpPr>
        <p:spPr>
          <a:xfrm>
            <a:off x="369870" y="1834241"/>
            <a:ext cx="4643921" cy="2267845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just" rtl="1"/>
            <a:r>
              <a:rPr lang="fr-FR" sz="2400" b="1" dirty="0" err="1"/>
              <a:t>Weaknesses</a:t>
            </a:r>
            <a:r>
              <a:rPr lang="fr-FR" sz="2400" b="1" dirty="0"/>
              <a:t>  </a:t>
            </a:r>
            <a:r>
              <a:rPr lang="ar-DZ" sz="2400" b="1" dirty="0"/>
              <a:t> </a:t>
            </a:r>
            <a:r>
              <a:rPr lang="ar-SA" sz="2400" b="1" dirty="0"/>
              <a:t>نقاط الضعف </a:t>
            </a:r>
            <a:r>
              <a:rPr lang="fr-FR" sz="2400" b="1" dirty="0"/>
              <a:t>:</a:t>
            </a:r>
            <a:endParaRPr lang="ar-DZ" sz="2400" b="1" dirty="0"/>
          </a:p>
          <a:p>
            <a:pPr algn="just" rtl="1"/>
            <a:endParaRPr lang="ar-DZ" b="1" dirty="0"/>
          </a:p>
          <a:p>
            <a:pPr algn="r" rtl="1"/>
            <a:r>
              <a:rPr lang="ar-SA" b="1" dirty="0"/>
              <a:t>ن</a:t>
            </a:r>
            <a:r>
              <a:rPr lang="ar-DZ" b="1" dirty="0"/>
              <a:t>ُ</a:t>
            </a:r>
            <a:r>
              <a:rPr lang="ar-SA" b="1" dirty="0"/>
              <a:t>قص البطارية:</a:t>
            </a:r>
            <a:endParaRPr lang="fr-FR" dirty="0"/>
          </a:p>
          <a:p>
            <a:pPr algn="r" rtl="1"/>
            <a:r>
              <a:rPr lang="ar-DZ" dirty="0"/>
              <a:t>تعاني </a:t>
            </a:r>
            <a:r>
              <a:rPr lang="ar-SA" dirty="0"/>
              <a:t>نقصًا في إ</a:t>
            </a:r>
            <a:r>
              <a:rPr lang="ar-DZ" dirty="0"/>
              <a:t>ِ</a:t>
            </a:r>
            <a:r>
              <a:rPr lang="ar-SA" dirty="0"/>
              <a:t>مدادات الب</a:t>
            </a:r>
            <a:r>
              <a:rPr lang="ar-DZ" dirty="0"/>
              <a:t>َ</a:t>
            </a:r>
            <a:r>
              <a:rPr lang="ar-SA" dirty="0"/>
              <a:t>ط</a:t>
            </a:r>
            <a:r>
              <a:rPr lang="ar-DZ" dirty="0"/>
              <a:t>َّ</a:t>
            </a:r>
            <a:r>
              <a:rPr lang="ar-SA" dirty="0" err="1"/>
              <a:t>اريات</a:t>
            </a:r>
            <a:r>
              <a:rPr lang="ar-SA" dirty="0"/>
              <a:t>.</a:t>
            </a:r>
            <a:endParaRPr lang="fr-FR" dirty="0"/>
          </a:p>
          <a:p>
            <a:pPr algn="r" rtl="1"/>
            <a:r>
              <a:rPr lang="ar-SA" b="1" dirty="0"/>
              <a:t>ن</a:t>
            </a:r>
            <a:r>
              <a:rPr lang="ar-DZ" b="1" dirty="0"/>
              <a:t>ُ</a:t>
            </a:r>
            <a:r>
              <a:rPr lang="ar-SA" b="1" dirty="0"/>
              <a:t>قص الإنتاج بكميات كبيرة</a:t>
            </a:r>
            <a:endParaRPr lang="fr-FR" dirty="0"/>
          </a:p>
          <a:p>
            <a:pPr algn="r" rtl="1"/>
            <a:r>
              <a:rPr lang="ar-SA" dirty="0"/>
              <a:t>لم ت</a:t>
            </a:r>
            <a:r>
              <a:rPr lang="ar-DZ" dirty="0"/>
              <a:t>ُ</a:t>
            </a:r>
            <a:r>
              <a:rPr lang="ar-SA" dirty="0"/>
              <a:t>نتج ت</a:t>
            </a:r>
            <a:r>
              <a:rPr lang="ar-DZ" dirty="0"/>
              <a:t>ِ</a:t>
            </a:r>
            <a:r>
              <a:rPr lang="ar-SA" dirty="0"/>
              <a:t>سلا ب</a:t>
            </a:r>
            <a:r>
              <a:rPr lang="ar-DZ" dirty="0"/>
              <a:t>َ</a:t>
            </a:r>
            <a:r>
              <a:rPr lang="ar-SA" dirty="0"/>
              <a:t>ع</a:t>
            </a:r>
            <a:r>
              <a:rPr lang="ar-DZ" dirty="0"/>
              <a:t>ْ</a:t>
            </a:r>
            <a:r>
              <a:rPr lang="ar-SA" dirty="0"/>
              <a:t>د</a:t>
            </a:r>
            <a:r>
              <a:rPr lang="ar-DZ" dirty="0"/>
              <a:t>،</a:t>
            </a:r>
            <a:r>
              <a:rPr lang="ar-SA" dirty="0"/>
              <a:t> العديد من السيارات ب</a:t>
            </a:r>
            <a:r>
              <a:rPr lang="ar-DZ" dirty="0"/>
              <a:t>ِ</a:t>
            </a:r>
            <a:r>
              <a:rPr lang="ar-SA" dirty="0"/>
              <a:t>ن</a:t>
            </a:r>
            <a:r>
              <a:rPr lang="ar-DZ" dirty="0"/>
              <a:t>َ</a:t>
            </a:r>
            <a:r>
              <a:rPr lang="ar-SA" dirty="0" err="1"/>
              <a:t>ماذج</a:t>
            </a:r>
            <a:r>
              <a:rPr lang="ar-SA" dirty="0"/>
              <a:t> مختلفة</a:t>
            </a:r>
            <a:r>
              <a:rPr lang="fr-FR" dirty="0"/>
              <a:t>.</a:t>
            </a:r>
          </a:p>
          <a:p>
            <a:pPr algn="r" rtl="1"/>
            <a:r>
              <a:rPr lang="ar-SA" b="1" dirty="0"/>
              <a:t>م</a:t>
            </a:r>
            <a:r>
              <a:rPr lang="ar-DZ" b="1" dirty="0"/>
              <a:t>َ</a:t>
            </a:r>
            <a:r>
              <a:rPr lang="ar-SA" b="1" dirty="0"/>
              <a:t>ر</a:t>
            </a:r>
            <a:r>
              <a:rPr lang="ar-DZ" b="1" dirty="0"/>
              <a:t>ْ</a:t>
            </a:r>
            <a:r>
              <a:rPr lang="ar-SA" b="1" dirty="0"/>
              <a:t>ك</a:t>
            </a:r>
            <a:r>
              <a:rPr lang="ar-DZ" b="1" dirty="0"/>
              <a:t>َ</a:t>
            </a:r>
            <a:r>
              <a:rPr lang="ar-SA" b="1" dirty="0"/>
              <a:t>ب</a:t>
            </a:r>
            <a:r>
              <a:rPr lang="ar-DZ" b="1" dirty="0"/>
              <a:t>َ</a:t>
            </a:r>
            <a:r>
              <a:rPr lang="ar-SA" b="1" dirty="0"/>
              <a:t>ات ب</a:t>
            </a:r>
            <a:r>
              <a:rPr lang="ar-DZ" b="1" dirty="0"/>
              <a:t>َ</a:t>
            </a:r>
            <a:r>
              <a:rPr lang="ar-SA" b="1" dirty="0"/>
              <a:t>اه</a:t>
            </a:r>
            <a:r>
              <a:rPr lang="ar-DZ" b="1" dirty="0"/>
              <a:t>ِ</a:t>
            </a:r>
            <a:r>
              <a:rPr lang="ar-SA" b="1" dirty="0" err="1"/>
              <a:t>ظة</a:t>
            </a:r>
            <a:r>
              <a:rPr lang="ar-SA" b="1" dirty="0"/>
              <a:t> الثمن</a:t>
            </a:r>
            <a:endParaRPr lang="fr-FR" dirty="0"/>
          </a:p>
          <a:p>
            <a:pPr algn="r" rtl="1"/>
            <a:r>
              <a:rPr lang="ar-DZ" dirty="0"/>
              <a:t>إِ</a:t>
            </a:r>
            <a:r>
              <a:rPr lang="ar-SA" dirty="0" err="1"/>
              <a:t>رتفاع</a:t>
            </a:r>
            <a:r>
              <a:rPr lang="ar-SA" dirty="0"/>
              <a:t> أسعار م</a:t>
            </a:r>
            <a:r>
              <a:rPr lang="ar-DZ" dirty="0"/>
              <a:t>ُ</a:t>
            </a:r>
            <a:r>
              <a:rPr lang="ar-SA" dirty="0" err="1"/>
              <a:t>نتجاتها</a:t>
            </a:r>
            <a:r>
              <a:rPr lang="ar-SA" dirty="0"/>
              <a:t>، </a:t>
            </a:r>
            <a:r>
              <a:rPr lang="ar-DZ" dirty="0"/>
              <a:t>ف</a:t>
            </a:r>
            <a:r>
              <a:rPr lang="ar-SA" dirty="0"/>
              <a:t>الق</a:t>
            </a:r>
            <a:r>
              <a:rPr lang="ar-DZ" dirty="0"/>
              <a:t>َ</a:t>
            </a:r>
            <a:r>
              <a:rPr lang="ar-SA" dirty="0"/>
              <a:t>ليل من المستهلكين يستطيعون تحم</a:t>
            </a:r>
            <a:r>
              <a:rPr lang="ar-DZ" dirty="0"/>
              <a:t>ُّ</a:t>
            </a:r>
            <a:r>
              <a:rPr lang="ar-SA" dirty="0"/>
              <a:t>ل</a:t>
            </a:r>
            <a:r>
              <a:rPr lang="ar-DZ" dirty="0"/>
              <a:t>َ</a:t>
            </a:r>
            <a:r>
              <a:rPr lang="ar-SA" dirty="0"/>
              <a:t> تك</a:t>
            </a:r>
            <a:r>
              <a:rPr lang="ar-DZ" dirty="0"/>
              <a:t>ََ</a:t>
            </a:r>
            <a:r>
              <a:rPr lang="ar-SA" dirty="0"/>
              <a:t>اليفها. </a:t>
            </a:r>
            <a:endParaRPr lang="ar-DZ" dirty="0"/>
          </a:p>
          <a:p>
            <a:pPr lvl="0" algn="just" rtl="1"/>
            <a:endParaRPr lang="ar-DZ" dirty="0"/>
          </a:p>
          <a:p>
            <a:pPr lvl="0" algn="just" rtl="1"/>
            <a:endParaRPr lang="fr-FR" dirty="0"/>
          </a:p>
        </p:txBody>
      </p:sp>
      <p:sp>
        <p:nvSpPr>
          <p:cNvPr id="16" name="Rectangle : coins arrondis 15">
            <a:extLst>
              <a:ext uri="{FF2B5EF4-FFF2-40B4-BE49-F238E27FC236}">
                <a16:creationId xmlns:a16="http://schemas.microsoft.com/office/drawing/2014/main" id="{756A0FC1-A76A-A456-8B83-9EC3112542E6}"/>
              </a:ext>
            </a:extLst>
          </p:cNvPr>
          <p:cNvSpPr/>
          <p:nvPr/>
        </p:nvSpPr>
        <p:spPr>
          <a:xfrm>
            <a:off x="542213" y="4499742"/>
            <a:ext cx="4718157" cy="221245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just" rtl="1"/>
            <a:r>
              <a:rPr lang="fr-FR" b="1" dirty="0"/>
              <a:t> </a:t>
            </a:r>
            <a:r>
              <a:rPr lang="ar-DZ" b="1" dirty="0"/>
              <a:t>     </a:t>
            </a:r>
            <a:r>
              <a:rPr lang="fr-FR" sz="2400" b="1" dirty="0" err="1"/>
              <a:t>Threats</a:t>
            </a:r>
            <a:r>
              <a:rPr lang="fr-FR" sz="2400" b="1" dirty="0"/>
              <a:t>  </a:t>
            </a:r>
            <a:r>
              <a:rPr lang="ar-DZ" sz="2400" b="1" dirty="0"/>
              <a:t>  </a:t>
            </a:r>
            <a:r>
              <a:rPr lang="ar-EG" sz="2400" b="1" dirty="0"/>
              <a:t>التهديدات</a:t>
            </a:r>
            <a:r>
              <a:rPr lang="ar-DZ" sz="2400" b="1" dirty="0"/>
              <a:t>:</a:t>
            </a:r>
          </a:p>
          <a:p>
            <a:pPr algn="just" rtl="1"/>
            <a:endParaRPr lang="ar-DZ" b="1" dirty="0"/>
          </a:p>
          <a:p>
            <a:pPr algn="r" rtl="1"/>
            <a:r>
              <a:rPr lang="ar-SA" b="1" dirty="0"/>
              <a:t>م</a:t>
            </a:r>
            <a:r>
              <a:rPr lang="ar-DZ" b="1" dirty="0"/>
              <a:t>ُ</a:t>
            </a:r>
            <a:r>
              <a:rPr lang="ar-SA" b="1" dirty="0" err="1"/>
              <a:t>نافسة</a:t>
            </a:r>
            <a:r>
              <a:rPr lang="ar-SA" b="1" dirty="0"/>
              <a:t> واسعة الن</a:t>
            </a:r>
            <a:r>
              <a:rPr lang="ar-DZ" b="1" dirty="0"/>
              <a:t>ِّ</a:t>
            </a:r>
            <a:r>
              <a:rPr lang="ar-SA" b="1" dirty="0"/>
              <a:t>طاق</a:t>
            </a:r>
            <a:endParaRPr lang="fr-FR" dirty="0"/>
          </a:p>
          <a:p>
            <a:pPr algn="r" rtl="1"/>
            <a:r>
              <a:rPr lang="ar-SA" dirty="0"/>
              <a:t>و</a:t>
            </a:r>
            <a:r>
              <a:rPr lang="ar-DZ" dirty="0"/>
              <a:t>ُ</a:t>
            </a:r>
            <a:r>
              <a:rPr lang="ar-SA" dirty="0"/>
              <a:t>ج</a:t>
            </a:r>
            <a:r>
              <a:rPr lang="ar-DZ" dirty="0"/>
              <a:t>ُ</a:t>
            </a:r>
            <a:r>
              <a:rPr lang="ar-SA" dirty="0"/>
              <a:t>ود م</a:t>
            </a:r>
            <a:r>
              <a:rPr lang="ar-DZ" dirty="0"/>
              <a:t>ُ</a:t>
            </a:r>
            <a:r>
              <a:rPr lang="ar-SA" dirty="0"/>
              <a:t>ن</a:t>
            </a:r>
            <a:r>
              <a:rPr lang="ar-DZ" dirty="0"/>
              <a:t>َ</a:t>
            </a:r>
            <a:r>
              <a:rPr lang="ar-SA" dirty="0"/>
              <a:t>اف</a:t>
            </a:r>
            <a:r>
              <a:rPr lang="ar-DZ" dirty="0"/>
              <a:t>ِ</a:t>
            </a:r>
            <a:r>
              <a:rPr lang="ar-SA" dirty="0"/>
              <a:t>سين، ل</a:t>
            </a:r>
            <a:r>
              <a:rPr lang="ar-DZ" dirty="0"/>
              <a:t>ِ</a:t>
            </a:r>
            <a:r>
              <a:rPr lang="ar-SA" dirty="0"/>
              <a:t>ذ</a:t>
            </a:r>
            <a:r>
              <a:rPr lang="ar-DZ" dirty="0"/>
              <a:t>َ</a:t>
            </a:r>
            <a:r>
              <a:rPr lang="ar-SA" dirty="0"/>
              <a:t>ا تحتاج الشركة إلى إنتاج المزيد من المنتجات/المركبات الم</a:t>
            </a:r>
            <a:r>
              <a:rPr lang="ar-DZ" dirty="0"/>
              <a:t>ُ</a:t>
            </a:r>
            <a:r>
              <a:rPr lang="ar-SA" dirty="0"/>
              <a:t>ب</a:t>
            </a:r>
            <a:r>
              <a:rPr lang="ar-DZ" dirty="0"/>
              <a:t>ْ</a:t>
            </a:r>
            <a:r>
              <a:rPr lang="ar-SA" dirty="0" err="1"/>
              <a:t>تكرة</a:t>
            </a:r>
            <a:r>
              <a:rPr lang="ar-SA" dirty="0"/>
              <a:t>. </a:t>
            </a:r>
            <a:endParaRPr lang="fr-FR" dirty="0"/>
          </a:p>
          <a:p>
            <a:pPr algn="r" rtl="1"/>
            <a:r>
              <a:rPr lang="ar-SA" b="1" dirty="0"/>
              <a:t>عيوب المنتج</a:t>
            </a:r>
            <a:endParaRPr lang="fr-FR" dirty="0"/>
          </a:p>
          <a:p>
            <a:pPr algn="r" rtl="1"/>
            <a:r>
              <a:rPr lang="ar-SA" dirty="0" err="1"/>
              <a:t>تتمت</a:t>
            </a:r>
            <a:r>
              <a:rPr lang="ar-DZ" dirty="0"/>
              <a:t>َّ</a:t>
            </a:r>
            <a:r>
              <a:rPr lang="ar-SA" dirty="0"/>
              <a:t>ع الم</a:t>
            </a:r>
            <a:r>
              <a:rPr lang="ar-DZ" dirty="0"/>
              <a:t>َ</a:t>
            </a:r>
            <a:r>
              <a:rPr lang="ar-SA" dirty="0"/>
              <a:t>ر</a:t>
            </a:r>
            <a:r>
              <a:rPr lang="ar-DZ" dirty="0"/>
              <a:t>ْ</a:t>
            </a:r>
            <a:r>
              <a:rPr lang="ar-SA" dirty="0"/>
              <a:t>ك</a:t>
            </a:r>
            <a:r>
              <a:rPr lang="ar-DZ" dirty="0"/>
              <a:t>َ</a:t>
            </a:r>
            <a:r>
              <a:rPr lang="ar-SA" dirty="0"/>
              <a:t>بات الم</a:t>
            </a:r>
            <a:r>
              <a:rPr lang="ar-DZ" dirty="0"/>
              <a:t>ُ</a:t>
            </a:r>
            <a:r>
              <a:rPr lang="ar-SA" dirty="0"/>
              <a:t>ب</a:t>
            </a:r>
            <a:r>
              <a:rPr lang="ar-DZ" dirty="0"/>
              <a:t>ْ</a:t>
            </a:r>
            <a:r>
              <a:rPr lang="ar-SA" dirty="0"/>
              <a:t>ت</a:t>
            </a:r>
            <a:r>
              <a:rPr lang="ar-DZ" dirty="0"/>
              <a:t>َ</a:t>
            </a:r>
            <a:r>
              <a:rPr lang="ar-SA" dirty="0"/>
              <a:t>كرة ب</a:t>
            </a:r>
            <a:r>
              <a:rPr lang="ar-DZ" dirty="0"/>
              <a:t>ِ</a:t>
            </a:r>
            <a:r>
              <a:rPr lang="ar-SA" dirty="0"/>
              <a:t>ه</a:t>
            </a:r>
            <a:r>
              <a:rPr lang="ar-DZ" dirty="0"/>
              <a:t>َ</a:t>
            </a:r>
            <a:r>
              <a:rPr lang="ar-SA" dirty="0"/>
              <a:t>ن</a:t>
            </a:r>
            <a:r>
              <a:rPr lang="ar-DZ" dirty="0"/>
              <a:t>ْ</a:t>
            </a:r>
            <a:r>
              <a:rPr lang="ar-SA" dirty="0"/>
              <a:t>د</a:t>
            </a:r>
            <a:r>
              <a:rPr lang="ar-DZ" dirty="0"/>
              <a:t>َ</a:t>
            </a:r>
            <a:r>
              <a:rPr lang="ar-SA" dirty="0" err="1"/>
              <a:t>سة</a:t>
            </a:r>
            <a:r>
              <a:rPr lang="ar-SA" dirty="0"/>
              <a:t> م</a:t>
            </a:r>
            <a:r>
              <a:rPr lang="ar-DZ" dirty="0"/>
              <a:t>ُ</a:t>
            </a:r>
            <a:r>
              <a:rPr lang="ar-SA" dirty="0"/>
              <a:t>ع</a:t>
            </a:r>
            <a:r>
              <a:rPr lang="ar-DZ" dirty="0"/>
              <a:t>َ</a:t>
            </a:r>
            <a:r>
              <a:rPr lang="ar-SA" dirty="0"/>
              <a:t>قدة ل</a:t>
            </a:r>
            <a:r>
              <a:rPr lang="ar-DZ" dirty="0"/>
              <a:t>ِ</a:t>
            </a:r>
            <a:r>
              <a:rPr lang="ar-SA" dirty="0"/>
              <a:t>ل</a:t>
            </a:r>
            <a:r>
              <a:rPr lang="ar-DZ" dirty="0"/>
              <a:t>ْ</a:t>
            </a:r>
            <a:r>
              <a:rPr lang="ar-SA" dirty="0"/>
              <a:t>غاية، هناك أوقات ت</a:t>
            </a:r>
            <a:r>
              <a:rPr lang="ar-DZ" dirty="0"/>
              <a:t>ُ</a:t>
            </a:r>
            <a:r>
              <a:rPr lang="ar-SA" dirty="0"/>
              <a:t>ظهر فيها الش</a:t>
            </a:r>
            <a:r>
              <a:rPr lang="ar-DZ" dirty="0"/>
              <a:t>َ</a:t>
            </a:r>
            <a:r>
              <a:rPr lang="ar-SA" dirty="0"/>
              <a:t>ر</a:t>
            </a:r>
            <a:r>
              <a:rPr lang="ar-DZ" dirty="0"/>
              <a:t>ِ</a:t>
            </a:r>
            <a:r>
              <a:rPr lang="ar-SA" dirty="0" err="1"/>
              <a:t>كة</a:t>
            </a:r>
            <a:r>
              <a:rPr lang="ar-SA" dirty="0"/>
              <a:t> عيوبًا كبيرة. يمكن أن ي</a:t>
            </a:r>
            <a:r>
              <a:rPr lang="ar-DZ" dirty="0"/>
              <a:t>َ</a:t>
            </a:r>
            <a:r>
              <a:rPr lang="ar-SA" dirty="0"/>
              <a:t>ض</a:t>
            </a:r>
            <a:r>
              <a:rPr lang="ar-DZ" dirty="0"/>
              <a:t>ُ</a:t>
            </a:r>
            <a:r>
              <a:rPr lang="ar-SA" dirty="0"/>
              <a:t>ر</a:t>
            </a:r>
            <a:r>
              <a:rPr lang="ar-DZ" dirty="0"/>
              <a:t>َّ</a:t>
            </a:r>
            <a:r>
              <a:rPr lang="ar-SA" dirty="0"/>
              <a:t> بصورة الشركة</a:t>
            </a:r>
            <a:r>
              <a:rPr lang="ar-DZ" dirty="0"/>
              <a:t>.</a:t>
            </a:r>
            <a:endParaRPr lang="fr-FR" dirty="0"/>
          </a:p>
          <a:p>
            <a:pPr algn="just" rtl="1"/>
            <a:endParaRPr lang="ar-DZ" sz="2400" b="1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516EAA0-6B57-4AD3-328B-9163E880BC15}"/>
              </a:ext>
            </a:extLst>
          </p:cNvPr>
          <p:cNvSpPr/>
          <p:nvPr/>
        </p:nvSpPr>
        <p:spPr>
          <a:xfrm>
            <a:off x="1805674" y="239070"/>
            <a:ext cx="1190600" cy="95889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DZ" sz="3600" b="1" dirty="0">
                <a:ea typeface="Roboto Light" panose="02000000000000000000" pitchFamily="2" charset="0"/>
              </a:rPr>
              <a:t>06</a:t>
            </a:r>
            <a:endParaRPr lang="en-US" sz="1400" b="1" dirty="0">
              <a:ea typeface="Roboto Light" panose="02000000000000000000" pitchFamily="2" charset="0"/>
            </a:endParaRP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50D940E1-04DD-92C2-750C-1EBC09828DF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9871" y="2291137"/>
            <a:ext cx="1552721" cy="2003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3785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06933"/>
    </mc:Choice>
    <mc:Fallback xmlns="">
      <p:transition advTm="206933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B76BB4-DAB5-D2E8-8FB8-A4B859C31B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E540FDB-E7A2-1E8C-61F9-D2FF64C9168C}"/>
              </a:ext>
            </a:extLst>
          </p:cNvPr>
          <p:cNvSpPr txBox="1"/>
          <p:nvPr/>
        </p:nvSpPr>
        <p:spPr>
          <a:xfrm>
            <a:off x="2864357" y="884397"/>
            <a:ext cx="831561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DZ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إِستراتيجيات ناجحة لإدارة المؤسسة الإعلامية الرقمية         </a:t>
            </a:r>
            <a:endParaRPr lang="ar-DZ" sz="2800" b="1" kern="1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7A22327-A225-8E7C-2A35-77165E43F90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11269" y="104329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D0D4E478-AAF5-AD24-85E7-0424F1F56E84}"/>
              </a:ext>
            </a:extLst>
          </p:cNvPr>
          <p:cNvSpPr/>
          <p:nvPr/>
        </p:nvSpPr>
        <p:spPr>
          <a:xfrm>
            <a:off x="3274112" y="596781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15ECFC08-D2F1-B5C7-CE1B-F8DB3705B0EC}"/>
              </a:ext>
            </a:extLst>
          </p:cNvPr>
          <p:cNvSpPr txBox="1"/>
          <p:nvPr/>
        </p:nvSpPr>
        <p:spPr>
          <a:xfrm>
            <a:off x="3383280" y="1673124"/>
            <a:ext cx="7796692" cy="48928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07000"/>
              </a:lnSpc>
              <a:spcAft>
                <a:spcPts val="800"/>
              </a:spcAft>
              <a:buNone/>
            </a:pPr>
            <a:r>
              <a:rPr lang="ar-DZ" sz="2400" b="1" kern="100" dirty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1- وَضْع رٌؤية رقمية واضحة:</a:t>
            </a:r>
            <a:br>
              <a:rPr lang="ar-SA" sz="2400" dirty="0"/>
            </a:br>
            <a:r>
              <a:rPr lang="ar-SA" sz="2400" dirty="0"/>
              <a:t>ي</a:t>
            </a:r>
            <a:r>
              <a:rPr lang="ar-DZ" sz="2400" dirty="0"/>
              <a:t>َ</a:t>
            </a:r>
            <a:r>
              <a:rPr lang="ar-SA" sz="2400" dirty="0"/>
              <a:t>ج</a:t>
            </a:r>
            <a:r>
              <a:rPr lang="ar-DZ" sz="2400" dirty="0"/>
              <a:t>ِ</a:t>
            </a:r>
            <a:r>
              <a:rPr lang="ar-SA" sz="2400" dirty="0"/>
              <a:t>ب أن</a:t>
            </a:r>
            <a:r>
              <a:rPr lang="ar-DZ" sz="2400" dirty="0"/>
              <a:t>ْ</a:t>
            </a:r>
            <a:r>
              <a:rPr lang="ar-SA" sz="2400" dirty="0"/>
              <a:t> ت</a:t>
            </a:r>
            <a:r>
              <a:rPr lang="ar-DZ" sz="2400" dirty="0"/>
              <a:t>َ</a:t>
            </a:r>
            <a:r>
              <a:rPr lang="ar-SA" sz="2400" dirty="0" err="1"/>
              <a:t>متلك</a:t>
            </a:r>
            <a:r>
              <a:rPr lang="ar-SA" sz="2400" dirty="0"/>
              <a:t> المؤسسة الإعلامية رؤية</a:t>
            </a:r>
            <a:r>
              <a:rPr lang="ar-DZ" sz="2400" dirty="0"/>
              <a:t>ً</a:t>
            </a:r>
            <a:r>
              <a:rPr lang="ar-SA" sz="2400" dirty="0"/>
              <a:t> و</a:t>
            </a:r>
            <a:r>
              <a:rPr lang="ar-DZ" sz="2400" dirty="0"/>
              <a:t>إِ</a:t>
            </a:r>
            <a:r>
              <a:rPr lang="ar-SA" sz="2400" dirty="0" err="1"/>
              <a:t>ستراتيجية</a:t>
            </a:r>
            <a:r>
              <a:rPr lang="ar-SA" sz="2400" dirty="0"/>
              <a:t> ر</a:t>
            </a:r>
            <a:r>
              <a:rPr lang="ar-DZ" sz="2400" dirty="0"/>
              <a:t>َ</a:t>
            </a:r>
            <a:r>
              <a:rPr lang="ar-SA" sz="2400" dirty="0" err="1"/>
              <a:t>قمية</a:t>
            </a:r>
            <a:r>
              <a:rPr lang="ar-SA" sz="2400" dirty="0"/>
              <a:t> شاملة ت</a:t>
            </a:r>
            <a:r>
              <a:rPr lang="ar-DZ" sz="2400" dirty="0"/>
              <a:t>ُ</a:t>
            </a:r>
            <a:r>
              <a:rPr lang="ar-SA" sz="2400" dirty="0"/>
              <a:t>و</a:t>
            </a:r>
            <a:r>
              <a:rPr lang="ar-DZ" sz="2400" dirty="0"/>
              <a:t>َ</a:t>
            </a:r>
            <a:r>
              <a:rPr lang="ar-SA" sz="2400" dirty="0"/>
              <a:t>ج</a:t>
            </a:r>
            <a:r>
              <a:rPr lang="ar-DZ" sz="2400" dirty="0"/>
              <a:t>ِّ</a:t>
            </a:r>
            <a:r>
              <a:rPr lang="ar-SA" sz="2400" dirty="0"/>
              <a:t>ه ع</a:t>
            </a:r>
            <a:r>
              <a:rPr lang="ar-DZ" sz="2400" dirty="0"/>
              <a:t>َ</a:t>
            </a:r>
            <a:r>
              <a:rPr lang="ar-SA" sz="2400" dirty="0" err="1"/>
              <a:t>ملياتها</a:t>
            </a:r>
            <a:r>
              <a:rPr lang="ar-SA" sz="2400" dirty="0"/>
              <a:t> </a:t>
            </a:r>
            <a:r>
              <a:rPr lang="ar-SA" sz="2400" dirty="0" err="1"/>
              <a:t>وت</a:t>
            </a:r>
            <a:r>
              <a:rPr lang="ar-DZ" sz="2400" dirty="0"/>
              <a:t>ُ</a:t>
            </a:r>
            <a:r>
              <a:rPr lang="ar-SA" sz="2400" dirty="0"/>
              <a:t>حد</a:t>
            </a:r>
            <a:r>
              <a:rPr lang="ar-DZ" sz="2400" dirty="0"/>
              <a:t>ِّ</a:t>
            </a:r>
            <a:r>
              <a:rPr lang="ar-SA" sz="2400" dirty="0"/>
              <a:t>د أهدافها. </a:t>
            </a:r>
            <a:r>
              <a:rPr lang="ar-DZ" sz="2400" dirty="0"/>
              <a:t>ف</a:t>
            </a:r>
            <a:r>
              <a:rPr lang="ar-SA" sz="2400" dirty="0"/>
              <a:t>هذه الرؤية </a:t>
            </a:r>
            <a:r>
              <a:rPr lang="ar-SA" sz="2400" dirty="0" err="1"/>
              <a:t>تتضم</a:t>
            </a:r>
            <a:r>
              <a:rPr lang="ar-DZ" sz="2400" dirty="0"/>
              <a:t>َّ</a:t>
            </a:r>
            <a:r>
              <a:rPr lang="ar-SA" sz="2400" dirty="0"/>
              <a:t>ن فهمًا واضحًا ل</a:t>
            </a:r>
            <a:r>
              <a:rPr lang="ar-DZ" sz="2400" dirty="0"/>
              <a:t>ِ</a:t>
            </a:r>
            <a:r>
              <a:rPr lang="ar-SA" sz="2400" dirty="0"/>
              <a:t>ت</a:t>
            </a:r>
            <a:r>
              <a:rPr lang="ar-DZ" sz="2400" dirty="0"/>
              <a:t>َ</a:t>
            </a:r>
            <a:r>
              <a:rPr lang="ar-SA" sz="2400" dirty="0" err="1"/>
              <a:t>وج</a:t>
            </a:r>
            <a:r>
              <a:rPr lang="ar-DZ" sz="2400" dirty="0"/>
              <a:t>ُّ</a:t>
            </a:r>
            <a:r>
              <a:rPr lang="ar-SA" sz="2400" dirty="0"/>
              <a:t>هات الس</a:t>
            </a:r>
            <a:r>
              <a:rPr lang="ar-DZ" sz="2400" dirty="0"/>
              <a:t>ُّ</a:t>
            </a:r>
            <a:r>
              <a:rPr lang="ar-SA" sz="2400" dirty="0"/>
              <a:t>وق، </a:t>
            </a:r>
            <a:r>
              <a:rPr lang="ar-DZ" sz="2400" dirty="0"/>
              <a:t> </a:t>
            </a:r>
            <a:r>
              <a:rPr lang="ar-SA" sz="2400" dirty="0"/>
              <a:t>الف</a:t>
            </a:r>
            <a:r>
              <a:rPr lang="ar-DZ" sz="2400" dirty="0"/>
              <a:t>ِ</a:t>
            </a:r>
            <a:r>
              <a:rPr lang="ar-SA" sz="2400" dirty="0" err="1"/>
              <a:t>ئة</a:t>
            </a:r>
            <a:r>
              <a:rPr lang="ar-SA" sz="2400" dirty="0"/>
              <a:t> الم</a:t>
            </a:r>
            <a:r>
              <a:rPr lang="ar-DZ" sz="2400" dirty="0"/>
              <a:t>ُ</a:t>
            </a:r>
            <a:r>
              <a:rPr lang="ar-SA" sz="2400" dirty="0" err="1"/>
              <a:t>ستهدفة</a:t>
            </a:r>
            <a:r>
              <a:rPr lang="ar-SA" sz="2400" dirty="0"/>
              <a:t>، وطبيعة الم</a:t>
            </a:r>
            <a:r>
              <a:rPr lang="ar-DZ" sz="2400" dirty="0"/>
              <a:t>ُ</a:t>
            </a:r>
            <a:r>
              <a:rPr lang="ar-SA" sz="2400" dirty="0" err="1"/>
              <a:t>حتوى</a:t>
            </a:r>
            <a:r>
              <a:rPr lang="ar-SA" sz="2400" dirty="0"/>
              <a:t> ال</a:t>
            </a:r>
            <a:r>
              <a:rPr lang="ar-DZ" sz="2400" dirty="0"/>
              <a:t>َّ</a:t>
            </a:r>
            <a:r>
              <a:rPr lang="ar-SA" sz="2400" dirty="0"/>
              <a:t>ذي س</a:t>
            </a:r>
            <a:r>
              <a:rPr lang="ar-DZ" sz="2400" dirty="0"/>
              <a:t>َ</a:t>
            </a:r>
            <a:r>
              <a:rPr lang="ar-SA" sz="2400" dirty="0"/>
              <a:t>ت</a:t>
            </a:r>
            <a:r>
              <a:rPr lang="ar-DZ" sz="2400" dirty="0"/>
              <a:t>ُ</a:t>
            </a:r>
            <a:r>
              <a:rPr lang="ar-SA" sz="2400" dirty="0"/>
              <a:t>ق</a:t>
            </a:r>
            <a:r>
              <a:rPr lang="ar-DZ" sz="2400" dirty="0"/>
              <a:t>َ</a:t>
            </a:r>
            <a:r>
              <a:rPr lang="ar-SA" sz="2400" dirty="0"/>
              <a:t>د</a:t>
            </a:r>
            <a:r>
              <a:rPr lang="ar-DZ" sz="2400" dirty="0"/>
              <a:t>ِ</a:t>
            </a:r>
            <a:r>
              <a:rPr lang="ar-SA" sz="2400" dirty="0"/>
              <a:t>مه الم</a:t>
            </a:r>
            <a:r>
              <a:rPr lang="ar-DZ" sz="2400" dirty="0"/>
              <a:t>ُ</a:t>
            </a:r>
            <a:r>
              <a:rPr lang="ar-SA" sz="2400" dirty="0" err="1"/>
              <a:t>ؤس</a:t>
            </a:r>
            <a:r>
              <a:rPr lang="ar-DZ" sz="2400" dirty="0"/>
              <a:t>َّ</a:t>
            </a:r>
            <a:r>
              <a:rPr lang="ar-SA" sz="2400" dirty="0" err="1"/>
              <a:t>سة</a:t>
            </a:r>
            <a:r>
              <a:rPr lang="ar-SA" sz="2400" dirty="0"/>
              <a:t> عبر الم</a:t>
            </a:r>
            <a:r>
              <a:rPr lang="ar-DZ" sz="2400" dirty="0"/>
              <a:t>َ</a:t>
            </a:r>
            <a:r>
              <a:rPr lang="ar-SA" sz="2400" dirty="0"/>
              <a:t>ن</a:t>
            </a:r>
            <a:r>
              <a:rPr lang="ar-DZ" sz="2400" dirty="0"/>
              <a:t>َ</a:t>
            </a:r>
            <a:r>
              <a:rPr lang="ar-SA" sz="2400" dirty="0"/>
              <a:t>ص</a:t>
            </a:r>
            <a:r>
              <a:rPr lang="ar-DZ" sz="2400" dirty="0"/>
              <a:t>َّ</a:t>
            </a:r>
            <a:r>
              <a:rPr lang="ar-SA" sz="2400" dirty="0"/>
              <a:t>ات الر</a:t>
            </a:r>
            <a:r>
              <a:rPr lang="ar-DZ" sz="2400" dirty="0"/>
              <a:t>َّ</a:t>
            </a:r>
            <a:r>
              <a:rPr lang="ar-SA" sz="2400" dirty="0" err="1"/>
              <a:t>قمية</a:t>
            </a:r>
            <a:r>
              <a:rPr lang="ar-SA" sz="2400" dirty="0"/>
              <a:t> المختلفة</a:t>
            </a:r>
            <a:r>
              <a:rPr lang="fr-FR" sz="2400" b="1" i="1" dirty="0"/>
              <a:t>.</a:t>
            </a:r>
            <a:endParaRPr lang="ar-DZ" sz="2400" b="1" i="1" dirty="0"/>
          </a:p>
          <a:p>
            <a:pPr algn="r" rtl="1"/>
            <a:r>
              <a:rPr lang="ar-SA" sz="2400" b="1" dirty="0"/>
              <a:t>المؤسسة</a:t>
            </a:r>
            <a:r>
              <a:rPr lang="fr-FR" sz="2400" b="1" dirty="0"/>
              <a:t>:</a:t>
            </a:r>
            <a:r>
              <a:rPr lang="ar-DZ" sz="2400" b="1" dirty="0"/>
              <a:t>  </a:t>
            </a:r>
            <a:r>
              <a:rPr lang="ar-SA" sz="2400" dirty="0"/>
              <a:t>ص</a:t>
            </a:r>
            <a:r>
              <a:rPr lang="ar-DZ" sz="2400" dirty="0"/>
              <a:t>َ</a:t>
            </a:r>
            <a:r>
              <a:rPr lang="ar-SA" sz="2400" dirty="0"/>
              <a:t>ح</a:t>
            </a:r>
            <a:r>
              <a:rPr lang="ar-DZ" sz="2400" dirty="0"/>
              <a:t>ِ</a:t>
            </a:r>
            <a:r>
              <a:rPr lang="ar-SA" sz="2400" dirty="0" err="1"/>
              <a:t>يفة</a:t>
            </a:r>
            <a:r>
              <a:rPr lang="ar-DZ" sz="2400" dirty="0"/>
              <a:t> </a:t>
            </a:r>
            <a:r>
              <a:rPr lang="ar-SA" sz="2400" dirty="0"/>
              <a:t>ع</a:t>
            </a:r>
            <a:r>
              <a:rPr lang="ar-DZ" sz="2400" dirty="0"/>
              <a:t>َ</a:t>
            </a:r>
            <a:r>
              <a:rPr lang="ar-SA" sz="2400" dirty="0"/>
              <a:t>ر</a:t>
            </a:r>
            <a:r>
              <a:rPr lang="ar-DZ" sz="2400" dirty="0"/>
              <a:t>َ</a:t>
            </a:r>
            <a:r>
              <a:rPr lang="ar-SA" sz="2400" dirty="0"/>
              <a:t>بية ت</a:t>
            </a:r>
            <a:r>
              <a:rPr lang="ar-DZ" sz="2400" dirty="0"/>
              <a:t>َ</a:t>
            </a:r>
            <a:r>
              <a:rPr lang="ar-SA" sz="2400" dirty="0"/>
              <a:t>ق</a:t>
            </a:r>
            <a:r>
              <a:rPr lang="ar-DZ" sz="2400" dirty="0"/>
              <a:t>ْ</a:t>
            </a:r>
            <a:r>
              <a:rPr lang="ar-SA" sz="2400" dirty="0"/>
              <a:t>ليدية (مطبوعة) مثل </a:t>
            </a:r>
            <a:r>
              <a:rPr lang="ar-DZ" sz="2400" dirty="0"/>
              <a:t>:</a:t>
            </a:r>
            <a:r>
              <a:rPr lang="ar-SA" sz="2400" dirty="0"/>
              <a:t>الأهرام</a:t>
            </a:r>
            <a:r>
              <a:rPr lang="fr-FR" sz="2400" dirty="0"/>
              <a:t>.</a:t>
            </a:r>
            <a:br>
              <a:rPr lang="fr-FR" sz="2400" dirty="0"/>
            </a:br>
            <a:r>
              <a:rPr lang="ar-SA" sz="2400" b="1" dirty="0"/>
              <a:t>الرؤية الرقمية</a:t>
            </a:r>
            <a:r>
              <a:rPr lang="fr-FR" sz="2400" b="1" dirty="0"/>
              <a:t>:</a:t>
            </a:r>
          </a:p>
          <a:p>
            <a:pPr algn="just" rtl="1"/>
            <a:r>
              <a:rPr lang="fr-FR" sz="2400" dirty="0"/>
              <a:t>"</a:t>
            </a:r>
            <a:r>
              <a:rPr lang="ar-SA" sz="2400" dirty="0"/>
              <a:t>الت</a:t>
            </a:r>
            <a:r>
              <a:rPr lang="ar-DZ" sz="2400" dirty="0"/>
              <a:t>َّ</a:t>
            </a:r>
            <a:r>
              <a:rPr lang="ar-SA" sz="2400" dirty="0"/>
              <a:t>ح</a:t>
            </a:r>
            <a:r>
              <a:rPr lang="ar-DZ" sz="2400" dirty="0"/>
              <a:t>َ</a:t>
            </a:r>
            <a:r>
              <a:rPr lang="ar-SA" sz="2400" dirty="0"/>
              <a:t>ول إلى م</a:t>
            </a:r>
            <a:r>
              <a:rPr lang="ar-DZ" sz="2400" dirty="0"/>
              <a:t>َ</a:t>
            </a:r>
            <a:r>
              <a:rPr lang="ar-SA" sz="2400" dirty="0"/>
              <a:t>نصة رقمية م</a:t>
            </a:r>
            <a:r>
              <a:rPr lang="ar-DZ" sz="2400" dirty="0"/>
              <a:t>ُ</a:t>
            </a:r>
            <a:r>
              <a:rPr lang="ar-SA" sz="2400" dirty="0" err="1"/>
              <a:t>تكاملة</a:t>
            </a:r>
            <a:r>
              <a:rPr lang="ar-DZ" sz="2400" dirty="0"/>
              <a:t>،</a:t>
            </a:r>
            <a:r>
              <a:rPr lang="ar-SA" sz="2400" dirty="0"/>
              <a:t> تقد</a:t>
            </a:r>
            <a:r>
              <a:rPr lang="ar-DZ" sz="2400" dirty="0"/>
              <a:t>ِّ</a:t>
            </a:r>
            <a:r>
              <a:rPr lang="ar-SA" sz="2400" dirty="0"/>
              <a:t>م محتوى خ</a:t>
            </a:r>
            <a:r>
              <a:rPr lang="ar-DZ" sz="2400" dirty="0"/>
              <a:t>َ</a:t>
            </a:r>
            <a:r>
              <a:rPr lang="ar-SA" sz="2400" dirty="0"/>
              <a:t>بري وتحليلي م</a:t>
            </a:r>
            <a:r>
              <a:rPr lang="ar-DZ" sz="2400" dirty="0"/>
              <a:t>ٌ</a:t>
            </a:r>
            <a:r>
              <a:rPr lang="ar-SA" sz="2400" dirty="0"/>
              <a:t>ت</a:t>
            </a:r>
            <a:r>
              <a:rPr lang="ar-DZ" sz="2400" dirty="0"/>
              <a:t>َ</a:t>
            </a:r>
            <a:r>
              <a:rPr lang="ar-SA" sz="2400" dirty="0"/>
              <a:t>ج</a:t>
            </a:r>
            <a:r>
              <a:rPr lang="ar-DZ" sz="2400" dirty="0"/>
              <a:t>َ</a:t>
            </a:r>
            <a:r>
              <a:rPr lang="ar-SA" sz="2400" dirty="0"/>
              <a:t>د</a:t>
            </a:r>
            <a:r>
              <a:rPr lang="ar-DZ" sz="2400" dirty="0"/>
              <a:t>ِّ</a:t>
            </a:r>
            <a:r>
              <a:rPr lang="ar-SA" sz="2400" dirty="0"/>
              <a:t>د على م</a:t>
            </a:r>
            <a:r>
              <a:rPr lang="ar-DZ" sz="2400" dirty="0"/>
              <a:t>َ</a:t>
            </a:r>
            <a:r>
              <a:rPr lang="ar-SA" sz="2400" dirty="0"/>
              <a:t>د</a:t>
            </a:r>
            <a:r>
              <a:rPr lang="ar-DZ" sz="2400" dirty="0"/>
              <a:t>َ</a:t>
            </a:r>
            <a:r>
              <a:rPr lang="ar-SA" sz="2400" dirty="0"/>
              <a:t>ار الساعة، يستهدف الشباب العربي عبر الهواتف الذكية </a:t>
            </a:r>
            <a:r>
              <a:rPr lang="ar-SA" sz="2400" dirty="0" err="1"/>
              <a:t>وم</a:t>
            </a:r>
            <a:r>
              <a:rPr lang="ar-DZ" sz="2400" dirty="0"/>
              <a:t>َ</a:t>
            </a:r>
            <a:r>
              <a:rPr lang="ar-SA" sz="2400" dirty="0"/>
              <a:t>نصات التواصل ال</a:t>
            </a:r>
            <a:r>
              <a:rPr lang="ar-DZ" sz="2400" dirty="0"/>
              <a:t>إِ</a:t>
            </a:r>
            <a:r>
              <a:rPr lang="ar-SA" sz="2400" dirty="0" err="1"/>
              <a:t>جتماعي</a:t>
            </a:r>
            <a:r>
              <a:rPr lang="ar-SA" sz="2400" dirty="0"/>
              <a:t>، مع الت</a:t>
            </a:r>
            <a:r>
              <a:rPr lang="ar-DZ" sz="2400" dirty="0"/>
              <a:t>َّ</a:t>
            </a:r>
            <a:r>
              <a:rPr lang="ar-SA" sz="2400" dirty="0" err="1"/>
              <a:t>ركيز</a:t>
            </a:r>
            <a:r>
              <a:rPr lang="ar-SA" sz="2400" dirty="0"/>
              <a:t> على الفيديوهات القصيرة </a:t>
            </a:r>
            <a:r>
              <a:rPr lang="ar-SA" sz="2400" dirty="0" err="1"/>
              <a:t>والبودكاست</a:t>
            </a:r>
            <a:r>
              <a:rPr lang="ar-SA" sz="2400" dirty="0"/>
              <a:t> الت</a:t>
            </a:r>
            <a:r>
              <a:rPr lang="ar-DZ" sz="2400" dirty="0"/>
              <a:t>َّ</a:t>
            </a:r>
            <a:r>
              <a:rPr lang="ar-SA" sz="2400" dirty="0"/>
              <a:t>فاعلي</a:t>
            </a:r>
            <a:r>
              <a:rPr lang="fr-FR" sz="2400" dirty="0"/>
              <a:t>."</a:t>
            </a:r>
          </a:p>
          <a:p>
            <a:pPr algn="r" rtl="1">
              <a:lnSpc>
                <a:spcPct val="107000"/>
              </a:lnSpc>
              <a:spcAft>
                <a:spcPts val="800"/>
              </a:spcAft>
              <a:buNone/>
            </a:pPr>
            <a:endParaRPr lang="fr-FR" sz="2400" dirty="0"/>
          </a:p>
          <a:p>
            <a:pPr marL="342900" lvl="0" indent="-342900" algn="r" rtl="1">
              <a:lnSpc>
                <a:spcPct val="107000"/>
              </a:lnSpc>
              <a:spcAft>
                <a:spcPts val="800"/>
              </a:spcAft>
              <a:buNone/>
              <a:tabLst>
                <a:tab pos="457200" algn="l"/>
              </a:tabLst>
            </a:pPr>
            <a:endParaRPr lang="fr-FR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A0E524BA-8ABC-61A7-CC92-D868740BAC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887" y="2618572"/>
            <a:ext cx="2943225" cy="1790700"/>
          </a:xfrm>
          <a:prstGeom prst="rect">
            <a:avLst/>
          </a:prstGeom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37D77B88-7458-3899-7A24-CC57098BF4B0}"/>
              </a:ext>
            </a:extLst>
          </p:cNvPr>
          <p:cNvSpPr txBox="1"/>
          <p:nvPr/>
        </p:nvSpPr>
        <p:spPr>
          <a:xfrm>
            <a:off x="330887" y="4314182"/>
            <a:ext cx="609447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b="1" dirty="0"/>
              <a:t>https://www.ahram.org.eg/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1C8129E-36FE-2D3F-FCBF-32856E249400}"/>
              </a:ext>
            </a:extLst>
          </p:cNvPr>
          <p:cNvSpPr/>
          <p:nvPr/>
        </p:nvSpPr>
        <p:spPr>
          <a:xfrm>
            <a:off x="2083512" y="375206"/>
            <a:ext cx="1190600" cy="95889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DZ" sz="3600" b="1" dirty="0">
                <a:ea typeface="Roboto Light" panose="02000000000000000000" pitchFamily="2" charset="0"/>
              </a:rPr>
              <a:t>07</a:t>
            </a:r>
            <a:endParaRPr lang="en-US" sz="1400" b="1" dirty="0">
              <a:ea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2489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06933"/>
    </mc:Choice>
    <mc:Fallback xmlns="">
      <p:transition advTm="206933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B308BE-502A-12A1-537C-4CF740AF73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A3C5E8B-0413-A695-EA14-52B81C533517}"/>
              </a:ext>
            </a:extLst>
          </p:cNvPr>
          <p:cNvSpPr txBox="1"/>
          <p:nvPr/>
        </p:nvSpPr>
        <p:spPr>
          <a:xfrm>
            <a:off x="2864357" y="884397"/>
            <a:ext cx="831561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DZ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إستراتيجيات ناجحة لإدارة المؤسسة الإعلامية الرقمية         </a:t>
            </a:r>
            <a:endParaRPr lang="ar-DZ" sz="2800" b="1" kern="1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F809E90-4BBA-4999-FF42-A5ECCCC5A7B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11269" y="104329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DB7FC7E3-489E-E5DA-057C-B243E044ACD8}"/>
              </a:ext>
            </a:extLst>
          </p:cNvPr>
          <p:cNvSpPr/>
          <p:nvPr/>
        </p:nvSpPr>
        <p:spPr>
          <a:xfrm>
            <a:off x="3274112" y="596781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05D2183-1229-912A-A02A-4364348DC358}"/>
              </a:ext>
            </a:extLst>
          </p:cNvPr>
          <p:cNvSpPr txBox="1"/>
          <p:nvPr/>
        </p:nvSpPr>
        <p:spPr>
          <a:xfrm>
            <a:off x="1654344" y="1960740"/>
            <a:ext cx="9186580" cy="52272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>
              <a:lnSpc>
                <a:spcPct val="107000"/>
              </a:lnSpc>
              <a:spcAft>
                <a:spcPts val="800"/>
              </a:spcAft>
            </a:pPr>
            <a:r>
              <a:rPr lang="fr-FR" sz="2400" b="1" kern="100" dirty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</a:t>
            </a:r>
            <a:r>
              <a:rPr lang="ar-DZ" sz="2400" b="1" kern="100" dirty="0">
                <a:solidFill>
                  <a:schemeClr val="accent2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- </a:t>
            </a:r>
            <a:r>
              <a:rPr lang="ar-SA" sz="2400" b="1" dirty="0">
                <a:solidFill>
                  <a:schemeClr val="accent2"/>
                </a:solidFill>
              </a:rPr>
              <a:t>تبن</a:t>
            </a:r>
            <a:r>
              <a:rPr lang="ar-DZ" sz="2400" b="1" dirty="0">
                <a:solidFill>
                  <a:schemeClr val="accent2"/>
                </a:solidFill>
              </a:rPr>
              <a:t>ِّ</a:t>
            </a:r>
            <a:r>
              <a:rPr lang="ar-SA" sz="2400" b="1" dirty="0">
                <a:solidFill>
                  <a:schemeClr val="accent2"/>
                </a:solidFill>
              </a:rPr>
              <a:t>ي الت</a:t>
            </a:r>
            <a:r>
              <a:rPr lang="ar-DZ" sz="2400" b="1" dirty="0">
                <a:solidFill>
                  <a:schemeClr val="accent2"/>
                </a:solidFill>
              </a:rPr>
              <a:t>ِّ</a:t>
            </a:r>
            <a:r>
              <a:rPr lang="ar-SA" sz="2400" b="1" dirty="0" err="1">
                <a:solidFill>
                  <a:schemeClr val="accent2"/>
                </a:solidFill>
              </a:rPr>
              <a:t>كنولوجيا</a:t>
            </a:r>
            <a:r>
              <a:rPr lang="ar-SA" sz="2400" b="1" dirty="0">
                <a:solidFill>
                  <a:schemeClr val="accent2"/>
                </a:solidFill>
              </a:rPr>
              <a:t> المتقدمة</a:t>
            </a:r>
            <a:r>
              <a:rPr lang="ar-DZ" sz="2400" b="1" dirty="0">
                <a:solidFill>
                  <a:schemeClr val="accent2"/>
                </a:solidFill>
              </a:rPr>
              <a:t>:</a:t>
            </a:r>
            <a:br>
              <a:rPr lang="ar-SA" sz="2400" dirty="0"/>
            </a:br>
            <a:r>
              <a:rPr lang="ar-DZ" sz="2400" dirty="0"/>
              <a:t>إِ</a:t>
            </a:r>
            <a:r>
              <a:rPr lang="ar-SA" sz="2400" dirty="0" err="1"/>
              <a:t>عتماد</a:t>
            </a:r>
            <a:r>
              <a:rPr lang="ar-SA" sz="2400" dirty="0"/>
              <a:t> الت</a:t>
            </a:r>
            <a:r>
              <a:rPr lang="ar-DZ" sz="2400" dirty="0"/>
              <a:t>ِّ</a:t>
            </a:r>
            <a:r>
              <a:rPr lang="ar-SA" sz="2400" dirty="0" err="1"/>
              <a:t>قنيات</a:t>
            </a:r>
            <a:r>
              <a:rPr lang="ar-SA" sz="2400" dirty="0"/>
              <a:t> الحديثة مثل</a:t>
            </a:r>
            <a:r>
              <a:rPr lang="ar-DZ" sz="2400" dirty="0"/>
              <a:t>:</a:t>
            </a:r>
            <a:r>
              <a:rPr lang="ar-SA" sz="2400" dirty="0"/>
              <a:t> الذ</a:t>
            </a:r>
            <a:r>
              <a:rPr lang="ar-DZ" sz="2400" dirty="0"/>
              <a:t>َّ</a:t>
            </a:r>
            <a:r>
              <a:rPr lang="ar-SA" sz="2400" dirty="0" err="1"/>
              <a:t>كاء</a:t>
            </a:r>
            <a:r>
              <a:rPr lang="ar-SA" sz="2400" dirty="0"/>
              <a:t> الاصطناعي </a:t>
            </a:r>
            <a:r>
              <a:rPr lang="ar-SA" sz="2400" dirty="0" err="1"/>
              <a:t>وت</a:t>
            </a:r>
            <a:r>
              <a:rPr lang="ar-DZ" sz="2400" dirty="0"/>
              <a:t>َ</a:t>
            </a:r>
            <a:r>
              <a:rPr lang="ar-SA" sz="2400" dirty="0"/>
              <a:t>حليلات الب</a:t>
            </a:r>
            <a:r>
              <a:rPr lang="ar-DZ" sz="2400" dirty="0"/>
              <a:t>َ</a:t>
            </a:r>
            <a:r>
              <a:rPr lang="ar-SA" sz="2400" dirty="0"/>
              <a:t>ي</a:t>
            </a:r>
            <a:r>
              <a:rPr lang="ar-DZ" sz="2400" dirty="0"/>
              <a:t>َ</a:t>
            </a:r>
            <a:r>
              <a:rPr lang="ar-SA" sz="2400" dirty="0"/>
              <a:t>انات</a:t>
            </a:r>
            <a:r>
              <a:rPr lang="ar-DZ" sz="2400" dirty="0"/>
              <a:t>،</a:t>
            </a:r>
            <a:r>
              <a:rPr lang="ar-SA" sz="2400" dirty="0"/>
              <a:t> ي</a:t>
            </a:r>
            <a:r>
              <a:rPr lang="ar-DZ" sz="2400" dirty="0"/>
              <a:t>ُ</a:t>
            </a:r>
            <a:r>
              <a:rPr lang="ar-SA" sz="2400" dirty="0"/>
              <a:t>س</a:t>
            </a:r>
            <a:r>
              <a:rPr lang="ar-DZ" sz="2400" dirty="0"/>
              <a:t>ْ</a:t>
            </a:r>
            <a:r>
              <a:rPr lang="ar-SA" sz="2400" dirty="0"/>
              <a:t>ه</a:t>
            </a:r>
            <a:r>
              <a:rPr lang="ar-DZ" sz="2400" dirty="0"/>
              <a:t>ِ</a:t>
            </a:r>
            <a:r>
              <a:rPr lang="ar-SA" sz="2400" dirty="0"/>
              <a:t>م في ت</a:t>
            </a:r>
            <a:r>
              <a:rPr lang="ar-DZ" sz="2400" dirty="0"/>
              <a:t>َ</a:t>
            </a:r>
            <a:r>
              <a:rPr lang="ar-SA" sz="2400" dirty="0"/>
              <a:t>حسين </a:t>
            </a:r>
            <a:r>
              <a:rPr lang="ar-SA" sz="2400" dirty="0" err="1"/>
              <a:t>الإ</a:t>
            </a:r>
            <a:r>
              <a:rPr lang="ar-DZ" sz="2400" dirty="0"/>
              <a:t>ِ</a:t>
            </a:r>
            <a:r>
              <a:rPr lang="ar-SA" sz="2400" dirty="0" err="1"/>
              <a:t>نتاجية</a:t>
            </a:r>
            <a:r>
              <a:rPr lang="ar-SA" sz="2400" dirty="0"/>
              <a:t> </a:t>
            </a:r>
            <a:r>
              <a:rPr lang="ar-SA" sz="2400" dirty="0" err="1"/>
              <a:t>وت</a:t>
            </a:r>
            <a:r>
              <a:rPr lang="ar-DZ" sz="2400" dirty="0"/>
              <a:t>َ</a:t>
            </a:r>
            <a:r>
              <a:rPr lang="ar-SA" sz="2400" dirty="0"/>
              <a:t>خصيص الم</a:t>
            </a:r>
            <a:r>
              <a:rPr lang="ar-DZ" sz="2400" dirty="0"/>
              <a:t>ٌ</a:t>
            </a:r>
            <a:r>
              <a:rPr lang="ar-SA" sz="2400" dirty="0" err="1"/>
              <a:t>حتوى</a:t>
            </a:r>
            <a:r>
              <a:rPr lang="ar-SA" sz="2400" dirty="0"/>
              <a:t> ب</a:t>
            </a:r>
            <a:r>
              <a:rPr lang="ar-DZ" sz="2400" dirty="0"/>
              <a:t>ِ</a:t>
            </a:r>
            <a:r>
              <a:rPr lang="ar-SA" sz="2400" dirty="0"/>
              <a:t>ناءً على </a:t>
            </a:r>
            <a:r>
              <a:rPr lang="ar-DZ" sz="2400" dirty="0"/>
              <a:t>إِ</a:t>
            </a:r>
            <a:r>
              <a:rPr lang="ar-SA" sz="2400" dirty="0" err="1"/>
              <a:t>هتمامات</a:t>
            </a:r>
            <a:r>
              <a:rPr lang="ar-SA" sz="2400" dirty="0"/>
              <a:t> الجمهور. كما ي</a:t>
            </a:r>
            <a:r>
              <a:rPr lang="ar-DZ" sz="2400" dirty="0"/>
              <a:t>ُ</a:t>
            </a:r>
            <a:r>
              <a:rPr lang="ar-SA" sz="2400" dirty="0"/>
              <a:t>مكن </a:t>
            </a:r>
            <a:r>
              <a:rPr lang="ar-DZ" sz="2400" dirty="0"/>
              <a:t>إِ</a:t>
            </a:r>
            <a:r>
              <a:rPr lang="ar-SA" sz="2400" dirty="0" err="1"/>
              <a:t>ستخدام</a:t>
            </a:r>
            <a:r>
              <a:rPr lang="ar-SA" sz="2400" dirty="0"/>
              <a:t> الأدوات الر</a:t>
            </a:r>
            <a:r>
              <a:rPr lang="ar-DZ" sz="2400" dirty="0"/>
              <a:t>َّ</a:t>
            </a:r>
            <a:r>
              <a:rPr lang="ar-SA" sz="2400" dirty="0" err="1"/>
              <a:t>قمية</a:t>
            </a:r>
            <a:r>
              <a:rPr lang="ar-SA" sz="2400" dirty="0"/>
              <a:t> ل</a:t>
            </a:r>
            <a:r>
              <a:rPr lang="ar-DZ" sz="2400" dirty="0"/>
              <a:t>ِ</a:t>
            </a:r>
            <a:r>
              <a:rPr lang="ar-SA" sz="2400" dirty="0"/>
              <a:t>ت</a:t>
            </a:r>
            <a:r>
              <a:rPr lang="ar-DZ" sz="2400" dirty="0"/>
              <a:t>َ</a:t>
            </a:r>
            <a:r>
              <a:rPr lang="ar-SA" sz="2400" dirty="0"/>
              <a:t>حسين إ</a:t>
            </a:r>
            <a:r>
              <a:rPr lang="ar-DZ" sz="2400" dirty="0"/>
              <a:t>ِ</a:t>
            </a:r>
            <a:r>
              <a:rPr lang="ar-SA" sz="2400" dirty="0"/>
              <a:t>دارة الع</a:t>
            </a:r>
            <a:r>
              <a:rPr lang="ar-DZ" sz="2400" dirty="0"/>
              <a:t>َ</a:t>
            </a:r>
            <a:r>
              <a:rPr lang="ar-SA" sz="2400" dirty="0"/>
              <a:t>مليات، مثل</a:t>
            </a:r>
            <a:r>
              <a:rPr lang="ar-DZ" sz="2400" dirty="0"/>
              <a:t>: تَنْفِيذ</a:t>
            </a:r>
            <a:r>
              <a:rPr lang="ar-SA" sz="2400" dirty="0"/>
              <a:t> الم</a:t>
            </a:r>
            <a:r>
              <a:rPr lang="ar-DZ" sz="2400" dirty="0"/>
              <a:t>َ</a:t>
            </a:r>
            <a:r>
              <a:rPr lang="ar-SA" sz="2400" dirty="0"/>
              <a:t>ه</a:t>
            </a:r>
            <a:r>
              <a:rPr lang="ar-DZ" sz="2400" dirty="0"/>
              <a:t>َ</a:t>
            </a:r>
            <a:r>
              <a:rPr lang="ar-SA" sz="2400" dirty="0"/>
              <a:t>ام الر</a:t>
            </a:r>
            <a:r>
              <a:rPr lang="ar-DZ" sz="2400" dirty="0"/>
              <a:t>ٌ</a:t>
            </a:r>
            <a:r>
              <a:rPr lang="ar-SA" sz="2400" dirty="0"/>
              <a:t>وتينية </a:t>
            </a:r>
            <a:r>
              <a:rPr lang="ar-SA" sz="2400" dirty="0" err="1"/>
              <a:t>وت</a:t>
            </a:r>
            <a:r>
              <a:rPr lang="ar-DZ" sz="2400" dirty="0"/>
              <a:t>َ</a:t>
            </a:r>
            <a:r>
              <a:rPr lang="ar-SA" sz="2400" dirty="0"/>
              <a:t>ت</a:t>
            </a:r>
            <a:r>
              <a:rPr lang="ar-DZ" sz="2400" dirty="0"/>
              <a:t>َ</a:t>
            </a:r>
            <a:r>
              <a:rPr lang="ar-SA" sz="2400" dirty="0"/>
              <a:t>ب</a:t>
            </a:r>
            <a:r>
              <a:rPr lang="ar-DZ" sz="2400" dirty="0"/>
              <a:t>ُّ</a:t>
            </a:r>
            <a:r>
              <a:rPr lang="ar-SA" sz="2400" dirty="0"/>
              <a:t>ع الأداء</a:t>
            </a:r>
            <a:r>
              <a:rPr lang="fr-FR" sz="2400" dirty="0"/>
              <a:t>.</a:t>
            </a:r>
            <a:endParaRPr lang="ar-DZ" sz="2400" dirty="0"/>
          </a:p>
          <a:p>
            <a:pPr algn="r" rtl="1">
              <a:lnSpc>
                <a:spcPct val="107000"/>
              </a:lnSpc>
              <a:spcAft>
                <a:spcPts val="800"/>
              </a:spcAft>
            </a:pPr>
            <a:r>
              <a:rPr lang="ar-DZ" sz="2400" b="1" dirty="0">
                <a:solidFill>
                  <a:schemeClr val="accent2"/>
                </a:solidFill>
              </a:rPr>
              <a:t>3- </a:t>
            </a:r>
            <a:r>
              <a:rPr lang="ar-SA" sz="2400" b="1" dirty="0">
                <a:solidFill>
                  <a:schemeClr val="accent2"/>
                </a:solidFill>
              </a:rPr>
              <a:t>إنتاج محتوى م</a:t>
            </a:r>
            <a:r>
              <a:rPr lang="ar-DZ" sz="2400" b="1" dirty="0">
                <a:solidFill>
                  <a:schemeClr val="accent2"/>
                </a:solidFill>
              </a:rPr>
              <a:t>ُ</a:t>
            </a:r>
            <a:r>
              <a:rPr lang="ar-SA" sz="2400" b="1" dirty="0">
                <a:solidFill>
                  <a:schemeClr val="accent2"/>
                </a:solidFill>
              </a:rPr>
              <a:t>خص</a:t>
            </a:r>
            <a:r>
              <a:rPr lang="ar-DZ" sz="2400" b="1" dirty="0">
                <a:solidFill>
                  <a:schemeClr val="accent2"/>
                </a:solidFill>
              </a:rPr>
              <a:t>َّ</a:t>
            </a:r>
            <a:r>
              <a:rPr lang="ar-SA" sz="2400" b="1" dirty="0">
                <a:solidFill>
                  <a:schemeClr val="accent2"/>
                </a:solidFill>
              </a:rPr>
              <a:t>ص </a:t>
            </a:r>
            <a:r>
              <a:rPr lang="ar-SA" sz="2400" b="1" dirty="0" err="1">
                <a:solidFill>
                  <a:schemeClr val="accent2"/>
                </a:solidFill>
              </a:rPr>
              <a:t>وم</a:t>
            </a:r>
            <a:r>
              <a:rPr lang="ar-DZ" sz="2400" b="1" dirty="0">
                <a:solidFill>
                  <a:schemeClr val="accent2"/>
                </a:solidFill>
              </a:rPr>
              <a:t>ُ</a:t>
            </a:r>
            <a:r>
              <a:rPr lang="ar-SA" sz="2400" b="1" dirty="0">
                <a:solidFill>
                  <a:schemeClr val="accent2"/>
                </a:solidFill>
              </a:rPr>
              <a:t>تنوع</a:t>
            </a:r>
            <a:r>
              <a:rPr lang="ar-DZ" sz="2400" b="1" dirty="0">
                <a:solidFill>
                  <a:schemeClr val="accent2"/>
                </a:solidFill>
              </a:rPr>
              <a:t>:</a:t>
            </a:r>
            <a:br>
              <a:rPr lang="ar-SA" dirty="0"/>
            </a:br>
            <a:r>
              <a:rPr lang="ar-SA" sz="2400" dirty="0"/>
              <a:t>الجمهور الر</a:t>
            </a:r>
            <a:r>
              <a:rPr lang="ar-DZ" sz="2400" dirty="0"/>
              <a:t>َّ</a:t>
            </a:r>
            <a:r>
              <a:rPr lang="ar-SA" sz="2400" dirty="0"/>
              <a:t>قمي</a:t>
            </a:r>
            <a:r>
              <a:rPr lang="ar-DZ" sz="2400" dirty="0"/>
              <a:t>،</a:t>
            </a:r>
            <a:r>
              <a:rPr lang="ar-SA" sz="2400" dirty="0"/>
              <a:t> ي</a:t>
            </a:r>
            <a:r>
              <a:rPr lang="ar-DZ" sz="2400" dirty="0"/>
              <a:t>َ</a:t>
            </a:r>
            <a:r>
              <a:rPr lang="ar-SA" sz="2400" dirty="0"/>
              <a:t>ت</a:t>
            </a:r>
            <a:r>
              <a:rPr lang="ar-DZ" sz="2400" dirty="0"/>
              <a:t>َ</a:t>
            </a:r>
            <a:r>
              <a:rPr lang="ar-SA" sz="2400" dirty="0"/>
              <a:t>و</a:t>
            </a:r>
            <a:r>
              <a:rPr lang="ar-DZ" sz="2400" dirty="0"/>
              <a:t>َ</a:t>
            </a:r>
            <a:r>
              <a:rPr lang="ar-SA" sz="2400" dirty="0"/>
              <a:t>ق</a:t>
            </a:r>
            <a:r>
              <a:rPr lang="ar-DZ" sz="2400" dirty="0"/>
              <a:t>َّ</a:t>
            </a:r>
            <a:r>
              <a:rPr lang="ar-SA" sz="2400" dirty="0"/>
              <a:t>ع م</a:t>
            </a:r>
            <a:r>
              <a:rPr lang="ar-DZ" sz="2400" dirty="0"/>
              <a:t>ٌ</a:t>
            </a:r>
            <a:r>
              <a:rPr lang="ar-SA" sz="2400" dirty="0" err="1"/>
              <a:t>حتوى</a:t>
            </a:r>
            <a:r>
              <a:rPr lang="ar-SA" sz="2400" dirty="0"/>
              <a:t> م</a:t>
            </a:r>
            <a:r>
              <a:rPr lang="ar-DZ" sz="2400" dirty="0"/>
              <a:t>ٌ</a:t>
            </a:r>
            <a:r>
              <a:rPr lang="ar-SA" sz="2400" dirty="0"/>
              <a:t>خص</a:t>
            </a:r>
            <a:r>
              <a:rPr lang="ar-DZ" sz="2400" dirty="0"/>
              <a:t>َّ</a:t>
            </a:r>
            <a:r>
              <a:rPr lang="ar-SA" sz="2400" dirty="0"/>
              <a:t>ص ي</a:t>
            </a:r>
            <a:r>
              <a:rPr lang="ar-DZ" sz="2400" dirty="0"/>
              <a:t>ُ</a:t>
            </a:r>
            <a:r>
              <a:rPr lang="ar-SA" sz="2400" dirty="0"/>
              <a:t>ل</a:t>
            </a:r>
            <a:r>
              <a:rPr lang="ar-DZ" sz="2400" dirty="0"/>
              <a:t>َ</a:t>
            </a:r>
            <a:r>
              <a:rPr lang="ar-SA" sz="2400" dirty="0"/>
              <a:t>ب</a:t>
            </a:r>
            <a:r>
              <a:rPr lang="ar-DZ" sz="2400" dirty="0"/>
              <a:t>ِّ</a:t>
            </a:r>
            <a:r>
              <a:rPr lang="ar-SA" sz="2400" dirty="0"/>
              <a:t>ي </a:t>
            </a:r>
            <a:r>
              <a:rPr lang="ar-DZ" sz="2400" dirty="0"/>
              <a:t>إِ</a:t>
            </a:r>
            <a:r>
              <a:rPr lang="ar-SA" sz="2400" dirty="0" err="1"/>
              <a:t>هتماماته</a:t>
            </a:r>
            <a:r>
              <a:rPr lang="ar-SA" sz="2400" dirty="0"/>
              <a:t>. ل</a:t>
            </a:r>
            <a:r>
              <a:rPr lang="ar-DZ" sz="2400" dirty="0"/>
              <a:t>ِ</a:t>
            </a:r>
            <a:r>
              <a:rPr lang="ar-SA" sz="2400" dirty="0"/>
              <a:t>ذ</a:t>
            </a:r>
            <a:r>
              <a:rPr lang="ar-DZ" sz="2400" dirty="0"/>
              <a:t>َ</a:t>
            </a:r>
            <a:r>
              <a:rPr lang="ar-SA" sz="2400" dirty="0"/>
              <a:t>لك، يجب على المؤسسات </a:t>
            </a:r>
            <a:r>
              <a:rPr lang="ar-SA" sz="2400" dirty="0" err="1"/>
              <a:t>الإ</a:t>
            </a:r>
            <a:r>
              <a:rPr lang="ar-DZ" sz="2400" dirty="0"/>
              <a:t>ِ</a:t>
            </a:r>
            <a:r>
              <a:rPr lang="ar-SA" sz="2400" dirty="0" err="1"/>
              <a:t>علامية</a:t>
            </a:r>
            <a:r>
              <a:rPr lang="ar-SA" sz="2400" dirty="0"/>
              <a:t> ت</a:t>
            </a:r>
            <a:r>
              <a:rPr lang="ar-DZ" sz="2400" dirty="0"/>
              <a:t>َ</a:t>
            </a:r>
            <a:r>
              <a:rPr lang="ar-SA" sz="2400" dirty="0"/>
              <a:t>ق</a:t>
            </a:r>
            <a:r>
              <a:rPr lang="ar-DZ" sz="2400" dirty="0"/>
              <a:t>ْ</a:t>
            </a:r>
            <a:r>
              <a:rPr lang="ar-SA" sz="2400" dirty="0"/>
              <a:t>ديم م</a:t>
            </a:r>
            <a:r>
              <a:rPr lang="ar-DZ" sz="2400" dirty="0"/>
              <a:t>ُ</a:t>
            </a:r>
            <a:r>
              <a:rPr lang="ar-SA" sz="2400" dirty="0" err="1"/>
              <a:t>حتوى</a:t>
            </a:r>
            <a:r>
              <a:rPr lang="ar-SA" sz="2400" dirty="0"/>
              <a:t> م</a:t>
            </a:r>
            <a:r>
              <a:rPr lang="ar-DZ" sz="2400" dirty="0"/>
              <a:t>ُ</a:t>
            </a:r>
            <a:r>
              <a:rPr lang="ar-SA" sz="2400" dirty="0"/>
              <a:t>تنوع ي</a:t>
            </a:r>
            <a:r>
              <a:rPr lang="ar-DZ" sz="2400" dirty="0"/>
              <a:t>ُ</a:t>
            </a:r>
            <a:r>
              <a:rPr lang="ar-SA" sz="2400" dirty="0"/>
              <a:t>ن</a:t>
            </a:r>
            <a:r>
              <a:rPr lang="ar-DZ" sz="2400" dirty="0"/>
              <a:t>َ</a:t>
            </a:r>
            <a:r>
              <a:rPr lang="ar-SA" sz="2400" dirty="0"/>
              <a:t>اسب الم</a:t>
            </a:r>
            <a:r>
              <a:rPr lang="ar-DZ" sz="2400" dirty="0"/>
              <a:t>َ</a:t>
            </a:r>
            <a:r>
              <a:rPr lang="ar-SA" sz="2400" dirty="0"/>
              <a:t>ن</a:t>
            </a:r>
            <a:r>
              <a:rPr lang="ar-DZ" sz="2400" dirty="0"/>
              <a:t>َ</a:t>
            </a:r>
            <a:r>
              <a:rPr lang="ar-SA" sz="2400" dirty="0"/>
              <a:t>ص</a:t>
            </a:r>
            <a:r>
              <a:rPr lang="ar-DZ" sz="2400" dirty="0"/>
              <a:t>َّ</a:t>
            </a:r>
            <a:r>
              <a:rPr lang="ar-SA" sz="2400" dirty="0"/>
              <a:t>ات المختلفة، مثل المقالات، الفيديوهات، </a:t>
            </a:r>
            <a:r>
              <a:rPr lang="ar-SA" sz="2400" dirty="0" err="1"/>
              <a:t>البودكاست</a:t>
            </a:r>
            <a:r>
              <a:rPr lang="ar-SA" sz="2400" dirty="0"/>
              <a:t>، والمحتوى الت</a:t>
            </a:r>
            <a:r>
              <a:rPr lang="ar-DZ" sz="2400" dirty="0"/>
              <a:t>َّ</a:t>
            </a:r>
            <a:r>
              <a:rPr lang="ar-SA" sz="2400" dirty="0"/>
              <a:t>فاعلي، مع الح</a:t>
            </a:r>
            <a:r>
              <a:rPr lang="ar-DZ" sz="2400" dirty="0"/>
              <a:t>ِ</a:t>
            </a:r>
            <a:r>
              <a:rPr lang="ar-SA" sz="2400" dirty="0"/>
              <a:t>فاظ على جودته وقيمته</a:t>
            </a:r>
            <a:r>
              <a:rPr lang="fr-FR" sz="2400" dirty="0"/>
              <a:t>.</a:t>
            </a:r>
          </a:p>
          <a:p>
            <a:pPr algn="r" rtl="1">
              <a:lnSpc>
                <a:spcPct val="107000"/>
              </a:lnSpc>
              <a:spcAft>
                <a:spcPts val="800"/>
              </a:spcAft>
            </a:pPr>
            <a:endParaRPr lang="fr-FR" sz="2400" dirty="0"/>
          </a:p>
          <a:p>
            <a:pPr algn="r" rtl="1">
              <a:lnSpc>
                <a:spcPct val="107000"/>
              </a:lnSpc>
              <a:spcAft>
                <a:spcPts val="800"/>
              </a:spcAft>
              <a:buNone/>
            </a:pPr>
            <a:br>
              <a:rPr lang="ar-SA" sz="2400" dirty="0"/>
            </a:br>
            <a:endParaRPr lang="fr-FR" sz="2400" dirty="0"/>
          </a:p>
          <a:p>
            <a:pPr marL="342900" lvl="0" indent="-342900" algn="r" rtl="1">
              <a:lnSpc>
                <a:spcPct val="107000"/>
              </a:lnSpc>
              <a:spcAft>
                <a:spcPts val="800"/>
              </a:spcAft>
              <a:buNone/>
              <a:tabLst>
                <a:tab pos="457200" algn="l"/>
              </a:tabLst>
            </a:pPr>
            <a:endParaRPr lang="fr-FR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256F634-5B48-4266-B735-C7FB80C55527}"/>
              </a:ext>
            </a:extLst>
          </p:cNvPr>
          <p:cNvSpPr/>
          <p:nvPr/>
        </p:nvSpPr>
        <p:spPr>
          <a:xfrm>
            <a:off x="2083512" y="375206"/>
            <a:ext cx="1190600" cy="95889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DZ" sz="3600" b="1" dirty="0">
                <a:ea typeface="Roboto Light" panose="02000000000000000000" pitchFamily="2" charset="0"/>
              </a:rPr>
              <a:t>07</a:t>
            </a:r>
            <a:endParaRPr lang="en-US" sz="1400" b="1" dirty="0">
              <a:ea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9608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06933"/>
    </mc:Choice>
    <mc:Fallback xmlns="">
      <p:transition advTm="206933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2CAAC8-D798-DC42-5A66-72141DE0C9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20CE717-50CA-0C67-4430-F7C309CE702D}"/>
              </a:ext>
            </a:extLst>
          </p:cNvPr>
          <p:cNvSpPr txBox="1"/>
          <p:nvPr/>
        </p:nvSpPr>
        <p:spPr>
          <a:xfrm>
            <a:off x="2864357" y="884397"/>
            <a:ext cx="831561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DZ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إستراتيجيات ناجحة لإدارة المؤسسة الإعلامية الرقمية         </a:t>
            </a:r>
            <a:endParaRPr lang="ar-DZ" sz="2800" b="1" kern="1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4432C1C-7192-3A36-8D23-9CC70A52484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11269" y="104329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6D4BB0BF-F622-391B-B482-B94EDDDDC1D7}"/>
              </a:ext>
            </a:extLst>
          </p:cNvPr>
          <p:cNvSpPr/>
          <p:nvPr/>
        </p:nvSpPr>
        <p:spPr>
          <a:xfrm>
            <a:off x="3274112" y="596781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380484AD-217C-7EDE-D2B7-9C0BCFD4AE83}"/>
              </a:ext>
            </a:extLst>
          </p:cNvPr>
          <p:cNvSpPr txBox="1"/>
          <p:nvPr/>
        </p:nvSpPr>
        <p:spPr>
          <a:xfrm>
            <a:off x="2404975" y="2114167"/>
            <a:ext cx="8692804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r" rtl="1"/>
            <a:r>
              <a:rPr lang="ar-DZ" sz="2400" b="1" dirty="0">
                <a:solidFill>
                  <a:schemeClr val="accent2"/>
                </a:solidFill>
              </a:rPr>
              <a:t>4- </a:t>
            </a:r>
            <a:r>
              <a:rPr lang="ar-SA" sz="2400" b="1" dirty="0">
                <a:solidFill>
                  <a:schemeClr val="accent2"/>
                </a:solidFill>
              </a:rPr>
              <a:t>ت</a:t>
            </a:r>
            <a:r>
              <a:rPr lang="ar-DZ" sz="2400" b="1" dirty="0">
                <a:solidFill>
                  <a:schemeClr val="accent2"/>
                </a:solidFill>
              </a:rPr>
              <a:t>َ</a:t>
            </a:r>
            <a:r>
              <a:rPr lang="ar-SA" sz="2400" b="1" dirty="0">
                <a:solidFill>
                  <a:schemeClr val="accent2"/>
                </a:solidFill>
              </a:rPr>
              <a:t>عزيز الح</a:t>
            </a:r>
            <a:r>
              <a:rPr lang="ar-DZ" sz="2400" b="1" dirty="0">
                <a:solidFill>
                  <a:schemeClr val="accent2"/>
                </a:solidFill>
              </a:rPr>
              <a:t>ٌ</a:t>
            </a:r>
            <a:r>
              <a:rPr lang="ar-SA" sz="2400" b="1" dirty="0">
                <a:solidFill>
                  <a:schemeClr val="accent2"/>
                </a:solidFill>
              </a:rPr>
              <a:t>ضور على وسائل الت</a:t>
            </a:r>
            <a:r>
              <a:rPr lang="ar-DZ" sz="2400" b="1" dirty="0">
                <a:solidFill>
                  <a:schemeClr val="accent2"/>
                </a:solidFill>
              </a:rPr>
              <a:t>َّ</a:t>
            </a:r>
            <a:r>
              <a:rPr lang="ar-SA" sz="2400" b="1" dirty="0">
                <a:solidFill>
                  <a:schemeClr val="accent2"/>
                </a:solidFill>
              </a:rPr>
              <a:t>واصل ال</a:t>
            </a:r>
            <a:r>
              <a:rPr lang="ar-DZ" sz="2400" b="1" dirty="0">
                <a:solidFill>
                  <a:schemeClr val="accent2"/>
                </a:solidFill>
              </a:rPr>
              <a:t>إِ</a:t>
            </a:r>
            <a:r>
              <a:rPr lang="ar-SA" sz="2400" b="1" dirty="0" err="1">
                <a:solidFill>
                  <a:schemeClr val="accent2"/>
                </a:solidFill>
              </a:rPr>
              <a:t>جتماعي</a:t>
            </a:r>
            <a:r>
              <a:rPr lang="ar-DZ" sz="2400" b="1" dirty="0">
                <a:solidFill>
                  <a:schemeClr val="accent2"/>
                </a:solidFill>
              </a:rPr>
              <a:t>:</a:t>
            </a:r>
            <a:br>
              <a:rPr lang="ar-SA" sz="2400" dirty="0"/>
            </a:br>
            <a:r>
              <a:rPr lang="ar-SA" sz="2400" dirty="0"/>
              <a:t>وسائل التواصل الاجتماعي ت</a:t>
            </a:r>
            <a:r>
              <a:rPr lang="ar-DZ" sz="2400" dirty="0"/>
              <a:t>ٌ</a:t>
            </a:r>
            <a:r>
              <a:rPr lang="ar-SA" sz="2400" dirty="0"/>
              <a:t>عدّ</a:t>
            </a:r>
            <a:r>
              <a:rPr lang="ar-DZ" sz="2400" dirty="0"/>
              <a:t>ٌ</a:t>
            </a:r>
            <a:r>
              <a:rPr lang="ar-SA" sz="2400" dirty="0"/>
              <a:t> قناة أساسية للوصول إلى الجمهور في الع</a:t>
            </a:r>
            <a:r>
              <a:rPr lang="ar-DZ" sz="2400" dirty="0"/>
              <a:t>َ</a:t>
            </a:r>
            <a:r>
              <a:rPr lang="ar-SA" sz="2400" dirty="0"/>
              <a:t>ص</a:t>
            </a:r>
            <a:r>
              <a:rPr lang="ar-DZ" sz="2400" dirty="0"/>
              <a:t>ْ</a:t>
            </a:r>
            <a:r>
              <a:rPr lang="ar-SA" sz="2400" dirty="0"/>
              <a:t>ر الر</a:t>
            </a:r>
            <a:r>
              <a:rPr lang="ar-DZ" sz="2400" dirty="0"/>
              <a:t>َّ</a:t>
            </a:r>
            <a:r>
              <a:rPr lang="ar-SA" sz="2400" dirty="0"/>
              <a:t>قمي. المؤس</a:t>
            </a:r>
            <a:r>
              <a:rPr lang="ar-DZ" sz="2400" dirty="0"/>
              <a:t>َّ</a:t>
            </a:r>
            <a:r>
              <a:rPr lang="ar-SA" sz="2400" dirty="0"/>
              <a:t>سات الناجحة ت</a:t>
            </a:r>
            <a:r>
              <a:rPr lang="ar-DZ" sz="2400" dirty="0"/>
              <a:t>َ</a:t>
            </a:r>
            <a:r>
              <a:rPr lang="ar-SA" sz="2400" dirty="0"/>
              <a:t>س</a:t>
            </a:r>
            <a:r>
              <a:rPr lang="ar-DZ" sz="2400" dirty="0"/>
              <a:t>ْ</a:t>
            </a:r>
            <a:r>
              <a:rPr lang="ar-SA" sz="2400" dirty="0"/>
              <a:t>ت</a:t>
            </a:r>
            <a:r>
              <a:rPr lang="ar-DZ" sz="2400" dirty="0"/>
              <a:t>َ</a:t>
            </a:r>
            <a:r>
              <a:rPr lang="ar-SA" sz="2400" dirty="0"/>
              <a:t>غ</a:t>
            </a:r>
            <a:r>
              <a:rPr lang="ar-DZ" sz="2400" dirty="0"/>
              <a:t>ِّ</a:t>
            </a:r>
            <a:r>
              <a:rPr lang="ar-SA" sz="2400" dirty="0"/>
              <a:t>ل هذه المن</a:t>
            </a:r>
            <a:r>
              <a:rPr lang="ar-DZ" sz="2400" dirty="0"/>
              <a:t>َ</a:t>
            </a:r>
            <a:r>
              <a:rPr lang="ar-SA" sz="2400" dirty="0"/>
              <a:t>ص</a:t>
            </a:r>
            <a:r>
              <a:rPr lang="ar-DZ" sz="2400" dirty="0"/>
              <a:t>َّ</a:t>
            </a:r>
            <a:r>
              <a:rPr lang="ar-SA" sz="2400" dirty="0"/>
              <a:t>ات ل</a:t>
            </a:r>
            <a:r>
              <a:rPr lang="ar-DZ" sz="2400" dirty="0"/>
              <a:t>ِ</a:t>
            </a:r>
            <a:r>
              <a:rPr lang="ar-SA" sz="2400" dirty="0"/>
              <a:t>ن</a:t>
            </a:r>
            <a:r>
              <a:rPr lang="ar-DZ" sz="2400" dirty="0"/>
              <a:t>َ</a:t>
            </a:r>
            <a:r>
              <a:rPr lang="ar-SA" sz="2400" dirty="0"/>
              <a:t>ش</a:t>
            </a:r>
            <a:r>
              <a:rPr lang="ar-DZ" sz="2400" dirty="0"/>
              <a:t>ْ</a:t>
            </a:r>
            <a:r>
              <a:rPr lang="ar-SA" sz="2400" dirty="0"/>
              <a:t>ر م</a:t>
            </a:r>
            <a:r>
              <a:rPr lang="ar-DZ" sz="2400" dirty="0"/>
              <a:t>ُ</a:t>
            </a:r>
            <a:r>
              <a:rPr lang="ar-SA" sz="2400" dirty="0" err="1"/>
              <a:t>حتواها</a:t>
            </a:r>
            <a:r>
              <a:rPr lang="ar-SA" sz="2400" dirty="0"/>
              <a:t>، </a:t>
            </a:r>
            <a:r>
              <a:rPr lang="ar-DZ" sz="2400" dirty="0"/>
              <a:t>و</a:t>
            </a:r>
            <a:r>
              <a:rPr lang="ar-SA" sz="2400" dirty="0"/>
              <a:t>ب</a:t>
            </a:r>
            <a:r>
              <a:rPr lang="ar-DZ" sz="2400" dirty="0"/>
              <a:t>ِ</a:t>
            </a:r>
            <a:r>
              <a:rPr lang="ar-SA" sz="2400" dirty="0"/>
              <a:t>ن</a:t>
            </a:r>
            <a:r>
              <a:rPr lang="ar-DZ" sz="2400" dirty="0"/>
              <a:t>َ</a:t>
            </a:r>
            <a:r>
              <a:rPr lang="ar-SA" sz="2400" dirty="0" err="1"/>
              <a:t>اء</a:t>
            </a:r>
            <a:r>
              <a:rPr lang="ar-SA" sz="2400" dirty="0"/>
              <a:t> العلاقات مع الجمهور، وتحليل الت</a:t>
            </a:r>
            <a:r>
              <a:rPr lang="ar-DZ" sz="2400" dirty="0"/>
              <a:t>َّ</a:t>
            </a:r>
            <a:r>
              <a:rPr lang="ar-SA" sz="2400" dirty="0"/>
              <a:t>وجهات من خلال الت</a:t>
            </a:r>
            <a:r>
              <a:rPr lang="ar-DZ" sz="2400" dirty="0"/>
              <a:t>َّ</a:t>
            </a:r>
            <a:r>
              <a:rPr lang="ar-SA" sz="2400" dirty="0"/>
              <a:t>فاعل الم</a:t>
            </a:r>
            <a:r>
              <a:rPr lang="ar-DZ" sz="2400" dirty="0"/>
              <a:t>ٌ</a:t>
            </a:r>
            <a:r>
              <a:rPr lang="ar-SA" sz="2400" dirty="0"/>
              <a:t>باشر</a:t>
            </a:r>
            <a:r>
              <a:rPr lang="fr-FR" sz="2400" dirty="0"/>
              <a:t>.</a:t>
            </a:r>
          </a:p>
          <a:p>
            <a:pPr lvl="0" algn="r" rtl="1"/>
            <a:r>
              <a:rPr lang="ar-DZ" sz="2400" b="1" dirty="0">
                <a:solidFill>
                  <a:schemeClr val="accent2"/>
                </a:solidFill>
              </a:rPr>
              <a:t>5- </a:t>
            </a:r>
            <a:r>
              <a:rPr lang="ar-SA" sz="2400" b="1" dirty="0">
                <a:solidFill>
                  <a:schemeClr val="accent2"/>
                </a:solidFill>
              </a:rPr>
              <a:t>ال</a:t>
            </a:r>
            <a:r>
              <a:rPr lang="ar-DZ" sz="2400" b="1" dirty="0">
                <a:solidFill>
                  <a:schemeClr val="accent2"/>
                </a:solidFill>
              </a:rPr>
              <a:t>إِ</a:t>
            </a:r>
            <a:r>
              <a:rPr lang="ar-SA" sz="2400" b="1" dirty="0" err="1">
                <a:solidFill>
                  <a:schemeClr val="accent2"/>
                </a:solidFill>
              </a:rPr>
              <a:t>ستثمار</a:t>
            </a:r>
            <a:r>
              <a:rPr lang="ar-SA" sz="2400" b="1" dirty="0">
                <a:solidFill>
                  <a:schemeClr val="accent2"/>
                </a:solidFill>
              </a:rPr>
              <a:t> في الكفاءات الب</a:t>
            </a:r>
            <a:r>
              <a:rPr lang="ar-DZ" sz="2400" b="1" dirty="0">
                <a:solidFill>
                  <a:schemeClr val="accent2"/>
                </a:solidFill>
              </a:rPr>
              <a:t>َ</a:t>
            </a:r>
            <a:r>
              <a:rPr lang="ar-SA" sz="2400" b="1" dirty="0">
                <a:solidFill>
                  <a:schemeClr val="accent2"/>
                </a:solidFill>
              </a:rPr>
              <a:t>شرية</a:t>
            </a:r>
            <a:r>
              <a:rPr lang="ar-DZ" sz="2400" b="1" dirty="0">
                <a:solidFill>
                  <a:schemeClr val="accent2"/>
                </a:solidFill>
              </a:rPr>
              <a:t>:</a:t>
            </a:r>
            <a:br>
              <a:rPr lang="ar-SA" sz="2400" dirty="0"/>
            </a:br>
            <a:r>
              <a:rPr lang="ar-SA" sz="2400" dirty="0"/>
              <a:t>ت</a:t>
            </a:r>
            <a:r>
              <a:rPr lang="ar-DZ" sz="2400" dirty="0"/>
              <a:t>َ</a:t>
            </a:r>
            <a:r>
              <a:rPr lang="ar-SA" sz="2400" dirty="0"/>
              <a:t>طوير م</a:t>
            </a:r>
            <a:r>
              <a:rPr lang="ar-DZ" sz="2400" dirty="0"/>
              <a:t>َ</a:t>
            </a:r>
            <a:r>
              <a:rPr lang="ar-SA" sz="2400" dirty="0" err="1"/>
              <a:t>هارات</a:t>
            </a:r>
            <a:r>
              <a:rPr lang="ar-SA" sz="2400" dirty="0"/>
              <a:t> العاملين في المؤسسة</a:t>
            </a:r>
            <a:r>
              <a:rPr lang="ar-DZ" sz="2400" dirty="0"/>
              <a:t>،</a:t>
            </a:r>
            <a:r>
              <a:rPr lang="ar-SA" sz="2400" dirty="0"/>
              <a:t> ل</a:t>
            </a:r>
            <a:r>
              <a:rPr lang="ar-DZ" sz="2400" dirty="0"/>
              <a:t>ِ</a:t>
            </a:r>
            <a:r>
              <a:rPr lang="ar-SA" sz="2400" dirty="0"/>
              <a:t>ت</a:t>
            </a:r>
            <a:r>
              <a:rPr lang="ar-DZ" sz="2400" dirty="0"/>
              <a:t>َ</a:t>
            </a:r>
            <a:r>
              <a:rPr lang="ar-SA" sz="2400" dirty="0"/>
              <a:t>ت</a:t>
            </a:r>
            <a:r>
              <a:rPr lang="ar-DZ" sz="2400" dirty="0"/>
              <a:t>َ</a:t>
            </a:r>
            <a:r>
              <a:rPr lang="ar-SA" sz="2400" dirty="0"/>
              <a:t>ن</a:t>
            </a:r>
            <a:r>
              <a:rPr lang="ar-DZ" sz="2400" dirty="0"/>
              <a:t>َ</a:t>
            </a:r>
            <a:r>
              <a:rPr lang="ar-SA" sz="2400" dirty="0"/>
              <a:t>اسب مع م</a:t>
            </a:r>
            <a:r>
              <a:rPr lang="ar-DZ" sz="2400" dirty="0"/>
              <a:t>ُ</a:t>
            </a:r>
            <a:r>
              <a:rPr lang="ar-SA" sz="2400" dirty="0" err="1"/>
              <a:t>تطلبات</a:t>
            </a:r>
            <a:r>
              <a:rPr lang="ar-SA" sz="2400" dirty="0"/>
              <a:t> الع</a:t>
            </a:r>
            <a:r>
              <a:rPr lang="ar-DZ" sz="2400" dirty="0"/>
              <a:t>َ</a:t>
            </a:r>
            <a:r>
              <a:rPr lang="ar-SA" sz="2400" dirty="0"/>
              <a:t>صر الر</a:t>
            </a:r>
            <a:r>
              <a:rPr lang="ar-DZ" sz="2400" dirty="0"/>
              <a:t>َّ</a:t>
            </a:r>
            <a:r>
              <a:rPr lang="ar-SA" sz="2400" dirty="0"/>
              <a:t>قمي أمر</a:t>
            </a:r>
            <a:r>
              <a:rPr lang="ar-DZ" sz="2400" dirty="0"/>
              <a:t>ٌ</a:t>
            </a:r>
            <a:r>
              <a:rPr lang="ar-SA" sz="2400" dirty="0"/>
              <a:t> ضروري. </a:t>
            </a:r>
            <a:r>
              <a:rPr lang="ar-DZ" sz="2400" dirty="0"/>
              <a:t>و</a:t>
            </a:r>
            <a:r>
              <a:rPr lang="ar-SA" sz="2400" dirty="0"/>
              <a:t>ت</a:t>
            </a:r>
            <a:r>
              <a:rPr lang="ar-DZ" sz="2400" dirty="0"/>
              <a:t>َ</a:t>
            </a:r>
            <a:r>
              <a:rPr lang="ar-SA" sz="2400" dirty="0"/>
              <a:t>دريب الم</a:t>
            </a:r>
            <a:r>
              <a:rPr lang="ar-DZ" sz="2400" dirty="0"/>
              <a:t>ٌ</a:t>
            </a:r>
            <a:r>
              <a:rPr lang="ar-SA" sz="2400" dirty="0" err="1"/>
              <a:t>وظفين</a:t>
            </a:r>
            <a:r>
              <a:rPr lang="ar-SA" sz="2400" dirty="0"/>
              <a:t> على </a:t>
            </a:r>
            <a:r>
              <a:rPr lang="ar-DZ" sz="2400" dirty="0"/>
              <a:t>إِ</a:t>
            </a:r>
            <a:r>
              <a:rPr lang="ar-SA" sz="2400" dirty="0" err="1"/>
              <a:t>ستخدام</a:t>
            </a:r>
            <a:r>
              <a:rPr lang="ar-SA" sz="2400" dirty="0"/>
              <a:t> الت</a:t>
            </a:r>
            <a:r>
              <a:rPr lang="ar-DZ" sz="2400" dirty="0"/>
              <a:t>ِّ</a:t>
            </a:r>
            <a:r>
              <a:rPr lang="ar-SA" sz="2400" dirty="0" err="1"/>
              <a:t>قنيات</a:t>
            </a:r>
            <a:r>
              <a:rPr lang="ar-SA" sz="2400" dirty="0"/>
              <a:t> الر</a:t>
            </a:r>
            <a:r>
              <a:rPr lang="ar-DZ" sz="2400" dirty="0"/>
              <a:t>َّ</a:t>
            </a:r>
            <a:r>
              <a:rPr lang="ar-SA" sz="2400" dirty="0" err="1"/>
              <a:t>قمية</a:t>
            </a:r>
            <a:r>
              <a:rPr lang="ar-SA" sz="2400" dirty="0"/>
              <a:t> وف</a:t>
            </a:r>
            <a:r>
              <a:rPr lang="ar-DZ" sz="2400" dirty="0"/>
              <a:t>َ</a:t>
            </a:r>
            <a:r>
              <a:rPr lang="ar-SA" sz="2400" dirty="0"/>
              <a:t>هم الت</a:t>
            </a:r>
            <a:r>
              <a:rPr lang="ar-DZ" sz="2400" dirty="0"/>
              <a:t>َّ</a:t>
            </a:r>
            <a:r>
              <a:rPr lang="ar-SA" sz="2400" dirty="0"/>
              <a:t>وجهات الح</a:t>
            </a:r>
            <a:r>
              <a:rPr lang="ar-DZ" sz="2400" dirty="0"/>
              <a:t>َ</a:t>
            </a:r>
            <a:r>
              <a:rPr lang="ar-SA" sz="2400" dirty="0" err="1"/>
              <a:t>ديثة</a:t>
            </a:r>
            <a:r>
              <a:rPr lang="ar-SA" sz="2400" dirty="0"/>
              <a:t> يساعد في تعزيز كفاءة الع</a:t>
            </a:r>
            <a:r>
              <a:rPr lang="ar-DZ" sz="2400" dirty="0"/>
              <a:t>َ</a:t>
            </a:r>
            <a:r>
              <a:rPr lang="ar-SA" sz="2400" dirty="0"/>
              <a:t>مل وتحقيق ال</a:t>
            </a:r>
            <a:r>
              <a:rPr lang="ar-DZ" sz="2400" dirty="0"/>
              <a:t>إِ</a:t>
            </a:r>
            <a:r>
              <a:rPr lang="ar-SA" sz="2400" dirty="0" err="1"/>
              <a:t>بتكار</a:t>
            </a:r>
            <a:r>
              <a:rPr lang="fr-FR" dirty="0"/>
              <a:t>.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F6798FC-B1AD-92D3-D842-D9451D4BEB7A}"/>
              </a:ext>
            </a:extLst>
          </p:cNvPr>
          <p:cNvSpPr/>
          <p:nvPr/>
        </p:nvSpPr>
        <p:spPr>
          <a:xfrm>
            <a:off x="2083512" y="468005"/>
            <a:ext cx="1190600" cy="95889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DZ" sz="3600" b="1" dirty="0">
                <a:ea typeface="Roboto Light" panose="02000000000000000000" pitchFamily="2" charset="0"/>
              </a:rPr>
              <a:t>0</a:t>
            </a:r>
            <a:endParaRPr lang="en-US" sz="1400" b="1" dirty="0"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373D407-9CA3-8C47-07FA-729FBC398432}"/>
              </a:ext>
            </a:extLst>
          </p:cNvPr>
          <p:cNvSpPr/>
          <p:nvPr/>
        </p:nvSpPr>
        <p:spPr>
          <a:xfrm>
            <a:off x="2083512" y="375206"/>
            <a:ext cx="1190600" cy="95889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DZ" sz="3600" b="1" dirty="0">
                <a:ea typeface="Roboto Light" panose="02000000000000000000" pitchFamily="2" charset="0"/>
              </a:rPr>
              <a:t>07</a:t>
            </a:r>
            <a:endParaRPr lang="en-US" sz="1400" b="1" dirty="0">
              <a:ea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2349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06933"/>
    </mc:Choice>
    <mc:Fallback xmlns="">
      <p:transition advTm="206933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A5479F-F4BE-490D-AEE6-03EC2C958E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E505771-CF58-24C3-8995-FEEDE690533E}"/>
              </a:ext>
            </a:extLst>
          </p:cNvPr>
          <p:cNvSpPr txBox="1"/>
          <p:nvPr/>
        </p:nvSpPr>
        <p:spPr>
          <a:xfrm>
            <a:off x="2864357" y="884397"/>
            <a:ext cx="831561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DZ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إستراتيجيات ناجحة لإدارة المؤسسة الإعلامية الرقمية         </a:t>
            </a:r>
            <a:endParaRPr lang="ar-DZ" sz="2800" b="1" kern="1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FD00F55-8160-0524-BB53-43A267238D6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11269" y="104329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0EF56B4A-ADDC-AEEC-1F98-B06FB307BF36}"/>
              </a:ext>
            </a:extLst>
          </p:cNvPr>
          <p:cNvSpPr/>
          <p:nvPr/>
        </p:nvSpPr>
        <p:spPr>
          <a:xfrm>
            <a:off x="3274112" y="596781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64897297-313E-D059-5A56-45A832615751}"/>
              </a:ext>
            </a:extLst>
          </p:cNvPr>
          <p:cNvSpPr txBox="1"/>
          <p:nvPr/>
        </p:nvSpPr>
        <p:spPr>
          <a:xfrm>
            <a:off x="1527048" y="1750063"/>
            <a:ext cx="9652924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/>
            <a:r>
              <a:rPr lang="ar-DZ" sz="2400" b="1" dirty="0">
                <a:solidFill>
                  <a:schemeClr val="accent2"/>
                </a:solidFill>
              </a:rPr>
              <a:t>6- </a:t>
            </a:r>
            <a:r>
              <a:rPr lang="ar-SA" sz="2400" b="1" dirty="0">
                <a:solidFill>
                  <a:schemeClr val="accent2"/>
                </a:solidFill>
              </a:rPr>
              <a:t>ق</a:t>
            </a:r>
            <a:r>
              <a:rPr lang="ar-DZ" sz="2400" b="1" dirty="0">
                <a:solidFill>
                  <a:schemeClr val="accent2"/>
                </a:solidFill>
              </a:rPr>
              <a:t>ِ</a:t>
            </a:r>
            <a:r>
              <a:rPr lang="ar-SA" sz="2400" b="1" dirty="0">
                <a:solidFill>
                  <a:schemeClr val="accent2"/>
                </a:solidFill>
              </a:rPr>
              <a:t>ياس</a:t>
            </a:r>
            <a:r>
              <a:rPr lang="ar-DZ" sz="2400" b="1" dirty="0">
                <a:solidFill>
                  <a:schemeClr val="accent2"/>
                </a:solidFill>
              </a:rPr>
              <a:t> </a:t>
            </a:r>
            <a:r>
              <a:rPr lang="ar-SA" sz="2400" b="1" dirty="0">
                <a:solidFill>
                  <a:schemeClr val="accent2"/>
                </a:solidFill>
              </a:rPr>
              <a:t>الأداء وتحليل الب</a:t>
            </a:r>
            <a:r>
              <a:rPr lang="ar-DZ" sz="2400" b="1" dirty="0">
                <a:solidFill>
                  <a:schemeClr val="accent2"/>
                </a:solidFill>
              </a:rPr>
              <a:t>َ</a:t>
            </a:r>
            <a:r>
              <a:rPr lang="ar-SA" sz="2400" b="1" dirty="0" err="1">
                <a:solidFill>
                  <a:schemeClr val="accent2"/>
                </a:solidFill>
              </a:rPr>
              <a:t>يانات</a:t>
            </a:r>
            <a:r>
              <a:rPr lang="ar-DZ" sz="2400" b="1" dirty="0">
                <a:solidFill>
                  <a:schemeClr val="accent2"/>
                </a:solidFill>
              </a:rPr>
              <a:t>:</a:t>
            </a:r>
          </a:p>
          <a:p>
            <a:pPr algn="just" rtl="1"/>
            <a:r>
              <a:rPr lang="ar-SA" sz="2400" dirty="0"/>
              <a:t>ال</a:t>
            </a:r>
            <a:r>
              <a:rPr lang="ar-DZ" sz="2400" dirty="0"/>
              <a:t>إِ</a:t>
            </a:r>
            <a:r>
              <a:rPr lang="ar-SA" sz="2400" dirty="0" err="1"/>
              <a:t>عتماد</a:t>
            </a:r>
            <a:r>
              <a:rPr lang="ar-SA" sz="2400" dirty="0"/>
              <a:t> على أدوات تحليل البيانات</a:t>
            </a:r>
            <a:r>
              <a:rPr lang="ar-DZ" sz="2400" dirty="0"/>
              <a:t>،</a:t>
            </a:r>
            <a:r>
              <a:rPr lang="ar-SA" sz="2400" dirty="0"/>
              <a:t> ل</a:t>
            </a:r>
            <a:r>
              <a:rPr lang="ar-DZ" sz="2400" dirty="0"/>
              <a:t>ِ</a:t>
            </a:r>
            <a:r>
              <a:rPr lang="ar-SA" sz="2400" dirty="0"/>
              <a:t>فهم أداء المحتوى والجمهور</a:t>
            </a:r>
            <a:r>
              <a:rPr lang="ar-DZ" sz="2400" dirty="0"/>
              <a:t>،</a:t>
            </a:r>
            <a:r>
              <a:rPr lang="ar-SA" sz="2400" dirty="0"/>
              <a:t> ي</a:t>
            </a:r>
            <a:r>
              <a:rPr lang="ar-DZ" sz="2400" dirty="0"/>
              <a:t>ُ</a:t>
            </a:r>
            <a:r>
              <a:rPr lang="ar-SA" sz="2400" dirty="0"/>
              <a:t>م</a:t>
            </a:r>
            <a:r>
              <a:rPr lang="ar-DZ" sz="2400" dirty="0"/>
              <a:t>ْ</a:t>
            </a:r>
            <a:r>
              <a:rPr lang="ar-SA" sz="2400" dirty="0"/>
              <a:t>ك</a:t>
            </a:r>
            <a:r>
              <a:rPr lang="ar-DZ" sz="2400" dirty="0"/>
              <a:t>ِ</a:t>
            </a:r>
            <a:r>
              <a:rPr lang="ar-SA" sz="2400" dirty="0"/>
              <a:t>ن أن يساعد في تحسين القرارات ال</a:t>
            </a:r>
            <a:r>
              <a:rPr lang="ar-DZ" sz="2400" dirty="0"/>
              <a:t>إِ</a:t>
            </a:r>
            <a:r>
              <a:rPr lang="ar-SA" sz="2400" dirty="0" err="1"/>
              <a:t>ستراتيجية</a:t>
            </a:r>
            <a:r>
              <a:rPr lang="ar-DZ" sz="2400" dirty="0"/>
              <a:t>،</a:t>
            </a:r>
            <a:r>
              <a:rPr lang="ar-SA" sz="2400" dirty="0"/>
              <a:t> المؤشرات مثل</a:t>
            </a:r>
            <a:r>
              <a:rPr lang="ar-DZ" sz="2400" dirty="0"/>
              <a:t>:</a:t>
            </a:r>
            <a:r>
              <a:rPr lang="ar-SA" sz="2400" dirty="0"/>
              <a:t> م</a:t>
            </a:r>
            <a:r>
              <a:rPr lang="ar-DZ" sz="2400" dirty="0"/>
              <a:t>ُ</a:t>
            </a:r>
            <a:r>
              <a:rPr lang="ar-SA" sz="2400" dirty="0"/>
              <a:t>عد</a:t>
            </a:r>
            <a:r>
              <a:rPr lang="ar-DZ" sz="2400" dirty="0"/>
              <a:t>َّ</a:t>
            </a:r>
            <a:r>
              <a:rPr lang="ar-SA" sz="2400" dirty="0"/>
              <a:t>لات الت</a:t>
            </a:r>
            <a:r>
              <a:rPr lang="ar-DZ" sz="2400" dirty="0"/>
              <a:t>َّ</a:t>
            </a:r>
            <a:r>
              <a:rPr lang="ar-SA" sz="2400" dirty="0"/>
              <a:t>فاعل، ع</a:t>
            </a:r>
            <a:r>
              <a:rPr lang="ar-DZ" sz="2400" dirty="0"/>
              <a:t>َ</a:t>
            </a:r>
            <a:r>
              <a:rPr lang="ar-SA" sz="2400" dirty="0" err="1"/>
              <a:t>دد</a:t>
            </a:r>
            <a:r>
              <a:rPr lang="ar-SA" sz="2400" dirty="0"/>
              <a:t> المشاهدات، </a:t>
            </a:r>
            <a:r>
              <a:rPr lang="ar-SA" sz="2400" dirty="0" err="1"/>
              <a:t>وم</a:t>
            </a:r>
            <a:r>
              <a:rPr lang="ar-DZ" sz="2400" dirty="0"/>
              <a:t>ُ</a:t>
            </a:r>
            <a:r>
              <a:rPr lang="ar-SA" sz="2400" dirty="0"/>
              <a:t>عدلات الت</a:t>
            </a:r>
            <a:r>
              <a:rPr lang="ar-DZ" sz="2400" dirty="0"/>
              <a:t>َّ</a:t>
            </a:r>
            <a:r>
              <a:rPr lang="ar-SA" sz="2400" dirty="0"/>
              <a:t>حويل ت</a:t>
            </a:r>
            <a:r>
              <a:rPr lang="ar-DZ" sz="2400" dirty="0"/>
              <a:t>ُ</a:t>
            </a:r>
            <a:r>
              <a:rPr lang="ar-SA" sz="2400" dirty="0"/>
              <a:t>عطي ر</a:t>
            </a:r>
            <a:r>
              <a:rPr lang="ar-DZ" sz="2400" dirty="0"/>
              <a:t>ُ</a:t>
            </a:r>
            <a:r>
              <a:rPr lang="ar-SA" sz="2400" dirty="0" err="1"/>
              <a:t>ؤى</a:t>
            </a:r>
            <a:r>
              <a:rPr lang="ar-SA" sz="2400" dirty="0"/>
              <a:t> د</a:t>
            </a:r>
            <a:r>
              <a:rPr lang="ar-DZ" sz="2400" dirty="0"/>
              <a:t>َ</a:t>
            </a:r>
            <a:r>
              <a:rPr lang="ar-SA" sz="2400" dirty="0"/>
              <a:t>قيقة حول ما ي</a:t>
            </a:r>
            <a:r>
              <a:rPr lang="ar-DZ" sz="2400" dirty="0"/>
              <a:t>َ</a:t>
            </a:r>
            <a:r>
              <a:rPr lang="ar-SA" sz="2400" dirty="0"/>
              <a:t>ن</a:t>
            </a:r>
            <a:r>
              <a:rPr lang="ar-DZ" sz="2400" dirty="0"/>
              <a:t>ْ</a:t>
            </a:r>
            <a:r>
              <a:rPr lang="ar-SA" sz="2400" dirty="0"/>
              <a:t>جح وما يحتاج إلى ت</a:t>
            </a:r>
            <a:r>
              <a:rPr lang="ar-DZ" sz="2400" dirty="0"/>
              <a:t>َ</a:t>
            </a:r>
            <a:r>
              <a:rPr lang="ar-SA" sz="2400" dirty="0"/>
              <a:t>حسين</a:t>
            </a:r>
            <a:r>
              <a:rPr lang="fr-FR" sz="2400" dirty="0"/>
              <a:t>.</a:t>
            </a:r>
          </a:p>
          <a:p>
            <a:pPr algn="r"/>
            <a:r>
              <a:rPr lang="ar-DZ" sz="2400" b="1" dirty="0">
                <a:solidFill>
                  <a:schemeClr val="accent2"/>
                </a:solidFill>
              </a:rPr>
              <a:t>7- </a:t>
            </a:r>
            <a:r>
              <a:rPr lang="ar-SA" sz="2400" b="1" dirty="0">
                <a:solidFill>
                  <a:schemeClr val="accent2"/>
                </a:solidFill>
              </a:rPr>
              <a:t>تنويع م</a:t>
            </a:r>
            <a:r>
              <a:rPr lang="ar-DZ" sz="2400" b="1" dirty="0">
                <a:solidFill>
                  <a:schemeClr val="accent2"/>
                </a:solidFill>
              </a:rPr>
              <a:t>َ</a:t>
            </a:r>
            <a:r>
              <a:rPr lang="ar-SA" sz="2400" b="1" dirty="0">
                <a:solidFill>
                  <a:schemeClr val="accent2"/>
                </a:solidFill>
              </a:rPr>
              <a:t>ص</a:t>
            </a:r>
            <a:r>
              <a:rPr lang="ar-DZ" sz="2400" b="1" dirty="0">
                <a:solidFill>
                  <a:schemeClr val="accent2"/>
                </a:solidFill>
              </a:rPr>
              <a:t>َ</a:t>
            </a:r>
            <a:r>
              <a:rPr lang="ar-SA" sz="2400" b="1" dirty="0">
                <a:solidFill>
                  <a:schemeClr val="accent2"/>
                </a:solidFill>
              </a:rPr>
              <a:t>اد</a:t>
            </a:r>
            <a:r>
              <a:rPr lang="ar-DZ" sz="2400" b="1" dirty="0">
                <a:solidFill>
                  <a:schemeClr val="accent2"/>
                </a:solidFill>
              </a:rPr>
              <a:t>ِ</a:t>
            </a:r>
            <a:r>
              <a:rPr lang="ar-SA" sz="2400" b="1" dirty="0">
                <a:solidFill>
                  <a:schemeClr val="accent2"/>
                </a:solidFill>
              </a:rPr>
              <a:t>ر الد</a:t>
            </a:r>
            <a:r>
              <a:rPr lang="ar-DZ" sz="2400" b="1" dirty="0">
                <a:solidFill>
                  <a:schemeClr val="accent2"/>
                </a:solidFill>
              </a:rPr>
              <a:t>َّ</a:t>
            </a:r>
            <a:r>
              <a:rPr lang="ar-SA" sz="2400" b="1" dirty="0">
                <a:solidFill>
                  <a:schemeClr val="accent2"/>
                </a:solidFill>
              </a:rPr>
              <a:t>خل</a:t>
            </a:r>
            <a:r>
              <a:rPr lang="ar-DZ" sz="2400" b="1" dirty="0">
                <a:solidFill>
                  <a:schemeClr val="accent2"/>
                </a:solidFill>
              </a:rPr>
              <a:t>:</a:t>
            </a:r>
            <a:br>
              <a:rPr lang="ar-SA" sz="2400" dirty="0"/>
            </a:br>
            <a:r>
              <a:rPr lang="ar-SA" sz="2400" dirty="0"/>
              <a:t>المؤس</a:t>
            </a:r>
            <a:r>
              <a:rPr lang="ar-DZ" sz="2400" dirty="0"/>
              <a:t>َّ</a:t>
            </a:r>
            <a:r>
              <a:rPr lang="ar-SA" sz="2400" dirty="0"/>
              <a:t>سات الإعلامية الن</a:t>
            </a:r>
            <a:r>
              <a:rPr lang="ar-DZ" sz="2400" dirty="0"/>
              <a:t>َّ</a:t>
            </a:r>
            <a:r>
              <a:rPr lang="ar-SA" sz="2400" dirty="0" err="1"/>
              <a:t>اجحة</a:t>
            </a:r>
            <a:r>
              <a:rPr lang="ar-SA" sz="2400" dirty="0"/>
              <a:t> تسعى ل</a:t>
            </a:r>
            <a:r>
              <a:rPr lang="ar-DZ" sz="2400" dirty="0"/>
              <a:t>ِ</a:t>
            </a:r>
            <a:r>
              <a:rPr lang="ar-SA" sz="2400" dirty="0"/>
              <a:t>ت</a:t>
            </a:r>
            <a:r>
              <a:rPr lang="ar-DZ" sz="2400" dirty="0"/>
              <a:t>َ</a:t>
            </a:r>
            <a:r>
              <a:rPr lang="ar-SA" sz="2400" dirty="0" err="1"/>
              <a:t>نويع</a:t>
            </a:r>
            <a:r>
              <a:rPr lang="ar-SA" sz="2400" dirty="0"/>
              <a:t> مصادر د</a:t>
            </a:r>
            <a:r>
              <a:rPr lang="ar-DZ" sz="2400" dirty="0"/>
              <a:t>َ</a:t>
            </a:r>
            <a:r>
              <a:rPr lang="ar-SA" sz="2400" dirty="0"/>
              <a:t>خلها من خلال ن</a:t>
            </a:r>
            <a:r>
              <a:rPr lang="ar-DZ" sz="2400" dirty="0"/>
              <a:t>َ</a:t>
            </a:r>
            <a:r>
              <a:rPr lang="ar-SA" sz="2400" dirty="0" err="1"/>
              <a:t>ماذج</a:t>
            </a:r>
            <a:r>
              <a:rPr lang="ar-SA" sz="2400" dirty="0"/>
              <a:t> م</a:t>
            </a:r>
            <a:r>
              <a:rPr lang="ar-DZ" sz="2400" dirty="0"/>
              <a:t>ُ</a:t>
            </a:r>
            <a:r>
              <a:rPr lang="ar-SA" sz="2400" dirty="0" err="1"/>
              <a:t>بتكرة</a:t>
            </a:r>
            <a:r>
              <a:rPr lang="ar-SA" sz="2400" dirty="0"/>
              <a:t> مثل</a:t>
            </a:r>
            <a:r>
              <a:rPr lang="ar-DZ" sz="2400" dirty="0"/>
              <a:t>:</a:t>
            </a:r>
            <a:r>
              <a:rPr lang="ar-SA" sz="2400" dirty="0"/>
              <a:t> ال</a:t>
            </a:r>
            <a:r>
              <a:rPr lang="ar-DZ" sz="2400" dirty="0"/>
              <a:t>إِ</a:t>
            </a:r>
            <a:r>
              <a:rPr lang="ar-SA" sz="2400" dirty="0" err="1"/>
              <a:t>شتراكات</a:t>
            </a:r>
            <a:r>
              <a:rPr lang="ar-SA" sz="2400" dirty="0"/>
              <a:t> المدفوعة، الش</a:t>
            </a:r>
            <a:r>
              <a:rPr lang="ar-DZ" sz="2400" dirty="0"/>
              <a:t>َّ</a:t>
            </a:r>
            <a:r>
              <a:rPr lang="ar-SA" sz="2400" dirty="0" err="1"/>
              <a:t>راكات</a:t>
            </a:r>
            <a:r>
              <a:rPr lang="ar-SA" sz="2400" dirty="0"/>
              <a:t> مع الم</a:t>
            </a:r>
            <a:r>
              <a:rPr lang="ar-DZ" sz="2400" dirty="0"/>
              <a:t>ُ</a:t>
            </a:r>
            <a:r>
              <a:rPr lang="ar-SA" sz="2400" dirty="0"/>
              <a:t>علنين، </a:t>
            </a:r>
            <a:r>
              <a:rPr lang="ar-SA" sz="2400" dirty="0" err="1"/>
              <a:t>وإ</a:t>
            </a:r>
            <a:r>
              <a:rPr lang="ar-DZ" sz="2400" dirty="0"/>
              <a:t>ِ</a:t>
            </a:r>
            <a:r>
              <a:rPr lang="ar-SA" sz="2400" dirty="0"/>
              <a:t>طلاق خدمات إ</a:t>
            </a:r>
            <a:r>
              <a:rPr lang="ar-DZ" sz="2400" dirty="0"/>
              <a:t>ِ</a:t>
            </a:r>
            <a:r>
              <a:rPr lang="ar-SA" sz="2400" dirty="0"/>
              <a:t>ضافية مثل</a:t>
            </a:r>
            <a:r>
              <a:rPr lang="ar-DZ" sz="2400" dirty="0"/>
              <a:t>:</a:t>
            </a:r>
            <a:r>
              <a:rPr lang="ar-SA" sz="2400" dirty="0"/>
              <a:t> المحتوى الم</a:t>
            </a:r>
            <a:r>
              <a:rPr lang="ar-DZ" sz="2400" dirty="0"/>
              <a:t>ُ</a:t>
            </a:r>
            <a:r>
              <a:rPr lang="ar-SA" sz="2400" dirty="0"/>
              <a:t>م</a:t>
            </a:r>
            <a:r>
              <a:rPr lang="ar-DZ" sz="2400" dirty="0"/>
              <a:t>َ</a:t>
            </a:r>
            <a:r>
              <a:rPr lang="ar-SA" sz="2400" dirty="0"/>
              <a:t>ي</a:t>
            </a:r>
            <a:r>
              <a:rPr lang="ar-DZ" sz="2400" dirty="0"/>
              <a:t>َّ</a:t>
            </a:r>
            <a:r>
              <a:rPr lang="ar-SA" sz="2400" dirty="0"/>
              <a:t>ز أو الد</a:t>
            </a:r>
            <a:r>
              <a:rPr lang="ar-DZ" sz="2400" dirty="0"/>
              <a:t>َ</a:t>
            </a:r>
            <a:r>
              <a:rPr lang="ar-SA" sz="2400" dirty="0"/>
              <a:t>ورات الت</a:t>
            </a:r>
            <a:r>
              <a:rPr lang="ar-DZ" sz="2400" dirty="0"/>
              <a:t>َّ</a:t>
            </a:r>
            <a:r>
              <a:rPr lang="ar-SA" sz="2400" dirty="0" err="1"/>
              <a:t>دريبية</a:t>
            </a:r>
            <a:r>
              <a:rPr lang="fr-FR" sz="2400" dirty="0"/>
              <a:t>.</a:t>
            </a:r>
          </a:p>
          <a:p>
            <a:pPr algn="r"/>
            <a:r>
              <a:rPr lang="ar-DZ" sz="2400" b="1" dirty="0">
                <a:solidFill>
                  <a:schemeClr val="accent2"/>
                </a:solidFill>
              </a:rPr>
              <a:t>8- </a:t>
            </a:r>
            <a:r>
              <a:rPr lang="ar-SA" sz="2400" b="1" dirty="0">
                <a:solidFill>
                  <a:schemeClr val="accent2"/>
                </a:solidFill>
              </a:rPr>
              <a:t>الم</a:t>
            </a:r>
            <a:r>
              <a:rPr lang="ar-DZ" sz="2400" b="1" dirty="0">
                <a:solidFill>
                  <a:schemeClr val="accent2"/>
                </a:solidFill>
              </a:rPr>
              <a:t>ُ</a:t>
            </a:r>
            <a:r>
              <a:rPr lang="ar-SA" sz="2400" b="1" dirty="0" err="1">
                <a:solidFill>
                  <a:schemeClr val="accent2"/>
                </a:solidFill>
              </a:rPr>
              <a:t>رونة</a:t>
            </a:r>
            <a:r>
              <a:rPr lang="ar-SA" sz="2400" b="1" dirty="0">
                <a:solidFill>
                  <a:schemeClr val="accent2"/>
                </a:solidFill>
              </a:rPr>
              <a:t> وال</a:t>
            </a:r>
            <a:r>
              <a:rPr lang="ar-DZ" sz="2400" b="1" dirty="0">
                <a:solidFill>
                  <a:schemeClr val="accent2"/>
                </a:solidFill>
              </a:rPr>
              <a:t>إِ</a:t>
            </a:r>
            <a:r>
              <a:rPr lang="ar-SA" sz="2400" b="1" dirty="0" err="1">
                <a:solidFill>
                  <a:schemeClr val="accent2"/>
                </a:solidFill>
              </a:rPr>
              <a:t>بتكار</a:t>
            </a:r>
            <a:r>
              <a:rPr lang="ar-SA" sz="2400" b="1" dirty="0">
                <a:solidFill>
                  <a:schemeClr val="accent2"/>
                </a:solidFill>
              </a:rPr>
              <a:t> الم</a:t>
            </a:r>
            <a:r>
              <a:rPr lang="ar-DZ" sz="2400" b="1" dirty="0">
                <a:solidFill>
                  <a:schemeClr val="accent2"/>
                </a:solidFill>
              </a:rPr>
              <a:t>ُ</a:t>
            </a:r>
            <a:r>
              <a:rPr lang="ar-SA" sz="2400" b="1" dirty="0">
                <a:solidFill>
                  <a:schemeClr val="accent2"/>
                </a:solidFill>
              </a:rPr>
              <a:t>س</a:t>
            </a:r>
            <a:r>
              <a:rPr lang="ar-DZ" sz="2400" b="1" dirty="0">
                <a:solidFill>
                  <a:schemeClr val="accent2"/>
                </a:solidFill>
              </a:rPr>
              <a:t>ْ</a:t>
            </a:r>
            <a:r>
              <a:rPr lang="ar-SA" sz="2400" b="1" dirty="0">
                <a:solidFill>
                  <a:schemeClr val="accent2"/>
                </a:solidFill>
              </a:rPr>
              <a:t>تمر</a:t>
            </a:r>
            <a:r>
              <a:rPr lang="ar-DZ" sz="2400" b="1" dirty="0">
                <a:solidFill>
                  <a:schemeClr val="accent2"/>
                </a:solidFill>
              </a:rPr>
              <a:t>:</a:t>
            </a:r>
            <a:br>
              <a:rPr lang="ar-SA" sz="2400" dirty="0"/>
            </a:br>
            <a:r>
              <a:rPr lang="ar-SA" sz="2400" dirty="0"/>
              <a:t>الس</a:t>
            </a:r>
            <a:r>
              <a:rPr lang="ar-DZ" sz="2400" dirty="0"/>
              <a:t>ُ</a:t>
            </a:r>
            <a:r>
              <a:rPr lang="ar-SA" sz="2400" dirty="0"/>
              <a:t>وق الر</a:t>
            </a:r>
            <a:r>
              <a:rPr lang="ar-DZ" sz="2400" dirty="0"/>
              <a:t>َّ</a:t>
            </a:r>
            <a:r>
              <a:rPr lang="ar-SA" sz="2400" dirty="0"/>
              <a:t>قمي ي</a:t>
            </a:r>
            <a:r>
              <a:rPr lang="ar-DZ" sz="2400" dirty="0"/>
              <a:t>َ</a:t>
            </a:r>
            <a:r>
              <a:rPr lang="ar-SA" sz="2400" dirty="0"/>
              <a:t>ت</a:t>
            </a:r>
            <a:r>
              <a:rPr lang="ar-DZ" sz="2400" dirty="0"/>
              <a:t>َ</a:t>
            </a:r>
            <a:r>
              <a:rPr lang="ar-SA" sz="2400" dirty="0"/>
              <a:t>غير ب</a:t>
            </a:r>
            <a:r>
              <a:rPr lang="ar-DZ" sz="2400" dirty="0"/>
              <a:t>ِ</a:t>
            </a:r>
            <a:r>
              <a:rPr lang="ar-SA" sz="2400" dirty="0"/>
              <a:t>استمرار، لذلك يجب أن تكون المؤسسات م</a:t>
            </a:r>
            <a:r>
              <a:rPr lang="ar-DZ" sz="2400" dirty="0"/>
              <a:t>َ</a:t>
            </a:r>
            <a:r>
              <a:rPr lang="ar-SA" sz="2400" dirty="0"/>
              <a:t>ر</a:t>
            </a:r>
            <a:r>
              <a:rPr lang="ar-DZ" sz="2400" dirty="0"/>
              <a:t>ِ</a:t>
            </a:r>
            <a:r>
              <a:rPr lang="ar-SA" sz="2400" dirty="0"/>
              <a:t>ن</a:t>
            </a:r>
            <a:r>
              <a:rPr lang="ar-DZ" sz="2400" dirty="0"/>
              <a:t>َ</a:t>
            </a:r>
            <a:r>
              <a:rPr lang="ar-SA" sz="2400" dirty="0"/>
              <a:t>ة وقادرة على الت</a:t>
            </a:r>
            <a:r>
              <a:rPr lang="ar-DZ" sz="2400" dirty="0"/>
              <a:t>َّ</a:t>
            </a:r>
            <a:r>
              <a:rPr lang="ar-SA" sz="2400" dirty="0"/>
              <a:t>كيف مع الت</a:t>
            </a:r>
            <a:r>
              <a:rPr lang="ar-DZ" sz="2400" dirty="0"/>
              <a:t>َّ</a:t>
            </a:r>
            <a:r>
              <a:rPr lang="ar-SA" sz="2400" dirty="0" err="1"/>
              <a:t>غيرات</a:t>
            </a:r>
            <a:r>
              <a:rPr lang="ar-SA" sz="2400" dirty="0"/>
              <a:t> الس</a:t>
            </a:r>
            <a:r>
              <a:rPr lang="ar-DZ" sz="2400" dirty="0"/>
              <a:t>َّ</a:t>
            </a:r>
            <a:r>
              <a:rPr lang="ar-SA" sz="2400" dirty="0"/>
              <a:t>ريعة.</a:t>
            </a:r>
            <a:r>
              <a:rPr lang="ar-DZ" sz="2400" dirty="0"/>
              <a:t> و</a:t>
            </a:r>
            <a:r>
              <a:rPr lang="ar-SA" sz="2400" dirty="0"/>
              <a:t>ت</a:t>
            </a:r>
            <a:r>
              <a:rPr lang="ar-DZ" sz="2400" dirty="0"/>
              <a:t>َ</a:t>
            </a:r>
            <a:r>
              <a:rPr lang="ar-SA" sz="2400" dirty="0"/>
              <a:t>ب</a:t>
            </a:r>
            <a:r>
              <a:rPr lang="ar-DZ" sz="2400" dirty="0"/>
              <a:t>َ</a:t>
            </a:r>
            <a:r>
              <a:rPr lang="ar-SA" sz="2400" dirty="0"/>
              <a:t>ن</a:t>
            </a:r>
            <a:r>
              <a:rPr lang="ar-DZ" sz="2400" dirty="0"/>
              <a:t>ِ</a:t>
            </a:r>
            <a:r>
              <a:rPr lang="ar-SA" sz="2400" dirty="0"/>
              <a:t>ي ال</a:t>
            </a:r>
            <a:r>
              <a:rPr lang="ar-DZ" sz="2400" dirty="0"/>
              <a:t>إِ</a:t>
            </a:r>
            <a:r>
              <a:rPr lang="ar-SA" sz="2400" dirty="0" err="1"/>
              <a:t>بتكار</a:t>
            </a:r>
            <a:r>
              <a:rPr lang="ar-SA" sz="2400" dirty="0"/>
              <a:t> ك</a:t>
            </a:r>
            <a:r>
              <a:rPr lang="ar-DZ" sz="2400" dirty="0"/>
              <a:t>َ</a:t>
            </a:r>
            <a:r>
              <a:rPr lang="ar-SA" sz="2400" dirty="0"/>
              <a:t>أسلوب عمل ي</a:t>
            </a:r>
            <a:r>
              <a:rPr lang="ar-DZ" sz="2400" dirty="0"/>
              <a:t>ُ</a:t>
            </a:r>
            <a:r>
              <a:rPr lang="ar-SA" sz="2400" dirty="0"/>
              <a:t>ع</a:t>
            </a:r>
            <a:r>
              <a:rPr lang="ar-DZ" sz="2400" dirty="0"/>
              <a:t>َ</a:t>
            </a:r>
            <a:r>
              <a:rPr lang="ar-SA" sz="2400" dirty="0"/>
              <a:t>ز</a:t>
            </a:r>
            <a:r>
              <a:rPr lang="ar-DZ" sz="2400" dirty="0"/>
              <a:t>ِّ</a:t>
            </a:r>
            <a:r>
              <a:rPr lang="ar-SA" sz="2400" dirty="0"/>
              <a:t>ز من قدرة المؤسسة على م</a:t>
            </a:r>
            <a:r>
              <a:rPr lang="ar-DZ" sz="2400" dirty="0"/>
              <a:t>ُ</a:t>
            </a:r>
            <a:r>
              <a:rPr lang="ar-SA" sz="2400" dirty="0"/>
              <a:t>واجهة الت</a:t>
            </a:r>
            <a:r>
              <a:rPr lang="ar-DZ" sz="2400" dirty="0"/>
              <a:t>َّ</a:t>
            </a:r>
            <a:r>
              <a:rPr lang="ar-SA" sz="2400" dirty="0" err="1"/>
              <a:t>حديات</a:t>
            </a:r>
            <a:r>
              <a:rPr lang="ar-SA" sz="2400" dirty="0"/>
              <a:t> و</a:t>
            </a:r>
            <a:r>
              <a:rPr lang="ar-DZ" sz="2400" dirty="0"/>
              <a:t>إِ</a:t>
            </a:r>
            <a:r>
              <a:rPr lang="ar-SA" sz="2400" dirty="0" err="1"/>
              <a:t>ستغلال</a:t>
            </a:r>
            <a:r>
              <a:rPr lang="ar-SA" sz="2400" dirty="0"/>
              <a:t> الف</a:t>
            </a:r>
            <a:r>
              <a:rPr lang="ar-DZ" sz="2400" dirty="0"/>
              <a:t>ُ</a:t>
            </a:r>
            <a:r>
              <a:rPr lang="ar-SA" sz="2400" dirty="0"/>
              <a:t>رص الجديدة</a:t>
            </a:r>
            <a:r>
              <a:rPr lang="ar-DZ" sz="2400" dirty="0"/>
              <a:t>.</a:t>
            </a:r>
            <a:endParaRPr lang="fr-FR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3A44AB8-B0D1-8C71-A439-F03F0E3A521A}"/>
              </a:ext>
            </a:extLst>
          </p:cNvPr>
          <p:cNvSpPr/>
          <p:nvPr/>
        </p:nvSpPr>
        <p:spPr>
          <a:xfrm>
            <a:off x="2083512" y="375206"/>
            <a:ext cx="1190600" cy="95889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DZ" sz="3600" b="1" dirty="0">
                <a:ea typeface="Roboto Light" panose="02000000000000000000" pitchFamily="2" charset="0"/>
              </a:rPr>
              <a:t>07</a:t>
            </a:r>
            <a:endParaRPr lang="en-US" sz="1400" b="1" dirty="0">
              <a:ea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3574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06933"/>
    </mc:Choice>
    <mc:Fallback xmlns="">
      <p:transition advTm="206933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3AEC73-F429-EEA2-1D6B-E06EB67B84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0E1F6C9-8F12-C89E-2F78-C71E41574835}"/>
              </a:ext>
            </a:extLst>
          </p:cNvPr>
          <p:cNvSpPr txBox="1"/>
          <p:nvPr/>
        </p:nvSpPr>
        <p:spPr>
          <a:xfrm>
            <a:off x="3439287" y="1049418"/>
            <a:ext cx="831561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DZ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أمثلة عملية لمؤسسات إعلامية نجحت في العصر الرقمي</a:t>
            </a:r>
            <a:endParaRPr lang="ar-DZ" sz="2800" b="1" kern="1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D7741D1F-9380-3412-2ECA-4D42ABD43EA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11269" y="104329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BAF6B8F6-80ED-9415-B1E7-5EB1D835458E}"/>
              </a:ext>
            </a:extLst>
          </p:cNvPr>
          <p:cNvSpPr/>
          <p:nvPr/>
        </p:nvSpPr>
        <p:spPr>
          <a:xfrm>
            <a:off x="3274112" y="596781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30029D62-3116-8022-3A91-B85BD1EB3090}"/>
              </a:ext>
            </a:extLst>
          </p:cNvPr>
          <p:cNvSpPr txBox="1"/>
          <p:nvPr/>
        </p:nvSpPr>
        <p:spPr>
          <a:xfrm>
            <a:off x="486918" y="1829845"/>
            <a:ext cx="5904738" cy="33364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r" rtl="1">
              <a:lnSpc>
                <a:spcPct val="107000"/>
              </a:lnSpc>
              <a:spcAft>
                <a:spcPts val="800"/>
              </a:spcAft>
              <a:buNone/>
              <a:tabLst>
                <a:tab pos="457200" algn="l"/>
              </a:tabLst>
            </a:pPr>
            <a:r>
              <a:rPr lang="ar-DZ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     </a:t>
            </a:r>
            <a:r>
              <a:rPr lang="ar-SA" sz="2400" b="1" kern="100" dirty="0">
                <a:solidFill>
                  <a:schemeClr val="accent6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نيويورك تايمز</a:t>
            </a:r>
            <a:r>
              <a:rPr lang="fr-FR" sz="2400" b="1" kern="100" dirty="0">
                <a:solidFill>
                  <a:schemeClr val="accent6">
                    <a:lumMod val="75000"/>
                  </a:schemeClr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(The New York Times):</a:t>
            </a:r>
            <a:endParaRPr lang="ar-DZ" sz="2400" b="1" kern="100" dirty="0">
              <a:solidFill>
                <a:schemeClr val="accent6">
                  <a:lumMod val="75000"/>
                </a:schemeClr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lvl="0" indent="-342900" algn="just" rtl="1">
              <a:lnSpc>
                <a:spcPct val="107000"/>
              </a:lnSpc>
              <a:spcAft>
                <a:spcPts val="800"/>
              </a:spcAft>
              <a:buNone/>
              <a:tabLst>
                <a:tab pos="457200" algn="l"/>
              </a:tabLst>
            </a:pP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   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المؤس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سة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الإعلامية 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قليدية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ال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تي 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إِ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عتمدت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على الصحافة المطبوعة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ل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ع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ُ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قود، ن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جحت في 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حول الر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قمي من خلال إطلاق نموذج 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إِ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شتراك رقمي قوي. ط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رت تطبيقًا تفاعليًا وموقعًا إلكترونيًا غنيًا بالمحتوى الذي ي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ع بين المقالات، الفيديوهات، 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والبودكاست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كما 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إِ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عتمدت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على الت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حليل الر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قمي ل</a:t>
            </a:r>
            <a:r>
              <a:rPr lang="ar-DZ" sz="2400" kern="100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فهم الجمهور وتلبية 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إِ</a:t>
            </a:r>
            <a:r>
              <a:rPr lang="ar-SA" sz="24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هتماماته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، 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ِ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م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َّ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ا جعلها واحدة من أ</a:t>
            </a:r>
            <a:r>
              <a:rPr lang="ar-DZ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َ</a:t>
            </a:r>
            <a:r>
              <a:rPr lang="ar-SA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نجح الأمثلة في التحول الرقمي</a:t>
            </a:r>
            <a:r>
              <a:rPr lang="fr-FR" sz="2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  <a:endParaRPr lang="fr-FR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8D023A0B-851F-D8D3-4440-5B3344740A24}"/>
              </a:ext>
            </a:extLst>
          </p:cNvPr>
          <p:cNvSpPr txBox="1"/>
          <p:nvPr/>
        </p:nvSpPr>
        <p:spPr>
          <a:xfrm>
            <a:off x="6903720" y="4203889"/>
            <a:ext cx="4347206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ar-SA" sz="1800" i="1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‏</a:t>
            </a:r>
            <a:r>
              <a:rPr lang="ar-DZ" sz="1800" i="1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  </a:t>
            </a:r>
            <a:r>
              <a:rPr lang="ar-SA" sz="2000" b="1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صحيفة أميركية مقرها</a:t>
            </a:r>
            <a:r>
              <a:rPr lang="ar-DZ" sz="2000" b="1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2000" b="1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نيويورك، تأس</a:t>
            </a:r>
            <a:r>
              <a:rPr lang="ar-DZ" sz="2000" b="1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َّ</a:t>
            </a:r>
            <a:r>
              <a:rPr lang="ar-SA" sz="2000" b="1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ست عام 1851 وفازت بجائزة ب</a:t>
            </a:r>
            <a:r>
              <a:rPr lang="ar-DZ" sz="2000" b="1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ُ</a:t>
            </a:r>
            <a:r>
              <a:rPr lang="ar-SA" sz="2000" b="1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وليت</a:t>
            </a:r>
            <a:r>
              <a:rPr lang="ar-DZ" sz="2000" b="1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ْ</a:t>
            </a:r>
            <a:r>
              <a:rPr lang="ar-SA" sz="2000" b="1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زر 125 مرة. ت</a:t>
            </a:r>
            <a:r>
              <a:rPr lang="ar-DZ" sz="2000" b="1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ُ</a:t>
            </a:r>
            <a:r>
              <a:rPr lang="ar-SA" sz="2000" b="1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ص</a:t>
            </a:r>
            <a:r>
              <a:rPr lang="ar-DZ" sz="2000" b="1" dirty="0">
                <a:ea typeface="Times New Roman" panose="02020603050405020304" pitchFamily="18" charset="0"/>
                <a:cs typeface="Arial" panose="020B0604020202020204" pitchFamily="34" charset="0"/>
              </a:rPr>
              <a:t>َ</a:t>
            </a:r>
            <a:r>
              <a:rPr lang="ar-SA" sz="2000" b="1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ن</a:t>
            </a:r>
            <a:r>
              <a:rPr lang="ar-DZ" sz="2000" b="1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َّ</a:t>
            </a:r>
            <a:r>
              <a:rPr lang="ar-SA" sz="2000" b="1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ف </a:t>
            </a:r>
            <a:r>
              <a:rPr lang="ar-DZ" sz="2000" b="1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ال</a:t>
            </a:r>
            <a:r>
              <a:rPr lang="ar-SA" sz="2000" b="1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صحيفة رقم 17 على مستوى العالم من ناحية الت</a:t>
            </a:r>
            <a:r>
              <a:rPr lang="ar-DZ" sz="2000" b="1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َّ</a:t>
            </a:r>
            <a:r>
              <a:rPr lang="ar-SA" sz="2000" b="1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داول، ورقم 2 على مستوى الولايات المتحدة الأمريكية</a:t>
            </a:r>
            <a:r>
              <a:rPr lang="ar-DZ" sz="2000" b="1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.                                         </a:t>
            </a:r>
            <a:endParaRPr lang="fr-FR" b="1" dirty="0"/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0B2A90F7-D5C3-C7E6-F7A8-0E74887DF92F}"/>
              </a:ext>
            </a:extLst>
          </p:cNvPr>
          <p:cNvSpPr txBox="1"/>
          <p:nvPr/>
        </p:nvSpPr>
        <p:spPr>
          <a:xfrm>
            <a:off x="7524577" y="3228945"/>
            <a:ext cx="609447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000" b="1" dirty="0"/>
              <a:t>https://www.nytimes.com/</a:t>
            </a:r>
          </a:p>
        </p:txBody>
      </p:sp>
      <p:pic>
        <p:nvPicPr>
          <p:cNvPr id="18" name="Image 17">
            <a:extLst>
              <a:ext uri="{FF2B5EF4-FFF2-40B4-BE49-F238E27FC236}">
                <a16:creationId xmlns:a16="http://schemas.microsoft.com/office/drawing/2014/main" id="{E102DA39-FAD3-86F1-5634-A5AD68A3B8F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1602" y="1217334"/>
            <a:ext cx="5131441" cy="2911688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05F2F803-E1E3-1BAF-0B4E-CDB4E2510672}"/>
              </a:ext>
            </a:extLst>
          </p:cNvPr>
          <p:cNvSpPr/>
          <p:nvPr/>
        </p:nvSpPr>
        <p:spPr>
          <a:xfrm>
            <a:off x="2083512" y="375206"/>
            <a:ext cx="1190600" cy="95889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DZ" sz="3600" b="1" dirty="0">
                <a:ea typeface="Roboto Light" panose="02000000000000000000" pitchFamily="2" charset="0"/>
              </a:rPr>
              <a:t>07</a:t>
            </a:r>
            <a:endParaRPr lang="en-US" sz="1400" b="1" dirty="0">
              <a:ea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3023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06933"/>
    </mc:Choice>
    <mc:Fallback xmlns="">
      <p:transition advTm="206933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C9DA2FF-2194-322E-07A1-C29601E7608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7351952-30EE-7A93-9C76-E4CCF637377F}"/>
              </a:ext>
            </a:extLst>
          </p:cNvPr>
          <p:cNvSpPr txBox="1"/>
          <p:nvPr/>
        </p:nvSpPr>
        <p:spPr>
          <a:xfrm>
            <a:off x="2864357" y="884397"/>
            <a:ext cx="831561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DZ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أمثلة عملية لمؤسسات إعلامية نجحت في العصر الرقمي :      </a:t>
            </a:r>
            <a:endParaRPr lang="ar-DZ" sz="2800" b="1" kern="1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E39C640-DBD3-EF58-D797-8055C6CF76C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11269" y="104329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6DA0566E-CB46-7658-CF67-3D18816938E5}"/>
              </a:ext>
            </a:extLst>
          </p:cNvPr>
          <p:cNvSpPr/>
          <p:nvPr/>
        </p:nvSpPr>
        <p:spPr>
          <a:xfrm>
            <a:off x="3274112" y="596781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86DD2CBC-A4C1-B819-F9F2-2C6EDDF0BE6F}"/>
              </a:ext>
            </a:extLst>
          </p:cNvPr>
          <p:cNvSpPr txBox="1"/>
          <p:nvPr/>
        </p:nvSpPr>
        <p:spPr>
          <a:xfrm>
            <a:off x="547184" y="1829845"/>
            <a:ext cx="5904738" cy="37106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 rtl="1">
              <a:lnSpc>
                <a:spcPct val="107000"/>
              </a:lnSpc>
              <a:spcAft>
                <a:spcPts val="800"/>
              </a:spcAft>
              <a:tabLst>
                <a:tab pos="457200" algn="l"/>
              </a:tabLst>
            </a:pPr>
            <a:r>
              <a:rPr lang="ar-DZ" sz="24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     </a:t>
            </a:r>
            <a:r>
              <a:rPr lang="ar-SA" sz="2400" b="1" dirty="0">
                <a:solidFill>
                  <a:schemeClr val="accent6">
                    <a:lumMod val="75000"/>
                  </a:schemeClr>
                </a:solidFill>
              </a:rPr>
              <a:t>بي بي سي</a:t>
            </a:r>
            <a:r>
              <a:rPr lang="fr-FR" sz="2400" b="1" dirty="0">
                <a:solidFill>
                  <a:schemeClr val="accent6">
                    <a:lumMod val="75000"/>
                  </a:schemeClr>
                </a:solidFill>
              </a:rPr>
              <a:t> (BBC):</a:t>
            </a:r>
            <a:endParaRPr lang="ar-DZ" sz="2400" b="1" dirty="0">
              <a:solidFill>
                <a:schemeClr val="accent6">
                  <a:lumMod val="75000"/>
                </a:schemeClr>
              </a:solidFill>
            </a:endParaRPr>
          </a:p>
          <a:p>
            <a:pPr marL="342900" indent="-342900" algn="just" rtl="1">
              <a:lnSpc>
                <a:spcPct val="107000"/>
              </a:lnSpc>
              <a:spcAft>
                <a:spcPts val="800"/>
              </a:spcAft>
              <a:tabLst>
                <a:tab pos="457200" algn="l"/>
              </a:tabLst>
            </a:pPr>
            <a:r>
              <a:rPr lang="ar-DZ" sz="2400" dirty="0"/>
              <a:t>        </a:t>
            </a:r>
            <a:r>
              <a:rPr lang="ar-SA" sz="2400" dirty="0"/>
              <a:t>طو</a:t>
            </a:r>
            <a:r>
              <a:rPr lang="ar-DZ" sz="2400" dirty="0"/>
              <a:t>َّ</a:t>
            </a:r>
            <a:r>
              <a:rPr lang="ar-SA" sz="2400" dirty="0"/>
              <a:t>رت هيئة الإذاعة البريطانية م</a:t>
            </a:r>
            <a:r>
              <a:rPr lang="ar-DZ" sz="2400" dirty="0"/>
              <a:t>َ</a:t>
            </a:r>
            <a:r>
              <a:rPr lang="ar-SA" sz="2400" dirty="0"/>
              <a:t>نص</a:t>
            </a:r>
            <a:r>
              <a:rPr lang="ar-DZ" sz="2400" dirty="0"/>
              <a:t>َّ</a:t>
            </a:r>
            <a:r>
              <a:rPr lang="ar-SA" sz="2400" dirty="0"/>
              <a:t>ات ر</a:t>
            </a:r>
            <a:r>
              <a:rPr lang="ar-DZ" sz="2400" dirty="0"/>
              <a:t>َ</a:t>
            </a:r>
            <a:r>
              <a:rPr lang="ar-SA" sz="2400" dirty="0" err="1"/>
              <a:t>قمية</a:t>
            </a:r>
            <a:r>
              <a:rPr lang="ar-SA" sz="2400" dirty="0"/>
              <a:t> م</a:t>
            </a:r>
            <a:r>
              <a:rPr lang="ar-DZ" sz="2400" dirty="0"/>
              <a:t>ُ</a:t>
            </a:r>
            <a:r>
              <a:rPr lang="ar-SA" sz="2400" dirty="0"/>
              <a:t>تعد</a:t>
            </a:r>
            <a:r>
              <a:rPr lang="ar-DZ" sz="2400" dirty="0"/>
              <a:t>ِّ</a:t>
            </a:r>
            <a:r>
              <a:rPr lang="ar-SA" sz="2400" dirty="0" err="1"/>
              <a:t>دة</a:t>
            </a:r>
            <a:r>
              <a:rPr lang="ar-SA" sz="2400" dirty="0"/>
              <a:t> مثل</a:t>
            </a:r>
            <a:r>
              <a:rPr lang="fr-FR" sz="2400" dirty="0"/>
              <a:t> </a:t>
            </a:r>
            <a:r>
              <a:rPr lang="ar-DZ" sz="2400" dirty="0"/>
              <a:t>: </a:t>
            </a:r>
            <a:r>
              <a:rPr lang="fr-FR" sz="2400" dirty="0"/>
              <a:t>BBC </a:t>
            </a:r>
            <a:r>
              <a:rPr lang="fr-FR" sz="2400" dirty="0" err="1"/>
              <a:t>iPlayer</a:t>
            </a:r>
            <a:r>
              <a:rPr lang="ar-DZ" sz="2400" dirty="0"/>
              <a:t> </a:t>
            </a:r>
            <a:r>
              <a:rPr lang="ar-SA" sz="2400" dirty="0"/>
              <a:t>ال</a:t>
            </a:r>
            <a:r>
              <a:rPr lang="ar-DZ" sz="2400" dirty="0"/>
              <a:t>َّ</a:t>
            </a:r>
            <a:r>
              <a:rPr lang="ar-SA" sz="2400" dirty="0"/>
              <a:t>تي ت</a:t>
            </a:r>
            <a:r>
              <a:rPr lang="ar-DZ" sz="2400" dirty="0"/>
              <a:t>ُ</a:t>
            </a:r>
            <a:r>
              <a:rPr lang="ar-SA" sz="2400" dirty="0"/>
              <a:t>وف</a:t>
            </a:r>
            <a:r>
              <a:rPr lang="ar-DZ" sz="2400" dirty="0"/>
              <a:t>ِّ</a:t>
            </a:r>
            <a:r>
              <a:rPr lang="ar-SA" sz="2400" dirty="0"/>
              <a:t>ر محتوى بث</a:t>
            </a:r>
            <a:r>
              <a:rPr lang="ar-DZ" sz="2400" dirty="0"/>
              <a:t>ّ</a:t>
            </a:r>
            <a:r>
              <a:rPr lang="ar-SA" sz="2400" dirty="0"/>
              <a:t> مباشر وخدمات فيديو حسب الط</a:t>
            </a:r>
            <a:r>
              <a:rPr lang="ar-DZ" sz="2400" dirty="0"/>
              <a:t>َ</a:t>
            </a:r>
            <a:r>
              <a:rPr lang="ar-SA" sz="2400" dirty="0"/>
              <a:t>لب. كما ع</a:t>
            </a:r>
            <a:r>
              <a:rPr lang="ar-DZ" sz="2400" dirty="0"/>
              <a:t>َ</a:t>
            </a:r>
            <a:r>
              <a:rPr lang="ar-SA" sz="2400" dirty="0"/>
              <a:t>ز</a:t>
            </a:r>
            <a:r>
              <a:rPr lang="ar-DZ" sz="2400" dirty="0"/>
              <a:t>َّ</a:t>
            </a:r>
            <a:r>
              <a:rPr lang="ar-SA" sz="2400" dirty="0" err="1"/>
              <a:t>زت</a:t>
            </a:r>
            <a:r>
              <a:rPr lang="ar-SA" sz="2400" dirty="0"/>
              <a:t> من و</a:t>
            </a:r>
            <a:r>
              <a:rPr lang="ar-DZ" sz="2400" dirty="0"/>
              <a:t>ٌ</a:t>
            </a:r>
            <a:r>
              <a:rPr lang="ar-SA" sz="2400" dirty="0"/>
              <a:t>جودها على وسائل التواصل ال</a:t>
            </a:r>
            <a:r>
              <a:rPr lang="ar-DZ" sz="2400" dirty="0"/>
              <a:t>إِ</a:t>
            </a:r>
            <a:r>
              <a:rPr lang="ar-SA" sz="2400" dirty="0" err="1"/>
              <a:t>جتماعي</a:t>
            </a:r>
            <a:r>
              <a:rPr lang="ar-SA" sz="2400" dirty="0"/>
              <a:t> وق</a:t>
            </a:r>
            <a:r>
              <a:rPr lang="ar-DZ" sz="2400" dirty="0"/>
              <a:t>َ</a:t>
            </a:r>
            <a:r>
              <a:rPr lang="ar-SA" sz="2400" dirty="0"/>
              <a:t>د</a:t>
            </a:r>
            <a:r>
              <a:rPr lang="ar-DZ" sz="2400" dirty="0"/>
              <a:t>َّ</a:t>
            </a:r>
            <a:r>
              <a:rPr lang="ar-SA" sz="2400" dirty="0"/>
              <a:t>مت محتوى م</a:t>
            </a:r>
            <a:r>
              <a:rPr lang="ar-DZ" sz="2400" dirty="0"/>
              <a:t>ُ</a:t>
            </a:r>
            <a:r>
              <a:rPr lang="ar-SA" sz="2400" dirty="0"/>
              <a:t>خصصًا للم</a:t>
            </a:r>
            <a:r>
              <a:rPr lang="ar-DZ" sz="2400" dirty="0"/>
              <a:t>َ</a:t>
            </a:r>
            <a:r>
              <a:rPr lang="ar-SA" sz="2400" dirty="0"/>
              <a:t>نص</a:t>
            </a:r>
            <a:r>
              <a:rPr lang="ar-DZ" sz="2400" dirty="0"/>
              <a:t>َّ</a:t>
            </a:r>
            <a:r>
              <a:rPr lang="ar-SA" sz="2400" dirty="0"/>
              <a:t>ات المختلفة ل</a:t>
            </a:r>
            <a:r>
              <a:rPr lang="ar-DZ" sz="2400" dirty="0"/>
              <a:t>ِ</a:t>
            </a:r>
            <a:r>
              <a:rPr lang="ar-SA" sz="2400" dirty="0"/>
              <a:t>جذب الف</a:t>
            </a:r>
            <a:r>
              <a:rPr lang="ar-DZ" sz="2400" dirty="0"/>
              <a:t>ِ</a:t>
            </a:r>
            <a:r>
              <a:rPr lang="ar-SA" sz="2400" dirty="0" err="1"/>
              <a:t>ئات</a:t>
            </a:r>
            <a:r>
              <a:rPr lang="ar-SA" sz="2400" dirty="0"/>
              <a:t> الع</a:t>
            </a:r>
            <a:r>
              <a:rPr lang="ar-DZ" sz="2400" dirty="0"/>
              <a:t>ُ</a:t>
            </a:r>
            <a:r>
              <a:rPr lang="ar-SA" sz="2400" dirty="0"/>
              <a:t>مرية الش</a:t>
            </a:r>
            <a:r>
              <a:rPr lang="ar-DZ" sz="2400" dirty="0"/>
              <a:t>َّ</a:t>
            </a:r>
            <a:r>
              <a:rPr lang="ar-SA" sz="2400" dirty="0"/>
              <a:t>ابة، م</a:t>
            </a:r>
            <a:r>
              <a:rPr lang="ar-DZ" sz="2400" dirty="0"/>
              <a:t>ِ</a:t>
            </a:r>
            <a:r>
              <a:rPr lang="ar-SA" sz="2400" dirty="0"/>
              <a:t>م</a:t>
            </a:r>
            <a:r>
              <a:rPr lang="ar-DZ" sz="2400" dirty="0"/>
              <a:t>َّ</a:t>
            </a:r>
            <a:r>
              <a:rPr lang="ar-SA" sz="2400" dirty="0"/>
              <a:t>ا ساعدها على البقاء في ص</a:t>
            </a:r>
            <a:r>
              <a:rPr lang="ar-DZ" sz="2400" dirty="0"/>
              <a:t>َ</a:t>
            </a:r>
            <a:r>
              <a:rPr lang="ar-SA" sz="2400" dirty="0"/>
              <a:t>دارة الم</a:t>
            </a:r>
            <a:r>
              <a:rPr lang="ar-DZ" sz="2400" dirty="0"/>
              <a:t>َ</a:t>
            </a:r>
            <a:r>
              <a:rPr lang="ar-SA" sz="2400" dirty="0"/>
              <a:t>شهد الإعلامي</a:t>
            </a:r>
            <a:r>
              <a:rPr lang="fr-FR" sz="2400" dirty="0"/>
              <a:t>.</a:t>
            </a:r>
          </a:p>
          <a:p>
            <a:pPr marL="342900" lvl="0" indent="-342900" algn="r" rtl="1">
              <a:lnSpc>
                <a:spcPct val="107000"/>
              </a:lnSpc>
              <a:spcAft>
                <a:spcPts val="800"/>
              </a:spcAft>
              <a:buNone/>
              <a:tabLst>
                <a:tab pos="457200" algn="l"/>
              </a:tabLst>
            </a:pPr>
            <a:endParaRPr lang="fr-FR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DD42CAD9-56F3-8A77-696F-EED1354AFD34}"/>
              </a:ext>
            </a:extLst>
          </p:cNvPr>
          <p:cNvSpPr txBox="1"/>
          <p:nvPr/>
        </p:nvSpPr>
        <p:spPr>
          <a:xfrm>
            <a:off x="7022164" y="3285050"/>
            <a:ext cx="609447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000" b="1" dirty="0"/>
              <a:t>https://www.bbc.co.uk/iplayer</a:t>
            </a:r>
          </a:p>
        </p:txBody>
      </p:sp>
      <p:pic>
        <p:nvPicPr>
          <p:cNvPr id="4" name="Graphique 3">
            <a:extLst>
              <a:ext uri="{FF2B5EF4-FFF2-40B4-BE49-F238E27FC236}">
                <a16:creationId xmlns:a16="http://schemas.microsoft.com/office/drawing/2014/main" id="{3ADFAE31-3223-0938-3930-8A4BFE080E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160563" y="1713890"/>
            <a:ext cx="3017948" cy="1358444"/>
          </a:xfrm>
          <a:prstGeom prst="rect">
            <a:avLst/>
          </a:prstGeom>
        </p:spPr>
      </p:pic>
      <p:sp>
        <p:nvSpPr>
          <p:cNvPr id="13" name="ZoneTexte 12">
            <a:extLst>
              <a:ext uri="{FF2B5EF4-FFF2-40B4-BE49-F238E27FC236}">
                <a16:creationId xmlns:a16="http://schemas.microsoft.com/office/drawing/2014/main" id="{E0ED70CF-3317-FE80-FF93-0584CED64F13}"/>
              </a:ext>
            </a:extLst>
          </p:cNvPr>
          <p:cNvSpPr txBox="1"/>
          <p:nvPr/>
        </p:nvSpPr>
        <p:spPr>
          <a:xfrm>
            <a:off x="5972057" y="3897876"/>
            <a:ext cx="5394960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43560" marR="543560" algn="just" rtl="1">
              <a:spcBef>
                <a:spcPts val="5"/>
              </a:spcBef>
              <a:buNone/>
            </a:pPr>
            <a:r>
              <a:rPr lang="ar-SA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منصة بث رقمي</a:t>
            </a:r>
            <a:r>
              <a:rPr lang="fr-FR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(Streaming) </a:t>
            </a:r>
            <a:r>
              <a:rPr lang="ar-SA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تابعة لهيئة الإذاعة البريطانية </a:t>
            </a:r>
            <a:r>
              <a:rPr lang="fr-FR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BBC</a:t>
            </a:r>
            <a:r>
              <a:rPr lang="ar-DZ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ar-SA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أُطلقت</a:t>
            </a:r>
            <a:r>
              <a:rPr lang="ar-DZ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SA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عام</a:t>
            </a:r>
            <a:r>
              <a:rPr lang="ar-DZ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fr-FR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2007</a:t>
            </a:r>
            <a:r>
              <a:rPr lang="ar-DZ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ar-SA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تقدم: برامج، مسلسلات، أفلام، أخبار، محتوى للأطفال</a:t>
            </a:r>
            <a:r>
              <a:rPr lang="fr-FR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ar-SA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مجانية داخل بريطانيا (مع رخصة تلفزيون)</a:t>
            </a:r>
            <a:r>
              <a:rPr lang="fr-FR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ar-SA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متاحة على الهواتف، الحواسيب، التلفزيونات الذكية، أجهزة الألعاب</a:t>
            </a:r>
            <a:r>
              <a:rPr lang="fr-FR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fr-FR" sz="11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43560" marR="543560" algn="just" rtl="1">
              <a:spcBef>
                <a:spcPts val="5"/>
              </a:spcBef>
              <a:buNone/>
            </a:pPr>
            <a:r>
              <a:rPr lang="ar-SA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هدفها</a:t>
            </a:r>
            <a:r>
              <a:rPr lang="fr-FR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: </a:t>
            </a:r>
            <a:r>
              <a:rPr lang="ar-SA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منافسة المنصات العالمية </a:t>
            </a:r>
            <a:r>
              <a:rPr lang="fr-FR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Netflix</a:t>
            </a:r>
            <a:r>
              <a:rPr lang="ar-SA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، </a:t>
            </a:r>
            <a:r>
              <a:rPr lang="ar-DZ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fr-FR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Amazon</a:t>
            </a:r>
            <a:r>
              <a:rPr lang="ar-DZ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ar-SA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وجذب جيل الشباب عبر الإنترنت</a:t>
            </a:r>
            <a:r>
              <a:rPr lang="fr-FR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fr-FR" sz="11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54DB5232-48F8-E6DF-D2EE-A4F3E0B0CFC6}"/>
              </a:ext>
            </a:extLst>
          </p:cNvPr>
          <p:cNvSpPr/>
          <p:nvPr/>
        </p:nvSpPr>
        <p:spPr>
          <a:xfrm>
            <a:off x="2083512" y="375206"/>
            <a:ext cx="1190600" cy="95889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DZ" sz="3600" b="1" dirty="0">
                <a:ea typeface="Roboto Light" panose="02000000000000000000" pitchFamily="2" charset="0"/>
              </a:rPr>
              <a:t>07</a:t>
            </a:r>
            <a:endParaRPr lang="en-US" sz="1400" b="1" dirty="0">
              <a:ea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1061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06933"/>
    </mc:Choice>
    <mc:Fallback xmlns="">
      <p:transition advTm="206933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6428C6-32D1-6A24-C294-58AF078CBA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59D8008-2259-83A9-6911-ED052CFF3739}"/>
              </a:ext>
            </a:extLst>
          </p:cNvPr>
          <p:cNvSpPr txBox="1"/>
          <p:nvPr/>
        </p:nvSpPr>
        <p:spPr>
          <a:xfrm>
            <a:off x="2864357" y="884397"/>
            <a:ext cx="831561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DZ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أمثلة عملية لمؤسسات إعلامية نجحت في العصر الرقمي :      </a:t>
            </a:r>
            <a:endParaRPr lang="ar-DZ" sz="2800" b="1" kern="1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0DBD6A4-A25A-5379-AAB0-49A0E6343D5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11269" y="104329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1254ECA-25EE-93CF-E7A4-C8BE14B4D571}"/>
              </a:ext>
            </a:extLst>
          </p:cNvPr>
          <p:cNvSpPr/>
          <p:nvPr/>
        </p:nvSpPr>
        <p:spPr>
          <a:xfrm>
            <a:off x="3274112" y="596781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87A14744-FFA9-EEE2-3325-31C2853EA6F1}"/>
              </a:ext>
            </a:extLst>
          </p:cNvPr>
          <p:cNvSpPr txBox="1"/>
          <p:nvPr/>
        </p:nvSpPr>
        <p:spPr>
          <a:xfrm>
            <a:off x="7022164" y="2858936"/>
            <a:ext cx="609447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000" b="1" dirty="0"/>
              <a:t>https://www.netflix.com/dz/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093E7F6-2BF2-1470-AE79-D6CA2EE8A631}"/>
              </a:ext>
            </a:extLst>
          </p:cNvPr>
          <p:cNvSpPr txBox="1"/>
          <p:nvPr/>
        </p:nvSpPr>
        <p:spPr>
          <a:xfrm>
            <a:off x="533647" y="1940858"/>
            <a:ext cx="5359412" cy="32338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algn="just" rtl="1">
              <a:lnSpc>
                <a:spcPct val="107000"/>
              </a:lnSpc>
              <a:spcAft>
                <a:spcPts val="800"/>
              </a:spcAft>
              <a:buNone/>
              <a:tabLst>
                <a:tab pos="457200" algn="l"/>
              </a:tabLst>
            </a:pPr>
            <a:r>
              <a:rPr lang="ar-DZ" sz="2400" b="1" dirty="0"/>
              <a:t>     </a:t>
            </a:r>
            <a:r>
              <a:rPr lang="ar-SA" sz="2400" b="1" dirty="0">
                <a:solidFill>
                  <a:schemeClr val="accent6">
                    <a:lumMod val="75000"/>
                  </a:schemeClr>
                </a:solidFill>
              </a:rPr>
              <a:t>نتفليكس</a:t>
            </a:r>
            <a:r>
              <a:rPr lang="fr-FR" sz="2400" b="1" dirty="0">
                <a:solidFill>
                  <a:schemeClr val="accent6">
                    <a:lumMod val="75000"/>
                  </a:schemeClr>
                </a:solidFill>
              </a:rPr>
              <a:t> (Netflix):</a:t>
            </a:r>
            <a:br>
              <a:rPr lang="ar-SA" sz="2400" dirty="0"/>
            </a:br>
            <a:r>
              <a:rPr lang="ar-SA" sz="2400" dirty="0"/>
              <a:t>ر</a:t>
            </a:r>
            <a:r>
              <a:rPr lang="ar-DZ" sz="2400" dirty="0"/>
              <a:t>َ</a:t>
            </a:r>
            <a:r>
              <a:rPr lang="ar-SA" sz="2400" dirty="0"/>
              <a:t>غم أن</a:t>
            </a:r>
            <a:r>
              <a:rPr lang="ar-DZ" sz="2400" dirty="0"/>
              <a:t>َّ</a:t>
            </a:r>
            <a:r>
              <a:rPr lang="ar-SA" sz="2400" dirty="0"/>
              <a:t>ها ب</a:t>
            </a:r>
            <a:r>
              <a:rPr lang="ar-DZ" sz="2400" dirty="0"/>
              <a:t>َ</a:t>
            </a:r>
            <a:r>
              <a:rPr lang="ar-SA" sz="2400" dirty="0" err="1"/>
              <a:t>دأت</a:t>
            </a:r>
            <a:r>
              <a:rPr lang="ar-SA" sz="2400" dirty="0"/>
              <a:t> ك</a:t>
            </a:r>
            <a:r>
              <a:rPr lang="ar-DZ" sz="2400" dirty="0"/>
              <a:t>َ</a:t>
            </a:r>
            <a:r>
              <a:rPr lang="ar-SA" sz="2400" dirty="0"/>
              <a:t>م</a:t>
            </a:r>
            <a:r>
              <a:rPr lang="ar-DZ" sz="2400" dirty="0"/>
              <a:t>ُ</a:t>
            </a:r>
            <a:r>
              <a:rPr lang="ar-SA" sz="2400" dirty="0"/>
              <a:t>ز</a:t>
            </a:r>
            <a:r>
              <a:rPr lang="ar-DZ" sz="2400" dirty="0"/>
              <a:t>َ</a:t>
            </a:r>
            <a:r>
              <a:rPr lang="ar-SA" sz="2400" dirty="0"/>
              <a:t>و</a:t>
            </a:r>
            <a:r>
              <a:rPr lang="ar-DZ" sz="2400" dirty="0"/>
              <a:t>ِّ</a:t>
            </a:r>
            <a:r>
              <a:rPr lang="ar-SA" sz="2400" dirty="0"/>
              <a:t>د ل</a:t>
            </a:r>
            <a:r>
              <a:rPr lang="ar-DZ" sz="2400" dirty="0"/>
              <a:t>ِ</a:t>
            </a:r>
            <a:r>
              <a:rPr lang="ar-SA" sz="2400" dirty="0"/>
              <a:t>خدمات ت</a:t>
            </a:r>
            <a:r>
              <a:rPr lang="ar-DZ" sz="2400" dirty="0"/>
              <a:t>َ</a:t>
            </a:r>
            <a:r>
              <a:rPr lang="ar-SA" sz="2400" dirty="0"/>
              <a:t>أجير الأفلام بالبريد، ن</a:t>
            </a:r>
            <a:r>
              <a:rPr lang="ar-DZ" sz="2400" dirty="0"/>
              <a:t>َ</a:t>
            </a:r>
            <a:r>
              <a:rPr lang="ar-SA" sz="2400" dirty="0"/>
              <a:t>جحت نتفليكس في إ</a:t>
            </a:r>
            <a:r>
              <a:rPr lang="ar-DZ" sz="2400" dirty="0"/>
              <a:t>ِ</a:t>
            </a:r>
            <a:r>
              <a:rPr lang="ar-SA" sz="2400" dirty="0"/>
              <a:t>عادة </a:t>
            </a:r>
            <a:r>
              <a:rPr lang="ar-DZ" sz="2400" dirty="0"/>
              <a:t>إِ</a:t>
            </a:r>
            <a:r>
              <a:rPr lang="ar-SA" sz="2400" dirty="0" err="1"/>
              <a:t>بتكار</a:t>
            </a:r>
            <a:r>
              <a:rPr lang="ar-SA" sz="2400" dirty="0"/>
              <a:t> ن</a:t>
            </a:r>
            <a:r>
              <a:rPr lang="ar-DZ" sz="2400" dirty="0"/>
              <a:t>َ</a:t>
            </a:r>
            <a:r>
              <a:rPr lang="ar-SA" sz="2400" dirty="0" err="1"/>
              <a:t>موذجها</a:t>
            </a:r>
            <a:r>
              <a:rPr lang="ar-SA" sz="2400" dirty="0"/>
              <a:t> الت</a:t>
            </a:r>
            <a:r>
              <a:rPr lang="ar-DZ" sz="2400" dirty="0"/>
              <a:t>ِّ</a:t>
            </a:r>
            <a:r>
              <a:rPr lang="ar-SA" sz="2400" dirty="0"/>
              <a:t>جاري بالكامل</a:t>
            </a:r>
            <a:r>
              <a:rPr lang="ar-DZ" sz="2400" dirty="0"/>
              <a:t>،</a:t>
            </a:r>
            <a:r>
              <a:rPr lang="ar-SA" sz="2400" dirty="0"/>
              <a:t> ل</a:t>
            </a:r>
            <a:r>
              <a:rPr lang="ar-DZ" sz="2400" dirty="0"/>
              <a:t>ِ</a:t>
            </a:r>
            <a:r>
              <a:rPr lang="ar-SA" sz="2400" dirty="0"/>
              <a:t>تصبح ر</a:t>
            </a:r>
            <a:r>
              <a:rPr lang="ar-DZ" sz="2400" dirty="0"/>
              <a:t>َ</a:t>
            </a:r>
            <a:r>
              <a:rPr lang="ar-SA" sz="2400" dirty="0" err="1"/>
              <a:t>ائدة</a:t>
            </a:r>
            <a:r>
              <a:rPr lang="ar-SA" sz="2400" dirty="0"/>
              <a:t> في ص</a:t>
            </a:r>
            <a:r>
              <a:rPr lang="ar-DZ" sz="2400" dirty="0"/>
              <a:t>ِ</a:t>
            </a:r>
            <a:r>
              <a:rPr lang="ar-SA" sz="2400" dirty="0" err="1"/>
              <a:t>ناعة</a:t>
            </a:r>
            <a:r>
              <a:rPr lang="ar-SA" sz="2400" dirty="0"/>
              <a:t> الب</a:t>
            </a:r>
            <a:r>
              <a:rPr lang="ar-DZ" sz="2400" dirty="0"/>
              <a:t>َ</a:t>
            </a:r>
            <a:r>
              <a:rPr lang="ar-SA" sz="2400" dirty="0"/>
              <a:t>ث</a:t>
            </a:r>
            <a:r>
              <a:rPr lang="ar-DZ" sz="2400" dirty="0"/>
              <a:t>ِّ</a:t>
            </a:r>
            <a:r>
              <a:rPr lang="ar-SA" sz="2400" dirty="0"/>
              <a:t> الر</a:t>
            </a:r>
            <a:r>
              <a:rPr lang="ar-DZ" sz="2400" dirty="0"/>
              <a:t>َّ</a:t>
            </a:r>
            <a:r>
              <a:rPr lang="ar-SA" sz="2400" dirty="0"/>
              <a:t>قمي.</a:t>
            </a:r>
            <a:r>
              <a:rPr lang="ar-DZ" sz="2400" dirty="0"/>
              <a:t>و</a:t>
            </a:r>
            <a:r>
              <a:rPr lang="ar-SA" sz="2400" dirty="0"/>
              <a:t>من خلال </a:t>
            </a:r>
            <a:r>
              <a:rPr lang="ar-DZ" sz="2400" dirty="0"/>
              <a:t>إِ</a:t>
            </a:r>
            <a:r>
              <a:rPr lang="ar-SA" sz="2400" dirty="0" err="1"/>
              <a:t>ستخدام</a:t>
            </a:r>
            <a:r>
              <a:rPr lang="ar-SA" sz="2400" dirty="0"/>
              <a:t> خوارزميات الذ</a:t>
            </a:r>
            <a:r>
              <a:rPr lang="ar-DZ" sz="2400" dirty="0"/>
              <a:t>َّ</a:t>
            </a:r>
            <a:r>
              <a:rPr lang="ar-SA" sz="2400" dirty="0" err="1"/>
              <a:t>كاء</a:t>
            </a:r>
            <a:r>
              <a:rPr lang="ar-SA" sz="2400" dirty="0"/>
              <a:t> ال</a:t>
            </a:r>
            <a:r>
              <a:rPr lang="ar-DZ" sz="2400" dirty="0"/>
              <a:t>إِ</a:t>
            </a:r>
            <a:r>
              <a:rPr lang="ar-SA" sz="2400" dirty="0" err="1"/>
              <a:t>صطناعي</a:t>
            </a:r>
            <a:r>
              <a:rPr lang="ar-SA" sz="2400" dirty="0"/>
              <a:t> ل</a:t>
            </a:r>
            <a:r>
              <a:rPr lang="ar-DZ" sz="2400" dirty="0"/>
              <a:t>ِ</a:t>
            </a:r>
            <a:r>
              <a:rPr lang="ar-SA" sz="2400" dirty="0"/>
              <a:t>تقديم ت</a:t>
            </a:r>
            <a:r>
              <a:rPr lang="ar-DZ" sz="2400" dirty="0"/>
              <a:t>َ</a:t>
            </a:r>
            <a:r>
              <a:rPr lang="ar-SA" sz="2400" dirty="0" err="1"/>
              <a:t>وصيات</a:t>
            </a:r>
            <a:r>
              <a:rPr lang="ar-SA" sz="2400" dirty="0"/>
              <a:t> م</a:t>
            </a:r>
            <a:r>
              <a:rPr lang="ar-DZ" sz="2400" dirty="0"/>
              <a:t>ُ</a:t>
            </a:r>
            <a:r>
              <a:rPr lang="ar-SA" sz="2400" dirty="0"/>
              <a:t>خ</a:t>
            </a:r>
            <a:r>
              <a:rPr lang="ar-DZ" sz="2400" dirty="0"/>
              <a:t>َ</a:t>
            </a:r>
            <a:r>
              <a:rPr lang="ar-SA" sz="2400" dirty="0"/>
              <a:t>ص</a:t>
            </a:r>
            <a:r>
              <a:rPr lang="ar-DZ" sz="2400" dirty="0"/>
              <a:t>َّ</a:t>
            </a:r>
            <a:r>
              <a:rPr lang="ar-SA" sz="2400" dirty="0" err="1"/>
              <a:t>صة</a:t>
            </a:r>
            <a:r>
              <a:rPr lang="ar-SA" sz="2400" dirty="0"/>
              <a:t> للمستخدمين، ت</a:t>
            </a:r>
            <a:r>
              <a:rPr lang="ar-DZ" sz="2400" dirty="0"/>
              <a:t>َ</a:t>
            </a:r>
            <a:r>
              <a:rPr lang="ar-SA" sz="2400" dirty="0"/>
              <a:t>حو</a:t>
            </a:r>
            <a:r>
              <a:rPr lang="ar-DZ" sz="2400" dirty="0"/>
              <a:t>َّ</a:t>
            </a:r>
            <a:r>
              <a:rPr lang="ar-SA" sz="2400" dirty="0"/>
              <a:t>لت نتفليكس إلى عل</a:t>
            </a:r>
            <a:r>
              <a:rPr lang="ar-DZ" sz="2400" dirty="0"/>
              <a:t>َ</a:t>
            </a:r>
            <a:r>
              <a:rPr lang="ar-SA" sz="2400" dirty="0"/>
              <a:t>امة ف</a:t>
            </a:r>
            <a:r>
              <a:rPr lang="ar-DZ" sz="2400" dirty="0"/>
              <a:t>َ</a:t>
            </a:r>
            <a:r>
              <a:rPr lang="ar-SA" sz="2400" dirty="0"/>
              <a:t>ار</a:t>
            </a:r>
            <a:r>
              <a:rPr lang="ar-DZ" sz="2400" dirty="0"/>
              <a:t>ِ</a:t>
            </a:r>
            <a:r>
              <a:rPr lang="ar-SA" sz="2400" dirty="0" err="1"/>
              <a:t>قة</a:t>
            </a:r>
            <a:r>
              <a:rPr lang="ar-SA" sz="2400" dirty="0"/>
              <a:t> في الإعلام الرقمي</a:t>
            </a:r>
            <a:r>
              <a:rPr lang="ar-DZ" sz="2400" dirty="0"/>
              <a:t>.</a:t>
            </a:r>
            <a:endParaRPr lang="fr-FR" sz="24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E6E203A5-91D3-220B-BCFC-2FDC440C38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2121" y="1732953"/>
            <a:ext cx="3538665" cy="1076344"/>
          </a:xfrm>
          <a:prstGeom prst="rect">
            <a:avLst/>
          </a:prstGeom>
        </p:spPr>
      </p:pic>
      <p:sp>
        <p:nvSpPr>
          <p:cNvPr id="14" name="ZoneTexte 13">
            <a:extLst>
              <a:ext uri="{FF2B5EF4-FFF2-40B4-BE49-F238E27FC236}">
                <a16:creationId xmlns:a16="http://schemas.microsoft.com/office/drawing/2014/main" id="{D7F23474-A556-206B-88FD-291079441410}"/>
              </a:ext>
            </a:extLst>
          </p:cNvPr>
          <p:cNvSpPr txBox="1"/>
          <p:nvPr/>
        </p:nvSpPr>
        <p:spPr>
          <a:xfrm>
            <a:off x="5616306" y="3598955"/>
            <a:ext cx="6016505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543560" lvl="0" algn="just" rtl="1">
              <a:spcBef>
                <a:spcPts val="5"/>
              </a:spcBef>
              <a:buSzPts val="1000"/>
              <a:tabLst>
                <a:tab pos="457200" algn="l"/>
              </a:tabLst>
            </a:pPr>
            <a:r>
              <a:rPr lang="ar-SA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م</a:t>
            </a:r>
            <a:r>
              <a:rPr lang="ar-DZ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َ</a:t>
            </a:r>
            <a:r>
              <a:rPr lang="ar-SA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نصة بث</a:t>
            </a:r>
            <a:r>
              <a:rPr lang="ar-DZ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ٍّ</a:t>
            </a:r>
            <a:r>
              <a:rPr lang="ar-SA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رقمي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(Streaming) </a:t>
            </a:r>
            <a:r>
              <a:rPr lang="ar-SA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عالمية</a:t>
            </a:r>
            <a:r>
              <a:rPr lang="ar-DZ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،</a:t>
            </a:r>
            <a:r>
              <a:rPr lang="ar-DZ" sz="11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ar-SA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تأس</a:t>
            </a:r>
            <a:r>
              <a:rPr lang="ar-DZ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َّ</a:t>
            </a:r>
            <a:r>
              <a:rPr lang="ar-SA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ست عام </a:t>
            </a:r>
            <a:r>
              <a:rPr lang="en-US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1997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ar-SA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بأمريكا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ar-SA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بدأت ك</a:t>
            </a:r>
            <a:r>
              <a:rPr lang="ar-DZ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َ</a:t>
            </a:r>
            <a:r>
              <a:rPr lang="ar-SA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تأجير أقراص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DVD </a:t>
            </a:r>
            <a:r>
              <a:rPr lang="ar-SA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بالبريد</a:t>
            </a:r>
            <a:r>
              <a:rPr lang="ar-DZ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، </a:t>
            </a:r>
            <a:r>
              <a:rPr lang="ar-SA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حالياً تقدم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: </a:t>
            </a:r>
            <a:r>
              <a:rPr lang="ar-SA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أفلام، مسلسلات، وثائقيات، محتوى أصلي</a:t>
            </a:r>
            <a:r>
              <a:rPr lang="en-US" sz="1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(Netflix Originals)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ar-SA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تعمل بال</a:t>
            </a:r>
            <a:r>
              <a:rPr lang="ar-DZ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إٍ</a:t>
            </a:r>
            <a:r>
              <a:rPr lang="ar-SA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شتراك الشهري (مدفوعة)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r>
              <a:rPr lang="ar-SA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متاحة على الهواتف، الحواسيب، التلفزيونات الذكية، وأجهزة الألعاب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fr-FR" sz="11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543560" lvl="0" algn="just" rtl="1">
              <a:spcBef>
                <a:spcPts val="5"/>
              </a:spcBef>
              <a:buSzPts val="1000"/>
              <a:tabLst>
                <a:tab pos="457200" algn="l"/>
              </a:tabLst>
            </a:pPr>
            <a:r>
              <a:rPr lang="ar-DZ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ar-DZ" dirty="0" err="1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وت</a:t>
            </a:r>
            <a:r>
              <a:rPr lang="ar-SA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عد</a:t>
            </a:r>
            <a:r>
              <a:rPr lang="ar-DZ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ّ</a:t>
            </a:r>
            <a:r>
              <a:rPr lang="ar-SA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من أ</a:t>
            </a:r>
            <a:r>
              <a:rPr lang="ar-DZ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َ</a:t>
            </a:r>
            <a:r>
              <a:rPr lang="ar-SA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كبر </a:t>
            </a:r>
            <a:r>
              <a:rPr lang="ar-SA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المنص</a:t>
            </a:r>
            <a:r>
              <a:rPr lang="ar-DZ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َّ</a:t>
            </a:r>
            <a:r>
              <a:rPr lang="ar-SA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ات الم</a:t>
            </a:r>
            <a:r>
              <a:rPr lang="ar-DZ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ٌ</a:t>
            </a:r>
            <a:r>
              <a:rPr lang="ar-SA" sz="18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نافسة</a:t>
            </a:r>
            <a:r>
              <a:rPr lang="ar-SA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عالميًا مثل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Disney+ </a:t>
            </a:r>
            <a:r>
              <a:rPr lang="ar-SA" sz="1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و</a:t>
            </a: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Amazon</a:t>
            </a:r>
            <a:endParaRPr lang="ar-DZ" sz="1800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R="543560" lvl="0" algn="just" rtl="1">
              <a:spcBef>
                <a:spcPts val="5"/>
              </a:spcBef>
              <a:buSzPts val="1000"/>
              <a:tabLst>
                <a:tab pos="457200" algn="l"/>
              </a:tabLst>
            </a:pPr>
            <a:r>
              <a:rPr lang="en-US" sz="1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Prime.</a:t>
            </a:r>
            <a:endParaRPr lang="fr-FR" sz="11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A7D738F-6F29-ADA2-32EB-8433E33B8069}"/>
              </a:ext>
            </a:extLst>
          </p:cNvPr>
          <p:cNvSpPr/>
          <p:nvPr/>
        </p:nvSpPr>
        <p:spPr>
          <a:xfrm>
            <a:off x="2083512" y="375206"/>
            <a:ext cx="1190600" cy="95889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DZ" sz="3600" b="1" dirty="0">
                <a:ea typeface="Roboto Light" panose="02000000000000000000" pitchFamily="2" charset="0"/>
              </a:rPr>
              <a:t>07</a:t>
            </a:r>
            <a:endParaRPr lang="en-US" sz="1400" b="1" dirty="0">
              <a:ea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6397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06933"/>
    </mc:Choice>
    <mc:Fallback xmlns="">
      <p:transition advTm="206933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4908FB3-C3E4-3382-36F3-C56E79577F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D67BC46-89AA-655A-8213-21E0038A3B2C}"/>
              </a:ext>
            </a:extLst>
          </p:cNvPr>
          <p:cNvSpPr txBox="1"/>
          <p:nvPr/>
        </p:nvSpPr>
        <p:spPr>
          <a:xfrm>
            <a:off x="3274111" y="1214297"/>
            <a:ext cx="831561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DZ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دراسات حالة : إستراتيجيات مبتكرة في مواجهة التحدّيات الرَّقمية</a:t>
            </a:r>
            <a:endParaRPr lang="ar-DZ" sz="2800" b="1" kern="1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57F933B-32EC-1F7E-5E8A-8F5FA062260A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11269" y="104329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F7605719-BFC6-A34F-5F9E-A7D1273E9280}"/>
              </a:ext>
            </a:extLst>
          </p:cNvPr>
          <p:cNvSpPr/>
          <p:nvPr/>
        </p:nvSpPr>
        <p:spPr>
          <a:xfrm>
            <a:off x="3274112" y="596781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29DFFE15-C7E7-07BF-BBE7-F4D817162B32}"/>
              </a:ext>
            </a:extLst>
          </p:cNvPr>
          <p:cNvSpPr txBox="1"/>
          <p:nvPr/>
        </p:nvSpPr>
        <p:spPr>
          <a:xfrm>
            <a:off x="1100575" y="2271125"/>
            <a:ext cx="5359412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r" rtl="1"/>
            <a:r>
              <a:rPr lang="ar-DZ" sz="2400" b="1" dirty="0">
                <a:solidFill>
                  <a:schemeClr val="accent6">
                    <a:lumMod val="75000"/>
                  </a:schemeClr>
                </a:solidFill>
              </a:rPr>
              <a:t>    </a:t>
            </a:r>
            <a:r>
              <a:rPr lang="ar-SA" sz="2400" b="1" dirty="0">
                <a:solidFill>
                  <a:schemeClr val="accent6">
                    <a:lumMod val="75000"/>
                  </a:schemeClr>
                </a:solidFill>
              </a:rPr>
              <a:t>فوكس ميديا</a:t>
            </a:r>
            <a:r>
              <a:rPr lang="fr-FR" sz="2400" b="1" dirty="0">
                <a:solidFill>
                  <a:schemeClr val="accent6">
                    <a:lumMod val="75000"/>
                  </a:schemeClr>
                </a:solidFill>
              </a:rPr>
              <a:t> (Vox Media):</a:t>
            </a:r>
            <a:br>
              <a:rPr lang="ar-SA" sz="2400" dirty="0">
                <a:solidFill>
                  <a:schemeClr val="accent6">
                    <a:lumMod val="75000"/>
                  </a:schemeClr>
                </a:solidFill>
              </a:rPr>
            </a:br>
            <a:endParaRPr lang="ar-DZ" sz="2400" dirty="0">
              <a:solidFill>
                <a:schemeClr val="accent6">
                  <a:lumMod val="75000"/>
                </a:schemeClr>
              </a:solidFill>
            </a:endParaRPr>
          </a:p>
          <a:p>
            <a:pPr lvl="0" algn="just" rtl="1"/>
            <a:r>
              <a:rPr lang="ar-DZ" sz="2400" dirty="0"/>
              <a:t>إِ</a:t>
            </a:r>
            <a:r>
              <a:rPr lang="ar-SA" sz="2400" dirty="0" err="1"/>
              <a:t>ستخدمت</a:t>
            </a:r>
            <a:r>
              <a:rPr lang="ar-SA" sz="2400" dirty="0"/>
              <a:t> نهجًا يعتمد على إ</a:t>
            </a:r>
            <a:r>
              <a:rPr lang="ar-DZ" sz="2400" dirty="0"/>
              <a:t>ِ</a:t>
            </a:r>
            <a:r>
              <a:rPr lang="ar-SA" sz="2400" dirty="0"/>
              <a:t>نتاج محتوى ع</a:t>
            </a:r>
            <a:r>
              <a:rPr lang="ar-DZ" sz="2400" dirty="0"/>
              <a:t>َ</a:t>
            </a:r>
            <a:r>
              <a:rPr lang="ar-SA" sz="2400" dirty="0"/>
              <a:t>الي الجودة ي</a:t>
            </a:r>
            <a:r>
              <a:rPr lang="ar-DZ" sz="2400" dirty="0"/>
              <a:t>َ</a:t>
            </a:r>
            <a:r>
              <a:rPr lang="ar-SA" sz="2400" dirty="0"/>
              <a:t>تماشى مع </a:t>
            </a:r>
            <a:r>
              <a:rPr lang="ar-DZ" sz="2400" dirty="0"/>
              <a:t>إِ</a:t>
            </a:r>
            <a:r>
              <a:rPr lang="ar-SA" sz="2400" dirty="0" err="1"/>
              <a:t>هتمامات</a:t>
            </a:r>
            <a:r>
              <a:rPr lang="ar-SA" sz="2400" dirty="0"/>
              <a:t> الجمهور الرقمي. طو</a:t>
            </a:r>
            <a:r>
              <a:rPr lang="ar-DZ" sz="2400" dirty="0"/>
              <a:t>َّ</a:t>
            </a:r>
            <a:r>
              <a:rPr lang="ar-SA" sz="2400" dirty="0"/>
              <a:t>رت منصات مثل</a:t>
            </a:r>
            <a:r>
              <a:rPr lang="ar-DZ" sz="2400" dirty="0"/>
              <a:t>: </a:t>
            </a:r>
            <a:r>
              <a:rPr lang="fr-FR" sz="2400" dirty="0"/>
              <a:t>The Verge</a:t>
            </a:r>
            <a:r>
              <a:rPr lang="ar-SA" sz="2400" dirty="0"/>
              <a:t>و</a:t>
            </a:r>
            <a:r>
              <a:rPr lang="ar-DZ" sz="2400" dirty="0"/>
              <a:t> </a:t>
            </a:r>
            <a:r>
              <a:rPr lang="fr-FR" sz="2400" dirty="0" err="1"/>
              <a:t>Eater</a:t>
            </a:r>
            <a:r>
              <a:rPr lang="ar-SA" sz="2400" dirty="0"/>
              <a:t>، و</a:t>
            </a:r>
            <a:r>
              <a:rPr lang="ar-DZ" sz="2400" dirty="0"/>
              <a:t>إِ</a:t>
            </a:r>
            <a:r>
              <a:rPr lang="ar-SA" sz="2400" dirty="0" err="1"/>
              <a:t>ستخدمت</a:t>
            </a:r>
            <a:r>
              <a:rPr lang="ar-SA" sz="2400" dirty="0"/>
              <a:t> البيانات والت</a:t>
            </a:r>
            <a:r>
              <a:rPr lang="ar-DZ" sz="2400" dirty="0"/>
              <a:t>َّ</a:t>
            </a:r>
            <a:r>
              <a:rPr lang="ar-SA" sz="2400" dirty="0"/>
              <a:t>حليل ل</a:t>
            </a:r>
            <a:r>
              <a:rPr lang="ar-DZ" sz="2400" dirty="0"/>
              <a:t>ِ</a:t>
            </a:r>
            <a:r>
              <a:rPr lang="ar-SA" sz="2400" dirty="0"/>
              <a:t>ف</a:t>
            </a:r>
            <a:r>
              <a:rPr lang="ar-DZ" sz="2400" dirty="0"/>
              <a:t>َ</a:t>
            </a:r>
            <a:r>
              <a:rPr lang="ar-SA" sz="2400" dirty="0"/>
              <a:t>هم </a:t>
            </a:r>
            <a:r>
              <a:rPr lang="ar-DZ" sz="2400" dirty="0"/>
              <a:t>إِ</a:t>
            </a:r>
            <a:r>
              <a:rPr lang="ar-SA" sz="2400" dirty="0" err="1"/>
              <a:t>هتمامات</a:t>
            </a:r>
            <a:r>
              <a:rPr lang="ar-SA" sz="2400" dirty="0"/>
              <a:t> الجمهور بشكل</a:t>
            </a:r>
            <a:r>
              <a:rPr lang="ar-DZ" sz="2400" dirty="0"/>
              <a:t>ٍ</a:t>
            </a:r>
            <a:r>
              <a:rPr lang="ar-SA" sz="2400" dirty="0"/>
              <a:t> دقيق، م</a:t>
            </a:r>
            <a:r>
              <a:rPr lang="ar-DZ" sz="2400" dirty="0"/>
              <a:t>ِ</a:t>
            </a:r>
            <a:r>
              <a:rPr lang="ar-SA" sz="2400" dirty="0"/>
              <a:t>م</a:t>
            </a:r>
            <a:r>
              <a:rPr lang="ar-DZ" sz="2400" dirty="0"/>
              <a:t>َّ</a:t>
            </a:r>
            <a:r>
              <a:rPr lang="ar-SA" sz="2400" dirty="0"/>
              <a:t>ا مك</a:t>
            </a:r>
            <a:r>
              <a:rPr lang="ar-DZ" sz="2400" dirty="0"/>
              <a:t>َّ</a:t>
            </a:r>
            <a:r>
              <a:rPr lang="ar-SA" sz="2400" dirty="0"/>
              <a:t>نها من تقديم محتو</a:t>
            </a:r>
            <a:r>
              <a:rPr lang="ar-DZ" sz="2400" dirty="0"/>
              <a:t>ً</a:t>
            </a:r>
            <a:r>
              <a:rPr lang="ar-SA" sz="2400" dirty="0"/>
              <a:t>ى جذاب ومربح</a:t>
            </a:r>
            <a:r>
              <a:rPr lang="fr-FR" sz="2400" dirty="0"/>
              <a:t>.</a:t>
            </a: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07D93E26-8D03-437B-B501-EB8795434C6A}"/>
              </a:ext>
            </a:extLst>
          </p:cNvPr>
          <p:cNvSpPr txBox="1"/>
          <p:nvPr/>
        </p:nvSpPr>
        <p:spPr>
          <a:xfrm>
            <a:off x="6532569" y="4309119"/>
            <a:ext cx="5006047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43560" marR="543560" algn="just" rtl="1">
              <a:spcBef>
                <a:spcPts val="5"/>
              </a:spcBef>
              <a:buNone/>
            </a:pPr>
            <a:r>
              <a:rPr lang="ar-DZ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   </a:t>
            </a:r>
            <a:r>
              <a:rPr lang="ar-SA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فوكس ميديا </a:t>
            </a:r>
            <a:r>
              <a:rPr lang="ar-DZ" b="1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ar-SA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هي شركة إعلام رقمي أميركية ومتعددة الجنسيات تأسست 15 يوليو 2005 ومقراها في واشنطن و نيويورك. هي تعمل حاليا على ثمان علامات إعلامية: «إس بي </a:t>
            </a:r>
            <a:r>
              <a:rPr lang="ar-SA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نايشن</a:t>
            </a:r>
            <a:r>
              <a:rPr lang="ar-SA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» </a:t>
            </a:r>
            <a:r>
              <a:rPr lang="ar-SA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و«ذا</a:t>
            </a:r>
            <a:r>
              <a:rPr lang="ar-SA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فارج» </a:t>
            </a:r>
            <a:r>
              <a:rPr lang="ar-SA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و«بوليكون</a:t>
            </a:r>
            <a:r>
              <a:rPr lang="ar-SA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» </a:t>
            </a:r>
            <a:r>
              <a:rPr lang="ar-SA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و«كوربد</a:t>
            </a:r>
            <a:r>
              <a:rPr lang="ar-SA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» </a:t>
            </a:r>
            <a:r>
              <a:rPr lang="ar-SA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و«إيتر</a:t>
            </a:r>
            <a:r>
              <a:rPr lang="ar-SA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» و«راكد» و«فوكس» </a:t>
            </a:r>
            <a:r>
              <a:rPr lang="ar-SA" sz="18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و«ريكود</a:t>
            </a:r>
            <a:r>
              <a:rPr lang="ar-SA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».</a:t>
            </a:r>
            <a:endParaRPr lang="fr-FR" sz="11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7" name="ZoneTexte 16">
            <a:extLst>
              <a:ext uri="{FF2B5EF4-FFF2-40B4-BE49-F238E27FC236}">
                <a16:creationId xmlns:a16="http://schemas.microsoft.com/office/drawing/2014/main" id="{B804FEA2-DD60-CE5C-828F-080E52683A85}"/>
              </a:ext>
            </a:extLst>
          </p:cNvPr>
          <p:cNvSpPr txBox="1"/>
          <p:nvPr/>
        </p:nvSpPr>
        <p:spPr>
          <a:xfrm>
            <a:off x="7431919" y="3228945"/>
            <a:ext cx="609447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000" b="1" dirty="0"/>
              <a:t>https://corp.voxmedia.com/</a:t>
            </a:r>
          </a:p>
        </p:txBody>
      </p:sp>
      <p:pic>
        <p:nvPicPr>
          <p:cNvPr id="19" name="Graphique 18">
            <a:extLst>
              <a:ext uri="{FF2B5EF4-FFF2-40B4-BE49-F238E27FC236}">
                <a16:creationId xmlns:a16="http://schemas.microsoft.com/office/drawing/2014/main" id="{39776C18-19C8-66BC-4C57-BC64568369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234255" y="2202029"/>
            <a:ext cx="3117659" cy="857020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17DD9CE6-332F-74BE-5420-4D38410D32FF}"/>
              </a:ext>
            </a:extLst>
          </p:cNvPr>
          <p:cNvSpPr/>
          <p:nvPr/>
        </p:nvSpPr>
        <p:spPr>
          <a:xfrm>
            <a:off x="2083512" y="375206"/>
            <a:ext cx="1190600" cy="95889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DZ" sz="3600" b="1" dirty="0">
                <a:ea typeface="Roboto Light" panose="02000000000000000000" pitchFamily="2" charset="0"/>
              </a:rPr>
              <a:t>07</a:t>
            </a:r>
            <a:endParaRPr lang="en-US" sz="1400" b="1" dirty="0">
              <a:ea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7817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06933"/>
    </mc:Choice>
    <mc:Fallback xmlns="">
      <p:transition advTm="206933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5640A1-2869-F497-6F5E-885BFB8603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65BC2631-1226-54C7-56E2-6F2EBEFBEDCA}"/>
              </a:ext>
            </a:extLst>
          </p:cNvPr>
          <p:cNvSpPr txBox="1"/>
          <p:nvPr/>
        </p:nvSpPr>
        <p:spPr>
          <a:xfrm>
            <a:off x="3274112" y="1025686"/>
            <a:ext cx="831561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DZ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دراسات حالة : إستراتيجيات مبتكرة في مواجهة التحدّيات الرَّقمية</a:t>
            </a:r>
            <a:endParaRPr lang="ar-DZ" sz="2800" b="1" kern="1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E5C0B69-2E34-B353-A88E-1550575087C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11269" y="104329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2FBA4C7-5CA3-C867-9581-DF53CA54C386}"/>
              </a:ext>
            </a:extLst>
          </p:cNvPr>
          <p:cNvSpPr/>
          <p:nvPr/>
        </p:nvSpPr>
        <p:spPr>
          <a:xfrm>
            <a:off x="3274112" y="596781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CEDF64D5-A737-0E65-5F26-83B9F42008F1}"/>
              </a:ext>
            </a:extLst>
          </p:cNvPr>
          <p:cNvSpPr txBox="1"/>
          <p:nvPr/>
        </p:nvSpPr>
        <p:spPr>
          <a:xfrm>
            <a:off x="881119" y="1831220"/>
            <a:ext cx="5359412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rtl="1"/>
            <a:r>
              <a:rPr lang="ar-DZ" sz="2400" b="1" dirty="0">
                <a:solidFill>
                  <a:schemeClr val="accent6">
                    <a:lumMod val="75000"/>
                  </a:schemeClr>
                </a:solidFill>
              </a:rPr>
              <a:t>    </a:t>
            </a:r>
            <a:r>
              <a:rPr lang="ar-SA" dirty="0"/>
              <a:t> </a:t>
            </a:r>
            <a:endParaRPr lang="fr-FR" dirty="0"/>
          </a:p>
          <a:p>
            <a:pPr lvl="0" algn="just" rtl="1"/>
            <a:r>
              <a:rPr lang="ar-SA" sz="2400" b="1" dirty="0">
                <a:solidFill>
                  <a:schemeClr val="accent6">
                    <a:lumMod val="75000"/>
                  </a:schemeClr>
                </a:solidFill>
              </a:rPr>
              <a:t>مجموعة</a:t>
            </a:r>
            <a:r>
              <a:rPr lang="fr-FR" sz="2400" b="1" dirty="0">
                <a:solidFill>
                  <a:schemeClr val="accent6">
                    <a:lumMod val="75000"/>
                  </a:schemeClr>
                </a:solidFill>
              </a:rPr>
              <a:t> MBC:</a:t>
            </a:r>
            <a:endParaRPr lang="ar-DZ" sz="2400" b="1" dirty="0">
              <a:solidFill>
                <a:schemeClr val="accent6">
                  <a:lumMod val="75000"/>
                </a:schemeClr>
              </a:solidFill>
            </a:endParaRPr>
          </a:p>
          <a:p>
            <a:pPr lvl="0" algn="just" rtl="1"/>
            <a:br>
              <a:rPr lang="ar-SA" sz="2400" dirty="0"/>
            </a:br>
            <a:r>
              <a:rPr lang="ar-SA" sz="2400" dirty="0"/>
              <a:t>نجحت المجموعة العربية في ت</a:t>
            </a:r>
            <a:r>
              <a:rPr lang="ar-DZ" sz="2400" dirty="0"/>
              <a:t>َ</a:t>
            </a:r>
            <a:r>
              <a:rPr lang="ar-SA" sz="2400" dirty="0"/>
              <a:t>عزيز و</a:t>
            </a:r>
            <a:r>
              <a:rPr lang="ar-DZ" sz="2400" dirty="0"/>
              <a:t>ٌ</a:t>
            </a:r>
            <a:r>
              <a:rPr lang="ar-SA" sz="2400" dirty="0"/>
              <a:t>جودها الرقمي م</a:t>
            </a:r>
            <a:r>
              <a:rPr lang="ar-DZ" sz="2400" dirty="0"/>
              <a:t>ِ</a:t>
            </a:r>
            <a:r>
              <a:rPr lang="ar-SA" sz="2400" dirty="0"/>
              <a:t>ن خلال منصة</a:t>
            </a:r>
            <a:r>
              <a:rPr lang="ar-DZ" sz="2400" dirty="0"/>
              <a:t> </a:t>
            </a:r>
            <a:r>
              <a:rPr lang="fr-FR" sz="2400" dirty="0"/>
              <a:t>Shahid</a:t>
            </a:r>
            <a:r>
              <a:rPr lang="ar-DZ" sz="2400" dirty="0"/>
              <a:t> </a:t>
            </a:r>
            <a:r>
              <a:rPr lang="ar-SA" sz="2400" dirty="0"/>
              <a:t>ال</a:t>
            </a:r>
            <a:r>
              <a:rPr lang="ar-DZ" sz="2400" dirty="0"/>
              <a:t>َّ</a:t>
            </a:r>
            <a:r>
              <a:rPr lang="ar-SA" sz="2400" dirty="0"/>
              <a:t>ت</a:t>
            </a:r>
            <a:r>
              <a:rPr lang="ar-DZ" sz="2400" dirty="0"/>
              <a:t>ِ</a:t>
            </a:r>
            <a:r>
              <a:rPr lang="ar-SA" sz="2400" dirty="0"/>
              <a:t>ي ت</a:t>
            </a:r>
            <a:r>
              <a:rPr lang="ar-DZ" sz="2400" dirty="0"/>
              <a:t>ُ</a:t>
            </a:r>
            <a:r>
              <a:rPr lang="ar-SA" sz="2400" dirty="0"/>
              <a:t>و</a:t>
            </a:r>
            <a:r>
              <a:rPr lang="ar-DZ" sz="2400" dirty="0"/>
              <a:t>َّ</a:t>
            </a:r>
            <a:r>
              <a:rPr lang="ar-SA" sz="2400" dirty="0"/>
              <a:t>فر خدمات بث</a:t>
            </a:r>
            <a:r>
              <a:rPr lang="ar-DZ" sz="2400" dirty="0"/>
              <a:t>ٍّ</a:t>
            </a:r>
            <a:r>
              <a:rPr lang="ar-SA" sz="2400" dirty="0"/>
              <a:t> رقمي عالية الجودة موجهة للجمهور العربي. </a:t>
            </a:r>
            <a:r>
              <a:rPr lang="ar-DZ" sz="2400" dirty="0"/>
              <a:t>إِ</a:t>
            </a:r>
            <a:r>
              <a:rPr lang="ar-SA" sz="2400" dirty="0" err="1"/>
              <a:t>ستثمرت</a:t>
            </a:r>
            <a:r>
              <a:rPr lang="ar-SA" sz="2400" dirty="0"/>
              <a:t> في ت</a:t>
            </a:r>
            <a:r>
              <a:rPr lang="ar-DZ" sz="2400" dirty="0"/>
              <a:t>ِ</a:t>
            </a:r>
            <a:r>
              <a:rPr lang="ar-SA" sz="2400" dirty="0" err="1"/>
              <a:t>قنيات</a:t>
            </a:r>
            <a:r>
              <a:rPr lang="ar-SA" sz="2400" dirty="0"/>
              <a:t> الذ</a:t>
            </a:r>
            <a:r>
              <a:rPr lang="ar-DZ" sz="2400" dirty="0"/>
              <a:t>َّ</a:t>
            </a:r>
            <a:r>
              <a:rPr lang="ar-SA" sz="2400" dirty="0" err="1"/>
              <a:t>كاء</a:t>
            </a:r>
            <a:r>
              <a:rPr lang="ar-SA" sz="2400" dirty="0"/>
              <a:t> الاصطناعي وتحليل البيانات لتحسين تجربة المستخدم وتلبية ت</a:t>
            </a:r>
            <a:r>
              <a:rPr lang="ar-DZ" sz="2400" dirty="0"/>
              <a:t>َ</a:t>
            </a:r>
            <a:r>
              <a:rPr lang="ar-SA" sz="2400" dirty="0"/>
              <a:t>ف</a:t>
            </a:r>
            <a:r>
              <a:rPr lang="ar-DZ" sz="2400" dirty="0"/>
              <a:t>ْ</a:t>
            </a:r>
            <a:r>
              <a:rPr lang="ar-SA" sz="2400" dirty="0" err="1"/>
              <a:t>ضيلاته</a:t>
            </a:r>
            <a:r>
              <a:rPr lang="fr-FR" dirty="0"/>
              <a:t>.</a:t>
            </a: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7DAE8F5A-8001-A56C-0D4F-D62122D2BEB9}"/>
              </a:ext>
            </a:extLst>
          </p:cNvPr>
          <p:cNvSpPr txBox="1"/>
          <p:nvPr/>
        </p:nvSpPr>
        <p:spPr>
          <a:xfrm>
            <a:off x="6459987" y="3830654"/>
            <a:ext cx="5006047" cy="26161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/>
            <a:r>
              <a:rPr lang="ar-SA" sz="2000" b="1" dirty="0"/>
              <a:t>شاهد</a:t>
            </a:r>
            <a:r>
              <a:rPr lang="fr-FR" sz="2000" b="1" dirty="0"/>
              <a:t> (Shahid)</a:t>
            </a:r>
            <a:r>
              <a:rPr lang="ar-DZ" sz="2000" b="1" dirty="0"/>
              <a:t>:</a:t>
            </a:r>
            <a:endParaRPr lang="fr-FR" sz="2000" b="1" dirty="0"/>
          </a:p>
          <a:p>
            <a:pPr lvl="0" algn="just" rtl="1"/>
            <a:r>
              <a:rPr lang="ar-SA" b="1" dirty="0"/>
              <a:t>من</a:t>
            </a:r>
            <a:r>
              <a:rPr lang="ar-DZ" b="1" dirty="0"/>
              <a:t>َ</a:t>
            </a:r>
            <a:r>
              <a:rPr lang="ar-SA" b="1" dirty="0" err="1"/>
              <a:t>صة</a:t>
            </a:r>
            <a:r>
              <a:rPr lang="ar-SA" b="1" dirty="0"/>
              <a:t> بث</a:t>
            </a:r>
            <a:r>
              <a:rPr lang="ar-DZ" b="1" dirty="0"/>
              <a:t>ٍّ</a:t>
            </a:r>
            <a:r>
              <a:rPr lang="ar-SA" b="1" dirty="0"/>
              <a:t> رقمي</a:t>
            </a:r>
            <a:r>
              <a:rPr lang="fr-FR" b="1" dirty="0"/>
              <a:t> (Streaming) </a:t>
            </a:r>
            <a:r>
              <a:rPr lang="ar-SA" b="1" dirty="0"/>
              <a:t>تابعة لمجموعة </a:t>
            </a:r>
            <a:r>
              <a:rPr lang="fr-FR" b="1" dirty="0"/>
              <a:t>MBC </a:t>
            </a:r>
            <a:r>
              <a:rPr lang="ar-DZ" b="1" dirty="0"/>
              <a:t> </a:t>
            </a:r>
            <a:r>
              <a:rPr lang="ar-SA" b="1" dirty="0"/>
              <a:t>السعودية</a:t>
            </a:r>
            <a:r>
              <a:rPr lang="ar-DZ" b="1" dirty="0"/>
              <a:t> </a:t>
            </a:r>
            <a:endParaRPr lang="fr-FR" b="1" dirty="0"/>
          </a:p>
          <a:p>
            <a:pPr lvl="0" algn="just" rtl="1"/>
            <a:r>
              <a:rPr lang="ar-SA" b="1" dirty="0"/>
              <a:t>أُطلقت عام </a:t>
            </a:r>
            <a:r>
              <a:rPr lang="fr-FR" b="1" dirty="0"/>
              <a:t>2008</a:t>
            </a:r>
            <a:r>
              <a:rPr lang="ar-SA" b="1" dirty="0"/>
              <a:t>، وطُورت بشكل أكبر في 2020 ب</a:t>
            </a:r>
            <a:r>
              <a:rPr lang="ar-DZ" b="1" dirty="0"/>
              <a:t>إِ</a:t>
            </a:r>
            <a:r>
              <a:rPr lang="ar-SA" b="1" dirty="0"/>
              <a:t>سم </a:t>
            </a:r>
            <a:r>
              <a:rPr lang="fr-FR" b="1" dirty="0"/>
              <a:t>Shahid VIP.</a:t>
            </a:r>
            <a:r>
              <a:rPr lang="ar-DZ" b="1" dirty="0"/>
              <a:t>  </a:t>
            </a:r>
            <a:r>
              <a:rPr lang="ar-SA" b="1" dirty="0"/>
              <a:t>ت</a:t>
            </a:r>
            <a:r>
              <a:rPr lang="ar-DZ" b="1" dirty="0"/>
              <a:t>ٌ</a:t>
            </a:r>
            <a:r>
              <a:rPr lang="ar-SA" b="1" dirty="0"/>
              <a:t>ق</a:t>
            </a:r>
            <a:r>
              <a:rPr lang="ar-DZ" b="1" dirty="0"/>
              <a:t>َ</a:t>
            </a:r>
            <a:r>
              <a:rPr lang="ar-SA" b="1" dirty="0"/>
              <a:t>د</a:t>
            </a:r>
            <a:r>
              <a:rPr lang="ar-DZ" b="1" dirty="0"/>
              <a:t>ِّ</a:t>
            </a:r>
            <a:r>
              <a:rPr lang="ar-SA" b="1" dirty="0"/>
              <a:t>م: مسلسلات، أفلام، برامج ترفيهية، رياضة، محتوى للأطفال، إضافةً إلى إ</a:t>
            </a:r>
            <a:r>
              <a:rPr lang="ar-DZ" b="1" dirty="0"/>
              <a:t>ِ</a:t>
            </a:r>
            <a:r>
              <a:rPr lang="ar-SA" b="1" dirty="0"/>
              <a:t>نتاجات حصرية</a:t>
            </a:r>
            <a:r>
              <a:rPr lang="fr-FR" b="1" dirty="0"/>
              <a:t> (Shahid </a:t>
            </a:r>
            <a:r>
              <a:rPr lang="fr-FR" b="1" dirty="0" err="1"/>
              <a:t>Originals</a:t>
            </a:r>
            <a:r>
              <a:rPr lang="fr-FR" b="1" dirty="0"/>
              <a:t>).</a:t>
            </a:r>
          </a:p>
          <a:p>
            <a:pPr lvl="0" algn="just" rtl="1"/>
            <a:r>
              <a:rPr lang="ar-DZ" b="1" dirty="0"/>
              <a:t>كما </a:t>
            </a:r>
            <a:r>
              <a:rPr lang="ar-SA" b="1" dirty="0"/>
              <a:t>تعمل بنظام مجاني مع إعلانات، أو باشتراك مدفوع</a:t>
            </a:r>
            <a:r>
              <a:rPr lang="fr-FR" b="1" dirty="0"/>
              <a:t> (VIP) </a:t>
            </a:r>
            <a:r>
              <a:rPr lang="ar-SA" b="1" dirty="0"/>
              <a:t>بدون إعلانات وبمحتوى إضافي</a:t>
            </a:r>
            <a:r>
              <a:rPr lang="fr-FR" b="1" dirty="0"/>
              <a:t>.</a:t>
            </a:r>
          </a:p>
          <a:p>
            <a:pPr lvl="0" algn="just" rtl="1"/>
            <a:r>
              <a:rPr lang="ar-DZ" b="1" dirty="0"/>
              <a:t>و</a:t>
            </a:r>
            <a:r>
              <a:rPr lang="ar-SA" b="1" dirty="0"/>
              <a:t>تُعد</a:t>
            </a:r>
            <a:r>
              <a:rPr lang="ar-DZ" b="1" dirty="0"/>
              <a:t>ُّ</a:t>
            </a:r>
            <a:r>
              <a:rPr lang="ar-SA" b="1" dirty="0"/>
              <a:t> أكبر منصة عربية للبث</a:t>
            </a:r>
            <a:r>
              <a:rPr lang="ar-DZ" b="1" dirty="0"/>
              <a:t>ِّ</a:t>
            </a:r>
            <a:r>
              <a:rPr lang="ar-SA" b="1" dirty="0"/>
              <a:t> الرقمي </a:t>
            </a:r>
            <a:r>
              <a:rPr lang="ar-SA" b="1" dirty="0" err="1"/>
              <a:t>وت</a:t>
            </a:r>
            <a:r>
              <a:rPr lang="ar-DZ" b="1" dirty="0"/>
              <a:t>ٌ</a:t>
            </a:r>
            <a:r>
              <a:rPr lang="ar-SA" b="1" dirty="0"/>
              <a:t>نافس م</a:t>
            </a:r>
            <a:r>
              <a:rPr lang="ar-DZ" b="1" dirty="0"/>
              <a:t>َ</a:t>
            </a:r>
            <a:r>
              <a:rPr lang="ar-SA" b="1" dirty="0"/>
              <a:t>نصات عالمية مثل </a:t>
            </a:r>
            <a:r>
              <a:rPr lang="fr-FR" b="1" dirty="0"/>
              <a:t>Netflix </a:t>
            </a:r>
            <a:r>
              <a:rPr lang="ar-SA" b="1" dirty="0"/>
              <a:t>و</a:t>
            </a:r>
            <a:r>
              <a:rPr lang="fr-FR" b="1" dirty="0"/>
              <a:t>Disney+ </a:t>
            </a:r>
            <a:r>
              <a:rPr lang="ar-SA" b="1" dirty="0"/>
              <a:t>في المنطقة</a:t>
            </a:r>
            <a:r>
              <a:rPr lang="fr-FR" b="1" dirty="0"/>
              <a:t>.</a:t>
            </a:r>
          </a:p>
        </p:txBody>
      </p:sp>
      <p:sp>
        <p:nvSpPr>
          <p:cNvPr id="17" name="ZoneTexte 16">
            <a:extLst>
              <a:ext uri="{FF2B5EF4-FFF2-40B4-BE49-F238E27FC236}">
                <a16:creationId xmlns:a16="http://schemas.microsoft.com/office/drawing/2014/main" id="{513A95A3-27BF-C8B5-8401-0AC4FE78D0A8}"/>
              </a:ext>
            </a:extLst>
          </p:cNvPr>
          <p:cNvSpPr txBox="1"/>
          <p:nvPr/>
        </p:nvSpPr>
        <p:spPr>
          <a:xfrm>
            <a:off x="7431919" y="3228945"/>
            <a:ext cx="609447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000" b="1" dirty="0"/>
              <a:t>https://shahid.mbc.net/ar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B932C621-9CB6-5919-186D-B01297C2D4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-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2790" y="2112946"/>
            <a:ext cx="3238500" cy="9144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58E0C97B-8363-D646-D96E-698697D0D476}"/>
              </a:ext>
            </a:extLst>
          </p:cNvPr>
          <p:cNvSpPr/>
          <p:nvPr/>
        </p:nvSpPr>
        <p:spPr>
          <a:xfrm>
            <a:off x="2083512" y="375206"/>
            <a:ext cx="1190600" cy="95889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DZ" sz="3600" b="1" dirty="0">
                <a:ea typeface="Roboto Light" panose="02000000000000000000" pitchFamily="2" charset="0"/>
              </a:rPr>
              <a:t>07</a:t>
            </a:r>
            <a:endParaRPr lang="en-US" sz="1400" b="1" dirty="0">
              <a:ea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1430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06933"/>
    </mc:Choice>
    <mc:Fallback xmlns="">
      <p:transition advTm="206933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820802-B616-D686-E159-3B007A1AEE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7FBFA74-EF3B-7F2B-B290-DF8664484C24}"/>
              </a:ext>
            </a:extLst>
          </p:cNvPr>
          <p:cNvSpPr txBox="1"/>
          <p:nvPr/>
        </p:nvSpPr>
        <p:spPr>
          <a:xfrm>
            <a:off x="3274112" y="1025686"/>
            <a:ext cx="831561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DZ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دراسات حالة : إستراتيجيات مبتكرة في مواجهة التحدّيات الرَّقمية</a:t>
            </a:r>
            <a:endParaRPr lang="ar-DZ" sz="2800" b="1" kern="100" dirty="0">
              <a:solidFill>
                <a:srgbClr val="FF0000"/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endParaRPr lang="en-US" sz="28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851634A-E88B-835B-438C-3D49421BD95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11269" y="104329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D377749D-2658-5A3D-D8AD-8C1AADA4D51E}"/>
              </a:ext>
            </a:extLst>
          </p:cNvPr>
          <p:cNvSpPr/>
          <p:nvPr/>
        </p:nvSpPr>
        <p:spPr>
          <a:xfrm>
            <a:off x="3274112" y="596781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EC12567C-7DDB-9141-C5FB-32B56F6B13B2}"/>
              </a:ext>
            </a:extLst>
          </p:cNvPr>
          <p:cNvSpPr txBox="1"/>
          <p:nvPr/>
        </p:nvSpPr>
        <p:spPr>
          <a:xfrm>
            <a:off x="736588" y="2362979"/>
            <a:ext cx="5359412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/>
            <a:r>
              <a:rPr lang="ar-DZ" sz="2400" b="1" dirty="0">
                <a:solidFill>
                  <a:schemeClr val="accent6">
                    <a:lumMod val="75000"/>
                  </a:schemeClr>
                </a:solidFill>
              </a:rPr>
              <a:t>    </a:t>
            </a:r>
            <a:r>
              <a:rPr lang="ar-SA" dirty="0">
                <a:solidFill>
                  <a:schemeClr val="accent6">
                    <a:lumMod val="75000"/>
                  </a:schemeClr>
                </a:solidFill>
              </a:rPr>
              <a:t> </a:t>
            </a:r>
            <a:br>
              <a:rPr lang="ar-SA" sz="3200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ar-SA" sz="2400" b="1" dirty="0">
                <a:solidFill>
                  <a:schemeClr val="accent6">
                    <a:lumMod val="75000"/>
                  </a:schemeClr>
                </a:solidFill>
              </a:rPr>
              <a:t>واشنطن بوست</a:t>
            </a:r>
            <a:r>
              <a:rPr lang="fr-FR" sz="2400" b="1" dirty="0">
                <a:solidFill>
                  <a:schemeClr val="accent6">
                    <a:lumMod val="75000"/>
                  </a:schemeClr>
                </a:solidFill>
              </a:rPr>
              <a:t> (The Washington Post):</a:t>
            </a:r>
            <a:br>
              <a:rPr lang="ar-SA" sz="2400" dirty="0">
                <a:solidFill>
                  <a:schemeClr val="accent6">
                    <a:lumMod val="75000"/>
                  </a:schemeClr>
                </a:solidFill>
              </a:rPr>
            </a:br>
            <a:endParaRPr lang="ar-DZ" sz="2400" dirty="0">
              <a:solidFill>
                <a:schemeClr val="accent6">
                  <a:lumMod val="75000"/>
                </a:schemeClr>
              </a:solidFill>
            </a:endParaRPr>
          </a:p>
          <a:p>
            <a:pPr algn="just" rtl="1"/>
            <a:r>
              <a:rPr lang="ar-DZ" sz="2400" dirty="0"/>
              <a:t>تَعمل الصحيفة </a:t>
            </a:r>
            <a:r>
              <a:rPr lang="ar-SA" sz="2400" dirty="0"/>
              <a:t>ت</a:t>
            </a:r>
            <a:r>
              <a:rPr lang="ar-DZ" sz="2400" dirty="0"/>
              <a:t>َ</a:t>
            </a:r>
            <a:r>
              <a:rPr lang="ar-SA" sz="2400" dirty="0"/>
              <a:t>حت إ</a:t>
            </a:r>
            <a:r>
              <a:rPr lang="ar-DZ" sz="2400" dirty="0"/>
              <a:t>ِ</a:t>
            </a:r>
            <a:r>
              <a:rPr lang="ar-SA" sz="2400" dirty="0"/>
              <a:t>دارة جيف بيزوس، </a:t>
            </a:r>
            <a:r>
              <a:rPr lang="ar-DZ" sz="2400" dirty="0"/>
              <a:t>إِ</a:t>
            </a:r>
            <a:r>
              <a:rPr lang="ar-SA" sz="2400" dirty="0" err="1"/>
              <a:t>ستثمرت</a:t>
            </a:r>
            <a:r>
              <a:rPr lang="ar-SA" sz="2400" dirty="0"/>
              <a:t> في الت</a:t>
            </a:r>
            <a:r>
              <a:rPr lang="ar-DZ" sz="2400" dirty="0"/>
              <a:t>ِّ</a:t>
            </a:r>
            <a:r>
              <a:rPr lang="ar-SA" sz="2400" dirty="0" err="1"/>
              <a:t>كنولوجيا</a:t>
            </a:r>
            <a:r>
              <a:rPr lang="ar-SA" sz="2400" dirty="0"/>
              <a:t> الر</a:t>
            </a:r>
            <a:r>
              <a:rPr lang="ar-DZ" sz="2400" dirty="0"/>
              <a:t>َّ</a:t>
            </a:r>
            <a:r>
              <a:rPr lang="ar-SA" sz="2400" dirty="0" err="1"/>
              <a:t>قمية</a:t>
            </a:r>
            <a:r>
              <a:rPr lang="ar-SA" sz="2400" dirty="0"/>
              <a:t> ل</a:t>
            </a:r>
            <a:r>
              <a:rPr lang="ar-DZ" sz="2400" dirty="0"/>
              <a:t>ِ</a:t>
            </a:r>
            <a:r>
              <a:rPr lang="ar-SA" sz="2400" dirty="0"/>
              <a:t>تطوير أدوات صحفية م</a:t>
            </a:r>
            <a:r>
              <a:rPr lang="ar-DZ" sz="2400" dirty="0"/>
              <a:t>ٌ</a:t>
            </a:r>
            <a:r>
              <a:rPr lang="ar-SA" sz="2400" dirty="0" err="1"/>
              <a:t>بتكرة</a:t>
            </a:r>
            <a:r>
              <a:rPr lang="ar-SA" sz="2400" dirty="0"/>
              <a:t> م</a:t>
            </a:r>
            <a:r>
              <a:rPr lang="ar-DZ" sz="2400" dirty="0"/>
              <a:t>ِ</a:t>
            </a:r>
            <a:r>
              <a:rPr lang="ar-SA" sz="2400" dirty="0"/>
              <a:t>ثل</a:t>
            </a:r>
            <a:r>
              <a:rPr lang="ar-DZ" sz="2400" dirty="0"/>
              <a:t>:</a:t>
            </a:r>
            <a:r>
              <a:rPr lang="ar-SA" sz="2400" dirty="0"/>
              <a:t> ت</a:t>
            </a:r>
            <a:r>
              <a:rPr lang="ar-DZ" sz="2400" dirty="0"/>
              <a:t>ِ</a:t>
            </a:r>
            <a:r>
              <a:rPr lang="ar-SA" sz="2400" dirty="0"/>
              <a:t>قنية الذ</a:t>
            </a:r>
            <a:r>
              <a:rPr lang="ar-DZ" sz="2400" dirty="0"/>
              <a:t>َّ</a:t>
            </a:r>
            <a:r>
              <a:rPr lang="ar-SA" sz="2400" dirty="0" err="1"/>
              <a:t>كاء</a:t>
            </a:r>
            <a:r>
              <a:rPr lang="ar-SA" sz="2400" dirty="0"/>
              <a:t> ال</a:t>
            </a:r>
            <a:r>
              <a:rPr lang="ar-DZ" sz="2400" dirty="0"/>
              <a:t>إِ</a:t>
            </a:r>
            <a:r>
              <a:rPr lang="ar-SA" sz="2400" dirty="0" err="1"/>
              <a:t>صطناعي</a:t>
            </a:r>
            <a:r>
              <a:rPr lang="ar-SA" sz="2400" dirty="0"/>
              <a:t> ال</a:t>
            </a:r>
            <a:r>
              <a:rPr lang="ar-DZ" sz="2400" dirty="0"/>
              <a:t>َّ</a:t>
            </a:r>
            <a:r>
              <a:rPr lang="ar-SA" sz="2400" dirty="0"/>
              <a:t>تي تُستخدم ل</a:t>
            </a:r>
            <a:r>
              <a:rPr lang="ar-DZ" sz="2400" dirty="0"/>
              <a:t>ِ</a:t>
            </a:r>
            <a:r>
              <a:rPr lang="ar-SA" sz="2400" dirty="0"/>
              <a:t>تحليل البيانات وتقديم ت</a:t>
            </a:r>
            <a:r>
              <a:rPr lang="ar-DZ" sz="2400" dirty="0"/>
              <a:t>َ</a:t>
            </a:r>
            <a:r>
              <a:rPr lang="ar-SA" sz="2400" dirty="0" err="1"/>
              <a:t>قارير</a:t>
            </a:r>
            <a:r>
              <a:rPr lang="ar-SA" sz="2400" dirty="0"/>
              <a:t> دقيقة. ك</a:t>
            </a:r>
            <a:r>
              <a:rPr lang="ar-DZ" sz="2400" dirty="0"/>
              <a:t>َ</a:t>
            </a:r>
            <a:r>
              <a:rPr lang="ar-SA" sz="2400" dirty="0"/>
              <a:t>ما ر</a:t>
            </a:r>
            <a:r>
              <a:rPr lang="ar-DZ" sz="2400" dirty="0"/>
              <a:t>َ</a:t>
            </a:r>
            <a:r>
              <a:rPr lang="ar-SA" sz="2400" dirty="0"/>
              <a:t>كزت على تحسين تجربة الم</a:t>
            </a:r>
            <a:r>
              <a:rPr lang="ar-DZ" sz="2400" dirty="0"/>
              <a:t>ٌ</a:t>
            </a:r>
            <a:r>
              <a:rPr lang="ar-SA" sz="2400" dirty="0"/>
              <a:t>ستخدم ع</a:t>
            </a:r>
            <a:r>
              <a:rPr lang="ar-DZ" sz="2400" dirty="0"/>
              <a:t>َ</a:t>
            </a:r>
            <a:r>
              <a:rPr lang="ar-SA" sz="2400" dirty="0"/>
              <a:t>ب</a:t>
            </a:r>
            <a:r>
              <a:rPr lang="ar-DZ" sz="2400" dirty="0"/>
              <a:t>ْ</a:t>
            </a:r>
            <a:r>
              <a:rPr lang="ar-SA" sz="2400" dirty="0"/>
              <a:t>ر الأجهزة المحمولة والم</a:t>
            </a:r>
            <a:r>
              <a:rPr lang="ar-DZ" sz="2400" dirty="0"/>
              <a:t>َ</a:t>
            </a:r>
            <a:r>
              <a:rPr lang="ar-SA" sz="2400" dirty="0"/>
              <a:t>ن</a:t>
            </a:r>
            <a:r>
              <a:rPr lang="ar-DZ" sz="2400" dirty="0"/>
              <a:t>َ</a:t>
            </a:r>
            <a:r>
              <a:rPr lang="ar-SA" sz="2400" dirty="0"/>
              <a:t>ص</a:t>
            </a:r>
            <a:r>
              <a:rPr lang="ar-DZ" sz="2400" dirty="0"/>
              <a:t>َّ</a:t>
            </a:r>
            <a:r>
              <a:rPr lang="ar-SA" sz="2400" dirty="0"/>
              <a:t>ات الر</a:t>
            </a:r>
            <a:r>
              <a:rPr lang="ar-DZ" sz="2400" dirty="0"/>
              <a:t>َّ</a:t>
            </a:r>
            <a:r>
              <a:rPr lang="ar-SA" sz="2400" dirty="0" err="1"/>
              <a:t>قمية</a:t>
            </a:r>
            <a:r>
              <a:rPr lang="fr-FR" sz="2400" dirty="0"/>
              <a:t>.</a:t>
            </a:r>
          </a:p>
          <a:p>
            <a:pPr lvl="0" algn="just" rtl="1"/>
            <a:endParaRPr lang="fr-FR" dirty="0"/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9A21A197-C443-118A-8FAD-612DE95CD30F}"/>
              </a:ext>
            </a:extLst>
          </p:cNvPr>
          <p:cNvSpPr txBox="1"/>
          <p:nvPr/>
        </p:nvSpPr>
        <p:spPr>
          <a:xfrm>
            <a:off x="7285615" y="3551207"/>
            <a:ext cx="609447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000" b="1" dirty="0"/>
              <a:t>https://www.washingtonpost.com/</a:t>
            </a:r>
          </a:p>
        </p:txBody>
      </p:sp>
      <p:pic>
        <p:nvPicPr>
          <p:cNvPr id="11" name="Image 10">
            <a:extLst>
              <a:ext uri="{FF2B5EF4-FFF2-40B4-BE49-F238E27FC236}">
                <a16:creationId xmlns:a16="http://schemas.microsoft.com/office/drawing/2014/main" id="{FFD78622-EDDC-6E3D-6672-63BF15A9C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6337" y="2021157"/>
            <a:ext cx="5055712" cy="1488686"/>
          </a:xfrm>
          <a:prstGeom prst="rect">
            <a:avLst/>
          </a:prstGeom>
        </p:spPr>
      </p:pic>
      <p:sp>
        <p:nvSpPr>
          <p:cNvPr id="14" name="ZoneTexte 13">
            <a:extLst>
              <a:ext uri="{FF2B5EF4-FFF2-40B4-BE49-F238E27FC236}">
                <a16:creationId xmlns:a16="http://schemas.microsoft.com/office/drawing/2014/main" id="{43FC1627-9449-8858-BAE9-3124C10E0CB8}"/>
              </a:ext>
            </a:extLst>
          </p:cNvPr>
          <p:cNvSpPr txBox="1"/>
          <p:nvPr/>
        </p:nvSpPr>
        <p:spPr>
          <a:xfrm>
            <a:off x="6456337" y="4092500"/>
            <a:ext cx="5495297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43560" marR="543560" algn="just" rtl="1">
              <a:spcBef>
                <a:spcPts val="5"/>
              </a:spcBef>
              <a:buNone/>
            </a:pPr>
            <a:r>
              <a:rPr lang="ar-SA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مقرها: واشنطن،</a:t>
            </a:r>
            <a:r>
              <a:rPr lang="fr-FR" sz="20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 </a:t>
            </a:r>
            <a:r>
              <a:rPr lang="ar-SA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ت</a:t>
            </a:r>
            <a:r>
              <a:rPr lang="ar-DZ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ُ</a:t>
            </a:r>
            <a:r>
              <a:rPr lang="ar-SA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غطي مواضيع كثيرة: السياسة، ال</a:t>
            </a:r>
            <a:r>
              <a:rPr lang="ar-DZ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إِ</a:t>
            </a:r>
            <a:r>
              <a:rPr lang="ar-SA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قتصاد</a:t>
            </a:r>
            <a:r>
              <a:rPr lang="ar-SA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، الأخبار العالمية، التكنولوجيا، الرأي، التحقيقات، المناخ، الصحة، الثقافة، وغيرها</a:t>
            </a:r>
            <a:r>
              <a:rPr lang="fr-FR" sz="20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endParaRPr lang="fr-FR" sz="20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43560" marR="543560" algn="just" rtl="1">
              <a:spcBef>
                <a:spcPts val="5"/>
              </a:spcBef>
              <a:buNone/>
            </a:pPr>
            <a:r>
              <a:rPr lang="fr-FR" sz="20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 </a:t>
            </a:r>
            <a:r>
              <a:rPr lang="ar-SA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شعارها </a:t>
            </a:r>
            <a:r>
              <a:rPr lang="ar-DZ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:"</a:t>
            </a:r>
            <a:r>
              <a:rPr lang="ar-SA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الديمقراطية تموت في الظلام</a:t>
            </a:r>
            <a:r>
              <a:rPr lang="ar-DZ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"،</a:t>
            </a:r>
            <a:r>
              <a:rPr lang="ar-SA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د</a:t>
            </a:r>
            <a:r>
              <a:rPr lang="ar-DZ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َ</a:t>
            </a:r>
            <a:r>
              <a:rPr lang="ar-SA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لال</a:t>
            </a:r>
            <a:r>
              <a:rPr lang="ar-DZ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َ</a:t>
            </a:r>
            <a:r>
              <a:rPr lang="ar-SA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ة</a:t>
            </a:r>
            <a:r>
              <a:rPr lang="ar-DZ" sz="2000" b="1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ً</a:t>
            </a:r>
            <a:r>
              <a:rPr lang="ar-SA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على </a:t>
            </a:r>
            <a:r>
              <a:rPr lang="ar-DZ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إِ</a:t>
            </a:r>
            <a:r>
              <a:rPr lang="ar-SA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لتزامها</a:t>
            </a:r>
            <a:r>
              <a:rPr lang="ar-SA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ب</a:t>
            </a:r>
            <a:r>
              <a:rPr lang="ar-DZ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ِ</a:t>
            </a:r>
            <a:r>
              <a:rPr lang="ar-SA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الشفافية </a:t>
            </a:r>
            <a:r>
              <a:rPr lang="ar-SA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وم</a:t>
            </a:r>
            <a:r>
              <a:rPr lang="ar-DZ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ٌ</a:t>
            </a:r>
            <a:r>
              <a:rPr lang="ar-SA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راقبة الس</a:t>
            </a:r>
            <a:r>
              <a:rPr lang="ar-DZ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ُّ</a:t>
            </a:r>
            <a:r>
              <a:rPr lang="ar-SA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لطة</a:t>
            </a:r>
            <a:r>
              <a:rPr lang="fr-FR" sz="20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endParaRPr lang="fr-FR" sz="20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543560" marR="543560" algn="just" rtl="1">
              <a:spcBef>
                <a:spcPts val="5"/>
              </a:spcBef>
              <a:buNone/>
            </a:pPr>
            <a:r>
              <a:rPr lang="ar-SA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كما</a:t>
            </a:r>
            <a:r>
              <a:rPr lang="fr-FR" sz="20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 </a:t>
            </a:r>
            <a:r>
              <a:rPr lang="ar-SA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توف</a:t>
            </a:r>
            <a:r>
              <a:rPr lang="ar-DZ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ِّ</a:t>
            </a:r>
            <a:r>
              <a:rPr lang="ar-SA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ر</a:t>
            </a:r>
            <a:r>
              <a:rPr lang="fr-FR" sz="20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:</a:t>
            </a:r>
            <a:r>
              <a:rPr lang="ar-SA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مقالات إخبارية ، تحليلات وآراء</a:t>
            </a:r>
            <a:r>
              <a:rPr lang="fr-FR" sz="20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</a:t>
            </a:r>
            <a:r>
              <a:rPr lang="ar-SA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، تقارير </a:t>
            </a:r>
            <a:r>
              <a:rPr lang="ar-DZ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إِ</a:t>
            </a:r>
            <a:r>
              <a:rPr lang="ar-SA" sz="2000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ستقصائية</a:t>
            </a:r>
            <a:r>
              <a:rPr lang="ar-SA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، محتوى م</a:t>
            </a:r>
            <a:r>
              <a:rPr lang="ar-DZ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ٌ</a:t>
            </a:r>
            <a:r>
              <a:rPr lang="ar-SA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تعد</a:t>
            </a:r>
            <a:r>
              <a:rPr lang="ar-DZ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ِّ</a:t>
            </a:r>
            <a:r>
              <a:rPr lang="ar-SA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د الوسائط (نصوص، فيديوهات، صور)</a:t>
            </a:r>
            <a:r>
              <a:rPr lang="fr-FR" sz="2000" b="1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fr-FR" sz="2000" b="1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A96EC20-B696-FBDD-0C59-75CC39B1BF18}"/>
              </a:ext>
            </a:extLst>
          </p:cNvPr>
          <p:cNvSpPr/>
          <p:nvPr/>
        </p:nvSpPr>
        <p:spPr>
          <a:xfrm>
            <a:off x="1934656" y="407104"/>
            <a:ext cx="1190600" cy="95889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DZ" sz="3600" b="1" dirty="0">
                <a:ea typeface="Roboto Light" panose="02000000000000000000" pitchFamily="2" charset="0"/>
              </a:rPr>
              <a:t>07</a:t>
            </a:r>
            <a:endParaRPr lang="en-US" sz="1400" b="1" dirty="0">
              <a:ea typeface="Roboto 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0444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06933"/>
    </mc:Choice>
    <mc:Fallback xmlns="">
      <p:transition advTm="206933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5B5D0E-B9CC-0021-5EFD-D2BDB6CCDD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7E708953-4CB4-A01A-A260-7E304C22B236}"/>
              </a:ext>
            </a:extLst>
          </p:cNvPr>
          <p:cNvSpPr/>
          <p:nvPr/>
        </p:nvSpPr>
        <p:spPr>
          <a:xfrm>
            <a:off x="689637" y="1345306"/>
            <a:ext cx="10812720" cy="510882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ar-EG" dirty="0">
              <a:solidFill>
                <a:schemeClr val="tx1"/>
              </a:solidFill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ED3977E-E4B9-CF88-5919-F8F866E0D173}"/>
              </a:ext>
            </a:extLst>
          </p:cNvPr>
          <p:cNvSpPr txBox="1"/>
          <p:nvPr/>
        </p:nvSpPr>
        <p:spPr>
          <a:xfrm>
            <a:off x="3768902" y="426654"/>
            <a:ext cx="46541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DZ" sz="36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خـــــــــــــــلاصـــــــــــــــــــــــة                 </a:t>
            </a:r>
            <a:endParaRPr lang="en-US" sz="36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B062685-B351-85CD-362D-1E2EAC06222C}"/>
              </a:ext>
            </a:extLst>
          </p:cNvPr>
          <p:cNvSpPr/>
          <p:nvPr/>
        </p:nvSpPr>
        <p:spPr>
          <a:xfrm>
            <a:off x="3458966" y="211649"/>
            <a:ext cx="1278929" cy="107634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DZ" sz="4000" b="1" dirty="0">
                <a:ea typeface="Roboto Light" panose="02000000000000000000" pitchFamily="2" charset="0"/>
              </a:rPr>
              <a:t>08</a:t>
            </a:r>
            <a:endParaRPr lang="en-US" sz="4000" b="1" dirty="0">
              <a:ea typeface="Roboto Light" panose="02000000000000000000" pitchFamily="2" charset="0"/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A77A518-20E9-C244-C8B0-10AE1D0FD34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BF769B0B-C3BB-065D-25D1-A6E634E087F4}"/>
              </a:ext>
            </a:extLst>
          </p:cNvPr>
          <p:cNvSpPr txBox="1"/>
          <p:nvPr/>
        </p:nvSpPr>
        <p:spPr>
          <a:xfrm>
            <a:off x="866947" y="1560311"/>
            <a:ext cx="10160389" cy="63709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Low" rtl="1"/>
            <a:r>
              <a:rPr lang="ar-EG" sz="2800" dirty="0"/>
              <a:t>الت</a:t>
            </a:r>
            <a:r>
              <a:rPr lang="ar-DZ" sz="2800" dirty="0"/>
              <a:t>َّ</a:t>
            </a:r>
            <a:r>
              <a:rPr lang="ar-EG" sz="2800" dirty="0"/>
              <a:t>خطيط ال</a:t>
            </a:r>
            <a:r>
              <a:rPr lang="ar-DZ" sz="2800" dirty="0"/>
              <a:t>إِ</a:t>
            </a:r>
            <a:r>
              <a:rPr lang="ar-EG" sz="2800" dirty="0" err="1"/>
              <a:t>ستراتيجي</a:t>
            </a:r>
            <a:r>
              <a:rPr lang="ar-EG" sz="2800" dirty="0"/>
              <a:t> في </a:t>
            </a:r>
            <a:r>
              <a:rPr lang="ar-EG" sz="2800" dirty="0" err="1"/>
              <a:t>المؤس</a:t>
            </a:r>
            <a:r>
              <a:rPr lang="ar-DZ" sz="2800" dirty="0"/>
              <a:t>َّ</a:t>
            </a:r>
            <a:r>
              <a:rPr lang="ar-EG" sz="2800" dirty="0" err="1"/>
              <a:t>سة</a:t>
            </a:r>
            <a:r>
              <a:rPr lang="ar-EG" sz="2800" dirty="0"/>
              <a:t> الإعلامية</a:t>
            </a:r>
            <a:r>
              <a:rPr lang="ar-DZ" sz="2800" dirty="0"/>
              <a:t>،</a:t>
            </a:r>
            <a:r>
              <a:rPr lang="ar-EG" sz="2800" dirty="0"/>
              <a:t> ي</a:t>
            </a:r>
            <a:r>
              <a:rPr lang="ar-DZ" sz="2800" dirty="0"/>
              <a:t>َ</a:t>
            </a:r>
            <a:r>
              <a:rPr lang="ar-EG" sz="2800" dirty="0"/>
              <a:t>قوم على أ</a:t>
            </a:r>
            <a:r>
              <a:rPr lang="ar-DZ" sz="2800" dirty="0"/>
              <a:t>ُ</a:t>
            </a:r>
            <a:r>
              <a:rPr lang="ar-EG" sz="2800" dirty="0" err="1"/>
              <a:t>سس</a:t>
            </a:r>
            <a:r>
              <a:rPr lang="ar-EG" sz="2800" dirty="0"/>
              <a:t> ع</a:t>
            </a:r>
            <a:r>
              <a:rPr lang="ar-DZ" sz="2800" dirty="0"/>
              <a:t>ِ</a:t>
            </a:r>
            <a:r>
              <a:rPr lang="ar-EG" sz="2800" dirty="0"/>
              <a:t>لمية واضحة، أهمها تحديد الأهداف ب</a:t>
            </a:r>
            <a:r>
              <a:rPr lang="ar-DZ" sz="2800" dirty="0"/>
              <a:t>ِ</a:t>
            </a:r>
            <a:r>
              <a:rPr lang="ar-EG" sz="2800" dirty="0"/>
              <a:t>د</a:t>
            </a:r>
            <a:r>
              <a:rPr lang="ar-DZ" sz="2800" dirty="0"/>
              <a:t>ِ</a:t>
            </a:r>
            <a:r>
              <a:rPr lang="ar-EG" sz="2800" dirty="0"/>
              <a:t>ق</a:t>
            </a:r>
            <a:r>
              <a:rPr lang="ar-DZ" sz="2800" dirty="0"/>
              <a:t>َّ</a:t>
            </a:r>
            <a:r>
              <a:rPr lang="ar-EG" sz="2800" dirty="0"/>
              <a:t>ة، وتحليل الجمهور، وب</a:t>
            </a:r>
            <a:r>
              <a:rPr lang="ar-DZ" sz="2800" dirty="0"/>
              <a:t>ِ</a:t>
            </a:r>
            <a:r>
              <a:rPr lang="ar-EG" sz="2800" dirty="0"/>
              <a:t>ن</a:t>
            </a:r>
            <a:r>
              <a:rPr lang="ar-DZ" sz="2800" dirty="0"/>
              <a:t>َ</a:t>
            </a:r>
            <a:r>
              <a:rPr lang="ar-EG" sz="2800" dirty="0" err="1"/>
              <a:t>اء</a:t>
            </a:r>
            <a:r>
              <a:rPr lang="ar-EG" sz="2800" dirty="0"/>
              <a:t> رسائل إعلامية ت</a:t>
            </a:r>
            <a:r>
              <a:rPr lang="ar-DZ" sz="2800" dirty="0"/>
              <a:t>َ</a:t>
            </a:r>
            <a:r>
              <a:rPr lang="ar-EG" sz="2800" dirty="0" err="1"/>
              <a:t>عتمد</a:t>
            </a:r>
            <a:r>
              <a:rPr lang="ar-EG" sz="2800" dirty="0"/>
              <a:t> على الح</a:t>
            </a:r>
            <a:r>
              <a:rPr lang="ar-DZ" sz="2800" dirty="0"/>
              <a:t>َ</a:t>
            </a:r>
            <a:r>
              <a:rPr lang="ar-EG" sz="2800" dirty="0"/>
              <a:t>قائق والم</a:t>
            </a:r>
            <a:r>
              <a:rPr lang="ar-DZ" sz="2800" dirty="0"/>
              <a:t>َ</a:t>
            </a:r>
            <a:r>
              <a:rPr lang="ar-EG" sz="2800" dirty="0" err="1"/>
              <a:t>وضوعية</a:t>
            </a:r>
            <a:r>
              <a:rPr lang="ar-EG" sz="2800" dirty="0"/>
              <a:t>.</a:t>
            </a:r>
            <a:r>
              <a:rPr lang="ar-DZ" sz="2800" dirty="0"/>
              <a:t> و</a:t>
            </a:r>
            <a:r>
              <a:rPr lang="ar-EG" sz="2800" dirty="0"/>
              <a:t>ي</a:t>
            </a:r>
            <a:r>
              <a:rPr lang="ar-DZ" sz="2800" dirty="0"/>
              <a:t>َ</a:t>
            </a:r>
            <a:r>
              <a:rPr lang="ar-EG" sz="2800" dirty="0" err="1"/>
              <a:t>عتمد</a:t>
            </a:r>
            <a:r>
              <a:rPr lang="ar-EG" sz="2800" dirty="0"/>
              <a:t> نجاح هذا الت</a:t>
            </a:r>
            <a:r>
              <a:rPr lang="ar-DZ" sz="2800" dirty="0"/>
              <a:t>َّ</a:t>
            </a:r>
            <a:r>
              <a:rPr lang="ar-EG" sz="2800" dirty="0"/>
              <a:t>خطيط على د</a:t>
            </a:r>
            <a:r>
              <a:rPr lang="ar-DZ" sz="2800" dirty="0"/>
              <a:t>ِ</a:t>
            </a:r>
            <a:r>
              <a:rPr lang="ar-EG" sz="2800" dirty="0"/>
              <a:t>راسة الب</a:t>
            </a:r>
            <a:r>
              <a:rPr lang="ar-DZ" sz="2800" dirty="0"/>
              <a:t>َ</a:t>
            </a:r>
            <a:r>
              <a:rPr lang="ar-EG" sz="2800" dirty="0" err="1"/>
              <a:t>يئة</a:t>
            </a:r>
            <a:r>
              <a:rPr lang="ar-EG" sz="2800" dirty="0"/>
              <a:t> الداخلية والخارجية</a:t>
            </a:r>
            <a:r>
              <a:rPr lang="ar-DZ" sz="2800" dirty="0"/>
              <a:t>،</a:t>
            </a:r>
            <a:r>
              <a:rPr lang="ar-EG" sz="2800" dirty="0"/>
              <a:t> ع</a:t>
            </a:r>
            <a:r>
              <a:rPr lang="ar-DZ" sz="2800" dirty="0"/>
              <a:t>َ</a:t>
            </a:r>
            <a:r>
              <a:rPr lang="ar-EG" sz="2800" dirty="0"/>
              <a:t>ب</a:t>
            </a:r>
            <a:r>
              <a:rPr lang="ar-DZ" sz="2800" dirty="0"/>
              <a:t>ْ</a:t>
            </a:r>
            <a:r>
              <a:rPr lang="ar-EG" sz="2800" dirty="0"/>
              <a:t>ر ن</a:t>
            </a:r>
            <a:r>
              <a:rPr lang="ar-DZ" sz="2800" dirty="0"/>
              <a:t>َ</a:t>
            </a:r>
            <a:r>
              <a:rPr lang="ar-EG" sz="2800" dirty="0"/>
              <a:t>م</a:t>
            </a:r>
            <a:r>
              <a:rPr lang="ar-DZ" sz="2800" dirty="0"/>
              <a:t>ُ</a:t>
            </a:r>
            <a:r>
              <a:rPr lang="ar-EG" sz="2800" dirty="0" err="1"/>
              <a:t>وذج</a:t>
            </a:r>
            <a:r>
              <a:rPr lang="ar-EG" sz="2800" dirty="0"/>
              <a:t> </a:t>
            </a:r>
            <a:r>
              <a:rPr lang="fr-FR" sz="2800" b="1" dirty="0"/>
              <a:t>SWOT</a:t>
            </a:r>
            <a:r>
              <a:rPr lang="fr-FR" sz="2800" dirty="0"/>
              <a:t> </a:t>
            </a:r>
            <a:r>
              <a:rPr lang="ar-DZ" sz="2800" dirty="0"/>
              <a:t> ، </a:t>
            </a:r>
            <a:r>
              <a:rPr lang="ar-EG" sz="2800" dirty="0"/>
              <a:t>ال</a:t>
            </a:r>
            <a:r>
              <a:rPr lang="ar-DZ" sz="2800" dirty="0"/>
              <a:t>َّ</a:t>
            </a:r>
            <a:r>
              <a:rPr lang="ar-EG" sz="2800" dirty="0"/>
              <a:t>ذي ي</a:t>
            </a:r>
            <a:r>
              <a:rPr lang="ar-DZ" sz="2800" dirty="0"/>
              <a:t>ُ</a:t>
            </a:r>
            <a:r>
              <a:rPr lang="ar-EG" sz="2800" dirty="0"/>
              <a:t>حد</a:t>
            </a:r>
            <a:r>
              <a:rPr lang="ar-DZ" sz="2800" dirty="0"/>
              <a:t>ِّ</a:t>
            </a:r>
            <a:r>
              <a:rPr lang="ar-EG" sz="2800" dirty="0"/>
              <a:t>د ن</a:t>
            </a:r>
            <a:r>
              <a:rPr lang="ar-DZ" sz="2800" dirty="0"/>
              <a:t>ِ</a:t>
            </a:r>
            <a:r>
              <a:rPr lang="ar-EG" sz="2800" dirty="0"/>
              <a:t>قاط الق</a:t>
            </a:r>
            <a:r>
              <a:rPr lang="ar-DZ" sz="2800" dirty="0"/>
              <a:t>ُ</a:t>
            </a:r>
            <a:r>
              <a:rPr lang="ar-EG" sz="2800" dirty="0"/>
              <a:t>و</a:t>
            </a:r>
            <a:r>
              <a:rPr lang="ar-DZ" sz="2800" dirty="0"/>
              <a:t>َّ</a:t>
            </a:r>
            <a:r>
              <a:rPr lang="ar-EG" sz="2800" dirty="0"/>
              <a:t>ة </a:t>
            </a:r>
            <a:r>
              <a:rPr lang="ar-EG" sz="2800" dirty="0" err="1"/>
              <a:t>والض</a:t>
            </a:r>
            <a:r>
              <a:rPr lang="ar-DZ" sz="2800" dirty="0"/>
              <a:t>ُّ</a:t>
            </a:r>
            <a:r>
              <a:rPr lang="ar-EG" sz="2800" dirty="0"/>
              <a:t>عف والف</a:t>
            </a:r>
            <a:r>
              <a:rPr lang="ar-DZ" sz="2800" dirty="0"/>
              <a:t>ٌ</a:t>
            </a:r>
            <a:r>
              <a:rPr lang="ar-EG" sz="2800" dirty="0"/>
              <a:t>رص والت</a:t>
            </a:r>
            <a:r>
              <a:rPr lang="ar-DZ" sz="2800" dirty="0"/>
              <a:t>َّ</a:t>
            </a:r>
            <a:r>
              <a:rPr lang="ar-EG" sz="2800" dirty="0" err="1"/>
              <a:t>هديدات</a:t>
            </a:r>
            <a:r>
              <a:rPr lang="ar-EG" sz="2800" dirty="0"/>
              <a:t>، م</a:t>
            </a:r>
            <a:r>
              <a:rPr lang="ar-DZ" sz="2800" dirty="0"/>
              <a:t>ِ</a:t>
            </a:r>
            <a:r>
              <a:rPr lang="ar-EG" sz="2800" dirty="0"/>
              <a:t>م</a:t>
            </a:r>
            <a:r>
              <a:rPr lang="ar-DZ" sz="2800" dirty="0"/>
              <a:t>َّ</a:t>
            </a:r>
            <a:r>
              <a:rPr lang="ar-EG" sz="2800" dirty="0"/>
              <a:t>ا يساعد على </a:t>
            </a:r>
            <a:r>
              <a:rPr lang="ar-DZ" sz="2800" dirty="0"/>
              <a:t>إِ</a:t>
            </a:r>
            <a:r>
              <a:rPr lang="ar-EG" sz="2800" dirty="0" err="1"/>
              <a:t>ختيار</a:t>
            </a:r>
            <a:r>
              <a:rPr lang="ar-EG" sz="2800" dirty="0"/>
              <a:t> ال</a:t>
            </a:r>
            <a:r>
              <a:rPr lang="ar-DZ" sz="2800" dirty="0"/>
              <a:t>إِ</a:t>
            </a:r>
            <a:r>
              <a:rPr lang="ar-EG" sz="2800" dirty="0" err="1"/>
              <a:t>ستراتيجيات</a:t>
            </a:r>
            <a:r>
              <a:rPr lang="ar-EG" sz="2800" dirty="0"/>
              <a:t> الم</a:t>
            </a:r>
            <a:r>
              <a:rPr lang="ar-DZ" sz="2800" dirty="0"/>
              <a:t>ُ</a:t>
            </a:r>
            <a:r>
              <a:rPr lang="ar-EG" sz="2800" dirty="0" err="1"/>
              <a:t>ناسبة</a:t>
            </a:r>
            <a:r>
              <a:rPr lang="ar-EG" sz="2800" dirty="0"/>
              <a:t> </a:t>
            </a:r>
            <a:r>
              <a:rPr lang="ar-DZ" sz="2800" dirty="0"/>
              <a:t>.</a:t>
            </a:r>
          </a:p>
          <a:p>
            <a:pPr algn="justLow" rtl="1"/>
            <a:r>
              <a:rPr lang="ar-DZ" sz="2800" dirty="0"/>
              <a:t>و</a:t>
            </a:r>
            <a:r>
              <a:rPr lang="ar-EG" sz="2800" dirty="0"/>
              <a:t>في </a:t>
            </a:r>
            <a:r>
              <a:rPr lang="ar-EG" sz="2800" dirty="0" err="1"/>
              <a:t>المؤس</a:t>
            </a:r>
            <a:r>
              <a:rPr lang="ar-DZ" sz="2800" dirty="0"/>
              <a:t>َّ</a:t>
            </a:r>
            <a:r>
              <a:rPr lang="ar-EG" sz="2800" dirty="0"/>
              <a:t>سات الإعلامية الر</a:t>
            </a:r>
            <a:r>
              <a:rPr lang="ar-DZ" sz="2800" dirty="0"/>
              <a:t>َّ</a:t>
            </a:r>
            <a:r>
              <a:rPr lang="ar-EG" sz="2800" dirty="0" err="1"/>
              <a:t>قمية</a:t>
            </a:r>
            <a:r>
              <a:rPr lang="ar-EG" sz="2800" dirty="0"/>
              <a:t>، تُعد</a:t>
            </a:r>
            <a:r>
              <a:rPr lang="ar-DZ" sz="2800" dirty="0"/>
              <a:t>ُّ</a:t>
            </a:r>
            <a:r>
              <a:rPr lang="ar-EG" sz="2800" dirty="0"/>
              <a:t> ال</a:t>
            </a:r>
            <a:r>
              <a:rPr lang="ar-DZ" sz="2800" dirty="0"/>
              <a:t>إِ</a:t>
            </a:r>
            <a:r>
              <a:rPr lang="ar-EG" sz="2800" dirty="0" err="1"/>
              <a:t>ستراتيجيات</a:t>
            </a:r>
            <a:r>
              <a:rPr lang="ar-EG" sz="2800" dirty="0"/>
              <a:t> الن</a:t>
            </a:r>
            <a:r>
              <a:rPr lang="ar-DZ" sz="2800" dirty="0"/>
              <a:t>َّ</a:t>
            </a:r>
            <a:r>
              <a:rPr lang="ar-EG" sz="2800" dirty="0" err="1"/>
              <a:t>اجحة</a:t>
            </a:r>
            <a:r>
              <a:rPr lang="ar-EG" sz="2800" dirty="0"/>
              <a:t> ق</a:t>
            </a:r>
            <a:r>
              <a:rPr lang="ar-DZ" sz="2800" dirty="0"/>
              <a:t>َ</a:t>
            </a:r>
            <a:r>
              <a:rPr lang="ar-EG" sz="2800" dirty="0"/>
              <a:t>ائمة على ر</a:t>
            </a:r>
            <a:r>
              <a:rPr lang="ar-DZ" sz="2800" dirty="0"/>
              <a:t>ُ</a:t>
            </a:r>
            <a:r>
              <a:rPr lang="ar-EG" sz="2800" dirty="0" err="1"/>
              <a:t>ؤية</a:t>
            </a:r>
            <a:r>
              <a:rPr lang="ar-EG" sz="2800" dirty="0"/>
              <a:t> ر</a:t>
            </a:r>
            <a:r>
              <a:rPr lang="ar-DZ" sz="2800" dirty="0"/>
              <a:t>َ</a:t>
            </a:r>
            <a:r>
              <a:rPr lang="ar-EG" sz="2800" dirty="0" err="1"/>
              <a:t>قمية</a:t>
            </a:r>
            <a:r>
              <a:rPr lang="ar-EG" sz="2800" dirty="0"/>
              <a:t> واضحة، </a:t>
            </a:r>
            <a:r>
              <a:rPr lang="ar-DZ" sz="2800" dirty="0"/>
              <a:t>من خلال </a:t>
            </a:r>
            <a:r>
              <a:rPr lang="ar-EG" sz="2800" dirty="0"/>
              <a:t>ت</a:t>
            </a:r>
            <a:r>
              <a:rPr lang="ar-DZ" sz="2800" dirty="0"/>
              <a:t>َ</a:t>
            </a:r>
            <a:r>
              <a:rPr lang="ar-EG" sz="2800" dirty="0"/>
              <a:t>ب</a:t>
            </a:r>
            <a:r>
              <a:rPr lang="ar-DZ" sz="2800" dirty="0"/>
              <a:t>َ</a:t>
            </a:r>
            <a:r>
              <a:rPr lang="ar-EG" sz="2800" dirty="0"/>
              <a:t>ن</a:t>
            </a:r>
            <a:r>
              <a:rPr lang="ar-DZ" sz="2800" dirty="0"/>
              <a:t>ِّ</a:t>
            </a:r>
            <a:r>
              <a:rPr lang="ar-EG" sz="2800" dirty="0"/>
              <a:t>ي الت</a:t>
            </a:r>
            <a:r>
              <a:rPr lang="ar-DZ" sz="2800" dirty="0"/>
              <a:t>ِّ</a:t>
            </a:r>
            <a:r>
              <a:rPr lang="ar-EG" sz="2800" dirty="0" err="1"/>
              <a:t>كنولوجيا</a:t>
            </a:r>
            <a:r>
              <a:rPr lang="ar-EG" sz="2800" dirty="0"/>
              <a:t> الحديثة (</a:t>
            </a:r>
            <a:r>
              <a:rPr lang="ar-EG" sz="2800" dirty="0" err="1"/>
              <a:t>كالذ</a:t>
            </a:r>
            <a:r>
              <a:rPr lang="ar-DZ" sz="2800" dirty="0"/>
              <a:t>َّ</a:t>
            </a:r>
            <a:r>
              <a:rPr lang="ar-EG" sz="2800" dirty="0" err="1"/>
              <a:t>كاء</a:t>
            </a:r>
            <a:r>
              <a:rPr lang="ar-EG" sz="2800" dirty="0"/>
              <a:t> ال</a:t>
            </a:r>
            <a:r>
              <a:rPr lang="ar-DZ" sz="2800" dirty="0"/>
              <a:t>إِ</a:t>
            </a:r>
            <a:r>
              <a:rPr lang="ar-EG" sz="2800" dirty="0" err="1"/>
              <a:t>صطناعي</a:t>
            </a:r>
            <a:r>
              <a:rPr lang="ar-EG" sz="2800" dirty="0"/>
              <a:t> وتحليل البيانات)، ت</a:t>
            </a:r>
            <a:r>
              <a:rPr lang="ar-DZ" sz="2800" dirty="0"/>
              <a:t>َ</a:t>
            </a:r>
            <a:r>
              <a:rPr lang="ar-EG" sz="2800" dirty="0" err="1"/>
              <a:t>نويع</a:t>
            </a:r>
            <a:r>
              <a:rPr lang="ar-EG" sz="2800" dirty="0"/>
              <a:t> م</a:t>
            </a:r>
            <a:r>
              <a:rPr lang="ar-DZ" sz="2800" dirty="0"/>
              <a:t>َ</a:t>
            </a:r>
            <a:r>
              <a:rPr lang="ar-EG" sz="2800" dirty="0"/>
              <a:t>صادر الد</a:t>
            </a:r>
            <a:r>
              <a:rPr lang="ar-DZ" sz="2800" dirty="0"/>
              <a:t>َّ</a:t>
            </a:r>
            <a:r>
              <a:rPr lang="ar-EG" sz="2800" dirty="0"/>
              <a:t>خل، وبناء علاقة تفاعلية مع الجمهور. أم</a:t>
            </a:r>
            <a:r>
              <a:rPr lang="ar-DZ" sz="2800" dirty="0"/>
              <a:t>َّ</a:t>
            </a:r>
            <a:r>
              <a:rPr lang="ar-EG" sz="2800" dirty="0"/>
              <a:t>ا على المستوى الت</a:t>
            </a:r>
            <a:r>
              <a:rPr lang="ar-DZ" sz="2800" dirty="0"/>
              <a:t>َّ</a:t>
            </a:r>
            <a:r>
              <a:rPr lang="ar-EG" sz="2800" dirty="0"/>
              <a:t>نفيذي، فإن</a:t>
            </a:r>
            <a:r>
              <a:rPr lang="ar-DZ" sz="2800" dirty="0"/>
              <a:t>َّ</a:t>
            </a:r>
            <a:r>
              <a:rPr lang="ar-EG" sz="2800" dirty="0"/>
              <a:t> إعداد الخ</a:t>
            </a:r>
            <a:r>
              <a:rPr lang="ar-DZ" sz="2800" dirty="0"/>
              <a:t>ُ</a:t>
            </a:r>
            <a:r>
              <a:rPr lang="ar-EG" sz="2800" dirty="0"/>
              <a:t>طط الت</a:t>
            </a:r>
            <a:r>
              <a:rPr lang="ar-DZ" sz="2800" dirty="0"/>
              <a:t>َّ</a:t>
            </a:r>
            <a:r>
              <a:rPr lang="ar-EG" sz="2800" dirty="0" err="1"/>
              <a:t>شغيلية</a:t>
            </a:r>
            <a:r>
              <a:rPr lang="ar-EG" sz="2800" dirty="0"/>
              <a:t> ال</a:t>
            </a:r>
            <a:r>
              <a:rPr lang="ar-DZ" sz="2800" dirty="0"/>
              <a:t>إِ</a:t>
            </a:r>
            <a:r>
              <a:rPr lang="ar-EG" sz="2800" dirty="0"/>
              <a:t>ت</a:t>
            </a:r>
            <a:r>
              <a:rPr lang="ar-DZ" sz="2800" dirty="0"/>
              <a:t>ِّ</a:t>
            </a:r>
            <a:r>
              <a:rPr lang="ar-EG" sz="2800" dirty="0" err="1"/>
              <a:t>صالية</a:t>
            </a:r>
            <a:r>
              <a:rPr lang="ar-DZ" sz="2800" dirty="0"/>
              <a:t>،</a:t>
            </a:r>
            <a:r>
              <a:rPr lang="ar-EG" sz="2800" dirty="0"/>
              <a:t> يتطل</a:t>
            </a:r>
            <a:r>
              <a:rPr lang="ar-DZ" sz="2800" dirty="0"/>
              <a:t>َّ</a:t>
            </a:r>
            <a:r>
              <a:rPr lang="ar-EG" sz="2800" dirty="0"/>
              <a:t>ب تحديد م</a:t>
            </a:r>
            <a:r>
              <a:rPr lang="ar-DZ" sz="2800" dirty="0"/>
              <a:t>ُ</a:t>
            </a:r>
            <a:r>
              <a:rPr lang="ar-EG" sz="2800" dirty="0" err="1"/>
              <a:t>ؤشرات</a:t>
            </a:r>
            <a:r>
              <a:rPr lang="ar-EG" sz="2800" dirty="0"/>
              <a:t> أ</a:t>
            </a:r>
            <a:r>
              <a:rPr lang="ar-DZ" sz="2800" dirty="0"/>
              <a:t>َ</a:t>
            </a:r>
            <a:r>
              <a:rPr lang="ar-EG" sz="2800" dirty="0"/>
              <a:t>داء رئيسية</a:t>
            </a:r>
            <a:r>
              <a:rPr lang="ar-SA" sz="2800" dirty="0"/>
              <a:t>، </a:t>
            </a:r>
            <a:r>
              <a:rPr lang="ar-EG" sz="2800" dirty="0"/>
              <a:t>ت</a:t>
            </a:r>
            <a:r>
              <a:rPr lang="ar-DZ" sz="2800" dirty="0"/>
              <a:t>َ</a:t>
            </a:r>
            <a:r>
              <a:rPr lang="ar-EG" sz="2800" dirty="0"/>
              <a:t>قدير الم</a:t>
            </a:r>
            <a:r>
              <a:rPr lang="ar-DZ" sz="2800" dirty="0"/>
              <a:t>َ</a:t>
            </a:r>
            <a:r>
              <a:rPr lang="ar-EG" sz="2800" dirty="0"/>
              <a:t>وارد، ج</a:t>
            </a:r>
            <a:r>
              <a:rPr lang="ar-DZ" sz="2800" dirty="0"/>
              <a:t>َ</a:t>
            </a:r>
            <a:r>
              <a:rPr lang="ar-EG" sz="2800" dirty="0"/>
              <a:t>دولة </a:t>
            </a:r>
            <a:r>
              <a:rPr lang="ar-EG" sz="2800" dirty="0" err="1"/>
              <a:t>الأ</a:t>
            </a:r>
            <a:r>
              <a:rPr lang="ar-DZ" sz="2800" dirty="0"/>
              <a:t>َ</a:t>
            </a:r>
            <a:r>
              <a:rPr lang="ar-EG" sz="2800" dirty="0"/>
              <a:t>نشطة، </a:t>
            </a:r>
            <a:r>
              <a:rPr lang="ar-EG" sz="2800" dirty="0" err="1"/>
              <a:t>وت</a:t>
            </a:r>
            <a:r>
              <a:rPr lang="ar-DZ" sz="2800" dirty="0"/>
              <a:t>َ</a:t>
            </a:r>
            <a:r>
              <a:rPr lang="ar-EG" sz="2800" dirty="0"/>
              <a:t>و</a:t>
            </a:r>
            <a:r>
              <a:rPr lang="ar-DZ" sz="2800" dirty="0"/>
              <a:t>َ</a:t>
            </a:r>
            <a:r>
              <a:rPr lang="ar-EG" sz="2800" dirty="0"/>
              <a:t>ق</a:t>
            </a:r>
            <a:r>
              <a:rPr lang="ar-DZ" sz="2800" dirty="0"/>
              <a:t>ُّ</a:t>
            </a:r>
            <a:r>
              <a:rPr lang="ar-EG" sz="2800" dirty="0"/>
              <a:t>ع الم</a:t>
            </a:r>
            <a:r>
              <a:rPr lang="ar-DZ" sz="2800" dirty="0"/>
              <a:t>َ</a:t>
            </a:r>
            <a:r>
              <a:rPr lang="ar-EG" sz="2800" dirty="0"/>
              <a:t>خاطر ووضع ح</a:t>
            </a:r>
            <a:r>
              <a:rPr lang="ar-DZ" sz="2800" dirty="0"/>
              <a:t>ُ</a:t>
            </a:r>
            <a:r>
              <a:rPr lang="ar-EG" sz="2800" dirty="0"/>
              <a:t>لول ب</a:t>
            </a:r>
            <a:r>
              <a:rPr lang="ar-DZ" sz="2800" dirty="0"/>
              <a:t>َ</a:t>
            </a:r>
            <a:r>
              <a:rPr lang="ar-EG" sz="2800" dirty="0" err="1"/>
              <a:t>ديلة</a:t>
            </a:r>
            <a:r>
              <a:rPr lang="ar-EG" sz="2800" dirty="0"/>
              <a:t>، م</a:t>
            </a:r>
            <a:r>
              <a:rPr lang="ar-DZ" sz="2800" dirty="0"/>
              <a:t>ِ</a:t>
            </a:r>
            <a:r>
              <a:rPr lang="ar-EG" sz="2800" dirty="0"/>
              <a:t>م</a:t>
            </a:r>
            <a:r>
              <a:rPr lang="ar-DZ" sz="2800" dirty="0"/>
              <a:t>َّ</a:t>
            </a:r>
            <a:r>
              <a:rPr lang="ar-EG" sz="2800" dirty="0"/>
              <a:t>ا ي</a:t>
            </a:r>
            <a:r>
              <a:rPr lang="ar-DZ" sz="2800" dirty="0"/>
              <a:t>َ</a:t>
            </a:r>
            <a:r>
              <a:rPr lang="ar-EG" sz="2800" dirty="0"/>
              <a:t>ض</a:t>
            </a:r>
            <a:r>
              <a:rPr lang="ar-DZ" sz="2800" dirty="0"/>
              <a:t>ْ</a:t>
            </a:r>
            <a:r>
              <a:rPr lang="ar-EG" sz="2800" dirty="0"/>
              <a:t>م</a:t>
            </a:r>
            <a:r>
              <a:rPr lang="ar-DZ" sz="2800" dirty="0"/>
              <a:t>َ</a:t>
            </a:r>
            <a:r>
              <a:rPr lang="ar-EG" sz="2800" dirty="0"/>
              <a:t>ن الت</a:t>
            </a:r>
            <a:r>
              <a:rPr lang="ar-DZ" sz="2800" dirty="0"/>
              <a:t>َّ</a:t>
            </a:r>
            <a:r>
              <a:rPr lang="ar-EG" sz="2800" dirty="0" err="1"/>
              <a:t>قييم</a:t>
            </a:r>
            <a:r>
              <a:rPr lang="ar-EG" sz="2800" dirty="0"/>
              <a:t> الم</a:t>
            </a:r>
            <a:r>
              <a:rPr lang="ar-DZ" sz="2800" dirty="0"/>
              <a:t>ُ</a:t>
            </a:r>
            <a:r>
              <a:rPr lang="ar-EG" sz="2800" dirty="0"/>
              <a:t>ستمر وتحقيق الأهداف ال</a:t>
            </a:r>
            <a:r>
              <a:rPr lang="ar-DZ" sz="2800" dirty="0"/>
              <a:t>إِ</a:t>
            </a:r>
            <a:r>
              <a:rPr lang="ar-EG" sz="2800" dirty="0" err="1"/>
              <a:t>ستراتيجية</a:t>
            </a:r>
            <a:r>
              <a:rPr lang="ar-DZ" sz="2800" dirty="0"/>
              <a:t> للمؤسَّسة الإعلامية.</a:t>
            </a:r>
            <a:endParaRPr lang="fr-FR" sz="2800" dirty="0"/>
          </a:p>
          <a:p>
            <a:pPr algn="just" rtl="1"/>
            <a:endParaRPr lang="ar-DZ" sz="4000" dirty="0"/>
          </a:p>
          <a:p>
            <a:pPr algn="r" rtl="1"/>
            <a:endParaRPr lang="fr-FR" sz="2400" dirty="0"/>
          </a:p>
          <a:p>
            <a:pPr algn="just"/>
            <a:r>
              <a:rPr lang="ar-EG" dirty="0"/>
              <a:t>.</a:t>
            </a:r>
          </a:p>
          <a:p>
            <a:pPr rtl="1"/>
            <a:r>
              <a:rPr lang="ar-SA" dirty="0"/>
              <a:t> 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901831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5242"/>
    </mc:Choice>
    <mc:Fallback xmlns="">
      <p:transition advTm="75242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255EC8-52F6-3C4F-B2A5-5E70DA7B67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0AC48EB2-9935-0CA1-A736-4DCEC89CCA12}"/>
              </a:ext>
            </a:extLst>
          </p:cNvPr>
          <p:cNvSpPr/>
          <p:nvPr/>
        </p:nvSpPr>
        <p:spPr>
          <a:xfrm>
            <a:off x="2269797" y="532240"/>
            <a:ext cx="9922203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A7249776-2450-57D5-D6BD-2EDB0349280F}"/>
              </a:ext>
            </a:extLst>
          </p:cNvPr>
          <p:cNvSpPr/>
          <p:nvPr/>
        </p:nvSpPr>
        <p:spPr>
          <a:xfrm>
            <a:off x="7587279" y="1659659"/>
            <a:ext cx="4128422" cy="382494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988DB553-FD18-E0F1-50C8-A1F88546AB8F}"/>
              </a:ext>
            </a:extLst>
          </p:cNvPr>
          <p:cNvSpPr/>
          <p:nvPr/>
        </p:nvSpPr>
        <p:spPr>
          <a:xfrm>
            <a:off x="347366" y="1580051"/>
            <a:ext cx="8143719" cy="505360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75AF3E3-9974-2E9F-FF0E-5A62FAE8E47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4" name="TextBox 40">
            <a:extLst>
              <a:ext uri="{FF2B5EF4-FFF2-40B4-BE49-F238E27FC236}">
                <a16:creationId xmlns:a16="http://schemas.microsoft.com/office/drawing/2014/main" id="{8A49907F-E08B-CFF3-3E91-50A99A6369ED}"/>
              </a:ext>
            </a:extLst>
          </p:cNvPr>
          <p:cNvSpPr txBox="1"/>
          <p:nvPr/>
        </p:nvSpPr>
        <p:spPr>
          <a:xfrm>
            <a:off x="4593292" y="767407"/>
            <a:ext cx="42329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DZ" sz="3600" b="1" dirty="0">
                <a:solidFill>
                  <a:schemeClr val="bg1"/>
                </a:solidFill>
                <a:highlight>
                  <a:srgbClr val="203E5F"/>
                </a:highlight>
                <a:latin typeface="Alexandria" charset="0"/>
                <a:cs typeface="Alexandria" charset="0"/>
              </a:rPr>
              <a:t> قائمة المراجع المعتمدة  </a:t>
            </a:r>
            <a:endParaRPr lang="en-US" sz="3600" b="1" dirty="0">
              <a:solidFill>
                <a:schemeClr val="bg1"/>
              </a:solidFill>
              <a:highlight>
                <a:srgbClr val="203E5F"/>
              </a:highlight>
              <a:latin typeface="Alexandria" charset="0"/>
              <a:cs typeface="Alexandria" charset="0"/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57F92086-CA9D-B7E5-4B54-BDDE89F19E5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7149" y="1996003"/>
            <a:ext cx="3808389" cy="3808389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50E98EB-F120-C5DB-FEBF-0BFD179B8F40}"/>
              </a:ext>
            </a:extLst>
          </p:cNvPr>
          <p:cNvSpPr/>
          <p:nvPr/>
        </p:nvSpPr>
        <p:spPr>
          <a:xfrm>
            <a:off x="3366421" y="573473"/>
            <a:ext cx="1318596" cy="1076343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11" name="TextBox 9">
            <a:extLst>
              <a:ext uri="{FF2B5EF4-FFF2-40B4-BE49-F238E27FC236}">
                <a16:creationId xmlns:a16="http://schemas.microsoft.com/office/drawing/2014/main" id="{69DF2B32-90BA-9464-3A42-EE3B9504227A}"/>
              </a:ext>
            </a:extLst>
          </p:cNvPr>
          <p:cNvSpPr txBox="1"/>
          <p:nvPr/>
        </p:nvSpPr>
        <p:spPr>
          <a:xfrm>
            <a:off x="3542605" y="656957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DZ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06</a:t>
            </a:r>
            <a:endParaRPr lang="en-US" sz="4400" b="1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2" name="TextBox 24">
            <a:extLst>
              <a:ext uri="{FF2B5EF4-FFF2-40B4-BE49-F238E27FC236}">
                <a16:creationId xmlns:a16="http://schemas.microsoft.com/office/drawing/2014/main" id="{A287115C-DD90-DEFC-AF52-CBAE211190E8}"/>
              </a:ext>
            </a:extLst>
          </p:cNvPr>
          <p:cNvSpPr txBox="1"/>
          <p:nvPr/>
        </p:nvSpPr>
        <p:spPr>
          <a:xfrm>
            <a:off x="476299" y="1804560"/>
            <a:ext cx="7753301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rtl="1"/>
            <a:r>
              <a:rPr lang="ar-SA" sz="2200" dirty="0"/>
              <a:t>1-</a:t>
            </a:r>
            <a:r>
              <a:rPr lang="fr-FR" sz="2200" dirty="0"/>
              <a:t> </a:t>
            </a:r>
            <a:r>
              <a:rPr lang="ar-SA" sz="2200" dirty="0"/>
              <a:t>البلوشي عبد الله بن مبارك: "إدارة المؤسسات الإعلامية في العصر الرقمي"، </a:t>
            </a:r>
            <a:br>
              <a:rPr lang="fr-FR" sz="2200" dirty="0"/>
            </a:br>
            <a:r>
              <a:rPr lang="ar-SA" sz="2200" dirty="0"/>
              <a:t>جامعة السلطان قابوس، سلطنة عمان، 2020</a:t>
            </a:r>
            <a:r>
              <a:rPr lang="fr-FR" sz="2200" dirty="0"/>
              <a:t>.</a:t>
            </a:r>
          </a:p>
          <a:p>
            <a:pPr algn="just" rtl="1"/>
            <a:r>
              <a:rPr lang="ar-SA" sz="2200" dirty="0"/>
              <a:t>2- الدليمي عبد الرزاق: "إدارة المؤسسات الإعلامية، دار أسامة للنشر والتوزيع، عمّان، 2014</a:t>
            </a:r>
            <a:r>
              <a:rPr lang="fr-FR" sz="2200" dirty="0"/>
              <a:t>.</a:t>
            </a:r>
          </a:p>
          <a:p>
            <a:pPr algn="just" rtl="1"/>
            <a:r>
              <a:rPr lang="ar-SA" sz="2200" dirty="0"/>
              <a:t>3- الشكعة سامي: "الإدارة الإعلامية في المؤسسات الصحفية"، دار الفكر العربي، 2010</a:t>
            </a:r>
            <a:r>
              <a:rPr lang="fr-FR" sz="2200" dirty="0"/>
              <a:t>.</a:t>
            </a:r>
          </a:p>
          <a:p>
            <a:pPr algn="just" rtl="1"/>
            <a:r>
              <a:rPr lang="ar-SA" sz="2200" dirty="0"/>
              <a:t>4- زيد عبد الله: "إدارة الإعلام: الأسس والتطبيقات"، دار الفكر العربي، القاهرة، 2016</a:t>
            </a:r>
            <a:r>
              <a:rPr lang="fr-FR" sz="2200" dirty="0"/>
              <a:t>.</a:t>
            </a:r>
          </a:p>
          <a:p>
            <a:pPr algn="just" rtl="1"/>
            <a:r>
              <a:rPr lang="ar-SA" sz="2200" dirty="0"/>
              <a:t>5- عبد العزيز ياسر: "إدارة المؤسسات الإعلامية في ظل الإعلام الجديد"، المجلس الأعلى لتنظيم الإعلام، مصر، 2018</a:t>
            </a:r>
            <a:r>
              <a:rPr lang="fr-FR" sz="2200" dirty="0"/>
              <a:t>.</a:t>
            </a:r>
          </a:p>
          <a:p>
            <a:pPr algn="just" rtl="1"/>
            <a:r>
              <a:rPr lang="ar-SA" sz="2200" dirty="0"/>
              <a:t>6- سمير الهاشمي:"</a:t>
            </a:r>
            <a:r>
              <a:rPr lang="ar-SA" sz="2200" b="1" dirty="0"/>
              <a:t> </a:t>
            </a:r>
            <a:r>
              <a:rPr lang="ar-SA" sz="2200" dirty="0"/>
              <a:t>استراتيجيات التسويق الإلكتروني"، دار صفاء، عمّان، </a:t>
            </a:r>
            <a:r>
              <a:rPr lang="fr-FR" sz="2200" dirty="0"/>
              <a:t>. 2020</a:t>
            </a:r>
          </a:p>
          <a:p>
            <a:pPr algn="just" rtl="1"/>
            <a:r>
              <a:rPr lang="ar-SA" sz="2200" dirty="0"/>
              <a:t>7- كفاح الربيعي: "التسويق الرقمي وإدارة الحملات الإعلانية"، دار وائل، الأردن،</a:t>
            </a:r>
            <a:r>
              <a:rPr lang="fr-FR" sz="2200" dirty="0"/>
              <a:t> 2021</a:t>
            </a:r>
            <a:r>
              <a:rPr lang="ar-SA" sz="2200" dirty="0"/>
              <a:t>.</a:t>
            </a:r>
            <a:endParaRPr lang="fr-FR" sz="2200" dirty="0"/>
          </a:p>
        </p:txBody>
      </p:sp>
    </p:spTree>
    <p:extLst>
      <p:ext uri="{BB962C8B-B14F-4D97-AF65-F5344CB8AC3E}">
        <p14:creationId xmlns:p14="http://schemas.microsoft.com/office/powerpoint/2010/main" val="3833497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88224"/>
    </mc:Choice>
    <mc:Fallback xmlns="">
      <p:transition advTm="188224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D2DC20-CCE6-D175-8ABC-F2B55B1A58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8A7A206-B6FE-DAB8-735E-F66A51CFAA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9942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B600FB7-6155-8726-8821-61BB00776F0D}"/>
              </a:ext>
            </a:extLst>
          </p:cNvPr>
          <p:cNvSpPr/>
          <p:nvPr/>
        </p:nvSpPr>
        <p:spPr>
          <a:xfrm flipV="1">
            <a:off x="0" y="-184655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93119909-6E33-AA2D-33D2-8C8FDAA6849F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3283A38-396F-6A74-E932-A396FFEC0BE5}"/>
              </a:ext>
            </a:extLst>
          </p:cNvPr>
          <p:cNvSpPr txBox="1"/>
          <p:nvPr/>
        </p:nvSpPr>
        <p:spPr>
          <a:xfrm>
            <a:off x="6241630" y="3084193"/>
            <a:ext cx="454002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DZ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تمنياتي بالنجاح للجميع</a:t>
            </a:r>
            <a:endParaRPr lang="en-US" sz="4400" b="1" dirty="0">
              <a:solidFill>
                <a:srgbClr val="00B0F0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E3AA9072-107A-E448-6979-C28245280094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DZ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lexandria" charset="0"/>
                <a:cs typeface="Alexandria" charset="0"/>
              </a:rPr>
              <a:t>المحاضرة الثالثة </a:t>
            </a:r>
            <a:endParaRPr lang="en-US" sz="2800" b="1" dirty="0">
              <a:solidFill>
                <a:schemeClr val="tx1">
                  <a:lumMod val="95000"/>
                  <a:lumOff val="5000"/>
                </a:schemeClr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D411082-9BBD-2374-843F-5A88A56DC6EE}"/>
              </a:ext>
            </a:extLst>
          </p:cNvPr>
          <p:cNvSpPr txBox="1"/>
          <p:nvPr/>
        </p:nvSpPr>
        <p:spPr>
          <a:xfrm>
            <a:off x="6900203" y="4761427"/>
            <a:ext cx="243688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2000" b="1" dirty="0"/>
              <a:t>DGM</a:t>
            </a:r>
            <a:r>
              <a:rPr lang="ar-DZ" sz="2000" b="1" dirty="0"/>
              <a:t>411</a:t>
            </a:r>
            <a:endParaRPr lang="fr-FR" sz="2000" dirty="0"/>
          </a:p>
          <a:p>
            <a:pPr algn="ctr"/>
            <a:r>
              <a:rPr lang="ar-DZ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lexandria"/>
                <a:cs typeface="Alexandria" charset="0"/>
              </a:rPr>
              <a:t>إدارة المؤسسات الإعلامية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6A94160-6044-E81B-C88B-D779F117EAAD}"/>
              </a:ext>
            </a:extLst>
          </p:cNvPr>
          <p:cNvSpPr txBox="1"/>
          <p:nvPr/>
        </p:nvSpPr>
        <p:spPr>
          <a:xfrm>
            <a:off x="459185" y="6187539"/>
            <a:ext cx="48864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Dr. TEWFIK AMRI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341C8AD-5FF3-15C7-B2A7-7E0C1C94CAD2}"/>
              </a:ext>
            </a:extLst>
          </p:cNvPr>
          <p:cNvSpPr txBox="1"/>
          <p:nvPr/>
        </p:nvSpPr>
        <p:spPr>
          <a:xfrm>
            <a:off x="459185" y="5830966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19E9EF1C-50B8-1F07-FFF9-C2AF186D9CC0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pic>
        <p:nvPicPr>
          <p:cNvPr id="7" name="Graphic 12">
            <a:extLst>
              <a:ext uri="{FF2B5EF4-FFF2-40B4-BE49-F238E27FC236}">
                <a16:creationId xmlns:a16="http://schemas.microsoft.com/office/drawing/2014/main" id="{9FABF719-176F-BB5B-BF20-60C9DC791DA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642022" y="6095874"/>
            <a:ext cx="2279266" cy="384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9000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62506"/>
    </mc:Choice>
    <mc:Fallback xmlns="">
      <p:transition advTm="62506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4f7a16ca4924fb23f9fc1a28cdf81b6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39ffbe5f2ef6a8fca5ec1833aec8eef8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3:SharedWithUsers" minOccurs="0"/>
                <xsd:element ref="ns3:SharedWithDetails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fbce9ccb-a055-48b1-a76c-139ecd114ee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Props1.xml><?xml version="1.0" encoding="utf-8"?>
<ds:datastoreItem xmlns:ds="http://schemas.openxmlformats.org/officeDocument/2006/customXml" ds:itemID="{99E5636A-0D85-40F6-B9CF-F444FDA31313}"/>
</file>

<file path=customXml/itemProps2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CC9A911-23AF-4D6B-960B-1A780C58D828}">
  <ds:schemaRefs>
    <ds:schemaRef ds:uri="http://schemas.microsoft.com/office/2006/documentManagement/types"/>
    <ds:schemaRef ds:uri="688354b5-287c-4cda-825e-1d7935aea40e"/>
    <ds:schemaRef ds:uri="http://schemas.microsoft.com/office/infopath/2007/PartnerControls"/>
    <ds:schemaRef ds:uri="aca13214-df29-4e3c-a050-857c0bf7bd8e"/>
    <ds:schemaRef ds:uri="http://www.w3.org/XML/1998/namespace"/>
    <ds:schemaRef ds:uri="http://schemas.microsoft.com/office/2006/metadata/properties"/>
    <ds:schemaRef ds:uri="http://purl.org/dc/elements/1.1/"/>
    <ds:schemaRef ds:uri="http://purl.org/dc/dcmitype/"/>
    <ds:schemaRef ds:uri="http://purl.org/dc/terms/"/>
    <ds:schemaRef ds:uri="http://schemas.openxmlformats.org/package/2006/metadata/core-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9981</TotalTime>
  <Words>7611</Words>
  <Application>Microsoft Office PowerPoint</Application>
  <PresentationFormat>Grand écran</PresentationFormat>
  <Paragraphs>373</Paragraphs>
  <Slides>41</Slides>
  <Notes>10</Notes>
  <HiddenSlides>0</HiddenSlides>
  <MMClips>0</MMClips>
  <ScaleCrop>false</ScaleCrop>
  <HeadingPairs>
    <vt:vector size="6" baseType="variant">
      <vt:variant>
        <vt:lpstr>Polices utilisées</vt:lpstr>
      </vt:variant>
      <vt:variant>
        <vt:i4>10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41</vt:i4>
      </vt:variant>
    </vt:vector>
  </HeadingPairs>
  <TitlesOfParts>
    <vt:vector size="52" baseType="lpstr">
      <vt:lpstr>Alexandria</vt:lpstr>
      <vt:lpstr>Arial</vt:lpstr>
      <vt:lpstr>Calibri</vt:lpstr>
      <vt:lpstr>Calibri Light</vt:lpstr>
      <vt:lpstr>Changa</vt:lpstr>
      <vt:lpstr>Courier New</vt:lpstr>
      <vt:lpstr>Roboto Light</vt:lpstr>
      <vt:lpstr>Symbol</vt:lpstr>
      <vt:lpstr>Times New Roman</vt:lpstr>
      <vt:lpstr>Wingdings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Tewfik Amri</cp:lastModifiedBy>
  <cp:revision>107</cp:revision>
  <dcterms:created xsi:type="dcterms:W3CDTF">2023-04-29T09:08:00Z</dcterms:created>
  <dcterms:modified xsi:type="dcterms:W3CDTF">2025-09-21T21:57:40Z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