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43"/>
  </p:notesMasterIdLst>
  <p:sldIdLst>
    <p:sldId id="256" r:id="rId3"/>
    <p:sldId id="257" r:id="rId4"/>
    <p:sldId id="258" r:id="rId5"/>
    <p:sldId id="301" r:id="rId6"/>
    <p:sldId id="302" r:id="rId7"/>
    <p:sldId id="288" r:id="rId8"/>
    <p:sldId id="303" r:id="rId9"/>
    <p:sldId id="264" r:id="rId10"/>
    <p:sldId id="304" r:id="rId11"/>
    <p:sldId id="305" r:id="rId12"/>
    <p:sldId id="306" r:id="rId13"/>
    <p:sldId id="307" r:id="rId14"/>
    <p:sldId id="308" r:id="rId15"/>
    <p:sldId id="259" r:id="rId16"/>
    <p:sldId id="268" r:id="rId17"/>
    <p:sldId id="267" r:id="rId18"/>
    <p:sldId id="309" r:id="rId19"/>
    <p:sldId id="310" r:id="rId20"/>
    <p:sldId id="311" r:id="rId21"/>
    <p:sldId id="260" r:id="rId22"/>
    <p:sldId id="261" r:id="rId23"/>
    <p:sldId id="294" r:id="rId24"/>
    <p:sldId id="295" r:id="rId25"/>
    <p:sldId id="296" r:id="rId26"/>
    <p:sldId id="293" r:id="rId27"/>
    <p:sldId id="292" r:id="rId28"/>
    <p:sldId id="291" r:id="rId29"/>
    <p:sldId id="290" r:id="rId30"/>
    <p:sldId id="289" r:id="rId31"/>
    <p:sldId id="262" r:id="rId32"/>
    <p:sldId id="312" r:id="rId33"/>
    <p:sldId id="287" r:id="rId34"/>
    <p:sldId id="286" r:id="rId35"/>
    <p:sldId id="285" r:id="rId36"/>
    <p:sldId id="284" r:id="rId37"/>
    <p:sldId id="283" r:id="rId38"/>
    <p:sldId id="282" r:id="rId39"/>
    <p:sldId id="281" r:id="rId40"/>
    <p:sldId id="280" r:id="rId41"/>
    <p:sldId id="313"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8" d="100"/>
          <a:sy n="78" d="100"/>
        </p:scale>
        <p:origin x="77"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7D5CCE-8738-4B26-8BCD-73DDECAE2F37}" type="datetimeFigureOut">
              <a:rPr lang="en-US" smtClean="0"/>
              <a:t>3/31/2022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9DD328-E91E-427D-B562-58429673B3E2}" type="slidenum">
              <a:rPr lang="en-US" smtClean="0"/>
              <a:t>‹#›</a:t>
            </a:fld>
            <a:endParaRPr lang="en-US"/>
          </a:p>
        </p:txBody>
      </p:sp>
    </p:spTree>
    <p:extLst>
      <p:ext uri="{BB962C8B-B14F-4D97-AF65-F5344CB8AC3E}">
        <p14:creationId xmlns:p14="http://schemas.microsoft.com/office/powerpoint/2010/main" val="12010415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9" name="Google Shape;139;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3/31/2022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3/31/2022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3/31/2022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3/31/2022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1000679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3/31/2022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871335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3/31/2022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484669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3/31/2022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435676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3/31/2022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010439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3/31/2022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007806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3/31/2022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246972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3/31/2022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69731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3/31/2022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774616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3/31/2022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486032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3/31/2022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10899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3/31/2022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3/31/2022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5717210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slideLayout" Target="../slideLayouts/slideLayout1.xml"/><Relationship Id="rId1" Type="http://schemas.openxmlformats.org/officeDocument/2006/relationships/themeOverride" Target="../theme/themeOverride1.xml"/><Relationship Id="rId6" Type="http://schemas.openxmlformats.org/officeDocument/2006/relationships/image" Target="../media/image5.emf"/><Relationship Id="rId5" Type="http://schemas.openxmlformats.org/officeDocument/2006/relationships/image" Target="../media/image4.pn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8.emf"/><Relationship Id="rId4" Type="http://schemas.openxmlformats.org/officeDocument/2006/relationships/image" Target="../media/image5.emf"/></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0" y="29184"/>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474133" y="685958"/>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6995710" y="3159395"/>
            <a:ext cx="2858475" cy="830997"/>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PMG 661</a:t>
            </a:r>
          </a:p>
          <a:p>
            <a:r>
              <a:rPr lang="fr-FR" sz="2400" dirty="0" err="1">
                <a:solidFill>
                  <a:schemeClr val="bg1"/>
                </a:solidFill>
                <a:latin typeface="Tajawal Medium" panose="00000600000000000000" pitchFamily="2" charset="-78"/>
                <a:cs typeface="Tajawal Medium" panose="00000600000000000000" pitchFamily="2" charset="-78"/>
              </a:rPr>
              <a:t>Knowledge</a:t>
            </a:r>
            <a:r>
              <a:rPr lang="fr-FR" sz="2400" dirty="0">
                <a:solidFill>
                  <a:schemeClr val="bg1"/>
                </a:solidFill>
                <a:latin typeface="Tajawal Medium" panose="00000600000000000000" pitchFamily="2" charset="-78"/>
                <a:cs typeface="Tajawal Medium" panose="00000600000000000000" pitchFamily="2" charset="-78"/>
              </a:rPr>
              <a:t> Sharing</a:t>
            </a:r>
          </a:p>
        </p:txBody>
      </p:sp>
    </p:spTree>
    <p:extLst>
      <p:ext uri="{BB962C8B-B14F-4D97-AF65-F5344CB8AC3E}">
        <p14:creationId xmlns:p14="http://schemas.microsoft.com/office/powerpoint/2010/main" val="1870429447"/>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7671495" y="4742321"/>
            <a:ext cx="2858475" cy="461665"/>
          </a:xfrm>
          <a:prstGeom prst="rect">
            <a:avLst/>
          </a:prstGeom>
          <a:noFill/>
        </p:spPr>
        <p:txBody>
          <a:bodyPr wrap="none" rtlCol="0">
            <a:spAutoFit/>
          </a:bodyPr>
          <a:lstStyle/>
          <a:p>
            <a:r>
              <a:rPr lang="fr-FR" sz="2400" dirty="0" err="1">
                <a:solidFill>
                  <a:schemeClr val="bg1"/>
                </a:solidFill>
                <a:latin typeface="Tajawal Medium" panose="00000600000000000000" pitchFamily="2" charset="-78"/>
                <a:cs typeface="Tajawal Medium" panose="00000600000000000000" pitchFamily="2" charset="-78"/>
              </a:rPr>
              <a:t>Knowledge</a:t>
            </a:r>
            <a:r>
              <a:rPr lang="fr-FR" sz="2400" dirty="0">
                <a:solidFill>
                  <a:schemeClr val="bg1"/>
                </a:solidFill>
                <a:latin typeface="Tajawal Medium" panose="00000600000000000000" pitchFamily="2" charset="-78"/>
                <a:cs typeface="Tajawal Medium" panose="00000600000000000000" pitchFamily="2" charset="-78"/>
              </a:rPr>
              <a:t> Sharing</a:t>
            </a:r>
          </a:p>
        </p:txBody>
      </p:sp>
    </p:spTree>
    <p:extLst>
      <p:ext uri="{BB962C8B-B14F-4D97-AF65-F5344CB8AC3E}">
        <p14:creationId xmlns:p14="http://schemas.microsoft.com/office/powerpoint/2010/main" val="325301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726142" y="5570689"/>
            <a:ext cx="2858475" cy="461665"/>
          </a:xfrm>
          <a:prstGeom prst="rect">
            <a:avLst/>
          </a:prstGeom>
          <a:noFill/>
        </p:spPr>
        <p:txBody>
          <a:bodyPr wrap="none" rtlCol="0">
            <a:spAutoFit/>
          </a:bodyPr>
          <a:lstStyle/>
          <a:p>
            <a:r>
              <a:rPr lang="fr-FR" sz="2400" dirty="0" err="1">
                <a:solidFill>
                  <a:schemeClr val="bg1"/>
                </a:solidFill>
                <a:latin typeface="Tajawal Medium" panose="00000600000000000000" pitchFamily="2" charset="-78"/>
                <a:cs typeface="Tajawal Medium" panose="00000600000000000000" pitchFamily="2" charset="-78"/>
              </a:rPr>
              <a:t>Knowledge</a:t>
            </a:r>
            <a:r>
              <a:rPr lang="fr-FR" sz="2400" dirty="0">
                <a:solidFill>
                  <a:schemeClr val="bg1"/>
                </a:solidFill>
                <a:latin typeface="Tajawal Medium" panose="00000600000000000000" pitchFamily="2" charset="-78"/>
                <a:cs typeface="Tajawal Medium" panose="00000600000000000000" pitchFamily="2" charset="-78"/>
              </a:rPr>
              <a:t> Sharing</a:t>
            </a:r>
          </a:p>
        </p:txBody>
      </p:sp>
    </p:spTree>
    <p:extLst>
      <p:ext uri="{BB962C8B-B14F-4D97-AF65-F5344CB8AC3E}">
        <p14:creationId xmlns:p14="http://schemas.microsoft.com/office/powerpoint/2010/main" val="1134563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Autofit/>
          </a:bodyPr>
          <a:lstStyle/>
          <a:p>
            <a:pPr algn="l"/>
            <a:r>
              <a:rPr lang="en-US" sz="3600" b="1" dirty="0">
                <a:solidFill>
                  <a:schemeClr val="bg1"/>
                </a:solidFill>
                <a:ea typeface="+mj-ea"/>
                <a:cs typeface="+mj-cs"/>
              </a:rPr>
              <a:t>PMG 661</a:t>
            </a:r>
          </a:p>
          <a:p>
            <a:pPr algn="l"/>
            <a:r>
              <a:rPr lang="en-US" sz="3600" b="1" dirty="0">
                <a:solidFill>
                  <a:schemeClr val="bg1"/>
                </a:solidFill>
                <a:ea typeface="+mj-ea"/>
                <a:cs typeface="+mj-cs"/>
              </a:rPr>
              <a:t>RECAPE</a:t>
            </a:r>
          </a:p>
          <a:p>
            <a:pPr algn="l"/>
            <a:endParaRPr lang="en-US" sz="5400" b="1" dirty="0">
              <a:solidFill>
                <a:schemeClr val="bg1"/>
              </a:solidFill>
              <a:ea typeface="+mj-ea"/>
              <a:cs typeface="+mj-cs"/>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5869622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365125"/>
            <a:ext cx="1652159" cy="1463167"/>
          </a:xfrm>
          <a:prstGeom prst="rect">
            <a:avLst/>
          </a:prstGeom>
        </p:spPr>
      </p:pic>
      <p:sp>
        <p:nvSpPr>
          <p:cNvPr id="2" name="Title 1"/>
          <p:cNvSpPr>
            <a:spLocks noGrp="1"/>
          </p:cNvSpPr>
          <p:nvPr>
            <p:ph type="title"/>
          </p:nvPr>
        </p:nvSpPr>
        <p:spPr>
          <a:xfrm>
            <a:off x="271669" y="1096708"/>
            <a:ext cx="10515600" cy="1325563"/>
          </a:xfrm>
        </p:spPr>
        <p:txBody>
          <a:bodyPr/>
          <a:lstStyle/>
          <a:p>
            <a:r>
              <a:rPr lang="en-US" dirty="0"/>
              <a:t>The stakeholder commitment framework</a:t>
            </a:r>
          </a:p>
        </p:txBody>
      </p:sp>
      <p:pic>
        <p:nvPicPr>
          <p:cNvPr id="5" name="Content Placeholder 4"/>
          <p:cNvPicPr>
            <a:picLocks noGrp="1" noChangeAspect="1"/>
          </p:cNvPicPr>
          <p:nvPr>
            <p:ph idx="1"/>
          </p:nvPr>
        </p:nvPicPr>
        <p:blipFill>
          <a:blip r:embed="rId3"/>
          <a:stretch>
            <a:fillRect/>
          </a:stretch>
        </p:blipFill>
        <p:spPr>
          <a:xfrm>
            <a:off x="561703" y="2024743"/>
            <a:ext cx="7916375" cy="4454434"/>
          </a:xfrm>
          <a:prstGeom prst="rect">
            <a:avLst/>
          </a:prstGeom>
        </p:spPr>
      </p:pic>
    </p:spTree>
    <p:extLst>
      <p:ext uri="{BB962C8B-B14F-4D97-AF65-F5344CB8AC3E}">
        <p14:creationId xmlns:p14="http://schemas.microsoft.com/office/powerpoint/2010/main" val="38263030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a:xfrm>
            <a:off x="2473692" y="365125"/>
            <a:ext cx="8880107" cy="1325563"/>
          </a:xfrm>
        </p:spPr>
        <p:txBody>
          <a:bodyPr>
            <a:normAutofit/>
          </a:bodyPr>
          <a:lstStyle/>
          <a:p>
            <a:r>
              <a:rPr lang="en-US" sz="3200" dirty="0"/>
              <a:t>Identifying the stakeholders’ requirements</a:t>
            </a:r>
          </a:p>
        </p:txBody>
      </p:sp>
      <p:pic>
        <p:nvPicPr>
          <p:cNvPr id="5" name="Content Placeholder 4"/>
          <p:cNvPicPr>
            <a:picLocks noGrp="1" noChangeAspect="1"/>
          </p:cNvPicPr>
          <p:nvPr>
            <p:ph idx="1"/>
          </p:nvPr>
        </p:nvPicPr>
        <p:blipFill>
          <a:blip r:embed="rId3"/>
          <a:stretch>
            <a:fillRect/>
          </a:stretch>
        </p:blipFill>
        <p:spPr>
          <a:xfrm>
            <a:off x="613955" y="1828799"/>
            <a:ext cx="10739846" cy="4885509"/>
          </a:xfrm>
          <a:prstGeom prst="rect">
            <a:avLst/>
          </a:prstGeom>
        </p:spPr>
      </p:pic>
    </p:spTree>
    <p:extLst>
      <p:ext uri="{BB962C8B-B14F-4D97-AF65-F5344CB8AC3E}">
        <p14:creationId xmlns:p14="http://schemas.microsoft.com/office/powerpoint/2010/main" val="16467536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137604"/>
            <a:ext cx="10515600" cy="1325563"/>
          </a:xfrm>
        </p:spPr>
        <p:txBody>
          <a:bodyPr>
            <a:normAutofit/>
          </a:bodyPr>
          <a:lstStyle/>
          <a:p>
            <a:r>
              <a:rPr lang="en-US" sz="2400" dirty="0">
                <a:solidFill>
                  <a:schemeClr val="bg1"/>
                </a:solidFill>
              </a:rPr>
              <a:t>Distributing information to the global stakeholders</a:t>
            </a:r>
          </a:p>
        </p:txBody>
      </p:sp>
      <p:pic>
        <p:nvPicPr>
          <p:cNvPr id="4" name="Content Placeholder 3"/>
          <p:cNvPicPr>
            <a:picLocks noGrp="1" noChangeAspect="1"/>
          </p:cNvPicPr>
          <p:nvPr>
            <p:ph idx="1"/>
          </p:nvPr>
        </p:nvPicPr>
        <p:blipFill>
          <a:blip r:embed="rId2"/>
          <a:stretch>
            <a:fillRect/>
          </a:stretch>
        </p:blipFill>
        <p:spPr>
          <a:xfrm>
            <a:off x="838200" y="1891506"/>
            <a:ext cx="9899469" cy="4219575"/>
          </a:xfrm>
          <a:prstGeom prst="rect">
            <a:avLst/>
          </a:prstGeom>
        </p:spPr>
      </p:pic>
      <p:pic>
        <p:nvPicPr>
          <p:cNvPr id="5" name="Picture 4"/>
          <p:cNvPicPr>
            <a:picLocks noChangeAspect="1"/>
          </p:cNvPicPr>
          <p:nvPr/>
        </p:nvPicPr>
        <p:blipFill>
          <a:blip r:embed="rId3"/>
          <a:stretch>
            <a:fillRect/>
          </a:stretch>
        </p:blipFill>
        <p:spPr>
          <a:xfrm>
            <a:off x="10527720" y="0"/>
            <a:ext cx="1652159" cy="1463167"/>
          </a:xfrm>
          <a:prstGeom prst="rect">
            <a:avLst/>
          </a:prstGeom>
        </p:spPr>
      </p:pic>
    </p:spTree>
    <p:extLst>
      <p:ext uri="{BB962C8B-B14F-4D97-AF65-F5344CB8AC3E}">
        <p14:creationId xmlns:p14="http://schemas.microsoft.com/office/powerpoint/2010/main" val="4673420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86025" y="117565"/>
            <a:ext cx="10515600" cy="1325563"/>
          </a:xfrm>
        </p:spPr>
        <p:txBody>
          <a:bodyPr>
            <a:normAutofit/>
          </a:bodyPr>
          <a:lstStyle/>
          <a:p>
            <a:r>
              <a:rPr lang="en-US" sz="4000" dirty="0"/>
              <a:t>Centralized project management</a:t>
            </a:r>
          </a:p>
        </p:txBody>
      </p:sp>
      <p:pic>
        <p:nvPicPr>
          <p:cNvPr id="5" name="Content Placeholder 4"/>
          <p:cNvPicPr>
            <a:picLocks noGrp="1" noChangeAspect="1"/>
          </p:cNvPicPr>
          <p:nvPr>
            <p:ph idx="1"/>
          </p:nvPr>
        </p:nvPicPr>
        <p:blipFill>
          <a:blip r:embed="rId2"/>
          <a:stretch>
            <a:fillRect/>
          </a:stretch>
        </p:blipFill>
        <p:spPr>
          <a:xfrm>
            <a:off x="1924641" y="1650869"/>
            <a:ext cx="8530045" cy="4912142"/>
          </a:xfrm>
          <a:prstGeom prst="rect">
            <a:avLst/>
          </a:prstGeom>
        </p:spPr>
      </p:pic>
      <p:pic>
        <p:nvPicPr>
          <p:cNvPr id="4" name="Picture 3"/>
          <p:cNvPicPr>
            <a:picLocks noChangeAspect="1"/>
          </p:cNvPicPr>
          <p:nvPr/>
        </p:nvPicPr>
        <p:blipFill>
          <a:blip r:embed="rId3"/>
          <a:stretch>
            <a:fillRect/>
          </a:stretch>
        </p:blipFill>
        <p:spPr>
          <a:xfrm>
            <a:off x="9893301" y="294989"/>
            <a:ext cx="1627773" cy="1463167"/>
          </a:xfrm>
          <a:prstGeom prst="rect">
            <a:avLst/>
          </a:prstGeom>
        </p:spPr>
      </p:pic>
    </p:spTree>
    <p:extLst>
      <p:ext uri="{BB962C8B-B14F-4D97-AF65-F5344CB8AC3E}">
        <p14:creationId xmlns:p14="http://schemas.microsoft.com/office/powerpoint/2010/main" val="4908687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4804" y="179771"/>
            <a:ext cx="7142391" cy="1325563"/>
          </a:xfrm>
        </p:spPr>
        <p:txBody>
          <a:bodyPr>
            <a:normAutofit/>
          </a:bodyPr>
          <a:lstStyle/>
          <a:p>
            <a:r>
              <a:rPr lang="en-US" sz="2800" dirty="0"/>
              <a:t>Distributed project management, with local coordinators</a:t>
            </a:r>
          </a:p>
        </p:txBody>
      </p:sp>
      <p:pic>
        <p:nvPicPr>
          <p:cNvPr id="5" name="Content Placeholder 4"/>
          <p:cNvPicPr>
            <a:picLocks noGrp="1" noChangeAspect="1"/>
          </p:cNvPicPr>
          <p:nvPr>
            <p:ph idx="1"/>
          </p:nvPr>
        </p:nvPicPr>
        <p:blipFill>
          <a:blip r:embed="rId2"/>
          <a:stretch>
            <a:fillRect/>
          </a:stretch>
        </p:blipFill>
        <p:spPr>
          <a:xfrm>
            <a:off x="1881051" y="1944842"/>
            <a:ext cx="8294915" cy="4521271"/>
          </a:xfrm>
          <a:prstGeom prst="rect">
            <a:avLst/>
          </a:prstGeom>
        </p:spPr>
      </p:pic>
      <p:pic>
        <p:nvPicPr>
          <p:cNvPr id="4" name="Picture 3"/>
          <p:cNvPicPr>
            <a:picLocks noChangeAspect="1"/>
          </p:cNvPicPr>
          <p:nvPr/>
        </p:nvPicPr>
        <p:blipFill>
          <a:blip r:embed="rId3"/>
          <a:stretch>
            <a:fillRect/>
          </a:stretch>
        </p:blipFill>
        <p:spPr>
          <a:xfrm>
            <a:off x="10285187" y="110970"/>
            <a:ext cx="1627773" cy="1463167"/>
          </a:xfrm>
          <a:prstGeom prst="rect">
            <a:avLst/>
          </a:prstGeom>
        </p:spPr>
      </p:pic>
    </p:spTree>
    <p:extLst>
      <p:ext uri="{BB962C8B-B14F-4D97-AF65-F5344CB8AC3E}">
        <p14:creationId xmlns:p14="http://schemas.microsoft.com/office/powerpoint/2010/main" val="32990944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2376487" y="146050"/>
            <a:ext cx="7439025" cy="1325563"/>
          </a:xfrm>
        </p:spPr>
        <p:txBody>
          <a:bodyPr vert="horz" lIns="91440" tIns="45720" rIns="91440" bIns="45720" rtlCol="0" anchor="ctr">
            <a:normAutofit/>
          </a:bodyPr>
          <a:lstStyle/>
          <a:p>
            <a:r>
              <a:rPr lang="en-US" sz="3200" dirty="0"/>
              <a:t>Distributed project management, with functional coordinators</a:t>
            </a:r>
          </a:p>
        </p:txBody>
      </p:sp>
      <p:pic>
        <p:nvPicPr>
          <p:cNvPr id="5" name="Content Placeholder 4"/>
          <p:cNvPicPr>
            <a:picLocks noGrp="1" noChangeAspect="1"/>
          </p:cNvPicPr>
          <p:nvPr>
            <p:ph idx="1"/>
          </p:nvPr>
        </p:nvPicPr>
        <p:blipFill>
          <a:blip r:embed="rId3"/>
          <a:stretch>
            <a:fillRect/>
          </a:stretch>
        </p:blipFill>
        <p:spPr>
          <a:xfrm>
            <a:off x="1945548" y="1390142"/>
            <a:ext cx="7628709" cy="4703137"/>
          </a:xfrm>
          <a:prstGeom prst="rect">
            <a:avLst/>
          </a:prstGeom>
        </p:spPr>
      </p:pic>
    </p:spTree>
    <p:extLst>
      <p:ext uri="{BB962C8B-B14F-4D97-AF65-F5344CB8AC3E}">
        <p14:creationId xmlns:p14="http://schemas.microsoft.com/office/powerpoint/2010/main" val="27725831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65216" y="294989"/>
            <a:ext cx="1627773" cy="1463167"/>
          </a:xfrm>
          <a:prstGeom prst="rect">
            <a:avLst/>
          </a:prstGeom>
        </p:spPr>
      </p:pic>
      <p:sp>
        <p:nvSpPr>
          <p:cNvPr id="2" name="Title 1"/>
          <p:cNvSpPr>
            <a:spLocks noGrp="1"/>
          </p:cNvSpPr>
          <p:nvPr>
            <p:ph type="title"/>
          </p:nvPr>
        </p:nvSpPr>
        <p:spPr>
          <a:xfrm>
            <a:off x="2495550" y="127000"/>
            <a:ext cx="10515600" cy="1325563"/>
          </a:xfrm>
        </p:spPr>
        <p:txBody>
          <a:bodyPr vert="horz" lIns="91440" tIns="45720" rIns="91440" bIns="45720" rtlCol="0" anchor="ctr">
            <a:normAutofit/>
          </a:bodyPr>
          <a:lstStyle/>
          <a:p>
            <a:r>
              <a:rPr lang="en-US" sz="3200" dirty="0"/>
              <a:t>Round-the-clock project management</a:t>
            </a:r>
          </a:p>
        </p:txBody>
      </p:sp>
      <p:pic>
        <p:nvPicPr>
          <p:cNvPr id="5" name="Content Placeholder 4"/>
          <p:cNvPicPr>
            <a:picLocks noGrp="1" noChangeAspect="1"/>
          </p:cNvPicPr>
          <p:nvPr>
            <p:ph idx="1"/>
          </p:nvPr>
        </p:nvPicPr>
        <p:blipFill>
          <a:blip r:embed="rId3"/>
          <a:stretch>
            <a:fillRect/>
          </a:stretch>
        </p:blipFill>
        <p:spPr>
          <a:xfrm>
            <a:off x="1319349" y="1690688"/>
            <a:ext cx="8752114" cy="4866866"/>
          </a:xfrm>
          <a:prstGeom prst="rect">
            <a:avLst/>
          </a:prstGeom>
        </p:spPr>
      </p:pic>
    </p:spTree>
    <p:extLst>
      <p:ext uri="{BB962C8B-B14F-4D97-AF65-F5344CB8AC3E}">
        <p14:creationId xmlns:p14="http://schemas.microsoft.com/office/powerpoint/2010/main" val="24287391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21"/>
          <p:cNvSpPr txBox="1">
            <a:spLocks noGrp="1"/>
          </p:cNvSpPr>
          <p:nvPr>
            <p:ph type="title"/>
          </p:nvPr>
        </p:nvSpPr>
        <p:spPr>
          <a:xfrm>
            <a:off x="2362200" y="146050"/>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team members’ skills</a:t>
            </a:r>
            <a:endParaRPr sz="2800" dirty="0"/>
          </a:p>
        </p:txBody>
      </p:sp>
      <p:sp>
        <p:nvSpPr>
          <p:cNvPr id="142" name="Google Shape;142;p21"/>
          <p:cNvSpPr txBox="1">
            <a:spLocks noGrp="1"/>
          </p:cNvSpPr>
          <p:nvPr>
            <p:ph type="body" idx="1"/>
          </p:nvPr>
        </p:nvSpPr>
        <p:spPr>
          <a:xfrm>
            <a:off x="838200" y="1825625"/>
            <a:ext cx="8810625"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FF0000"/>
              </a:buClr>
              <a:buSzPts val="2800"/>
              <a:buNone/>
            </a:pPr>
            <a:r>
              <a:rPr lang="en-US" dirty="0">
                <a:solidFill>
                  <a:srgbClr val="FF0000"/>
                </a:solidFill>
              </a:rPr>
              <a:t>Culture awareness – </a:t>
            </a:r>
            <a:r>
              <a:rPr lang="en-US" dirty="0"/>
              <a:t>the team members that are familiar with the organizational and country cultures involved in the project may also have fewer requirements for training and coaching, and are less likely to generate conflicts. They tend to feel more comfortable than other people when working with a mix of different ethics, standards, policies or working practices.</a:t>
            </a:r>
            <a:endParaRPr dirty="0"/>
          </a:p>
        </p:txBody>
      </p:sp>
      <p:pic>
        <p:nvPicPr>
          <p:cNvPr id="143" name="Google Shape;143;p21"/>
          <p:cNvPicPr preferRelativeResize="0"/>
          <p:nvPr/>
        </p:nvPicPr>
        <p:blipFill rotWithShape="1">
          <a:blip r:embed="rId3">
            <a:alphaModFix/>
          </a:blip>
          <a:srcRect/>
          <a:stretch/>
        </p:blipFill>
        <p:spPr>
          <a:xfrm>
            <a:off x="10219873" y="294989"/>
            <a:ext cx="1627773" cy="146316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9350" y="89917"/>
            <a:ext cx="10515600" cy="1325563"/>
          </a:xfrm>
        </p:spPr>
        <p:txBody>
          <a:bodyPr vert="horz" lIns="91440" tIns="45720" rIns="91440" bIns="45720" rtlCol="0" anchor="ctr">
            <a:normAutofit/>
          </a:bodyPr>
          <a:lstStyle/>
          <a:p>
            <a:r>
              <a:rPr lang="en-US" sz="3600" dirty="0">
                <a:solidFill>
                  <a:schemeClr val="bg1"/>
                </a:solidFill>
              </a:rPr>
              <a:t>Defining project offices</a:t>
            </a:r>
          </a:p>
        </p:txBody>
      </p:sp>
      <p:pic>
        <p:nvPicPr>
          <p:cNvPr id="5" name="Content Placeholder 4"/>
          <p:cNvPicPr>
            <a:picLocks noGrp="1" noChangeAspect="1"/>
          </p:cNvPicPr>
          <p:nvPr>
            <p:ph idx="1"/>
          </p:nvPr>
        </p:nvPicPr>
        <p:blipFill>
          <a:blip r:embed="rId2"/>
          <a:stretch>
            <a:fillRect/>
          </a:stretch>
        </p:blipFill>
        <p:spPr>
          <a:xfrm>
            <a:off x="290105" y="1533017"/>
            <a:ext cx="9548948" cy="4859891"/>
          </a:xfrm>
          <a:prstGeom prst="rect">
            <a:avLst/>
          </a:prstGeom>
        </p:spPr>
      </p:pic>
      <p:pic>
        <p:nvPicPr>
          <p:cNvPr id="4" name="Picture 3"/>
          <p:cNvPicPr>
            <a:picLocks noChangeAspect="1"/>
          </p:cNvPicPr>
          <p:nvPr/>
        </p:nvPicPr>
        <p:blipFill>
          <a:blip r:embed="rId3"/>
          <a:stretch>
            <a:fillRect/>
          </a:stretch>
        </p:blipFill>
        <p:spPr>
          <a:xfrm>
            <a:off x="9971679" y="227521"/>
            <a:ext cx="1627773" cy="1463167"/>
          </a:xfrm>
          <a:prstGeom prst="rect">
            <a:avLst/>
          </a:prstGeom>
        </p:spPr>
      </p:pic>
    </p:spTree>
    <p:extLst>
      <p:ext uri="{BB962C8B-B14F-4D97-AF65-F5344CB8AC3E}">
        <p14:creationId xmlns:p14="http://schemas.microsoft.com/office/powerpoint/2010/main" val="39742298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62457" y="294989"/>
            <a:ext cx="1627773" cy="1463167"/>
          </a:xfrm>
          <a:prstGeom prst="rect">
            <a:avLst/>
          </a:prstGeom>
        </p:spPr>
      </p:pic>
      <p:sp>
        <p:nvSpPr>
          <p:cNvPr id="2" name="Title 1"/>
          <p:cNvSpPr>
            <a:spLocks noGrp="1"/>
          </p:cNvSpPr>
          <p:nvPr>
            <p:ph type="title"/>
          </p:nvPr>
        </p:nvSpPr>
        <p:spPr>
          <a:xfrm>
            <a:off x="2228461" y="227520"/>
            <a:ext cx="10515600" cy="1325563"/>
          </a:xfrm>
        </p:spPr>
        <p:txBody>
          <a:bodyPr/>
          <a:lstStyle/>
          <a:p>
            <a:r>
              <a:rPr lang="en-US" dirty="0"/>
              <a:t>Global Collaborative Networks</a:t>
            </a:r>
          </a:p>
        </p:txBody>
      </p:sp>
      <p:sp>
        <p:nvSpPr>
          <p:cNvPr id="3" name="Content Placeholder 2"/>
          <p:cNvSpPr>
            <a:spLocks noGrp="1"/>
          </p:cNvSpPr>
          <p:nvPr>
            <p:ph idx="1"/>
          </p:nvPr>
        </p:nvSpPr>
        <p:spPr>
          <a:xfrm>
            <a:off x="838200" y="1825625"/>
            <a:ext cx="8473751" cy="4369902"/>
          </a:xfrm>
        </p:spPr>
        <p:txBody>
          <a:bodyPr>
            <a:normAutofit/>
          </a:bodyPr>
          <a:lstStyle/>
          <a:p>
            <a:pPr marL="0" indent="0" algn="just">
              <a:buNone/>
            </a:pPr>
            <a:r>
              <a:rPr lang="en-US" dirty="0"/>
              <a:t>Many organisations form strategic alliances and partnerships to access specific markets, to obtain capital resources or sponsorship, or to share R&amp;D and manufacturing skills. Very often, the relationship is sealed around a group of programs or projects. A seamless exchange of information is essential for these initiatives to be successful. </a:t>
            </a:r>
          </a:p>
        </p:txBody>
      </p:sp>
    </p:spTree>
    <p:extLst>
      <p:ext uri="{BB962C8B-B14F-4D97-AF65-F5344CB8AC3E}">
        <p14:creationId xmlns:p14="http://schemas.microsoft.com/office/powerpoint/2010/main" val="22629046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28217" y="294989"/>
            <a:ext cx="1235888" cy="1463167"/>
          </a:xfrm>
          <a:prstGeom prst="rect">
            <a:avLst/>
          </a:prstGeom>
        </p:spPr>
      </p:pic>
      <p:sp>
        <p:nvSpPr>
          <p:cNvPr id="2" name="Title 1"/>
          <p:cNvSpPr>
            <a:spLocks noGrp="1"/>
          </p:cNvSpPr>
          <p:nvPr>
            <p:ph type="title"/>
          </p:nvPr>
        </p:nvSpPr>
        <p:spPr>
          <a:xfrm>
            <a:off x="2489719" y="178512"/>
            <a:ext cx="6738257" cy="1325563"/>
          </a:xfrm>
        </p:spPr>
        <p:txBody>
          <a:bodyPr>
            <a:normAutofit/>
          </a:bodyPr>
          <a:lstStyle/>
          <a:p>
            <a:r>
              <a:rPr lang="en-US" sz="3200" dirty="0"/>
              <a:t>Collaborative networks: a project-</a:t>
            </a:r>
            <a:r>
              <a:rPr lang="en-US" sz="3200" dirty="0" err="1"/>
              <a:t>centred</a:t>
            </a:r>
            <a:r>
              <a:rPr lang="en-US" sz="3200" dirty="0"/>
              <a:t> approach</a:t>
            </a:r>
          </a:p>
        </p:txBody>
      </p:sp>
      <p:sp>
        <p:nvSpPr>
          <p:cNvPr id="3" name="Content Placeholder 2"/>
          <p:cNvSpPr>
            <a:spLocks noGrp="1"/>
          </p:cNvSpPr>
          <p:nvPr>
            <p:ph idx="1"/>
          </p:nvPr>
        </p:nvSpPr>
        <p:spPr>
          <a:xfrm>
            <a:off x="838200" y="1828291"/>
            <a:ext cx="8595049" cy="4348671"/>
          </a:xfrm>
        </p:spPr>
        <p:txBody>
          <a:bodyPr>
            <a:normAutofit/>
          </a:bodyPr>
          <a:lstStyle/>
          <a:p>
            <a:pPr marL="0" indent="0" algn="just">
              <a:buNone/>
            </a:pPr>
            <a:r>
              <a:rPr lang="en-US" dirty="0"/>
              <a:t>Castells (2000) suggests that organisations are evolving from multinational enterprises to international networks, which include large corporations and a series of small and medium business, each in a different country and organizational culture, all with a shared mission to be achieved within a limited timeframe. </a:t>
            </a:r>
          </a:p>
        </p:txBody>
      </p:sp>
    </p:spTree>
    <p:extLst>
      <p:ext uri="{BB962C8B-B14F-4D97-AF65-F5344CB8AC3E}">
        <p14:creationId xmlns:p14="http://schemas.microsoft.com/office/powerpoint/2010/main" val="21748519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80468" y="227521"/>
            <a:ext cx="1073331" cy="1463167"/>
          </a:xfrm>
          <a:prstGeom prst="rect">
            <a:avLst/>
          </a:prstGeom>
        </p:spPr>
      </p:pic>
      <p:sp>
        <p:nvSpPr>
          <p:cNvPr id="2" name="Title 1"/>
          <p:cNvSpPr>
            <a:spLocks noGrp="1"/>
          </p:cNvSpPr>
          <p:nvPr>
            <p:ph type="title"/>
          </p:nvPr>
        </p:nvSpPr>
        <p:spPr>
          <a:xfrm>
            <a:off x="2359090" y="113199"/>
            <a:ext cx="6784910" cy="1325563"/>
          </a:xfrm>
        </p:spPr>
        <p:txBody>
          <a:bodyPr>
            <a:normAutofit/>
          </a:bodyPr>
          <a:lstStyle/>
          <a:p>
            <a:r>
              <a:rPr lang="en-US" sz="3200" dirty="0"/>
              <a:t>Collaborative networks: a project-</a:t>
            </a:r>
            <a:r>
              <a:rPr lang="en-US" sz="3200" dirty="0" err="1"/>
              <a:t>centred</a:t>
            </a:r>
            <a:r>
              <a:rPr lang="en-US" sz="3200" dirty="0"/>
              <a:t> approach</a:t>
            </a:r>
          </a:p>
        </p:txBody>
      </p:sp>
      <p:sp>
        <p:nvSpPr>
          <p:cNvPr id="3" name="Content Placeholder 2"/>
          <p:cNvSpPr>
            <a:spLocks noGrp="1"/>
          </p:cNvSpPr>
          <p:nvPr>
            <p:ph idx="1"/>
          </p:nvPr>
        </p:nvSpPr>
        <p:spPr>
          <a:xfrm>
            <a:off x="838200" y="1690688"/>
            <a:ext cx="8912290" cy="4191409"/>
          </a:xfrm>
        </p:spPr>
        <p:txBody>
          <a:bodyPr>
            <a:normAutofit/>
          </a:bodyPr>
          <a:lstStyle/>
          <a:p>
            <a:pPr marL="0" indent="0" algn="just">
              <a:buNone/>
            </a:pPr>
            <a:r>
              <a:rPr lang="en-US" dirty="0"/>
              <a:t>These networks can aggregate the main suppliers, producers and customers with their sub-contractors and service providers, and are strongly reliant on the cooperation among different individuals and on the communication between the computer networks. </a:t>
            </a:r>
            <a:endParaRPr lang="en-US" sz="3200" dirty="0"/>
          </a:p>
        </p:txBody>
      </p:sp>
    </p:spTree>
    <p:extLst>
      <p:ext uri="{BB962C8B-B14F-4D97-AF65-F5344CB8AC3E}">
        <p14:creationId xmlns:p14="http://schemas.microsoft.com/office/powerpoint/2010/main" val="7046095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rmAutofit/>
          </a:bodyPr>
          <a:lstStyle/>
          <a:p>
            <a:pPr algn="l"/>
            <a:r>
              <a:rPr lang="en-US" sz="3200" b="1" dirty="0">
                <a:solidFill>
                  <a:schemeClr val="bg1">
                    <a:lumMod val="95000"/>
                  </a:schemeClr>
                </a:solidFill>
              </a:rPr>
              <a:t>PMG 661</a:t>
            </a:r>
          </a:p>
          <a:p>
            <a:pPr algn="l"/>
            <a:r>
              <a:rPr lang="en-US" sz="3200" b="1" dirty="0">
                <a:solidFill>
                  <a:schemeClr val="bg1">
                    <a:lumMod val="95000"/>
                  </a:schemeClr>
                </a:solidFill>
              </a:rPr>
              <a:t>Knowledge Sharing</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2558846" y="158647"/>
            <a:ext cx="10515600" cy="1325563"/>
          </a:xfrm>
        </p:spPr>
        <p:txBody>
          <a:bodyPr/>
          <a:lstStyle/>
          <a:p>
            <a:r>
              <a:rPr lang="en-US" dirty="0"/>
              <a:t>Knowledge Sharing</a:t>
            </a:r>
          </a:p>
        </p:txBody>
      </p:sp>
      <p:sp>
        <p:nvSpPr>
          <p:cNvPr id="3" name="Content Placeholder 2"/>
          <p:cNvSpPr>
            <a:spLocks noGrp="1"/>
          </p:cNvSpPr>
          <p:nvPr>
            <p:ph idx="1"/>
          </p:nvPr>
        </p:nvSpPr>
        <p:spPr>
          <a:xfrm>
            <a:off x="838200" y="1825625"/>
            <a:ext cx="8723243" cy="4351338"/>
          </a:xfrm>
        </p:spPr>
        <p:txBody>
          <a:bodyPr/>
          <a:lstStyle/>
          <a:p>
            <a:pPr marL="0" indent="0" algn="just">
              <a:buNone/>
            </a:pPr>
            <a:r>
              <a:rPr lang="en-US" dirty="0"/>
              <a:t>Collaborative environments need to be available on global projects to facilitate the sharing of information about the project and the products. The project manager can create the project management plan with the participation of team members in all locations, and keep all its documents in a shared workspace. </a:t>
            </a:r>
          </a:p>
        </p:txBody>
      </p:sp>
    </p:spTree>
    <p:extLst>
      <p:ext uri="{BB962C8B-B14F-4D97-AF65-F5344CB8AC3E}">
        <p14:creationId xmlns:p14="http://schemas.microsoft.com/office/powerpoint/2010/main" val="11052049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2539180" y="72459"/>
            <a:ext cx="10515600" cy="1325563"/>
          </a:xfrm>
        </p:spPr>
        <p:txBody>
          <a:bodyPr/>
          <a:lstStyle/>
          <a:p>
            <a:r>
              <a:rPr lang="en-US" dirty="0"/>
              <a:t>Knowledge Sharing</a:t>
            </a:r>
          </a:p>
        </p:txBody>
      </p:sp>
      <p:sp>
        <p:nvSpPr>
          <p:cNvPr id="3" name="Content Placeholder 2"/>
          <p:cNvSpPr>
            <a:spLocks noGrp="1"/>
          </p:cNvSpPr>
          <p:nvPr>
            <p:ph idx="1"/>
          </p:nvPr>
        </p:nvSpPr>
        <p:spPr>
          <a:xfrm>
            <a:off x="838200" y="1825625"/>
            <a:ext cx="8673548" cy="4351338"/>
          </a:xfrm>
        </p:spPr>
        <p:txBody>
          <a:bodyPr/>
          <a:lstStyle/>
          <a:p>
            <a:pPr marL="0" indent="0" algn="just">
              <a:buNone/>
            </a:pPr>
            <a:r>
              <a:rPr lang="en-US" dirty="0"/>
              <a:t>The team members can organize review cycles for design documents, keeping different versions and a history of the changes. Project-related information, like the global project binder, can be maintained in shared tables or spreadsheets, allowing the owners of tasks, issues and risks to keep their information accurate in real time and accessible to all stakeholders.</a:t>
            </a:r>
          </a:p>
          <a:p>
            <a:pPr marL="0" indent="0">
              <a:buNone/>
            </a:pPr>
            <a:endParaRPr lang="en-US" dirty="0"/>
          </a:p>
        </p:txBody>
      </p:sp>
    </p:spTree>
    <p:extLst>
      <p:ext uri="{BB962C8B-B14F-4D97-AF65-F5344CB8AC3E}">
        <p14:creationId xmlns:p14="http://schemas.microsoft.com/office/powerpoint/2010/main" val="25280998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75520" y="294989"/>
            <a:ext cx="1633870" cy="1463167"/>
          </a:xfrm>
          <a:prstGeom prst="rect">
            <a:avLst/>
          </a:prstGeom>
        </p:spPr>
      </p:pic>
      <p:sp>
        <p:nvSpPr>
          <p:cNvPr id="2" name="Title 1"/>
          <p:cNvSpPr>
            <a:spLocks noGrp="1"/>
          </p:cNvSpPr>
          <p:nvPr>
            <p:ph type="title"/>
          </p:nvPr>
        </p:nvSpPr>
        <p:spPr>
          <a:xfrm>
            <a:off x="2421194" y="227520"/>
            <a:ext cx="10515600" cy="1325563"/>
          </a:xfrm>
        </p:spPr>
        <p:txBody>
          <a:bodyPr/>
          <a:lstStyle/>
          <a:p>
            <a:r>
              <a:rPr lang="en-US" dirty="0"/>
              <a:t>Knowledge Sharing</a:t>
            </a:r>
          </a:p>
        </p:txBody>
      </p:sp>
      <p:sp>
        <p:nvSpPr>
          <p:cNvPr id="3" name="Content Placeholder 2"/>
          <p:cNvSpPr>
            <a:spLocks noGrp="1"/>
          </p:cNvSpPr>
          <p:nvPr>
            <p:ph idx="1"/>
          </p:nvPr>
        </p:nvSpPr>
        <p:spPr>
          <a:xfrm>
            <a:off x="838200" y="1825625"/>
            <a:ext cx="8345557" cy="4351338"/>
          </a:xfrm>
        </p:spPr>
        <p:txBody>
          <a:bodyPr/>
          <a:lstStyle/>
          <a:p>
            <a:pPr marL="0" indent="0" algn="just">
              <a:buNone/>
            </a:pPr>
            <a:r>
              <a:rPr lang="en-US" dirty="0"/>
              <a:t>Another form of collaboration goes beyond formal documentation, by collecting knowledge in an informal manner, through discussion groups, web links and project announcements. </a:t>
            </a:r>
          </a:p>
        </p:txBody>
      </p:sp>
    </p:spTree>
    <p:extLst>
      <p:ext uri="{BB962C8B-B14F-4D97-AF65-F5344CB8AC3E}">
        <p14:creationId xmlns:p14="http://schemas.microsoft.com/office/powerpoint/2010/main" val="636045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9349" y="168480"/>
            <a:ext cx="10515600" cy="1325563"/>
          </a:xfrm>
        </p:spPr>
        <p:txBody>
          <a:bodyPr/>
          <a:lstStyle/>
          <a:p>
            <a:r>
              <a:rPr lang="en-US" dirty="0"/>
              <a:t>Knowledge Sharing</a:t>
            </a:r>
          </a:p>
        </p:txBody>
      </p:sp>
      <p:sp>
        <p:nvSpPr>
          <p:cNvPr id="3" name="Content Placeholder 2"/>
          <p:cNvSpPr>
            <a:spLocks noGrp="1"/>
          </p:cNvSpPr>
          <p:nvPr>
            <p:ph idx="1"/>
          </p:nvPr>
        </p:nvSpPr>
        <p:spPr>
          <a:xfrm>
            <a:off x="838200" y="1825625"/>
            <a:ext cx="8753061" cy="4351338"/>
          </a:xfrm>
        </p:spPr>
        <p:txBody>
          <a:bodyPr/>
          <a:lstStyle/>
          <a:p>
            <a:pPr marL="0" indent="0" algn="just">
              <a:buNone/>
            </a:pPr>
            <a:r>
              <a:rPr lang="en-US" dirty="0"/>
              <a:t>Originated from the BBS (Bulletin Board Systems) and newsgroups, and using a similar language and structure to chat rooms, discussion boards have the advantage of keeping discussions stored in a shared place and allowing the stakeholders to search for information at any time during the project. Global project offices can establish procedures to archive the knowledge base so that it can serve as a basis for future projects.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Tree>
    <p:extLst>
      <p:ext uri="{BB962C8B-B14F-4D97-AF65-F5344CB8AC3E}">
        <p14:creationId xmlns:p14="http://schemas.microsoft.com/office/powerpoint/2010/main" val="41990760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352368" y="116190"/>
            <a:ext cx="10515600" cy="1325563"/>
          </a:xfrm>
        </p:spPr>
        <p:txBody>
          <a:bodyPr>
            <a:normAutofit/>
          </a:bodyPr>
          <a:lstStyle/>
          <a:p>
            <a:r>
              <a:rPr lang="en-US" sz="3200" dirty="0"/>
              <a:t>Evaluating technologies for knowledge sharing</a:t>
            </a:r>
          </a:p>
        </p:txBody>
      </p:sp>
      <p:sp>
        <p:nvSpPr>
          <p:cNvPr id="3" name="Content Placeholder 2"/>
          <p:cNvSpPr>
            <a:spLocks noGrp="1"/>
          </p:cNvSpPr>
          <p:nvPr>
            <p:ph idx="1"/>
          </p:nvPr>
        </p:nvSpPr>
        <p:spPr>
          <a:xfrm>
            <a:off x="838200" y="1825625"/>
            <a:ext cx="8881730" cy="4351338"/>
          </a:xfrm>
        </p:spPr>
        <p:txBody>
          <a:bodyPr>
            <a:normAutofit/>
          </a:bodyPr>
          <a:lstStyle/>
          <a:p>
            <a:pPr marL="0" indent="0" algn="just">
              <a:buNone/>
            </a:pPr>
            <a:r>
              <a:rPr lang="en-US" dirty="0"/>
              <a:t>International companies need to consider different software solutions to satisfy all their knowledge-sharing requirements and the main objective of the evaluation phase is to guarantee a good integration level among the different collaborative tools, which might also be combined with e-mail, web conferencing and calendar systems. </a:t>
            </a:r>
          </a:p>
        </p:txBody>
      </p:sp>
    </p:spTree>
    <p:extLst>
      <p:ext uri="{BB962C8B-B14F-4D97-AF65-F5344CB8AC3E}">
        <p14:creationId xmlns:p14="http://schemas.microsoft.com/office/powerpoint/2010/main" val="40163035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365125"/>
            <a:ext cx="1633870" cy="1463167"/>
          </a:xfrm>
          <a:prstGeom prst="rect">
            <a:avLst/>
          </a:prstGeom>
        </p:spPr>
      </p:pic>
      <p:sp>
        <p:nvSpPr>
          <p:cNvPr id="2" name="Title 1"/>
          <p:cNvSpPr>
            <a:spLocks noGrp="1"/>
          </p:cNvSpPr>
          <p:nvPr>
            <p:ph type="title"/>
          </p:nvPr>
        </p:nvSpPr>
        <p:spPr>
          <a:xfrm>
            <a:off x="2381865" y="99654"/>
            <a:ext cx="10515600" cy="1325563"/>
          </a:xfrm>
        </p:spPr>
        <p:txBody>
          <a:bodyPr>
            <a:normAutofit/>
          </a:bodyPr>
          <a:lstStyle/>
          <a:p>
            <a:r>
              <a:rPr lang="en-US" sz="3200" dirty="0"/>
              <a:t>Evaluating technologies for knowledge sharing</a:t>
            </a:r>
          </a:p>
        </p:txBody>
      </p:sp>
      <p:sp>
        <p:nvSpPr>
          <p:cNvPr id="3" name="Content Placeholder 2"/>
          <p:cNvSpPr>
            <a:spLocks noGrp="1"/>
          </p:cNvSpPr>
          <p:nvPr>
            <p:ph idx="1"/>
          </p:nvPr>
        </p:nvSpPr>
        <p:spPr>
          <a:xfrm>
            <a:off x="838200" y="1959429"/>
            <a:ext cx="8723243" cy="4217534"/>
          </a:xfrm>
        </p:spPr>
        <p:txBody>
          <a:bodyPr/>
          <a:lstStyle/>
          <a:p>
            <a:pPr marL="0" indent="0" algn="just">
              <a:buNone/>
            </a:pPr>
            <a:r>
              <a:rPr lang="en-US" dirty="0"/>
              <a:t>Proprietary software can force companies to use a complete suite of tools from the same supplier and sometimes these are not the best options available. Global organisations might consider the use of open solutions for better integration and a wider choice of complementary packages.</a:t>
            </a:r>
          </a:p>
          <a:p>
            <a:pPr marL="0" indent="0" algn="just">
              <a:buNone/>
            </a:pPr>
            <a:endParaRPr lang="en-US" dirty="0"/>
          </a:p>
        </p:txBody>
      </p:sp>
    </p:spTree>
    <p:extLst>
      <p:ext uri="{BB962C8B-B14F-4D97-AF65-F5344CB8AC3E}">
        <p14:creationId xmlns:p14="http://schemas.microsoft.com/office/powerpoint/2010/main" val="10037398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48233" y="294989"/>
            <a:ext cx="1633870" cy="1463167"/>
          </a:xfrm>
          <a:prstGeom prst="rect">
            <a:avLst/>
          </a:prstGeom>
        </p:spPr>
      </p:pic>
      <p:sp>
        <p:nvSpPr>
          <p:cNvPr id="2" name="Title 1"/>
          <p:cNvSpPr>
            <a:spLocks noGrp="1"/>
          </p:cNvSpPr>
          <p:nvPr>
            <p:ph type="title"/>
          </p:nvPr>
        </p:nvSpPr>
        <p:spPr>
          <a:xfrm>
            <a:off x="2411362" y="98344"/>
            <a:ext cx="10515600" cy="1325563"/>
          </a:xfrm>
        </p:spPr>
        <p:txBody>
          <a:bodyPr>
            <a:normAutofit/>
          </a:bodyPr>
          <a:lstStyle/>
          <a:p>
            <a:r>
              <a:rPr lang="en-US" sz="2800" dirty="0"/>
              <a:t>Evaluating technologies for knowledge sharing</a:t>
            </a:r>
          </a:p>
        </p:txBody>
      </p:sp>
      <p:sp>
        <p:nvSpPr>
          <p:cNvPr id="3" name="Content Placeholder 2"/>
          <p:cNvSpPr>
            <a:spLocks noGrp="1"/>
          </p:cNvSpPr>
          <p:nvPr>
            <p:ph idx="1"/>
          </p:nvPr>
        </p:nvSpPr>
        <p:spPr>
          <a:xfrm>
            <a:off x="838200" y="1825625"/>
            <a:ext cx="8693426" cy="4351338"/>
          </a:xfrm>
        </p:spPr>
        <p:txBody>
          <a:bodyPr>
            <a:normAutofit/>
          </a:bodyPr>
          <a:lstStyle/>
          <a:p>
            <a:pPr marL="0" indent="0" algn="just">
              <a:buNone/>
            </a:pPr>
            <a:r>
              <a:rPr lang="en-US" dirty="0"/>
              <a:t>The first requirement for knowledge-sharing suites is a good system for document collaboration, which allows different team members to checkout, update documents, submit them for review, and publish a final version. The software must </a:t>
            </a:r>
            <a:r>
              <a:rPr lang="en-US" dirty="0" err="1"/>
              <a:t>recognise</a:t>
            </a:r>
            <a:r>
              <a:rPr lang="en-US" dirty="0"/>
              <a:t> all document types: text editors, spreadsheets, presentations, design schemas, program sources, blueprints and other files applicable to the different projects in your company. </a:t>
            </a:r>
          </a:p>
        </p:txBody>
      </p:sp>
    </p:spTree>
    <p:extLst>
      <p:ext uri="{BB962C8B-B14F-4D97-AF65-F5344CB8AC3E}">
        <p14:creationId xmlns:p14="http://schemas.microsoft.com/office/powerpoint/2010/main" val="8628587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a:xfrm>
            <a:off x="2480187" y="142355"/>
            <a:ext cx="10515600" cy="1325563"/>
          </a:xfrm>
        </p:spPr>
        <p:txBody>
          <a:bodyPr>
            <a:normAutofit/>
          </a:bodyPr>
          <a:lstStyle/>
          <a:p>
            <a:r>
              <a:rPr lang="en-US" sz="3200" dirty="0"/>
              <a:t>Evaluating technologies for knowledge sharing</a:t>
            </a:r>
          </a:p>
        </p:txBody>
      </p:sp>
      <p:sp>
        <p:nvSpPr>
          <p:cNvPr id="3" name="Content Placeholder 2"/>
          <p:cNvSpPr>
            <a:spLocks noGrp="1"/>
          </p:cNvSpPr>
          <p:nvPr>
            <p:ph idx="1"/>
          </p:nvPr>
        </p:nvSpPr>
        <p:spPr>
          <a:xfrm>
            <a:off x="549965" y="1775854"/>
            <a:ext cx="9041296" cy="4113032"/>
          </a:xfrm>
        </p:spPr>
        <p:txBody>
          <a:bodyPr/>
          <a:lstStyle/>
          <a:p>
            <a:pPr marL="0" indent="0" algn="just">
              <a:buNone/>
            </a:pPr>
            <a:r>
              <a:rPr lang="en-US" dirty="0"/>
              <a:t>The usual knowledge management activities must be performed as easily in the knowledge-sharing software as in older file sharing systems: that is, to look for a specific document, to edit it and to save a new version. The creation of historic versions, back-ups, archiving and indexing must be performed smoothly by the software with little or no human intervention. Complex or time-consuming activities may inhibit the use of the collaborative environment.</a:t>
            </a:r>
          </a:p>
          <a:p>
            <a:pPr marL="0" indent="0">
              <a:buNone/>
            </a:pPr>
            <a:endParaRPr lang="en-US" dirty="0"/>
          </a:p>
        </p:txBody>
      </p:sp>
    </p:spTree>
    <p:extLst>
      <p:ext uri="{BB962C8B-B14F-4D97-AF65-F5344CB8AC3E}">
        <p14:creationId xmlns:p14="http://schemas.microsoft.com/office/powerpoint/2010/main" val="30428990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509683" y="109487"/>
            <a:ext cx="10515600" cy="1325563"/>
          </a:xfrm>
        </p:spPr>
        <p:txBody>
          <a:bodyPr>
            <a:normAutofit/>
          </a:bodyPr>
          <a:lstStyle/>
          <a:p>
            <a:r>
              <a:rPr lang="en-US" sz="3200" dirty="0"/>
              <a:t>Evaluating technologies for knowledge sharing</a:t>
            </a:r>
          </a:p>
        </p:txBody>
      </p:sp>
      <p:sp>
        <p:nvSpPr>
          <p:cNvPr id="3" name="Content Placeholder 2"/>
          <p:cNvSpPr>
            <a:spLocks noGrp="1"/>
          </p:cNvSpPr>
          <p:nvPr>
            <p:ph idx="1"/>
          </p:nvPr>
        </p:nvSpPr>
        <p:spPr>
          <a:xfrm>
            <a:off x="838200" y="1825625"/>
            <a:ext cx="8620432" cy="4351338"/>
          </a:xfrm>
        </p:spPr>
        <p:txBody>
          <a:bodyPr>
            <a:normAutofit/>
          </a:bodyPr>
          <a:lstStyle/>
          <a:p>
            <a:pPr marL="0" indent="0" algn="just">
              <a:buNone/>
            </a:pPr>
            <a:r>
              <a:rPr lang="en-US" dirty="0">
                <a:solidFill>
                  <a:srgbClr val="FF0000"/>
                </a:solidFill>
              </a:rPr>
              <a:t>A second requirement for knowledge-</a:t>
            </a:r>
            <a:r>
              <a:rPr lang="en-US" dirty="0"/>
              <a:t>sharing software is the management of discussion groups. The project office or project manager can create various groups, according to the categories of information and the types of stakeholders exchanging information (for example, environmental aspects, engineering standards, technical discussions, marketing strategies, sales forecasts, and so on). </a:t>
            </a:r>
          </a:p>
        </p:txBody>
      </p:sp>
    </p:spTree>
    <p:extLst>
      <p:ext uri="{BB962C8B-B14F-4D97-AF65-F5344CB8AC3E}">
        <p14:creationId xmlns:p14="http://schemas.microsoft.com/office/powerpoint/2010/main" val="34491642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421193" y="57175"/>
            <a:ext cx="10515600" cy="1325563"/>
          </a:xfrm>
        </p:spPr>
        <p:txBody>
          <a:bodyPr>
            <a:normAutofit/>
          </a:bodyPr>
          <a:lstStyle/>
          <a:p>
            <a:r>
              <a:rPr lang="en-US" sz="3200" dirty="0"/>
              <a:t>Evaluating technologies for knowledge sharing</a:t>
            </a:r>
          </a:p>
        </p:txBody>
      </p:sp>
      <p:sp>
        <p:nvSpPr>
          <p:cNvPr id="3" name="Content Placeholder 2"/>
          <p:cNvSpPr>
            <a:spLocks noGrp="1"/>
          </p:cNvSpPr>
          <p:nvPr>
            <p:ph idx="1"/>
          </p:nvPr>
        </p:nvSpPr>
        <p:spPr>
          <a:xfrm>
            <a:off x="838200" y="1825625"/>
            <a:ext cx="8782878" cy="4351338"/>
          </a:xfrm>
        </p:spPr>
        <p:txBody>
          <a:bodyPr/>
          <a:lstStyle/>
          <a:p>
            <a:pPr marL="0" indent="0" algn="just">
              <a:buNone/>
            </a:pPr>
            <a:r>
              <a:rPr lang="en-US" dirty="0"/>
              <a:t>The project team members can create discussion threads, one for every topic of interest: technical or environmental discussions, suggestions to improve the quality or reduce the cost of the project deliverables, informal conversations that may reveal potential risks, opportunities or issues. </a:t>
            </a:r>
          </a:p>
        </p:txBody>
      </p:sp>
    </p:spTree>
    <p:extLst>
      <p:ext uri="{BB962C8B-B14F-4D97-AF65-F5344CB8AC3E}">
        <p14:creationId xmlns:p14="http://schemas.microsoft.com/office/powerpoint/2010/main" val="37308046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283542" y="138983"/>
            <a:ext cx="10515600" cy="1325563"/>
          </a:xfrm>
        </p:spPr>
        <p:txBody>
          <a:bodyPr>
            <a:normAutofit/>
          </a:bodyPr>
          <a:lstStyle/>
          <a:p>
            <a:r>
              <a:rPr lang="en-US" sz="3200" dirty="0"/>
              <a:t>Evaluating technologies for knowledge sharing</a:t>
            </a:r>
          </a:p>
        </p:txBody>
      </p:sp>
      <p:sp>
        <p:nvSpPr>
          <p:cNvPr id="3" name="Content Placeholder 2"/>
          <p:cNvSpPr>
            <a:spLocks noGrp="1"/>
          </p:cNvSpPr>
          <p:nvPr>
            <p:ph idx="1"/>
          </p:nvPr>
        </p:nvSpPr>
        <p:spPr>
          <a:xfrm>
            <a:off x="838200" y="1825625"/>
            <a:ext cx="8226287" cy="4351338"/>
          </a:xfrm>
        </p:spPr>
        <p:txBody>
          <a:bodyPr/>
          <a:lstStyle/>
          <a:p>
            <a:pPr marL="0" indent="0" algn="just">
              <a:buNone/>
            </a:pPr>
            <a:r>
              <a:rPr lang="en-US" dirty="0"/>
              <a:t>When </a:t>
            </a:r>
            <a:r>
              <a:rPr lang="en-US" dirty="0" err="1"/>
              <a:t>analysing</a:t>
            </a:r>
            <a:r>
              <a:rPr lang="en-US" dirty="0"/>
              <a:t> the efficiency of the tool to manage the discussions, think about how intuitive it would be for any project stakeholders to write new discussion threads, to be informed about threads created by other people, to detect which replies were given to specific threads and to search for information in all threads.</a:t>
            </a:r>
          </a:p>
          <a:p>
            <a:pPr marL="0" indent="0" algn="just">
              <a:buNone/>
            </a:pPr>
            <a:endParaRPr lang="en-US" dirty="0"/>
          </a:p>
        </p:txBody>
      </p:sp>
    </p:spTree>
    <p:extLst>
      <p:ext uri="{BB962C8B-B14F-4D97-AF65-F5344CB8AC3E}">
        <p14:creationId xmlns:p14="http://schemas.microsoft.com/office/powerpoint/2010/main" val="39472395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365125"/>
            <a:ext cx="1633870" cy="1463167"/>
          </a:xfrm>
          <a:prstGeom prst="rect">
            <a:avLst/>
          </a:prstGeom>
        </p:spPr>
      </p:pic>
      <p:sp>
        <p:nvSpPr>
          <p:cNvPr id="2" name="Title 1"/>
          <p:cNvSpPr>
            <a:spLocks noGrp="1"/>
          </p:cNvSpPr>
          <p:nvPr>
            <p:ph type="title"/>
          </p:nvPr>
        </p:nvSpPr>
        <p:spPr>
          <a:xfrm>
            <a:off x="2440858" y="178312"/>
            <a:ext cx="10515600" cy="1325563"/>
          </a:xfrm>
        </p:spPr>
        <p:txBody>
          <a:bodyPr>
            <a:normAutofit/>
          </a:bodyPr>
          <a:lstStyle/>
          <a:p>
            <a:r>
              <a:rPr lang="en-US" sz="3600" dirty="0"/>
              <a:t>Evaluating technologies for knowledge sharing</a:t>
            </a:r>
          </a:p>
        </p:txBody>
      </p:sp>
      <p:sp>
        <p:nvSpPr>
          <p:cNvPr id="3" name="Content Placeholder 2"/>
          <p:cNvSpPr>
            <a:spLocks noGrp="1"/>
          </p:cNvSpPr>
          <p:nvPr>
            <p:ph idx="1"/>
          </p:nvPr>
        </p:nvSpPr>
        <p:spPr>
          <a:xfrm>
            <a:off x="838200" y="1825625"/>
            <a:ext cx="8594035" cy="4351338"/>
          </a:xfrm>
        </p:spPr>
        <p:txBody>
          <a:bodyPr/>
          <a:lstStyle/>
          <a:p>
            <a:pPr marL="0" indent="0" algn="just">
              <a:buNone/>
            </a:pPr>
            <a:r>
              <a:rPr lang="en-US" dirty="0"/>
              <a:t>Project announcements are an additional and important feature, since global project teams cannot have wallboards to share personal events (like birthdays and marriages), project matters (new project members, important milestones, decisions, changes), external events that may affect the project</a:t>
            </a:r>
          </a:p>
        </p:txBody>
      </p:sp>
    </p:spTree>
    <p:extLst>
      <p:ext uri="{BB962C8B-B14F-4D97-AF65-F5344CB8AC3E}">
        <p14:creationId xmlns:p14="http://schemas.microsoft.com/office/powerpoint/2010/main" val="9094744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362458"/>
            <a:ext cx="1633870" cy="1463167"/>
          </a:xfrm>
          <a:prstGeom prst="rect">
            <a:avLst/>
          </a:prstGeom>
        </p:spPr>
      </p:pic>
      <p:sp>
        <p:nvSpPr>
          <p:cNvPr id="2" name="Title 1"/>
          <p:cNvSpPr>
            <a:spLocks noGrp="1"/>
          </p:cNvSpPr>
          <p:nvPr>
            <p:ph type="title"/>
          </p:nvPr>
        </p:nvSpPr>
        <p:spPr/>
        <p:txBody>
          <a:bodyPr>
            <a:normAutofit/>
          </a:bodyPr>
          <a:lstStyle/>
          <a:p>
            <a:r>
              <a:rPr lang="en-US" sz="3600" dirty="0"/>
              <a:t>Evaluating technologies for knowledge sharing</a:t>
            </a:r>
          </a:p>
        </p:txBody>
      </p:sp>
      <p:sp>
        <p:nvSpPr>
          <p:cNvPr id="3" name="Content Placeholder 2"/>
          <p:cNvSpPr>
            <a:spLocks noGrp="1"/>
          </p:cNvSpPr>
          <p:nvPr>
            <p:ph idx="1"/>
          </p:nvPr>
        </p:nvSpPr>
        <p:spPr>
          <a:xfrm>
            <a:off x="838200" y="1825625"/>
            <a:ext cx="8640097" cy="4351338"/>
          </a:xfrm>
        </p:spPr>
        <p:txBody>
          <a:bodyPr/>
          <a:lstStyle/>
          <a:p>
            <a:pPr marL="0" indent="0" algn="just">
              <a:buNone/>
            </a:pPr>
            <a:r>
              <a:rPr lang="en-US" dirty="0"/>
              <a:t>(press releases, environmental reports, changes in the organizational structure) and project metrics (for example, important deviations on cost, schedule, quality and customer satisfaction). The announcement board must allow the posting of text, pictures and hyperlinks to project documents with detailed information on the topics being published.</a:t>
            </a:r>
          </a:p>
          <a:p>
            <a:pPr marL="0" indent="0" algn="just">
              <a:buNone/>
            </a:pPr>
            <a:endParaRPr lang="en-US" dirty="0"/>
          </a:p>
        </p:txBody>
      </p:sp>
    </p:spTree>
    <p:extLst>
      <p:ext uri="{BB962C8B-B14F-4D97-AF65-F5344CB8AC3E}">
        <p14:creationId xmlns:p14="http://schemas.microsoft.com/office/powerpoint/2010/main" val="41145193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87421" y="365125"/>
            <a:ext cx="1633870" cy="1463167"/>
          </a:xfrm>
          <a:prstGeom prst="rect">
            <a:avLst/>
          </a:prstGeom>
        </p:spPr>
      </p:pic>
      <p:sp>
        <p:nvSpPr>
          <p:cNvPr id="2" name="Title 1"/>
          <p:cNvSpPr>
            <a:spLocks noGrp="1"/>
          </p:cNvSpPr>
          <p:nvPr>
            <p:ph type="title"/>
          </p:nvPr>
        </p:nvSpPr>
        <p:spPr>
          <a:xfrm>
            <a:off x="2401529" y="129150"/>
            <a:ext cx="6921375" cy="1325563"/>
          </a:xfrm>
        </p:spPr>
        <p:txBody>
          <a:bodyPr>
            <a:normAutofit/>
          </a:bodyPr>
          <a:lstStyle/>
          <a:p>
            <a:r>
              <a:rPr lang="en-US" sz="3200" dirty="0"/>
              <a:t>Evaluating the existing knowledge-sharing solutions</a:t>
            </a:r>
          </a:p>
        </p:txBody>
      </p:sp>
      <p:sp>
        <p:nvSpPr>
          <p:cNvPr id="3" name="Content Placeholder 2"/>
          <p:cNvSpPr>
            <a:spLocks noGrp="1"/>
          </p:cNvSpPr>
          <p:nvPr>
            <p:ph idx="1"/>
          </p:nvPr>
        </p:nvSpPr>
        <p:spPr>
          <a:xfrm>
            <a:off x="838200" y="1825625"/>
            <a:ext cx="8679426" cy="4351338"/>
          </a:xfrm>
        </p:spPr>
        <p:txBody>
          <a:bodyPr/>
          <a:lstStyle/>
          <a:p>
            <a:pPr marL="0" indent="0" algn="just">
              <a:buNone/>
            </a:pPr>
            <a:r>
              <a:rPr lang="en-US" dirty="0"/>
              <a:t>When the organization or project already deploys knowledge-sharing solutions for collaboration among distant team members, a survey (see example in Table below) can identify the simplicity of use and compliance with the requirements identified in the section above. In this survey, you can confirm if other team members share your impression, by comparing the results with the mind map.</a:t>
            </a:r>
          </a:p>
        </p:txBody>
      </p:sp>
    </p:spTree>
    <p:extLst>
      <p:ext uri="{BB962C8B-B14F-4D97-AF65-F5344CB8AC3E}">
        <p14:creationId xmlns:p14="http://schemas.microsoft.com/office/powerpoint/2010/main" val="20327272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595439"/>
          </a:xfrm>
          <a:prstGeom prst="rect">
            <a:avLst/>
          </a:prstGeom>
        </p:spPr>
      </p:pic>
      <p:pic>
        <p:nvPicPr>
          <p:cNvPr id="5" name="Content Placeholder 4"/>
          <p:cNvPicPr>
            <a:picLocks noGrp="1" noChangeAspect="1"/>
          </p:cNvPicPr>
          <p:nvPr>
            <p:ph idx="1"/>
          </p:nvPr>
        </p:nvPicPr>
        <p:blipFill>
          <a:blip r:embed="rId3"/>
          <a:stretch>
            <a:fillRect/>
          </a:stretch>
        </p:blipFill>
        <p:spPr>
          <a:xfrm>
            <a:off x="445302" y="227521"/>
            <a:ext cx="9274628" cy="5917473"/>
          </a:xfrm>
          <a:prstGeom prst="rect">
            <a:avLst/>
          </a:prstGeom>
        </p:spPr>
      </p:pic>
    </p:spTree>
    <p:extLst>
      <p:ext uri="{BB962C8B-B14F-4D97-AF65-F5344CB8AC3E}">
        <p14:creationId xmlns:p14="http://schemas.microsoft.com/office/powerpoint/2010/main" val="30899341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438399" y="85724"/>
            <a:ext cx="9367684" cy="1325563"/>
          </a:xfrm>
        </p:spPr>
        <p:txBody>
          <a:bodyPr>
            <a:normAutofit/>
          </a:bodyPr>
          <a:lstStyle/>
          <a:p>
            <a:r>
              <a:rPr lang="en-US" sz="3200" dirty="0"/>
              <a:t>Implementing a new knowledge-sharing solution</a:t>
            </a:r>
          </a:p>
        </p:txBody>
      </p:sp>
      <p:sp>
        <p:nvSpPr>
          <p:cNvPr id="3" name="Content Placeholder 2"/>
          <p:cNvSpPr>
            <a:spLocks noGrp="1"/>
          </p:cNvSpPr>
          <p:nvPr>
            <p:ph idx="1"/>
          </p:nvPr>
        </p:nvSpPr>
        <p:spPr>
          <a:xfrm>
            <a:off x="838200" y="1758156"/>
            <a:ext cx="8429447" cy="4351338"/>
          </a:xfrm>
        </p:spPr>
        <p:txBody>
          <a:bodyPr>
            <a:normAutofit/>
          </a:bodyPr>
          <a:lstStyle/>
          <a:p>
            <a:pPr marL="0" indent="0" algn="just">
              <a:buNone/>
            </a:pPr>
            <a:r>
              <a:rPr lang="en-US" dirty="0"/>
              <a:t>After all the different components are selected, validated and integrated, a pilot implementation is recommended to identify how the stakeholders are using the different functions and to determine the best approach to deploy the knowledge-sharing suite into all global projects.</a:t>
            </a:r>
          </a:p>
        </p:txBody>
      </p:sp>
    </p:spTree>
    <p:extLst>
      <p:ext uri="{BB962C8B-B14F-4D97-AF65-F5344CB8AC3E}">
        <p14:creationId xmlns:p14="http://schemas.microsoft.com/office/powerpoint/2010/main" val="12974137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509684" y="99654"/>
            <a:ext cx="6902673" cy="1325563"/>
          </a:xfrm>
        </p:spPr>
        <p:txBody>
          <a:bodyPr>
            <a:normAutofit/>
          </a:bodyPr>
          <a:lstStyle/>
          <a:p>
            <a:r>
              <a:rPr lang="en-US" sz="3200" dirty="0"/>
              <a:t>Implementing a new knowledge-sharing solution</a:t>
            </a:r>
          </a:p>
        </p:txBody>
      </p:sp>
      <p:sp>
        <p:nvSpPr>
          <p:cNvPr id="3" name="Content Placeholder 2"/>
          <p:cNvSpPr>
            <a:spLocks noGrp="1"/>
          </p:cNvSpPr>
          <p:nvPr>
            <p:ph idx="1"/>
          </p:nvPr>
        </p:nvSpPr>
        <p:spPr>
          <a:xfrm>
            <a:off x="838200" y="1825625"/>
            <a:ext cx="8574157" cy="4351338"/>
          </a:xfrm>
        </p:spPr>
        <p:txBody>
          <a:bodyPr/>
          <a:lstStyle/>
          <a:p>
            <a:pPr marL="0" indent="0" algn="just">
              <a:buNone/>
            </a:pPr>
            <a:r>
              <a:rPr lang="en-US" dirty="0"/>
              <a:t>This approach is also recommended when some components are being added or updated inn the existing knowledge-sharing suite. At the end of the pilot phase, the evaluation survey can be announced to all the participants, identifying if the implementation can proceed to other projects or locations in the same organization, or even extended to partner companies. Depending on the survey results, a second pilot phase can be organized to correct important gaps between the requirements and the solution in place.</a:t>
            </a:r>
          </a:p>
          <a:p>
            <a:pPr marL="0" indent="0" algn="just">
              <a:buNone/>
            </a:pPr>
            <a:endParaRPr lang="en-US" dirty="0"/>
          </a:p>
        </p:txBody>
      </p:sp>
    </p:spTree>
    <p:extLst>
      <p:ext uri="{BB962C8B-B14F-4D97-AF65-F5344CB8AC3E}">
        <p14:creationId xmlns:p14="http://schemas.microsoft.com/office/powerpoint/2010/main" val="6196163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460523" y="99654"/>
            <a:ext cx="6802747" cy="1325563"/>
          </a:xfrm>
        </p:spPr>
        <p:txBody>
          <a:bodyPr>
            <a:normAutofit/>
          </a:bodyPr>
          <a:lstStyle/>
          <a:p>
            <a:r>
              <a:rPr lang="en-US" sz="3200" dirty="0"/>
              <a:t>Defining procedures for knowledge-sharing set-up</a:t>
            </a:r>
          </a:p>
        </p:txBody>
      </p:sp>
      <p:sp>
        <p:nvSpPr>
          <p:cNvPr id="3" name="Content Placeholder 2"/>
          <p:cNvSpPr>
            <a:spLocks noGrp="1"/>
          </p:cNvSpPr>
          <p:nvPr>
            <p:ph idx="1"/>
          </p:nvPr>
        </p:nvSpPr>
        <p:spPr>
          <a:xfrm>
            <a:off x="838200" y="1825625"/>
            <a:ext cx="8748252" cy="4351338"/>
          </a:xfrm>
        </p:spPr>
        <p:txBody>
          <a:bodyPr>
            <a:normAutofit/>
          </a:bodyPr>
          <a:lstStyle/>
          <a:p>
            <a:pPr marL="0" indent="0" algn="just">
              <a:buNone/>
            </a:pPr>
            <a:r>
              <a:rPr lang="en-US" dirty="0"/>
              <a:t>All global project stakeholders must know how to prepare their computers to access the knowledge-sharing systems (for example, by installing client software or plug-ins), how to obtain access to the applications (for example, by requesting user identifications, passwords or access rights) and how to use all the basic knowledge-sharing functions. </a:t>
            </a:r>
          </a:p>
        </p:txBody>
      </p:sp>
    </p:spTree>
    <p:extLst>
      <p:ext uri="{BB962C8B-B14F-4D97-AF65-F5344CB8AC3E}">
        <p14:creationId xmlns:p14="http://schemas.microsoft.com/office/powerpoint/2010/main" val="2748017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362458"/>
            <a:ext cx="1633870" cy="1463167"/>
          </a:xfrm>
          <a:prstGeom prst="rect">
            <a:avLst/>
          </a:prstGeom>
        </p:spPr>
      </p:pic>
      <p:sp>
        <p:nvSpPr>
          <p:cNvPr id="2" name="Title 1"/>
          <p:cNvSpPr>
            <a:spLocks noGrp="1"/>
          </p:cNvSpPr>
          <p:nvPr>
            <p:ph type="title"/>
          </p:nvPr>
        </p:nvSpPr>
        <p:spPr>
          <a:xfrm>
            <a:off x="2381864" y="138983"/>
            <a:ext cx="6941040" cy="1325563"/>
          </a:xfrm>
        </p:spPr>
        <p:txBody>
          <a:bodyPr>
            <a:normAutofit/>
          </a:bodyPr>
          <a:lstStyle/>
          <a:p>
            <a:r>
              <a:rPr lang="en-US" sz="3600" dirty="0"/>
              <a:t>Defining procedures for knowledge-sharing set-up</a:t>
            </a:r>
          </a:p>
        </p:txBody>
      </p:sp>
      <p:sp>
        <p:nvSpPr>
          <p:cNvPr id="3" name="Content Placeholder 2"/>
          <p:cNvSpPr>
            <a:spLocks noGrp="1"/>
          </p:cNvSpPr>
          <p:nvPr>
            <p:ph idx="1"/>
          </p:nvPr>
        </p:nvSpPr>
        <p:spPr>
          <a:xfrm>
            <a:off x="838200" y="1825625"/>
            <a:ext cx="8630265" cy="4351338"/>
          </a:xfrm>
        </p:spPr>
        <p:txBody>
          <a:bodyPr/>
          <a:lstStyle/>
          <a:p>
            <a:pPr marL="0" indent="0" algn="just">
              <a:buNone/>
            </a:pPr>
            <a:r>
              <a:rPr lang="en-US" dirty="0"/>
              <a:t>The structure of the documentation must show how the various applications are integrated, how to publish the information and how to search for it. You can use the checklist in Table below  opposite to produce and publish the documentation to help all project stakeholders accessing and using the knowledge-sharing suite.</a:t>
            </a:r>
          </a:p>
          <a:p>
            <a:pPr marL="0" indent="0" algn="just">
              <a:buNone/>
            </a:pPr>
            <a:endParaRPr lang="en-US" dirty="0"/>
          </a:p>
        </p:txBody>
      </p:sp>
    </p:spTree>
    <p:extLst>
      <p:ext uri="{BB962C8B-B14F-4D97-AF65-F5344CB8AC3E}">
        <p14:creationId xmlns:p14="http://schemas.microsoft.com/office/powerpoint/2010/main" val="15202088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097589" y="205704"/>
            <a:ext cx="1334588" cy="760947"/>
          </a:xfrm>
          <a:prstGeom prst="rect">
            <a:avLst/>
          </a:prstGeom>
        </p:spPr>
      </p:pic>
      <p:pic>
        <p:nvPicPr>
          <p:cNvPr id="5" name="Content Placeholder 4"/>
          <p:cNvPicPr>
            <a:picLocks noGrp="1" noChangeAspect="1"/>
          </p:cNvPicPr>
          <p:nvPr>
            <p:ph idx="1"/>
          </p:nvPr>
        </p:nvPicPr>
        <p:blipFill>
          <a:blip r:embed="rId3"/>
          <a:stretch>
            <a:fillRect/>
          </a:stretch>
        </p:blipFill>
        <p:spPr>
          <a:xfrm>
            <a:off x="382193" y="205704"/>
            <a:ext cx="11318193" cy="6021977"/>
          </a:xfrm>
          <a:prstGeom prst="rect">
            <a:avLst/>
          </a:prstGeom>
        </p:spPr>
      </p:pic>
    </p:spTree>
    <p:extLst>
      <p:ext uri="{BB962C8B-B14F-4D97-AF65-F5344CB8AC3E}">
        <p14:creationId xmlns:p14="http://schemas.microsoft.com/office/powerpoint/2010/main" val="32872322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509684" y="138983"/>
            <a:ext cx="10515600" cy="1325563"/>
          </a:xfrm>
        </p:spPr>
        <p:txBody>
          <a:bodyPr/>
          <a:lstStyle/>
          <a:p>
            <a:r>
              <a:rPr lang="en-US" dirty="0"/>
              <a:t>Evaluating the implementation</a:t>
            </a:r>
          </a:p>
        </p:txBody>
      </p:sp>
      <p:sp>
        <p:nvSpPr>
          <p:cNvPr id="3" name="Content Placeholder 2"/>
          <p:cNvSpPr>
            <a:spLocks noGrp="1"/>
          </p:cNvSpPr>
          <p:nvPr>
            <p:ph idx="1"/>
          </p:nvPr>
        </p:nvSpPr>
        <p:spPr>
          <a:xfrm>
            <a:off x="838200" y="1825625"/>
            <a:ext cx="8464826" cy="4351338"/>
          </a:xfrm>
        </p:spPr>
        <p:txBody>
          <a:bodyPr/>
          <a:lstStyle/>
          <a:p>
            <a:pPr marL="0" indent="0" algn="just">
              <a:buNone/>
            </a:pPr>
            <a:r>
              <a:rPr lang="en-US" dirty="0"/>
              <a:t>Some time after implementing the new technology components, preparing and publishing the documentation and announcing the new solution to all project team members, you may evaluate the improvements and detect if corrections are required by deploying the same assessment survey (Table above) and comparing the new results with the initial findings. </a:t>
            </a:r>
          </a:p>
        </p:txBody>
      </p:sp>
    </p:spTree>
    <p:extLst>
      <p:ext uri="{BB962C8B-B14F-4D97-AF65-F5344CB8AC3E}">
        <p14:creationId xmlns:p14="http://schemas.microsoft.com/office/powerpoint/2010/main" val="8927858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509684" y="148815"/>
            <a:ext cx="10515600" cy="1325563"/>
          </a:xfrm>
        </p:spPr>
        <p:txBody>
          <a:bodyPr/>
          <a:lstStyle/>
          <a:p>
            <a:r>
              <a:rPr lang="en-US" dirty="0"/>
              <a:t>Evaluating the implementation</a:t>
            </a:r>
          </a:p>
        </p:txBody>
      </p:sp>
      <p:sp>
        <p:nvSpPr>
          <p:cNvPr id="3" name="Content Placeholder 2"/>
          <p:cNvSpPr>
            <a:spLocks noGrp="1"/>
          </p:cNvSpPr>
          <p:nvPr>
            <p:ph idx="1"/>
          </p:nvPr>
        </p:nvSpPr>
        <p:spPr>
          <a:xfrm>
            <a:off x="838200" y="1825625"/>
            <a:ext cx="8881730" cy="4351338"/>
          </a:xfrm>
        </p:spPr>
        <p:txBody>
          <a:bodyPr/>
          <a:lstStyle/>
          <a:p>
            <a:pPr marL="0" indent="0" algn="just">
              <a:buNone/>
            </a:pPr>
            <a:r>
              <a:rPr lang="en-US" dirty="0"/>
              <a:t>A new implementation cycle can start to correct problems or to improve the quality of the knowledge-sharing tools and the documentation.</a:t>
            </a:r>
          </a:p>
          <a:p>
            <a:pPr marL="0" indent="0" algn="just">
              <a:buNone/>
            </a:pPr>
            <a:endParaRPr lang="en-US" dirty="0"/>
          </a:p>
        </p:txBody>
      </p:sp>
    </p:spTree>
    <p:extLst>
      <p:ext uri="{BB962C8B-B14F-4D97-AF65-F5344CB8AC3E}">
        <p14:creationId xmlns:p14="http://schemas.microsoft.com/office/powerpoint/2010/main" val="10338606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3" name="Content Placeholder 2"/>
          <p:cNvSpPr>
            <a:spLocks noGrp="1"/>
          </p:cNvSpPr>
          <p:nvPr>
            <p:ph idx="1"/>
          </p:nvPr>
        </p:nvSpPr>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24860719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567</TotalTime>
  <Words>1525</Words>
  <Application>Microsoft Office PowerPoint</Application>
  <PresentationFormat>Widescreen</PresentationFormat>
  <Paragraphs>77</Paragraphs>
  <Slides>40</Slides>
  <Notes>1</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40</vt:i4>
      </vt:variant>
    </vt:vector>
  </HeadingPairs>
  <TitlesOfParts>
    <vt:vector size="46" baseType="lpstr">
      <vt:lpstr>Arial</vt:lpstr>
      <vt:lpstr>Calibri</vt:lpstr>
      <vt:lpstr>Calibri Light</vt:lpstr>
      <vt:lpstr>Tajawal Medium</vt:lpstr>
      <vt:lpstr>Office Theme</vt:lpstr>
      <vt:lpstr>2_Office Theme</vt:lpstr>
      <vt:lpstr>PowerPoint Presentation</vt:lpstr>
      <vt:lpstr>PowerPoint Presentation</vt:lpstr>
      <vt:lpstr>PowerPoint Presentation</vt:lpstr>
      <vt:lpstr>PowerPoint Presentation</vt:lpstr>
      <vt:lpstr>The stakeholder commitment framework</vt:lpstr>
      <vt:lpstr>Identifying the stakeholders’ requirements</vt:lpstr>
      <vt:lpstr>Distributing information to the global stakeholders</vt:lpstr>
      <vt:lpstr>Centralized project management</vt:lpstr>
      <vt:lpstr>Distributed project management, with local coordinators</vt:lpstr>
      <vt:lpstr>Distributed project management, with functional coordinators</vt:lpstr>
      <vt:lpstr>Round-the-clock project management</vt:lpstr>
      <vt:lpstr>Global team members’ skills</vt:lpstr>
      <vt:lpstr>Defining project offices</vt:lpstr>
      <vt:lpstr>Global Collaborative Networks</vt:lpstr>
      <vt:lpstr>Collaborative networks: a project-centred approach</vt:lpstr>
      <vt:lpstr>Collaborative networks: a project-centred approach</vt:lpstr>
      <vt:lpstr>PowerPoint Presentation</vt:lpstr>
      <vt:lpstr>Knowledge Sharing</vt:lpstr>
      <vt:lpstr>Knowledge Sharing</vt:lpstr>
      <vt:lpstr>Knowledge Sharing</vt:lpstr>
      <vt:lpstr>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the existing knowledge-sharing solutions</vt:lpstr>
      <vt:lpstr>PowerPoint Presentation</vt:lpstr>
      <vt:lpstr>Implementing a new knowledge-sharing solution</vt:lpstr>
      <vt:lpstr>Implementing a new knowledge-sharing solution</vt:lpstr>
      <vt:lpstr>Defining procedures for knowledge-sharing set-up</vt:lpstr>
      <vt:lpstr>Defining procedures for knowledge-sharing set-up</vt:lpstr>
      <vt:lpstr>PowerPoint Presentation</vt:lpstr>
      <vt:lpstr>Evaluating the implementation</vt:lpstr>
      <vt:lpstr>Evaluating the implementation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22</cp:revision>
  <dcterms:created xsi:type="dcterms:W3CDTF">2021-08-03T13:03:26Z</dcterms:created>
  <dcterms:modified xsi:type="dcterms:W3CDTF">2022-03-31T20:27:43Z</dcterms:modified>
</cp:coreProperties>
</file>