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media/image5.jpg" ContentType="image/jpeg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8" r:id="rId3"/>
    <p:sldMasterId id="2147483684" r:id="rId4"/>
    <p:sldMasterId id="2147483690" r:id="rId5"/>
    <p:sldMasterId id="2147483702" r:id="rId6"/>
  </p:sldMasterIdLst>
  <p:notesMasterIdLst>
    <p:notesMasterId r:id="rId47"/>
  </p:notesMasterIdLst>
  <p:sldIdLst>
    <p:sldId id="480" r:id="rId7"/>
    <p:sldId id="258" r:id="rId8"/>
    <p:sldId id="491" r:id="rId9"/>
    <p:sldId id="264" r:id="rId10"/>
    <p:sldId id="265" r:id="rId11"/>
    <p:sldId id="484" r:id="rId12"/>
    <p:sldId id="266" r:id="rId13"/>
    <p:sldId id="481" r:id="rId14"/>
    <p:sldId id="260" r:id="rId15"/>
    <p:sldId id="267" r:id="rId16"/>
    <p:sldId id="485" r:id="rId17"/>
    <p:sldId id="268" r:id="rId18"/>
    <p:sldId id="329" r:id="rId19"/>
    <p:sldId id="269" r:id="rId20"/>
    <p:sldId id="327" r:id="rId21"/>
    <p:sldId id="270" r:id="rId22"/>
    <p:sldId id="271" r:id="rId23"/>
    <p:sldId id="272" r:id="rId24"/>
    <p:sldId id="273" r:id="rId25"/>
    <p:sldId id="490" r:id="rId26"/>
    <p:sldId id="274" r:id="rId27"/>
    <p:sldId id="275" r:id="rId28"/>
    <p:sldId id="486" r:id="rId29"/>
    <p:sldId id="276" r:id="rId30"/>
    <p:sldId id="487" r:id="rId31"/>
    <p:sldId id="277" r:id="rId32"/>
    <p:sldId id="488" r:id="rId33"/>
    <p:sldId id="278" r:id="rId34"/>
    <p:sldId id="279" r:id="rId35"/>
    <p:sldId id="280" r:id="rId36"/>
    <p:sldId id="328" r:id="rId37"/>
    <p:sldId id="489" r:id="rId38"/>
    <p:sldId id="281" r:id="rId39"/>
    <p:sldId id="483" r:id="rId40"/>
    <p:sldId id="282" r:id="rId41"/>
    <p:sldId id="259" r:id="rId42"/>
    <p:sldId id="482" r:id="rId43"/>
    <p:sldId id="283" r:id="rId44"/>
    <p:sldId id="284" r:id="rId45"/>
    <p:sldId id="262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5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ustomXml" Target="../customXml/item2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9F3F4A-10D2-451D-A63F-949502BB2FDC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D3BCE7-0A9E-4B6B-A9FE-9359D9B624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8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2BC53-89FE-4BF1-AE8D-295A36DE8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ECDB62-43A6-4B9C-B2C2-381CAC5886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05BAA-F879-4F45-8D4A-03677238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8582B-43C2-4A6E-AE24-E658A94D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42B3D-71FA-478A-8CF1-352C954F9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2668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7A275-B61C-4A3B-A1A7-AA62611FA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656D1-D668-4800-8D80-9E99CCB97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9FA9BA-AFCF-4559-9586-A4BB2E824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5E857-B477-45E9-8B6A-8EED464DE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A28A2-8B35-48BF-8E18-C12054043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790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B29BF-ECA9-48BB-8763-BA6778E14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5F70A9-457F-454E-803A-9AAC8D8B3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96F49-1DCD-4C33-BC93-BD52EF9C1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11ED2-15D5-4EFF-8E3E-BD376E297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E3A79-6000-4689-BF75-D3B203A92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796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9AC57-62F9-4561-B445-C8BB29A8E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756DA-4C9A-4177-86FE-29D85D6656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EE861D-6E65-4508-AFBF-CF5810A2D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657C2-194E-4247-8E4E-7B48FCEF7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DB5E74-520A-4F43-8CAF-985AFEECA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A9F7B7-ED69-4BC7-A036-8CE2C2839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43325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4FA30-3A01-46B9-A3CA-F4868E163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565B7-0AA8-4549-A985-EF716F466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28DED1-A559-4DB3-8C6D-609517088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860CB7-5072-49DB-93EF-5B3AE27DF9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242C17-A606-4312-A866-8149F22F0C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3F0C1D-83CE-4942-91F4-4DB88F587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E35CA2-7842-4F45-8430-C3A52C322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BD082A-9C22-41FC-96E1-D78F711BF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29980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9DCFF-3B7E-424A-A07F-5DB5109A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D9C531-B66F-43BD-9D07-2B4CD76B9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B1FA4E-2962-49D3-B4E1-FF53AC499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A6E551-BE2D-4EA8-8695-7317EB352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0240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371AF8-957E-429E-B86F-AA36EC0F8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0C4954-C5E9-400E-8140-EF230106D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F2C53B-5F22-4FB9-B58C-9782BF60F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08320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6048E-4E85-46F5-A73B-AD1283ADA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58265-0F32-458C-9011-D6D25F06C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B68F3B-DC6C-49AF-B2C9-C6BC396914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FAC2D-1C01-48FC-9DFB-9524F4129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A42781-E0C5-48B0-8CA9-78234076D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B752F2-5374-48BD-BCFA-481EF45E8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74022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AFD0D-856F-472B-A082-3427E8A16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B228FD-E4CB-43D9-921F-E2F67B7FAA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8F3A71-25EB-4C39-8A6E-E22ADC971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BC4386-2A5D-4B65-92F5-1B290A697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37299-49D4-40D5-848E-FEFA9E27D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04446-CA0B-4F74-B756-ED51E0D6A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48895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A011E-A64F-4854-9B98-1130A6D31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BAC45C-6C60-44BE-9A73-9E1B4A2B0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1451-5B9B-40C9-8ED2-893B53F1A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0D484-B480-460A-BDF4-CEAC23775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22748-000D-49D8-A32F-9584113B3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405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A1E89E-41EF-4813-BC8B-158467CB3B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47644E-EF4D-473D-8088-ACE87BEA2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5F717-B39A-4276-A71B-98FB6F0BB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796CB-1C16-420D-BF36-6B5CC1B2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CD61E-79C1-4C3E-B027-84273DD54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4287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2109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050343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4936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2656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4131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8642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12732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50889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3829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39949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13599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66373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97805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72" y="6817892"/>
            <a:ext cx="427293" cy="2438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864" y="6807988"/>
            <a:ext cx="11987107" cy="50165"/>
          </a:xfrm>
          <a:custGeom>
            <a:avLst/>
            <a:gdLst/>
            <a:ahLst/>
            <a:cxnLst/>
            <a:rect l="l" t="t" r="r" b="b"/>
            <a:pathLst>
              <a:path w="8990330" h="50165">
                <a:moveTo>
                  <a:pt x="0" y="0"/>
                </a:moveTo>
                <a:lnTo>
                  <a:pt x="8990074" y="0"/>
                </a:lnTo>
              </a:path>
              <a:path w="8990330" h="50165">
                <a:moveTo>
                  <a:pt x="0" y="0"/>
                </a:moveTo>
                <a:lnTo>
                  <a:pt x="0" y="50012"/>
                </a:lnTo>
              </a:path>
              <a:path w="8990330" h="50165">
                <a:moveTo>
                  <a:pt x="8990074" y="50012"/>
                </a:moveTo>
                <a:lnTo>
                  <a:pt x="899007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8" y="6047765"/>
            <a:ext cx="11988800" cy="67056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01871" y="193447"/>
            <a:ext cx="974468" cy="35304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4342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63113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578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4061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256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16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648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076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343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491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3972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000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00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CD0F0-517F-B3E5-59F3-4C63141975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D51C51-940D-C61F-5E03-34BA8772BE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840C9-2CD4-5374-B2F7-C20C5B1A7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E4B05-B635-4941-B97A-E9B0CFEC4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B1E2D-BB5B-B2DF-1AF1-6A656BE70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1784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2A974-3164-B53B-F785-C4EB9F7C8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3239A-8571-2E3F-4383-7EA88FD6D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7A8355-060D-5FF7-B47C-5A1D5B498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F4C13-9C4F-F2BC-AE4A-F2E4D8760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3EA7B-CAF3-88E0-8F66-4FDAA7EB6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978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612F9-C9F2-9215-677F-1968D9C2F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6C38F8-AFC6-CCAD-795F-80DAB7DB3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542D89-ACC6-82CF-51BA-982D3973B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9C5B0-E499-0893-CD0E-3E5EB836D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A2FFE-37A3-D76C-584E-E6F8D5A69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654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BAF56-C1EC-7AF4-245C-0AD401A7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94F2B-79C8-E5C1-D73F-F9637A4481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3FBF82-49EF-F1D4-CB42-42C441D4F3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46EE72-1856-A151-0C60-1ACAE77BD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4A76A-9C0D-8331-6143-E205B27C6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89758E-EE36-75B3-4FC2-1FA027666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7610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D0310-172A-A241-64BF-73E7F3167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9BB186-242B-C3B9-148F-00304DF40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EAD742-10B0-9FFD-7211-30187DE482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481A6B-60D1-7274-010E-428597878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E2D93E-BFCA-419D-5B2C-460B82640D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E0757B-BC33-3B42-5A38-32FDE9CF5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5A8FC6-FB16-D1B9-F77D-CC3F6A847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35275C-B129-B8E5-A47E-D1C3395DD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59897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54749-8851-89A9-9B2B-B9FE9136C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535F35-5C08-122E-DF89-BF6FB947B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9BAF28-A782-1C79-9FE2-6E46176CE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11751D-993D-79D6-A86C-49808B3A2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68139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6B156-FCFA-7A27-81CD-898328A23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26BBF-565A-D33A-6B2B-B10977F61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16897E-C7AC-EA27-1749-41E99A309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29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2A9CF-2044-90F1-D720-D105E6878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74302-49B6-01A0-FF65-464EB799E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493740-3832-0C85-7A7A-014B4D2B2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96054-FF88-4DEE-F3CC-3CC554BF8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D453AE-1E30-CAC2-B776-E6837BC90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DCD16E-51AA-D6A9-7943-DB8018619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8685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633C1-2D9F-2B35-5CEA-8C94552BC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0ACFA3-C82F-4E91-562E-20BAE74260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BC9DD-239E-A024-9E9E-161447C61A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C6C126-C7A0-A71D-A65F-A7C5DAF3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2B773F-7B7D-0EB2-C4AE-1E41F4DBF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6BE5B0-D16A-3B95-2570-A8A76C94E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5459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82053-64F5-0404-06D9-B66D4CC29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688729-8731-AB26-146B-2FAC367815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88D9-B542-88A9-D567-21960B147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7BE388-DDEA-3AE1-24CB-7519EE11E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78FCD-1319-E580-37A4-58782E3B4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698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084E47-A788-3AEE-6AE4-54A60C3ED9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6FDE9-7C24-3A02-8AB2-447E2F6A1B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86DD7-4524-3401-F3D8-BC31AA33A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4E1FD-407D-90E4-29DC-68DDF7543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8087E-C28B-2406-F5A3-86B4D2196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043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57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9B314E-68F7-47C9-A340-4B166FF5A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751551-068B-4D01-AEE8-ABEACBCB3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CD694-7F49-4673-8FF8-9A05F9BF6B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ED53-881F-4CA6-951E-6FA36B2DE3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BF0D5-C07C-4D8C-BE95-EBDCD9759E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5089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5957" y="29033"/>
            <a:ext cx="1078399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1388" y="2057527"/>
            <a:ext cx="1116922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035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8187" y="413970"/>
            <a:ext cx="104800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6585" y="2234945"/>
            <a:ext cx="117788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538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79211" y="80264"/>
            <a:ext cx="1433576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726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304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F764BF-3168-6F64-4BE1-2810C1B99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4F8065-7652-D9CC-0338-546FB1F48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646CB-D7AD-85D4-3A1E-0B078E70E8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7B2AA6-B240-32F3-201D-22F4C0DCE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C9466-7453-53FD-1A7F-CF9AB2BEE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322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70470" y="3870587"/>
            <a:ext cx="53220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Walaa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298" y="2424037"/>
            <a:ext cx="811622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Risk Management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1298" y="4539013"/>
            <a:ext cx="657808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633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Calculation of Return &amp; Risk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9F7F14-C308-A2D4-56ED-DE04E9DEDD45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Eight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5CC23-BDE2-DFC0-082A-0A272C3D3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79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marL="0" indent="0" algn="r">
              <a:lnSpc>
                <a:spcPct val="160000"/>
              </a:lnSpc>
              <a:buNone/>
            </a:pPr>
            <a:r>
              <a:rPr lang="ar-EG" sz="200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ملحوظة هامة: كل المسائل والمعدلات اي كان مشروحة على السبورة أو داخل السلايدات فهى عليك ويمكن ان يأتى على أي منهم سؤال فى الأختبار.</a:t>
            </a:r>
            <a:endParaRPr lang="en-US" sz="2000" b="1" u="sn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lecture, you should be able to do the following: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LO.1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</a:t>
            </a:r>
            <a:r>
              <a:rPr lang="en-US" sz="2400" spc="2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LO.2 calculate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mean,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variance,</a:t>
            </a:r>
            <a:r>
              <a:rPr lang="en-US" sz="2400" spc="2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covariance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correlation)</a:t>
            </a:r>
            <a:r>
              <a:rPr lang="en-US" sz="2400" spc="3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spc="-484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returns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historical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LO.3 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investors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LO.4 Calculate Expected Return of a portfolio</a:t>
            </a:r>
          </a:p>
          <a:p>
            <a:pPr marL="0" indent="0">
              <a:lnSpc>
                <a:spcPct val="160000"/>
              </a:lnSpc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70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5CC23-BDE2-DFC0-082A-0A272C3D3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79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marL="0" indent="0">
              <a:lnSpc>
                <a:spcPct val="160000"/>
              </a:lnSpc>
              <a:buNone/>
            </a:pPr>
            <a:endParaRPr lang="en-US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LO.5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400" spc="2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deviation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LO.6 calculate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 beta</a:t>
            </a:r>
            <a:r>
              <a:rPr kumimoji="0" lang="en-US" sz="2400" i="0" u="none" strike="noStrike" kern="1200" cap="none" spc="-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LO.7 </a:t>
            </a:r>
            <a:r>
              <a:rPr kumimoji="0" lang="en-US" sz="2400" i="0" u="none" strike="noStrike" kern="1200" cap="none" spc="-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explain</a:t>
            </a:r>
            <a:r>
              <a:rPr kumimoji="0" lang="en-US" sz="2400" i="0" u="none" strike="noStrike" kern="1200" cap="none" spc="3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generating</a:t>
            </a:r>
            <a:r>
              <a:rPr kumimoji="0" lang="en-US" sz="2400" i="0" u="none" strike="noStrike" kern="1200" cap="none" spc="2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kumimoji="0" lang="en-US" sz="2400" i="0" u="none" strike="noStrike" kern="1200" cap="none" spc="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0" lang="en-US" sz="2400" i="0" u="none" strike="noStrike" kern="1200" cap="none" spc="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kumimoji="0" lang="en-US" sz="2400" i="0" u="none" strike="noStrike" kern="1200" cap="none" spc="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uses</a:t>
            </a:r>
            <a:endParaRPr lang="en-US" sz="2400" spc="-5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LO.8 Market efficiency</a:t>
            </a:r>
            <a:endParaRPr lang="en-US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717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55141" y="26923"/>
            <a:ext cx="798512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spcBef>
                <a:spcPts val="100"/>
              </a:spcBef>
            </a:pPr>
            <a:r>
              <a:rPr b="1" spc="5" dirty="0"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calculate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interpret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major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return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measures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6610" y="498101"/>
            <a:ext cx="11816862" cy="2971583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"/>
              <a:tabLst>
                <a:tab pos="299720" algn="l"/>
              </a:tabLst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7940">
              <a:lnSpc>
                <a:spcPct val="150000"/>
              </a:lnSpc>
              <a:spcBef>
                <a:spcPts val="3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First,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periodic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income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through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dividends 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payments.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Second,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increase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decrease,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leading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gain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loss.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5"/>
              </a:spcBef>
            </a:pPr>
            <a:endParaRPr sz="12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  <a:spcBef>
                <a:spcPts val="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lang="en-US"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40" dirty="0">
                <a:solidFill>
                  <a:prstClr val="black"/>
                </a:solidFill>
                <a:latin typeface="Calibri"/>
                <a:cs typeface="Calibri"/>
              </a:rPr>
              <a:t>day,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week,</a:t>
            </a:r>
            <a:r>
              <a:rPr lang="en-US"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month,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5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years,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 period.              </a:t>
            </a:r>
            <a:r>
              <a:rPr lang="en-US" kern="100" baseline="-25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 </a:t>
            </a: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50000"/>
              </a:lnSpc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7569" y="4186526"/>
            <a:ext cx="11816862" cy="24720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3655" indent="-343535">
              <a:lnSpc>
                <a:spcPct val="150000"/>
              </a:lnSpc>
              <a:spcBef>
                <a:spcPts val="95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ease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illustration,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assumed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paid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dividend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was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received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before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our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reinvesting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for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remainder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960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be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longer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one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1205"/>
              </a:spcBef>
            </a:pP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4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computed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for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3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longer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than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one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year.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For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example,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you</a:t>
            </a:r>
            <a:r>
              <a:rPr sz="1600" spc="3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may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need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compute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three-year</a:t>
            </a:r>
            <a:r>
              <a:rPr sz="1600" spc="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from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returns.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In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case,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computed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compounding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returns:</a:t>
            </a:r>
            <a:r>
              <a:rPr sz="1600" spc="7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i="1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[(1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1)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×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2)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×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3)]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– </a:t>
            </a:r>
            <a:r>
              <a:rPr sz="1600" spc="-3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1,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where</a:t>
            </a:r>
            <a:r>
              <a:rPr sz="1600" spc="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1,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2,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3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returns.</a:t>
            </a:r>
            <a:endParaRPr sz="1600" dirty="0">
              <a:solidFill>
                <a:prstClr val="black"/>
              </a:solidFill>
              <a:highlight>
                <a:srgbClr val="00FFFF"/>
              </a:highlight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7862" y="3429000"/>
            <a:ext cx="1990725" cy="63817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E5BFBC0-2774-5E03-4386-E1E35712D8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3638" y="3429001"/>
            <a:ext cx="1556044" cy="63817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8629" y="163449"/>
            <a:ext cx="1078411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endParaRPr spc="-5" dirty="0">
              <a:solidFill>
                <a:srgbClr val="211E1F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6863" y="582668"/>
            <a:ext cx="11563642" cy="142603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b="1" i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average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easy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compute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known</a:t>
            </a:r>
            <a:r>
              <a:rPr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properties,</a:t>
            </a:r>
            <a:r>
              <a:rPr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deviation.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2000" spc="-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determine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dispersed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observations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around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mean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statistically</a:t>
            </a:r>
            <a:r>
              <a:rPr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2739" y="3506793"/>
            <a:ext cx="11746522" cy="142603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Geometric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beginning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same.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investment portfolio,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30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sz="20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even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cash flows</a:t>
            </a:r>
            <a:r>
              <a:rPr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into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out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portfolio,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base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changes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88772" y="2441510"/>
            <a:ext cx="3819525" cy="85725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52775" y="5405076"/>
            <a:ext cx="5886450" cy="533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F59137-43EF-0463-DE49-4D23DB6DD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53143"/>
            <a:ext cx="10515600" cy="5523820"/>
          </a:xfrm>
        </p:spPr>
        <p:txBody>
          <a:bodyPr/>
          <a:lstStyle/>
          <a:p>
            <a:pPr marL="0" indent="0">
              <a:spcBef>
                <a:spcPts val="935"/>
              </a:spcBef>
              <a:buNone/>
            </a:pPr>
            <a:r>
              <a:rPr lang="en-US" b="1" i="1" spc="-5" dirty="0">
                <a:solidFill>
                  <a:prstClr val="black"/>
                </a:solidFill>
                <a:latin typeface="Calibri"/>
                <a:cs typeface="Calibri"/>
              </a:rPr>
              <a:t>Annualized</a:t>
            </a:r>
            <a:r>
              <a:rPr lang="en-US" b="1" i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 algn="just">
              <a:lnSpc>
                <a:spcPct val="150000"/>
              </a:lnSpc>
              <a:spcBef>
                <a:spcPts val="740"/>
              </a:spcBef>
            </a:pPr>
            <a:r>
              <a:rPr lang="en-US" sz="20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annualize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shorter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year,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monthly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12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weekly </a:t>
            </a:r>
            <a:r>
              <a:rPr lang="en-US"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compounded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52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 a quarterly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4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times. Daily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times.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uncommon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days,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ratio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days.</a:t>
            </a:r>
          </a:p>
          <a:p>
            <a:pPr marL="12700" marR="5080">
              <a:spcBef>
                <a:spcPts val="740"/>
              </a:spcBef>
            </a:pPr>
            <a:endParaRPr lang="en-US" sz="28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67262" y="3526971"/>
            <a:ext cx="2657475" cy="101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80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5273" y="11683"/>
            <a:ext cx="11569960" cy="520412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9796" y="205273"/>
            <a:ext cx="10030407" cy="565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07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5600" y="784366"/>
            <a:ext cx="11480800" cy="5289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Other Major</a:t>
            </a:r>
            <a:r>
              <a:rPr b="1" spc="10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211E1F"/>
                </a:solidFill>
                <a:latin typeface="Calibri"/>
                <a:cs typeface="Calibri"/>
              </a:rPr>
              <a:t>Return</a:t>
            </a:r>
            <a:r>
              <a:rPr b="1" spc="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Measures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211E1F"/>
                </a:solidFill>
                <a:latin typeface="Calibri"/>
                <a:cs typeface="Calibri"/>
              </a:rPr>
              <a:t>and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their Applications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  <a:buFontTx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Gross</a:t>
            </a:r>
            <a:r>
              <a:rPr b="1" i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Net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5938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gross 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earned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by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manager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prior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deductions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expenses,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custodial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fees,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any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expenses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directly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generation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but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rather related 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administration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Pre-tax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After-tax</a:t>
            </a: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0985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discussed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previously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returns—that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adjustment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has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made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taxes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inflation.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general,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all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unless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otherwise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designated.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5080">
              <a:lnSpc>
                <a:spcPct val="150000"/>
              </a:lnSpc>
              <a:spcBef>
                <a:spcPts val="645"/>
              </a:spcBef>
              <a:tabLst>
                <a:tab pos="355600" algn="l"/>
                <a:tab pos="35623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consists of three components: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real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risk-free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postponing consumption 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), inflation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loss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purchasing power (π),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b="1"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premium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assuming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RP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8812" y="682194"/>
            <a:ext cx="12023188" cy="10819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sz="1600"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Individual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5"/>
              </a:spcBef>
            </a:pP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population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σ2,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know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),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population’s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distribution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(μ),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8812" y="2390012"/>
            <a:ext cx="12023188" cy="14769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finance,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analyzing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data,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rather</a:t>
            </a:r>
            <a:r>
              <a:rPr sz="1600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entire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population.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using 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R¯,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observations,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formula: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97159" y="7111"/>
            <a:ext cx="11299372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calculate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interpret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mean,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variance,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covariance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(or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correlation)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 </a:t>
            </a:r>
            <a:r>
              <a:rPr b="1" spc="-484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asset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returns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based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historical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data;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2181" y="1782920"/>
            <a:ext cx="2076450" cy="77152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3606" y="4480968"/>
            <a:ext cx="2105025" cy="76199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02188-B369-1106-FC09-72D1BB70A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216" y="365125"/>
            <a:ext cx="10952584" cy="3600385"/>
          </a:xfrm>
        </p:spPr>
        <p:txBody>
          <a:bodyPr>
            <a:normAutofit fontScale="90000"/>
          </a:bodyPr>
          <a:lstStyle/>
          <a:p>
            <a:pPr marL="12700" marR="0" lvl="0" indent="0" defTabSz="914400" rtl="0" eaLnBrk="1" fontAlgn="auto" latinLnBrk="0" hangingPunct="1">
              <a:lnSpc>
                <a:spcPct val="150000"/>
              </a:lnSpc>
              <a:spcBef>
                <a:spcPts val="100"/>
              </a:spcBef>
              <a:spcAft>
                <a:spcPts val="0"/>
              </a:spcAft>
              <a:tabLst/>
              <a:defRPr/>
            </a:pP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Correlation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0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Returns</a:t>
            </a:r>
            <a:r>
              <a:rPr kumimoji="0" lang="en-US" sz="20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0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Securities</a:t>
            </a:r>
            <a:b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measures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extent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over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time.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positive </a:t>
            </a:r>
            <a:r>
              <a:rPr kumimoji="0" lang="en-US" sz="2000" b="0" i="0" u="none" strike="noStrike" kern="1200" cap="none" spc="-39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(e.g., 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rates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of</a:t>
            </a:r>
            <a:r>
              <a:rPr kumimoji="0" lang="en-US" sz="20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return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stocks)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tend</a:t>
            </a:r>
            <a:r>
              <a:rPr kumimoji="0" lang="en-US" sz="20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together.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Negative covariance</a:t>
            </a:r>
            <a:r>
              <a:rPr kumimoji="0" lang="en-US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that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tend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in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opposite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directions.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zero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means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there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linear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relationship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between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the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variables.</a:t>
            </a: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endParaRPr lang="en-US" sz="2000" dirty="0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9796" y="3196910"/>
            <a:ext cx="3657600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980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0677" y="249428"/>
            <a:ext cx="12051323" cy="7126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standardized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dividing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8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product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securities.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standardized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co-movement</a:t>
            </a:r>
            <a:r>
              <a:rPr sz="1600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called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as: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0166" y="1908174"/>
            <a:ext cx="11057206" cy="37215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+1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proportional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55600" algn="just">
              <a:lnSpc>
                <a:spcPct val="150000"/>
              </a:lnSpc>
              <a:buFont typeface="Arial MT"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26034" indent="-355600" algn="just">
              <a:lnSpc>
                <a:spcPct val="150000"/>
              </a:lnSpc>
              <a:buFont typeface="Arial MT"/>
              <a:buChar char="•"/>
              <a:tabLst>
                <a:tab pos="3422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–1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5720" indent="-17463" algn="just">
              <a:lnSpc>
                <a:spcPct val="150000"/>
              </a:lnSpc>
              <a:spcBef>
                <a:spcPts val="5"/>
              </a:spcBef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opposite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directions.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38100" algn="just">
              <a:lnSpc>
                <a:spcPct val="150000"/>
              </a:lnSpc>
              <a:spcBef>
                <a:spcPts val="55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55600" algn="just">
              <a:lnSpc>
                <a:spcPct val="15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 coefficient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 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there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no linear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relationship between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stocks’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uncorrelated.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interpret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(or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covariance)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that,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tells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you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nothing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value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other.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1" y="1143001"/>
            <a:ext cx="1495425" cy="60007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0800" y="1143001"/>
            <a:ext cx="2286000" cy="5238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51692" y="937503"/>
            <a:ext cx="11840308" cy="30290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Positive correlation is measured from 0.1 to 1. Weak positive correlation being 0.1 to 0.3, moderate 0.3 to 0.5, and 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strong positive correlation from 0.5 to 1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Negative correlation is measured from -0.1 to -1. Weak negative correlation being -0.1 to -0.3, moderate -0.3 to -0.5, and 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strong negative correlation from -0.5 to -1</a:t>
            </a:r>
            <a:r>
              <a:rPr lang="en-US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US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8618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600200" y="152400"/>
            <a:ext cx="9067800" cy="6629400"/>
            <a:chOff x="76200" y="152400"/>
            <a:chExt cx="9067800" cy="6629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0" y="152400"/>
              <a:ext cx="8915400" cy="157162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" y="1724023"/>
              <a:ext cx="9067799" cy="50577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20943-A1C4-429F-A941-59E4E202D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323557"/>
            <a:ext cx="11830929" cy="641486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How to Calculate Expected Return of a portfolio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 calculate the expected return of a portfolio, the investor needs to know the expected return of each of the securities in their portfolio as well as the overall weight of each security in the portfolio. </a:t>
            </a:r>
          </a:p>
          <a:p>
            <a:pPr marL="0" indent="0">
              <a:buNone/>
            </a:pPr>
            <a:endParaRPr lang="en-US" dirty="0"/>
          </a:p>
          <a:p>
            <a:pPr marL="0" indent="0" algn="l">
              <a:buNone/>
            </a:pP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Expected return =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………… + (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</a:t>
            </a:r>
            <a:endParaRPr lang="en-US" b="0" i="0" dirty="0">
              <a:solidFill>
                <a:srgbClr val="212121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weight of each investment in the portfolio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rate of return of each investment in the portfolio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734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4295" y="0"/>
            <a:ext cx="624332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b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</a:br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Types of investors</a:t>
            </a:r>
            <a:endParaRPr sz="2000" b="1" spc="-5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0166" y="421895"/>
            <a:ext cx="10916529" cy="50847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58140" indent="-342900" algn="just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b="1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358140" indent="-342900" algn="just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b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simply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dislikes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(i.e.,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risk).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σ).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0005" indent="-342900" algn="just">
              <a:lnSpc>
                <a:spcPct val="150000"/>
              </a:lnSpc>
              <a:spcBef>
                <a:spcPts val="334"/>
              </a:spcBef>
              <a:buFont typeface="Arial MT"/>
              <a:buChar char="•"/>
              <a:tabLst>
                <a:tab pos="394970" algn="l"/>
                <a:tab pos="395605" algn="l"/>
              </a:tabLst>
            </a:pPr>
            <a:r>
              <a:rPr dirty="0">
                <a:solidFill>
                  <a:prstClr val="black"/>
                </a:solidFill>
                <a:latin typeface="Calibri"/>
              </a:rPr>
              <a:t>	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identical,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always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 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least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risk.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However,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select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despite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averse;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feels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extra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earn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adequate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additional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</a:p>
          <a:p>
            <a:pPr marL="355600" marR="250825" indent="-342900" algn="just">
              <a:lnSpc>
                <a:spcPct val="150000"/>
              </a:lnSpc>
              <a:spcBef>
                <a:spcPts val="33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risk-seeking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(risk-loving)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actually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choose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22605" indent="-342900" algn="just">
              <a:lnSpc>
                <a:spcPct val="150000"/>
              </a:lnSpc>
              <a:spcBef>
                <a:spcPts val="34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risk-neutral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preference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regarding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indifferent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such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78939" y="71054"/>
            <a:ext cx="7866380" cy="780415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marL="12700">
              <a:spcBef>
                <a:spcPts val="91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calculate</a:t>
            </a:r>
            <a:r>
              <a:rPr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interpret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portfolio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standard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deviation</a:t>
            </a:r>
            <a:r>
              <a:rPr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;</a:t>
            </a:r>
            <a:endParaRPr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395605" indent="-287020">
              <a:spcBef>
                <a:spcPts val="810"/>
              </a:spcBef>
              <a:buFont typeface="Arial MT"/>
              <a:buChar char="•"/>
              <a:tabLst>
                <a:tab pos="395605" algn="l"/>
                <a:tab pos="3962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variance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calculated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474" y="1618311"/>
            <a:ext cx="1160584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/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2.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equal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(1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− </a:t>
            </a:r>
            <a:r>
              <a:rPr i="1" spc="-10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1).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marR="4826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Substituting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Cov12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formula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returns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assets,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have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following: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9475" y="914400"/>
            <a:ext cx="4819650" cy="4572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3562" y="3505200"/>
            <a:ext cx="5200649" cy="4762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71088" y="4343401"/>
            <a:ext cx="5257800" cy="8477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7338" y="304800"/>
            <a:ext cx="9077325" cy="54864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745" y="242774"/>
            <a:ext cx="11648049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Describe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effect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on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portfolio’s</a:t>
            </a:r>
            <a:r>
              <a:rPr b="1" spc="-2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risk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of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investing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in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assets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that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are</a:t>
            </a:r>
          </a:p>
          <a:p>
            <a:pPr marL="12700"/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less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than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perfectly correlated.</a:t>
            </a:r>
            <a:br>
              <a:rPr lang="en-US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</a:br>
            <a:endParaRPr b="1" spc="-5" dirty="0">
              <a:solidFill>
                <a:schemeClr val="tx2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4745" y="935481"/>
            <a:ext cx="11929403" cy="11458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correlated,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square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root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returns)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equal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to: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-63306" y="3111886"/>
            <a:ext cx="12084148" cy="1267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80645" indent="-342900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Focusing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greatest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results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+1.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1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zero,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entire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equation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6330" y="2461163"/>
            <a:ext cx="8524875" cy="5048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0" y="1021829"/>
            <a:ext cx="12084148" cy="3447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3558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 term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becomes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further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(diversification)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>
              <a:lnSpc>
                <a:spcPct val="150000"/>
              </a:lnSpc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benefit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combining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portfolio.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327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were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eliminated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altogether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specific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weights.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Adding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low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decreased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weighted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determinant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 weights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constant.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5034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6948" y="0"/>
            <a:ext cx="11844997" cy="678179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26609" y="104648"/>
            <a:ext cx="12065391" cy="49417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c.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 systematic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nonsystematic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risk,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including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why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investor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should not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expect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to</a:t>
            </a:r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/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receive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additional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return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for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bearing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nonsystematic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risk;</a:t>
            </a:r>
            <a:endParaRPr lang="en-US" b="1" spc="-5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/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spcBef>
                <a:spcPts val="844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endParaRPr lang="en-US" b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spcBef>
                <a:spcPts val="844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05104">
              <a:lnSpc>
                <a:spcPct val="150000"/>
              </a:lnSpc>
              <a:spcBef>
                <a:spcPts val="600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also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affects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entire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economy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contrast,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pertains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single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company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industry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also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company-specific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industry-specific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idiosyncratic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05104">
              <a:lnSpc>
                <a:spcPct val="150000"/>
              </a:lnSpc>
              <a:spcBef>
                <a:spcPts val="60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483360" algn="ctr">
              <a:lnSpc>
                <a:spcPct val="150000"/>
              </a:lnSpc>
            </a:pPr>
            <a:r>
              <a:rPr b="1" spc="-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Total</a:t>
            </a:r>
            <a:r>
              <a:rPr b="1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variance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=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Systematic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variance +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variance</a:t>
            </a:r>
            <a:endParaRPr lang="en-US" b="1" spc="-5" dirty="0">
              <a:solidFill>
                <a:prstClr val="black"/>
              </a:solidFill>
              <a:highlight>
                <a:srgbClr val="00FFFF"/>
              </a:highlight>
              <a:latin typeface="Calibri"/>
              <a:cs typeface="Calibri"/>
            </a:endParaRPr>
          </a:p>
          <a:p>
            <a:pPr marL="1483360">
              <a:lnSpc>
                <a:spcPct val="150000"/>
              </a:lnSpc>
            </a:pPr>
            <a:endParaRPr dirty="0">
              <a:solidFill>
                <a:prstClr val="black"/>
              </a:solidFill>
              <a:highlight>
                <a:srgbClr val="FFFF00"/>
              </a:highlight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otal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(as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measured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total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+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unsystematic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04471-9E1F-789C-CB9C-312D832F2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35902"/>
            <a:ext cx="10515600" cy="5841061"/>
          </a:xfrm>
        </p:spPr>
        <p:txBody>
          <a:bodyPr>
            <a:normAutofit/>
          </a:bodyPr>
          <a:lstStyle/>
          <a:p>
            <a:pPr marL="0" marR="215265" indent="0" algn="just">
              <a:lnSpc>
                <a:spcPct val="150000"/>
              </a:lnSpc>
              <a:buNone/>
            </a:pP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b="1" spc="-10" dirty="0">
                <a:solidFill>
                  <a:prstClr val="black"/>
                </a:solidFill>
                <a:latin typeface="Calibri"/>
                <a:cs typeface="Calibri"/>
              </a:rPr>
              <a:t>priced</a:t>
            </a:r>
            <a:r>
              <a:rPr lang="en-US" sz="20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compensated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holding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based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only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investment’s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receive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accepting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nonsystematic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Therefore,</a:t>
            </a:r>
            <a:r>
              <a:rPr lang="en-US" sz="2000" spc="6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it is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 </a:t>
            </a:r>
            <a:r>
              <a:rPr lang="en-US"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well-diversified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portfolios.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important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conclusion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capital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market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theory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equilibrium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security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returns</a:t>
            </a:r>
            <a:r>
              <a:rPr lang="en-US" sz="2000" u="heavy" spc="6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depend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 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stock’s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risk,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not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total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measured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lang="en-US" sz="2000" u="heavy" spc="7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standard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deviation.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139" y="4012502"/>
            <a:ext cx="10874326" cy="216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0859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4746" y="179324"/>
            <a:ext cx="11887200" cy="54534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return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generating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models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their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uses</a:t>
            </a:r>
            <a:r>
              <a:rPr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;</a:t>
            </a:r>
            <a:endParaRPr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1390"/>
              </a:spcBef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720"/>
              </a:spcBef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security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certain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parameters.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relevant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return-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generating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level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lang="en-US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7874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multi-factor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allows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 variable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considered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estimating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 be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built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kinds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macroeconomic,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fundamental,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27965" algn="just">
              <a:lnSpc>
                <a:spcPct val="150000"/>
              </a:lnSpc>
              <a:spcBef>
                <a:spcPts val="10"/>
              </a:spcBef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 factor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use economic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security returns.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may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include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economic growth,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interest rate,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inflation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rate, productivity,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employment,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consumer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confidence.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Three-Factor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Four-Factor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Like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Fama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French.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941069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400" y="757822"/>
            <a:ext cx="11887200" cy="27398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89255" algn="just">
              <a:lnSpc>
                <a:spcPct val="150000"/>
              </a:lnSpc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 Single-Index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simplest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form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 a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return-generating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 is a single-factor linear </a:t>
            </a:r>
            <a:r>
              <a:rPr lang="en-US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model, in which only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one factor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considered.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most common implementation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 a single-index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which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uses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factor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form: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027113" algn="ctr">
              <a:lnSpc>
                <a:spcPct val="150000"/>
              </a:lnSpc>
            </a:pP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lang="en-US" i="1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β</a:t>
            </a:r>
            <a:r>
              <a:rPr lang="en-US" i="1" spc="-5" dirty="0" err="1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].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941069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756740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31674" y="227660"/>
            <a:ext cx="3097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en-US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alculate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interpret beta;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6610" y="527380"/>
            <a:ext cx="11957538" cy="173162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endParaRPr lang="en-US" sz="1600" b="1" i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Calculation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Interpretation</a:t>
            </a:r>
            <a:r>
              <a:rPr sz="20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depends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between</a:t>
            </a:r>
            <a:r>
              <a:rPr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 the</a:t>
            </a:r>
            <a:r>
              <a:rPr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can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arrive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z="2000"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2000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10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defined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equation.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6610" y="2234946"/>
            <a:ext cx="11957538" cy="24130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shown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equation, </a:t>
            </a:r>
            <a:r>
              <a:rPr sz="2000" b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sensitive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asset’s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 a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whole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50568" y="2393114"/>
            <a:ext cx="4020412" cy="6953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34462" y="172881"/>
            <a:ext cx="11957538" cy="55044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50000"/>
              </a:lnSpc>
              <a:spcBef>
                <a:spcPts val="30"/>
              </a:spcBef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 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shows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generally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is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opposite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of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same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market,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lang="en-US" sz="2000" u="heavy" spc="4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 asset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opposite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risk-free</a:t>
            </a:r>
            <a:r>
              <a:rPr lang="en-US" sz="2000" u="heavy" spc="3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because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covariance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lang="en-US" sz="2000" u="heavy" spc="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has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 </a:t>
            </a:r>
            <a:r>
              <a:rPr lang="en-US"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movements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market’s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calculated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substituting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lang="en-US" sz="2000" i="1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</a:t>
            </a:r>
            <a:r>
              <a:rPr lang="en-US" sz="2000" i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lang="en-US" sz="2000" i="1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</a:t>
            </a:r>
            <a:r>
              <a:rPr lang="en-US" sz="2000" i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numerator.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Also,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any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itself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15570">
              <a:lnSpc>
                <a:spcPct val="150000"/>
              </a:lnSpc>
            </a:pP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shown,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captures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lang="en-US" sz="20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portion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cannot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eliminated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diversification.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variances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correlations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required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calculation </a:t>
            </a:r>
            <a:r>
              <a:rPr lang="en-US"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usually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based on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33330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7785" y="152401"/>
            <a:ext cx="8721969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40677" y="104648"/>
            <a:ext cx="11901268" cy="63859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50000"/>
              </a:lnSpc>
              <a:spcBef>
                <a:spcPts val="95"/>
              </a:spcBef>
            </a:pP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 the</a:t>
            </a:r>
            <a:r>
              <a:rPr sz="1600"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capital</a:t>
            </a:r>
            <a:r>
              <a:rPr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asset</a:t>
            </a:r>
            <a:r>
              <a:rPr sz="1600"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pricing model</a:t>
            </a:r>
            <a:r>
              <a:rPr sz="1600"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(CAPM),</a:t>
            </a:r>
            <a:r>
              <a:rPr sz="1600"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including</a:t>
            </a:r>
            <a:r>
              <a:rPr sz="1600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its</a:t>
            </a:r>
            <a:r>
              <a:rPr sz="1600"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assumptions</a:t>
            </a:r>
            <a:endParaRPr lang="en-US" sz="1600" b="1" spc="-5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6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most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significant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innovations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portfolio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theory.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simple,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powerful;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intuitive,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profound.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linear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return–beta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relationship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precisely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determines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9050" algn="ctr">
              <a:lnSpc>
                <a:spcPct val="150000"/>
              </a:lnSpc>
            </a:pP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1400" i="1" spc="-1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+ 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β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m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–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]</a:t>
            </a:r>
          </a:p>
          <a:p>
            <a:pPr marL="12700">
              <a:lnSpc>
                <a:spcPct val="150000"/>
              </a:lnSpc>
              <a:spcBef>
                <a:spcPts val="990"/>
              </a:spcBef>
            </a:pP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Assumptions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 the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44805" indent="-332740">
              <a:lnSpc>
                <a:spcPct val="150000"/>
              </a:lnSpc>
              <a:spcBef>
                <a:spcPts val="720"/>
              </a:spcBef>
              <a:buFont typeface="Wingdings"/>
              <a:buChar char=""/>
              <a:tabLst>
                <a:tab pos="344805" algn="l"/>
                <a:tab pos="34544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risk-averse,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utility-maximizing,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sz="16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individuals.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4986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aversion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utility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maximization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accepted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reflecting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realistic view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world.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Yet,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rationality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among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questioned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allow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personal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biases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experiences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disrupt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decision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making,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resulting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 suboptimal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frictionless,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including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b="1" i="1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taxes.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0033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frictionless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restrictions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short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selling.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also assume 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borrowing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lending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risk-free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rate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possible.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9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plan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CAPM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single-period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decisions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basis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one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8812" y="175641"/>
            <a:ext cx="34950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indent="-287020">
              <a:spcBef>
                <a:spcPts val="9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b="1" i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infinitely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divisible.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8812" y="413970"/>
            <a:ext cx="12143415" cy="800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spc="-5" dirty="0"/>
              <a:t>This</a:t>
            </a:r>
            <a:r>
              <a:rPr dirty="0"/>
              <a:t> </a:t>
            </a:r>
            <a:r>
              <a:rPr spc="-5" dirty="0"/>
              <a:t>assumption</a:t>
            </a:r>
            <a:r>
              <a:rPr dirty="0"/>
              <a:t> </a:t>
            </a:r>
            <a:r>
              <a:rPr spc="-5" dirty="0"/>
              <a:t>implies</a:t>
            </a:r>
            <a:r>
              <a:rPr spc="15" dirty="0"/>
              <a:t> </a:t>
            </a:r>
            <a:r>
              <a:rPr spc="-5" dirty="0"/>
              <a:t>that</a:t>
            </a:r>
            <a:r>
              <a:rPr spc="5" dirty="0"/>
              <a:t> </a:t>
            </a:r>
            <a:r>
              <a:rPr dirty="0"/>
              <a:t>an</a:t>
            </a:r>
            <a:r>
              <a:rPr spc="10" dirty="0"/>
              <a:t> </a:t>
            </a:r>
            <a:r>
              <a:rPr spc="-5" dirty="0"/>
              <a:t>individual</a:t>
            </a:r>
            <a:r>
              <a:rPr spc="20" dirty="0"/>
              <a:t> </a:t>
            </a:r>
            <a:r>
              <a:rPr spc="-10" dirty="0"/>
              <a:t>can</a:t>
            </a:r>
            <a:r>
              <a:rPr dirty="0"/>
              <a:t> </a:t>
            </a:r>
            <a:r>
              <a:rPr spc="-10" dirty="0"/>
              <a:t>invest</a:t>
            </a:r>
            <a:r>
              <a:rPr spc="5" dirty="0"/>
              <a:t> </a:t>
            </a:r>
            <a:r>
              <a:rPr dirty="0"/>
              <a:t>as</a:t>
            </a:r>
            <a:r>
              <a:rPr spc="-15" dirty="0"/>
              <a:t> little</a:t>
            </a:r>
            <a:r>
              <a:rPr spc="30" dirty="0"/>
              <a:t> </a:t>
            </a:r>
            <a:r>
              <a:rPr spc="-5" dirty="0"/>
              <a:t>or</a:t>
            </a:r>
            <a:r>
              <a:rPr spc="-10" dirty="0"/>
              <a:t> </a:t>
            </a:r>
            <a:r>
              <a:rPr dirty="0"/>
              <a:t>as</a:t>
            </a:r>
            <a:r>
              <a:rPr spc="5" dirty="0"/>
              <a:t> </a:t>
            </a:r>
            <a:r>
              <a:rPr dirty="0"/>
              <a:t>much</a:t>
            </a:r>
            <a:r>
              <a:rPr spc="10" dirty="0"/>
              <a:t> </a:t>
            </a:r>
            <a:r>
              <a:rPr dirty="0"/>
              <a:t>as</a:t>
            </a:r>
            <a:r>
              <a:rPr spc="-5" dirty="0"/>
              <a:t> he</a:t>
            </a:r>
            <a:r>
              <a:rPr spc="10" dirty="0"/>
              <a:t> </a:t>
            </a:r>
            <a:r>
              <a:rPr spc="-5" dirty="0"/>
              <a:t>or</a:t>
            </a:r>
            <a:r>
              <a:rPr spc="5" dirty="0"/>
              <a:t> </a:t>
            </a:r>
            <a:r>
              <a:rPr spc="-5" dirty="0"/>
              <a:t>she</a:t>
            </a:r>
          </a:p>
          <a:p>
            <a:pPr marL="12700">
              <a:lnSpc>
                <a:spcPct val="150000"/>
              </a:lnSpc>
            </a:pPr>
            <a:r>
              <a:rPr spc="-5" dirty="0"/>
              <a:t>wishes</a:t>
            </a:r>
            <a:r>
              <a:rPr spc="-15" dirty="0"/>
              <a:t> </a:t>
            </a:r>
            <a:r>
              <a:rPr dirty="0"/>
              <a:t>in</a:t>
            </a:r>
            <a:r>
              <a:rPr spc="-5" dirty="0"/>
              <a:t> </a:t>
            </a:r>
            <a:r>
              <a:rPr dirty="0"/>
              <a:t>an</a:t>
            </a:r>
            <a:r>
              <a:rPr spc="-15" dirty="0"/>
              <a:t> </a:t>
            </a:r>
            <a:r>
              <a:rPr spc="-5" dirty="0"/>
              <a:t>asset.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68812" y="1554671"/>
            <a:ext cx="11915336" cy="270394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50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takers.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many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large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enough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influence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prices.</a:t>
            </a:r>
            <a:endParaRPr lang="en-US" sz="1600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395"/>
              </a:spcBef>
              <a:buFont typeface="Wingdings"/>
              <a:buChar char=""/>
              <a:tabLst>
                <a:tab pos="299720" algn="l"/>
              </a:tabLst>
            </a:pPr>
            <a:r>
              <a:rPr lang="en-US"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homogeneous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expectations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or beliefs.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7170">
              <a:lnSpc>
                <a:spcPct val="150000"/>
              </a:lnSpc>
            </a:pP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assumption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analyze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using 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probability </a:t>
            </a:r>
            <a:r>
              <a:rPr lang="en-US"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distributions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inputs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future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flows.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addition,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that they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rational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individuals,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arrive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valuations.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3481303" y="0"/>
            <a:ext cx="3236738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endParaRPr lang="en-US" sz="2000" b="1" i="1" spc="-1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12700">
              <a:spcBef>
                <a:spcPts val="100"/>
              </a:spcBef>
            </a:pPr>
            <a:endParaRPr lang="en-US" sz="2000" b="1" i="1" spc="-1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12700">
              <a:spcBef>
                <a:spcPts val="100"/>
              </a:spcBef>
            </a:pPr>
            <a:r>
              <a:rPr lang="en-US"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Calculate P</a:t>
            </a:r>
            <a:r>
              <a:rPr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ortfolio</a:t>
            </a:r>
            <a:r>
              <a:rPr sz="2000" b="1" i="1" spc="-5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Beta</a:t>
            </a:r>
            <a:endParaRPr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0547" y="1360715"/>
            <a:ext cx="10879493" cy="118654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20772"/>
            <a:ext cx="12046857" cy="484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9339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0" y="0"/>
            <a:ext cx="12084148" cy="5046253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821814" algn="ctr">
              <a:lnSpc>
                <a:spcPct val="150000"/>
              </a:lnSpc>
              <a:spcBef>
                <a:spcPts val="965"/>
              </a:spcBef>
            </a:pP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Describe</a:t>
            </a:r>
            <a:r>
              <a:rPr sz="2400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 efficiency</a:t>
            </a:r>
            <a:endParaRPr sz="24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5910" marR="346075" indent="-283845" algn="just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296545" algn="l"/>
              </a:tabLst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46075" indent="-283845" algn="just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informationally efficient capital 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one in which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fully, quickly, and rationally reflects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b="1" spc="4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available 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security.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statistical concept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 algn="just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academic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might say,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“Given all available information,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unbiased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values,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so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just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equilibrium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return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necessary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 for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(uncertainty)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regarding its future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cash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flows.”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2827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concept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often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intuitively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“You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can’t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market.”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should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passive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buying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broad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index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it) because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underperform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due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costs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fees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18DC43-1A37-77F9-BE7C-AB88BBB9898D}"/>
              </a:ext>
            </a:extLst>
          </p:cNvPr>
          <p:cNvSpPr txBox="1"/>
          <p:nvPr/>
        </p:nvSpPr>
        <p:spPr>
          <a:xfrm>
            <a:off x="385665" y="1061187"/>
            <a:ext cx="11420670" cy="2126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95910" marR="76835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that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active investment </a:t>
            </a:r>
            <a:r>
              <a:rPr lang="en-US" b="1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positive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risk-adjusted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51765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method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measuring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market’s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determine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lang="en-US"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takes 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 activity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to cause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reflected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(i.e., the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lag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disseminated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time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reflect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implications of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information)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272264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96949" y="1"/>
            <a:ext cx="11887200" cy="6254917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1743710">
              <a:lnSpc>
                <a:spcPct val="150000"/>
              </a:lnSpc>
              <a:spcBef>
                <a:spcPts val="119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Distinguish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between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value and intrinsic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value</a:t>
            </a:r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5910" marR="53340" indent="-283845" algn="just">
              <a:lnSpc>
                <a:spcPct val="150000"/>
              </a:lnSpc>
              <a:spcBef>
                <a:spcPts val="1270"/>
              </a:spcBef>
              <a:buFont typeface="Arial MT"/>
              <a:buChar char="•"/>
              <a:tabLst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its current price.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fundamental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full</a:t>
            </a:r>
            <a:r>
              <a:rPr b="1" spc="3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knowledge</a:t>
            </a:r>
            <a:r>
              <a:rPr b="1" spc="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asset’s characteristics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willingly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pay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  <a:buFont typeface="Arial MT"/>
              <a:buChar char="•"/>
            </a:pP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25120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example,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bond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 fully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know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understand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bond’s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coupon,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maturity,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default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liquidity,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characteristics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</a:p>
          <a:p>
            <a:pPr>
              <a:lnSpc>
                <a:spcPct val="150000"/>
              </a:lnSpc>
              <a:spcBef>
                <a:spcPts val="1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26034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 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highly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expect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reflect intrinsic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completely 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managers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will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buy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think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market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they think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 are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values</a:t>
            </a:r>
          </a:p>
          <a:p>
            <a:pPr>
              <a:lnSpc>
                <a:spcPct val="150000"/>
              </a:lnSpc>
              <a:spcBef>
                <a:spcPts val="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cannot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certainty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differing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6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complex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difficult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 is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intrinsic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Furthermore, intrinsic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constantly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changing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new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(unexpected) 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becomes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26609" y="0"/>
            <a:ext cx="11943471" cy="4811574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347980" algn="ctr">
              <a:lnSpc>
                <a:spcPct val="150000"/>
              </a:lnSpc>
              <a:spcBef>
                <a:spcPts val="1075"/>
              </a:spcBef>
            </a:pP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Explain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factors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that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affect 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a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market’s</a:t>
            </a:r>
            <a:r>
              <a:rPr sz="2400"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efficiency</a:t>
            </a:r>
            <a:endParaRPr sz="24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neither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completely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inefficient.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degree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varies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countries,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types.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following 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factors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affect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degree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 efficiency</a:t>
            </a:r>
            <a:endParaRPr lang="en-US" b="1" u="heavy" spc="-5" dirty="0">
              <a:solidFill>
                <a:prstClr val="black"/>
              </a:solidFill>
              <a:uFill>
                <a:solidFill>
                  <a:srgbClr val="000000"/>
                </a:solidFill>
              </a:u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469900" marR="474345" lvl="1" indent="-229235">
              <a:lnSpc>
                <a:spcPct val="150000"/>
              </a:lnSpc>
              <a:spcBef>
                <a:spcPts val="5"/>
              </a:spcBef>
              <a:buFont typeface="Arial MT"/>
              <a:buAutoNum type="arabicPeriod"/>
              <a:tabLst>
                <a:tab pos="470534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Number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participants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larger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number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investors,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analysts,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who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market,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429259" lvl="2" indent="-228600" algn="just">
              <a:lnSpc>
                <a:spcPct val="150000"/>
              </a:lnSpc>
              <a:buFont typeface="Symbol"/>
              <a:buChar char=""/>
              <a:tabLst>
                <a:tab pos="7524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number of participants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can vary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through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time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 countries. For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example,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some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countries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prevent foreigners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trading in their markets,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reducing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endParaRPr lang="en-US" b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429259" lvl="2" algn="just">
              <a:lnSpc>
                <a:spcPct val="150000"/>
              </a:lnSpc>
              <a:tabLst>
                <a:tab pos="7524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8B04A9-F5EF-89B9-0AA4-791B4B479B2C}"/>
              </a:ext>
            </a:extLst>
          </p:cNvPr>
          <p:cNvSpPr txBox="1"/>
          <p:nvPr/>
        </p:nvSpPr>
        <p:spPr>
          <a:xfrm>
            <a:off x="111967" y="656126"/>
            <a:ext cx="11448661" cy="5571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40665" marR="374015" lvl="1">
              <a:lnSpc>
                <a:spcPct val="150000"/>
              </a:lnSpc>
              <a:tabLst>
                <a:tab pos="470534" algn="l"/>
              </a:tabLst>
            </a:pPr>
            <a:r>
              <a:rPr lang="en-US"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2. Availability</a:t>
            </a:r>
            <a:r>
              <a:rPr lang="en-US"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 more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large, developed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New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York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Exchange,</a:t>
            </a:r>
            <a:r>
              <a:rPr lang="en-US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plentiful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lang="en-US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quite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lvl="2" indent="-229235">
              <a:lnSpc>
                <a:spcPct val="150000"/>
              </a:lnSpc>
              <a:spcBef>
                <a:spcPts val="975"/>
              </a:spcBef>
              <a:buFont typeface="Symbol"/>
              <a:buChar char=""/>
              <a:tabLst>
                <a:tab pos="752475" algn="l"/>
              </a:tabLst>
            </a:pP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emerging markets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availability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information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consequently,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>
              <a:lnSpc>
                <a:spcPct val="150000"/>
              </a:lnSpc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relatively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less efficient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55"/>
              </a:spcBef>
            </a:pP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391160" lvl="2" indent="-228600">
              <a:lnSpc>
                <a:spcPct val="150000"/>
              </a:lnSpc>
              <a:buFont typeface="Symbol"/>
              <a:buChar char=""/>
              <a:tabLst>
                <a:tab pos="803275" algn="l"/>
                <a:tab pos="804545" algn="l"/>
              </a:tabLst>
            </a:pPr>
            <a:r>
              <a:rPr lang="en-US" dirty="0">
                <a:solidFill>
                  <a:prstClr val="black"/>
                </a:solidFill>
                <a:latin typeface="Calibri"/>
              </a:rPr>
              <a:t>	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Some assets,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bonds,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currencies,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swaps,</a:t>
            </a:r>
            <a:r>
              <a:rPr lang="en-US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forwards,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mortgages,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money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trade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 over-the-counter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(OTC)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markets, may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have less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</a:p>
          <a:p>
            <a:pPr marL="523240" marR="198755" indent="-228600">
              <a:lnSpc>
                <a:spcPct val="150000"/>
              </a:lnSpc>
              <a:spcBef>
                <a:spcPts val="225"/>
              </a:spcBef>
              <a:buFont typeface="Symbol"/>
              <a:buChar char=""/>
              <a:tabLst>
                <a:tab pos="52387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Access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should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not favor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party over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another.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Therefore,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regulations such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U.S.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Exchange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Commission’s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Regulation </a:t>
            </a:r>
            <a:r>
              <a:rPr lang="en-US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FD (fair disclosure)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require that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firms disclose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same 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 the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public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they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disclose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analysts</a:t>
            </a:r>
          </a:p>
          <a:p>
            <a:pPr marL="523240" marR="444500" indent="-228600">
              <a:lnSpc>
                <a:spcPct val="150000"/>
              </a:lnSpc>
              <a:spcBef>
                <a:spcPts val="5"/>
              </a:spcBef>
              <a:buFont typeface="Symbol"/>
              <a:buChar char=""/>
              <a:tabLst>
                <a:tab pos="523875" algn="l"/>
              </a:tabLst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material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inside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about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firm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prohibited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lang="en-US"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that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391160" lvl="2">
              <a:lnSpc>
                <a:spcPct val="150000"/>
              </a:lnSpc>
              <a:tabLst>
                <a:tab pos="803275" algn="l"/>
                <a:tab pos="804545" algn="l"/>
              </a:tabLst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19298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12542" y="113793"/>
            <a:ext cx="11943470" cy="4614084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>
              <a:lnSpc>
                <a:spcPct val="150000"/>
              </a:lnSpc>
              <a:spcBef>
                <a:spcPts val="25"/>
              </a:spcBef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356235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Impediments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Arbitrage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buying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simultaneously 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another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buying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assets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continue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until the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prices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Impediments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arbitrage,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such 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high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lack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information, will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limit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arbitrage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activity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allow some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inefficiencies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mispricing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assets)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persist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276860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Transaction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costs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analysis,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potential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profi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misvalued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prices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accepted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 markets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 if,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after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costs, there are no risk-adjusted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returns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based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publicly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 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12872" y="205274"/>
            <a:ext cx="7367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800" i="1" u="none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Contrast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weak-form,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semi-strong-form,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and</a:t>
            </a:r>
            <a:r>
              <a:rPr sz="1800" u="none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strong-form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</a:t>
            </a:r>
            <a:r>
              <a:rPr sz="1800" u="none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efficiency</a:t>
            </a:r>
            <a:endParaRPr sz="18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1975" y="759753"/>
            <a:ext cx="11648049" cy="460728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285750" algn="just">
              <a:lnSpc>
                <a:spcPct val="150000"/>
              </a:lnSpc>
              <a:spcBef>
                <a:spcPts val="225"/>
              </a:spcBef>
              <a:tabLst>
                <a:tab pos="294005" algn="l"/>
                <a:tab pos="294640" algn="l"/>
              </a:tabLst>
            </a:pPr>
            <a:r>
              <a:rPr spc="-5" dirty="0">
                <a:latin typeface="Calibri"/>
                <a:cs typeface="Calibri"/>
              </a:rPr>
              <a:t>Professor Eugene</a:t>
            </a:r>
            <a:r>
              <a:rPr dirty="0">
                <a:latin typeface="Calibri"/>
                <a:cs typeface="Calibri"/>
              </a:rPr>
              <a:t> Fama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originally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developed</a:t>
            </a:r>
            <a:r>
              <a:rPr dirty="0">
                <a:latin typeface="Calibri"/>
                <a:cs typeface="Calibri"/>
              </a:rPr>
              <a:t> the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concept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dirty="0">
                <a:latin typeface="Calibri"/>
                <a:cs typeface="Calibri"/>
              </a:rPr>
              <a:t>market </a:t>
            </a:r>
            <a:r>
              <a:rPr spc="-5" dirty="0">
                <a:latin typeface="Calibri"/>
                <a:cs typeface="Calibri"/>
              </a:rPr>
              <a:t>efficiency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and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identified</a:t>
            </a:r>
            <a:r>
              <a:rPr b="1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three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forms </a:t>
            </a:r>
            <a:r>
              <a:rPr b="1" dirty="0">
                <a:latin typeface="Calibri"/>
                <a:cs typeface="Calibri"/>
              </a:rPr>
              <a:t>of</a:t>
            </a:r>
            <a:r>
              <a:rPr b="1"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market </a:t>
            </a:r>
            <a:r>
              <a:rPr b="1" dirty="0">
                <a:latin typeface="Calibri"/>
                <a:cs typeface="Calibri"/>
              </a:rPr>
              <a:t>efficiency</a:t>
            </a:r>
            <a:r>
              <a:rPr dirty="0">
                <a:latin typeface="Calibri"/>
                <a:cs typeface="Calibri"/>
              </a:rPr>
              <a:t>.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The difference</a:t>
            </a:r>
            <a:r>
              <a:rPr dirty="0">
                <a:latin typeface="Calibri"/>
                <a:cs typeface="Calibri"/>
              </a:rPr>
              <a:t> among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them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is that </a:t>
            </a:r>
            <a:r>
              <a:rPr spc="-5" dirty="0">
                <a:latin typeface="Calibri"/>
                <a:cs typeface="Calibri"/>
              </a:rPr>
              <a:t>each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based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different</a:t>
            </a:r>
            <a:r>
              <a:rPr dirty="0">
                <a:latin typeface="Calibri"/>
                <a:cs typeface="Calibri"/>
              </a:rPr>
              <a:t> set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spc="-10" dirty="0">
                <a:latin typeface="Calibri"/>
                <a:cs typeface="Calibri"/>
              </a:rPr>
              <a:t>information</a:t>
            </a:r>
            <a:endParaRPr dirty="0">
              <a:latin typeface="Calibri"/>
              <a:cs typeface="Calibri"/>
            </a:endParaRPr>
          </a:p>
          <a:p>
            <a:pPr algn="just">
              <a:lnSpc>
                <a:spcPct val="150000"/>
              </a:lnSpc>
              <a:spcBef>
                <a:spcPts val="10"/>
              </a:spcBef>
            </a:pPr>
            <a:endParaRPr sz="2050" dirty="0">
              <a:latin typeface="Calibri"/>
              <a:cs typeface="Calibri"/>
            </a:endParaRP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 assumptions about how much information is reﬂected in prices give rise to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types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eﬃciency.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reﬂect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all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knowledge,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including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current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publicly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private</a:t>
            </a:r>
            <a:r>
              <a:rPr lang="en-US" spc="-6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information,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strong-form</a:t>
            </a:r>
            <a:r>
              <a:rPr lang="en-US" b="1" spc="-55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eﬃcient</a:t>
            </a:r>
            <a:r>
              <a:rPr lang="en-US" b="1" spc="-20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market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 such an eﬃcient market, even corporate oﬃcers and other insiders cannot earn above-average,</a:t>
            </a:r>
            <a:r>
              <a:rPr lang="en-US" spc="-2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risk-adjusted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buying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selling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stock.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Even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detailed,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exclusive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 reﬂected in current stock prices according to the strong-form hypothesis. Few markets can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pass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strong-form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insiders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others. As discussed in the previous chapter, that is a reason why U.S. laws prohibit insider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trading,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important,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nonpublic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25083" y="104648"/>
            <a:ext cx="11605846" cy="2472921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semi-strong-form eﬃcient market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all public information, both past and current, is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reﬂected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asset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prices.</a:t>
            </a:r>
            <a:r>
              <a:rPr lang="en-US" sz="1800" spc="-4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U.S.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appears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fairly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example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</a:t>
            </a:r>
            <a:r>
              <a:rPr lang="en-US" sz="1800" spc="-2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strong-form eﬃcient market. News about the economy or individual companies appears to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produce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quick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changes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subsequent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trends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reversals.</a:t>
            </a:r>
          </a:p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weak-form eﬃcient market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a market in which prices reﬂect all past market information, such as past prices, price trends, and trading volume. 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012033F-6D87-4E42-B5BD-94C201135F95}"/>
</file>

<file path=customXml/itemProps2.xml><?xml version="1.0" encoding="utf-8"?>
<ds:datastoreItem xmlns:ds="http://schemas.openxmlformats.org/officeDocument/2006/customXml" ds:itemID="{E39392E7-3BDE-43F8-AE0D-6A7EB927FCC5}"/>
</file>

<file path=customXml/itemProps3.xml><?xml version="1.0" encoding="utf-8"?>
<ds:datastoreItem xmlns:ds="http://schemas.openxmlformats.org/officeDocument/2006/customXml" ds:itemID="{DE08BE38-4DC4-43BC-BC52-52672DE74704}"/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3774</Words>
  <Application>Microsoft Office PowerPoint</Application>
  <PresentationFormat>Widescreen</PresentationFormat>
  <Paragraphs>191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40</vt:i4>
      </vt:variant>
    </vt:vector>
  </HeadingPairs>
  <TitlesOfParts>
    <vt:vector size="59" baseType="lpstr">
      <vt:lpstr>-apple-system</vt:lpstr>
      <vt:lpstr>Aptos</vt:lpstr>
      <vt:lpstr>Aptos Display</vt:lpstr>
      <vt:lpstr>arial</vt:lpstr>
      <vt:lpstr>arial</vt:lpstr>
      <vt:lpstr>Arial MT</vt:lpstr>
      <vt:lpstr>Calibri</vt:lpstr>
      <vt:lpstr>Calibri Light</vt:lpstr>
      <vt:lpstr>Cambria</vt:lpstr>
      <vt:lpstr>Georgia</vt:lpstr>
      <vt:lpstr>Symbol</vt:lpstr>
      <vt:lpstr>Times New Roman</vt:lpstr>
      <vt:lpstr>Wingdings</vt:lpstr>
      <vt:lpstr>1_Office Theme</vt:lpstr>
      <vt:lpstr>Office Theme</vt:lpstr>
      <vt:lpstr>2_Office Theme</vt:lpstr>
      <vt:lpstr>3_Office Theme</vt:lpstr>
      <vt:lpstr>4_Office Theme</vt:lpstr>
      <vt:lpstr>5_Office Theme</vt:lpstr>
      <vt:lpstr>PowerPoint Presentation</vt:lpstr>
      <vt:lpstr>PowerPoint Presentation</vt:lpstr>
      <vt:lpstr>PowerPoint Presentation</vt:lpstr>
      <vt:lpstr> calculate and interpret major return measures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calculate and interpret the mean, variance, and covariance (or correlation) of  asset returns based on historical data;</vt:lpstr>
      <vt:lpstr>Covariance and Correlation of Returns for Two Securities  Covariance measures the extent to which two variables move together over time. A positive  covariance means that the variables (e.g., rates of return on two stocks) tend to move  together. Negative covariance means that the two variables tend to move in opposite  directions. A covariance of zero means there is no linear relationship between the two  variables.    </vt:lpstr>
      <vt:lpstr>PowerPoint Presentation</vt:lpstr>
      <vt:lpstr>PowerPoint Presentation</vt:lpstr>
      <vt:lpstr>PowerPoint Presentation</vt:lpstr>
      <vt:lpstr>PowerPoint Presentation</vt:lpstr>
      <vt:lpstr> Types of investors</vt:lpstr>
      <vt:lpstr>PowerPoint Presentation</vt:lpstr>
      <vt:lpstr>PowerPoint Presentation</vt:lpstr>
      <vt:lpstr>Describe the effect on a portfolio’s risk of investing in assets that are less than perfectly correlated.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Calculate and interpret beta;</vt:lpstr>
      <vt:lpstr>PowerPoint Presentation</vt:lpstr>
      <vt:lpstr>PowerPoint Presentation</vt:lpstr>
      <vt:lpstr>PowerPoint Presentation</vt:lpstr>
      <vt:lpstr>This assumption implies that an individual can invest as little or as much as he or she wishes in an asset.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Contrast weak-form, semi-strong-form, and strong-form market efficiency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Walaa Mohamed</cp:lastModifiedBy>
  <cp:revision>6</cp:revision>
  <dcterms:created xsi:type="dcterms:W3CDTF">2022-11-10T00:34:51Z</dcterms:created>
  <dcterms:modified xsi:type="dcterms:W3CDTF">2024-03-22T08:30:43Z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