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9"/>
  </p:notesMasterIdLst>
  <p:sldIdLst>
    <p:sldId id="482" r:id="rId2"/>
    <p:sldId id="1089" r:id="rId3"/>
    <p:sldId id="1090" r:id="rId4"/>
    <p:sldId id="1091" r:id="rId5"/>
    <p:sldId id="1214" r:id="rId6"/>
    <p:sldId id="1262" r:id="rId7"/>
    <p:sldId id="1227" r:id="rId8"/>
    <p:sldId id="1228" r:id="rId9"/>
    <p:sldId id="1229" r:id="rId10"/>
    <p:sldId id="1263" r:id="rId11"/>
    <p:sldId id="1226" r:id="rId12"/>
    <p:sldId id="1264" r:id="rId13"/>
    <p:sldId id="1180" r:id="rId14"/>
    <p:sldId id="1223" r:id="rId15"/>
    <p:sldId id="1265" r:id="rId16"/>
    <p:sldId id="1181" r:id="rId17"/>
    <p:sldId id="1266" r:id="rId18"/>
    <p:sldId id="1224" r:id="rId19"/>
    <p:sldId id="1143" r:id="rId20"/>
    <p:sldId id="1225" r:id="rId21"/>
    <p:sldId id="1230" r:id="rId22"/>
    <p:sldId id="1231" r:id="rId23"/>
    <p:sldId id="1232" r:id="rId24"/>
    <p:sldId id="1267" r:id="rId25"/>
    <p:sldId id="1172" r:id="rId26"/>
    <p:sldId id="1175" r:id="rId27"/>
    <p:sldId id="1237" r:id="rId28"/>
    <p:sldId id="1238" r:id="rId29"/>
    <p:sldId id="1239" r:id="rId30"/>
    <p:sldId id="1240" r:id="rId31"/>
    <p:sldId id="1241" r:id="rId32"/>
    <p:sldId id="1242" r:id="rId33"/>
    <p:sldId id="1243" r:id="rId34"/>
    <p:sldId id="1244" r:id="rId35"/>
    <p:sldId id="1268" r:id="rId36"/>
    <p:sldId id="1213" r:id="rId37"/>
    <p:sldId id="1246" r:id="rId38"/>
    <p:sldId id="1247" r:id="rId39"/>
    <p:sldId id="1248" r:id="rId40"/>
    <p:sldId id="1249" r:id="rId41"/>
    <p:sldId id="1269" r:id="rId42"/>
    <p:sldId id="1132" r:id="rId43"/>
    <p:sldId id="1253" r:id="rId44"/>
    <p:sldId id="1251" r:id="rId45"/>
    <p:sldId id="1254" r:id="rId46"/>
    <p:sldId id="1252" r:id="rId47"/>
    <p:sldId id="1255" r:id="rId48"/>
    <p:sldId id="1270" r:id="rId49"/>
    <p:sldId id="1256" r:id="rId50"/>
    <p:sldId id="1193" r:id="rId51"/>
    <p:sldId id="1257" r:id="rId52"/>
    <p:sldId id="1258" r:id="rId53"/>
    <p:sldId id="1271" r:id="rId54"/>
    <p:sldId id="1259" r:id="rId55"/>
    <p:sldId id="1260" r:id="rId56"/>
    <p:sldId id="1261"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214"/>
            <p14:sldId id="1262"/>
            <p14:sldId id="1227"/>
            <p14:sldId id="1228"/>
            <p14:sldId id="1229"/>
            <p14:sldId id="1263"/>
            <p14:sldId id="1226"/>
            <p14:sldId id="1264"/>
            <p14:sldId id="1180"/>
            <p14:sldId id="1223"/>
            <p14:sldId id="1265"/>
            <p14:sldId id="1181"/>
            <p14:sldId id="1266"/>
            <p14:sldId id="1224"/>
            <p14:sldId id="1143"/>
            <p14:sldId id="1225"/>
            <p14:sldId id="1230"/>
            <p14:sldId id="1231"/>
            <p14:sldId id="1232"/>
            <p14:sldId id="1267"/>
            <p14:sldId id="1172"/>
            <p14:sldId id="1175"/>
            <p14:sldId id="1237"/>
            <p14:sldId id="1238"/>
            <p14:sldId id="1239"/>
            <p14:sldId id="1240"/>
            <p14:sldId id="1241"/>
            <p14:sldId id="1242"/>
            <p14:sldId id="1243"/>
            <p14:sldId id="1244"/>
            <p14:sldId id="1268"/>
            <p14:sldId id="1213"/>
            <p14:sldId id="1246"/>
            <p14:sldId id="1247"/>
            <p14:sldId id="1248"/>
            <p14:sldId id="1249"/>
            <p14:sldId id="1269"/>
            <p14:sldId id="1132"/>
            <p14:sldId id="1253"/>
            <p14:sldId id="1251"/>
            <p14:sldId id="1254"/>
            <p14:sldId id="1252"/>
            <p14:sldId id="1255"/>
            <p14:sldId id="1270"/>
            <p14:sldId id="1256"/>
            <p14:sldId id="1193"/>
            <p14:sldId id="1257"/>
            <p14:sldId id="1258"/>
            <p14:sldId id="1271"/>
            <p14:sldId id="1259"/>
            <p14:sldId id="1260"/>
            <p14:sldId id="126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p:scale>
          <a:sx n="60" d="100"/>
          <a:sy n="60" d="100"/>
        </p:scale>
        <p:origin x="1140"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98058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44473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18928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37707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279343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972308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4203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823755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61262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7982407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2663320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96269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449831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851373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684767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4463998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6344916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3.xml"/><Relationship Id="rId1" Type="http://schemas.openxmlformats.org/officeDocument/2006/relationships/slideLayout" Target="../slideLayouts/slideLayout1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Amira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8</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5853407" y="4618323"/>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1778" y="437330"/>
            <a:ext cx="2305141" cy="1076343"/>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341859" y="1509285"/>
            <a:ext cx="10764251" cy="341632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Tesla’s Secret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4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Alliance </a:t>
            </a:r>
            <a:r>
              <a:rPr lang="en-US" sz="2000" dirty="0">
                <a:solidFill>
                  <a:schemeClr val="bg1">
                    <a:lumMod val="50000"/>
                  </a:schemeClr>
                </a:solidFill>
                <a:latin typeface="Times New Roman" panose="02020603050405020304" pitchFamily="18" charset="0"/>
                <a:cs typeface="Times New Roman" panose="02020603050405020304" pitchFamily="18" charset="0"/>
              </a:rPr>
              <a:t>Management Capability</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Why Do Firms Acquire Other Firms</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Tesla’s Secret </a:t>
            </a: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25185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3539430"/>
          </a:xfrm>
          <a:prstGeom prst="rect">
            <a:avLst/>
          </a:prstGeom>
          <a:noFill/>
        </p:spPr>
        <p:txBody>
          <a:bodyPr wrap="square" rtlCol="0">
            <a:spAutoFit/>
          </a:bodyPr>
          <a:lstStyle/>
          <a:p>
            <a:pPr algn="ctr"/>
            <a:r>
              <a:rPr lang="en-US" sz="2800" b="1" dirty="0"/>
              <a:t>How Tesla Used Alliances </a:t>
            </a:r>
            <a:r>
              <a:rPr lang="en-US" sz="2800" b="1" dirty="0" smtClean="0"/>
              <a:t>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Since its initial public offering in 2010, the electric-car manufacturer Tesla has had tremendous impact. Indeed, by 2017 it had become the most valuable car company in the United States, ahead of GM and Ford. One critical factor in the success of the California startup is the role played by Tesla’s strategy involving alliances with larger, more established companies. Two key strategic alliances in particular— one with Daimler and the other with Toyota—were crucial to Tesla’s early success.</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3" name="Picture 2"/>
          <p:cNvPicPr>
            <a:picLocks noChangeAspect="1"/>
          </p:cNvPicPr>
          <p:nvPr/>
        </p:nvPicPr>
        <p:blipFill>
          <a:blip r:embed="rId3"/>
          <a:stretch>
            <a:fillRect/>
          </a:stretch>
        </p:blipFill>
        <p:spPr>
          <a:xfrm>
            <a:off x="8177717" y="5253239"/>
            <a:ext cx="3675813" cy="1372062"/>
          </a:xfrm>
          <a:prstGeom prst="rect">
            <a:avLst/>
          </a:prstGeom>
        </p:spPr>
      </p:pic>
      <p:pic>
        <p:nvPicPr>
          <p:cNvPr id="9" name="Picture 8"/>
          <p:cNvPicPr>
            <a:picLocks noChangeAspect="1"/>
          </p:cNvPicPr>
          <p:nvPr/>
        </p:nvPicPr>
        <p:blipFill>
          <a:blip r:embed="rId4"/>
          <a:stretch>
            <a:fillRect/>
          </a:stretch>
        </p:blipFill>
        <p:spPr>
          <a:xfrm>
            <a:off x="77608" y="5378828"/>
            <a:ext cx="3737429" cy="1372062"/>
          </a:xfrm>
          <a:prstGeom prst="rect">
            <a:avLst/>
          </a:prstGeom>
        </p:spPr>
      </p:pic>
    </p:spTree>
    <p:extLst>
      <p:ext uri="{BB962C8B-B14F-4D97-AF65-F5344CB8AC3E}">
        <p14:creationId xmlns:p14="http://schemas.microsoft.com/office/powerpoint/2010/main" val="1962744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16063" y="1839398"/>
            <a:ext cx="10370035" cy="2062103"/>
          </a:xfrm>
          <a:prstGeom prst="rect">
            <a:avLst/>
          </a:prstGeom>
          <a:noFill/>
        </p:spPr>
        <p:txBody>
          <a:bodyPr wrap="square" rtlCol="0">
            <a:spAutoFit/>
          </a:bodyPr>
          <a:lstStyle/>
          <a:p>
            <a:pPr algn="ctr"/>
            <a:r>
              <a:rPr lang="en-US" sz="2800" b="1" dirty="0"/>
              <a:t>How Tesla Used Alliances </a:t>
            </a:r>
            <a:r>
              <a:rPr lang="en-US" sz="2800" b="1" dirty="0" smtClean="0"/>
              <a:t>Strategically</a:t>
            </a:r>
          </a:p>
          <a:p>
            <a:pPr algn="ct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 The Daimler partnership provided a much-needed cash injection; the Toyota partnership gave Tesla access to a world-class automobile manufacturing facility located near its headquarters in Palo Alto, California.</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9" name="Picture 8"/>
          <p:cNvPicPr>
            <a:picLocks noChangeAspect="1"/>
          </p:cNvPicPr>
          <p:nvPr/>
        </p:nvPicPr>
        <p:blipFill>
          <a:blip r:embed="rId3"/>
          <a:stretch>
            <a:fillRect/>
          </a:stretch>
        </p:blipFill>
        <p:spPr>
          <a:xfrm>
            <a:off x="3281892" y="4024604"/>
            <a:ext cx="5628215" cy="2052824"/>
          </a:xfrm>
          <a:prstGeom prst="rect">
            <a:avLst/>
          </a:prstGeom>
        </p:spPr>
      </p:pic>
    </p:spTree>
    <p:extLst>
      <p:ext uri="{BB962C8B-B14F-4D97-AF65-F5344CB8AC3E}">
        <p14:creationId xmlns:p14="http://schemas.microsoft.com/office/powerpoint/2010/main" val="29707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8393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Let’s see if Tesla stuck to its strategy. In 2008, Tesla introduced its first car: the Roadster, a $110,000 sports coupe with faster acceleration than a Porsche or a Ferrari. Tesla’s first vehicle served as a prototype to demonstrate that electric vehicles can be more than mere golf carts. Tesla thus successfully completed Step 1 of the master plan.</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617279" y="1839398"/>
            <a:ext cx="10812721" cy="4216539"/>
          </a:xfrm>
          <a:prstGeom prst="rect">
            <a:avLst/>
          </a:prstGeom>
          <a:noFill/>
        </p:spPr>
        <p:txBody>
          <a:bodyPr wrap="square" rtlCol="0">
            <a:spAutoFit/>
          </a:bodyPr>
          <a:lstStyle/>
          <a:p>
            <a:pPr algn="ctr"/>
            <a:r>
              <a:rPr lang="en-US" sz="2800" b="1" dirty="0"/>
              <a:t>How Tesla Used Alliances </a:t>
            </a:r>
            <a:r>
              <a:rPr lang="en-US" sz="2800" b="1" dirty="0" smtClean="0"/>
              <a:t>Strategically</a:t>
            </a:r>
            <a:endParaRPr lang="en-US" sz="2800" b="1" dirty="0" smtClean="0">
              <a:solidFill>
                <a:srgbClr val="2D3956"/>
              </a:solidFill>
              <a:latin typeface="Times New Roman" panose="02020603050405020304" pitchFamily="18" charset="0"/>
              <a:cs typeface="Times New Roman" panose="02020603050405020304" pitchFamily="18" charset="0"/>
            </a:endParaRPr>
          </a:p>
          <a:p>
            <a:pPr algn="ctr"/>
            <a:endParaRPr lang="en-US" sz="2400" b="1" dirty="0">
              <a:solidFill>
                <a:srgbClr val="2D3956"/>
              </a:solidFill>
              <a:latin typeface="Times New Roman" panose="02020603050405020304" pitchFamily="18" charset="0"/>
              <a:cs typeface="Times New Roman" panose="02020603050405020304" pitchFamily="18" charset="0"/>
            </a:endParaRPr>
          </a:p>
          <a:p>
            <a:pPr algn="ctr"/>
            <a:r>
              <a:rPr lang="en-US" sz="2400" b="1" dirty="0">
                <a:solidFill>
                  <a:srgbClr val="2D3956"/>
                </a:solidFill>
                <a:latin typeface="Times New Roman" panose="02020603050405020304" pitchFamily="18" charset="0"/>
                <a:cs typeface="Times New Roman" panose="02020603050405020304" pitchFamily="18" charset="0"/>
              </a:rPr>
              <a:t>Initially, Tesla, which began selling its all-electric </a:t>
            </a:r>
            <a:r>
              <a:rPr lang="en-US" sz="2400" b="1" dirty="0" smtClean="0">
                <a:solidFill>
                  <a:srgbClr val="2D3956"/>
                </a:solidFill>
                <a:latin typeface="Times New Roman" panose="02020603050405020304" pitchFamily="18" charset="0"/>
                <a:cs typeface="Times New Roman" panose="02020603050405020304" pitchFamily="18" charset="0"/>
              </a:rPr>
              <a:t>Roadster model </a:t>
            </a:r>
            <a:r>
              <a:rPr lang="en-US" sz="2400" b="1" dirty="0">
                <a:solidFill>
                  <a:srgbClr val="2D3956"/>
                </a:solidFill>
                <a:latin typeface="Times New Roman" panose="02020603050405020304" pitchFamily="18" charset="0"/>
                <a:cs typeface="Times New Roman" panose="02020603050405020304" pitchFamily="18" charset="0"/>
              </a:rPr>
              <a:t>in 2008, had neither a market nor </a:t>
            </a:r>
            <a:r>
              <a:rPr lang="en-US" sz="2400" b="1" dirty="0" smtClean="0">
                <a:solidFill>
                  <a:srgbClr val="2D3956"/>
                </a:solidFill>
                <a:latin typeface="Times New Roman" panose="02020603050405020304" pitchFamily="18" charset="0"/>
                <a:cs typeface="Times New Roman" panose="02020603050405020304" pitchFamily="18" charset="0"/>
              </a:rPr>
              <a:t>legitimacy. Moreover</a:t>
            </a:r>
            <a:r>
              <a:rPr lang="en-US" sz="2400" b="1" dirty="0">
                <a:solidFill>
                  <a:srgbClr val="2D3956"/>
                </a:solidFill>
                <a:latin typeface="Times New Roman" panose="02020603050405020304" pitchFamily="18" charset="0"/>
                <a:cs typeface="Times New Roman" panose="02020603050405020304" pitchFamily="18" charset="0"/>
              </a:rPr>
              <a:t>, it was plagued with both thorny technical </a:t>
            </a:r>
            <a:r>
              <a:rPr lang="en-US" sz="2400" b="1" dirty="0" smtClean="0">
                <a:solidFill>
                  <a:srgbClr val="2D3956"/>
                </a:solidFill>
                <a:latin typeface="Times New Roman" panose="02020603050405020304" pitchFamily="18" charset="0"/>
                <a:cs typeface="Times New Roman" panose="02020603050405020304" pitchFamily="18" charset="0"/>
              </a:rPr>
              <a:t>problems and </a:t>
            </a:r>
            <a:r>
              <a:rPr lang="en-US" sz="2400" b="1" dirty="0">
                <a:solidFill>
                  <a:srgbClr val="2D3956"/>
                </a:solidFill>
                <a:latin typeface="Times New Roman" panose="02020603050405020304" pitchFamily="18" charset="0"/>
                <a:cs typeface="Times New Roman" panose="02020603050405020304" pitchFamily="18" charset="0"/>
              </a:rPr>
              <a:t>cost overruns. Yet it managed to overcome </a:t>
            </a:r>
            <a:r>
              <a:rPr lang="en-US" sz="2400" b="1" dirty="0" smtClean="0">
                <a:solidFill>
                  <a:srgbClr val="2D3956"/>
                </a:solidFill>
                <a:latin typeface="Times New Roman" panose="02020603050405020304" pitchFamily="18" charset="0"/>
                <a:cs typeface="Times New Roman" panose="02020603050405020304" pitchFamily="18" charset="0"/>
              </a:rPr>
              <a:t>these early challenges</a:t>
            </a:r>
            <a:r>
              <a:rPr lang="en-US" sz="2400" b="1" dirty="0">
                <a:solidFill>
                  <a:srgbClr val="2D3956"/>
                </a:solidFill>
                <a:latin typeface="Times New Roman" panose="02020603050405020304" pitchFamily="18" charset="0"/>
                <a:cs typeface="Times New Roman" panose="02020603050405020304" pitchFamily="18" charset="0"/>
              </a:rPr>
              <a:t>, in part by turning prospective rivals </a:t>
            </a:r>
            <a:r>
              <a:rPr lang="en-US" sz="2400" b="1" dirty="0" smtClean="0">
                <a:solidFill>
                  <a:srgbClr val="2D3956"/>
                </a:solidFill>
                <a:latin typeface="Times New Roman" panose="02020603050405020304" pitchFamily="18" charset="0"/>
                <a:cs typeface="Times New Roman" panose="02020603050405020304" pitchFamily="18" charset="0"/>
              </a:rPr>
              <a:t>into alliance </a:t>
            </a:r>
            <a:r>
              <a:rPr lang="en-US" sz="2400" b="1" dirty="0">
                <a:solidFill>
                  <a:srgbClr val="2D3956"/>
                </a:solidFill>
                <a:latin typeface="Times New Roman" panose="02020603050405020304" pitchFamily="18" charset="0"/>
                <a:cs typeface="Times New Roman" panose="02020603050405020304" pitchFamily="18" charset="0"/>
              </a:rPr>
              <a:t>partners. In 2009, the year before its IPO, </a:t>
            </a:r>
            <a:r>
              <a:rPr lang="en-US" sz="2400" b="1" dirty="0" smtClean="0">
                <a:solidFill>
                  <a:srgbClr val="2D3956"/>
                </a:solidFill>
                <a:latin typeface="Times New Roman" panose="02020603050405020304" pitchFamily="18" charset="0"/>
                <a:cs typeface="Times New Roman" panose="02020603050405020304" pitchFamily="18" charset="0"/>
              </a:rPr>
              <a:t>Tesla worked </a:t>
            </a:r>
            <a:r>
              <a:rPr lang="en-US" sz="2400" b="1" dirty="0">
                <a:solidFill>
                  <a:srgbClr val="2D3956"/>
                </a:solidFill>
                <a:latin typeface="Times New Roman" panose="02020603050405020304" pitchFamily="18" charset="0"/>
                <a:cs typeface="Times New Roman" panose="02020603050405020304" pitchFamily="18" charset="0"/>
              </a:rPr>
              <a:t>out the alliance with Daimler, whose roots in </a:t>
            </a:r>
            <a:r>
              <a:rPr lang="en-US" sz="2400" b="1" dirty="0" smtClean="0">
                <a:solidFill>
                  <a:srgbClr val="2D3956"/>
                </a:solidFill>
                <a:latin typeface="Times New Roman" panose="02020603050405020304" pitchFamily="18" charset="0"/>
                <a:cs typeface="Times New Roman" panose="02020603050405020304" pitchFamily="18" charset="0"/>
              </a:rPr>
              <a:t>automobile engineering </a:t>
            </a:r>
            <a:r>
              <a:rPr lang="en-US" sz="2400" b="1" dirty="0">
                <a:solidFill>
                  <a:srgbClr val="2D3956"/>
                </a:solidFill>
                <a:latin typeface="Times New Roman" panose="02020603050405020304" pitchFamily="18" charset="0"/>
                <a:cs typeface="Times New Roman" panose="02020603050405020304" pitchFamily="18" charset="0"/>
              </a:rPr>
              <a:t>extend back to early days of the </a:t>
            </a:r>
            <a:r>
              <a:rPr lang="en-US" sz="2400" b="1" dirty="0" smtClean="0">
                <a:solidFill>
                  <a:srgbClr val="2D3956"/>
                </a:solidFill>
                <a:latin typeface="Times New Roman" panose="02020603050405020304" pitchFamily="18" charset="0"/>
                <a:cs typeface="Times New Roman" panose="02020603050405020304" pitchFamily="18" charset="0"/>
              </a:rPr>
              <a:t>automobile powered by </a:t>
            </a:r>
            <a:r>
              <a:rPr lang="en-US" sz="2400" b="1" dirty="0">
                <a:solidFill>
                  <a:srgbClr val="2D3956"/>
                </a:solidFill>
                <a:latin typeface="Times New Roman" panose="02020603050405020304" pitchFamily="18" charset="0"/>
                <a:cs typeface="Times New Roman" panose="02020603050405020304" pitchFamily="18" charset="0"/>
              </a:rPr>
              <a:t>an internal combustion engine about 130 </a:t>
            </a:r>
            <a:r>
              <a:rPr lang="en-US" sz="2400" b="1" dirty="0" smtClean="0">
                <a:solidFill>
                  <a:srgbClr val="2D3956"/>
                </a:solidFill>
                <a:latin typeface="Times New Roman" panose="02020603050405020304" pitchFamily="18" charset="0"/>
                <a:cs typeface="Times New Roman" panose="02020603050405020304" pitchFamily="18" charset="0"/>
              </a:rPr>
              <a:t>years ago</a:t>
            </a:r>
            <a:r>
              <a:rPr lang="en-US" sz="2400" b="1" dirty="0">
                <a:solidFill>
                  <a:srgbClr val="2D3956"/>
                </a:solidFill>
                <a:latin typeface="Times New Roman" panose="02020603050405020304" pitchFamily="18" charset="0"/>
                <a:cs typeface="Times New Roman" panose="02020603050405020304" pitchFamily="18" charset="0"/>
              </a:rPr>
              <a:t>. The deal provided </a:t>
            </a:r>
            <a:r>
              <a:rPr lang="en-US" sz="2400" b="1" dirty="0" smtClean="0">
                <a:solidFill>
                  <a:srgbClr val="2D3956"/>
                </a:solidFill>
                <a:latin typeface="Times New Roman" panose="02020603050405020304" pitchFamily="18" charset="0"/>
                <a:cs typeface="Times New Roman" panose="02020603050405020304" pitchFamily="18" charset="0"/>
              </a:rPr>
              <a:t>Tesla with </a:t>
            </a:r>
            <a:r>
              <a:rPr lang="en-US" sz="2400" b="1" dirty="0">
                <a:solidFill>
                  <a:srgbClr val="2D3956"/>
                </a:solidFill>
                <a:latin typeface="Times New Roman" panose="02020603050405020304" pitchFamily="18" charset="0"/>
                <a:cs typeface="Times New Roman" panose="02020603050405020304" pitchFamily="18" charset="0"/>
              </a:rPr>
              <a:t>access to superior </a:t>
            </a:r>
            <a:r>
              <a:rPr lang="en-US" sz="2400" b="1" dirty="0" smtClean="0">
                <a:solidFill>
                  <a:srgbClr val="2D3956"/>
                </a:solidFill>
                <a:latin typeface="Times New Roman" panose="02020603050405020304" pitchFamily="18" charset="0"/>
                <a:cs typeface="Times New Roman" panose="02020603050405020304" pitchFamily="18" charset="0"/>
              </a:rPr>
              <a:t>engineering expertise </a:t>
            </a:r>
            <a:r>
              <a:rPr lang="en-US" sz="2400" b="1" dirty="0">
                <a:solidFill>
                  <a:srgbClr val="2D3956"/>
                </a:solidFill>
                <a:latin typeface="Times New Roman" panose="02020603050405020304" pitchFamily="18" charset="0"/>
                <a:cs typeface="Times New Roman" panose="02020603050405020304" pitchFamily="18" charset="0"/>
              </a:rPr>
              <a:t>and a cash infusion of $50 million, </a:t>
            </a:r>
            <a:r>
              <a:rPr lang="en-US" sz="2400" b="1" dirty="0" smtClean="0">
                <a:solidFill>
                  <a:srgbClr val="2D3956"/>
                </a:solidFill>
                <a:latin typeface="Times New Roman" panose="02020603050405020304" pitchFamily="18" charset="0"/>
                <a:cs typeface="Times New Roman" panose="02020603050405020304" pitchFamily="18" charset="0"/>
              </a:rPr>
              <a:t>helping to </a:t>
            </a:r>
            <a:r>
              <a:rPr lang="en-US" sz="2400" b="1" dirty="0">
                <a:solidFill>
                  <a:srgbClr val="2D3956"/>
                </a:solidFill>
                <a:latin typeface="Times New Roman" panose="02020603050405020304" pitchFamily="18" charset="0"/>
                <a:cs typeface="Times New Roman" panose="02020603050405020304" pitchFamily="18" charset="0"/>
              </a:rPr>
              <a:t>save the company from potential bankruptcy.</a:t>
            </a:r>
          </a:p>
        </p:txBody>
      </p:sp>
      <p:sp>
        <p:nvSpPr>
          <p:cNvPr id="7" name="TextBox 6">
            <a:extLst>
              <a:ext uri="{FF2B5EF4-FFF2-40B4-BE49-F238E27FC236}">
                <a16:creationId xmlns:a16="http://schemas.microsoft.com/office/drawing/2014/main" xmlns="" id="{F9A80F9F-74DB-1D57-04E8-E20E92A09B0A}"/>
              </a:ext>
            </a:extLst>
          </p:cNvPr>
          <p:cNvSpPr txBox="1"/>
          <p:nvPr/>
        </p:nvSpPr>
        <p:spPr>
          <a:xfrm>
            <a:off x="3950065" y="1072930"/>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Tesla’s </a:t>
            </a:r>
            <a:r>
              <a:rPr lang="en-US" sz="2800" b="1" dirty="0">
                <a:solidFill>
                  <a:srgbClr val="00B0F0"/>
                </a:solidFill>
                <a:latin typeface="Times New Roman" panose="02020603050405020304" pitchFamily="18" charset="0"/>
                <a:cs typeface="Times New Roman" panose="02020603050405020304" pitchFamily="18" charset="0"/>
              </a:rPr>
              <a:t>Secret Strategy</a:t>
            </a:r>
          </a:p>
        </p:txBody>
      </p:sp>
      <p:pic>
        <p:nvPicPr>
          <p:cNvPr id="10" name="Picture 9"/>
          <p:cNvPicPr>
            <a:picLocks noChangeAspect="1"/>
          </p:cNvPicPr>
          <p:nvPr/>
        </p:nvPicPr>
        <p:blipFill>
          <a:blip r:embed="rId3"/>
          <a:stretch>
            <a:fillRect/>
          </a:stretch>
        </p:blipFill>
        <p:spPr>
          <a:xfrm>
            <a:off x="9366460" y="1212844"/>
            <a:ext cx="2190248" cy="1399727"/>
          </a:xfrm>
          <a:prstGeom prst="rect">
            <a:avLst/>
          </a:prstGeom>
        </p:spPr>
      </p:pic>
    </p:spTree>
    <p:extLst>
      <p:ext uri="{BB962C8B-B14F-4D97-AF65-F5344CB8AC3E}">
        <p14:creationId xmlns:p14="http://schemas.microsoft.com/office/powerpoint/2010/main" val="162203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8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01683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How Firms Achieve Growth</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How do firms achieve growth? Corporate executives have three options at their disposal to drive firm growth: </a:t>
            </a:r>
            <a:endParaRPr lang="en-US" sz="2400" dirty="0" smtClean="0">
              <a:effectLst>
                <a:outerShdw blurRad="38100" dist="38100" dir="2700000" algn="tl">
                  <a:srgbClr val="000000">
                    <a:alpha val="43137"/>
                  </a:srgbClr>
                </a:outerShdw>
              </a:effectLst>
            </a:endParaRPr>
          </a:p>
          <a:p>
            <a:endParaRPr lang="en-US" sz="2400" dirty="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1- organic </a:t>
            </a:r>
            <a:r>
              <a:rPr lang="en-US" sz="2400" dirty="0">
                <a:effectLst>
                  <a:outerShdw blurRad="38100" dist="38100" dir="2700000" algn="tl">
                    <a:srgbClr val="000000">
                      <a:alpha val="43137"/>
                    </a:srgbClr>
                  </a:outerShdw>
                </a:effectLst>
              </a:rPr>
              <a:t>growth through internal </a:t>
            </a:r>
            <a:r>
              <a:rPr lang="en-US" sz="2400" dirty="0" smtClean="0">
                <a:effectLst>
                  <a:outerShdw blurRad="38100" dist="38100" dir="2700000" algn="tl">
                    <a:srgbClr val="000000">
                      <a:alpha val="43137"/>
                    </a:srgbClr>
                  </a:outerShdw>
                </a:effectLst>
              </a:rPr>
              <a:t>development.</a:t>
            </a:r>
          </a:p>
          <a:p>
            <a:r>
              <a:rPr lang="en-US" sz="2400" dirty="0" smtClean="0">
                <a:effectLst>
                  <a:outerShdw blurRad="38100" dist="38100" dir="2700000" algn="tl">
                    <a:srgbClr val="000000">
                      <a:alpha val="43137"/>
                    </a:srgbClr>
                  </a:outerShdw>
                </a:effectLst>
              </a:rPr>
              <a:t>2-  </a:t>
            </a:r>
            <a:r>
              <a:rPr lang="en-US" sz="2400" dirty="0">
                <a:effectLst>
                  <a:outerShdw blurRad="38100" dist="38100" dir="2700000" algn="tl">
                    <a:srgbClr val="000000">
                      <a:alpha val="43137"/>
                    </a:srgbClr>
                  </a:outerShdw>
                </a:effectLst>
              </a:rPr>
              <a:t>external growth through </a:t>
            </a:r>
            <a:r>
              <a:rPr lang="en-US" sz="2400" dirty="0" smtClean="0">
                <a:effectLst>
                  <a:outerShdw blurRad="38100" dist="38100" dir="2700000" algn="tl">
                    <a:srgbClr val="000000">
                      <a:alpha val="43137"/>
                    </a:srgbClr>
                  </a:outerShdw>
                </a:effectLst>
              </a:rPr>
              <a:t>alliances.</a:t>
            </a:r>
          </a:p>
          <a:p>
            <a:r>
              <a:rPr lang="en-US" sz="2400" dirty="0" smtClean="0">
                <a:effectLst>
                  <a:outerShdw blurRad="38100" dist="38100" dir="2700000" algn="tl">
                    <a:srgbClr val="000000">
                      <a:alpha val="43137"/>
                    </a:srgbClr>
                  </a:outerShdw>
                </a:effectLst>
              </a:rPr>
              <a:t>3- external </a:t>
            </a:r>
            <a:r>
              <a:rPr lang="en-US" sz="2400" dirty="0">
                <a:effectLst>
                  <a:outerShdw blurRad="38100" dist="38100" dir="2700000" algn="tl">
                    <a:srgbClr val="000000">
                      <a:alpha val="43137"/>
                    </a:srgbClr>
                  </a:outerShdw>
                </a:effectLst>
              </a:rPr>
              <a:t>growth through acquisitions.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548914" y="4042389"/>
            <a:ext cx="3464699" cy="2423930"/>
          </a:xfrm>
          <a:prstGeom prst="rect">
            <a:avLst/>
          </a:prstGeom>
        </p:spPr>
      </p:pic>
    </p:spTree>
    <p:extLst>
      <p:ext uri="{BB962C8B-B14F-4D97-AF65-F5344CB8AC3E}">
        <p14:creationId xmlns:p14="http://schemas.microsoft.com/office/powerpoint/2010/main" val="33135639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How </a:t>
            </a:r>
            <a:r>
              <a:rPr lang="en-US" sz="2800" b="1" dirty="0">
                <a:solidFill>
                  <a:schemeClr val="bg1">
                    <a:lumMod val="50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891002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2308324"/>
          </a:xfrm>
          <a:prstGeom prst="rect">
            <a:avLst/>
          </a:prstGeom>
          <a:noFill/>
        </p:spPr>
        <p:txBody>
          <a:bodyPr wrap="square" rtlCol="0">
            <a:spAutoFit/>
          </a:bodyPr>
          <a:lstStyle/>
          <a:p>
            <a:r>
              <a:rPr lang="en-US" sz="2400" dirty="0" smtClean="0"/>
              <a:t>■ The build-borrow-or-buy framework provides a conceptual model that aids strategists in deciding whether to pursue internal development (build), enter a contract arrangement or strategic alliance (borrow), or acquire new resources, capabilities, and competencies (buy).</a:t>
            </a:r>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937393" y="3825576"/>
            <a:ext cx="3991532" cy="1914792"/>
          </a:xfrm>
          <a:prstGeom prst="rect">
            <a:avLst/>
          </a:prstGeom>
        </p:spPr>
      </p:pic>
    </p:spTree>
    <p:extLst>
      <p:ext uri="{BB962C8B-B14F-4D97-AF65-F5344CB8AC3E}">
        <p14:creationId xmlns:p14="http://schemas.microsoft.com/office/powerpoint/2010/main" val="10433503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935613"/>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The build-borrow-or-buy framework</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117245"/>
            <a:ext cx="8844924" cy="1200329"/>
          </a:xfrm>
          <a:prstGeom prst="rect">
            <a:avLst/>
          </a:prstGeom>
          <a:noFill/>
        </p:spPr>
        <p:txBody>
          <a:bodyPr wrap="square" rtlCol="0">
            <a:spAutoFit/>
          </a:bodyPr>
          <a:lstStyle/>
          <a:p>
            <a:r>
              <a:rPr lang="en-US" sz="2400" dirty="0" smtClean="0"/>
              <a:t>■ </a:t>
            </a:r>
            <a:r>
              <a:rPr lang="en-US" sz="2400" dirty="0"/>
              <a:t>Firms that are able to learn how to select the right pathways to obtain new resources are more likely to gain and sustain a competitive advantage.</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894679" y="3751939"/>
            <a:ext cx="3991532" cy="1914792"/>
          </a:xfrm>
          <a:prstGeom prst="rect">
            <a:avLst/>
          </a:prstGeom>
        </p:spPr>
      </p:pic>
    </p:spTree>
    <p:extLst>
      <p:ext uri="{BB962C8B-B14F-4D97-AF65-F5344CB8AC3E}">
        <p14:creationId xmlns:p14="http://schemas.microsoft.com/office/powerpoint/2010/main" val="20141866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077707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Strategic Alliances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t>strategic alliances Voluntary arrangements between firms that involve the sharing of knowledge, resources, and capabilities with the intent of developing processes, products, or services.</a:t>
            </a:r>
          </a:p>
          <a:p>
            <a:endParaRPr lang="en-US" sz="2400" dirty="0"/>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458110" y="4946429"/>
            <a:ext cx="4620270" cy="1471704"/>
          </a:xfrm>
          <a:prstGeom prst="rect">
            <a:avLst/>
          </a:prstGeom>
        </p:spPr>
      </p:pic>
    </p:spTree>
    <p:extLst>
      <p:ext uri="{BB962C8B-B14F-4D97-AF65-F5344CB8AC3E}">
        <p14:creationId xmlns:p14="http://schemas.microsoft.com/office/powerpoint/2010/main" val="12095079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30241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98250" y="1043687"/>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Why do companies enter into strategic alliances?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0104" y="2172356"/>
            <a:ext cx="8844924"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To affect a firm’s competitive advantage, an alliance must promise a positive effect on the firm’s economic value creation through increasing value and/or lowering costs. This logic is reflected in the common reasons firms enter alliances</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They do so to</a:t>
            </a:r>
          </a:p>
          <a:p>
            <a:r>
              <a:rPr lang="en-US" sz="2400" b="1" dirty="0" smtClean="0">
                <a:latin typeface="Times New Roman" panose="02020603050405020304" pitchFamily="18" charset="0"/>
                <a:cs typeface="Times New Roman" panose="02020603050405020304" pitchFamily="18" charset="0"/>
              </a:rPr>
              <a:t>1- Strengthen </a:t>
            </a:r>
            <a:r>
              <a:rPr lang="en-US" sz="2400" b="1" dirty="0">
                <a:latin typeface="Times New Roman" panose="02020603050405020304" pitchFamily="18" charset="0"/>
                <a:cs typeface="Times New Roman" panose="02020603050405020304" pitchFamily="18" charset="0"/>
              </a:rPr>
              <a:t>competitive position.</a:t>
            </a:r>
          </a:p>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Enter new markets.</a:t>
            </a:r>
          </a:p>
          <a:p>
            <a:r>
              <a:rPr lang="en-US" sz="2400" b="1" dirty="0" smtClean="0">
                <a:latin typeface="Times New Roman" panose="02020603050405020304" pitchFamily="18" charset="0"/>
                <a:cs typeface="Times New Roman" panose="02020603050405020304" pitchFamily="18" charset="0"/>
              </a:rPr>
              <a:t>3- Hedge </a:t>
            </a:r>
            <a:r>
              <a:rPr lang="en-US" sz="2400" b="1" dirty="0">
                <a:latin typeface="Times New Roman" panose="02020603050405020304" pitchFamily="18" charset="0"/>
                <a:cs typeface="Times New Roman" panose="02020603050405020304" pitchFamily="18" charset="0"/>
              </a:rPr>
              <a:t>against uncertainty.</a:t>
            </a:r>
          </a:p>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Access critical complementary assets.</a:t>
            </a:r>
          </a:p>
          <a:p>
            <a:r>
              <a:rPr lang="en-US" sz="2400" b="1" dirty="0" smtClean="0">
                <a:latin typeface="Times New Roman" panose="02020603050405020304" pitchFamily="18" charset="0"/>
                <a:cs typeface="Times New Roman" panose="02020603050405020304" pitchFamily="18" charset="0"/>
              </a:rPr>
              <a:t>5- </a:t>
            </a:r>
            <a:r>
              <a:rPr lang="en-US" sz="2400" b="1" dirty="0">
                <a:latin typeface="Times New Roman" panose="02020603050405020304" pitchFamily="18" charset="0"/>
                <a:cs typeface="Times New Roman" panose="02020603050405020304" pitchFamily="18" charset="0"/>
              </a:rPr>
              <a:t>Learn new capabilities.</a:t>
            </a:r>
            <a:endParaRPr lang="en-US" sz="24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stretch>
            <a:fillRect/>
          </a:stretch>
        </p:blipFill>
        <p:spPr>
          <a:xfrm>
            <a:off x="9006613" y="4142859"/>
            <a:ext cx="2269694" cy="2201524"/>
          </a:xfrm>
          <a:prstGeom prst="rect">
            <a:avLst/>
          </a:prstGeom>
        </p:spPr>
      </p:pic>
    </p:spTree>
    <p:extLst>
      <p:ext uri="{BB962C8B-B14F-4D97-AF65-F5344CB8AC3E}">
        <p14:creationId xmlns:p14="http://schemas.microsoft.com/office/powerpoint/2010/main" val="20013042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Strengthen competitive position</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frequently resort to strategic alliances to strengthen their competitive position. Firms can also use strategic alliances to </a:t>
            </a:r>
            <a:r>
              <a:rPr lang="en-US" sz="2400" u="sng" dirty="0">
                <a:latin typeface="Times New Roman" panose="02020603050405020304" pitchFamily="18" charset="0"/>
                <a:cs typeface="Times New Roman" panose="02020603050405020304" pitchFamily="18" charset="0"/>
              </a:rPr>
              <a:t>change the industry structure in their </a:t>
            </a:r>
            <a:r>
              <a:rPr lang="en-US" sz="2400" u="sng"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Moreover, firms frequently use strategic alliances when competing in </a:t>
            </a:r>
            <a:r>
              <a:rPr lang="en-US" sz="2400" u="sng" dirty="0">
                <a:latin typeface="Times New Roman" panose="02020603050405020304" pitchFamily="18" charset="0"/>
                <a:cs typeface="Times New Roman" panose="02020603050405020304" pitchFamily="18" charset="0"/>
              </a:rPr>
              <a:t>setting an industry standard</a:t>
            </a:r>
            <a:r>
              <a:rPr lang="en-US" sz="2400" dirty="0">
                <a:latin typeface="Times New Roman" panose="02020603050405020304" pitchFamily="18" charset="0"/>
                <a:cs typeface="Times New Roman" panose="02020603050405020304" pitchFamily="18" charset="0"/>
              </a:rPr>
              <a:t>.</a:t>
            </a:r>
          </a:p>
        </p:txBody>
      </p:sp>
      <p:pic>
        <p:nvPicPr>
          <p:cNvPr id="7" name="Picture 6"/>
          <p:cNvPicPr>
            <a:picLocks noChangeAspect="1"/>
          </p:cNvPicPr>
          <p:nvPr/>
        </p:nvPicPr>
        <p:blipFill>
          <a:blip r:embed="rId2"/>
          <a:stretch>
            <a:fillRect/>
          </a:stretch>
        </p:blipFill>
        <p:spPr>
          <a:xfrm>
            <a:off x="7404100" y="2422002"/>
            <a:ext cx="3176814" cy="2788628"/>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Enter new markets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Firms </a:t>
            </a:r>
            <a:r>
              <a:rPr lang="en-US" sz="2400" dirty="0">
                <a:latin typeface="Times New Roman" panose="02020603050405020304" pitchFamily="18" charset="0"/>
                <a:cs typeface="Times New Roman" panose="02020603050405020304" pitchFamily="18" charset="0"/>
              </a:rPr>
              <a:t>may use strategic alliances to enter new markets, either in terms of products and services or geography. Using a strategic alliance, HP and DreamWorks Animation SKG created the Halo Collaboration Studio, which makes virtual communication possible around the globe. Halo’s conferencing technology gives participants the vivid sense that they are in the same room.</a:t>
            </a:r>
          </a:p>
        </p:txBody>
      </p:sp>
      <p:pic>
        <p:nvPicPr>
          <p:cNvPr id="4" name="Picture 3"/>
          <p:cNvPicPr>
            <a:picLocks noChangeAspect="1"/>
          </p:cNvPicPr>
          <p:nvPr/>
        </p:nvPicPr>
        <p:blipFill>
          <a:blip r:embed="rId2"/>
          <a:stretch>
            <a:fillRect/>
          </a:stretch>
        </p:blipFill>
        <p:spPr>
          <a:xfrm>
            <a:off x="7457487" y="3082826"/>
            <a:ext cx="3980235" cy="2844800"/>
          </a:xfrm>
          <a:prstGeom prst="rect">
            <a:avLst/>
          </a:prstGeom>
        </p:spPr>
      </p:pic>
    </p:spTree>
    <p:extLst>
      <p:ext uri="{BB962C8B-B14F-4D97-AF65-F5344CB8AC3E}">
        <p14:creationId xmlns:p14="http://schemas.microsoft.com/office/powerpoint/2010/main" val="3932428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41974"/>
            <a:ext cx="8027521"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3- Hedge against uncertainty</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 dynamic markets, strategic alliances allow firms to limit their exposure to uncertainty in the market. For instance, in the wake of the biotechnology revolution, incumbent pharmaceutical firms such as Pfizer, Novartis, and Roche entered into hundreds of strategic alliances with biotech startups. These alliances allowed the big </a:t>
            </a:r>
            <a:r>
              <a:rPr lang="en-US" sz="2400" dirty="0" err="1">
                <a:latin typeface="Times New Roman" panose="02020603050405020304" pitchFamily="18" charset="0"/>
                <a:cs typeface="Times New Roman" panose="02020603050405020304" pitchFamily="18" charset="0"/>
              </a:rPr>
              <a:t>pharma</a:t>
            </a:r>
            <a:r>
              <a:rPr lang="en-US" sz="2400" dirty="0">
                <a:latin typeface="Times New Roman" panose="02020603050405020304" pitchFamily="18" charset="0"/>
                <a:cs typeface="Times New Roman" panose="02020603050405020304" pitchFamily="18" charset="0"/>
              </a:rPr>
              <a:t> firms to make small-scale investments in many of the new biotechnology ventures that were poised to disrupt existing market economics.</a:t>
            </a:r>
          </a:p>
        </p:txBody>
      </p:sp>
      <p:pic>
        <p:nvPicPr>
          <p:cNvPr id="4" name="Picture 3"/>
          <p:cNvPicPr>
            <a:picLocks noChangeAspect="1"/>
          </p:cNvPicPr>
          <p:nvPr/>
        </p:nvPicPr>
        <p:blipFill>
          <a:blip r:embed="rId2"/>
          <a:stretch>
            <a:fillRect/>
          </a:stretch>
        </p:blipFill>
        <p:spPr>
          <a:xfrm>
            <a:off x="8969828" y="2348639"/>
            <a:ext cx="2860244" cy="3372321"/>
          </a:xfrm>
          <a:prstGeom prst="rect">
            <a:avLst/>
          </a:prstGeom>
        </p:spPr>
      </p:pic>
    </p:spTree>
    <p:extLst>
      <p:ext uri="{BB962C8B-B14F-4D97-AF65-F5344CB8AC3E}">
        <p14:creationId xmlns:p14="http://schemas.microsoft.com/office/powerpoint/2010/main" val="253990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4- Access critical complementary assets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successful commercialization of a new product or service often requires complementary assets such as marketing, manufacturing, and after-sale service. Building downstream complementary assets such as marketing and regulatory expertise or a sales force is often prohibitively expensive and time-consuming, and thus frequently not an option for new ventures.</a:t>
            </a:r>
          </a:p>
        </p:txBody>
      </p:sp>
      <p:pic>
        <p:nvPicPr>
          <p:cNvPr id="4" name="Picture 3"/>
          <p:cNvPicPr>
            <a:picLocks noChangeAspect="1"/>
          </p:cNvPicPr>
          <p:nvPr/>
        </p:nvPicPr>
        <p:blipFill>
          <a:blip r:embed="rId2"/>
          <a:stretch>
            <a:fillRect/>
          </a:stretch>
        </p:blipFill>
        <p:spPr>
          <a:xfrm>
            <a:off x="7721406" y="3210772"/>
            <a:ext cx="2915057" cy="1648055"/>
          </a:xfrm>
          <a:prstGeom prst="rect">
            <a:avLst/>
          </a:prstGeom>
        </p:spPr>
      </p:pic>
    </p:spTree>
    <p:extLst>
      <p:ext uri="{BB962C8B-B14F-4D97-AF65-F5344CB8AC3E}">
        <p14:creationId xmlns:p14="http://schemas.microsoft.com/office/powerpoint/2010/main" val="159844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do companies enter into strategic alliances?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ar-EG"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6461792"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5- Learn new capabilities</a:t>
            </a:r>
            <a:r>
              <a:rPr lang="en-US" sz="2400" b="1" dirty="0" smtClean="0">
                <a:latin typeface="Times New Roman" panose="02020603050405020304" pitchFamily="18" charset="0"/>
                <a:cs typeface="Times New Roman" panose="02020603050405020304" pitchFamily="18" charset="0"/>
              </a:rPr>
              <a:t>.</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also enter strategic alliances because they are motivated by the desire to learn new capabilities from their partners. When the collaborating firms are also competitors,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ensues. Co-</a:t>
            </a:r>
            <a:r>
              <a:rPr lang="en-US" sz="2400" dirty="0" err="1">
                <a:latin typeface="Times New Roman" panose="02020603050405020304" pitchFamily="18" charset="0"/>
                <a:cs typeface="Times New Roman" panose="02020603050405020304" pitchFamily="18" charset="0"/>
              </a:rPr>
              <a:t>opetition</a:t>
            </a:r>
            <a:r>
              <a:rPr lang="en-US" sz="2400" dirty="0">
                <a:latin typeface="Times New Roman" panose="02020603050405020304" pitchFamily="18" charset="0"/>
                <a:cs typeface="Times New Roman" panose="02020603050405020304" pitchFamily="18" charset="0"/>
              </a:rPr>
              <a:t> is a portmanteau describing cooperation by competitors. They may cooperate to create a larger pie but then might compete about how the pie should be divided.</a:t>
            </a:r>
          </a:p>
        </p:txBody>
      </p:sp>
      <p:pic>
        <p:nvPicPr>
          <p:cNvPr id="4" name="Picture 3"/>
          <p:cNvPicPr>
            <a:picLocks noChangeAspect="1"/>
          </p:cNvPicPr>
          <p:nvPr/>
        </p:nvPicPr>
        <p:blipFill>
          <a:blip r:embed="rId2"/>
          <a:stretch>
            <a:fillRect/>
          </a:stretch>
        </p:blipFill>
        <p:spPr>
          <a:xfrm>
            <a:off x="7516584" y="2688335"/>
            <a:ext cx="3275287" cy="3019846"/>
          </a:xfrm>
          <a:prstGeom prst="rect">
            <a:avLst/>
          </a:prstGeom>
        </p:spPr>
      </p:pic>
    </p:spTree>
    <p:extLst>
      <p:ext uri="{BB962C8B-B14F-4D97-AF65-F5344CB8AC3E}">
        <p14:creationId xmlns:p14="http://schemas.microsoft.com/office/powerpoint/2010/main" val="255843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54489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Managing strategic alliances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293159"/>
            <a:ext cx="8844924" cy="193899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Alliances can be governed by the following mechanisms:</a:t>
            </a:r>
          </a:p>
          <a:p>
            <a:r>
              <a:rPr lang="en-US" sz="2400" b="1" dirty="0">
                <a:latin typeface="Times New Roman" panose="02020603050405020304" pitchFamily="18" charset="0"/>
                <a:cs typeface="Times New Roman" panose="02020603050405020304" pitchFamily="18" charset="0"/>
              </a:rPr>
              <a:t>■ Non-equity alliances</a:t>
            </a:r>
          </a:p>
          <a:p>
            <a:r>
              <a:rPr lang="en-US" sz="2400" b="1" dirty="0">
                <a:latin typeface="Times New Roman" panose="02020603050405020304" pitchFamily="18" charset="0"/>
                <a:cs typeface="Times New Roman" panose="02020603050405020304" pitchFamily="18" charset="0"/>
              </a:rPr>
              <a:t>■ Equity alliances</a:t>
            </a:r>
          </a:p>
          <a:p>
            <a:r>
              <a:rPr lang="en-US" sz="2400" b="1" dirty="0">
                <a:latin typeface="Times New Roman" panose="02020603050405020304" pitchFamily="18" charset="0"/>
                <a:cs typeface="Times New Roman" panose="02020603050405020304" pitchFamily="18" charset="0"/>
              </a:rPr>
              <a:t>■ Joint ventures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657331" y="5131883"/>
            <a:ext cx="2642175" cy="1514008"/>
          </a:xfrm>
          <a:prstGeom prst="rect">
            <a:avLst/>
          </a:prstGeom>
        </p:spPr>
      </p:pic>
      <p:pic>
        <p:nvPicPr>
          <p:cNvPr id="10" name="Picture 9"/>
          <p:cNvPicPr>
            <a:picLocks noChangeAspect="1"/>
          </p:cNvPicPr>
          <p:nvPr/>
        </p:nvPicPr>
        <p:blipFill>
          <a:blip r:embed="rId5"/>
          <a:stretch>
            <a:fillRect/>
          </a:stretch>
        </p:blipFill>
        <p:spPr>
          <a:xfrm>
            <a:off x="6075219" y="3920517"/>
            <a:ext cx="5715798" cy="2210108"/>
          </a:xfrm>
          <a:prstGeom prst="rect">
            <a:avLst/>
          </a:prstGeom>
        </p:spPr>
      </p:pic>
    </p:spTree>
    <p:extLst>
      <p:ext uri="{BB962C8B-B14F-4D97-AF65-F5344CB8AC3E}">
        <p14:creationId xmlns:p14="http://schemas.microsoft.com/office/powerpoint/2010/main" val="42613895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Governance Mechanism</a:t>
            </a:r>
          </a:p>
          <a:p>
            <a:r>
              <a:rPr lang="en-US" sz="2400" dirty="0" smtClean="0"/>
              <a:t>Contract</a:t>
            </a:r>
          </a:p>
          <a:p>
            <a:r>
              <a:rPr lang="en-US" sz="2400" b="1" dirty="0" smtClean="0"/>
              <a:t>Frequency</a:t>
            </a:r>
          </a:p>
          <a:p>
            <a:r>
              <a:rPr lang="en-US" sz="2400" dirty="0"/>
              <a:t>Most </a:t>
            </a:r>
            <a:r>
              <a:rPr lang="en-US" sz="2400" dirty="0" smtClean="0"/>
              <a:t>common</a:t>
            </a:r>
          </a:p>
          <a:p>
            <a:r>
              <a:rPr lang="en-US" sz="2400" b="1" dirty="0"/>
              <a:t>Type </a:t>
            </a:r>
            <a:r>
              <a:rPr lang="en-US" sz="2400" b="1" dirty="0" smtClean="0"/>
              <a:t>of Knowledge Exchanged</a:t>
            </a:r>
          </a:p>
          <a:p>
            <a:r>
              <a:rPr lang="en-US" sz="2400" dirty="0" smtClean="0"/>
              <a:t>Explicit</a:t>
            </a:r>
          </a:p>
          <a:p>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778934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Pros</a:t>
            </a:r>
          </a:p>
          <a:p>
            <a:r>
              <a:rPr lang="en-US" sz="2400" dirty="0"/>
              <a:t>• Flexible</a:t>
            </a:r>
          </a:p>
          <a:p>
            <a:r>
              <a:rPr lang="en-US" sz="2400" dirty="0"/>
              <a:t>• Fast</a:t>
            </a:r>
          </a:p>
          <a:p>
            <a:r>
              <a:rPr lang="en-US" sz="2400" dirty="0"/>
              <a:t>• Easy </a:t>
            </a:r>
            <a:r>
              <a:rPr lang="en-US" sz="2400" dirty="0" smtClean="0"/>
              <a:t>to initiate and terminate</a:t>
            </a:r>
          </a:p>
          <a:p>
            <a:r>
              <a:rPr lang="en-US" sz="2400" b="1" dirty="0" smtClean="0"/>
              <a:t>Cons</a:t>
            </a:r>
          </a:p>
          <a:p>
            <a:r>
              <a:rPr lang="en-US" sz="2400" dirty="0"/>
              <a:t>• Weak tie</a:t>
            </a:r>
          </a:p>
          <a:p>
            <a:r>
              <a:rPr lang="en-US" sz="2400" dirty="0"/>
              <a:t>• Lack </a:t>
            </a:r>
            <a:r>
              <a:rPr lang="en-US" sz="2400" dirty="0" smtClean="0"/>
              <a:t>of trust and commitment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2024408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193899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en-US" sz="2400" dirty="0" smtClean="0"/>
              <a:t>1- Non-equity (supply</a:t>
            </a:r>
            <a:r>
              <a:rPr lang="en-US" sz="2400" dirty="0"/>
              <a:t>, </a:t>
            </a:r>
            <a:r>
              <a:rPr lang="en-US" sz="2400" dirty="0" smtClean="0"/>
              <a:t>licensing, and distribution agreements)</a:t>
            </a:r>
          </a:p>
          <a:p>
            <a:r>
              <a:rPr lang="en-US" sz="2400" b="1" dirty="0" smtClean="0"/>
              <a:t>Examples</a:t>
            </a:r>
          </a:p>
          <a:p>
            <a:r>
              <a:rPr lang="en-US" sz="2400" dirty="0"/>
              <a:t>• </a:t>
            </a:r>
            <a:r>
              <a:rPr lang="en-US" sz="2400" dirty="0" smtClean="0"/>
              <a:t>Genentech-Lilly (exclusive) licensing</a:t>
            </a:r>
            <a:r>
              <a:rPr lang="en-US" sz="2400" dirty="0"/>
              <a:t> </a:t>
            </a:r>
            <a:r>
              <a:rPr lang="en-US" sz="2400" dirty="0" smtClean="0"/>
              <a:t>agreement for </a:t>
            </a:r>
            <a:r>
              <a:rPr lang="en-US" sz="2400" dirty="0" err="1" smtClean="0"/>
              <a:t>Humulin</a:t>
            </a:r>
            <a:endParaRPr lang="en-US" sz="2400" dirty="0"/>
          </a:p>
          <a:p>
            <a:r>
              <a:rPr lang="en-US" sz="2400" dirty="0"/>
              <a:t>• </a:t>
            </a:r>
            <a:r>
              <a:rPr lang="en-US" sz="2400" dirty="0" smtClean="0"/>
              <a:t>Microsoft-IBM (nonexclusive) licensing</a:t>
            </a:r>
            <a:r>
              <a:rPr lang="en-US" sz="2400" dirty="0"/>
              <a:t> </a:t>
            </a:r>
            <a:r>
              <a:rPr lang="en-US" sz="2400" dirty="0" smtClean="0"/>
              <a:t>agreement for MS-DOS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436157" y="4303274"/>
            <a:ext cx="3902801" cy="2108740"/>
          </a:xfrm>
          <a:prstGeom prst="rect">
            <a:avLst/>
          </a:prstGeom>
        </p:spPr>
      </p:pic>
    </p:spTree>
    <p:extLst>
      <p:ext uri="{BB962C8B-B14F-4D97-AF65-F5344CB8AC3E}">
        <p14:creationId xmlns:p14="http://schemas.microsoft.com/office/powerpoint/2010/main" val="2213526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smtClean="0"/>
              <a:t>2</a:t>
            </a:r>
            <a:r>
              <a:rPr lang="en-US" sz="2400" dirty="0" smtClean="0"/>
              <a:t>- </a:t>
            </a:r>
            <a:r>
              <a:rPr lang="en-US" sz="2400" dirty="0"/>
              <a:t>Equity (purchase </a:t>
            </a:r>
            <a:r>
              <a:rPr lang="en-US" sz="2400" dirty="0" smtClean="0"/>
              <a:t>of</a:t>
            </a:r>
            <a:r>
              <a:rPr lang="ar-EG" sz="2400" dirty="0" smtClean="0"/>
              <a:t> </a:t>
            </a:r>
            <a:r>
              <a:rPr lang="en-US" sz="2400" dirty="0" smtClean="0"/>
              <a:t>an </a:t>
            </a:r>
            <a:r>
              <a:rPr lang="en-US" sz="2400" dirty="0"/>
              <a:t>equity stake </a:t>
            </a:r>
            <a:r>
              <a:rPr lang="en-US" sz="2400" dirty="0" smtClean="0"/>
              <a:t>or</a:t>
            </a:r>
            <a:r>
              <a:rPr lang="ar-EG" sz="2400" dirty="0" smtClean="0"/>
              <a:t> </a:t>
            </a:r>
            <a:r>
              <a:rPr lang="en-US" sz="2400" dirty="0" smtClean="0"/>
              <a:t>corporate venture</a:t>
            </a:r>
            <a:r>
              <a:rPr lang="ar-EG" sz="2400" dirty="0" smtClean="0"/>
              <a:t> </a:t>
            </a:r>
            <a:r>
              <a:rPr lang="en-US" sz="2400" dirty="0" smtClean="0"/>
              <a:t>capital investment,</a:t>
            </a:r>
            <a:r>
              <a:rPr lang="ar-EG" sz="2400" dirty="0" smtClean="0"/>
              <a:t> </a:t>
            </a:r>
            <a:r>
              <a:rPr lang="en-US" sz="2400" dirty="0" smtClean="0"/>
              <a:t>or </a:t>
            </a:r>
            <a:r>
              <a:rPr lang="en-US" sz="2400" dirty="0"/>
              <a:t>investment </a:t>
            </a:r>
            <a:r>
              <a:rPr lang="en-US" sz="2400" dirty="0" smtClean="0"/>
              <a:t>in</a:t>
            </a:r>
            <a:r>
              <a:rPr lang="ar-EG" sz="2400" dirty="0" smtClean="0"/>
              <a:t> </a:t>
            </a:r>
            <a:r>
              <a:rPr lang="en-US" sz="2400" dirty="0" smtClean="0"/>
              <a:t>kind </a:t>
            </a:r>
            <a:r>
              <a:rPr lang="en-US" sz="2400" dirty="0"/>
              <a:t>such as a </a:t>
            </a:r>
            <a:r>
              <a:rPr lang="en-US" sz="2400" dirty="0" smtClean="0"/>
              <a:t>plant</a:t>
            </a:r>
            <a:r>
              <a:rPr lang="ar-EG" sz="2400" dirty="0" smtClean="0"/>
              <a:t> </a:t>
            </a:r>
            <a:r>
              <a:rPr lang="en-US" sz="2400" dirty="0" smtClean="0"/>
              <a:t>and </a:t>
            </a:r>
            <a:r>
              <a:rPr lang="en-US" sz="2400" dirty="0"/>
              <a:t>equipment</a:t>
            </a:r>
            <a:r>
              <a:rPr lang="en-US" sz="2400" dirty="0" smtClean="0"/>
              <a:t>)</a:t>
            </a:r>
            <a:endParaRPr lang="ar-EG" sz="2400" dirty="0" smtClean="0"/>
          </a:p>
          <a:p>
            <a:r>
              <a:rPr lang="en-US" sz="2400" b="1" dirty="0" smtClean="0"/>
              <a:t>Governance Mechanism</a:t>
            </a:r>
          </a:p>
          <a:p>
            <a:r>
              <a:rPr lang="en-US" sz="2400" dirty="0" smtClean="0"/>
              <a:t>Equity</a:t>
            </a:r>
            <a:r>
              <a:rPr lang="ar-EG" sz="2400" dirty="0" smtClean="0"/>
              <a:t> </a:t>
            </a:r>
            <a:r>
              <a:rPr lang="en-US" sz="2400" dirty="0" smtClean="0"/>
              <a:t>Investment</a:t>
            </a:r>
            <a:endParaRPr lang="ar-EG" sz="2400" dirty="0" smtClean="0"/>
          </a:p>
          <a:p>
            <a:r>
              <a:rPr lang="en-US" sz="2400" b="1" dirty="0" smtClean="0"/>
              <a:t>Frequency</a:t>
            </a:r>
          </a:p>
          <a:p>
            <a:r>
              <a:rPr lang="en-US" sz="2400" dirty="0"/>
              <a:t>Less </a:t>
            </a:r>
            <a:r>
              <a:rPr lang="en-US" sz="2400" dirty="0" smtClean="0"/>
              <a:t>common</a:t>
            </a:r>
            <a:r>
              <a:rPr lang="ar-EG" sz="2400" dirty="0" smtClean="0"/>
              <a:t> </a:t>
            </a:r>
            <a:r>
              <a:rPr lang="en-US" sz="2400" dirty="0" smtClean="0"/>
              <a:t>than non-equity</a:t>
            </a:r>
            <a:r>
              <a:rPr lang="ar-EG" sz="2400" dirty="0" smtClean="0"/>
              <a:t> </a:t>
            </a:r>
            <a:r>
              <a:rPr lang="en-US" sz="2400" dirty="0" smtClean="0"/>
              <a:t>alliances</a:t>
            </a:r>
            <a:r>
              <a:rPr lang="en-US" sz="2400" dirty="0"/>
              <a:t>, </a:t>
            </a:r>
            <a:r>
              <a:rPr lang="en-US" sz="2400" dirty="0" smtClean="0"/>
              <a:t>but</a:t>
            </a:r>
            <a:r>
              <a:rPr lang="ar-EG" sz="2400" dirty="0" smtClean="0"/>
              <a:t> </a:t>
            </a:r>
            <a:r>
              <a:rPr lang="en-US" sz="2400" dirty="0" smtClean="0"/>
              <a:t>more common</a:t>
            </a:r>
            <a:r>
              <a:rPr lang="ar-EG" sz="2400" dirty="0" smtClean="0"/>
              <a:t> </a:t>
            </a:r>
            <a:r>
              <a:rPr lang="en-US" sz="2400" dirty="0" smtClean="0"/>
              <a:t>than joint</a:t>
            </a:r>
            <a:r>
              <a:rPr lang="ar-EG" sz="2400" dirty="0" smtClean="0"/>
              <a:t> </a:t>
            </a:r>
            <a:r>
              <a:rPr lang="en-US" sz="2400" dirty="0" smtClean="0"/>
              <a:t>Ventures</a:t>
            </a:r>
            <a:endParaRPr lang="ar-EG" sz="2400" dirty="0" smtClean="0"/>
          </a:p>
          <a:p>
            <a:r>
              <a:rPr lang="en-US" sz="2400" b="1" dirty="0" smtClean="0"/>
              <a:t>Type of Knowledge Exchanged</a:t>
            </a:r>
          </a:p>
          <a:p>
            <a:r>
              <a:rPr lang="en-US" sz="2400" dirty="0" smtClean="0"/>
              <a:t>Explicit;</a:t>
            </a:r>
            <a:r>
              <a:rPr lang="ar-EG" sz="2400" dirty="0" smtClean="0"/>
              <a:t> </a:t>
            </a:r>
            <a:r>
              <a:rPr lang="en-US" sz="2400" dirty="0" smtClean="0"/>
              <a:t>exchange</a:t>
            </a:r>
            <a:r>
              <a:rPr lang="ar-EG" sz="2400" dirty="0"/>
              <a:t> </a:t>
            </a:r>
            <a:r>
              <a:rPr lang="en-US" sz="2400" dirty="0" smtClean="0"/>
              <a:t>of tacit</a:t>
            </a:r>
            <a:r>
              <a:rPr lang="ar-EG" sz="2400" dirty="0" smtClean="0"/>
              <a:t> </a:t>
            </a:r>
            <a:r>
              <a:rPr lang="en-US" sz="2400" dirty="0" smtClean="0"/>
              <a:t>knowledge</a:t>
            </a:r>
            <a:r>
              <a:rPr lang="ar-EG" sz="2400" dirty="0"/>
              <a:t> </a:t>
            </a:r>
            <a:r>
              <a:rPr lang="en-US" sz="2400" dirty="0" smtClean="0"/>
              <a:t>possible</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513666" y="5065486"/>
            <a:ext cx="3902801" cy="1478990"/>
          </a:xfrm>
          <a:prstGeom prst="rect">
            <a:avLst/>
          </a:prstGeom>
        </p:spPr>
      </p:pic>
    </p:spTree>
    <p:extLst>
      <p:ext uri="{BB962C8B-B14F-4D97-AF65-F5344CB8AC3E}">
        <p14:creationId xmlns:p14="http://schemas.microsoft.com/office/powerpoint/2010/main" val="342989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625002" y="2005139"/>
            <a:ext cx="10876834" cy="4154984"/>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smtClean="0"/>
              <a:t>Pros</a:t>
            </a:r>
          </a:p>
          <a:p>
            <a:r>
              <a:rPr lang="en-US" sz="2400" dirty="0"/>
              <a:t>• Stronger tie</a:t>
            </a:r>
          </a:p>
          <a:p>
            <a:r>
              <a:rPr lang="en-US" sz="2400" dirty="0"/>
              <a:t>• Trust </a:t>
            </a:r>
            <a:r>
              <a:rPr lang="en-US" sz="2400" dirty="0" smtClean="0"/>
              <a:t>and</a:t>
            </a:r>
            <a:r>
              <a:rPr lang="ar-EG" sz="2400" dirty="0" smtClean="0"/>
              <a:t> </a:t>
            </a:r>
            <a:r>
              <a:rPr lang="en-US" sz="2400" dirty="0" smtClean="0"/>
              <a:t>commitment</a:t>
            </a:r>
            <a:r>
              <a:rPr lang="ar-EG" sz="2400" dirty="0" smtClean="0"/>
              <a:t> </a:t>
            </a:r>
            <a:r>
              <a:rPr lang="en-US" sz="2400" dirty="0" smtClean="0"/>
              <a:t>can </a:t>
            </a:r>
            <a:r>
              <a:rPr lang="en-US" sz="2400" dirty="0"/>
              <a:t>emerge</a:t>
            </a:r>
          </a:p>
          <a:p>
            <a:r>
              <a:rPr lang="en-US" sz="2400" dirty="0"/>
              <a:t>• </a:t>
            </a:r>
            <a:r>
              <a:rPr lang="en-US" sz="2400" dirty="0" smtClean="0"/>
              <a:t>Window</a:t>
            </a:r>
            <a:r>
              <a:rPr lang="ar-EG" sz="2400" dirty="0" smtClean="0"/>
              <a:t> </a:t>
            </a:r>
            <a:r>
              <a:rPr lang="en-US" sz="2400" dirty="0" smtClean="0"/>
              <a:t>into new</a:t>
            </a:r>
            <a:r>
              <a:rPr lang="ar-EG" sz="2400" dirty="0" smtClean="0"/>
              <a:t> </a:t>
            </a:r>
            <a:r>
              <a:rPr lang="en-US" sz="2400" dirty="0" smtClean="0"/>
              <a:t>technology</a:t>
            </a:r>
            <a:r>
              <a:rPr lang="ar-EG" sz="2400" dirty="0" smtClean="0"/>
              <a:t> </a:t>
            </a:r>
            <a:r>
              <a:rPr lang="en-US" sz="2400" dirty="0" smtClean="0"/>
              <a:t>(option </a:t>
            </a:r>
            <a:r>
              <a:rPr lang="en-US" sz="2400" dirty="0"/>
              <a:t>value</a:t>
            </a:r>
            <a:r>
              <a:rPr lang="en-US" sz="2400" dirty="0" smtClean="0"/>
              <a:t>)</a:t>
            </a:r>
            <a:endParaRPr lang="ar-EG" sz="2400" dirty="0" smtClean="0"/>
          </a:p>
          <a:p>
            <a:r>
              <a:rPr lang="en-US" sz="2400" b="1" dirty="0" smtClean="0"/>
              <a:t>Cons</a:t>
            </a:r>
          </a:p>
          <a:p>
            <a:r>
              <a:rPr lang="en-US" sz="2400" dirty="0"/>
              <a:t>• Less flexible</a:t>
            </a:r>
          </a:p>
          <a:p>
            <a:r>
              <a:rPr lang="en-US" sz="2400" dirty="0"/>
              <a:t>• Slower</a:t>
            </a:r>
          </a:p>
          <a:p>
            <a:r>
              <a:rPr lang="en-US" sz="2400" dirty="0"/>
              <a:t>• Can </a:t>
            </a:r>
            <a:r>
              <a:rPr lang="en-US" sz="2400" dirty="0" smtClean="0"/>
              <a:t>entail</a:t>
            </a:r>
            <a:r>
              <a:rPr lang="ar-EG" sz="2400" dirty="0" smtClean="0"/>
              <a:t> </a:t>
            </a:r>
            <a:r>
              <a:rPr lang="en-US" sz="2400" dirty="0" smtClean="0"/>
              <a:t>significant</a:t>
            </a:r>
            <a:r>
              <a:rPr lang="ar-EG" sz="2400" dirty="0"/>
              <a:t> </a:t>
            </a:r>
            <a:r>
              <a:rPr lang="en-US" sz="2400" dirty="0" smtClean="0"/>
              <a:t>investments</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6786155" y="3596558"/>
            <a:ext cx="3902801" cy="2108740"/>
          </a:xfrm>
          <a:prstGeom prst="rect">
            <a:avLst/>
          </a:prstGeom>
        </p:spPr>
      </p:pic>
    </p:spTree>
    <p:extLst>
      <p:ext uri="{BB962C8B-B14F-4D97-AF65-F5344CB8AC3E}">
        <p14:creationId xmlns:p14="http://schemas.microsoft.com/office/powerpoint/2010/main" val="3727611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2</a:t>
            </a:r>
            <a:r>
              <a:rPr lang="en-US" sz="2400" dirty="0"/>
              <a:t>- Equity (purchase of</a:t>
            </a:r>
            <a:r>
              <a:rPr lang="ar-EG" sz="2400" dirty="0"/>
              <a:t> </a:t>
            </a:r>
            <a:r>
              <a:rPr lang="en-US" sz="2400" dirty="0"/>
              <a:t>an equity stake or</a:t>
            </a:r>
            <a:r>
              <a:rPr lang="ar-EG" sz="2400" dirty="0"/>
              <a:t> </a:t>
            </a:r>
            <a:r>
              <a:rPr lang="en-US" sz="2400" dirty="0"/>
              <a:t>corporate venture</a:t>
            </a:r>
            <a:r>
              <a:rPr lang="ar-EG" sz="2400" dirty="0"/>
              <a:t> </a:t>
            </a:r>
            <a:r>
              <a:rPr lang="en-US" sz="2400" dirty="0"/>
              <a:t>capital investment,</a:t>
            </a:r>
            <a:r>
              <a:rPr lang="ar-EG" sz="2400" dirty="0"/>
              <a:t> </a:t>
            </a:r>
            <a:r>
              <a:rPr lang="en-US" sz="2400" dirty="0"/>
              <a:t>or investment in</a:t>
            </a:r>
            <a:r>
              <a:rPr lang="ar-EG" sz="2400" dirty="0"/>
              <a:t> </a:t>
            </a:r>
            <a:r>
              <a:rPr lang="en-US" sz="2400" dirty="0"/>
              <a:t>kind such as a plant</a:t>
            </a:r>
            <a:r>
              <a:rPr lang="ar-EG" sz="2400" dirty="0"/>
              <a:t> </a:t>
            </a:r>
            <a:r>
              <a:rPr lang="en-US" sz="2400" dirty="0"/>
              <a:t>and equipment)</a:t>
            </a:r>
            <a:endParaRPr lang="ar-EG" sz="2400" dirty="0"/>
          </a:p>
          <a:p>
            <a:r>
              <a:rPr lang="en-US" sz="2400" b="1" dirty="0" smtClean="0"/>
              <a:t>Examples</a:t>
            </a:r>
          </a:p>
          <a:p>
            <a:r>
              <a:rPr lang="en-US" sz="2400" dirty="0"/>
              <a:t>• </a:t>
            </a:r>
            <a:r>
              <a:rPr lang="en-US" sz="2400" dirty="0" smtClean="0"/>
              <a:t>Renault-Nissan</a:t>
            </a:r>
            <a:r>
              <a:rPr lang="ar-EG" sz="2400" dirty="0" smtClean="0"/>
              <a:t> </a:t>
            </a:r>
            <a:r>
              <a:rPr lang="en-US" sz="2400" dirty="0" smtClean="0"/>
              <a:t>alliance based</a:t>
            </a:r>
            <a:r>
              <a:rPr lang="ar-EG" sz="2400" dirty="0" smtClean="0"/>
              <a:t> </a:t>
            </a:r>
            <a:r>
              <a:rPr lang="en-US" sz="2400" dirty="0" smtClean="0"/>
              <a:t>on </a:t>
            </a:r>
            <a:r>
              <a:rPr lang="en-US" sz="2400" dirty="0"/>
              <a:t>cross </a:t>
            </a:r>
            <a:r>
              <a:rPr lang="en-US" sz="2400" dirty="0" smtClean="0"/>
              <a:t>equity</a:t>
            </a:r>
            <a:r>
              <a:rPr lang="ar-EG" sz="2400" dirty="0" smtClean="0"/>
              <a:t> </a:t>
            </a:r>
            <a:r>
              <a:rPr lang="en-US" sz="2400" dirty="0" smtClean="0"/>
              <a:t>holdings,</a:t>
            </a:r>
            <a:r>
              <a:rPr lang="ar-EG" sz="2400" dirty="0" smtClean="0"/>
              <a:t> </a:t>
            </a:r>
            <a:r>
              <a:rPr lang="en-US" sz="2400" dirty="0" smtClean="0"/>
              <a:t>with Renault</a:t>
            </a:r>
            <a:r>
              <a:rPr lang="ar-EG" sz="2400" dirty="0" smtClean="0"/>
              <a:t> </a:t>
            </a:r>
            <a:r>
              <a:rPr lang="en-US" sz="2400" dirty="0" smtClean="0"/>
              <a:t>owning </a:t>
            </a:r>
            <a:r>
              <a:rPr lang="en-US" sz="2400" dirty="0"/>
              <a:t>43.4%</a:t>
            </a:r>
          </a:p>
          <a:p>
            <a:r>
              <a:rPr lang="en-US" sz="2400" dirty="0"/>
              <a:t>in Nissan; </a:t>
            </a:r>
            <a:r>
              <a:rPr lang="en-US" sz="2400" dirty="0" smtClean="0"/>
              <a:t>and</a:t>
            </a:r>
            <a:r>
              <a:rPr lang="ar-EG" sz="2400" dirty="0" smtClean="0"/>
              <a:t> </a:t>
            </a:r>
            <a:r>
              <a:rPr lang="en-US" sz="2400" dirty="0" smtClean="0"/>
              <a:t>Nissan owning</a:t>
            </a:r>
            <a:r>
              <a:rPr lang="ar-EG" sz="2400" dirty="0" smtClean="0"/>
              <a:t> </a:t>
            </a:r>
            <a:r>
              <a:rPr lang="en-US" sz="2400" dirty="0" smtClean="0"/>
              <a:t>15</a:t>
            </a:r>
            <a:r>
              <a:rPr lang="en-US" sz="2400" dirty="0"/>
              <a:t>% in </a:t>
            </a:r>
            <a:r>
              <a:rPr lang="en-US" sz="2400" dirty="0" smtClean="0"/>
              <a:t>Renault</a:t>
            </a:r>
            <a:endParaRPr lang="en-US" sz="2400" dirty="0"/>
          </a:p>
          <a:p>
            <a:r>
              <a:rPr lang="en-US" sz="2400" dirty="0"/>
              <a:t>• Roche’s </a:t>
            </a:r>
            <a:r>
              <a:rPr lang="en-US" sz="2400" dirty="0" smtClean="0"/>
              <a:t>equity</a:t>
            </a:r>
            <a:r>
              <a:rPr lang="ar-EG" sz="2400" dirty="0" smtClean="0"/>
              <a:t> </a:t>
            </a:r>
            <a:r>
              <a:rPr lang="en-US" sz="2400" dirty="0" smtClean="0"/>
              <a:t>investment</a:t>
            </a:r>
            <a:r>
              <a:rPr lang="ar-EG" sz="2400" dirty="0" smtClean="0"/>
              <a:t> </a:t>
            </a:r>
            <a:r>
              <a:rPr lang="en-US" sz="2400" dirty="0" smtClean="0"/>
              <a:t>in Genentech</a:t>
            </a:r>
            <a:r>
              <a:rPr lang="ar-EG" sz="2400" dirty="0" smtClean="0"/>
              <a:t> </a:t>
            </a:r>
            <a:r>
              <a:rPr lang="en-US" sz="2400" dirty="0" smtClean="0"/>
              <a:t>(prior </a:t>
            </a:r>
            <a:r>
              <a:rPr lang="en-US" sz="2400" dirty="0"/>
              <a:t>to </a:t>
            </a:r>
            <a:r>
              <a:rPr lang="en-US" sz="2400" dirty="0" smtClean="0"/>
              <a:t>full</a:t>
            </a:r>
            <a:r>
              <a:rPr lang="ar-EG" sz="2400" dirty="0" smtClean="0"/>
              <a:t> </a:t>
            </a:r>
            <a:r>
              <a:rPr lang="en-US" sz="2400" dirty="0" smtClean="0"/>
              <a:t>integration</a:t>
            </a:r>
            <a:r>
              <a:rPr lang="en-US" sz="2400" dirty="0"/>
              <a: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566978" y="5154216"/>
            <a:ext cx="3902801" cy="1510669"/>
          </a:xfrm>
          <a:prstGeom prst="rect">
            <a:avLst/>
          </a:prstGeom>
        </p:spPr>
      </p:pic>
    </p:spTree>
    <p:extLst>
      <p:ext uri="{BB962C8B-B14F-4D97-AF65-F5344CB8AC3E}">
        <p14:creationId xmlns:p14="http://schemas.microsoft.com/office/powerpoint/2010/main" val="326181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3046988"/>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smtClean="0"/>
              <a:t>3</a:t>
            </a:r>
            <a:r>
              <a:rPr lang="en-US" sz="2400" dirty="0" smtClean="0"/>
              <a:t>- </a:t>
            </a:r>
            <a:r>
              <a:rPr lang="en-US" sz="2400" dirty="0"/>
              <a:t>Joint venture (JV</a:t>
            </a:r>
            <a:r>
              <a:rPr lang="en-US" sz="2400" dirty="0" smtClean="0"/>
              <a:t>)</a:t>
            </a:r>
            <a:endParaRPr lang="ar-EG" sz="2400" dirty="0" smtClean="0"/>
          </a:p>
          <a:p>
            <a:r>
              <a:rPr lang="en-US" sz="2400" b="1" dirty="0" smtClean="0"/>
              <a:t>Governance Mechanism</a:t>
            </a:r>
          </a:p>
          <a:p>
            <a:r>
              <a:rPr lang="en-US" sz="2400" dirty="0"/>
              <a:t>Creation </a:t>
            </a:r>
            <a:r>
              <a:rPr lang="en-US" sz="2400" dirty="0" smtClean="0"/>
              <a:t>of</a:t>
            </a:r>
            <a:r>
              <a:rPr lang="ar-EG" sz="2400" dirty="0" smtClean="0"/>
              <a:t> </a:t>
            </a:r>
            <a:r>
              <a:rPr lang="en-US" sz="2400" dirty="0" smtClean="0"/>
              <a:t>new entity</a:t>
            </a:r>
            <a:r>
              <a:rPr lang="ar-EG" sz="2400" dirty="0" smtClean="0"/>
              <a:t> </a:t>
            </a:r>
            <a:r>
              <a:rPr lang="en-US" sz="2400" dirty="0" smtClean="0"/>
              <a:t>by </a:t>
            </a:r>
            <a:r>
              <a:rPr lang="en-US" sz="2400" dirty="0"/>
              <a:t>two </a:t>
            </a:r>
            <a:r>
              <a:rPr lang="en-US" sz="2400" dirty="0" smtClean="0"/>
              <a:t>or</a:t>
            </a:r>
            <a:r>
              <a:rPr lang="ar-EG" sz="2400" dirty="0" smtClean="0"/>
              <a:t> </a:t>
            </a:r>
            <a:r>
              <a:rPr lang="en-US" sz="2400" dirty="0" smtClean="0"/>
              <a:t>more parent</a:t>
            </a:r>
            <a:r>
              <a:rPr lang="ar-EG" sz="2400" dirty="0" smtClean="0"/>
              <a:t> </a:t>
            </a:r>
            <a:r>
              <a:rPr lang="en-US" sz="2400" dirty="0" smtClean="0"/>
              <a:t>Firms</a:t>
            </a:r>
            <a:endParaRPr lang="ar-EG" sz="2400" dirty="0" smtClean="0"/>
          </a:p>
          <a:p>
            <a:r>
              <a:rPr lang="en-US" sz="2400" b="1" dirty="0" smtClean="0"/>
              <a:t>Frequency</a:t>
            </a:r>
          </a:p>
          <a:p>
            <a:r>
              <a:rPr lang="en-US" sz="2400" dirty="0"/>
              <a:t>Least </a:t>
            </a:r>
            <a:r>
              <a:rPr lang="en-US" sz="2400" dirty="0" smtClean="0"/>
              <a:t>common</a:t>
            </a:r>
            <a:endParaRPr lang="ar-EG" sz="2400" dirty="0" smtClean="0"/>
          </a:p>
          <a:p>
            <a:r>
              <a:rPr lang="en-US" sz="2400" b="1" dirty="0" smtClean="0"/>
              <a:t>Type of Knowledge Exchanged</a:t>
            </a:r>
          </a:p>
          <a:p>
            <a:r>
              <a:rPr lang="en-US" sz="2400" dirty="0" smtClean="0"/>
              <a:t>Both</a:t>
            </a:r>
            <a:r>
              <a:rPr lang="ar-EG" sz="2400" dirty="0" smtClean="0"/>
              <a:t> </a:t>
            </a:r>
            <a:r>
              <a:rPr lang="en-US" sz="2400" dirty="0" smtClean="0"/>
              <a:t>tacit and</a:t>
            </a:r>
            <a:r>
              <a:rPr lang="ar-EG" sz="2400" dirty="0" smtClean="0"/>
              <a:t> </a:t>
            </a:r>
            <a:r>
              <a:rPr lang="en-US" sz="2400" dirty="0" smtClean="0"/>
              <a:t>explicit</a:t>
            </a:r>
            <a:r>
              <a:rPr lang="ar-EG" sz="2400" dirty="0"/>
              <a:t> </a:t>
            </a:r>
            <a:r>
              <a:rPr lang="en-US" sz="2400" dirty="0" smtClean="0"/>
              <a:t>knowledge</a:t>
            </a:r>
            <a:r>
              <a:rPr lang="ar-EG" sz="2400" dirty="0"/>
              <a:t> </a:t>
            </a:r>
            <a:r>
              <a:rPr lang="en-US" sz="2400" dirty="0" smtClean="0"/>
              <a:t>exchanged</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149013" y="3707836"/>
            <a:ext cx="3902801" cy="2108740"/>
          </a:xfrm>
          <a:prstGeom prst="rect">
            <a:avLst/>
          </a:prstGeom>
        </p:spPr>
      </p:pic>
    </p:spTree>
    <p:extLst>
      <p:ext uri="{BB962C8B-B14F-4D97-AF65-F5344CB8AC3E}">
        <p14:creationId xmlns:p14="http://schemas.microsoft.com/office/powerpoint/2010/main" val="2199416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625002" y="2005139"/>
            <a:ext cx="10876834" cy="3785652"/>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3</a:t>
            </a:r>
            <a:r>
              <a:rPr lang="en-US" sz="2400" dirty="0"/>
              <a:t>- Joint venture (JV)</a:t>
            </a:r>
            <a:endParaRPr lang="ar-EG" sz="2400" dirty="0"/>
          </a:p>
          <a:p>
            <a:r>
              <a:rPr lang="en-US" sz="2400" b="1" dirty="0" smtClean="0"/>
              <a:t>Pros</a:t>
            </a:r>
          </a:p>
          <a:p>
            <a:r>
              <a:rPr lang="en-US" sz="2400" dirty="0"/>
              <a:t>• Strongest tie</a:t>
            </a:r>
          </a:p>
          <a:p>
            <a:r>
              <a:rPr lang="en-US" sz="2400" dirty="0"/>
              <a:t>• Trust </a:t>
            </a:r>
            <a:r>
              <a:rPr lang="en-US" sz="2400" dirty="0" smtClean="0"/>
              <a:t>and</a:t>
            </a:r>
            <a:r>
              <a:rPr lang="ar-EG" sz="2400" dirty="0" smtClean="0"/>
              <a:t> </a:t>
            </a:r>
            <a:r>
              <a:rPr lang="en-US" sz="2400" dirty="0" smtClean="0"/>
              <a:t>commitment</a:t>
            </a:r>
            <a:r>
              <a:rPr lang="ar-EG" sz="2400" dirty="0"/>
              <a:t> </a:t>
            </a:r>
            <a:r>
              <a:rPr lang="en-US" sz="2400" dirty="0" smtClean="0"/>
              <a:t>likely to</a:t>
            </a:r>
            <a:r>
              <a:rPr lang="ar-EG" sz="2400" dirty="0" smtClean="0"/>
              <a:t> </a:t>
            </a:r>
            <a:r>
              <a:rPr lang="en-US" sz="2400" dirty="0" smtClean="0"/>
              <a:t>emerge</a:t>
            </a:r>
            <a:endParaRPr lang="en-US" sz="2400" dirty="0"/>
          </a:p>
          <a:p>
            <a:r>
              <a:rPr lang="en-US" sz="2400" dirty="0"/>
              <a:t>• May </a:t>
            </a:r>
            <a:r>
              <a:rPr lang="en-US" sz="2400" dirty="0" smtClean="0"/>
              <a:t>be</a:t>
            </a:r>
            <a:r>
              <a:rPr lang="ar-EG" sz="2400" dirty="0" smtClean="0"/>
              <a:t> </a:t>
            </a:r>
            <a:r>
              <a:rPr lang="en-US" sz="2400" dirty="0" smtClean="0"/>
              <a:t>required by</a:t>
            </a:r>
            <a:r>
              <a:rPr lang="ar-EG" sz="2400" dirty="0" smtClean="0"/>
              <a:t> </a:t>
            </a:r>
            <a:r>
              <a:rPr lang="en-US" sz="2400" dirty="0" smtClean="0"/>
              <a:t>institutional</a:t>
            </a:r>
            <a:r>
              <a:rPr lang="ar-EG" sz="2400" dirty="0"/>
              <a:t> </a:t>
            </a:r>
            <a:r>
              <a:rPr lang="en-US" sz="2400" dirty="0" smtClean="0"/>
              <a:t>setting</a:t>
            </a:r>
            <a:endParaRPr lang="ar-EG" sz="2400" dirty="0" smtClean="0"/>
          </a:p>
          <a:p>
            <a:r>
              <a:rPr lang="en-US" sz="2400" b="1" dirty="0" smtClean="0"/>
              <a:t>Cons</a:t>
            </a:r>
          </a:p>
          <a:p>
            <a:r>
              <a:rPr lang="en-US" sz="2400" dirty="0"/>
              <a:t>• Can </a:t>
            </a:r>
            <a:r>
              <a:rPr lang="en-US" sz="2400" dirty="0" smtClean="0"/>
              <a:t>entail</a:t>
            </a:r>
            <a:r>
              <a:rPr lang="ar-EG" sz="2400" dirty="0" smtClean="0"/>
              <a:t> </a:t>
            </a:r>
            <a:r>
              <a:rPr lang="en-US" sz="2400" dirty="0" smtClean="0"/>
              <a:t>long</a:t>
            </a:r>
            <a:r>
              <a:rPr lang="ar-EG" sz="2400" dirty="0" smtClean="0"/>
              <a:t> </a:t>
            </a:r>
            <a:r>
              <a:rPr lang="en-US" sz="2400" dirty="0" smtClean="0"/>
              <a:t>negotiations</a:t>
            </a:r>
            <a:r>
              <a:rPr lang="ar-EG" sz="2400" dirty="0" smtClean="0"/>
              <a:t> </a:t>
            </a:r>
            <a:r>
              <a:rPr lang="en-US" sz="2400" dirty="0" smtClean="0"/>
              <a:t>And</a:t>
            </a:r>
            <a:r>
              <a:rPr lang="ar-EG" sz="2400" dirty="0" smtClean="0"/>
              <a:t> </a:t>
            </a:r>
            <a:r>
              <a:rPr lang="en-US" sz="2400" dirty="0" smtClean="0"/>
              <a:t>significant</a:t>
            </a:r>
            <a:r>
              <a:rPr lang="ar-EG" sz="2400" dirty="0" smtClean="0"/>
              <a:t> </a:t>
            </a:r>
            <a:r>
              <a:rPr lang="en-US" sz="2400" dirty="0" smtClean="0"/>
              <a:t>investments</a:t>
            </a:r>
            <a:endParaRPr lang="en-US" sz="2400" dirty="0"/>
          </a:p>
          <a:p>
            <a:r>
              <a:rPr lang="en-US" sz="2400" dirty="0"/>
              <a:t>• </a:t>
            </a:r>
            <a:r>
              <a:rPr lang="en-US" sz="2400" dirty="0" smtClean="0"/>
              <a:t>Long-term</a:t>
            </a:r>
            <a:r>
              <a:rPr lang="ar-EG" sz="2400" dirty="0" smtClean="0"/>
              <a:t> </a:t>
            </a:r>
            <a:r>
              <a:rPr lang="en-US" sz="2400" dirty="0" smtClean="0"/>
              <a:t>solution</a:t>
            </a:r>
            <a:endParaRPr lang="en-US" sz="2400" dirty="0"/>
          </a:p>
          <a:p>
            <a:r>
              <a:rPr lang="en-US" sz="2400" dirty="0"/>
              <a:t>• JV </a:t>
            </a:r>
            <a:r>
              <a:rPr lang="en-US" sz="2400" dirty="0" smtClean="0"/>
              <a:t>managers</a:t>
            </a:r>
            <a:r>
              <a:rPr lang="ar-EG" sz="2400" dirty="0" smtClean="0"/>
              <a:t> </a:t>
            </a:r>
            <a:r>
              <a:rPr lang="en-US" sz="2400" dirty="0" smtClean="0"/>
              <a:t>have double</a:t>
            </a:r>
            <a:r>
              <a:rPr lang="ar-EG" sz="2400" dirty="0" smtClean="0"/>
              <a:t> </a:t>
            </a:r>
            <a:r>
              <a:rPr lang="en-US" sz="2400" dirty="0" smtClean="0"/>
              <a:t>reporting</a:t>
            </a:r>
            <a:r>
              <a:rPr lang="ar-EG" sz="2400" dirty="0" smtClean="0"/>
              <a:t> </a:t>
            </a:r>
            <a:r>
              <a:rPr lang="en-US" sz="2400" dirty="0" smtClean="0"/>
              <a:t>lines </a:t>
            </a:r>
            <a:r>
              <a:rPr lang="en-US" sz="2400" dirty="0"/>
              <a:t>(</a:t>
            </a:r>
            <a:r>
              <a:rPr lang="en-US" sz="2400" dirty="0" smtClean="0"/>
              <a:t>2</a:t>
            </a:r>
            <a:r>
              <a:rPr lang="ar-EG" sz="2400" dirty="0" smtClean="0"/>
              <a:t> </a:t>
            </a:r>
            <a:r>
              <a:rPr lang="en-US" sz="2400" dirty="0" smtClean="0"/>
              <a:t>bosses</a:t>
            </a:r>
            <a:r>
              <a:rPr lang="en-US" sz="2400" dirty="0"/>
              <a:t>)</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178041" y="2351890"/>
            <a:ext cx="3902801" cy="2108740"/>
          </a:xfrm>
          <a:prstGeom prst="rect">
            <a:avLst/>
          </a:prstGeom>
        </p:spPr>
      </p:pic>
    </p:spTree>
    <p:extLst>
      <p:ext uri="{BB962C8B-B14F-4D97-AF65-F5344CB8AC3E}">
        <p14:creationId xmlns:p14="http://schemas.microsoft.com/office/powerpoint/2010/main" val="246196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strategic alliances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592945" y="2288978"/>
            <a:ext cx="10876834"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Alliance </a:t>
            </a:r>
            <a:r>
              <a:rPr lang="en-US" sz="2400" b="1" dirty="0" smtClean="0"/>
              <a:t>Type</a:t>
            </a:r>
          </a:p>
          <a:p>
            <a:r>
              <a:rPr lang="ar-EG" sz="2400" dirty="0"/>
              <a:t>3</a:t>
            </a:r>
            <a:r>
              <a:rPr lang="en-US" sz="2400" dirty="0"/>
              <a:t>- Joint venture (JV)</a:t>
            </a:r>
            <a:endParaRPr lang="ar-EG" sz="2400" dirty="0"/>
          </a:p>
          <a:p>
            <a:r>
              <a:rPr lang="en-US" sz="2400" b="1" dirty="0" smtClean="0"/>
              <a:t>Examples</a:t>
            </a:r>
          </a:p>
          <a:p>
            <a:r>
              <a:rPr lang="en-US" sz="2400" dirty="0"/>
              <a:t>Hulu, </a:t>
            </a:r>
            <a:r>
              <a:rPr lang="en-US" sz="2400" dirty="0" smtClean="0"/>
              <a:t>owned by NBC (30</a:t>
            </a:r>
            <a:r>
              <a:rPr lang="en-US" sz="2400" dirty="0"/>
              <a:t>%), </a:t>
            </a:r>
            <a:r>
              <a:rPr lang="en-US" sz="2400" dirty="0" smtClean="0"/>
              <a:t>Fox (30</a:t>
            </a:r>
            <a:r>
              <a:rPr lang="en-US" sz="2400" dirty="0"/>
              <a:t>%), </a:t>
            </a:r>
            <a:r>
              <a:rPr lang="en-US" sz="2400" dirty="0" smtClean="0"/>
              <a:t>Disney- ABC </a:t>
            </a:r>
            <a:r>
              <a:rPr lang="en-US" sz="2400" dirty="0"/>
              <a:t>(30</a:t>
            </a:r>
            <a:r>
              <a:rPr lang="en-US" sz="2400" dirty="0" smtClean="0"/>
              <a:t>%), and Turner Broadcasting System </a:t>
            </a:r>
            <a:r>
              <a:rPr lang="en-US" sz="2400" dirty="0"/>
              <a:t>(10%)</a:t>
            </a:r>
          </a:p>
          <a:p>
            <a:r>
              <a:rPr lang="en-US" sz="2400" dirty="0"/>
              <a:t>• The A</a:t>
            </a:r>
            <a:r>
              <a:rPr lang="en-US" sz="2400" dirty="0" smtClean="0"/>
              <a:t>++ trans-Atlantic joint venture, owned by United Airlines, Lufthansa</a:t>
            </a:r>
            <a:r>
              <a:rPr lang="en-US" sz="2400" dirty="0"/>
              <a:t>, </a:t>
            </a:r>
            <a:r>
              <a:rPr lang="en-US" sz="2400" dirty="0" smtClean="0"/>
              <a:t>and Air </a:t>
            </a:r>
            <a:r>
              <a:rPr lang="en-US" sz="2400" dirty="0"/>
              <a:t>Canada</a:t>
            </a:r>
            <a:endParaRPr lang="en-US" sz="2400" b="1" dirty="0">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294155" y="4550650"/>
            <a:ext cx="3902801" cy="2108740"/>
          </a:xfrm>
          <a:prstGeom prst="rect">
            <a:avLst/>
          </a:prstGeom>
        </p:spPr>
      </p:pic>
    </p:spTree>
    <p:extLst>
      <p:ext uri="{BB962C8B-B14F-4D97-AF65-F5344CB8AC3E}">
        <p14:creationId xmlns:p14="http://schemas.microsoft.com/office/powerpoint/2010/main" val="69998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Strategic </a:t>
            </a:r>
            <a:r>
              <a:rPr lang="en-US" sz="2800" b="1" dirty="0">
                <a:solidFill>
                  <a:schemeClr val="bg1">
                    <a:lumMod val="50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Mergers </a:t>
            </a:r>
            <a:r>
              <a:rPr lang="en-US" sz="2400" b="1" dirty="0">
                <a:solidFill>
                  <a:schemeClr val="bg1">
                    <a:lumMod val="75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4452366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52885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Alliance management capabilities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3598250" y="2065717"/>
            <a:ext cx="8243034" cy="4154984"/>
          </a:xfrm>
          <a:prstGeom prst="rect">
            <a:avLst/>
          </a:prstGeom>
        </p:spPr>
        <p:txBody>
          <a:bodyPr wrap="square">
            <a:spAutoFit/>
          </a:bodyPr>
          <a:lstStyle/>
          <a:p>
            <a:r>
              <a:rPr lang="en-US" sz="2400" dirty="0"/>
              <a:t>Strategic alliances create a paradox for managers. Although alliances appear to be necessary to compete in many industries, between 30 and 70 per cent of all strategic alliances do not deliver the expected benefits, and are considered failures by at least one </a:t>
            </a:r>
            <a:r>
              <a:rPr lang="en-US" sz="2400" dirty="0" smtClean="0"/>
              <a:t>alliance partner</a:t>
            </a:r>
            <a:r>
              <a:rPr lang="en-US" sz="2400" dirty="0"/>
              <a:t>.  </a:t>
            </a:r>
          </a:p>
          <a:p>
            <a:r>
              <a:rPr lang="en-US" sz="2400" dirty="0"/>
              <a:t> Alliance management capability is a firm’s ability to effectively manage three alliance-related tasks concurrently, often across a portfolio of many different </a:t>
            </a:r>
            <a:r>
              <a:rPr lang="en-US" sz="2400" dirty="0" smtClean="0"/>
              <a:t>alliances;</a:t>
            </a:r>
            <a:endParaRPr lang="en-US" sz="2400" dirty="0"/>
          </a:p>
          <a:p>
            <a:r>
              <a:rPr lang="en-US" sz="2400" dirty="0" smtClean="0"/>
              <a:t>■ </a:t>
            </a:r>
            <a:r>
              <a:rPr lang="en-US" sz="2400" dirty="0"/>
              <a:t>Partner selection and alliance formation.</a:t>
            </a:r>
          </a:p>
          <a:p>
            <a:r>
              <a:rPr lang="en-US" sz="2400" dirty="0"/>
              <a:t>■ Alliance design and governance.</a:t>
            </a:r>
          </a:p>
          <a:p>
            <a:r>
              <a:rPr lang="en-US" sz="2400" dirty="0"/>
              <a:t>■ Post-formation alliance management.</a:t>
            </a:r>
          </a:p>
        </p:txBody>
      </p:sp>
      <p:pic>
        <p:nvPicPr>
          <p:cNvPr id="10" name="Picture 9"/>
          <p:cNvPicPr>
            <a:picLocks noChangeAspect="1"/>
          </p:cNvPicPr>
          <p:nvPr/>
        </p:nvPicPr>
        <p:blipFill>
          <a:blip r:embed="rId4"/>
          <a:stretch>
            <a:fillRect/>
          </a:stretch>
        </p:blipFill>
        <p:spPr>
          <a:xfrm>
            <a:off x="9117349" y="4963765"/>
            <a:ext cx="2855642" cy="1597715"/>
          </a:xfrm>
          <a:prstGeom prst="rect">
            <a:avLst/>
          </a:prstGeom>
        </p:spPr>
      </p:pic>
    </p:spTree>
    <p:extLst>
      <p:ext uri="{BB962C8B-B14F-4D97-AF65-F5344CB8AC3E}">
        <p14:creationId xmlns:p14="http://schemas.microsoft.com/office/powerpoint/2010/main" val="38326400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156966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53150" y="2492019"/>
            <a:ext cx="9316524" cy="3154052"/>
          </a:xfrm>
          <a:prstGeom prst="rect">
            <a:avLst/>
          </a:prstGeom>
        </p:spPr>
      </p:pic>
    </p:spTree>
    <p:extLst>
      <p:ext uri="{BB962C8B-B14F-4D97-AF65-F5344CB8AC3E}">
        <p14:creationId xmlns:p14="http://schemas.microsoft.com/office/powerpoint/2010/main" val="16171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4524315"/>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1- </a:t>
            </a:r>
            <a:r>
              <a:rPr lang="en-US" sz="2400" b="1" dirty="0"/>
              <a:t>Partner selection and alliance </a:t>
            </a:r>
            <a:r>
              <a:rPr lang="en-US" sz="2400" b="1" dirty="0" smtClean="0"/>
              <a:t>formation</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When making the business case for an alliance, the expected benefits of the alliance must exceed its costs. When one or more of the five reasons for alliance formation are present—to strengthen competitive position, enter new markets, hedge against uncertainty, access critical complementary resources, or learn new capabilities—the firm must select the best possible alliance partner. </a:t>
            </a:r>
            <a:r>
              <a:rPr lang="en-US" sz="2400" u="sng" dirty="0">
                <a:latin typeface="Times New Roman" panose="02020603050405020304" pitchFamily="18" charset="0"/>
                <a:cs typeface="Times New Roman" panose="02020603050405020304" pitchFamily="18" charset="0"/>
              </a:rPr>
              <a:t>Partner compatibility and partner commitment </a:t>
            </a:r>
            <a:r>
              <a:rPr lang="en-US" sz="2400" dirty="0">
                <a:latin typeface="Times New Roman" panose="02020603050405020304" pitchFamily="18" charset="0"/>
                <a:cs typeface="Times New Roman" panose="02020603050405020304" pitchFamily="18" charset="0"/>
              </a:rPr>
              <a:t>are necessary conditions for successful alliance formation.</a:t>
            </a:r>
          </a:p>
          <a:p>
            <a:pPr marL="342900" indent="-342900">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59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a:t>
            </a:r>
            <a:r>
              <a:rPr lang="en-US" sz="2400" b="1" dirty="0"/>
              <a:t>Alliance design and governance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Once two or more firms agree to pursue an alliance, managers must then design the alliance and choose an appropriate governance mechanism from among the three options: </a:t>
            </a:r>
            <a:r>
              <a:rPr lang="en-US" sz="2400" u="sng" dirty="0">
                <a:latin typeface="Times New Roman" panose="02020603050405020304" pitchFamily="18" charset="0"/>
                <a:cs typeface="Times New Roman" panose="02020603050405020304" pitchFamily="18" charset="0"/>
              </a:rPr>
              <a:t>non-equity contractual agreement, equity alliances, or joint venture</a:t>
            </a:r>
            <a:r>
              <a:rPr lang="en-US" sz="2400" dirty="0">
                <a:latin typeface="Times New Roman" panose="02020603050405020304" pitchFamily="18" charset="0"/>
                <a:cs typeface="Times New Roman" panose="02020603050405020304" pitchFamily="18" charset="0"/>
              </a:rPr>
              <a:t>. For example, in a study of over 640 alliances, researchers found that the joining of specialized complementary assets increases the likelihood that the alliance is governed hierarchically.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1182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Alliance management capabilities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10559528" cy="3046988"/>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3- </a:t>
            </a:r>
            <a:r>
              <a:rPr lang="en-US" sz="2400" b="1" dirty="0"/>
              <a:t>Post-formation alliance management</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third phase in a firm’s alliance management capability concerns the ongoing management of the alliance. </a:t>
            </a:r>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can most likely be accomplished if the alliance partners make relation-specific investments, establish knowledge-sharing routines, and build </a:t>
            </a:r>
            <a:r>
              <a:rPr lang="en-US" sz="2400" dirty="0" err="1">
                <a:latin typeface="Times New Roman" panose="02020603050405020304" pitchFamily="18" charset="0"/>
                <a:cs typeface="Times New Roman" panose="02020603050405020304" pitchFamily="18" charset="0"/>
              </a:rPr>
              <a:t>interfirm</a:t>
            </a:r>
            <a:r>
              <a:rPr lang="en-US" sz="2400" dirty="0">
                <a:latin typeface="Times New Roman" panose="02020603050405020304" pitchFamily="18" charset="0"/>
                <a:cs typeface="Times New Roman" panose="02020603050405020304" pitchFamily="18" charset="0"/>
              </a:rPr>
              <a:t> trust.</a:t>
            </a: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0124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9.1 How 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9.2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9.3 Mergers and Acquisitions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75942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popular vehicle for executing corporate strategy is mergers and acquisitions (M&amp;A). Hundreds of mergers and acquisitions occur each year, with a cumulative value in the trillions of dollars.53 Although the terms are often used interchangeably, and usually in tandem, mergers and acquisitions are, by definition, distinct from each other.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4"/>
          <a:stretch>
            <a:fillRect/>
          </a:stretch>
        </p:blipFill>
        <p:spPr>
          <a:xfrm>
            <a:off x="5306817" y="4569878"/>
            <a:ext cx="3810532" cy="1791547"/>
          </a:xfrm>
          <a:prstGeom prst="rect">
            <a:avLst/>
          </a:prstGeom>
        </p:spPr>
      </p:pic>
    </p:spTree>
    <p:extLst>
      <p:ext uri="{BB962C8B-B14F-4D97-AF65-F5344CB8AC3E}">
        <p14:creationId xmlns:p14="http://schemas.microsoft.com/office/powerpoint/2010/main" val="396321349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 merger describes the joining of two independent companies to form a combined entity.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590602" y="3736379"/>
            <a:ext cx="3486637" cy="2295845"/>
          </a:xfrm>
          <a:prstGeom prst="rect">
            <a:avLst/>
          </a:prstGeom>
        </p:spPr>
      </p:pic>
    </p:spTree>
    <p:extLst>
      <p:ext uri="{BB962C8B-B14F-4D97-AF65-F5344CB8AC3E}">
        <p14:creationId xmlns:p14="http://schemas.microsoft.com/office/powerpoint/2010/main" val="376939357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merger </a:t>
            </a:r>
            <a:r>
              <a:rPr lang="en-US" sz="2400" dirty="0">
                <a:latin typeface="Times New Roman" panose="02020603050405020304" pitchFamily="18" charset="0"/>
                <a:cs typeface="Times New Roman" panose="02020603050405020304" pitchFamily="18" charset="0"/>
              </a:rPr>
              <a:t>describes the joining of two independent companies to form a combined entity. Mergers tend to be friendly; in mergers, the two firms agree to join in order to create a combined entity. In the live event-promotion business, for example, Live Nation merged with Ticketmaster.</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640000" y="4223657"/>
            <a:ext cx="3486637" cy="2137768"/>
          </a:xfrm>
          <a:prstGeom prst="rect">
            <a:avLst/>
          </a:prstGeom>
        </p:spPr>
      </p:pic>
    </p:spTree>
    <p:extLst>
      <p:ext uri="{BB962C8B-B14F-4D97-AF65-F5344CB8AC3E}">
        <p14:creationId xmlns:p14="http://schemas.microsoft.com/office/powerpoint/2010/main" val="198156795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 An acquisition describes the purchase or takeover of one company by another. It can be friendly </a:t>
            </a:r>
            <a:r>
              <a:rPr lang="en-US" sz="2400" b="1">
                <a:latin typeface="Times New Roman" panose="02020603050405020304" pitchFamily="18" charset="0"/>
                <a:cs typeface="Times New Roman" panose="02020603050405020304" pitchFamily="18" charset="0"/>
              </a:rPr>
              <a:t>or unfriendly.</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stretch>
            <a:fillRect/>
          </a:stretch>
        </p:blipFill>
        <p:spPr>
          <a:xfrm>
            <a:off x="5192263" y="4294388"/>
            <a:ext cx="4382112" cy="1513592"/>
          </a:xfrm>
          <a:prstGeom prst="rect">
            <a:avLst/>
          </a:prstGeom>
        </p:spPr>
      </p:pic>
    </p:spTree>
    <p:extLst>
      <p:ext uri="{BB962C8B-B14F-4D97-AF65-F5344CB8AC3E}">
        <p14:creationId xmlns:p14="http://schemas.microsoft.com/office/powerpoint/2010/main" val="208593966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An acquisition </a:t>
            </a:r>
            <a:r>
              <a:rPr lang="en-US" sz="2400" dirty="0">
                <a:latin typeface="Times New Roman" panose="02020603050405020304" pitchFamily="18" charset="0"/>
                <a:cs typeface="Times New Roman" panose="02020603050405020304" pitchFamily="18" charset="0"/>
              </a:rPr>
              <a:t>describes the purchase or takeover of one company by another. Acquisitions can be friendly or unfriendly. For example, Disney’s acquisition of Pixar, for example, was a friendly one, in which both management teams believed that joining the two companies was a good idea. When a target firm does not want to be acquired, the acquisition is considered a hostile takeover. </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114976" y="4862669"/>
            <a:ext cx="4382112" cy="1513592"/>
          </a:xfrm>
          <a:prstGeom prst="rect">
            <a:avLst/>
          </a:prstGeom>
        </p:spPr>
      </p:pic>
    </p:spTree>
    <p:extLst>
      <p:ext uri="{BB962C8B-B14F-4D97-AF65-F5344CB8AC3E}">
        <p14:creationId xmlns:p14="http://schemas.microsoft.com/office/powerpoint/2010/main" val="283354852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84762" y="1735771"/>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Mergers and Acquisitions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Although there is a distinction between mergers and acquisitions, many observers simply use the umbrella term mergers and acquisitions, or M&amp;A.</a:t>
            </a:r>
          </a:p>
          <a:p>
            <a:r>
              <a:rPr lang="en-US" sz="2400" dirty="0">
                <a:latin typeface="Times New Roman" panose="02020603050405020304" pitchFamily="18" charset="0"/>
                <a:cs typeface="Times New Roman" panose="02020603050405020304" pitchFamily="18" charset="0"/>
              </a:rPr>
              <a:t>■ Firms can use M&amp;A activity for competitive advantage when they possess a superior relational capability, which is often built on superior alliance management capability.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171411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8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4423071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merge with competitors?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In contrast to vertical integration, which concerns the number of activities a firm participates in up and down the industry value chain, horizontal integration is the process of merging with a competitor at the same stage of the industry value chain. Horizontal integration is a type of corporate strategy that can improve a firm’s strategic position in a single industry. </a:t>
            </a:r>
          </a:p>
          <a:p>
            <a:r>
              <a:rPr lang="en-US" sz="2400" dirty="0">
                <a:latin typeface="Times New Roman" panose="02020603050405020304" pitchFamily="18" charset="0"/>
                <a:cs typeface="Times New Roman" panose="02020603050405020304" pitchFamily="18" charset="0"/>
              </a:rPr>
              <a:t>There are three main benefits to a horizontal integration strategy:</a:t>
            </a:r>
          </a:p>
          <a:p>
            <a:r>
              <a:rPr lang="en-US" sz="2400" dirty="0" smtClean="0">
                <a:latin typeface="Times New Roman" panose="02020603050405020304" pitchFamily="18" charset="0"/>
                <a:cs typeface="Times New Roman" panose="02020603050405020304" pitchFamily="18" charset="0"/>
              </a:rPr>
              <a:t>1- </a:t>
            </a:r>
            <a:r>
              <a:rPr lang="en-US" sz="2400" dirty="0">
                <a:latin typeface="Times New Roman" panose="02020603050405020304" pitchFamily="18" charset="0"/>
                <a:cs typeface="Times New Roman" panose="02020603050405020304" pitchFamily="18" charset="0"/>
              </a:rPr>
              <a:t>Reduction in competitive intensity.</a:t>
            </a: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Lower costs.</a:t>
            </a: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Increased differentiation.</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6505628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3785652"/>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1- </a:t>
            </a:r>
            <a:r>
              <a:rPr lang="en-US" sz="2400" b="1" dirty="0">
                <a:latin typeface="Times New Roman" panose="02020603050405020304" pitchFamily="18" charset="0"/>
                <a:cs typeface="Times New Roman" panose="02020603050405020304" pitchFamily="18" charset="0"/>
              </a:rPr>
              <a:t>Reduction in competitive intensity</a:t>
            </a:r>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Horizontal </a:t>
            </a:r>
            <a:r>
              <a:rPr lang="en-US" sz="2400" dirty="0">
                <a:latin typeface="Times New Roman" panose="02020603050405020304" pitchFamily="18" charset="0"/>
                <a:cs typeface="Times New Roman" panose="02020603050405020304" pitchFamily="18" charset="0"/>
              </a:rPr>
              <a:t>integration changes the underlying industry structure in </a:t>
            </a:r>
            <a:r>
              <a:rPr lang="en-US" sz="2400" dirty="0" err="1">
                <a:latin typeface="Times New Roman" panose="02020603050405020304" pitchFamily="18" charset="0"/>
                <a:cs typeface="Times New Roman" panose="02020603050405020304" pitchFamily="18" charset="0"/>
              </a:rPr>
              <a:t>favour</a:t>
            </a:r>
            <a:r>
              <a:rPr lang="en-US" sz="2400" dirty="0">
                <a:latin typeface="Times New Roman" panose="02020603050405020304" pitchFamily="18" charset="0"/>
                <a:cs typeface="Times New Roman" panose="02020603050405020304" pitchFamily="18" charset="0"/>
              </a:rPr>
              <a:t> of the surviving firms. Excess capacity is taken out of the market, and competition tends to decrease as a consequence of horizontal integration, assuming no new entrants. As a whole, the industry structure becomes more </a:t>
            </a:r>
            <a:r>
              <a:rPr lang="en-US" sz="2400" dirty="0" smtClean="0">
                <a:latin typeface="Times New Roman" panose="02020603050405020304" pitchFamily="18" charset="0"/>
                <a:cs typeface="Times New Roman" panose="02020603050405020304" pitchFamily="18" charset="0"/>
              </a:rPr>
              <a:t>integrated </a:t>
            </a:r>
            <a:r>
              <a:rPr lang="en-US" sz="2400" dirty="0">
                <a:latin typeface="Times New Roman" panose="02020603050405020304" pitchFamily="18" charset="0"/>
                <a:cs typeface="Times New Roman" panose="02020603050405020304" pitchFamily="18" charset="0"/>
              </a:rPr>
              <a:t>and potentially more profitable. </a:t>
            </a:r>
          </a:p>
        </p:txBody>
      </p:sp>
      <p:pic>
        <p:nvPicPr>
          <p:cNvPr id="12" name="Picture 11"/>
          <p:cNvPicPr>
            <a:picLocks noChangeAspect="1"/>
          </p:cNvPicPr>
          <p:nvPr/>
        </p:nvPicPr>
        <p:blipFill>
          <a:blip r:embed="rId2"/>
          <a:stretch>
            <a:fillRect/>
          </a:stretch>
        </p:blipFill>
        <p:spPr>
          <a:xfrm>
            <a:off x="7091428" y="3025664"/>
            <a:ext cx="3486637" cy="2137768"/>
          </a:xfrm>
          <a:prstGeom prst="rect">
            <a:avLst/>
          </a:prstGeom>
        </p:spPr>
      </p:pic>
    </p:spTree>
    <p:extLst>
      <p:ext uri="{BB962C8B-B14F-4D97-AF65-F5344CB8AC3E}">
        <p14:creationId xmlns:p14="http://schemas.microsoft.com/office/powerpoint/2010/main" val="285511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3416320"/>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Lower costs</a:t>
            </a:r>
            <a:endParaRPr lang="en-US"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Firms use horizontal integration to lower costs through economies of scale and to enhance their economic value creation, and in turn their performance. In industries that have high fixed costs, achieving economies of scale through large output is critical in lowering costs. </a:t>
            </a:r>
          </a:p>
        </p:txBody>
      </p:sp>
      <p:pic>
        <p:nvPicPr>
          <p:cNvPr id="12" name="Picture 11"/>
          <p:cNvPicPr>
            <a:picLocks noChangeAspect="1"/>
          </p:cNvPicPr>
          <p:nvPr/>
        </p:nvPicPr>
        <p:blipFill>
          <a:blip r:embed="rId2"/>
          <a:stretch>
            <a:fillRect/>
          </a:stretch>
        </p:blipFill>
        <p:spPr>
          <a:xfrm>
            <a:off x="6888229" y="3025664"/>
            <a:ext cx="3486637" cy="2137768"/>
          </a:xfrm>
          <a:prstGeom prst="rect">
            <a:avLst/>
          </a:prstGeom>
        </p:spPr>
      </p:pic>
    </p:spTree>
    <p:extLst>
      <p:ext uri="{BB962C8B-B14F-4D97-AF65-F5344CB8AC3E}">
        <p14:creationId xmlns:p14="http://schemas.microsoft.com/office/powerpoint/2010/main" val="623629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merge with competitors?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5" y="1842176"/>
            <a:ext cx="5715194" cy="415498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3- Increased differentiation.</a:t>
            </a:r>
          </a:p>
          <a:p>
            <a:r>
              <a:rPr lang="en-US" sz="2400" dirty="0">
                <a:latin typeface="Times New Roman" panose="02020603050405020304" pitchFamily="18" charset="0"/>
                <a:cs typeface="Times New Roman" panose="02020603050405020304" pitchFamily="18" charset="0"/>
              </a:rPr>
              <a:t>Horizontal integration through M&amp;A can help firms strengthen their competitive positions by increasing the differentiation of their product and service offerings. In particular, horizontal integration can do this by filling gaps in a firm’s product</a:t>
            </a:r>
          </a:p>
          <a:p>
            <a:r>
              <a:rPr lang="en-US" sz="2400" dirty="0">
                <a:latin typeface="Times New Roman" panose="02020603050405020304" pitchFamily="18" charset="0"/>
                <a:cs typeface="Times New Roman" panose="02020603050405020304" pitchFamily="18" charset="0"/>
              </a:rPr>
              <a:t>offering, allowing the combined entity to offer a complete suite of products and services.</a:t>
            </a:r>
          </a:p>
        </p:txBody>
      </p:sp>
      <p:pic>
        <p:nvPicPr>
          <p:cNvPr id="12" name="Picture 11"/>
          <p:cNvPicPr>
            <a:picLocks noChangeAspect="1"/>
          </p:cNvPicPr>
          <p:nvPr/>
        </p:nvPicPr>
        <p:blipFill>
          <a:blip r:embed="rId2"/>
          <a:stretch>
            <a:fillRect/>
          </a:stretch>
        </p:blipFill>
        <p:spPr>
          <a:xfrm>
            <a:off x="7202319" y="3025664"/>
            <a:ext cx="3486637" cy="2137768"/>
          </a:xfrm>
          <a:prstGeom prst="rect">
            <a:avLst/>
          </a:prstGeom>
        </p:spPr>
      </p:pic>
    </p:spTree>
    <p:extLst>
      <p:ext uri="{BB962C8B-B14F-4D97-AF65-F5344CB8AC3E}">
        <p14:creationId xmlns:p14="http://schemas.microsoft.com/office/powerpoint/2010/main" val="3241523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298317" y="1189363"/>
            <a:ext cx="10764251" cy="3539430"/>
          </a:xfrm>
          <a:prstGeom prst="rect">
            <a:avLst/>
          </a:prstGeom>
          <a:noFill/>
        </p:spPr>
        <p:txBody>
          <a:bodyPr wrap="square">
            <a:spAutoFit/>
          </a:bodyPr>
          <a:lstStyle/>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Tesla’s Secret Strategy</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How </a:t>
            </a:r>
            <a:r>
              <a:rPr lang="en-US" sz="2400" b="1" dirty="0">
                <a:solidFill>
                  <a:schemeClr val="bg1">
                    <a:lumMod val="75000"/>
                  </a:schemeClr>
                </a:solidFill>
                <a:latin typeface="Times New Roman" panose="02020603050405020304" pitchFamily="18" charset="0"/>
                <a:cs typeface="Times New Roman" panose="02020603050405020304" pitchFamily="18" charset="0"/>
              </a:rPr>
              <a:t>Firms Achieve Growth</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Build-Borrow-Buy Framework</a:t>
            </a:r>
          </a:p>
          <a:p>
            <a:pPr marL="457200" indent="-457200">
              <a:buFont typeface="Wingdings" panose="05000000000000000000" pitchFamily="2" charset="2"/>
              <a:buChar char="Ø"/>
            </a:pPr>
            <a:r>
              <a:rPr lang="en-US" sz="2400" b="1" dirty="0" smtClean="0">
                <a:solidFill>
                  <a:schemeClr val="bg1">
                    <a:lumMod val="75000"/>
                  </a:schemeClr>
                </a:solidFill>
                <a:latin typeface="Times New Roman" panose="02020603050405020304" pitchFamily="18" charset="0"/>
                <a:cs typeface="Times New Roman" panose="02020603050405020304" pitchFamily="18" charset="0"/>
              </a:rPr>
              <a:t>Strategic </a:t>
            </a:r>
            <a:r>
              <a:rPr lang="en-US" sz="2400" b="1" dirty="0">
                <a:solidFill>
                  <a:schemeClr val="bg1">
                    <a:lumMod val="75000"/>
                  </a:schemeClr>
                </a:solidFill>
                <a:latin typeface="Times New Roman" panose="02020603050405020304" pitchFamily="18" charset="0"/>
                <a:cs typeface="Times New Roman" panose="02020603050405020304" pitchFamily="18" charset="0"/>
              </a:rPr>
              <a:t>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Why Do Firms Enter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Managing strategic alliances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Alliance Management Capability</a:t>
            </a:r>
          </a:p>
          <a:p>
            <a:pPr marL="457200" indent="-457200">
              <a:buFont typeface="Wingdings" panose="05000000000000000000" pitchFamily="2" charset="2"/>
              <a:buChar char="Ø"/>
            </a:pPr>
            <a:r>
              <a:rPr lang="en-US" sz="2800" b="1" dirty="0" smtClean="0">
                <a:solidFill>
                  <a:schemeClr val="bg1">
                    <a:lumMod val="50000"/>
                  </a:schemeClr>
                </a:solidFill>
                <a:latin typeface="Times New Roman" panose="02020603050405020304" pitchFamily="18" charset="0"/>
                <a:cs typeface="Times New Roman" panose="02020603050405020304" pitchFamily="18" charset="0"/>
              </a:rPr>
              <a:t>Mergers </a:t>
            </a:r>
            <a:r>
              <a:rPr lang="en-US" sz="2800" b="1" dirty="0">
                <a:solidFill>
                  <a:schemeClr val="bg1">
                    <a:lumMod val="50000"/>
                  </a:schemeClr>
                </a:solidFill>
                <a:latin typeface="Times New Roman" panose="02020603050405020304" pitchFamily="18" charset="0"/>
                <a:cs typeface="Times New Roman" panose="02020603050405020304" pitchFamily="18" charset="0"/>
              </a:rPr>
              <a:t>and Acquisitions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Merge with Competitors?</a:t>
            </a:r>
          </a:p>
          <a:p>
            <a:pPr marL="457200" indent="-457200">
              <a:buFont typeface="Arial" panose="020B0604020202020204" pitchFamily="34" charset="0"/>
              <a:buChar char="•"/>
            </a:pPr>
            <a:r>
              <a:rPr lang="en-US" sz="2000" dirty="0">
                <a:solidFill>
                  <a:schemeClr val="tx1">
                    <a:lumMod val="50000"/>
                    <a:lumOff val="50000"/>
                  </a:schemeClr>
                </a:solidFill>
                <a:latin typeface="Times New Roman" panose="02020603050405020304" pitchFamily="18" charset="0"/>
                <a:cs typeface="Times New Roman" panose="02020603050405020304" pitchFamily="18" charset="0"/>
              </a:rPr>
              <a:t>Why Do Firms Acquire Other Firms?</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Corporate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a:t>
            </a:r>
          </a:p>
          <a:p>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a:t>
            </a:r>
            <a:r>
              <a:rPr lang="en-US" sz="2800" b="1" dirty="0" err="1"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Alliances,Mergers</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Acquisitions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9890191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598250" y="1511212"/>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Why do companies acquire other companies?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When first defining the terminology at the beginning of the chapter, we noted that an acquisition describes the purchase or takeover of one company by another. Why do firms make acquisitions? Three main reasons stand out</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There are two </a:t>
            </a:r>
            <a:r>
              <a:rPr lang="en-US" sz="2400" dirty="0">
                <a:latin typeface="Times New Roman" panose="02020603050405020304" pitchFamily="18" charset="0"/>
                <a:cs typeface="Times New Roman" panose="02020603050405020304" pitchFamily="18" charset="0"/>
              </a:rPr>
              <a:t>main benefits to a horizontal integration strategy:</a:t>
            </a:r>
          </a:p>
          <a:p>
            <a:r>
              <a:rPr lang="en-US" sz="2400" dirty="0" smtClean="0">
                <a:latin typeface="Times New Roman" panose="02020603050405020304" pitchFamily="18" charset="0"/>
                <a:cs typeface="Times New Roman" panose="02020603050405020304" pitchFamily="18" charset="0"/>
              </a:rPr>
              <a:t>1- To </a:t>
            </a:r>
            <a:r>
              <a:rPr lang="en-US" sz="2400" dirty="0">
                <a:latin typeface="Times New Roman" panose="02020603050405020304" pitchFamily="18" charset="0"/>
                <a:cs typeface="Times New Roman" panose="02020603050405020304" pitchFamily="18" charset="0"/>
              </a:rPr>
              <a:t>gain access to new markets and distribution channels.</a:t>
            </a:r>
          </a:p>
          <a:p>
            <a:r>
              <a:rPr lang="en-US" sz="2400" dirty="0" smtClean="0">
                <a:latin typeface="Times New Roman" panose="02020603050405020304" pitchFamily="18" charset="0"/>
                <a:cs typeface="Times New Roman" panose="02020603050405020304" pitchFamily="18" charset="0"/>
              </a:rPr>
              <a:t>2- </a:t>
            </a:r>
            <a:r>
              <a:rPr lang="en-US" sz="2400" dirty="0">
                <a:latin typeface="Times New Roman" panose="02020603050405020304" pitchFamily="18" charset="0"/>
                <a:cs typeface="Times New Roman" panose="02020603050405020304" pitchFamily="18" charset="0"/>
              </a:rPr>
              <a:t>To get ahead of its competitors.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248100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4" y="1842176"/>
            <a:ext cx="8824412" cy="2677656"/>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1- To gain access to new markets and distribution channels.</a:t>
            </a:r>
          </a:p>
          <a:p>
            <a:r>
              <a:rPr lang="en-US" sz="2400" dirty="0">
                <a:latin typeface="Times New Roman" panose="02020603050405020304" pitchFamily="18" charset="0"/>
                <a:cs typeface="Times New Roman" panose="02020603050405020304" pitchFamily="18" charset="0"/>
              </a:rPr>
              <a:t>Firms may resort to acquisitions when they need to overcome entry barriers into markets they are currently not competing in or to access new distribution </a:t>
            </a:r>
            <a:r>
              <a:rPr lang="en-US" sz="2400" dirty="0" smtClean="0">
                <a:latin typeface="Times New Roman" panose="02020603050405020304" pitchFamily="18" charset="0"/>
                <a:cs typeface="Times New Roman" panose="02020603050405020304" pitchFamily="18" charset="0"/>
              </a:rPr>
              <a:t>channels. Aggressive </a:t>
            </a:r>
            <a:r>
              <a:rPr lang="en-US" sz="2400" dirty="0">
                <a:latin typeface="Times New Roman" panose="02020603050405020304" pitchFamily="18" charset="0"/>
                <a:cs typeface="Times New Roman" panose="02020603050405020304" pitchFamily="18" charset="0"/>
              </a:rPr>
              <a:t>acquisitions, both successful and otherwise, in this regard. Firms often resort to M&amp;A to obtain new capabilities or competencies.</a:t>
            </a:r>
          </a:p>
        </p:txBody>
      </p:sp>
      <p:pic>
        <p:nvPicPr>
          <p:cNvPr id="12" name="Picture 11"/>
          <p:cNvPicPr>
            <a:picLocks noChangeAspect="1"/>
          </p:cNvPicPr>
          <p:nvPr/>
        </p:nvPicPr>
        <p:blipFill>
          <a:blip r:embed="rId2"/>
          <a:stretch>
            <a:fillRect/>
          </a:stretch>
        </p:blipFill>
        <p:spPr>
          <a:xfrm>
            <a:off x="5763092" y="4469268"/>
            <a:ext cx="4382112" cy="1513592"/>
          </a:xfrm>
          <a:prstGeom prst="rect">
            <a:avLst/>
          </a:prstGeom>
        </p:spPr>
      </p:pic>
    </p:spTree>
    <p:extLst>
      <p:ext uri="{BB962C8B-B14F-4D97-AF65-F5344CB8AC3E}">
        <p14:creationId xmlns:p14="http://schemas.microsoft.com/office/powerpoint/2010/main" val="291880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companies acquire other companies?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16234" y="1842176"/>
            <a:ext cx="8824412" cy="2308324"/>
          </a:xfrm>
          <a:prstGeom prst="rect">
            <a:avLst/>
          </a:prstGeom>
          <a:noFill/>
        </p:spPr>
        <p:txBody>
          <a:bodyPr wrap="square" rtlCol="0">
            <a:spAutoFit/>
          </a:bodyPr>
          <a:lstStyle/>
          <a:p>
            <a:pPr marL="342900" indent="-342900">
              <a:buFont typeface="Wingdings" panose="05000000000000000000" pitchFamily="2" charset="2"/>
              <a:buChar char="Ø"/>
            </a:pPr>
            <a:endParaRPr lang="en-US" sz="2400" b="1" dirty="0" smtClean="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To get ahead of its competitors.</a:t>
            </a:r>
          </a:p>
          <a:p>
            <a:r>
              <a:rPr lang="en-US" sz="2400" dirty="0" smtClean="0">
                <a:latin typeface="Times New Roman" panose="02020603050405020304" pitchFamily="18" charset="0"/>
                <a:cs typeface="Times New Roman" panose="02020603050405020304" pitchFamily="18" charset="0"/>
              </a:rPr>
              <a:t>Sometimes </a:t>
            </a:r>
            <a:r>
              <a:rPr lang="en-US" sz="2400" dirty="0">
                <a:latin typeface="Times New Roman" panose="02020603050405020304" pitchFamily="18" charset="0"/>
                <a:cs typeface="Times New Roman" panose="02020603050405020304" pitchFamily="18" charset="0"/>
              </a:rPr>
              <a:t>firms may acquire promising startups not only to gain access to a new capability or competency but also to preempt rivals from doing so. Let’s look at the acquisitions made by two of the leading internet companies: Facebook and Alphabet’s Google.</a:t>
            </a:r>
          </a:p>
        </p:txBody>
      </p:sp>
      <p:pic>
        <p:nvPicPr>
          <p:cNvPr id="12" name="Picture 11"/>
          <p:cNvPicPr>
            <a:picLocks noChangeAspect="1"/>
          </p:cNvPicPr>
          <p:nvPr/>
        </p:nvPicPr>
        <p:blipFill>
          <a:blip r:embed="rId2"/>
          <a:stretch>
            <a:fillRect/>
          </a:stretch>
        </p:blipFill>
        <p:spPr>
          <a:xfrm>
            <a:off x="5449766" y="4284359"/>
            <a:ext cx="4382112" cy="1513592"/>
          </a:xfrm>
          <a:prstGeom prst="rect">
            <a:avLst/>
          </a:prstGeom>
        </p:spPr>
      </p:pic>
    </p:spTree>
    <p:extLst>
      <p:ext uri="{BB962C8B-B14F-4D97-AF65-F5344CB8AC3E}">
        <p14:creationId xmlns:p14="http://schemas.microsoft.com/office/powerpoint/2010/main" val="134606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12528</TotalTime>
  <Words>3360</Words>
  <Application>Microsoft Office PowerPoint</Application>
  <PresentationFormat>Widescreen</PresentationFormat>
  <Paragraphs>445</Paragraphs>
  <Slides>57</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575</cp:revision>
  <dcterms:created xsi:type="dcterms:W3CDTF">2023-04-29T09:08:23Z</dcterms:created>
  <dcterms:modified xsi:type="dcterms:W3CDTF">2025-02-27T14:33:54Z</dcterms:modified>
</cp:coreProperties>
</file>